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61" r:id="rId3"/>
    <p:sldId id="262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0" y="6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7E8DB8-379A-4BDD-8D2A-A700FA5F96EC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423AC5-C0AA-4366-AFF3-B8AD5665386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6440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intestazione 4">
            <a:extLst>
              <a:ext uri="{FF2B5EF4-FFF2-40B4-BE49-F238E27FC236}">
                <a16:creationId xmlns="" xmlns:a16="http://schemas.microsoft.com/office/drawing/2014/main" id="{9B613625-41D7-4157-B236-8818CE609AE2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it-IT"/>
              <a:t>Alfabetizzazione e italiano L2 Ricerca pratiche e politiche dalla scuola al volontariato</a:t>
            </a:r>
          </a:p>
        </p:txBody>
      </p:sp>
    </p:spTree>
    <p:extLst>
      <p:ext uri="{BB962C8B-B14F-4D97-AF65-F5344CB8AC3E}">
        <p14:creationId xmlns:p14="http://schemas.microsoft.com/office/powerpoint/2010/main" val="10249957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intestazion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it-IT" smtClean="0"/>
              <a:t>Alfabetizzazione e italiano L2 Ricerca pratiche e politiche dalla scuola al volontariato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164505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it-IT"/>
          </a:p>
        </p:txBody>
      </p:sp>
      <p:sp>
        <p:nvSpPr>
          <p:cNvPr id="5" name="Segnaposto intestazione 4">
            <a:extLst>
              <a:ext uri="{FF2B5EF4-FFF2-40B4-BE49-F238E27FC236}">
                <a16:creationId xmlns="" xmlns:a16="http://schemas.microsoft.com/office/drawing/2014/main" id="{0F5844B9-DD4D-443B-92E3-4B58C50EB970}"/>
              </a:ext>
            </a:extLst>
          </p:cNvPr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r>
              <a:rPr lang="it-IT"/>
              <a:t>Alfabetizzazione e italiano L2 Ricerca pratiche e politiche dalla scuola al volontariato</a:t>
            </a:r>
          </a:p>
        </p:txBody>
      </p:sp>
    </p:spTree>
    <p:extLst>
      <p:ext uri="{BB962C8B-B14F-4D97-AF65-F5344CB8AC3E}">
        <p14:creationId xmlns:p14="http://schemas.microsoft.com/office/powerpoint/2010/main" val="3365266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2F92-3612-4DA7-A789-11CEB1E85562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38D5-CB6C-45F7-A9ED-277797A07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795105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2F92-3612-4DA7-A789-11CEB1E85562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38D5-CB6C-45F7-A9ED-277797A07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772911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2F92-3612-4DA7-A789-11CEB1E85562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38D5-CB6C-45F7-A9ED-277797A07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50167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2F92-3612-4DA7-A789-11CEB1E85562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38D5-CB6C-45F7-A9ED-277797A07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9072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2F92-3612-4DA7-A789-11CEB1E85562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38D5-CB6C-45F7-A9ED-277797A07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216172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2F92-3612-4DA7-A789-11CEB1E85562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38D5-CB6C-45F7-A9ED-277797A07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6224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2F92-3612-4DA7-A789-11CEB1E85562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38D5-CB6C-45F7-A9ED-277797A07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297879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2F92-3612-4DA7-A789-11CEB1E85562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38D5-CB6C-45F7-A9ED-277797A07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12206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2F92-3612-4DA7-A789-11CEB1E85562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38D5-CB6C-45F7-A9ED-277797A07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06510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2F92-3612-4DA7-A789-11CEB1E85562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38D5-CB6C-45F7-A9ED-277797A07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094417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302F92-3612-4DA7-A789-11CEB1E85562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D338D5-CB6C-45F7-A9ED-277797A07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5061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302F92-3612-4DA7-A789-11CEB1E85562}" type="datetimeFigureOut">
              <a:rPr lang="it-IT" smtClean="0"/>
              <a:t>16/10/2018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D338D5-CB6C-45F7-A9ED-277797A07296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431922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Tabella 11"/>
          <p:cNvGraphicFramePr>
            <a:graphicFrameLocks noGrp="1"/>
          </p:cNvGraphicFramePr>
          <p:nvPr>
            <p:extLst/>
          </p:nvPr>
        </p:nvGraphicFramePr>
        <p:xfrm>
          <a:off x="3583584" y="1001164"/>
          <a:ext cx="6950568" cy="58037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2513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43796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5448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31140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906134">
                  <a:extLst>
                    <a:ext uri="{9D8B030D-6E8A-4147-A177-3AD203B41FA5}">
                      <a16:colId xmlns="" xmlns:a16="http://schemas.microsoft.com/office/drawing/2014/main" val="20004"/>
                    </a:ext>
                  </a:extLst>
                </a:gridCol>
                <a:gridCol w="1315441">
                  <a:extLst>
                    <a:ext uri="{9D8B030D-6E8A-4147-A177-3AD203B41FA5}">
                      <a16:colId xmlns="" xmlns:a16="http://schemas.microsoft.com/office/drawing/2014/main" val="20005"/>
                    </a:ext>
                  </a:extLst>
                </a:gridCol>
              </a:tblGrid>
              <a:tr h="447677">
                <a:tc gridSpan="6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200" dirty="0">
                          <a:effectLst/>
                        </a:rPr>
                        <a:t>                                             Ponti di Parole: Progressione di complessità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39" marR="60139" marT="8353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556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endParaRPr lang="it-IT" sz="100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39" marR="60139" marT="8353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Testualità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(testi orali)</a:t>
                      </a:r>
                    </a:p>
                  </a:txBody>
                  <a:tcPr marL="60139" marR="60139" marT="8353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Lettoscrittura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39" marR="60139" marT="8353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Testualità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(testi scritti)</a:t>
                      </a:r>
                    </a:p>
                  </a:txBody>
                  <a:tcPr marL="60139" marR="60139" marT="8353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Riflessione sulla lingua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Consapevolezza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Fonologica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39" marR="60139" marT="8353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Riflessione sulla lingua: Morfologia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39" marR="60139" marT="8353" marB="0" anchor="ctr">
                    <a:gradFill>
                      <a:gsLst>
                        <a:gs pos="0">
                          <a:schemeClr val="accent1">
                            <a:lumMod val="5000"/>
                            <a:lumOff val="95000"/>
                          </a:schemeClr>
                        </a:gs>
                        <a:gs pos="74000">
                          <a:schemeClr val="accent1">
                            <a:lumMod val="45000"/>
                            <a:lumOff val="55000"/>
                          </a:schemeClr>
                        </a:gs>
                        <a:gs pos="83000">
                          <a:schemeClr val="accent1">
                            <a:lumMod val="45000"/>
                            <a:lumOff val="55000"/>
                          </a:schemeClr>
                        </a:gs>
                        <a:gs pos="100000">
                          <a:schemeClr val="accent1">
                            <a:lumMod val="30000"/>
                            <a:lumOff val="70000"/>
                          </a:schemeClr>
                        </a:gs>
                      </a:gsLst>
                      <a:lin ang="5400000" scaled="1"/>
                    </a:gra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11151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Ponti alfa 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39" marR="60139" marT="8353" marB="0" anchor="ctr"/>
                </a:tc>
                <a:tc>
                  <a:txBody>
                    <a:bodyPr/>
                    <a:lstStyle/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Comprensione: Costruzione/ consolidamento di contesti comunicativi</a:t>
                      </a: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Formulazione di domande strategiche</a:t>
                      </a:r>
                    </a:p>
                    <a:p>
                      <a:pPr marL="1143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Produzione: </a:t>
                      </a:r>
                      <a:r>
                        <a:rPr lang="it-IT" sz="1000" dirty="0">
                          <a:effectLst/>
                        </a:rPr>
                        <a:t>Lessico limitato</a:t>
                      </a: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stringhe non analizzate</a:t>
                      </a:r>
                    </a:p>
                  </a:txBody>
                  <a:tcPr marL="60139" marR="60139" marT="8353" marB="0" anchor="ctr"/>
                </a:tc>
                <a:tc>
                  <a:txBody>
                    <a:bodyPr/>
                    <a:lstStyle/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 </a:t>
                      </a: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Quasi esclusivamente tecnica: </a:t>
                      </a:r>
                    </a:p>
                    <a:p>
                      <a:pPr marL="1143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>
                          <a:effectLst/>
                        </a:rPr>
                        <a:t>Metodo sillabico</a:t>
                      </a: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Corrispondenza</a:t>
                      </a: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grafema / fonema</a:t>
                      </a: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Consolidamento del tratto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39" marR="60139" marT="8353" marB="0" anchor="ctr"/>
                </a:tc>
                <a:tc>
                  <a:txBody>
                    <a:bodyPr/>
                    <a:lstStyle/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Massiccia prevalenza dell’anticipazione </a:t>
                      </a: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Uso dei testi solo in ricezione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39" marR="60139" marT="8353" marB="0" anchor="ctr"/>
                </a:tc>
                <a:tc>
                  <a:txBody>
                    <a:bodyPr/>
                    <a:lstStyle/>
                    <a:p>
                      <a:pPr marL="1143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000" dirty="0">
                          <a:effectLst/>
                        </a:rPr>
                        <a:t>Suoni e segni dentro le parole (sillabe e fonemi)</a:t>
                      </a: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Confini di parola</a:t>
                      </a: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Parole dentro</a:t>
                      </a:r>
                      <a:r>
                        <a:rPr lang="it-IT" sz="1000" baseline="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le frasi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39" marR="60139" marT="8353" marB="0" anchor="ctr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Riflessione solo implicita con indicazioni pragmatiche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39" marR="60139" marT="8353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41738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Ponti alfa 1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39" marR="60139" marT="8353" marB="0" anchor="ctr"/>
                </a:tc>
                <a:tc>
                  <a:txBody>
                    <a:bodyPr/>
                    <a:lstStyle/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Uso della conoscenza dei contesti comunicativi</a:t>
                      </a: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Uso delle domande strategiche </a:t>
                      </a: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Lessico più ampio sia in ricezione che in produzione</a:t>
                      </a: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Stringhe «trasparenti»</a:t>
                      </a:r>
                    </a:p>
                  </a:txBody>
                  <a:tcPr marL="60139" marR="60139" marT="8353" marB="0" anchor="ctr"/>
                </a:tc>
                <a:tc>
                  <a:txBody>
                    <a:bodyPr/>
                    <a:lstStyle/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Lettura come comprensione</a:t>
                      </a: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Scrittura per comunicare usando stringhe date</a:t>
                      </a: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Convergenza con testualità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39" marR="60139" marT="8353" marB="0" anchor="ctr"/>
                </a:tc>
                <a:tc>
                  <a:txBody>
                    <a:bodyPr/>
                    <a:lstStyle/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Convergenza decifrazione anticipazione</a:t>
                      </a: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Limitato uso dei testi anche in produzione</a:t>
                      </a: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 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39" marR="60139" marT="8353" marB="0" anchor="ctr"/>
                </a:tc>
                <a:tc>
                  <a:txBody>
                    <a:bodyPr/>
                    <a:lstStyle/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Confini di parola</a:t>
                      </a: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Parole dentro le frasi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39" marR="60139" marT="8353" marB="0" anchor="ctr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Riflessione esplicita 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Guida alla ricostruzione delle regolarità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 Etichette (solo “nomi” e “verbi”)</a:t>
                      </a:r>
                    </a:p>
                  </a:txBody>
                  <a:tcPr marL="60139" marR="60139" marT="8353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57485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Ponti 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Livello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>
                          <a:effectLst/>
                        </a:rPr>
                        <a:t>iniziale</a:t>
                      </a:r>
                      <a:endParaRPr lang="it-IT" sz="1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39" marR="60139" marT="8353" marB="0" anchor="ctr"/>
                </a:tc>
                <a:tc>
                  <a:txBody>
                    <a:bodyPr/>
                    <a:lstStyle/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Uso della conoscenza dei contesti comunicativi</a:t>
                      </a: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Uso delle domande strategiche </a:t>
                      </a: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(Ricorso all’inferenza)</a:t>
                      </a: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Lessico più ampio sia in ricezione che in produzione</a:t>
                      </a:r>
                    </a:p>
                    <a:p>
                      <a:pPr marL="1143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Maggiore autonomia nella formulazione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39" marR="60139" marT="8353" marB="0" anchor="ctr"/>
                </a:tc>
                <a:tc gridSpan="2">
                  <a:txBody>
                    <a:bodyPr/>
                    <a:lstStyle/>
                    <a:p>
                      <a:pPr marL="114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Uso della competenza testuale</a:t>
                      </a:r>
                    </a:p>
                    <a:p>
                      <a:pPr marL="114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Uso di strumenti per la produzione autonoma</a:t>
                      </a:r>
                    </a:p>
                    <a:p>
                      <a:pPr marL="114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Manipolazione dei testi</a:t>
                      </a:r>
                    </a:p>
                    <a:p>
                      <a:pPr marL="11430"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Uso dei testi come modelli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39" marR="60139" marT="8353" marB="0" anchor="ctr"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</a:pPr>
                      <a:r>
                        <a:rPr lang="it-IT" sz="10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Funzioni  delle parole</a:t>
                      </a:r>
                      <a:r>
                        <a:rPr lang="it-IT" sz="1000" baseline="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dentro le frasi</a:t>
                      </a:r>
                      <a:endParaRPr lang="it-IT" sz="10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0139" marR="60139" marT="8353" marB="0" anchor="ctr"/>
                </a:tc>
                <a:tc>
                  <a:txBody>
                    <a:bodyPr/>
                    <a:lstStyle/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Riflessione esplicita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Percorso marcatamente induttivo</a:t>
                      </a:r>
                    </a:p>
                    <a:p>
                      <a:pPr marL="228600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it-IT" sz="1000" dirty="0">
                          <a:effectLst/>
                        </a:rPr>
                        <a:t>Uso controllato del metalinguaggio</a:t>
                      </a:r>
                    </a:p>
                  </a:txBody>
                  <a:tcPr marL="60139" marR="60139" marT="8353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B6A93D1B-991F-4AA1-A33A-AAF3181B5A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5128468" y="76200"/>
            <a:ext cx="3860800" cy="7971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Segnaposto piè di pagina 2">
            <a:extLst>
              <a:ext uri="{FF2B5EF4-FFF2-40B4-BE49-F238E27FC236}">
                <a16:creationId xmlns="" xmlns:a16="http://schemas.microsoft.com/office/drawing/2014/main" id="{85105B2D-E615-4429-B03F-8DCA26500B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211600" y="3664913"/>
            <a:ext cx="3860800" cy="476250"/>
          </a:xfrm>
        </p:spPr>
        <p:txBody>
          <a:bodyPr/>
          <a:lstStyle/>
          <a:p>
            <a:r>
              <a:rPr lang="it-IT" dirty="0" err="1"/>
              <a:t>ItaStra</a:t>
            </a:r>
            <a:r>
              <a:rPr lang="it-IT" dirty="0"/>
              <a:t> Gruppo di lavoro adulti a bassa e media scolarità</a:t>
            </a:r>
          </a:p>
        </p:txBody>
      </p:sp>
    </p:spTree>
    <p:extLst>
      <p:ext uri="{BB962C8B-B14F-4D97-AF65-F5344CB8AC3E}">
        <p14:creationId xmlns:p14="http://schemas.microsoft.com/office/powerpoint/2010/main" val="4011115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3200" dirty="0"/>
              <a:t>Ponti di Parole </a:t>
            </a:r>
            <a:r>
              <a:rPr lang="it-IT" sz="3200" dirty="0" smtClean="0"/>
              <a:t/>
            </a:r>
            <a:br>
              <a:rPr lang="it-IT" sz="3200" dirty="0" smtClean="0"/>
            </a:br>
            <a:r>
              <a:rPr lang="it-IT" sz="3200" dirty="0" smtClean="0"/>
              <a:t>Perché </a:t>
            </a:r>
            <a:r>
              <a:rPr lang="it-IT" sz="3200" dirty="0"/>
              <a:t>gli esercizi di consapevolezza </a:t>
            </a:r>
            <a:r>
              <a:rPr lang="it-IT" sz="3200" dirty="0" smtClean="0"/>
              <a:t>fonologica</a:t>
            </a:r>
            <a:endParaRPr lang="it-IT" sz="3200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14144" y="1956404"/>
            <a:ext cx="9997440" cy="4800600"/>
          </a:xfrm>
        </p:spPr>
        <p:txBody>
          <a:bodyPr/>
          <a:lstStyle/>
          <a:p>
            <a:r>
              <a:rPr lang="it-IT" dirty="0">
                <a:solidFill>
                  <a:schemeClr val="tx1"/>
                </a:solidFill>
              </a:rPr>
              <a:t>L’analisi fonologica consente di sviluppare l’idea di parola.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r>
              <a:rPr lang="it-IT" dirty="0">
                <a:solidFill>
                  <a:schemeClr val="tx1"/>
                </a:solidFill>
              </a:rPr>
              <a:t>L'analisi fonologica consente il progressivo sganciamento della parola dal suo referente</a:t>
            </a:r>
          </a:p>
          <a:p>
            <a:pPr marL="0" indent="0">
              <a:buNone/>
            </a:pPr>
            <a:endParaRPr lang="it-IT" dirty="0">
              <a:solidFill>
                <a:schemeClr val="tx1"/>
              </a:solidFill>
            </a:endParaRPr>
          </a:p>
          <a:p>
            <a:r>
              <a:rPr lang="it-IT" dirty="0">
                <a:solidFill>
                  <a:schemeClr val="tx1"/>
                </a:solidFill>
              </a:rPr>
              <a:t>L'analisi fonologica facilita il riconoscimento dei confini di parola e aiuta </a:t>
            </a:r>
            <a:r>
              <a:rPr lang="it-IT" dirty="0" smtClean="0">
                <a:solidFill>
                  <a:schemeClr val="tx1"/>
                </a:solidFill>
              </a:rPr>
              <a:t>nella </a:t>
            </a:r>
            <a:r>
              <a:rPr lang="it-IT" dirty="0">
                <a:solidFill>
                  <a:schemeClr val="tx1"/>
                </a:solidFill>
              </a:rPr>
              <a:t>segmentazione degli enunciati</a:t>
            </a:r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C1868DF9-B3BF-4374-A480-CEF065CA57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err="1"/>
              <a:t>ItaStra</a:t>
            </a:r>
            <a:r>
              <a:rPr lang="it-IT" dirty="0"/>
              <a:t> Gruppo di lavoro adulti a bassa e media scolarità</a:t>
            </a:r>
          </a:p>
        </p:txBody>
      </p:sp>
    </p:spTree>
    <p:extLst>
      <p:ext uri="{BB962C8B-B14F-4D97-AF65-F5344CB8AC3E}">
        <p14:creationId xmlns:p14="http://schemas.microsoft.com/office/powerpoint/2010/main" val="385646131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it-IT" dirty="0" smtClean="0"/>
              <a:t>Ponti </a:t>
            </a:r>
            <a:r>
              <a:rPr lang="it-IT" dirty="0"/>
              <a:t>di Parole </a:t>
            </a:r>
            <a:r>
              <a:rPr lang="it-IT" dirty="0" smtClean="0"/>
              <a:t/>
            </a:r>
            <a:br>
              <a:rPr lang="it-IT" dirty="0" smtClean="0"/>
            </a:br>
            <a:r>
              <a:rPr lang="it-IT" sz="3100" dirty="0" smtClean="0"/>
              <a:t>Perché </a:t>
            </a:r>
            <a:r>
              <a:rPr lang="it-IT" sz="3100" dirty="0"/>
              <a:t>la </a:t>
            </a:r>
            <a:r>
              <a:rPr lang="it-IT" sz="3100" dirty="0" smtClean="0"/>
              <a:t>regolarità e la riflessione sull’apprendimento: </a:t>
            </a:r>
            <a:r>
              <a:rPr lang="it-IT" sz="3100" dirty="0"/>
              <a:t>costruire competenze metacognitive 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14144" y="1956404"/>
            <a:ext cx="9997440" cy="4800600"/>
          </a:xfrm>
        </p:spPr>
        <p:txBody>
          <a:bodyPr>
            <a:normAutofit/>
          </a:bodyPr>
          <a:lstStyle/>
          <a:p>
            <a:r>
              <a:rPr lang="it-IT" dirty="0" smtClean="0"/>
              <a:t>Usare  </a:t>
            </a:r>
            <a:r>
              <a:rPr lang="it-IT" dirty="0"/>
              <a:t>itinerari sempre uguali e riconoscibili rassicura lo studente poco o per nulla abituato allo studio </a:t>
            </a:r>
            <a:r>
              <a:rPr lang="it-IT" dirty="0" smtClean="0"/>
              <a:t>e gli </a:t>
            </a:r>
            <a:r>
              <a:rPr lang="it-IT" dirty="0"/>
              <a:t>permette di acquisire corrette abitudini di lavoro e di </a:t>
            </a:r>
            <a:r>
              <a:rPr lang="it-IT" dirty="0" smtClean="0"/>
              <a:t>controllarle</a:t>
            </a:r>
          </a:p>
          <a:p>
            <a:r>
              <a:rPr lang="it-IT" dirty="0" smtClean="0"/>
              <a:t>L’autovalutazione e la consapevolezza dello svolgimento dei percorsi gli permettono di governare il proprio apprendimento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76808F4E-5389-4486-BA43-CC2D350E5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 dirty="0" err="1"/>
              <a:t>ItaStra</a:t>
            </a:r>
            <a:r>
              <a:rPr lang="it-IT" dirty="0"/>
              <a:t> Gruppo di lavoro adulti a bassa e media scolarità</a:t>
            </a:r>
          </a:p>
        </p:txBody>
      </p:sp>
    </p:spTree>
    <p:extLst>
      <p:ext uri="{BB962C8B-B14F-4D97-AF65-F5344CB8AC3E}">
        <p14:creationId xmlns:p14="http://schemas.microsoft.com/office/powerpoint/2010/main" val="27628279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it-IT" sz="2800" dirty="0"/>
              <a:t>Ponti di Parole </a:t>
            </a:r>
            <a:r>
              <a:rPr lang="it-IT" sz="2800" dirty="0" smtClean="0"/>
              <a:t/>
            </a:r>
            <a:br>
              <a:rPr lang="it-IT" sz="2800" dirty="0" smtClean="0"/>
            </a:br>
            <a:r>
              <a:rPr lang="it-IT" sz="2800" dirty="0" smtClean="0"/>
              <a:t>Perché </a:t>
            </a:r>
            <a:r>
              <a:rPr lang="it-IT" sz="2800" dirty="0"/>
              <a:t>la testualità: potenziare le competenze strategiche, arricchire l’</a:t>
            </a:r>
            <a:r>
              <a:rPr lang="it-IT" sz="2800" i="1" dirty="0"/>
              <a:t>enciclopedia</a:t>
            </a:r>
            <a:r>
              <a:rPr lang="it-IT" sz="2800" dirty="0"/>
              <a:t>, sostenere i meccanismi di anticipazione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1914144" y="1692521"/>
            <a:ext cx="9997440" cy="4800600"/>
          </a:xfrm>
        </p:spPr>
        <p:txBody>
          <a:bodyPr>
            <a:normAutofit/>
          </a:bodyPr>
          <a:lstStyle/>
          <a:p>
            <a:r>
              <a:rPr lang="it-IT" dirty="0"/>
              <a:t>È  necessario che gli studenti imparino a usare i testi per interagire nella società anche quando non li decifrano per intero, ad esempio individuandone solo alcune parole strategicamente significative.</a:t>
            </a:r>
          </a:p>
          <a:p>
            <a:r>
              <a:rPr lang="it-IT" dirty="0" smtClean="0"/>
              <a:t>I </a:t>
            </a:r>
            <a:r>
              <a:rPr lang="it-IT" dirty="0"/>
              <a:t>testi forniscono anche chiavi di lettura della cultura e delle modalità di interazione del paese che accoglie i migranti</a:t>
            </a:r>
          </a:p>
          <a:p>
            <a:r>
              <a:rPr lang="it-IT" dirty="0"/>
              <a:t>Imparare a riconoscere l’uso pragmatico dei testi potenzia il meccanismo dell’anticipazione che insieme a quello della decifrazione </a:t>
            </a:r>
            <a:r>
              <a:rPr lang="it-IT" dirty="0" smtClean="0"/>
              <a:t>compone il processo di comprensione</a:t>
            </a:r>
            <a:endParaRPr lang="it-IT" dirty="0"/>
          </a:p>
        </p:txBody>
      </p:sp>
      <p:sp>
        <p:nvSpPr>
          <p:cNvPr id="4" name="Segnaposto piè di pagina 3">
            <a:extLst>
              <a:ext uri="{FF2B5EF4-FFF2-40B4-BE49-F238E27FC236}">
                <a16:creationId xmlns="" xmlns:a16="http://schemas.microsoft.com/office/drawing/2014/main" id="{6754AAD6-EEBD-4FF1-982C-D1E94E16D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ItaStra Gruppo di lavoro adulti a bassa e media scolarità</a:t>
            </a:r>
          </a:p>
        </p:txBody>
      </p:sp>
    </p:spTree>
    <p:extLst>
      <p:ext uri="{BB962C8B-B14F-4D97-AF65-F5344CB8AC3E}">
        <p14:creationId xmlns:p14="http://schemas.microsoft.com/office/powerpoint/2010/main" val="36528136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456</Words>
  <Application>Microsoft Office PowerPoint</Application>
  <PresentationFormat>Widescreen</PresentationFormat>
  <Paragraphs>79</Paragraphs>
  <Slides>4</Slides>
  <Notes>3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  <vt:lpstr>Ponti di Parole  Perché gli esercizi di consapevolezza fonologica</vt:lpstr>
      <vt:lpstr>Ponti di Parole  Perché la regolarità e la riflessione sull’apprendimento: costruire competenze metacognitive </vt:lpstr>
      <vt:lpstr>Ponti di Parole  Perché la testualità: potenziare le competenze strategiche, arricchire l’enciclopedia, sostenere i meccanismi di anticipazione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 Windows</dc:creator>
  <cp:lastModifiedBy>Utente Windows</cp:lastModifiedBy>
  <cp:revision>2</cp:revision>
  <dcterms:created xsi:type="dcterms:W3CDTF">2018-10-03T04:55:10Z</dcterms:created>
  <dcterms:modified xsi:type="dcterms:W3CDTF">2018-10-16T04:21:42Z</dcterms:modified>
</cp:coreProperties>
</file>