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1" r:id="rId3"/>
    <p:sldId id="272" r:id="rId4"/>
    <p:sldId id="273" r:id="rId5"/>
    <p:sldId id="274" r:id="rId6"/>
    <p:sldId id="275" r:id="rId7"/>
    <p:sldId id="285" r:id="rId8"/>
    <p:sldId id="276" r:id="rId9"/>
    <p:sldId id="278" r:id="rId10"/>
    <p:sldId id="286" r:id="rId11"/>
    <p:sldId id="279" r:id="rId12"/>
    <p:sldId id="280" r:id="rId13"/>
    <p:sldId id="281" r:id="rId14"/>
    <p:sldId id="282" r:id="rId15"/>
    <p:sldId id="283" r:id="rId16"/>
    <p:sldId id="284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27200D-E6E2-458A-A702-52CE0CADCE36}" v="15" dt="2025-11-25T11:35:56.248"/>
    <p1510:client id="{D8C0E40B-21BD-4386-9151-3781062C4A9E}" v="2" dt="2025-11-25T09:35:20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47" d="100"/>
          <a:sy n="47" d="100"/>
        </p:scale>
        <p:origin x="101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ZIANA PUPILLO" userId="fc751d18-08d1-4e18-b8eb-8f656aa6d2a1" providerId="ADAL" clId="{DAB80D12-A6D3-4C20-BE84-9AB2CB537D15}"/>
    <pc:docChg chg="undo custSel delSld modSld">
      <pc:chgData name="TIZIANA PUPILLO" userId="fc751d18-08d1-4e18-b8eb-8f656aa6d2a1" providerId="ADAL" clId="{DAB80D12-A6D3-4C20-BE84-9AB2CB537D15}" dt="2025-11-25T13:27:16.618" v="27" actId="5793"/>
      <pc:docMkLst>
        <pc:docMk/>
      </pc:docMkLst>
      <pc:sldChg chg="modSp mod">
        <pc:chgData name="TIZIANA PUPILLO" userId="fc751d18-08d1-4e18-b8eb-8f656aa6d2a1" providerId="ADAL" clId="{DAB80D12-A6D3-4C20-BE84-9AB2CB537D15}" dt="2025-11-25T13:22:22.215" v="21" actId="20577"/>
        <pc:sldMkLst>
          <pc:docMk/>
          <pc:sldMk cId="2681204179" sldId="276"/>
        </pc:sldMkLst>
        <pc:spChg chg="mod">
          <ac:chgData name="TIZIANA PUPILLO" userId="fc751d18-08d1-4e18-b8eb-8f656aa6d2a1" providerId="ADAL" clId="{DAB80D12-A6D3-4C20-BE84-9AB2CB537D15}" dt="2025-11-25T13:22:22.215" v="21" actId="20577"/>
          <ac:spMkLst>
            <pc:docMk/>
            <pc:sldMk cId="2681204179" sldId="276"/>
            <ac:spMk id="7" creationId="{E58523A7-0E89-1776-B4F7-5A1856D86781}"/>
          </ac:spMkLst>
        </pc:spChg>
      </pc:sldChg>
      <pc:sldChg chg="del">
        <pc:chgData name="TIZIANA PUPILLO" userId="fc751d18-08d1-4e18-b8eb-8f656aa6d2a1" providerId="ADAL" clId="{DAB80D12-A6D3-4C20-BE84-9AB2CB537D15}" dt="2025-11-25T13:22:57.558" v="22" actId="2696"/>
        <pc:sldMkLst>
          <pc:docMk/>
          <pc:sldMk cId="802166666" sldId="277"/>
        </pc:sldMkLst>
      </pc:sldChg>
      <pc:sldChg chg="modSp mod">
        <pc:chgData name="TIZIANA PUPILLO" userId="fc751d18-08d1-4e18-b8eb-8f656aa6d2a1" providerId="ADAL" clId="{DAB80D12-A6D3-4C20-BE84-9AB2CB537D15}" dt="2025-11-25T13:27:16.618" v="27" actId="5793"/>
        <pc:sldMkLst>
          <pc:docMk/>
          <pc:sldMk cId="3991263674" sldId="280"/>
        </pc:sldMkLst>
        <pc:spChg chg="mod">
          <ac:chgData name="TIZIANA PUPILLO" userId="fc751d18-08d1-4e18-b8eb-8f656aa6d2a1" providerId="ADAL" clId="{DAB80D12-A6D3-4C20-BE84-9AB2CB537D15}" dt="2025-11-25T13:27:16.618" v="27" actId="5793"/>
          <ac:spMkLst>
            <pc:docMk/>
            <pc:sldMk cId="3991263674" sldId="280"/>
            <ac:spMk id="7" creationId="{DF0EE82C-EDF1-42F8-282B-85656420C594}"/>
          </ac:spMkLst>
        </pc:spChg>
      </pc:sldChg>
      <pc:sldChg chg="modSp mod">
        <pc:chgData name="TIZIANA PUPILLO" userId="fc751d18-08d1-4e18-b8eb-8f656aa6d2a1" providerId="ADAL" clId="{DAB80D12-A6D3-4C20-BE84-9AB2CB537D15}" dt="2025-11-25T11:35:03.987" v="9" actId="20577"/>
        <pc:sldMkLst>
          <pc:docMk/>
          <pc:sldMk cId="1184786258" sldId="282"/>
        </pc:sldMkLst>
        <pc:spChg chg="mod">
          <ac:chgData name="TIZIANA PUPILLO" userId="fc751d18-08d1-4e18-b8eb-8f656aa6d2a1" providerId="ADAL" clId="{DAB80D12-A6D3-4C20-BE84-9AB2CB537D15}" dt="2025-11-25T11:35:03.987" v="9" actId="20577"/>
          <ac:spMkLst>
            <pc:docMk/>
            <pc:sldMk cId="1184786258" sldId="282"/>
            <ac:spMk id="3" creationId="{FFBBF743-C3A5-A660-0979-94845F0B2B1E}"/>
          </ac:spMkLst>
        </pc:spChg>
      </pc:sldChg>
    </pc:docChg>
  </pc:docChgLst>
  <pc:docChgLst>
    <pc:chgData name="MARIA GIUSEPPA VIENNA" userId="a365709d-40be-4d96-a735-520adadd7840" providerId="ADAL" clId="{07B67F46-0DF8-46F6-8C37-E8EBE962F1AF}"/>
    <pc:docChg chg="custSel modSld">
      <pc:chgData name="MARIA GIUSEPPA VIENNA" userId="a365709d-40be-4d96-a735-520adadd7840" providerId="ADAL" clId="{07B67F46-0DF8-46F6-8C37-E8EBE962F1AF}" dt="2025-11-25T09:35:40.921" v="12" actId="1076"/>
      <pc:docMkLst>
        <pc:docMk/>
      </pc:docMkLst>
      <pc:sldChg chg="addSp delSp modSp mod">
        <pc:chgData name="MARIA GIUSEPPA VIENNA" userId="a365709d-40be-4d96-a735-520adadd7840" providerId="ADAL" clId="{07B67F46-0DF8-46F6-8C37-E8EBE962F1AF}" dt="2025-11-25T09:35:13.478" v="8" actId="21"/>
        <pc:sldMkLst>
          <pc:docMk/>
          <pc:sldMk cId="75519459" sldId="257"/>
        </pc:sldMkLst>
        <pc:picChg chg="add del mod">
          <ac:chgData name="MARIA GIUSEPPA VIENNA" userId="a365709d-40be-4d96-a735-520adadd7840" providerId="ADAL" clId="{07B67F46-0DF8-46F6-8C37-E8EBE962F1AF}" dt="2025-11-25T09:35:13.478" v="8" actId="21"/>
          <ac:picMkLst>
            <pc:docMk/>
            <pc:sldMk cId="75519459" sldId="257"/>
            <ac:picMk id="8" creationId="{3C717C1F-9EA2-89E9-E558-634DD58101CA}"/>
          </ac:picMkLst>
        </pc:picChg>
      </pc:sldChg>
      <pc:sldChg chg="addSp modSp mod">
        <pc:chgData name="MARIA GIUSEPPA VIENNA" userId="a365709d-40be-4d96-a735-520adadd7840" providerId="ADAL" clId="{07B67F46-0DF8-46F6-8C37-E8EBE962F1AF}" dt="2025-11-25T09:35:40.921" v="12" actId="1076"/>
        <pc:sldMkLst>
          <pc:docMk/>
          <pc:sldMk cId="722313341" sldId="284"/>
        </pc:sldMkLst>
        <pc:picChg chg="add mod">
          <ac:chgData name="MARIA GIUSEPPA VIENNA" userId="a365709d-40be-4d96-a735-520adadd7840" providerId="ADAL" clId="{07B67F46-0DF8-46F6-8C37-E8EBE962F1AF}" dt="2025-11-25T09:35:40.921" v="12" actId="1076"/>
          <ac:picMkLst>
            <pc:docMk/>
            <pc:sldMk cId="722313341" sldId="284"/>
            <ac:picMk id="8" creationId="{3C717C1F-9EA2-89E9-E558-634DD58101C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D7CA5-6604-4A00-891A-0EE08D2E8691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715EB-E6F2-4BF9-A692-7108E02577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813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715EB-E6F2-4BF9-A692-7108E02577D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274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D41C3D-0ABF-9F77-A1F4-650A590E0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54B46DB-42AC-11D0-8D99-A296AFDA3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B6D0F2-521D-FD94-B5F2-CBF35EC88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EAA6-40D5-47E0-ABBD-38B562DE0260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6FFF27-48A4-8FE1-77A9-D365D4EC6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3B9FC4-8D01-4EA1-9203-F2738A732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46F4-EC38-43BA-8872-5D5FA1EDD7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849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260B9A-B75B-FB7E-AC87-830E48B2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D79C535-AB67-E76A-E18C-2C8FA749B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45C8B7-1934-2831-4D71-016927AF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EAA6-40D5-47E0-ABBD-38B562DE0260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698C81-8DEC-97AF-5CA5-734700B53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0D52A9-492E-0E8F-10AA-6562AC36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46F4-EC38-43BA-8872-5D5FA1EDD7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31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BFEB687-035F-CDB5-A986-D10AB1BAFC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AF50743-8958-8199-4E74-992DB5193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1F7349-D9C9-BC0F-C644-BD0B01F4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EAA6-40D5-47E0-ABBD-38B562DE0260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ACAC93-0155-7194-544B-2A9985A3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0479A9-CF9C-A90B-2AC9-3368F99E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46F4-EC38-43BA-8872-5D5FA1EDD7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822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009561-5BB4-D148-0CE8-275B0A76C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F0EBC8-E0B6-9208-74E3-9155E719F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009EBC-FC1E-7F0C-B54A-BF14D005F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EAA6-40D5-47E0-ABBD-38B562DE0260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47F0A7-7C2F-92D6-9401-9A07C384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143AF1-7B95-520D-DBEE-49BA8114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46F4-EC38-43BA-8872-5D5FA1EDD7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579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C62757-DECC-4B94-762A-FA956753B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72AEB20-68F8-B73B-C31D-DF56F1F89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185105-BE7D-AA0C-E4C0-D12EBE570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EAA6-40D5-47E0-ABBD-38B562DE0260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3E56C5-FD6D-4EE8-ED13-2488CD5CD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87EE57-FAA9-A7D6-20F1-69AE7064C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46F4-EC38-43BA-8872-5D5FA1EDD7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0090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91E53A-40D5-3EAC-DC06-090751F1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AB5897-68D6-EEEB-61AE-3E8DA866C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DA20193-AFAC-79A7-3957-480D2988E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F9A3C0-C62F-4B21-8704-ED4A15450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EAA6-40D5-47E0-ABBD-38B562DE0260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1F4206-9788-C4F3-E186-B21D4FFFE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6608A2-DDE7-9B1D-0DDD-B8DF27F27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46F4-EC38-43BA-8872-5D5FA1EDD7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6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57A9DA-B805-9494-1705-56A0E1991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BF5B3C0-C18F-38EB-F46A-7B7BB289D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C7D3052-4C34-A3A5-3D11-A37068C4F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A513F54-DD2A-1121-F817-3558F21FD3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1AC67EB-9867-6F4A-3807-D46BF7D690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4446540-ECD2-4AAE-4112-7796EB80C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EAA6-40D5-47E0-ABBD-38B562DE0260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55D12D7-E344-6385-0168-5A7B72DE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0E8D050-D283-A557-9314-E91F89224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46F4-EC38-43BA-8872-5D5FA1EDD7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05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FAEBEE-96EB-A754-A423-EBF7F940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8990D0C-12B4-8397-39C0-10E1D54D3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EAA6-40D5-47E0-ABBD-38B562DE0260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5F7317F-22CA-32DB-CAE5-43C43D581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7F376E2-EB71-EFA7-4742-11B201010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46F4-EC38-43BA-8872-5D5FA1EDD7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57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B81FF9A-2E80-DB0C-9CDB-DA3DD8C53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EAA6-40D5-47E0-ABBD-38B562DE0260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A27E1D-F38B-A2E0-6EC4-B31EA0DF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A5444B-40E4-069F-1C5E-8D659B20C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46F4-EC38-43BA-8872-5D5FA1EDD7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82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D51D72-87A3-B1FE-A0C0-A79629F9C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D0790A-DD88-8FEF-C1E0-2F642816C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8C0C38F-0E02-0442-FEA5-DACC5609A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4A24FFF-B809-13A8-4CF9-51EB1BC04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EAA6-40D5-47E0-ABBD-38B562DE0260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3204CD-6164-9A09-1265-EA0CE3DD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4B7A00-56E3-5B7D-A082-D248564A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46F4-EC38-43BA-8872-5D5FA1EDD7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64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47D549-97A0-F1C2-7F73-E941F76A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17E1E5B-CC6D-7305-5D77-A0D7C2A037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3206F03-2A2A-FE9E-8702-054D4339E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20C0CD9-E271-DC3A-5D5F-F1C062AD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EAA6-40D5-47E0-ABBD-38B562DE0260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D5E0BA-087D-1B5E-9D48-6770D135D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653C95-1514-1E1E-2CA0-B324D72F8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46F4-EC38-43BA-8872-5D5FA1EDD7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508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1C3FE03-C635-E607-839E-075F5BD02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917F2E-A4EF-6A0E-CAF9-6371209B2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C6CEA1-BBC5-638F-2D13-4D7906FD36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B8EAA6-40D5-47E0-ABBD-38B562DE0260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D47E50-03FB-274F-8F42-85433C5DC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D133DA-6810-1BA9-A490-A70D1BA52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7B46F4-EC38-43BA-8872-5D5FA1EDD7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50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pa.it/didattica/dottorati/.content/documenti/budget10_percento/18_10_2017_83_trasferimento-10-dipartimenti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Nuova%20cartella/18_10_2017_83_trasferimento-10-dipartimenti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nipa-my.sharepoint.com/personal/carmelo_priolo_unipa_it/Documents/Dottorato_UNIPA/Scuola%20di%20dottorato/2025_Welcome%20day/Linee-guida-piattaforma-FFR.pdf" TargetMode="External"/><Relationship Id="rId2" Type="http://schemas.openxmlformats.org/officeDocument/2006/relationships/hyperlink" Target="https://incentivi-ricerca.unipa.it/#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ipa-my.sharepoint.com/personal/carmelo_priolo_unipa_it/Documents/Dottorato_UNIPA/Scuola%20di%20dottorato/2025_Welcome%20day/Modulo_I_RichiestaContributi-estero.doc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nipa-my.sharepoint.com/personal/carmelo_priolo_unipa_it/Documents/Dottorato_UNIPA/Scuola%20di%20dottorato/2025_Welcome%20day/coordinate-bancarie.docx" TargetMode="External"/><Relationship Id="rId2" Type="http://schemas.openxmlformats.org/officeDocument/2006/relationships/hyperlink" Target="https://unipa-my.sharepoint.com/personal/carmelo_priolo_unipa_it/Documents/Dottorato_UNIPA/Scuola%20di%20dottorato/2025_Welcome%20day/Modulo_I_RichiestaContributi-estero.doc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40FDD6-556F-BD62-420A-B51577F36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7239506-6CAA-1F13-22A4-EFA148CCC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9653" y="640080"/>
            <a:ext cx="7109219" cy="3566160"/>
          </a:xfrm>
        </p:spPr>
        <p:txBody>
          <a:bodyPr anchor="b">
            <a:normAutofit/>
          </a:bodyPr>
          <a:lstStyle/>
          <a:p>
            <a:pPr algn="l"/>
            <a:r>
              <a:rPr lang="it-IT" sz="4400" dirty="0">
                <a:latin typeface="Montserrat" panose="00000500000000000000" pitchFamily="2" charset="0"/>
              </a:rPr>
              <a:t>Documenti necessari per il periodo all’estero e per spendere il 10%</a:t>
            </a:r>
            <a:endParaRPr lang="it-IT" sz="4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E5276B9-6B52-5B7F-2850-F2862D17D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6" y="4636008"/>
            <a:ext cx="6894576" cy="1572768"/>
          </a:xfrm>
        </p:spPr>
        <p:txBody>
          <a:bodyPr>
            <a:normAutofit fontScale="92500" lnSpcReduction="20000"/>
          </a:bodyPr>
          <a:lstStyle/>
          <a:p>
            <a:pPr algn="l"/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  <a:p>
            <a:pPr algn="r"/>
            <a:r>
              <a:rPr lang="it-IT" sz="3500" dirty="0">
                <a:latin typeface="Montserrat" panose="00000500000000000000" pitchFamily="2" charset="0"/>
              </a:rPr>
              <a:t>Dott.ssa Tiziana Pupillo</a:t>
            </a:r>
          </a:p>
          <a:p>
            <a:pPr algn="l"/>
            <a:endParaRPr lang="it-IT" dirty="0"/>
          </a:p>
        </p:txBody>
      </p:sp>
      <p:pic>
        <p:nvPicPr>
          <p:cNvPr id="5" name="Immagine 4" descr="Immagine che contiene Policromia, Elementi grafici, grafica, arte&#10;&#10;Il contenuto generato dall'IA potrebbe non essere corretto.">
            <a:extLst>
              <a:ext uri="{FF2B5EF4-FFF2-40B4-BE49-F238E27FC236}">
                <a16:creationId xmlns:a16="http://schemas.microsoft.com/office/drawing/2014/main" id="{A4ACA4C6-A252-2292-0FAE-2EF4404FB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r="11261"/>
          <a:stretch>
            <a:fillRect/>
          </a:stretch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sX0" fmla="*/ 0 w 4242816"/>
              <a:gd name="csY0" fmla="*/ 0 h 18288"/>
              <a:gd name="csX1" fmla="*/ 690973 w 4242816"/>
              <a:gd name="csY1" fmla="*/ 0 h 18288"/>
              <a:gd name="csX2" fmla="*/ 1212233 w 4242816"/>
              <a:gd name="csY2" fmla="*/ 0 h 18288"/>
              <a:gd name="csX3" fmla="*/ 1860778 w 4242816"/>
              <a:gd name="csY3" fmla="*/ 0 h 18288"/>
              <a:gd name="csX4" fmla="*/ 2424466 w 4242816"/>
              <a:gd name="csY4" fmla="*/ 0 h 18288"/>
              <a:gd name="csX5" fmla="*/ 3115439 w 4242816"/>
              <a:gd name="csY5" fmla="*/ 0 h 18288"/>
              <a:gd name="csX6" fmla="*/ 3636699 w 4242816"/>
              <a:gd name="csY6" fmla="*/ 0 h 18288"/>
              <a:gd name="csX7" fmla="*/ 4242816 w 4242816"/>
              <a:gd name="csY7" fmla="*/ 0 h 18288"/>
              <a:gd name="csX8" fmla="*/ 4242816 w 4242816"/>
              <a:gd name="csY8" fmla="*/ 18288 h 18288"/>
              <a:gd name="csX9" fmla="*/ 3636699 w 4242816"/>
              <a:gd name="csY9" fmla="*/ 18288 h 18288"/>
              <a:gd name="csX10" fmla="*/ 3030583 w 4242816"/>
              <a:gd name="csY10" fmla="*/ 18288 h 18288"/>
              <a:gd name="csX11" fmla="*/ 2466894 w 4242816"/>
              <a:gd name="csY11" fmla="*/ 18288 h 18288"/>
              <a:gd name="csX12" fmla="*/ 1988062 w 4242816"/>
              <a:gd name="csY12" fmla="*/ 18288 h 18288"/>
              <a:gd name="csX13" fmla="*/ 1466802 w 4242816"/>
              <a:gd name="csY13" fmla="*/ 18288 h 18288"/>
              <a:gd name="csX14" fmla="*/ 860686 w 4242816"/>
              <a:gd name="csY14" fmla="*/ 18288 h 18288"/>
              <a:gd name="csX15" fmla="*/ 0 w 4242816"/>
              <a:gd name="csY15" fmla="*/ 18288 h 18288"/>
              <a:gd name="csX16" fmla="*/ 0 w 4242816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FA3C3DB-9E3C-7546-218A-AA08F7AE6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495" y="241576"/>
            <a:ext cx="1388246" cy="1388246"/>
          </a:xfrm>
          <a:prstGeom prst="rect">
            <a:avLst/>
          </a:prstGeom>
        </p:spPr>
      </p:pic>
      <p:pic>
        <p:nvPicPr>
          <p:cNvPr id="6" name="Image 11">
            <a:extLst>
              <a:ext uri="{FF2B5EF4-FFF2-40B4-BE49-F238E27FC236}">
                <a16:creationId xmlns:a16="http://schemas.microsoft.com/office/drawing/2014/main" id="{C0BA789D-07B5-7A67-8C9F-1ED0AF235C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" t="479" r="1548" b="2817"/>
          <a:stretch/>
        </p:blipFill>
        <p:spPr>
          <a:xfrm>
            <a:off x="8621923" y="210312"/>
            <a:ext cx="3371598" cy="14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9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4E234-26E1-7CA0-83BC-135D37888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734D056B-0D13-DCA2-4862-9A58412E8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731473"/>
              </p:ext>
            </p:extLst>
          </p:nvPr>
        </p:nvGraphicFramePr>
        <p:xfrm>
          <a:off x="7360478" y="221456"/>
          <a:ext cx="4533900" cy="641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533723" imgH="6415694" progId="Acrobat.Document.DC">
                  <p:embed/>
                </p:oleObj>
              </mc:Choice>
              <mc:Fallback>
                <p:oleObj name="Acrobat Document" r:id="rId2" imgW="4533723" imgH="641569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60478" y="221456"/>
                        <a:ext cx="4533900" cy="6415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B6731E8A-23E2-14DF-341A-3B44806FA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806" y="1070887"/>
            <a:ext cx="7176377" cy="815741"/>
          </a:xfrm>
        </p:spPr>
        <p:txBody>
          <a:bodyPr anchor="b">
            <a:noAutofit/>
          </a:bodyPr>
          <a:lstStyle/>
          <a:p>
            <a:pPr algn="l"/>
            <a:r>
              <a:rPr lang="it-IT" sz="3600" dirty="0">
                <a:latin typeface="Montserrat" panose="00000500000000000000" pitchFamily="2" charset="0"/>
              </a:rPr>
              <a:t>Modulo</a:t>
            </a:r>
            <a:br>
              <a:rPr lang="it-IT" sz="3600" dirty="0">
                <a:latin typeface="Montserrat" panose="00000500000000000000" pitchFamily="2" charset="0"/>
              </a:rPr>
            </a:br>
            <a:r>
              <a:rPr lang="it-IT" sz="3600" dirty="0">
                <a:latin typeface="Montserrat" panose="00000500000000000000" pitchFamily="2" charset="0"/>
              </a:rPr>
              <a:t>comunicazione </a:t>
            </a:r>
            <a:br>
              <a:rPr lang="it-IT" sz="3600" dirty="0">
                <a:latin typeface="Montserrat" panose="00000500000000000000" pitchFamily="2" charset="0"/>
              </a:rPr>
            </a:br>
            <a:r>
              <a:rPr lang="it-IT" sz="3600" dirty="0">
                <a:latin typeface="Montserrat" panose="00000500000000000000" pitchFamily="2" charset="0"/>
              </a:rPr>
              <a:t>IBAN</a:t>
            </a:r>
          </a:p>
        </p:txBody>
      </p:sp>
      <p:pic>
        <p:nvPicPr>
          <p:cNvPr id="5" name="Immagine 4" descr="Immagine che contiene Policromia, Elementi grafici, grafica, arte&#10;&#10;Il contenuto generato dall'IA potrebbe non essere corretto.">
            <a:extLst>
              <a:ext uri="{FF2B5EF4-FFF2-40B4-BE49-F238E27FC236}">
                <a16:creationId xmlns:a16="http://schemas.microsoft.com/office/drawing/2014/main" id="{07051E93-14B6-1436-1493-6A93DA42F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r="11261"/>
          <a:stretch>
            <a:fillRect/>
          </a:stretch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Segnaposto testo 6">
            <a:extLst>
              <a:ext uri="{FF2B5EF4-FFF2-40B4-BE49-F238E27FC236}">
                <a16:creationId xmlns:a16="http://schemas.microsoft.com/office/drawing/2014/main" id="{488E439B-8737-678E-E0DF-8515EFFDD08D}"/>
              </a:ext>
            </a:extLst>
          </p:cNvPr>
          <p:cNvSpPr txBox="1">
            <a:spLocks/>
          </p:cNvSpPr>
          <p:nvPr/>
        </p:nvSpPr>
        <p:spPr>
          <a:xfrm>
            <a:off x="4236946" y="1248878"/>
            <a:ext cx="7810500" cy="5209674"/>
          </a:xfrm>
          <a:prstGeom prst="rect">
            <a:avLst/>
          </a:prstGeom>
        </p:spPr>
        <p:txBody>
          <a:bodyPr rtlCol="0">
            <a:normAutofit/>
          </a:bodyPr>
          <a:lstStyle>
            <a:defPPr>
              <a:defRPr lang="it-IT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it-IT" sz="7200" dirty="0">
              <a:latin typeface="Montserrat" panose="00000500000000000000" pitchFamily="2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it-IT" sz="7200" dirty="0">
              <a:latin typeface="Montserrat" panose="00000500000000000000" pitchFamily="2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7938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5966E-AA53-7EBD-8E1D-EF88D466A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9A2FE4-5359-BF4D-DE70-333B687A4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2494" y="640080"/>
            <a:ext cx="7176377" cy="1236846"/>
          </a:xfrm>
        </p:spPr>
        <p:txBody>
          <a:bodyPr anchor="b">
            <a:noAutofit/>
          </a:bodyPr>
          <a:lstStyle/>
          <a:p>
            <a:pPr algn="l"/>
            <a:r>
              <a:rPr lang="it-IT" sz="4400" dirty="0">
                <a:latin typeface="Montserrat" panose="00000500000000000000" pitchFamily="2" charset="0"/>
              </a:rPr>
              <a:t>Al rientro</a:t>
            </a:r>
            <a:br>
              <a:rPr lang="it-IT" sz="4400" dirty="0">
                <a:latin typeface="Montserrat" panose="00000500000000000000" pitchFamily="2" charset="0"/>
              </a:rPr>
            </a:br>
            <a:r>
              <a:rPr lang="it-IT" sz="4400" dirty="0">
                <a:latin typeface="Montserrat" panose="00000500000000000000" pitchFamily="2" charset="0"/>
              </a:rPr>
              <a:t>(entro 30 giorni)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DF869B7-00E8-4E25-A971-49672A775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2494" y="2141621"/>
            <a:ext cx="7466580" cy="4620126"/>
          </a:xfrm>
        </p:spPr>
        <p:txBody>
          <a:bodyPr>
            <a:normAutofit fontScale="55000" lnSpcReduction="20000"/>
          </a:bodyPr>
          <a:lstStyle/>
          <a:p>
            <a:pPr algn="l">
              <a:lnSpc>
                <a:spcPct val="120000"/>
              </a:lnSpc>
            </a:pPr>
            <a:r>
              <a:rPr lang="it-IT" sz="3200" dirty="0">
                <a:latin typeface="Montserrat" panose="00000500000000000000" pitchFamily="2" charset="0"/>
              </a:rPr>
              <a:t>Il dottorando per ottenere l'erogazione del saldo dovrà presentare i seguenti tre documenti:</a:t>
            </a:r>
          </a:p>
          <a:p>
            <a:pPr algn="l">
              <a:lnSpc>
                <a:spcPct val="120000"/>
              </a:lnSpc>
            </a:pPr>
            <a:endParaRPr lang="it-IT" sz="3200" dirty="0">
              <a:latin typeface="Montserrat" panose="00000500000000000000" pitchFamily="2" charset="0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3200" dirty="0">
                <a:latin typeface="Montserrat" panose="00000500000000000000" pitchFamily="2" charset="0"/>
              </a:rPr>
              <a:t>certificazione in originale di </a:t>
            </a:r>
            <a:r>
              <a:rPr lang="it-IT" sz="3200" b="1" u="sng" dirty="0">
                <a:latin typeface="Montserrat" panose="00000500000000000000" pitchFamily="2" charset="0"/>
              </a:rPr>
              <a:t>inizio attività</a:t>
            </a:r>
            <a:r>
              <a:rPr lang="it-IT" sz="3200" b="1" dirty="0">
                <a:latin typeface="Montserrat" panose="00000500000000000000" pitchFamily="2" charset="0"/>
              </a:rPr>
              <a:t> </a:t>
            </a:r>
            <a:r>
              <a:rPr lang="it-IT" sz="3200" dirty="0">
                <a:latin typeface="Montserrat" panose="00000500000000000000" pitchFamily="2" charset="0"/>
              </a:rPr>
              <a:t>rilasciata dalla struttura ospitante. 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3200" dirty="0">
                <a:latin typeface="Montserrat" panose="00000500000000000000" pitchFamily="2" charset="0"/>
              </a:rPr>
              <a:t>certificazione di </a:t>
            </a:r>
            <a:r>
              <a:rPr lang="it-IT" sz="3200" b="1" u="sng" dirty="0">
                <a:latin typeface="Montserrat" panose="00000500000000000000" pitchFamily="2" charset="0"/>
              </a:rPr>
              <a:t>fine periodo</a:t>
            </a:r>
            <a:r>
              <a:rPr lang="it-IT" sz="3200" b="1" dirty="0">
                <a:latin typeface="Montserrat" panose="00000500000000000000" pitchFamily="2" charset="0"/>
              </a:rPr>
              <a:t> </a:t>
            </a:r>
            <a:r>
              <a:rPr lang="it-IT" sz="3200" dirty="0">
                <a:latin typeface="Montserrat" panose="00000500000000000000" pitchFamily="2" charset="0"/>
              </a:rPr>
              <a:t>rilasciata dalla struttura straniera riportante le date di inizio e fine attività svolto all'estero. 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3200" b="1" u="sng" dirty="0">
                <a:latin typeface="Montserrat" panose="00000500000000000000" pitchFamily="2" charset="0"/>
              </a:rPr>
              <a:t>certificazione del Coordinatore </a:t>
            </a:r>
            <a:r>
              <a:rPr lang="it-IT" sz="3200" dirty="0">
                <a:latin typeface="Montserrat" panose="00000500000000000000" pitchFamily="2" charset="0"/>
              </a:rPr>
              <a:t>del Corso che dichiari che il dottorando è rientrato in sede, che ha ripreso le attività di studio e ricerca e che confermi </a:t>
            </a:r>
            <a:r>
              <a:rPr lang="it-IT" sz="3200" dirty="0">
                <a:solidFill>
                  <a:schemeClr val="bg1"/>
                </a:solidFill>
                <a:latin typeface="Montserrat" panose="00000500000000000000" pitchFamily="2" charset="0"/>
              </a:rPr>
              <a:t>il </a:t>
            </a:r>
            <a:r>
              <a:rPr lang="it-IT" sz="3200" dirty="0">
                <a:latin typeface="Montserrat" panose="00000500000000000000" pitchFamily="2" charset="0"/>
              </a:rPr>
              <a:t>periodo di permanenza all’estero. </a:t>
            </a:r>
          </a:p>
          <a:p>
            <a:pPr algn="l">
              <a:lnSpc>
                <a:spcPct val="120000"/>
              </a:lnSpc>
            </a:pPr>
            <a:r>
              <a:rPr lang="it-IT" sz="3200" dirty="0">
                <a:latin typeface="Montserrat" panose="00000500000000000000" pitchFamily="2" charset="0"/>
              </a:rPr>
              <a:t>Sulla base dichiarazione sarà calcolato il saldo</a:t>
            </a:r>
          </a:p>
          <a:p>
            <a:pPr algn="r"/>
            <a:endParaRPr lang="it-IT" sz="3200" dirty="0">
              <a:latin typeface="Montserrat" panose="00000500000000000000" pitchFamily="2" charset="0"/>
            </a:endParaRPr>
          </a:p>
        </p:txBody>
      </p:sp>
      <p:pic>
        <p:nvPicPr>
          <p:cNvPr id="5" name="Immagine 4" descr="Immagine che contiene Policromia, Elementi grafici, grafica, arte&#10;&#10;Il contenuto generato dall'IA potrebbe non essere corretto.">
            <a:extLst>
              <a:ext uri="{FF2B5EF4-FFF2-40B4-BE49-F238E27FC236}">
                <a16:creationId xmlns:a16="http://schemas.microsoft.com/office/drawing/2014/main" id="{52D8C4FF-C01F-0143-8BA7-0B64BC6BE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r="11261"/>
          <a:stretch>
            <a:fillRect/>
          </a:stretch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3918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04351-2BEE-833B-D482-010A32847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AFDB6A-E9CF-2E5D-3587-52170725D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806" y="640080"/>
            <a:ext cx="7499065" cy="1262717"/>
          </a:xfrm>
        </p:spPr>
        <p:txBody>
          <a:bodyPr anchor="b">
            <a:noAutofit/>
          </a:bodyPr>
          <a:lstStyle/>
          <a:p>
            <a:pPr algn="l"/>
            <a:r>
              <a:rPr lang="it-IT" sz="3200" b="0" dirty="0">
                <a:latin typeface="Montserrat" panose="00000500000000000000" pitchFamily="2" charset="0"/>
              </a:rPr>
              <a:t>Budget di ricerca del 10% (20% per DIN) per dottorandi con e senza borsa</a:t>
            </a:r>
            <a:endParaRPr lang="it-IT" sz="3200" dirty="0">
              <a:latin typeface="Montserrat" panose="00000500000000000000" pitchFamily="2" charset="0"/>
            </a:endParaRPr>
          </a:p>
        </p:txBody>
      </p:sp>
      <p:pic>
        <p:nvPicPr>
          <p:cNvPr id="5" name="Immagine 4" descr="Immagine che contiene Policromia, Elementi grafici, grafica, arte&#10;&#10;Il contenuto generato dall'IA potrebbe non essere corretto.">
            <a:extLst>
              <a:ext uri="{FF2B5EF4-FFF2-40B4-BE49-F238E27FC236}">
                <a16:creationId xmlns:a16="http://schemas.microsoft.com/office/drawing/2014/main" id="{10523448-57F2-66D1-733B-DB391FB0D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r="11261"/>
          <a:stretch>
            <a:fillRect/>
          </a:stretch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0EE82C-EDF1-42F8-282B-85656420C594}"/>
              </a:ext>
            </a:extLst>
          </p:cNvPr>
          <p:cNvSpPr txBox="1"/>
          <p:nvPr/>
        </p:nvSpPr>
        <p:spPr>
          <a:xfrm>
            <a:off x="4049806" y="2210574"/>
            <a:ext cx="781333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Montserrat" panose="00000500000000000000" pitchFamily="2" charset="0"/>
              </a:rPr>
              <a:t>Art. 9 comma 4 del DM 226/2021</a:t>
            </a:r>
          </a:p>
          <a:p>
            <a:r>
              <a:rPr lang="it-IT" sz="2000">
                <a:latin typeface="Montserrat" panose="00000500000000000000" pitchFamily="2" charset="0"/>
              </a:rPr>
              <a:t>…per </a:t>
            </a:r>
            <a:r>
              <a:rPr lang="it-IT" sz="2000" dirty="0">
                <a:latin typeface="Montserrat" panose="00000500000000000000" pitchFamily="2" charset="0"/>
              </a:rPr>
              <a:t>lo svolgimento dell’attività di ricerca in Italia e all’estero, oltre alla borsa di studio, è assicurato al dottorando un    budget  adeguato alla tipologia del corso di dottorato e comunque in misura non inferiore al dieci per cento dell’importo della borsa medesima, finanziato con le risorse disponibili nel bilancio dei soggetti accreditati</a:t>
            </a:r>
          </a:p>
          <a:p>
            <a:endParaRPr lang="it-IT" sz="2000" dirty="0">
              <a:latin typeface="Montserrat" panose="00000500000000000000" pitchFamily="2" charset="0"/>
            </a:endParaRPr>
          </a:p>
          <a:p>
            <a:r>
              <a:rPr lang="it-IT" sz="2000" dirty="0">
                <a:latin typeface="Montserrat" panose="00000500000000000000" pitchFamily="2" charset="0"/>
              </a:rPr>
              <a:t>Per i Dottorati di interesse nazionale (Art. 11 comma 2 lettera d)… il sostegno alle attività di ricerca e formazione del dottorando è incrementata, a valere sul cofinanziamento ministeriale, in misura pari al venti per cento dell’importo della borsa.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63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8FFAB-D3D6-C7F1-AAD3-9067E35D7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4AFDDB-C119-F459-1F37-6BBF26A6F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2494" y="640080"/>
            <a:ext cx="7176377" cy="1008246"/>
          </a:xfrm>
        </p:spPr>
        <p:txBody>
          <a:bodyPr anchor="b">
            <a:noAutofit/>
          </a:bodyPr>
          <a:lstStyle/>
          <a:p>
            <a:pPr algn="l"/>
            <a:r>
              <a:rPr lang="it-IT" sz="4000" dirty="0">
                <a:latin typeface="Montserrat" panose="00000500000000000000" pitchFamily="2" charset="0"/>
              </a:rPr>
              <a:t>Per cosa può essere utilizzato:</a:t>
            </a:r>
          </a:p>
        </p:txBody>
      </p:sp>
      <p:pic>
        <p:nvPicPr>
          <p:cNvPr id="5" name="Immagine 4" descr="Immagine che contiene Policromia, Elementi grafici, grafica, arte&#10;&#10;Il contenuto generato dall'IA potrebbe non essere corretto.">
            <a:extLst>
              <a:ext uri="{FF2B5EF4-FFF2-40B4-BE49-F238E27FC236}">
                <a16:creationId xmlns:a16="http://schemas.microsoft.com/office/drawing/2014/main" id="{E98DFF04-B5E2-E1C4-1290-5125FB6E1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r="11261"/>
          <a:stretch>
            <a:fillRect/>
          </a:stretch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83CEBF9-6F4C-8F6F-3412-FB265EE79946}"/>
              </a:ext>
            </a:extLst>
          </p:cNvPr>
          <p:cNvSpPr txBox="1"/>
          <p:nvPr/>
        </p:nvSpPr>
        <p:spPr>
          <a:xfrm>
            <a:off x="4372494" y="2504364"/>
            <a:ext cx="69488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sng" dirty="0">
                <a:latin typeface="Montserrat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Delibera del </a:t>
            </a:r>
            <a:r>
              <a:rPr lang="it-IT" sz="2000" u="sng" dirty="0">
                <a:latin typeface="Montserrat" panose="00000500000000000000" pitchFamily="2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C.d.A. n. 83 del 18/10/2017</a:t>
            </a:r>
            <a:endParaRPr lang="it-IT" sz="2000" u="sng" dirty="0">
              <a:latin typeface="Montserrat" panose="00000500000000000000" pitchFamily="2" charset="0"/>
            </a:endParaRPr>
          </a:p>
          <a:p>
            <a:endParaRPr lang="it-IT" sz="2000" u="sng" dirty="0">
              <a:latin typeface="Montserrat" panose="00000500000000000000" pitchFamily="2" charset="0"/>
            </a:endParaRPr>
          </a:p>
          <a:p>
            <a:r>
              <a:rPr lang="it-IT" sz="2000" spc="100" dirty="0">
                <a:latin typeface="Montserrat" panose="00000500000000000000" pitchFamily="2" charset="0"/>
              </a:rPr>
              <a:t>Il budget della ricerca:</a:t>
            </a:r>
          </a:p>
          <a:p>
            <a:r>
              <a:rPr lang="it-IT" sz="2000" spc="100" dirty="0">
                <a:latin typeface="Montserrat" panose="00000500000000000000" pitchFamily="2" charset="0"/>
              </a:rPr>
              <a:t>… per </a:t>
            </a:r>
            <a:r>
              <a:rPr lang="it-IT" sz="2000" b="1" spc="100" dirty="0">
                <a:latin typeface="Montserrat" panose="00000500000000000000" pitchFamily="2" charset="0"/>
              </a:rPr>
              <a:t>qualunque tipologia di spesa </a:t>
            </a:r>
            <a:r>
              <a:rPr lang="it-IT" sz="2000" spc="100" dirty="0">
                <a:latin typeface="Montserrat" panose="00000500000000000000" pitchFamily="2" charset="0"/>
              </a:rPr>
              <a:t>(spese di viaggio e soggiorno, partecipazione a convegni o scuole o seminari, attrezzature informatiche o altro materiale inventariabile o di consumo, ecc.). purché </a:t>
            </a:r>
            <a:r>
              <a:rPr lang="it-IT" sz="2000" b="1" spc="100" dirty="0">
                <a:latin typeface="Montserrat" panose="00000500000000000000" pitchFamily="2" charset="0"/>
              </a:rPr>
              <a:t>connessa allo svolgimento di attività di studio e ricerca</a:t>
            </a:r>
            <a:r>
              <a:rPr lang="it-IT" sz="2000" spc="100" dirty="0">
                <a:latin typeface="Montserrat" panose="00000500000000000000" pitchFamily="2" charset="0"/>
              </a:rPr>
              <a:t> all'estero e in </a:t>
            </a:r>
            <a:r>
              <a:rPr lang="it-IT" sz="2000" spc="100" dirty="0" err="1">
                <a:latin typeface="Montserrat" panose="00000500000000000000" pitchFamily="2" charset="0"/>
              </a:rPr>
              <a:t>ltalia</a:t>
            </a:r>
            <a:r>
              <a:rPr lang="it-IT" sz="2000" spc="100" dirty="0">
                <a:latin typeface="Montserrat" panose="00000500000000000000" pitchFamily="2" charset="0"/>
              </a:rPr>
              <a:t>, inclusa l'attività svolta presso l'Università di Palermo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6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65BAD-1CF2-34FB-8E6D-125368ED4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D3E59E-AD66-FCA3-3896-DCC5E2E6F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2494" y="640080"/>
            <a:ext cx="7176377" cy="767615"/>
          </a:xfrm>
        </p:spPr>
        <p:txBody>
          <a:bodyPr anchor="b">
            <a:noAutofit/>
          </a:bodyPr>
          <a:lstStyle/>
          <a:p>
            <a:pPr algn="l"/>
            <a:r>
              <a:rPr lang="it-IT" sz="4400" dirty="0">
                <a:latin typeface="Montserrat" panose="00000500000000000000" pitchFamily="2" charset="0"/>
              </a:rPr>
              <a:t>Come si fa?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BBF743-C3A5-A660-0979-94845F0B2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3394" y="1558637"/>
            <a:ext cx="6894576" cy="4860758"/>
          </a:xfrm>
        </p:spPr>
        <p:txBody>
          <a:bodyPr>
            <a:normAutofit fontScale="62500" lnSpcReduction="20000"/>
          </a:bodyPr>
          <a:lstStyle/>
          <a:p>
            <a:pPr algn="r"/>
            <a:endParaRPr lang="it-IT" dirty="0"/>
          </a:p>
          <a:p>
            <a:pPr algn="l">
              <a:lnSpc>
                <a:spcPct val="120000"/>
              </a:lnSpc>
            </a:pPr>
            <a:r>
              <a:rPr lang="it-IT" sz="3200" dirty="0">
                <a:latin typeface="Montserrat" panose="00000500000000000000" pitchFamily="2" charset="0"/>
              </a:rPr>
              <a:t>Attraverso la piattaforma </a:t>
            </a:r>
            <a:r>
              <a:rPr lang="it-IT" sz="3200" dirty="0">
                <a:latin typeface="Montserrat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https://incentivi-ricerca.unipa.it/#/</a:t>
            </a:r>
            <a:endParaRPr lang="it-IT" sz="3200" dirty="0">
              <a:latin typeface="Montserrat" panose="00000500000000000000" pitchFamily="2" charset="0"/>
            </a:endParaRPr>
          </a:p>
          <a:p>
            <a:pPr algn="l">
              <a:lnSpc>
                <a:spcPct val="120000"/>
              </a:lnSpc>
            </a:pPr>
            <a:endParaRPr lang="it-IT" sz="3200" dirty="0">
              <a:latin typeface="Montserrat" panose="00000500000000000000" pitchFamily="2" charset="0"/>
            </a:endParaRPr>
          </a:p>
          <a:p>
            <a:pPr algn="l">
              <a:lnSpc>
                <a:spcPct val="120000"/>
              </a:lnSpc>
            </a:pPr>
            <a:r>
              <a:rPr lang="it-IT" sz="3200" dirty="0">
                <a:latin typeface="Montserrat" panose="00000500000000000000" pitchFamily="2" charset="0"/>
              </a:rPr>
              <a:t>Per richiedere l'autorizzazione all'utilizzo del budget di ricerca del 10% (20% per dottorati di interesse nazionale </a:t>
            </a:r>
            <a:r>
              <a:rPr lang="it-IT" sz="3200" dirty="0" err="1">
                <a:latin typeface="Montserrat" panose="00000500000000000000" pitchFamily="2" charset="0"/>
              </a:rPr>
              <a:t>Biodiversity</a:t>
            </a:r>
            <a:r>
              <a:rPr lang="it-IT" sz="3200" dirty="0">
                <a:latin typeface="Montserrat" panose="00000500000000000000" pitchFamily="2" charset="0"/>
              </a:rPr>
              <a:t> e Medicina di Precisione)</a:t>
            </a:r>
          </a:p>
          <a:p>
            <a:pPr algn="l">
              <a:lnSpc>
                <a:spcPct val="120000"/>
              </a:lnSpc>
            </a:pPr>
            <a:endParaRPr lang="it-IT" sz="3200" dirty="0">
              <a:latin typeface="Montserrat" panose="00000500000000000000" pitchFamily="2" charset="0"/>
            </a:endParaRPr>
          </a:p>
          <a:p>
            <a:pPr algn="l">
              <a:lnSpc>
                <a:spcPct val="120000"/>
              </a:lnSpc>
            </a:pPr>
            <a:r>
              <a:rPr lang="it-IT" sz="3200" dirty="0">
                <a:latin typeface="Montserrat" panose="00000500000000000000" pitchFamily="2" charset="0"/>
              </a:rPr>
              <a:t>La piattaforma, sviluppata dal SIA, è disponibile al link </a:t>
            </a:r>
            <a:r>
              <a:rPr lang="it-IT" sz="3200" dirty="0">
                <a:latin typeface="Montserrat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https://incentivi-ricerca.unipa.it/#/</a:t>
            </a:r>
            <a:endParaRPr lang="it-IT" sz="3200" dirty="0">
              <a:latin typeface="Montserrat" panose="00000500000000000000" pitchFamily="2" charset="0"/>
            </a:endParaRPr>
          </a:p>
          <a:p>
            <a:pPr algn="l">
              <a:lnSpc>
                <a:spcPct val="120000"/>
              </a:lnSpc>
            </a:pPr>
            <a:endParaRPr lang="it-IT" sz="3200" dirty="0">
              <a:latin typeface="Montserrat" panose="00000500000000000000" pitchFamily="2" charset="0"/>
            </a:endParaRPr>
          </a:p>
          <a:p>
            <a:pPr algn="l">
              <a:lnSpc>
                <a:spcPct val="120000"/>
              </a:lnSpc>
            </a:pPr>
            <a:r>
              <a:rPr lang="it-IT" sz="3200" dirty="0">
                <a:latin typeface="Montserrat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Guida all’utilizzo della piattaforma</a:t>
            </a:r>
            <a:endParaRPr lang="it-IT" sz="3200" dirty="0">
              <a:latin typeface="Montserrat" panose="00000500000000000000" pitchFamily="2" charset="0"/>
            </a:endParaRPr>
          </a:p>
          <a:p>
            <a:pPr algn="l"/>
            <a:endParaRPr lang="it-IT" dirty="0"/>
          </a:p>
          <a:p>
            <a:pPr algn="l"/>
            <a:endParaRPr lang="it-IT" dirty="0"/>
          </a:p>
          <a:p>
            <a:pPr algn="r"/>
            <a:endParaRPr lang="it-IT" sz="3200" dirty="0">
              <a:latin typeface="Montserrat" panose="00000500000000000000" pitchFamily="2" charset="0"/>
            </a:endParaRPr>
          </a:p>
        </p:txBody>
      </p:sp>
      <p:pic>
        <p:nvPicPr>
          <p:cNvPr id="5" name="Immagine 4" descr="Immagine che contiene Policromia, Elementi grafici, grafica, arte&#10;&#10;Il contenuto generato dall'IA potrebbe non essere corretto.">
            <a:extLst>
              <a:ext uri="{FF2B5EF4-FFF2-40B4-BE49-F238E27FC236}">
                <a16:creationId xmlns:a16="http://schemas.microsoft.com/office/drawing/2014/main" id="{8CF8A592-D76F-6B3B-6309-6852C3EE7D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r="11261"/>
          <a:stretch>
            <a:fillRect/>
          </a:stretch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84786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A7531-91F9-CD72-EA0D-E36ABA3B7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62538F-5FFE-1484-EB4D-6602C70A0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0697" y="336884"/>
            <a:ext cx="7981773" cy="1840832"/>
          </a:xfrm>
        </p:spPr>
        <p:txBody>
          <a:bodyPr anchor="b">
            <a:noAutofit/>
          </a:bodyPr>
          <a:lstStyle/>
          <a:p>
            <a:pPr algn="l"/>
            <a:r>
              <a:rPr lang="it-IT" sz="2800" b="0" dirty="0">
                <a:latin typeface="Montserrat" panose="00000500000000000000" pitchFamily="2" charset="0"/>
              </a:rPr>
              <a:t>La richiesta di utilizzo del budget deve essere inoltrata attraverso la piattaforma dedicata ai dottorandi, seguendo la seguente procedura:</a:t>
            </a:r>
            <a:endParaRPr lang="it-IT" sz="2800" dirty="0">
              <a:latin typeface="Montserrat" panose="00000500000000000000" pitchFamily="2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98D4A44-100E-0AAE-133B-5A8D310E6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0697" y="2093495"/>
            <a:ext cx="8081283" cy="4668252"/>
          </a:xfrm>
        </p:spPr>
        <p:txBody>
          <a:bodyPr>
            <a:normAutofit fontScale="70000" lnSpcReduction="20000"/>
          </a:bodyPr>
          <a:lstStyle/>
          <a:p>
            <a:pPr algn="r"/>
            <a:endParaRPr lang="it-IT" dirty="0"/>
          </a:p>
          <a:p>
            <a:pPr marL="514350" indent="-514350" algn="l">
              <a:lnSpc>
                <a:spcPct val="120000"/>
              </a:lnSpc>
              <a:buFont typeface="+mj-lt"/>
              <a:buAutoNum type="arabicPeriod"/>
            </a:pPr>
            <a:r>
              <a:rPr lang="it-IT" sz="2600" dirty="0">
                <a:latin typeface="Montserrat" panose="00000500000000000000" pitchFamily="2" charset="0"/>
              </a:rPr>
              <a:t>Il </a:t>
            </a:r>
            <a:r>
              <a:rPr lang="it-IT" sz="2600" b="1" dirty="0">
                <a:latin typeface="Montserrat" panose="00000500000000000000" pitchFamily="2" charset="0"/>
              </a:rPr>
              <a:t>dottorando</a:t>
            </a:r>
            <a:r>
              <a:rPr lang="it-IT" sz="2600" dirty="0">
                <a:latin typeface="Montserrat" panose="00000500000000000000" pitchFamily="2" charset="0"/>
              </a:rPr>
              <a:t> presenta istanza di utilizzo del budget attraverso la piattaforma  </a:t>
            </a:r>
            <a:r>
              <a:rPr lang="it-IT" sz="2600" u="sng" dirty="0">
                <a:latin typeface="Montserrat" panose="00000500000000000000" pitchFamily="2" charset="0"/>
              </a:rPr>
              <a:t>https://incentivi-ricerca.unipa.it/#/</a:t>
            </a:r>
            <a:r>
              <a:rPr lang="it-IT" sz="2600" dirty="0">
                <a:latin typeface="Montserrat" panose="00000500000000000000" pitchFamily="2" charset="0"/>
              </a:rPr>
              <a:t>;</a:t>
            </a:r>
          </a:p>
          <a:p>
            <a:pPr marL="514350" indent="-514350" algn="l">
              <a:lnSpc>
                <a:spcPct val="120000"/>
              </a:lnSpc>
              <a:buFont typeface="+mj-lt"/>
              <a:buAutoNum type="arabicPeriod"/>
            </a:pPr>
            <a:r>
              <a:rPr lang="it-IT" sz="2600" dirty="0">
                <a:latin typeface="Montserrat" panose="00000500000000000000" pitchFamily="2" charset="0"/>
              </a:rPr>
              <a:t>Il </a:t>
            </a:r>
            <a:r>
              <a:rPr lang="it-IT" sz="2600" b="1" dirty="0">
                <a:latin typeface="Montserrat" panose="00000500000000000000" pitchFamily="2" charset="0"/>
              </a:rPr>
              <a:t>Coordinatore</a:t>
            </a:r>
            <a:r>
              <a:rPr lang="it-IT" sz="2600" dirty="0">
                <a:latin typeface="Montserrat" panose="00000500000000000000" pitchFamily="2" charset="0"/>
              </a:rPr>
              <a:t> del corso autorizza o respinge l'istanza. In caso di autorizzazione l'istanza passa alla gestione del RAD del dipartimento o di altro personale amministrativo delegato;</a:t>
            </a:r>
          </a:p>
          <a:p>
            <a:pPr marL="514350" indent="-514350" algn="l">
              <a:lnSpc>
                <a:spcPct val="120000"/>
              </a:lnSpc>
              <a:buFont typeface="+mj-lt"/>
              <a:buAutoNum type="arabicPeriod"/>
            </a:pPr>
            <a:r>
              <a:rPr lang="it-IT" sz="2600" dirty="0">
                <a:latin typeface="Montserrat" panose="00000500000000000000" pitchFamily="2" charset="0"/>
              </a:rPr>
              <a:t>Il </a:t>
            </a:r>
            <a:r>
              <a:rPr lang="it-IT" sz="2600" b="1" dirty="0">
                <a:latin typeface="Montserrat" panose="00000500000000000000" pitchFamily="2" charset="0"/>
              </a:rPr>
              <a:t>RAD</a:t>
            </a:r>
            <a:r>
              <a:rPr lang="it-IT" sz="2600" dirty="0">
                <a:latin typeface="Montserrat" panose="00000500000000000000" pitchFamily="2" charset="0"/>
              </a:rPr>
              <a:t> o il personale amministrativo delegato, verificata l'effettiva spesa sostenuta, i giustificativi di spesa ed il rispetto dei regolamenti di ateneo, provvede a liquidarne il costo e ad aggiornare il budget di ricerca del dottorando nella piattaforma.</a:t>
            </a:r>
          </a:p>
          <a:p>
            <a:pPr algn="l">
              <a:lnSpc>
                <a:spcPct val="120000"/>
              </a:lnSpc>
            </a:pPr>
            <a:endParaRPr lang="it-IT" sz="2600" dirty="0">
              <a:latin typeface="Montserrat" panose="00000500000000000000" pitchFamily="2" charset="0"/>
            </a:endParaRPr>
          </a:p>
          <a:p>
            <a:pPr algn="l">
              <a:lnSpc>
                <a:spcPct val="120000"/>
              </a:lnSpc>
            </a:pPr>
            <a:r>
              <a:rPr lang="it-IT" sz="2600" dirty="0">
                <a:latin typeface="Montserrat" panose="00000500000000000000" pitchFamily="2" charset="0"/>
              </a:rPr>
              <a:t>Il budget di ricerca non utilizzato nell'anno di corso precedente potrà essere utilizzato negli anni successivi fino al momento del conseguimento del titolo di dottore di ricerca. </a:t>
            </a:r>
          </a:p>
          <a:p>
            <a:pPr algn="r"/>
            <a:endParaRPr lang="it-IT" dirty="0"/>
          </a:p>
          <a:p>
            <a:pPr algn="r"/>
            <a:endParaRPr lang="it-IT" dirty="0"/>
          </a:p>
          <a:p>
            <a:pPr algn="r"/>
            <a:endParaRPr lang="it-IT" sz="3200" dirty="0">
              <a:latin typeface="Montserrat" panose="00000500000000000000" pitchFamily="2" charset="0"/>
            </a:endParaRPr>
          </a:p>
        </p:txBody>
      </p:sp>
      <p:pic>
        <p:nvPicPr>
          <p:cNvPr id="5" name="Immagine 4" descr="Immagine che contiene Policromia, Elementi grafici, grafica, arte&#10;&#10;Il contenuto generato dall'IA potrebbe non essere corretto.">
            <a:extLst>
              <a:ext uri="{FF2B5EF4-FFF2-40B4-BE49-F238E27FC236}">
                <a16:creationId xmlns:a16="http://schemas.microsoft.com/office/drawing/2014/main" id="{182AE7E5-3C11-2336-49EF-DF3AA366F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r="11261"/>
          <a:stretch>
            <a:fillRect/>
          </a:stretch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2649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6A7374-73A9-169C-2D0F-32E834AD2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D3BFF62-F110-99D7-2BC0-6B875AE00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6B5B7F8-9A43-B0C1-D7D8-A5B65B125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2448732"/>
            <a:ext cx="6894576" cy="1757507"/>
          </a:xfrm>
        </p:spPr>
        <p:txBody>
          <a:bodyPr anchor="b">
            <a:normAutofit/>
          </a:bodyPr>
          <a:lstStyle/>
          <a:p>
            <a:pPr algn="l"/>
            <a:r>
              <a:rPr lang="it-IT" sz="4800" b="1" dirty="0">
                <a:latin typeface="Montserrat" panose="00000500000000000000" pitchFamily="2" charset="0"/>
              </a:rPr>
              <a:t>Grazie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A92AB78-A1C5-ED3E-0287-45DD2ECB5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6" y="4636008"/>
            <a:ext cx="6894576" cy="157276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it-IT" dirty="0">
                <a:latin typeface="Montserrat" panose="00000500000000000000" pitchFamily="2" charset="0"/>
              </a:rPr>
              <a:t>Tiziana Pupillo</a:t>
            </a:r>
          </a:p>
          <a:p>
            <a:pPr algn="r"/>
            <a:r>
              <a:rPr lang="it-IT" dirty="0">
                <a:latin typeface="Montserrat" panose="00000500000000000000" pitchFamily="2" charset="0"/>
              </a:rPr>
              <a:t>+39 091 238 99521</a:t>
            </a:r>
          </a:p>
          <a:p>
            <a:pPr algn="r"/>
            <a:r>
              <a:rPr lang="it-IT" dirty="0">
                <a:latin typeface="Montserrat" panose="00000500000000000000" pitchFamily="2" charset="0"/>
              </a:rPr>
              <a:t>dottorati@unipa.it</a:t>
            </a:r>
          </a:p>
          <a:p>
            <a:pPr algn="r"/>
            <a:r>
              <a:rPr lang="it-IT" dirty="0">
                <a:latin typeface="Montserrat" panose="00000500000000000000" pitchFamily="2" charset="0"/>
              </a:rPr>
              <a:t>www.unipa.it/scuoladidottorato</a:t>
            </a:r>
          </a:p>
          <a:p>
            <a:pPr algn="l"/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</p:txBody>
      </p:sp>
      <p:pic>
        <p:nvPicPr>
          <p:cNvPr id="5" name="Immagine 4" descr="Immagine che contiene Policromia, Elementi grafici, grafica, arte&#10;&#10;Il contenuto generato dall'IA potrebbe non essere corretto.">
            <a:extLst>
              <a:ext uri="{FF2B5EF4-FFF2-40B4-BE49-F238E27FC236}">
                <a16:creationId xmlns:a16="http://schemas.microsoft.com/office/drawing/2014/main" id="{873A7198-4072-38A6-D18B-52741E461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r="11261"/>
          <a:stretch>
            <a:fillRect/>
          </a:stretch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89593DDE-8290-1BAC-31B5-3875CCBAC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sX0" fmla="*/ 0 w 4242816"/>
              <a:gd name="csY0" fmla="*/ 0 h 18288"/>
              <a:gd name="csX1" fmla="*/ 690973 w 4242816"/>
              <a:gd name="csY1" fmla="*/ 0 h 18288"/>
              <a:gd name="csX2" fmla="*/ 1212233 w 4242816"/>
              <a:gd name="csY2" fmla="*/ 0 h 18288"/>
              <a:gd name="csX3" fmla="*/ 1860778 w 4242816"/>
              <a:gd name="csY3" fmla="*/ 0 h 18288"/>
              <a:gd name="csX4" fmla="*/ 2424466 w 4242816"/>
              <a:gd name="csY4" fmla="*/ 0 h 18288"/>
              <a:gd name="csX5" fmla="*/ 3115439 w 4242816"/>
              <a:gd name="csY5" fmla="*/ 0 h 18288"/>
              <a:gd name="csX6" fmla="*/ 3636699 w 4242816"/>
              <a:gd name="csY6" fmla="*/ 0 h 18288"/>
              <a:gd name="csX7" fmla="*/ 4242816 w 4242816"/>
              <a:gd name="csY7" fmla="*/ 0 h 18288"/>
              <a:gd name="csX8" fmla="*/ 4242816 w 4242816"/>
              <a:gd name="csY8" fmla="*/ 18288 h 18288"/>
              <a:gd name="csX9" fmla="*/ 3636699 w 4242816"/>
              <a:gd name="csY9" fmla="*/ 18288 h 18288"/>
              <a:gd name="csX10" fmla="*/ 3030583 w 4242816"/>
              <a:gd name="csY10" fmla="*/ 18288 h 18288"/>
              <a:gd name="csX11" fmla="*/ 2466894 w 4242816"/>
              <a:gd name="csY11" fmla="*/ 18288 h 18288"/>
              <a:gd name="csX12" fmla="*/ 1988062 w 4242816"/>
              <a:gd name="csY12" fmla="*/ 18288 h 18288"/>
              <a:gd name="csX13" fmla="*/ 1466802 w 4242816"/>
              <a:gd name="csY13" fmla="*/ 18288 h 18288"/>
              <a:gd name="csX14" fmla="*/ 860686 w 4242816"/>
              <a:gd name="csY14" fmla="*/ 18288 h 18288"/>
              <a:gd name="csX15" fmla="*/ 0 w 4242816"/>
              <a:gd name="csY15" fmla="*/ 18288 h 18288"/>
              <a:gd name="csX16" fmla="*/ 0 w 4242816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089BAED-7D74-88AB-0BAF-504E8BF90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495" y="241576"/>
            <a:ext cx="1388246" cy="1388246"/>
          </a:xfrm>
          <a:prstGeom prst="rect">
            <a:avLst/>
          </a:prstGeom>
        </p:spPr>
      </p:pic>
      <p:pic>
        <p:nvPicPr>
          <p:cNvPr id="6" name="Image 11">
            <a:extLst>
              <a:ext uri="{FF2B5EF4-FFF2-40B4-BE49-F238E27FC236}">
                <a16:creationId xmlns:a16="http://schemas.microsoft.com/office/drawing/2014/main" id="{AF400D22-92A8-569C-CFD2-5229793C1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" t="479" r="1548" b="2817"/>
          <a:stretch/>
        </p:blipFill>
        <p:spPr>
          <a:xfrm>
            <a:off x="8621923" y="210312"/>
            <a:ext cx="3371598" cy="1450774"/>
          </a:xfrm>
          <a:prstGeom prst="rect">
            <a:avLst/>
          </a:prstGeom>
        </p:spPr>
      </p:pic>
      <p:pic>
        <p:nvPicPr>
          <p:cNvPr id="8" name="Immagine 7" descr="Immagine che contiene calzature, rosso, scarpa, Carminio&#10;&#10;Il contenuto generato dall'IA potrebbe non essere corretto.">
            <a:extLst>
              <a:ext uri="{FF2B5EF4-FFF2-40B4-BE49-F238E27FC236}">
                <a16:creationId xmlns:a16="http://schemas.microsoft.com/office/drawing/2014/main" id="{3C717C1F-9EA2-89E9-E558-634DD58101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800" y="5096601"/>
            <a:ext cx="2069904" cy="124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13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23971-8CD1-17AD-7A61-5339BE572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Policromia, Elementi grafici, grafica, arte&#10;&#10;Il contenuto generato dall'IA potrebbe non essere corretto.">
            <a:extLst>
              <a:ext uri="{FF2B5EF4-FFF2-40B4-BE49-F238E27FC236}">
                <a16:creationId xmlns:a16="http://schemas.microsoft.com/office/drawing/2014/main" id="{0930F978-A1BC-93F8-2EFC-FB8ACC45E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r="11261"/>
          <a:stretch>
            <a:fillRect/>
          </a:stretch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DADA172-5C12-68BD-9B0C-4A1AC8C8E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806" y="868680"/>
            <a:ext cx="7499066" cy="1864284"/>
          </a:xfrm>
        </p:spPr>
        <p:txBody>
          <a:bodyPr anchor="b">
            <a:noAutofit/>
          </a:bodyPr>
          <a:lstStyle/>
          <a:p>
            <a:pPr algn="l"/>
            <a:r>
              <a:rPr lang="it-IT" sz="4400" dirty="0">
                <a:latin typeface="Montserrat" panose="00000500000000000000" pitchFamily="2" charset="0"/>
              </a:rPr>
              <a:t>Dal DM 226/2021 - Art. 12. Diritti e doveri dei dottorandi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AB3BE6-F48D-8775-F97F-E3EBA5DE3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1842" y="2947916"/>
            <a:ext cx="7037030" cy="3260860"/>
          </a:xfrm>
        </p:spPr>
        <p:txBody>
          <a:bodyPr>
            <a:normAutofit/>
          </a:bodyPr>
          <a:lstStyle/>
          <a:p>
            <a:pPr algn="r"/>
            <a:r>
              <a:rPr lang="it-IT" sz="3200" dirty="0">
                <a:latin typeface="Montserrat" panose="00000500000000000000" pitchFamily="2" charset="0"/>
              </a:rPr>
              <a:t>Per ciascun dottorando è ordinariamente previsto lo svolgimento di attività di ricerca e formazione, coerenti con il progetto di dottorato, presso Istituzioni di elevata qualificazione all’estero. </a:t>
            </a:r>
          </a:p>
          <a:p>
            <a:pPr algn="r"/>
            <a:endParaRPr lang="it-IT" dirty="0"/>
          </a:p>
          <a:p>
            <a:pPr algn="r"/>
            <a:endParaRPr lang="it-IT" sz="32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42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1EBE3-A165-7D3E-3D2C-FF4C9977F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B30C6F-1517-0185-592C-613BCE4A0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0146" y="279133"/>
            <a:ext cx="7176377" cy="1465446"/>
          </a:xfrm>
        </p:spPr>
        <p:txBody>
          <a:bodyPr anchor="b">
            <a:noAutofit/>
          </a:bodyPr>
          <a:lstStyle/>
          <a:p>
            <a:pPr algn="l"/>
            <a:r>
              <a:rPr lang="it-IT" sz="4400" dirty="0">
                <a:latin typeface="Montserrat" panose="00000500000000000000" pitchFamily="2" charset="0"/>
              </a:rPr>
              <a:t>Art. 9. comma 3</a:t>
            </a:r>
            <a:br>
              <a:rPr lang="it-IT" sz="4400" dirty="0">
                <a:latin typeface="Montserrat" panose="00000500000000000000" pitchFamily="2" charset="0"/>
              </a:rPr>
            </a:br>
            <a:r>
              <a:rPr lang="it-IT" sz="4400" dirty="0">
                <a:latin typeface="Montserrat" panose="00000500000000000000" pitchFamily="2" charset="0"/>
              </a:rPr>
              <a:t>Borse di studio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E81F13F-3744-63C3-9CA2-2D88124F7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0146" y="1865075"/>
            <a:ext cx="7951834" cy="4283062"/>
          </a:xfrm>
        </p:spPr>
        <p:txBody>
          <a:bodyPr>
            <a:normAutofit fontScale="25000" lnSpcReduction="20000"/>
          </a:bodyPr>
          <a:lstStyle/>
          <a:p>
            <a:pPr algn="r"/>
            <a:endParaRPr lang="it-IT" dirty="0"/>
          </a:p>
          <a:p>
            <a:pPr algn="r">
              <a:lnSpc>
                <a:spcPct val="120000"/>
              </a:lnSpc>
            </a:pPr>
            <a:r>
              <a:rPr lang="it-IT" sz="9600" dirty="0">
                <a:latin typeface="Montserrat" panose="00000500000000000000" pitchFamily="2" charset="0"/>
              </a:rPr>
              <a:t>L’importo minimo della borsa di studio è stabilito con decreto del Ministro. L’incremento della borsa di studio è stabilito nella misura del </a:t>
            </a:r>
            <a:r>
              <a:rPr lang="it-IT" sz="9600" b="1" dirty="0">
                <a:latin typeface="Montserrat" panose="00000500000000000000" pitchFamily="2" charset="0"/>
              </a:rPr>
              <a:t>cinquanta per cento</a:t>
            </a:r>
            <a:r>
              <a:rPr lang="it-IT" sz="9600" dirty="0">
                <a:latin typeface="Montserrat" panose="00000500000000000000" pitchFamily="2" charset="0"/>
              </a:rPr>
              <a:t>, per un periodo complessivamente non superiore a </a:t>
            </a:r>
            <a:r>
              <a:rPr lang="it-IT" sz="9600" u="sng" dirty="0">
                <a:latin typeface="Montserrat" panose="00000500000000000000" pitchFamily="2" charset="0"/>
              </a:rPr>
              <a:t>dodici mesi</a:t>
            </a:r>
            <a:r>
              <a:rPr lang="it-IT" sz="9600" dirty="0">
                <a:latin typeface="Montserrat" panose="00000500000000000000" pitchFamily="2" charset="0"/>
              </a:rPr>
              <a:t>, per lo svolgimento di attività di ricerca all’estero autorizzate dal collegio dei docenti. Tale periodo può essere esteso fino a un tetto massimo complessivo di diciotto mesi per i </a:t>
            </a:r>
            <a:r>
              <a:rPr lang="it-IT" sz="9600" u="sng" dirty="0">
                <a:latin typeface="Montserrat" panose="00000500000000000000" pitchFamily="2" charset="0"/>
              </a:rPr>
              <a:t>dottorati in co-tutela </a:t>
            </a:r>
            <a:r>
              <a:rPr lang="it-IT" sz="9600" dirty="0">
                <a:latin typeface="Montserrat" panose="00000500000000000000" pitchFamily="2" charset="0"/>
              </a:rPr>
              <a:t>con soggetti esteri o attivati ai sensi dell’articolo 3, comma 2</a:t>
            </a:r>
          </a:p>
          <a:p>
            <a:pPr algn="r"/>
            <a:endParaRPr lang="it-IT" sz="3200" dirty="0">
              <a:latin typeface="Montserrat" panose="00000500000000000000" pitchFamily="2" charset="0"/>
            </a:endParaRPr>
          </a:p>
        </p:txBody>
      </p:sp>
      <p:pic>
        <p:nvPicPr>
          <p:cNvPr id="5" name="Immagine 4" descr="Immagine che contiene Policromia, Elementi grafici, grafica, arte&#10;&#10;Il contenuto generato dall'IA potrebbe non essere corretto.">
            <a:extLst>
              <a:ext uri="{FF2B5EF4-FFF2-40B4-BE49-F238E27FC236}">
                <a16:creationId xmlns:a16="http://schemas.microsoft.com/office/drawing/2014/main" id="{E7A57872-9C18-D6FE-B74F-0B2CC857C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r="11261"/>
          <a:stretch>
            <a:fillRect/>
          </a:stretch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393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A85F5-29F4-B62D-0DA6-36D22CE7D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965B28-80D2-8D9B-D4EB-6F2C542EB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4007" y="531796"/>
            <a:ext cx="7176377" cy="1429352"/>
          </a:xfrm>
        </p:spPr>
        <p:txBody>
          <a:bodyPr anchor="b">
            <a:noAutofit/>
          </a:bodyPr>
          <a:lstStyle/>
          <a:p>
            <a:pPr algn="l"/>
            <a:r>
              <a:rPr lang="it-IT" sz="4400" dirty="0">
                <a:latin typeface="Montserrat" panose="00000500000000000000" pitchFamily="2" charset="0"/>
              </a:rPr>
              <a:t>Art. 16 comma 6 del Regolamento dottorato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129BB6-7993-1923-70B0-835C06456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4437" y="2538661"/>
            <a:ext cx="7435515" cy="3898233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2600" dirty="0">
                <a:latin typeface="Montserrat" panose="00000500000000000000" pitchFamily="2" charset="0"/>
              </a:rPr>
              <a:t>La borsa di studio è incrementata nella misura del </a:t>
            </a:r>
            <a:r>
              <a:rPr lang="it-IT" sz="2600" b="1" dirty="0">
                <a:latin typeface="Montserrat" panose="00000500000000000000" pitchFamily="2" charset="0"/>
              </a:rPr>
              <a:t>cinquanta per cento</a:t>
            </a:r>
            <a:r>
              <a:rPr lang="it-IT" sz="2600" dirty="0">
                <a:latin typeface="Montserrat" panose="00000500000000000000" pitchFamily="2" charset="0"/>
              </a:rPr>
              <a:t>, per un periodo complessivamente non superiore a dodici mesi, per lo svolgimento di attività di ricerca all’estero autorizzate dal collegio dei docenti. Tale periodo può essere esteso fino a un tetto massimo complessivo di diciotto mesi per i dottorati in co-tutela con soggetti esteri.</a:t>
            </a:r>
          </a:p>
        </p:txBody>
      </p:sp>
      <p:pic>
        <p:nvPicPr>
          <p:cNvPr id="5" name="Immagine 4" descr="Immagine che contiene Policromia, Elementi grafici, grafica, arte&#10;&#10;Il contenuto generato dall'IA potrebbe non essere corretto.">
            <a:extLst>
              <a:ext uri="{FF2B5EF4-FFF2-40B4-BE49-F238E27FC236}">
                <a16:creationId xmlns:a16="http://schemas.microsoft.com/office/drawing/2014/main" id="{14F08919-1847-3D26-FFAD-D10E08C5B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r="11261"/>
          <a:stretch>
            <a:fillRect/>
          </a:stretch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6371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C861C-B89B-DBAD-CEE7-47919B6F1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5E0F47-1649-461A-85A9-9310F065F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2494" y="640080"/>
            <a:ext cx="7176377" cy="1465446"/>
          </a:xfrm>
        </p:spPr>
        <p:txBody>
          <a:bodyPr anchor="b">
            <a:noAutofit/>
          </a:bodyPr>
          <a:lstStyle/>
          <a:p>
            <a:pPr algn="l"/>
            <a:r>
              <a:rPr lang="it-IT" sz="4400" dirty="0">
                <a:latin typeface="Montserrat" panose="00000500000000000000" pitchFamily="2" charset="0"/>
              </a:rPr>
              <a:t>Art. 16 comma 7 del Regolamento dottorato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4E8E665-D7C6-777A-28B5-5C7EC782F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6" y="2947916"/>
            <a:ext cx="6894576" cy="3260860"/>
          </a:xfrm>
        </p:spPr>
        <p:txBody>
          <a:bodyPr>
            <a:normAutofit fontScale="62500" lnSpcReduction="20000"/>
          </a:bodyPr>
          <a:lstStyle/>
          <a:p>
            <a:pPr algn="r">
              <a:lnSpc>
                <a:spcPct val="120000"/>
              </a:lnSpc>
            </a:pPr>
            <a:r>
              <a:rPr lang="it-IT" sz="3700" dirty="0">
                <a:latin typeface="Montserrat" panose="00000500000000000000" pitchFamily="2" charset="0"/>
              </a:rPr>
              <a:t>I </a:t>
            </a:r>
            <a:r>
              <a:rPr lang="it-IT" sz="3700" u="sng" dirty="0">
                <a:latin typeface="Montserrat" panose="00000500000000000000" pitchFamily="2" charset="0"/>
              </a:rPr>
              <a:t>dottorandi </a:t>
            </a:r>
            <a:r>
              <a:rPr lang="it-IT" sz="3700" b="1" u="sng" dirty="0">
                <a:latin typeface="Montserrat" panose="00000500000000000000" pitchFamily="2" charset="0"/>
              </a:rPr>
              <a:t>senza borsa</a:t>
            </a:r>
            <a:r>
              <a:rPr lang="it-IT" sz="3700" dirty="0">
                <a:latin typeface="Montserrat" panose="00000500000000000000" pitchFamily="2" charset="0"/>
              </a:rPr>
              <a:t>, che si recano all'estero possono usufruire di un contributo, nei limiti della disponibilità del bilancio di Ateneo. Il suddetto contributo è pari ad € 1.000,00 mensili per i primi tre mesi di soggiorno all’estero ed € 500,00 mensili per ulteriori periodi svolti nell’A.A. di pertinenza, per un periodo non superiore a 12 mesi.</a:t>
            </a:r>
          </a:p>
          <a:p>
            <a:pPr algn="r"/>
            <a:endParaRPr lang="it-IT" sz="3200" dirty="0">
              <a:latin typeface="Montserrat" panose="00000500000000000000" pitchFamily="2" charset="0"/>
            </a:endParaRPr>
          </a:p>
        </p:txBody>
      </p:sp>
      <p:pic>
        <p:nvPicPr>
          <p:cNvPr id="5" name="Immagine 4" descr="Immagine che contiene Policromia, Elementi grafici, grafica, arte&#10;&#10;Il contenuto generato dall'IA potrebbe non essere corretto.">
            <a:extLst>
              <a:ext uri="{FF2B5EF4-FFF2-40B4-BE49-F238E27FC236}">
                <a16:creationId xmlns:a16="http://schemas.microsoft.com/office/drawing/2014/main" id="{99CC2819-5331-CC2A-6348-72721C399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r="11261"/>
          <a:stretch>
            <a:fillRect/>
          </a:stretch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627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E3660-7637-37B2-1E84-06F72722E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2BAB2-9FFB-95FA-E48E-BC00CA288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6946" y="399448"/>
            <a:ext cx="7176377" cy="815741"/>
          </a:xfrm>
        </p:spPr>
        <p:txBody>
          <a:bodyPr anchor="b">
            <a:noAutofit/>
          </a:bodyPr>
          <a:lstStyle/>
          <a:p>
            <a:pPr algn="l"/>
            <a:r>
              <a:rPr lang="it-IT" sz="4400" dirty="0">
                <a:latin typeface="Montserrat" panose="00000500000000000000" pitchFamily="2" charset="0"/>
              </a:rPr>
              <a:t>Dottorandi con borsa</a:t>
            </a:r>
          </a:p>
        </p:txBody>
      </p:sp>
      <p:pic>
        <p:nvPicPr>
          <p:cNvPr id="5" name="Immagine 4" descr="Immagine che contiene Policromia, Elementi grafici, grafica, arte&#10;&#10;Il contenuto generato dall'IA potrebbe non essere corretto.">
            <a:extLst>
              <a:ext uri="{FF2B5EF4-FFF2-40B4-BE49-F238E27FC236}">
                <a16:creationId xmlns:a16="http://schemas.microsoft.com/office/drawing/2014/main" id="{DF6373D9-8BB6-A3C1-C113-A1CAD5192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r="11261"/>
          <a:stretch>
            <a:fillRect/>
          </a:stretch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Segnaposto testo 6">
            <a:extLst>
              <a:ext uri="{FF2B5EF4-FFF2-40B4-BE49-F238E27FC236}">
                <a16:creationId xmlns:a16="http://schemas.microsoft.com/office/drawing/2014/main" id="{5D752697-9908-5B59-2319-6FE2BDF64D85}"/>
              </a:ext>
            </a:extLst>
          </p:cNvPr>
          <p:cNvSpPr txBox="1">
            <a:spLocks/>
          </p:cNvSpPr>
          <p:nvPr/>
        </p:nvSpPr>
        <p:spPr>
          <a:xfrm>
            <a:off x="4236946" y="1248878"/>
            <a:ext cx="7810500" cy="5209674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defPPr>
              <a:defRPr lang="it-IT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it-IT" sz="7200" dirty="0">
                <a:latin typeface="Montserrat" panose="00000500000000000000" pitchFamily="2" charset="0"/>
              </a:rPr>
              <a:t>Per richiedere il contributo è necessario:</a:t>
            </a:r>
          </a:p>
          <a:p>
            <a:pPr>
              <a:lnSpc>
                <a:spcPct val="120000"/>
              </a:lnSpc>
            </a:pPr>
            <a:r>
              <a:rPr lang="it-IT" sz="7200" b="1" u="sng" dirty="0">
                <a:latin typeface="Montserrat" panose="00000500000000000000" pitchFamily="2" charset="0"/>
                <a:hlinkClick r:id="rId3"/>
              </a:rPr>
              <a:t>compilare il Modulo I</a:t>
            </a:r>
            <a:r>
              <a:rPr lang="it-IT" sz="7200" dirty="0">
                <a:latin typeface="Montserrat" panose="00000500000000000000" pitchFamily="2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it-IT" sz="7200" dirty="0">
                <a:latin typeface="Montserrat" panose="00000500000000000000" pitchFamily="2" charset="0"/>
              </a:rPr>
              <a:t>allegare </a:t>
            </a:r>
            <a:r>
              <a:rPr lang="it-IT" sz="7200" b="1" dirty="0">
                <a:latin typeface="Montserrat" panose="00000500000000000000" pitchFamily="2" charset="0"/>
              </a:rPr>
              <a:t>autorizzazione del Coordinatore </a:t>
            </a:r>
            <a:r>
              <a:rPr lang="it-IT" sz="7200" dirty="0">
                <a:latin typeface="Montserrat" panose="00000500000000000000" pitchFamily="2" charset="0"/>
              </a:rPr>
              <a:t>a svolgere attività all'estero. </a:t>
            </a:r>
          </a:p>
          <a:p>
            <a:pPr>
              <a:lnSpc>
                <a:spcPct val="120000"/>
              </a:lnSpc>
            </a:pPr>
            <a:r>
              <a:rPr lang="it-IT" sz="7200" u="sng" dirty="0">
                <a:latin typeface="Montserrat" panose="00000500000000000000" pitchFamily="2" charset="0"/>
              </a:rPr>
              <a:t>per periodi superiori ai 180gg </a:t>
            </a:r>
            <a:r>
              <a:rPr lang="it-IT" sz="7200" dirty="0">
                <a:latin typeface="Montserrat" panose="00000500000000000000" pitchFamily="2" charset="0"/>
              </a:rPr>
              <a:t>l'autorizzazione dovrà essere concessa dal Collegio dei Docenti;</a:t>
            </a:r>
          </a:p>
          <a:p>
            <a:pPr>
              <a:lnSpc>
                <a:spcPct val="120000"/>
              </a:lnSpc>
            </a:pPr>
            <a:r>
              <a:rPr lang="it-IT" sz="7200" dirty="0">
                <a:latin typeface="Montserrat" panose="00000500000000000000" pitchFamily="2" charset="0"/>
              </a:rPr>
              <a:t>una volta accolti nella struttura ospitante, il dottorando dovrà richiedere all'ente una </a:t>
            </a:r>
            <a:r>
              <a:rPr lang="it-IT" sz="7200" b="1" u="sng" dirty="0">
                <a:latin typeface="Montserrat" panose="00000500000000000000" pitchFamily="2" charset="0"/>
              </a:rPr>
              <a:t>dichiarazione di inizio attività</a:t>
            </a:r>
            <a:r>
              <a:rPr lang="it-IT" sz="7200" u="sng" dirty="0">
                <a:latin typeface="Montserrat" panose="00000500000000000000" pitchFamily="2" charset="0"/>
              </a:rPr>
              <a:t> </a:t>
            </a:r>
            <a:r>
              <a:rPr lang="it-IT" sz="7200" dirty="0">
                <a:latin typeface="Montserrat" panose="00000500000000000000" pitchFamily="2" charset="0"/>
              </a:rPr>
              <a:t>che dovrà riportare la data d'inizio e la data (presunta) di fine attività. </a:t>
            </a:r>
          </a:p>
          <a:p>
            <a:pPr>
              <a:lnSpc>
                <a:spcPct val="120000"/>
              </a:lnSpc>
            </a:pPr>
            <a:r>
              <a:rPr lang="it-IT" sz="7200" dirty="0">
                <a:latin typeface="Montserrat" panose="00000500000000000000" pitchFamily="2" charset="0"/>
              </a:rPr>
              <a:t>la dichiarazione andrà spedita per email all'indirizzo dottorati@unipa.it .</a:t>
            </a:r>
          </a:p>
          <a:p>
            <a:pPr>
              <a:lnSpc>
                <a:spcPct val="120000"/>
              </a:lnSpc>
            </a:pPr>
            <a:r>
              <a:rPr lang="it-IT" sz="7200" dirty="0">
                <a:latin typeface="Montserrat" panose="00000500000000000000" pitchFamily="2" charset="0"/>
              </a:rPr>
              <a:t>Per soggiorni superiori ai 90 giorni sarà erogato un acconto del 50% dell'incremento spettante </a:t>
            </a:r>
          </a:p>
          <a:p>
            <a:pPr>
              <a:lnSpc>
                <a:spcPct val="120000"/>
              </a:lnSpc>
            </a:pPr>
            <a:r>
              <a:rPr lang="it-IT" sz="7200" dirty="0">
                <a:latin typeface="Montserrat" panose="00000500000000000000" pitchFamily="2" charset="0"/>
              </a:rPr>
              <a:t>L'eventuale acconto del 50% sarà erogato solo a seguito della ricezione della </a:t>
            </a:r>
            <a:r>
              <a:rPr lang="it-IT" sz="7200" b="1" u="sng" dirty="0">
                <a:latin typeface="Montserrat" panose="00000500000000000000" pitchFamily="2" charset="0"/>
              </a:rPr>
              <a:t>dichiarazione di inizio attività</a:t>
            </a:r>
            <a:r>
              <a:rPr lang="it-IT" sz="7200" u="sng" dirty="0">
                <a:latin typeface="Montserrat" panose="00000500000000000000" pitchFamily="2" charset="0"/>
              </a:rPr>
              <a:t>.</a:t>
            </a:r>
            <a:endParaRPr lang="it-IT" sz="7200" dirty="0">
              <a:latin typeface="Montserrat" panose="00000500000000000000" pitchFamily="2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6876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FDE87-3872-04B5-2B27-77D4A6C10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1CF983-57D8-5210-F810-E8107818A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6946" y="399448"/>
            <a:ext cx="7176377" cy="815741"/>
          </a:xfrm>
        </p:spPr>
        <p:txBody>
          <a:bodyPr anchor="b">
            <a:noAutofit/>
          </a:bodyPr>
          <a:lstStyle/>
          <a:p>
            <a:pPr algn="l"/>
            <a:r>
              <a:rPr lang="it-IT" sz="4400" dirty="0">
                <a:latin typeface="Montserrat" panose="00000500000000000000" pitchFamily="2" charset="0"/>
              </a:rPr>
              <a:t>Modulo I</a:t>
            </a:r>
          </a:p>
        </p:txBody>
      </p:sp>
      <p:pic>
        <p:nvPicPr>
          <p:cNvPr id="5" name="Immagine 4" descr="Immagine che contiene Policromia, Elementi grafici, grafica, arte&#10;&#10;Il contenuto generato dall'IA potrebbe non essere corretto.">
            <a:extLst>
              <a:ext uri="{FF2B5EF4-FFF2-40B4-BE49-F238E27FC236}">
                <a16:creationId xmlns:a16="http://schemas.microsoft.com/office/drawing/2014/main" id="{6FBDF3C3-D701-10F9-654C-1B1DF5ECF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r="11261"/>
          <a:stretch>
            <a:fillRect/>
          </a:stretch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Segnaposto testo 6">
            <a:extLst>
              <a:ext uri="{FF2B5EF4-FFF2-40B4-BE49-F238E27FC236}">
                <a16:creationId xmlns:a16="http://schemas.microsoft.com/office/drawing/2014/main" id="{DEFA7F89-A4B2-FBFE-68B7-44864FA3F0B0}"/>
              </a:ext>
            </a:extLst>
          </p:cNvPr>
          <p:cNvSpPr txBox="1">
            <a:spLocks/>
          </p:cNvSpPr>
          <p:nvPr/>
        </p:nvSpPr>
        <p:spPr>
          <a:xfrm>
            <a:off x="4236946" y="1248878"/>
            <a:ext cx="7810500" cy="5209674"/>
          </a:xfrm>
          <a:prstGeom prst="rect">
            <a:avLst/>
          </a:prstGeom>
        </p:spPr>
        <p:txBody>
          <a:bodyPr rtlCol="0">
            <a:normAutofit/>
          </a:bodyPr>
          <a:lstStyle>
            <a:defPPr>
              <a:defRPr lang="it-IT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it-IT" sz="7200" dirty="0">
              <a:latin typeface="Montserrat" panose="00000500000000000000" pitchFamily="2" charset="0"/>
            </a:endParaRPr>
          </a:p>
          <a:p>
            <a:endParaRPr lang="it-IT" dirty="0"/>
          </a:p>
        </p:txBody>
      </p:sp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496D2A29-B897-BC90-566D-12704BC5CD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853300"/>
              </p:ext>
            </p:extLst>
          </p:nvPr>
        </p:nvGraphicFramePr>
        <p:xfrm>
          <a:off x="6879423" y="221456"/>
          <a:ext cx="4533900" cy="641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533723" imgH="6415694" progId="Acrobat.Document.DC">
                  <p:embed/>
                </p:oleObj>
              </mc:Choice>
              <mc:Fallback>
                <p:oleObj name="Acrobat Document" r:id="rId3" imgW="4533723" imgH="641569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9423" y="221456"/>
                        <a:ext cx="4533900" cy="6415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6928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7791B-40EC-72D4-19CE-CE740A342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Policromia, Elementi grafici, grafica, arte&#10;&#10;Il contenuto generato dall'IA potrebbe non essere corretto.">
            <a:extLst>
              <a:ext uri="{FF2B5EF4-FFF2-40B4-BE49-F238E27FC236}">
                <a16:creationId xmlns:a16="http://schemas.microsoft.com/office/drawing/2014/main" id="{60BA8F2C-3591-0B44-0CF8-53F432DAE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r="11261"/>
          <a:stretch>
            <a:fillRect/>
          </a:stretch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28D41EB-803A-68C1-522D-630C4C171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2397" y="170849"/>
            <a:ext cx="7176377" cy="863867"/>
          </a:xfrm>
        </p:spPr>
        <p:txBody>
          <a:bodyPr anchor="b">
            <a:noAutofit/>
          </a:bodyPr>
          <a:lstStyle/>
          <a:p>
            <a:pPr algn="l"/>
            <a:r>
              <a:rPr lang="it-IT" sz="4400" dirty="0">
                <a:latin typeface="Montserrat" panose="00000500000000000000" pitchFamily="2" charset="0"/>
              </a:rPr>
              <a:t>… al rientro: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8523A7-0E89-1776-B4F7-5A1856D86781}"/>
              </a:ext>
            </a:extLst>
          </p:cNvPr>
          <p:cNvSpPr txBox="1"/>
          <p:nvPr/>
        </p:nvSpPr>
        <p:spPr>
          <a:xfrm>
            <a:off x="4165423" y="1362616"/>
            <a:ext cx="795354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Montserrat" panose="00000500000000000000" pitchFamily="2" charset="0"/>
              </a:rPr>
              <a:t>Al rientro, entro 30 giorni, il dottorando per ottenere l'erogazione del saldo dovrà presentare i seguenti tre documenti:</a:t>
            </a:r>
          </a:p>
          <a:p>
            <a:endParaRPr lang="it-IT" sz="2200" dirty="0">
              <a:latin typeface="Montserrat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dirty="0">
                <a:latin typeface="Montserrat" panose="00000500000000000000" pitchFamily="2" charset="0"/>
              </a:rPr>
              <a:t>certificazione di inizio attività </a:t>
            </a:r>
            <a:r>
              <a:rPr lang="it-IT" sz="2200" dirty="0">
                <a:latin typeface="Montserrat" panose="00000500000000000000" pitchFamily="2" charset="0"/>
              </a:rPr>
              <a:t>rilasciata dalla struttura ospitante.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dirty="0">
                <a:latin typeface="Montserrat" panose="00000500000000000000" pitchFamily="2" charset="0"/>
              </a:rPr>
              <a:t>certificazione di fine periodo </a:t>
            </a:r>
            <a:r>
              <a:rPr lang="it-IT" sz="2200" dirty="0">
                <a:latin typeface="Montserrat" panose="00000500000000000000" pitchFamily="2" charset="0"/>
              </a:rPr>
              <a:t>rilasciata dalla struttura straniera riportante le date di inizio e fine attività svolto all'estero.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dirty="0">
                <a:latin typeface="Montserrat" panose="00000500000000000000" pitchFamily="2" charset="0"/>
              </a:rPr>
              <a:t>certificazione del Coordinatore</a:t>
            </a:r>
            <a:r>
              <a:rPr lang="it-IT" sz="2200" dirty="0">
                <a:latin typeface="Montserrat" panose="00000500000000000000" pitchFamily="2" charset="0"/>
              </a:rPr>
              <a:t> del Corso che dichiari che il dottorando è rientrato, che ha ripreso le attività di studio e ricerca e che confermi il periodo di permanenza all’estero. </a:t>
            </a:r>
          </a:p>
          <a:p>
            <a:endParaRPr lang="it-IT" sz="2200" dirty="0">
              <a:latin typeface="Montserrat" panose="00000500000000000000" pitchFamily="2" charset="0"/>
            </a:endParaRPr>
          </a:p>
          <a:p>
            <a:r>
              <a:rPr lang="it-IT" sz="2200" b="1" dirty="0">
                <a:latin typeface="Montserrat" panose="00000500000000000000" pitchFamily="2" charset="0"/>
              </a:rPr>
              <a:t>Sulla base di tale dichiarazione sarà calcolato il saldo</a:t>
            </a:r>
          </a:p>
        </p:txBody>
      </p:sp>
    </p:spTree>
    <p:extLst>
      <p:ext uri="{BB962C8B-B14F-4D97-AF65-F5344CB8AC3E}">
        <p14:creationId xmlns:p14="http://schemas.microsoft.com/office/powerpoint/2010/main" val="2681204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B7803-23A1-55E0-D95E-D6F37F636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73844B-F5C6-1A9E-6BAA-1347FEE31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2494" y="411480"/>
            <a:ext cx="7176377" cy="1477478"/>
          </a:xfrm>
        </p:spPr>
        <p:txBody>
          <a:bodyPr anchor="b">
            <a:noAutofit/>
          </a:bodyPr>
          <a:lstStyle/>
          <a:p>
            <a:pPr algn="l"/>
            <a:r>
              <a:rPr lang="it-IT" sz="3600" dirty="0">
                <a:latin typeface="Montserrat" panose="00000500000000000000" pitchFamily="2" charset="0"/>
              </a:rPr>
              <a:t>Dottorandi senza borsa</a:t>
            </a:r>
            <a:br>
              <a:rPr lang="it-IT" sz="3600" dirty="0">
                <a:latin typeface="Montserrat" panose="00000500000000000000" pitchFamily="2" charset="0"/>
              </a:rPr>
            </a:br>
            <a:r>
              <a:rPr lang="it-IT" sz="3600" dirty="0">
                <a:latin typeface="Montserrat" panose="00000500000000000000" pitchFamily="2" charset="0"/>
              </a:rPr>
              <a:t>Per richiedere il contributo è necessario: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A4E858A-3172-383B-6C8F-3C0EF7185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9806" y="2045368"/>
            <a:ext cx="8142194" cy="4812622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3200" dirty="0">
                <a:latin typeface="Montserrat" panose="00000500000000000000" pitchFamily="2" charset="0"/>
              </a:rPr>
              <a:t>compilare il </a:t>
            </a:r>
            <a:r>
              <a:rPr lang="it-IT" sz="3200" b="1" dirty="0">
                <a:latin typeface="Montserrat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Modulo I</a:t>
            </a:r>
            <a:r>
              <a:rPr lang="it-IT" sz="3200" dirty="0">
                <a:latin typeface="Montserrat" panose="00000500000000000000" pitchFamily="2" charset="0"/>
              </a:rPr>
              <a:t>;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3200" dirty="0">
                <a:latin typeface="Montserrat" panose="00000500000000000000" pitchFamily="2" charset="0"/>
              </a:rPr>
              <a:t>compilare il </a:t>
            </a:r>
            <a:r>
              <a:rPr lang="it-IT" sz="3200" b="1" dirty="0">
                <a:latin typeface="Montserrat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Modulo comunicazioni IBAN</a:t>
            </a:r>
            <a:r>
              <a:rPr lang="it-IT" sz="3200" dirty="0">
                <a:latin typeface="Montserrat" panose="00000500000000000000" pitchFamily="2" charset="0"/>
              </a:rPr>
              <a:t>;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3200" dirty="0">
                <a:latin typeface="Montserrat" panose="00000500000000000000" pitchFamily="2" charset="0"/>
              </a:rPr>
              <a:t>allegare </a:t>
            </a:r>
            <a:r>
              <a:rPr lang="it-IT" sz="3200" b="1" u="sng" dirty="0">
                <a:latin typeface="Montserrat" panose="00000500000000000000" pitchFamily="2" charset="0"/>
              </a:rPr>
              <a:t>autorizzazione del Coordinatore</a:t>
            </a:r>
            <a:r>
              <a:rPr lang="it-IT" sz="3200" b="1" dirty="0">
                <a:latin typeface="Montserrat" panose="00000500000000000000" pitchFamily="2" charset="0"/>
              </a:rPr>
              <a:t> </a:t>
            </a:r>
            <a:r>
              <a:rPr lang="it-IT" sz="3200" dirty="0">
                <a:latin typeface="Montserrat" panose="00000500000000000000" pitchFamily="2" charset="0"/>
              </a:rPr>
              <a:t>a svolgere attività all'estero. Per periodi superiori ai 180gg l'autorizzazione dovrà essere concessa dal Collegio dei Docenti;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3200" dirty="0">
                <a:latin typeface="Montserrat" panose="00000500000000000000" pitchFamily="2" charset="0"/>
              </a:rPr>
              <a:t>il dottorando dovrà richiedere all'ente una </a:t>
            </a:r>
            <a:r>
              <a:rPr lang="it-IT" sz="3200" b="1" u="sng" dirty="0">
                <a:latin typeface="Montserrat" panose="00000500000000000000" pitchFamily="2" charset="0"/>
              </a:rPr>
              <a:t>dichiarazione di inizio attività </a:t>
            </a:r>
            <a:r>
              <a:rPr lang="it-IT" sz="3200" dirty="0">
                <a:latin typeface="Montserrat" panose="00000500000000000000" pitchFamily="2" charset="0"/>
              </a:rPr>
              <a:t>che dovrà riportare la data d'inizio e la data (presunta) di fine attività. La dichiarazione andrà spedita all'indirizzo dottorati@unipa.it . 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3200" dirty="0">
                <a:latin typeface="Montserrat" panose="00000500000000000000" pitchFamily="2" charset="0"/>
              </a:rPr>
              <a:t>L'eventuale acconto del 50% del contributo spettante per soggiorni superiore ai 90 giorni sarà erogato solo a seguito della ricezione della </a:t>
            </a:r>
            <a:r>
              <a:rPr lang="it-IT" sz="3200" u="sng" dirty="0">
                <a:latin typeface="Montserrat" panose="00000500000000000000" pitchFamily="2" charset="0"/>
              </a:rPr>
              <a:t>dichiarazione di inizio attività</a:t>
            </a:r>
            <a:r>
              <a:rPr lang="it-IT" sz="3200" dirty="0">
                <a:latin typeface="Montserrat" panose="00000500000000000000" pitchFamily="2" charset="0"/>
              </a:rPr>
              <a:t> .</a:t>
            </a:r>
          </a:p>
          <a:p>
            <a:pPr algn="r"/>
            <a:endParaRPr lang="it-IT" sz="3200" dirty="0">
              <a:latin typeface="Montserrat" panose="00000500000000000000" pitchFamily="2" charset="0"/>
            </a:endParaRPr>
          </a:p>
        </p:txBody>
      </p:sp>
      <p:pic>
        <p:nvPicPr>
          <p:cNvPr id="5" name="Immagine 4" descr="Immagine che contiene Policromia, Elementi grafici, grafica, arte&#10;&#10;Il contenuto generato dall'IA potrebbe non essere corretto.">
            <a:extLst>
              <a:ext uri="{FF2B5EF4-FFF2-40B4-BE49-F238E27FC236}">
                <a16:creationId xmlns:a16="http://schemas.microsoft.com/office/drawing/2014/main" id="{D641EB52-B661-B737-5E10-E48889C91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r="11261"/>
          <a:stretch>
            <a:fillRect/>
          </a:stretch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59077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1138</Words>
  <Application>Microsoft Office PowerPoint</Application>
  <PresentationFormat>Widescreen</PresentationFormat>
  <Paragraphs>83</Paragraphs>
  <Slides>16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Montserrat</vt:lpstr>
      <vt:lpstr>Tema di Office</vt:lpstr>
      <vt:lpstr>Acrobat Document</vt:lpstr>
      <vt:lpstr>Documenti necessari per il periodo all’estero e per spendere il 10%</vt:lpstr>
      <vt:lpstr>Dal DM 226/2021 - Art. 12. Diritti e doveri dei dottorandi</vt:lpstr>
      <vt:lpstr>Art. 9. comma 3 Borse di studio</vt:lpstr>
      <vt:lpstr>Art. 16 comma 6 del Regolamento dottorato</vt:lpstr>
      <vt:lpstr>Art. 16 comma 7 del Regolamento dottorato</vt:lpstr>
      <vt:lpstr>Dottorandi con borsa</vt:lpstr>
      <vt:lpstr>Modulo I</vt:lpstr>
      <vt:lpstr>… al rientro:</vt:lpstr>
      <vt:lpstr>Dottorandi senza borsa Per richiedere il contributo è necessario:</vt:lpstr>
      <vt:lpstr>Modulo comunicazione  IBAN</vt:lpstr>
      <vt:lpstr>Al rientro (entro 30 giorni)</vt:lpstr>
      <vt:lpstr>Budget di ricerca del 10% (20% per DIN) per dottorandi con e senza borsa</vt:lpstr>
      <vt:lpstr>Per cosa può essere utilizzato:</vt:lpstr>
      <vt:lpstr>Come si fa?</vt:lpstr>
      <vt:lpstr>La richiesta di utilizzo del budget deve essere inoltrata attraverso la piattaforma dedicata ai dottorandi, seguendo la seguente procedura: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GIUSEPPA VIENNA</dc:creator>
  <cp:lastModifiedBy>TIZIANA PUPILLO</cp:lastModifiedBy>
  <cp:revision>3</cp:revision>
  <dcterms:created xsi:type="dcterms:W3CDTF">2025-11-25T07:52:10Z</dcterms:created>
  <dcterms:modified xsi:type="dcterms:W3CDTF">2025-11-25T15:29:34Z</dcterms:modified>
</cp:coreProperties>
</file>