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322" r:id="rId3"/>
    <p:sldId id="316" r:id="rId4"/>
    <p:sldId id="321" r:id="rId5"/>
    <p:sldId id="315" r:id="rId6"/>
    <p:sldId id="317" r:id="rId7"/>
    <p:sldId id="310" r:id="rId8"/>
    <p:sldId id="323" r:id="rId9"/>
    <p:sldId id="325" r:id="rId10"/>
    <p:sldId id="332" r:id="rId11"/>
    <p:sldId id="326" r:id="rId12"/>
    <p:sldId id="312" r:id="rId13"/>
    <p:sldId id="327" r:id="rId14"/>
    <p:sldId id="328" r:id="rId15"/>
    <p:sldId id="318" r:id="rId16"/>
    <p:sldId id="273" r:id="rId17"/>
    <p:sldId id="329" r:id="rId18"/>
    <p:sldId id="330" r:id="rId19"/>
    <p:sldId id="331" r:id="rId20"/>
    <p:sldId id="319" r:id="rId21"/>
    <p:sldId id="311" r:id="rId22"/>
    <p:sldId id="320"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0" autoAdjust="0"/>
    <p:restoredTop sz="94674"/>
  </p:normalViewPr>
  <p:slideViewPr>
    <p:cSldViewPr>
      <p:cViewPr>
        <p:scale>
          <a:sx n="90" d="100"/>
          <a:sy n="90" d="100"/>
        </p:scale>
        <p:origin x="-2460" y="-4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C88592-ADF7-4CEE-BD6F-4219D75342F6}" type="datetimeFigureOut">
              <a:rPr lang="it-IT" smtClean="0"/>
              <a:pPr/>
              <a:t>24/02/2026</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460243-DC44-4944-83EF-0E82FCD7590D}" type="slidenum">
              <a:rPr lang="it-IT" smtClean="0"/>
              <a:pPr/>
              <a:t>‹N›</a:t>
            </a:fld>
            <a:endParaRPr lang="it-IT" dirty="0"/>
          </a:p>
        </p:txBody>
      </p:sp>
    </p:spTree>
    <p:extLst>
      <p:ext uri="{BB962C8B-B14F-4D97-AF65-F5344CB8AC3E}">
        <p14:creationId xmlns:p14="http://schemas.microsoft.com/office/powerpoint/2010/main" xmlns="" val="1165230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it-IT"/>
              <a:t>Fare clic per modificare lo stile del titolo</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7F49D355-16BD-4E45-BD9A-5EA878CF7CBD}" type="datetimeFigureOut">
              <a:rPr lang="it-IT" smtClean="0"/>
              <a:pPr/>
              <a:t>24/02/2026</a:t>
            </a:fld>
            <a:endParaRPr lang="it-IT" dirty="0"/>
          </a:p>
        </p:txBody>
      </p:sp>
      <p:sp>
        <p:nvSpPr>
          <p:cNvPr id="8" name="Slide Number Placeholder 7"/>
          <p:cNvSpPr>
            <a:spLocks noGrp="1"/>
          </p:cNvSpPr>
          <p:nvPr>
            <p:ph type="sldNum" sz="quarter" idx="11"/>
          </p:nvPr>
        </p:nvSpPr>
        <p:spPr/>
        <p:txBody>
          <a:bodyPr/>
          <a:lstStyle/>
          <a:p>
            <a:fld id="{E7A41E1B-4F70-4964-A407-84C68BE8251C}" type="slidenum">
              <a:rPr lang="it-IT" smtClean="0"/>
              <a:pPr/>
              <a:t>‹N›</a:t>
            </a:fld>
            <a:endParaRPr lang="it-IT" dirty="0"/>
          </a:p>
        </p:txBody>
      </p:sp>
      <p:sp>
        <p:nvSpPr>
          <p:cNvPr id="9" name="Footer Placeholder 8"/>
          <p:cNvSpPr>
            <a:spLocks noGrp="1"/>
          </p:cNvSpPr>
          <p:nvPr>
            <p:ph type="ftr" sz="quarter" idx="12"/>
          </p:nvPr>
        </p:nvSpPr>
        <p:spPr/>
        <p:txBody>
          <a:bodyPr/>
          <a:lstStyle/>
          <a:p>
            <a:endParaRPr lang="it-IT"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pPr/>
              <a:t>24/02/2026</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pPr/>
              <a:t>24/02/2026</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F49D355-16BD-4E45-BD9A-5EA878CF7CBD}" type="datetimeFigureOut">
              <a:rPr lang="it-IT" smtClean="0"/>
              <a:pPr/>
              <a:t>24/02/2026</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it-IT"/>
              <a:t>Fare clic per modificare lo stile del titolo</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7F49D355-16BD-4E45-BD9A-5EA878CF7CBD}" type="datetimeFigureOut">
              <a:rPr lang="it-IT" smtClean="0"/>
              <a:pPr/>
              <a:t>24/02/2026</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F49D355-16BD-4E45-BD9A-5EA878CF7CBD}" type="datetimeFigureOut">
              <a:rPr lang="it-IT" smtClean="0"/>
              <a:pPr/>
              <a:t>24/02/2026</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E7A41E1B-4F70-4964-A407-84C68BE8251C}" type="slidenum">
              <a:rPr lang="it-IT" smtClean="0"/>
              <a:pPr/>
              <a:t>‹N›</a:t>
            </a:fld>
            <a:endParaRPr lang="it-IT" dirty="0"/>
          </a:p>
        </p:txBody>
      </p:sp>
      <p:sp>
        <p:nvSpPr>
          <p:cNvPr id="9" name="Content Placeholder 8"/>
          <p:cNvSpPr>
            <a:spLocks noGrp="1"/>
          </p:cNvSpPr>
          <p:nvPr>
            <p:ph sz="quarter" idx="13"/>
          </p:nvPr>
        </p:nvSpPr>
        <p:spPr>
          <a:xfrm>
            <a:off x="365760" y="1600200"/>
            <a:ext cx="4041648" cy="452628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7" name="Date Placeholder 6"/>
          <p:cNvSpPr>
            <a:spLocks noGrp="1"/>
          </p:cNvSpPr>
          <p:nvPr>
            <p:ph type="dt" sz="half" idx="10"/>
          </p:nvPr>
        </p:nvSpPr>
        <p:spPr/>
        <p:txBody>
          <a:bodyPr/>
          <a:lstStyle/>
          <a:p>
            <a:fld id="{7F49D355-16BD-4E45-BD9A-5EA878CF7CBD}" type="datetimeFigureOut">
              <a:rPr lang="it-IT" smtClean="0"/>
              <a:pPr/>
              <a:t>24/02/2026</a:t>
            </a:fld>
            <a:endParaRPr lang="it-IT" dirty="0"/>
          </a:p>
        </p:txBody>
      </p:sp>
      <p:sp>
        <p:nvSpPr>
          <p:cNvPr id="8" name="Footer Placeholder 7"/>
          <p:cNvSpPr>
            <a:spLocks noGrp="1"/>
          </p:cNvSpPr>
          <p:nvPr>
            <p:ph type="ftr" sz="quarter" idx="11"/>
          </p:nvPr>
        </p:nvSpPr>
        <p:spPr/>
        <p:txBody>
          <a:bodyPr/>
          <a:lstStyle/>
          <a:p>
            <a:endParaRPr lang="it-IT" dirty="0"/>
          </a:p>
        </p:txBody>
      </p:sp>
      <p:sp>
        <p:nvSpPr>
          <p:cNvPr id="9" name="Slide Number Placeholder 8"/>
          <p:cNvSpPr>
            <a:spLocks noGrp="1"/>
          </p:cNvSpPr>
          <p:nvPr>
            <p:ph type="sldNum" sz="quarter" idx="12"/>
          </p:nvPr>
        </p:nvSpPr>
        <p:spPr/>
        <p:txBody>
          <a:bodyPr/>
          <a:lstStyle/>
          <a:p>
            <a:fld id="{E7A41E1B-4F70-4964-A407-84C68BE8251C}" type="slidenum">
              <a:rPr lang="it-IT" smtClean="0"/>
              <a:pPr/>
              <a:t>‹N›</a:t>
            </a:fld>
            <a:endParaRPr lang="it-IT" dirty="0"/>
          </a:p>
        </p:txBody>
      </p:sp>
      <p:sp>
        <p:nvSpPr>
          <p:cNvPr id="11" name="Content Placeholder 10"/>
          <p:cNvSpPr>
            <a:spLocks noGrp="1"/>
          </p:cNvSpPr>
          <p:nvPr>
            <p:ph sz="quarter" idx="13"/>
          </p:nvPr>
        </p:nvSpPr>
        <p:spPr>
          <a:xfrm>
            <a:off x="457200" y="2212848"/>
            <a:ext cx="4041648" cy="391363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7F49D355-16BD-4E45-BD9A-5EA878CF7CBD}" type="datetimeFigureOut">
              <a:rPr lang="it-IT" smtClean="0"/>
              <a:pPr/>
              <a:t>24/02/2026</a:t>
            </a:fld>
            <a:endParaRPr lang="it-IT" dirty="0"/>
          </a:p>
        </p:txBody>
      </p:sp>
      <p:sp>
        <p:nvSpPr>
          <p:cNvPr id="4" name="Footer Placeholder 3"/>
          <p:cNvSpPr>
            <a:spLocks noGrp="1"/>
          </p:cNvSpPr>
          <p:nvPr>
            <p:ph type="ftr" sz="quarter" idx="11"/>
          </p:nvPr>
        </p:nvSpPr>
        <p:spPr/>
        <p:txBody>
          <a:bodyPr/>
          <a:lstStyle/>
          <a:p>
            <a:endParaRPr lang="it-IT" dirty="0"/>
          </a:p>
        </p:txBody>
      </p:sp>
      <p:sp>
        <p:nvSpPr>
          <p:cNvPr id="5" name="Slide Number Placeholder 4"/>
          <p:cNvSpPr>
            <a:spLocks noGrp="1"/>
          </p:cNvSpPr>
          <p:nvPr>
            <p:ph type="sldNum" sz="quarter" idx="12"/>
          </p:nvPr>
        </p:nvSpPr>
        <p:spPr/>
        <p:txBody>
          <a:bodyPr/>
          <a:lstStyle/>
          <a:p>
            <a:fld id="{E7A41E1B-4F70-4964-A407-84C68BE8251C}" type="slidenum">
              <a:rPr lang="it-IT" smtClean="0"/>
              <a:pPr/>
              <a:t>‹N›</a:t>
            </a:fld>
            <a:endParaRPr lang="it-IT"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9D355-16BD-4E45-BD9A-5EA878CF7CBD}" type="datetimeFigureOut">
              <a:rPr lang="it-IT" smtClean="0"/>
              <a:pPr/>
              <a:t>24/02/2026</a:t>
            </a:fld>
            <a:endParaRPr lang="it-IT" dirty="0"/>
          </a:p>
        </p:txBody>
      </p:sp>
      <p:sp>
        <p:nvSpPr>
          <p:cNvPr id="3" name="Footer Placeholder 2"/>
          <p:cNvSpPr>
            <a:spLocks noGrp="1"/>
          </p:cNvSpPr>
          <p:nvPr>
            <p:ph type="ftr" sz="quarter" idx="11"/>
          </p:nvPr>
        </p:nvSpPr>
        <p:spPr/>
        <p:txBody>
          <a:bodyPr/>
          <a:lstStyle/>
          <a:p>
            <a:endParaRPr lang="it-IT" dirty="0"/>
          </a:p>
        </p:txBody>
      </p:sp>
      <p:sp>
        <p:nvSpPr>
          <p:cNvPr id="4" name="Slide Number Placeholder 3"/>
          <p:cNvSpPr>
            <a:spLocks noGrp="1"/>
          </p:cNvSpPr>
          <p:nvPr>
            <p:ph type="sldNum" sz="quarter" idx="12"/>
          </p:nvPr>
        </p:nvSpPr>
        <p:spPr/>
        <p:txBody>
          <a:bodyPr/>
          <a:lstStyle/>
          <a:p>
            <a:fld id="{E7A41E1B-4F70-4964-A407-84C68BE8251C}" type="slidenum">
              <a:rPr lang="it-IT" smtClean="0"/>
              <a:pPr/>
              <a:t>‹N›</a:t>
            </a:fld>
            <a:endParaRPr lang="it-IT"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it-IT"/>
              <a:t>Fare clic per modificare lo stile del titolo</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F49D355-16BD-4E45-BD9A-5EA878CF7CBD}" type="datetimeFigureOut">
              <a:rPr lang="it-IT" smtClean="0"/>
              <a:pPr/>
              <a:t>24/02/2026</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E7A41E1B-4F70-4964-A407-84C68BE8251C}" type="slidenum">
              <a:rPr lang="it-IT" smtClean="0"/>
              <a:pPr/>
              <a:t>‹N›</a:t>
            </a:fld>
            <a:endParaRPr lang="it-IT" dirty="0"/>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it-IT"/>
              <a:t>Fare clic per modificare lo stile del titolo</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F49D355-16BD-4E45-BD9A-5EA878CF7CBD}" type="datetimeFigureOut">
              <a:rPr lang="it-IT" smtClean="0"/>
              <a:pPr/>
              <a:t>24/02/2026</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E7A41E1B-4F70-4964-A407-84C68BE8251C}" type="slidenum">
              <a:rPr lang="it-IT" smtClean="0"/>
              <a:pPr/>
              <a:t>‹N›</a:t>
            </a:fld>
            <a:endParaRPr lang="it-IT"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F49D355-16BD-4E45-BD9A-5EA878CF7CBD}" type="datetimeFigureOut">
              <a:rPr lang="it-IT" smtClean="0"/>
              <a:pPr/>
              <a:t>24/02/2026</a:t>
            </a:fld>
            <a:endParaRPr lang="it-IT"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it-IT"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E7A41E1B-4F70-4964-A407-84C68BE8251C}" type="slidenum">
              <a:rPr lang="it-IT" smtClean="0"/>
              <a:pPr/>
              <a:t>‹N›</a:t>
            </a:fld>
            <a:endParaRPr lang="it-IT"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bibliolingua.eu/it/il-ruolo-dellia-nellapprendimento-delle-lingue-the-role-of-ai-in-language-learning/"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620688"/>
            <a:ext cx="8064896" cy="2315343"/>
          </a:xfrm>
        </p:spPr>
        <p:txBody>
          <a:bodyPr/>
          <a:lstStyle/>
          <a:p>
            <a:r>
              <a:rPr lang="it-IT" sz="2800" dirty="0" smtClean="0"/>
              <a:t/>
            </a:r>
            <a:br>
              <a:rPr lang="it-IT" sz="2800" dirty="0" smtClean="0"/>
            </a:br>
            <a:r>
              <a:rPr lang="en-US" sz="2800" b="1" dirty="0" smtClean="0"/>
              <a:t>Languages matter! </a:t>
            </a:r>
            <a:br>
              <a:rPr lang="en-US" sz="2800" b="1" dirty="0" smtClean="0"/>
            </a:br>
            <a:r>
              <a:rPr lang="en-US" sz="2800" b="1" dirty="0" smtClean="0"/>
              <a:t>The UNESCO report on the multilingualism's role in research and education</a:t>
            </a:r>
            <a:r>
              <a:rPr lang="it-IT" sz="2800" dirty="0" smtClean="0"/>
              <a:t/>
            </a:r>
            <a:br>
              <a:rPr lang="it-IT" sz="2800" dirty="0" smtClean="0"/>
            </a:br>
            <a:r>
              <a:rPr lang="en-US" sz="2500" i="1" dirty="0" smtClean="0"/>
              <a:t/>
            </a:r>
            <a:br>
              <a:rPr lang="en-US" sz="2500" i="1" dirty="0" smtClean="0"/>
            </a:br>
            <a:endParaRPr lang="it-IT" sz="2500" dirty="0"/>
          </a:p>
        </p:txBody>
      </p:sp>
      <p:sp>
        <p:nvSpPr>
          <p:cNvPr id="3" name="Sottotitolo 2"/>
          <p:cNvSpPr>
            <a:spLocks noGrp="1"/>
          </p:cNvSpPr>
          <p:nvPr>
            <p:ph type="subTitle" idx="1"/>
          </p:nvPr>
        </p:nvSpPr>
        <p:spPr>
          <a:xfrm>
            <a:off x="1239104" y="2204864"/>
            <a:ext cx="6789279" cy="3990802"/>
          </a:xfrm>
        </p:spPr>
        <p:txBody>
          <a:bodyPr>
            <a:normAutofit/>
          </a:bodyPr>
          <a:lstStyle/>
          <a:p>
            <a:r>
              <a:rPr lang="it-IT" sz="2000" b="1" dirty="0">
                <a:solidFill>
                  <a:srgbClr val="0070C0"/>
                </a:solidFill>
                <a:latin typeface="Palatino Linotype" panose="02040502050505030304" pitchFamily="18" charset="0"/>
              </a:rPr>
              <a:t>Giulia Adriana Pennisi</a:t>
            </a:r>
          </a:p>
          <a:p>
            <a:endParaRPr lang="en-US" sz="1400" dirty="0" smtClean="0">
              <a:solidFill>
                <a:schemeClr val="tx1"/>
              </a:solidFill>
              <a:latin typeface="+mn-lt"/>
            </a:endParaRPr>
          </a:p>
          <a:p>
            <a:r>
              <a:rPr lang="en-US" sz="1800" b="1" cap="small" dirty="0" smtClean="0">
                <a:solidFill>
                  <a:srgbClr val="C00000"/>
                </a:solidFill>
                <a:latin typeface="+mn-lt"/>
              </a:rPr>
              <a:t>The Role of Languages in Scientific Research from an International Perspective</a:t>
            </a:r>
            <a:endParaRPr lang="en-US" sz="1800" b="1" cap="small" dirty="0" smtClean="0">
              <a:solidFill>
                <a:srgbClr val="C00000"/>
              </a:solidFill>
              <a:latin typeface="Palatino Linotype" panose="02040502050505030304" pitchFamily="18" charset="0"/>
            </a:endParaRPr>
          </a:p>
          <a:p>
            <a:r>
              <a:rPr lang="it-IT" sz="1200" dirty="0" smtClean="0">
                <a:solidFill>
                  <a:srgbClr val="C00000"/>
                </a:solidFill>
                <a:latin typeface="Palatino Linotype" panose="02040502050505030304" pitchFamily="18" charset="0"/>
              </a:rPr>
              <a:t>CLA – </a:t>
            </a:r>
            <a:r>
              <a:rPr lang="it-IT" sz="1200" dirty="0" err="1" smtClean="0">
                <a:solidFill>
                  <a:srgbClr val="C00000"/>
                </a:solidFill>
                <a:latin typeface="Palatino Linotype" panose="02040502050505030304" pitchFamily="18" charset="0"/>
              </a:rPr>
              <a:t>University</a:t>
            </a:r>
            <a:r>
              <a:rPr lang="it-IT" sz="1200" dirty="0" smtClean="0">
                <a:solidFill>
                  <a:srgbClr val="C00000"/>
                </a:solidFill>
                <a:latin typeface="Palatino Linotype" panose="02040502050505030304" pitchFamily="18" charset="0"/>
              </a:rPr>
              <a:t> </a:t>
            </a:r>
            <a:r>
              <a:rPr lang="it-IT" sz="1200" dirty="0" err="1" smtClean="0">
                <a:solidFill>
                  <a:srgbClr val="C00000"/>
                </a:solidFill>
                <a:latin typeface="Palatino Linotype" panose="02040502050505030304" pitchFamily="18" charset="0"/>
              </a:rPr>
              <a:t>of</a:t>
            </a:r>
            <a:r>
              <a:rPr lang="it-IT" sz="1200" dirty="0" smtClean="0">
                <a:solidFill>
                  <a:srgbClr val="C00000"/>
                </a:solidFill>
                <a:latin typeface="Palatino Linotype" panose="02040502050505030304" pitchFamily="18" charset="0"/>
              </a:rPr>
              <a:t> Palermo 26 </a:t>
            </a:r>
            <a:r>
              <a:rPr lang="it-IT" sz="1200" dirty="0" err="1" smtClean="0">
                <a:solidFill>
                  <a:srgbClr val="C00000"/>
                </a:solidFill>
                <a:latin typeface="Palatino Linotype" panose="02040502050505030304" pitchFamily="18" charset="0"/>
              </a:rPr>
              <a:t>February</a:t>
            </a:r>
            <a:r>
              <a:rPr lang="it-IT" sz="1200" dirty="0" smtClean="0">
                <a:solidFill>
                  <a:srgbClr val="C00000"/>
                </a:solidFill>
                <a:latin typeface="Palatino Linotype" panose="02040502050505030304" pitchFamily="18" charset="0"/>
              </a:rPr>
              <a:t> </a:t>
            </a:r>
            <a:r>
              <a:rPr lang="it-IT" sz="1200" dirty="0" smtClean="0">
                <a:solidFill>
                  <a:srgbClr val="C00000"/>
                </a:solidFill>
                <a:latin typeface="Palatino Linotype" panose="02040502050505030304" pitchFamily="18" charset="0"/>
              </a:rPr>
              <a:t>2026</a:t>
            </a:r>
            <a:endParaRPr lang="it-IT" sz="1200" dirty="0" smtClean="0">
              <a:solidFill>
                <a:srgbClr val="C00000"/>
              </a:solidFill>
              <a:latin typeface="Palatino Linotype" panose="02040502050505030304" pitchFamily="18" charset="0"/>
            </a:endParaRPr>
          </a:p>
          <a:p>
            <a:endParaRPr lang="it-IT" sz="2000" dirty="0">
              <a:solidFill>
                <a:schemeClr val="tx1"/>
              </a:solidFill>
            </a:endParaRPr>
          </a:p>
          <a:p>
            <a:endParaRPr lang="it-IT" sz="2000" dirty="0">
              <a:solidFill>
                <a:schemeClr val="tx1"/>
              </a:solidFill>
            </a:endParaRPr>
          </a:p>
          <a:p>
            <a:endParaRPr lang="it-IT" sz="2000" dirty="0">
              <a:solidFill>
                <a:schemeClr val="tx1"/>
              </a:solidFill>
            </a:endParaRPr>
          </a:p>
          <a:p>
            <a:endParaRPr lang="it-IT" sz="2000" dirty="0">
              <a:solidFill>
                <a:schemeClr val="tx1"/>
              </a:solidFill>
            </a:endParaRPr>
          </a:p>
        </p:txBody>
      </p:sp>
      <p:pic>
        <p:nvPicPr>
          <p:cNvPr id="1031"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9060" y="4301046"/>
            <a:ext cx="7979364" cy="1720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35896" y="4365104"/>
            <a:ext cx="884237" cy="360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80312" y="4941168"/>
            <a:ext cx="493713" cy="360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32240" y="5445224"/>
            <a:ext cx="542925"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cstate="print"/>
          <a:srcRect/>
          <a:stretch>
            <a:fillRect/>
          </a:stretch>
        </p:blipFill>
        <p:spPr bwMode="auto">
          <a:xfrm>
            <a:off x="8100392" y="4869160"/>
            <a:ext cx="448480" cy="496389"/>
          </a:xfrm>
          <a:prstGeom prst="rect">
            <a:avLst/>
          </a:prstGeom>
          <a:noFill/>
          <a:ln w="9525">
            <a:noFill/>
            <a:miter lim="800000"/>
            <a:headEnd/>
            <a:tailEnd/>
          </a:ln>
        </p:spPr>
      </p:pic>
    </p:spTree>
    <p:extLst>
      <p:ext uri="{BB962C8B-B14F-4D97-AF65-F5344CB8AC3E}">
        <p14:creationId xmlns:p14="http://schemas.microsoft.com/office/powerpoint/2010/main" xmlns="" val="167639920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29600" cy="1152128"/>
          </a:xfrm>
        </p:spPr>
        <p:txBody>
          <a:bodyPr/>
          <a:lstStyle/>
          <a:p>
            <a:pPr>
              <a:lnSpc>
                <a:spcPct val="100000"/>
              </a:lnSpc>
            </a:pPr>
            <a:r>
              <a:rPr lang="it-IT" sz="2000" dirty="0" smtClean="0"/>
              <a:t/>
            </a:r>
            <a:br>
              <a:rPr lang="it-IT" sz="2000" dirty="0" smtClean="0"/>
            </a:br>
            <a:r>
              <a:rPr lang="it-IT" sz="2000" dirty="0" smtClean="0"/>
              <a:t/>
            </a:r>
            <a:br>
              <a:rPr lang="it-IT" sz="2000" dirty="0" smtClean="0"/>
            </a:br>
            <a:r>
              <a:rPr lang="it-IT" sz="2000" dirty="0" smtClean="0"/>
              <a:t/>
            </a:r>
            <a:br>
              <a:rPr lang="it-IT" sz="2000" dirty="0" smtClean="0"/>
            </a:br>
            <a:r>
              <a:rPr lang="en-US" sz="2000" b="1" i="1" dirty="0" smtClean="0">
                <a:solidFill>
                  <a:schemeClr val="tx1"/>
                </a:solidFill>
              </a:rPr>
              <a:t> </a:t>
            </a:r>
            <a:endParaRPr lang="it-IT" sz="2800" b="1" dirty="0">
              <a:solidFill>
                <a:srgbClr val="0070C0"/>
              </a:solidFill>
            </a:endParaRPr>
          </a:p>
        </p:txBody>
      </p:sp>
      <p:sp>
        <p:nvSpPr>
          <p:cNvPr id="3" name="Segnaposto contenuto 2"/>
          <p:cNvSpPr>
            <a:spLocks noGrp="1"/>
          </p:cNvSpPr>
          <p:nvPr>
            <p:ph idx="1"/>
          </p:nvPr>
        </p:nvSpPr>
        <p:spPr>
          <a:xfrm>
            <a:off x="467544" y="404664"/>
            <a:ext cx="8229600" cy="6192688"/>
          </a:xfrm>
        </p:spPr>
        <p:txBody>
          <a:bodyPr>
            <a:noAutofit/>
          </a:bodyPr>
          <a:lstStyle/>
          <a:p>
            <a:pPr algn="ctr">
              <a:buNone/>
            </a:pPr>
            <a:r>
              <a:rPr lang="it-IT" sz="2000" b="1" dirty="0" err="1" smtClean="0">
                <a:solidFill>
                  <a:srgbClr val="0070C0"/>
                </a:solidFill>
                <a:latin typeface="+mn-lt"/>
              </a:rPr>
              <a:t>What</a:t>
            </a:r>
            <a:r>
              <a:rPr lang="it-IT" sz="2000" b="1" dirty="0" smtClean="0">
                <a:solidFill>
                  <a:srgbClr val="0070C0"/>
                </a:solidFill>
                <a:latin typeface="+mn-lt"/>
              </a:rPr>
              <a:t> </a:t>
            </a:r>
            <a:r>
              <a:rPr lang="it-IT" sz="2000" b="1" dirty="0" err="1" smtClean="0">
                <a:solidFill>
                  <a:srgbClr val="0070C0"/>
                </a:solidFill>
                <a:latin typeface="+mn-lt"/>
              </a:rPr>
              <a:t>multilingual</a:t>
            </a:r>
            <a:r>
              <a:rPr lang="it-IT" sz="2000" b="1" dirty="0" smtClean="0">
                <a:solidFill>
                  <a:srgbClr val="0070C0"/>
                </a:solidFill>
                <a:latin typeface="+mn-lt"/>
              </a:rPr>
              <a:t> </a:t>
            </a:r>
            <a:r>
              <a:rPr lang="it-IT" sz="2000" b="1" dirty="0" err="1" smtClean="0">
                <a:solidFill>
                  <a:srgbClr val="0070C0"/>
                </a:solidFill>
                <a:latin typeface="+mn-lt"/>
              </a:rPr>
              <a:t>education</a:t>
            </a:r>
            <a:r>
              <a:rPr lang="it-IT" sz="2000" b="1" dirty="0" smtClean="0">
                <a:solidFill>
                  <a:srgbClr val="0070C0"/>
                </a:solidFill>
                <a:latin typeface="+mn-lt"/>
              </a:rPr>
              <a:t> </a:t>
            </a:r>
            <a:r>
              <a:rPr lang="it-IT" sz="2000" b="1" dirty="0" err="1" smtClean="0">
                <a:solidFill>
                  <a:srgbClr val="0070C0"/>
                </a:solidFill>
                <a:latin typeface="+mn-lt"/>
              </a:rPr>
              <a:t>is</a:t>
            </a:r>
            <a:r>
              <a:rPr lang="it-IT" sz="2000" b="1" dirty="0" smtClean="0">
                <a:solidFill>
                  <a:srgbClr val="0070C0"/>
                </a:solidFill>
                <a:latin typeface="+mn-lt"/>
              </a:rPr>
              <a:t> </a:t>
            </a:r>
          </a:p>
          <a:p>
            <a:pPr>
              <a:buNone/>
            </a:pPr>
            <a:endParaRPr lang="it-IT" sz="800" dirty="0" smtClean="0">
              <a:solidFill>
                <a:schemeClr val="tx1"/>
              </a:solidFill>
              <a:latin typeface="+mn-lt"/>
            </a:endParaRPr>
          </a:p>
          <a:p>
            <a:pPr algn="just">
              <a:buNone/>
            </a:pPr>
            <a:endParaRPr lang="it-IT" sz="1400" b="1" dirty="0" smtClean="0">
              <a:solidFill>
                <a:schemeClr val="tx1"/>
              </a:solidFill>
              <a:latin typeface="+mn-lt"/>
            </a:endParaRPr>
          </a:p>
          <a:p>
            <a:pPr marL="0" algn="just">
              <a:buNone/>
            </a:pPr>
            <a:r>
              <a:rPr lang="it-IT" b="1" dirty="0" smtClean="0">
                <a:solidFill>
                  <a:srgbClr val="002060"/>
                </a:solidFill>
                <a:effectLst>
                  <a:outerShdw blurRad="38100" dist="38100" dir="2700000" algn="tl">
                    <a:srgbClr val="000000">
                      <a:alpha val="43137"/>
                    </a:srgbClr>
                  </a:outerShdw>
                </a:effectLst>
                <a:latin typeface="+mn-lt"/>
              </a:rPr>
              <a:t>UNESCO (2003a,</a:t>
            </a:r>
            <a:r>
              <a:rPr lang="it-IT" sz="1800" b="1" dirty="0" smtClean="0">
                <a:solidFill>
                  <a:srgbClr val="002060"/>
                </a:solidFill>
                <a:effectLst>
                  <a:outerShdw blurRad="38100" dist="38100" dir="2700000" algn="tl">
                    <a:srgbClr val="000000">
                      <a:alpha val="43137"/>
                    </a:srgbClr>
                  </a:outerShdw>
                </a:effectLst>
                <a:latin typeface="+mn-lt"/>
              </a:rPr>
              <a:t> p. 17) </a:t>
            </a:r>
            <a:r>
              <a:rPr lang="it-IT" sz="1800" dirty="0" err="1" smtClean="0">
                <a:solidFill>
                  <a:schemeClr val="tx1"/>
                </a:solidFill>
                <a:latin typeface="+mn-lt"/>
              </a:rPr>
              <a:t>defined</a:t>
            </a:r>
            <a:r>
              <a:rPr lang="it-IT" sz="1800" dirty="0" smtClean="0">
                <a:solidFill>
                  <a:schemeClr val="tx1"/>
                </a:solidFill>
                <a:latin typeface="+mn-lt"/>
              </a:rPr>
              <a:t> </a:t>
            </a:r>
            <a:r>
              <a:rPr lang="it-IT" sz="1800" b="1" dirty="0" err="1" smtClean="0">
                <a:solidFill>
                  <a:srgbClr val="C00000"/>
                </a:solidFill>
                <a:latin typeface="+mn-lt"/>
              </a:rPr>
              <a:t>multilingual</a:t>
            </a:r>
            <a:r>
              <a:rPr lang="it-IT" sz="1800" b="1" dirty="0" smtClean="0">
                <a:solidFill>
                  <a:srgbClr val="C00000"/>
                </a:solidFill>
                <a:latin typeface="+mn-lt"/>
              </a:rPr>
              <a:t> </a:t>
            </a:r>
            <a:r>
              <a:rPr lang="it-IT" sz="1800" b="1" dirty="0" err="1" smtClean="0">
                <a:solidFill>
                  <a:srgbClr val="C00000"/>
                </a:solidFill>
                <a:latin typeface="+mn-lt"/>
              </a:rPr>
              <a:t>education</a:t>
            </a:r>
            <a:r>
              <a:rPr lang="it-IT" sz="1800" b="1" dirty="0" smtClean="0">
                <a:solidFill>
                  <a:srgbClr val="C00000"/>
                </a:solidFill>
                <a:latin typeface="+mn-lt"/>
              </a:rPr>
              <a:t> </a:t>
            </a:r>
            <a:r>
              <a:rPr lang="en-US" sz="1800" b="1" dirty="0" smtClean="0">
                <a:solidFill>
                  <a:srgbClr val="C00000"/>
                </a:solidFill>
                <a:latin typeface="+mn-lt"/>
              </a:rPr>
              <a:t>(MLE)</a:t>
            </a:r>
            <a:r>
              <a:rPr lang="en-US" sz="1800" b="1" dirty="0" smtClean="0">
                <a:solidFill>
                  <a:schemeClr val="tx1"/>
                </a:solidFill>
                <a:latin typeface="+mn-lt"/>
              </a:rPr>
              <a:t> </a:t>
            </a:r>
            <a:r>
              <a:rPr lang="en-US" sz="1800" dirty="0" smtClean="0">
                <a:solidFill>
                  <a:schemeClr val="tx1"/>
                </a:solidFill>
                <a:latin typeface="+mn-lt"/>
              </a:rPr>
              <a:t>as </a:t>
            </a:r>
          </a:p>
          <a:p>
            <a:pPr marL="0" algn="ctr">
              <a:buNone/>
            </a:pPr>
            <a:endParaRPr lang="en-US" sz="1800" dirty="0" smtClean="0">
              <a:solidFill>
                <a:schemeClr val="tx1"/>
              </a:solidFill>
              <a:latin typeface="+mn-lt"/>
            </a:endParaRPr>
          </a:p>
          <a:p>
            <a:pPr marL="0" algn="ctr">
              <a:buNone/>
            </a:pPr>
            <a:r>
              <a:rPr lang="en-US" sz="1800" dirty="0" smtClean="0">
                <a:solidFill>
                  <a:srgbClr val="0070C0"/>
                </a:solidFill>
                <a:latin typeface="+mn-lt"/>
              </a:rPr>
              <a:t>“the use of at least three languages, the mother tongue, a regional or national language, and an </a:t>
            </a:r>
            <a:r>
              <a:rPr lang="it-IT" sz="1800" dirty="0" err="1" smtClean="0">
                <a:solidFill>
                  <a:srgbClr val="0070C0"/>
                </a:solidFill>
                <a:latin typeface="+mn-lt"/>
              </a:rPr>
              <a:t>international</a:t>
            </a:r>
            <a:r>
              <a:rPr lang="it-IT" sz="1800" dirty="0" smtClean="0">
                <a:solidFill>
                  <a:srgbClr val="0070C0"/>
                </a:solidFill>
                <a:latin typeface="+mn-lt"/>
              </a:rPr>
              <a:t> </a:t>
            </a:r>
            <a:r>
              <a:rPr lang="it-IT" sz="1800" dirty="0" err="1" smtClean="0">
                <a:solidFill>
                  <a:srgbClr val="0070C0"/>
                </a:solidFill>
                <a:latin typeface="+mn-lt"/>
              </a:rPr>
              <a:t>language</a:t>
            </a:r>
            <a:r>
              <a:rPr lang="it-IT" sz="1800" dirty="0" smtClean="0">
                <a:solidFill>
                  <a:srgbClr val="0070C0"/>
                </a:solidFill>
                <a:latin typeface="+mn-lt"/>
              </a:rPr>
              <a:t> in </a:t>
            </a:r>
            <a:r>
              <a:rPr lang="it-IT" sz="1800" dirty="0" err="1" smtClean="0">
                <a:solidFill>
                  <a:srgbClr val="0070C0"/>
                </a:solidFill>
                <a:latin typeface="+mn-lt"/>
              </a:rPr>
              <a:t>education</a:t>
            </a:r>
            <a:r>
              <a:rPr lang="it-IT" sz="1800" dirty="0" smtClean="0">
                <a:solidFill>
                  <a:srgbClr val="0070C0"/>
                </a:solidFill>
                <a:latin typeface="+mn-lt"/>
              </a:rPr>
              <a:t>.”</a:t>
            </a:r>
          </a:p>
          <a:p>
            <a:pPr marL="0" algn="just">
              <a:buNone/>
            </a:pPr>
            <a:endParaRPr lang="it-IT" sz="1800" dirty="0" smtClean="0">
              <a:solidFill>
                <a:schemeClr val="tx1"/>
              </a:solidFill>
              <a:latin typeface="+mn-lt"/>
            </a:endParaRPr>
          </a:p>
          <a:p>
            <a:pPr marL="0" algn="just">
              <a:buNone/>
            </a:pPr>
            <a:r>
              <a:rPr lang="en-US" sz="1800" dirty="0" smtClean="0">
                <a:solidFill>
                  <a:schemeClr val="tx1"/>
                </a:solidFill>
                <a:latin typeface="+mn-lt"/>
              </a:rPr>
              <a:t>However, an online search for “multilingual education” reveals many </a:t>
            </a:r>
            <a:r>
              <a:rPr lang="en-US" sz="1800" dirty="0" err="1" smtClean="0">
                <a:solidFill>
                  <a:schemeClr val="tx1"/>
                </a:solidFill>
                <a:latin typeface="+mn-lt"/>
              </a:rPr>
              <a:t>programmes</a:t>
            </a:r>
            <a:r>
              <a:rPr lang="en-US" sz="1800" dirty="0" smtClean="0">
                <a:solidFill>
                  <a:schemeClr val="tx1"/>
                </a:solidFill>
                <a:latin typeface="+mn-lt"/>
              </a:rPr>
              <a:t>, projects and approaches that do not align with UNESCO’s definition. </a:t>
            </a:r>
          </a:p>
          <a:p>
            <a:pPr marL="0" algn="just">
              <a:buNone/>
            </a:pPr>
            <a:endParaRPr lang="en-US" sz="1800" dirty="0" smtClean="0">
              <a:solidFill>
                <a:schemeClr val="tx1"/>
              </a:solidFill>
              <a:latin typeface="+mn-lt"/>
            </a:endParaRPr>
          </a:p>
          <a:p>
            <a:pPr marL="0" algn="just">
              <a:buNone/>
            </a:pPr>
            <a:r>
              <a:rPr lang="en-US" sz="1800" dirty="0" smtClean="0">
                <a:solidFill>
                  <a:schemeClr val="tx1"/>
                </a:solidFill>
                <a:latin typeface="+mn-lt"/>
              </a:rPr>
              <a:t>In some understandings, multilingual education is more about a mindset than a specific language count. As a result, some bilingual </a:t>
            </a:r>
            <a:r>
              <a:rPr lang="en-US" sz="1800" dirty="0" err="1" smtClean="0">
                <a:solidFill>
                  <a:schemeClr val="tx1"/>
                </a:solidFill>
                <a:latin typeface="+mn-lt"/>
              </a:rPr>
              <a:t>programmes</a:t>
            </a:r>
            <a:r>
              <a:rPr lang="en-US" sz="1800" dirty="0" smtClean="0">
                <a:solidFill>
                  <a:schemeClr val="tx1"/>
                </a:solidFill>
                <a:latin typeface="+mn-lt"/>
              </a:rPr>
              <a:t> are </a:t>
            </a:r>
            <a:r>
              <a:rPr lang="en-US" sz="1800" dirty="0" err="1" smtClean="0">
                <a:solidFill>
                  <a:schemeClr val="tx1"/>
                </a:solidFill>
                <a:latin typeface="+mn-lt"/>
              </a:rPr>
              <a:t>labelled</a:t>
            </a:r>
            <a:r>
              <a:rPr lang="en-US" sz="1800" dirty="0" smtClean="0">
                <a:solidFill>
                  <a:schemeClr val="tx1"/>
                </a:solidFill>
                <a:latin typeface="+mn-lt"/>
              </a:rPr>
              <a:t> multilingual, while others involve three languages but omit the learners’ first language (L1). In essence, the term has evolved to mean different things to different people.</a:t>
            </a:r>
          </a:p>
          <a:p>
            <a:pPr marL="0" algn="just">
              <a:buNone/>
            </a:pPr>
            <a:endParaRPr lang="en-US" sz="1800" b="1" dirty="0" smtClean="0">
              <a:solidFill>
                <a:schemeClr val="tx1"/>
              </a:solidFill>
              <a:latin typeface="+mn-lt"/>
            </a:endParaRPr>
          </a:p>
          <a:p>
            <a:pPr marL="0" algn="just">
              <a:buNone/>
            </a:pPr>
            <a:r>
              <a:rPr lang="en-US" sz="1400" dirty="0" smtClean="0">
                <a:solidFill>
                  <a:srgbClr val="002060"/>
                </a:solidFill>
                <a:latin typeface="+mn-lt"/>
              </a:rPr>
              <a:t>UNESCO Report p. 24</a:t>
            </a:r>
            <a:endParaRPr lang="it-IT" sz="1400" dirty="0" smtClean="0">
              <a:solidFill>
                <a:srgbClr val="002060"/>
              </a:solidFill>
              <a:latin typeface="+mn-lt"/>
            </a:endParaRPr>
          </a:p>
        </p:txBody>
      </p:sp>
    </p:spTree>
    <p:extLst>
      <p:ext uri="{BB962C8B-B14F-4D97-AF65-F5344CB8AC3E}">
        <p14:creationId xmlns:p14="http://schemas.microsoft.com/office/powerpoint/2010/main" xmlns="" val="2530207684"/>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76672"/>
            <a:ext cx="8229600" cy="792088"/>
          </a:xfrm>
        </p:spPr>
        <p:txBody>
          <a:bodyPr/>
          <a:lstStyle/>
          <a:p>
            <a:pPr marL="342900" lvl="0" indent="-342900">
              <a:lnSpc>
                <a:spcPct val="115000"/>
              </a:lnSpc>
              <a:spcBef>
                <a:spcPct val="20000"/>
              </a:spcBef>
            </a:pPr>
            <a:r>
              <a:rPr lang="it-IT" sz="2000" b="1" dirty="0" smtClean="0">
                <a:solidFill>
                  <a:srgbClr val="0070C0"/>
                </a:solidFill>
              </a:rPr>
              <a:t>The </a:t>
            </a:r>
            <a:r>
              <a:rPr lang="it-IT" sz="2000" b="1" dirty="0" err="1" smtClean="0">
                <a:solidFill>
                  <a:srgbClr val="0070C0"/>
                </a:solidFill>
              </a:rPr>
              <a:t>four</a:t>
            </a:r>
            <a:r>
              <a:rPr lang="it-IT" sz="2000" b="1" dirty="0" smtClean="0">
                <a:solidFill>
                  <a:srgbClr val="0070C0"/>
                </a:solidFill>
              </a:rPr>
              <a:t> </a:t>
            </a:r>
            <a:r>
              <a:rPr lang="it-IT" sz="2000" b="1" dirty="0" err="1" smtClean="0">
                <a:solidFill>
                  <a:srgbClr val="0070C0"/>
                </a:solidFill>
              </a:rPr>
              <a:t>contexts</a:t>
            </a:r>
            <a:r>
              <a:rPr lang="it-IT" sz="2000" b="1" dirty="0" smtClean="0">
                <a:solidFill>
                  <a:srgbClr val="0070C0"/>
                </a:solidFill>
              </a:rPr>
              <a:t> </a:t>
            </a:r>
            <a:r>
              <a:rPr lang="it-IT" sz="2000" b="1" dirty="0" err="1" smtClean="0">
                <a:solidFill>
                  <a:srgbClr val="0070C0"/>
                </a:solidFill>
              </a:rPr>
              <a:t>of</a:t>
            </a:r>
            <a:r>
              <a:rPr lang="it-IT" sz="2000" b="1" dirty="0" smtClean="0">
                <a:solidFill>
                  <a:srgbClr val="0070C0"/>
                </a:solidFill>
              </a:rPr>
              <a:t> </a:t>
            </a:r>
            <a:r>
              <a:rPr lang="it-IT" sz="2000" b="1" dirty="0" err="1" smtClean="0">
                <a:solidFill>
                  <a:srgbClr val="0070C0"/>
                </a:solidFill>
              </a:rPr>
              <a:t>Multilingual</a:t>
            </a:r>
            <a:r>
              <a:rPr lang="it-IT" sz="2000" b="1" dirty="0" smtClean="0">
                <a:solidFill>
                  <a:srgbClr val="0070C0"/>
                </a:solidFill>
              </a:rPr>
              <a:t> </a:t>
            </a:r>
            <a:r>
              <a:rPr lang="it-IT" sz="2000" b="1" dirty="0" err="1" smtClean="0">
                <a:solidFill>
                  <a:srgbClr val="0070C0"/>
                </a:solidFill>
              </a:rPr>
              <a:t>Education</a:t>
            </a:r>
            <a:r>
              <a:rPr lang="it-IT" sz="2000" b="1" dirty="0" smtClean="0">
                <a:solidFill>
                  <a:srgbClr val="0070C0"/>
                </a:solidFill>
              </a:rPr>
              <a:t> (MLE)</a:t>
            </a:r>
            <a:br>
              <a:rPr lang="it-IT" sz="2000" b="1" dirty="0" smtClean="0">
                <a:solidFill>
                  <a:srgbClr val="0070C0"/>
                </a:solidFill>
              </a:rPr>
            </a:br>
            <a:endParaRPr lang="it-IT" sz="2800" b="1" dirty="0">
              <a:solidFill>
                <a:srgbClr val="0070C0"/>
              </a:solidFill>
            </a:endParaRPr>
          </a:p>
        </p:txBody>
      </p:sp>
      <p:pic>
        <p:nvPicPr>
          <p:cNvPr id="1027" name="Picture 3"/>
          <p:cNvPicPr>
            <a:picLocks noGrp="1" noChangeAspect="1" noChangeArrowheads="1"/>
          </p:cNvPicPr>
          <p:nvPr>
            <p:ph idx="1"/>
          </p:nvPr>
        </p:nvPicPr>
        <p:blipFill>
          <a:blip r:embed="rId2" cstate="print"/>
          <a:srcRect/>
          <a:stretch>
            <a:fillRect/>
          </a:stretch>
        </p:blipFill>
        <p:spPr bwMode="auto">
          <a:xfrm>
            <a:off x="611560" y="1556792"/>
            <a:ext cx="8229600" cy="3878522"/>
          </a:xfrm>
          <a:prstGeom prst="rect">
            <a:avLst/>
          </a:prstGeom>
          <a:noFill/>
          <a:ln w="9525">
            <a:noFill/>
            <a:miter lim="800000"/>
            <a:headEnd/>
            <a:tailEnd/>
          </a:ln>
          <a:effectLst/>
        </p:spPr>
      </p:pic>
      <p:sp>
        <p:nvSpPr>
          <p:cNvPr id="5" name="Rettangolo 4"/>
          <p:cNvSpPr/>
          <p:nvPr/>
        </p:nvSpPr>
        <p:spPr>
          <a:xfrm>
            <a:off x="611560" y="5661248"/>
            <a:ext cx="5191707" cy="307777"/>
          </a:xfrm>
          <a:prstGeom prst="rect">
            <a:avLst/>
          </a:prstGeom>
        </p:spPr>
        <p:txBody>
          <a:bodyPr wrap="square">
            <a:spAutoFit/>
          </a:bodyPr>
          <a:lstStyle/>
          <a:p>
            <a:pPr algn="just"/>
            <a:r>
              <a:rPr lang="en-US" sz="1400" dirty="0" smtClean="0">
                <a:solidFill>
                  <a:srgbClr val="002060"/>
                </a:solidFill>
              </a:rPr>
              <a:t>UNESCO Report p. 24</a:t>
            </a:r>
            <a:endParaRPr lang="it-IT" sz="1400" dirty="0">
              <a:solidFill>
                <a:srgbClr val="002060"/>
              </a:solidFill>
            </a:endParaRPr>
          </a:p>
        </p:txBody>
      </p:sp>
    </p:spTree>
    <p:extLst>
      <p:ext uri="{BB962C8B-B14F-4D97-AF65-F5344CB8AC3E}">
        <p14:creationId xmlns:p14="http://schemas.microsoft.com/office/powerpoint/2010/main" xmlns="" val="449912122"/>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76672"/>
            <a:ext cx="8229600" cy="792088"/>
          </a:xfrm>
        </p:spPr>
        <p:txBody>
          <a:bodyPr/>
          <a:lstStyle/>
          <a:p>
            <a:pPr marL="342900" lvl="0" indent="-342900">
              <a:lnSpc>
                <a:spcPct val="115000"/>
              </a:lnSpc>
              <a:spcBef>
                <a:spcPct val="20000"/>
              </a:spcBef>
            </a:pPr>
            <a:r>
              <a:rPr lang="it-IT" sz="2000" b="1" dirty="0" smtClean="0">
                <a:solidFill>
                  <a:srgbClr val="0070C0"/>
                </a:solidFill>
              </a:rPr>
              <a:t>The </a:t>
            </a:r>
            <a:r>
              <a:rPr lang="it-IT" sz="2000" b="1" dirty="0" err="1" smtClean="0">
                <a:solidFill>
                  <a:srgbClr val="0070C0"/>
                </a:solidFill>
              </a:rPr>
              <a:t>four</a:t>
            </a:r>
            <a:r>
              <a:rPr lang="it-IT" sz="2000" b="1" dirty="0" smtClean="0">
                <a:solidFill>
                  <a:srgbClr val="0070C0"/>
                </a:solidFill>
              </a:rPr>
              <a:t> </a:t>
            </a:r>
            <a:r>
              <a:rPr lang="it-IT" sz="2000" b="1" dirty="0" err="1" smtClean="0">
                <a:solidFill>
                  <a:srgbClr val="0070C0"/>
                </a:solidFill>
              </a:rPr>
              <a:t>contexts</a:t>
            </a:r>
            <a:r>
              <a:rPr lang="it-IT" sz="2000" b="1" dirty="0" smtClean="0">
                <a:solidFill>
                  <a:srgbClr val="0070C0"/>
                </a:solidFill>
              </a:rPr>
              <a:t> </a:t>
            </a:r>
            <a:r>
              <a:rPr lang="it-IT" sz="2000" b="1" dirty="0" err="1" smtClean="0">
                <a:solidFill>
                  <a:srgbClr val="0070C0"/>
                </a:solidFill>
              </a:rPr>
              <a:t>of</a:t>
            </a:r>
            <a:r>
              <a:rPr lang="it-IT" sz="2000" b="1" dirty="0" smtClean="0">
                <a:solidFill>
                  <a:srgbClr val="0070C0"/>
                </a:solidFill>
              </a:rPr>
              <a:t> </a:t>
            </a:r>
            <a:r>
              <a:rPr lang="it-IT" sz="2000" b="1" dirty="0" err="1" smtClean="0">
                <a:solidFill>
                  <a:srgbClr val="0070C0"/>
                </a:solidFill>
              </a:rPr>
              <a:t>Multilingual</a:t>
            </a:r>
            <a:r>
              <a:rPr lang="it-IT" sz="2000" b="1" dirty="0" smtClean="0">
                <a:solidFill>
                  <a:srgbClr val="0070C0"/>
                </a:solidFill>
              </a:rPr>
              <a:t> </a:t>
            </a:r>
            <a:r>
              <a:rPr lang="it-IT" sz="2000" b="1" dirty="0" err="1" smtClean="0">
                <a:solidFill>
                  <a:srgbClr val="0070C0"/>
                </a:solidFill>
              </a:rPr>
              <a:t>Education</a:t>
            </a:r>
            <a:r>
              <a:rPr lang="it-IT" sz="2000" b="1" dirty="0" smtClean="0">
                <a:solidFill>
                  <a:srgbClr val="0070C0"/>
                </a:solidFill>
              </a:rPr>
              <a:t> (MLE)</a:t>
            </a:r>
            <a:br>
              <a:rPr lang="it-IT" sz="2000" b="1" dirty="0" smtClean="0">
                <a:solidFill>
                  <a:srgbClr val="0070C0"/>
                </a:solidFill>
              </a:rPr>
            </a:br>
            <a:endParaRPr lang="it-IT" sz="2800" b="1" dirty="0">
              <a:solidFill>
                <a:srgbClr val="0070C0"/>
              </a:solidFill>
            </a:endParaRPr>
          </a:p>
        </p:txBody>
      </p:sp>
      <p:pic>
        <p:nvPicPr>
          <p:cNvPr id="1027" name="Picture 3"/>
          <p:cNvPicPr>
            <a:picLocks noGrp="1" noChangeAspect="1" noChangeArrowheads="1"/>
          </p:cNvPicPr>
          <p:nvPr>
            <p:ph idx="1"/>
          </p:nvPr>
        </p:nvPicPr>
        <p:blipFill>
          <a:blip r:embed="rId2" cstate="print"/>
          <a:srcRect/>
          <a:stretch>
            <a:fillRect/>
          </a:stretch>
        </p:blipFill>
        <p:spPr bwMode="auto">
          <a:xfrm>
            <a:off x="683568" y="1700808"/>
            <a:ext cx="8229600" cy="3878522"/>
          </a:xfrm>
          <a:prstGeom prst="rect">
            <a:avLst/>
          </a:prstGeom>
          <a:noFill/>
          <a:ln w="9525">
            <a:noFill/>
            <a:miter lim="800000"/>
            <a:headEnd/>
            <a:tailEnd/>
          </a:ln>
          <a:effectLst/>
        </p:spPr>
      </p:pic>
      <p:sp>
        <p:nvSpPr>
          <p:cNvPr id="13" name="Ovale 12"/>
          <p:cNvSpPr/>
          <p:nvPr/>
        </p:nvSpPr>
        <p:spPr>
          <a:xfrm>
            <a:off x="4427984" y="3284984"/>
            <a:ext cx="4320480" cy="180020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1403648" y="3244334"/>
            <a:ext cx="4399619" cy="369332"/>
          </a:xfrm>
          <a:prstGeom prst="rect">
            <a:avLst/>
          </a:prstGeom>
        </p:spPr>
        <p:txBody>
          <a:bodyPr wrap="square">
            <a:spAutoFit/>
          </a:bodyPr>
          <a:lstStyle/>
          <a:p>
            <a:pPr algn="just"/>
            <a:r>
              <a:rPr lang="en-US" dirty="0" smtClean="0">
                <a:solidFill>
                  <a:srgbClr val="002060"/>
                </a:solidFill>
              </a:rPr>
              <a:t>UNESCO Report p. 52</a:t>
            </a:r>
            <a:endParaRPr lang="it-IT" dirty="0">
              <a:solidFill>
                <a:srgbClr val="002060"/>
              </a:solidFill>
            </a:endParaRPr>
          </a:p>
        </p:txBody>
      </p:sp>
      <p:sp>
        <p:nvSpPr>
          <p:cNvPr id="15" name="Rettangolo 14"/>
          <p:cNvSpPr/>
          <p:nvPr/>
        </p:nvSpPr>
        <p:spPr>
          <a:xfrm>
            <a:off x="563526" y="5805265"/>
            <a:ext cx="5239741" cy="307777"/>
          </a:xfrm>
          <a:prstGeom prst="rect">
            <a:avLst/>
          </a:prstGeom>
        </p:spPr>
        <p:txBody>
          <a:bodyPr wrap="square">
            <a:spAutoFit/>
          </a:bodyPr>
          <a:lstStyle/>
          <a:p>
            <a:pPr algn="just"/>
            <a:r>
              <a:rPr lang="en-US" sz="1400" dirty="0" smtClean="0">
                <a:solidFill>
                  <a:srgbClr val="002060"/>
                </a:solidFill>
              </a:rPr>
              <a:t>UNESCO Report p. 24</a:t>
            </a:r>
            <a:endParaRPr lang="it-IT" sz="1400" dirty="0">
              <a:solidFill>
                <a:srgbClr val="002060"/>
              </a:solidFill>
            </a:endParaRPr>
          </a:p>
        </p:txBody>
      </p:sp>
    </p:spTree>
    <p:extLst>
      <p:ext uri="{BB962C8B-B14F-4D97-AF65-F5344CB8AC3E}">
        <p14:creationId xmlns:p14="http://schemas.microsoft.com/office/powerpoint/2010/main" xmlns="" val="449912122"/>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29600" cy="1152128"/>
          </a:xfrm>
        </p:spPr>
        <p:txBody>
          <a:bodyPr/>
          <a:lstStyle/>
          <a:p>
            <a:pPr>
              <a:lnSpc>
                <a:spcPct val="100000"/>
              </a:lnSpc>
            </a:pPr>
            <a:r>
              <a:rPr lang="it-IT" sz="2000" dirty="0" smtClean="0"/>
              <a:t/>
            </a:r>
            <a:br>
              <a:rPr lang="it-IT" sz="2000" dirty="0" smtClean="0"/>
            </a:br>
            <a:r>
              <a:rPr lang="it-IT" sz="2000" dirty="0" smtClean="0"/>
              <a:t/>
            </a:r>
            <a:br>
              <a:rPr lang="it-IT" sz="2000" dirty="0" smtClean="0"/>
            </a:br>
            <a:r>
              <a:rPr lang="it-IT" sz="2000" dirty="0" smtClean="0"/>
              <a:t/>
            </a:r>
            <a:br>
              <a:rPr lang="it-IT" sz="2000" dirty="0" smtClean="0"/>
            </a:br>
            <a:r>
              <a:rPr lang="en-US" sz="2000" b="1" i="1" dirty="0" smtClean="0">
                <a:solidFill>
                  <a:schemeClr val="tx1"/>
                </a:solidFill>
              </a:rPr>
              <a:t> </a:t>
            </a:r>
            <a:endParaRPr lang="it-IT" sz="2800" b="1" dirty="0">
              <a:solidFill>
                <a:srgbClr val="0070C0"/>
              </a:solidFill>
            </a:endParaRPr>
          </a:p>
        </p:txBody>
      </p:sp>
      <p:sp>
        <p:nvSpPr>
          <p:cNvPr id="3" name="Segnaposto contenuto 2"/>
          <p:cNvSpPr>
            <a:spLocks noGrp="1"/>
          </p:cNvSpPr>
          <p:nvPr>
            <p:ph idx="1"/>
          </p:nvPr>
        </p:nvSpPr>
        <p:spPr>
          <a:xfrm>
            <a:off x="457200" y="404664"/>
            <a:ext cx="8229600" cy="6192688"/>
          </a:xfrm>
        </p:spPr>
        <p:txBody>
          <a:bodyPr>
            <a:noAutofit/>
          </a:bodyPr>
          <a:lstStyle/>
          <a:p>
            <a:pPr algn="ctr">
              <a:buNone/>
            </a:pPr>
            <a:r>
              <a:rPr lang="it-IT" sz="2000" b="1" dirty="0" err="1" smtClean="0">
                <a:solidFill>
                  <a:srgbClr val="0070C0"/>
                </a:solidFill>
                <a:latin typeface="+mn-lt"/>
              </a:rPr>
              <a:t>Context</a:t>
            </a:r>
            <a:r>
              <a:rPr lang="it-IT" sz="2000" b="1" dirty="0" smtClean="0">
                <a:solidFill>
                  <a:srgbClr val="0070C0"/>
                </a:solidFill>
                <a:latin typeface="+mn-lt"/>
              </a:rPr>
              <a:t> 4: MLE </a:t>
            </a:r>
            <a:r>
              <a:rPr lang="it-IT" sz="2000" b="1" dirty="0" err="1" smtClean="0">
                <a:solidFill>
                  <a:srgbClr val="0070C0"/>
                </a:solidFill>
                <a:latin typeface="+mn-lt"/>
              </a:rPr>
              <a:t>for</a:t>
            </a:r>
            <a:r>
              <a:rPr lang="it-IT" sz="2000" b="1" dirty="0" smtClean="0">
                <a:solidFill>
                  <a:srgbClr val="0070C0"/>
                </a:solidFill>
                <a:latin typeface="+mn-lt"/>
              </a:rPr>
              <a:t> </a:t>
            </a:r>
            <a:r>
              <a:rPr lang="it-IT" sz="2000" b="1" dirty="0" err="1" smtClean="0">
                <a:solidFill>
                  <a:srgbClr val="0070C0"/>
                </a:solidFill>
                <a:latin typeface="+mn-lt"/>
              </a:rPr>
              <a:t>majority</a:t>
            </a:r>
            <a:r>
              <a:rPr lang="it-IT" sz="2000" b="1" dirty="0" smtClean="0">
                <a:solidFill>
                  <a:srgbClr val="0070C0"/>
                </a:solidFill>
                <a:latin typeface="+mn-lt"/>
              </a:rPr>
              <a:t> </a:t>
            </a:r>
            <a:r>
              <a:rPr lang="it-IT" sz="2000" b="1" dirty="0" err="1" smtClean="0">
                <a:solidFill>
                  <a:srgbClr val="0070C0"/>
                </a:solidFill>
                <a:latin typeface="+mn-lt"/>
              </a:rPr>
              <a:t>languages</a:t>
            </a:r>
            <a:r>
              <a:rPr lang="it-IT" sz="2000" b="1" dirty="0" smtClean="0">
                <a:solidFill>
                  <a:srgbClr val="0070C0"/>
                </a:solidFill>
                <a:latin typeface="+mn-lt"/>
              </a:rPr>
              <a:t> </a:t>
            </a:r>
          </a:p>
          <a:p>
            <a:pPr marL="0" algn="just">
              <a:buNone/>
            </a:pPr>
            <a:endParaRPr lang="en-US" sz="1400" dirty="0" smtClean="0">
              <a:solidFill>
                <a:schemeClr val="tx1"/>
              </a:solidFill>
              <a:latin typeface="+mn-lt"/>
            </a:endParaRPr>
          </a:p>
          <a:p>
            <a:pPr algn="just">
              <a:buNone/>
            </a:pPr>
            <a:r>
              <a:rPr lang="en-US" sz="1600" b="1" dirty="0" smtClean="0">
                <a:solidFill>
                  <a:srgbClr val="0070C0"/>
                </a:solidFill>
                <a:latin typeface="+mn-lt"/>
              </a:rPr>
              <a:t>MLE means: </a:t>
            </a:r>
          </a:p>
          <a:p>
            <a:pPr marL="0" algn="just">
              <a:buNone/>
            </a:pPr>
            <a:r>
              <a:rPr lang="en-US" sz="1600" i="1" dirty="0" smtClean="0">
                <a:solidFill>
                  <a:schemeClr val="tx1"/>
                </a:solidFill>
                <a:latin typeface="+mn-lt"/>
              </a:rPr>
              <a:t>The use of two or more languages in education, which may or may include the mother tongue. When the mother tongue is the primary language of instruction, it is called mother tongue-based multilingual education. Multilingual education can include </a:t>
            </a:r>
            <a:r>
              <a:rPr lang="it-IT" sz="1600" i="1" dirty="0" err="1" smtClean="0">
                <a:solidFill>
                  <a:schemeClr val="tx1"/>
                </a:solidFill>
                <a:latin typeface="+mn-lt"/>
              </a:rPr>
              <a:t>bilingual</a:t>
            </a:r>
            <a:r>
              <a:rPr lang="it-IT" sz="1600" i="1" dirty="0" smtClean="0">
                <a:solidFill>
                  <a:schemeClr val="tx1"/>
                </a:solidFill>
                <a:latin typeface="+mn-lt"/>
              </a:rPr>
              <a:t> </a:t>
            </a:r>
            <a:r>
              <a:rPr lang="it-IT" sz="1600" i="1" dirty="0" err="1" smtClean="0">
                <a:solidFill>
                  <a:schemeClr val="tx1"/>
                </a:solidFill>
                <a:latin typeface="+mn-lt"/>
              </a:rPr>
              <a:t>education</a:t>
            </a:r>
            <a:r>
              <a:rPr lang="it-IT" sz="1600" dirty="0" smtClean="0">
                <a:solidFill>
                  <a:schemeClr val="tx1"/>
                </a:solidFill>
                <a:latin typeface="+mn-lt"/>
              </a:rPr>
              <a:t>.</a:t>
            </a:r>
            <a:endParaRPr lang="en-US" sz="1600" dirty="0" smtClean="0">
              <a:solidFill>
                <a:schemeClr val="tx1"/>
              </a:solidFill>
              <a:latin typeface="+mn-lt"/>
            </a:endParaRPr>
          </a:p>
          <a:p>
            <a:pPr marL="0" algn="ctr">
              <a:buNone/>
            </a:pPr>
            <a:endParaRPr lang="en-US" sz="1400" dirty="0" smtClean="0">
              <a:solidFill>
                <a:schemeClr val="tx1"/>
              </a:solidFill>
              <a:latin typeface="+mn-lt"/>
            </a:endParaRPr>
          </a:p>
          <a:p>
            <a:pPr marL="0" algn="ctr">
              <a:buNone/>
            </a:pPr>
            <a:r>
              <a:rPr lang="en-US" sz="1400" b="1" dirty="0" smtClean="0">
                <a:solidFill>
                  <a:srgbClr val="C00000"/>
                </a:solidFill>
                <a:latin typeface="+mn-lt"/>
              </a:rPr>
              <a:t>Context 4</a:t>
            </a:r>
          </a:p>
          <a:p>
            <a:pPr marL="0" algn="just">
              <a:buNone/>
            </a:pPr>
            <a:endParaRPr lang="en-US" sz="1400" dirty="0" smtClean="0">
              <a:solidFill>
                <a:schemeClr val="tx1"/>
              </a:solidFill>
              <a:latin typeface="+mn-lt"/>
            </a:endParaRPr>
          </a:p>
          <a:p>
            <a:pPr marL="0" algn="just">
              <a:buFont typeface="Wingdings" pitchFamily="2" charset="2"/>
              <a:buChar char="ü"/>
            </a:pPr>
            <a:r>
              <a:rPr lang="en-US" sz="1400" dirty="0" smtClean="0">
                <a:solidFill>
                  <a:schemeClr val="tx1"/>
                </a:solidFill>
                <a:latin typeface="+mn-lt"/>
              </a:rPr>
              <a:t>the learners’ L1 generally corresponds </a:t>
            </a:r>
            <a:r>
              <a:rPr lang="en-US" sz="1400" b="1" dirty="0" smtClean="0">
                <a:solidFill>
                  <a:srgbClr val="0070C0"/>
                </a:solidFill>
                <a:latin typeface="+mn-lt"/>
              </a:rPr>
              <a:t>to the official language in their country</a:t>
            </a:r>
            <a:r>
              <a:rPr lang="en-US" sz="1400" dirty="0" smtClean="0">
                <a:solidFill>
                  <a:schemeClr val="tx1"/>
                </a:solidFill>
                <a:latin typeface="+mn-lt"/>
              </a:rPr>
              <a:t>, typically the majority language. </a:t>
            </a:r>
          </a:p>
          <a:p>
            <a:pPr marL="0" algn="just">
              <a:buNone/>
            </a:pPr>
            <a:endParaRPr lang="en-US" sz="1400" dirty="0" smtClean="0">
              <a:solidFill>
                <a:schemeClr val="tx1"/>
              </a:solidFill>
              <a:latin typeface="+mn-lt"/>
            </a:endParaRPr>
          </a:p>
          <a:p>
            <a:pPr marL="0" algn="just">
              <a:buFont typeface="Wingdings" pitchFamily="2" charset="2"/>
              <a:buChar char="ü"/>
            </a:pPr>
            <a:r>
              <a:rPr lang="en-US" sz="1400" dirty="0" smtClean="0">
                <a:solidFill>
                  <a:schemeClr val="tx1"/>
                </a:solidFill>
                <a:latin typeface="+mn-lt"/>
              </a:rPr>
              <a:t>Policymakers and parents, however, often recognize </a:t>
            </a:r>
            <a:r>
              <a:rPr lang="en-US" sz="1400" b="1" dirty="0" smtClean="0">
                <a:solidFill>
                  <a:srgbClr val="0070C0"/>
                </a:solidFill>
                <a:latin typeface="+mn-lt"/>
              </a:rPr>
              <a:t>the importance of developing proficiency in the official languages </a:t>
            </a:r>
            <a:r>
              <a:rPr lang="en-US" sz="1400" dirty="0" smtClean="0">
                <a:solidFill>
                  <a:schemeClr val="tx1"/>
                </a:solidFill>
                <a:latin typeface="+mn-lt"/>
              </a:rPr>
              <a:t>of other countries to enhance opportunities for mobility, tertiary education and career advancement. </a:t>
            </a:r>
          </a:p>
          <a:p>
            <a:pPr marL="0" algn="just">
              <a:buNone/>
            </a:pPr>
            <a:endParaRPr lang="en-US" sz="1400" dirty="0" smtClean="0">
              <a:solidFill>
                <a:schemeClr val="tx1"/>
              </a:solidFill>
              <a:latin typeface="+mn-lt"/>
            </a:endParaRPr>
          </a:p>
          <a:p>
            <a:pPr marL="0" algn="just">
              <a:buFont typeface="Wingdings" pitchFamily="2" charset="2"/>
              <a:buChar char="ü"/>
            </a:pPr>
            <a:r>
              <a:rPr lang="en-US" sz="1400" b="1" dirty="0" smtClean="0">
                <a:solidFill>
                  <a:srgbClr val="0070C0"/>
                </a:solidFill>
                <a:latin typeface="+mn-lt"/>
              </a:rPr>
              <a:t>Many education systems seek to go beyond offering foreign language classes by using those languages as languages of instruction (LOIs) </a:t>
            </a:r>
            <a:r>
              <a:rPr lang="en-US" sz="1400" dirty="0" smtClean="0">
                <a:solidFill>
                  <a:schemeClr val="tx1"/>
                </a:solidFill>
                <a:latin typeface="+mn-lt"/>
              </a:rPr>
              <a:t>to teach subjects like math or science. This approach is commonly known as Content and Language Integrated Learning (CLIL) or similar classifications. Reference to </a:t>
            </a:r>
            <a:r>
              <a:rPr lang="en-US" sz="1800" b="1" dirty="0" smtClean="0">
                <a:solidFill>
                  <a:srgbClr val="C00000"/>
                </a:solidFill>
                <a:latin typeface="+mn-lt"/>
              </a:rPr>
              <a:t>MLE in Europe </a:t>
            </a:r>
            <a:r>
              <a:rPr lang="en-US" sz="1400" b="1" dirty="0" smtClean="0">
                <a:solidFill>
                  <a:srgbClr val="C00000"/>
                </a:solidFill>
                <a:latin typeface="+mn-lt"/>
              </a:rPr>
              <a:t>and international schools elsewhere generally refer to Context 4 situations</a:t>
            </a:r>
            <a:r>
              <a:rPr lang="en-US" sz="1400" dirty="0" smtClean="0">
                <a:solidFill>
                  <a:schemeClr val="tx1"/>
                </a:solidFill>
                <a:latin typeface="+mn-lt"/>
              </a:rPr>
              <a:t>.  In North America, dual language and two-way bilingual </a:t>
            </a:r>
            <a:r>
              <a:rPr lang="en-US" sz="1400" dirty="0" err="1" smtClean="0">
                <a:solidFill>
                  <a:schemeClr val="tx1"/>
                </a:solidFill>
                <a:latin typeface="+mn-lt"/>
              </a:rPr>
              <a:t>programme</a:t>
            </a:r>
            <a:r>
              <a:rPr lang="en-US" sz="1400" dirty="0" smtClean="0">
                <a:solidFill>
                  <a:schemeClr val="tx1"/>
                </a:solidFill>
                <a:latin typeface="+mn-lt"/>
              </a:rPr>
              <a:t> also fall into Context 4.</a:t>
            </a:r>
          </a:p>
          <a:p>
            <a:pPr marL="0" algn="just">
              <a:buFont typeface="Wingdings" pitchFamily="2" charset="2"/>
              <a:buChar char="ü"/>
            </a:pPr>
            <a:endParaRPr lang="en-US" sz="1400" dirty="0" smtClean="0">
              <a:solidFill>
                <a:schemeClr val="tx1"/>
              </a:solidFill>
              <a:latin typeface="+mn-lt"/>
            </a:endParaRPr>
          </a:p>
          <a:p>
            <a:pPr marL="0" algn="just">
              <a:buNone/>
            </a:pPr>
            <a:r>
              <a:rPr lang="en-US" sz="1400" dirty="0" smtClean="0">
                <a:solidFill>
                  <a:srgbClr val="002060"/>
                </a:solidFill>
                <a:latin typeface="+mn-lt"/>
              </a:rPr>
              <a:t>UNESCO report p. 27</a:t>
            </a:r>
            <a:endParaRPr lang="it-IT" sz="1400" dirty="0" smtClean="0">
              <a:solidFill>
                <a:srgbClr val="002060"/>
              </a:solidFill>
              <a:latin typeface="+mn-lt"/>
            </a:endParaRPr>
          </a:p>
        </p:txBody>
      </p:sp>
    </p:spTree>
    <p:extLst>
      <p:ext uri="{BB962C8B-B14F-4D97-AF65-F5344CB8AC3E}">
        <p14:creationId xmlns:p14="http://schemas.microsoft.com/office/powerpoint/2010/main" xmlns="" val="2530207684"/>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29600" cy="1152128"/>
          </a:xfrm>
        </p:spPr>
        <p:txBody>
          <a:bodyPr/>
          <a:lstStyle/>
          <a:p>
            <a:pPr>
              <a:lnSpc>
                <a:spcPct val="100000"/>
              </a:lnSpc>
            </a:pPr>
            <a:r>
              <a:rPr lang="it-IT" sz="2000" dirty="0" smtClean="0"/>
              <a:t/>
            </a:r>
            <a:br>
              <a:rPr lang="it-IT" sz="2000" dirty="0" smtClean="0"/>
            </a:br>
            <a:r>
              <a:rPr lang="it-IT" sz="2000" dirty="0" smtClean="0"/>
              <a:t/>
            </a:r>
            <a:br>
              <a:rPr lang="it-IT" sz="2000" dirty="0" smtClean="0"/>
            </a:br>
            <a:r>
              <a:rPr lang="it-IT" sz="2000" dirty="0" smtClean="0"/>
              <a:t/>
            </a:r>
            <a:br>
              <a:rPr lang="it-IT" sz="2000" dirty="0" smtClean="0"/>
            </a:br>
            <a:r>
              <a:rPr lang="en-US" sz="2000" b="1" i="1" dirty="0" smtClean="0">
                <a:solidFill>
                  <a:schemeClr val="tx1"/>
                </a:solidFill>
              </a:rPr>
              <a:t> </a:t>
            </a:r>
            <a:endParaRPr lang="it-IT" sz="2800" b="1" dirty="0">
              <a:solidFill>
                <a:srgbClr val="0070C0"/>
              </a:solidFill>
            </a:endParaRPr>
          </a:p>
        </p:txBody>
      </p:sp>
      <p:sp>
        <p:nvSpPr>
          <p:cNvPr id="3" name="Segnaposto contenuto 2"/>
          <p:cNvSpPr>
            <a:spLocks noGrp="1"/>
          </p:cNvSpPr>
          <p:nvPr>
            <p:ph idx="1"/>
          </p:nvPr>
        </p:nvSpPr>
        <p:spPr>
          <a:xfrm>
            <a:off x="457200" y="404664"/>
            <a:ext cx="8229600" cy="648072"/>
          </a:xfrm>
        </p:spPr>
        <p:txBody>
          <a:bodyPr>
            <a:noAutofit/>
          </a:bodyPr>
          <a:lstStyle/>
          <a:p>
            <a:pPr algn="ctr">
              <a:buNone/>
            </a:pPr>
            <a:r>
              <a:rPr lang="it-IT" sz="2000" b="1" dirty="0" smtClean="0">
                <a:solidFill>
                  <a:srgbClr val="0070C0"/>
                </a:solidFill>
                <a:latin typeface="+mn-lt"/>
              </a:rPr>
              <a:t>BICS vs CALP / LOI</a:t>
            </a:r>
          </a:p>
          <a:p>
            <a:pPr marL="0" algn="just">
              <a:buNone/>
            </a:pPr>
            <a:endParaRPr lang="en-US" sz="1400" dirty="0" smtClean="0">
              <a:solidFill>
                <a:schemeClr val="tx1"/>
              </a:solidFill>
              <a:latin typeface="+mn-lt"/>
            </a:endParaRPr>
          </a:p>
        </p:txBody>
      </p:sp>
      <p:pic>
        <p:nvPicPr>
          <p:cNvPr id="2051" name="Picture 3"/>
          <p:cNvPicPr>
            <a:picLocks noChangeAspect="1" noChangeArrowheads="1"/>
          </p:cNvPicPr>
          <p:nvPr/>
        </p:nvPicPr>
        <p:blipFill>
          <a:blip r:embed="rId2" cstate="print"/>
          <a:srcRect/>
          <a:stretch>
            <a:fillRect/>
          </a:stretch>
        </p:blipFill>
        <p:spPr bwMode="auto">
          <a:xfrm>
            <a:off x="539553" y="836712"/>
            <a:ext cx="8136904" cy="5400600"/>
          </a:xfrm>
          <a:prstGeom prst="rect">
            <a:avLst/>
          </a:prstGeom>
          <a:noFill/>
          <a:ln w="9525">
            <a:noFill/>
            <a:miter lim="800000"/>
            <a:headEnd/>
            <a:tailEnd/>
          </a:ln>
          <a:effectLst/>
        </p:spPr>
      </p:pic>
      <p:sp>
        <p:nvSpPr>
          <p:cNvPr id="6" name="Rettangolo 5"/>
          <p:cNvSpPr/>
          <p:nvPr/>
        </p:nvSpPr>
        <p:spPr>
          <a:xfrm>
            <a:off x="827584" y="6198990"/>
            <a:ext cx="4975683" cy="276999"/>
          </a:xfrm>
          <a:prstGeom prst="rect">
            <a:avLst/>
          </a:prstGeom>
        </p:spPr>
        <p:txBody>
          <a:bodyPr wrap="square">
            <a:spAutoFit/>
          </a:bodyPr>
          <a:lstStyle/>
          <a:p>
            <a:pPr algn="just"/>
            <a:r>
              <a:rPr lang="en-US" sz="1200" dirty="0" smtClean="0">
                <a:solidFill>
                  <a:srgbClr val="002060"/>
                </a:solidFill>
              </a:rPr>
              <a:t>UNESCO Report p. 29</a:t>
            </a:r>
            <a:endParaRPr lang="it-IT" sz="1200" dirty="0">
              <a:solidFill>
                <a:srgbClr val="002060"/>
              </a:solidFill>
            </a:endParaRPr>
          </a:p>
        </p:txBody>
      </p:sp>
    </p:spTree>
    <p:extLst>
      <p:ext uri="{BB962C8B-B14F-4D97-AF65-F5344CB8AC3E}">
        <p14:creationId xmlns:p14="http://schemas.microsoft.com/office/powerpoint/2010/main" xmlns="" val="2530207684"/>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76672"/>
            <a:ext cx="8229600" cy="792088"/>
          </a:xfrm>
        </p:spPr>
        <p:txBody>
          <a:bodyPr/>
          <a:lstStyle/>
          <a:p>
            <a:pPr marL="342900" lvl="0" indent="-342900">
              <a:lnSpc>
                <a:spcPct val="115000"/>
              </a:lnSpc>
              <a:spcBef>
                <a:spcPct val="20000"/>
              </a:spcBef>
            </a:pPr>
            <a:r>
              <a:rPr lang="it-IT" sz="2000" dirty="0" smtClean="0"/>
              <a:t/>
            </a:r>
            <a:br>
              <a:rPr lang="it-IT" sz="2000" dirty="0" smtClean="0"/>
            </a:br>
            <a:endParaRPr lang="it-IT" sz="2800" b="1" dirty="0">
              <a:solidFill>
                <a:srgbClr val="0070C0"/>
              </a:solidFill>
            </a:endParaRPr>
          </a:p>
        </p:txBody>
      </p:sp>
      <p:sp>
        <p:nvSpPr>
          <p:cNvPr id="3" name="Segnaposto contenuto 2"/>
          <p:cNvSpPr>
            <a:spLocks noGrp="1"/>
          </p:cNvSpPr>
          <p:nvPr>
            <p:ph idx="1"/>
          </p:nvPr>
        </p:nvSpPr>
        <p:spPr>
          <a:xfrm>
            <a:off x="457200" y="1196752"/>
            <a:ext cx="8229600" cy="4929411"/>
          </a:xfrm>
        </p:spPr>
        <p:txBody>
          <a:bodyPr>
            <a:normAutofit/>
          </a:bodyPr>
          <a:lstStyle/>
          <a:p>
            <a:pPr algn="just">
              <a:buFont typeface="Wingdings" panose="05000000000000000000" pitchFamily="2" charset="2"/>
              <a:buChar char="ü"/>
            </a:pPr>
            <a:endParaRPr lang="en-US" sz="2000" dirty="0">
              <a:solidFill>
                <a:schemeClr val="tx1"/>
              </a:solidFill>
              <a:latin typeface="+mn-lt"/>
            </a:endParaRPr>
          </a:p>
          <a:p>
            <a:pPr algn="just">
              <a:buFont typeface="Wingdings" panose="05000000000000000000" pitchFamily="2" charset="2"/>
              <a:buChar char="ü"/>
            </a:pPr>
            <a:endParaRPr lang="it-IT" sz="1800" dirty="0">
              <a:solidFill>
                <a:schemeClr val="tx1"/>
              </a:solidFill>
              <a:latin typeface="Calibri" panose="020F0502020204030204" pitchFamily="34" charset="0"/>
            </a:endParaRPr>
          </a:p>
        </p:txBody>
      </p:sp>
      <p:pic>
        <p:nvPicPr>
          <p:cNvPr id="6" name="Immagine 5" descr="https://gabriellagiudici.it/wp-content/uploads/2017/02/Formazionecompetenze.jpg"/>
          <p:cNvPicPr/>
          <p:nvPr/>
        </p:nvPicPr>
        <p:blipFill>
          <a:blip r:embed="rId2" cstate="print"/>
          <a:srcRect/>
          <a:stretch>
            <a:fillRect/>
          </a:stretch>
        </p:blipFill>
        <p:spPr bwMode="auto">
          <a:xfrm>
            <a:off x="1511935" y="1586352"/>
            <a:ext cx="6120130" cy="3685295"/>
          </a:xfrm>
          <a:prstGeom prst="rect">
            <a:avLst/>
          </a:prstGeom>
          <a:noFill/>
          <a:ln w="9525">
            <a:noFill/>
            <a:miter lim="800000"/>
            <a:headEnd/>
            <a:tailEnd/>
          </a:ln>
        </p:spPr>
      </p:pic>
      <p:sp>
        <p:nvSpPr>
          <p:cNvPr id="8" name="Titolo 1"/>
          <p:cNvSpPr txBox="1">
            <a:spLocks/>
          </p:cNvSpPr>
          <p:nvPr/>
        </p:nvSpPr>
        <p:spPr>
          <a:xfrm>
            <a:off x="619944" y="692696"/>
            <a:ext cx="8229600" cy="728464"/>
          </a:xfrm>
          <a:prstGeom prst="rect">
            <a:avLst/>
          </a:prstGeom>
        </p:spPr>
        <p:txBody>
          <a:bodyPr vert="horz" lIns="91440" tIns="45720" rIns="91440" bIns="45720" rtlCol="0" anchor="b">
            <a:noAutofit/>
          </a:bodyPr>
          <a:lstStyle/>
          <a:p>
            <a:pPr marL="342900" marR="0" lvl="0" indent="-342900" algn="ctr" defTabSz="914400" rtl="0" eaLnBrk="1" fontAlgn="auto" latinLnBrk="0" hangingPunct="1">
              <a:lnSpc>
                <a:spcPct val="115000"/>
              </a:lnSpc>
              <a:spcBef>
                <a:spcPct val="20000"/>
              </a:spcBef>
              <a:spcAft>
                <a:spcPts val="0"/>
              </a:spcAft>
              <a:buClrTx/>
              <a:buSzTx/>
              <a:buFontTx/>
              <a:buNone/>
              <a:tabLst/>
              <a:defRPr/>
            </a:pPr>
            <a:r>
              <a:rPr kumimoji="0" lang="it-IT" sz="2000" b="1" i="0" u="none" strike="noStrike" kern="1200" cap="none" spc="0" normalizeH="0" baseline="0" noProof="0" smtClean="0">
                <a:ln>
                  <a:noFill/>
                </a:ln>
                <a:solidFill>
                  <a:srgbClr val="0070C0"/>
                </a:solidFill>
                <a:effectLst>
                  <a:outerShdw blurRad="63500" dist="38100" dir="5400000" algn="t" rotWithShape="0">
                    <a:prstClr val="black">
                      <a:alpha val="25000"/>
                    </a:prstClr>
                  </a:outerShdw>
                </a:effectLst>
                <a:uLnTx/>
                <a:uFillTx/>
                <a:latin typeface="+mn-lt"/>
                <a:ea typeface="+mj-ea"/>
                <a:cs typeface="+mj-cs"/>
              </a:rPr>
              <a:t>Using a</a:t>
            </a:r>
            <a:r>
              <a:rPr kumimoji="0" lang="it-IT" sz="2000" b="1" i="0" u="none" strike="noStrike" kern="1200" cap="none" spc="0" normalizeH="0" noProof="0" smtClean="0">
                <a:ln>
                  <a:noFill/>
                </a:ln>
                <a:solidFill>
                  <a:srgbClr val="0070C0"/>
                </a:solidFill>
                <a:effectLst>
                  <a:outerShdw blurRad="63500" dist="38100" dir="5400000" algn="t" rotWithShape="0">
                    <a:prstClr val="black">
                      <a:alpha val="25000"/>
                    </a:prstClr>
                  </a:outerShdw>
                </a:effectLst>
                <a:uLnTx/>
                <a:uFillTx/>
                <a:latin typeface="+mn-lt"/>
                <a:ea typeface="+mj-ea"/>
                <a:cs typeface="+mj-cs"/>
              </a:rPr>
              <a:t> new language as the primary LOI for other subjects  </a:t>
            </a:r>
            <a:endParaRPr kumimoji="0" lang="it-IT" sz="2000" b="1" i="0" u="none" strike="noStrike" kern="1200" cap="none" spc="0" normalizeH="0" baseline="0" noProof="0" smtClean="0">
              <a:ln>
                <a:noFill/>
              </a:ln>
              <a:solidFill>
                <a:srgbClr val="C00000"/>
              </a:solidFill>
              <a:effectLst>
                <a:outerShdw blurRad="63500" dist="38100" dir="5400000" algn="t" rotWithShape="0">
                  <a:prstClr val="black">
                    <a:alpha val="25000"/>
                  </a:prstClr>
                </a:outerShdw>
              </a:effectLst>
              <a:uLnTx/>
              <a:uFillTx/>
              <a:latin typeface="+mn-lt"/>
              <a:ea typeface="+mj-ea"/>
              <a:cs typeface="+mj-cs"/>
            </a:endParaRPr>
          </a:p>
          <a:p>
            <a:pPr marL="342900" marR="0" lvl="0" indent="-342900" algn="ctr" defTabSz="914400" rtl="0" eaLnBrk="1" fontAlgn="auto" latinLnBrk="0" hangingPunct="1">
              <a:lnSpc>
                <a:spcPct val="115000"/>
              </a:lnSpc>
              <a:spcBef>
                <a:spcPct val="20000"/>
              </a:spcBef>
              <a:spcAft>
                <a:spcPts val="0"/>
              </a:spcAft>
              <a:buClrTx/>
              <a:buSzTx/>
              <a:buFontTx/>
              <a:buNone/>
              <a:tabLst/>
              <a:defRPr/>
            </a:pPr>
            <a:endParaRPr kumimoji="0" lang="it-IT" sz="2800" b="1" i="0" u="none" strike="noStrike" kern="1200" cap="none" spc="0" normalizeH="0" baseline="0" noProof="0" dirty="0">
              <a:ln>
                <a:noFill/>
              </a:ln>
              <a:solidFill>
                <a:srgbClr val="C00000"/>
              </a:solidFill>
              <a:effectLst>
                <a:outerShdw blurRad="63500" dist="38100" dir="5400000" algn="t" rotWithShape="0">
                  <a:prstClr val="black">
                    <a:alpha val="25000"/>
                  </a:prstClr>
                </a:outerShdw>
              </a:effectLst>
              <a:uLnTx/>
              <a:uFillTx/>
              <a:latin typeface="+mn-lt"/>
              <a:ea typeface="+mj-ea"/>
              <a:cs typeface="+mj-cs"/>
            </a:endParaRPr>
          </a:p>
        </p:txBody>
      </p:sp>
    </p:spTree>
    <p:extLst>
      <p:ext uri="{BB962C8B-B14F-4D97-AF65-F5344CB8AC3E}">
        <p14:creationId xmlns:p14="http://schemas.microsoft.com/office/powerpoint/2010/main" xmlns="" val="449912122"/>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76672"/>
            <a:ext cx="8229600" cy="792088"/>
          </a:xfrm>
        </p:spPr>
        <p:txBody>
          <a:bodyPr/>
          <a:lstStyle/>
          <a:p>
            <a:pPr marL="342900" lvl="0" indent="-342900">
              <a:lnSpc>
                <a:spcPct val="115000"/>
              </a:lnSpc>
              <a:spcBef>
                <a:spcPct val="20000"/>
              </a:spcBef>
            </a:pPr>
            <a:r>
              <a:rPr lang="it-IT" sz="2000" dirty="0"/>
              <a:t/>
            </a:r>
            <a:br>
              <a:rPr lang="it-IT" sz="2000" dirty="0"/>
            </a:br>
            <a:r>
              <a:rPr lang="it-IT" sz="2000" dirty="0"/>
              <a:t/>
            </a:r>
            <a:br>
              <a:rPr lang="it-IT" sz="2000" dirty="0"/>
            </a:br>
            <a:r>
              <a:rPr lang="it-IT" sz="2000" b="1" dirty="0" smtClean="0">
                <a:solidFill>
                  <a:srgbClr val="C00000"/>
                </a:solidFill>
              </a:rPr>
              <a:t>Competenze comunicative</a:t>
            </a:r>
            <a:br>
              <a:rPr lang="it-IT" sz="2000" b="1" dirty="0" smtClean="0">
                <a:solidFill>
                  <a:srgbClr val="C00000"/>
                </a:solidFill>
              </a:rPr>
            </a:br>
            <a:endParaRPr lang="it-IT" sz="2800" b="1" dirty="0">
              <a:solidFill>
                <a:srgbClr val="C00000"/>
              </a:solidFill>
              <a:effectLst/>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971600" y="1052736"/>
            <a:ext cx="7128792" cy="4968552"/>
          </a:xfrm>
          <a:prstGeom prst="rect">
            <a:avLst/>
          </a:prstGeom>
          <a:noFill/>
          <a:ln w="9525">
            <a:noFill/>
            <a:miter lim="800000"/>
            <a:headEnd/>
            <a:tailEnd/>
          </a:ln>
          <a:effectLst/>
        </p:spPr>
      </p:pic>
    </p:spTree>
    <p:extLst>
      <p:ext uri="{BB962C8B-B14F-4D97-AF65-F5344CB8AC3E}">
        <p14:creationId xmlns:p14="http://schemas.microsoft.com/office/powerpoint/2010/main" xmlns="" val="3509853338"/>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29600" cy="1152128"/>
          </a:xfrm>
        </p:spPr>
        <p:txBody>
          <a:bodyPr/>
          <a:lstStyle/>
          <a:p>
            <a:pPr>
              <a:lnSpc>
                <a:spcPct val="100000"/>
              </a:lnSpc>
            </a:pPr>
            <a:r>
              <a:rPr lang="it-IT" sz="2000" dirty="0" smtClean="0"/>
              <a:t/>
            </a:r>
            <a:br>
              <a:rPr lang="it-IT" sz="2000" dirty="0" smtClean="0"/>
            </a:br>
            <a:r>
              <a:rPr lang="it-IT" sz="2000" dirty="0" smtClean="0"/>
              <a:t/>
            </a:r>
            <a:br>
              <a:rPr lang="it-IT" sz="2000" dirty="0" smtClean="0"/>
            </a:br>
            <a:r>
              <a:rPr lang="it-IT" sz="2000" dirty="0" smtClean="0"/>
              <a:t/>
            </a:r>
            <a:br>
              <a:rPr lang="it-IT" sz="2000" dirty="0" smtClean="0"/>
            </a:br>
            <a:r>
              <a:rPr lang="en-US" sz="2000" b="1" i="1" dirty="0" smtClean="0">
                <a:solidFill>
                  <a:schemeClr val="tx1"/>
                </a:solidFill>
              </a:rPr>
              <a:t> </a:t>
            </a:r>
            <a:endParaRPr lang="it-IT" sz="2800" b="1" dirty="0">
              <a:solidFill>
                <a:srgbClr val="0070C0"/>
              </a:solidFill>
            </a:endParaRPr>
          </a:p>
        </p:txBody>
      </p:sp>
      <p:sp>
        <p:nvSpPr>
          <p:cNvPr id="3" name="Segnaposto contenuto 2"/>
          <p:cNvSpPr>
            <a:spLocks noGrp="1"/>
          </p:cNvSpPr>
          <p:nvPr>
            <p:ph idx="1"/>
          </p:nvPr>
        </p:nvSpPr>
        <p:spPr>
          <a:xfrm>
            <a:off x="457200" y="404664"/>
            <a:ext cx="8229600" cy="6192688"/>
          </a:xfrm>
        </p:spPr>
        <p:txBody>
          <a:bodyPr>
            <a:noAutofit/>
          </a:bodyPr>
          <a:lstStyle/>
          <a:p>
            <a:pPr algn="ctr">
              <a:buNone/>
            </a:pPr>
            <a:r>
              <a:rPr lang="it-IT" sz="2000" b="1" dirty="0" err="1" smtClean="0">
                <a:solidFill>
                  <a:srgbClr val="0070C0"/>
                </a:solidFill>
                <a:latin typeface="+mn-lt"/>
              </a:rPr>
              <a:t>Fostering</a:t>
            </a:r>
            <a:r>
              <a:rPr lang="it-IT" sz="2000" b="1" dirty="0" smtClean="0">
                <a:solidFill>
                  <a:srgbClr val="0070C0"/>
                </a:solidFill>
                <a:latin typeface="+mn-lt"/>
              </a:rPr>
              <a:t> </a:t>
            </a:r>
            <a:r>
              <a:rPr lang="it-IT" sz="2000" b="1" dirty="0" err="1" smtClean="0">
                <a:solidFill>
                  <a:srgbClr val="0070C0"/>
                </a:solidFill>
                <a:latin typeface="+mn-lt"/>
              </a:rPr>
              <a:t>economic</a:t>
            </a:r>
            <a:r>
              <a:rPr lang="it-IT" sz="2000" b="1" dirty="0" smtClean="0">
                <a:solidFill>
                  <a:srgbClr val="0070C0"/>
                </a:solidFill>
                <a:latin typeface="+mn-lt"/>
              </a:rPr>
              <a:t> </a:t>
            </a:r>
            <a:r>
              <a:rPr lang="it-IT" sz="2000" b="1" dirty="0" err="1" smtClean="0">
                <a:solidFill>
                  <a:srgbClr val="0070C0"/>
                </a:solidFill>
                <a:latin typeface="+mn-lt"/>
              </a:rPr>
              <a:t>growth</a:t>
            </a:r>
            <a:r>
              <a:rPr lang="it-IT" sz="2000" b="1" dirty="0" smtClean="0">
                <a:solidFill>
                  <a:srgbClr val="0070C0"/>
                </a:solidFill>
                <a:latin typeface="+mn-lt"/>
              </a:rPr>
              <a:t> and </a:t>
            </a:r>
            <a:r>
              <a:rPr lang="it-IT" sz="2000" b="1" dirty="0" err="1" smtClean="0">
                <a:solidFill>
                  <a:srgbClr val="0070C0"/>
                </a:solidFill>
                <a:latin typeface="+mn-lt"/>
              </a:rPr>
              <a:t>innovation</a:t>
            </a:r>
            <a:endParaRPr lang="it-IT" sz="2000" b="1" dirty="0" smtClean="0">
              <a:solidFill>
                <a:srgbClr val="0070C0"/>
              </a:solidFill>
              <a:latin typeface="+mn-lt"/>
            </a:endParaRPr>
          </a:p>
          <a:p>
            <a:pPr marL="0" algn="just">
              <a:buNone/>
            </a:pPr>
            <a:endParaRPr lang="en-US" sz="1400" dirty="0" smtClean="0">
              <a:solidFill>
                <a:schemeClr val="tx1"/>
              </a:solidFill>
              <a:latin typeface="+mn-lt"/>
            </a:endParaRPr>
          </a:p>
        </p:txBody>
      </p:sp>
      <p:sp>
        <p:nvSpPr>
          <p:cNvPr id="4" name="Rettangolo 3"/>
          <p:cNvSpPr/>
          <p:nvPr/>
        </p:nvSpPr>
        <p:spPr>
          <a:xfrm>
            <a:off x="755576" y="1412776"/>
            <a:ext cx="7632848" cy="4985980"/>
          </a:xfrm>
          <a:prstGeom prst="rect">
            <a:avLst/>
          </a:prstGeom>
        </p:spPr>
        <p:txBody>
          <a:bodyPr wrap="square">
            <a:spAutoFit/>
          </a:bodyPr>
          <a:lstStyle/>
          <a:p>
            <a:pPr algn="just"/>
            <a:r>
              <a:rPr lang="en-US" b="1" dirty="0" smtClean="0">
                <a:solidFill>
                  <a:srgbClr val="0070C0"/>
                </a:solidFill>
                <a:effectLst>
                  <a:outerShdw blurRad="38100" dist="38100" dir="2700000" algn="tl">
                    <a:srgbClr val="000000">
                      <a:alpha val="43137"/>
                    </a:srgbClr>
                  </a:outerShdw>
                </a:effectLst>
              </a:rPr>
              <a:t>MLE</a:t>
            </a:r>
            <a:r>
              <a:rPr lang="en-US" dirty="0" smtClean="0">
                <a:solidFill>
                  <a:srgbClr val="0070C0"/>
                </a:solidFill>
              </a:rPr>
              <a:t> also fosters economic growth and innovation by nurturing creativity, enhancing problem-solving abilities and improving educational outcomes</a:t>
            </a:r>
            <a:r>
              <a:rPr lang="en-US" dirty="0" smtClean="0"/>
              <a:t> among marginalized populations. Research shows that educational approaches that embrace multilingualism </a:t>
            </a:r>
            <a:r>
              <a:rPr lang="en-US" i="1" dirty="0" smtClean="0">
                <a:solidFill>
                  <a:srgbClr val="C00000"/>
                </a:solidFill>
              </a:rPr>
              <a:t>can spark greater creativity and equip learners with the skills needed to tackle complex challenges </a:t>
            </a:r>
            <a:r>
              <a:rPr lang="en-US" dirty="0" smtClean="0"/>
              <a:t>(</a:t>
            </a:r>
            <a:r>
              <a:rPr lang="en-US" dirty="0" err="1" smtClean="0"/>
              <a:t>Fürst</a:t>
            </a:r>
            <a:r>
              <a:rPr lang="en-US" dirty="0" smtClean="0"/>
              <a:t> and Grin, 2021). </a:t>
            </a:r>
          </a:p>
          <a:p>
            <a:pPr algn="just"/>
            <a:endParaRPr lang="en-US" dirty="0" smtClean="0"/>
          </a:p>
          <a:p>
            <a:pPr algn="just"/>
            <a:r>
              <a:rPr lang="en-US" dirty="0" smtClean="0"/>
              <a:t>MLE encourages learners to think flexibly and adapt to new environments, boosting their academic performance and enhancing their ability to innovate in diverse contexts (World Bank, 2018). </a:t>
            </a:r>
          </a:p>
          <a:p>
            <a:pPr algn="just"/>
            <a:endParaRPr lang="en-US" dirty="0" smtClean="0"/>
          </a:p>
          <a:p>
            <a:pPr algn="just"/>
            <a:r>
              <a:rPr lang="en-US" sz="2000" b="1" dirty="0" smtClean="0">
                <a:solidFill>
                  <a:srgbClr val="00B050"/>
                </a:solidFill>
              </a:rPr>
              <a:t>These cognitive benefits are particularly valuable in today’s globalized economy, where adaptability and creative problem-solving are essential for driving innovation.</a:t>
            </a:r>
          </a:p>
          <a:p>
            <a:pPr algn="just"/>
            <a:endParaRPr lang="en-US" sz="2000" b="1" dirty="0" smtClean="0">
              <a:solidFill>
                <a:srgbClr val="00B050"/>
              </a:solidFill>
            </a:endParaRPr>
          </a:p>
          <a:p>
            <a:pPr algn="just"/>
            <a:endParaRPr lang="en-US" sz="1400" dirty="0" smtClean="0">
              <a:solidFill>
                <a:srgbClr val="002060"/>
              </a:solidFill>
            </a:endParaRPr>
          </a:p>
          <a:p>
            <a:pPr algn="just"/>
            <a:r>
              <a:rPr lang="en-US" sz="1400" dirty="0" smtClean="0">
                <a:solidFill>
                  <a:srgbClr val="002060"/>
                </a:solidFill>
              </a:rPr>
              <a:t>UNESCO Report p. 52</a:t>
            </a:r>
            <a:endParaRPr lang="it-IT" sz="1400" dirty="0">
              <a:solidFill>
                <a:srgbClr val="002060"/>
              </a:solidFill>
            </a:endParaRPr>
          </a:p>
        </p:txBody>
      </p:sp>
    </p:spTree>
    <p:extLst>
      <p:ext uri="{BB962C8B-B14F-4D97-AF65-F5344CB8AC3E}">
        <p14:creationId xmlns:p14="http://schemas.microsoft.com/office/powerpoint/2010/main" xmlns="" val="2530207684"/>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29600" cy="1152128"/>
          </a:xfrm>
        </p:spPr>
        <p:txBody>
          <a:bodyPr/>
          <a:lstStyle/>
          <a:p>
            <a:pPr>
              <a:lnSpc>
                <a:spcPct val="100000"/>
              </a:lnSpc>
            </a:pPr>
            <a:r>
              <a:rPr lang="it-IT" sz="2000" dirty="0" smtClean="0"/>
              <a:t/>
            </a:r>
            <a:br>
              <a:rPr lang="it-IT" sz="2000" dirty="0" smtClean="0"/>
            </a:br>
            <a:r>
              <a:rPr lang="it-IT" sz="2000" dirty="0" smtClean="0"/>
              <a:t/>
            </a:r>
            <a:br>
              <a:rPr lang="it-IT" sz="2000" dirty="0" smtClean="0"/>
            </a:br>
            <a:r>
              <a:rPr lang="it-IT" sz="2000" dirty="0" smtClean="0"/>
              <a:t/>
            </a:r>
            <a:br>
              <a:rPr lang="it-IT" sz="2000" dirty="0" smtClean="0"/>
            </a:br>
            <a:r>
              <a:rPr lang="en-US" sz="2000" b="1" i="1" dirty="0" smtClean="0">
                <a:solidFill>
                  <a:schemeClr val="tx1"/>
                </a:solidFill>
              </a:rPr>
              <a:t> </a:t>
            </a:r>
            <a:endParaRPr lang="it-IT" sz="2800" b="1" dirty="0">
              <a:solidFill>
                <a:srgbClr val="0070C0"/>
              </a:solidFill>
            </a:endParaRPr>
          </a:p>
        </p:txBody>
      </p:sp>
      <p:sp>
        <p:nvSpPr>
          <p:cNvPr id="3" name="Segnaposto contenuto 2"/>
          <p:cNvSpPr>
            <a:spLocks noGrp="1"/>
          </p:cNvSpPr>
          <p:nvPr>
            <p:ph idx="1"/>
          </p:nvPr>
        </p:nvSpPr>
        <p:spPr>
          <a:xfrm>
            <a:off x="457200" y="404664"/>
            <a:ext cx="8229600" cy="6192688"/>
          </a:xfrm>
        </p:spPr>
        <p:txBody>
          <a:bodyPr>
            <a:noAutofit/>
          </a:bodyPr>
          <a:lstStyle/>
          <a:p>
            <a:pPr algn="ctr">
              <a:buNone/>
            </a:pPr>
            <a:r>
              <a:rPr lang="it-IT" sz="2000" b="1" dirty="0" smtClean="0">
                <a:solidFill>
                  <a:srgbClr val="0070C0"/>
                </a:solidFill>
                <a:latin typeface="+mn-lt"/>
              </a:rPr>
              <a:t>The case </a:t>
            </a:r>
            <a:r>
              <a:rPr lang="it-IT" sz="2000" b="1" dirty="0" err="1" smtClean="0">
                <a:solidFill>
                  <a:srgbClr val="0070C0"/>
                </a:solidFill>
                <a:latin typeface="+mn-lt"/>
              </a:rPr>
              <a:t>of</a:t>
            </a:r>
            <a:r>
              <a:rPr lang="it-IT" sz="2000" b="1" dirty="0" smtClean="0">
                <a:solidFill>
                  <a:srgbClr val="0070C0"/>
                </a:solidFill>
                <a:latin typeface="+mn-lt"/>
              </a:rPr>
              <a:t> </a:t>
            </a:r>
            <a:r>
              <a:rPr lang="it-IT" sz="2000" b="1" dirty="0" err="1" smtClean="0">
                <a:solidFill>
                  <a:srgbClr val="0070C0"/>
                </a:solidFill>
                <a:latin typeface="+mn-lt"/>
              </a:rPr>
              <a:t>Switzerland</a:t>
            </a:r>
            <a:r>
              <a:rPr lang="it-IT" sz="2000" b="1" dirty="0" smtClean="0">
                <a:solidFill>
                  <a:srgbClr val="0070C0"/>
                </a:solidFill>
                <a:latin typeface="+mn-lt"/>
              </a:rPr>
              <a:t> </a:t>
            </a:r>
          </a:p>
          <a:p>
            <a:pPr marL="0" algn="just">
              <a:buNone/>
            </a:pPr>
            <a:endParaRPr lang="en-US" sz="1400" dirty="0" smtClean="0">
              <a:solidFill>
                <a:schemeClr val="tx1"/>
              </a:solidFill>
              <a:latin typeface="+mn-lt"/>
            </a:endParaRPr>
          </a:p>
        </p:txBody>
      </p:sp>
      <p:sp>
        <p:nvSpPr>
          <p:cNvPr id="4" name="Rettangolo 3"/>
          <p:cNvSpPr/>
          <p:nvPr/>
        </p:nvSpPr>
        <p:spPr>
          <a:xfrm>
            <a:off x="755576" y="1412776"/>
            <a:ext cx="7632848" cy="4770537"/>
          </a:xfrm>
          <a:prstGeom prst="rect">
            <a:avLst/>
          </a:prstGeom>
        </p:spPr>
        <p:txBody>
          <a:bodyPr wrap="square">
            <a:spAutoFit/>
          </a:bodyPr>
          <a:lstStyle/>
          <a:p>
            <a:pPr algn="just"/>
            <a:r>
              <a:rPr lang="en-US" dirty="0" smtClean="0"/>
              <a:t>MLE also facilitates social and economic mobility by improving job access and increasing economic participation. </a:t>
            </a:r>
            <a:r>
              <a:rPr lang="en-US" i="1" dirty="0" smtClean="0">
                <a:solidFill>
                  <a:srgbClr val="C00000"/>
                </a:solidFill>
              </a:rPr>
              <a:t>For example, </a:t>
            </a:r>
            <a:r>
              <a:rPr lang="en-US" sz="2400" b="1" i="1" dirty="0" smtClean="0">
                <a:solidFill>
                  <a:srgbClr val="C00000"/>
                </a:solidFill>
              </a:rPr>
              <a:t>Switzerland </a:t>
            </a:r>
            <a:r>
              <a:rPr lang="en-US" i="1" dirty="0" smtClean="0">
                <a:solidFill>
                  <a:srgbClr val="C00000"/>
                </a:solidFill>
              </a:rPr>
              <a:t>attributes 10% of its gross domestic product (GDP) to its multilingual heritage, which includes French, German, Italian and Romansh, </a:t>
            </a:r>
            <a:r>
              <a:rPr lang="en-US" dirty="0" smtClean="0"/>
              <a:t>while the United Kingdom of Great Britain and Northern Ireland has been estimated to lose approximately 3.5% of its GDP annually due to relatively poor language skills among its population (</a:t>
            </a:r>
            <a:r>
              <a:rPr lang="en-US" dirty="0" err="1" smtClean="0"/>
              <a:t>Hardach</a:t>
            </a:r>
            <a:r>
              <a:rPr lang="en-US" dirty="0" smtClean="0"/>
              <a:t>, 2018). </a:t>
            </a:r>
          </a:p>
          <a:p>
            <a:pPr algn="just"/>
            <a:endParaRPr lang="en-US" dirty="0" smtClean="0"/>
          </a:p>
          <a:p>
            <a:pPr algn="just"/>
            <a:r>
              <a:rPr lang="en-US" dirty="0" smtClean="0"/>
              <a:t>In South Africa, an increase in mother tongue-based education from four to six years corresponded to a rise in wages, highlighting the economic benefits of MLE (Eriksson, 2014). </a:t>
            </a:r>
          </a:p>
          <a:p>
            <a:pPr algn="just"/>
            <a:endParaRPr lang="en-US" dirty="0" smtClean="0"/>
          </a:p>
          <a:p>
            <a:pPr algn="just"/>
            <a:r>
              <a:rPr lang="en-US" dirty="0" smtClean="0"/>
              <a:t>Countries that promote multilingualism experience significant benefits, including increased export success and a more innovative workforce (</a:t>
            </a:r>
            <a:r>
              <a:rPr lang="en-US" dirty="0" err="1" smtClean="0"/>
              <a:t>Hardach</a:t>
            </a:r>
            <a:r>
              <a:rPr lang="en-US" dirty="0" smtClean="0"/>
              <a:t>, 2018; </a:t>
            </a:r>
            <a:r>
              <a:rPr lang="en-US" dirty="0" err="1" smtClean="0"/>
              <a:t>Fürst</a:t>
            </a:r>
            <a:r>
              <a:rPr lang="en-US" dirty="0" smtClean="0"/>
              <a:t> and Grin, 2021).</a:t>
            </a:r>
            <a:endParaRPr lang="en-US" sz="2000" b="1" dirty="0" smtClean="0">
              <a:solidFill>
                <a:srgbClr val="00B050"/>
              </a:solidFill>
            </a:endParaRPr>
          </a:p>
          <a:p>
            <a:pPr algn="just"/>
            <a:endParaRPr lang="en-US" sz="1400" dirty="0" smtClean="0">
              <a:solidFill>
                <a:srgbClr val="002060"/>
              </a:solidFill>
            </a:endParaRPr>
          </a:p>
          <a:p>
            <a:pPr algn="just"/>
            <a:r>
              <a:rPr lang="en-US" sz="1400" dirty="0" smtClean="0">
                <a:solidFill>
                  <a:srgbClr val="002060"/>
                </a:solidFill>
              </a:rPr>
              <a:t>UNESCO Report p. 52</a:t>
            </a:r>
            <a:endParaRPr lang="it-IT" sz="1400" dirty="0">
              <a:solidFill>
                <a:srgbClr val="002060"/>
              </a:solidFill>
            </a:endParaRPr>
          </a:p>
        </p:txBody>
      </p:sp>
    </p:spTree>
    <p:extLst>
      <p:ext uri="{BB962C8B-B14F-4D97-AF65-F5344CB8AC3E}">
        <p14:creationId xmlns:p14="http://schemas.microsoft.com/office/powerpoint/2010/main" xmlns="" val="2530207684"/>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29600" cy="1152128"/>
          </a:xfrm>
        </p:spPr>
        <p:txBody>
          <a:bodyPr/>
          <a:lstStyle/>
          <a:p>
            <a:pPr>
              <a:lnSpc>
                <a:spcPct val="100000"/>
              </a:lnSpc>
            </a:pPr>
            <a:r>
              <a:rPr lang="it-IT" sz="2000" dirty="0" smtClean="0"/>
              <a:t/>
            </a:r>
            <a:br>
              <a:rPr lang="it-IT" sz="2000" dirty="0" smtClean="0"/>
            </a:br>
            <a:r>
              <a:rPr lang="it-IT" sz="2000" dirty="0" smtClean="0"/>
              <a:t/>
            </a:r>
            <a:br>
              <a:rPr lang="it-IT" sz="2000" dirty="0" smtClean="0"/>
            </a:br>
            <a:r>
              <a:rPr lang="it-IT" sz="2000" dirty="0" smtClean="0"/>
              <a:t/>
            </a:r>
            <a:br>
              <a:rPr lang="it-IT" sz="2000" dirty="0" smtClean="0"/>
            </a:br>
            <a:r>
              <a:rPr lang="en-US" sz="2000" b="1" i="1" dirty="0" smtClean="0">
                <a:solidFill>
                  <a:schemeClr val="tx1"/>
                </a:solidFill>
              </a:rPr>
              <a:t> </a:t>
            </a:r>
            <a:endParaRPr lang="it-IT" sz="2800" b="1" dirty="0">
              <a:solidFill>
                <a:srgbClr val="0070C0"/>
              </a:solidFill>
            </a:endParaRPr>
          </a:p>
        </p:txBody>
      </p:sp>
      <p:sp>
        <p:nvSpPr>
          <p:cNvPr id="3" name="Segnaposto contenuto 2"/>
          <p:cNvSpPr>
            <a:spLocks noGrp="1"/>
          </p:cNvSpPr>
          <p:nvPr>
            <p:ph idx="1"/>
          </p:nvPr>
        </p:nvSpPr>
        <p:spPr>
          <a:xfrm>
            <a:off x="457200" y="404664"/>
            <a:ext cx="8229600" cy="6192688"/>
          </a:xfrm>
        </p:spPr>
        <p:txBody>
          <a:bodyPr>
            <a:noAutofit/>
          </a:bodyPr>
          <a:lstStyle/>
          <a:p>
            <a:pPr algn="ctr">
              <a:buNone/>
            </a:pPr>
            <a:r>
              <a:rPr lang="it-IT" sz="2000" b="1" dirty="0" err="1" smtClean="0">
                <a:solidFill>
                  <a:srgbClr val="0070C0"/>
                </a:solidFill>
                <a:latin typeface="+mn-lt"/>
              </a:rPr>
              <a:t>Universities</a:t>
            </a:r>
            <a:r>
              <a:rPr lang="it-IT" sz="2000" b="1" dirty="0" smtClean="0">
                <a:solidFill>
                  <a:srgbClr val="0070C0"/>
                </a:solidFill>
                <a:latin typeface="+mn-lt"/>
              </a:rPr>
              <a:t> and </a:t>
            </a:r>
            <a:r>
              <a:rPr lang="it-IT" sz="2000" b="1" dirty="0" err="1" smtClean="0">
                <a:solidFill>
                  <a:srgbClr val="0070C0"/>
                </a:solidFill>
                <a:latin typeface="+mn-lt"/>
              </a:rPr>
              <a:t>academic</a:t>
            </a:r>
            <a:r>
              <a:rPr lang="it-IT" sz="2000" b="1" dirty="0" smtClean="0">
                <a:solidFill>
                  <a:srgbClr val="0070C0"/>
                </a:solidFill>
                <a:latin typeface="+mn-lt"/>
              </a:rPr>
              <a:t> </a:t>
            </a:r>
            <a:r>
              <a:rPr lang="it-IT" sz="2000" b="1" dirty="0" err="1" smtClean="0">
                <a:solidFill>
                  <a:srgbClr val="0070C0"/>
                </a:solidFill>
                <a:latin typeface="+mn-lt"/>
              </a:rPr>
              <a:t>institutions</a:t>
            </a:r>
            <a:r>
              <a:rPr lang="it-IT" sz="2000" b="1" dirty="0" smtClean="0">
                <a:solidFill>
                  <a:srgbClr val="0070C0"/>
                </a:solidFill>
                <a:latin typeface="+mn-lt"/>
              </a:rPr>
              <a:t> </a:t>
            </a:r>
            <a:endParaRPr lang="en-US" sz="1400" dirty="0" smtClean="0">
              <a:solidFill>
                <a:schemeClr val="tx1"/>
              </a:solidFill>
              <a:latin typeface="+mn-lt"/>
            </a:endParaRPr>
          </a:p>
        </p:txBody>
      </p:sp>
      <p:sp>
        <p:nvSpPr>
          <p:cNvPr id="4" name="Rettangolo 3"/>
          <p:cNvSpPr/>
          <p:nvPr/>
        </p:nvSpPr>
        <p:spPr>
          <a:xfrm>
            <a:off x="755576" y="1412776"/>
            <a:ext cx="7632848" cy="4832092"/>
          </a:xfrm>
          <a:prstGeom prst="rect">
            <a:avLst/>
          </a:prstGeom>
        </p:spPr>
        <p:txBody>
          <a:bodyPr wrap="square">
            <a:spAutoFit/>
          </a:bodyPr>
          <a:lstStyle/>
          <a:p>
            <a:pPr algn="just"/>
            <a:endParaRPr lang="en-US" sz="1400" dirty="0" smtClean="0">
              <a:solidFill>
                <a:srgbClr val="002060"/>
              </a:solidFill>
            </a:endParaRPr>
          </a:p>
          <a:p>
            <a:pPr algn="just"/>
            <a:endParaRPr lang="en-US" sz="1400" dirty="0" smtClean="0">
              <a:solidFill>
                <a:srgbClr val="002060"/>
              </a:solidFill>
            </a:endParaRPr>
          </a:p>
          <a:p>
            <a:pPr algn="just"/>
            <a:endParaRPr lang="en-US" sz="1400" dirty="0" smtClean="0">
              <a:solidFill>
                <a:srgbClr val="002060"/>
              </a:solidFill>
            </a:endParaRPr>
          </a:p>
          <a:p>
            <a:pPr algn="just"/>
            <a:endParaRPr lang="en-US" sz="1400" dirty="0" smtClean="0">
              <a:solidFill>
                <a:srgbClr val="002060"/>
              </a:solidFill>
            </a:endParaRPr>
          </a:p>
          <a:p>
            <a:pPr algn="just"/>
            <a:endParaRPr lang="en-US" sz="1400" dirty="0" smtClean="0">
              <a:solidFill>
                <a:srgbClr val="002060"/>
              </a:solidFill>
            </a:endParaRPr>
          </a:p>
          <a:p>
            <a:pPr algn="just"/>
            <a:endParaRPr lang="en-US" sz="1400" dirty="0" smtClean="0">
              <a:solidFill>
                <a:srgbClr val="002060"/>
              </a:solidFill>
            </a:endParaRPr>
          </a:p>
          <a:p>
            <a:pPr algn="just"/>
            <a:endParaRPr lang="en-US" sz="1400" dirty="0" smtClean="0">
              <a:solidFill>
                <a:srgbClr val="002060"/>
              </a:solidFill>
            </a:endParaRPr>
          </a:p>
          <a:p>
            <a:pPr algn="just"/>
            <a:endParaRPr lang="en-US" sz="1400" dirty="0" smtClean="0">
              <a:solidFill>
                <a:srgbClr val="002060"/>
              </a:solidFill>
            </a:endParaRPr>
          </a:p>
          <a:p>
            <a:pPr algn="just"/>
            <a:endParaRPr lang="en-US" sz="1400" dirty="0" smtClean="0">
              <a:solidFill>
                <a:srgbClr val="002060"/>
              </a:solidFill>
            </a:endParaRPr>
          </a:p>
          <a:p>
            <a:pPr algn="just"/>
            <a:endParaRPr lang="en-US" sz="1400" dirty="0" smtClean="0">
              <a:solidFill>
                <a:srgbClr val="002060"/>
              </a:solidFill>
            </a:endParaRPr>
          </a:p>
          <a:p>
            <a:pPr algn="just"/>
            <a:endParaRPr lang="en-US" sz="1400" dirty="0" smtClean="0">
              <a:solidFill>
                <a:srgbClr val="002060"/>
              </a:solidFill>
            </a:endParaRPr>
          </a:p>
          <a:p>
            <a:pPr algn="just"/>
            <a:endParaRPr lang="en-US" sz="1400" dirty="0" smtClean="0">
              <a:solidFill>
                <a:srgbClr val="002060"/>
              </a:solidFill>
            </a:endParaRPr>
          </a:p>
          <a:p>
            <a:pPr algn="just"/>
            <a:endParaRPr lang="en-US" sz="1400" dirty="0" smtClean="0">
              <a:solidFill>
                <a:srgbClr val="002060"/>
              </a:solidFill>
            </a:endParaRPr>
          </a:p>
          <a:p>
            <a:pPr algn="just"/>
            <a:endParaRPr lang="en-US" sz="1400" dirty="0" smtClean="0">
              <a:solidFill>
                <a:srgbClr val="002060"/>
              </a:solidFill>
            </a:endParaRPr>
          </a:p>
          <a:p>
            <a:pPr algn="just"/>
            <a:endParaRPr lang="en-US" sz="1400" dirty="0" smtClean="0">
              <a:solidFill>
                <a:srgbClr val="002060"/>
              </a:solidFill>
            </a:endParaRPr>
          </a:p>
          <a:p>
            <a:pPr algn="just"/>
            <a:endParaRPr lang="en-US" sz="1400" dirty="0" smtClean="0">
              <a:solidFill>
                <a:srgbClr val="002060"/>
              </a:solidFill>
            </a:endParaRPr>
          </a:p>
          <a:p>
            <a:pPr algn="just"/>
            <a:endParaRPr lang="en-US" sz="1400" dirty="0" smtClean="0">
              <a:solidFill>
                <a:srgbClr val="002060"/>
              </a:solidFill>
            </a:endParaRPr>
          </a:p>
          <a:p>
            <a:pPr algn="just"/>
            <a:endParaRPr lang="en-US" sz="1400" dirty="0" smtClean="0">
              <a:solidFill>
                <a:srgbClr val="002060"/>
              </a:solidFill>
            </a:endParaRPr>
          </a:p>
          <a:p>
            <a:pPr algn="just"/>
            <a:endParaRPr lang="en-US" sz="1400" dirty="0" smtClean="0">
              <a:solidFill>
                <a:srgbClr val="002060"/>
              </a:solidFill>
            </a:endParaRPr>
          </a:p>
          <a:p>
            <a:pPr algn="just"/>
            <a:endParaRPr lang="en-US" sz="1400" dirty="0" smtClean="0">
              <a:solidFill>
                <a:srgbClr val="002060"/>
              </a:solidFill>
            </a:endParaRPr>
          </a:p>
          <a:p>
            <a:pPr algn="just"/>
            <a:endParaRPr lang="en-US" sz="1400" dirty="0" smtClean="0">
              <a:solidFill>
                <a:srgbClr val="002060"/>
              </a:solidFill>
            </a:endParaRPr>
          </a:p>
          <a:p>
            <a:pPr algn="just"/>
            <a:r>
              <a:rPr lang="en-US" sz="1400" dirty="0" smtClean="0">
                <a:solidFill>
                  <a:srgbClr val="002060"/>
                </a:solidFill>
              </a:rPr>
              <a:t>UNESCO Report p. 89</a:t>
            </a:r>
            <a:endParaRPr lang="it-IT" sz="1400" dirty="0">
              <a:solidFill>
                <a:srgbClr val="002060"/>
              </a:solidFill>
            </a:endParaRPr>
          </a:p>
        </p:txBody>
      </p:sp>
      <p:pic>
        <p:nvPicPr>
          <p:cNvPr id="3075" name="Picture 3"/>
          <p:cNvPicPr>
            <a:picLocks noChangeAspect="1" noChangeArrowheads="1"/>
          </p:cNvPicPr>
          <p:nvPr/>
        </p:nvPicPr>
        <p:blipFill>
          <a:blip r:embed="rId2" cstate="print"/>
          <a:srcRect/>
          <a:stretch>
            <a:fillRect/>
          </a:stretch>
        </p:blipFill>
        <p:spPr bwMode="auto">
          <a:xfrm>
            <a:off x="611560" y="1340768"/>
            <a:ext cx="7920879" cy="4248472"/>
          </a:xfrm>
          <a:prstGeom prst="rect">
            <a:avLst/>
          </a:prstGeom>
          <a:noFill/>
          <a:ln w="9525">
            <a:noFill/>
            <a:miter lim="800000"/>
            <a:headEnd/>
            <a:tailEnd/>
          </a:ln>
          <a:effectLst/>
        </p:spPr>
      </p:pic>
    </p:spTree>
    <p:extLst>
      <p:ext uri="{BB962C8B-B14F-4D97-AF65-F5344CB8AC3E}">
        <p14:creationId xmlns:p14="http://schemas.microsoft.com/office/powerpoint/2010/main" xmlns="" val="253020768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20688"/>
            <a:ext cx="8229600" cy="504056"/>
          </a:xfrm>
        </p:spPr>
        <p:txBody>
          <a:bodyPr/>
          <a:lstStyle/>
          <a:p>
            <a:r>
              <a:rPr lang="it-IT" sz="2000" b="1" dirty="0" smtClean="0"/>
              <a:t>scienza vs lingue straniere</a:t>
            </a:r>
            <a:endParaRPr lang="it-IT" sz="2000" b="1" dirty="0"/>
          </a:p>
        </p:txBody>
      </p:sp>
      <p:sp>
        <p:nvSpPr>
          <p:cNvPr id="6" name="Rettangolo 5"/>
          <p:cNvSpPr/>
          <p:nvPr/>
        </p:nvSpPr>
        <p:spPr>
          <a:xfrm>
            <a:off x="539552" y="2368620"/>
            <a:ext cx="3240360" cy="984885"/>
          </a:xfrm>
          <a:prstGeom prst="rect">
            <a:avLst/>
          </a:prstGeom>
        </p:spPr>
        <p:txBody>
          <a:bodyPr wrap="square">
            <a:spAutoFit/>
          </a:bodyPr>
          <a:lstStyle/>
          <a:p>
            <a:endParaRPr lang="it-IT" sz="2000" dirty="0" smtClean="0">
              <a:solidFill>
                <a:srgbClr val="2F5897"/>
              </a:solidFill>
              <a:effectLst>
                <a:outerShdw blurRad="63500" dist="38100" dir="5400000" algn="t" rotWithShape="0">
                  <a:prstClr val="black">
                    <a:alpha val="25000"/>
                  </a:prstClr>
                </a:outerShdw>
              </a:effectLst>
              <a:ea typeface="+mj-ea"/>
              <a:cs typeface="+mj-cs"/>
            </a:endParaRPr>
          </a:p>
          <a:p>
            <a:endParaRPr lang="it-IT" sz="2000" dirty="0" smtClean="0">
              <a:solidFill>
                <a:srgbClr val="2F5897"/>
              </a:solidFill>
              <a:effectLst>
                <a:outerShdw blurRad="63500" dist="38100" dir="5400000" algn="t" rotWithShape="0">
                  <a:prstClr val="black">
                    <a:alpha val="25000"/>
                  </a:prstClr>
                </a:outerShdw>
              </a:effectLst>
              <a:ea typeface="+mj-ea"/>
              <a:cs typeface="+mj-cs"/>
            </a:endParaRPr>
          </a:p>
          <a:p>
            <a:endParaRPr lang="it-IT" dirty="0"/>
          </a:p>
        </p:txBody>
      </p:sp>
      <p:sp>
        <p:nvSpPr>
          <p:cNvPr id="11" name="Rettangolo 10"/>
          <p:cNvSpPr/>
          <p:nvPr/>
        </p:nvSpPr>
        <p:spPr>
          <a:xfrm>
            <a:off x="251520" y="1484784"/>
            <a:ext cx="4104456" cy="4524315"/>
          </a:xfrm>
          <a:prstGeom prst="rect">
            <a:avLst/>
          </a:prstGeom>
        </p:spPr>
        <p:txBody>
          <a:bodyPr wrap="square">
            <a:spAutoFit/>
          </a:bodyPr>
          <a:lstStyle/>
          <a:p>
            <a:pPr>
              <a:buFont typeface="Wingdings" pitchFamily="2" charset="2"/>
              <a:buChar char="Ø"/>
            </a:pPr>
            <a:endParaRPr lang="it-IT" dirty="0" smtClean="0"/>
          </a:p>
          <a:p>
            <a:pPr>
              <a:buFont typeface="Wingdings" pitchFamily="2" charset="2"/>
              <a:buChar char="Ø"/>
            </a:pPr>
            <a:r>
              <a:rPr lang="it-IT" dirty="0" smtClean="0"/>
              <a:t> </a:t>
            </a:r>
            <a:r>
              <a:rPr lang="it-IT" b="1" dirty="0" smtClean="0">
                <a:solidFill>
                  <a:srgbClr val="0070C0"/>
                </a:solidFill>
              </a:rPr>
              <a:t>la scienza è universale</a:t>
            </a:r>
          </a:p>
          <a:p>
            <a:pPr>
              <a:buFont typeface="Wingdings" pitchFamily="2" charset="2"/>
              <a:buChar char="Ø"/>
            </a:pPr>
            <a:endParaRPr lang="it-IT" dirty="0" smtClean="0"/>
          </a:p>
          <a:p>
            <a:endParaRPr lang="it-IT" dirty="0" smtClean="0"/>
          </a:p>
          <a:p>
            <a:pPr>
              <a:buFont typeface="Wingdings" pitchFamily="2" charset="2"/>
              <a:buChar char="Ø"/>
            </a:pPr>
            <a:r>
              <a:rPr lang="it-IT" dirty="0" smtClean="0"/>
              <a:t> la comunicazione delle scoperte scientifiche passa attraverso il filtro delle </a:t>
            </a:r>
            <a:r>
              <a:rPr lang="it-IT" dirty="0" smtClean="0">
                <a:solidFill>
                  <a:srgbClr val="0070C0"/>
                </a:solidFill>
              </a:rPr>
              <a:t>lingue</a:t>
            </a:r>
            <a:r>
              <a:rPr lang="it-IT" dirty="0" smtClean="0"/>
              <a:t> </a:t>
            </a:r>
          </a:p>
          <a:p>
            <a:pPr>
              <a:buFont typeface="Wingdings" pitchFamily="2" charset="2"/>
              <a:buChar char="Ø"/>
            </a:pPr>
            <a:endParaRPr lang="it-IT" dirty="0" smtClean="0"/>
          </a:p>
          <a:p>
            <a:endParaRPr lang="it-IT" dirty="0" smtClean="0"/>
          </a:p>
          <a:p>
            <a:pPr>
              <a:buFont typeface="Wingdings" pitchFamily="2" charset="2"/>
              <a:buChar char="Ø"/>
            </a:pPr>
            <a:r>
              <a:rPr lang="it-IT" dirty="0" smtClean="0"/>
              <a:t> </a:t>
            </a:r>
            <a:r>
              <a:rPr lang="it-IT" dirty="0" smtClean="0">
                <a:solidFill>
                  <a:srgbClr val="0070C0"/>
                </a:solidFill>
              </a:rPr>
              <a:t>l’inglese</a:t>
            </a:r>
            <a:r>
              <a:rPr lang="it-IT" dirty="0" smtClean="0"/>
              <a:t> è considerato la lingua franca della scienza moderna</a:t>
            </a:r>
          </a:p>
          <a:p>
            <a:pPr>
              <a:buFont typeface="Wingdings" pitchFamily="2" charset="2"/>
              <a:buChar char="Ø"/>
            </a:pPr>
            <a:endParaRPr lang="it-IT" dirty="0" smtClean="0"/>
          </a:p>
          <a:p>
            <a:pPr>
              <a:buFont typeface="Wingdings" pitchFamily="2" charset="2"/>
              <a:buChar char="Ø"/>
            </a:pPr>
            <a:endParaRPr lang="it-IT" dirty="0" smtClean="0"/>
          </a:p>
          <a:p>
            <a:pPr>
              <a:buFont typeface="Wingdings" pitchFamily="2" charset="2"/>
              <a:buChar char="Ø"/>
            </a:pPr>
            <a:endParaRPr lang="it-IT" dirty="0" smtClean="0"/>
          </a:p>
          <a:p>
            <a:endParaRPr lang="it-IT" dirty="0" smtClean="0"/>
          </a:p>
          <a:p>
            <a:endParaRPr lang="it-IT" dirty="0" smtClean="0"/>
          </a:p>
        </p:txBody>
      </p:sp>
      <p:sp>
        <p:nvSpPr>
          <p:cNvPr id="9" name="Rettangolo 8"/>
          <p:cNvSpPr/>
          <p:nvPr/>
        </p:nvSpPr>
        <p:spPr>
          <a:xfrm>
            <a:off x="4716016" y="1196752"/>
            <a:ext cx="4248472" cy="3970318"/>
          </a:xfrm>
          <a:prstGeom prst="rect">
            <a:avLst/>
          </a:prstGeom>
        </p:spPr>
        <p:txBody>
          <a:bodyPr wrap="square">
            <a:spAutoFit/>
          </a:bodyPr>
          <a:lstStyle/>
          <a:p>
            <a:endParaRPr lang="it-IT" dirty="0" smtClean="0"/>
          </a:p>
          <a:p>
            <a:endParaRPr lang="it-IT" dirty="0" smtClean="0"/>
          </a:p>
          <a:p>
            <a:pPr>
              <a:buFont typeface="Wingdings" pitchFamily="2" charset="2"/>
              <a:buChar char="v"/>
            </a:pPr>
            <a:r>
              <a:rPr lang="it-IT" dirty="0" smtClean="0">
                <a:solidFill>
                  <a:srgbClr val="C00000"/>
                </a:solidFill>
              </a:rPr>
              <a:t>  la conoscenza di altre lingue straniere </a:t>
            </a:r>
          </a:p>
          <a:p>
            <a:pPr>
              <a:buFont typeface="Wingdings" pitchFamily="2" charset="2"/>
              <a:buChar char="ü"/>
            </a:pPr>
            <a:endParaRPr lang="it-IT" dirty="0" smtClean="0"/>
          </a:p>
          <a:p>
            <a:pPr>
              <a:buFont typeface="Wingdings" pitchFamily="2" charset="2"/>
              <a:buChar char="ü"/>
            </a:pPr>
            <a:r>
              <a:rPr lang="it-IT" dirty="0" smtClean="0"/>
              <a:t>  crea collaborazioni internazionali</a:t>
            </a:r>
          </a:p>
          <a:p>
            <a:endParaRPr lang="it-IT" dirty="0" smtClean="0"/>
          </a:p>
          <a:p>
            <a:pPr>
              <a:buFont typeface="Wingdings" pitchFamily="2" charset="2"/>
              <a:buChar char="ü"/>
            </a:pPr>
            <a:r>
              <a:rPr lang="it-IT" dirty="0" smtClean="0"/>
              <a:t> amplia le opportunità di ricerca</a:t>
            </a:r>
          </a:p>
          <a:p>
            <a:pPr>
              <a:buFont typeface="Wingdings" pitchFamily="2" charset="2"/>
              <a:buChar char="ü"/>
            </a:pPr>
            <a:endParaRPr lang="it-IT" dirty="0" smtClean="0"/>
          </a:p>
          <a:p>
            <a:pPr>
              <a:buFont typeface="Wingdings" pitchFamily="2" charset="2"/>
              <a:buChar char="ü"/>
            </a:pPr>
            <a:r>
              <a:rPr lang="it-IT" dirty="0" smtClean="0"/>
              <a:t>  consente la comprensione delle pubblicazioni scientifiche in altre lingue</a:t>
            </a:r>
          </a:p>
          <a:p>
            <a:pPr>
              <a:buFont typeface="Wingdings" pitchFamily="2" charset="2"/>
              <a:buChar char="ü"/>
            </a:pPr>
            <a:endParaRPr lang="it-IT" dirty="0" smtClean="0"/>
          </a:p>
          <a:p>
            <a:pPr>
              <a:buFont typeface="Wingdings" pitchFamily="2" charset="2"/>
              <a:buChar char="ü"/>
            </a:pPr>
            <a:r>
              <a:rPr lang="it-IT" dirty="0" smtClean="0"/>
              <a:t>arricchisce il percorso professionale nella ricerca</a:t>
            </a:r>
            <a:endParaRPr lang="it-IT" dirty="0"/>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marL="342900" lvl="0" indent="-342900">
              <a:lnSpc>
                <a:spcPct val="115000"/>
              </a:lnSpc>
              <a:spcBef>
                <a:spcPct val="20000"/>
              </a:spcBef>
            </a:pPr>
            <a:r>
              <a:rPr lang="it-IT" sz="2000" dirty="0"/>
              <a:t/>
            </a:r>
            <a:br>
              <a:rPr lang="it-IT" sz="2000" dirty="0"/>
            </a:br>
            <a:r>
              <a:rPr lang="it-IT" sz="2000" dirty="0"/>
              <a:t/>
            </a:r>
            <a:br>
              <a:rPr lang="it-IT" sz="2000" dirty="0"/>
            </a:br>
            <a:r>
              <a:rPr lang="it-IT" sz="2000" dirty="0" smtClean="0"/>
              <a:t/>
            </a:r>
            <a:br>
              <a:rPr lang="it-IT" sz="2000" dirty="0" smtClean="0"/>
            </a:br>
            <a:r>
              <a:rPr lang="it-IT" sz="2000" dirty="0" smtClean="0"/>
              <a:t/>
            </a:r>
            <a:br>
              <a:rPr lang="it-IT" sz="2000" dirty="0" smtClean="0"/>
            </a:br>
            <a:r>
              <a:rPr lang="it-IT" sz="2000" dirty="0" smtClean="0"/>
              <a:t/>
            </a:r>
            <a:br>
              <a:rPr lang="it-IT" sz="2000" dirty="0" smtClean="0"/>
            </a:br>
            <a:r>
              <a:rPr lang="it-IT" sz="2000" b="1" dirty="0" smtClean="0"/>
              <a:t/>
            </a:r>
            <a:br>
              <a:rPr lang="it-IT" sz="2000" b="1" dirty="0" smtClean="0"/>
            </a:br>
            <a:r>
              <a:rPr lang="it-IT" sz="2000" b="1" dirty="0" smtClean="0">
                <a:solidFill>
                  <a:srgbClr val="C00000"/>
                </a:solidFill>
              </a:rPr>
              <a:t>Prospettive future </a:t>
            </a:r>
            <a:r>
              <a:rPr lang="it-IT" sz="2000" b="1" dirty="0" smtClean="0">
                <a:solidFill>
                  <a:srgbClr val="C00000"/>
                </a:solidFill>
                <a:latin typeface="Calibri"/>
                <a:ea typeface="Calibri"/>
                <a:cs typeface="Calibri"/>
              </a:rPr>
              <a:t>→ AI</a:t>
            </a:r>
            <a:r>
              <a:rPr lang="it-IT" sz="2000" b="1" dirty="0" smtClean="0">
                <a:solidFill>
                  <a:srgbClr val="C00000"/>
                </a:solidFill>
              </a:rPr>
              <a:t/>
            </a:r>
            <a:br>
              <a:rPr lang="it-IT" sz="2000" b="1" dirty="0" smtClean="0">
                <a:solidFill>
                  <a:srgbClr val="C00000"/>
                </a:solidFill>
              </a:rPr>
            </a:br>
            <a:r>
              <a:rPr lang="it-IT" sz="2000" b="1" dirty="0" smtClean="0"/>
              <a:t/>
            </a:r>
            <a:br>
              <a:rPr lang="it-IT" sz="2000" b="1" dirty="0" smtClean="0"/>
            </a:br>
            <a:endParaRPr lang="it-IT" sz="2800" b="1" dirty="0">
              <a:solidFill>
                <a:srgbClr val="0070C0"/>
              </a:solidFill>
            </a:endParaRPr>
          </a:p>
        </p:txBody>
      </p:sp>
      <p:sp>
        <p:nvSpPr>
          <p:cNvPr id="3" name="Segnaposto contenuto 2"/>
          <p:cNvSpPr>
            <a:spLocks noGrp="1"/>
          </p:cNvSpPr>
          <p:nvPr>
            <p:ph sz="half" idx="2"/>
          </p:nvPr>
        </p:nvSpPr>
        <p:spPr>
          <a:xfrm>
            <a:off x="4211960" y="5229200"/>
            <a:ext cx="4474840" cy="896963"/>
          </a:xfrm>
        </p:spPr>
        <p:txBody>
          <a:bodyPr>
            <a:noAutofit/>
          </a:bodyPr>
          <a:lstStyle/>
          <a:p>
            <a:pPr marL="0" indent="0" algn="just">
              <a:buNone/>
            </a:pPr>
            <a:r>
              <a:rPr lang="it-IT" sz="1400" dirty="0" smtClean="0">
                <a:hlinkClick r:id="rId2"/>
              </a:rPr>
              <a:t>Il Ruolo dell’IA nell’Apprendimento delle Lingue | </a:t>
            </a:r>
            <a:r>
              <a:rPr lang="it-IT" sz="1400" dirty="0" err="1" smtClean="0">
                <a:hlinkClick r:id="rId2"/>
              </a:rPr>
              <a:t>BiblioLingua</a:t>
            </a:r>
            <a:endParaRPr lang="it-IT" sz="1400" dirty="0" smtClean="0"/>
          </a:p>
          <a:p>
            <a:pPr marL="0" indent="0" algn="just">
              <a:buNone/>
            </a:pPr>
            <a:r>
              <a:rPr lang="it-IT" sz="1400" b="1" dirty="0" smtClean="0">
                <a:solidFill>
                  <a:schemeClr val="tx1"/>
                </a:solidFill>
                <a:latin typeface="+mn-lt"/>
              </a:rPr>
              <a:t>Progetto Cofinanziato dall’UE</a:t>
            </a:r>
          </a:p>
          <a:p>
            <a:pPr marL="0" indent="0" algn="just">
              <a:buNone/>
            </a:pPr>
            <a:endParaRPr lang="it-IT" sz="1400" dirty="0" smtClean="0">
              <a:latin typeface="+mn-lt"/>
            </a:endParaRPr>
          </a:p>
        </p:txBody>
      </p:sp>
      <p:sp>
        <p:nvSpPr>
          <p:cNvPr id="10" name="Segnaposto contenuto 9"/>
          <p:cNvSpPr>
            <a:spLocks noGrp="1"/>
          </p:cNvSpPr>
          <p:nvPr>
            <p:ph sz="quarter" idx="13"/>
          </p:nvPr>
        </p:nvSpPr>
        <p:spPr>
          <a:xfrm>
            <a:off x="365760" y="1412776"/>
            <a:ext cx="3558168" cy="4536504"/>
          </a:xfrm>
        </p:spPr>
        <p:txBody>
          <a:bodyPr>
            <a:normAutofit/>
          </a:bodyPr>
          <a:lstStyle/>
          <a:p>
            <a:pPr marL="0" indent="0">
              <a:buFont typeface="Wingdings" pitchFamily="2" charset="2"/>
              <a:buChar char="Ø"/>
            </a:pPr>
            <a:r>
              <a:rPr lang="en-US" dirty="0" smtClean="0">
                <a:solidFill>
                  <a:schemeClr val="tx1"/>
                </a:solidFill>
                <a:latin typeface="+mn-lt"/>
              </a:rPr>
              <a:t> </a:t>
            </a:r>
            <a:r>
              <a:rPr lang="en-US" sz="1700" dirty="0" err="1" smtClean="0">
                <a:solidFill>
                  <a:schemeClr val="tx1"/>
                </a:solidFill>
                <a:latin typeface="+mn-lt"/>
              </a:rPr>
              <a:t>lavorare</a:t>
            </a:r>
            <a:r>
              <a:rPr lang="en-US" sz="1700" dirty="0" smtClean="0">
                <a:solidFill>
                  <a:schemeClr val="tx1"/>
                </a:solidFill>
                <a:latin typeface="+mn-lt"/>
              </a:rPr>
              <a:t> </a:t>
            </a:r>
            <a:r>
              <a:rPr lang="en-US" sz="1700" dirty="0" err="1" smtClean="0">
                <a:solidFill>
                  <a:schemeClr val="tx1"/>
                </a:solidFill>
                <a:latin typeface="+mn-lt"/>
              </a:rPr>
              <a:t>sulle</a:t>
            </a:r>
            <a:r>
              <a:rPr lang="en-US" sz="1700" dirty="0" smtClean="0">
                <a:solidFill>
                  <a:schemeClr val="tx1"/>
                </a:solidFill>
                <a:latin typeface="+mn-lt"/>
              </a:rPr>
              <a:t> </a:t>
            </a:r>
            <a:r>
              <a:rPr lang="en-US" sz="1700" i="1" dirty="0" err="1" smtClean="0">
                <a:solidFill>
                  <a:schemeClr val="tx1"/>
                </a:solidFill>
                <a:latin typeface="+mn-lt"/>
              </a:rPr>
              <a:t>modalità</a:t>
            </a:r>
            <a:r>
              <a:rPr lang="en-US" sz="1700" i="1" dirty="0" smtClean="0">
                <a:solidFill>
                  <a:schemeClr val="tx1"/>
                </a:solidFill>
                <a:latin typeface="+mn-lt"/>
              </a:rPr>
              <a:t> </a:t>
            </a:r>
            <a:r>
              <a:rPr lang="en-US" sz="1700" i="1" dirty="0" err="1" smtClean="0">
                <a:solidFill>
                  <a:schemeClr val="tx1"/>
                </a:solidFill>
                <a:latin typeface="+mn-lt"/>
              </a:rPr>
              <a:t>di</a:t>
            </a:r>
            <a:r>
              <a:rPr lang="en-US" sz="1700" i="1" dirty="0" smtClean="0">
                <a:solidFill>
                  <a:schemeClr val="tx1"/>
                </a:solidFill>
                <a:latin typeface="+mn-lt"/>
              </a:rPr>
              <a:t> </a:t>
            </a:r>
            <a:r>
              <a:rPr lang="en-US" sz="1700" i="1" dirty="0" err="1" smtClean="0">
                <a:solidFill>
                  <a:schemeClr val="tx1"/>
                </a:solidFill>
                <a:latin typeface="+mn-lt"/>
              </a:rPr>
              <a:t>insegnamento</a:t>
            </a:r>
            <a:r>
              <a:rPr lang="en-US" sz="1700" i="1" dirty="0" smtClean="0">
                <a:solidFill>
                  <a:schemeClr val="tx1"/>
                </a:solidFill>
                <a:latin typeface="+mn-lt"/>
              </a:rPr>
              <a:t> e </a:t>
            </a:r>
            <a:r>
              <a:rPr lang="en-US" sz="1700" i="1" dirty="0" err="1" smtClean="0">
                <a:solidFill>
                  <a:schemeClr val="tx1"/>
                </a:solidFill>
                <a:latin typeface="+mn-lt"/>
              </a:rPr>
              <a:t>apprendimento</a:t>
            </a:r>
            <a:r>
              <a:rPr lang="en-US" sz="1700" i="1" dirty="0" smtClean="0">
                <a:solidFill>
                  <a:schemeClr val="tx1"/>
                </a:solidFill>
                <a:latin typeface="+mn-lt"/>
              </a:rPr>
              <a:t> </a:t>
            </a:r>
            <a:r>
              <a:rPr lang="en-US" sz="1700" dirty="0" err="1" smtClean="0">
                <a:solidFill>
                  <a:schemeClr val="tx1"/>
                </a:solidFill>
                <a:latin typeface="+mn-lt"/>
              </a:rPr>
              <a:t>delle</a:t>
            </a:r>
            <a:r>
              <a:rPr lang="en-US" sz="1700" dirty="0" smtClean="0">
                <a:solidFill>
                  <a:schemeClr val="tx1"/>
                </a:solidFill>
                <a:latin typeface="+mn-lt"/>
              </a:rPr>
              <a:t> </a:t>
            </a:r>
            <a:r>
              <a:rPr lang="en-US" sz="1700" dirty="0" err="1" smtClean="0">
                <a:solidFill>
                  <a:schemeClr val="tx1"/>
                </a:solidFill>
                <a:latin typeface="+mn-lt"/>
              </a:rPr>
              <a:t>lingue</a:t>
            </a:r>
            <a:r>
              <a:rPr lang="en-US" sz="1700" dirty="0" smtClean="0">
                <a:solidFill>
                  <a:schemeClr val="tx1"/>
                </a:solidFill>
                <a:latin typeface="+mn-lt"/>
              </a:rPr>
              <a:t> </a:t>
            </a:r>
            <a:r>
              <a:rPr lang="en-US" sz="1700" dirty="0" err="1" smtClean="0">
                <a:solidFill>
                  <a:schemeClr val="tx1"/>
                </a:solidFill>
                <a:latin typeface="+mn-lt"/>
              </a:rPr>
              <a:t>che</a:t>
            </a:r>
            <a:r>
              <a:rPr lang="en-US" sz="1700" dirty="0" smtClean="0">
                <a:solidFill>
                  <a:schemeClr val="tx1"/>
                </a:solidFill>
                <a:latin typeface="+mn-lt"/>
              </a:rPr>
              <a:t> </a:t>
            </a:r>
            <a:r>
              <a:rPr lang="en-US" sz="1700" dirty="0" err="1" smtClean="0">
                <a:solidFill>
                  <a:schemeClr val="tx1"/>
                </a:solidFill>
                <a:latin typeface="+mn-lt"/>
              </a:rPr>
              <a:t>integrino</a:t>
            </a:r>
            <a:r>
              <a:rPr lang="en-US" sz="1700" dirty="0" smtClean="0">
                <a:solidFill>
                  <a:schemeClr val="tx1"/>
                </a:solidFill>
                <a:latin typeface="+mn-lt"/>
              </a:rPr>
              <a:t> discipline </a:t>
            </a:r>
            <a:r>
              <a:rPr lang="en-US" sz="1700" dirty="0" err="1" smtClean="0">
                <a:solidFill>
                  <a:schemeClr val="tx1"/>
                </a:solidFill>
                <a:latin typeface="+mn-lt"/>
              </a:rPr>
              <a:t>accademiche</a:t>
            </a:r>
            <a:r>
              <a:rPr lang="en-US" sz="1700" dirty="0" smtClean="0">
                <a:solidFill>
                  <a:schemeClr val="tx1"/>
                </a:solidFill>
                <a:latin typeface="+mn-lt"/>
              </a:rPr>
              <a:t> e </a:t>
            </a:r>
            <a:r>
              <a:rPr lang="en-US" sz="1700" dirty="0" err="1" smtClean="0">
                <a:solidFill>
                  <a:schemeClr val="tx1"/>
                </a:solidFill>
                <a:latin typeface="+mn-lt"/>
              </a:rPr>
              <a:t>il</a:t>
            </a:r>
            <a:r>
              <a:rPr lang="en-US" sz="1700" dirty="0" smtClean="0">
                <a:solidFill>
                  <a:schemeClr val="tx1"/>
                </a:solidFill>
                <a:latin typeface="+mn-lt"/>
              </a:rPr>
              <a:t> </a:t>
            </a:r>
            <a:r>
              <a:rPr lang="en-US" sz="1700" dirty="0" err="1" smtClean="0">
                <a:solidFill>
                  <a:schemeClr val="tx1"/>
                </a:solidFill>
                <a:latin typeface="+mn-lt"/>
              </a:rPr>
              <a:t>mondo</a:t>
            </a:r>
            <a:r>
              <a:rPr lang="en-US" sz="1700" dirty="0" smtClean="0">
                <a:solidFill>
                  <a:schemeClr val="tx1"/>
                </a:solidFill>
                <a:latin typeface="+mn-lt"/>
              </a:rPr>
              <a:t> </a:t>
            </a:r>
            <a:r>
              <a:rPr lang="en-US" sz="1700" dirty="0" err="1" smtClean="0">
                <a:solidFill>
                  <a:schemeClr val="tx1"/>
                </a:solidFill>
                <a:latin typeface="+mn-lt"/>
              </a:rPr>
              <a:t>delle</a:t>
            </a:r>
            <a:r>
              <a:rPr lang="en-US" sz="1700" dirty="0" smtClean="0">
                <a:solidFill>
                  <a:schemeClr val="tx1"/>
                </a:solidFill>
                <a:latin typeface="+mn-lt"/>
              </a:rPr>
              <a:t> </a:t>
            </a:r>
            <a:r>
              <a:rPr lang="en-US" sz="1700" dirty="0" err="1" smtClean="0">
                <a:solidFill>
                  <a:schemeClr val="tx1"/>
                </a:solidFill>
                <a:latin typeface="+mn-lt"/>
              </a:rPr>
              <a:t>professioni</a:t>
            </a:r>
            <a:endParaRPr lang="en-US" sz="1700" dirty="0" smtClean="0">
              <a:solidFill>
                <a:schemeClr val="tx1"/>
              </a:solidFill>
              <a:latin typeface="+mn-lt"/>
            </a:endParaRPr>
          </a:p>
          <a:p>
            <a:pPr marL="0" indent="0">
              <a:buNone/>
            </a:pPr>
            <a:endParaRPr lang="en-US" sz="1700" dirty="0" smtClean="0">
              <a:solidFill>
                <a:schemeClr val="tx1"/>
              </a:solidFill>
              <a:latin typeface="+mn-lt"/>
            </a:endParaRPr>
          </a:p>
          <a:p>
            <a:pPr marL="0" indent="0">
              <a:buFont typeface="Wingdings" pitchFamily="2" charset="2"/>
              <a:buChar char="Ø"/>
            </a:pPr>
            <a:r>
              <a:rPr lang="en-US" sz="1700" dirty="0" smtClean="0">
                <a:solidFill>
                  <a:schemeClr val="tx1"/>
                </a:solidFill>
                <a:latin typeface="+mn-lt"/>
              </a:rPr>
              <a:t> con </a:t>
            </a:r>
            <a:r>
              <a:rPr lang="en-US" sz="1700" dirty="0" err="1" smtClean="0">
                <a:solidFill>
                  <a:schemeClr val="tx1"/>
                </a:solidFill>
                <a:latin typeface="+mn-lt"/>
              </a:rPr>
              <a:t>particolare</a:t>
            </a:r>
            <a:r>
              <a:rPr lang="en-US" sz="1700" dirty="0" smtClean="0">
                <a:solidFill>
                  <a:schemeClr val="tx1"/>
                </a:solidFill>
                <a:latin typeface="+mn-lt"/>
              </a:rPr>
              <a:t> </a:t>
            </a:r>
            <a:r>
              <a:rPr lang="en-US" sz="1700" dirty="0" err="1" smtClean="0">
                <a:solidFill>
                  <a:schemeClr val="tx1"/>
                </a:solidFill>
                <a:latin typeface="+mn-lt"/>
              </a:rPr>
              <a:t>attenzione</a:t>
            </a:r>
            <a:r>
              <a:rPr lang="en-US" sz="1700" dirty="0" smtClean="0">
                <a:solidFill>
                  <a:schemeClr val="tx1"/>
                </a:solidFill>
                <a:latin typeface="+mn-lt"/>
              </a:rPr>
              <a:t> </a:t>
            </a:r>
            <a:r>
              <a:rPr lang="en-US" sz="1700" dirty="0" err="1" smtClean="0">
                <a:solidFill>
                  <a:schemeClr val="tx1"/>
                </a:solidFill>
                <a:latin typeface="+mn-lt"/>
              </a:rPr>
              <a:t>allo</a:t>
            </a:r>
            <a:r>
              <a:rPr lang="en-US" sz="1700" dirty="0" smtClean="0">
                <a:solidFill>
                  <a:schemeClr val="tx1"/>
                </a:solidFill>
                <a:latin typeface="+mn-lt"/>
              </a:rPr>
              <a:t> sviluppo </a:t>
            </a:r>
            <a:r>
              <a:rPr lang="en-US" sz="1700" dirty="0" err="1" smtClean="0">
                <a:solidFill>
                  <a:schemeClr val="tx1"/>
                </a:solidFill>
                <a:latin typeface="+mn-lt"/>
              </a:rPr>
              <a:t>delle</a:t>
            </a:r>
            <a:r>
              <a:rPr lang="en-US" sz="1700" dirty="0" smtClean="0">
                <a:solidFill>
                  <a:schemeClr val="tx1"/>
                </a:solidFill>
                <a:latin typeface="+mn-lt"/>
              </a:rPr>
              <a:t> </a:t>
            </a:r>
            <a:r>
              <a:rPr lang="en-US" sz="1700" i="1" dirty="0" err="1" smtClean="0">
                <a:solidFill>
                  <a:schemeClr val="tx1"/>
                </a:solidFill>
                <a:latin typeface="+mn-lt"/>
              </a:rPr>
              <a:t>capacità</a:t>
            </a:r>
            <a:r>
              <a:rPr lang="en-US" sz="1700" i="1" dirty="0" smtClean="0">
                <a:solidFill>
                  <a:schemeClr val="tx1"/>
                </a:solidFill>
                <a:latin typeface="+mn-lt"/>
              </a:rPr>
              <a:t> </a:t>
            </a:r>
            <a:r>
              <a:rPr lang="en-US" sz="1700" i="1" dirty="0" err="1" smtClean="0">
                <a:solidFill>
                  <a:schemeClr val="tx1"/>
                </a:solidFill>
                <a:latin typeface="+mn-lt"/>
              </a:rPr>
              <a:t>comunicative</a:t>
            </a:r>
            <a:r>
              <a:rPr lang="en-US" sz="1700" i="1" dirty="0" smtClean="0">
                <a:solidFill>
                  <a:schemeClr val="tx1"/>
                </a:solidFill>
                <a:latin typeface="+mn-lt"/>
              </a:rPr>
              <a:t> </a:t>
            </a:r>
          </a:p>
          <a:p>
            <a:pPr marL="0" indent="0">
              <a:buNone/>
            </a:pPr>
            <a:endParaRPr lang="en-US" sz="1700" dirty="0" smtClean="0">
              <a:solidFill>
                <a:srgbClr val="002060"/>
              </a:solidFill>
              <a:latin typeface="+mn-lt"/>
            </a:endParaRPr>
          </a:p>
          <a:p>
            <a:pPr marL="0" indent="0">
              <a:buFont typeface="Wingdings" pitchFamily="2" charset="2"/>
              <a:buChar char="Ø"/>
            </a:pPr>
            <a:r>
              <a:rPr lang="en-US" sz="1700" dirty="0" smtClean="0">
                <a:solidFill>
                  <a:srgbClr val="002060"/>
                </a:solidFill>
                <a:latin typeface="+mn-lt"/>
              </a:rPr>
              <a:t>  con </a:t>
            </a:r>
            <a:r>
              <a:rPr lang="en-US" sz="1700" dirty="0" err="1" smtClean="0">
                <a:solidFill>
                  <a:srgbClr val="002060"/>
                </a:solidFill>
                <a:latin typeface="+mn-lt"/>
              </a:rPr>
              <a:t>specifiche</a:t>
            </a:r>
            <a:r>
              <a:rPr lang="en-US" sz="1700" dirty="0" smtClean="0">
                <a:solidFill>
                  <a:srgbClr val="002060"/>
                </a:solidFill>
                <a:latin typeface="+mn-lt"/>
              </a:rPr>
              <a:t> </a:t>
            </a:r>
            <a:r>
              <a:rPr lang="en-US" sz="1700" dirty="0" err="1" smtClean="0">
                <a:solidFill>
                  <a:srgbClr val="002060"/>
                </a:solidFill>
                <a:latin typeface="+mn-lt"/>
              </a:rPr>
              <a:t>modalità</a:t>
            </a:r>
            <a:r>
              <a:rPr lang="en-US" sz="1700" dirty="0" smtClean="0">
                <a:solidFill>
                  <a:srgbClr val="002060"/>
                </a:solidFill>
                <a:latin typeface="+mn-lt"/>
              </a:rPr>
              <a:t> </a:t>
            </a:r>
            <a:r>
              <a:rPr lang="en-US" sz="1700" dirty="0" err="1" smtClean="0">
                <a:solidFill>
                  <a:srgbClr val="002060"/>
                </a:solidFill>
                <a:latin typeface="+mn-lt"/>
              </a:rPr>
              <a:t>di</a:t>
            </a:r>
            <a:r>
              <a:rPr lang="en-US" sz="1700" dirty="0" smtClean="0">
                <a:solidFill>
                  <a:srgbClr val="002060"/>
                </a:solidFill>
                <a:latin typeface="+mn-lt"/>
              </a:rPr>
              <a:t> </a:t>
            </a:r>
          </a:p>
          <a:p>
            <a:pPr marL="0" indent="0">
              <a:buNone/>
            </a:pPr>
            <a:r>
              <a:rPr lang="en-US" sz="1700" i="1" dirty="0" err="1" smtClean="0">
                <a:solidFill>
                  <a:schemeClr val="tx1"/>
                </a:solidFill>
                <a:latin typeface="+mn-lt"/>
              </a:rPr>
              <a:t>applicazioni</a:t>
            </a:r>
            <a:r>
              <a:rPr lang="en-US" sz="1700" i="1" dirty="0" smtClean="0">
                <a:solidFill>
                  <a:schemeClr val="tx1"/>
                </a:solidFill>
                <a:latin typeface="+mn-lt"/>
              </a:rPr>
              <a:t> </a:t>
            </a:r>
            <a:r>
              <a:rPr lang="en-US" sz="1700" i="1" dirty="0" err="1" smtClean="0">
                <a:solidFill>
                  <a:schemeClr val="tx1"/>
                </a:solidFill>
                <a:latin typeface="+mn-lt"/>
              </a:rPr>
              <a:t>pratiche</a:t>
            </a:r>
            <a:r>
              <a:rPr lang="en-US" sz="1700" i="1" dirty="0" smtClean="0">
                <a:solidFill>
                  <a:schemeClr val="tx1"/>
                </a:solidFill>
                <a:latin typeface="+mn-lt"/>
              </a:rPr>
              <a:t> in </a:t>
            </a:r>
            <a:r>
              <a:rPr lang="en-US" sz="1700" i="1" dirty="0" err="1" smtClean="0">
                <a:solidFill>
                  <a:schemeClr val="tx1"/>
                </a:solidFill>
                <a:latin typeface="+mn-lt"/>
              </a:rPr>
              <a:t>contesti</a:t>
            </a:r>
            <a:r>
              <a:rPr lang="en-US" sz="1700" i="1" dirty="0" smtClean="0">
                <a:solidFill>
                  <a:schemeClr val="tx1"/>
                </a:solidFill>
                <a:latin typeface="+mn-lt"/>
              </a:rPr>
              <a:t> </a:t>
            </a:r>
            <a:r>
              <a:rPr lang="en-US" sz="1700" i="1" dirty="0" err="1" smtClean="0">
                <a:solidFill>
                  <a:schemeClr val="tx1"/>
                </a:solidFill>
                <a:latin typeface="+mn-lt"/>
              </a:rPr>
              <a:t>professionali</a:t>
            </a:r>
            <a:r>
              <a:rPr lang="en-US" sz="1700" i="1" dirty="0" smtClean="0">
                <a:solidFill>
                  <a:schemeClr val="tx1"/>
                </a:solidFill>
                <a:latin typeface="+mn-lt"/>
              </a:rPr>
              <a:t> </a:t>
            </a:r>
          </a:p>
          <a:p>
            <a:endParaRPr lang="it-IT" dirty="0" smtClean="0"/>
          </a:p>
          <a:p>
            <a:pPr algn="just">
              <a:buNone/>
            </a:pPr>
            <a:endParaRPr lang="it-IT" dirty="0" smtClean="0"/>
          </a:p>
          <a:p>
            <a:pPr algn="just">
              <a:buNone/>
            </a:pPr>
            <a:endParaRPr lang="it-IT" dirty="0"/>
          </a:p>
        </p:txBody>
      </p:sp>
      <p:pic>
        <p:nvPicPr>
          <p:cNvPr id="4098" name="Picture 2"/>
          <p:cNvPicPr>
            <a:picLocks noChangeAspect="1" noChangeArrowheads="1"/>
          </p:cNvPicPr>
          <p:nvPr/>
        </p:nvPicPr>
        <p:blipFill>
          <a:blip r:embed="rId3" cstate="print"/>
          <a:srcRect/>
          <a:stretch>
            <a:fillRect/>
          </a:stretch>
        </p:blipFill>
        <p:spPr bwMode="auto">
          <a:xfrm>
            <a:off x="3965050" y="1556793"/>
            <a:ext cx="4898485" cy="2808311"/>
          </a:xfrm>
          <a:prstGeom prst="rect">
            <a:avLst/>
          </a:prstGeom>
          <a:noFill/>
          <a:ln w="9525">
            <a:noFill/>
            <a:miter lim="800000"/>
            <a:headEnd/>
            <a:tailEnd/>
          </a:ln>
          <a:effectLst/>
        </p:spPr>
      </p:pic>
    </p:spTree>
    <p:extLst>
      <p:ext uri="{BB962C8B-B14F-4D97-AF65-F5344CB8AC3E}">
        <p14:creationId xmlns:p14="http://schemas.microsoft.com/office/powerpoint/2010/main" xmlns="" val="1872782846"/>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476672"/>
            <a:ext cx="8229600" cy="792088"/>
          </a:xfrm>
        </p:spPr>
        <p:txBody>
          <a:bodyPr/>
          <a:lstStyle/>
          <a:p>
            <a:pPr marL="342900" lvl="0" indent="-342900">
              <a:lnSpc>
                <a:spcPct val="115000"/>
              </a:lnSpc>
              <a:spcBef>
                <a:spcPct val="20000"/>
              </a:spcBef>
            </a:pPr>
            <a:r>
              <a:rPr lang="it-IT" sz="2000" dirty="0"/>
              <a:t/>
            </a:r>
            <a:br>
              <a:rPr lang="it-IT" sz="2000" dirty="0"/>
            </a:br>
            <a:r>
              <a:rPr lang="it-IT" sz="2000" dirty="0"/>
              <a:t/>
            </a:r>
            <a:br>
              <a:rPr lang="it-IT" sz="2000" dirty="0"/>
            </a:br>
            <a:r>
              <a:rPr lang="it-IT" sz="2000" dirty="0" smtClean="0"/>
              <a:t/>
            </a:r>
            <a:br>
              <a:rPr lang="it-IT" sz="2000" dirty="0" smtClean="0"/>
            </a:br>
            <a:r>
              <a:rPr lang="it-IT" sz="2000" dirty="0" smtClean="0"/>
              <a:t/>
            </a:r>
            <a:br>
              <a:rPr lang="it-IT" sz="2000" dirty="0" smtClean="0"/>
            </a:br>
            <a:r>
              <a:rPr lang="it-IT" sz="2000" dirty="0" smtClean="0"/>
              <a:t/>
            </a:r>
            <a:br>
              <a:rPr lang="it-IT" sz="2000" dirty="0" smtClean="0"/>
            </a:br>
            <a:r>
              <a:rPr lang="it-IT" sz="2000" b="1" dirty="0" smtClean="0"/>
              <a:t/>
            </a:r>
            <a:br>
              <a:rPr lang="it-IT" sz="2000" b="1" dirty="0" smtClean="0"/>
            </a:br>
            <a:r>
              <a:rPr lang="it-IT" sz="2000" b="1" dirty="0" err="1" smtClean="0"/>
              <a:t>References</a:t>
            </a:r>
            <a:r>
              <a:rPr lang="it-IT" sz="2000" b="1" dirty="0" smtClean="0"/>
              <a:t/>
            </a:r>
            <a:br>
              <a:rPr lang="it-IT" sz="2000" b="1" dirty="0" smtClean="0"/>
            </a:br>
            <a:endParaRPr lang="it-IT" sz="2800" b="1" dirty="0">
              <a:solidFill>
                <a:srgbClr val="0070C0"/>
              </a:solidFill>
            </a:endParaRPr>
          </a:p>
        </p:txBody>
      </p:sp>
      <p:sp>
        <p:nvSpPr>
          <p:cNvPr id="3" name="Segnaposto contenuto 2"/>
          <p:cNvSpPr>
            <a:spLocks noGrp="1"/>
          </p:cNvSpPr>
          <p:nvPr>
            <p:ph idx="1"/>
          </p:nvPr>
        </p:nvSpPr>
        <p:spPr>
          <a:xfrm>
            <a:off x="467544" y="1268760"/>
            <a:ext cx="8229600" cy="4929411"/>
          </a:xfrm>
        </p:spPr>
        <p:txBody>
          <a:bodyPr>
            <a:noAutofit/>
          </a:bodyPr>
          <a:lstStyle/>
          <a:p>
            <a:pPr algn="just">
              <a:buNone/>
            </a:pPr>
            <a:r>
              <a:rPr lang="en-GB" sz="1400" dirty="0" smtClean="0">
                <a:solidFill>
                  <a:schemeClr val="tx1"/>
                </a:solidFill>
                <a:latin typeface="+mn-lt"/>
              </a:rPr>
              <a:t> Bhatia V.K. 2008, </a:t>
            </a:r>
            <a:r>
              <a:rPr lang="en-GB" sz="1400" i="1" dirty="0" smtClean="0">
                <a:solidFill>
                  <a:schemeClr val="tx1"/>
                </a:solidFill>
                <a:latin typeface="+mn-lt"/>
              </a:rPr>
              <a:t>Towards Critical Genre Analysis</a:t>
            </a:r>
            <a:r>
              <a:rPr lang="en-GB" sz="1400" dirty="0" smtClean="0">
                <a:solidFill>
                  <a:schemeClr val="tx1"/>
                </a:solidFill>
                <a:latin typeface="+mn-lt"/>
              </a:rPr>
              <a:t>, in Bhatia V.K., </a:t>
            </a:r>
            <a:r>
              <a:rPr lang="en-GB" sz="1400" dirty="0" err="1" smtClean="0">
                <a:solidFill>
                  <a:schemeClr val="tx1"/>
                </a:solidFill>
                <a:latin typeface="+mn-lt"/>
              </a:rPr>
              <a:t>Flowerdew</a:t>
            </a:r>
            <a:r>
              <a:rPr lang="en-GB" sz="1400" dirty="0" smtClean="0">
                <a:solidFill>
                  <a:schemeClr val="tx1"/>
                </a:solidFill>
                <a:latin typeface="+mn-lt"/>
              </a:rPr>
              <a:t> J. and Jones R.H. (eds.), </a:t>
            </a:r>
            <a:r>
              <a:rPr lang="en-GB" sz="1400" i="1" dirty="0" smtClean="0">
                <a:solidFill>
                  <a:schemeClr val="tx1"/>
                </a:solidFill>
                <a:latin typeface="+mn-lt"/>
              </a:rPr>
              <a:t>Advances in Discourse Studies</a:t>
            </a:r>
            <a:r>
              <a:rPr lang="en-GB" sz="1400" dirty="0" smtClean="0">
                <a:solidFill>
                  <a:schemeClr val="tx1"/>
                </a:solidFill>
                <a:latin typeface="+mn-lt"/>
              </a:rPr>
              <a:t>, </a:t>
            </a:r>
            <a:r>
              <a:rPr lang="en-GB" sz="1400" dirty="0" err="1" smtClean="0">
                <a:solidFill>
                  <a:schemeClr val="tx1"/>
                </a:solidFill>
                <a:latin typeface="+mn-lt"/>
              </a:rPr>
              <a:t>Routledge</a:t>
            </a:r>
            <a:r>
              <a:rPr lang="en-GB" sz="1400" dirty="0" smtClean="0">
                <a:solidFill>
                  <a:schemeClr val="tx1"/>
                </a:solidFill>
                <a:latin typeface="+mn-lt"/>
              </a:rPr>
              <a:t>, London / New </a:t>
            </a:r>
            <a:r>
              <a:rPr lang="en-GB" sz="1400" dirty="0" err="1" smtClean="0">
                <a:solidFill>
                  <a:schemeClr val="tx1"/>
                </a:solidFill>
                <a:latin typeface="+mn-lt"/>
              </a:rPr>
              <a:t>York,pp</a:t>
            </a:r>
            <a:r>
              <a:rPr lang="en-GB" sz="1400" dirty="0" smtClean="0">
                <a:solidFill>
                  <a:schemeClr val="tx1"/>
                </a:solidFill>
                <a:latin typeface="+mn-lt"/>
              </a:rPr>
              <a:t>. 166-177.</a:t>
            </a:r>
          </a:p>
          <a:p>
            <a:pPr algn="just">
              <a:buNone/>
            </a:pPr>
            <a:endParaRPr lang="en-GB" sz="1400" dirty="0" smtClean="0">
              <a:solidFill>
                <a:schemeClr val="tx1"/>
              </a:solidFill>
              <a:latin typeface="+mn-lt"/>
            </a:endParaRPr>
          </a:p>
          <a:p>
            <a:pPr algn="just">
              <a:buNone/>
            </a:pPr>
            <a:r>
              <a:rPr lang="en-GB" sz="1400" dirty="0" err="1" smtClean="0">
                <a:solidFill>
                  <a:schemeClr val="tx1"/>
                </a:solidFill>
                <a:latin typeface="+mn-lt"/>
              </a:rPr>
              <a:t>Fairclough</a:t>
            </a:r>
            <a:r>
              <a:rPr lang="en-GB" sz="1400" dirty="0" smtClean="0">
                <a:solidFill>
                  <a:schemeClr val="tx1"/>
                </a:solidFill>
                <a:latin typeface="+mn-lt"/>
              </a:rPr>
              <a:t>, N. 2012. Critical Discourse Analysis. In Gee J. and </a:t>
            </a:r>
            <a:r>
              <a:rPr lang="en-GB" sz="1400" dirty="0" err="1" smtClean="0">
                <a:solidFill>
                  <a:schemeClr val="tx1"/>
                </a:solidFill>
                <a:latin typeface="+mn-lt"/>
              </a:rPr>
              <a:t>Handford</a:t>
            </a:r>
            <a:r>
              <a:rPr lang="en-GB" sz="1400" dirty="0" smtClean="0">
                <a:solidFill>
                  <a:schemeClr val="tx1"/>
                </a:solidFill>
                <a:latin typeface="+mn-lt"/>
              </a:rPr>
              <a:t> M. (eds.), </a:t>
            </a:r>
            <a:r>
              <a:rPr lang="en-GB" sz="1400" i="1" dirty="0" smtClean="0">
                <a:solidFill>
                  <a:schemeClr val="tx1"/>
                </a:solidFill>
                <a:latin typeface="+mn-lt"/>
              </a:rPr>
              <a:t>The </a:t>
            </a:r>
            <a:r>
              <a:rPr lang="en-GB" sz="1400" i="1" dirty="0" err="1" smtClean="0">
                <a:solidFill>
                  <a:schemeClr val="tx1"/>
                </a:solidFill>
                <a:latin typeface="+mn-lt"/>
              </a:rPr>
              <a:t>Routledge</a:t>
            </a:r>
            <a:r>
              <a:rPr lang="en-GB" sz="1400" i="1" dirty="0" smtClean="0">
                <a:solidFill>
                  <a:schemeClr val="tx1"/>
                </a:solidFill>
                <a:latin typeface="+mn-lt"/>
              </a:rPr>
              <a:t> Handbook of Discourse Analysis, </a:t>
            </a:r>
            <a:r>
              <a:rPr lang="en-GB" sz="1400" dirty="0" err="1" smtClean="0">
                <a:solidFill>
                  <a:schemeClr val="tx1"/>
                </a:solidFill>
                <a:latin typeface="+mn-lt"/>
              </a:rPr>
              <a:t>Routledge</a:t>
            </a:r>
            <a:r>
              <a:rPr lang="en-GB" sz="1400" dirty="0" smtClean="0">
                <a:solidFill>
                  <a:schemeClr val="tx1"/>
                </a:solidFill>
                <a:latin typeface="+mn-lt"/>
              </a:rPr>
              <a:t>, London, pp. 9–20.</a:t>
            </a:r>
          </a:p>
          <a:p>
            <a:pPr algn="just">
              <a:buNone/>
            </a:pPr>
            <a:endParaRPr lang="en-GB" sz="1400" dirty="0" smtClean="0">
              <a:solidFill>
                <a:schemeClr val="tx1"/>
              </a:solidFill>
              <a:latin typeface="+mn-lt"/>
            </a:endParaRPr>
          </a:p>
          <a:p>
            <a:pPr algn="just">
              <a:buNone/>
            </a:pPr>
            <a:r>
              <a:rPr lang="en-GB" sz="1400" dirty="0" err="1" smtClean="0">
                <a:solidFill>
                  <a:schemeClr val="tx1"/>
                </a:solidFill>
                <a:latin typeface="+mn-lt"/>
              </a:rPr>
              <a:t>Flowerdew</a:t>
            </a:r>
            <a:r>
              <a:rPr lang="en-GB" sz="1400" dirty="0" smtClean="0">
                <a:solidFill>
                  <a:schemeClr val="tx1"/>
                </a:solidFill>
                <a:latin typeface="+mn-lt"/>
              </a:rPr>
              <a:t> J. and</a:t>
            </a:r>
            <a:r>
              <a:rPr lang="en-GB" sz="1400" i="1" dirty="0" smtClean="0">
                <a:solidFill>
                  <a:schemeClr val="tx1"/>
                </a:solidFill>
                <a:latin typeface="+mn-lt"/>
              </a:rPr>
              <a:t> </a:t>
            </a:r>
            <a:r>
              <a:rPr lang="en-GB" sz="1400" dirty="0" smtClean="0">
                <a:solidFill>
                  <a:schemeClr val="tx1"/>
                </a:solidFill>
                <a:latin typeface="+mn-lt"/>
              </a:rPr>
              <a:t>Richardson John E. 2018. </a:t>
            </a:r>
            <a:r>
              <a:rPr lang="en-GB" sz="1400" i="1" dirty="0" smtClean="0">
                <a:solidFill>
                  <a:schemeClr val="tx1"/>
                </a:solidFill>
                <a:latin typeface="+mn-lt"/>
              </a:rPr>
              <a:t>The </a:t>
            </a:r>
            <a:r>
              <a:rPr lang="en-GB" sz="1400" i="1" dirty="0" err="1" smtClean="0">
                <a:solidFill>
                  <a:schemeClr val="tx1"/>
                </a:solidFill>
                <a:latin typeface="+mn-lt"/>
              </a:rPr>
              <a:t>Routledge</a:t>
            </a:r>
            <a:r>
              <a:rPr lang="en-GB" sz="1400" i="1" dirty="0" smtClean="0">
                <a:solidFill>
                  <a:schemeClr val="tx1"/>
                </a:solidFill>
                <a:latin typeface="+mn-lt"/>
              </a:rPr>
              <a:t> Handbook of Critical Discourse Studies</a:t>
            </a:r>
            <a:r>
              <a:rPr lang="en-GB" sz="1400" dirty="0" smtClean="0">
                <a:solidFill>
                  <a:schemeClr val="tx1"/>
                </a:solidFill>
                <a:latin typeface="+mn-lt"/>
              </a:rPr>
              <a:t>. London and New York: </a:t>
            </a:r>
            <a:r>
              <a:rPr lang="en-GB" sz="1400" dirty="0" err="1" smtClean="0">
                <a:solidFill>
                  <a:schemeClr val="tx1"/>
                </a:solidFill>
                <a:latin typeface="+mn-lt"/>
              </a:rPr>
              <a:t>Routledge</a:t>
            </a:r>
            <a:r>
              <a:rPr lang="en-GB" sz="1400" dirty="0" smtClean="0">
                <a:solidFill>
                  <a:schemeClr val="tx1"/>
                </a:solidFill>
                <a:latin typeface="+mn-lt"/>
              </a:rPr>
              <a:t>.</a:t>
            </a:r>
          </a:p>
          <a:p>
            <a:pPr algn="just">
              <a:buNone/>
            </a:pPr>
            <a:endParaRPr lang="en-GB" sz="1400" dirty="0" smtClean="0">
              <a:solidFill>
                <a:schemeClr val="tx1"/>
              </a:solidFill>
              <a:latin typeface="+mn-lt"/>
            </a:endParaRPr>
          </a:p>
          <a:p>
            <a:pPr algn="just">
              <a:buNone/>
            </a:pPr>
            <a:r>
              <a:rPr lang="en-GB" sz="1400" dirty="0" err="1" smtClean="0">
                <a:solidFill>
                  <a:schemeClr val="tx1"/>
                </a:solidFill>
                <a:latin typeface="+mn-lt"/>
              </a:rPr>
              <a:t>Halliday</a:t>
            </a:r>
            <a:r>
              <a:rPr lang="en-GB" sz="1400" dirty="0" smtClean="0">
                <a:solidFill>
                  <a:schemeClr val="tx1"/>
                </a:solidFill>
                <a:latin typeface="+mn-lt"/>
              </a:rPr>
              <a:t> M.A.K. and </a:t>
            </a:r>
            <a:r>
              <a:rPr lang="en-GB" sz="1400" dirty="0" err="1" smtClean="0">
                <a:solidFill>
                  <a:schemeClr val="tx1"/>
                </a:solidFill>
                <a:latin typeface="+mn-lt"/>
              </a:rPr>
              <a:t>Matthiessen</a:t>
            </a:r>
            <a:r>
              <a:rPr lang="en-GB" sz="1400" dirty="0" smtClean="0">
                <a:solidFill>
                  <a:schemeClr val="tx1"/>
                </a:solidFill>
                <a:latin typeface="+mn-lt"/>
              </a:rPr>
              <a:t> C.M.I.M. 2013. </a:t>
            </a:r>
            <a:r>
              <a:rPr lang="en-GB" sz="1400" i="1" dirty="0" smtClean="0">
                <a:solidFill>
                  <a:schemeClr val="tx1"/>
                </a:solidFill>
                <a:latin typeface="+mn-lt"/>
              </a:rPr>
              <a:t>Introduction to Functional Grammar</a:t>
            </a:r>
            <a:r>
              <a:rPr lang="en-GB" sz="1400" dirty="0" smtClean="0">
                <a:solidFill>
                  <a:schemeClr val="tx1"/>
                </a:solidFill>
                <a:latin typeface="+mn-lt"/>
              </a:rPr>
              <a:t>. </a:t>
            </a:r>
            <a:r>
              <a:rPr lang="en-GB" sz="1400" dirty="0" err="1" smtClean="0">
                <a:solidFill>
                  <a:schemeClr val="tx1"/>
                </a:solidFill>
                <a:latin typeface="+mn-lt"/>
              </a:rPr>
              <a:t>Routledge</a:t>
            </a:r>
            <a:r>
              <a:rPr lang="en-GB" sz="1400" dirty="0" smtClean="0">
                <a:solidFill>
                  <a:schemeClr val="tx1"/>
                </a:solidFill>
                <a:latin typeface="+mn-lt"/>
              </a:rPr>
              <a:t>: London / New York.</a:t>
            </a:r>
          </a:p>
          <a:p>
            <a:pPr algn="just">
              <a:buNone/>
            </a:pPr>
            <a:endParaRPr lang="en-GB" sz="1400" dirty="0" smtClean="0">
              <a:solidFill>
                <a:schemeClr val="tx1"/>
              </a:solidFill>
              <a:latin typeface="+mn-lt"/>
            </a:endParaRPr>
          </a:p>
          <a:p>
            <a:pPr algn="just">
              <a:buNone/>
            </a:pPr>
            <a:r>
              <a:rPr lang="en-GB" sz="1400" dirty="0" smtClean="0">
                <a:solidFill>
                  <a:schemeClr val="tx1"/>
                </a:solidFill>
                <a:latin typeface="+mn-lt"/>
              </a:rPr>
              <a:t>Hyland, K. 2022. “English for Specific Purposes: What Is It and Where Is It Taking Us?”. </a:t>
            </a:r>
            <a:r>
              <a:rPr lang="en-GB" sz="1400" i="1" dirty="0" smtClean="0">
                <a:solidFill>
                  <a:schemeClr val="tx1"/>
                </a:solidFill>
                <a:latin typeface="+mn-lt"/>
              </a:rPr>
              <a:t>ESP Today</a:t>
            </a:r>
            <a:r>
              <a:rPr lang="en-GB" sz="1400" dirty="0" smtClean="0">
                <a:solidFill>
                  <a:schemeClr val="tx1"/>
                </a:solidFill>
                <a:latin typeface="+mn-lt"/>
              </a:rPr>
              <a:t> 10(2), pp.202-220.</a:t>
            </a:r>
          </a:p>
          <a:p>
            <a:pPr algn="just">
              <a:buNone/>
            </a:pPr>
            <a:endParaRPr lang="it-IT" sz="1400" dirty="0" smtClean="0">
              <a:solidFill>
                <a:schemeClr val="tx1"/>
              </a:solidFill>
              <a:latin typeface="+mn-lt"/>
            </a:endParaRPr>
          </a:p>
          <a:p>
            <a:pPr algn="just">
              <a:buNone/>
            </a:pPr>
            <a:r>
              <a:rPr lang="en-GB" sz="1400" dirty="0" err="1" smtClean="0">
                <a:solidFill>
                  <a:schemeClr val="tx1"/>
                </a:solidFill>
                <a:latin typeface="+mn-lt"/>
              </a:rPr>
              <a:t>Xiaoning</a:t>
            </a:r>
            <a:r>
              <a:rPr lang="en-GB" sz="1400" dirty="0" smtClean="0">
                <a:solidFill>
                  <a:schemeClr val="tx1"/>
                </a:solidFill>
                <a:latin typeface="+mn-lt"/>
              </a:rPr>
              <a:t>, L. 2023. “Application of Interdisciplinary Thinking in English Teaching”. </a:t>
            </a:r>
            <a:r>
              <a:rPr lang="en-GB" sz="1400" i="1" dirty="0" smtClean="0">
                <a:solidFill>
                  <a:schemeClr val="tx1"/>
                </a:solidFill>
                <a:latin typeface="+mn-lt"/>
              </a:rPr>
              <a:t>Scientific Journal Of Humanities and Social Sciences Volume</a:t>
            </a:r>
            <a:r>
              <a:rPr lang="en-GB" sz="1400" dirty="0" smtClean="0">
                <a:solidFill>
                  <a:schemeClr val="tx1"/>
                </a:solidFill>
                <a:latin typeface="+mn-lt"/>
              </a:rPr>
              <a:t> 5(9), pp.1-7.</a:t>
            </a:r>
          </a:p>
          <a:p>
            <a:pPr algn="just">
              <a:buNone/>
            </a:pPr>
            <a:endParaRPr lang="it-IT" sz="1400" dirty="0" smtClean="0">
              <a:solidFill>
                <a:schemeClr val="tx1"/>
              </a:solidFill>
              <a:latin typeface="+mn-lt"/>
            </a:endParaRPr>
          </a:p>
          <a:p>
            <a:pPr algn="just">
              <a:buNone/>
            </a:pPr>
            <a:r>
              <a:rPr lang="en-GB" sz="1400" dirty="0" err="1" smtClean="0">
                <a:solidFill>
                  <a:schemeClr val="tx1"/>
                </a:solidFill>
                <a:latin typeface="+mn-lt"/>
              </a:rPr>
              <a:t>Zanola</a:t>
            </a:r>
            <a:r>
              <a:rPr lang="en-GB" sz="1400" dirty="0" smtClean="0">
                <a:solidFill>
                  <a:schemeClr val="tx1"/>
                </a:solidFill>
                <a:latin typeface="+mn-lt"/>
              </a:rPr>
              <a:t>, A. 2023. </a:t>
            </a:r>
            <a:r>
              <a:rPr lang="it-IT" sz="1400" i="1" dirty="0" smtClean="0">
                <a:solidFill>
                  <a:schemeClr val="tx1"/>
                </a:solidFill>
                <a:latin typeface="+mn-lt"/>
              </a:rPr>
              <a:t>La Lingua Inglese per la Comunicazione Scientifica e Professionale</a:t>
            </a:r>
            <a:r>
              <a:rPr lang="it-IT" sz="1400" dirty="0" smtClean="0">
                <a:solidFill>
                  <a:schemeClr val="tx1"/>
                </a:solidFill>
                <a:latin typeface="+mn-lt"/>
              </a:rPr>
              <a:t>. Carrocci editore, Roma.</a:t>
            </a:r>
          </a:p>
          <a:p>
            <a:endParaRPr lang="it-IT" sz="1400" dirty="0" smtClean="0"/>
          </a:p>
        </p:txBody>
      </p:sp>
    </p:spTree>
    <p:extLst>
      <p:ext uri="{BB962C8B-B14F-4D97-AF65-F5344CB8AC3E}">
        <p14:creationId xmlns:p14="http://schemas.microsoft.com/office/powerpoint/2010/main" xmlns="" val="1872782846"/>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620688"/>
            <a:ext cx="8064896" cy="2315343"/>
          </a:xfrm>
        </p:spPr>
        <p:txBody>
          <a:bodyPr/>
          <a:lstStyle/>
          <a:p>
            <a:r>
              <a:rPr lang="it-IT" sz="2800" dirty="0" smtClean="0"/>
              <a:t/>
            </a:r>
            <a:br>
              <a:rPr lang="it-IT" sz="2800" dirty="0" smtClean="0"/>
            </a:br>
            <a:r>
              <a:rPr lang="en-US" sz="2800" b="1" dirty="0" smtClean="0"/>
              <a:t>Languages matter! </a:t>
            </a:r>
            <a:br>
              <a:rPr lang="en-US" sz="2800" b="1" dirty="0" smtClean="0"/>
            </a:br>
            <a:r>
              <a:rPr lang="en-US" sz="2800" b="1" dirty="0" smtClean="0"/>
              <a:t>The UNESCO report on the multilingualism's role in research and education</a:t>
            </a:r>
            <a:r>
              <a:rPr lang="it-IT" sz="2800" dirty="0" smtClean="0"/>
              <a:t/>
            </a:r>
            <a:br>
              <a:rPr lang="it-IT" sz="2800" dirty="0" smtClean="0"/>
            </a:br>
            <a:r>
              <a:rPr lang="en-US" sz="2500" i="1" dirty="0" smtClean="0"/>
              <a:t/>
            </a:r>
            <a:br>
              <a:rPr lang="en-US" sz="2500" i="1" dirty="0" smtClean="0"/>
            </a:br>
            <a:endParaRPr lang="it-IT" sz="2500" dirty="0"/>
          </a:p>
        </p:txBody>
      </p:sp>
      <p:sp>
        <p:nvSpPr>
          <p:cNvPr id="3" name="Sottotitolo 2"/>
          <p:cNvSpPr>
            <a:spLocks noGrp="1"/>
          </p:cNvSpPr>
          <p:nvPr>
            <p:ph type="subTitle" idx="1"/>
          </p:nvPr>
        </p:nvSpPr>
        <p:spPr>
          <a:xfrm>
            <a:off x="1239104" y="2204864"/>
            <a:ext cx="6789279" cy="3990802"/>
          </a:xfrm>
        </p:spPr>
        <p:txBody>
          <a:bodyPr>
            <a:normAutofit/>
          </a:bodyPr>
          <a:lstStyle/>
          <a:p>
            <a:r>
              <a:rPr lang="it-IT" sz="2000" b="1" dirty="0">
                <a:solidFill>
                  <a:srgbClr val="0070C0"/>
                </a:solidFill>
                <a:latin typeface="Palatino Linotype" panose="02040502050505030304" pitchFamily="18" charset="0"/>
              </a:rPr>
              <a:t>Giulia Adriana Pennisi</a:t>
            </a:r>
          </a:p>
          <a:p>
            <a:endParaRPr lang="en-US" sz="1400" dirty="0" smtClean="0">
              <a:solidFill>
                <a:schemeClr val="tx1"/>
              </a:solidFill>
              <a:latin typeface="+mn-lt"/>
            </a:endParaRPr>
          </a:p>
          <a:p>
            <a:r>
              <a:rPr lang="it-IT" sz="3200" i="1" dirty="0" smtClean="0">
                <a:solidFill>
                  <a:srgbClr val="C00000"/>
                </a:solidFill>
                <a:latin typeface="+mn-lt"/>
              </a:rPr>
              <a:t>Thank you!</a:t>
            </a:r>
          </a:p>
          <a:p>
            <a:endParaRPr lang="it-IT" sz="2000" dirty="0">
              <a:solidFill>
                <a:schemeClr val="tx1"/>
              </a:solidFill>
            </a:endParaRPr>
          </a:p>
          <a:p>
            <a:endParaRPr lang="it-IT" sz="2000" dirty="0">
              <a:solidFill>
                <a:schemeClr val="tx1"/>
              </a:solidFill>
            </a:endParaRPr>
          </a:p>
          <a:p>
            <a:endParaRPr lang="it-IT" sz="2000" dirty="0">
              <a:solidFill>
                <a:schemeClr val="tx1"/>
              </a:solidFill>
            </a:endParaRPr>
          </a:p>
          <a:p>
            <a:endParaRPr lang="it-IT" sz="2000" dirty="0">
              <a:solidFill>
                <a:schemeClr val="tx1"/>
              </a:solidFill>
            </a:endParaRPr>
          </a:p>
        </p:txBody>
      </p:sp>
      <p:pic>
        <p:nvPicPr>
          <p:cNvPr id="1031"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9060" y="4301046"/>
            <a:ext cx="7979364" cy="1720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35896" y="4365104"/>
            <a:ext cx="884237" cy="360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80312" y="4941168"/>
            <a:ext cx="493713" cy="360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32240" y="5445224"/>
            <a:ext cx="542925"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cstate="print"/>
          <a:srcRect/>
          <a:stretch>
            <a:fillRect/>
          </a:stretch>
        </p:blipFill>
        <p:spPr bwMode="auto">
          <a:xfrm>
            <a:off x="8100392" y="4869160"/>
            <a:ext cx="448480" cy="496389"/>
          </a:xfrm>
          <a:prstGeom prst="rect">
            <a:avLst/>
          </a:prstGeom>
          <a:noFill/>
          <a:ln w="9525">
            <a:noFill/>
            <a:miter lim="800000"/>
            <a:headEnd/>
            <a:tailEnd/>
          </a:ln>
        </p:spPr>
      </p:pic>
    </p:spTree>
    <p:extLst>
      <p:ext uri="{BB962C8B-B14F-4D97-AF65-F5344CB8AC3E}">
        <p14:creationId xmlns:p14="http://schemas.microsoft.com/office/powerpoint/2010/main" xmlns="" val="1676399204"/>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marL="342900" lvl="0" indent="-342900">
              <a:lnSpc>
                <a:spcPct val="115000"/>
              </a:lnSpc>
              <a:spcBef>
                <a:spcPct val="20000"/>
              </a:spcBef>
            </a:pPr>
            <a:r>
              <a:rPr lang="it-IT" sz="2000" dirty="0"/>
              <a:t/>
            </a:r>
            <a:br>
              <a:rPr lang="it-IT" sz="2000" dirty="0"/>
            </a:br>
            <a:r>
              <a:rPr lang="it-IT" sz="2000" dirty="0"/>
              <a:t/>
            </a:r>
            <a:br>
              <a:rPr lang="it-IT" sz="2000" dirty="0"/>
            </a:br>
            <a:r>
              <a:rPr lang="it-IT" sz="2000" b="1" dirty="0" err="1" smtClean="0"/>
              <a:t>Language</a:t>
            </a:r>
            <a:r>
              <a:rPr lang="it-IT" sz="2000" b="1" dirty="0" smtClean="0"/>
              <a:t> </a:t>
            </a:r>
            <a:r>
              <a:rPr lang="it-IT" sz="2000" b="1" dirty="0" err="1" smtClean="0"/>
              <a:t>is</a:t>
            </a:r>
            <a:r>
              <a:rPr lang="it-IT" sz="2000" b="1" dirty="0" smtClean="0"/>
              <a:t> a ‘</a:t>
            </a:r>
            <a:r>
              <a:rPr lang="it-IT" sz="2000" b="1" dirty="0" err="1" smtClean="0"/>
              <a:t>human</a:t>
            </a:r>
            <a:r>
              <a:rPr lang="it-IT" sz="2000" b="1" dirty="0" smtClean="0"/>
              <a:t> right’</a:t>
            </a:r>
            <a:br>
              <a:rPr lang="it-IT" sz="2000" b="1" dirty="0" smtClean="0"/>
            </a:br>
            <a:endParaRPr lang="it-IT" sz="2800" b="1" dirty="0">
              <a:solidFill>
                <a:srgbClr val="0070C0"/>
              </a:solidFill>
            </a:endParaRPr>
          </a:p>
        </p:txBody>
      </p:sp>
      <p:sp>
        <p:nvSpPr>
          <p:cNvPr id="7" name="Segnaposto contenuto 6"/>
          <p:cNvSpPr>
            <a:spLocks noGrp="1"/>
          </p:cNvSpPr>
          <p:nvPr>
            <p:ph sz="half" idx="2"/>
          </p:nvPr>
        </p:nvSpPr>
        <p:spPr/>
        <p:txBody>
          <a:bodyPr/>
          <a:lstStyle/>
          <a:p>
            <a:endParaRPr lang="it-IT" dirty="0" smtClean="0"/>
          </a:p>
          <a:p>
            <a:endParaRPr lang="it-IT" dirty="0" smtClean="0"/>
          </a:p>
          <a:p>
            <a:pPr algn="ctr">
              <a:buNone/>
            </a:pPr>
            <a:endParaRPr lang="it-IT" b="1" dirty="0" smtClean="0">
              <a:solidFill>
                <a:srgbClr val="C00000"/>
              </a:solidFill>
              <a:effectLst>
                <a:outerShdw blurRad="38100" dist="38100" dir="2700000" algn="tl">
                  <a:srgbClr val="000000">
                    <a:alpha val="43137"/>
                  </a:srgbClr>
                </a:outerShdw>
              </a:effectLst>
              <a:latin typeface="Algerian" pitchFamily="82" charset="0"/>
            </a:endParaRPr>
          </a:p>
          <a:p>
            <a:pPr algn="ctr">
              <a:buNone/>
            </a:pPr>
            <a:r>
              <a:rPr lang="it-IT" b="1" dirty="0" smtClean="0">
                <a:solidFill>
                  <a:srgbClr val="C00000"/>
                </a:solidFill>
                <a:effectLst>
                  <a:outerShdw blurRad="38100" dist="38100" dir="2700000" algn="tl">
                    <a:srgbClr val="000000">
                      <a:alpha val="43137"/>
                    </a:srgbClr>
                  </a:outerShdw>
                </a:effectLst>
                <a:latin typeface="Algerian" pitchFamily="82" charset="0"/>
              </a:rPr>
              <a:t> </a:t>
            </a:r>
          </a:p>
          <a:p>
            <a:pPr>
              <a:buNone/>
            </a:pPr>
            <a:endParaRPr lang="it-IT" dirty="0"/>
          </a:p>
        </p:txBody>
      </p:sp>
      <p:sp>
        <p:nvSpPr>
          <p:cNvPr id="8" name="Segnaposto contenuto 7"/>
          <p:cNvSpPr>
            <a:spLocks noGrp="1"/>
          </p:cNvSpPr>
          <p:nvPr>
            <p:ph sz="quarter" idx="13"/>
          </p:nvPr>
        </p:nvSpPr>
        <p:spPr>
          <a:xfrm>
            <a:off x="365760" y="1600200"/>
            <a:ext cx="4041648" cy="1684784"/>
          </a:xfrm>
        </p:spPr>
        <p:txBody>
          <a:bodyPr>
            <a:normAutofit/>
          </a:bodyPr>
          <a:lstStyle/>
          <a:p>
            <a:pPr marL="0">
              <a:buNone/>
            </a:pPr>
            <a:r>
              <a:rPr lang="en-US" sz="1600" b="1" dirty="0" err="1" smtClean="0">
                <a:solidFill>
                  <a:schemeClr val="tx1"/>
                </a:solidFill>
                <a:latin typeface="+mn-lt"/>
              </a:rPr>
              <a:t>Stefania</a:t>
            </a:r>
            <a:r>
              <a:rPr lang="en-US" sz="1600" b="1" dirty="0" smtClean="0">
                <a:solidFill>
                  <a:schemeClr val="tx1"/>
                </a:solidFill>
                <a:latin typeface="+mn-lt"/>
              </a:rPr>
              <a:t> </a:t>
            </a:r>
            <a:r>
              <a:rPr lang="en-US" sz="1600" b="1" dirty="0" err="1" smtClean="0">
                <a:solidFill>
                  <a:schemeClr val="tx1"/>
                </a:solidFill>
                <a:latin typeface="+mn-lt"/>
              </a:rPr>
              <a:t>Giannini</a:t>
            </a:r>
            <a:r>
              <a:rPr lang="en-US" sz="1600" b="1" dirty="0" smtClean="0">
                <a:solidFill>
                  <a:schemeClr val="tx1"/>
                </a:solidFill>
                <a:latin typeface="+mn-lt"/>
              </a:rPr>
              <a:t> - UNESCO Assistant Director-General for Education</a:t>
            </a:r>
          </a:p>
          <a:p>
            <a:pPr marL="0">
              <a:buNone/>
            </a:pPr>
            <a:r>
              <a:rPr lang="en-US" sz="1600" dirty="0" smtClean="0">
                <a:solidFill>
                  <a:schemeClr val="tx1"/>
                </a:solidFill>
                <a:latin typeface="+mn-lt"/>
              </a:rPr>
              <a:t>the </a:t>
            </a:r>
            <a:r>
              <a:rPr lang="en-US" sz="1600" i="1" dirty="0" smtClean="0">
                <a:solidFill>
                  <a:schemeClr val="tx1"/>
                </a:solidFill>
                <a:latin typeface="+mn-lt"/>
              </a:rPr>
              <a:t>Silver Jubilee Celebration of International Mother Language Day 2025  </a:t>
            </a:r>
            <a:r>
              <a:rPr lang="en-US" sz="1600" dirty="0" smtClean="0">
                <a:solidFill>
                  <a:schemeClr val="tx1"/>
                </a:solidFill>
                <a:latin typeface="+mn-lt"/>
              </a:rPr>
              <a:t>held at UNESCO Headquarters in Paris on 21 February 2025</a:t>
            </a:r>
          </a:p>
          <a:p>
            <a:pPr marL="0">
              <a:buNone/>
            </a:pPr>
            <a:endParaRPr lang="en-US" sz="1600" dirty="0" smtClean="0">
              <a:solidFill>
                <a:schemeClr val="tx1"/>
              </a:solidFill>
              <a:latin typeface="+mn-lt"/>
            </a:endParaRPr>
          </a:p>
          <a:p>
            <a:pPr marL="0">
              <a:buNone/>
            </a:pPr>
            <a:endParaRPr lang="it-IT" dirty="0">
              <a:solidFill>
                <a:schemeClr val="tx1"/>
              </a:solidFill>
              <a:latin typeface="+mn-lt"/>
            </a:endParaRPr>
          </a:p>
        </p:txBody>
      </p:sp>
      <p:sp>
        <p:nvSpPr>
          <p:cNvPr id="6" name="Rettangolo 5"/>
          <p:cNvSpPr/>
          <p:nvPr/>
        </p:nvSpPr>
        <p:spPr>
          <a:xfrm>
            <a:off x="4499992" y="1443841"/>
            <a:ext cx="3960440" cy="4801314"/>
          </a:xfrm>
          <a:prstGeom prst="rect">
            <a:avLst/>
          </a:prstGeom>
        </p:spPr>
        <p:txBody>
          <a:bodyPr wrap="square">
            <a:spAutoFit/>
          </a:bodyPr>
          <a:lstStyle/>
          <a:p>
            <a:r>
              <a:rPr lang="en-US" dirty="0" smtClean="0"/>
              <a:t>“… </a:t>
            </a:r>
            <a:r>
              <a:rPr lang="en-US" b="1" dirty="0" smtClean="0">
                <a:effectLst>
                  <a:outerShdw blurRad="38100" dist="38100" dir="2700000" algn="tl">
                    <a:srgbClr val="000000">
                      <a:alpha val="43137"/>
                    </a:srgbClr>
                  </a:outerShdw>
                </a:effectLst>
              </a:rPr>
              <a:t>linguists</a:t>
            </a:r>
            <a:r>
              <a:rPr lang="en-US" dirty="0" smtClean="0"/>
              <a:t> have shown that language isn’t just about words and grammar —it’s about how we construct meaning, how we learn, and how we engage with the world.</a:t>
            </a:r>
          </a:p>
          <a:p>
            <a:r>
              <a:rPr lang="en-US" b="1" dirty="0" smtClean="0">
                <a:solidFill>
                  <a:srgbClr val="C00000"/>
                </a:solidFill>
              </a:rPr>
              <a:t>And that brings me to a crucial point: language is also a human right. </a:t>
            </a:r>
          </a:p>
          <a:p>
            <a:r>
              <a:rPr lang="en-US" i="1" dirty="0" smtClean="0">
                <a:solidFill>
                  <a:srgbClr val="0070C0"/>
                </a:solidFill>
              </a:rPr>
              <a:t>The Universal Declaration of Linguistic Rights</a:t>
            </a:r>
            <a:r>
              <a:rPr lang="en-US" dirty="0" smtClean="0">
                <a:solidFill>
                  <a:srgbClr val="0070C0"/>
                </a:solidFill>
              </a:rPr>
              <a:t>, adopted in Barcelona in </a:t>
            </a:r>
            <a:r>
              <a:rPr lang="en-US" i="1" dirty="0" smtClean="0">
                <a:solidFill>
                  <a:srgbClr val="0070C0"/>
                </a:solidFill>
              </a:rPr>
              <a:t>1996</a:t>
            </a:r>
            <a:r>
              <a:rPr lang="en-US" dirty="0" smtClean="0"/>
              <a:t>, upholds the right to use one’s own language without discrimination. Ensuring linguistic rights is about giving people the freedom to use and learn their languages and to reaffirm their own identity, dignity and participation in society. …”. </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467544" y="3356992"/>
            <a:ext cx="3630998" cy="2448272"/>
          </a:xfrm>
          <a:prstGeom prst="rect">
            <a:avLst/>
          </a:prstGeom>
          <a:noFill/>
          <a:ln w="9525">
            <a:noFill/>
            <a:miter lim="800000"/>
            <a:headEnd/>
            <a:tailEnd/>
          </a:ln>
          <a:effectLst/>
        </p:spPr>
      </p:pic>
      <p:sp>
        <p:nvSpPr>
          <p:cNvPr id="10" name="Rettangolo 9"/>
          <p:cNvSpPr/>
          <p:nvPr/>
        </p:nvSpPr>
        <p:spPr>
          <a:xfrm>
            <a:off x="395536" y="6021289"/>
            <a:ext cx="4032448" cy="461665"/>
          </a:xfrm>
          <a:prstGeom prst="rect">
            <a:avLst/>
          </a:prstGeom>
        </p:spPr>
        <p:txBody>
          <a:bodyPr wrap="square">
            <a:spAutoFit/>
          </a:bodyPr>
          <a:lstStyle/>
          <a:p>
            <a:r>
              <a:rPr lang="it-IT" sz="1200" dirty="0" smtClean="0"/>
              <a:t>https://www.unesco.org/en/articles/language-matters-role-and-power-multilingualism</a:t>
            </a:r>
            <a:endParaRPr lang="it-IT" sz="1200" dirty="0"/>
          </a:p>
        </p:txBody>
      </p:sp>
    </p:spTree>
    <p:extLst>
      <p:ext uri="{BB962C8B-B14F-4D97-AF65-F5344CB8AC3E}">
        <p14:creationId xmlns:p14="http://schemas.microsoft.com/office/powerpoint/2010/main" xmlns="" val="449912122"/>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marL="342900" lvl="0" indent="-342900">
              <a:lnSpc>
                <a:spcPct val="115000"/>
              </a:lnSpc>
              <a:spcBef>
                <a:spcPct val="20000"/>
              </a:spcBef>
            </a:pPr>
            <a:r>
              <a:rPr lang="it-IT" sz="2000" dirty="0"/>
              <a:t/>
            </a:r>
            <a:br>
              <a:rPr lang="it-IT" sz="2000" dirty="0"/>
            </a:br>
            <a:r>
              <a:rPr lang="it-IT" sz="2000" dirty="0"/>
              <a:t/>
            </a:r>
            <a:br>
              <a:rPr lang="it-IT" sz="2000" dirty="0"/>
            </a:br>
            <a:r>
              <a:rPr lang="it-IT" sz="2000" b="1" dirty="0" err="1" smtClean="0"/>
              <a:t>Language</a:t>
            </a:r>
            <a:r>
              <a:rPr lang="it-IT" sz="2000" b="1" dirty="0" smtClean="0"/>
              <a:t> </a:t>
            </a:r>
            <a:r>
              <a:rPr lang="it-IT" sz="2000" b="1" dirty="0" err="1" smtClean="0"/>
              <a:t>as</a:t>
            </a:r>
            <a:r>
              <a:rPr lang="it-IT" sz="2000" b="1" dirty="0" smtClean="0"/>
              <a:t> a </a:t>
            </a:r>
            <a:r>
              <a:rPr lang="it-IT" sz="2000" b="1" dirty="0" err="1" smtClean="0"/>
              <a:t>lens</a:t>
            </a:r>
            <a:r>
              <a:rPr lang="it-IT" sz="2000" b="1" dirty="0" smtClean="0"/>
              <a:t> </a:t>
            </a:r>
            <a:r>
              <a:rPr lang="it-IT" sz="2000" b="1" dirty="0" err="1" smtClean="0"/>
              <a:t>for</a:t>
            </a:r>
            <a:r>
              <a:rPr lang="it-IT" sz="2000" b="1" dirty="0" smtClean="0"/>
              <a:t> </a:t>
            </a:r>
            <a:r>
              <a:rPr lang="it-IT" sz="2000" b="1" dirty="0" err="1" smtClean="0"/>
              <a:t>how</a:t>
            </a:r>
            <a:r>
              <a:rPr lang="it-IT" sz="2000" b="1" dirty="0" smtClean="0"/>
              <a:t> </a:t>
            </a:r>
            <a:r>
              <a:rPr lang="it-IT" sz="2000" b="1" dirty="0" err="1" smtClean="0"/>
              <a:t>we</a:t>
            </a:r>
            <a:r>
              <a:rPr lang="it-IT" sz="2000" b="1" dirty="0" smtClean="0"/>
              <a:t> </a:t>
            </a:r>
            <a:r>
              <a:rPr lang="it-IT" sz="2000" b="1" dirty="0" err="1" smtClean="0"/>
              <a:t>understand</a:t>
            </a:r>
            <a:r>
              <a:rPr lang="it-IT" sz="2000" b="1" dirty="0" smtClean="0"/>
              <a:t> the world</a:t>
            </a:r>
            <a:br>
              <a:rPr lang="it-IT" sz="2000" b="1" dirty="0" smtClean="0"/>
            </a:br>
            <a:endParaRPr lang="it-IT" sz="2800" b="1" dirty="0">
              <a:solidFill>
                <a:srgbClr val="0070C0"/>
              </a:solidFill>
            </a:endParaRPr>
          </a:p>
        </p:txBody>
      </p:sp>
      <p:sp>
        <p:nvSpPr>
          <p:cNvPr id="7" name="Segnaposto contenuto 6"/>
          <p:cNvSpPr>
            <a:spLocks noGrp="1"/>
          </p:cNvSpPr>
          <p:nvPr>
            <p:ph sz="half" idx="2"/>
          </p:nvPr>
        </p:nvSpPr>
        <p:spPr>
          <a:xfrm>
            <a:off x="4499992" y="1600200"/>
            <a:ext cx="4186808" cy="4525963"/>
          </a:xfrm>
        </p:spPr>
        <p:txBody>
          <a:bodyPr/>
          <a:lstStyle/>
          <a:p>
            <a:endParaRPr lang="it-IT" dirty="0" smtClean="0"/>
          </a:p>
          <a:p>
            <a:endParaRPr lang="it-IT" dirty="0" smtClean="0"/>
          </a:p>
          <a:p>
            <a:pPr algn="ctr">
              <a:buNone/>
            </a:pPr>
            <a:endParaRPr lang="it-IT" b="1" dirty="0" smtClean="0">
              <a:solidFill>
                <a:srgbClr val="C00000"/>
              </a:solidFill>
              <a:effectLst>
                <a:outerShdw blurRad="38100" dist="38100" dir="2700000" algn="tl">
                  <a:srgbClr val="000000">
                    <a:alpha val="43137"/>
                  </a:srgbClr>
                </a:outerShdw>
              </a:effectLst>
              <a:latin typeface="Algerian" pitchFamily="82" charset="0"/>
            </a:endParaRPr>
          </a:p>
          <a:p>
            <a:pPr algn="ctr">
              <a:buNone/>
            </a:pPr>
            <a:r>
              <a:rPr lang="it-IT" b="1" dirty="0" smtClean="0">
                <a:solidFill>
                  <a:srgbClr val="C00000"/>
                </a:solidFill>
                <a:effectLst>
                  <a:outerShdw blurRad="38100" dist="38100" dir="2700000" algn="tl">
                    <a:srgbClr val="000000">
                      <a:alpha val="43137"/>
                    </a:srgbClr>
                  </a:outerShdw>
                </a:effectLst>
                <a:latin typeface="Algerian" pitchFamily="82" charset="0"/>
              </a:rPr>
              <a:t> </a:t>
            </a:r>
          </a:p>
          <a:p>
            <a:pPr>
              <a:buNone/>
            </a:pPr>
            <a:endParaRPr lang="it-IT" dirty="0"/>
          </a:p>
        </p:txBody>
      </p:sp>
      <p:sp>
        <p:nvSpPr>
          <p:cNvPr id="8" name="Segnaposto contenuto 7"/>
          <p:cNvSpPr>
            <a:spLocks noGrp="1"/>
          </p:cNvSpPr>
          <p:nvPr>
            <p:ph sz="quarter" idx="13"/>
          </p:nvPr>
        </p:nvSpPr>
        <p:spPr>
          <a:xfrm>
            <a:off x="365760" y="1600200"/>
            <a:ext cx="4041648" cy="1252736"/>
          </a:xfrm>
        </p:spPr>
        <p:txBody>
          <a:bodyPr>
            <a:normAutofit/>
          </a:bodyPr>
          <a:lstStyle/>
          <a:p>
            <a:pPr marL="0">
              <a:buNone/>
            </a:pPr>
            <a:r>
              <a:rPr lang="en-US" sz="1600" b="1" dirty="0" err="1" smtClean="0">
                <a:solidFill>
                  <a:schemeClr val="tx1"/>
                </a:solidFill>
                <a:latin typeface="+mn-lt"/>
              </a:rPr>
              <a:t>Stefania</a:t>
            </a:r>
            <a:r>
              <a:rPr lang="en-US" sz="1600" b="1" dirty="0" smtClean="0">
                <a:solidFill>
                  <a:schemeClr val="tx1"/>
                </a:solidFill>
                <a:latin typeface="+mn-lt"/>
              </a:rPr>
              <a:t> </a:t>
            </a:r>
            <a:r>
              <a:rPr lang="en-US" sz="1600" b="1" dirty="0" err="1" smtClean="0">
                <a:solidFill>
                  <a:schemeClr val="tx1"/>
                </a:solidFill>
                <a:latin typeface="+mn-lt"/>
              </a:rPr>
              <a:t>Giannini</a:t>
            </a:r>
            <a:r>
              <a:rPr lang="en-US" sz="1600" b="1" dirty="0" smtClean="0">
                <a:solidFill>
                  <a:schemeClr val="tx1"/>
                </a:solidFill>
                <a:latin typeface="+mn-lt"/>
              </a:rPr>
              <a:t> - UNESCO Assistant Director-General for Education</a:t>
            </a:r>
          </a:p>
          <a:p>
            <a:pPr marL="0">
              <a:buNone/>
            </a:pPr>
            <a:endParaRPr lang="en-US" sz="1600" dirty="0" smtClean="0">
              <a:solidFill>
                <a:schemeClr val="tx1"/>
              </a:solidFill>
              <a:latin typeface="+mn-lt"/>
            </a:endParaRPr>
          </a:p>
          <a:p>
            <a:pPr marL="0">
              <a:buNone/>
            </a:pPr>
            <a:endParaRPr lang="it-IT" dirty="0">
              <a:solidFill>
                <a:schemeClr val="tx1"/>
              </a:solidFill>
              <a:latin typeface="+mn-lt"/>
            </a:endParaRPr>
          </a:p>
        </p:txBody>
      </p:sp>
      <p:sp>
        <p:nvSpPr>
          <p:cNvPr id="6" name="Rettangolo 5"/>
          <p:cNvSpPr/>
          <p:nvPr/>
        </p:nvSpPr>
        <p:spPr>
          <a:xfrm>
            <a:off x="4499992" y="1443840"/>
            <a:ext cx="3960440" cy="4339650"/>
          </a:xfrm>
          <a:prstGeom prst="rect">
            <a:avLst/>
          </a:prstGeom>
        </p:spPr>
        <p:txBody>
          <a:bodyPr wrap="square">
            <a:spAutoFit/>
          </a:bodyPr>
          <a:lstStyle/>
          <a:p>
            <a:r>
              <a:rPr lang="en-US" b="1" dirty="0" smtClean="0"/>
              <a:t>Multilingualism is the ground to unlock its potential</a:t>
            </a:r>
          </a:p>
          <a:p>
            <a:endParaRPr lang="en-US" b="1" dirty="0" smtClean="0"/>
          </a:p>
          <a:p>
            <a:r>
              <a:rPr lang="en-US" b="1" i="1" dirty="0" smtClean="0">
                <a:solidFill>
                  <a:srgbClr val="C00000"/>
                </a:solidFill>
              </a:rPr>
              <a:t>Cognitively</a:t>
            </a:r>
            <a:r>
              <a:rPr lang="en-US" dirty="0" smtClean="0"/>
              <a:t>, it sharpens problem-solving, strengthens memory, and boosts adaptability. Neurological research confirms this.</a:t>
            </a:r>
          </a:p>
          <a:p>
            <a:endParaRPr lang="en-US" sz="800" dirty="0" smtClean="0"/>
          </a:p>
          <a:p>
            <a:endParaRPr lang="en-US" sz="800" dirty="0" smtClean="0"/>
          </a:p>
          <a:p>
            <a:r>
              <a:rPr lang="en-US" b="1" i="1" dirty="0" smtClean="0">
                <a:solidFill>
                  <a:srgbClr val="C00000"/>
                </a:solidFill>
              </a:rPr>
              <a:t>Economically</a:t>
            </a:r>
            <a:r>
              <a:rPr lang="en-US" b="1" dirty="0" smtClean="0"/>
              <a:t>, </a:t>
            </a:r>
            <a:r>
              <a:rPr lang="en-US" dirty="0" smtClean="0"/>
              <a:t>multilingual workplaces perform better and drive innovation.</a:t>
            </a:r>
          </a:p>
          <a:p>
            <a:endParaRPr lang="en-US" dirty="0" smtClean="0"/>
          </a:p>
          <a:p>
            <a:endParaRPr lang="en-US" sz="800" dirty="0" smtClean="0"/>
          </a:p>
          <a:p>
            <a:r>
              <a:rPr lang="en-US" b="1" i="1" dirty="0" smtClean="0">
                <a:solidFill>
                  <a:srgbClr val="C00000"/>
                </a:solidFill>
              </a:rPr>
              <a:t>Socially</a:t>
            </a:r>
            <a:r>
              <a:rPr lang="en-US" dirty="0" smtClean="0"/>
              <a:t>, multilingualism fosters inclusion, belonging, and peace.</a:t>
            </a:r>
          </a:p>
          <a:p>
            <a:endParaRPr lang="en-US" dirty="0"/>
          </a:p>
        </p:txBody>
      </p:sp>
      <p:sp>
        <p:nvSpPr>
          <p:cNvPr id="10" name="Rettangolo 9"/>
          <p:cNvSpPr/>
          <p:nvPr/>
        </p:nvSpPr>
        <p:spPr>
          <a:xfrm>
            <a:off x="395536" y="6021289"/>
            <a:ext cx="4032448" cy="461665"/>
          </a:xfrm>
          <a:prstGeom prst="rect">
            <a:avLst/>
          </a:prstGeom>
        </p:spPr>
        <p:txBody>
          <a:bodyPr wrap="square">
            <a:spAutoFit/>
          </a:bodyPr>
          <a:lstStyle/>
          <a:p>
            <a:r>
              <a:rPr lang="it-IT" sz="1200" dirty="0" smtClean="0"/>
              <a:t>https://www.unesco.org/en/articles/language-matters-role-and-power-multilingualism</a:t>
            </a:r>
            <a:endParaRPr lang="it-IT" sz="1200" dirty="0"/>
          </a:p>
        </p:txBody>
      </p:sp>
      <p:pic>
        <p:nvPicPr>
          <p:cNvPr id="9" name="Immagine 8" descr="https://3.bp.blogspot.com/-1Pbs5QfmUpU/V_1vJtjrlFI/AAAAAAAAAGg/ycRWymziNuornViQDnrihq3_x8TQk-ZigCLcB/s1600/multilinguismo.png"/>
          <p:cNvPicPr/>
          <p:nvPr/>
        </p:nvPicPr>
        <p:blipFill>
          <a:blip r:embed="rId2" cstate="print"/>
          <a:srcRect/>
          <a:stretch>
            <a:fillRect/>
          </a:stretch>
        </p:blipFill>
        <p:spPr bwMode="auto">
          <a:xfrm>
            <a:off x="395536" y="2348880"/>
            <a:ext cx="3960440" cy="3168352"/>
          </a:xfrm>
          <a:prstGeom prst="rect">
            <a:avLst/>
          </a:prstGeom>
          <a:noFill/>
          <a:ln w="9525">
            <a:noFill/>
            <a:miter lim="800000"/>
            <a:headEnd/>
            <a:tailEnd/>
          </a:ln>
        </p:spPr>
      </p:pic>
    </p:spTree>
    <p:extLst>
      <p:ext uri="{BB962C8B-B14F-4D97-AF65-F5344CB8AC3E}">
        <p14:creationId xmlns:p14="http://schemas.microsoft.com/office/powerpoint/2010/main" xmlns="" val="449912122"/>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64704"/>
            <a:ext cx="8229600" cy="835496"/>
          </a:xfrm>
        </p:spPr>
        <p:txBody>
          <a:bodyPr/>
          <a:lstStyle/>
          <a:p>
            <a:pPr algn="l"/>
            <a:r>
              <a:rPr lang="it-IT" sz="2000" b="1" dirty="0" smtClean="0"/>
              <a:t/>
            </a:r>
            <a:br>
              <a:rPr lang="it-IT" sz="2000" b="1" dirty="0" smtClean="0"/>
            </a:br>
            <a:r>
              <a:rPr lang="it-IT" sz="2000" b="1" dirty="0" smtClean="0"/>
              <a:t/>
            </a:r>
            <a:br>
              <a:rPr lang="it-IT" sz="2000" b="1" dirty="0" smtClean="0"/>
            </a:br>
            <a:r>
              <a:rPr lang="it-IT" sz="2000" b="1" dirty="0" smtClean="0"/>
              <a:t/>
            </a:r>
            <a:br>
              <a:rPr lang="it-IT" sz="2000" b="1" dirty="0" smtClean="0"/>
            </a:br>
            <a:r>
              <a:rPr lang="it-IT" sz="2000" b="1" dirty="0" smtClean="0"/>
              <a:t/>
            </a:r>
            <a:br>
              <a:rPr lang="it-IT" sz="2000" b="1" dirty="0" smtClean="0"/>
            </a:br>
            <a:endParaRPr lang="it-IT" sz="2000" dirty="0"/>
          </a:p>
        </p:txBody>
      </p:sp>
      <p:sp>
        <p:nvSpPr>
          <p:cNvPr id="6" name="Rettangolo 5"/>
          <p:cNvSpPr/>
          <p:nvPr/>
        </p:nvSpPr>
        <p:spPr>
          <a:xfrm>
            <a:off x="539552" y="2368620"/>
            <a:ext cx="3240360" cy="984885"/>
          </a:xfrm>
          <a:prstGeom prst="rect">
            <a:avLst/>
          </a:prstGeom>
        </p:spPr>
        <p:txBody>
          <a:bodyPr wrap="square">
            <a:spAutoFit/>
          </a:bodyPr>
          <a:lstStyle/>
          <a:p>
            <a:endParaRPr lang="it-IT" sz="2000" dirty="0" smtClean="0">
              <a:solidFill>
                <a:srgbClr val="2F5897"/>
              </a:solidFill>
              <a:effectLst>
                <a:outerShdw blurRad="63500" dist="38100" dir="5400000" algn="t" rotWithShape="0">
                  <a:prstClr val="black">
                    <a:alpha val="25000"/>
                  </a:prstClr>
                </a:outerShdw>
              </a:effectLst>
              <a:ea typeface="+mj-ea"/>
              <a:cs typeface="+mj-cs"/>
            </a:endParaRPr>
          </a:p>
          <a:p>
            <a:endParaRPr lang="it-IT" sz="2000" dirty="0" smtClean="0">
              <a:solidFill>
                <a:srgbClr val="2F5897"/>
              </a:solidFill>
              <a:effectLst>
                <a:outerShdw blurRad="63500" dist="38100" dir="5400000" algn="t" rotWithShape="0">
                  <a:prstClr val="black">
                    <a:alpha val="25000"/>
                  </a:prstClr>
                </a:outerShdw>
              </a:effectLst>
              <a:ea typeface="+mj-ea"/>
              <a:cs typeface="+mj-cs"/>
            </a:endParaRPr>
          </a:p>
          <a:p>
            <a:endParaRPr lang="it-IT"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491880" y="764704"/>
            <a:ext cx="4608512" cy="5616624"/>
          </a:xfrm>
          <a:prstGeom prst="rect">
            <a:avLst/>
          </a:prstGeom>
          <a:noFill/>
          <a:ln w="9525">
            <a:noFill/>
            <a:miter lim="800000"/>
            <a:headEnd/>
            <a:tailEnd/>
          </a:ln>
          <a:effectLst/>
        </p:spPr>
      </p:pic>
      <p:sp>
        <p:nvSpPr>
          <p:cNvPr id="5" name="Rettangolo 4"/>
          <p:cNvSpPr/>
          <p:nvPr/>
        </p:nvSpPr>
        <p:spPr>
          <a:xfrm>
            <a:off x="395536" y="2420889"/>
            <a:ext cx="2232248" cy="646331"/>
          </a:xfrm>
          <a:prstGeom prst="rect">
            <a:avLst/>
          </a:prstGeom>
        </p:spPr>
        <p:txBody>
          <a:bodyPr wrap="square">
            <a:spAutoFit/>
          </a:bodyPr>
          <a:lstStyle/>
          <a:p>
            <a:r>
              <a:rPr lang="it-IT" sz="1200" dirty="0" smtClean="0"/>
              <a:t>https://www.unesco.org/en/articles/language-matters-role-and-power-multilingualism</a:t>
            </a:r>
            <a:endParaRPr lang="it-IT" sz="1200" dirty="0"/>
          </a:p>
        </p:txBody>
      </p:sp>
      <p:sp>
        <p:nvSpPr>
          <p:cNvPr id="7" name="Rettangolo 6"/>
          <p:cNvSpPr/>
          <p:nvPr/>
        </p:nvSpPr>
        <p:spPr>
          <a:xfrm>
            <a:off x="395536" y="1428532"/>
            <a:ext cx="3719264" cy="984885"/>
          </a:xfrm>
          <a:prstGeom prst="rect">
            <a:avLst/>
          </a:prstGeom>
        </p:spPr>
        <p:txBody>
          <a:bodyPr wrap="square">
            <a:spAutoFit/>
          </a:bodyPr>
          <a:lstStyle/>
          <a:p>
            <a:r>
              <a:rPr lang="it-IT" sz="2000" b="1" dirty="0" smtClean="0">
                <a:solidFill>
                  <a:srgbClr val="2F5897"/>
                </a:solidFill>
                <a:effectLst>
                  <a:outerShdw blurRad="63500" dist="38100" dir="5400000" algn="t" rotWithShape="0">
                    <a:prstClr val="black">
                      <a:alpha val="25000"/>
                    </a:prstClr>
                  </a:outerShdw>
                </a:effectLst>
                <a:ea typeface="+mj-ea"/>
                <a:cs typeface="+mj-cs"/>
              </a:rPr>
              <a:t>UNESCO  </a:t>
            </a:r>
            <a:br>
              <a:rPr lang="it-IT" sz="2000" b="1" dirty="0" smtClean="0">
                <a:solidFill>
                  <a:srgbClr val="2F5897"/>
                </a:solidFill>
                <a:effectLst>
                  <a:outerShdw blurRad="63500" dist="38100" dir="5400000" algn="t" rotWithShape="0">
                    <a:prstClr val="black">
                      <a:alpha val="25000"/>
                    </a:prstClr>
                  </a:outerShdw>
                </a:effectLst>
                <a:ea typeface="+mj-ea"/>
                <a:cs typeface="+mj-cs"/>
              </a:rPr>
            </a:br>
            <a:r>
              <a:rPr lang="it-IT" sz="2000" b="1" dirty="0" smtClean="0">
                <a:solidFill>
                  <a:srgbClr val="2F5897"/>
                </a:solidFill>
                <a:effectLst>
                  <a:outerShdw blurRad="63500" dist="38100" dir="5400000" algn="t" rotWithShape="0">
                    <a:prstClr val="black">
                      <a:alpha val="25000"/>
                    </a:prstClr>
                  </a:outerShdw>
                </a:effectLst>
                <a:ea typeface="+mj-ea"/>
                <a:cs typeface="+mj-cs"/>
              </a:rPr>
              <a:t>EDUCATION 2030</a:t>
            </a:r>
            <a:br>
              <a:rPr lang="it-IT" sz="2000" b="1" dirty="0" smtClean="0">
                <a:solidFill>
                  <a:srgbClr val="2F5897"/>
                </a:solidFill>
                <a:effectLst>
                  <a:outerShdw blurRad="63500" dist="38100" dir="5400000" algn="t" rotWithShape="0">
                    <a:prstClr val="black">
                      <a:alpha val="25000"/>
                    </a:prstClr>
                  </a:outerShdw>
                </a:effectLst>
                <a:ea typeface="+mj-ea"/>
                <a:cs typeface="+mj-cs"/>
              </a:rPr>
            </a:br>
            <a:endParaRPr lang="it-IT" dirty="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marL="342900" lvl="0" indent="-342900">
              <a:lnSpc>
                <a:spcPct val="115000"/>
              </a:lnSpc>
              <a:spcBef>
                <a:spcPct val="20000"/>
              </a:spcBef>
            </a:pPr>
            <a:r>
              <a:rPr lang="it-IT" sz="2000" dirty="0" smtClean="0"/>
              <a:t>UNESCO and EDUCATION</a:t>
            </a:r>
            <a:br>
              <a:rPr lang="it-IT" sz="2000" dirty="0" smtClean="0"/>
            </a:br>
            <a:r>
              <a:rPr lang="it-IT" sz="2000" dirty="0" smtClean="0"/>
              <a:t/>
            </a:r>
            <a:br>
              <a:rPr lang="it-IT" sz="2000" dirty="0" smtClean="0"/>
            </a:br>
            <a:endParaRPr lang="it-IT" sz="2800" b="1" dirty="0">
              <a:solidFill>
                <a:srgbClr val="0070C0"/>
              </a:solidFill>
            </a:endParaRPr>
          </a:p>
        </p:txBody>
      </p:sp>
      <p:sp>
        <p:nvSpPr>
          <p:cNvPr id="10" name="Rettangolo 9"/>
          <p:cNvSpPr/>
          <p:nvPr/>
        </p:nvSpPr>
        <p:spPr>
          <a:xfrm>
            <a:off x="2051720" y="1556792"/>
            <a:ext cx="3744416" cy="369332"/>
          </a:xfrm>
          <a:prstGeom prst="rect">
            <a:avLst/>
          </a:prstGeom>
        </p:spPr>
        <p:txBody>
          <a:bodyPr wrap="square">
            <a:spAutoFit/>
          </a:bodyPr>
          <a:lstStyle/>
          <a:p>
            <a:pPr algn="just"/>
            <a:endParaRPr lang="it-IT" dirty="0"/>
          </a:p>
        </p:txBody>
      </p:sp>
      <p:pic>
        <p:nvPicPr>
          <p:cNvPr id="3074" name="Picture 2"/>
          <p:cNvPicPr>
            <a:picLocks noGrp="1" noChangeAspect="1" noChangeArrowheads="1"/>
          </p:cNvPicPr>
          <p:nvPr>
            <p:ph sz="quarter" idx="13"/>
          </p:nvPr>
        </p:nvPicPr>
        <p:blipFill>
          <a:blip r:embed="rId2" cstate="print"/>
          <a:srcRect/>
          <a:stretch>
            <a:fillRect/>
          </a:stretch>
        </p:blipFill>
        <p:spPr bwMode="auto">
          <a:xfrm>
            <a:off x="467544" y="908720"/>
            <a:ext cx="3888432" cy="5544616"/>
          </a:xfrm>
          <a:prstGeom prst="rect">
            <a:avLst/>
          </a:prstGeom>
          <a:noFill/>
          <a:ln w="9525">
            <a:noFill/>
            <a:miter lim="800000"/>
            <a:headEnd/>
            <a:tailEnd/>
          </a:ln>
          <a:effectLst/>
        </p:spPr>
      </p:pic>
      <p:pic>
        <p:nvPicPr>
          <p:cNvPr id="3075" name="Picture 3"/>
          <p:cNvPicPr>
            <a:picLocks noGrp="1" noChangeAspect="1" noChangeArrowheads="1"/>
          </p:cNvPicPr>
          <p:nvPr>
            <p:ph sz="half" idx="2"/>
          </p:nvPr>
        </p:nvPicPr>
        <p:blipFill>
          <a:blip r:embed="rId3" cstate="print"/>
          <a:srcRect/>
          <a:stretch>
            <a:fillRect/>
          </a:stretch>
        </p:blipFill>
        <p:spPr bwMode="auto">
          <a:xfrm>
            <a:off x="4572000" y="980728"/>
            <a:ext cx="3867397" cy="5256584"/>
          </a:xfrm>
          <a:prstGeom prst="rect">
            <a:avLst/>
          </a:prstGeom>
          <a:noFill/>
          <a:ln w="9525">
            <a:noFill/>
            <a:miter lim="800000"/>
            <a:headEnd/>
            <a:tailEnd/>
          </a:ln>
          <a:effectLst/>
        </p:spPr>
      </p:pic>
    </p:spTree>
    <p:extLst>
      <p:ext uri="{BB962C8B-B14F-4D97-AF65-F5344CB8AC3E}">
        <p14:creationId xmlns:p14="http://schemas.microsoft.com/office/powerpoint/2010/main" xmlns="" val="44991212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29600" cy="1152128"/>
          </a:xfrm>
        </p:spPr>
        <p:txBody>
          <a:bodyPr/>
          <a:lstStyle/>
          <a:p>
            <a:pPr>
              <a:lnSpc>
                <a:spcPct val="100000"/>
              </a:lnSpc>
            </a:pPr>
            <a:r>
              <a:rPr lang="it-IT" sz="2000" dirty="0" smtClean="0"/>
              <a:t/>
            </a:r>
            <a:br>
              <a:rPr lang="it-IT" sz="2000" dirty="0" smtClean="0"/>
            </a:br>
            <a:r>
              <a:rPr lang="it-IT" sz="2000" dirty="0" smtClean="0"/>
              <a:t/>
            </a:r>
            <a:br>
              <a:rPr lang="it-IT" sz="2000" dirty="0" smtClean="0"/>
            </a:br>
            <a:r>
              <a:rPr lang="it-IT" sz="2000" dirty="0" smtClean="0"/>
              <a:t/>
            </a:r>
            <a:br>
              <a:rPr lang="it-IT" sz="2000" dirty="0" smtClean="0"/>
            </a:br>
            <a:r>
              <a:rPr lang="en-US" sz="2000" b="1" i="1" dirty="0" smtClean="0">
                <a:solidFill>
                  <a:schemeClr val="tx1"/>
                </a:solidFill>
              </a:rPr>
              <a:t> </a:t>
            </a:r>
            <a:endParaRPr lang="it-IT" sz="2800" b="1" dirty="0">
              <a:solidFill>
                <a:srgbClr val="0070C0"/>
              </a:solidFill>
            </a:endParaRPr>
          </a:p>
        </p:txBody>
      </p:sp>
      <p:sp>
        <p:nvSpPr>
          <p:cNvPr id="3" name="Segnaposto contenuto 2"/>
          <p:cNvSpPr>
            <a:spLocks noGrp="1"/>
          </p:cNvSpPr>
          <p:nvPr>
            <p:ph idx="1"/>
          </p:nvPr>
        </p:nvSpPr>
        <p:spPr>
          <a:xfrm>
            <a:off x="457200" y="404664"/>
            <a:ext cx="8229600" cy="6192688"/>
          </a:xfrm>
        </p:spPr>
        <p:txBody>
          <a:bodyPr>
            <a:noAutofit/>
          </a:bodyPr>
          <a:lstStyle/>
          <a:p>
            <a:pPr algn="ctr">
              <a:buNone/>
            </a:pPr>
            <a:r>
              <a:rPr lang="it-IT" sz="2000" b="1" dirty="0" smtClean="0">
                <a:solidFill>
                  <a:srgbClr val="0070C0"/>
                </a:solidFill>
                <a:latin typeface="+mn-lt"/>
              </a:rPr>
              <a:t>UNESCO Report </a:t>
            </a:r>
          </a:p>
          <a:p>
            <a:pPr algn="ctr">
              <a:buNone/>
            </a:pPr>
            <a:r>
              <a:rPr lang="it-IT" sz="2000" b="1" dirty="0" smtClean="0">
                <a:solidFill>
                  <a:srgbClr val="0070C0"/>
                </a:solidFill>
                <a:latin typeface="+mn-lt"/>
              </a:rPr>
              <a:t>Global </a:t>
            </a:r>
            <a:r>
              <a:rPr lang="it-IT" sz="2000" b="1" dirty="0" err="1" smtClean="0">
                <a:solidFill>
                  <a:srgbClr val="0070C0"/>
                </a:solidFill>
                <a:latin typeface="+mn-lt"/>
              </a:rPr>
              <a:t>guidance</a:t>
            </a:r>
            <a:r>
              <a:rPr lang="it-IT" sz="2000" b="1" dirty="0" smtClean="0">
                <a:solidFill>
                  <a:srgbClr val="0070C0"/>
                </a:solidFill>
                <a:latin typeface="+mn-lt"/>
              </a:rPr>
              <a:t> on </a:t>
            </a:r>
            <a:r>
              <a:rPr lang="it-IT" sz="2000" b="1" dirty="0" err="1" smtClean="0">
                <a:solidFill>
                  <a:srgbClr val="0070C0"/>
                </a:solidFill>
                <a:latin typeface="+mn-lt"/>
              </a:rPr>
              <a:t>multilingual</a:t>
            </a:r>
            <a:r>
              <a:rPr lang="it-IT" sz="2000" b="1" dirty="0" smtClean="0">
                <a:solidFill>
                  <a:srgbClr val="0070C0"/>
                </a:solidFill>
                <a:latin typeface="+mn-lt"/>
              </a:rPr>
              <a:t> </a:t>
            </a:r>
            <a:r>
              <a:rPr lang="it-IT" sz="2000" b="1" dirty="0" err="1" smtClean="0">
                <a:solidFill>
                  <a:srgbClr val="0070C0"/>
                </a:solidFill>
                <a:latin typeface="+mn-lt"/>
              </a:rPr>
              <a:t>education</a:t>
            </a:r>
            <a:r>
              <a:rPr lang="it-IT" sz="2000" b="1" dirty="0" smtClean="0">
                <a:solidFill>
                  <a:srgbClr val="0070C0"/>
                </a:solidFill>
                <a:latin typeface="+mn-lt"/>
              </a:rPr>
              <a:t> </a:t>
            </a:r>
          </a:p>
          <a:p>
            <a:pPr>
              <a:buNone/>
            </a:pPr>
            <a:endParaRPr lang="it-IT" sz="800" dirty="0" smtClean="0">
              <a:solidFill>
                <a:schemeClr val="tx1"/>
              </a:solidFill>
              <a:latin typeface="+mn-lt"/>
            </a:endParaRPr>
          </a:p>
          <a:p>
            <a:pPr>
              <a:buNone/>
            </a:pPr>
            <a:endParaRPr lang="it-IT" sz="800" dirty="0" smtClean="0">
              <a:solidFill>
                <a:schemeClr val="tx1"/>
              </a:solidFill>
              <a:latin typeface="+mn-lt"/>
            </a:endParaRPr>
          </a:p>
          <a:p>
            <a:pPr algn="just">
              <a:buNone/>
            </a:pPr>
            <a:r>
              <a:rPr lang="it-IT" sz="1600" b="1" dirty="0" smtClean="0">
                <a:solidFill>
                  <a:srgbClr val="00B050"/>
                </a:solidFill>
                <a:latin typeface="+mn-lt"/>
              </a:rPr>
              <a:t>Short </a:t>
            </a:r>
            <a:r>
              <a:rPr lang="it-IT" sz="1600" b="1" dirty="0" err="1" smtClean="0">
                <a:solidFill>
                  <a:srgbClr val="00B050"/>
                </a:solidFill>
                <a:latin typeface="+mn-lt"/>
              </a:rPr>
              <a:t>summary</a:t>
            </a:r>
            <a:endParaRPr lang="it-IT" sz="1600" b="1" dirty="0" smtClean="0">
              <a:solidFill>
                <a:srgbClr val="00B050"/>
              </a:solidFill>
              <a:latin typeface="+mn-lt"/>
            </a:endParaRPr>
          </a:p>
          <a:p>
            <a:pPr algn="just">
              <a:buNone/>
            </a:pPr>
            <a:endParaRPr lang="it-IT" sz="800" b="1" dirty="0" smtClean="0">
              <a:solidFill>
                <a:srgbClr val="00B050"/>
              </a:solidFill>
              <a:latin typeface="+mn-lt"/>
            </a:endParaRPr>
          </a:p>
          <a:p>
            <a:pPr marL="0" algn="just">
              <a:lnSpc>
                <a:spcPct val="150000"/>
              </a:lnSpc>
              <a:buNone/>
            </a:pPr>
            <a:r>
              <a:rPr lang="en-US" sz="1600" dirty="0" smtClean="0">
                <a:solidFill>
                  <a:srgbClr val="C00000"/>
                </a:solidFill>
                <a:latin typeface="+mn-lt"/>
              </a:rPr>
              <a:t>The linguistic landscape has significantly changed in recent years</a:t>
            </a:r>
            <a:r>
              <a:rPr lang="en-US" sz="1600" dirty="0" smtClean="0">
                <a:solidFill>
                  <a:schemeClr val="tx1"/>
                </a:solidFill>
                <a:latin typeface="+mn-lt"/>
              </a:rPr>
              <a:t>. </a:t>
            </a:r>
          </a:p>
          <a:p>
            <a:pPr marL="0" algn="just">
              <a:lnSpc>
                <a:spcPct val="150000"/>
              </a:lnSpc>
              <a:buNone/>
            </a:pPr>
            <a:r>
              <a:rPr lang="en-US" sz="1600" dirty="0" smtClean="0">
                <a:solidFill>
                  <a:schemeClr val="tx1"/>
                </a:solidFill>
                <a:latin typeface="+mn-lt"/>
              </a:rPr>
              <a:t>This evolution has been shaped by migration, technological developments, and growing recognition of multilingualism’s cognitive, social and economic benefits. This guide presents up-to-date principles for language-in-education policies that recognize multilingualism as both a fundamental human characteristic and an essential educational approach.</a:t>
            </a:r>
          </a:p>
          <a:p>
            <a:pPr marL="0" algn="just">
              <a:lnSpc>
                <a:spcPct val="150000"/>
              </a:lnSpc>
              <a:buNone/>
            </a:pPr>
            <a:r>
              <a:rPr lang="en-US" sz="1600" dirty="0" smtClean="0">
                <a:solidFill>
                  <a:srgbClr val="C00000"/>
                </a:solidFill>
                <a:latin typeface="+mn-lt"/>
              </a:rPr>
              <a:t>It supports Ministries of Education and their partners in integrating multilingual education into policy and practice</a:t>
            </a:r>
            <a:r>
              <a:rPr lang="en-US" sz="1600" dirty="0" smtClean="0">
                <a:solidFill>
                  <a:schemeClr val="tx1"/>
                </a:solidFill>
                <a:latin typeface="+mn-lt"/>
              </a:rPr>
              <a:t>, with the goal of improving learning outcomes, promoting inclusion, and safeguarding linguistic and cultural identities, knowledge, </a:t>
            </a:r>
            <a:r>
              <a:rPr lang="it-IT" sz="1600" dirty="0" smtClean="0">
                <a:solidFill>
                  <a:schemeClr val="tx1"/>
                </a:solidFill>
                <a:latin typeface="+mn-lt"/>
              </a:rPr>
              <a:t>and </a:t>
            </a:r>
            <a:r>
              <a:rPr lang="it-IT" sz="1600" dirty="0" err="1" smtClean="0">
                <a:solidFill>
                  <a:schemeClr val="tx1"/>
                </a:solidFill>
                <a:latin typeface="+mn-lt"/>
              </a:rPr>
              <a:t>practices</a:t>
            </a:r>
            <a:r>
              <a:rPr lang="it-IT" sz="1600" dirty="0" smtClean="0">
                <a:solidFill>
                  <a:schemeClr val="tx1"/>
                </a:solidFill>
                <a:latin typeface="+mn-lt"/>
              </a:rPr>
              <a:t>.</a:t>
            </a:r>
          </a:p>
          <a:p>
            <a:pPr marL="0" algn="just">
              <a:lnSpc>
                <a:spcPct val="150000"/>
              </a:lnSpc>
              <a:buNone/>
            </a:pPr>
            <a:endParaRPr lang="it-IT" sz="800" dirty="0" smtClean="0">
              <a:solidFill>
                <a:schemeClr val="tx1"/>
              </a:solidFill>
              <a:latin typeface="+mn-lt"/>
            </a:endParaRPr>
          </a:p>
          <a:p>
            <a:pPr marL="0" algn="just">
              <a:lnSpc>
                <a:spcPct val="150000"/>
              </a:lnSpc>
              <a:buNone/>
            </a:pPr>
            <a:r>
              <a:rPr lang="en-US" sz="1400" dirty="0" smtClean="0">
                <a:solidFill>
                  <a:srgbClr val="002060"/>
                </a:solidFill>
                <a:latin typeface="+mn-lt"/>
              </a:rPr>
              <a:t>UNESCO Report p. 3</a:t>
            </a:r>
            <a:endParaRPr lang="it-IT" sz="1400" dirty="0" smtClean="0">
              <a:solidFill>
                <a:srgbClr val="002060"/>
              </a:solidFill>
              <a:latin typeface="+mn-lt"/>
            </a:endParaRPr>
          </a:p>
          <a:p>
            <a:pPr marL="0" algn="just">
              <a:lnSpc>
                <a:spcPct val="150000"/>
              </a:lnSpc>
              <a:buNone/>
            </a:pPr>
            <a:endParaRPr lang="it-IT" sz="1600" dirty="0" smtClean="0">
              <a:solidFill>
                <a:schemeClr val="tx1"/>
              </a:solidFill>
              <a:latin typeface="+mn-lt"/>
            </a:endParaRPr>
          </a:p>
          <a:p>
            <a:pPr algn="ctr">
              <a:buNone/>
            </a:pPr>
            <a:endParaRPr lang="it-IT" sz="1200" dirty="0">
              <a:solidFill>
                <a:schemeClr val="tx1"/>
              </a:solidFill>
              <a:latin typeface="+mn-lt"/>
            </a:endParaRPr>
          </a:p>
        </p:txBody>
      </p:sp>
    </p:spTree>
    <p:extLst>
      <p:ext uri="{BB962C8B-B14F-4D97-AF65-F5344CB8AC3E}">
        <p14:creationId xmlns:p14="http://schemas.microsoft.com/office/powerpoint/2010/main" xmlns="" val="2530207684"/>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29600" cy="1152128"/>
          </a:xfrm>
        </p:spPr>
        <p:txBody>
          <a:bodyPr/>
          <a:lstStyle/>
          <a:p>
            <a:pPr>
              <a:lnSpc>
                <a:spcPct val="100000"/>
              </a:lnSpc>
            </a:pPr>
            <a:r>
              <a:rPr lang="it-IT" sz="2000" dirty="0" smtClean="0"/>
              <a:t/>
            </a:r>
            <a:br>
              <a:rPr lang="it-IT" sz="2000" dirty="0" smtClean="0"/>
            </a:br>
            <a:r>
              <a:rPr lang="it-IT" sz="2000" dirty="0" smtClean="0"/>
              <a:t/>
            </a:r>
            <a:br>
              <a:rPr lang="it-IT" sz="2000" dirty="0" smtClean="0"/>
            </a:br>
            <a:r>
              <a:rPr lang="it-IT" sz="2000" dirty="0" smtClean="0"/>
              <a:t/>
            </a:r>
            <a:br>
              <a:rPr lang="it-IT" sz="2000" dirty="0" smtClean="0"/>
            </a:br>
            <a:r>
              <a:rPr lang="en-US" sz="2000" b="1" i="1" dirty="0" smtClean="0">
                <a:solidFill>
                  <a:schemeClr val="tx1"/>
                </a:solidFill>
              </a:rPr>
              <a:t> </a:t>
            </a:r>
            <a:endParaRPr lang="it-IT" sz="2800" b="1" dirty="0">
              <a:solidFill>
                <a:srgbClr val="0070C0"/>
              </a:solidFill>
            </a:endParaRPr>
          </a:p>
        </p:txBody>
      </p:sp>
      <p:sp>
        <p:nvSpPr>
          <p:cNvPr id="3" name="Segnaposto contenuto 2"/>
          <p:cNvSpPr>
            <a:spLocks noGrp="1"/>
          </p:cNvSpPr>
          <p:nvPr>
            <p:ph idx="1"/>
          </p:nvPr>
        </p:nvSpPr>
        <p:spPr>
          <a:xfrm>
            <a:off x="457200" y="404664"/>
            <a:ext cx="8229600" cy="6192688"/>
          </a:xfrm>
        </p:spPr>
        <p:txBody>
          <a:bodyPr>
            <a:noAutofit/>
          </a:bodyPr>
          <a:lstStyle/>
          <a:p>
            <a:pPr algn="ctr">
              <a:buNone/>
            </a:pPr>
            <a:r>
              <a:rPr lang="it-IT" sz="2000" b="1" dirty="0" err="1" smtClean="0">
                <a:solidFill>
                  <a:srgbClr val="0070C0"/>
                </a:solidFill>
                <a:latin typeface="+mn-lt"/>
              </a:rPr>
              <a:t>Table</a:t>
            </a:r>
            <a:r>
              <a:rPr lang="it-IT" sz="2000" b="1" dirty="0" smtClean="0">
                <a:solidFill>
                  <a:srgbClr val="0070C0"/>
                </a:solidFill>
                <a:latin typeface="+mn-lt"/>
              </a:rPr>
              <a:t> </a:t>
            </a:r>
            <a:r>
              <a:rPr lang="it-IT" sz="2000" b="1" dirty="0" err="1" smtClean="0">
                <a:solidFill>
                  <a:srgbClr val="0070C0"/>
                </a:solidFill>
                <a:latin typeface="+mn-lt"/>
              </a:rPr>
              <a:t>of</a:t>
            </a:r>
            <a:r>
              <a:rPr lang="it-IT" sz="2000" b="1" dirty="0" smtClean="0">
                <a:solidFill>
                  <a:srgbClr val="0070C0"/>
                </a:solidFill>
                <a:latin typeface="+mn-lt"/>
              </a:rPr>
              <a:t> </a:t>
            </a:r>
            <a:r>
              <a:rPr lang="it-IT" sz="2000" b="1" dirty="0" err="1" smtClean="0">
                <a:solidFill>
                  <a:srgbClr val="0070C0"/>
                </a:solidFill>
                <a:latin typeface="+mn-lt"/>
              </a:rPr>
              <a:t>Content</a:t>
            </a:r>
            <a:endParaRPr lang="it-IT" sz="2000" b="1" dirty="0" smtClean="0">
              <a:solidFill>
                <a:srgbClr val="0070C0"/>
              </a:solidFill>
              <a:latin typeface="+mn-lt"/>
            </a:endParaRPr>
          </a:p>
          <a:p>
            <a:pPr>
              <a:buNone/>
            </a:pPr>
            <a:endParaRPr lang="it-IT" sz="800" dirty="0" smtClean="0">
              <a:solidFill>
                <a:schemeClr val="tx1"/>
              </a:solidFill>
              <a:latin typeface="+mn-lt"/>
            </a:endParaRPr>
          </a:p>
          <a:p>
            <a:pPr>
              <a:buNone/>
            </a:pPr>
            <a:endParaRPr lang="it-IT" sz="800" dirty="0" smtClean="0">
              <a:solidFill>
                <a:schemeClr val="tx1"/>
              </a:solidFill>
              <a:latin typeface="+mn-lt"/>
            </a:endParaRPr>
          </a:p>
          <a:p>
            <a:pPr algn="just">
              <a:buNone/>
            </a:pPr>
            <a:r>
              <a:rPr lang="it-IT" sz="1400" b="1" dirty="0" err="1" smtClean="0">
                <a:solidFill>
                  <a:schemeClr val="tx1"/>
                </a:solidFill>
                <a:latin typeface="+mn-lt"/>
              </a:rPr>
              <a:t>Acronyms</a:t>
            </a:r>
            <a:r>
              <a:rPr lang="it-IT" sz="1400" b="1" dirty="0" smtClean="0">
                <a:solidFill>
                  <a:schemeClr val="tx1"/>
                </a:solidFill>
                <a:latin typeface="+mn-lt"/>
              </a:rPr>
              <a:t> </a:t>
            </a:r>
          </a:p>
          <a:p>
            <a:pPr algn="just">
              <a:buNone/>
            </a:pPr>
            <a:endParaRPr lang="it-IT" sz="1400" b="1" dirty="0" smtClean="0">
              <a:solidFill>
                <a:schemeClr val="tx1"/>
              </a:solidFill>
              <a:latin typeface="+mn-lt"/>
            </a:endParaRPr>
          </a:p>
          <a:p>
            <a:pPr algn="just">
              <a:buNone/>
            </a:pPr>
            <a:r>
              <a:rPr lang="it-IT" sz="1400" b="1" dirty="0" err="1" smtClean="0">
                <a:solidFill>
                  <a:schemeClr val="tx1"/>
                </a:solidFill>
                <a:latin typeface="+mn-lt"/>
              </a:rPr>
              <a:t>Glossary</a:t>
            </a:r>
            <a:endParaRPr lang="it-IT" sz="1400" b="1" dirty="0" smtClean="0">
              <a:solidFill>
                <a:schemeClr val="tx1"/>
              </a:solidFill>
              <a:latin typeface="+mn-lt"/>
            </a:endParaRPr>
          </a:p>
          <a:p>
            <a:pPr algn="just">
              <a:buNone/>
            </a:pPr>
            <a:endParaRPr lang="it-IT" sz="1400" b="1" dirty="0" smtClean="0">
              <a:solidFill>
                <a:schemeClr val="tx1"/>
              </a:solidFill>
              <a:latin typeface="+mn-lt"/>
            </a:endParaRPr>
          </a:p>
          <a:p>
            <a:pPr algn="just">
              <a:buNone/>
            </a:pPr>
            <a:r>
              <a:rPr lang="it-IT" sz="1400" b="1" dirty="0" smtClean="0">
                <a:solidFill>
                  <a:schemeClr val="tx1"/>
                </a:solidFill>
                <a:latin typeface="+mn-lt"/>
              </a:rPr>
              <a:t>Executive </a:t>
            </a:r>
            <a:r>
              <a:rPr lang="it-IT" sz="1400" b="1" dirty="0" err="1" smtClean="0">
                <a:solidFill>
                  <a:schemeClr val="tx1"/>
                </a:solidFill>
                <a:latin typeface="+mn-lt"/>
              </a:rPr>
              <a:t>summary</a:t>
            </a:r>
            <a:endParaRPr lang="it-IT" sz="1400" b="1" dirty="0" smtClean="0">
              <a:solidFill>
                <a:schemeClr val="tx1"/>
              </a:solidFill>
              <a:latin typeface="+mn-lt"/>
            </a:endParaRPr>
          </a:p>
          <a:p>
            <a:pPr algn="just">
              <a:buNone/>
            </a:pPr>
            <a:endParaRPr lang="it-IT" sz="1400" b="1" dirty="0" smtClean="0">
              <a:solidFill>
                <a:schemeClr val="tx1"/>
              </a:solidFill>
              <a:latin typeface="+mn-lt"/>
            </a:endParaRPr>
          </a:p>
          <a:p>
            <a:pPr algn="just">
              <a:buNone/>
            </a:pPr>
            <a:r>
              <a:rPr lang="it-IT" sz="1400" b="1" dirty="0" smtClean="0">
                <a:solidFill>
                  <a:schemeClr val="tx1"/>
                </a:solidFill>
                <a:latin typeface="+mn-lt"/>
              </a:rPr>
              <a:t>Key </a:t>
            </a:r>
            <a:r>
              <a:rPr lang="it-IT" sz="1400" b="1" dirty="0" err="1" smtClean="0">
                <a:solidFill>
                  <a:schemeClr val="tx1"/>
                </a:solidFill>
                <a:latin typeface="+mn-lt"/>
              </a:rPr>
              <a:t>messages</a:t>
            </a:r>
            <a:endParaRPr lang="it-IT" sz="1400" b="1" dirty="0" smtClean="0">
              <a:solidFill>
                <a:schemeClr val="tx1"/>
              </a:solidFill>
              <a:latin typeface="+mn-lt"/>
            </a:endParaRPr>
          </a:p>
          <a:p>
            <a:pPr algn="just">
              <a:buNone/>
            </a:pPr>
            <a:endParaRPr lang="it-IT" sz="1200" b="1" dirty="0" smtClean="0">
              <a:solidFill>
                <a:schemeClr val="tx1"/>
              </a:solidFill>
              <a:latin typeface="+mn-lt"/>
            </a:endParaRPr>
          </a:p>
          <a:p>
            <a:pPr algn="just">
              <a:buNone/>
            </a:pPr>
            <a:r>
              <a:rPr lang="it-IT" sz="1400" b="1" dirty="0" err="1" smtClean="0">
                <a:solidFill>
                  <a:schemeClr val="tx1"/>
                </a:solidFill>
                <a:latin typeface="+mn-lt"/>
              </a:rPr>
              <a:t>Introduction</a:t>
            </a:r>
            <a:r>
              <a:rPr lang="it-IT" sz="1400" b="1" dirty="0" smtClean="0">
                <a:solidFill>
                  <a:schemeClr val="tx1"/>
                </a:solidFill>
                <a:latin typeface="+mn-lt"/>
              </a:rPr>
              <a:t> </a:t>
            </a:r>
          </a:p>
          <a:p>
            <a:pPr algn="just">
              <a:buNone/>
            </a:pPr>
            <a:endParaRPr lang="it-IT" sz="1400" b="1" dirty="0" smtClean="0">
              <a:solidFill>
                <a:schemeClr val="tx1"/>
              </a:solidFill>
              <a:latin typeface="+mn-lt"/>
            </a:endParaRPr>
          </a:p>
          <a:p>
            <a:pPr algn="just">
              <a:buNone/>
            </a:pPr>
            <a:r>
              <a:rPr lang="it-IT" sz="1800" b="1" dirty="0" err="1" smtClean="0">
                <a:solidFill>
                  <a:srgbClr val="C00000"/>
                </a:solidFill>
                <a:latin typeface="+mn-lt"/>
              </a:rPr>
              <a:t>What</a:t>
            </a:r>
            <a:r>
              <a:rPr lang="it-IT" sz="1800" b="1" dirty="0" smtClean="0">
                <a:solidFill>
                  <a:srgbClr val="C00000"/>
                </a:solidFill>
                <a:latin typeface="+mn-lt"/>
              </a:rPr>
              <a:t> </a:t>
            </a:r>
            <a:r>
              <a:rPr lang="it-IT" sz="1800" b="1" dirty="0" err="1" smtClean="0">
                <a:solidFill>
                  <a:srgbClr val="C00000"/>
                </a:solidFill>
                <a:latin typeface="+mn-lt"/>
              </a:rPr>
              <a:t>multilingual</a:t>
            </a:r>
            <a:r>
              <a:rPr lang="it-IT" sz="1800" b="1" dirty="0" smtClean="0">
                <a:solidFill>
                  <a:srgbClr val="C00000"/>
                </a:solidFill>
                <a:latin typeface="+mn-lt"/>
              </a:rPr>
              <a:t> </a:t>
            </a:r>
            <a:r>
              <a:rPr lang="it-IT" sz="1800" b="1" dirty="0" err="1" smtClean="0">
                <a:solidFill>
                  <a:srgbClr val="C00000"/>
                </a:solidFill>
                <a:latin typeface="+mn-lt"/>
              </a:rPr>
              <a:t>education</a:t>
            </a:r>
            <a:r>
              <a:rPr lang="it-IT" sz="1800" b="1" dirty="0" smtClean="0">
                <a:solidFill>
                  <a:srgbClr val="C00000"/>
                </a:solidFill>
                <a:latin typeface="+mn-lt"/>
              </a:rPr>
              <a:t> </a:t>
            </a:r>
            <a:r>
              <a:rPr lang="it-IT" sz="1800" b="1" dirty="0" err="1" smtClean="0">
                <a:solidFill>
                  <a:srgbClr val="C00000"/>
                </a:solidFill>
                <a:latin typeface="+mn-lt"/>
              </a:rPr>
              <a:t>is</a:t>
            </a:r>
            <a:r>
              <a:rPr lang="it-IT" sz="1800" b="1" dirty="0" smtClean="0">
                <a:solidFill>
                  <a:srgbClr val="C00000"/>
                </a:solidFill>
                <a:latin typeface="+mn-lt"/>
              </a:rPr>
              <a:t> </a:t>
            </a:r>
          </a:p>
          <a:p>
            <a:pPr algn="just">
              <a:buNone/>
            </a:pPr>
            <a:endParaRPr lang="it-IT" sz="1800" b="1" dirty="0" smtClean="0">
              <a:solidFill>
                <a:schemeClr val="tx1"/>
              </a:solidFill>
              <a:latin typeface="+mn-lt"/>
            </a:endParaRPr>
          </a:p>
          <a:p>
            <a:pPr algn="just">
              <a:buNone/>
            </a:pPr>
            <a:r>
              <a:rPr lang="it-IT" sz="1400" b="1" dirty="0" err="1" smtClean="0">
                <a:solidFill>
                  <a:schemeClr val="tx1"/>
                </a:solidFill>
                <a:latin typeface="+mn-lt"/>
              </a:rPr>
              <a:t>Why</a:t>
            </a:r>
            <a:r>
              <a:rPr lang="it-IT" sz="1400" b="1" dirty="0" smtClean="0">
                <a:solidFill>
                  <a:schemeClr val="tx1"/>
                </a:solidFill>
                <a:latin typeface="+mn-lt"/>
              </a:rPr>
              <a:t> </a:t>
            </a:r>
            <a:r>
              <a:rPr lang="it-IT" sz="1400" b="1" dirty="0" err="1" smtClean="0">
                <a:solidFill>
                  <a:schemeClr val="tx1"/>
                </a:solidFill>
                <a:latin typeface="+mn-lt"/>
              </a:rPr>
              <a:t>multilingual</a:t>
            </a:r>
            <a:r>
              <a:rPr lang="it-IT" sz="1400" b="1" dirty="0" smtClean="0">
                <a:solidFill>
                  <a:schemeClr val="tx1"/>
                </a:solidFill>
                <a:latin typeface="+mn-lt"/>
              </a:rPr>
              <a:t> </a:t>
            </a:r>
            <a:r>
              <a:rPr lang="it-IT" sz="1400" b="1" dirty="0" err="1" smtClean="0">
                <a:solidFill>
                  <a:schemeClr val="tx1"/>
                </a:solidFill>
                <a:latin typeface="+mn-lt"/>
              </a:rPr>
              <a:t>education</a:t>
            </a:r>
            <a:r>
              <a:rPr lang="it-IT" sz="1400" b="1" dirty="0" smtClean="0">
                <a:solidFill>
                  <a:schemeClr val="tx1"/>
                </a:solidFill>
                <a:latin typeface="+mn-lt"/>
              </a:rPr>
              <a:t> </a:t>
            </a:r>
            <a:r>
              <a:rPr lang="it-IT" sz="1400" b="1" dirty="0" err="1" smtClean="0">
                <a:solidFill>
                  <a:schemeClr val="tx1"/>
                </a:solidFill>
                <a:latin typeface="+mn-lt"/>
              </a:rPr>
              <a:t>matters</a:t>
            </a:r>
            <a:r>
              <a:rPr lang="it-IT" sz="1400" b="1" dirty="0" smtClean="0">
                <a:solidFill>
                  <a:schemeClr val="tx1"/>
                </a:solidFill>
                <a:latin typeface="+mn-lt"/>
              </a:rPr>
              <a:t> </a:t>
            </a:r>
          </a:p>
          <a:p>
            <a:pPr algn="just">
              <a:buNone/>
            </a:pPr>
            <a:endParaRPr lang="it-IT" sz="1400" b="1" dirty="0" smtClean="0">
              <a:solidFill>
                <a:schemeClr val="tx1"/>
              </a:solidFill>
              <a:latin typeface="+mn-lt"/>
            </a:endParaRPr>
          </a:p>
          <a:p>
            <a:pPr algn="just">
              <a:buNone/>
            </a:pPr>
            <a:r>
              <a:rPr lang="it-IT" sz="1400" b="1" dirty="0" err="1" smtClean="0">
                <a:solidFill>
                  <a:schemeClr val="tx1"/>
                </a:solidFill>
                <a:latin typeface="+mn-lt"/>
              </a:rPr>
              <a:t>Practical</a:t>
            </a:r>
            <a:r>
              <a:rPr lang="it-IT" sz="1400" b="1" dirty="0" smtClean="0">
                <a:solidFill>
                  <a:schemeClr val="tx1"/>
                </a:solidFill>
                <a:latin typeface="+mn-lt"/>
              </a:rPr>
              <a:t> </a:t>
            </a:r>
            <a:r>
              <a:rPr lang="it-IT" sz="1400" b="1" dirty="0" err="1" smtClean="0">
                <a:solidFill>
                  <a:schemeClr val="tx1"/>
                </a:solidFill>
                <a:latin typeface="+mn-lt"/>
              </a:rPr>
              <a:t>actions</a:t>
            </a:r>
            <a:r>
              <a:rPr lang="it-IT" sz="1400" b="1" dirty="0" smtClean="0">
                <a:solidFill>
                  <a:schemeClr val="tx1"/>
                </a:solidFill>
                <a:latin typeface="+mn-lt"/>
              </a:rPr>
              <a:t> </a:t>
            </a:r>
            <a:r>
              <a:rPr lang="it-IT" sz="1400" b="1" dirty="0" err="1" smtClean="0">
                <a:solidFill>
                  <a:schemeClr val="tx1"/>
                </a:solidFill>
                <a:latin typeface="+mn-lt"/>
              </a:rPr>
              <a:t>for</a:t>
            </a:r>
            <a:r>
              <a:rPr lang="it-IT" sz="1400" b="1" dirty="0" smtClean="0">
                <a:solidFill>
                  <a:schemeClr val="tx1"/>
                </a:solidFill>
                <a:latin typeface="+mn-lt"/>
              </a:rPr>
              <a:t> </a:t>
            </a:r>
            <a:r>
              <a:rPr lang="it-IT" sz="1400" b="1" dirty="0" err="1" smtClean="0">
                <a:solidFill>
                  <a:schemeClr val="tx1"/>
                </a:solidFill>
                <a:latin typeface="+mn-lt"/>
              </a:rPr>
              <a:t>multilingual</a:t>
            </a:r>
            <a:r>
              <a:rPr lang="it-IT" sz="1400" b="1" dirty="0" smtClean="0">
                <a:solidFill>
                  <a:schemeClr val="tx1"/>
                </a:solidFill>
                <a:latin typeface="+mn-lt"/>
              </a:rPr>
              <a:t> </a:t>
            </a:r>
            <a:r>
              <a:rPr lang="it-IT" sz="1400" b="1" dirty="0" err="1" smtClean="0">
                <a:solidFill>
                  <a:schemeClr val="tx1"/>
                </a:solidFill>
                <a:latin typeface="+mn-lt"/>
              </a:rPr>
              <a:t>education</a:t>
            </a:r>
            <a:endParaRPr lang="it-IT" sz="1400" b="1" dirty="0" smtClean="0">
              <a:solidFill>
                <a:schemeClr val="tx1"/>
              </a:solidFill>
              <a:latin typeface="+mn-lt"/>
            </a:endParaRPr>
          </a:p>
          <a:p>
            <a:pPr algn="just">
              <a:buNone/>
            </a:pPr>
            <a:endParaRPr lang="it-IT" sz="1400" b="1" dirty="0" smtClean="0">
              <a:solidFill>
                <a:schemeClr val="tx1"/>
              </a:solidFill>
              <a:latin typeface="+mn-lt"/>
            </a:endParaRPr>
          </a:p>
          <a:p>
            <a:pPr algn="just">
              <a:buNone/>
            </a:pPr>
            <a:r>
              <a:rPr lang="it-IT" sz="1400" b="1" dirty="0" err="1" smtClean="0">
                <a:solidFill>
                  <a:schemeClr val="tx1"/>
                </a:solidFill>
                <a:latin typeface="+mn-lt"/>
              </a:rPr>
              <a:t>Conclusion</a:t>
            </a:r>
            <a:endParaRPr lang="it-IT" sz="1400" b="1" dirty="0" smtClean="0">
              <a:solidFill>
                <a:schemeClr val="tx1"/>
              </a:solidFill>
              <a:latin typeface="+mn-lt"/>
            </a:endParaRPr>
          </a:p>
          <a:p>
            <a:pPr algn="just">
              <a:buNone/>
            </a:pPr>
            <a:endParaRPr lang="it-IT" sz="1400" b="1" dirty="0" smtClean="0">
              <a:solidFill>
                <a:schemeClr val="tx1"/>
              </a:solidFill>
              <a:latin typeface="+mn-lt"/>
            </a:endParaRPr>
          </a:p>
          <a:p>
            <a:pPr algn="just">
              <a:buNone/>
            </a:pPr>
            <a:r>
              <a:rPr lang="it-IT" sz="1400" b="1" dirty="0" err="1" smtClean="0">
                <a:solidFill>
                  <a:schemeClr val="tx1"/>
                </a:solidFill>
                <a:latin typeface="+mn-lt"/>
              </a:rPr>
              <a:t>References</a:t>
            </a:r>
            <a:r>
              <a:rPr lang="it-IT" sz="1400" b="1" dirty="0" smtClean="0">
                <a:solidFill>
                  <a:schemeClr val="tx1"/>
                </a:solidFill>
                <a:latin typeface="+mn-lt"/>
              </a:rPr>
              <a:t> </a:t>
            </a:r>
          </a:p>
          <a:p>
            <a:pPr algn="just">
              <a:buNone/>
            </a:pPr>
            <a:endParaRPr lang="it-IT" sz="1400" b="1" dirty="0" smtClean="0">
              <a:solidFill>
                <a:schemeClr val="tx1"/>
              </a:solidFill>
              <a:latin typeface="+mn-lt"/>
            </a:endParaRPr>
          </a:p>
        </p:txBody>
      </p:sp>
    </p:spTree>
    <p:extLst>
      <p:ext uri="{BB962C8B-B14F-4D97-AF65-F5344CB8AC3E}">
        <p14:creationId xmlns:p14="http://schemas.microsoft.com/office/powerpoint/2010/main" xmlns="" val="2530207684"/>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29600" cy="1152128"/>
          </a:xfrm>
        </p:spPr>
        <p:txBody>
          <a:bodyPr/>
          <a:lstStyle/>
          <a:p>
            <a:pPr>
              <a:lnSpc>
                <a:spcPct val="100000"/>
              </a:lnSpc>
            </a:pPr>
            <a:r>
              <a:rPr lang="it-IT" sz="2000" dirty="0" smtClean="0"/>
              <a:t/>
            </a:r>
            <a:br>
              <a:rPr lang="it-IT" sz="2000" dirty="0" smtClean="0"/>
            </a:br>
            <a:r>
              <a:rPr lang="it-IT" sz="2000" dirty="0" smtClean="0"/>
              <a:t/>
            </a:r>
            <a:br>
              <a:rPr lang="it-IT" sz="2000" dirty="0" smtClean="0"/>
            </a:br>
            <a:r>
              <a:rPr lang="it-IT" sz="2000" dirty="0" smtClean="0"/>
              <a:t/>
            </a:r>
            <a:br>
              <a:rPr lang="it-IT" sz="2000" dirty="0" smtClean="0"/>
            </a:br>
            <a:r>
              <a:rPr lang="en-US" sz="2000" b="1" i="1" dirty="0" smtClean="0">
                <a:solidFill>
                  <a:schemeClr val="tx1"/>
                </a:solidFill>
              </a:rPr>
              <a:t> </a:t>
            </a:r>
            <a:endParaRPr lang="it-IT" sz="2800" b="1" dirty="0">
              <a:solidFill>
                <a:srgbClr val="0070C0"/>
              </a:solidFill>
            </a:endParaRPr>
          </a:p>
        </p:txBody>
      </p:sp>
      <p:sp>
        <p:nvSpPr>
          <p:cNvPr id="3" name="Segnaposto contenuto 2"/>
          <p:cNvSpPr>
            <a:spLocks noGrp="1"/>
          </p:cNvSpPr>
          <p:nvPr>
            <p:ph idx="1"/>
          </p:nvPr>
        </p:nvSpPr>
        <p:spPr>
          <a:xfrm>
            <a:off x="457200" y="404664"/>
            <a:ext cx="8229600" cy="1296144"/>
          </a:xfrm>
        </p:spPr>
        <p:txBody>
          <a:bodyPr>
            <a:noAutofit/>
          </a:bodyPr>
          <a:lstStyle/>
          <a:p>
            <a:pPr algn="ctr">
              <a:buNone/>
            </a:pPr>
            <a:r>
              <a:rPr lang="it-IT" sz="2000" b="1" dirty="0" err="1" smtClean="0">
                <a:solidFill>
                  <a:srgbClr val="0070C0"/>
                </a:solidFill>
                <a:latin typeface="+mn-lt"/>
              </a:rPr>
              <a:t>Introduction</a:t>
            </a:r>
            <a:endParaRPr lang="it-IT" sz="2000" b="1" dirty="0" smtClean="0">
              <a:solidFill>
                <a:srgbClr val="0070C0"/>
              </a:solidFill>
              <a:latin typeface="+mn-lt"/>
            </a:endParaRPr>
          </a:p>
          <a:p>
            <a:pPr>
              <a:buNone/>
            </a:pPr>
            <a:endParaRPr lang="it-IT" sz="800" dirty="0" smtClean="0">
              <a:solidFill>
                <a:schemeClr val="tx1"/>
              </a:solidFill>
              <a:latin typeface="+mn-lt"/>
            </a:endParaRPr>
          </a:p>
          <a:p>
            <a:pPr marL="0" algn="just">
              <a:buNone/>
            </a:pPr>
            <a:endParaRPr lang="en-US" sz="1800" b="1" dirty="0" smtClean="0">
              <a:solidFill>
                <a:schemeClr val="tx1"/>
              </a:solidFill>
              <a:latin typeface="+mn-lt"/>
            </a:endParaRPr>
          </a:p>
          <a:p>
            <a:pPr marL="0" algn="just">
              <a:buNone/>
            </a:pPr>
            <a:endParaRPr lang="en-US" sz="1400" dirty="0" smtClean="0">
              <a:solidFill>
                <a:srgbClr val="002060"/>
              </a:solidFill>
              <a:latin typeface="+mn-lt"/>
            </a:endParaRPr>
          </a:p>
          <a:p>
            <a:pPr marL="0" algn="just">
              <a:buNone/>
            </a:pPr>
            <a:endParaRPr lang="en-US" sz="1400" dirty="0" smtClean="0">
              <a:solidFill>
                <a:srgbClr val="002060"/>
              </a:solidFill>
              <a:latin typeface="+mn-lt"/>
            </a:endParaRPr>
          </a:p>
          <a:p>
            <a:pPr marL="0" algn="just">
              <a:buNone/>
            </a:pPr>
            <a:endParaRPr lang="en-US" sz="1400" dirty="0" smtClean="0">
              <a:solidFill>
                <a:srgbClr val="002060"/>
              </a:solidFill>
              <a:latin typeface="+mn-lt"/>
            </a:endParaRPr>
          </a:p>
          <a:p>
            <a:pPr marL="0" algn="just">
              <a:buNone/>
            </a:pPr>
            <a:endParaRPr lang="en-US" sz="1400" dirty="0" smtClean="0">
              <a:solidFill>
                <a:srgbClr val="002060"/>
              </a:solidFill>
              <a:latin typeface="+mn-lt"/>
            </a:endParaRPr>
          </a:p>
          <a:p>
            <a:pPr marL="0" algn="just">
              <a:buNone/>
            </a:pPr>
            <a:endParaRPr lang="en-US" sz="1400" dirty="0" smtClean="0">
              <a:solidFill>
                <a:srgbClr val="002060"/>
              </a:solidFill>
              <a:latin typeface="+mn-lt"/>
            </a:endParaRPr>
          </a:p>
          <a:p>
            <a:pPr marL="0" algn="just">
              <a:buNone/>
            </a:pPr>
            <a:endParaRPr lang="en-US" sz="1400" dirty="0" smtClean="0">
              <a:solidFill>
                <a:srgbClr val="002060"/>
              </a:solidFill>
              <a:latin typeface="+mn-lt"/>
            </a:endParaRPr>
          </a:p>
          <a:p>
            <a:pPr marL="0" algn="just">
              <a:buNone/>
            </a:pPr>
            <a:endParaRPr lang="en-US" sz="1400" dirty="0" smtClean="0">
              <a:solidFill>
                <a:srgbClr val="002060"/>
              </a:solidFill>
              <a:latin typeface="+mn-lt"/>
            </a:endParaRPr>
          </a:p>
          <a:p>
            <a:pPr marL="0" algn="just">
              <a:buNone/>
            </a:pPr>
            <a:endParaRPr lang="en-US" sz="1400" dirty="0" smtClean="0">
              <a:solidFill>
                <a:srgbClr val="002060"/>
              </a:solidFill>
              <a:latin typeface="+mn-lt"/>
            </a:endParaRPr>
          </a:p>
          <a:p>
            <a:pPr marL="0" algn="just">
              <a:buNone/>
            </a:pPr>
            <a:endParaRPr lang="en-US" sz="1400" dirty="0" smtClean="0">
              <a:solidFill>
                <a:srgbClr val="002060"/>
              </a:solidFill>
              <a:latin typeface="+mn-lt"/>
            </a:endParaRPr>
          </a:p>
          <a:p>
            <a:pPr marL="0" algn="just">
              <a:buNone/>
            </a:pPr>
            <a:endParaRPr lang="en-US" sz="1400" dirty="0" smtClean="0">
              <a:solidFill>
                <a:srgbClr val="002060"/>
              </a:solidFill>
              <a:latin typeface="+mn-lt"/>
            </a:endParaRPr>
          </a:p>
          <a:p>
            <a:pPr marL="0" algn="just">
              <a:buNone/>
            </a:pPr>
            <a:endParaRPr lang="en-US" sz="1400" dirty="0" smtClean="0">
              <a:solidFill>
                <a:srgbClr val="002060"/>
              </a:solidFill>
              <a:latin typeface="+mn-lt"/>
            </a:endParaRPr>
          </a:p>
          <a:p>
            <a:pPr marL="0" algn="just">
              <a:buNone/>
            </a:pPr>
            <a:endParaRPr lang="en-US" sz="1400" dirty="0" smtClean="0">
              <a:solidFill>
                <a:srgbClr val="002060"/>
              </a:solidFill>
              <a:latin typeface="+mn-lt"/>
            </a:endParaRPr>
          </a:p>
          <a:p>
            <a:pPr marL="0" algn="just">
              <a:buNone/>
            </a:pPr>
            <a:endParaRPr lang="en-US" sz="1400" dirty="0" smtClean="0">
              <a:solidFill>
                <a:srgbClr val="002060"/>
              </a:solidFill>
              <a:latin typeface="+mn-lt"/>
            </a:endParaRPr>
          </a:p>
          <a:p>
            <a:pPr marL="0" algn="just">
              <a:buNone/>
            </a:pPr>
            <a:endParaRPr lang="en-US" sz="1400" dirty="0" smtClean="0">
              <a:solidFill>
                <a:srgbClr val="002060"/>
              </a:solidFill>
              <a:latin typeface="+mn-lt"/>
            </a:endParaRPr>
          </a:p>
          <a:p>
            <a:pPr marL="0" algn="just">
              <a:buNone/>
            </a:pPr>
            <a:endParaRPr lang="en-US" sz="1400" dirty="0" smtClean="0">
              <a:solidFill>
                <a:srgbClr val="002060"/>
              </a:solidFill>
              <a:latin typeface="+mn-lt"/>
            </a:endParaRPr>
          </a:p>
          <a:p>
            <a:pPr marL="0" algn="just">
              <a:buNone/>
            </a:pPr>
            <a:endParaRPr lang="en-US" sz="1400" dirty="0" smtClean="0">
              <a:solidFill>
                <a:srgbClr val="002060"/>
              </a:solidFill>
              <a:latin typeface="+mn-lt"/>
            </a:endParaRPr>
          </a:p>
          <a:p>
            <a:pPr marL="0" algn="just">
              <a:buNone/>
            </a:pPr>
            <a:r>
              <a:rPr lang="en-US" sz="1400" dirty="0" smtClean="0">
                <a:solidFill>
                  <a:srgbClr val="002060"/>
                </a:solidFill>
                <a:latin typeface="+mn-lt"/>
              </a:rPr>
              <a:t>UNESCO Report p. 18</a:t>
            </a:r>
            <a:endParaRPr lang="it-IT" sz="1400" dirty="0" smtClean="0">
              <a:solidFill>
                <a:srgbClr val="002060"/>
              </a:solidFill>
              <a:latin typeface="+mn-lt"/>
            </a:endParaRPr>
          </a:p>
        </p:txBody>
      </p:sp>
      <p:pic>
        <p:nvPicPr>
          <p:cNvPr id="5122" name="Picture 2"/>
          <p:cNvPicPr>
            <a:picLocks noChangeAspect="1" noChangeArrowheads="1"/>
          </p:cNvPicPr>
          <p:nvPr/>
        </p:nvPicPr>
        <p:blipFill>
          <a:blip r:embed="rId2" cstate="print"/>
          <a:srcRect/>
          <a:stretch>
            <a:fillRect/>
          </a:stretch>
        </p:blipFill>
        <p:spPr bwMode="auto">
          <a:xfrm>
            <a:off x="575047" y="1700808"/>
            <a:ext cx="8389441" cy="3179440"/>
          </a:xfrm>
          <a:prstGeom prst="rect">
            <a:avLst/>
          </a:prstGeom>
          <a:noFill/>
          <a:ln w="9525">
            <a:noFill/>
            <a:miter lim="800000"/>
            <a:headEnd/>
            <a:tailEnd/>
          </a:ln>
          <a:effectLst/>
        </p:spPr>
      </p:pic>
    </p:spTree>
    <p:extLst>
      <p:ext uri="{BB962C8B-B14F-4D97-AF65-F5344CB8AC3E}">
        <p14:creationId xmlns:p14="http://schemas.microsoft.com/office/powerpoint/2010/main" xmlns="" val="2530207684"/>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3892</TotalTime>
  <Words>1037</Words>
  <Application>Microsoft Office PowerPoint</Application>
  <PresentationFormat>Presentazione su schermo (4:3)</PresentationFormat>
  <Paragraphs>231</Paragraphs>
  <Slides>22</Slides>
  <Notes>0</Notes>
  <HiddenSlides>0</HiddenSlides>
  <MMClips>0</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Executive</vt:lpstr>
      <vt:lpstr> Languages matter!  The UNESCO report on the multilingualism's role in research and education  </vt:lpstr>
      <vt:lpstr>scienza vs lingue straniere</vt:lpstr>
      <vt:lpstr>  Language is a ‘human right’ </vt:lpstr>
      <vt:lpstr>  Language as a lens for how we understand the world </vt:lpstr>
      <vt:lpstr>    </vt:lpstr>
      <vt:lpstr>UNESCO and EDUCATION  </vt:lpstr>
      <vt:lpstr>    </vt:lpstr>
      <vt:lpstr>    </vt:lpstr>
      <vt:lpstr>    </vt:lpstr>
      <vt:lpstr>    </vt:lpstr>
      <vt:lpstr>The four contexts of Multilingual Education (MLE) </vt:lpstr>
      <vt:lpstr>The four contexts of Multilingual Education (MLE) </vt:lpstr>
      <vt:lpstr>    </vt:lpstr>
      <vt:lpstr>    </vt:lpstr>
      <vt:lpstr> </vt:lpstr>
      <vt:lpstr>  Competenze comunicative </vt:lpstr>
      <vt:lpstr>    </vt:lpstr>
      <vt:lpstr>    </vt:lpstr>
      <vt:lpstr>    </vt:lpstr>
      <vt:lpstr>      Prospettive future → AI  </vt:lpstr>
      <vt:lpstr>      References </vt:lpstr>
      <vt:lpstr> Languages matter!  The UNESCO report on the multilingualism's role in research and education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ET2011</dc:creator>
  <cp:lastModifiedBy>Reviewer</cp:lastModifiedBy>
  <cp:revision>456</cp:revision>
  <dcterms:created xsi:type="dcterms:W3CDTF">2021-04-28T15:42:50Z</dcterms:created>
  <dcterms:modified xsi:type="dcterms:W3CDTF">2026-02-24T17:38:29Z</dcterms:modified>
</cp:coreProperties>
</file>