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6" r:id="rId8"/>
    <p:sldId id="267" r:id="rId9"/>
    <p:sldId id="268" r:id="rId10"/>
    <p:sldId id="263" r:id="rId11"/>
    <p:sldId id="265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60"/>
    <p:restoredTop sz="94304"/>
  </p:normalViewPr>
  <p:slideViewPr>
    <p:cSldViewPr snapToGrid="0">
      <p:cViewPr varScale="1">
        <p:scale>
          <a:sx n="78" d="100"/>
          <a:sy n="78" d="100"/>
        </p:scale>
        <p:origin x="44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31B3E-7682-3E05-39DA-82946F455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29AC0D-60B4-8C28-0BA7-F679E47C01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A378F-02CD-000C-67BF-A2B5916FE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5FF2-6448-E04C-823D-FE495760C993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BE1FC-307F-43E3-6DBC-F2CE48E2F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7550A-9AF1-8A22-5DB3-F6ADCA300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E495-80E7-B243-92D4-A3CDC0D7F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736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A9BE7-4ADA-5069-4D38-8041AE31A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24D4F5-ACC4-8831-FB23-D76B31D37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CEBB9-5631-83BE-09DC-E69318405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5FF2-6448-E04C-823D-FE495760C993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8EEBB-691A-0DC7-0E8B-B2003639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93826-EB15-0291-F2ED-3C0F342D2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E495-80E7-B243-92D4-A3CDC0D7F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648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A0FDFC-C686-F4C0-6F89-454E812BA9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9B3CF4-03D3-B660-F08B-447E51263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5FBA9-A5D4-2189-EA24-AC6F57B00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5FF2-6448-E04C-823D-FE495760C993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77F1D-5B37-49D7-EB0F-675BE6227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1F3B4-2E66-8623-E7A8-1EE581CD7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E495-80E7-B243-92D4-A3CDC0D7F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701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A0C82-D740-61DA-08EF-0C8735AA1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14906-1115-76CD-40B6-0ED35EE4E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1237E-2E8B-E0A0-360F-57AFE727B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5FF2-6448-E04C-823D-FE495760C993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5B0E8-BD81-48C2-096A-542684197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D71DB-F61F-D690-174B-1FBFE502D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E495-80E7-B243-92D4-A3CDC0D7F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447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63EA9-A4DB-5FD1-1C9B-D7A21173C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38178C-AF34-928F-6CD6-ED460C1AC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CA14B-6390-71C3-997E-6029362C6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5FF2-6448-E04C-823D-FE495760C993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F7DF4-7275-F8A4-EA47-A838E3732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FF3D9-D4E2-305D-B3B6-73E145B88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E495-80E7-B243-92D4-A3CDC0D7F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73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02E5C-92AA-4EDA-8592-35F01351C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88E98-1495-326E-01F1-4DBFD22AA9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BEC756-005C-823D-F697-1C0D210B11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6245CE-37DD-0120-9B78-8F1BAC8D3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5FF2-6448-E04C-823D-FE495760C993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42683-74B6-0E80-C1A8-2878A56AA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2E8A67-CF0E-4EEA-0505-CAF949E8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E495-80E7-B243-92D4-A3CDC0D7F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08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B75D-1F47-0C55-03AE-D7D49FBE1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4CE18-2F9F-EBEA-8DEE-BC1259970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86637-23A4-C7AD-1929-8B2FA7572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CE370A-4C17-F64D-1E2F-34EAFC9E14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CFBD-5F53-D194-6CD5-8344FFF31C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1A45AB-96D5-3016-C835-382EB8C59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5FF2-6448-E04C-823D-FE495760C993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AAA417-729E-6744-DAAD-160D48B73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13312D-1F62-60E2-7A8A-BD6267CEF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E495-80E7-B243-92D4-A3CDC0D7F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949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29BCB-4B5C-F49C-AC5C-5CE8CFDD9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71E3FF-2160-A17A-7FF4-377B7C3F5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5FF2-6448-E04C-823D-FE495760C993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3BF4DA-2DEC-0F80-947F-EF02BBA71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A6CE4-41F9-24A4-C604-72A60882B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E495-80E7-B243-92D4-A3CDC0D7F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94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9CE6A4-F375-50E5-7AA7-8326FEC9F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5FF2-6448-E04C-823D-FE495760C993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4DFF9D-4E74-DDE7-C516-D3A9D5142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E2D0F-67E7-F078-8F21-E28DF1639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E495-80E7-B243-92D4-A3CDC0D7F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756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C7912-4935-4F34-E455-CB1D94623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9124D-1C0B-E407-A7BD-E698C3B56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28C6B-B25D-B4D0-97AC-2296F2050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B00D9A-FE17-EFE4-D99F-041F43A48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5FF2-6448-E04C-823D-FE495760C993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66EEB1-59A0-73E4-07DF-0005782DB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09105-6CFA-DA6A-75D9-FFD0B8063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E495-80E7-B243-92D4-A3CDC0D7F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75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98A5-D9CA-9220-53FD-CDF7F6CB5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392976-DFEB-37DE-E82F-7CDE4F9B2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41E1D-F045-9D48-D4FC-7D8B283DE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EA91C-D95E-6740-19E7-6ED61C008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5FF2-6448-E04C-823D-FE495760C993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E668CD-DE96-997E-CB0A-B6985ACA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3B1EB-4BBC-A063-68E2-8B9FDBBAD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E495-80E7-B243-92D4-A3CDC0D7F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68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661D36-D13F-2665-C1BA-139C4DFCA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619DE-42FD-B0A3-2298-98B00E37D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E47C7-09F1-B5EF-B386-15A4F6F3F0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025FF2-6448-E04C-823D-FE495760C993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8A80C-5931-D98F-1EE6-AF7770F191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122B3-C3AB-5DFA-FD0A-09EF792EA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39E495-80E7-B243-92D4-A3CDC0D7F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95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ufundingconsulting.eu/horizon-europe-strategic-language-toolkit/" TargetMode="External"/><Relationship Id="rId2" Type="http://schemas.openxmlformats.org/officeDocument/2006/relationships/hyperlink" Target="https://language-tools.ec.europa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glish.rvo.nl/topics/horizon-europe/how-use-ai-grant-proposal-writi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a.ua.es/server/api/core/bitstreams/add9ee64-f4f9-43f2-8eae-8de62a298a53/content" TargetMode="External"/><Relationship Id="rId2" Type="http://schemas.openxmlformats.org/officeDocument/2006/relationships/hyperlink" Target="https://onlinelibrary.wiley.com/doi/10.1111/weng.1264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mbridge.org/core/journals/annual-review-of-applied-linguistics/article/abs/english-as-a-lingua-franca-in-europe-challenges-for-applied-linguistics/526EEA5A63799B5C023AFD896655E2B0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98023-1ECB-C9AD-3A1E-F40D95D3CE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6D0100-F61B-8AA2-E60B-C72B74FC85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 descr="A blue poster with text and stars&#10;&#10;AI-generated content may be incorrect.">
            <a:extLst>
              <a:ext uri="{FF2B5EF4-FFF2-40B4-BE49-F238E27FC236}">
                <a16:creationId xmlns:a16="http://schemas.microsoft.com/office/drawing/2014/main" id="{7DB6434A-1ADC-FD99-3C95-BD1E1C9BD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893" y="-593616"/>
            <a:ext cx="12277894" cy="818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91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B60E1-C514-2693-2123-4D1C02C1B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1C2BA-A9B6-E700-6067-570C78D7744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072FA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Useful resources for project proposal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FC319-7952-0199-32AD-2F93D6871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dirty="0"/>
              <a:t>AI multilingualism </a:t>
            </a:r>
            <a:r>
              <a:rPr lang="en-GB" dirty="0"/>
              <a:t>tools: </a:t>
            </a:r>
            <a:r>
              <a:rPr lang="en-GB" dirty="0">
                <a:hlinkClick r:id="rId2"/>
              </a:rPr>
              <a:t>https://language-tools.ec.europa.eu/</a:t>
            </a:r>
            <a:endParaRPr lang="en-GB" dirty="0"/>
          </a:p>
          <a:p>
            <a:r>
              <a:rPr lang="en-GB" dirty="0"/>
              <a:t>Proposal writing toolkits</a:t>
            </a:r>
          </a:p>
          <a:p>
            <a:pPr lvl="1"/>
            <a:r>
              <a:rPr lang="en-GB" dirty="0">
                <a:hlinkClick r:id="rId3"/>
              </a:rPr>
              <a:t>https://eufundingconsulting.eu/horizon-europe-strategic-language-toolkit/</a:t>
            </a:r>
            <a:r>
              <a:rPr lang="en-GB" dirty="0"/>
              <a:t> </a:t>
            </a:r>
          </a:p>
          <a:p>
            <a:r>
              <a:rPr lang="en-GB" dirty="0"/>
              <a:t>How (not) to use AI in proposal writing</a:t>
            </a:r>
            <a:endParaRPr lang="en-GB" dirty="0">
              <a:hlinkClick r:id="rId4"/>
            </a:endParaRPr>
          </a:p>
          <a:p>
            <a:pPr lvl="1"/>
            <a:r>
              <a:rPr lang="en-GB" dirty="0">
                <a:hlinkClick r:id="rId4"/>
              </a:rPr>
              <a:t>https://english.rvo.nl/topics/horizon-europe/how-use-ai-grant-proposal-writing</a:t>
            </a: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1546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678D9-8E9B-7895-D1A5-41E38F8C8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F2726-71FA-54E8-88F7-1C142ED30A6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072FA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Academic discussion of 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375B4-A4A1-D557-2C1D-E3AC2DF70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1622"/>
          </a:xfrm>
        </p:spPr>
        <p:txBody>
          <a:bodyPr>
            <a:normAutofit fontScale="85000" lnSpcReduction="20000"/>
          </a:bodyPr>
          <a:lstStyle/>
          <a:p>
            <a:endParaRPr lang="en-US" b="1" dirty="0"/>
          </a:p>
          <a:p>
            <a:r>
              <a:rPr lang="en-GB" dirty="0"/>
              <a:t>Marko Modiano, ‘Identity and standards for English as a European Union lingua franca’ (2024) </a:t>
            </a:r>
            <a:r>
              <a:rPr lang="en-GB" i="1" dirty="0"/>
              <a:t>World </a:t>
            </a:r>
            <a:r>
              <a:rPr lang="en-GB" i="1" dirty="0" err="1"/>
              <a:t>Englishes</a:t>
            </a:r>
            <a:r>
              <a:rPr lang="en-GB" i="1" dirty="0"/>
              <a:t>, Sp. Issue on English in Europe, </a:t>
            </a:r>
            <a:r>
              <a:rPr lang="en-GB" dirty="0"/>
              <a:t>Vol 43(2), pp 210-227 </a:t>
            </a:r>
            <a:br>
              <a:rPr lang="en-GB" dirty="0"/>
            </a:br>
            <a:r>
              <a:rPr lang="en-GB" dirty="0">
                <a:hlinkClick r:id="rId2"/>
              </a:rPr>
              <a:t>https://onlinelibrary.wiley.com/doi/10.1111/weng.12646</a:t>
            </a:r>
            <a:r>
              <a:rPr lang="en-GB" dirty="0"/>
              <a:t> </a:t>
            </a:r>
          </a:p>
          <a:p>
            <a:r>
              <a:rPr lang="en-GB" dirty="0"/>
              <a:t>Andrea Olivares-Beltrán and Teresa Morell, ‘The role of English as a Lingua Franca in European projects: The case of the RSGAE project’ (2017) </a:t>
            </a:r>
            <a:r>
              <a:rPr lang="en-GB" i="1" dirty="0" err="1"/>
              <a:t>EPiC</a:t>
            </a:r>
            <a:r>
              <a:rPr lang="en-GB" i="1" dirty="0"/>
              <a:t> Series in Language and Linguistics</a:t>
            </a:r>
            <a:r>
              <a:rPr lang="en-GB" dirty="0"/>
              <a:t>, Vol 2, pp 135–142 </a:t>
            </a:r>
            <a:r>
              <a:rPr lang="en-GB" dirty="0">
                <a:hlinkClick r:id="rId3"/>
              </a:rPr>
              <a:t>https://rua.ua.es/server/api/core/bitstreams/add9ee64-f4f9-43f2-8eae-8de62a298a53/content</a:t>
            </a:r>
            <a:r>
              <a:rPr lang="en-GB" dirty="0"/>
              <a:t> </a:t>
            </a:r>
          </a:p>
          <a:p>
            <a:r>
              <a:rPr lang="en-GB" dirty="0"/>
              <a:t>Barbara </a:t>
            </a:r>
            <a:r>
              <a:rPr lang="en-GB" dirty="0" err="1"/>
              <a:t>Seidlhofer</a:t>
            </a:r>
            <a:r>
              <a:rPr lang="en-GB" dirty="0"/>
              <a:t>, Angelika </a:t>
            </a:r>
            <a:r>
              <a:rPr lang="en-GB" dirty="0" err="1"/>
              <a:t>Breiteneder</a:t>
            </a:r>
            <a:r>
              <a:rPr lang="en-GB" dirty="0"/>
              <a:t> and Marie-Luise Pitzl, ‘English as a Lingua Franca in Europe: Challenges for Applied Linguistics’ (2006)  </a:t>
            </a:r>
            <a:r>
              <a:rPr lang="en-GB" i="1" dirty="0"/>
              <a:t>Annual Review of Applied Linguistics</a:t>
            </a:r>
            <a:r>
              <a:rPr lang="en-GB" dirty="0"/>
              <a:t>. Vol 26, pp 3-34 </a:t>
            </a:r>
            <a:r>
              <a:rPr lang="en-GB" dirty="0">
                <a:hlinkClick r:id="rId4"/>
              </a:rPr>
              <a:t>https://www.cambridge.org/core/journals/annual-review-of-applied-linguistics/article/abs/english-as-a-lingua-franca-in-europe-challenges-for-applied-linguistics/526EEA5A63799B5C023AFD896655E2B0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1979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E6AE3-4D43-E66D-B914-229E2FE70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7DD27-A566-3776-9FBC-E3750826291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072FA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Any questions?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FC904-9661-F985-FB6B-81D808259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endParaRPr lang="en-US" dirty="0"/>
          </a:p>
          <a:p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96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425FB-9A48-B456-05A1-2F52190D4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17239-15DC-F3C6-121F-9B4A58A3E8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8EBF79-CA77-1042-107A-89392A80A9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 descr="A blue poster with text and stars&#10;&#10;AI-generated content may be incorrect.">
            <a:extLst>
              <a:ext uri="{FF2B5EF4-FFF2-40B4-BE49-F238E27FC236}">
                <a16:creationId xmlns:a16="http://schemas.microsoft.com/office/drawing/2014/main" id="{AF540193-F89C-17D9-5FA8-A08CE5037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893" y="-593616"/>
            <a:ext cx="12277894" cy="818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15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B1200-F3EF-29B0-0E3B-62C96C6B62F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072FA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Meaning of English as Lingua Franca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EC74F-5120-1497-29ED-C14084264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Vehicular language for non-native speakers in multilingual settings.</a:t>
            </a:r>
            <a:endParaRPr lang="en-GB" dirty="0"/>
          </a:p>
          <a:p>
            <a:pPr lvl="0"/>
            <a:endParaRPr lang="en-US" dirty="0"/>
          </a:p>
          <a:p>
            <a:pPr lvl="0"/>
            <a:r>
              <a:rPr lang="en-US" dirty="0"/>
              <a:t>Dominance in EU science: 80%+ research papers in English</a:t>
            </a:r>
            <a:endParaRPr lang="en-GB" dirty="0"/>
          </a:p>
          <a:p>
            <a:pPr lvl="0"/>
            <a:endParaRPr lang="en-US" dirty="0"/>
          </a:p>
          <a:p>
            <a:pPr lvl="0"/>
            <a:r>
              <a:rPr lang="en-US" dirty="0"/>
              <a:t>EU context: Bridges 24 official languages + 60 minority ones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31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9C508-1496-C44F-A9CC-65D609D48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2A942-0E4F-3A15-DC29-3CCB2646F7A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072FA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EU Funding Overview 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5490881-B877-8846-692A-0227F3E50F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306931"/>
              </p:ext>
            </p:extLst>
          </p:nvPr>
        </p:nvGraphicFramePr>
        <p:xfrm>
          <a:off x="838200" y="1956391"/>
          <a:ext cx="10515600" cy="4699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83659822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39895372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429242595"/>
                    </a:ext>
                  </a:extLst>
                </a:gridCol>
              </a:tblGrid>
              <a:tr h="11748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Program</a:t>
                      </a:r>
                      <a:endParaRPr lang="en-GB" sz="2400" dirty="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Budget (2021-2027)</a:t>
                      </a:r>
                      <a:endParaRPr lang="en-GB" sz="2400" dirty="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ELF Focus</a:t>
                      </a:r>
                      <a:endParaRPr lang="en-GB" sz="2400" dirty="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318690"/>
                  </a:ext>
                </a:extLst>
              </a:tr>
              <a:tr h="11748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endParaRPr lang="en-GB" sz="2400" dirty="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€26bn</a:t>
                      </a:r>
                      <a:endParaRPr lang="en-GB" sz="2400" dirty="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KA1 mobility, KA2 partnerships, JM actions</a:t>
                      </a:r>
                      <a:endParaRPr lang="en-GB" sz="2400" dirty="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extLst>
                  <a:ext uri="{0D108BD9-81ED-4DB2-BD59-A6C34878D82A}">
                    <a16:rowId xmlns:a16="http://schemas.microsoft.com/office/drawing/2014/main" val="2672223065"/>
                  </a:ext>
                </a:extLst>
              </a:tr>
              <a:tr h="11748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Horizon Europe</a:t>
                      </a:r>
                      <a:endParaRPr lang="en-GB" sz="2400" dirty="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€95.5bn</a:t>
                      </a:r>
                      <a:endParaRPr lang="en-GB" sz="2400" dirty="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R&amp;I proposals, consortia</a:t>
                      </a:r>
                      <a:endParaRPr lang="en-GB" sz="2400" dirty="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extLst>
                  <a:ext uri="{0D108BD9-81ED-4DB2-BD59-A6C34878D82A}">
                    <a16:rowId xmlns:a16="http://schemas.microsoft.com/office/drawing/2014/main" val="1295957569"/>
                  </a:ext>
                </a:extLst>
              </a:tr>
              <a:tr h="11748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Others (Digital Europe)</a:t>
                      </a:r>
                      <a:endParaRPr lang="en-GB" sz="2400" dirty="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€7.5bn</a:t>
                      </a:r>
                      <a:endParaRPr lang="en-GB" sz="2400" dirty="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Language tech innovation</a:t>
                      </a:r>
                      <a:endParaRPr lang="en-GB" sz="2400" dirty="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extLst>
                  <a:ext uri="{0D108BD9-81ED-4DB2-BD59-A6C34878D82A}">
                    <a16:rowId xmlns:a16="http://schemas.microsoft.com/office/drawing/2014/main" val="3000365515"/>
                  </a:ext>
                </a:extLst>
              </a:tr>
            </a:tbl>
          </a:graphicData>
        </a:graphic>
      </p:graphicFrame>
      <p:pic>
        <p:nvPicPr>
          <p:cNvPr id="6" name="Picture 5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928EE3DE-CFF3-667D-1EE5-D069ABFD0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993" y="5516217"/>
            <a:ext cx="3372295" cy="1108230"/>
          </a:xfrm>
          <a:prstGeom prst="rect">
            <a:avLst/>
          </a:prstGeom>
        </p:spPr>
      </p:pic>
      <p:pic>
        <p:nvPicPr>
          <p:cNvPr id="8" name="Picture 7" descr="A white text on a green background&#10;&#10;AI-generated content may be incorrect.">
            <a:extLst>
              <a:ext uri="{FF2B5EF4-FFF2-40B4-BE49-F238E27FC236}">
                <a16:creationId xmlns:a16="http://schemas.microsoft.com/office/drawing/2014/main" id="{D6D38F09-C601-1E6E-2A4E-6A23D4000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23" y="4306187"/>
            <a:ext cx="3180888" cy="1178493"/>
          </a:xfrm>
          <a:prstGeom prst="rect">
            <a:avLst/>
          </a:prstGeom>
        </p:spPr>
      </p:pic>
      <p:pic>
        <p:nvPicPr>
          <p:cNvPr id="10" name="Picture 9" descr="A close-up of a text&#10;&#10;AI-generated content may be incorrect.">
            <a:extLst>
              <a:ext uri="{FF2B5EF4-FFF2-40B4-BE49-F238E27FC236}">
                <a16:creationId xmlns:a16="http://schemas.microsoft.com/office/drawing/2014/main" id="{161FC101-2910-D013-B2C2-AF4F348B8E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2941" b="42409"/>
          <a:stretch>
            <a:fillRect/>
          </a:stretch>
        </p:blipFill>
        <p:spPr>
          <a:xfrm>
            <a:off x="1050849" y="3164514"/>
            <a:ext cx="3010787" cy="111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9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ED801-175E-6699-A3C3-2D6DA18D8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E4380-638F-B98C-2159-F4B228F99F3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072FA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F04C9-319F-4CA1-F1D6-26840C46F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/>
              <a:t>KA1 mobility: Language requirements: B1-B2 English for participants; Online language support in 24 official EU languages</a:t>
            </a:r>
            <a:endParaRPr lang="en-GB" dirty="0"/>
          </a:p>
          <a:p>
            <a:endParaRPr lang="en-US" dirty="0"/>
          </a:p>
          <a:p>
            <a:r>
              <a:rPr lang="en-US" dirty="0"/>
              <a:t>KA2: Funds strategic partnerships (e.g., multilingual glossaries via English coordination)</a:t>
            </a:r>
          </a:p>
          <a:p>
            <a:endParaRPr lang="en-GB" dirty="0"/>
          </a:p>
          <a:p>
            <a:r>
              <a:rPr lang="en-GB" dirty="0"/>
              <a:t>Jean Monnet actions: English is often used as the primary working language for the submission</a:t>
            </a:r>
          </a:p>
          <a:p>
            <a:endParaRPr lang="en-US" dirty="0"/>
          </a:p>
        </p:txBody>
      </p:sp>
      <p:pic>
        <p:nvPicPr>
          <p:cNvPr id="5" name="Content Placeholder 5" descr="A close-up of a text&#10;&#10;AI-generated content may be incorrect.">
            <a:extLst>
              <a:ext uri="{FF2B5EF4-FFF2-40B4-BE49-F238E27FC236}">
                <a16:creationId xmlns:a16="http://schemas.microsoft.com/office/drawing/2014/main" id="{02F3C7A9-2F15-172F-2EC9-B2AF75ABB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7646581" cy="132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42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6E12B-DE71-1A47-0CEB-D1FDD2719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025DB-2BF5-82D1-BF32-B7DCCF0812B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072FA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D0871-FAC6-A890-A58A-0AFFEE5BD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Proposals: English only - no translations accepted.</a:t>
            </a:r>
            <a:endParaRPr lang="en-GB" dirty="0"/>
          </a:p>
          <a:p>
            <a:pPr lvl="0"/>
            <a:endParaRPr lang="en-US" dirty="0"/>
          </a:p>
          <a:p>
            <a:pPr lvl="0"/>
            <a:r>
              <a:rPr lang="en-US" dirty="0"/>
              <a:t>Consortia: 10+ nationalities; ELF standardizes evaluations.</a:t>
            </a:r>
            <a:endParaRPr lang="en-GB" dirty="0"/>
          </a:p>
          <a:p>
            <a:endParaRPr lang="en-US" dirty="0"/>
          </a:p>
          <a:p>
            <a:r>
              <a:rPr lang="en-US" dirty="0"/>
              <a:t>Funding multilingualism: €2m+ for language tech &amp; </a:t>
            </a:r>
            <a:r>
              <a:rPr lang="en-GB" dirty="0"/>
              <a:t>Social Sciences and Humanities</a:t>
            </a:r>
            <a:r>
              <a:rPr lang="en-US" dirty="0"/>
              <a:t> integration</a:t>
            </a:r>
          </a:p>
          <a:p>
            <a:endParaRPr lang="en-US" dirty="0"/>
          </a:p>
          <a:p>
            <a:endParaRPr lang="en-GB" dirty="0"/>
          </a:p>
        </p:txBody>
      </p:sp>
      <p:pic>
        <p:nvPicPr>
          <p:cNvPr id="4" name="Picture 3" descr="A white text on a green background&#10;&#10;AI-generated content may be incorrect.">
            <a:extLst>
              <a:ext uri="{FF2B5EF4-FFF2-40B4-BE49-F238E27FC236}">
                <a16:creationId xmlns:a16="http://schemas.microsoft.com/office/drawing/2014/main" id="{81093EE8-1A0A-C1B8-ADD7-0767E8D01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65125"/>
            <a:ext cx="357784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89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B9707-A1A0-C30D-EBD5-715A2E942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A8630-E1ED-9E5D-AC9D-5C6EC8A7549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072FA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1DEF8-D0F9-FBCD-3DA4-313236C0E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dirty="0"/>
              <a:t>AI tools for real-time multilingualism via English base infrastructure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FDFEBEDD-617D-AE67-DEA2-4448B8348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849" y="473791"/>
            <a:ext cx="3372295" cy="110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25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CD9D9-B8C7-645B-5A5C-F5D50E846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7790F-7603-5883-9413-101ACBFB4E2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072FA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Use of English to promote multilingualism?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C36A9-15AF-0FA9-B3C0-8909B7244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pPr marL="0" indent="0">
              <a:buNone/>
            </a:pPr>
            <a:r>
              <a:rPr lang="en-US" dirty="0"/>
              <a:t>Example: </a:t>
            </a:r>
          </a:p>
          <a:p>
            <a:r>
              <a:rPr lang="en-US" dirty="0"/>
              <a:t>Ready Study Go Around Europe! project—English as hub for 8-language vocational training resources</a:t>
            </a:r>
            <a:r>
              <a:rPr lang="en-GB" dirty="0">
                <a:effectLst/>
              </a:rPr>
              <a:t> (EE, FI, HU, IT, PL, ES, SE &amp; TÜ) (</a:t>
            </a:r>
            <a:r>
              <a:rPr lang="en-GB" i="1" dirty="0">
                <a:effectLst/>
              </a:rPr>
              <a:t>Leonardo da Vinci EU project, now </a:t>
            </a:r>
            <a:r>
              <a:rPr lang="en-GB" i="1" dirty="0"/>
              <a:t>vocational education and training under Erasmus+</a:t>
            </a:r>
            <a:r>
              <a:rPr lang="en-GB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979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A8F4A-2ECE-C253-171E-20147A835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00F13-CEA5-62E4-30AC-F4D21D9EE61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072FA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Challenges and benefits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3E74D-48DE-576D-9927-41F09C7D9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DD5B371-6721-FC49-73A9-2ECE9E299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953294"/>
              </p:ext>
            </p:extLst>
          </p:nvPr>
        </p:nvGraphicFramePr>
        <p:xfrm>
          <a:off x="838200" y="1825625"/>
          <a:ext cx="10515600" cy="4667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96522775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601052302"/>
                    </a:ext>
                  </a:extLst>
                </a:gridCol>
              </a:tblGrid>
              <a:tr h="15557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800" dirty="0">
                          <a:effectLst/>
                        </a:rPr>
                        <a:t>Challenges</a:t>
                      </a:r>
                      <a:endParaRPr lang="en-GB" sz="2800" dirty="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800">
                          <a:effectLst/>
                        </a:rPr>
                        <a:t>Benefits</a:t>
                      </a:r>
                      <a:endParaRPr lang="en-GB" sz="28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065417"/>
                  </a:ext>
                </a:extLst>
              </a:tr>
              <a:tr h="15557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800" b="0" dirty="0">
                          <a:effectLst/>
                        </a:rPr>
                        <a:t>Non-native barriers; equity gaps</a:t>
                      </a:r>
                      <a:endParaRPr lang="en-GB" sz="2800" b="0" dirty="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Efficiency; open access</a:t>
                      </a:r>
                      <a:endParaRPr lang="en-GB" sz="28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581563"/>
                  </a:ext>
                </a:extLst>
              </a:tr>
              <a:tr h="15557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800" b="0" dirty="0">
                          <a:effectLst/>
                        </a:rPr>
                        <a:t>Linguistic imperialism fears</a:t>
                      </a:r>
                      <a:endParaRPr lang="en-GB" sz="2800" b="0" dirty="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project success lift? </a:t>
                      </a:r>
                      <a:b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mobility boost</a:t>
                      </a:r>
                      <a:endParaRPr lang="en-GB" sz="28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461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22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D7A2D-312D-7E35-28FB-6BCEE8618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F9BE1-8259-76FB-F9C8-2ABC4DBAD23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072FA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Key takeaways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ECCEB-C0DA-1104-E31D-BF3082C86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dirty="0"/>
              <a:t>ELF is indispensable for EU project proposals</a:t>
            </a:r>
          </a:p>
          <a:p>
            <a:endParaRPr lang="en-US" dirty="0"/>
          </a:p>
          <a:p>
            <a:r>
              <a:rPr lang="en-US" dirty="0"/>
              <a:t>ELF is equally indispensable for dissemination of project results</a:t>
            </a:r>
          </a:p>
          <a:p>
            <a:endParaRPr lang="en-US" dirty="0"/>
          </a:p>
          <a:p>
            <a:r>
              <a:rPr lang="en-US" dirty="0"/>
              <a:t>Foster international collaboration</a:t>
            </a:r>
          </a:p>
          <a:p>
            <a:endParaRPr lang="en-US" dirty="0"/>
          </a:p>
          <a:p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710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503</Words>
  <Application>Microsoft Office PowerPoint</Application>
  <PresentationFormat>Widescreen</PresentationFormat>
  <Paragraphs>89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Georgia</vt:lpstr>
      <vt:lpstr>Office Theme</vt:lpstr>
      <vt:lpstr>PowerPoint Presentation</vt:lpstr>
      <vt:lpstr>Meaning of English as Lingua Franca</vt:lpstr>
      <vt:lpstr>EU Funding Overview </vt:lpstr>
      <vt:lpstr>PowerPoint Presentation</vt:lpstr>
      <vt:lpstr>PowerPoint Presentation</vt:lpstr>
      <vt:lpstr>PowerPoint Presentation</vt:lpstr>
      <vt:lpstr>Use of English to promote multilingualism?</vt:lpstr>
      <vt:lpstr>Challenges and benefits</vt:lpstr>
      <vt:lpstr>Key takeaways </vt:lpstr>
      <vt:lpstr>Useful resources for project proposal writing</vt:lpstr>
      <vt:lpstr>Academic discussion of ELF</vt:lpstr>
      <vt:lpstr>Any 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Anthony Valcke</dc:creator>
  <cp:lastModifiedBy>LAURA VICTORIA CARTER</cp:lastModifiedBy>
  <cp:revision>5</cp:revision>
  <dcterms:created xsi:type="dcterms:W3CDTF">2026-02-20T11:19:02Z</dcterms:created>
  <dcterms:modified xsi:type="dcterms:W3CDTF">2026-02-24T09:30:08Z</dcterms:modified>
</cp:coreProperties>
</file>