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notesMasterIdLst>
    <p:notesMasterId r:id="rId32"/>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x="18288000" cy="10287000"/>
  <p:notesSz cx="6858000" cy="9144000"/>
  <p:embeddedFontLst>
    <p:embeddedFont>
      <p:font typeface="Barlow Bold" charset="1" panose="00000800000000000000"/>
      <p:regular r:id="rId35"/>
    </p:embeddedFont>
    <p:embeddedFont>
      <p:font typeface="Barlow Semi-Bold" charset="1" panose="00000700000000000000"/>
      <p:regular r:id="rId36"/>
    </p:embeddedFont>
    <p:embeddedFont>
      <p:font typeface="Barlow" charset="1" panose="00000500000000000000"/>
      <p:regular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slides/slide22.xml" Type="http://schemas.openxmlformats.org/officeDocument/2006/relationships/slide"/><Relationship Id="rId28" Target="slides/slide23.xml" Type="http://schemas.openxmlformats.org/officeDocument/2006/relationships/slide"/><Relationship Id="rId29" Target="slides/slide24.xml" Type="http://schemas.openxmlformats.org/officeDocument/2006/relationships/slide"/><Relationship Id="rId3" Target="viewProps.xml" Type="http://schemas.openxmlformats.org/officeDocument/2006/relationships/viewProps"/><Relationship Id="rId30" Target="slides/slide25.xml" Type="http://schemas.openxmlformats.org/officeDocument/2006/relationships/slide"/><Relationship Id="rId31" Target="slides/slide26.xml" Type="http://schemas.openxmlformats.org/officeDocument/2006/relationships/slide"/><Relationship Id="rId32" Target="notesMasters/notesMaster1.xml" Type="http://schemas.openxmlformats.org/officeDocument/2006/relationships/notesMaster"/><Relationship Id="rId33" Target="theme/theme2.xml" Type="http://schemas.openxmlformats.org/officeDocument/2006/relationships/theme"/><Relationship Id="rId34" Target="notesSlides/notesSlide1.xml" Type="http://schemas.openxmlformats.org/officeDocument/2006/relationships/notesSlide"/><Relationship Id="rId35" Target="fonts/font35.fntdata" Type="http://schemas.openxmlformats.org/officeDocument/2006/relationships/font"/><Relationship Id="rId36" Target="fonts/font36.fntdata" Type="http://schemas.openxmlformats.org/officeDocument/2006/relationships/font"/><Relationship Id="rId37" Target="fonts/font37.fntdata" Type="http://schemas.openxmlformats.org/officeDocument/2006/relationships/font"/><Relationship Id="rId38" Target="notesSlides/notesSlide2.xml" Type="http://schemas.openxmlformats.org/officeDocument/2006/relationships/notesSlide"/><Relationship Id="rId39" Target="notesSlides/notesSlide3.xml" Type="http://schemas.openxmlformats.org/officeDocument/2006/relationships/notesSlide"/><Relationship Id="rId4" Target="theme/theme1.xml" Type="http://schemas.openxmlformats.org/officeDocument/2006/relationships/theme"/><Relationship Id="rId40" Target="notesSlides/notesSlide4.xml" Type="http://schemas.openxmlformats.org/officeDocument/2006/relationships/notesSlide"/><Relationship Id="rId41" Target="notesSlides/notesSlide5.xml" Type="http://schemas.openxmlformats.org/officeDocument/2006/relationships/notesSlide"/><Relationship Id="rId42" Target="notesSlides/notesSlide6.xml" Type="http://schemas.openxmlformats.org/officeDocument/2006/relationships/notesSlide"/><Relationship Id="rId43" Target="notesSlides/notesSlide7.xml" Type="http://schemas.openxmlformats.org/officeDocument/2006/relationships/notesSlide"/><Relationship Id="rId44" Target="notesSlides/notesSlide8.xml" Type="http://schemas.openxmlformats.org/officeDocument/2006/relationships/notesSlide"/><Relationship Id="rId45" Target="notesSlides/notesSlide9.xml" Type="http://schemas.openxmlformats.org/officeDocument/2006/relationships/notesSlide"/><Relationship Id="rId46" Target="notesSlides/notesSlide10.xml" Type="http://schemas.openxmlformats.org/officeDocument/2006/relationships/notesSlide"/><Relationship Id="rId47" Target="notesSlides/notesSlide11.xml" Type="http://schemas.openxmlformats.org/officeDocument/2006/relationships/notesSlide"/><Relationship Id="rId48" Target="notesSlides/notesSlide12.xml" Type="http://schemas.openxmlformats.org/officeDocument/2006/relationships/notesSlide"/><Relationship Id="rId49" Target="notesSlides/notesSlide13.xml" Type="http://schemas.openxmlformats.org/officeDocument/2006/relationships/notesSlide"/><Relationship Id="rId5" Target="tableStyles.xml" Type="http://schemas.openxmlformats.org/officeDocument/2006/relationships/tableStyles"/><Relationship Id="rId50" Target="notesSlides/notesSlide14.xml" Type="http://schemas.openxmlformats.org/officeDocument/2006/relationships/notesSlide"/><Relationship Id="rId51" Target="notesSlides/notesSlide15.xml" Type="http://schemas.openxmlformats.org/officeDocument/2006/relationships/notesSlide"/><Relationship Id="rId52" Target="notesSlides/notesSlide16.xml" Type="http://schemas.openxmlformats.org/officeDocument/2006/relationships/notesSlide"/><Relationship Id="rId53" Target="notesSlides/notesSlide17.xml" Type="http://schemas.openxmlformats.org/officeDocument/2006/relationships/notesSlide"/><Relationship Id="rId54" Target="notesSlides/notesSlide18.xml" Type="http://schemas.openxmlformats.org/officeDocument/2006/relationships/notesSlide"/><Relationship Id="rId55" Target="notesSlides/notesSlide19.xml" Type="http://schemas.openxmlformats.org/officeDocument/2006/relationships/notesSlide"/><Relationship Id="rId56" Target="notesSlides/notesSlide20.xml" Type="http://schemas.openxmlformats.org/officeDocument/2006/relationships/notesSlide"/><Relationship Id="rId57" Target="notesSlides/notesSlide21.xml" Type="http://schemas.openxmlformats.org/officeDocument/2006/relationships/notesSlide"/><Relationship Id="rId58" Target="notesSlides/notesSlide22.xml" Type="http://schemas.openxmlformats.org/officeDocument/2006/relationships/notesSlide"/><Relationship Id="rId59" Target="notesSlides/notesSlide23.xml" Type="http://schemas.openxmlformats.org/officeDocument/2006/relationships/notesSlide"/><Relationship Id="rId6" Target="slides/slide1.xml" Type="http://schemas.openxmlformats.org/officeDocument/2006/relationships/slide"/><Relationship Id="rId60" Target="notesSlides/notesSlide24.xml" Type="http://schemas.openxmlformats.org/officeDocument/2006/relationships/notesSlide"/><Relationship Id="rId61" Target="notesSlides/notesSlide25.xml" Type="http://schemas.openxmlformats.org/officeDocument/2006/relationships/notesSlide"/><Relationship Id="rId62" Target="notesSlides/notesSlide26.xml" Type="http://schemas.openxmlformats.org/officeDocument/2006/relationships/note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1.7.2013</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1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_rels/notesSlide1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2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2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1.xml" Type="http://schemas.openxmlformats.org/officeDocument/2006/relationships/slide"/></Relationships>
</file>

<file path=ppt/notesSlides/_rels/notesSlide2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2.xml" Type="http://schemas.openxmlformats.org/officeDocument/2006/relationships/slide"/></Relationships>
</file>

<file path=ppt/notesSlides/_rels/notesSlide2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3.xml" Type="http://schemas.openxmlformats.org/officeDocument/2006/relationships/slide"/></Relationships>
</file>

<file path=ppt/notesSlides/_rels/notesSlide2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4.xml" Type="http://schemas.openxmlformats.org/officeDocument/2006/relationships/slide"/></Relationships>
</file>

<file path=ppt/notesSlides/_rels/notesSlide2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5.xml" Type="http://schemas.openxmlformats.org/officeDocument/2006/relationships/slide"/></Relationships>
</file>

<file path=ppt/notesSlides/_rels/notesSlide2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6.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(1 minute):</a:t>
            </a:r>
          </a:p>
          <a:p>
            <a:r>
              <a:rPr lang="en-US"/>
              <a:t/>
            </a:r>
          </a:p>
          <a:p>
            <a:r>
              <a:rPr lang="en-US"/>
              <a:t>Buongiorno a tutti. Mi chiamo Giuseppe Caliò e da oltre 25 anni lavoro nel campo della traduzione specializzata—documenti finanziari, governance aziendale, contenuti medico-farmaceutici. Da qualche anno insegno anche all'università CIELS di Palermo, dove tengo un corso sull'applicazione dell'intelligenza artificiale alla traduzione.</a:t>
            </a:r>
          </a:p>
          <a:p>
            <a:r>
              <a:rPr lang="en-US"/>
              <a:t/>
            </a:r>
          </a:p>
          <a:p>
            <a:r>
              <a:rPr lang="en-US"/>
              <a:t>Oggi parliamo di come scrivere un paper scientifico in inglese—e di come l'AI può aiutarvi senza sostituire il vostro pensiero critico. Questo è il punto centrale: l'AI è uno strumento, non un autore.</a:t>
            </a:r>
          </a:p>
          <a:p>
            <a:r>
              <a:rPr lang="en-US"/>
              <a:t>1</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0.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(15 seconds):</a:t>
            </a:r>
          </a:p>
          <a:p>
            <a:r>
              <a:rPr lang="en-US"/>
              <a:t/>
            </a:r>
          </a:p>
          <a:p>
            <a:r>
              <a:rPr lang="en-US"/>
              <a:t>Ora la parte pratica: come usare l'AI nel processo di scrittura. Ricordate: il vostro cervello fornisce la scienza. L'AI fornisce l'impalcatura.</a:t>
            </a:r>
          </a:p>
          <a:p>
            <a:r>
              <a:rPr lang="en-US"/>
              <a:t>10</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1.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Prima di entrare nel workflow specifico, guardiamo il quadro completo. L'AI può aiutarvi in OGNI fase—dalla concezione iniziale della ricerca alla pubblicazione. Oggi ci concentriamo sulla scrittura, ma questi strumenti hanno applicazioni molto più ampie. Tenete presente questo: ogni punto verde è sicuro con supervisione minima. Ogni punto giallo richiede verifiche. Ogni punto rosso richiede verifiche METICOLOSE.</a:t>
            </a:r>
          </a:p>
          <a:p>
            <a:r>
              <a:rPr lang="en-US"/>
              <a:t/>
            </a:r>
          </a:p>
          <a:p>
            <a:r>
              <a:rPr lang="en-US"/>
              <a:t>In your thesis journey, you'll use AI differently at each stage. Today we focus on writing, but remember: literature review and journal selection are where AI can save you MONTHS of time.</a:t>
            </a:r>
          </a:p>
          <a:p>
            <a:r>
              <a:rPr lang="en-US"/>
              <a:t>11</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2.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(2 minutes):</a:t>
            </a:r>
          </a:p>
          <a:p>
            <a:r>
              <a:rPr lang="en-US"/>
              <a:t/>
            </a:r>
          </a:p>
          <a:p>
            <a:r>
              <a:rPr lang="en-US"/>
              <a:t>Ecco il workflow che raccomando. Sei passi.</a:t>
            </a:r>
          </a:p>
          <a:p>
            <a:r>
              <a:rPr lang="en-US"/>
              <a:t/>
            </a:r>
          </a:p>
          <a:p>
            <a:r>
              <a:rPr lang="en-US"/>
              <a:t>Passo 1: OUTLINE. Iniziate con la struttura. Dite all'AI: "Aiutami a strutturare la sezione Methods per uno studio X." L'AI può suggerire sottosezioni, ma VOI decidete cosa includere.</a:t>
            </a:r>
          </a:p>
          <a:p>
            <a:r>
              <a:rPr lang="en-US"/>
              <a:t/>
            </a:r>
          </a:p>
          <a:p>
            <a:r>
              <a:rPr lang="en-US"/>
              <a:t>Passo 2: DRAFT. Espandete l'outline in prosa. "Espandi questo punto sulla raccolta dati." L'AI genera testo, ma le idee sono vostre.</a:t>
            </a:r>
          </a:p>
          <a:p>
            <a:r>
              <a:rPr lang="en-US"/>
              <a:t/>
            </a:r>
          </a:p>
          <a:p>
            <a:r>
              <a:rPr lang="en-US"/>
              <a:t>Passo 3: TIGHTEN. La prima bozza è sempre troppo lunga. "Rendi questo più conciso." Ma attenzione: controllate che i tagli non abbiano rimosso informazioni critiche.</a:t>
            </a:r>
          </a:p>
          <a:p>
            <a:r>
              <a:rPr lang="en-US"/>
              <a:t/>
            </a:r>
          </a:p>
          <a:p>
            <a:r>
              <a:rPr lang="en-US"/>
              <a:t>Passo 4: CHECK LOGIC. Chiedete: "I miei argomenti sono logici? C'è qualche salto?" L'AI può identificare gaps che voi non vedete più perché siete troppo immersi nel lavoro.</a:t>
            </a:r>
          </a:p>
          <a:p>
            <a:r>
              <a:rPr lang="en-US"/>
              <a:t/>
            </a:r>
          </a:p>
          <a:p>
            <a:r>
              <a:rPr lang="en-US"/>
              <a:t>Passo 5: STYLE. Controllo terminologico. "La mia terminologia è coerente? Sto usando il registro giusto per questo journal?" L'AI è ottima per questo.</a:t>
            </a:r>
          </a:p>
          <a:p>
            <a:r>
              <a:rPr lang="en-US"/>
              <a:t/>
            </a:r>
          </a:p>
          <a:p>
            <a:r>
              <a:rPr lang="en-US"/>
              <a:t>Passo 6: CITATIONS. E questo è cruciale: "Verifica che queste referenze esistano." L'AI può inventare citazioni che sembrano perfettamente plausibili. Dovete verificare ogni singola referenza.</a:t>
            </a:r>
          </a:p>
          <a:p>
            <a:r>
              <a:rPr lang="en-US"/>
              <a:t/>
            </a:r>
          </a:p>
          <a:p>
            <a:r>
              <a:rPr lang="en-US"/>
              <a:t>Il punto chiave: in ogni passo, VOI fornite l'input. L'AI assiste, non sostituisce.</a:t>
            </a:r>
          </a:p>
          <a:p>
            <a:r>
              <a:rPr lang="en-US"/>
              <a:t>11</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3.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Ecco un esempio reale. Iniziate con una richiesta chiara all'AI. L'AI genera una struttura e una prima bozza. Sembra fantastica, vero? Ma guardate la colonna di destra—il vostro lavoro vero inizia qui.</a:t>
            </a:r>
          </a:p>
          <a:p>
            <a:r>
              <a:rPr lang="en-US"/>
              <a:t/>
            </a:r>
          </a:p>
          <a:p>
            <a:r>
              <a:rPr lang="en-US"/>
              <a:t>VERIFICATE le citazioni—in questo caso, Zhang et al. 2023 non esiste. L'AI l'ha inventata. AGGIUNGETE la vostra conoscenza del campo—Smith e Jones 2024 è reale e rilevante, ma l'AI non lo conosce ancora. INTEGRATE i vostri dati non pubblicati—l'AI non può sapere quello che fate in laboratorio.</a:t>
            </a:r>
          </a:p>
          <a:p>
            <a:r>
              <a:rPr lang="en-US"/>
              <a:t/>
            </a:r>
          </a:p>
          <a:p>
            <a:r>
              <a:rPr lang="en-US"/>
              <a:t>Il risultato? Avete risparmiato 15 ore di strutturazione iniziale, ma investito 3 ore in verifica e miglioramento. Guadagno netto: 12 ore E un paper migliore.</a:t>
            </a:r>
          </a:p>
          <a:p>
            <a:r>
              <a:rPr lang="en-US"/>
              <a:t/>
            </a:r>
          </a:p>
          <a:p>
            <a:r>
              <a:rPr lang="en-US"/>
              <a:t>This is the reality of AI-assisted writing: it's faster, but NOT automatic. The AI gives you the scaffolding. You build the building.</a:t>
            </a:r>
          </a:p>
          <a:p>
            <a:r>
              <a:rPr lang="en-US"/>
              <a:t>13</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4.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(1 minute):</a:t>
            </a:r>
          </a:p>
          <a:p>
            <a:r>
              <a:rPr lang="en-US"/>
              <a:t/>
            </a:r>
          </a:p>
          <a:p>
            <a:r>
              <a:rPr lang="en-US"/>
              <a:t>Quali strumenti potete usare? Tutti questi hanno versioni gratuite.</a:t>
            </a:r>
          </a:p>
          <a:p>
            <a:r>
              <a:rPr lang="en-US"/>
              <a:t/>
            </a:r>
          </a:p>
          <a:p>
            <a:r>
              <a:rPr lang="en-US"/>
              <a:t>ChatGPT, Claude, e Gemini sono i tre grandi LLM. Hanno capacità simili—provateli tutti e trovate quello che preferite. Io uso molto Claude per le revisioni sfumate.</a:t>
            </a:r>
          </a:p>
          <a:p>
            <a:r>
              <a:rPr lang="en-US"/>
              <a:t/>
            </a:r>
          </a:p>
          <a:p>
            <a:r>
              <a:rPr lang="en-US"/>
              <a:t>Grammarly è eccellente per grammatica e chiarezza di base—ha un'estensione browser gratuita. DeepL Write è utile per non-nativi che vogliono rendere il testo più naturale. Writefull è specifico per il linguaggio accademico.</a:t>
            </a:r>
          </a:p>
          <a:p>
            <a:r>
              <a:rPr lang="en-US"/>
              <a:t/>
            </a:r>
          </a:p>
          <a:p>
            <a:r>
              <a:rPr lang="en-US"/>
              <a:t>Tutti i free tier hanno limiti. Usateli strategicamente—non sprecare le vostre query giornaliere per cose che potete fare voi stessi.</a:t>
            </a:r>
          </a:p>
          <a:p>
            <a:r>
              <a:rPr lang="en-US"/>
              <a:t>12</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5.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Oltre alla scrittura, l'AI vi aiuta con le decisioni editoriali.</a:t>
            </a:r>
          </a:p>
          <a:p>
            <a:r>
              <a:rPr lang="en-US"/>
              <a:t/>
            </a:r>
          </a:p>
          <a:p>
            <a:r>
              <a:rPr lang="en-US"/>
              <a:t>SELEZIONE DELLA RIVISTA: Invece di passare settimane a confrontare obiettivi e scopi, l'AI analizza il vostro abstract e suggerisce riviste appropriate. Ancora dovete leggere le linee guida e confermare la pertinenza, ma la lista iniziale arriva in minuti, non settimane.</a:t>
            </a:r>
          </a:p>
          <a:p>
            <a:r>
              <a:rPr lang="en-US"/>
              <a:t/>
            </a:r>
          </a:p>
          <a:p>
            <a:r>
              <a:rPr lang="en-US"/>
              <a:t>FORMATTAZIONE: Ogni rivista ha il proprio stile per le referenze. Riformattare 50 citazioni manualmente richiede giorni ed è soggetto a errori. L'AI lo fa in secondi. Ma attenzione: verificate sempre che i contenuti delle citazioni siano corretti—l'AI corregge il FORMATO, non i DATI.</a:t>
            </a:r>
          </a:p>
          <a:p>
            <a:r>
              <a:rPr lang="en-US"/>
              <a:t/>
            </a:r>
          </a:p>
          <a:p>
            <a:r>
              <a:rPr lang="en-US"/>
              <a:t>RISPOSTE AI REVIEWER: Questo è terrificante per la prima submission. L'AI può strutturare risposte professionali, cortesi e dirette. Ma le argomentazioni scientifiche—la sostanza—devono venire da voi.</a:t>
            </a:r>
          </a:p>
          <a:p>
            <a:r>
              <a:rPr lang="en-US"/>
              <a:t/>
            </a:r>
          </a:p>
          <a:p>
            <a:r>
              <a:rPr lang="en-US"/>
              <a:t>These three applications alone can save you WEEKS in the publication process. But remember: AI suggests, YOU decide.</a:t>
            </a:r>
          </a:p>
          <a:p>
            <a:r>
              <a:rPr lang="en-US"/>
              <a:t>15</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6.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(45 seconds):</a:t>
            </a:r>
          </a:p>
          <a:p>
            <a:r>
              <a:rPr lang="en-US"/>
              <a:t/>
            </a:r>
          </a:p>
          <a:p>
            <a:r>
              <a:rPr lang="en-US"/>
              <a:t>Ecco tre prompt che potete usare subito—copiateli.</a:t>
            </a:r>
          </a:p>
          <a:p>
            <a:r>
              <a:rPr lang="en-US"/>
              <a:t/>
            </a:r>
          </a:p>
          <a:p>
            <a:r>
              <a:rPr lang="en-US"/>
              <a:t>Per la struttura: date contesto sul vostro paper e chiedete suggerimenti per le sottosezioni.</a:t>
            </a:r>
          </a:p>
          <a:p>
            <a:r>
              <a:rPr lang="en-US"/>
              <a:t/>
            </a:r>
          </a:p>
          <a:p>
            <a:r>
              <a:rPr lang="en-US"/>
              <a:t>Per l'editing: chiedete chiarezza e concisione, specificate il registro accademico, e chiedete all'AI di segnalare affermazioni poco chiare.</a:t>
            </a:r>
          </a:p>
          <a:p>
            <a:r>
              <a:rPr lang="en-US"/>
              <a:t/>
            </a:r>
          </a:p>
          <a:p>
            <a:r>
              <a:rPr lang="en-US"/>
              <a:t>Per il controllo logico: date all'AI due sezioni e chiedete se si collegano bene.</a:t>
            </a:r>
          </a:p>
          <a:p>
            <a:r>
              <a:rPr lang="en-US"/>
              <a:t/>
            </a:r>
          </a:p>
          <a:p>
            <a:r>
              <a:rPr lang="en-US"/>
              <a:t>La regola d'oro: più contesto date, migliore sarà l'output. Non dite solo "migliora questo." Dite cosa volete, per chi, e in che stile.</a:t>
            </a:r>
          </a:p>
          <a:p>
            <a:r>
              <a:rPr lang="en-US"/>
              <a:t>13</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7.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(15 seconds):</a:t>
            </a:r>
          </a:p>
          <a:p>
            <a:r>
              <a:rPr lang="en-US"/>
              <a:t/>
            </a:r>
          </a:p>
          <a:p>
            <a:r>
              <a:rPr lang="en-US"/>
              <a:t>Ora parliamo di rischi. E non sto esagerando quando dico che possono distruggere la vostra reputazione. Questi sono errori reali che sono costati carriere.</a:t>
            </a:r>
          </a:p>
          <a:p>
            <a:r>
              <a:rPr lang="en-US"/>
              <a:t>14</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8.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Parliamo chiaramente di cosa l'AI NON può fare. Non può GENERARE idee di ricerca originali—può solo ricombinare quello che esiste già. Non può VERIFICARE le proprie citazioni—ve l'ho mostrato con Zhang et al. Non può VALUTARE la validità scientifica dei vostri metodi—non sa se il vostro design sperimentale è appropriato. Non può fare GIUDIZI ETICI—non sa se la vostra ricerca è eticamente sound.</a:t>
            </a:r>
          </a:p>
          <a:p>
            <a:r>
              <a:rPr lang="en-US"/>
              <a:t/>
            </a:r>
          </a:p>
          <a:p>
            <a:r>
              <a:rPr lang="en-US"/>
              <a:t>E soprattutto: NON caricate mai dati non pubblicati, informazioni su pazienti, risultati proprietari, o materiali confidenziali. Quello che caricate potrebbe essere usato per training futuro dell'AI o apparire nelle risposte ad altri utenti. La vostra università ha sicuramente una policy su questo—leggetela.</a:t>
            </a:r>
          </a:p>
          <a:p>
            <a:r>
              <a:rPr lang="en-US"/>
              <a:t/>
            </a:r>
          </a:p>
          <a:p>
            <a:r>
              <a:rPr lang="en-US"/>
              <a:t>Think of AI as a very smart intern who's read everything but understands nothing. They can help with tasks, but all judgments are yours.</a:t>
            </a:r>
          </a:p>
          <a:p>
            <a:r>
              <a:rPr lang="en-US"/>
              <a:t>18</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9.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(1.5 minutes):</a:t>
            </a:r>
          </a:p>
          <a:p>
            <a:r>
              <a:rPr lang="en-US"/>
              <a:t/>
            </a:r>
          </a:p>
          <a:p>
            <a:r>
              <a:rPr lang="en-US"/>
              <a:t>Primo red flag: le allucinazioni. L'AI genera contenuti che sembrano plausibili ma sono completamente falsi.</a:t>
            </a:r>
          </a:p>
          <a:p>
            <a:r>
              <a:rPr lang="en-US"/>
              <a:t/>
            </a:r>
          </a:p>
          <a:p>
            <a:r>
              <a:rPr lang="en-US"/>
              <a:t>Vi racconto un caso vero di febbraio 2024. Una rivista rispettabile, Frontiers in Cell and Developmental Biology, ha pubblicato un paper con immagini generate da Midjourney. Una di queste mostrava un ratto con proporzioni anatomiche impossibili—e non entro nei dettagli, ma cercate "rat Frontiers AI" e vedrete.</a:t>
            </a:r>
          </a:p>
          <a:p>
            <a:r>
              <a:rPr lang="en-US"/>
              <a:t/>
            </a:r>
          </a:p>
          <a:p>
            <a:r>
              <a:rPr lang="en-US"/>
              <a:t>Le etichette includevano parole inventate come "testtomcels" e "dissilced." Questo paper ha passato la peer review. È stato ritrattato in 48 ore quando è diventato virale su social media.</a:t>
            </a:r>
          </a:p>
          <a:p>
            <a:r>
              <a:rPr lang="en-US"/>
              <a:t/>
            </a:r>
          </a:p>
          <a:p>
            <a:r>
              <a:rPr lang="en-US"/>
              <a:t>Il punto cruciale: gli autori hanno dichiarato l'uso di Midjourney. Non era nascosto. Il problema è che non hanno verificato l'output. E questo è il vostro lavoro: controllare TUTTO quello che l'AI produce.</a:t>
            </a:r>
          </a:p>
          <a:p>
            <a:r>
              <a:rPr lang="en-US"/>
              <a:t>15</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2.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(1 minute):</a:t>
            </a:r>
          </a:p>
          <a:p>
            <a:r>
              <a:rPr lang="en-US"/>
              <a:t/>
            </a:r>
          </a:p>
          <a:p>
            <a:r>
              <a:rPr lang="en-US"/>
              <a:t>Perché scrivere direttamente in inglese? Semplice: il 95% delle riviste indicizzate pubblica in inglese. Se volete che la vostra ricerca abbia visibilità internazionale, l'inglese non è un'opzione—è una necessità.</a:t>
            </a:r>
          </a:p>
          <a:p>
            <a:r>
              <a:rPr lang="en-US"/>
              <a:t/>
            </a:r>
          </a:p>
          <a:p>
            <a:r>
              <a:rPr lang="en-US"/>
              <a:t>Ma ecco la buona notizia: non dovete essere Shakespeare. Non dovete scrivere prosa elegante. Dovete essere chiari, precisi e strutturati. E questo si può imparare.</a:t>
            </a:r>
          </a:p>
          <a:p>
            <a:r>
              <a:rPr lang="en-US"/>
              <a:t/>
            </a:r>
          </a:p>
          <a:p>
            <a:r>
              <a:rPr lang="en-US"/>
              <a:t>La scrittura scientifica non è creatività letteraria. È ingegneria della comunicazione. E oggi vi do gli strumenti per costruire quella struttura.</a:t>
            </a:r>
          </a:p>
          <a:p>
            <a:r>
              <a:rPr lang="en-US"/>
              <a:t>2</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20.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(1 minute):</a:t>
            </a:r>
          </a:p>
          <a:p>
            <a:r>
              <a:rPr lang="en-US"/>
              <a:t/>
            </a:r>
          </a:p>
          <a:p>
            <a:r>
              <a:rPr lang="en-US"/>
              <a:t>Secondo red flag: le citazioni inventate. L'AI è incredibilmente brava a generare referenze che sembrano reali—formato corretto, nomi di autori plausibili, titoli che hanno senso—ma che semplicemente non esistono.</a:t>
            </a:r>
          </a:p>
          <a:p>
            <a:r>
              <a:rPr lang="en-US"/>
              <a:t/>
            </a:r>
          </a:p>
          <a:p>
            <a:r>
              <a:rPr lang="en-US"/>
              <a:t>Guardate questo esempio: sembra perfettamente legittimo, vero? Ma non esiste. L'AI l'ha inventato combinando pattern che ha visto nei suoi dati di training.</a:t>
            </a:r>
          </a:p>
          <a:p>
            <a:r>
              <a:rPr lang="en-US"/>
              <a:t/>
            </a:r>
          </a:p>
          <a:p>
            <a:r>
              <a:rPr lang="en-US"/>
              <a:t>Come verificare: cercate il titolo esatto su Google Scholar o PubMed. Andate sul sito della rivista. Verificate che il DOI funzioni. Controllate che gli autori esistano e abbiano pubblicato in quell'area.</a:t>
            </a:r>
          </a:p>
          <a:p>
            <a:r>
              <a:rPr lang="en-US"/>
              <a:t/>
            </a:r>
          </a:p>
          <a:p>
            <a:r>
              <a:rPr lang="en-US"/>
              <a:t>Mai, MAI, sottomettere un paper senza aver verificato ogni singola referenza. Se un reviewer scopre una citazione falsa, il vostro paper viene rifiutato immediatamente, e la vostra reputazione è compromessa.</a:t>
            </a:r>
          </a:p>
          <a:p>
            <a:r>
              <a:rPr lang="en-US"/>
              <a:t>16</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21.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(1.5 minutes):</a:t>
            </a:r>
          </a:p>
          <a:p>
            <a:r>
              <a:rPr lang="en-US"/>
              <a:t/>
            </a:r>
          </a:p>
          <a:p>
            <a:r>
              <a:rPr lang="en-US"/>
              <a:t>Terzo red flag: i segni rivelatori che l'AI ha scritto il vostro paper.</a:t>
            </a:r>
          </a:p>
          <a:p>
            <a:r>
              <a:rPr lang="en-US"/>
              <a:t/>
            </a:r>
          </a:p>
          <a:p>
            <a:r>
              <a:rPr lang="en-US"/>
              <a:t>Ci sono ricercatori—come Guillaume Cabanac e Elisabeth Bik—che passano il loro tempo a cercare paper fraudolenti. E stanno diventando molto bravi.</a:t>
            </a:r>
          </a:p>
          <a:p>
            <a:r>
              <a:rPr lang="en-US"/>
              <a:t/>
            </a:r>
          </a:p>
          <a:p>
            <a:r>
              <a:rPr lang="en-US"/>
              <a:t>Prima categoria: errori di copia-incolla. Nel 2023, un paper su Physica Scripta conteneva le parole "Regenerate response" nel mezzo del testo—il pulsante di ChatGPT che qualcuno ha dimenticato di cancellare. Paper ritirato.</a:t>
            </a:r>
          </a:p>
          <a:p>
            <a:r>
              <a:rPr lang="en-US"/>
              <a:t/>
            </a:r>
          </a:p>
          <a:p>
            <a:r>
              <a:rPr lang="en-US"/>
              <a:t>Seconda categoria: le "tortured phrases"—frasi contorte. L'AI a volte riscrive termini tecnici in modi assurdi. "Foresta casuale" invece di "random forest." "Bayes ingenuo" tradotto come "gullible Bayes." Questi sono segnali che il testo è stato processato senza supervisione.</a:t>
            </a:r>
          </a:p>
          <a:p>
            <a:r>
              <a:rPr lang="en-US"/>
              <a:t/>
            </a:r>
          </a:p>
          <a:p>
            <a:r>
              <a:rPr lang="en-US"/>
              <a:t>Terza categoria: inflazione vuota. Parole come "delves into," "underscores," "in the realm of"—l'AI le usa troppo. Se il vostro paper è pieno di questi, sembra generato automaticamente.</a:t>
            </a:r>
          </a:p>
          <a:p>
            <a:r>
              <a:rPr lang="en-US"/>
              <a:t>17</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22.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(1 minute):</a:t>
            </a:r>
          </a:p>
          <a:p>
            <a:r>
              <a:rPr lang="en-US"/>
              <a:t/>
            </a:r>
          </a:p>
          <a:p>
            <a:r>
              <a:rPr lang="en-US"/>
              <a:t>Quarto red flag, in due parti: plagio e dati confidenziali.</a:t>
            </a:r>
          </a:p>
          <a:p>
            <a:r>
              <a:rPr lang="en-US"/>
              <a:t/>
            </a:r>
          </a:p>
          <a:p>
            <a:r>
              <a:rPr lang="en-US"/>
              <a:t>Sul plagio: l'AI può riprodurre frasi quasi identiche ai suoi dati di training. Non intenzionalmente—non "sa" che sta plagiando—ma il risultato è lo stesso. Sempre, sempre passate il vostro testo finale attraverso un software di plagio come Turnitin o iThenticate.</a:t>
            </a:r>
          </a:p>
          <a:p>
            <a:r>
              <a:rPr lang="en-US"/>
              <a:t/>
            </a:r>
          </a:p>
          <a:p>
            <a:r>
              <a:rPr lang="en-US"/>
              <a:t>Sui dati confidenziali: tutto quello che incollate nell'AI potrebbe essere memorizzato, usato per training futuro, o apparire in output per altri utenti. Mai caricare dati non pubblicati, informazioni su pazienti, materiale proprietario, o contenuti eticamente sensibili.</a:t>
            </a:r>
          </a:p>
          <a:p>
            <a:r>
              <a:rPr lang="en-US"/>
              <a:t/>
            </a:r>
          </a:p>
          <a:p>
            <a:r>
              <a:rPr lang="en-US"/>
              <a:t>La vostra università probabilmente ha una policy sull'uso dell'AI. Leggetela. Seguitela.</a:t>
            </a:r>
          </a:p>
          <a:p>
            <a:r>
              <a:rPr lang="en-US"/>
              <a:t>18</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23.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Prima di usare l'AI per il vostro thesis o paper, fate tre cose.</a:t>
            </a:r>
          </a:p>
          <a:p>
            <a:r>
              <a:rPr lang="en-US"/>
              <a:t/>
            </a:r>
          </a:p>
          <a:p>
            <a:r>
              <a:rPr lang="en-US"/>
              <a:t>UNO: Verificate la policy della vostra istituzione. La maggior parte delle università ora ha linee guida sull'uso dell'AI in ricerca. Alcune sono permissive, altre molto restrittive.</a:t>
            </a:r>
          </a:p>
          <a:p>
            <a:r>
              <a:rPr lang="en-US"/>
              <a:t/>
            </a:r>
          </a:p>
          <a:p>
            <a:r>
              <a:rPr lang="en-US"/>
              <a:t>DUE: Controllate i requisiti del journal target. Nature, Science, PLOS—tutti hanno policy diverse. Alcuni richiedono disclosure completa. Altri limitano quali contenuti possono essere AI-assistiti.</a:t>
            </a:r>
          </a:p>
          <a:p>
            <a:r>
              <a:rPr lang="en-US"/>
              <a:t/>
            </a:r>
          </a:p>
          <a:p>
            <a:r>
              <a:rPr lang="en-US"/>
              <a:t>TRE: Quando siete incerti, chiedete. Il vostro supervisore, la biblioteca, l'ufficio di integrità della ricerca—esistono per aiutarvi.</a:t>
            </a:r>
          </a:p>
          <a:p>
            <a:r>
              <a:rPr lang="en-US"/>
              <a:t/>
            </a:r>
          </a:p>
          <a:p>
            <a:r>
              <a:rPr lang="en-US"/>
              <a:t>Un disclosure statement tipico è: 'AI tools (ChatGPT, Claude) were used for language editing and formatting. All scientific content was generated and verified by the authors.' Adattatelo alla vostra situazione specifica.</a:t>
            </a:r>
          </a:p>
          <a:p>
            <a:r>
              <a:rPr lang="en-US"/>
              <a:t/>
            </a:r>
          </a:p>
          <a:p>
            <a:r>
              <a:rPr lang="en-US"/>
              <a:t>Better to over-disclose than under-disclose. Transparency protects you.</a:t>
            </a:r>
          </a:p>
          <a:p>
            <a:r>
              <a:rPr lang="en-US"/>
              <a:t>23</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24.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(45 seconds):</a:t>
            </a:r>
          </a:p>
          <a:p>
            <a:r>
              <a:rPr lang="en-US"/>
              <a:t/>
            </a:r>
          </a:p>
          <a:p>
            <a:r>
              <a:rPr lang="en-US"/>
              <a:t>Questo è il punto centrale di tutto. L'AI è l'assistente. Voi siete l'autore.</a:t>
            </a:r>
          </a:p>
          <a:p>
            <a:r>
              <a:rPr lang="en-US"/>
              <a:t/>
            </a:r>
          </a:p>
          <a:p>
            <a:r>
              <a:rPr lang="en-US"/>
              <a:t>Questo significa che siete responsabili di ogni parola, ogni affermazione, ogni citazione nel vostro paper. Se un reviewer vi chiede "perché hai scritto questo?"—dovete poter rispondere. Se non potete difendere qualcosa, non lo includete.</a:t>
            </a:r>
          </a:p>
          <a:p>
            <a:r>
              <a:rPr lang="en-US"/>
              <a:t/>
            </a:r>
          </a:p>
          <a:p>
            <a:r>
              <a:rPr lang="en-US"/>
              <a:t>L'oversight umano non è opzionale. È la base dell'integrità scientifica.</a:t>
            </a:r>
          </a:p>
          <a:p>
            <a:r>
              <a:rPr lang="en-US"/>
              <a:t>19</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25.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(45 seconds):</a:t>
            </a:r>
          </a:p>
          <a:p>
            <a:r>
              <a:rPr lang="en-US"/>
              <a:t/>
            </a:r>
          </a:p>
          <a:p>
            <a:r>
              <a:rPr lang="en-US"/>
              <a:t>Ecco la vostra checklist pratica.</a:t>
            </a:r>
          </a:p>
          <a:p>
            <a:r>
              <a:rPr lang="en-US"/>
              <a:t/>
            </a:r>
          </a:p>
          <a:p>
            <a:r>
              <a:rPr lang="en-US"/>
              <a:t>Uno: padroneggiate prima la struttura IMRaD—l'AI non può sistemare problemi strutturali fondamentali.</a:t>
            </a:r>
          </a:p>
          <a:p>
            <a:r>
              <a:rPr lang="en-US"/>
              <a:t/>
            </a:r>
          </a:p>
          <a:p>
            <a:r>
              <a:rPr lang="en-US"/>
              <a:t>Due: usate l'AI come impalcatura, non come sostituto del pensiero.</a:t>
            </a:r>
          </a:p>
          <a:p>
            <a:r>
              <a:rPr lang="en-US"/>
              <a:t/>
            </a:r>
          </a:p>
          <a:p>
            <a:r>
              <a:rPr lang="en-US"/>
              <a:t>Tre: verificate che ogni citazione esista.</a:t>
            </a:r>
          </a:p>
          <a:p>
            <a:r>
              <a:rPr lang="en-US"/>
              <a:t/>
            </a:r>
          </a:p>
          <a:p>
            <a:r>
              <a:rPr lang="en-US"/>
              <a:t>Quattro: passate la bozza finale attraverso un controllo plagio.</a:t>
            </a:r>
          </a:p>
          <a:p>
            <a:r>
              <a:rPr lang="en-US"/>
              <a:t/>
            </a:r>
          </a:p>
          <a:p>
            <a:r>
              <a:rPr lang="en-US"/>
              <a:t>Cinque: mai caricare dati confidenziali su strumenti AI.</a:t>
            </a:r>
          </a:p>
          <a:p>
            <a:r>
              <a:rPr lang="en-US"/>
              <a:t/>
            </a:r>
          </a:p>
          <a:p>
            <a:r>
              <a:rPr lang="en-US"/>
              <a:t>Sei: leggete la policy della vostra istituzione.</a:t>
            </a:r>
          </a:p>
          <a:p>
            <a:r>
              <a:rPr lang="en-US"/>
              <a:t/>
            </a:r>
          </a:p>
          <a:p>
            <a:r>
              <a:rPr lang="en-US"/>
              <a:t>Sette: dichiarate l'uso dell'AI se la rivista lo richiede.</a:t>
            </a:r>
          </a:p>
          <a:p>
            <a:r>
              <a:rPr lang="en-US"/>
              <a:t/>
            </a:r>
          </a:p>
          <a:p>
            <a:r>
              <a:rPr lang="en-US"/>
              <a:t>Iniziate in piccolo, costruite fiducia, continuate a imparare.</a:t>
            </a:r>
          </a:p>
          <a:p>
            <a:r>
              <a:rPr lang="en-US"/>
              <a:t>20</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26.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a:t>
            </a:r>
          </a:p>
          <a:p>
            <a:r>
              <a:rPr lang="en-US"/>
              <a:t/>
            </a:r>
          </a:p>
          <a:p>
            <a:r>
              <a:rPr lang="en-US"/>
              <a:t>Ecco alcune risorse utili. La guida IMRaD dell'NCBI è eccellente come riferimento. Gli strumenti che abbiamo discusso sono tutti accessibili gratuitamente. E non dimenticate i servizi di supporto alla scrittura della vostra biblioteca—spesso sottovalutati.</a:t>
            </a:r>
          </a:p>
          <a:p>
            <a:r>
              <a:rPr lang="en-US"/>
              <a:t/>
            </a:r>
          </a:p>
          <a:p>
            <a:r>
              <a:rPr lang="en-US"/>
              <a:t>Ora sono felice di rispondere alle vostre domande. Abbiamo circa cinque minuti.</a:t>
            </a:r>
          </a:p>
          <a:p>
            <a:r>
              <a:rPr lang="en-US"/>
              <a:t/>
            </a:r>
          </a:p>
          <a:p>
            <a:r>
              <a:rPr lang="en-US"/>
              <a:t>[TIP: Se nessuno fa domande subito, puoi dire: "Una domanda che mi fanno spesso è: 'Quanto uso dell'AI è accettabile?' La risposta è..."]</a:t>
            </a:r>
          </a:p>
          <a:p>
            <a:r>
              <a:rPr lang="en-US"/>
              <a:t>21</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3.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(30 seconds):</a:t>
            </a:r>
          </a:p>
          <a:p>
            <a:r>
              <a:rPr lang="en-US"/>
              <a:t/>
            </a:r>
          </a:p>
          <a:p>
            <a:r>
              <a:rPr lang="en-US"/>
              <a:t>Ecco cosa copriremo oggi. Prima: la struttura IMRaD—il formato universale dei paper scientifici. Poi: cinque regole linguistiche fondamentali per l'inglese scientifico. Terzo: un workflow pratico per usare l'AI nella scrittura. E infine: i rischi da evitare—perché l'AI può fare danni seri se non state attenti.</a:t>
            </a:r>
          </a:p>
          <a:p>
            <a:r>
              <a:rPr lang="en-US"/>
              <a:t/>
            </a:r>
          </a:p>
          <a:p>
            <a:r>
              <a:rPr lang="en-US"/>
              <a:t>Partiamo dalla struttura.</a:t>
            </a:r>
          </a:p>
          <a:p>
            <a:r>
              <a:rPr lang="en-US"/>
              <a:t>3</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4.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(1 minute):</a:t>
            </a:r>
          </a:p>
          <a:p>
            <a:r>
              <a:rPr lang="en-US"/>
              <a:t/>
            </a:r>
          </a:p>
          <a:p>
            <a:r>
              <a:rPr lang="en-US"/>
              <a:t>IMRaD è un acronimo: Introduction, Methods, Results, and Discussion. È il formato standard in quasi tutte le discipline scientifiche. Pensatelo come una clessidra: partite larghi (il contesto), restringete (i vostri metodi specifici), e poi allargate di nuovo (le implicazioni).</a:t>
            </a:r>
          </a:p>
          <a:p>
            <a:r>
              <a:rPr lang="en-US"/>
              <a:t/>
            </a:r>
          </a:p>
          <a:p>
            <a:r>
              <a:rPr lang="en-US"/>
              <a:t>Ogni sezione risponde a una domanda fondamentale. L'Introduction risponde: PERCHÉ questa ricerca? I Methods: COME l'avete fatta? I Results: COSA avete trovato? E la Discussion: E QUINDI? Che significa?</a:t>
            </a:r>
          </a:p>
          <a:p>
            <a:r>
              <a:rPr lang="en-US"/>
              <a:t/>
            </a:r>
          </a:p>
          <a:p>
            <a:r>
              <a:rPr lang="en-US"/>
              <a:t>Se ogni vostra sezione risponde chiaramente a queste domande, il vostro paper funziona.</a:t>
            </a:r>
          </a:p>
          <a:p>
            <a:r>
              <a:rPr lang="en-US"/>
              <a:t>4</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5.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(1.5 minutes):</a:t>
            </a:r>
          </a:p>
          <a:p>
            <a:r>
              <a:rPr lang="en-US"/>
              <a:t/>
            </a:r>
          </a:p>
          <a:p>
            <a:r>
              <a:rPr lang="en-US"/>
              <a:t>Guardiamo ogni sezione più da vicino.</a:t>
            </a:r>
          </a:p>
          <a:p>
            <a:r>
              <a:rPr lang="en-US"/>
              <a:t/>
            </a:r>
          </a:p>
          <a:p>
            <a:r>
              <a:rPr lang="en-US"/>
              <a:t>L'INTRODUCTION ha una struttura a imbuto: partite dal contesto generale, poi identificate il gap—la lacuna nella conoscenza—e infine presentate la vostra domanda di ricerca e gli obiettivi. Non è un riassunto storico del campo; è un argomento persuasivo per cui la vostra ricerca conta.</a:t>
            </a:r>
          </a:p>
          <a:p>
            <a:r>
              <a:rPr lang="en-US"/>
              <a:t/>
            </a:r>
          </a:p>
          <a:p>
            <a:r>
              <a:rPr lang="en-US"/>
              <a:t>I METHODS devono essere come una ricetta: abbastanza dettagliati da permettere a qualcun altro di replicare il vostro lavoro. Design dello studio, materiali, procedure, metodi di analisi—tutto documentato.</a:t>
            </a:r>
          </a:p>
          <a:p>
            <a:r>
              <a:rPr lang="en-US"/>
              <a:t/>
            </a:r>
          </a:p>
          <a:p>
            <a:r>
              <a:rPr lang="en-US"/>
              <a:t>I RESULTS sono puri fatti. Presentate i dati, le tabelle, i grafici, l'analisi statistica. Nessuna interpretazione qui—quello viene dopo. Molti dottorandi fanno l'errore di mescolare risultati e discussione. Non fatelo.</a:t>
            </a:r>
          </a:p>
          <a:p>
            <a:r>
              <a:rPr lang="en-US"/>
              <a:t/>
            </a:r>
          </a:p>
          <a:p>
            <a:r>
              <a:rPr lang="en-US"/>
              <a:t>La DISCUSSION è dove date senso ai vostri risultati. Quali sono i findings principali? Come si collegano alla letteratura esistente? Quali sono i limiti? E cosa viene dopo?</a:t>
            </a:r>
          </a:p>
          <a:p>
            <a:r>
              <a:rPr lang="en-US"/>
              <a:t>5</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6.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(15 seconds):</a:t>
            </a:r>
          </a:p>
          <a:p>
            <a:r>
              <a:rPr lang="en-US"/>
              <a:t/>
            </a:r>
          </a:p>
          <a:p>
            <a:r>
              <a:rPr lang="en-US"/>
              <a:t>Passiamo ora alle regole linguistiche. Le chiamo regole che "pagano l'affitto" perché non sono decorative—fanno un lavoro reale nel vostro testo.</a:t>
            </a:r>
          </a:p>
          <a:p>
            <a:r>
              <a:rPr lang="en-US"/>
              <a:t>6</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7.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(1.5 minutes):</a:t>
            </a:r>
          </a:p>
          <a:p>
            <a:r>
              <a:rPr lang="en-US"/>
              <a:t/>
            </a:r>
          </a:p>
          <a:p>
            <a:r>
              <a:rPr lang="en-US"/>
              <a:t>Prima regola: i tempi verbali. Usate il PAST tense per descrivere quello che VOI avete fatto—"We collected samples," "The experiment showed." Usate il PRESENT per fatti stabiliti e verità generali—"DNA replicates," "This method reduces error."</a:t>
            </a:r>
          </a:p>
          <a:p>
            <a:r>
              <a:rPr lang="en-US"/>
              <a:t/>
            </a:r>
          </a:p>
          <a:p>
            <a:r>
              <a:rPr lang="en-US"/>
              <a:t>Un errore comune: "We find that X increases Y." No—voi l'avete trovato nel vostro studio passato, quindi "We found."</a:t>
            </a:r>
          </a:p>
          <a:p>
            <a:r>
              <a:rPr lang="en-US"/>
              <a:t/>
            </a:r>
          </a:p>
          <a:p>
            <a:r>
              <a:rPr lang="en-US"/>
              <a:t>Seconda regola: voce attiva vs passiva. C'è un mito che nella scrittura scientifica si debba usare sempre la passiva. Non è vero. Usate la voce ATTIVA quando l'attore conta: "We analyzed the data"—voi l'avete fatto, è rilevante. Usate la PASSIVA quando l'azione è più importante dell'attore: "Samples were collected"—chi l'ha fatto non è il punto.</a:t>
            </a:r>
          </a:p>
          <a:p>
            <a:r>
              <a:rPr lang="en-US"/>
              <a:t/>
            </a:r>
          </a:p>
          <a:p>
            <a:r>
              <a:rPr lang="en-US"/>
              <a:t>La chiave è mescolare strategicamente. Un paper tutto in passiva diventa noioso e impersonale. Un paper tutto in attiva può sembrare troppo informale per certi campi. Trovate il vostro equilibrio.</a:t>
            </a:r>
          </a:p>
          <a:p>
            <a:r>
              <a:rPr lang="en-US"/>
              <a:t>7</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8.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(1.5 minutes):</a:t>
            </a:r>
          </a:p>
          <a:p>
            <a:r>
              <a:rPr lang="en-US"/>
              <a:t/>
            </a:r>
          </a:p>
          <a:p>
            <a:r>
              <a:rPr lang="en-US"/>
              <a:t>Terza regola: gli articoli—THE, A/AN, o niente. Per voi italiani, questo è spesso il problema più difficile perché l'italiano funziona diversamente.</a:t>
            </a:r>
          </a:p>
          <a:p>
            <a:r>
              <a:rPr lang="en-US"/>
              <a:t/>
            </a:r>
          </a:p>
          <a:p>
            <a:r>
              <a:rPr lang="en-US"/>
              <a:t>Regola pratica: THE per cose specifiche e già note—"the method we used," "the results in Table 2." A/AN per una cosa tra tante o la prima menzione—"a significant difference." Nessun articolo per concetti generali e astratti—"Science requires patience."</a:t>
            </a:r>
          </a:p>
          <a:p>
            <a:r>
              <a:rPr lang="en-US"/>
              <a:t/>
            </a:r>
          </a:p>
          <a:p>
            <a:r>
              <a:rPr lang="en-US"/>
              <a:t>Errore tipico: "The results show the significant improvement." No—dovrebbe essere "a significant improvement" perché non avete ancora parlato di quale improvement.</a:t>
            </a:r>
          </a:p>
          <a:p>
            <a:r>
              <a:rPr lang="en-US"/>
              <a:t/>
            </a:r>
          </a:p>
          <a:p>
            <a:r>
              <a:rPr lang="en-US"/>
              <a:t>Quarta regola: l'hedging—l'uso di linguaggio cauto. Nella scrittura scientifica, le affermazioni assolute sono pericolose. Non dite "X causes Y"—dite "X may contribute to Y." Non "This proves"—"These findings suggest."</a:t>
            </a:r>
          </a:p>
          <a:p>
            <a:r>
              <a:rPr lang="en-US"/>
              <a:t/>
            </a:r>
          </a:p>
          <a:p>
            <a:r>
              <a:rPr lang="en-US"/>
              <a:t>L'hedging non è debolezza. È onestà intellettuale. Riconoscete i limiti della vostra evidenza. I reviewers noteranno immediatamente se overclaimate.</a:t>
            </a:r>
          </a:p>
          <a:p>
            <a:r>
              <a:rPr lang="en-US"/>
              <a:t>8</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9.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1.7.2013</a:t>
            </a:r>
          </a:p>
          <a:p>
            <a:r>
              <a:rPr lang="en-US"/>
              <a:t/>
            </a:r>
          </a:p>
          <a:p>
            <a:r>
              <a:rPr lang="en-US"/>
              <a:t>SPEAKER NOTES (1 minute):</a:t>
            </a:r>
          </a:p>
          <a:p>
            <a:r>
              <a:rPr lang="en-US"/>
              <a:t/>
            </a:r>
          </a:p>
          <a:p>
            <a:r>
              <a:rPr lang="en-US"/>
              <a:t>Quinta regola: i connettori logici. Il vostro testo deve guidare il lettore. I connettori sono segnali stradali: dicono al lettore cosa sta arrivando.</a:t>
            </a:r>
          </a:p>
          <a:p>
            <a:r>
              <a:rPr lang="en-US"/>
              <a:t/>
            </a:r>
          </a:p>
          <a:p>
            <a:r>
              <a:rPr lang="en-US"/>
              <a:t>"However" promette un contrasto. "Therefore" promette una conseguenza logica. "Furthermore" dice che state aggiungendo un altro punto alla stessa linea argomentativa.</a:t>
            </a:r>
          </a:p>
          <a:p>
            <a:r>
              <a:rPr lang="en-US"/>
              <a:t/>
            </a:r>
          </a:p>
          <a:p>
            <a:r>
              <a:rPr lang="en-US"/>
              <a:t>L'errore più comune? Usare connettori a caso, senza che riflettano la vera relazione logica tra le frasi. Se dite "However" e poi continuate nella stessa direzione senza contrasto, tradite la promessa al lettore.</a:t>
            </a:r>
          </a:p>
          <a:p>
            <a:r>
              <a:rPr lang="en-US"/>
              <a:t/>
            </a:r>
          </a:p>
          <a:p>
            <a:r>
              <a:rPr lang="en-US"/>
              <a:t>Un buon esercizio: leggete solo le prime parole di ogni paragrafo del vostro paper. Se i connettori non raccontano una storia logica, dovete ristrutturare.</a:t>
            </a:r>
          </a:p>
          <a:p>
            <a:r>
              <a:rPr lang="en-US"/>
              <a:t>9</a:t>
            </a:r>
          </a:p>
          <a:p>
            <a:r>
              <a:rPr lang="en-US"/>
              <a:t/>
            </a:r>
          </a:p>
          <a:p>
            <a:r>
              <a:rPr lang="en-US"/>
              <a: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0.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1.xml" Type="http://schemas.openxmlformats.org/officeDocument/2006/relationships/notesSlide"/><Relationship Id="rId3" Target="../media/image2.jpe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2.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3.xml" Type="http://schemas.openxmlformats.org/officeDocument/2006/relationships/notesSlide"/><Relationship Id="rId3" Target="../media/image2.jpe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4.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5.xml" Type="http://schemas.openxmlformats.org/officeDocument/2006/relationships/notesSlide"/><Relationship Id="rId3" Target="../media/image2.jpe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6.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7.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8.xml" Type="http://schemas.openxmlformats.org/officeDocument/2006/relationships/notesSlide"/><Relationship Id="rId3" Target="../media/image2.jpeg" Type="http://schemas.openxmlformats.org/officeDocument/2006/relationships/image"/><Relationship Id="rId4" Target="../media/image7.pn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9.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0.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1.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2.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3.xml" Type="http://schemas.openxmlformats.org/officeDocument/2006/relationships/notesSlide"/><Relationship Id="rId3" Target="../media/image2.jpe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4.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5.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6.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4.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5.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6.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7.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9.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914400" y="3291840"/>
            <a:ext cx="16459200" cy="1636366"/>
            <a:chOff x="0" y="0"/>
            <a:chExt cx="21945600" cy="2181822"/>
          </a:xfrm>
        </p:grpSpPr>
        <p:sp>
          <p:nvSpPr>
            <p:cNvPr name="Freeform 3" id="3"/>
            <p:cNvSpPr/>
            <p:nvPr/>
          </p:nvSpPr>
          <p:spPr>
            <a:xfrm flipH="false" flipV="false" rot="0">
              <a:off x="0" y="0"/>
              <a:ext cx="21945600" cy="2181860"/>
            </a:xfrm>
            <a:custGeom>
              <a:avLst/>
              <a:gdLst/>
              <a:ahLst/>
              <a:cxnLst/>
              <a:rect r="r" b="b" t="t" l="l"/>
              <a:pathLst>
                <a:path h="2181860" w="21945600">
                  <a:moveTo>
                    <a:pt x="0" y="0"/>
                  </a:moveTo>
                  <a:lnTo>
                    <a:pt x="21945600" y="0"/>
                  </a:lnTo>
                  <a:lnTo>
                    <a:pt x="21945600" y="2181860"/>
                  </a:lnTo>
                  <a:lnTo>
                    <a:pt x="0" y="2181860"/>
                  </a:lnTo>
                  <a:close/>
                </a:path>
              </a:pathLst>
            </a:custGeom>
            <a:blipFill>
              <a:blip r:embed="rId3">
                <a:alphaModFix amt="0"/>
              </a:blip>
              <a:stretch>
                <a:fillRect l="0" t="-145849" r="0" b="-145847"/>
              </a:stretch>
            </a:blipFill>
          </p:spPr>
        </p:sp>
      </p:grpSp>
      <p:grpSp>
        <p:nvGrpSpPr>
          <p:cNvPr name="Group 4" id="4"/>
          <p:cNvGrpSpPr/>
          <p:nvPr/>
        </p:nvGrpSpPr>
        <p:grpSpPr>
          <a:xfrm rot="0">
            <a:off x="914400" y="3291840"/>
            <a:ext cx="16459200" cy="1736954"/>
            <a:chOff x="0" y="0"/>
            <a:chExt cx="21945600" cy="2315938"/>
          </a:xfrm>
        </p:grpSpPr>
        <p:sp>
          <p:nvSpPr>
            <p:cNvPr name="Freeform 5" id="5"/>
            <p:cNvSpPr/>
            <p:nvPr/>
          </p:nvSpPr>
          <p:spPr>
            <a:xfrm flipH="false" flipV="false" rot="0">
              <a:off x="0" y="0"/>
              <a:ext cx="21945600" cy="2315943"/>
            </a:xfrm>
            <a:custGeom>
              <a:avLst/>
              <a:gdLst/>
              <a:ahLst/>
              <a:cxnLst/>
              <a:rect r="r" b="b" t="t" l="l"/>
              <a:pathLst>
                <a:path h="2315943" w="21945600">
                  <a:moveTo>
                    <a:pt x="0" y="0"/>
                  </a:moveTo>
                  <a:lnTo>
                    <a:pt x="21945600" y="0"/>
                  </a:lnTo>
                  <a:lnTo>
                    <a:pt x="21945600" y="2315943"/>
                  </a:lnTo>
                  <a:lnTo>
                    <a:pt x="0" y="2315943"/>
                  </a:lnTo>
                  <a:close/>
                </a:path>
              </a:pathLst>
            </a:custGeom>
            <a:blipFill>
              <a:blip r:embed="rId4">
                <a:alphaModFix amt="0"/>
              </a:blip>
              <a:stretch>
                <a:fillRect l="0" t="-137533" r="0" b="-131742"/>
              </a:stretch>
            </a:blipFill>
          </p:spPr>
        </p:sp>
        <p:sp>
          <p:nvSpPr>
            <p:cNvPr name="TextBox 6" id="6"/>
            <p:cNvSpPr txBox="true"/>
            <p:nvPr/>
          </p:nvSpPr>
          <p:spPr>
            <a:xfrm>
              <a:off x="0" y="0"/>
              <a:ext cx="21945600" cy="2315938"/>
            </a:xfrm>
            <a:prstGeom prst="rect">
              <a:avLst/>
            </a:prstGeom>
          </p:spPr>
          <p:txBody>
            <a:bodyPr anchor="ctr" rtlCol="false" tIns="0" lIns="0" bIns="0" rIns="0"/>
            <a:lstStyle/>
            <a:p>
              <a:pPr algn="l">
                <a:lnSpc>
                  <a:spcPts val="10560"/>
                </a:lnSpc>
              </a:pPr>
              <a:r>
                <a:rPr lang="en-US" b="true" sz="8800">
                  <a:solidFill>
                    <a:srgbClr val="6C9286"/>
                  </a:solidFill>
                  <a:latin typeface="Barlow Bold"/>
                  <a:ea typeface="Barlow Bold"/>
                  <a:cs typeface="Barlow Bold"/>
                  <a:sym typeface="Barlow Bold"/>
                </a:rPr>
                <a:t>FROM DATA TO DRAFT</a:t>
              </a:r>
            </a:p>
          </p:txBody>
        </p:sp>
      </p:grpSp>
      <p:grpSp>
        <p:nvGrpSpPr>
          <p:cNvPr name="Group 7" id="7"/>
          <p:cNvGrpSpPr/>
          <p:nvPr/>
        </p:nvGrpSpPr>
        <p:grpSpPr>
          <a:xfrm rot="0">
            <a:off x="914400" y="4754880"/>
            <a:ext cx="16459200" cy="914400"/>
            <a:chOff x="0" y="0"/>
            <a:chExt cx="21945600" cy="1219200"/>
          </a:xfrm>
        </p:grpSpPr>
        <p:sp>
          <p:nvSpPr>
            <p:cNvPr name="Freeform 8" id="8"/>
            <p:cNvSpPr/>
            <p:nvPr/>
          </p:nvSpPr>
          <p:spPr>
            <a:xfrm flipH="false" flipV="false" rot="0">
              <a:off x="0" y="0"/>
              <a:ext cx="21945600" cy="1219200"/>
            </a:xfrm>
            <a:custGeom>
              <a:avLst/>
              <a:gdLst/>
              <a:ahLst/>
              <a:cxnLst/>
              <a:rect r="r" b="b" t="t" l="l"/>
              <a:pathLst>
                <a:path h="1219200" w="21945600">
                  <a:moveTo>
                    <a:pt x="0" y="0"/>
                  </a:moveTo>
                  <a:lnTo>
                    <a:pt x="21945600" y="0"/>
                  </a:lnTo>
                  <a:lnTo>
                    <a:pt x="21945600" y="1219200"/>
                  </a:lnTo>
                  <a:lnTo>
                    <a:pt x="0" y="1219200"/>
                  </a:lnTo>
                  <a:close/>
                </a:path>
              </a:pathLst>
            </a:custGeom>
            <a:blipFill>
              <a:blip r:embed="rId3">
                <a:alphaModFix amt="0"/>
              </a:blip>
              <a:stretch>
                <a:fillRect l="0" t="-300486" r="0" b="-300487"/>
              </a:stretch>
            </a:blipFill>
          </p:spPr>
        </p:sp>
      </p:grpSp>
      <p:grpSp>
        <p:nvGrpSpPr>
          <p:cNvPr name="Group 9" id="9"/>
          <p:cNvGrpSpPr/>
          <p:nvPr/>
        </p:nvGrpSpPr>
        <p:grpSpPr>
          <a:xfrm rot="0">
            <a:off x="914400" y="4754880"/>
            <a:ext cx="16459200" cy="944093"/>
            <a:chOff x="0" y="0"/>
            <a:chExt cx="21945600" cy="1258790"/>
          </a:xfrm>
        </p:grpSpPr>
        <p:sp>
          <p:nvSpPr>
            <p:cNvPr name="Freeform 10" id="10"/>
            <p:cNvSpPr/>
            <p:nvPr/>
          </p:nvSpPr>
          <p:spPr>
            <a:xfrm flipH="false" flipV="false" rot="0">
              <a:off x="0" y="0"/>
              <a:ext cx="21945600" cy="1258790"/>
            </a:xfrm>
            <a:custGeom>
              <a:avLst/>
              <a:gdLst/>
              <a:ahLst/>
              <a:cxnLst/>
              <a:rect r="r" b="b" t="t" l="l"/>
              <a:pathLst>
                <a:path h="1258790" w="21945600">
                  <a:moveTo>
                    <a:pt x="0" y="0"/>
                  </a:moveTo>
                  <a:lnTo>
                    <a:pt x="21945600" y="0"/>
                  </a:lnTo>
                  <a:lnTo>
                    <a:pt x="21945600" y="1258790"/>
                  </a:lnTo>
                  <a:lnTo>
                    <a:pt x="0" y="1258790"/>
                  </a:lnTo>
                  <a:close/>
                </a:path>
              </a:pathLst>
            </a:custGeom>
            <a:blipFill>
              <a:blip r:embed="rId4">
                <a:alphaModFix amt="0"/>
              </a:blip>
              <a:stretch>
                <a:fillRect l="0" t="-291272" r="0" b="-288127"/>
              </a:stretch>
            </a:blipFill>
          </p:spPr>
        </p:sp>
        <p:sp>
          <p:nvSpPr>
            <p:cNvPr name="TextBox 11" id="11"/>
            <p:cNvSpPr txBox="true"/>
            <p:nvPr/>
          </p:nvSpPr>
          <p:spPr>
            <a:xfrm>
              <a:off x="0" y="0"/>
              <a:ext cx="21945600" cy="1258790"/>
            </a:xfrm>
            <a:prstGeom prst="rect">
              <a:avLst/>
            </a:prstGeom>
          </p:spPr>
          <p:txBody>
            <a:bodyPr anchor="ctr" rtlCol="false" tIns="0" lIns="0" bIns="0" rIns="0"/>
            <a:lstStyle/>
            <a:p>
              <a:pPr algn="l">
                <a:lnSpc>
                  <a:spcPts val="5759"/>
                </a:lnSpc>
              </a:pPr>
              <a:r>
                <a:rPr lang="en-US" b="true" sz="4800">
                  <a:solidFill>
                    <a:srgbClr val="365B6D"/>
                  </a:solidFill>
                  <a:latin typeface="Barlow Semi-Bold"/>
                  <a:ea typeface="Barlow Semi-Bold"/>
                  <a:cs typeface="Barlow Semi-Bold"/>
                  <a:sym typeface="Barlow Semi-Bold"/>
                </a:rPr>
                <a:t>The Scientific Paper Blueprint (with AI)</a:t>
              </a:r>
            </a:p>
          </p:txBody>
        </p:sp>
      </p:grpSp>
      <p:grpSp>
        <p:nvGrpSpPr>
          <p:cNvPr name="Group 12" id="12"/>
          <p:cNvGrpSpPr/>
          <p:nvPr/>
        </p:nvGrpSpPr>
        <p:grpSpPr>
          <a:xfrm rot="0">
            <a:off x="914400" y="6217920"/>
            <a:ext cx="3657600" cy="91440"/>
            <a:chOff x="0" y="0"/>
            <a:chExt cx="4876800" cy="121920"/>
          </a:xfrm>
        </p:grpSpPr>
        <p:sp>
          <p:nvSpPr>
            <p:cNvPr name="Freeform 13" id="13"/>
            <p:cNvSpPr/>
            <p:nvPr/>
          </p:nvSpPr>
          <p:spPr>
            <a:xfrm flipH="false" flipV="false" rot="0">
              <a:off x="0" y="0"/>
              <a:ext cx="4876800" cy="121920"/>
            </a:xfrm>
            <a:custGeom>
              <a:avLst/>
              <a:gdLst/>
              <a:ahLst/>
              <a:cxnLst/>
              <a:rect r="r" b="b" t="t" l="l"/>
              <a:pathLst>
                <a:path h="121920" w="4876800">
                  <a:moveTo>
                    <a:pt x="0" y="0"/>
                  </a:moveTo>
                  <a:lnTo>
                    <a:pt x="4876800" y="0"/>
                  </a:lnTo>
                  <a:lnTo>
                    <a:pt x="4876800" y="121920"/>
                  </a:lnTo>
                  <a:lnTo>
                    <a:pt x="0" y="121920"/>
                  </a:lnTo>
                  <a:close/>
                </a:path>
              </a:pathLst>
            </a:custGeom>
            <a:solidFill>
              <a:srgbClr val="F2F1EC"/>
            </a:solidFill>
          </p:spPr>
        </p:sp>
      </p:grpSp>
      <p:grpSp>
        <p:nvGrpSpPr>
          <p:cNvPr name="Group 14" id="14"/>
          <p:cNvGrpSpPr/>
          <p:nvPr/>
        </p:nvGrpSpPr>
        <p:grpSpPr>
          <a:xfrm rot="0">
            <a:off x="914400" y="6949440"/>
            <a:ext cx="16459200" cy="731520"/>
            <a:chOff x="0" y="0"/>
            <a:chExt cx="21945600" cy="975360"/>
          </a:xfrm>
        </p:grpSpPr>
        <p:sp>
          <p:nvSpPr>
            <p:cNvPr name="Freeform 15" id="15"/>
            <p:cNvSpPr/>
            <p:nvPr/>
          </p:nvSpPr>
          <p:spPr>
            <a:xfrm flipH="false" flipV="false" rot="0">
              <a:off x="0" y="0"/>
              <a:ext cx="21945600" cy="975360"/>
            </a:xfrm>
            <a:custGeom>
              <a:avLst/>
              <a:gdLst/>
              <a:ahLst/>
              <a:cxnLst/>
              <a:rect r="r" b="b" t="t" l="l"/>
              <a:pathLst>
                <a:path h="975360" w="21945600">
                  <a:moveTo>
                    <a:pt x="0" y="0"/>
                  </a:moveTo>
                  <a:lnTo>
                    <a:pt x="21945600" y="0"/>
                  </a:lnTo>
                  <a:lnTo>
                    <a:pt x="21945600" y="975360"/>
                  </a:lnTo>
                  <a:lnTo>
                    <a:pt x="0" y="975360"/>
                  </a:lnTo>
                  <a:close/>
                </a:path>
              </a:pathLst>
            </a:custGeom>
            <a:blipFill>
              <a:blip r:embed="rId3">
                <a:alphaModFix amt="0"/>
              </a:blip>
              <a:stretch>
                <a:fillRect l="0" t="-388108" r="0" b="-388109"/>
              </a:stretch>
            </a:blipFill>
          </p:spPr>
        </p:sp>
      </p:grpSp>
      <p:grpSp>
        <p:nvGrpSpPr>
          <p:cNvPr name="Group 16" id="16"/>
          <p:cNvGrpSpPr/>
          <p:nvPr/>
        </p:nvGrpSpPr>
        <p:grpSpPr>
          <a:xfrm rot="0">
            <a:off x="914400" y="6949440"/>
            <a:ext cx="16459200" cy="731520"/>
            <a:chOff x="0" y="0"/>
            <a:chExt cx="21945600" cy="975360"/>
          </a:xfrm>
        </p:grpSpPr>
        <p:sp>
          <p:nvSpPr>
            <p:cNvPr name="Freeform 17" id="17"/>
            <p:cNvSpPr/>
            <p:nvPr/>
          </p:nvSpPr>
          <p:spPr>
            <a:xfrm flipH="false" flipV="false" rot="0">
              <a:off x="0" y="0"/>
              <a:ext cx="21945600" cy="975360"/>
            </a:xfrm>
            <a:custGeom>
              <a:avLst/>
              <a:gdLst/>
              <a:ahLst/>
              <a:cxnLst/>
              <a:rect r="r" b="b" t="t" l="l"/>
              <a:pathLst>
                <a:path h="975360" w="21945600">
                  <a:moveTo>
                    <a:pt x="0" y="0"/>
                  </a:moveTo>
                  <a:lnTo>
                    <a:pt x="21945600" y="0"/>
                  </a:lnTo>
                  <a:lnTo>
                    <a:pt x="21945600" y="975360"/>
                  </a:lnTo>
                  <a:lnTo>
                    <a:pt x="0" y="975360"/>
                  </a:lnTo>
                  <a:close/>
                </a:path>
              </a:pathLst>
            </a:custGeom>
            <a:blipFill>
              <a:blip r:embed="rId4">
                <a:alphaModFix amt="0"/>
              </a:blip>
              <a:stretch>
                <a:fillRect l="0" t="-388413" r="0" b="-388413"/>
              </a:stretch>
            </a:blipFill>
          </p:spPr>
        </p:sp>
        <p:sp>
          <p:nvSpPr>
            <p:cNvPr name="TextBox 18" id="18"/>
            <p:cNvSpPr txBox="true"/>
            <p:nvPr/>
          </p:nvSpPr>
          <p:spPr>
            <a:xfrm>
              <a:off x="0" y="0"/>
              <a:ext cx="21945600" cy="975360"/>
            </a:xfrm>
            <a:prstGeom prst="rect">
              <a:avLst/>
            </a:prstGeom>
          </p:spPr>
          <p:txBody>
            <a:bodyPr anchor="ctr" rtlCol="false" tIns="0" lIns="0" bIns="0" rIns="0"/>
            <a:lstStyle/>
            <a:p>
              <a:pPr algn="l">
                <a:lnSpc>
                  <a:spcPts val="4320"/>
                </a:lnSpc>
              </a:pPr>
              <a:r>
                <a:rPr lang="en-US" b="true" sz="3600">
                  <a:solidFill>
                    <a:srgbClr val="6C9286"/>
                  </a:solidFill>
                  <a:latin typeface="Barlow Semi-Bold"/>
                  <a:ea typeface="Barlow Semi-Bold"/>
                  <a:cs typeface="Barlow Semi-Bold"/>
                  <a:sym typeface="Barlow Semi-Bold"/>
                </a:rPr>
                <a:t>Giuseppe Caliò</a:t>
              </a:r>
            </a:p>
          </p:txBody>
        </p:sp>
      </p:grpSp>
      <p:grpSp>
        <p:nvGrpSpPr>
          <p:cNvPr name="Group 19" id="19"/>
          <p:cNvGrpSpPr/>
          <p:nvPr/>
        </p:nvGrpSpPr>
        <p:grpSpPr>
          <a:xfrm rot="0">
            <a:off x="914400" y="7680960"/>
            <a:ext cx="16459200" cy="548640"/>
            <a:chOff x="0" y="0"/>
            <a:chExt cx="21945600" cy="731520"/>
          </a:xfrm>
        </p:grpSpPr>
        <p:sp>
          <p:nvSpPr>
            <p:cNvPr name="Freeform 20" id="20"/>
            <p:cNvSpPr/>
            <p:nvPr/>
          </p:nvSpPr>
          <p:spPr>
            <a:xfrm flipH="false" flipV="false" rot="0">
              <a:off x="0" y="0"/>
              <a:ext cx="21945600" cy="731520"/>
            </a:xfrm>
            <a:custGeom>
              <a:avLst/>
              <a:gdLst/>
              <a:ahLst/>
              <a:cxnLst/>
              <a:rect r="r" b="b" t="t" l="l"/>
              <a:pathLst>
                <a:path h="731520" w="21945600">
                  <a:moveTo>
                    <a:pt x="0" y="0"/>
                  </a:moveTo>
                  <a:lnTo>
                    <a:pt x="21945600" y="0"/>
                  </a:lnTo>
                  <a:lnTo>
                    <a:pt x="21945600" y="731520"/>
                  </a:lnTo>
                  <a:lnTo>
                    <a:pt x="0" y="731520"/>
                  </a:lnTo>
                  <a:close/>
                </a:path>
              </a:pathLst>
            </a:custGeom>
            <a:blipFill>
              <a:blip r:embed="rId3">
                <a:alphaModFix amt="0"/>
              </a:blip>
              <a:stretch>
                <a:fillRect l="0" t="-534144" r="0" b="-534145"/>
              </a:stretch>
            </a:blipFill>
          </p:spPr>
        </p:sp>
      </p:grpSp>
      <p:grpSp>
        <p:nvGrpSpPr>
          <p:cNvPr name="Group 21" id="21"/>
          <p:cNvGrpSpPr/>
          <p:nvPr/>
        </p:nvGrpSpPr>
        <p:grpSpPr>
          <a:xfrm rot="0">
            <a:off x="914400" y="7680960"/>
            <a:ext cx="16459200" cy="548640"/>
            <a:chOff x="0" y="0"/>
            <a:chExt cx="21945600" cy="731520"/>
          </a:xfrm>
        </p:grpSpPr>
        <p:sp>
          <p:nvSpPr>
            <p:cNvPr name="Freeform 22" id="22"/>
            <p:cNvSpPr/>
            <p:nvPr/>
          </p:nvSpPr>
          <p:spPr>
            <a:xfrm flipH="false" flipV="false" rot="0">
              <a:off x="0" y="0"/>
              <a:ext cx="21945600" cy="731520"/>
            </a:xfrm>
            <a:custGeom>
              <a:avLst/>
              <a:gdLst/>
              <a:ahLst/>
              <a:cxnLst/>
              <a:rect r="r" b="b" t="t" l="l"/>
              <a:pathLst>
                <a:path h="731520" w="21945600">
                  <a:moveTo>
                    <a:pt x="0" y="0"/>
                  </a:moveTo>
                  <a:lnTo>
                    <a:pt x="21945600" y="0"/>
                  </a:lnTo>
                  <a:lnTo>
                    <a:pt x="21945600" y="731520"/>
                  </a:lnTo>
                  <a:lnTo>
                    <a:pt x="0" y="731520"/>
                  </a:lnTo>
                  <a:close/>
                </a:path>
              </a:pathLst>
            </a:custGeom>
            <a:blipFill>
              <a:blip r:embed="rId4">
                <a:alphaModFix amt="0"/>
              </a:blip>
              <a:stretch>
                <a:fillRect l="0" t="-534551" r="0" b="-534551"/>
              </a:stretch>
            </a:blipFill>
          </p:spPr>
        </p:sp>
        <p:sp>
          <p:nvSpPr>
            <p:cNvPr name="TextBox 23" id="23"/>
            <p:cNvSpPr txBox="true"/>
            <p:nvPr/>
          </p:nvSpPr>
          <p:spPr>
            <a:xfrm>
              <a:off x="0" y="-9525"/>
              <a:ext cx="21945600" cy="741045"/>
            </a:xfrm>
            <a:prstGeom prst="rect">
              <a:avLst/>
            </a:prstGeom>
          </p:spPr>
          <p:txBody>
            <a:bodyPr anchor="ctr" rtlCol="false" tIns="0" lIns="0" bIns="0" rIns="0"/>
            <a:lstStyle/>
            <a:p>
              <a:pPr algn="l">
                <a:lnSpc>
                  <a:spcPts val="3358"/>
                </a:lnSpc>
              </a:pPr>
              <a:r>
                <a:rPr lang="en-US" sz="2799" spc="11">
                  <a:solidFill>
                    <a:srgbClr val="365B6D"/>
                  </a:solidFill>
                  <a:latin typeface="Barlow"/>
                  <a:ea typeface="Barlow"/>
                  <a:cs typeface="Barlow"/>
                  <a:sym typeface="Barlow"/>
                </a:rPr>
                <a:t>Freelance Translator | AI-Integration Specialist</a:t>
              </a:r>
            </a:p>
          </p:txBody>
        </p:sp>
      </p:grpSp>
      <p:grpSp>
        <p:nvGrpSpPr>
          <p:cNvPr name="Group 24" id="24"/>
          <p:cNvGrpSpPr/>
          <p:nvPr/>
        </p:nvGrpSpPr>
        <p:grpSpPr>
          <a:xfrm rot="0">
            <a:off x="914400" y="9144000"/>
            <a:ext cx="16459200" cy="548640"/>
            <a:chOff x="0" y="0"/>
            <a:chExt cx="21945600" cy="731520"/>
          </a:xfrm>
        </p:grpSpPr>
        <p:sp>
          <p:nvSpPr>
            <p:cNvPr name="Freeform 25" id="25"/>
            <p:cNvSpPr/>
            <p:nvPr/>
          </p:nvSpPr>
          <p:spPr>
            <a:xfrm flipH="false" flipV="false" rot="0">
              <a:off x="0" y="0"/>
              <a:ext cx="21945600" cy="731520"/>
            </a:xfrm>
            <a:custGeom>
              <a:avLst/>
              <a:gdLst/>
              <a:ahLst/>
              <a:cxnLst/>
              <a:rect r="r" b="b" t="t" l="l"/>
              <a:pathLst>
                <a:path h="731520" w="21945600">
                  <a:moveTo>
                    <a:pt x="0" y="0"/>
                  </a:moveTo>
                  <a:lnTo>
                    <a:pt x="21945600" y="0"/>
                  </a:lnTo>
                  <a:lnTo>
                    <a:pt x="21945600" y="731520"/>
                  </a:lnTo>
                  <a:lnTo>
                    <a:pt x="0" y="731520"/>
                  </a:lnTo>
                  <a:close/>
                </a:path>
              </a:pathLst>
            </a:custGeom>
            <a:blipFill>
              <a:blip r:embed="rId3">
                <a:alphaModFix amt="0"/>
              </a:blip>
              <a:stretch>
                <a:fillRect l="0" t="-534144" r="0" b="-534145"/>
              </a:stretch>
            </a:blipFill>
          </p:spPr>
        </p:sp>
      </p:grpSp>
      <p:grpSp>
        <p:nvGrpSpPr>
          <p:cNvPr name="Group 26" id="26"/>
          <p:cNvGrpSpPr/>
          <p:nvPr/>
        </p:nvGrpSpPr>
        <p:grpSpPr>
          <a:xfrm rot="0">
            <a:off x="914400" y="9136856"/>
            <a:ext cx="16459200" cy="555784"/>
            <a:chOff x="0" y="0"/>
            <a:chExt cx="21945600" cy="741045"/>
          </a:xfrm>
        </p:grpSpPr>
        <p:sp>
          <p:nvSpPr>
            <p:cNvPr name="Freeform 27" id="27"/>
            <p:cNvSpPr/>
            <p:nvPr/>
          </p:nvSpPr>
          <p:spPr>
            <a:xfrm flipH="false" flipV="false" rot="0">
              <a:off x="0" y="0"/>
              <a:ext cx="21945600" cy="741045"/>
            </a:xfrm>
            <a:custGeom>
              <a:avLst/>
              <a:gdLst/>
              <a:ahLst/>
              <a:cxnLst/>
              <a:rect r="r" b="b" t="t" l="l"/>
              <a:pathLst>
                <a:path h="741045" w="21945600">
                  <a:moveTo>
                    <a:pt x="0" y="0"/>
                  </a:moveTo>
                  <a:lnTo>
                    <a:pt x="21945600" y="0"/>
                  </a:lnTo>
                  <a:lnTo>
                    <a:pt x="21945600" y="741045"/>
                  </a:lnTo>
                  <a:lnTo>
                    <a:pt x="0" y="741045"/>
                  </a:lnTo>
                  <a:close/>
                </a:path>
              </a:pathLst>
            </a:custGeom>
            <a:blipFill>
              <a:blip r:embed="rId4">
                <a:alphaModFix amt="0"/>
              </a:blip>
              <a:stretch>
                <a:fillRect l="0" t="-527037" r="0" b="-527037"/>
              </a:stretch>
            </a:blipFill>
          </p:spPr>
        </p:sp>
        <p:sp>
          <p:nvSpPr>
            <p:cNvPr name="TextBox 28" id="28"/>
            <p:cNvSpPr txBox="true"/>
            <p:nvPr/>
          </p:nvSpPr>
          <p:spPr>
            <a:xfrm>
              <a:off x="0" y="-9525"/>
              <a:ext cx="21945600" cy="750570"/>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University of Palermo PhD Training Program</a:t>
              </a:r>
            </a:p>
          </p:txBody>
        </p:sp>
      </p:gr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914400" y="3657600"/>
            <a:ext cx="16459200" cy="1636366"/>
            <a:chOff x="0" y="0"/>
            <a:chExt cx="21945600" cy="2181822"/>
          </a:xfrm>
        </p:grpSpPr>
        <p:sp>
          <p:nvSpPr>
            <p:cNvPr name="Freeform 3" id="3"/>
            <p:cNvSpPr/>
            <p:nvPr/>
          </p:nvSpPr>
          <p:spPr>
            <a:xfrm flipH="false" flipV="false" rot="0">
              <a:off x="0" y="0"/>
              <a:ext cx="21945600" cy="2181860"/>
            </a:xfrm>
            <a:custGeom>
              <a:avLst/>
              <a:gdLst/>
              <a:ahLst/>
              <a:cxnLst/>
              <a:rect r="r" b="b" t="t" l="l"/>
              <a:pathLst>
                <a:path h="2181860" w="21945600">
                  <a:moveTo>
                    <a:pt x="0" y="0"/>
                  </a:moveTo>
                  <a:lnTo>
                    <a:pt x="21945600" y="0"/>
                  </a:lnTo>
                  <a:lnTo>
                    <a:pt x="21945600" y="2181860"/>
                  </a:lnTo>
                  <a:lnTo>
                    <a:pt x="0" y="2181860"/>
                  </a:lnTo>
                  <a:close/>
                </a:path>
              </a:pathLst>
            </a:custGeom>
            <a:blipFill>
              <a:blip r:embed="rId3">
                <a:alphaModFix amt="0"/>
              </a:blip>
              <a:stretch>
                <a:fillRect l="0" t="-145849" r="0" b="-145847"/>
              </a:stretch>
            </a:blipFill>
          </p:spPr>
        </p:sp>
      </p:grpSp>
      <p:grpSp>
        <p:nvGrpSpPr>
          <p:cNvPr name="Group 4" id="4"/>
          <p:cNvGrpSpPr/>
          <p:nvPr/>
        </p:nvGrpSpPr>
        <p:grpSpPr>
          <a:xfrm rot="0">
            <a:off x="914400" y="3657600"/>
            <a:ext cx="16459200" cy="1736954"/>
            <a:chOff x="0" y="0"/>
            <a:chExt cx="21945600" cy="2315938"/>
          </a:xfrm>
        </p:grpSpPr>
        <p:sp>
          <p:nvSpPr>
            <p:cNvPr name="Freeform 5" id="5"/>
            <p:cNvSpPr/>
            <p:nvPr/>
          </p:nvSpPr>
          <p:spPr>
            <a:xfrm flipH="false" flipV="false" rot="0">
              <a:off x="0" y="0"/>
              <a:ext cx="21945600" cy="2315943"/>
            </a:xfrm>
            <a:custGeom>
              <a:avLst/>
              <a:gdLst/>
              <a:ahLst/>
              <a:cxnLst/>
              <a:rect r="r" b="b" t="t" l="l"/>
              <a:pathLst>
                <a:path h="2315943" w="21945600">
                  <a:moveTo>
                    <a:pt x="0" y="0"/>
                  </a:moveTo>
                  <a:lnTo>
                    <a:pt x="21945600" y="0"/>
                  </a:lnTo>
                  <a:lnTo>
                    <a:pt x="21945600" y="2315943"/>
                  </a:lnTo>
                  <a:lnTo>
                    <a:pt x="0" y="2315943"/>
                  </a:lnTo>
                  <a:close/>
                </a:path>
              </a:pathLst>
            </a:custGeom>
            <a:blipFill>
              <a:blip r:embed="rId4">
                <a:alphaModFix amt="0"/>
              </a:blip>
              <a:stretch>
                <a:fillRect l="0" t="-137533" r="0" b="-131742"/>
              </a:stretch>
            </a:blipFill>
          </p:spPr>
        </p:sp>
        <p:sp>
          <p:nvSpPr>
            <p:cNvPr name="TextBox 6" id="6"/>
            <p:cNvSpPr txBox="true"/>
            <p:nvPr/>
          </p:nvSpPr>
          <p:spPr>
            <a:xfrm>
              <a:off x="0" y="0"/>
              <a:ext cx="21945600" cy="2315938"/>
            </a:xfrm>
            <a:prstGeom prst="rect">
              <a:avLst/>
            </a:prstGeom>
          </p:spPr>
          <p:txBody>
            <a:bodyPr anchor="ctr" rtlCol="false" tIns="0" lIns="0" bIns="0" rIns="0"/>
            <a:lstStyle/>
            <a:p>
              <a:pPr algn="ctr">
                <a:lnSpc>
                  <a:spcPts val="10560"/>
                </a:lnSpc>
              </a:pPr>
              <a:r>
                <a:rPr lang="en-US" b="true" sz="8800">
                  <a:solidFill>
                    <a:srgbClr val="365B6D"/>
                  </a:solidFill>
                  <a:latin typeface="Barlow Bold"/>
                  <a:ea typeface="Barlow Bold"/>
                  <a:cs typeface="Barlow Bold"/>
                  <a:sym typeface="Barlow Bold"/>
                </a:rPr>
                <a:t>THE AI WORKFLOW</a:t>
              </a:r>
            </a:p>
          </p:txBody>
        </p:sp>
      </p:grpSp>
      <p:grpSp>
        <p:nvGrpSpPr>
          <p:cNvPr name="Group 7" id="7"/>
          <p:cNvGrpSpPr/>
          <p:nvPr/>
        </p:nvGrpSpPr>
        <p:grpSpPr>
          <a:xfrm rot="0">
            <a:off x="7315200" y="5303520"/>
            <a:ext cx="3657600" cy="91440"/>
            <a:chOff x="0" y="0"/>
            <a:chExt cx="4876800" cy="121920"/>
          </a:xfrm>
        </p:grpSpPr>
        <p:sp>
          <p:nvSpPr>
            <p:cNvPr name="Freeform 8" id="8"/>
            <p:cNvSpPr/>
            <p:nvPr/>
          </p:nvSpPr>
          <p:spPr>
            <a:xfrm flipH="false" flipV="false" rot="0">
              <a:off x="0" y="0"/>
              <a:ext cx="4876800" cy="121920"/>
            </a:xfrm>
            <a:custGeom>
              <a:avLst/>
              <a:gdLst/>
              <a:ahLst/>
              <a:cxnLst/>
              <a:rect r="r" b="b" t="t" l="l"/>
              <a:pathLst>
                <a:path h="121920" w="4876800">
                  <a:moveTo>
                    <a:pt x="0" y="0"/>
                  </a:moveTo>
                  <a:lnTo>
                    <a:pt x="4876800" y="0"/>
                  </a:lnTo>
                  <a:lnTo>
                    <a:pt x="4876800" y="121920"/>
                  </a:lnTo>
                  <a:lnTo>
                    <a:pt x="0" y="121920"/>
                  </a:lnTo>
                  <a:close/>
                </a:path>
              </a:pathLst>
            </a:custGeom>
            <a:solidFill>
              <a:srgbClr val="289DD2"/>
            </a:solidFill>
          </p:spPr>
        </p:sp>
      </p:grpSp>
      <p:grpSp>
        <p:nvGrpSpPr>
          <p:cNvPr name="Group 9" id="9"/>
          <p:cNvGrpSpPr/>
          <p:nvPr/>
        </p:nvGrpSpPr>
        <p:grpSpPr>
          <a:xfrm rot="0">
            <a:off x="914400" y="5852160"/>
            <a:ext cx="16459200" cy="737740"/>
            <a:chOff x="0" y="0"/>
            <a:chExt cx="21945600" cy="983653"/>
          </a:xfrm>
        </p:grpSpPr>
        <p:sp>
          <p:nvSpPr>
            <p:cNvPr name="Freeform 10" id="10"/>
            <p:cNvSpPr/>
            <p:nvPr/>
          </p:nvSpPr>
          <p:spPr>
            <a:xfrm flipH="false" flipV="false" rot="0">
              <a:off x="0" y="0"/>
              <a:ext cx="21945600" cy="983615"/>
            </a:xfrm>
            <a:custGeom>
              <a:avLst/>
              <a:gdLst/>
              <a:ahLst/>
              <a:cxnLst/>
              <a:rect r="r" b="b" t="t" l="l"/>
              <a:pathLst>
                <a:path h="983615" w="21945600">
                  <a:moveTo>
                    <a:pt x="0" y="0"/>
                  </a:moveTo>
                  <a:lnTo>
                    <a:pt x="21945600" y="0"/>
                  </a:lnTo>
                  <a:lnTo>
                    <a:pt x="21945600" y="983615"/>
                  </a:lnTo>
                  <a:lnTo>
                    <a:pt x="0" y="983615"/>
                  </a:lnTo>
                  <a:close/>
                </a:path>
              </a:pathLst>
            </a:custGeom>
            <a:blipFill>
              <a:blip r:embed="rId3">
                <a:alphaModFix amt="0"/>
              </a:blip>
              <a:stretch>
                <a:fillRect l="0" t="-384429" r="0" b="-384433"/>
              </a:stretch>
            </a:blipFill>
          </p:spPr>
        </p:sp>
      </p:grpSp>
      <p:grpSp>
        <p:nvGrpSpPr>
          <p:cNvPr name="Group 11" id="11"/>
          <p:cNvGrpSpPr/>
          <p:nvPr/>
        </p:nvGrpSpPr>
        <p:grpSpPr>
          <a:xfrm rot="0">
            <a:off x="914400" y="5837872"/>
            <a:ext cx="16459200" cy="783463"/>
            <a:chOff x="0" y="0"/>
            <a:chExt cx="21945600" cy="1044617"/>
          </a:xfrm>
        </p:grpSpPr>
        <p:sp>
          <p:nvSpPr>
            <p:cNvPr name="Freeform 12" id="12"/>
            <p:cNvSpPr/>
            <p:nvPr/>
          </p:nvSpPr>
          <p:spPr>
            <a:xfrm flipH="false" flipV="false" rot="0">
              <a:off x="0" y="0"/>
              <a:ext cx="21945600" cy="1044622"/>
            </a:xfrm>
            <a:custGeom>
              <a:avLst/>
              <a:gdLst/>
              <a:ahLst/>
              <a:cxnLst/>
              <a:rect r="r" b="b" t="t" l="l"/>
              <a:pathLst>
                <a:path h="1044622" w="21945600">
                  <a:moveTo>
                    <a:pt x="0" y="0"/>
                  </a:moveTo>
                  <a:lnTo>
                    <a:pt x="21945600" y="0"/>
                  </a:lnTo>
                  <a:lnTo>
                    <a:pt x="21945600" y="1044622"/>
                  </a:lnTo>
                  <a:lnTo>
                    <a:pt x="0" y="1044622"/>
                  </a:lnTo>
                  <a:close/>
                </a:path>
              </a:pathLst>
            </a:custGeom>
            <a:blipFill>
              <a:blip r:embed="rId4">
                <a:alphaModFix amt="0"/>
              </a:blip>
              <a:stretch>
                <a:fillRect l="0" t="-361351" r="0" b="-357338"/>
              </a:stretch>
            </a:blipFill>
          </p:spPr>
        </p:sp>
        <p:sp>
          <p:nvSpPr>
            <p:cNvPr name="TextBox 13" id="13"/>
            <p:cNvSpPr txBox="true"/>
            <p:nvPr/>
          </p:nvSpPr>
          <p:spPr>
            <a:xfrm>
              <a:off x="0" y="-19050"/>
              <a:ext cx="21945600" cy="1063667"/>
            </a:xfrm>
            <a:prstGeom prst="rect">
              <a:avLst/>
            </a:prstGeom>
          </p:spPr>
          <p:txBody>
            <a:bodyPr anchor="ctr" rtlCol="false" tIns="0" lIns="0" bIns="0" rIns="0"/>
            <a:lstStyle/>
            <a:p>
              <a:pPr algn="ctr">
                <a:lnSpc>
                  <a:spcPts val="4800"/>
                </a:lnSpc>
              </a:pPr>
              <a:r>
                <a:rPr lang="en-US" b="true" sz="4000">
                  <a:solidFill>
                    <a:srgbClr val="365B6D"/>
                  </a:solidFill>
                  <a:latin typeface="Barlow Semi-Bold"/>
                  <a:ea typeface="Barlow Semi-Bold"/>
                  <a:cs typeface="Barlow Semi-Bold"/>
                  <a:sym typeface="Barlow Semi-Bold"/>
                </a:rPr>
                <a:t>Six Steps from Blank Page to Polished Draft</a:t>
              </a:r>
            </a:p>
          </p:txBody>
        </p:sp>
      </p:grpSp>
      <p:grpSp>
        <p:nvGrpSpPr>
          <p:cNvPr name="Group 14" id="14"/>
          <p:cNvGrpSpPr/>
          <p:nvPr/>
        </p:nvGrpSpPr>
        <p:grpSpPr>
          <a:xfrm rot="0">
            <a:off x="914400" y="7315200"/>
            <a:ext cx="16459200" cy="1097280"/>
            <a:chOff x="0" y="0"/>
            <a:chExt cx="21945600" cy="1463040"/>
          </a:xfrm>
        </p:grpSpPr>
        <p:sp>
          <p:nvSpPr>
            <p:cNvPr name="Freeform 15" id="15"/>
            <p:cNvSpPr/>
            <p:nvPr/>
          </p:nvSpPr>
          <p:spPr>
            <a:xfrm flipH="false" flipV="false" rot="0">
              <a:off x="0" y="0"/>
              <a:ext cx="21945600" cy="1463040"/>
            </a:xfrm>
            <a:custGeom>
              <a:avLst/>
              <a:gdLst/>
              <a:ahLst/>
              <a:cxnLst/>
              <a:rect r="r" b="b" t="t" l="l"/>
              <a:pathLst>
                <a:path h="1463040" w="21945600">
                  <a:moveTo>
                    <a:pt x="0" y="0"/>
                  </a:moveTo>
                  <a:lnTo>
                    <a:pt x="21945600" y="0"/>
                  </a:lnTo>
                  <a:lnTo>
                    <a:pt x="21945600" y="1463040"/>
                  </a:lnTo>
                  <a:lnTo>
                    <a:pt x="0" y="1463040"/>
                  </a:lnTo>
                  <a:close/>
                </a:path>
              </a:pathLst>
            </a:custGeom>
            <a:blipFill>
              <a:blip r:embed="rId3">
                <a:alphaModFix amt="0"/>
              </a:blip>
              <a:stretch>
                <a:fillRect l="0" t="-242072" r="0" b="-242072"/>
              </a:stretch>
            </a:blipFill>
          </p:spPr>
        </p:sp>
      </p:grpSp>
      <p:grpSp>
        <p:nvGrpSpPr>
          <p:cNvPr name="Group 16" id="16"/>
          <p:cNvGrpSpPr/>
          <p:nvPr/>
        </p:nvGrpSpPr>
        <p:grpSpPr>
          <a:xfrm rot="0">
            <a:off x="914400" y="7315200"/>
            <a:ext cx="16459200" cy="1118260"/>
            <a:chOff x="0" y="0"/>
            <a:chExt cx="21945600" cy="1491014"/>
          </a:xfrm>
        </p:grpSpPr>
        <p:sp>
          <p:nvSpPr>
            <p:cNvPr name="Freeform 17" id="17"/>
            <p:cNvSpPr/>
            <p:nvPr/>
          </p:nvSpPr>
          <p:spPr>
            <a:xfrm flipH="false" flipV="false" rot="0">
              <a:off x="0" y="0"/>
              <a:ext cx="21945600" cy="1491014"/>
            </a:xfrm>
            <a:custGeom>
              <a:avLst/>
              <a:gdLst/>
              <a:ahLst/>
              <a:cxnLst/>
              <a:rect r="r" b="b" t="t" l="l"/>
              <a:pathLst>
                <a:path h="1491014" w="21945600">
                  <a:moveTo>
                    <a:pt x="0" y="0"/>
                  </a:moveTo>
                  <a:lnTo>
                    <a:pt x="21945600" y="0"/>
                  </a:lnTo>
                  <a:lnTo>
                    <a:pt x="21945600" y="1491014"/>
                  </a:lnTo>
                  <a:lnTo>
                    <a:pt x="0" y="1491014"/>
                  </a:lnTo>
                  <a:close/>
                </a:path>
              </a:pathLst>
            </a:custGeom>
            <a:blipFill>
              <a:blip r:embed="rId4">
                <a:alphaModFix amt="0"/>
              </a:blip>
              <a:stretch>
                <a:fillRect l="0" t="-237730" r="0" b="-235853"/>
              </a:stretch>
            </a:blipFill>
          </p:spPr>
        </p:sp>
        <p:sp>
          <p:nvSpPr>
            <p:cNvPr name="TextBox 18" id="18"/>
            <p:cNvSpPr txBox="true"/>
            <p:nvPr/>
          </p:nvSpPr>
          <p:spPr>
            <a:xfrm>
              <a:off x="0" y="0"/>
              <a:ext cx="21945600" cy="1491014"/>
            </a:xfrm>
            <a:prstGeom prst="rect">
              <a:avLst/>
            </a:prstGeom>
          </p:spPr>
          <p:txBody>
            <a:bodyPr anchor="ctr" rtlCol="false" tIns="0" lIns="0" bIns="0" rIns="0"/>
            <a:lstStyle/>
            <a:p>
              <a:pPr algn="ctr">
                <a:lnSpc>
                  <a:spcPts val="3840"/>
                </a:lnSpc>
              </a:pPr>
              <a:r>
                <a:rPr lang="en-US" sz="3200" spc="12">
                  <a:solidFill>
                    <a:srgbClr val="365B6D"/>
                  </a:solidFill>
                  <a:latin typeface="Barlow"/>
                  <a:ea typeface="Barlow"/>
                  <a:cs typeface="Barlow"/>
                  <a:sym typeface="Barlow"/>
                </a:rPr>
                <a:t>Your brain provides the science.</a:t>
              </a:r>
            </a:p>
            <a:p>
              <a:pPr algn="ctr">
                <a:lnSpc>
                  <a:spcPts val="3840"/>
                </a:lnSpc>
              </a:pPr>
              <a:r>
                <a:rPr lang="en-US" sz="3200" spc="12">
                  <a:solidFill>
                    <a:srgbClr val="365B6D"/>
                  </a:solidFill>
                  <a:latin typeface="Barlow"/>
                  <a:ea typeface="Barlow"/>
                  <a:cs typeface="Barlow"/>
                  <a:sym typeface="Barlow"/>
                </a:rPr>
                <a:t>AI provides the scaffolding.</a:t>
              </a:r>
            </a:p>
          </p:txBody>
        </p:sp>
      </p:gr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914400" y="548640"/>
            <a:ext cx="16459200" cy="1425473"/>
            <a:chOff x="0" y="0"/>
            <a:chExt cx="21945600" cy="1900631"/>
          </a:xfrm>
        </p:grpSpPr>
        <p:sp>
          <p:nvSpPr>
            <p:cNvPr name="Freeform 3" id="3"/>
            <p:cNvSpPr/>
            <p:nvPr/>
          </p:nvSpPr>
          <p:spPr>
            <a:xfrm flipH="false" flipV="false" rot="0">
              <a:off x="0" y="0"/>
              <a:ext cx="21945600" cy="1900631"/>
            </a:xfrm>
            <a:custGeom>
              <a:avLst/>
              <a:gdLst/>
              <a:ahLst/>
              <a:cxnLst/>
              <a:rect r="r" b="b" t="t" l="l"/>
              <a:pathLst>
                <a:path h="1900631" w="21945600">
                  <a:moveTo>
                    <a:pt x="0" y="0"/>
                  </a:moveTo>
                  <a:lnTo>
                    <a:pt x="21945600" y="0"/>
                  </a:lnTo>
                  <a:lnTo>
                    <a:pt x="21945600" y="1900631"/>
                  </a:lnTo>
                  <a:lnTo>
                    <a:pt x="0" y="1900631"/>
                  </a:lnTo>
                  <a:close/>
                </a:path>
              </a:pathLst>
            </a:custGeom>
            <a:blipFill>
              <a:blip r:embed="rId3">
                <a:alphaModFix amt="0"/>
              </a:blip>
              <a:stretch>
                <a:fillRect l="0" t="-186495" r="0" b="-163471"/>
              </a:stretch>
            </a:blipFill>
          </p:spPr>
        </p:sp>
        <p:sp>
          <p:nvSpPr>
            <p:cNvPr name="TextBox 4" id="4"/>
            <p:cNvSpPr txBox="true"/>
            <p:nvPr/>
          </p:nvSpPr>
          <p:spPr>
            <a:xfrm>
              <a:off x="0" y="0"/>
              <a:ext cx="21945600" cy="1900631"/>
            </a:xfrm>
            <a:prstGeom prst="rect">
              <a:avLst/>
            </a:prstGeom>
          </p:spPr>
          <p:txBody>
            <a:bodyPr anchor="ctr" rtlCol="false" tIns="0" lIns="0" bIns="0" rIns="0"/>
            <a:lstStyle/>
            <a:p>
              <a:pPr algn="ctr">
                <a:lnSpc>
                  <a:spcPts val="8640"/>
                </a:lnSpc>
              </a:pPr>
              <a:r>
                <a:rPr lang="en-US" b="true" sz="7200">
                  <a:solidFill>
                    <a:srgbClr val="365B6D"/>
                  </a:solidFill>
                  <a:latin typeface="Barlow Bold"/>
                  <a:ea typeface="Barlow Bold"/>
                  <a:cs typeface="Barlow Bold"/>
                  <a:sym typeface="Barlow Bold"/>
                </a:rPr>
                <a:t>AI in Research: The Complete Picture</a:t>
              </a:r>
            </a:p>
          </p:txBody>
        </p:sp>
      </p:grpSp>
      <p:grpSp>
        <p:nvGrpSpPr>
          <p:cNvPr name="Group 5" id="5"/>
          <p:cNvGrpSpPr/>
          <p:nvPr/>
        </p:nvGrpSpPr>
        <p:grpSpPr>
          <a:xfrm rot="0">
            <a:off x="901703" y="2181863"/>
            <a:ext cx="7706363" cy="3317243"/>
            <a:chOff x="0" y="0"/>
            <a:chExt cx="10275151" cy="4422991"/>
          </a:xfrm>
        </p:grpSpPr>
        <p:sp>
          <p:nvSpPr>
            <p:cNvPr name="Freeform 6" id="6"/>
            <p:cNvSpPr/>
            <p:nvPr/>
          </p:nvSpPr>
          <p:spPr>
            <a:xfrm flipH="false" flipV="false" rot="0">
              <a:off x="16891" y="16891"/>
              <a:ext cx="10241281" cy="4389120"/>
            </a:xfrm>
            <a:custGeom>
              <a:avLst/>
              <a:gdLst/>
              <a:ahLst/>
              <a:cxnLst/>
              <a:rect r="r" b="b" t="t" l="l"/>
              <a:pathLst>
                <a:path h="4389120" w="10241281">
                  <a:moveTo>
                    <a:pt x="0" y="0"/>
                  </a:moveTo>
                  <a:lnTo>
                    <a:pt x="10241281" y="0"/>
                  </a:lnTo>
                  <a:lnTo>
                    <a:pt x="10241281" y="4389120"/>
                  </a:lnTo>
                  <a:lnTo>
                    <a:pt x="0" y="4389120"/>
                  </a:lnTo>
                  <a:close/>
                </a:path>
              </a:pathLst>
            </a:custGeom>
            <a:solidFill>
              <a:srgbClr val="E8F5E9"/>
            </a:solidFill>
          </p:spPr>
        </p:sp>
        <p:sp>
          <p:nvSpPr>
            <p:cNvPr name="Freeform 7" id="7"/>
            <p:cNvSpPr/>
            <p:nvPr/>
          </p:nvSpPr>
          <p:spPr>
            <a:xfrm flipH="false" flipV="false" rot="0">
              <a:off x="0" y="0"/>
              <a:ext cx="10275062" cy="4422902"/>
            </a:xfrm>
            <a:custGeom>
              <a:avLst/>
              <a:gdLst/>
              <a:ahLst/>
              <a:cxnLst/>
              <a:rect r="r" b="b" t="t" l="l"/>
              <a:pathLst>
                <a:path h="4422902" w="10275062">
                  <a:moveTo>
                    <a:pt x="16891" y="0"/>
                  </a:moveTo>
                  <a:lnTo>
                    <a:pt x="10258172" y="0"/>
                  </a:lnTo>
                  <a:cubicBezTo>
                    <a:pt x="10267569" y="0"/>
                    <a:pt x="10275062" y="7620"/>
                    <a:pt x="10275062" y="16891"/>
                  </a:cubicBezTo>
                  <a:lnTo>
                    <a:pt x="10275062" y="4406011"/>
                  </a:lnTo>
                  <a:cubicBezTo>
                    <a:pt x="10275062" y="4415409"/>
                    <a:pt x="10267442" y="4422902"/>
                    <a:pt x="10258172" y="4422902"/>
                  </a:cubicBezTo>
                  <a:lnTo>
                    <a:pt x="16891" y="4422902"/>
                  </a:lnTo>
                  <a:cubicBezTo>
                    <a:pt x="7493" y="4422902"/>
                    <a:pt x="0" y="4415282"/>
                    <a:pt x="0" y="4406011"/>
                  </a:cubicBezTo>
                  <a:lnTo>
                    <a:pt x="0" y="16891"/>
                  </a:lnTo>
                  <a:cubicBezTo>
                    <a:pt x="0" y="7620"/>
                    <a:pt x="7620" y="0"/>
                    <a:pt x="16891" y="0"/>
                  </a:cubicBezTo>
                  <a:moveTo>
                    <a:pt x="16891" y="33909"/>
                  </a:moveTo>
                  <a:lnTo>
                    <a:pt x="16891" y="16891"/>
                  </a:lnTo>
                  <a:lnTo>
                    <a:pt x="33909" y="16891"/>
                  </a:lnTo>
                  <a:lnTo>
                    <a:pt x="33909" y="4406011"/>
                  </a:lnTo>
                  <a:lnTo>
                    <a:pt x="16891" y="4406011"/>
                  </a:lnTo>
                  <a:lnTo>
                    <a:pt x="16891" y="4389120"/>
                  </a:lnTo>
                  <a:lnTo>
                    <a:pt x="10258172" y="4389120"/>
                  </a:lnTo>
                  <a:lnTo>
                    <a:pt x="10258172" y="4406011"/>
                  </a:lnTo>
                  <a:lnTo>
                    <a:pt x="10241280" y="4406011"/>
                  </a:lnTo>
                  <a:lnTo>
                    <a:pt x="10241280" y="16891"/>
                  </a:lnTo>
                  <a:lnTo>
                    <a:pt x="10258172" y="16891"/>
                  </a:lnTo>
                  <a:lnTo>
                    <a:pt x="10258172" y="33909"/>
                  </a:lnTo>
                  <a:lnTo>
                    <a:pt x="16891" y="33909"/>
                  </a:lnTo>
                  <a:close/>
                </a:path>
              </a:pathLst>
            </a:custGeom>
            <a:solidFill>
              <a:srgbClr val="28A745"/>
            </a:solidFill>
          </p:spPr>
        </p:sp>
      </p:grpSp>
      <p:grpSp>
        <p:nvGrpSpPr>
          <p:cNvPr name="Group 8" id="8"/>
          <p:cNvGrpSpPr/>
          <p:nvPr/>
        </p:nvGrpSpPr>
        <p:grpSpPr>
          <a:xfrm rot="0">
            <a:off x="1463040" y="2560320"/>
            <a:ext cx="914400" cy="914400"/>
            <a:chOff x="0" y="0"/>
            <a:chExt cx="1219200" cy="1219200"/>
          </a:xfrm>
        </p:grpSpPr>
        <p:sp>
          <p:nvSpPr>
            <p:cNvPr name="Freeform 9" id="9" descr="preencoded.png"/>
            <p:cNvSpPr/>
            <p:nvPr/>
          </p:nvSpPr>
          <p:spPr>
            <a:xfrm flipH="false" flipV="false" rot="0">
              <a:off x="0" y="0"/>
              <a:ext cx="1219200" cy="1219200"/>
            </a:xfrm>
            <a:custGeom>
              <a:avLst/>
              <a:gdLst/>
              <a:ahLst/>
              <a:cxnLst/>
              <a:rect r="r" b="b" t="t" l="l"/>
              <a:pathLst>
                <a:path h="1219200" w="1219200">
                  <a:moveTo>
                    <a:pt x="0" y="0"/>
                  </a:moveTo>
                  <a:lnTo>
                    <a:pt x="1219200" y="0"/>
                  </a:lnTo>
                  <a:lnTo>
                    <a:pt x="1219200" y="1219200"/>
                  </a:lnTo>
                  <a:lnTo>
                    <a:pt x="0" y="1219200"/>
                  </a:lnTo>
                  <a:lnTo>
                    <a:pt x="0" y="0"/>
                  </a:lnTo>
                  <a:close/>
                </a:path>
              </a:pathLst>
            </a:custGeom>
            <a:blipFill>
              <a:blip r:embed="rId4"/>
              <a:stretch>
                <a:fillRect l="0" t="0" r="0" b="0"/>
              </a:stretch>
            </a:blipFill>
          </p:spPr>
        </p:sp>
      </p:grpSp>
      <p:sp>
        <p:nvSpPr>
          <p:cNvPr name="TextBox 10" id="10"/>
          <p:cNvSpPr txBox="true"/>
          <p:nvPr/>
        </p:nvSpPr>
        <p:spPr>
          <a:xfrm rot="0">
            <a:off x="2651760" y="2596515"/>
            <a:ext cx="5303520" cy="1447800"/>
          </a:xfrm>
          <a:prstGeom prst="rect">
            <a:avLst/>
          </a:prstGeom>
        </p:spPr>
        <p:txBody>
          <a:bodyPr anchor="t" rtlCol="false" tIns="0" lIns="0" bIns="0" rIns="0">
            <a:spAutoFit/>
          </a:bodyPr>
          <a:lstStyle/>
          <a:p>
            <a:pPr algn="l">
              <a:lnSpc>
                <a:spcPts val="4799"/>
              </a:lnSpc>
            </a:pPr>
            <a:r>
              <a:rPr lang="en-US" b="true" sz="3999">
                <a:solidFill>
                  <a:srgbClr val="1D4355"/>
                </a:solidFill>
                <a:latin typeface="Barlow Semi-Bold"/>
                <a:ea typeface="Barlow Semi-Bold"/>
                <a:cs typeface="Barlow Semi-Bold"/>
                <a:sym typeface="Barlow Semi-Bold"/>
              </a:rPr>
              <a:t>✅ Conception</a:t>
            </a:r>
          </a:p>
          <a:p>
            <a:pPr algn="l">
              <a:lnSpc>
                <a:spcPts val="3359"/>
              </a:lnSpc>
            </a:pPr>
          </a:p>
          <a:p>
            <a:pPr algn="l">
              <a:lnSpc>
                <a:spcPts val="3359"/>
              </a:lnSpc>
            </a:pPr>
            <a:r>
              <a:rPr lang="en-US" sz="2799" spc="11">
                <a:solidFill>
                  <a:srgbClr val="365B6D"/>
                </a:solidFill>
                <a:latin typeface="Barlow"/>
                <a:ea typeface="Barlow"/>
                <a:cs typeface="Barlow"/>
                <a:sym typeface="Barlow"/>
              </a:rPr>
              <a:t>Lit review, hypotheses, design</a:t>
            </a:r>
          </a:p>
        </p:txBody>
      </p:sp>
      <p:grpSp>
        <p:nvGrpSpPr>
          <p:cNvPr name="Group 11" id="11"/>
          <p:cNvGrpSpPr/>
          <p:nvPr/>
        </p:nvGrpSpPr>
        <p:grpSpPr>
          <a:xfrm rot="0">
            <a:off x="9131303" y="2181863"/>
            <a:ext cx="7706363" cy="3317243"/>
            <a:chOff x="0" y="0"/>
            <a:chExt cx="10275151" cy="4422991"/>
          </a:xfrm>
        </p:grpSpPr>
        <p:sp>
          <p:nvSpPr>
            <p:cNvPr name="Freeform 12" id="12"/>
            <p:cNvSpPr/>
            <p:nvPr/>
          </p:nvSpPr>
          <p:spPr>
            <a:xfrm flipH="false" flipV="false" rot="0">
              <a:off x="16891" y="16891"/>
              <a:ext cx="10241281" cy="4389120"/>
            </a:xfrm>
            <a:custGeom>
              <a:avLst/>
              <a:gdLst/>
              <a:ahLst/>
              <a:cxnLst/>
              <a:rect r="r" b="b" t="t" l="l"/>
              <a:pathLst>
                <a:path h="4389120" w="10241281">
                  <a:moveTo>
                    <a:pt x="0" y="0"/>
                  </a:moveTo>
                  <a:lnTo>
                    <a:pt x="10241281" y="0"/>
                  </a:lnTo>
                  <a:lnTo>
                    <a:pt x="10241281" y="4389120"/>
                  </a:lnTo>
                  <a:lnTo>
                    <a:pt x="0" y="4389120"/>
                  </a:lnTo>
                  <a:close/>
                </a:path>
              </a:pathLst>
            </a:custGeom>
            <a:solidFill>
              <a:srgbClr val="FFF9C4"/>
            </a:solidFill>
          </p:spPr>
        </p:sp>
        <p:sp>
          <p:nvSpPr>
            <p:cNvPr name="Freeform 13" id="13"/>
            <p:cNvSpPr/>
            <p:nvPr/>
          </p:nvSpPr>
          <p:spPr>
            <a:xfrm flipH="false" flipV="false" rot="0">
              <a:off x="0" y="0"/>
              <a:ext cx="10275062" cy="4422902"/>
            </a:xfrm>
            <a:custGeom>
              <a:avLst/>
              <a:gdLst/>
              <a:ahLst/>
              <a:cxnLst/>
              <a:rect r="r" b="b" t="t" l="l"/>
              <a:pathLst>
                <a:path h="4422902" w="10275062">
                  <a:moveTo>
                    <a:pt x="16891" y="0"/>
                  </a:moveTo>
                  <a:lnTo>
                    <a:pt x="10258172" y="0"/>
                  </a:lnTo>
                  <a:cubicBezTo>
                    <a:pt x="10267569" y="0"/>
                    <a:pt x="10275062" y="7620"/>
                    <a:pt x="10275062" y="16891"/>
                  </a:cubicBezTo>
                  <a:lnTo>
                    <a:pt x="10275062" y="4406011"/>
                  </a:lnTo>
                  <a:cubicBezTo>
                    <a:pt x="10275062" y="4415409"/>
                    <a:pt x="10267442" y="4422902"/>
                    <a:pt x="10258172" y="4422902"/>
                  </a:cubicBezTo>
                  <a:lnTo>
                    <a:pt x="16891" y="4422902"/>
                  </a:lnTo>
                  <a:cubicBezTo>
                    <a:pt x="7493" y="4422902"/>
                    <a:pt x="0" y="4415282"/>
                    <a:pt x="0" y="4406011"/>
                  </a:cubicBezTo>
                  <a:lnTo>
                    <a:pt x="0" y="16891"/>
                  </a:lnTo>
                  <a:cubicBezTo>
                    <a:pt x="0" y="7620"/>
                    <a:pt x="7620" y="0"/>
                    <a:pt x="16891" y="0"/>
                  </a:cubicBezTo>
                  <a:moveTo>
                    <a:pt x="16891" y="33909"/>
                  </a:moveTo>
                  <a:lnTo>
                    <a:pt x="16891" y="16891"/>
                  </a:lnTo>
                  <a:lnTo>
                    <a:pt x="33909" y="16891"/>
                  </a:lnTo>
                  <a:lnTo>
                    <a:pt x="33909" y="4406011"/>
                  </a:lnTo>
                  <a:lnTo>
                    <a:pt x="16891" y="4406011"/>
                  </a:lnTo>
                  <a:lnTo>
                    <a:pt x="16891" y="4389120"/>
                  </a:lnTo>
                  <a:lnTo>
                    <a:pt x="10258172" y="4389120"/>
                  </a:lnTo>
                  <a:lnTo>
                    <a:pt x="10258172" y="4406011"/>
                  </a:lnTo>
                  <a:lnTo>
                    <a:pt x="10241280" y="4406011"/>
                  </a:lnTo>
                  <a:lnTo>
                    <a:pt x="10241280" y="16891"/>
                  </a:lnTo>
                  <a:lnTo>
                    <a:pt x="10258172" y="16891"/>
                  </a:lnTo>
                  <a:lnTo>
                    <a:pt x="10258172" y="33909"/>
                  </a:lnTo>
                  <a:lnTo>
                    <a:pt x="16891" y="33909"/>
                  </a:lnTo>
                  <a:close/>
                </a:path>
              </a:pathLst>
            </a:custGeom>
            <a:solidFill>
              <a:srgbClr val="FFA500"/>
            </a:solidFill>
          </p:spPr>
        </p:sp>
      </p:grpSp>
      <p:grpSp>
        <p:nvGrpSpPr>
          <p:cNvPr name="Group 14" id="14"/>
          <p:cNvGrpSpPr/>
          <p:nvPr/>
        </p:nvGrpSpPr>
        <p:grpSpPr>
          <a:xfrm rot="0">
            <a:off x="9692640" y="2560320"/>
            <a:ext cx="914400" cy="914400"/>
            <a:chOff x="0" y="0"/>
            <a:chExt cx="1219200" cy="1219200"/>
          </a:xfrm>
        </p:grpSpPr>
        <p:sp>
          <p:nvSpPr>
            <p:cNvPr name="Freeform 15" id="15" descr="preencoded.png"/>
            <p:cNvSpPr/>
            <p:nvPr/>
          </p:nvSpPr>
          <p:spPr>
            <a:xfrm flipH="false" flipV="false" rot="0">
              <a:off x="0" y="0"/>
              <a:ext cx="1219200" cy="1219200"/>
            </a:xfrm>
            <a:custGeom>
              <a:avLst/>
              <a:gdLst/>
              <a:ahLst/>
              <a:cxnLst/>
              <a:rect r="r" b="b" t="t" l="l"/>
              <a:pathLst>
                <a:path h="1219200" w="1219200">
                  <a:moveTo>
                    <a:pt x="0" y="0"/>
                  </a:moveTo>
                  <a:lnTo>
                    <a:pt x="1219200" y="0"/>
                  </a:lnTo>
                  <a:lnTo>
                    <a:pt x="1219200" y="1219200"/>
                  </a:lnTo>
                  <a:lnTo>
                    <a:pt x="0" y="1219200"/>
                  </a:lnTo>
                  <a:lnTo>
                    <a:pt x="0" y="0"/>
                  </a:lnTo>
                  <a:close/>
                </a:path>
              </a:pathLst>
            </a:custGeom>
            <a:blipFill>
              <a:blip r:embed="rId5"/>
              <a:stretch>
                <a:fillRect l="0" t="0" r="0" b="0"/>
              </a:stretch>
            </a:blipFill>
          </p:spPr>
        </p:sp>
      </p:grpSp>
      <p:sp>
        <p:nvSpPr>
          <p:cNvPr name="TextBox 16" id="16"/>
          <p:cNvSpPr txBox="true"/>
          <p:nvPr/>
        </p:nvSpPr>
        <p:spPr>
          <a:xfrm rot="0">
            <a:off x="10881360" y="2596515"/>
            <a:ext cx="5303520" cy="1866900"/>
          </a:xfrm>
          <a:prstGeom prst="rect">
            <a:avLst/>
          </a:prstGeom>
        </p:spPr>
        <p:txBody>
          <a:bodyPr anchor="t" rtlCol="false" tIns="0" lIns="0" bIns="0" rIns="0">
            <a:spAutoFit/>
          </a:bodyPr>
          <a:lstStyle/>
          <a:p>
            <a:pPr algn="l">
              <a:lnSpc>
                <a:spcPts val="4799"/>
              </a:lnSpc>
            </a:pPr>
            <a:r>
              <a:rPr lang="en-US" b="true" sz="3999">
                <a:solidFill>
                  <a:srgbClr val="6C9286"/>
                </a:solidFill>
                <a:latin typeface="Barlow Semi-Bold"/>
                <a:ea typeface="Barlow Semi-Bold"/>
                <a:cs typeface="Barlow Semi-Bold"/>
                <a:sym typeface="Barlow Semi-Bold"/>
              </a:rPr>
              <a:t>✏️ Writing</a:t>
            </a:r>
          </a:p>
          <a:p>
            <a:pPr algn="l">
              <a:lnSpc>
                <a:spcPts val="3359"/>
              </a:lnSpc>
            </a:pPr>
          </a:p>
          <a:p>
            <a:pPr algn="l">
              <a:lnSpc>
                <a:spcPts val="3359"/>
              </a:lnSpc>
            </a:pPr>
            <a:r>
              <a:rPr lang="en-US" sz="2799" spc="11">
                <a:solidFill>
                  <a:srgbClr val="365B6D"/>
                </a:solidFill>
                <a:latin typeface="Barlow"/>
                <a:ea typeface="Barlow"/>
                <a:cs typeface="Barlow"/>
                <a:sym typeface="Barlow"/>
              </a:rPr>
              <a:t>IMRaD structure, academic English</a:t>
            </a:r>
          </a:p>
        </p:txBody>
      </p:sp>
      <p:grpSp>
        <p:nvGrpSpPr>
          <p:cNvPr name="Group 17" id="17"/>
          <p:cNvGrpSpPr/>
          <p:nvPr/>
        </p:nvGrpSpPr>
        <p:grpSpPr>
          <a:xfrm rot="0">
            <a:off x="901703" y="6022343"/>
            <a:ext cx="7706363" cy="3317243"/>
            <a:chOff x="0" y="0"/>
            <a:chExt cx="10275151" cy="4422991"/>
          </a:xfrm>
        </p:grpSpPr>
        <p:sp>
          <p:nvSpPr>
            <p:cNvPr name="Freeform 18" id="18"/>
            <p:cNvSpPr/>
            <p:nvPr/>
          </p:nvSpPr>
          <p:spPr>
            <a:xfrm flipH="false" flipV="false" rot="0">
              <a:off x="16891" y="16891"/>
              <a:ext cx="10241281" cy="4389120"/>
            </a:xfrm>
            <a:custGeom>
              <a:avLst/>
              <a:gdLst/>
              <a:ahLst/>
              <a:cxnLst/>
              <a:rect r="r" b="b" t="t" l="l"/>
              <a:pathLst>
                <a:path h="4389120" w="10241281">
                  <a:moveTo>
                    <a:pt x="0" y="0"/>
                  </a:moveTo>
                  <a:lnTo>
                    <a:pt x="10241281" y="0"/>
                  </a:lnTo>
                  <a:lnTo>
                    <a:pt x="10241281" y="4389120"/>
                  </a:lnTo>
                  <a:lnTo>
                    <a:pt x="0" y="4389120"/>
                  </a:lnTo>
                  <a:close/>
                </a:path>
              </a:pathLst>
            </a:custGeom>
            <a:solidFill>
              <a:srgbClr val="E3F2FD"/>
            </a:solidFill>
          </p:spPr>
        </p:sp>
        <p:sp>
          <p:nvSpPr>
            <p:cNvPr name="Freeform 19" id="19"/>
            <p:cNvSpPr/>
            <p:nvPr/>
          </p:nvSpPr>
          <p:spPr>
            <a:xfrm flipH="false" flipV="false" rot="0">
              <a:off x="0" y="0"/>
              <a:ext cx="10275062" cy="4422902"/>
            </a:xfrm>
            <a:custGeom>
              <a:avLst/>
              <a:gdLst/>
              <a:ahLst/>
              <a:cxnLst/>
              <a:rect r="r" b="b" t="t" l="l"/>
              <a:pathLst>
                <a:path h="4422902" w="10275062">
                  <a:moveTo>
                    <a:pt x="16891" y="0"/>
                  </a:moveTo>
                  <a:lnTo>
                    <a:pt x="10258172" y="0"/>
                  </a:lnTo>
                  <a:cubicBezTo>
                    <a:pt x="10267569" y="0"/>
                    <a:pt x="10275062" y="7620"/>
                    <a:pt x="10275062" y="16891"/>
                  </a:cubicBezTo>
                  <a:lnTo>
                    <a:pt x="10275062" y="4406011"/>
                  </a:lnTo>
                  <a:cubicBezTo>
                    <a:pt x="10275062" y="4415409"/>
                    <a:pt x="10267442" y="4422902"/>
                    <a:pt x="10258172" y="4422902"/>
                  </a:cubicBezTo>
                  <a:lnTo>
                    <a:pt x="16891" y="4422902"/>
                  </a:lnTo>
                  <a:cubicBezTo>
                    <a:pt x="7493" y="4422902"/>
                    <a:pt x="0" y="4415282"/>
                    <a:pt x="0" y="4406011"/>
                  </a:cubicBezTo>
                  <a:lnTo>
                    <a:pt x="0" y="16891"/>
                  </a:lnTo>
                  <a:cubicBezTo>
                    <a:pt x="0" y="7620"/>
                    <a:pt x="7620" y="0"/>
                    <a:pt x="16891" y="0"/>
                  </a:cubicBezTo>
                  <a:moveTo>
                    <a:pt x="16891" y="33909"/>
                  </a:moveTo>
                  <a:lnTo>
                    <a:pt x="16891" y="16891"/>
                  </a:lnTo>
                  <a:lnTo>
                    <a:pt x="33909" y="16891"/>
                  </a:lnTo>
                  <a:lnTo>
                    <a:pt x="33909" y="4406011"/>
                  </a:lnTo>
                  <a:lnTo>
                    <a:pt x="16891" y="4406011"/>
                  </a:lnTo>
                  <a:lnTo>
                    <a:pt x="16891" y="4389120"/>
                  </a:lnTo>
                  <a:lnTo>
                    <a:pt x="10258172" y="4389120"/>
                  </a:lnTo>
                  <a:lnTo>
                    <a:pt x="10258172" y="4406011"/>
                  </a:lnTo>
                  <a:lnTo>
                    <a:pt x="10241280" y="4406011"/>
                  </a:lnTo>
                  <a:lnTo>
                    <a:pt x="10241280" y="16891"/>
                  </a:lnTo>
                  <a:lnTo>
                    <a:pt x="10258172" y="16891"/>
                  </a:lnTo>
                  <a:lnTo>
                    <a:pt x="10258172" y="33909"/>
                  </a:lnTo>
                  <a:lnTo>
                    <a:pt x="16891" y="33909"/>
                  </a:lnTo>
                  <a:close/>
                </a:path>
              </a:pathLst>
            </a:custGeom>
            <a:solidFill>
              <a:srgbClr val="1E2761"/>
            </a:solidFill>
          </p:spPr>
        </p:sp>
      </p:grpSp>
      <p:grpSp>
        <p:nvGrpSpPr>
          <p:cNvPr name="Group 20" id="20"/>
          <p:cNvGrpSpPr/>
          <p:nvPr/>
        </p:nvGrpSpPr>
        <p:grpSpPr>
          <a:xfrm rot="0">
            <a:off x="1463040" y="6400800"/>
            <a:ext cx="914400" cy="914400"/>
            <a:chOff x="0" y="0"/>
            <a:chExt cx="1219200" cy="1219200"/>
          </a:xfrm>
        </p:grpSpPr>
        <p:sp>
          <p:nvSpPr>
            <p:cNvPr name="Freeform 21" id="21" descr="preencoded.png"/>
            <p:cNvSpPr/>
            <p:nvPr/>
          </p:nvSpPr>
          <p:spPr>
            <a:xfrm flipH="false" flipV="false" rot="0">
              <a:off x="0" y="0"/>
              <a:ext cx="1219200" cy="1219200"/>
            </a:xfrm>
            <a:custGeom>
              <a:avLst/>
              <a:gdLst/>
              <a:ahLst/>
              <a:cxnLst/>
              <a:rect r="r" b="b" t="t" l="l"/>
              <a:pathLst>
                <a:path h="1219200" w="1219200">
                  <a:moveTo>
                    <a:pt x="0" y="0"/>
                  </a:moveTo>
                  <a:lnTo>
                    <a:pt x="1219200" y="0"/>
                  </a:lnTo>
                  <a:lnTo>
                    <a:pt x="1219200" y="1219200"/>
                  </a:lnTo>
                  <a:lnTo>
                    <a:pt x="0" y="1219200"/>
                  </a:lnTo>
                  <a:lnTo>
                    <a:pt x="0" y="0"/>
                  </a:lnTo>
                  <a:close/>
                </a:path>
              </a:pathLst>
            </a:custGeom>
            <a:blipFill>
              <a:blip r:embed="rId6"/>
              <a:stretch>
                <a:fillRect l="0" t="0" r="0" b="0"/>
              </a:stretch>
            </a:blipFill>
          </p:spPr>
        </p:sp>
      </p:grpSp>
      <p:sp>
        <p:nvSpPr>
          <p:cNvPr name="TextBox 22" id="22"/>
          <p:cNvSpPr txBox="true"/>
          <p:nvPr/>
        </p:nvSpPr>
        <p:spPr>
          <a:xfrm rot="0">
            <a:off x="2651760" y="6436995"/>
            <a:ext cx="5303520" cy="1447800"/>
          </a:xfrm>
          <a:prstGeom prst="rect">
            <a:avLst/>
          </a:prstGeom>
        </p:spPr>
        <p:txBody>
          <a:bodyPr anchor="t" rtlCol="false" tIns="0" lIns="0" bIns="0" rIns="0">
            <a:spAutoFit/>
          </a:bodyPr>
          <a:lstStyle/>
          <a:p>
            <a:pPr algn="l">
              <a:lnSpc>
                <a:spcPts val="4799"/>
              </a:lnSpc>
            </a:pPr>
            <a:r>
              <a:rPr lang="en-US" b="true" sz="3999">
                <a:solidFill>
                  <a:srgbClr val="289DD2"/>
                </a:solidFill>
                <a:latin typeface="Barlow Semi-Bold"/>
                <a:ea typeface="Barlow Semi-Bold"/>
                <a:cs typeface="Barlow Semi-Bold"/>
                <a:sym typeface="Barlow Semi-Bold"/>
              </a:rPr>
              <a:t>🔍 Editing</a:t>
            </a:r>
          </a:p>
          <a:p>
            <a:pPr algn="l">
              <a:lnSpc>
                <a:spcPts val="3359"/>
              </a:lnSpc>
            </a:pPr>
          </a:p>
          <a:p>
            <a:pPr algn="l">
              <a:lnSpc>
                <a:spcPts val="3359"/>
              </a:lnSpc>
            </a:pPr>
            <a:r>
              <a:rPr lang="en-US" sz="2799" spc="11">
                <a:solidFill>
                  <a:srgbClr val="365B6D"/>
                </a:solidFill>
                <a:latin typeface="Barlow"/>
                <a:ea typeface="Barlow"/>
                <a:cs typeface="Barlow"/>
                <a:sym typeface="Barlow"/>
              </a:rPr>
              <a:t>Grammar, style, consistency</a:t>
            </a:r>
          </a:p>
        </p:txBody>
      </p:sp>
      <p:grpSp>
        <p:nvGrpSpPr>
          <p:cNvPr name="Group 23" id="23"/>
          <p:cNvGrpSpPr/>
          <p:nvPr/>
        </p:nvGrpSpPr>
        <p:grpSpPr>
          <a:xfrm rot="0">
            <a:off x="9131303" y="6022343"/>
            <a:ext cx="7706363" cy="3317243"/>
            <a:chOff x="0" y="0"/>
            <a:chExt cx="10275151" cy="4422991"/>
          </a:xfrm>
        </p:grpSpPr>
        <p:sp>
          <p:nvSpPr>
            <p:cNvPr name="Freeform 24" id="24"/>
            <p:cNvSpPr/>
            <p:nvPr/>
          </p:nvSpPr>
          <p:spPr>
            <a:xfrm flipH="false" flipV="false" rot="0">
              <a:off x="16891" y="16891"/>
              <a:ext cx="10241281" cy="4389120"/>
            </a:xfrm>
            <a:custGeom>
              <a:avLst/>
              <a:gdLst/>
              <a:ahLst/>
              <a:cxnLst/>
              <a:rect r="r" b="b" t="t" l="l"/>
              <a:pathLst>
                <a:path h="4389120" w="10241281">
                  <a:moveTo>
                    <a:pt x="0" y="0"/>
                  </a:moveTo>
                  <a:lnTo>
                    <a:pt x="10241281" y="0"/>
                  </a:lnTo>
                  <a:lnTo>
                    <a:pt x="10241281" y="4389120"/>
                  </a:lnTo>
                  <a:lnTo>
                    <a:pt x="0" y="4389120"/>
                  </a:lnTo>
                  <a:close/>
                </a:path>
              </a:pathLst>
            </a:custGeom>
            <a:solidFill>
              <a:srgbClr val="FFE4E1"/>
            </a:solidFill>
          </p:spPr>
        </p:sp>
        <p:sp>
          <p:nvSpPr>
            <p:cNvPr name="Freeform 25" id="25"/>
            <p:cNvSpPr/>
            <p:nvPr/>
          </p:nvSpPr>
          <p:spPr>
            <a:xfrm flipH="false" flipV="false" rot="0">
              <a:off x="0" y="0"/>
              <a:ext cx="10275062" cy="4422902"/>
            </a:xfrm>
            <a:custGeom>
              <a:avLst/>
              <a:gdLst/>
              <a:ahLst/>
              <a:cxnLst/>
              <a:rect r="r" b="b" t="t" l="l"/>
              <a:pathLst>
                <a:path h="4422902" w="10275062">
                  <a:moveTo>
                    <a:pt x="16891" y="0"/>
                  </a:moveTo>
                  <a:lnTo>
                    <a:pt x="10258172" y="0"/>
                  </a:lnTo>
                  <a:cubicBezTo>
                    <a:pt x="10267569" y="0"/>
                    <a:pt x="10275062" y="7620"/>
                    <a:pt x="10275062" y="16891"/>
                  </a:cubicBezTo>
                  <a:lnTo>
                    <a:pt x="10275062" y="4406011"/>
                  </a:lnTo>
                  <a:cubicBezTo>
                    <a:pt x="10275062" y="4415409"/>
                    <a:pt x="10267442" y="4422902"/>
                    <a:pt x="10258172" y="4422902"/>
                  </a:cubicBezTo>
                  <a:lnTo>
                    <a:pt x="16891" y="4422902"/>
                  </a:lnTo>
                  <a:cubicBezTo>
                    <a:pt x="7493" y="4422902"/>
                    <a:pt x="0" y="4415282"/>
                    <a:pt x="0" y="4406011"/>
                  </a:cubicBezTo>
                  <a:lnTo>
                    <a:pt x="0" y="16891"/>
                  </a:lnTo>
                  <a:cubicBezTo>
                    <a:pt x="0" y="7620"/>
                    <a:pt x="7620" y="0"/>
                    <a:pt x="16891" y="0"/>
                  </a:cubicBezTo>
                  <a:moveTo>
                    <a:pt x="16891" y="33909"/>
                  </a:moveTo>
                  <a:lnTo>
                    <a:pt x="16891" y="16891"/>
                  </a:lnTo>
                  <a:lnTo>
                    <a:pt x="33909" y="16891"/>
                  </a:lnTo>
                  <a:lnTo>
                    <a:pt x="33909" y="4406011"/>
                  </a:lnTo>
                  <a:lnTo>
                    <a:pt x="16891" y="4406011"/>
                  </a:lnTo>
                  <a:lnTo>
                    <a:pt x="16891" y="4389120"/>
                  </a:lnTo>
                  <a:lnTo>
                    <a:pt x="10258172" y="4389120"/>
                  </a:lnTo>
                  <a:lnTo>
                    <a:pt x="10258172" y="4406011"/>
                  </a:lnTo>
                  <a:lnTo>
                    <a:pt x="10241280" y="4406011"/>
                  </a:lnTo>
                  <a:lnTo>
                    <a:pt x="10241280" y="16891"/>
                  </a:lnTo>
                  <a:lnTo>
                    <a:pt x="10258172" y="16891"/>
                  </a:lnTo>
                  <a:lnTo>
                    <a:pt x="10258172" y="33909"/>
                  </a:lnTo>
                  <a:lnTo>
                    <a:pt x="16891" y="33909"/>
                  </a:lnTo>
                  <a:close/>
                </a:path>
              </a:pathLst>
            </a:custGeom>
            <a:solidFill>
              <a:srgbClr val="F96167"/>
            </a:solidFill>
          </p:spPr>
        </p:sp>
      </p:grpSp>
      <p:grpSp>
        <p:nvGrpSpPr>
          <p:cNvPr name="Group 26" id="26"/>
          <p:cNvGrpSpPr/>
          <p:nvPr/>
        </p:nvGrpSpPr>
        <p:grpSpPr>
          <a:xfrm rot="0">
            <a:off x="9692640" y="6400800"/>
            <a:ext cx="914400" cy="914400"/>
            <a:chOff x="0" y="0"/>
            <a:chExt cx="1219200" cy="1219200"/>
          </a:xfrm>
        </p:grpSpPr>
        <p:sp>
          <p:nvSpPr>
            <p:cNvPr name="Freeform 27" id="27" descr="preencoded.png"/>
            <p:cNvSpPr/>
            <p:nvPr/>
          </p:nvSpPr>
          <p:spPr>
            <a:xfrm flipH="false" flipV="false" rot="0">
              <a:off x="0" y="0"/>
              <a:ext cx="1219200" cy="1219200"/>
            </a:xfrm>
            <a:custGeom>
              <a:avLst/>
              <a:gdLst/>
              <a:ahLst/>
              <a:cxnLst/>
              <a:rect r="r" b="b" t="t" l="l"/>
              <a:pathLst>
                <a:path h="1219200" w="1219200">
                  <a:moveTo>
                    <a:pt x="0" y="0"/>
                  </a:moveTo>
                  <a:lnTo>
                    <a:pt x="1219200" y="0"/>
                  </a:lnTo>
                  <a:lnTo>
                    <a:pt x="1219200" y="1219200"/>
                  </a:lnTo>
                  <a:lnTo>
                    <a:pt x="0" y="1219200"/>
                  </a:lnTo>
                  <a:lnTo>
                    <a:pt x="0" y="0"/>
                  </a:lnTo>
                  <a:close/>
                </a:path>
              </a:pathLst>
            </a:custGeom>
            <a:blipFill>
              <a:blip r:embed="rId7"/>
              <a:stretch>
                <a:fillRect l="0" t="0" r="0" b="0"/>
              </a:stretch>
            </a:blipFill>
          </p:spPr>
        </p:sp>
      </p:grpSp>
      <p:sp>
        <p:nvSpPr>
          <p:cNvPr name="TextBox 28" id="28"/>
          <p:cNvSpPr txBox="true"/>
          <p:nvPr/>
        </p:nvSpPr>
        <p:spPr>
          <a:xfrm rot="0">
            <a:off x="10881360" y="6436995"/>
            <a:ext cx="5303520" cy="1447800"/>
          </a:xfrm>
          <a:prstGeom prst="rect">
            <a:avLst/>
          </a:prstGeom>
        </p:spPr>
        <p:txBody>
          <a:bodyPr anchor="t" rtlCol="false" tIns="0" lIns="0" bIns="0" rIns="0">
            <a:spAutoFit/>
          </a:bodyPr>
          <a:lstStyle/>
          <a:p>
            <a:pPr algn="l">
              <a:lnSpc>
                <a:spcPts val="4799"/>
              </a:lnSpc>
            </a:pPr>
            <a:r>
              <a:rPr lang="en-US" b="true" sz="3999">
                <a:solidFill>
                  <a:srgbClr val="1D4355"/>
                </a:solidFill>
                <a:latin typeface="Barlow Semi-Bold"/>
                <a:ea typeface="Barlow Semi-Bold"/>
                <a:cs typeface="Barlow Semi-Bold"/>
                <a:sym typeface="Barlow Semi-Bold"/>
              </a:rPr>
              <a:t>📤 Publishing</a:t>
            </a:r>
          </a:p>
          <a:p>
            <a:pPr algn="l">
              <a:lnSpc>
                <a:spcPts val="3359"/>
              </a:lnSpc>
            </a:pPr>
          </a:p>
          <a:p>
            <a:pPr algn="l">
              <a:lnSpc>
                <a:spcPts val="3359"/>
              </a:lnSpc>
            </a:pPr>
            <a:r>
              <a:rPr lang="en-US" sz="2799" spc="11">
                <a:solidFill>
                  <a:srgbClr val="365B6D"/>
                </a:solidFill>
                <a:latin typeface="Barlow"/>
                <a:ea typeface="Barlow"/>
                <a:cs typeface="Barlow"/>
                <a:sym typeface="Barlow"/>
              </a:rPr>
              <a:t>Journals, formatting, responses</a:t>
            </a:r>
          </a:p>
        </p:txBody>
      </p:sp>
      <p:grpSp>
        <p:nvGrpSpPr>
          <p:cNvPr name="Group 29" id="29"/>
          <p:cNvGrpSpPr/>
          <p:nvPr/>
        </p:nvGrpSpPr>
        <p:grpSpPr>
          <a:xfrm rot="0">
            <a:off x="914400" y="9144000"/>
            <a:ext cx="16459200" cy="731520"/>
            <a:chOff x="0" y="0"/>
            <a:chExt cx="21945600" cy="975360"/>
          </a:xfrm>
        </p:grpSpPr>
        <p:sp>
          <p:nvSpPr>
            <p:cNvPr name="Freeform 30" id="30"/>
            <p:cNvSpPr/>
            <p:nvPr/>
          </p:nvSpPr>
          <p:spPr>
            <a:xfrm flipH="false" flipV="false" rot="0">
              <a:off x="0" y="0"/>
              <a:ext cx="21945600" cy="975360"/>
            </a:xfrm>
            <a:custGeom>
              <a:avLst/>
              <a:gdLst/>
              <a:ahLst/>
              <a:cxnLst/>
              <a:rect r="r" b="b" t="t" l="l"/>
              <a:pathLst>
                <a:path h="975360" w="21945600">
                  <a:moveTo>
                    <a:pt x="0" y="0"/>
                  </a:moveTo>
                  <a:lnTo>
                    <a:pt x="21945600" y="0"/>
                  </a:lnTo>
                  <a:lnTo>
                    <a:pt x="21945600" y="975360"/>
                  </a:lnTo>
                  <a:lnTo>
                    <a:pt x="0" y="975360"/>
                  </a:lnTo>
                  <a:close/>
                </a:path>
              </a:pathLst>
            </a:custGeom>
            <a:blipFill>
              <a:blip r:embed="rId3">
                <a:alphaModFix amt="0"/>
              </a:blip>
              <a:stretch>
                <a:fillRect l="0" t="-388413" r="0" b="-388413"/>
              </a:stretch>
            </a:blipFill>
          </p:spPr>
        </p:sp>
        <p:sp>
          <p:nvSpPr>
            <p:cNvPr name="TextBox 31" id="31"/>
            <p:cNvSpPr txBox="true"/>
            <p:nvPr/>
          </p:nvSpPr>
          <p:spPr>
            <a:xfrm>
              <a:off x="0" y="0"/>
              <a:ext cx="21945600" cy="975360"/>
            </a:xfrm>
            <a:prstGeom prst="rect">
              <a:avLst/>
            </a:prstGeom>
          </p:spPr>
          <p:txBody>
            <a:bodyPr anchor="ctr" rtlCol="false" tIns="0" lIns="0" bIns="0" rIns="0"/>
            <a:lstStyle/>
            <a:p>
              <a:pPr algn="ctr">
                <a:lnSpc>
                  <a:spcPts val="4320"/>
                </a:lnSpc>
              </a:pPr>
              <a:r>
                <a:rPr lang="en-US" sz="3600" spc="14">
                  <a:solidFill>
                    <a:srgbClr val="365B6D"/>
                  </a:solidFill>
                  <a:latin typeface="Barlow"/>
                  <a:ea typeface="Barlow"/>
                  <a:cs typeface="Barlow"/>
                  <a:sym typeface="Barlow"/>
                </a:rPr>
                <a:t>Today's focus: Writing phase</a:t>
              </a:r>
            </a:p>
          </p:txBody>
        </p:sp>
      </p:grpSp>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914400" y="548640"/>
            <a:ext cx="16459200" cy="1040463"/>
            <a:chOff x="0" y="0"/>
            <a:chExt cx="21945600" cy="1387284"/>
          </a:xfrm>
        </p:grpSpPr>
        <p:sp>
          <p:nvSpPr>
            <p:cNvPr name="Freeform 3" id="3"/>
            <p:cNvSpPr/>
            <p:nvPr/>
          </p:nvSpPr>
          <p:spPr>
            <a:xfrm flipH="false" flipV="false" rot="0">
              <a:off x="0" y="0"/>
              <a:ext cx="21945600" cy="1387221"/>
            </a:xfrm>
            <a:custGeom>
              <a:avLst/>
              <a:gdLst/>
              <a:ahLst/>
              <a:cxnLst/>
              <a:rect r="r" b="b" t="t" l="l"/>
              <a:pathLst>
                <a:path h="1387221" w="21945600">
                  <a:moveTo>
                    <a:pt x="0" y="0"/>
                  </a:moveTo>
                  <a:lnTo>
                    <a:pt x="21945600" y="0"/>
                  </a:lnTo>
                  <a:lnTo>
                    <a:pt x="21945600" y="1387221"/>
                  </a:lnTo>
                  <a:lnTo>
                    <a:pt x="0" y="1387221"/>
                  </a:lnTo>
                  <a:close/>
                </a:path>
              </a:pathLst>
            </a:custGeom>
            <a:blipFill>
              <a:blip r:embed="rId3">
                <a:alphaModFix amt="0"/>
              </a:blip>
              <a:stretch>
                <a:fillRect l="0" t="-258033" r="0" b="-258038"/>
              </a:stretch>
            </a:blipFill>
          </p:spPr>
        </p:sp>
      </p:grpSp>
      <p:grpSp>
        <p:nvGrpSpPr>
          <p:cNvPr name="Group 4" id="4"/>
          <p:cNvGrpSpPr/>
          <p:nvPr/>
        </p:nvGrpSpPr>
        <p:grpSpPr>
          <a:xfrm rot="0">
            <a:off x="914400" y="541496"/>
            <a:ext cx="16459200" cy="1104397"/>
            <a:chOff x="0" y="0"/>
            <a:chExt cx="21945600" cy="1472529"/>
          </a:xfrm>
        </p:grpSpPr>
        <p:sp>
          <p:nvSpPr>
            <p:cNvPr name="Freeform 5" id="5"/>
            <p:cNvSpPr/>
            <p:nvPr/>
          </p:nvSpPr>
          <p:spPr>
            <a:xfrm flipH="false" flipV="false" rot="0">
              <a:off x="0" y="0"/>
              <a:ext cx="21945600" cy="1472525"/>
            </a:xfrm>
            <a:custGeom>
              <a:avLst/>
              <a:gdLst/>
              <a:ahLst/>
              <a:cxnLst/>
              <a:rect r="r" b="b" t="t" l="l"/>
              <a:pathLst>
                <a:path h="1472525" w="21945600">
                  <a:moveTo>
                    <a:pt x="0" y="0"/>
                  </a:moveTo>
                  <a:lnTo>
                    <a:pt x="21945600" y="0"/>
                  </a:lnTo>
                  <a:lnTo>
                    <a:pt x="21945600" y="1472525"/>
                  </a:lnTo>
                  <a:lnTo>
                    <a:pt x="0" y="1472525"/>
                  </a:lnTo>
                  <a:close/>
                </a:path>
              </a:pathLst>
            </a:custGeom>
            <a:blipFill>
              <a:blip r:embed="rId4">
                <a:alphaModFix amt="0"/>
              </a:blip>
              <a:stretch>
                <a:fillRect l="0" t="-242963" r="0" b="-237822"/>
              </a:stretch>
            </a:blipFill>
          </p:spPr>
        </p:sp>
        <p:sp>
          <p:nvSpPr>
            <p:cNvPr name="TextBox 6" id="6"/>
            <p:cNvSpPr txBox="true"/>
            <p:nvPr/>
          </p:nvSpPr>
          <p:spPr>
            <a:xfrm>
              <a:off x="0" y="-9525"/>
              <a:ext cx="21945600" cy="1482054"/>
            </a:xfrm>
            <a:prstGeom prst="rect">
              <a:avLst/>
            </a:prstGeom>
          </p:spPr>
          <p:txBody>
            <a:bodyPr anchor="ctr" rtlCol="false" tIns="0" lIns="0" bIns="0" rIns="0"/>
            <a:lstStyle/>
            <a:p>
              <a:pPr algn="l">
                <a:lnSpc>
                  <a:spcPts val="6718"/>
                </a:lnSpc>
              </a:pPr>
              <a:r>
                <a:rPr lang="en-US" b="true" sz="5599">
                  <a:solidFill>
                    <a:srgbClr val="6C9286"/>
                  </a:solidFill>
                  <a:latin typeface="Barlow Bold"/>
                  <a:ea typeface="Barlow Bold"/>
                  <a:cs typeface="Barlow Bold"/>
                  <a:sym typeface="Barlow Bold"/>
                </a:rPr>
                <a:t>THE 6-STEP WORKFLOW</a:t>
              </a:r>
            </a:p>
          </p:txBody>
        </p:sp>
      </p:grpSp>
      <p:grpSp>
        <p:nvGrpSpPr>
          <p:cNvPr name="Group 7" id="7"/>
          <p:cNvGrpSpPr/>
          <p:nvPr/>
        </p:nvGrpSpPr>
        <p:grpSpPr>
          <a:xfrm rot="0">
            <a:off x="1463040" y="1828800"/>
            <a:ext cx="1280160" cy="1280160"/>
            <a:chOff x="0" y="0"/>
            <a:chExt cx="1706880" cy="1706880"/>
          </a:xfrm>
        </p:grpSpPr>
        <p:sp>
          <p:nvSpPr>
            <p:cNvPr name="Freeform 8" id="8"/>
            <p:cNvSpPr/>
            <p:nvPr/>
          </p:nvSpPr>
          <p:spPr>
            <a:xfrm flipH="false" flipV="false" rot="0">
              <a:off x="0" y="0"/>
              <a:ext cx="1706880" cy="1706880"/>
            </a:xfrm>
            <a:custGeom>
              <a:avLst/>
              <a:gdLst/>
              <a:ahLst/>
              <a:cxnLst/>
              <a:rect r="r" b="b" t="t" l="l"/>
              <a:pathLst>
                <a:path h="1706880" w="1706880">
                  <a:moveTo>
                    <a:pt x="0" y="853440"/>
                  </a:moveTo>
                  <a:cubicBezTo>
                    <a:pt x="0" y="382143"/>
                    <a:pt x="382143" y="0"/>
                    <a:pt x="853440" y="0"/>
                  </a:cubicBezTo>
                  <a:cubicBezTo>
                    <a:pt x="1324737" y="0"/>
                    <a:pt x="1706880" y="382143"/>
                    <a:pt x="1706880" y="853440"/>
                  </a:cubicBezTo>
                  <a:cubicBezTo>
                    <a:pt x="1706880" y="1324737"/>
                    <a:pt x="1324737" y="1706880"/>
                    <a:pt x="853440" y="1706880"/>
                  </a:cubicBezTo>
                  <a:cubicBezTo>
                    <a:pt x="382143" y="1706880"/>
                    <a:pt x="0" y="1324737"/>
                    <a:pt x="0" y="853440"/>
                  </a:cubicBezTo>
                  <a:close/>
                </a:path>
              </a:pathLst>
            </a:custGeom>
            <a:solidFill>
              <a:srgbClr val="41C1BA"/>
            </a:solidFill>
          </p:spPr>
        </p:sp>
      </p:grpSp>
      <p:grpSp>
        <p:nvGrpSpPr>
          <p:cNvPr name="Group 9" id="9"/>
          <p:cNvGrpSpPr/>
          <p:nvPr/>
        </p:nvGrpSpPr>
        <p:grpSpPr>
          <a:xfrm rot="0">
            <a:off x="1463040" y="1828800"/>
            <a:ext cx="1280160" cy="1280160"/>
            <a:chOff x="0" y="0"/>
            <a:chExt cx="1706880" cy="1706880"/>
          </a:xfrm>
        </p:grpSpPr>
        <p:sp>
          <p:nvSpPr>
            <p:cNvPr name="Freeform 10" id="10"/>
            <p:cNvSpPr/>
            <p:nvPr/>
          </p:nvSpPr>
          <p:spPr>
            <a:xfrm flipH="false" flipV="false" rot="0">
              <a:off x="0" y="0"/>
              <a:ext cx="1706880" cy="1706880"/>
            </a:xfrm>
            <a:custGeom>
              <a:avLst/>
              <a:gdLst/>
              <a:ahLst/>
              <a:cxnLst/>
              <a:rect r="r" b="b" t="t" l="l"/>
              <a:pathLst>
                <a:path h="1706880" w="1706880">
                  <a:moveTo>
                    <a:pt x="0" y="0"/>
                  </a:moveTo>
                  <a:lnTo>
                    <a:pt x="1706880" y="0"/>
                  </a:lnTo>
                  <a:lnTo>
                    <a:pt x="1706880" y="1706880"/>
                  </a:lnTo>
                  <a:lnTo>
                    <a:pt x="0" y="1706880"/>
                  </a:lnTo>
                  <a:close/>
                </a:path>
              </a:pathLst>
            </a:custGeom>
            <a:blipFill>
              <a:blip r:embed="rId3">
                <a:alphaModFix amt="0"/>
              </a:blip>
              <a:stretch>
                <a:fillRect l="-78392" t="0" r="-78392" b="0"/>
              </a:stretch>
            </a:blipFill>
          </p:spPr>
        </p:sp>
      </p:grpSp>
      <p:grpSp>
        <p:nvGrpSpPr>
          <p:cNvPr name="Group 11" id="11"/>
          <p:cNvGrpSpPr/>
          <p:nvPr/>
        </p:nvGrpSpPr>
        <p:grpSpPr>
          <a:xfrm rot="0">
            <a:off x="1463040" y="1814512"/>
            <a:ext cx="1280160" cy="1294447"/>
            <a:chOff x="0" y="0"/>
            <a:chExt cx="1706880" cy="1725930"/>
          </a:xfrm>
        </p:grpSpPr>
        <p:sp>
          <p:nvSpPr>
            <p:cNvPr name="Freeform 12" id="12"/>
            <p:cNvSpPr/>
            <p:nvPr/>
          </p:nvSpPr>
          <p:spPr>
            <a:xfrm flipH="false" flipV="false" rot="0">
              <a:off x="0" y="0"/>
              <a:ext cx="1706880" cy="1725930"/>
            </a:xfrm>
            <a:custGeom>
              <a:avLst/>
              <a:gdLst/>
              <a:ahLst/>
              <a:cxnLst/>
              <a:rect r="r" b="b" t="t" l="l"/>
              <a:pathLst>
                <a:path h="1725930" w="1706880">
                  <a:moveTo>
                    <a:pt x="0" y="0"/>
                  </a:moveTo>
                  <a:lnTo>
                    <a:pt x="1706880" y="0"/>
                  </a:lnTo>
                  <a:lnTo>
                    <a:pt x="1706880" y="1725930"/>
                  </a:lnTo>
                  <a:lnTo>
                    <a:pt x="0" y="1725930"/>
                  </a:lnTo>
                  <a:close/>
                </a:path>
              </a:pathLst>
            </a:custGeom>
            <a:blipFill>
              <a:blip r:embed="rId4">
                <a:alphaModFix amt="0"/>
              </a:blip>
              <a:stretch>
                <a:fillRect l="-79735" t="0" r="-79735" b="0"/>
              </a:stretch>
            </a:blipFill>
          </p:spPr>
        </p:sp>
        <p:sp>
          <p:nvSpPr>
            <p:cNvPr name="TextBox 13" id="13"/>
            <p:cNvSpPr txBox="true"/>
            <p:nvPr/>
          </p:nvSpPr>
          <p:spPr>
            <a:xfrm>
              <a:off x="0" y="-19050"/>
              <a:ext cx="1706880" cy="1744980"/>
            </a:xfrm>
            <a:prstGeom prst="rect">
              <a:avLst/>
            </a:prstGeom>
          </p:spPr>
          <p:txBody>
            <a:bodyPr anchor="ctr" rtlCol="false" tIns="0" lIns="0" bIns="0" rIns="0"/>
            <a:lstStyle/>
            <a:p>
              <a:pPr algn="ctr">
                <a:lnSpc>
                  <a:spcPts val="4800"/>
                </a:lnSpc>
              </a:pPr>
              <a:r>
                <a:rPr lang="en-US" b="true" sz="4000">
                  <a:solidFill>
                    <a:srgbClr val="365B6D"/>
                  </a:solidFill>
                  <a:latin typeface="Barlow Semi-Bold"/>
                  <a:ea typeface="Barlow Semi-Bold"/>
                  <a:cs typeface="Barlow Semi-Bold"/>
                  <a:sym typeface="Barlow Semi-Bold"/>
                </a:rPr>
                <a:t>1</a:t>
              </a:r>
            </a:p>
          </p:txBody>
        </p:sp>
      </p:grpSp>
      <p:grpSp>
        <p:nvGrpSpPr>
          <p:cNvPr name="Group 14" id="14"/>
          <p:cNvGrpSpPr/>
          <p:nvPr/>
        </p:nvGrpSpPr>
        <p:grpSpPr>
          <a:xfrm rot="0">
            <a:off x="2834640" y="2103120"/>
            <a:ext cx="731520" cy="731520"/>
            <a:chOff x="0" y="0"/>
            <a:chExt cx="975360" cy="975360"/>
          </a:xfrm>
        </p:grpSpPr>
        <p:sp>
          <p:nvSpPr>
            <p:cNvPr name="Freeform 15" id="15"/>
            <p:cNvSpPr/>
            <p:nvPr/>
          </p:nvSpPr>
          <p:spPr>
            <a:xfrm flipH="false" flipV="false" rot="0">
              <a:off x="0" y="0"/>
              <a:ext cx="975360" cy="975360"/>
            </a:xfrm>
            <a:custGeom>
              <a:avLst/>
              <a:gdLst/>
              <a:ahLst/>
              <a:cxnLst/>
              <a:rect r="r" b="b" t="t" l="l"/>
              <a:pathLst>
                <a:path h="975360" w="975360">
                  <a:moveTo>
                    <a:pt x="0" y="0"/>
                  </a:moveTo>
                  <a:lnTo>
                    <a:pt x="975360" y="0"/>
                  </a:lnTo>
                  <a:lnTo>
                    <a:pt x="975360" y="975360"/>
                  </a:lnTo>
                  <a:lnTo>
                    <a:pt x="0" y="975360"/>
                  </a:lnTo>
                  <a:close/>
                </a:path>
              </a:pathLst>
            </a:custGeom>
            <a:blipFill>
              <a:blip r:embed="rId3">
                <a:alphaModFix amt="0"/>
              </a:blip>
              <a:stretch>
                <a:fillRect l="-78393" t="0" r="-78391" b="0"/>
              </a:stretch>
            </a:blipFill>
          </p:spPr>
        </p:sp>
      </p:grpSp>
      <p:grpSp>
        <p:nvGrpSpPr>
          <p:cNvPr name="Group 16" id="16"/>
          <p:cNvGrpSpPr/>
          <p:nvPr/>
        </p:nvGrpSpPr>
        <p:grpSpPr>
          <a:xfrm rot="0">
            <a:off x="2834640" y="2103120"/>
            <a:ext cx="731520" cy="731520"/>
            <a:chOff x="0" y="0"/>
            <a:chExt cx="975360" cy="975360"/>
          </a:xfrm>
        </p:grpSpPr>
        <p:sp>
          <p:nvSpPr>
            <p:cNvPr name="Freeform 17" id="17"/>
            <p:cNvSpPr/>
            <p:nvPr/>
          </p:nvSpPr>
          <p:spPr>
            <a:xfrm flipH="false" flipV="false" rot="0">
              <a:off x="0" y="0"/>
              <a:ext cx="975360" cy="975360"/>
            </a:xfrm>
            <a:custGeom>
              <a:avLst/>
              <a:gdLst/>
              <a:ahLst/>
              <a:cxnLst/>
              <a:rect r="r" b="b" t="t" l="l"/>
              <a:pathLst>
                <a:path h="975360" w="975360">
                  <a:moveTo>
                    <a:pt x="0" y="0"/>
                  </a:moveTo>
                  <a:lnTo>
                    <a:pt x="975360" y="0"/>
                  </a:lnTo>
                  <a:lnTo>
                    <a:pt x="975360" y="975360"/>
                  </a:lnTo>
                  <a:lnTo>
                    <a:pt x="0" y="975360"/>
                  </a:lnTo>
                  <a:close/>
                </a:path>
              </a:pathLst>
            </a:custGeom>
            <a:blipFill>
              <a:blip r:embed="rId4">
                <a:alphaModFix amt="0"/>
              </a:blip>
              <a:stretch>
                <a:fillRect l="-78303" t="0" r="-78303" b="0"/>
              </a:stretch>
            </a:blipFill>
          </p:spPr>
        </p:sp>
        <p:sp>
          <p:nvSpPr>
            <p:cNvPr name="TextBox 18" id="18"/>
            <p:cNvSpPr txBox="true"/>
            <p:nvPr/>
          </p:nvSpPr>
          <p:spPr>
            <a:xfrm>
              <a:off x="0" y="0"/>
              <a:ext cx="975360" cy="975360"/>
            </a:xfrm>
            <a:prstGeom prst="rect">
              <a:avLst/>
            </a:prstGeom>
          </p:spPr>
          <p:txBody>
            <a:bodyPr anchor="ctr" rtlCol="false" tIns="0" lIns="0" bIns="0" rIns="0"/>
            <a:lstStyle/>
            <a:p>
              <a:pPr algn="ctr">
                <a:lnSpc>
                  <a:spcPts val="4320"/>
                </a:lnSpc>
              </a:pPr>
              <a:r>
                <a:rPr lang="en-US" b="true" sz="3600">
                  <a:solidFill>
                    <a:srgbClr val="365B6D"/>
                  </a:solidFill>
                  <a:latin typeface="Barlow Semi-Bold"/>
                  <a:ea typeface="Barlow Semi-Bold"/>
                  <a:cs typeface="Barlow Semi-Bold"/>
                  <a:sym typeface="Barlow Semi-Bold"/>
                </a:rPr>
                <a:t>→</a:t>
              </a:r>
            </a:p>
          </p:txBody>
        </p:sp>
      </p:grpSp>
      <p:grpSp>
        <p:nvGrpSpPr>
          <p:cNvPr name="Group 19" id="19"/>
          <p:cNvGrpSpPr/>
          <p:nvPr/>
        </p:nvGrpSpPr>
        <p:grpSpPr>
          <a:xfrm rot="0">
            <a:off x="731520" y="3291840"/>
            <a:ext cx="2743200" cy="731520"/>
            <a:chOff x="0" y="0"/>
            <a:chExt cx="3657600" cy="975360"/>
          </a:xfrm>
        </p:grpSpPr>
        <p:sp>
          <p:nvSpPr>
            <p:cNvPr name="Freeform 20" id="20"/>
            <p:cNvSpPr/>
            <p:nvPr/>
          </p:nvSpPr>
          <p:spPr>
            <a:xfrm flipH="false" flipV="false" rot="0">
              <a:off x="0" y="0"/>
              <a:ext cx="3657600" cy="975360"/>
            </a:xfrm>
            <a:custGeom>
              <a:avLst/>
              <a:gdLst/>
              <a:ahLst/>
              <a:cxnLst/>
              <a:rect r="r" b="b" t="t" l="l"/>
              <a:pathLst>
                <a:path h="975360" w="3657600">
                  <a:moveTo>
                    <a:pt x="0" y="0"/>
                  </a:moveTo>
                  <a:lnTo>
                    <a:pt x="3657600" y="0"/>
                  </a:lnTo>
                  <a:lnTo>
                    <a:pt x="3657600" y="975360"/>
                  </a:lnTo>
                  <a:lnTo>
                    <a:pt x="0" y="975360"/>
                  </a:lnTo>
                  <a:close/>
                </a:path>
              </a:pathLst>
            </a:custGeom>
            <a:blipFill>
              <a:blip r:embed="rId3">
                <a:alphaModFix amt="0"/>
              </a:blip>
              <a:stretch>
                <a:fillRect l="0" t="-23018" r="0" b="-23018"/>
              </a:stretch>
            </a:blipFill>
          </p:spPr>
        </p:sp>
      </p:grpSp>
      <p:grpSp>
        <p:nvGrpSpPr>
          <p:cNvPr name="Group 21" id="21"/>
          <p:cNvGrpSpPr/>
          <p:nvPr/>
        </p:nvGrpSpPr>
        <p:grpSpPr>
          <a:xfrm rot="0">
            <a:off x="731520" y="3284696"/>
            <a:ext cx="2743200" cy="738664"/>
            <a:chOff x="0" y="0"/>
            <a:chExt cx="3657600" cy="984885"/>
          </a:xfrm>
        </p:grpSpPr>
        <p:sp>
          <p:nvSpPr>
            <p:cNvPr name="Freeform 22" id="22"/>
            <p:cNvSpPr/>
            <p:nvPr/>
          </p:nvSpPr>
          <p:spPr>
            <a:xfrm flipH="false" flipV="false" rot="0">
              <a:off x="0" y="0"/>
              <a:ext cx="3657600" cy="984885"/>
            </a:xfrm>
            <a:custGeom>
              <a:avLst/>
              <a:gdLst/>
              <a:ahLst/>
              <a:cxnLst/>
              <a:rect r="r" b="b" t="t" l="l"/>
              <a:pathLst>
                <a:path h="984885" w="3657600">
                  <a:moveTo>
                    <a:pt x="0" y="0"/>
                  </a:moveTo>
                  <a:lnTo>
                    <a:pt x="3657600" y="0"/>
                  </a:lnTo>
                  <a:lnTo>
                    <a:pt x="3657600" y="984885"/>
                  </a:lnTo>
                  <a:lnTo>
                    <a:pt x="0" y="984885"/>
                  </a:lnTo>
                  <a:close/>
                </a:path>
              </a:pathLst>
            </a:custGeom>
            <a:blipFill>
              <a:blip r:embed="rId4">
                <a:alphaModFix amt="0"/>
              </a:blip>
              <a:stretch>
                <a:fillRect l="0" t="-22362" r="0" b="-22362"/>
              </a:stretch>
            </a:blipFill>
          </p:spPr>
        </p:sp>
        <p:sp>
          <p:nvSpPr>
            <p:cNvPr name="TextBox 23" id="23"/>
            <p:cNvSpPr txBox="true"/>
            <p:nvPr/>
          </p:nvSpPr>
          <p:spPr>
            <a:xfrm>
              <a:off x="0" y="-9525"/>
              <a:ext cx="3657600" cy="994410"/>
            </a:xfrm>
            <a:prstGeom prst="rect">
              <a:avLst/>
            </a:prstGeom>
          </p:spPr>
          <p:txBody>
            <a:bodyPr anchor="ctr" rtlCol="false" tIns="0" lIns="0" bIns="0" rIns="0"/>
            <a:lstStyle/>
            <a:p>
              <a:pPr algn="ctr">
                <a:lnSpc>
                  <a:spcPts val="2879"/>
                </a:lnSpc>
              </a:pPr>
              <a:r>
                <a:rPr lang="en-US" sz="2400" spc="9">
                  <a:solidFill>
                    <a:srgbClr val="6C9286"/>
                  </a:solidFill>
                  <a:latin typeface="Barlow"/>
                  <a:ea typeface="Barlow"/>
                  <a:cs typeface="Barlow"/>
                  <a:sym typeface="Barlow"/>
                </a:rPr>
                <a:t>OUTLINE</a:t>
              </a:r>
            </a:p>
          </p:txBody>
        </p:sp>
      </p:grpSp>
      <p:grpSp>
        <p:nvGrpSpPr>
          <p:cNvPr name="Group 24" id="24"/>
          <p:cNvGrpSpPr/>
          <p:nvPr/>
        </p:nvGrpSpPr>
        <p:grpSpPr>
          <a:xfrm rot="0">
            <a:off x="731520" y="3931920"/>
            <a:ext cx="2743200" cy="548640"/>
            <a:chOff x="0" y="0"/>
            <a:chExt cx="3657600" cy="731520"/>
          </a:xfrm>
        </p:grpSpPr>
        <p:sp>
          <p:nvSpPr>
            <p:cNvPr name="Freeform 25" id="25"/>
            <p:cNvSpPr/>
            <p:nvPr/>
          </p:nvSpPr>
          <p:spPr>
            <a:xfrm flipH="false" flipV="false" rot="0">
              <a:off x="0" y="0"/>
              <a:ext cx="3657600" cy="731520"/>
            </a:xfrm>
            <a:custGeom>
              <a:avLst/>
              <a:gdLst/>
              <a:ahLst/>
              <a:cxnLst/>
              <a:rect r="r" b="b" t="t" l="l"/>
              <a:pathLst>
                <a:path h="731520" w="3657600">
                  <a:moveTo>
                    <a:pt x="0" y="0"/>
                  </a:moveTo>
                  <a:lnTo>
                    <a:pt x="3657600" y="0"/>
                  </a:lnTo>
                  <a:lnTo>
                    <a:pt x="3657600" y="731520"/>
                  </a:lnTo>
                  <a:lnTo>
                    <a:pt x="0" y="731520"/>
                  </a:lnTo>
                  <a:close/>
                </a:path>
              </a:pathLst>
            </a:custGeom>
            <a:blipFill>
              <a:blip r:embed="rId3">
                <a:alphaModFix amt="0"/>
              </a:blip>
              <a:stretch>
                <a:fillRect l="0" t="-47357" r="0" b="-47357"/>
              </a:stretch>
            </a:blipFill>
          </p:spPr>
        </p:sp>
      </p:grpSp>
      <p:grpSp>
        <p:nvGrpSpPr>
          <p:cNvPr name="Group 26" id="26"/>
          <p:cNvGrpSpPr/>
          <p:nvPr/>
        </p:nvGrpSpPr>
        <p:grpSpPr>
          <a:xfrm rot="0">
            <a:off x="731520" y="3917633"/>
            <a:ext cx="2743200" cy="562928"/>
            <a:chOff x="0" y="0"/>
            <a:chExt cx="3657600" cy="750570"/>
          </a:xfrm>
        </p:grpSpPr>
        <p:sp>
          <p:nvSpPr>
            <p:cNvPr name="Freeform 27" id="27"/>
            <p:cNvSpPr/>
            <p:nvPr/>
          </p:nvSpPr>
          <p:spPr>
            <a:xfrm flipH="false" flipV="false" rot="0">
              <a:off x="0" y="0"/>
              <a:ext cx="3657600" cy="750570"/>
            </a:xfrm>
            <a:custGeom>
              <a:avLst/>
              <a:gdLst/>
              <a:ahLst/>
              <a:cxnLst/>
              <a:rect r="r" b="b" t="t" l="l"/>
              <a:pathLst>
                <a:path h="750570" w="3657600">
                  <a:moveTo>
                    <a:pt x="0" y="0"/>
                  </a:moveTo>
                  <a:lnTo>
                    <a:pt x="3657600" y="0"/>
                  </a:lnTo>
                  <a:lnTo>
                    <a:pt x="3657600" y="750570"/>
                  </a:lnTo>
                  <a:lnTo>
                    <a:pt x="0" y="750570"/>
                  </a:lnTo>
                  <a:close/>
                </a:path>
              </a:pathLst>
            </a:custGeom>
            <a:blipFill>
              <a:blip r:embed="rId4">
                <a:alphaModFix amt="0"/>
              </a:blip>
              <a:stretch>
                <a:fillRect l="0" t="-44952" r="0" b="-44952"/>
              </a:stretch>
            </a:blipFill>
          </p:spPr>
        </p:sp>
        <p:sp>
          <p:nvSpPr>
            <p:cNvPr name="TextBox 28" id="28"/>
            <p:cNvSpPr txBox="true"/>
            <p:nvPr/>
          </p:nvSpPr>
          <p:spPr>
            <a:xfrm>
              <a:off x="0" y="-19050"/>
              <a:ext cx="3657600" cy="769620"/>
            </a:xfrm>
            <a:prstGeom prst="rect">
              <a:avLst/>
            </a:prstGeom>
          </p:spPr>
          <p:txBody>
            <a:bodyPr anchor="ctr" rtlCol="false" tIns="0" lIns="0" bIns="0" rIns="0"/>
            <a:lstStyle/>
            <a:p>
              <a:pPr algn="ctr">
                <a:lnSpc>
                  <a:spcPts val="2400"/>
                </a:lnSpc>
              </a:pPr>
              <a:r>
                <a:rPr lang="en-US" sz="2000" spc="8">
                  <a:solidFill>
                    <a:srgbClr val="365B6D"/>
                  </a:solidFill>
                  <a:latin typeface="Barlow"/>
                  <a:ea typeface="Barlow"/>
                  <a:cs typeface="Barlow"/>
                  <a:sym typeface="Barlow"/>
                </a:rPr>
                <a:t>Structure first</a:t>
              </a:r>
            </a:p>
          </p:txBody>
        </p:sp>
      </p:grpSp>
      <p:grpSp>
        <p:nvGrpSpPr>
          <p:cNvPr name="Group 29" id="29"/>
          <p:cNvGrpSpPr/>
          <p:nvPr/>
        </p:nvGrpSpPr>
        <p:grpSpPr>
          <a:xfrm rot="0">
            <a:off x="4297680" y="1828800"/>
            <a:ext cx="1280160" cy="1280160"/>
            <a:chOff x="0" y="0"/>
            <a:chExt cx="1706880" cy="1706880"/>
          </a:xfrm>
        </p:grpSpPr>
        <p:sp>
          <p:nvSpPr>
            <p:cNvPr name="Freeform 30" id="30"/>
            <p:cNvSpPr/>
            <p:nvPr/>
          </p:nvSpPr>
          <p:spPr>
            <a:xfrm flipH="false" flipV="false" rot="0">
              <a:off x="0" y="0"/>
              <a:ext cx="1706880" cy="1706880"/>
            </a:xfrm>
            <a:custGeom>
              <a:avLst/>
              <a:gdLst/>
              <a:ahLst/>
              <a:cxnLst/>
              <a:rect r="r" b="b" t="t" l="l"/>
              <a:pathLst>
                <a:path h="1706880" w="1706880">
                  <a:moveTo>
                    <a:pt x="0" y="853440"/>
                  </a:moveTo>
                  <a:cubicBezTo>
                    <a:pt x="0" y="382143"/>
                    <a:pt x="382143" y="0"/>
                    <a:pt x="853440" y="0"/>
                  </a:cubicBezTo>
                  <a:cubicBezTo>
                    <a:pt x="1324737" y="0"/>
                    <a:pt x="1706880" y="382143"/>
                    <a:pt x="1706880" y="853440"/>
                  </a:cubicBezTo>
                  <a:cubicBezTo>
                    <a:pt x="1706880" y="1324737"/>
                    <a:pt x="1324737" y="1706880"/>
                    <a:pt x="853440" y="1706880"/>
                  </a:cubicBezTo>
                  <a:cubicBezTo>
                    <a:pt x="382143" y="1706880"/>
                    <a:pt x="0" y="1324737"/>
                    <a:pt x="0" y="853440"/>
                  </a:cubicBezTo>
                  <a:close/>
                </a:path>
              </a:pathLst>
            </a:custGeom>
            <a:solidFill>
              <a:srgbClr val="41C1BA"/>
            </a:solidFill>
          </p:spPr>
        </p:sp>
      </p:grpSp>
      <p:grpSp>
        <p:nvGrpSpPr>
          <p:cNvPr name="Group 31" id="31"/>
          <p:cNvGrpSpPr/>
          <p:nvPr/>
        </p:nvGrpSpPr>
        <p:grpSpPr>
          <a:xfrm rot="0">
            <a:off x="4297680" y="1828800"/>
            <a:ext cx="1280160" cy="1280160"/>
            <a:chOff x="0" y="0"/>
            <a:chExt cx="1706880" cy="1706880"/>
          </a:xfrm>
        </p:grpSpPr>
        <p:sp>
          <p:nvSpPr>
            <p:cNvPr name="Freeform 32" id="32"/>
            <p:cNvSpPr/>
            <p:nvPr/>
          </p:nvSpPr>
          <p:spPr>
            <a:xfrm flipH="false" flipV="false" rot="0">
              <a:off x="0" y="0"/>
              <a:ext cx="1706880" cy="1706880"/>
            </a:xfrm>
            <a:custGeom>
              <a:avLst/>
              <a:gdLst/>
              <a:ahLst/>
              <a:cxnLst/>
              <a:rect r="r" b="b" t="t" l="l"/>
              <a:pathLst>
                <a:path h="1706880" w="1706880">
                  <a:moveTo>
                    <a:pt x="0" y="0"/>
                  </a:moveTo>
                  <a:lnTo>
                    <a:pt x="1706880" y="0"/>
                  </a:lnTo>
                  <a:lnTo>
                    <a:pt x="1706880" y="1706880"/>
                  </a:lnTo>
                  <a:lnTo>
                    <a:pt x="0" y="1706880"/>
                  </a:lnTo>
                  <a:close/>
                </a:path>
              </a:pathLst>
            </a:custGeom>
            <a:blipFill>
              <a:blip r:embed="rId3">
                <a:alphaModFix amt="0"/>
              </a:blip>
              <a:stretch>
                <a:fillRect l="-78392" t="0" r="-78392" b="0"/>
              </a:stretch>
            </a:blipFill>
          </p:spPr>
        </p:sp>
      </p:grpSp>
      <p:grpSp>
        <p:nvGrpSpPr>
          <p:cNvPr name="Group 33" id="33"/>
          <p:cNvGrpSpPr/>
          <p:nvPr/>
        </p:nvGrpSpPr>
        <p:grpSpPr>
          <a:xfrm rot="0">
            <a:off x="4297680" y="1814512"/>
            <a:ext cx="1280160" cy="1294447"/>
            <a:chOff x="0" y="0"/>
            <a:chExt cx="1706880" cy="1725930"/>
          </a:xfrm>
        </p:grpSpPr>
        <p:sp>
          <p:nvSpPr>
            <p:cNvPr name="Freeform 34" id="34"/>
            <p:cNvSpPr/>
            <p:nvPr/>
          </p:nvSpPr>
          <p:spPr>
            <a:xfrm flipH="false" flipV="false" rot="0">
              <a:off x="0" y="0"/>
              <a:ext cx="1706880" cy="1725930"/>
            </a:xfrm>
            <a:custGeom>
              <a:avLst/>
              <a:gdLst/>
              <a:ahLst/>
              <a:cxnLst/>
              <a:rect r="r" b="b" t="t" l="l"/>
              <a:pathLst>
                <a:path h="1725930" w="1706880">
                  <a:moveTo>
                    <a:pt x="0" y="0"/>
                  </a:moveTo>
                  <a:lnTo>
                    <a:pt x="1706880" y="0"/>
                  </a:lnTo>
                  <a:lnTo>
                    <a:pt x="1706880" y="1725930"/>
                  </a:lnTo>
                  <a:lnTo>
                    <a:pt x="0" y="1725930"/>
                  </a:lnTo>
                  <a:close/>
                </a:path>
              </a:pathLst>
            </a:custGeom>
            <a:blipFill>
              <a:blip r:embed="rId4">
                <a:alphaModFix amt="0"/>
              </a:blip>
              <a:stretch>
                <a:fillRect l="-79735" t="0" r="-79735" b="0"/>
              </a:stretch>
            </a:blipFill>
          </p:spPr>
        </p:sp>
        <p:sp>
          <p:nvSpPr>
            <p:cNvPr name="TextBox 35" id="35"/>
            <p:cNvSpPr txBox="true"/>
            <p:nvPr/>
          </p:nvSpPr>
          <p:spPr>
            <a:xfrm>
              <a:off x="0" y="-19050"/>
              <a:ext cx="1706880" cy="1744980"/>
            </a:xfrm>
            <a:prstGeom prst="rect">
              <a:avLst/>
            </a:prstGeom>
          </p:spPr>
          <p:txBody>
            <a:bodyPr anchor="ctr" rtlCol="false" tIns="0" lIns="0" bIns="0" rIns="0"/>
            <a:lstStyle/>
            <a:p>
              <a:pPr algn="ctr">
                <a:lnSpc>
                  <a:spcPts val="4800"/>
                </a:lnSpc>
              </a:pPr>
              <a:r>
                <a:rPr lang="en-US" b="true" sz="4000">
                  <a:solidFill>
                    <a:srgbClr val="365B6D"/>
                  </a:solidFill>
                  <a:latin typeface="Barlow Semi-Bold"/>
                  <a:ea typeface="Barlow Semi-Bold"/>
                  <a:cs typeface="Barlow Semi-Bold"/>
                  <a:sym typeface="Barlow Semi-Bold"/>
                </a:rPr>
                <a:t>2</a:t>
              </a:r>
            </a:p>
          </p:txBody>
        </p:sp>
      </p:grpSp>
      <p:grpSp>
        <p:nvGrpSpPr>
          <p:cNvPr name="Group 36" id="36"/>
          <p:cNvGrpSpPr/>
          <p:nvPr/>
        </p:nvGrpSpPr>
        <p:grpSpPr>
          <a:xfrm rot="0">
            <a:off x="5669280" y="2103120"/>
            <a:ext cx="731520" cy="731520"/>
            <a:chOff x="0" y="0"/>
            <a:chExt cx="975360" cy="975360"/>
          </a:xfrm>
        </p:grpSpPr>
        <p:sp>
          <p:nvSpPr>
            <p:cNvPr name="Freeform 37" id="37"/>
            <p:cNvSpPr/>
            <p:nvPr/>
          </p:nvSpPr>
          <p:spPr>
            <a:xfrm flipH="false" flipV="false" rot="0">
              <a:off x="0" y="0"/>
              <a:ext cx="975360" cy="975360"/>
            </a:xfrm>
            <a:custGeom>
              <a:avLst/>
              <a:gdLst/>
              <a:ahLst/>
              <a:cxnLst/>
              <a:rect r="r" b="b" t="t" l="l"/>
              <a:pathLst>
                <a:path h="975360" w="975360">
                  <a:moveTo>
                    <a:pt x="0" y="0"/>
                  </a:moveTo>
                  <a:lnTo>
                    <a:pt x="975360" y="0"/>
                  </a:lnTo>
                  <a:lnTo>
                    <a:pt x="975360" y="975360"/>
                  </a:lnTo>
                  <a:lnTo>
                    <a:pt x="0" y="975360"/>
                  </a:lnTo>
                  <a:close/>
                </a:path>
              </a:pathLst>
            </a:custGeom>
            <a:blipFill>
              <a:blip r:embed="rId3">
                <a:alphaModFix amt="0"/>
              </a:blip>
              <a:stretch>
                <a:fillRect l="-78393" t="0" r="-78391" b="0"/>
              </a:stretch>
            </a:blipFill>
          </p:spPr>
        </p:sp>
      </p:grpSp>
      <p:grpSp>
        <p:nvGrpSpPr>
          <p:cNvPr name="Group 38" id="38"/>
          <p:cNvGrpSpPr/>
          <p:nvPr/>
        </p:nvGrpSpPr>
        <p:grpSpPr>
          <a:xfrm rot="0">
            <a:off x="5669280" y="2103120"/>
            <a:ext cx="731520" cy="731520"/>
            <a:chOff x="0" y="0"/>
            <a:chExt cx="975360" cy="975360"/>
          </a:xfrm>
        </p:grpSpPr>
        <p:sp>
          <p:nvSpPr>
            <p:cNvPr name="Freeform 39" id="39"/>
            <p:cNvSpPr/>
            <p:nvPr/>
          </p:nvSpPr>
          <p:spPr>
            <a:xfrm flipH="false" flipV="false" rot="0">
              <a:off x="0" y="0"/>
              <a:ext cx="975360" cy="975360"/>
            </a:xfrm>
            <a:custGeom>
              <a:avLst/>
              <a:gdLst/>
              <a:ahLst/>
              <a:cxnLst/>
              <a:rect r="r" b="b" t="t" l="l"/>
              <a:pathLst>
                <a:path h="975360" w="975360">
                  <a:moveTo>
                    <a:pt x="0" y="0"/>
                  </a:moveTo>
                  <a:lnTo>
                    <a:pt x="975360" y="0"/>
                  </a:lnTo>
                  <a:lnTo>
                    <a:pt x="975360" y="975360"/>
                  </a:lnTo>
                  <a:lnTo>
                    <a:pt x="0" y="975360"/>
                  </a:lnTo>
                  <a:close/>
                </a:path>
              </a:pathLst>
            </a:custGeom>
            <a:blipFill>
              <a:blip r:embed="rId4">
                <a:alphaModFix amt="0"/>
              </a:blip>
              <a:stretch>
                <a:fillRect l="-78303" t="0" r="-78303" b="0"/>
              </a:stretch>
            </a:blipFill>
          </p:spPr>
        </p:sp>
        <p:sp>
          <p:nvSpPr>
            <p:cNvPr name="TextBox 40" id="40"/>
            <p:cNvSpPr txBox="true"/>
            <p:nvPr/>
          </p:nvSpPr>
          <p:spPr>
            <a:xfrm>
              <a:off x="0" y="0"/>
              <a:ext cx="975360" cy="975360"/>
            </a:xfrm>
            <a:prstGeom prst="rect">
              <a:avLst/>
            </a:prstGeom>
          </p:spPr>
          <p:txBody>
            <a:bodyPr anchor="ctr" rtlCol="false" tIns="0" lIns="0" bIns="0" rIns="0"/>
            <a:lstStyle/>
            <a:p>
              <a:pPr algn="ctr">
                <a:lnSpc>
                  <a:spcPts val="4320"/>
                </a:lnSpc>
              </a:pPr>
              <a:r>
                <a:rPr lang="en-US" b="true" sz="3600">
                  <a:solidFill>
                    <a:srgbClr val="365B6D"/>
                  </a:solidFill>
                  <a:latin typeface="Barlow Semi-Bold"/>
                  <a:ea typeface="Barlow Semi-Bold"/>
                  <a:cs typeface="Barlow Semi-Bold"/>
                  <a:sym typeface="Barlow Semi-Bold"/>
                </a:rPr>
                <a:t>→</a:t>
              </a:r>
            </a:p>
          </p:txBody>
        </p:sp>
      </p:grpSp>
      <p:grpSp>
        <p:nvGrpSpPr>
          <p:cNvPr name="Group 41" id="41"/>
          <p:cNvGrpSpPr/>
          <p:nvPr/>
        </p:nvGrpSpPr>
        <p:grpSpPr>
          <a:xfrm rot="0">
            <a:off x="3566160" y="3291840"/>
            <a:ext cx="2743200" cy="731520"/>
            <a:chOff x="0" y="0"/>
            <a:chExt cx="3657600" cy="975360"/>
          </a:xfrm>
        </p:grpSpPr>
        <p:sp>
          <p:nvSpPr>
            <p:cNvPr name="Freeform 42" id="42"/>
            <p:cNvSpPr/>
            <p:nvPr/>
          </p:nvSpPr>
          <p:spPr>
            <a:xfrm flipH="false" flipV="false" rot="0">
              <a:off x="0" y="0"/>
              <a:ext cx="3657600" cy="975360"/>
            </a:xfrm>
            <a:custGeom>
              <a:avLst/>
              <a:gdLst/>
              <a:ahLst/>
              <a:cxnLst/>
              <a:rect r="r" b="b" t="t" l="l"/>
              <a:pathLst>
                <a:path h="975360" w="3657600">
                  <a:moveTo>
                    <a:pt x="0" y="0"/>
                  </a:moveTo>
                  <a:lnTo>
                    <a:pt x="3657600" y="0"/>
                  </a:lnTo>
                  <a:lnTo>
                    <a:pt x="3657600" y="975360"/>
                  </a:lnTo>
                  <a:lnTo>
                    <a:pt x="0" y="975360"/>
                  </a:lnTo>
                  <a:close/>
                </a:path>
              </a:pathLst>
            </a:custGeom>
            <a:blipFill>
              <a:blip r:embed="rId3">
                <a:alphaModFix amt="0"/>
              </a:blip>
              <a:stretch>
                <a:fillRect l="0" t="-23018" r="0" b="-23018"/>
              </a:stretch>
            </a:blipFill>
          </p:spPr>
        </p:sp>
      </p:grpSp>
      <p:grpSp>
        <p:nvGrpSpPr>
          <p:cNvPr name="Group 43" id="43"/>
          <p:cNvGrpSpPr/>
          <p:nvPr/>
        </p:nvGrpSpPr>
        <p:grpSpPr>
          <a:xfrm rot="0">
            <a:off x="3566160" y="3284696"/>
            <a:ext cx="2743200" cy="738664"/>
            <a:chOff x="0" y="0"/>
            <a:chExt cx="3657600" cy="984885"/>
          </a:xfrm>
        </p:grpSpPr>
        <p:sp>
          <p:nvSpPr>
            <p:cNvPr name="Freeform 44" id="44"/>
            <p:cNvSpPr/>
            <p:nvPr/>
          </p:nvSpPr>
          <p:spPr>
            <a:xfrm flipH="false" flipV="false" rot="0">
              <a:off x="0" y="0"/>
              <a:ext cx="3657600" cy="984885"/>
            </a:xfrm>
            <a:custGeom>
              <a:avLst/>
              <a:gdLst/>
              <a:ahLst/>
              <a:cxnLst/>
              <a:rect r="r" b="b" t="t" l="l"/>
              <a:pathLst>
                <a:path h="984885" w="3657600">
                  <a:moveTo>
                    <a:pt x="0" y="0"/>
                  </a:moveTo>
                  <a:lnTo>
                    <a:pt x="3657600" y="0"/>
                  </a:lnTo>
                  <a:lnTo>
                    <a:pt x="3657600" y="984885"/>
                  </a:lnTo>
                  <a:lnTo>
                    <a:pt x="0" y="984885"/>
                  </a:lnTo>
                  <a:close/>
                </a:path>
              </a:pathLst>
            </a:custGeom>
            <a:blipFill>
              <a:blip r:embed="rId4">
                <a:alphaModFix amt="0"/>
              </a:blip>
              <a:stretch>
                <a:fillRect l="0" t="-22362" r="0" b="-22362"/>
              </a:stretch>
            </a:blipFill>
          </p:spPr>
        </p:sp>
        <p:sp>
          <p:nvSpPr>
            <p:cNvPr name="TextBox 45" id="45"/>
            <p:cNvSpPr txBox="true"/>
            <p:nvPr/>
          </p:nvSpPr>
          <p:spPr>
            <a:xfrm>
              <a:off x="0" y="-9525"/>
              <a:ext cx="3657600" cy="994410"/>
            </a:xfrm>
            <a:prstGeom prst="rect">
              <a:avLst/>
            </a:prstGeom>
          </p:spPr>
          <p:txBody>
            <a:bodyPr anchor="ctr" rtlCol="false" tIns="0" lIns="0" bIns="0" rIns="0"/>
            <a:lstStyle/>
            <a:p>
              <a:pPr algn="ctr">
                <a:lnSpc>
                  <a:spcPts val="2879"/>
                </a:lnSpc>
              </a:pPr>
              <a:r>
                <a:rPr lang="en-US" sz="2400" spc="9">
                  <a:solidFill>
                    <a:srgbClr val="6C9286"/>
                  </a:solidFill>
                  <a:latin typeface="Barlow"/>
                  <a:ea typeface="Barlow"/>
                  <a:cs typeface="Barlow"/>
                  <a:sym typeface="Barlow"/>
                </a:rPr>
                <a:t>DRAFT</a:t>
              </a:r>
            </a:p>
          </p:txBody>
        </p:sp>
      </p:grpSp>
      <p:grpSp>
        <p:nvGrpSpPr>
          <p:cNvPr name="Group 46" id="46"/>
          <p:cNvGrpSpPr/>
          <p:nvPr/>
        </p:nvGrpSpPr>
        <p:grpSpPr>
          <a:xfrm rot="0">
            <a:off x="3566160" y="3931920"/>
            <a:ext cx="2743200" cy="548640"/>
            <a:chOff x="0" y="0"/>
            <a:chExt cx="3657600" cy="731520"/>
          </a:xfrm>
        </p:grpSpPr>
        <p:sp>
          <p:nvSpPr>
            <p:cNvPr name="Freeform 47" id="47"/>
            <p:cNvSpPr/>
            <p:nvPr/>
          </p:nvSpPr>
          <p:spPr>
            <a:xfrm flipH="false" flipV="false" rot="0">
              <a:off x="0" y="0"/>
              <a:ext cx="3657600" cy="731520"/>
            </a:xfrm>
            <a:custGeom>
              <a:avLst/>
              <a:gdLst/>
              <a:ahLst/>
              <a:cxnLst/>
              <a:rect r="r" b="b" t="t" l="l"/>
              <a:pathLst>
                <a:path h="731520" w="3657600">
                  <a:moveTo>
                    <a:pt x="0" y="0"/>
                  </a:moveTo>
                  <a:lnTo>
                    <a:pt x="3657600" y="0"/>
                  </a:lnTo>
                  <a:lnTo>
                    <a:pt x="3657600" y="731520"/>
                  </a:lnTo>
                  <a:lnTo>
                    <a:pt x="0" y="731520"/>
                  </a:lnTo>
                  <a:close/>
                </a:path>
              </a:pathLst>
            </a:custGeom>
            <a:blipFill>
              <a:blip r:embed="rId3">
                <a:alphaModFix amt="0"/>
              </a:blip>
              <a:stretch>
                <a:fillRect l="0" t="-47357" r="0" b="-47357"/>
              </a:stretch>
            </a:blipFill>
          </p:spPr>
        </p:sp>
      </p:grpSp>
      <p:grpSp>
        <p:nvGrpSpPr>
          <p:cNvPr name="Group 48" id="48"/>
          <p:cNvGrpSpPr/>
          <p:nvPr/>
        </p:nvGrpSpPr>
        <p:grpSpPr>
          <a:xfrm rot="0">
            <a:off x="3566160" y="3917633"/>
            <a:ext cx="2743200" cy="562928"/>
            <a:chOff x="0" y="0"/>
            <a:chExt cx="3657600" cy="750570"/>
          </a:xfrm>
        </p:grpSpPr>
        <p:sp>
          <p:nvSpPr>
            <p:cNvPr name="Freeform 49" id="49"/>
            <p:cNvSpPr/>
            <p:nvPr/>
          </p:nvSpPr>
          <p:spPr>
            <a:xfrm flipH="false" flipV="false" rot="0">
              <a:off x="0" y="0"/>
              <a:ext cx="3657600" cy="750570"/>
            </a:xfrm>
            <a:custGeom>
              <a:avLst/>
              <a:gdLst/>
              <a:ahLst/>
              <a:cxnLst/>
              <a:rect r="r" b="b" t="t" l="l"/>
              <a:pathLst>
                <a:path h="750570" w="3657600">
                  <a:moveTo>
                    <a:pt x="0" y="0"/>
                  </a:moveTo>
                  <a:lnTo>
                    <a:pt x="3657600" y="0"/>
                  </a:lnTo>
                  <a:lnTo>
                    <a:pt x="3657600" y="750570"/>
                  </a:lnTo>
                  <a:lnTo>
                    <a:pt x="0" y="750570"/>
                  </a:lnTo>
                  <a:close/>
                </a:path>
              </a:pathLst>
            </a:custGeom>
            <a:blipFill>
              <a:blip r:embed="rId4">
                <a:alphaModFix amt="0"/>
              </a:blip>
              <a:stretch>
                <a:fillRect l="0" t="-44952" r="0" b="-44952"/>
              </a:stretch>
            </a:blipFill>
          </p:spPr>
        </p:sp>
        <p:sp>
          <p:nvSpPr>
            <p:cNvPr name="TextBox 50" id="50"/>
            <p:cNvSpPr txBox="true"/>
            <p:nvPr/>
          </p:nvSpPr>
          <p:spPr>
            <a:xfrm>
              <a:off x="0" y="-19050"/>
              <a:ext cx="3657600" cy="769620"/>
            </a:xfrm>
            <a:prstGeom prst="rect">
              <a:avLst/>
            </a:prstGeom>
          </p:spPr>
          <p:txBody>
            <a:bodyPr anchor="ctr" rtlCol="false" tIns="0" lIns="0" bIns="0" rIns="0"/>
            <a:lstStyle/>
            <a:p>
              <a:pPr algn="ctr">
                <a:lnSpc>
                  <a:spcPts val="2400"/>
                </a:lnSpc>
              </a:pPr>
              <a:r>
                <a:rPr lang="en-US" sz="2000" spc="8">
                  <a:solidFill>
                    <a:srgbClr val="365B6D"/>
                  </a:solidFill>
                  <a:latin typeface="Barlow"/>
                  <a:ea typeface="Barlow"/>
                  <a:cs typeface="Barlow"/>
                  <a:sym typeface="Barlow"/>
                </a:rPr>
                <a:t>Expand ideas</a:t>
              </a:r>
            </a:p>
          </p:txBody>
        </p:sp>
      </p:grpSp>
      <p:grpSp>
        <p:nvGrpSpPr>
          <p:cNvPr name="Group 51" id="51"/>
          <p:cNvGrpSpPr/>
          <p:nvPr/>
        </p:nvGrpSpPr>
        <p:grpSpPr>
          <a:xfrm rot="0">
            <a:off x="7132320" y="1828800"/>
            <a:ext cx="1280160" cy="1280160"/>
            <a:chOff x="0" y="0"/>
            <a:chExt cx="1706880" cy="1706880"/>
          </a:xfrm>
        </p:grpSpPr>
        <p:sp>
          <p:nvSpPr>
            <p:cNvPr name="Freeform 52" id="52"/>
            <p:cNvSpPr/>
            <p:nvPr/>
          </p:nvSpPr>
          <p:spPr>
            <a:xfrm flipH="false" flipV="false" rot="0">
              <a:off x="0" y="0"/>
              <a:ext cx="1706880" cy="1706880"/>
            </a:xfrm>
            <a:custGeom>
              <a:avLst/>
              <a:gdLst/>
              <a:ahLst/>
              <a:cxnLst/>
              <a:rect r="r" b="b" t="t" l="l"/>
              <a:pathLst>
                <a:path h="1706880" w="1706880">
                  <a:moveTo>
                    <a:pt x="0" y="853440"/>
                  </a:moveTo>
                  <a:cubicBezTo>
                    <a:pt x="0" y="382143"/>
                    <a:pt x="382143" y="0"/>
                    <a:pt x="853440" y="0"/>
                  </a:cubicBezTo>
                  <a:cubicBezTo>
                    <a:pt x="1324737" y="0"/>
                    <a:pt x="1706880" y="382143"/>
                    <a:pt x="1706880" y="853440"/>
                  </a:cubicBezTo>
                  <a:cubicBezTo>
                    <a:pt x="1706880" y="1324737"/>
                    <a:pt x="1324737" y="1706880"/>
                    <a:pt x="853440" y="1706880"/>
                  </a:cubicBezTo>
                  <a:cubicBezTo>
                    <a:pt x="382143" y="1706880"/>
                    <a:pt x="0" y="1324737"/>
                    <a:pt x="0" y="853440"/>
                  </a:cubicBezTo>
                  <a:close/>
                </a:path>
              </a:pathLst>
            </a:custGeom>
            <a:solidFill>
              <a:srgbClr val="41C1BA"/>
            </a:solidFill>
          </p:spPr>
        </p:sp>
      </p:grpSp>
      <p:grpSp>
        <p:nvGrpSpPr>
          <p:cNvPr name="Group 53" id="53"/>
          <p:cNvGrpSpPr/>
          <p:nvPr/>
        </p:nvGrpSpPr>
        <p:grpSpPr>
          <a:xfrm rot="0">
            <a:off x="7132320" y="1828800"/>
            <a:ext cx="1280160" cy="1280160"/>
            <a:chOff x="0" y="0"/>
            <a:chExt cx="1706880" cy="1706880"/>
          </a:xfrm>
        </p:grpSpPr>
        <p:sp>
          <p:nvSpPr>
            <p:cNvPr name="Freeform 54" id="54"/>
            <p:cNvSpPr/>
            <p:nvPr/>
          </p:nvSpPr>
          <p:spPr>
            <a:xfrm flipH="false" flipV="false" rot="0">
              <a:off x="0" y="0"/>
              <a:ext cx="1706880" cy="1706880"/>
            </a:xfrm>
            <a:custGeom>
              <a:avLst/>
              <a:gdLst/>
              <a:ahLst/>
              <a:cxnLst/>
              <a:rect r="r" b="b" t="t" l="l"/>
              <a:pathLst>
                <a:path h="1706880" w="1706880">
                  <a:moveTo>
                    <a:pt x="0" y="0"/>
                  </a:moveTo>
                  <a:lnTo>
                    <a:pt x="1706880" y="0"/>
                  </a:lnTo>
                  <a:lnTo>
                    <a:pt x="1706880" y="1706880"/>
                  </a:lnTo>
                  <a:lnTo>
                    <a:pt x="0" y="1706880"/>
                  </a:lnTo>
                  <a:close/>
                </a:path>
              </a:pathLst>
            </a:custGeom>
            <a:blipFill>
              <a:blip r:embed="rId3">
                <a:alphaModFix amt="0"/>
              </a:blip>
              <a:stretch>
                <a:fillRect l="-78392" t="0" r="-78392" b="0"/>
              </a:stretch>
            </a:blipFill>
          </p:spPr>
        </p:sp>
      </p:grpSp>
      <p:grpSp>
        <p:nvGrpSpPr>
          <p:cNvPr name="Group 55" id="55"/>
          <p:cNvGrpSpPr/>
          <p:nvPr/>
        </p:nvGrpSpPr>
        <p:grpSpPr>
          <a:xfrm rot="0">
            <a:off x="7132320" y="1814512"/>
            <a:ext cx="1280160" cy="1294447"/>
            <a:chOff x="0" y="0"/>
            <a:chExt cx="1706880" cy="1725930"/>
          </a:xfrm>
        </p:grpSpPr>
        <p:sp>
          <p:nvSpPr>
            <p:cNvPr name="Freeform 56" id="56"/>
            <p:cNvSpPr/>
            <p:nvPr/>
          </p:nvSpPr>
          <p:spPr>
            <a:xfrm flipH="false" flipV="false" rot="0">
              <a:off x="0" y="0"/>
              <a:ext cx="1706880" cy="1725930"/>
            </a:xfrm>
            <a:custGeom>
              <a:avLst/>
              <a:gdLst/>
              <a:ahLst/>
              <a:cxnLst/>
              <a:rect r="r" b="b" t="t" l="l"/>
              <a:pathLst>
                <a:path h="1725930" w="1706880">
                  <a:moveTo>
                    <a:pt x="0" y="0"/>
                  </a:moveTo>
                  <a:lnTo>
                    <a:pt x="1706880" y="0"/>
                  </a:lnTo>
                  <a:lnTo>
                    <a:pt x="1706880" y="1725930"/>
                  </a:lnTo>
                  <a:lnTo>
                    <a:pt x="0" y="1725930"/>
                  </a:lnTo>
                  <a:close/>
                </a:path>
              </a:pathLst>
            </a:custGeom>
            <a:blipFill>
              <a:blip r:embed="rId4">
                <a:alphaModFix amt="0"/>
              </a:blip>
              <a:stretch>
                <a:fillRect l="-79735" t="0" r="-79735" b="0"/>
              </a:stretch>
            </a:blipFill>
          </p:spPr>
        </p:sp>
        <p:sp>
          <p:nvSpPr>
            <p:cNvPr name="TextBox 57" id="57"/>
            <p:cNvSpPr txBox="true"/>
            <p:nvPr/>
          </p:nvSpPr>
          <p:spPr>
            <a:xfrm>
              <a:off x="0" y="-19050"/>
              <a:ext cx="1706880" cy="1744980"/>
            </a:xfrm>
            <a:prstGeom prst="rect">
              <a:avLst/>
            </a:prstGeom>
          </p:spPr>
          <p:txBody>
            <a:bodyPr anchor="ctr" rtlCol="false" tIns="0" lIns="0" bIns="0" rIns="0"/>
            <a:lstStyle/>
            <a:p>
              <a:pPr algn="ctr">
                <a:lnSpc>
                  <a:spcPts val="4800"/>
                </a:lnSpc>
              </a:pPr>
              <a:r>
                <a:rPr lang="en-US" b="true" sz="4000">
                  <a:solidFill>
                    <a:srgbClr val="365B6D"/>
                  </a:solidFill>
                  <a:latin typeface="Barlow Semi-Bold"/>
                  <a:ea typeface="Barlow Semi-Bold"/>
                  <a:cs typeface="Barlow Semi-Bold"/>
                  <a:sym typeface="Barlow Semi-Bold"/>
                </a:rPr>
                <a:t>3</a:t>
              </a:r>
            </a:p>
          </p:txBody>
        </p:sp>
      </p:grpSp>
      <p:grpSp>
        <p:nvGrpSpPr>
          <p:cNvPr name="Group 58" id="58"/>
          <p:cNvGrpSpPr/>
          <p:nvPr/>
        </p:nvGrpSpPr>
        <p:grpSpPr>
          <a:xfrm rot="0">
            <a:off x="8503920" y="2103120"/>
            <a:ext cx="731520" cy="731520"/>
            <a:chOff x="0" y="0"/>
            <a:chExt cx="975360" cy="975360"/>
          </a:xfrm>
        </p:grpSpPr>
        <p:sp>
          <p:nvSpPr>
            <p:cNvPr name="Freeform 59" id="59"/>
            <p:cNvSpPr/>
            <p:nvPr/>
          </p:nvSpPr>
          <p:spPr>
            <a:xfrm flipH="false" flipV="false" rot="0">
              <a:off x="0" y="0"/>
              <a:ext cx="975360" cy="975360"/>
            </a:xfrm>
            <a:custGeom>
              <a:avLst/>
              <a:gdLst/>
              <a:ahLst/>
              <a:cxnLst/>
              <a:rect r="r" b="b" t="t" l="l"/>
              <a:pathLst>
                <a:path h="975360" w="975360">
                  <a:moveTo>
                    <a:pt x="0" y="0"/>
                  </a:moveTo>
                  <a:lnTo>
                    <a:pt x="975360" y="0"/>
                  </a:lnTo>
                  <a:lnTo>
                    <a:pt x="975360" y="975360"/>
                  </a:lnTo>
                  <a:lnTo>
                    <a:pt x="0" y="975360"/>
                  </a:lnTo>
                  <a:close/>
                </a:path>
              </a:pathLst>
            </a:custGeom>
            <a:blipFill>
              <a:blip r:embed="rId3">
                <a:alphaModFix amt="0"/>
              </a:blip>
              <a:stretch>
                <a:fillRect l="-78393" t="0" r="-78391" b="0"/>
              </a:stretch>
            </a:blipFill>
          </p:spPr>
        </p:sp>
      </p:grpSp>
      <p:grpSp>
        <p:nvGrpSpPr>
          <p:cNvPr name="Group 60" id="60"/>
          <p:cNvGrpSpPr/>
          <p:nvPr/>
        </p:nvGrpSpPr>
        <p:grpSpPr>
          <a:xfrm rot="0">
            <a:off x="8503920" y="2103120"/>
            <a:ext cx="731520" cy="731520"/>
            <a:chOff x="0" y="0"/>
            <a:chExt cx="975360" cy="975360"/>
          </a:xfrm>
        </p:grpSpPr>
        <p:sp>
          <p:nvSpPr>
            <p:cNvPr name="Freeform 61" id="61"/>
            <p:cNvSpPr/>
            <p:nvPr/>
          </p:nvSpPr>
          <p:spPr>
            <a:xfrm flipH="false" flipV="false" rot="0">
              <a:off x="0" y="0"/>
              <a:ext cx="975360" cy="975360"/>
            </a:xfrm>
            <a:custGeom>
              <a:avLst/>
              <a:gdLst/>
              <a:ahLst/>
              <a:cxnLst/>
              <a:rect r="r" b="b" t="t" l="l"/>
              <a:pathLst>
                <a:path h="975360" w="975360">
                  <a:moveTo>
                    <a:pt x="0" y="0"/>
                  </a:moveTo>
                  <a:lnTo>
                    <a:pt x="975360" y="0"/>
                  </a:lnTo>
                  <a:lnTo>
                    <a:pt x="975360" y="975360"/>
                  </a:lnTo>
                  <a:lnTo>
                    <a:pt x="0" y="975360"/>
                  </a:lnTo>
                  <a:close/>
                </a:path>
              </a:pathLst>
            </a:custGeom>
            <a:blipFill>
              <a:blip r:embed="rId4">
                <a:alphaModFix amt="0"/>
              </a:blip>
              <a:stretch>
                <a:fillRect l="-78303" t="0" r="-78303" b="0"/>
              </a:stretch>
            </a:blipFill>
          </p:spPr>
        </p:sp>
        <p:sp>
          <p:nvSpPr>
            <p:cNvPr name="TextBox 62" id="62"/>
            <p:cNvSpPr txBox="true"/>
            <p:nvPr/>
          </p:nvSpPr>
          <p:spPr>
            <a:xfrm>
              <a:off x="0" y="0"/>
              <a:ext cx="975360" cy="975360"/>
            </a:xfrm>
            <a:prstGeom prst="rect">
              <a:avLst/>
            </a:prstGeom>
          </p:spPr>
          <p:txBody>
            <a:bodyPr anchor="ctr" rtlCol="false" tIns="0" lIns="0" bIns="0" rIns="0"/>
            <a:lstStyle/>
            <a:p>
              <a:pPr algn="ctr">
                <a:lnSpc>
                  <a:spcPts val="4320"/>
                </a:lnSpc>
              </a:pPr>
              <a:r>
                <a:rPr lang="en-US" b="true" sz="3600">
                  <a:solidFill>
                    <a:srgbClr val="365B6D"/>
                  </a:solidFill>
                  <a:latin typeface="Barlow Semi-Bold"/>
                  <a:ea typeface="Barlow Semi-Bold"/>
                  <a:cs typeface="Barlow Semi-Bold"/>
                  <a:sym typeface="Barlow Semi-Bold"/>
                </a:rPr>
                <a:t>→</a:t>
              </a:r>
            </a:p>
          </p:txBody>
        </p:sp>
      </p:grpSp>
      <p:grpSp>
        <p:nvGrpSpPr>
          <p:cNvPr name="Group 63" id="63"/>
          <p:cNvGrpSpPr/>
          <p:nvPr/>
        </p:nvGrpSpPr>
        <p:grpSpPr>
          <a:xfrm rot="0">
            <a:off x="6400800" y="3291840"/>
            <a:ext cx="2743200" cy="731520"/>
            <a:chOff x="0" y="0"/>
            <a:chExt cx="3657600" cy="975360"/>
          </a:xfrm>
        </p:grpSpPr>
        <p:sp>
          <p:nvSpPr>
            <p:cNvPr name="Freeform 64" id="64"/>
            <p:cNvSpPr/>
            <p:nvPr/>
          </p:nvSpPr>
          <p:spPr>
            <a:xfrm flipH="false" flipV="false" rot="0">
              <a:off x="0" y="0"/>
              <a:ext cx="3657600" cy="975360"/>
            </a:xfrm>
            <a:custGeom>
              <a:avLst/>
              <a:gdLst/>
              <a:ahLst/>
              <a:cxnLst/>
              <a:rect r="r" b="b" t="t" l="l"/>
              <a:pathLst>
                <a:path h="975360" w="3657600">
                  <a:moveTo>
                    <a:pt x="0" y="0"/>
                  </a:moveTo>
                  <a:lnTo>
                    <a:pt x="3657600" y="0"/>
                  </a:lnTo>
                  <a:lnTo>
                    <a:pt x="3657600" y="975360"/>
                  </a:lnTo>
                  <a:lnTo>
                    <a:pt x="0" y="975360"/>
                  </a:lnTo>
                  <a:close/>
                </a:path>
              </a:pathLst>
            </a:custGeom>
            <a:blipFill>
              <a:blip r:embed="rId3">
                <a:alphaModFix amt="0"/>
              </a:blip>
              <a:stretch>
                <a:fillRect l="0" t="-23018" r="0" b="-23018"/>
              </a:stretch>
            </a:blipFill>
          </p:spPr>
        </p:sp>
      </p:grpSp>
      <p:grpSp>
        <p:nvGrpSpPr>
          <p:cNvPr name="Group 65" id="65"/>
          <p:cNvGrpSpPr/>
          <p:nvPr/>
        </p:nvGrpSpPr>
        <p:grpSpPr>
          <a:xfrm rot="0">
            <a:off x="6400800" y="3284696"/>
            <a:ext cx="2743200" cy="738664"/>
            <a:chOff x="0" y="0"/>
            <a:chExt cx="3657600" cy="984885"/>
          </a:xfrm>
        </p:grpSpPr>
        <p:sp>
          <p:nvSpPr>
            <p:cNvPr name="Freeform 66" id="66"/>
            <p:cNvSpPr/>
            <p:nvPr/>
          </p:nvSpPr>
          <p:spPr>
            <a:xfrm flipH="false" flipV="false" rot="0">
              <a:off x="0" y="0"/>
              <a:ext cx="3657600" cy="984885"/>
            </a:xfrm>
            <a:custGeom>
              <a:avLst/>
              <a:gdLst/>
              <a:ahLst/>
              <a:cxnLst/>
              <a:rect r="r" b="b" t="t" l="l"/>
              <a:pathLst>
                <a:path h="984885" w="3657600">
                  <a:moveTo>
                    <a:pt x="0" y="0"/>
                  </a:moveTo>
                  <a:lnTo>
                    <a:pt x="3657600" y="0"/>
                  </a:lnTo>
                  <a:lnTo>
                    <a:pt x="3657600" y="984885"/>
                  </a:lnTo>
                  <a:lnTo>
                    <a:pt x="0" y="984885"/>
                  </a:lnTo>
                  <a:close/>
                </a:path>
              </a:pathLst>
            </a:custGeom>
            <a:blipFill>
              <a:blip r:embed="rId4">
                <a:alphaModFix amt="0"/>
              </a:blip>
              <a:stretch>
                <a:fillRect l="0" t="-22362" r="0" b="-22362"/>
              </a:stretch>
            </a:blipFill>
          </p:spPr>
        </p:sp>
        <p:sp>
          <p:nvSpPr>
            <p:cNvPr name="TextBox 67" id="67"/>
            <p:cNvSpPr txBox="true"/>
            <p:nvPr/>
          </p:nvSpPr>
          <p:spPr>
            <a:xfrm>
              <a:off x="0" y="-9525"/>
              <a:ext cx="3657600" cy="994410"/>
            </a:xfrm>
            <a:prstGeom prst="rect">
              <a:avLst/>
            </a:prstGeom>
          </p:spPr>
          <p:txBody>
            <a:bodyPr anchor="ctr" rtlCol="false" tIns="0" lIns="0" bIns="0" rIns="0"/>
            <a:lstStyle/>
            <a:p>
              <a:pPr algn="ctr">
                <a:lnSpc>
                  <a:spcPts val="2879"/>
                </a:lnSpc>
              </a:pPr>
              <a:r>
                <a:rPr lang="en-US" sz="2400" spc="9">
                  <a:solidFill>
                    <a:srgbClr val="6C9286"/>
                  </a:solidFill>
                  <a:latin typeface="Barlow"/>
                  <a:ea typeface="Barlow"/>
                  <a:cs typeface="Barlow"/>
                  <a:sym typeface="Barlow"/>
                </a:rPr>
                <a:t>TIGHTEN</a:t>
              </a:r>
            </a:p>
          </p:txBody>
        </p:sp>
      </p:grpSp>
      <p:grpSp>
        <p:nvGrpSpPr>
          <p:cNvPr name="Group 68" id="68"/>
          <p:cNvGrpSpPr/>
          <p:nvPr/>
        </p:nvGrpSpPr>
        <p:grpSpPr>
          <a:xfrm rot="0">
            <a:off x="6400800" y="3931920"/>
            <a:ext cx="2743200" cy="548640"/>
            <a:chOff x="0" y="0"/>
            <a:chExt cx="3657600" cy="731520"/>
          </a:xfrm>
        </p:grpSpPr>
        <p:sp>
          <p:nvSpPr>
            <p:cNvPr name="Freeform 69" id="69"/>
            <p:cNvSpPr/>
            <p:nvPr/>
          </p:nvSpPr>
          <p:spPr>
            <a:xfrm flipH="false" flipV="false" rot="0">
              <a:off x="0" y="0"/>
              <a:ext cx="3657600" cy="731520"/>
            </a:xfrm>
            <a:custGeom>
              <a:avLst/>
              <a:gdLst/>
              <a:ahLst/>
              <a:cxnLst/>
              <a:rect r="r" b="b" t="t" l="l"/>
              <a:pathLst>
                <a:path h="731520" w="3657600">
                  <a:moveTo>
                    <a:pt x="0" y="0"/>
                  </a:moveTo>
                  <a:lnTo>
                    <a:pt x="3657600" y="0"/>
                  </a:lnTo>
                  <a:lnTo>
                    <a:pt x="3657600" y="731520"/>
                  </a:lnTo>
                  <a:lnTo>
                    <a:pt x="0" y="731520"/>
                  </a:lnTo>
                  <a:close/>
                </a:path>
              </a:pathLst>
            </a:custGeom>
            <a:blipFill>
              <a:blip r:embed="rId3">
                <a:alphaModFix amt="0"/>
              </a:blip>
              <a:stretch>
                <a:fillRect l="0" t="-47357" r="0" b="-47357"/>
              </a:stretch>
            </a:blipFill>
          </p:spPr>
        </p:sp>
      </p:grpSp>
      <p:grpSp>
        <p:nvGrpSpPr>
          <p:cNvPr name="Group 70" id="70"/>
          <p:cNvGrpSpPr/>
          <p:nvPr/>
        </p:nvGrpSpPr>
        <p:grpSpPr>
          <a:xfrm rot="0">
            <a:off x="6400800" y="3917633"/>
            <a:ext cx="2743200" cy="562928"/>
            <a:chOff x="0" y="0"/>
            <a:chExt cx="3657600" cy="750570"/>
          </a:xfrm>
        </p:grpSpPr>
        <p:sp>
          <p:nvSpPr>
            <p:cNvPr name="Freeform 71" id="71"/>
            <p:cNvSpPr/>
            <p:nvPr/>
          </p:nvSpPr>
          <p:spPr>
            <a:xfrm flipH="false" flipV="false" rot="0">
              <a:off x="0" y="0"/>
              <a:ext cx="3657600" cy="750570"/>
            </a:xfrm>
            <a:custGeom>
              <a:avLst/>
              <a:gdLst/>
              <a:ahLst/>
              <a:cxnLst/>
              <a:rect r="r" b="b" t="t" l="l"/>
              <a:pathLst>
                <a:path h="750570" w="3657600">
                  <a:moveTo>
                    <a:pt x="0" y="0"/>
                  </a:moveTo>
                  <a:lnTo>
                    <a:pt x="3657600" y="0"/>
                  </a:lnTo>
                  <a:lnTo>
                    <a:pt x="3657600" y="750570"/>
                  </a:lnTo>
                  <a:lnTo>
                    <a:pt x="0" y="750570"/>
                  </a:lnTo>
                  <a:close/>
                </a:path>
              </a:pathLst>
            </a:custGeom>
            <a:blipFill>
              <a:blip r:embed="rId4">
                <a:alphaModFix amt="0"/>
              </a:blip>
              <a:stretch>
                <a:fillRect l="0" t="-44952" r="0" b="-44952"/>
              </a:stretch>
            </a:blipFill>
          </p:spPr>
        </p:sp>
        <p:sp>
          <p:nvSpPr>
            <p:cNvPr name="TextBox 72" id="72"/>
            <p:cNvSpPr txBox="true"/>
            <p:nvPr/>
          </p:nvSpPr>
          <p:spPr>
            <a:xfrm>
              <a:off x="0" y="-19050"/>
              <a:ext cx="3657600" cy="769620"/>
            </a:xfrm>
            <a:prstGeom prst="rect">
              <a:avLst/>
            </a:prstGeom>
          </p:spPr>
          <p:txBody>
            <a:bodyPr anchor="ctr" rtlCol="false" tIns="0" lIns="0" bIns="0" rIns="0"/>
            <a:lstStyle/>
            <a:p>
              <a:pPr algn="ctr">
                <a:lnSpc>
                  <a:spcPts val="2400"/>
                </a:lnSpc>
              </a:pPr>
              <a:r>
                <a:rPr lang="en-US" sz="2000" spc="8">
                  <a:solidFill>
                    <a:srgbClr val="365B6D"/>
                  </a:solidFill>
                  <a:latin typeface="Barlow"/>
                  <a:ea typeface="Barlow"/>
                  <a:cs typeface="Barlow"/>
                  <a:sym typeface="Barlow"/>
                </a:rPr>
                <a:t>Cut the fat</a:t>
              </a:r>
            </a:p>
          </p:txBody>
        </p:sp>
      </p:grpSp>
      <p:grpSp>
        <p:nvGrpSpPr>
          <p:cNvPr name="Group 73" id="73"/>
          <p:cNvGrpSpPr/>
          <p:nvPr/>
        </p:nvGrpSpPr>
        <p:grpSpPr>
          <a:xfrm rot="0">
            <a:off x="9966960" y="1828800"/>
            <a:ext cx="1280160" cy="1280160"/>
            <a:chOff x="0" y="0"/>
            <a:chExt cx="1706880" cy="1706880"/>
          </a:xfrm>
        </p:grpSpPr>
        <p:sp>
          <p:nvSpPr>
            <p:cNvPr name="Freeform 74" id="74"/>
            <p:cNvSpPr/>
            <p:nvPr/>
          </p:nvSpPr>
          <p:spPr>
            <a:xfrm flipH="false" flipV="false" rot="0">
              <a:off x="0" y="0"/>
              <a:ext cx="1706880" cy="1706880"/>
            </a:xfrm>
            <a:custGeom>
              <a:avLst/>
              <a:gdLst/>
              <a:ahLst/>
              <a:cxnLst/>
              <a:rect r="r" b="b" t="t" l="l"/>
              <a:pathLst>
                <a:path h="1706880" w="1706880">
                  <a:moveTo>
                    <a:pt x="0" y="853440"/>
                  </a:moveTo>
                  <a:cubicBezTo>
                    <a:pt x="0" y="382143"/>
                    <a:pt x="382143" y="0"/>
                    <a:pt x="853440" y="0"/>
                  </a:cubicBezTo>
                  <a:cubicBezTo>
                    <a:pt x="1324737" y="0"/>
                    <a:pt x="1706880" y="382143"/>
                    <a:pt x="1706880" y="853440"/>
                  </a:cubicBezTo>
                  <a:cubicBezTo>
                    <a:pt x="1706880" y="1324737"/>
                    <a:pt x="1324737" y="1706880"/>
                    <a:pt x="853440" y="1706880"/>
                  </a:cubicBezTo>
                  <a:cubicBezTo>
                    <a:pt x="382143" y="1706880"/>
                    <a:pt x="0" y="1324737"/>
                    <a:pt x="0" y="853440"/>
                  </a:cubicBezTo>
                  <a:close/>
                </a:path>
              </a:pathLst>
            </a:custGeom>
            <a:solidFill>
              <a:srgbClr val="41C1BA"/>
            </a:solidFill>
          </p:spPr>
        </p:sp>
      </p:grpSp>
      <p:grpSp>
        <p:nvGrpSpPr>
          <p:cNvPr name="Group 75" id="75"/>
          <p:cNvGrpSpPr/>
          <p:nvPr/>
        </p:nvGrpSpPr>
        <p:grpSpPr>
          <a:xfrm rot="0">
            <a:off x="9966960" y="1828800"/>
            <a:ext cx="1280160" cy="1280160"/>
            <a:chOff x="0" y="0"/>
            <a:chExt cx="1706880" cy="1706880"/>
          </a:xfrm>
        </p:grpSpPr>
        <p:sp>
          <p:nvSpPr>
            <p:cNvPr name="Freeform 76" id="76"/>
            <p:cNvSpPr/>
            <p:nvPr/>
          </p:nvSpPr>
          <p:spPr>
            <a:xfrm flipH="false" flipV="false" rot="0">
              <a:off x="0" y="0"/>
              <a:ext cx="1706880" cy="1706880"/>
            </a:xfrm>
            <a:custGeom>
              <a:avLst/>
              <a:gdLst/>
              <a:ahLst/>
              <a:cxnLst/>
              <a:rect r="r" b="b" t="t" l="l"/>
              <a:pathLst>
                <a:path h="1706880" w="1706880">
                  <a:moveTo>
                    <a:pt x="0" y="0"/>
                  </a:moveTo>
                  <a:lnTo>
                    <a:pt x="1706880" y="0"/>
                  </a:lnTo>
                  <a:lnTo>
                    <a:pt x="1706880" y="1706880"/>
                  </a:lnTo>
                  <a:lnTo>
                    <a:pt x="0" y="1706880"/>
                  </a:lnTo>
                  <a:close/>
                </a:path>
              </a:pathLst>
            </a:custGeom>
            <a:blipFill>
              <a:blip r:embed="rId3">
                <a:alphaModFix amt="0"/>
              </a:blip>
              <a:stretch>
                <a:fillRect l="-78392" t="0" r="-78392" b="0"/>
              </a:stretch>
            </a:blipFill>
          </p:spPr>
        </p:sp>
      </p:grpSp>
      <p:grpSp>
        <p:nvGrpSpPr>
          <p:cNvPr name="Group 77" id="77"/>
          <p:cNvGrpSpPr/>
          <p:nvPr/>
        </p:nvGrpSpPr>
        <p:grpSpPr>
          <a:xfrm rot="0">
            <a:off x="9966960" y="1814512"/>
            <a:ext cx="1280160" cy="1294447"/>
            <a:chOff x="0" y="0"/>
            <a:chExt cx="1706880" cy="1725930"/>
          </a:xfrm>
        </p:grpSpPr>
        <p:sp>
          <p:nvSpPr>
            <p:cNvPr name="Freeform 78" id="78"/>
            <p:cNvSpPr/>
            <p:nvPr/>
          </p:nvSpPr>
          <p:spPr>
            <a:xfrm flipH="false" flipV="false" rot="0">
              <a:off x="0" y="0"/>
              <a:ext cx="1706880" cy="1725930"/>
            </a:xfrm>
            <a:custGeom>
              <a:avLst/>
              <a:gdLst/>
              <a:ahLst/>
              <a:cxnLst/>
              <a:rect r="r" b="b" t="t" l="l"/>
              <a:pathLst>
                <a:path h="1725930" w="1706880">
                  <a:moveTo>
                    <a:pt x="0" y="0"/>
                  </a:moveTo>
                  <a:lnTo>
                    <a:pt x="1706880" y="0"/>
                  </a:lnTo>
                  <a:lnTo>
                    <a:pt x="1706880" y="1725930"/>
                  </a:lnTo>
                  <a:lnTo>
                    <a:pt x="0" y="1725930"/>
                  </a:lnTo>
                  <a:close/>
                </a:path>
              </a:pathLst>
            </a:custGeom>
            <a:blipFill>
              <a:blip r:embed="rId4">
                <a:alphaModFix amt="0"/>
              </a:blip>
              <a:stretch>
                <a:fillRect l="-79735" t="0" r="-79735" b="0"/>
              </a:stretch>
            </a:blipFill>
          </p:spPr>
        </p:sp>
        <p:sp>
          <p:nvSpPr>
            <p:cNvPr name="TextBox 79" id="79"/>
            <p:cNvSpPr txBox="true"/>
            <p:nvPr/>
          </p:nvSpPr>
          <p:spPr>
            <a:xfrm>
              <a:off x="0" y="-19050"/>
              <a:ext cx="1706880" cy="1744980"/>
            </a:xfrm>
            <a:prstGeom prst="rect">
              <a:avLst/>
            </a:prstGeom>
          </p:spPr>
          <p:txBody>
            <a:bodyPr anchor="ctr" rtlCol="false" tIns="0" lIns="0" bIns="0" rIns="0"/>
            <a:lstStyle/>
            <a:p>
              <a:pPr algn="ctr">
                <a:lnSpc>
                  <a:spcPts val="4800"/>
                </a:lnSpc>
              </a:pPr>
              <a:r>
                <a:rPr lang="en-US" b="true" sz="4000">
                  <a:solidFill>
                    <a:srgbClr val="365B6D"/>
                  </a:solidFill>
                  <a:latin typeface="Barlow Semi-Bold"/>
                  <a:ea typeface="Barlow Semi-Bold"/>
                  <a:cs typeface="Barlow Semi-Bold"/>
                  <a:sym typeface="Barlow Semi-Bold"/>
                </a:rPr>
                <a:t>4</a:t>
              </a:r>
            </a:p>
          </p:txBody>
        </p:sp>
      </p:grpSp>
      <p:grpSp>
        <p:nvGrpSpPr>
          <p:cNvPr name="Group 80" id="80"/>
          <p:cNvGrpSpPr/>
          <p:nvPr/>
        </p:nvGrpSpPr>
        <p:grpSpPr>
          <a:xfrm rot="0">
            <a:off x="11338560" y="2103120"/>
            <a:ext cx="731520" cy="731520"/>
            <a:chOff x="0" y="0"/>
            <a:chExt cx="975360" cy="975360"/>
          </a:xfrm>
        </p:grpSpPr>
        <p:sp>
          <p:nvSpPr>
            <p:cNvPr name="Freeform 81" id="81"/>
            <p:cNvSpPr/>
            <p:nvPr/>
          </p:nvSpPr>
          <p:spPr>
            <a:xfrm flipH="false" flipV="false" rot="0">
              <a:off x="0" y="0"/>
              <a:ext cx="975360" cy="975360"/>
            </a:xfrm>
            <a:custGeom>
              <a:avLst/>
              <a:gdLst/>
              <a:ahLst/>
              <a:cxnLst/>
              <a:rect r="r" b="b" t="t" l="l"/>
              <a:pathLst>
                <a:path h="975360" w="975360">
                  <a:moveTo>
                    <a:pt x="0" y="0"/>
                  </a:moveTo>
                  <a:lnTo>
                    <a:pt x="975360" y="0"/>
                  </a:lnTo>
                  <a:lnTo>
                    <a:pt x="975360" y="975360"/>
                  </a:lnTo>
                  <a:lnTo>
                    <a:pt x="0" y="975360"/>
                  </a:lnTo>
                  <a:close/>
                </a:path>
              </a:pathLst>
            </a:custGeom>
            <a:blipFill>
              <a:blip r:embed="rId3">
                <a:alphaModFix amt="0"/>
              </a:blip>
              <a:stretch>
                <a:fillRect l="-78393" t="0" r="-78391" b="0"/>
              </a:stretch>
            </a:blipFill>
          </p:spPr>
        </p:sp>
      </p:grpSp>
      <p:grpSp>
        <p:nvGrpSpPr>
          <p:cNvPr name="Group 82" id="82"/>
          <p:cNvGrpSpPr/>
          <p:nvPr/>
        </p:nvGrpSpPr>
        <p:grpSpPr>
          <a:xfrm rot="0">
            <a:off x="11338560" y="2103120"/>
            <a:ext cx="731520" cy="731520"/>
            <a:chOff x="0" y="0"/>
            <a:chExt cx="975360" cy="975360"/>
          </a:xfrm>
        </p:grpSpPr>
        <p:sp>
          <p:nvSpPr>
            <p:cNvPr name="Freeform 83" id="83"/>
            <p:cNvSpPr/>
            <p:nvPr/>
          </p:nvSpPr>
          <p:spPr>
            <a:xfrm flipH="false" flipV="false" rot="0">
              <a:off x="0" y="0"/>
              <a:ext cx="975360" cy="975360"/>
            </a:xfrm>
            <a:custGeom>
              <a:avLst/>
              <a:gdLst/>
              <a:ahLst/>
              <a:cxnLst/>
              <a:rect r="r" b="b" t="t" l="l"/>
              <a:pathLst>
                <a:path h="975360" w="975360">
                  <a:moveTo>
                    <a:pt x="0" y="0"/>
                  </a:moveTo>
                  <a:lnTo>
                    <a:pt x="975360" y="0"/>
                  </a:lnTo>
                  <a:lnTo>
                    <a:pt x="975360" y="975360"/>
                  </a:lnTo>
                  <a:lnTo>
                    <a:pt x="0" y="975360"/>
                  </a:lnTo>
                  <a:close/>
                </a:path>
              </a:pathLst>
            </a:custGeom>
            <a:blipFill>
              <a:blip r:embed="rId4">
                <a:alphaModFix amt="0"/>
              </a:blip>
              <a:stretch>
                <a:fillRect l="-78303" t="0" r="-78303" b="0"/>
              </a:stretch>
            </a:blipFill>
          </p:spPr>
        </p:sp>
        <p:sp>
          <p:nvSpPr>
            <p:cNvPr name="TextBox 84" id="84"/>
            <p:cNvSpPr txBox="true"/>
            <p:nvPr/>
          </p:nvSpPr>
          <p:spPr>
            <a:xfrm>
              <a:off x="0" y="0"/>
              <a:ext cx="975360" cy="975360"/>
            </a:xfrm>
            <a:prstGeom prst="rect">
              <a:avLst/>
            </a:prstGeom>
          </p:spPr>
          <p:txBody>
            <a:bodyPr anchor="ctr" rtlCol="false" tIns="0" lIns="0" bIns="0" rIns="0"/>
            <a:lstStyle/>
            <a:p>
              <a:pPr algn="ctr">
                <a:lnSpc>
                  <a:spcPts val="4320"/>
                </a:lnSpc>
              </a:pPr>
              <a:r>
                <a:rPr lang="en-US" b="true" sz="3600">
                  <a:solidFill>
                    <a:srgbClr val="365B6D"/>
                  </a:solidFill>
                  <a:latin typeface="Barlow Semi-Bold"/>
                  <a:ea typeface="Barlow Semi-Bold"/>
                  <a:cs typeface="Barlow Semi-Bold"/>
                  <a:sym typeface="Barlow Semi-Bold"/>
                </a:rPr>
                <a:t>→</a:t>
              </a:r>
            </a:p>
          </p:txBody>
        </p:sp>
      </p:grpSp>
      <p:grpSp>
        <p:nvGrpSpPr>
          <p:cNvPr name="Group 85" id="85"/>
          <p:cNvGrpSpPr/>
          <p:nvPr/>
        </p:nvGrpSpPr>
        <p:grpSpPr>
          <a:xfrm rot="0">
            <a:off x="9235440" y="3291840"/>
            <a:ext cx="2743200" cy="731520"/>
            <a:chOff x="0" y="0"/>
            <a:chExt cx="3657600" cy="975360"/>
          </a:xfrm>
        </p:grpSpPr>
        <p:sp>
          <p:nvSpPr>
            <p:cNvPr name="Freeform 86" id="86"/>
            <p:cNvSpPr/>
            <p:nvPr/>
          </p:nvSpPr>
          <p:spPr>
            <a:xfrm flipH="false" flipV="false" rot="0">
              <a:off x="0" y="0"/>
              <a:ext cx="3657600" cy="975360"/>
            </a:xfrm>
            <a:custGeom>
              <a:avLst/>
              <a:gdLst/>
              <a:ahLst/>
              <a:cxnLst/>
              <a:rect r="r" b="b" t="t" l="l"/>
              <a:pathLst>
                <a:path h="975360" w="3657600">
                  <a:moveTo>
                    <a:pt x="0" y="0"/>
                  </a:moveTo>
                  <a:lnTo>
                    <a:pt x="3657600" y="0"/>
                  </a:lnTo>
                  <a:lnTo>
                    <a:pt x="3657600" y="975360"/>
                  </a:lnTo>
                  <a:lnTo>
                    <a:pt x="0" y="975360"/>
                  </a:lnTo>
                  <a:close/>
                </a:path>
              </a:pathLst>
            </a:custGeom>
            <a:blipFill>
              <a:blip r:embed="rId3">
                <a:alphaModFix amt="0"/>
              </a:blip>
              <a:stretch>
                <a:fillRect l="0" t="-23018" r="0" b="-23018"/>
              </a:stretch>
            </a:blipFill>
          </p:spPr>
        </p:sp>
      </p:grpSp>
      <p:grpSp>
        <p:nvGrpSpPr>
          <p:cNvPr name="Group 87" id="87"/>
          <p:cNvGrpSpPr/>
          <p:nvPr/>
        </p:nvGrpSpPr>
        <p:grpSpPr>
          <a:xfrm rot="0">
            <a:off x="9235440" y="3284696"/>
            <a:ext cx="2743200" cy="738664"/>
            <a:chOff x="0" y="0"/>
            <a:chExt cx="3657600" cy="984885"/>
          </a:xfrm>
        </p:grpSpPr>
        <p:sp>
          <p:nvSpPr>
            <p:cNvPr name="Freeform 88" id="88"/>
            <p:cNvSpPr/>
            <p:nvPr/>
          </p:nvSpPr>
          <p:spPr>
            <a:xfrm flipH="false" flipV="false" rot="0">
              <a:off x="0" y="0"/>
              <a:ext cx="3657600" cy="984885"/>
            </a:xfrm>
            <a:custGeom>
              <a:avLst/>
              <a:gdLst/>
              <a:ahLst/>
              <a:cxnLst/>
              <a:rect r="r" b="b" t="t" l="l"/>
              <a:pathLst>
                <a:path h="984885" w="3657600">
                  <a:moveTo>
                    <a:pt x="0" y="0"/>
                  </a:moveTo>
                  <a:lnTo>
                    <a:pt x="3657600" y="0"/>
                  </a:lnTo>
                  <a:lnTo>
                    <a:pt x="3657600" y="984885"/>
                  </a:lnTo>
                  <a:lnTo>
                    <a:pt x="0" y="984885"/>
                  </a:lnTo>
                  <a:close/>
                </a:path>
              </a:pathLst>
            </a:custGeom>
            <a:blipFill>
              <a:blip r:embed="rId4">
                <a:alphaModFix amt="0"/>
              </a:blip>
              <a:stretch>
                <a:fillRect l="0" t="-22362" r="0" b="-22362"/>
              </a:stretch>
            </a:blipFill>
          </p:spPr>
        </p:sp>
        <p:sp>
          <p:nvSpPr>
            <p:cNvPr name="TextBox 89" id="89"/>
            <p:cNvSpPr txBox="true"/>
            <p:nvPr/>
          </p:nvSpPr>
          <p:spPr>
            <a:xfrm>
              <a:off x="0" y="-9525"/>
              <a:ext cx="3657600" cy="994410"/>
            </a:xfrm>
            <a:prstGeom prst="rect">
              <a:avLst/>
            </a:prstGeom>
          </p:spPr>
          <p:txBody>
            <a:bodyPr anchor="ctr" rtlCol="false" tIns="0" lIns="0" bIns="0" rIns="0"/>
            <a:lstStyle/>
            <a:p>
              <a:pPr algn="ctr">
                <a:lnSpc>
                  <a:spcPts val="2879"/>
                </a:lnSpc>
              </a:pPr>
              <a:r>
                <a:rPr lang="en-US" sz="2400" spc="9">
                  <a:solidFill>
                    <a:srgbClr val="6C9286"/>
                  </a:solidFill>
                  <a:latin typeface="Barlow"/>
                  <a:ea typeface="Barlow"/>
                  <a:cs typeface="Barlow"/>
                  <a:sym typeface="Barlow"/>
                </a:rPr>
                <a:t>LOGIC</a:t>
              </a:r>
            </a:p>
          </p:txBody>
        </p:sp>
      </p:grpSp>
      <p:grpSp>
        <p:nvGrpSpPr>
          <p:cNvPr name="Group 90" id="90"/>
          <p:cNvGrpSpPr/>
          <p:nvPr/>
        </p:nvGrpSpPr>
        <p:grpSpPr>
          <a:xfrm rot="0">
            <a:off x="9235440" y="3931920"/>
            <a:ext cx="2743200" cy="548640"/>
            <a:chOff x="0" y="0"/>
            <a:chExt cx="3657600" cy="731520"/>
          </a:xfrm>
        </p:grpSpPr>
        <p:sp>
          <p:nvSpPr>
            <p:cNvPr name="Freeform 91" id="91"/>
            <p:cNvSpPr/>
            <p:nvPr/>
          </p:nvSpPr>
          <p:spPr>
            <a:xfrm flipH="false" flipV="false" rot="0">
              <a:off x="0" y="0"/>
              <a:ext cx="3657600" cy="731520"/>
            </a:xfrm>
            <a:custGeom>
              <a:avLst/>
              <a:gdLst/>
              <a:ahLst/>
              <a:cxnLst/>
              <a:rect r="r" b="b" t="t" l="l"/>
              <a:pathLst>
                <a:path h="731520" w="3657600">
                  <a:moveTo>
                    <a:pt x="0" y="0"/>
                  </a:moveTo>
                  <a:lnTo>
                    <a:pt x="3657600" y="0"/>
                  </a:lnTo>
                  <a:lnTo>
                    <a:pt x="3657600" y="731520"/>
                  </a:lnTo>
                  <a:lnTo>
                    <a:pt x="0" y="731520"/>
                  </a:lnTo>
                  <a:close/>
                </a:path>
              </a:pathLst>
            </a:custGeom>
            <a:blipFill>
              <a:blip r:embed="rId3">
                <a:alphaModFix amt="0"/>
              </a:blip>
              <a:stretch>
                <a:fillRect l="0" t="-47357" r="0" b="-47357"/>
              </a:stretch>
            </a:blipFill>
          </p:spPr>
        </p:sp>
      </p:grpSp>
      <p:grpSp>
        <p:nvGrpSpPr>
          <p:cNvPr name="Group 92" id="92"/>
          <p:cNvGrpSpPr/>
          <p:nvPr/>
        </p:nvGrpSpPr>
        <p:grpSpPr>
          <a:xfrm rot="0">
            <a:off x="9235440" y="3917633"/>
            <a:ext cx="2743200" cy="562928"/>
            <a:chOff x="0" y="0"/>
            <a:chExt cx="3657600" cy="750570"/>
          </a:xfrm>
        </p:grpSpPr>
        <p:sp>
          <p:nvSpPr>
            <p:cNvPr name="Freeform 93" id="93"/>
            <p:cNvSpPr/>
            <p:nvPr/>
          </p:nvSpPr>
          <p:spPr>
            <a:xfrm flipH="false" flipV="false" rot="0">
              <a:off x="0" y="0"/>
              <a:ext cx="3657600" cy="750570"/>
            </a:xfrm>
            <a:custGeom>
              <a:avLst/>
              <a:gdLst/>
              <a:ahLst/>
              <a:cxnLst/>
              <a:rect r="r" b="b" t="t" l="l"/>
              <a:pathLst>
                <a:path h="750570" w="3657600">
                  <a:moveTo>
                    <a:pt x="0" y="0"/>
                  </a:moveTo>
                  <a:lnTo>
                    <a:pt x="3657600" y="0"/>
                  </a:lnTo>
                  <a:lnTo>
                    <a:pt x="3657600" y="750570"/>
                  </a:lnTo>
                  <a:lnTo>
                    <a:pt x="0" y="750570"/>
                  </a:lnTo>
                  <a:close/>
                </a:path>
              </a:pathLst>
            </a:custGeom>
            <a:blipFill>
              <a:blip r:embed="rId4">
                <a:alphaModFix amt="0"/>
              </a:blip>
              <a:stretch>
                <a:fillRect l="0" t="-44952" r="0" b="-44952"/>
              </a:stretch>
            </a:blipFill>
          </p:spPr>
        </p:sp>
        <p:sp>
          <p:nvSpPr>
            <p:cNvPr name="TextBox 94" id="94"/>
            <p:cNvSpPr txBox="true"/>
            <p:nvPr/>
          </p:nvSpPr>
          <p:spPr>
            <a:xfrm>
              <a:off x="0" y="-19050"/>
              <a:ext cx="3657600" cy="769620"/>
            </a:xfrm>
            <a:prstGeom prst="rect">
              <a:avLst/>
            </a:prstGeom>
          </p:spPr>
          <p:txBody>
            <a:bodyPr anchor="ctr" rtlCol="false" tIns="0" lIns="0" bIns="0" rIns="0"/>
            <a:lstStyle/>
            <a:p>
              <a:pPr algn="ctr">
                <a:lnSpc>
                  <a:spcPts val="2400"/>
                </a:lnSpc>
              </a:pPr>
              <a:r>
                <a:rPr lang="en-US" sz="2000" spc="8">
                  <a:solidFill>
                    <a:srgbClr val="365B6D"/>
                  </a:solidFill>
                  <a:latin typeface="Barlow"/>
                  <a:ea typeface="Barlow"/>
                  <a:cs typeface="Barlow"/>
                  <a:sym typeface="Barlow"/>
                </a:rPr>
                <a:t>Check arguments</a:t>
              </a:r>
            </a:p>
          </p:txBody>
        </p:sp>
      </p:grpSp>
      <p:grpSp>
        <p:nvGrpSpPr>
          <p:cNvPr name="Group 95" id="95"/>
          <p:cNvGrpSpPr/>
          <p:nvPr/>
        </p:nvGrpSpPr>
        <p:grpSpPr>
          <a:xfrm rot="0">
            <a:off x="12801600" y="1828800"/>
            <a:ext cx="1280160" cy="1280160"/>
            <a:chOff x="0" y="0"/>
            <a:chExt cx="1706880" cy="1706880"/>
          </a:xfrm>
        </p:grpSpPr>
        <p:sp>
          <p:nvSpPr>
            <p:cNvPr name="Freeform 96" id="96"/>
            <p:cNvSpPr/>
            <p:nvPr/>
          </p:nvSpPr>
          <p:spPr>
            <a:xfrm flipH="false" flipV="false" rot="0">
              <a:off x="0" y="0"/>
              <a:ext cx="1706880" cy="1706880"/>
            </a:xfrm>
            <a:custGeom>
              <a:avLst/>
              <a:gdLst/>
              <a:ahLst/>
              <a:cxnLst/>
              <a:rect r="r" b="b" t="t" l="l"/>
              <a:pathLst>
                <a:path h="1706880" w="1706880">
                  <a:moveTo>
                    <a:pt x="0" y="853440"/>
                  </a:moveTo>
                  <a:cubicBezTo>
                    <a:pt x="0" y="382143"/>
                    <a:pt x="382143" y="0"/>
                    <a:pt x="853440" y="0"/>
                  </a:cubicBezTo>
                  <a:cubicBezTo>
                    <a:pt x="1324737" y="0"/>
                    <a:pt x="1706880" y="382143"/>
                    <a:pt x="1706880" y="853440"/>
                  </a:cubicBezTo>
                  <a:cubicBezTo>
                    <a:pt x="1706880" y="1324737"/>
                    <a:pt x="1324737" y="1706880"/>
                    <a:pt x="853440" y="1706880"/>
                  </a:cubicBezTo>
                  <a:cubicBezTo>
                    <a:pt x="382143" y="1706880"/>
                    <a:pt x="0" y="1324737"/>
                    <a:pt x="0" y="853440"/>
                  </a:cubicBezTo>
                  <a:close/>
                </a:path>
              </a:pathLst>
            </a:custGeom>
            <a:solidFill>
              <a:srgbClr val="41C1BA"/>
            </a:solidFill>
          </p:spPr>
        </p:sp>
      </p:grpSp>
      <p:grpSp>
        <p:nvGrpSpPr>
          <p:cNvPr name="Group 97" id="97"/>
          <p:cNvGrpSpPr/>
          <p:nvPr/>
        </p:nvGrpSpPr>
        <p:grpSpPr>
          <a:xfrm rot="0">
            <a:off x="12801600" y="1828800"/>
            <a:ext cx="1280160" cy="1280160"/>
            <a:chOff x="0" y="0"/>
            <a:chExt cx="1706880" cy="1706880"/>
          </a:xfrm>
        </p:grpSpPr>
        <p:sp>
          <p:nvSpPr>
            <p:cNvPr name="Freeform 98" id="98"/>
            <p:cNvSpPr/>
            <p:nvPr/>
          </p:nvSpPr>
          <p:spPr>
            <a:xfrm flipH="false" flipV="false" rot="0">
              <a:off x="0" y="0"/>
              <a:ext cx="1706880" cy="1706880"/>
            </a:xfrm>
            <a:custGeom>
              <a:avLst/>
              <a:gdLst/>
              <a:ahLst/>
              <a:cxnLst/>
              <a:rect r="r" b="b" t="t" l="l"/>
              <a:pathLst>
                <a:path h="1706880" w="1706880">
                  <a:moveTo>
                    <a:pt x="0" y="0"/>
                  </a:moveTo>
                  <a:lnTo>
                    <a:pt x="1706880" y="0"/>
                  </a:lnTo>
                  <a:lnTo>
                    <a:pt x="1706880" y="1706880"/>
                  </a:lnTo>
                  <a:lnTo>
                    <a:pt x="0" y="1706880"/>
                  </a:lnTo>
                  <a:close/>
                </a:path>
              </a:pathLst>
            </a:custGeom>
            <a:blipFill>
              <a:blip r:embed="rId3">
                <a:alphaModFix amt="0"/>
              </a:blip>
              <a:stretch>
                <a:fillRect l="-78392" t="0" r="-78392" b="0"/>
              </a:stretch>
            </a:blipFill>
          </p:spPr>
        </p:sp>
      </p:grpSp>
      <p:grpSp>
        <p:nvGrpSpPr>
          <p:cNvPr name="Group 99" id="99"/>
          <p:cNvGrpSpPr/>
          <p:nvPr/>
        </p:nvGrpSpPr>
        <p:grpSpPr>
          <a:xfrm rot="0">
            <a:off x="12801600" y="1814512"/>
            <a:ext cx="1280160" cy="1294447"/>
            <a:chOff x="0" y="0"/>
            <a:chExt cx="1706880" cy="1725930"/>
          </a:xfrm>
        </p:grpSpPr>
        <p:sp>
          <p:nvSpPr>
            <p:cNvPr name="Freeform 100" id="100"/>
            <p:cNvSpPr/>
            <p:nvPr/>
          </p:nvSpPr>
          <p:spPr>
            <a:xfrm flipH="false" flipV="false" rot="0">
              <a:off x="0" y="0"/>
              <a:ext cx="1706880" cy="1725930"/>
            </a:xfrm>
            <a:custGeom>
              <a:avLst/>
              <a:gdLst/>
              <a:ahLst/>
              <a:cxnLst/>
              <a:rect r="r" b="b" t="t" l="l"/>
              <a:pathLst>
                <a:path h="1725930" w="1706880">
                  <a:moveTo>
                    <a:pt x="0" y="0"/>
                  </a:moveTo>
                  <a:lnTo>
                    <a:pt x="1706880" y="0"/>
                  </a:lnTo>
                  <a:lnTo>
                    <a:pt x="1706880" y="1725930"/>
                  </a:lnTo>
                  <a:lnTo>
                    <a:pt x="0" y="1725930"/>
                  </a:lnTo>
                  <a:close/>
                </a:path>
              </a:pathLst>
            </a:custGeom>
            <a:blipFill>
              <a:blip r:embed="rId4">
                <a:alphaModFix amt="0"/>
              </a:blip>
              <a:stretch>
                <a:fillRect l="-79735" t="0" r="-79735" b="0"/>
              </a:stretch>
            </a:blipFill>
          </p:spPr>
        </p:sp>
        <p:sp>
          <p:nvSpPr>
            <p:cNvPr name="TextBox 101" id="101"/>
            <p:cNvSpPr txBox="true"/>
            <p:nvPr/>
          </p:nvSpPr>
          <p:spPr>
            <a:xfrm>
              <a:off x="0" y="-19050"/>
              <a:ext cx="1706880" cy="1744980"/>
            </a:xfrm>
            <a:prstGeom prst="rect">
              <a:avLst/>
            </a:prstGeom>
          </p:spPr>
          <p:txBody>
            <a:bodyPr anchor="ctr" rtlCol="false" tIns="0" lIns="0" bIns="0" rIns="0"/>
            <a:lstStyle/>
            <a:p>
              <a:pPr algn="ctr">
                <a:lnSpc>
                  <a:spcPts val="4800"/>
                </a:lnSpc>
              </a:pPr>
              <a:r>
                <a:rPr lang="en-US" b="true" sz="4000">
                  <a:solidFill>
                    <a:srgbClr val="365B6D"/>
                  </a:solidFill>
                  <a:latin typeface="Barlow Semi-Bold"/>
                  <a:ea typeface="Barlow Semi-Bold"/>
                  <a:cs typeface="Barlow Semi-Bold"/>
                  <a:sym typeface="Barlow Semi-Bold"/>
                </a:rPr>
                <a:t>5</a:t>
              </a:r>
            </a:p>
          </p:txBody>
        </p:sp>
      </p:grpSp>
      <p:grpSp>
        <p:nvGrpSpPr>
          <p:cNvPr name="Group 102" id="102"/>
          <p:cNvGrpSpPr/>
          <p:nvPr/>
        </p:nvGrpSpPr>
        <p:grpSpPr>
          <a:xfrm rot="0">
            <a:off x="14173200" y="2103120"/>
            <a:ext cx="731520" cy="731520"/>
            <a:chOff x="0" y="0"/>
            <a:chExt cx="975360" cy="975360"/>
          </a:xfrm>
        </p:grpSpPr>
        <p:sp>
          <p:nvSpPr>
            <p:cNvPr name="Freeform 103" id="103"/>
            <p:cNvSpPr/>
            <p:nvPr/>
          </p:nvSpPr>
          <p:spPr>
            <a:xfrm flipH="false" flipV="false" rot="0">
              <a:off x="0" y="0"/>
              <a:ext cx="975360" cy="975360"/>
            </a:xfrm>
            <a:custGeom>
              <a:avLst/>
              <a:gdLst/>
              <a:ahLst/>
              <a:cxnLst/>
              <a:rect r="r" b="b" t="t" l="l"/>
              <a:pathLst>
                <a:path h="975360" w="975360">
                  <a:moveTo>
                    <a:pt x="0" y="0"/>
                  </a:moveTo>
                  <a:lnTo>
                    <a:pt x="975360" y="0"/>
                  </a:lnTo>
                  <a:lnTo>
                    <a:pt x="975360" y="975360"/>
                  </a:lnTo>
                  <a:lnTo>
                    <a:pt x="0" y="975360"/>
                  </a:lnTo>
                  <a:close/>
                </a:path>
              </a:pathLst>
            </a:custGeom>
            <a:blipFill>
              <a:blip r:embed="rId3">
                <a:alphaModFix amt="0"/>
              </a:blip>
              <a:stretch>
                <a:fillRect l="-78393" t="0" r="-78391" b="0"/>
              </a:stretch>
            </a:blipFill>
          </p:spPr>
        </p:sp>
      </p:grpSp>
      <p:grpSp>
        <p:nvGrpSpPr>
          <p:cNvPr name="Group 104" id="104"/>
          <p:cNvGrpSpPr/>
          <p:nvPr/>
        </p:nvGrpSpPr>
        <p:grpSpPr>
          <a:xfrm rot="0">
            <a:off x="14173200" y="2103120"/>
            <a:ext cx="731520" cy="731520"/>
            <a:chOff x="0" y="0"/>
            <a:chExt cx="975360" cy="975360"/>
          </a:xfrm>
        </p:grpSpPr>
        <p:sp>
          <p:nvSpPr>
            <p:cNvPr name="Freeform 105" id="105"/>
            <p:cNvSpPr/>
            <p:nvPr/>
          </p:nvSpPr>
          <p:spPr>
            <a:xfrm flipH="false" flipV="false" rot="0">
              <a:off x="0" y="0"/>
              <a:ext cx="975360" cy="975360"/>
            </a:xfrm>
            <a:custGeom>
              <a:avLst/>
              <a:gdLst/>
              <a:ahLst/>
              <a:cxnLst/>
              <a:rect r="r" b="b" t="t" l="l"/>
              <a:pathLst>
                <a:path h="975360" w="975360">
                  <a:moveTo>
                    <a:pt x="0" y="0"/>
                  </a:moveTo>
                  <a:lnTo>
                    <a:pt x="975360" y="0"/>
                  </a:lnTo>
                  <a:lnTo>
                    <a:pt x="975360" y="975360"/>
                  </a:lnTo>
                  <a:lnTo>
                    <a:pt x="0" y="975360"/>
                  </a:lnTo>
                  <a:close/>
                </a:path>
              </a:pathLst>
            </a:custGeom>
            <a:blipFill>
              <a:blip r:embed="rId4">
                <a:alphaModFix amt="0"/>
              </a:blip>
              <a:stretch>
                <a:fillRect l="-78303" t="0" r="-78303" b="0"/>
              </a:stretch>
            </a:blipFill>
          </p:spPr>
        </p:sp>
        <p:sp>
          <p:nvSpPr>
            <p:cNvPr name="TextBox 106" id="106"/>
            <p:cNvSpPr txBox="true"/>
            <p:nvPr/>
          </p:nvSpPr>
          <p:spPr>
            <a:xfrm>
              <a:off x="0" y="0"/>
              <a:ext cx="975360" cy="975360"/>
            </a:xfrm>
            <a:prstGeom prst="rect">
              <a:avLst/>
            </a:prstGeom>
          </p:spPr>
          <p:txBody>
            <a:bodyPr anchor="ctr" rtlCol="false" tIns="0" lIns="0" bIns="0" rIns="0"/>
            <a:lstStyle/>
            <a:p>
              <a:pPr algn="ctr">
                <a:lnSpc>
                  <a:spcPts val="4320"/>
                </a:lnSpc>
              </a:pPr>
              <a:r>
                <a:rPr lang="en-US" b="true" sz="3600">
                  <a:solidFill>
                    <a:srgbClr val="365B6D"/>
                  </a:solidFill>
                  <a:latin typeface="Barlow Semi-Bold"/>
                  <a:ea typeface="Barlow Semi-Bold"/>
                  <a:cs typeface="Barlow Semi-Bold"/>
                  <a:sym typeface="Barlow Semi-Bold"/>
                </a:rPr>
                <a:t>→</a:t>
              </a:r>
            </a:p>
          </p:txBody>
        </p:sp>
      </p:grpSp>
      <p:grpSp>
        <p:nvGrpSpPr>
          <p:cNvPr name="Group 107" id="107"/>
          <p:cNvGrpSpPr/>
          <p:nvPr/>
        </p:nvGrpSpPr>
        <p:grpSpPr>
          <a:xfrm rot="0">
            <a:off x="12070080" y="3291840"/>
            <a:ext cx="2743200" cy="731520"/>
            <a:chOff x="0" y="0"/>
            <a:chExt cx="3657600" cy="975360"/>
          </a:xfrm>
        </p:grpSpPr>
        <p:sp>
          <p:nvSpPr>
            <p:cNvPr name="Freeform 108" id="108"/>
            <p:cNvSpPr/>
            <p:nvPr/>
          </p:nvSpPr>
          <p:spPr>
            <a:xfrm flipH="false" flipV="false" rot="0">
              <a:off x="0" y="0"/>
              <a:ext cx="3657600" cy="975360"/>
            </a:xfrm>
            <a:custGeom>
              <a:avLst/>
              <a:gdLst/>
              <a:ahLst/>
              <a:cxnLst/>
              <a:rect r="r" b="b" t="t" l="l"/>
              <a:pathLst>
                <a:path h="975360" w="3657600">
                  <a:moveTo>
                    <a:pt x="0" y="0"/>
                  </a:moveTo>
                  <a:lnTo>
                    <a:pt x="3657600" y="0"/>
                  </a:lnTo>
                  <a:lnTo>
                    <a:pt x="3657600" y="975360"/>
                  </a:lnTo>
                  <a:lnTo>
                    <a:pt x="0" y="975360"/>
                  </a:lnTo>
                  <a:close/>
                </a:path>
              </a:pathLst>
            </a:custGeom>
            <a:blipFill>
              <a:blip r:embed="rId3">
                <a:alphaModFix amt="0"/>
              </a:blip>
              <a:stretch>
                <a:fillRect l="0" t="-23018" r="0" b="-23018"/>
              </a:stretch>
            </a:blipFill>
          </p:spPr>
        </p:sp>
      </p:grpSp>
      <p:grpSp>
        <p:nvGrpSpPr>
          <p:cNvPr name="Group 109" id="109"/>
          <p:cNvGrpSpPr/>
          <p:nvPr/>
        </p:nvGrpSpPr>
        <p:grpSpPr>
          <a:xfrm rot="0">
            <a:off x="12070080" y="3284696"/>
            <a:ext cx="2743200" cy="738664"/>
            <a:chOff x="0" y="0"/>
            <a:chExt cx="3657600" cy="984885"/>
          </a:xfrm>
        </p:grpSpPr>
        <p:sp>
          <p:nvSpPr>
            <p:cNvPr name="Freeform 110" id="110"/>
            <p:cNvSpPr/>
            <p:nvPr/>
          </p:nvSpPr>
          <p:spPr>
            <a:xfrm flipH="false" flipV="false" rot="0">
              <a:off x="0" y="0"/>
              <a:ext cx="3657600" cy="984885"/>
            </a:xfrm>
            <a:custGeom>
              <a:avLst/>
              <a:gdLst/>
              <a:ahLst/>
              <a:cxnLst/>
              <a:rect r="r" b="b" t="t" l="l"/>
              <a:pathLst>
                <a:path h="984885" w="3657600">
                  <a:moveTo>
                    <a:pt x="0" y="0"/>
                  </a:moveTo>
                  <a:lnTo>
                    <a:pt x="3657600" y="0"/>
                  </a:lnTo>
                  <a:lnTo>
                    <a:pt x="3657600" y="984885"/>
                  </a:lnTo>
                  <a:lnTo>
                    <a:pt x="0" y="984885"/>
                  </a:lnTo>
                  <a:close/>
                </a:path>
              </a:pathLst>
            </a:custGeom>
            <a:blipFill>
              <a:blip r:embed="rId4">
                <a:alphaModFix amt="0"/>
              </a:blip>
              <a:stretch>
                <a:fillRect l="0" t="-22362" r="0" b="-22362"/>
              </a:stretch>
            </a:blipFill>
          </p:spPr>
        </p:sp>
        <p:sp>
          <p:nvSpPr>
            <p:cNvPr name="TextBox 111" id="111"/>
            <p:cNvSpPr txBox="true"/>
            <p:nvPr/>
          </p:nvSpPr>
          <p:spPr>
            <a:xfrm>
              <a:off x="0" y="-9525"/>
              <a:ext cx="3657600" cy="994410"/>
            </a:xfrm>
            <a:prstGeom prst="rect">
              <a:avLst/>
            </a:prstGeom>
          </p:spPr>
          <p:txBody>
            <a:bodyPr anchor="ctr" rtlCol="false" tIns="0" lIns="0" bIns="0" rIns="0"/>
            <a:lstStyle/>
            <a:p>
              <a:pPr algn="ctr">
                <a:lnSpc>
                  <a:spcPts val="2879"/>
                </a:lnSpc>
              </a:pPr>
              <a:r>
                <a:rPr lang="en-US" sz="2400" spc="9">
                  <a:solidFill>
                    <a:srgbClr val="6C9286"/>
                  </a:solidFill>
                  <a:latin typeface="Barlow"/>
                  <a:ea typeface="Barlow"/>
                  <a:cs typeface="Barlow"/>
                  <a:sym typeface="Barlow"/>
                </a:rPr>
                <a:t>STYLE</a:t>
              </a:r>
            </a:p>
          </p:txBody>
        </p:sp>
      </p:grpSp>
      <p:grpSp>
        <p:nvGrpSpPr>
          <p:cNvPr name="Group 112" id="112"/>
          <p:cNvGrpSpPr/>
          <p:nvPr/>
        </p:nvGrpSpPr>
        <p:grpSpPr>
          <a:xfrm rot="0">
            <a:off x="12070080" y="3931920"/>
            <a:ext cx="2743200" cy="548640"/>
            <a:chOff x="0" y="0"/>
            <a:chExt cx="3657600" cy="731520"/>
          </a:xfrm>
        </p:grpSpPr>
        <p:sp>
          <p:nvSpPr>
            <p:cNvPr name="Freeform 113" id="113"/>
            <p:cNvSpPr/>
            <p:nvPr/>
          </p:nvSpPr>
          <p:spPr>
            <a:xfrm flipH="false" flipV="false" rot="0">
              <a:off x="0" y="0"/>
              <a:ext cx="3657600" cy="731520"/>
            </a:xfrm>
            <a:custGeom>
              <a:avLst/>
              <a:gdLst/>
              <a:ahLst/>
              <a:cxnLst/>
              <a:rect r="r" b="b" t="t" l="l"/>
              <a:pathLst>
                <a:path h="731520" w="3657600">
                  <a:moveTo>
                    <a:pt x="0" y="0"/>
                  </a:moveTo>
                  <a:lnTo>
                    <a:pt x="3657600" y="0"/>
                  </a:lnTo>
                  <a:lnTo>
                    <a:pt x="3657600" y="731520"/>
                  </a:lnTo>
                  <a:lnTo>
                    <a:pt x="0" y="731520"/>
                  </a:lnTo>
                  <a:close/>
                </a:path>
              </a:pathLst>
            </a:custGeom>
            <a:blipFill>
              <a:blip r:embed="rId3">
                <a:alphaModFix amt="0"/>
              </a:blip>
              <a:stretch>
                <a:fillRect l="0" t="-47357" r="0" b="-47357"/>
              </a:stretch>
            </a:blipFill>
          </p:spPr>
        </p:sp>
      </p:grpSp>
      <p:grpSp>
        <p:nvGrpSpPr>
          <p:cNvPr name="Group 114" id="114"/>
          <p:cNvGrpSpPr/>
          <p:nvPr/>
        </p:nvGrpSpPr>
        <p:grpSpPr>
          <a:xfrm rot="0">
            <a:off x="12070080" y="3917633"/>
            <a:ext cx="2743200" cy="562928"/>
            <a:chOff x="0" y="0"/>
            <a:chExt cx="3657600" cy="750570"/>
          </a:xfrm>
        </p:grpSpPr>
        <p:sp>
          <p:nvSpPr>
            <p:cNvPr name="Freeform 115" id="115"/>
            <p:cNvSpPr/>
            <p:nvPr/>
          </p:nvSpPr>
          <p:spPr>
            <a:xfrm flipH="false" flipV="false" rot="0">
              <a:off x="0" y="0"/>
              <a:ext cx="3657600" cy="750570"/>
            </a:xfrm>
            <a:custGeom>
              <a:avLst/>
              <a:gdLst/>
              <a:ahLst/>
              <a:cxnLst/>
              <a:rect r="r" b="b" t="t" l="l"/>
              <a:pathLst>
                <a:path h="750570" w="3657600">
                  <a:moveTo>
                    <a:pt x="0" y="0"/>
                  </a:moveTo>
                  <a:lnTo>
                    <a:pt x="3657600" y="0"/>
                  </a:lnTo>
                  <a:lnTo>
                    <a:pt x="3657600" y="750570"/>
                  </a:lnTo>
                  <a:lnTo>
                    <a:pt x="0" y="750570"/>
                  </a:lnTo>
                  <a:close/>
                </a:path>
              </a:pathLst>
            </a:custGeom>
            <a:blipFill>
              <a:blip r:embed="rId4">
                <a:alphaModFix amt="0"/>
              </a:blip>
              <a:stretch>
                <a:fillRect l="0" t="-44952" r="0" b="-44952"/>
              </a:stretch>
            </a:blipFill>
          </p:spPr>
        </p:sp>
        <p:sp>
          <p:nvSpPr>
            <p:cNvPr name="TextBox 116" id="116"/>
            <p:cNvSpPr txBox="true"/>
            <p:nvPr/>
          </p:nvSpPr>
          <p:spPr>
            <a:xfrm>
              <a:off x="0" y="-19050"/>
              <a:ext cx="3657600" cy="769620"/>
            </a:xfrm>
            <a:prstGeom prst="rect">
              <a:avLst/>
            </a:prstGeom>
          </p:spPr>
          <p:txBody>
            <a:bodyPr anchor="ctr" rtlCol="false" tIns="0" lIns="0" bIns="0" rIns="0"/>
            <a:lstStyle/>
            <a:p>
              <a:pPr algn="ctr">
                <a:lnSpc>
                  <a:spcPts val="2400"/>
                </a:lnSpc>
              </a:pPr>
              <a:r>
                <a:rPr lang="en-US" sz="2000" spc="8">
                  <a:solidFill>
                    <a:srgbClr val="365B6D"/>
                  </a:solidFill>
                  <a:latin typeface="Barlow"/>
                  <a:ea typeface="Barlow"/>
                  <a:cs typeface="Barlow"/>
                  <a:sym typeface="Barlow"/>
                </a:rPr>
                <a:t>Terminology</a:t>
              </a:r>
            </a:p>
          </p:txBody>
        </p:sp>
      </p:grpSp>
      <p:grpSp>
        <p:nvGrpSpPr>
          <p:cNvPr name="Group 117" id="117"/>
          <p:cNvGrpSpPr/>
          <p:nvPr/>
        </p:nvGrpSpPr>
        <p:grpSpPr>
          <a:xfrm rot="0">
            <a:off x="15636240" y="1828800"/>
            <a:ext cx="1280160" cy="1280160"/>
            <a:chOff x="0" y="0"/>
            <a:chExt cx="1706880" cy="1706880"/>
          </a:xfrm>
        </p:grpSpPr>
        <p:sp>
          <p:nvSpPr>
            <p:cNvPr name="Freeform 118" id="118"/>
            <p:cNvSpPr/>
            <p:nvPr/>
          </p:nvSpPr>
          <p:spPr>
            <a:xfrm flipH="false" flipV="false" rot="0">
              <a:off x="0" y="0"/>
              <a:ext cx="1706880" cy="1706880"/>
            </a:xfrm>
            <a:custGeom>
              <a:avLst/>
              <a:gdLst/>
              <a:ahLst/>
              <a:cxnLst/>
              <a:rect r="r" b="b" t="t" l="l"/>
              <a:pathLst>
                <a:path h="1706880" w="1706880">
                  <a:moveTo>
                    <a:pt x="0" y="853440"/>
                  </a:moveTo>
                  <a:cubicBezTo>
                    <a:pt x="0" y="382143"/>
                    <a:pt x="382143" y="0"/>
                    <a:pt x="853440" y="0"/>
                  </a:cubicBezTo>
                  <a:cubicBezTo>
                    <a:pt x="1324737" y="0"/>
                    <a:pt x="1706880" y="382143"/>
                    <a:pt x="1706880" y="853440"/>
                  </a:cubicBezTo>
                  <a:cubicBezTo>
                    <a:pt x="1706880" y="1324737"/>
                    <a:pt x="1324737" y="1706880"/>
                    <a:pt x="853440" y="1706880"/>
                  </a:cubicBezTo>
                  <a:cubicBezTo>
                    <a:pt x="382143" y="1706880"/>
                    <a:pt x="0" y="1324737"/>
                    <a:pt x="0" y="853440"/>
                  </a:cubicBezTo>
                  <a:close/>
                </a:path>
              </a:pathLst>
            </a:custGeom>
            <a:solidFill>
              <a:srgbClr val="41C1BA"/>
            </a:solidFill>
          </p:spPr>
        </p:sp>
      </p:grpSp>
      <p:grpSp>
        <p:nvGrpSpPr>
          <p:cNvPr name="Group 119" id="119"/>
          <p:cNvGrpSpPr/>
          <p:nvPr/>
        </p:nvGrpSpPr>
        <p:grpSpPr>
          <a:xfrm rot="0">
            <a:off x="15636240" y="1828800"/>
            <a:ext cx="1280160" cy="1280160"/>
            <a:chOff x="0" y="0"/>
            <a:chExt cx="1706880" cy="1706880"/>
          </a:xfrm>
        </p:grpSpPr>
        <p:sp>
          <p:nvSpPr>
            <p:cNvPr name="Freeform 120" id="120"/>
            <p:cNvSpPr/>
            <p:nvPr/>
          </p:nvSpPr>
          <p:spPr>
            <a:xfrm flipH="false" flipV="false" rot="0">
              <a:off x="0" y="0"/>
              <a:ext cx="1706880" cy="1706880"/>
            </a:xfrm>
            <a:custGeom>
              <a:avLst/>
              <a:gdLst/>
              <a:ahLst/>
              <a:cxnLst/>
              <a:rect r="r" b="b" t="t" l="l"/>
              <a:pathLst>
                <a:path h="1706880" w="1706880">
                  <a:moveTo>
                    <a:pt x="0" y="0"/>
                  </a:moveTo>
                  <a:lnTo>
                    <a:pt x="1706880" y="0"/>
                  </a:lnTo>
                  <a:lnTo>
                    <a:pt x="1706880" y="1706880"/>
                  </a:lnTo>
                  <a:lnTo>
                    <a:pt x="0" y="1706880"/>
                  </a:lnTo>
                  <a:close/>
                </a:path>
              </a:pathLst>
            </a:custGeom>
            <a:blipFill>
              <a:blip r:embed="rId3">
                <a:alphaModFix amt="0"/>
              </a:blip>
              <a:stretch>
                <a:fillRect l="-78392" t="0" r="-78392" b="0"/>
              </a:stretch>
            </a:blipFill>
          </p:spPr>
        </p:sp>
      </p:grpSp>
      <p:grpSp>
        <p:nvGrpSpPr>
          <p:cNvPr name="Group 121" id="121"/>
          <p:cNvGrpSpPr/>
          <p:nvPr/>
        </p:nvGrpSpPr>
        <p:grpSpPr>
          <a:xfrm rot="0">
            <a:off x="15636240" y="1814512"/>
            <a:ext cx="1280160" cy="1294447"/>
            <a:chOff x="0" y="0"/>
            <a:chExt cx="1706880" cy="1725930"/>
          </a:xfrm>
        </p:grpSpPr>
        <p:sp>
          <p:nvSpPr>
            <p:cNvPr name="Freeform 122" id="122"/>
            <p:cNvSpPr/>
            <p:nvPr/>
          </p:nvSpPr>
          <p:spPr>
            <a:xfrm flipH="false" flipV="false" rot="0">
              <a:off x="0" y="0"/>
              <a:ext cx="1706880" cy="1725930"/>
            </a:xfrm>
            <a:custGeom>
              <a:avLst/>
              <a:gdLst/>
              <a:ahLst/>
              <a:cxnLst/>
              <a:rect r="r" b="b" t="t" l="l"/>
              <a:pathLst>
                <a:path h="1725930" w="1706880">
                  <a:moveTo>
                    <a:pt x="0" y="0"/>
                  </a:moveTo>
                  <a:lnTo>
                    <a:pt x="1706880" y="0"/>
                  </a:lnTo>
                  <a:lnTo>
                    <a:pt x="1706880" y="1725930"/>
                  </a:lnTo>
                  <a:lnTo>
                    <a:pt x="0" y="1725930"/>
                  </a:lnTo>
                  <a:close/>
                </a:path>
              </a:pathLst>
            </a:custGeom>
            <a:blipFill>
              <a:blip r:embed="rId4">
                <a:alphaModFix amt="0"/>
              </a:blip>
              <a:stretch>
                <a:fillRect l="-79735" t="0" r="-79735" b="0"/>
              </a:stretch>
            </a:blipFill>
          </p:spPr>
        </p:sp>
        <p:sp>
          <p:nvSpPr>
            <p:cNvPr name="TextBox 123" id="123"/>
            <p:cNvSpPr txBox="true"/>
            <p:nvPr/>
          </p:nvSpPr>
          <p:spPr>
            <a:xfrm>
              <a:off x="0" y="-19050"/>
              <a:ext cx="1706880" cy="1744980"/>
            </a:xfrm>
            <a:prstGeom prst="rect">
              <a:avLst/>
            </a:prstGeom>
          </p:spPr>
          <p:txBody>
            <a:bodyPr anchor="ctr" rtlCol="false" tIns="0" lIns="0" bIns="0" rIns="0"/>
            <a:lstStyle/>
            <a:p>
              <a:pPr algn="ctr">
                <a:lnSpc>
                  <a:spcPts val="4800"/>
                </a:lnSpc>
              </a:pPr>
              <a:r>
                <a:rPr lang="en-US" b="true" sz="4000">
                  <a:solidFill>
                    <a:srgbClr val="365B6D"/>
                  </a:solidFill>
                  <a:latin typeface="Barlow Semi-Bold"/>
                  <a:ea typeface="Barlow Semi-Bold"/>
                  <a:cs typeface="Barlow Semi-Bold"/>
                  <a:sym typeface="Barlow Semi-Bold"/>
                </a:rPr>
                <a:t>6</a:t>
              </a:r>
            </a:p>
          </p:txBody>
        </p:sp>
      </p:grpSp>
      <p:grpSp>
        <p:nvGrpSpPr>
          <p:cNvPr name="Group 124" id="124"/>
          <p:cNvGrpSpPr/>
          <p:nvPr/>
        </p:nvGrpSpPr>
        <p:grpSpPr>
          <a:xfrm rot="0">
            <a:off x="14904720" y="3291840"/>
            <a:ext cx="2743200" cy="731520"/>
            <a:chOff x="0" y="0"/>
            <a:chExt cx="3657600" cy="975360"/>
          </a:xfrm>
        </p:grpSpPr>
        <p:sp>
          <p:nvSpPr>
            <p:cNvPr name="Freeform 125" id="125"/>
            <p:cNvSpPr/>
            <p:nvPr/>
          </p:nvSpPr>
          <p:spPr>
            <a:xfrm flipH="false" flipV="false" rot="0">
              <a:off x="0" y="0"/>
              <a:ext cx="3657600" cy="975360"/>
            </a:xfrm>
            <a:custGeom>
              <a:avLst/>
              <a:gdLst/>
              <a:ahLst/>
              <a:cxnLst/>
              <a:rect r="r" b="b" t="t" l="l"/>
              <a:pathLst>
                <a:path h="975360" w="3657600">
                  <a:moveTo>
                    <a:pt x="0" y="0"/>
                  </a:moveTo>
                  <a:lnTo>
                    <a:pt x="3657600" y="0"/>
                  </a:lnTo>
                  <a:lnTo>
                    <a:pt x="3657600" y="975360"/>
                  </a:lnTo>
                  <a:lnTo>
                    <a:pt x="0" y="975360"/>
                  </a:lnTo>
                  <a:close/>
                </a:path>
              </a:pathLst>
            </a:custGeom>
            <a:blipFill>
              <a:blip r:embed="rId3">
                <a:alphaModFix amt="0"/>
              </a:blip>
              <a:stretch>
                <a:fillRect l="0" t="-23018" r="0" b="-23018"/>
              </a:stretch>
            </a:blipFill>
          </p:spPr>
        </p:sp>
      </p:grpSp>
      <p:grpSp>
        <p:nvGrpSpPr>
          <p:cNvPr name="Group 126" id="126"/>
          <p:cNvGrpSpPr/>
          <p:nvPr/>
        </p:nvGrpSpPr>
        <p:grpSpPr>
          <a:xfrm rot="0">
            <a:off x="14904720" y="3284696"/>
            <a:ext cx="2743200" cy="738664"/>
            <a:chOff x="0" y="0"/>
            <a:chExt cx="3657600" cy="984885"/>
          </a:xfrm>
        </p:grpSpPr>
        <p:sp>
          <p:nvSpPr>
            <p:cNvPr name="Freeform 127" id="127"/>
            <p:cNvSpPr/>
            <p:nvPr/>
          </p:nvSpPr>
          <p:spPr>
            <a:xfrm flipH="false" flipV="false" rot="0">
              <a:off x="0" y="0"/>
              <a:ext cx="3657600" cy="984885"/>
            </a:xfrm>
            <a:custGeom>
              <a:avLst/>
              <a:gdLst/>
              <a:ahLst/>
              <a:cxnLst/>
              <a:rect r="r" b="b" t="t" l="l"/>
              <a:pathLst>
                <a:path h="984885" w="3657600">
                  <a:moveTo>
                    <a:pt x="0" y="0"/>
                  </a:moveTo>
                  <a:lnTo>
                    <a:pt x="3657600" y="0"/>
                  </a:lnTo>
                  <a:lnTo>
                    <a:pt x="3657600" y="984885"/>
                  </a:lnTo>
                  <a:lnTo>
                    <a:pt x="0" y="984885"/>
                  </a:lnTo>
                  <a:close/>
                </a:path>
              </a:pathLst>
            </a:custGeom>
            <a:blipFill>
              <a:blip r:embed="rId4">
                <a:alphaModFix amt="0"/>
              </a:blip>
              <a:stretch>
                <a:fillRect l="0" t="-22362" r="0" b="-22362"/>
              </a:stretch>
            </a:blipFill>
          </p:spPr>
        </p:sp>
        <p:sp>
          <p:nvSpPr>
            <p:cNvPr name="TextBox 128" id="128"/>
            <p:cNvSpPr txBox="true"/>
            <p:nvPr/>
          </p:nvSpPr>
          <p:spPr>
            <a:xfrm>
              <a:off x="0" y="-9525"/>
              <a:ext cx="3657600" cy="994410"/>
            </a:xfrm>
            <a:prstGeom prst="rect">
              <a:avLst/>
            </a:prstGeom>
          </p:spPr>
          <p:txBody>
            <a:bodyPr anchor="ctr" rtlCol="false" tIns="0" lIns="0" bIns="0" rIns="0"/>
            <a:lstStyle/>
            <a:p>
              <a:pPr algn="ctr">
                <a:lnSpc>
                  <a:spcPts val="2879"/>
                </a:lnSpc>
              </a:pPr>
              <a:r>
                <a:rPr lang="en-US" sz="2400" spc="9">
                  <a:solidFill>
                    <a:srgbClr val="6C9286"/>
                  </a:solidFill>
                  <a:latin typeface="Barlow"/>
                  <a:ea typeface="Barlow"/>
                  <a:cs typeface="Barlow"/>
                  <a:sym typeface="Barlow"/>
                </a:rPr>
                <a:t>CITATIONS</a:t>
              </a:r>
            </a:p>
          </p:txBody>
        </p:sp>
      </p:grpSp>
      <p:grpSp>
        <p:nvGrpSpPr>
          <p:cNvPr name="Group 129" id="129"/>
          <p:cNvGrpSpPr/>
          <p:nvPr/>
        </p:nvGrpSpPr>
        <p:grpSpPr>
          <a:xfrm rot="0">
            <a:off x="14904720" y="3931920"/>
            <a:ext cx="2743200" cy="548640"/>
            <a:chOff x="0" y="0"/>
            <a:chExt cx="3657600" cy="731520"/>
          </a:xfrm>
        </p:grpSpPr>
        <p:sp>
          <p:nvSpPr>
            <p:cNvPr name="Freeform 130" id="130"/>
            <p:cNvSpPr/>
            <p:nvPr/>
          </p:nvSpPr>
          <p:spPr>
            <a:xfrm flipH="false" flipV="false" rot="0">
              <a:off x="0" y="0"/>
              <a:ext cx="3657600" cy="731520"/>
            </a:xfrm>
            <a:custGeom>
              <a:avLst/>
              <a:gdLst/>
              <a:ahLst/>
              <a:cxnLst/>
              <a:rect r="r" b="b" t="t" l="l"/>
              <a:pathLst>
                <a:path h="731520" w="3657600">
                  <a:moveTo>
                    <a:pt x="0" y="0"/>
                  </a:moveTo>
                  <a:lnTo>
                    <a:pt x="3657600" y="0"/>
                  </a:lnTo>
                  <a:lnTo>
                    <a:pt x="3657600" y="731520"/>
                  </a:lnTo>
                  <a:lnTo>
                    <a:pt x="0" y="731520"/>
                  </a:lnTo>
                  <a:close/>
                </a:path>
              </a:pathLst>
            </a:custGeom>
            <a:blipFill>
              <a:blip r:embed="rId3">
                <a:alphaModFix amt="0"/>
              </a:blip>
              <a:stretch>
                <a:fillRect l="0" t="-47357" r="0" b="-47357"/>
              </a:stretch>
            </a:blipFill>
          </p:spPr>
        </p:sp>
      </p:grpSp>
      <p:grpSp>
        <p:nvGrpSpPr>
          <p:cNvPr name="Group 131" id="131"/>
          <p:cNvGrpSpPr/>
          <p:nvPr/>
        </p:nvGrpSpPr>
        <p:grpSpPr>
          <a:xfrm rot="0">
            <a:off x="14904720" y="3917633"/>
            <a:ext cx="2743200" cy="562928"/>
            <a:chOff x="0" y="0"/>
            <a:chExt cx="3657600" cy="750570"/>
          </a:xfrm>
        </p:grpSpPr>
        <p:sp>
          <p:nvSpPr>
            <p:cNvPr name="Freeform 132" id="132"/>
            <p:cNvSpPr/>
            <p:nvPr/>
          </p:nvSpPr>
          <p:spPr>
            <a:xfrm flipH="false" flipV="false" rot="0">
              <a:off x="0" y="0"/>
              <a:ext cx="3657600" cy="750570"/>
            </a:xfrm>
            <a:custGeom>
              <a:avLst/>
              <a:gdLst/>
              <a:ahLst/>
              <a:cxnLst/>
              <a:rect r="r" b="b" t="t" l="l"/>
              <a:pathLst>
                <a:path h="750570" w="3657600">
                  <a:moveTo>
                    <a:pt x="0" y="0"/>
                  </a:moveTo>
                  <a:lnTo>
                    <a:pt x="3657600" y="0"/>
                  </a:lnTo>
                  <a:lnTo>
                    <a:pt x="3657600" y="750570"/>
                  </a:lnTo>
                  <a:lnTo>
                    <a:pt x="0" y="750570"/>
                  </a:lnTo>
                  <a:close/>
                </a:path>
              </a:pathLst>
            </a:custGeom>
            <a:blipFill>
              <a:blip r:embed="rId4">
                <a:alphaModFix amt="0"/>
              </a:blip>
              <a:stretch>
                <a:fillRect l="0" t="-44952" r="0" b="-44952"/>
              </a:stretch>
            </a:blipFill>
          </p:spPr>
        </p:sp>
        <p:sp>
          <p:nvSpPr>
            <p:cNvPr name="TextBox 133" id="133"/>
            <p:cNvSpPr txBox="true"/>
            <p:nvPr/>
          </p:nvSpPr>
          <p:spPr>
            <a:xfrm>
              <a:off x="0" y="-19050"/>
              <a:ext cx="3657600" cy="769620"/>
            </a:xfrm>
            <a:prstGeom prst="rect">
              <a:avLst/>
            </a:prstGeom>
          </p:spPr>
          <p:txBody>
            <a:bodyPr anchor="ctr" rtlCol="false" tIns="0" lIns="0" bIns="0" rIns="0"/>
            <a:lstStyle/>
            <a:p>
              <a:pPr algn="ctr">
                <a:lnSpc>
                  <a:spcPts val="2400"/>
                </a:lnSpc>
              </a:pPr>
              <a:r>
                <a:rPr lang="en-US" sz="2000" spc="8">
                  <a:solidFill>
                    <a:srgbClr val="365B6D"/>
                  </a:solidFill>
                  <a:latin typeface="Barlow"/>
                  <a:ea typeface="Barlow"/>
                  <a:cs typeface="Barlow"/>
                  <a:sym typeface="Barlow"/>
                </a:rPr>
                <a:t>Verify refs</a:t>
              </a:r>
            </a:p>
          </p:txBody>
        </p:sp>
      </p:grpSp>
      <p:grpSp>
        <p:nvGrpSpPr>
          <p:cNvPr name="Group 134" id="134"/>
          <p:cNvGrpSpPr/>
          <p:nvPr/>
        </p:nvGrpSpPr>
        <p:grpSpPr>
          <a:xfrm rot="0">
            <a:off x="914400" y="4937760"/>
            <a:ext cx="16459200" cy="4572000"/>
            <a:chOff x="0" y="0"/>
            <a:chExt cx="21945600" cy="6096000"/>
          </a:xfrm>
        </p:grpSpPr>
        <p:sp>
          <p:nvSpPr>
            <p:cNvPr name="Freeform 135" id="135"/>
            <p:cNvSpPr/>
            <p:nvPr/>
          </p:nvSpPr>
          <p:spPr>
            <a:xfrm flipH="false" flipV="false" rot="0">
              <a:off x="0" y="0"/>
              <a:ext cx="21945600" cy="6096000"/>
            </a:xfrm>
            <a:custGeom>
              <a:avLst/>
              <a:gdLst/>
              <a:ahLst/>
              <a:cxnLst/>
              <a:rect r="r" b="b" t="t" l="l"/>
              <a:pathLst>
                <a:path h="6096000" w="21945600">
                  <a:moveTo>
                    <a:pt x="0" y="0"/>
                  </a:moveTo>
                  <a:lnTo>
                    <a:pt x="21945600" y="0"/>
                  </a:lnTo>
                  <a:lnTo>
                    <a:pt x="21945600" y="6096000"/>
                  </a:lnTo>
                  <a:lnTo>
                    <a:pt x="0" y="6096000"/>
                  </a:lnTo>
                  <a:close/>
                </a:path>
              </a:pathLst>
            </a:custGeom>
            <a:solidFill>
              <a:srgbClr val="41C1BA"/>
            </a:solidFill>
          </p:spPr>
        </p:sp>
      </p:grpSp>
      <p:grpSp>
        <p:nvGrpSpPr>
          <p:cNvPr name="Group 136" id="136"/>
          <p:cNvGrpSpPr/>
          <p:nvPr/>
        </p:nvGrpSpPr>
        <p:grpSpPr>
          <a:xfrm rot="0">
            <a:off x="1280160" y="5212080"/>
            <a:ext cx="15727680" cy="4385262"/>
            <a:chOff x="0" y="0"/>
            <a:chExt cx="20970240" cy="5847016"/>
          </a:xfrm>
        </p:grpSpPr>
        <p:sp>
          <p:nvSpPr>
            <p:cNvPr name="Freeform 137" id="137"/>
            <p:cNvSpPr/>
            <p:nvPr/>
          </p:nvSpPr>
          <p:spPr>
            <a:xfrm flipH="false" flipV="false" rot="0">
              <a:off x="0" y="0"/>
              <a:ext cx="20970239" cy="5846953"/>
            </a:xfrm>
            <a:custGeom>
              <a:avLst/>
              <a:gdLst/>
              <a:ahLst/>
              <a:cxnLst/>
              <a:rect r="r" b="b" t="t" l="l"/>
              <a:pathLst>
                <a:path h="5846953" w="20970239">
                  <a:moveTo>
                    <a:pt x="0" y="0"/>
                  </a:moveTo>
                  <a:lnTo>
                    <a:pt x="20970239" y="0"/>
                  </a:lnTo>
                  <a:lnTo>
                    <a:pt x="20970239" y="5846953"/>
                  </a:lnTo>
                  <a:lnTo>
                    <a:pt x="0" y="5846953"/>
                  </a:lnTo>
                  <a:close/>
                </a:path>
              </a:pathLst>
            </a:custGeom>
            <a:blipFill>
              <a:blip r:embed="rId3">
                <a:alphaModFix amt="0"/>
              </a:blip>
              <a:stretch>
                <a:fillRect l="0" t="-19834" r="0" b="-19835"/>
              </a:stretch>
            </a:blipFill>
          </p:spPr>
        </p:sp>
      </p:grpSp>
      <p:grpSp>
        <p:nvGrpSpPr>
          <p:cNvPr name="Group 138" id="138"/>
          <p:cNvGrpSpPr/>
          <p:nvPr/>
        </p:nvGrpSpPr>
        <p:grpSpPr>
          <a:xfrm rot="0">
            <a:off x="1280160" y="5212080"/>
            <a:ext cx="15727680" cy="4414977"/>
            <a:chOff x="0" y="0"/>
            <a:chExt cx="20970240" cy="5886636"/>
          </a:xfrm>
        </p:grpSpPr>
        <p:sp>
          <p:nvSpPr>
            <p:cNvPr name="Freeform 139" id="139"/>
            <p:cNvSpPr/>
            <p:nvPr/>
          </p:nvSpPr>
          <p:spPr>
            <a:xfrm flipH="false" flipV="false" rot="0">
              <a:off x="0" y="0"/>
              <a:ext cx="20970239" cy="5886632"/>
            </a:xfrm>
            <a:custGeom>
              <a:avLst/>
              <a:gdLst/>
              <a:ahLst/>
              <a:cxnLst/>
              <a:rect r="r" b="b" t="t" l="l"/>
              <a:pathLst>
                <a:path h="5886632" w="20970239">
                  <a:moveTo>
                    <a:pt x="0" y="0"/>
                  </a:moveTo>
                  <a:lnTo>
                    <a:pt x="20970239" y="0"/>
                  </a:lnTo>
                  <a:lnTo>
                    <a:pt x="20970239" y="5886632"/>
                  </a:lnTo>
                  <a:lnTo>
                    <a:pt x="0" y="5886632"/>
                  </a:lnTo>
                  <a:close/>
                </a:path>
              </a:pathLst>
            </a:custGeom>
            <a:blipFill>
              <a:blip r:embed="rId4">
                <a:alphaModFix amt="0"/>
              </a:blip>
              <a:stretch>
                <a:fillRect l="0" t="-19749" r="0" b="-19076"/>
              </a:stretch>
            </a:blipFill>
          </p:spPr>
        </p:sp>
        <p:sp>
          <p:nvSpPr>
            <p:cNvPr name="TextBox 140" id="140"/>
            <p:cNvSpPr txBox="true"/>
            <p:nvPr/>
          </p:nvSpPr>
          <p:spPr>
            <a:xfrm>
              <a:off x="0" y="0"/>
              <a:ext cx="20970240" cy="5886636"/>
            </a:xfrm>
            <a:prstGeom prst="rect">
              <a:avLst/>
            </a:prstGeom>
          </p:spPr>
          <p:txBody>
            <a:bodyPr anchor="ctr" rtlCol="false" tIns="0" lIns="0" bIns="0" rIns="0"/>
            <a:lstStyle/>
            <a:p>
              <a:pPr algn="l">
                <a:lnSpc>
                  <a:spcPts val="3120"/>
                </a:lnSpc>
              </a:pPr>
              <a:r>
                <a:rPr lang="en-US" sz="2600" spc="10">
                  <a:solidFill>
                    <a:srgbClr val="365B6D"/>
                  </a:solidFill>
                  <a:latin typeface="Barlow"/>
                  <a:ea typeface="Barlow"/>
                  <a:cs typeface="Barlow"/>
                  <a:sym typeface="Barlow"/>
                </a:rPr>
                <a:t>① "Help me structure my Methods section for a study on X"</a:t>
              </a:r>
            </a:p>
            <a:p>
              <a:pPr algn="l">
                <a:lnSpc>
                  <a:spcPts val="3120"/>
                </a:lnSpc>
              </a:pPr>
            </a:p>
            <a:p>
              <a:pPr algn="l">
                <a:lnSpc>
                  <a:spcPts val="3120"/>
                </a:lnSpc>
              </a:pPr>
              <a:r>
                <a:rPr lang="en-US" sz="2600" spc="10">
                  <a:solidFill>
                    <a:srgbClr val="365B6D"/>
                  </a:solidFill>
                  <a:latin typeface="Barlow"/>
                  <a:ea typeface="Barlow"/>
                  <a:cs typeface="Barlow"/>
                  <a:sym typeface="Barlow"/>
                </a:rPr>
                <a:t>② "Expand this point about data collection"</a:t>
              </a:r>
            </a:p>
            <a:p>
              <a:pPr algn="l">
                <a:lnSpc>
                  <a:spcPts val="3120"/>
                </a:lnSpc>
              </a:pPr>
            </a:p>
            <a:p>
              <a:pPr algn="l">
                <a:lnSpc>
                  <a:spcPts val="3120"/>
                </a:lnSpc>
              </a:pPr>
              <a:r>
                <a:rPr lang="en-US" sz="2600" spc="10">
                  <a:solidFill>
                    <a:srgbClr val="365B6D"/>
                  </a:solidFill>
                  <a:latin typeface="Barlow"/>
                  <a:ea typeface="Barlow"/>
                  <a:cs typeface="Barlow"/>
                  <a:sym typeface="Barlow"/>
                </a:rPr>
                <a:t>③ "Make this paragraph more concise"</a:t>
              </a:r>
            </a:p>
            <a:p>
              <a:pPr algn="l">
                <a:lnSpc>
                  <a:spcPts val="3120"/>
                </a:lnSpc>
              </a:pPr>
            </a:p>
            <a:p>
              <a:pPr algn="l">
                <a:lnSpc>
                  <a:spcPts val="3120"/>
                </a:lnSpc>
              </a:pPr>
              <a:r>
                <a:rPr lang="en-US" sz="2600" spc="10">
                  <a:solidFill>
                    <a:srgbClr val="365B6D"/>
                  </a:solidFill>
                  <a:latin typeface="Barlow"/>
                  <a:ea typeface="Barlow"/>
                  <a:cs typeface="Barlow"/>
                  <a:sym typeface="Barlow"/>
                </a:rPr>
                <a:t>④ "Are my arguments logical? Identify any gaps"</a:t>
              </a:r>
            </a:p>
            <a:p>
              <a:pPr algn="l">
                <a:lnSpc>
                  <a:spcPts val="3120"/>
                </a:lnSpc>
              </a:pPr>
            </a:p>
            <a:p>
              <a:pPr algn="l">
                <a:lnSpc>
                  <a:spcPts val="3120"/>
                </a:lnSpc>
              </a:pPr>
              <a:r>
                <a:rPr lang="en-US" sz="2600" spc="10">
                  <a:solidFill>
                    <a:srgbClr val="365B6D"/>
                  </a:solidFill>
                  <a:latin typeface="Barlow"/>
                  <a:ea typeface="Barlow"/>
                  <a:cs typeface="Barlow"/>
                  <a:sym typeface="Barlow"/>
                </a:rPr>
                <a:t>⑤ "Is my terminology consistent throughout?"</a:t>
              </a:r>
            </a:p>
            <a:p>
              <a:pPr algn="l">
                <a:lnSpc>
                  <a:spcPts val="3120"/>
                </a:lnSpc>
              </a:pPr>
            </a:p>
            <a:p>
              <a:pPr algn="l">
                <a:lnSpc>
                  <a:spcPts val="3120"/>
                </a:lnSpc>
              </a:pPr>
              <a:r>
                <a:rPr lang="en-US" sz="2600" spc="10">
                  <a:solidFill>
                    <a:srgbClr val="365B6D"/>
                  </a:solidFill>
                  <a:latin typeface="Barlow"/>
                  <a:ea typeface="Barlow"/>
                  <a:cs typeface="Barlow"/>
                  <a:sym typeface="Barlow"/>
                </a:rPr>
                <a:t>⑥ "Verify these references exist" ← CRITICAL!</a:t>
              </a:r>
            </a:p>
          </p:txBody>
        </p:sp>
      </p:gr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bg>
      <p:bgPr>
        <a:solidFill>
          <a:srgbClr val="365B6D"/>
        </a:solidFill>
      </p:bgPr>
    </p:bg>
    <p:spTree>
      <p:nvGrpSpPr>
        <p:cNvPr id="1" name=""/>
        <p:cNvGrpSpPr/>
        <p:nvPr/>
      </p:nvGrpSpPr>
      <p:grpSpPr>
        <a:xfrm>
          <a:off x="0" y="0"/>
          <a:ext cx="0" cy="0"/>
          <a:chOff x="0" y="0"/>
          <a:chExt cx="0" cy="0"/>
        </a:xfrm>
      </p:grpSpPr>
      <p:grpSp>
        <p:nvGrpSpPr>
          <p:cNvPr name="Group 2" id="2"/>
          <p:cNvGrpSpPr/>
          <p:nvPr/>
        </p:nvGrpSpPr>
        <p:grpSpPr>
          <a:xfrm rot="0">
            <a:off x="914400" y="548640"/>
            <a:ext cx="16459200" cy="2236521"/>
            <a:chOff x="0" y="0"/>
            <a:chExt cx="21945600" cy="2982028"/>
          </a:xfrm>
        </p:grpSpPr>
        <p:sp>
          <p:nvSpPr>
            <p:cNvPr name="Freeform 3" id="3"/>
            <p:cNvSpPr/>
            <p:nvPr/>
          </p:nvSpPr>
          <p:spPr>
            <a:xfrm flipH="false" flipV="false" rot="0">
              <a:off x="0" y="0"/>
              <a:ext cx="21945600" cy="2982028"/>
            </a:xfrm>
            <a:custGeom>
              <a:avLst/>
              <a:gdLst/>
              <a:ahLst/>
              <a:cxnLst/>
              <a:rect r="r" b="b" t="t" l="l"/>
              <a:pathLst>
                <a:path h="2982028" w="21945600">
                  <a:moveTo>
                    <a:pt x="0" y="0"/>
                  </a:moveTo>
                  <a:lnTo>
                    <a:pt x="21945600" y="0"/>
                  </a:lnTo>
                  <a:lnTo>
                    <a:pt x="21945600" y="2982028"/>
                  </a:lnTo>
                  <a:lnTo>
                    <a:pt x="0" y="2982028"/>
                  </a:lnTo>
                  <a:close/>
                </a:path>
              </a:pathLst>
            </a:custGeom>
            <a:blipFill>
              <a:blip r:embed="rId3">
                <a:alphaModFix amt="0"/>
              </a:blip>
              <a:stretch>
                <a:fillRect l="0" t="-122953" r="0" b="-63838"/>
              </a:stretch>
            </a:blipFill>
          </p:spPr>
        </p:sp>
        <p:sp>
          <p:nvSpPr>
            <p:cNvPr name="TextBox 4" id="4"/>
            <p:cNvSpPr txBox="true"/>
            <p:nvPr/>
          </p:nvSpPr>
          <p:spPr>
            <a:xfrm>
              <a:off x="0" y="-9525"/>
              <a:ext cx="21945600" cy="2991553"/>
            </a:xfrm>
            <a:prstGeom prst="rect">
              <a:avLst/>
            </a:prstGeom>
          </p:spPr>
          <p:txBody>
            <a:bodyPr anchor="ctr" rtlCol="false" tIns="0" lIns="0" bIns="0" rIns="0"/>
            <a:lstStyle/>
            <a:p>
              <a:pPr algn="ctr">
                <a:lnSpc>
                  <a:spcPts val="7680"/>
                </a:lnSpc>
              </a:pPr>
              <a:r>
                <a:rPr lang="en-US" b="true" sz="6400">
                  <a:solidFill>
                    <a:srgbClr val="41C1BA"/>
                  </a:solidFill>
                  <a:latin typeface="Barlow Bold"/>
                  <a:ea typeface="Barlow Bold"/>
                  <a:cs typeface="Barlow Bold"/>
                  <a:sym typeface="Barlow Bold"/>
                </a:rPr>
                <a:t>AI Workflow in Action: Literature Review Example</a:t>
              </a:r>
            </a:p>
          </p:txBody>
        </p:sp>
      </p:grpSp>
      <p:grpSp>
        <p:nvGrpSpPr>
          <p:cNvPr name="Group 5" id="5"/>
          <p:cNvGrpSpPr/>
          <p:nvPr/>
        </p:nvGrpSpPr>
        <p:grpSpPr>
          <a:xfrm rot="0">
            <a:off x="901703" y="1998983"/>
            <a:ext cx="5328923" cy="5877563"/>
            <a:chOff x="0" y="0"/>
            <a:chExt cx="7105231" cy="7836751"/>
          </a:xfrm>
        </p:grpSpPr>
        <p:sp>
          <p:nvSpPr>
            <p:cNvPr name="Freeform 6" id="6"/>
            <p:cNvSpPr/>
            <p:nvPr/>
          </p:nvSpPr>
          <p:spPr>
            <a:xfrm flipH="false" flipV="false" rot="0">
              <a:off x="16891" y="16891"/>
              <a:ext cx="7071360" cy="7802881"/>
            </a:xfrm>
            <a:custGeom>
              <a:avLst/>
              <a:gdLst/>
              <a:ahLst/>
              <a:cxnLst/>
              <a:rect r="r" b="b" t="t" l="l"/>
              <a:pathLst>
                <a:path h="7802881" w="7071360">
                  <a:moveTo>
                    <a:pt x="0" y="0"/>
                  </a:moveTo>
                  <a:lnTo>
                    <a:pt x="7071360" y="0"/>
                  </a:lnTo>
                  <a:lnTo>
                    <a:pt x="7071360" y="7802881"/>
                  </a:lnTo>
                  <a:lnTo>
                    <a:pt x="0" y="7802881"/>
                  </a:lnTo>
                  <a:close/>
                </a:path>
              </a:pathLst>
            </a:custGeom>
            <a:solidFill>
              <a:srgbClr val="E8F5E9"/>
            </a:solidFill>
          </p:spPr>
        </p:sp>
        <p:sp>
          <p:nvSpPr>
            <p:cNvPr name="Freeform 7" id="7"/>
            <p:cNvSpPr/>
            <p:nvPr/>
          </p:nvSpPr>
          <p:spPr>
            <a:xfrm flipH="false" flipV="false" rot="0">
              <a:off x="0" y="0"/>
              <a:ext cx="7105142" cy="7836662"/>
            </a:xfrm>
            <a:custGeom>
              <a:avLst/>
              <a:gdLst/>
              <a:ahLst/>
              <a:cxnLst/>
              <a:rect r="r" b="b" t="t" l="l"/>
              <a:pathLst>
                <a:path h="7836662" w="7105142">
                  <a:moveTo>
                    <a:pt x="16891" y="0"/>
                  </a:moveTo>
                  <a:lnTo>
                    <a:pt x="7088251" y="0"/>
                  </a:lnTo>
                  <a:cubicBezTo>
                    <a:pt x="7097649" y="0"/>
                    <a:pt x="7105142" y="7620"/>
                    <a:pt x="7105142" y="16891"/>
                  </a:cubicBezTo>
                  <a:lnTo>
                    <a:pt x="7105142" y="7819772"/>
                  </a:lnTo>
                  <a:cubicBezTo>
                    <a:pt x="7105142" y="7829169"/>
                    <a:pt x="7097522" y="7836662"/>
                    <a:pt x="7088251" y="7836662"/>
                  </a:cubicBezTo>
                  <a:lnTo>
                    <a:pt x="16891" y="7836662"/>
                  </a:lnTo>
                  <a:cubicBezTo>
                    <a:pt x="7493" y="7836662"/>
                    <a:pt x="0" y="7829042"/>
                    <a:pt x="0" y="7819772"/>
                  </a:cubicBezTo>
                  <a:lnTo>
                    <a:pt x="0" y="16891"/>
                  </a:lnTo>
                  <a:cubicBezTo>
                    <a:pt x="0" y="7620"/>
                    <a:pt x="7620" y="0"/>
                    <a:pt x="16891" y="0"/>
                  </a:cubicBezTo>
                  <a:moveTo>
                    <a:pt x="16891" y="33909"/>
                  </a:moveTo>
                  <a:lnTo>
                    <a:pt x="16891" y="16891"/>
                  </a:lnTo>
                  <a:lnTo>
                    <a:pt x="33909" y="16891"/>
                  </a:lnTo>
                  <a:lnTo>
                    <a:pt x="33909" y="7819772"/>
                  </a:lnTo>
                  <a:lnTo>
                    <a:pt x="16891" y="7819772"/>
                  </a:lnTo>
                  <a:lnTo>
                    <a:pt x="16891" y="7802880"/>
                  </a:lnTo>
                  <a:lnTo>
                    <a:pt x="7088251" y="7802880"/>
                  </a:lnTo>
                  <a:lnTo>
                    <a:pt x="7088251" y="7819772"/>
                  </a:lnTo>
                  <a:lnTo>
                    <a:pt x="7071360" y="7819772"/>
                  </a:lnTo>
                  <a:lnTo>
                    <a:pt x="7071360" y="16891"/>
                  </a:lnTo>
                  <a:lnTo>
                    <a:pt x="7088251" y="16891"/>
                  </a:lnTo>
                  <a:lnTo>
                    <a:pt x="7088251" y="33909"/>
                  </a:lnTo>
                  <a:lnTo>
                    <a:pt x="16891" y="33909"/>
                  </a:lnTo>
                  <a:close/>
                </a:path>
              </a:pathLst>
            </a:custGeom>
            <a:solidFill>
              <a:srgbClr val="28A745"/>
            </a:solidFill>
          </p:spPr>
        </p:sp>
      </p:grpSp>
      <p:grpSp>
        <p:nvGrpSpPr>
          <p:cNvPr name="Group 8" id="8"/>
          <p:cNvGrpSpPr/>
          <p:nvPr/>
        </p:nvGrpSpPr>
        <p:grpSpPr>
          <a:xfrm rot="0">
            <a:off x="914400" y="2194560"/>
            <a:ext cx="5303520" cy="632485"/>
            <a:chOff x="0" y="0"/>
            <a:chExt cx="7071360" cy="843314"/>
          </a:xfrm>
        </p:grpSpPr>
        <p:sp>
          <p:nvSpPr>
            <p:cNvPr name="Freeform 9" id="9"/>
            <p:cNvSpPr/>
            <p:nvPr/>
          </p:nvSpPr>
          <p:spPr>
            <a:xfrm flipH="false" flipV="false" rot="0">
              <a:off x="0" y="0"/>
              <a:ext cx="7071360" cy="843314"/>
            </a:xfrm>
            <a:custGeom>
              <a:avLst/>
              <a:gdLst/>
              <a:ahLst/>
              <a:cxnLst/>
              <a:rect r="r" b="b" t="t" l="l"/>
              <a:pathLst>
                <a:path h="843314" w="7071360">
                  <a:moveTo>
                    <a:pt x="0" y="0"/>
                  </a:moveTo>
                  <a:lnTo>
                    <a:pt x="7071360" y="0"/>
                  </a:lnTo>
                  <a:lnTo>
                    <a:pt x="7071360" y="843314"/>
                  </a:lnTo>
                  <a:lnTo>
                    <a:pt x="0" y="843314"/>
                  </a:lnTo>
                  <a:close/>
                </a:path>
              </a:pathLst>
            </a:custGeom>
            <a:blipFill>
              <a:blip r:embed="rId3">
                <a:alphaModFix amt="0"/>
              </a:blip>
              <a:stretch>
                <a:fillRect l="0" t="-120014" r="0" b="-106757"/>
              </a:stretch>
            </a:blipFill>
          </p:spPr>
        </p:sp>
        <p:sp>
          <p:nvSpPr>
            <p:cNvPr name="TextBox 10" id="10"/>
            <p:cNvSpPr txBox="true"/>
            <p:nvPr/>
          </p:nvSpPr>
          <p:spPr>
            <a:xfrm>
              <a:off x="0" y="0"/>
              <a:ext cx="7071360" cy="843314"/>
            </a:xfrm>
            <a:prstGeom prst="rect">
              <a:avLst/>
            </a:prstGeom>
          </p:spPr>
          <p:txBody>
            <a:bodyPr anchor="ctr" rtlCol="false" tIns="0" lIns="0" bIns="0" rIns="0"/>
            <a:lstStyle/>
            <a:p>
              <a:pPr algn="ctr">
                <a:lnSpc>
                  <a:spcPts val="3840"/>
                </a:lnSpc>
              </a:pPr>
              <a:r>
                <a:rPr lang="en-US" b="true" sz="3200">
                  <a:solidFill>
                    <a:srgbClr val="365B6D"/>
                  </a:solidFill>
                  <a:latin typeface="Barlow Semi-Bold"/>
                  <a:ea typeface="Barlow Semi-Bold"/>
                  <a:cs typeface="Barlow Semi-Bold"/>
                  <a:sym typeface="Barlow Semi-Bold"/>
                </a:rPr>
                <a:t>INPUT</a:t>
              </a:r>
            </a:p>
          </p:txBody>
        </p:sp>
      </p:grpSp>
      <p:grpSp>
        <p:nvGrpSpPr>
          <p:cNvPr name="Group 11" id="11"/>
          <p:cNvGrpSpPr/>
          <p:nvPr/>
        </p:nvGrpSpPr>
        <p:grpSpPr>
          <a:xfrm rot="0">
            <a:off x="1280160" y="2926080"/>
            <a:ext cx="4572000" cy="4754880"/>
            <a:chOff x="0" y="0"/>
            <a:chExt cx="6096000" cy="6339840"/>
          </a:xfrm>
        </p:grpSpPr>
        <p:sp>
          <p:nvSpPr>
            <p:cNvPr name="Freeform 12" id="12"/>
            <p:cNvSpPr/>
            <p:nvPr/>
          </p:nvSpPr>
          <p:spPr>
            <a:xfrm flipH="false" flipV="false" rot="0">
              <a:off x="0" y="0"/>
              <a:ext cx="6096000" cy="6339840"/>
            </a:xfrm>
            <a:custGeom>
              <a:avLst/>
              <a:gdLst/>
              <a:ahLst/>
              <a:cxnLst/>
              <a:rect r="r" b="b" t="t" l="l"/>
              <a:pathLst>
                <a:path h="6339840" w="6096000">
                  <a:moveTo>
                    <a:pt x="0" y="0"/>
                  </a:moveTo>
                  <a:lnTo>
                    <a:pt x="6096000" y="0"/>
                  </a:lnTo>
                  <a:lnTo>
                    <a:pt x="6096000" y="6339840"/>
                  </a:lnTo>
                  <a:lnTo>
                    <a:pt x="0" y="6339840"/>
                  </a:lnTo>
                  <a:close/>
                </a:path>
              </a:pathLst>
            </a:custGeom>
            <a:blipFill>
              <a:blip r:embed="rId3">
                <a:alphaModFix amt="0"/>
              </a:blip>
              <a:stretch>
                <a:fillRect l="-83435" t="0" r="-83435" b="0"/>
              </a:stretch>
            </a:blipFill>
          </p:spPr>
        </p:sp>
        <p:sp>
          <p:nvSpPr>
            <p:cNvPr name="TextBox 13" id="13"/>
            <p:cNvSpPr txBox="true"/>
            <p:nvPr/>
          </p:nvSpPr>
          <p:spPr>
            <a:xfrm>
              <a:off x="0" y="0"/>
              <a:ext cx="6096000" cy="6339840"/>
            </a:xfrm>
            <a:prstGeom prst="rect">
              <a:avLst/>
            </a:prstGeom>
          </p:spPr>
          <p:txBody>
            <a:bodyPr anchor="ctr" rtlCol="false" tIns="0" lIns="0" bIns="0" rIns="0"/>
            <a:lstStyle/>
            <a:p>
              <a:pPr algn="l">
                <a:lnSpc>
                  <a:spcPts val="2640"/>
                </a:lnSpc>
              </a:pPr>
              <a:r>
                <a:rPr lang="en-US" sz="2200" spc="8">
                  <a:solidFill>
                    <a:srgbClr val="365B6D"/>
                  </a:solidFill>
                  <a:latin typeface="Barlow"/>
                  <a:ea typeface="Barlow"/>
                  <a:cs typeface="Barlow"/>
                  <a:sym typeface="Barlow"/>
                </a:rPr>
                <a:t>Your prompt to AI:</a:t>
              </a:r>
            </a:p>
            <a:p>
              <a:pPr algn="l">
                <a:lnSpc>
                  <a:spcPts val="2640"/>
                </a:lnSpc>
              </a:pPr>
            </a:p>
            <a:p>
              <a:pPr algn="l">
                <a:lnSpc>
                  <a:spcPts val="2640"/>
                </a:lnSpc>
              </a:pPr>
              <a:r>
                <a:rPr lang="en-US" sz="2200" spc="8">
                  <a:solidFill>
                    <a:srgbClr val="365B6D"/>
                  </a:solidFill>
                  <a:latin typeface="Barlow"/>
                  <a:ea typeface="Barlow"/>
                  <a:cs typeface="Barlow"/>
                  <a:sym typeface="Barlow"/>
                </a:rPr>
                <a:t>"I'm researching the impact of microplastics on marine biodiversity. Help me structure a literature review with: current findings, methodological approaches, and research gaps."</a:t>
              </a:r>
            </a:p>
          </p:txBody>
        </p:sp>
      </p:grpSp>
      <p:grpSp>
        <p:nvGrpSpPr>
          <p:cNvPr name="Group 14" id="14"/>
          <p:cNvGrpSpPr/>
          <p:nvPr/>
        </p:nvGrpSpPr>
        <p:grpSpPr>
          <a:xfrm rot="0">
            <a:off x="6753863" y="1998983"/>
            <a:ext cx="5328923" cy="5877563"/>
            <a:chOff x="0" y="0"/>
            <a:chExt cx="7105231" cy="7836751"/>
          </a:xfrm>
        </p:grpSpPr>
        <p:sp>
          <p:nvSpPr>
            <p:cNvPr name="Freeform 15" id="15"/>
            <p:cNvSpPr/>
            <p:nvPr/>
          </p:nvSpPr>
          <p:spPr>
            <a:xfrm flipH="false" flipV="false" rot="0">
              <a:off x="16891" y="16891"/>
              <a:ext cx="7071360" cy="7802881"/>
            </a:xfrm>
            <a:custGeom>
              <a:avLst/>
              <a:gdLst/>
              <a:ahLst/>
              <a:cxnLst/>
              <a:rect r="r" b="b" t="t" l="l"/>
              <a:pathLst>
                <a:path h="7802881" w="7071360">
                  <a:moveTo>
                    <a:pt x="0" y="0"/>
                  </a:moveTo>
                  <a:lnTo>
                    <a:pt x="7071360" y="0"/>
                  </a:lnTo>
                  <a:lnTo>
                    <a:pt x="7071360" y="7802881"/>
                  </a:lnTo>
                  <a:lnTo>
                    <a:pt x="0" y="7802881"/>
                  </a:lnTo>
                  <a:close/>
                </a:path>
              </a:pathLst>
            </a:custGeom>
            <a:solidFill>
              <a:srgbClr val="FFF9C4"/>
            </a:solidFill>
          </p:spPr>
        </p:sp>
        <p:sp>
          <p:nvSpPr>
            <p:cNvPr name="Freeform 16" id="16"/>
            <p:cNvSpPr/>
            <p:nvPr/>
          </p:nvSpPr>
          <p:spPr>
            <a:xfrm flipH="false" flipV="false" rot="0">
              <a:off x="0" y="0"/>
              <a:ext cx="7105142" cy="7836662"/>
            </a:xfrm>
            <a:custGeom>
              <a:avLst/>
              <a:gdLst/>
              <a:ahLst/>
              <a:cxnLst/>
              <a:rect r="r" b="b" t="t" l="l"/>
              <a:pathLst>
                <a:path h="7836662" w="7105142">
                  <a:moveTo>
                    <a:pt x="16891" y="0"/>
                  </a:moveTo>
                  <a:lnTo>
                    <a:pt x="7088251" y="0"/>
                  </a:lnTo>
                  <a:cubicBezTo>
                    <a:pt x="7097649" y="0"/>
                    <a:pt x="7105142" y="7620"/>
                    <a:pt x="7105142" y="16891"/>
                  </a:cubicBezTo>
                  <a:lnTo>
                    <a:pt x="7105142" y="7819772"/>
                  </a:lnTo>
                  <a:cubicBezTo>
                    <a:pt x="7105142" y="7829169"/>
                    <a:pt x="7097522" y="7836662"/>
                    <a:pt x="7088251" y="7836662"/>
                  </a:cubicBezTo>
                  <a:lnTo>
                    <a:pt x="16891" y="7836662"/>
                  </a:lnTo>
                  <a:cubicBezTo>
                    <a:pt x="7493" y="7836662"/>
                    <a:pt x="0" y="7829042"/>
                    <a:pt x="0" y="7819772"/>
                  </a:cubicBezTo>
                  <a:lnTo>
                    <a:pt x="0" y="16891"/>
                  </a:lnTo>
                  <a:cubicBezTo>
                    <a:pt x="0" y="7620"/>
                    <a:pt x="7620" y="0"/>
                    <a:pt x="16891" y="0"/>
                  </a:cubicBezTo>
                  <a:moveTo>
                    <a:pt x="16891" y="33909"/>
                  </a:moveTo>
                  <a:lnTo>
                    <a:pt x="16891" y="16891"/>
                  </a:lnTo>
                  <a:lnTo>
                    <a:pt x="33909" y="16891"/>
                  </a:lnTo>
                  <a:lnTo>
                    <a:pt x="33909" y="7819772"/>
                  </a:lnTo>
                  <a:lnTo>
                    <a:pt x="16891" y="7819772"/>
                  </a:lnTo>
                  <a:lnTo>
                    <a:pt x="16891" y="7802880"/>
                  </a:lnTo>
                  <a:lnTo>
                    <a:pt x="7088251" y="7802880"/>
                  </a:lnTo>
                  <a:lnTo>
                    <a:pt x="7088251" y="7819772"/>
                  </a:lnTo>
                  <a:lnTo>
                    <a:pt x="7071360" y="7819772"/>
                  </a:lnTo>
                  <a:lnTo>
                    <a:pt x="7071360" y="16891"/>
                  </a:lnTo>
                  <a:lnTo>
                    <a:pt x="7088251" y="16891"/>
                  </a:lnTo>
                  <a:lnTo>
                    <a:pt x="7088251" y="33909"/>
                  </a:lnTo>
                  <a:lnTo>
                    <a:pt x="16891" y="33909"/>
                  </a:lnTo>
                  <a:close/>
                </a:path>
              </a:pathLst>
            </a:custGeom>
            <a:solidFill>
              <a:srgbClr val="FFA500"/>
            </a:solidFill>
          </p:spPr>
        </p:sp>
      </p:grpSp>
      <p:grpSp>
        <p:nvGrpSpPr>
          <p:cNvPr name="Group 17" id="17"/>
          <p:cNvGrpSpPr/>
          <p:nvPr/>
        </p:nvGrpSpPr>
        <p:grpSpPr>
          <a:xfrm rot="0">
            <a:off x="6766560" y="2194560"/>
            <a:ext cx="5303520" cy="632485"/>
            <a:chOff x="0" y="0"/>
            <a:chExt cx="7071360" cy="843314"/>
          </a:xfrm>
        </p:grpSpPr>
        <p:sp>
          <p:nvSpPr>
            <p:cNvPr name="Freeform 18" id="18"/>
            <p:cNvSpPr/>
            <p:nvPr/>
          </p:nvSpPr>
          <p:spPr>
            <a:xfrm flipH="false" flipV="false" rot="0">
              <a:off x="0" y="0"/>
              <a:ext cx="7071360" cy="843314"/>
            </a:xfrm>
            <a:custGeom>
              <a:avLst/>
              <a:gdLst/>
              <a:ahLst/>
              <a:cxnLst/>
              <a:rect r="r" b="b" t="t" l="l"/>
              <a:pathLst>
                <a:path h="843314" w="7071360">
                  <a:moveTo>
                    <a:pt x="0" y="0"/>
                  </a:moveTo>
                  <a:lnTo>
                    <a:pt x="7071360" y="0"/>
                  </a:lnTo>
                  <a:lnTo>
                    <a:pt x="7071360" y="843314"/>
                  </a:lnTo>
                  <a:lnTo>
                    <a:pt x="0" y="843314"/>
                  </a:lnTo>
                  <a:close/>
                </a:path>
              </a:pathLst>
            </a:custGeom>
            <a:blipFill>
              <a:blip r:embed="rId3">
                <a:alphaModFix amt="0"/>
              </a:blip>
              <a:stretch>
                <a:fillRect l="0" t="-120014" r="0" b="-106757"/>
              </a:stretch>
            </a:blipFill>
          </p:spPr>
        </p:sp>
        <p:sp>
          <p:nvSpPr>
            <p:cNvPr name="TextBox 19" id="19"/>
            <p:cNvSpPr txBox="true"/>
            <p:nvPr/>
          </p:nvSpPr>
          <p:spPr>
            <a:xfrm>
              <a:off x="0" y="0"/>
              <a:ext cx="7071360" cy="843314"/>
            </a:xfrm>
            <a:prstGeom prst="rect">
              <a:avLst/>
            </a:prstGeom>
          </p:spPr>
          <p:txBody>
            <a:bodyPr anchor="ctr" rtlCol="false" tIns="0" lIns="0" bIns="0" rIns="0"/>
            <a:lstStyle/>
            <a:p>
              <a:pPr algn="ctr">
                <a:lnSpc>
                  <a:spcPts val="3840"/>
                </a:lnSpc>
              </a:pPr>
              <a:r>
                <a:rPr lang="en-US" b="true" sz="3200">
                  <a:solidFill>
                    <a:srgbClr val="365B6D"/>
                  </a:solidFill>
                  <a:latin typeface="Barlow Semi-Bold"/>
                  <a:ea typeface="Barlow Semi-Bold"/>
                  <a:cs typeface="Barlow Semi-Bold"/>
                  <a:sym typeface="Barlow Semi-Bold"/>
                </a:rPr>
                <a:t>AI OUTPUT</a:t>
              </a:r>
            </a:p>
          </p:txBody>
        </p:sp>
      </p:grpSp>
      <p:grpSp>
        <p:nvGrpSpPr>
          <p:cNvPr name="Group 20" id="20"/>
          <p:cNvGrpSpPr/>
          <p:nvPr/>
        </p:nvGrpSpPr>
        <p:grpSpPr>
          <a:xfrm rot="0">
            <a:off x="7132320" y="2926080"/>
            <a:ext cx="4572000" cy="4754880"/>
            <a:chOff x="0" y="0"/>
            <a:chExt cx="6096000" cy="6339840"/>
          </a:xfrm>
        </p:grpSpPr>
        <p:sp>
          <p:nvSpPr>
            <p:cNvPr name="Freeform 21" id="21"/>
            <p:cNvSpPr/>
            <p:nvPr/>
          </p:nvSpPr>
          <p:spPr>
            <a:xfrm flipH="false" flipV="false" rot="0">
              <a:off x="0" y="0"/>
              <a:ext cx="6096000" cy="6339840"/>
            </a:xfrm>
            <a:custGeom>
              <a:avLst/>
              <a:gdLst/>
              <a:ahLst/>
              <a:cxnLst/>
              <a:rect r="r" b="b" t="t" l="l"/>
              <a:pathLst>
                <a:path h="6339840" w="6096000">
                  <a:moveTo>
                    <a:pt x="0" y="0"/>
                  </a:moveTo>
                  <a:lnTo>
                    <a:pt x="6096000" y="0"/>
                  </a:lnTo>
                  <a:lnTo>
                    <a:pt x="6096000" y="6339840"/>
                  </a:lnTo>
                  <a:lnTo>
                    <a:pt x="0" y="6339840"/>
                  </a:lnTo>
                  <a:close/>
                </a:path>
              </a:pathLst>
            </a:custGeom>
            <a:blipFill>
              <a:blip r:embed="rId3">
                <a:alphaModFix amt="0"/>
              </a:blip>
              <a:stretch>
                <a:fillRect l="-83435" t="0" r="-83435" b="0"/>
              </a:stretch>
            </a:blipFill>
          </p:spPr>
        </p:sp>
        <p:sp>
          <p:nvSpPr>
            <p:cNvPr name="TextBox 22" id="22"/>
            <p:cNvSpPr txBox="true"/>
            <p:nvPr/>
          </p:nvSpPr>
          <p:spPr>
            <a:xfrm>
              <a:off x="0" y="-19050"/>
              <a:ext cx="6096000" cy="6358890"/>
            </a:xfrm>
            <a:prstGeom prst="rect">
              <a:avLst/>
            </a:prstGeom>
          </p:spPr>
          <p:txBody>
            <a:bodyPr anchor="ctr" rtlCol="false" tIns="0" lIns="0" bIns="0" rIns="0"/>
            <a:lstStyle/>
            <a:p>
              <a:pPr algn="l">
                <a:lnSpc>
                  <a:spcPts val="2400"/>
                </a:lnSpc>
              </a:pPr>
              <a:r>
                <a:rPr lang="en-US" sz="2000" spc="8">
                  <a:solidFill>
                    <a:srgbClr val="365B6D"/>
                  </a:solidFill>
                  <a:latin typeface="Barlow"/>
                  <a:ea typeface="Barlow"/>
                  <a:cs typeface="Barlow"/>
                  <a:sym typeface="Barlow"/>
                </a:rPr>
                <a:t>DRAFT (excerpt):</a:t>
              </a:r>
            </a:p>
            <a:p>
              <a:pPr algn="l">
                <a:lnSpc>
                  <a:spcPts val="2400"/>
                </a:lnSpc>
              </a:pPr>
            </a:p>
            <a:p>
              <a:pPr algn="l">
                <a:lnSpc>
                  <a:spcPts val="2400"/>
                </a:lnSpc>
              </a:pPr>
            </a:p>
            <a:p>
              <a:pPr algn="l">
                <a:lnSpc>
                  <a:spcPts val="2400"/>
                </a:lnSpc>
              </a:pPr>
              <a:r>
                <a:rPr lang="en-US" sz="2000" spc="8">
                  <a:solidFill>
                    <a:srgbClr val="365B6D"/>
                  </a:solidFill>
                  <a:latin typeface="Barlow"/>
                  <a:ea typeface="Barlow"/>
                  <a:cs typeface="Barlow"/>
                  <a:sym typeface="Barlow"/>
                </a:rPr>
                <a:t>"Recent studies indicate microplastic accumulation in marine species has increased significantly. Zhang et al. (2023) found concentrations of... However, methodological inconsistencies..."</a:t>
              </a:r>
            </a:p>
          </p:txBody>
        </p:sp>
      </p:grpSp>
      <p:grpSp>
        <p:nvGrpSpPr>
          <p:cNvPr name="Group 23" id="23"/>
          <p:cNvGrpSpPr/>
          <p:nvPr/>
        </p:nvGrpSpPr>
        <p:grpSpPr>
          <a:xfrm rot="0">
            <a:off x="12606023" y="1998983"/>
            <a:ext cx="5328923" cy="5877563"/>
            <a:chOff x="0" y="0"/>
            <a:chExt cx="7105231" cy="7836751"/>
          </a:xfrm>
        </p:grpSpPr>
        <p:sp>
          <p:nvSpPr>
            <p:cNvPr name="Freeform 24" id="24"/>
            <p:cNvSpPr/>
            <p:nvPr/>
          </p:nvSpPr>
          <p:spPr>
            <a:xfrm flipH="false" flipV="false" rot="0">
              <a:off x="16891" y="16891"/>
              <a:ext cx="7071360" cy="7802881"/>
            </a:xfrm>
            <a:custGeom>
              <a:avLst/>
              <a:gdLst/>
              <a:ahLst/>
              <a:cxnLst/>
              <a:rect r="r" b="b" t="t" l="l"/>
              <a:pathLst>
                <a:path h="7802881" w="7071360">
                  <a:moveTo>
                    <a:pt x="0" y="0"/>
                  </a:moveTo>
                  <a:lnTo>
                    <a:pt x="7071360" y="0"/>
                  </a:lnTo>
                  <a:lnTo>
                    <a:pt x="7071360" y="7802881"/>
                  </a:lnTo>
                  <a:lnTo>
                    <a:pt x="0" y="7802881"/>
                  </a:lnTo>
                  <a:close/>
                </a:path>
              </a:pathLst>
            </a:custGeom>
            <a:solidFill>
              <a:srgbClr val="E3F2FD"/>
            </a:solidFill>
          </p:spPr>
        </p:sp>
        <p:sp>
          <p:nvSpPr>
            <p:cNvPr name="Freeform 25" id="25"/>
            <p:cNvSpPr/>
            <p:nvPr/>
          </p:nvSpPr>
          <p:spPr>
            <a:xfrm flipH="false" flipV="false" rot="0">
              <a:off x="0" y="0"/>
              <a:ext cx="7105142" cy="7836662"/>
            </a:xfrm>
            <a:custGeom>
              <a:avLst/>
              <a:gdLst/>
              <a:ahLst/>
              <a:cxnLst/>
              <a:rect r="r" b="b" t="t" l="l"/>
              <a:pathLst>
                <a:path h="7836662" w="7105142">
                  <a:moveTo>
                    <a:pt x="16891" y="0"/>
                  </a:moveTo>
                  <a:lnTo>
                    <a:pt x="7088251" y="0"/>
                  </a:lnTo>
                  <a:cubicBezTo>
                    <a:pt x="7097649" y="0"/>
                    <a:pt x="7105142" y="7620"/>
                    <a:pt x="7105142" y="16891"/>
                  </a:cubicBezTo>
                  <a:lnTo>
                    <a:pt x="7105142" y="7819772"/>
                  </a:lnTo>
                  <a:cubicBezTo>
                    <a:pt x="7105142" y="7829169"/>
                    <a:pt x="7097522" y="7836662"/>
                    <a:pt x="7088251" y="7836662"/>
                  </a:cubicBezTo>
                  <a:lnTo>
                    <a:pt x="16891" y="7836662"/>
                  </a:lnTo>
                  <a:cubicBezTo>
                    <a:pt x="7493" y="7836662"/>
                    <a:pt x="0" y="7829042"/>
                    <a:pt x="0" y="7819772"/>
                  </a:cubicBezTo>
                  <a:lnTo>
                    <a:pt x="0" y="16891"/>
                  </a:lnTo>
                  <a:cubicBezTo>
                    <a:pt x="0" y="7620"/>
                    <a:pt x="7620" y="0"/>
                    <a:pt x="16891" y="0"/>
                  </a:cubicBezTo>
                  <a:moveTo>
                    <a:pt x="16891" y="33909"/>
                  </a:moveTo>
                  <a:lnTo>
                    <a:pt x="16891" y="16891"/>
                  </a:lnTo>
                  <a:lnTo>
                    <a:pt x="33909" y="16891"/>
                  </a:lnTo>
                  <a:lnTo>
                    <a:pt x="33909" y="7819772"/>
                  </a:lnTo>
                  <a:lnTo>
                    <a:pt x="16891" y="7819772"/>
                  </a:lnTo>
                  <a:lnTo>
                    <a:pt x="16891" y="7802880"/>
                  </a:lnTo>
                  <a:lnTo>
                    <a:pt x="7088251" y="7802880"/>
                  </a:lnTo>
                  <a:lnTo>
                    <a:pt x="7088251" y="7819772"/>
                  </a:lnTo>
                  <a:lnTo>
                    <a:pt x="7071360" y="7819772"/>
                  </a:lnTo>
                  <a:lnTo>
                    <a:pt x="7071360" y="16891"/>
                  </a:lnTo>
                  <a:lnTo>
                    <a:pt x="7088251" y="16891"/>
                  </a:lnTo>
                  <a:lnTo>
                    <a:pt x="7088251" y="33909"/>
                  </a:lnTo>
                  <a:lnTo>
                    <a:pt x="16891" y="33909"/>
                  </a:lnTo>
                  <a:close/>
                </a:path>
              </a:pathLst>
            </a:custGeom>
            <a:solidFill>
              <a:srgbClr val="1E2761"/>
            </a:solidFill>
          </p:spPr>
        </p:sp>
      </p:grpSp>
      <p:grpSp>
        <p:nvGrpSpPr>
          <p:cNvPr name="Group 26" id="26"/>
          <p:cNvGrpSpPr/>
          <p:nvPr/>
        </p:nvGrpSpPr>
        <p:grpSpPr>
          <a:xfrm rot="0">
            <a:off x="12618720" y="2194560"/>
            <a:ext cx="5303520" cy="632485"/>
            <a:chOff x="0" y="0"/>
            <a:chExt cx="7071360" cy="843314"/>
          </a:xfrm>
        </p:grpSpPr>
        <p:sp>
          <p:nvSpPr>
            <p:cNvPr name="Freeform 27" id="27"/>
            <p:cNvSpPr/>
            <p:nvPr/>
          </p:nvSpPr>
          <p:spPr>
            <a:xfrm flipH="false" flipV="false" rot="0">
              <a:off x="0" y="0"/>
              <a:ext cx="7071360" cy="843314"/>
            </a:xfrm>
            <a:custGeom>
              <a:avLst/>
              <a:gdLst/>
              <a:ahLst/>
              <a:cxnLst/>
              <a:rect r="r" b="b" t="t" l="l"/>
              <a:pathLst>
                <a:path h="843314" w="7071360">
                  <a:moveTo>
                    <a:pt x="0" y="0"/>
                  </a:moveTo>
                  <a:lnTo>
                    <a:pt x="7071360" y="0"/>
                  </a:lnTo>
                  <a:lnTo>
                    <a:pt x="7071360" y="843314"/>
                  </a:lnTo>
                  <a:lnTo>
                    <a:pt x="0" y="843314"/>
                  </a:lnTo>
                  <a:close/>
                </a:path>
              </a:pathLst>
            </a:custGeom>
            <a:blipFill>
              <a:blip r:embed="rId3">
                <a:alphaModFix amt="0"/>
              </a:blip>
              <a:stretch>
                <a:fillRect l="0" t="-120014" r="0" b="-106757"/>
              </a:stretch>
            </a:blipFill>
          </p:spPr>
        </p:sp>
        <p:sp>
          <p:nvSpPr>
            <p:cNvPr name="TextBox 28" id="28"/>
            <p:cNvSpPr txBox="true"/>
            <p:nvPr/>
          </p:nvSpPr>
          <p:spPr>
            <a:xfrm>
              <a:off x="0" y="0"/>
              <a:ext cx="7071360" cy="843314"/>
            </a:xfrm>
            <a:prstGeom prst="rect">
              <a:avLst/>
            </a:prstGeom>
          </p:spPr>
          <p:txBody>
            <a:bodyPr anchor="ctr" rtlCol="false" tIns="0" lIns="0" bIns="0" rIns="0"/>
            <a:lstStyle/>
            <a:p>
              <a:pPr algn="ctr">
                <a:lnSpc>
                  <a:spcPts val="3840"/>
                </a:lnSpc>
              </a:pPr>
              <a:r>
                <a:rPr lang="en-US" b="true" sz="3200">
                  <a:solidFill>
                    <a:srgbClr val="41C1BA"/>
                  </a:solidFill>
                  <a:latin typeface="Barlow Semi-Bold"/>
                  <a:ea typeface="Barlow Semi-Bold"/>
                  <a:cs typeface="Barlow Semi-Bold"/>
                  <a:sym typeface="Barlow Semi-Bold"/>
                </a:rPr>
                <a:t>YOUR REFINEMENT</a:t>
              </a:r>
            </a:p>
          </p:txBody>
        </p:sp>
      </p:grpSp>
      <p:grpSp>
        <p:nvGrpSpPr>
          <p:cNvPr name="Group 29" id="29"/>
          <p:cNvGrpSpPr/>
          <p:nvPr/>
        </p:nvGrpSpPr>
        <p:grpSpPr>
          <a:xfrm rot="0">
            <a:off x="12984480" y="2926080"/>
            <a:ext cx="4572000" cy="4754880"/>
            <a:chOff x="0" y="0"/>
            <a:chExt cx="6096000" cy="6339840"/>
          </a:xfrm>
        </p:grpSpPr>
        <p:sp>
          <p:nvSpPr>
            <p:cNvPr name="Freeform 30" id="30"/>
            <p:cNvSpPr/>
            <p:nvPr/>
          </p:nvSpPr>
          <p:spPr>
            <a:xfrm flipH="false" flipV="false" rot="0">
              <a:off x="0" y="0"/>
              <a:ext cx="6096000" cy="6339840"/>
            </a:xfrm>
            <a:custGeom>
              <a:avLst/>
              <a:gdLst/>
              <a:ahLst/>
              <a:cxnLst/>
              <a:rect r="r" b="b" t="t" l="l"/>
              <a:pathLst>
                <a:path h="6339840" w="6096000">
                  <a:moveTo>
                    <a:pt x="0" y="0"/>
                  </a:moveTo>
                  <a:lnTo>
                    <a:pt x="6096000" y="0"/>
                  </a:lnTo>
                  <a:lnTo>
                    <a:pt x="6096000" y="6339840"/>
                  </a:lnTo>
                  <a:lnTo>
                    <a:pt x="0" y="6339840"/>
                  </a:lnTo>
                  <a:close/>
                </a:path>
              </a:pathLst>
            </a:custGeom>
            <a:blipFill>
              <a:blip r:embed="rId3">
                <a:alphaModFix amt="0"/>
              </a:blip>
              <a:stretch>
                <a:fillRect l="-83435" t="0" r="-83435" b="0"/>
              </a:stretch>
            </a:blipFill>
          </p:spPr>
        </p:sp>
        <p:sp>
          <p:nvSpPr>
            <p:cNvPr name="TextBox 31" id="31"/>
            <p:cNvSpPr txBox="true"/>
            <p:nvPr/>
          </p:nvSpPr>
          <p:spPr>
            <a:xfrm>
              <a:off x="0" y="0"/>
              <a:ext cx="6096000" cy="6339840"/>
            </a:xfrm>
            <a:prstGeom prst="rect">
              <a:avLst/>
            </a:prstGeom>
          </p:spPr>
          <p:txBody>
            <a:bodyPr anchor="ctr" rtlCol="false" tIns="0" lIns="0" bIns="0" rIns="0"/>
            <a:lstStyle/>
            <a:p>
              <a:pPr algn="l">
                <a:lnSpc>
                  <a:spcPts val="2640"/>
                </a:lnSpc>
              </a:pPr>
              <a:r>
                <a:rPr lang="en-US" sz="2200" spc="8">
                  <a:solidFill>
                    <a:srgbClr val="289DD2"/>
                  </a:solidFill>
                  <a:latin typeface="Barlow"/>
                  <a:ea typeface="Barlow"/>
                  <a:cs typeface="Barlow"/>
                  <a:sym typeface="Barlow"/>
                </a:rPr>
                <a:t>✓ Structure is good</a:t>
              </a:r>
            </a:p>
            <a:p>
              <a:pPr algn="l">
                <a:lnSpc>
                  <a:spcPts val="2640"/>
                </a:lnSpc>
              </a:pPr>
            </a:p>
            <a:p>
              <a:pPr algn="l">
                <a:lnSpc>
                  <a:spcPts val="2640"/>
                </a:lnSpc>
              </a:pPr>
              <a:r>
                <a:rPr lang="en-US" sz="2200" spc="8">
                  <a:solidFill>
                    <a:srgbClr val="289DD2"/>
                  </a:solidFill>
                  <a:latin typeface="Barlow"/>
                  <a:ea typeface="Barlow"/>
                  <a:cs typeface="Barlow"/>
                  <a:sym typeface="Barlow"/>
                </a:rPr>
                <a:t>✗ Zhang et al. (2023) - VERIFY!</a:t>
              </a:r>
            </a:p>
            <a:p>
              <a:pPr algn="l">
                <a:lnSpc>
                  <a:spcPts val="2640"/>
                </a:lnSpc>
              </a:pPr>
            </a:p>
            <a:p>
              <a:pPr algn="l">
                <a:lnSpc>
                  <a:spcPts val="2400"/>
                </a:lnSpc>
              </a:pPr>
              <a:r>
                <a:rPr lang="en-US" sz="2000" spc="8">
                  <a:solidFill>
                    <a:srgbClr val="289DD2"/>
                  </a:solidFill>
                  <a:latin typeface="Barlow"/>
                  <a:ea typeface="Barlow"/>
                  <a:cs typeface="Barlow"/>
                  <a:sym typeface="Barlow"/>
                </a:rPr>
                <a:t>  [Checked: doesn't exist]</a:t>
              </a:r>
            </a:p>
            <a:p>
              <a:pPr algn="l">
                <a:lnSpc>
                  <a:spcPts val="2640"/>
                </a:lnSpc>
              </a:pPr>
            </a:p>
            <a:p>
              <a:pPr algn="l">
                <a:lnSpc>
                  <a:spcPts val="2640"/>
                </a:lnSpc>
              </a:pPr>
              <a:r>
                <a:rPr lang="en-US" sz="2200" spc="8">
                  <a:solidFill>
                    <a:srgbClr val="289DD2"/>
                  </a:solidFill>
                  <a:latin typeface="Barlow"/>
                  <a:ea typeface="Barlow"/>
                  <a:cs typeface="Barlow"/>
                  <a:sym typeface="Barlow"/>
                </a:rPr>
                <a:t>✓ 'However' correctly signals contrast</a:t>
              </a:r>
            </a:p>
            <a:p>
              <a:pPr algn="l">
                <a:lnSpc>
                  <a:spcPts val="2640"/>
                </a:lnSpc>
              </a:pPr>
            </a:p>
            <a:p>
              <a:pPr algn="l">
                <a:lnSpc>
                  <a:spcPts val="2640"/>
                </a:lnSpc>
              </a:pPr>
              <a:r>
                <a:rPr lang="en-US" sz="2200" spc="8">
                  <a:solidFill>
                    <a:srgbClr val="289DD2"/>
                  </a:solidFill>
                  <a:latin typeface="Barlow"/>
                  <a:ea typeface="Barlow"/>
                  <a:cs typeface="Barlow"/>
                  <a:sym typeface="Barlow"/>
                </a:rPr>
                <a:t>+ Added: Smith &amp; Jones (2024)</a:t>
              </a:r>
            </a:p>
            <a:p>
              <a:pPr algn="l">
                <a:lnSpc>
                  <a:spcPts val="2640"/>
                </a:lnSpc>
              </a:pPr>
            </a:p>
            <a:p>
              <a:pPr algn="l">
                <a:lnSpc>
                  <a:spcPts val="2640"/>
                </a:lnSpc>
              </a:pPr>
              <a:r>
                <a:rPr lang="en-US" sz="2200" spc="8">
                  <a:solidFill>
                    <a:srgbClr val="289DD2"/>
                  </a:solidFill>
                  <a:latin typeface="Barlow"/>
                  <a:ea typeface="Barlow"/>
                  <a:cs typeface="Barlow"/>
                  <a:sym typeface="Barlow"/>
                </a:rPr>
                <a:t>+ Added: Your lab's data</a:t>
              </a:r>
            </a:p>
          </p:txBody>
        </p:sp>
      </p:grpSp>
      <p:grpSp>
        <p:nvGrpSpPr>
          <p:cNvPr name="Group 32" id="32"/>
          <p:cNvGrpSpPr/>
          <p:nvPr/>
        </p:nvGrpSpPr>
        <p:grpSpPr>
          <a:xfrm rot="0">
            <a:off x="914400" y="8229600"/>
            <a:ext cx="16459200" cy="1463040"/>
            <a:chOff x="0" y="0"/>
            <a:chExt cx="21945600" cy="1950720"/>
          </a:xfrm>
        </p:grpSpPr>
        <p:sp>
          <p:nvSpPr>
            <p:cNvPr name="Freeform 33" id="33"/>
            <p:cNvSpPr/>
            <p:nvPr/>
          </p:nvSpPr>
          <p:spPr>
            <a:xfrm flipH="false" flipV="false" rot="0">
              <a:off x="0" y="0"/>
              <a:ext cx="21945600" cy="1950720"/>
            </a:xfrm>
            <a:custGeom>
              <a:avLst/>
              <a:gdLst/>
              <a:ahLst/>
              <a:cxnLst/>
              <a:rect r="r" b="b" t="t" l="l"/>
              <a:pathLst>
                <a:path h="1950720" w="21945600">
                  <a:moveTo>
                    <a:pt x="0" y="0"/>
                  </a:moveTo>
                  <a:lnTo>
                    <a:pt x="21945600" y="0"/>
                  </a:lnTo>
                  <a:lnTo>
                    <a:pt x="21945600" y="1950720"/>
                  </a:lnTo>
                  <a:lnTo>
                    <a:pt x="0" y="1950720"/>
                  </a:lnTo>
                  <a:close/>
                </a:path>
              </a:pathLst>
            </a:custGeom>
            <a:solidFill>
              <a:srgbClr val="F2F1EC"/>
            </a:solidFill>
          </p:spPr>
        </p:sp>
      </p:grpSp>
      <p:grpSp>
        <p:nvGrpSpPr>
          <p:cNvPr name="Group 34" id="34"/>
          <p:cNvGrpSpPr/>
          <p:nvPr/>
        </p:nvGrpSpPr>
        <p:grpSpPr>
          <a:xfrm rot="0">
            <a:off x="1280160" y="8412480"/>
            <a:ext cx="15727680" cy="1097280"/>
            <a:chOff x="0" y="0"/>
            <a:chExt cx="20970240" cy="1463040"/>
          </a:xfrm>
        </p:grpSpPr>
        <p:sp>
          <p:nvSpPr>
            <p:cNvPr name="Freeform 35" id="35"/>
            <p:cNvSpPr/>
            <p:nvPr/>
          </p:nvSpPr>
          <p:spPr>
            <a:xfrm flipH="false" flipV="false" rot="0">
              <a:off x="0" y="0"/>
              <a:ext cx="20970239" cy="1463040"/>
            </a:xfrm>
            <a:custGeom>
              <a:avLst/>
              <a:gdLst/>
              <a:ahLst/>
              <a:cxnLst/>
              <a:rect r="r" b="b" t="t" l="l"/>
              <a:pathLst>
                <a:path h="1463040" w="20970239">
                  <a:moveTo>
                    <a:pt x="0" y="0"/>
                  </a:moveTo>
                  <a:lnTo>
                    <a:pt x="20970239" y="0"/>
                  </a:lnTo>
                  <a:lnTo>
                    <a:pt x="20970239" y="1463040"/>
                  </a:lnTo>
                  <a:lnTo>
                    <a:pt x="0" y="1463040"/>
                  </a:lnTo>
                  <a:close/>
                </a:path>
              </a:pathLst>
            </a:custGeom>
            <a:blipFill>
              <a:blip r:embed="rId3">
                <a:alphaModFix amt="0"/>
              </a:blip>
              <a:stretch>
                <a:fillRect l="0" t="-229285" r="0" b="-229285"/>
              </a:stretch>
            </a:blipFill>
          </p:spPr>
        </p:sp>
        <p:sp>
          <p:nvSpPr>
            <p:cNvPr name="TextBox 36" id="36"/>
            <p:cNvSpPr txBox="true"/>
            <p:nvPr/>
          </p:nvSpPr>
          <p:spPr>
            <a:xfrm>
              <a:off x="0" y="0"/>
              <a:ext cx="20970240" cy="1463040"/>
            </a:xfrm>
            <a:prstGeom prst="rect">
              <a:avLst/>
            </a:prstGeom>
          </p:spPr>
          <p:txBody>
            <a:bodyPr anchor="ctr" rtlCol="false" tIns="0" lIns="0" bIns="0" rIns="0"/>
            <a:lstStyle/>
            <a:p>
              <a:pPr algn="ctr">
                <a:lnSpc>
                  <a:spcPts val="3359"/>
                </a:lnSpc>
              </a:pPr>
              <a:r>
                <a:rPr lang="en-US" sz="2799" spc="11">
                  <a:solidFill>
                    <a:srgbClr val="365B6D"/>
                  </a:solidFill>
                  <a:latin typeface="Barlow"/>
                  <a:ea typeface="Barlow"/>
                  <a:cs typeface="Barlow"/>
                  <a:sym typeface="Barlow"/>
                </a:rPr>
                <a:t>⏱ Time saved: ~15 hours initial structuring | Time invested: 3 hours verification | Net gain: 12 hours + better organization</a:t>
              </a:r>
            </a:p>
          </p:txBody>
        </p:sp>
      </p:grpSp>
    </p:spTree>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914400" y="548640"/>
            <a:ext cx="16459200" cy="1040463"/>
            <a:chOff x="0" y="0"/>
            <a:chExt cx="21945600" cy="1387284"/>
          </a:xfrm>
        </p:grpSpPr>
        <p:sp>
          <p:nvSpPr>
            <p:cNvPr name="Freeform 3" id="3"/>
            <p:cNvSpPr/>
            <p:nvPr/>
          </p:nvSpPr>
          <p:spPr>
            <a:xfrm flipH="false" flipV="false" rot="0">
              <a:off x="0" y="0"/>
              <a:ext cx="21945600" cy="1387221"/>
            </a:xfrm>
            <a:custGeom>
              <a:avLst/>
              <a:gdLst/>
              <a:ahLst/>
              <a:cxnLst/>
              <a:rect r="r" b="b" t="t" l="l"/>
              <a:pathLst>
                <a:path h="1387221" w="21945600">
                  <a:moveTo>
                    <a:pt x="0" y="0"/>
                  </a:moveTo>
                  <a:lnTo>
                    <a:pt x="21945600" y="0"/>
                  </a:lnTo>
                  <a:lnTo>
                    <a:pt x="21945600" y="1387221"/>
                  </a:lnTo>
                  <a:lnTo>
                    <a:pt x="0" y="1387221"/>
                  </a:lnTo>
                  <a:close/>
                </a:path>
              </a:pathLst>
            </a:custGeom>
            <a:blipFill>
              <a:blip r:embed="rId3">
                <a:alphaModFix amt="0"/>
              </a:blip>
              <a:stretch>
                <a:fillRect l="0" t="-258033" r="0" b="-258038"/>
              </a:stretch>
            </a:blipFill>
          </p:spPr>
        </p:sp>
      </p:grpSp>
      <p:grpSp>
        <p:nvGrpSpPr>
          <p:cNvPr name="Group 4" id="4"/>
          <p:cNvGrpSpPr/>
          <p:nvPr/>
        </p:nvGrpSpPr>
        <p:grpSpPr>
          <a:xfrm rot="0">
            <a:off x="914400" y="541496"/>
            <a:ext cx="16459200" cy="1104397"/>
            <a:chOff x="0" y="0"/>
            <a:chExt cx="21945600" cy="1472529"/>
          </a:xfrm>
        </p:grpSpPr>
        <p:sp>
          <p:nvSpPr>
            <p:cNvPr name="Freeform 5" id="5"/>
            <p:cNvSpPr/>
            <p:nvPr/>
          </p:nvSpPr>
          <p:spPr>
            <a:xfrm flipH="false" flipV="false" rot="0">
              <a:off x="0" y="0"/>
              <a:ext cx="21945600" cy="1472525"/>
            </a:xfrm>
            <a:custGeom>
              <a:avLst/>
              <a:gdLst/>
              <a:ahLst/>
              <a:cxnLst/>
              <a:rect r="r" b="b" t="t" l="l"/>
              <a:pathLst>
                <a:path h="1472525" w="21945600">
                  <a:moveTo>
                    <a:pt x="0" y="0"/>
                  </a:moveTo>
                  <a:lnTo>
                    <a:pt x="21945600" y="0"/>
                  </a:lnTo>
                  <a:lnTo>
                    <a:pt x="21945600" y="1472525"/>
                  </a:lnTo>
                  <a:lnTo>
                    <a:pt x="0" y="1472525"/>
                  </a:lnTo>
                  <a:close/>
                </a:path>
              </a:pathLst>
            </a:custGeom>
            <a:blipFill>
              <a:blip r:embed="rId4">
                <a:alphaModFix amt="0"/>
              </a:blip>
              <a:stretch>
                <a:fillRect l="0" t="-242963" r="0" b="-237822"/>
              </a:stretch>
            </a:blipFill>
          </p:spPr>
        </p:sp>
        <p:sp>
          <p:nvSpPr>
            <p:cNvPr name="TextBox 6" id="6"/>
            <p:cNvSpPr txBox="true"/>
            <p:nvPr/>
          </p:nvSpPr>
          <p:spPr>
            <a:xfrm>
              <a:off x="0" y="-9525"/>
              <a:ext cx="21945600" cy="1482054"/>
            </a:xfrm>
            <a:prstGeom prst="rect">
              <a:avLst/>
            </a:prstGeom>
          </p:spPr>
          <p:txBody>
            <a:bodyPr anchor="ctr" rtlCol="false" tIns="0" lIns="0" bIns="0" rIns="0"/>
            <a:lstStyle/>
            <a:p>
              <a:pPr algn="l">
                <a:lnSpc>
                  <a:spcPts val="6718"/>
                </a:lnSpc>
              </a:pPr>
              <a:r>
                <a:rPr lang="en-US" b="true" sz="5599">
                  <a:solidFill>
                    <a:srgbClr val="365B6D"/>
                  </a:solidFill>
                  <a:latin typeface="Barlow Bold"/>
                  <a:ea typeface="Barlow Bold"/>
                  <a:cs typeface="Barlow Bold"/>
                  <a:sym typeface="Barlow Bold"/>
                </a:rPr>
                <a:t>FREE TOOLS YOU CAN USE TODAY</a:t>
              </a:r>
            </a:p>
          </p:txBody>
        </p:sp>
      </p:grpSp>
      <p:grpSp>
        <p:nvGrpSpPr>
          <p:cNvPr name="Group 7" id="7"/>
          <p:cNvGrpSpPr/>
          <p:nvPr/>
        </p:nvGrpSpPr>
        <p:grpSpPr>
          <a:xfrm rot="0">
            <a:off x="914400" y="1828800"/>
            <a:ext cx="5303520" cy="3108960"/>
            <a:chOff x="0" y="0"/>
            <a:chExt cx="7071360" cy="4145280"/>
          </a:xfrm>
        </p:grpSpPr>
        <p:sp>
          <p:nvSpPr>
            <p:cNvPr name="Freeform 8" id="8"/>
            <p:cNvSpPr/>
            <p:nvPr/>
          </p:nvSpPr>
          <p:spPr>
            <a:xfrm flipH="false" flipV="false" rot="0">
              <a:off x="0" y="0"/>
              <a:ext cx="7071360" cy="4145280"/>
            </a:xfrm>
            <a:custGeom>
              <a:avLst/>
              <a:gdLst/>
              <a:ahLst/>
              <a:cxnLst/>
              <a:rect r="r" b="b" t="t" l="l"/>
              <a:pathLst>
                <a:path h="4145280" w="7071360">
                  <a:moveTo>
                    <a:pt x="0" y="0"/>
                  </a:moveTo>
                  <a:lnTo>
                    <a:pt x="7071360" y="0"/>
                  </a:lnTo>
                  <a:lnTo>
                    <a:pt x="7071360" y="4145280"/>
                  </a:lnTo>
                  <a:lnTo>
                    <a:pt x="0" y="4145280"/>
                  </a:lnTo>
                  <a:close/>
                </a:path>
              </a:pathLst>
            </a:custGeom>
            <a:solidFill>
              <a:srgbClr val="41C1BA"/>
            </a:solidFill>
          </p:spPr>
        </p:sp>
      </p:grpSp>
      <p:grpSp>
        <p:nvGrpSpPr>
          <p:cNvPr name="Group 9" id="9"/>
          <p:cNvGrpSpPr/>
          <p:nvPr/>
        </p:nvGrpSpPr>
        <p:grpSpPr>
          <a:xfrm rot="0">
            <a:off x="1188720" y="2194560"/>
            <a:ext cx="4754880" cy="731520"/>
            <a:chOff x="0" y="0"/>
            <a:chExt cx="6339840" cy="975360"/>
          </a:xfrm>
        </p:grpSpPr>
        <p:sp>
          <p:nvSpPr>
            <p:cNvPr name="Freeform 10" id="10"/>
            <p:cNvSpPr/>
            <p:nvPr/>
          </p:nvSpPr>
          <p:spPr>
            <a:xfrm flipH="false" flipV="false" rot="0">
              <a:off x="0" y="0"/>
              <a:ext cx="6339840" cy="975360"/>
            </a:xfrm>
            <a:custGeom>
              <a:avLst/>
              <a:gdLst/>
              <a:ahLst/>
              <a:cxnLst/>
              <a:rect r="r" b="b" t="t" l="l"/>
              <a:pathLst>
                <a:path h="975360" w="6339840">
                  <a:moveTo>
                    <a:pt x="0" y="0"/>
                  </a:moveTo>
                  <a:lnTo>
                    <a:pt x="6339840" y="0"/>
                  </a:lnTo>
                  <a:lnTo>
                    <a:pt x="6339840" y="975360"/>
                  </a:lnTo>
                  <a:lnTo>
                    <a:pt x="0" y="975360"/>
                  </a:lnTo>
                  <a:close/>
                </a:path>
              </a:pathLst>
            </a:custGeom>
            <a:blipFill>
              <a:blip r:embed="rId3">
                <a:alphaModFix amt="0"/>
              </a:blip>
              <a:stretch>
                <a:fillRect l="0" t="-76565" r="0" b="-76563"/>
              </a:stretch>
            </a:blipFill>
          </p:spPr>
        </p:sp>
      </p:grpSp>
      <p:grpSp>
        <p:nvGrpSpPr>
          <p:cNvPr name="Group 11" id="11"/>
          <p:cNvGrpSpPr/>
          <p:nvPr/>
        </p:nvGrpSpPr>
        <p:grpSpPr>
          <a:xfrm rot="0">
            <a:off x="1188720" y="2194560"/>
            <a:ext cx="4754880" cy="731520"/>
            <a:chOff x="0" y="0"/>
            <a:chExt cx="6339840" cy="975360"/>
          </a:xfrm>
        </p:grpSpPr>
        <p:sp>
          <p:nvSpPr>
            <p:cNvPr name="Freeform 12" id="12"/>
            <p:cNvSpPr/>
            <p:nvPr/>
          </p:nvSpPr>
          <p:spPr>
            <a:xfrm flipH="false" flipV="false" rot="0">
              <a:off x="0" y="0"/>
              <a:ext cx="6339840" cy="975360"/>
            </a:xfrm>
            <a:custGeom>
              <a:avLst/>
              <a:gdLst/>
              <a:ahLst/>
              <a:cxnLst/>
              <a:rect r="r" b="b" t="t" l="l"/>
              <a:pathLst>
                <a:path h="975360" w="6339840">
                  <a:moveTo>
                    <a:pt x="0" y="0"/>
                  </a:moveTo>
                  <a:lnTo>
                    <a:pt x="6339840" y="0"/>
                  </a:lnTo>
                  <a:lnTo>
                    <a:pt x="6339840" y="975360"/>
                  </a:lnTo>
                  <a:lnTo>
                    <a:pt x="0" y="975360"/>
                  </a:lnTo>
                  <a:close/>
                </a:path>
              </a:pathLst>
            </a:custGeom>
            <a:blipFill>
              <a:blip r:embed="rId4">
                <a:alphaModFix amt="0"/>
              </a:blip>
              <a:stretch>
                <a:fillRect l="0" t="-76652" r="0" b="-76652"/>
              </a:stretch>
            </a:blipFill>
          </p:spPr>
        </p:sp>
        <p:sp>
          <p:nvSpPr>
            <p:cNvPr name="TextBox 13" id="13"/>
            <p:cNvSpPr txBox="true"/>
            <p:nvPr/>
          </p:nvSpPr>
          <p:spPr>
            <a:xfrm>
              <a:off x="0" y="0"/>
              <a:ext cx="6339840" cy="975360"/>
            </a:xfrm>
            <a:prstGeom prst="rect">
              <a:avLst/>
            </a:prstGeom>
          </p:spPr>
          <p:txBody>
            <a:bodyPr anchor="ctr" rtlCol="false" tIns="0" lIns="0" bIns="0" rIns="0"/>
            <a:lstStyle/>
            <a:p>
              <a:pPr algn="l">
                <a:lnSpc>
                  <a:spcPts val="3840"/>
                </a:lnSpc>
              </a:pPr>
              <a:r>
                <a:rPr lang="en-US" b="true" sz="3200">
                  <a:solidFill>
                    <a:srgbClr val="365B6D"/>
                  </a:solidFill>
                  <a:latin typeface="Barlow Semi-Bold"/>
                  <a:ea typeface="Barlow Semi-Bold"/>
                  <a:cs typeface="Barlow Semi-Bold"/>
                  <a:sym typeface="Barlow Semi-Bold"/>
                </a:rPr>
                <a:t>ChatGPT</a:t>
              </a:r>
            </a:p>
          </p:txBody>
        </p:sp>
      </p:grpSp>
      <p:grpSp>
        <p:nvGrpSpPr>
          <p:cNvPr name="Group 14" id="14"/>
          <p:cNvGrpSpPr/>
          <p:nvPr/>
        </p:nvGrpSpPr>
        <p:grpSpPr>
          <a:xfrm rot="0">
            <a:off x="1188720" y="3108960"/>
            <a:ext cx="4754880" cy="731520"/>
            <a:chOff x="0" y="0"/>
            <a:chExt cx="6339840" cy="975360"/>
          </a:xfrm>
        </p:grpSpPr>
        <p:sp>
          <p:nvSpPr>
            <p:cNvPr name="Freeform 15" id="15"/>
            <p:cNvSpPr/>
            <p:nvPr/>
          </p:nvSpPr>
          <p:spPr>
            <a:xfrm flipH="false" flipV="false" rot="0">
              <a:off x="0" y="0"/>
              <a:ext cx="6339840" cy="975360"/>
            </a:xfrm>
            <a:custGeom>
              <a:avLst/>
              <a:gdLst/>
              <a:ahLst/>
              <a:cxnLst/>
              <a:rect r="r" b="b" t="t" l="l"/>
              <a:pathLst>
                <a:path h="975360" w="6339840">
                  <a:moveTo>
                    <a:pt x="0" y="0"/>
                  </a:moveTo>
                  <a:lnTo>
                    <a:pt x="6339840" y="0"/>
                  </a:lnTo>
                  <a:lnTo>
                    <a:pt x="6339840" y="975360"/>
                  </a:lnTo>
                  <a:lnTo>
                    <a:pt x="0" y="975360"/>
                  </a:lnTo>
                  <a:close/>
                </a:path>
              </a:pathLst>
            </a:custGeom>
            <a:blipFill>
              <a:blip r:embed="rId3">
                <a:alphaModFix amt="0"/>
              </a:blip>
              <a:stretch>
                <a:fillRect l="0" t="-76565" r="0" b="-76563"/>
              </a:stretch>
            </a:blipFill>
          </p:spPr>
        </p:sp>
      </p:grpSp>
      <p:grpSp>
        <p:nvGrpSpPr>
          <p:cNvPr name="Group 16" id="16"/>
          <p:cNvGrpSpPr/>
          <p:nvPr/>
        </p:nvGrpSpPr>
        <p:grpSpPr>
          <a:xfrm rot="0">
            <a:off x="1188720" y="3101816"/>
            <a:ext cx="4754880" cy="738664"/>
            <a:chOff x="0" y="0"/>
            <a:chExt cx="6339840" cy="984885"/>
          </a:xfrm>
        </p:grpSpPr>
        <p:sp>
          <p:nvSpPr>
            <p:cNvPr name="Freeform 17" id="17"/>
            <p:cNvSpPr/>
            <p:nvPr/>
          </p:nvSpPr>
          <p:spPr>
            <a:xfrm flipH="false" flipV="false" rot="0">
              <a:off x="0" y="0"/>
              <a:ext cx="6339840" cy="984885"/>
            </a:xfrm>
            <a:custGeom>
              <a:avLst/>
              <a:gdLst/>
              <a:ahLst/>
              <a:cxnLst/>
              <a:rect r="r" b="b" t="t" l="l"/>
              <a:pathLst>
                <a:path h="984885" w="6339840">
                  <a:moveTo>
                    <a:pt x="0" y="0"/>
                  </a:moveTo>
                  <a:lnTo>
                    <a:pt x="6339840" y="0"/>
                  </a:lnTo>
                  <a:lnTo>
                    <a:pt x="6339840" y="984885"/>
                  </a:lnTo>
                  <a:lnTo>
                    <a:pt x="0" y="984885"/>
                  </a:lnTo>
                  <a:close/>
                </a:path>
              </a:pathLst>
            </a:custGeom>
            <a:blipFill>
              <a:blip r:embed="rId4">
                <a:alphaModFix amt="0"/>
              </a:blip>
              <a:stretch>
                <a:fillRect l="0" t="-75427" r="0" b="-75427"/>
              </a:stretch>
            </a:blipFill>
          </p:spPr>
        </p:sp>
        <p:sp>
          <p:nvSpPr>
            <p:cNvPr name="TextBox 18" id="18"/>
            <p:cNvSpPr txBox="true"/>
            <p:nvPr/>
          </p:nvSpPr>
          <p:spPr>
            <a:xfrm>
              <a:off x="0" y="-9525"/>
              <a:ext cx="6339840" cy="994410"/>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General writing help</a:t>
              </a:r>
            </a:p>
          </p:txBody>
        </p:sp>
      </p:grpSp>
      <p:grpSp>
        <p:nvGrpSpPr>
          <p:cNvPr name="Group 19" id="19"/>
          <p:cNvGrpSpPr/>
          <p:nvPr/>
        </p:nvGrpSpPr>
        <p:grpSpPr>
          <a:xfrm rot="0">
            <a:off x="1188720" y="4023360"/>
            <a:ext cx="4754880" cy="548640"/>
            <a:chOff x="0" y="0"/>
            <a:chExt cx="6339840" cy="731520"/>
          </a:xfrm>
        </p:grpSpPr>
        <p:sp>
          <p:nvSpPr>
            <p:cNvPr name="Freeform 20" id="20"/>
            <p:cNvSpPr/>
            <p:nvPr/>
          </p:nvSpPr>
          <p:spPr>
            <a:xfrm flipH="false" flipV="false" rot="0">
              <a:off x="0" y="0"/>
              <a:ext cx="6339840" cy="731520"/>
            </a:xfrm>
            <a:custGeom>
              <a:avLst/>
              <a:gdLst/>
              <a:ahLst/>
              <a:cxnLst/>
              <a:rect r="r" b="b" t="t" l="l"/>
              <a:pathLst>
                <a:path h="731520" w="6339840">
                  <a:moveTo>
                    <a:pt x="0" y="0"/>
                  </a:moveTo>
                  <a:lnTo>
                    <a:pt x="6339840" y="0"/>
                  </a:lnTo>
                  <a:lnTo>
                    <a:pt x="6339840" y="731520"/>
                  </a:lnTo>
                  <a:lnTo>
                    <a:pt x="0" y="731520"/>
                  </a:lnTo>
                  <a:close/>
                </a:path>
              </a:pathLst>
            </a:custGeom>
            <a:blipFill>
              <a:blip r:embed="rId3">
                <a:alphaModFix amt="0"/>
              </a:blip>
              <a:stretch>
                <a:fillRect l="0" t="-118753" r="0" b="-118751"/>
              </a:stretch>
            </a:blipFill>
          </p:spPr>
        </p:sp>
      </p:grpSp>
      <p:grpSp>
        <p:nvGrpSpPr>
          <p:cNvPr name="Group 21" id="21"/>
          <p:cNvGrpSpPr/>
          <p:nvPr/>
        </p:nvGrpSpPr>
        <p:grpSpPr>
          <a:xfrm rot="0">
            <a:off x="1188720" y="4009072"/>
            <a:ext cx="4754880" cy="562928"/>
            <a:chOff x="0" y="0"/>
            <a:chExt cx="6339840" cy="750570"/>
          </a:xfrm>
        </p:grpSpPr>
        <p:sp>
          <p:nvSpPr>
            <p:cNvPr name="Freeform 22" id="22"/>
            <p:cNvSpPr/>
            <p:nvPr/>
          </p:nvSpPr>
          <p:spPr>
            <a:xfrm flipH="false" flipV="false" rot="0">
              <a:off x="0" y="0"/>
              <a:ext cx="6339840" cy="750570"/>
            </a:xfrm>
            <a:custGeom>
              <a:avLst/>
              <a:gdLst/>
              <a:ahLst/>
              <a:cxnLst/>
              <a:rect r="r" b="b" t="t" l="l"/>
              <a:pathLst>
                <a:path h="750570" w="6339840">
                  <a:moveTo>
                    <a:pt x="0" y="0"/>
                  </a:moveTo>
                  <a:lnTo>
                    <a:pt x="6339840" y="0"/>
                  </a:lnTo>
                  <a:lnTo>
                    <a:pt x="6339840" y="750570"/>
                  </a:lnTo>
                  <a:lnTo>
                    <a:pt x="0" y="750570"/>
                  </a:lnTo>
                  <a:close/>
                </a:path>
              </a:pathLst>
            </a:custGeom>
            <a:blipFill>
              <a:blip r:embed="rId4">
                <a:alphaModFix amt="0"/>
              </a:blip>
              <a:stretch>
                <a:fillRect l="0" t="-114584" r="0" b="-114584"/>
              </a:stretch>
            </a:blipFill>
          </p:spPr>
        </p:sp>
        <p:sp>
          <p:nvSpPr>
            <p:cNvPr name="TextBox 23" id="23"/>
            <p:cNvSpPr txBox="true"/>
            <p:nvPr/>
          </p:nvSpPr>
          <p:spPr>
            <a:xfrm>
              <a:off x="0" y="-19050"/>
              <a:ext cx="6339840" cy="769620"/>
            </a:xfrm>
            <a:prstGeom prst="rect">
              <a:avLst/>
            </a:prstGeom>
          </p:spPr>
          <p:txBody>
            <a:bodyPr anchor="ctr" rtlCol="false" tIns="0" lIns="0" bIns="0" rIns="0"/>
            <a:lstStyle/>
            <a:p>
              <a:pPr algn="l">
                <a:lnSpc>
                  <a:spcPts val="2400"/>
                </a:lnSpc>
              </a:pPr>
              <a:r>
                <a:rPr lang="en-US" sz="2000" spc="8">
                  <a:solidFill>
                    <a:srgbClr val="365B6D"/>
                  </a:solidFill>
                  <a:latin typeface="Barlow"/>
                  <a:ea typeface="Barlow"/>
                  <a:cs typeface="Barlow"/>
                  <a:sym typeface="Barlow"/>
                </a:rPr>
                <a:t>Free tier</a:t>
              </a:r>
            </a:p>
          </p:txBody>
        </p:sp>
      </p:grpSp>
      <p:grpSp>
        <p:nvGrpSpPr>
          <p:cNvPr name="Group 24" id="24"/>
          <p:cNvGrpSpPr/>
          <p:nvPr/>
        </p:nvGrpSpPr>
        <p:grpSpPr>
          <a:xfrm rot="0">
            <a:off x="6583680" y="1828800"/>
            <a:ext cx="5303520" cy="3108960"/>
            <a:chOff x="0" y="0"/>
            <a:chExt cx="7071360" cy="4145280"/>
          </a:xfrm>
        </p:grpSpPr>
        <p:sp>
          <p:nvSpPr>
            <p:cNvPr name="Freeform 25" id="25"/>
            <p:cNvSpPr/>
            <p:nvPr/>
          </p:nvSpPr>
          <p:spPr>
            <a:xfrm flipH="false" flipV="false" rot="0">
              <a:off x="0" y="0"/>
              <a:ext cx="7071360" cy="4145280"/>
            </a:xfrm>
            <a:custGeom>
              <a:avLst/>
              <a:gdLst/>
              <a:ahLst/>
              <a:cxnLst/>
              <a:rect r="r" b="b" t="t" l="l"/>
              <a:pathLst>
                <a:path h="4145280" w="7071360">
                  <a:moveTo>
                    <a:pt x="0" y="0"/>
                  </a:moveTo>
                  <a:lnTo>
                    <a:pt x="7071360" y="0"/>
                  </a:lnTo>
                  <a:lnTo>
                    <a:pt x="7071360" y="4145280"/>
                  </a:lnTo>
                  <a:lnTo>
                    <a:pt x="0" y="4145280"/>
                  </a:lnTo>
                  <a:close/>
                </a:path>
              </a:pathLst>
            </a:custGeom>
            <a:solidFill>
              <a:srgbClr val="41C1BA"/>
            </a:solidFill>
          </p:spPr>
        </p:sp>
      </p:grpSp>
      <p:grpSp>
        <p:nvGrpSpPr>
          <p:cNvPr name="Group 26" id="26"/>
          <p:cNvGrpSpPr/>
          <p:nvPr/>
        </p:nvGrpSpPr>
        <p:grpSpPr>
          <a:xfrm rot="0">
            <a:off x="6858000" y="2194560"/>
            <a:ext cx="4754880" cy="731520"/>
            <a:chOff x="0" y="0"/>
            <a:chExt cx="6339840" cy="975360"/>
          </a:xfrm>
        </p:grpSpPr>
        <p:sp>
          <p:nvSpPr>
            <p:cNvPr name="Freeform 27" id="27"/>
            <p:cNvSpPr/>
            <p:nvPr/>
          </p:nvSpPr>
          <p:spPr>
            <a:xfrm flipH="false" flipV="false" rot="0">
              <a:off x="0" y="0"/>
              <a:ext cx="6339840" cy="975360"/>
            </a:xfrm>
            <a:custGeom>
              <a:avLst/>
              <a:gdLst/>
              <a:ahLst/>
              <a:cxnLst/>
              <a:rect r="r" b="b" t="t" l="l"/>
              <a:pathLst>
                <a:path h="975360" w="6339840">
                  <a:moveTo>
                    <a:pt x="0" y="0"/>
                  </a:moveTo>
                  <a:lnTo>
                    <a:pt x="6339840" y="0"/>
                  </a:lnTo>
                  <a:lnTo>
                    <a:pt x="6339840" y="975360"/>
                  </a:lnTo>
                  <a:lnTo>
                    <a:pt x="0" y="975360"/>
                  </a:lnTo>
                  <a:close/>
                </a:path>
              </a:pathLst>
            </a:custGeom>
            <a:blipFill>
              <a:blip r:embed="rId3">
                <a:alphaModFix amt="0"/>
              </a:blip>
              <a:stretch>
                <a:fillRect l="0" t="-76565" r="0" b="-76563"/>
              </a:stretch>
            </a:blipFill>
          </p:spPr>
        </p:sp>
      </p:grpSp>
      <p:grpSp>
        <p:nvGrpSpPr>
          <p:cNvPr name="Group 28" id="28"/>
          <p:cNvGrpSpPr/>
          <p:nvPr/>
        </p:nvGrpSpPr>
        <p:grpSpPr>
          <a:xfrm rot="0">
            <a:off x="6858000" y="2194560"/>
            <a:ext cx="4754880" cy="731520"/>
            <a:chOff x="0" y="0"/>
            <a:chExt cx="6339840" cy="975360"/>
          </a:xfrm>
        </p:grpSpPr>
        <p:sp>
          <p:nvSpPr>
            <p:cNvPr name="Freeform 29" id="29"/>
            <p:cNvSpPr/>
            <p:nvPr/>
          </p:nvSpPr>
          <p:spPr>
            <a:xfrm flipH="false" flipV="false" rot="0">
              <a:off x="0" y="0"/>
              <a:ext cx="6339840" cy="975360"/>
            </a:xfrm>
            <a:custGeom>
              <a:avLst/>
              <a:gdLst/>
              <a:ahLst/>
              <a:cxnLst/>
              <a:rect r="r" b="b" t="t" l="l"/>
              <a:pathLst>
                <a:path h="975360" w="6339840">
                  <a:moveTo>
                    <a:pt x="0" y="0"/>
                  </a:moveTo>
                  <a:lnTo>
                    <a:pt x="6339840" y="0"/>
                  </a:lnTo>
                  <a:lnTo>
                    <a:pt x="6339840" y="975360"/>
                  </a:lnTo>
                  <a:lnTo>
                    <a:pt x="0" y="975360"/>
                  </a:lnTo>
                  <a:close/>
                </a:path>
              </a:pathLst>
            </a:custGeom>
            <a:blipFill>
              <a:blip r:embed="rId4">
                <a:alphaModFix amt="0"/>
              </a:blip>
              <a:stretch>
                <a:fillRect l="0" t="-76652" r="0" b="-76652"/>
              </a:stretch>
            </a:blipFill>
          </p:spPr>
        </p:sp>
        <p:sp>
          <p:nvSpPr>
            <p:cNvPr name="TextBox 30" id="30"/>
            <p:cNvSpPr txBox="true"/>
            <p:nvPr/>
          </p:nvSpPr>
          <p:spPr>
            <a:xfrm>
              <a:off x="0" y="0"/>
              <a:ext cx="6339840" cy="975360"/>
            </a:xfrm>
            <a:prstGeom prst="rect">
              <a:avLst/>
            </a:prstGeom>
          </p:spPr>
          <p:txBody>
            <a:bodyPr anchor="ctr" rtlCol="false" tIns="0" lIns="0" bIns="0" rIns="0"/>
            <a:lstStyle/>
            <a:p>
              <a:pPr algn="l">
                <a:lnSpc>
                  <a:spcPts val="3840"/>
                </a:lnSpc>
              </a:pPr>
              <a:r>
                <a:rPr lang="en-US" b="true" sz="3200">
                  <a:solidFill>
                    <a:srgbClr val="365B6D"/>
                  </a:solidFill>
                  <a:latin typeface="Barlow Semi-Bold"/>
                  <a:ea typeface="Barlow Semi-Bold"/>
                  <a:cs typeface="Barlow Semi-Bold"/>
                  <a:sym typeface="Barlow Semi-Bold"/>
                </a:rPr>
                <a:t>Claude</a:t>
              </a:r>
            </a:p>
          </p:txBody>
        </p:sp>
      </p:grpSp>
      <p:grpSp>
        <p:nvGrpSpPr>
          <p:cNvPr name="Group 31" id="31"/>
          <p:cNvGrpSpPr/>
          <p:nvPr/>
        </p:nvGrpSpPr>
        <p:grpSpPr>
          <a:xfrm rot="0">
            <a:off x="6858000" y="3108960"/>
            <a:ext cx="4754880" cy="731520"/>
            <a:chOff x="0" y="0"/>
            <a:chExt cx="6339840" cy="975360"/>
          </a:xfrm>
        </p:grpSpPr>
        <p:sp>
          <p:nvSpPr>
            <p:cNvPr name="Freeform 32" id="32"/>
            <p:cNvSpPr/>
            <p:nvPr/>
          </p:nvSpPr>
          <p:spPr>
            <a:xfrm flipH="false" flipV="false" rot="0">
              <a:off x="0" y="0"/>
              <a:ext cx="6339840" cy="975360"/>
            </a:xfrm>
            <a:custGeom>
              <a:avLst/>
              <a:gdLst/>
              <a:ahLst/>
              <a:cxnLst/>
              <a:rect r="r" b="b" t="t" l="l"/>
              <a:pathLst>
                <a:path h="975360" w="6339840">
                  <a:moveTo>
                    <a:pt x="0" y="0"/>
                  </a:moveTo>
                  <a:lnTo>
                    <a:pt x="6339840" y="0"/>
                  </a:lnTo>
                  <a:lnTo>
                    <a:pt x="6339840" y="975360"/>
                  </a:lnTo>
                  <a:lnTo>
                    <a:pt x="0" y="975360"/>
                  </a:lnTo>
                  <a:close/>
                </a:path>
              </a:pathLst>
            </a:custGeom>
            <a:blipFill>
              <a:blip r:embed="rId3">
                <a:alphaModFix amt="0"/>
              </a:blip>
              <a:stretch>
                <a:fillRect l="0" t="-76565" r="0" b="-76563"/>
              </a:stretch>
            </a:blipFill>
          </p:spPr>
        </p:sp>
      </p:grpSp>
      <p:grpSp>
        <p:nvGrpSpPr>
          <p:cNvPr name="Group 33" id="33"/>
          <p:cNvGrpSpPr/>
          <p:nvPr/>
        </p:nvGrpSpPr>
        <p:grpSpPr>
          <a:xfrm rot="0">
            <a:off x="6858000" y="3101816"/>
            <a:ext cx="4754880" cy="738664"/>
            <a:chOff x="0" y="0"/>
            <a:chExt cx="6339840" cy="984885"/>
          </a:xfrm>
        </p:grpSpPr>
        <p:sp>
          <p:nvSpPr>
            <p:cNvPr name="Freeform 34" id="34"/>
            <p:cNvSpPr/>
            <p:nvPr/>
          </p:nvSpPr>
          <p:spPr>
            <a:xfrm flipH="false" flipV="false" rot="0">
              <a:off x="0" y="0"/>
              <a:ext cx="6339840" cy="984885"/>
            </a:xfrm>
            <a:custGeom>
              <a:avLst/>
              <a:gdLst/>
              <a:ahLst/>
              <a:cxnLst/>
              <a:rect r="r" b="b" t="t" l="l"/>
              <a:pathLst>
                <a:path h="984885" w="6339840">
                  <a:moveTo>
                    <a:pt x="0" y="0"/>
                  </a:moveTo>
                  <a:lnTo>
                    <a:pt x="6339840" y="0"/>
                  </a:lnTo>
                  <a:lnTo>
                    <a:pt x="6339840" y="984885"/>
                  </a:lnTo>
                  <a:lnTo>
                    <a:pt x="0" y="984885"/>
                  </a:lnTo>
                  <a:close/>
                </a:path>
              </a:pathLst>
            </a:custGeom>
            <a:blipFill>
              <a:blip r:embed="rId4">
                <a:alphaModFix amt="0"/>
              </a:blip>
              <a:stretch>
                <a:fillRect l="0" t="-75427" r="0" b="-75427"/>
              </a:stretch>
            </a:blipFill>
          </p:spPr>
        </p:sp>
        <p:sp>
          <p:nvSpPr>
            <p:cNvPr name="TextBox 35" id="35"/>
            <p:cNvSpPr txBox="true"/>
            <p:nvPr/>
          </p:nvSpPr>
          <p:spPr>
            <a:xfrm>
              <a:off x="0" y="-9525"/>
              <a:ext cx="6339840" cy="994410"/>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Strong at nuanced edits</a:t>
              </a:r>
            </a:p>
          </p:txBody>
        </p:sp>
      </p:grpSp>
      <p:grpSp>
        <p:nvGrpSpPr>
          <p:cNvPr name="Group 36" id="36"/>
          <p:cNvGrpSpPr/>
          <p:nvPr/>
        </p:nvGrpSpPr>
        <p:grpSpPr>
          <a:xfrm rot="0">
            <a:off x="6858000" y="4023360"/>
            <a:ext cx="4754880" cy="548640"/>
            <a:chOff x="0" y="0"/>
            <a:chExt cx="6339840" cy="731520"/>
          </a:xfrm>
        </p:grpSpPr>
        <p:sp>
          <p:nvSpPr>
            <p:cNvPr name="Freeform 37" id="37"/>
            <p:cNvSpPr/>
            <p:nvPr/>
          </p:nvSpPr>
          <p:spPr>
            <a:xfrm flipH="false" flipV="false" rot="0">
              <a:off x="0" y="0"/>
              <a:ext cx="6339840" cy="731520"/>
            </a:xfrm>
            <a:custGeom>
              <a:avLst/>
              <a:gdLst/>
              <a:ahLst/>
              <a:cxnLst/>
              <a:rect r="r" b="b" t="t" l="l"/>
              <a:pathLst>
                <a:path h="731520" w="6339840">
                  <a:moveTo>
                    <a:pt x="0" y="0"/>
                  </a:moveTo>
                  <a:lnTo>
                    <a:pt x="6339840" y="0"/>
                  </a:lnTo>
                  <a:lnTo>
                    <a:pt x="6339840" y="731520"/>
                  </a:lnTo>
                  <a:lnTo>
                    <a:pt x="0" y="731520"/>
                  </a:lnTo>
                  <a:close/>
                </a:path>
              </a:pathLst>
            </a:custGeom>
            <a:blipFill>
              <a:blip r:embed="rId3">
                <a:alphaModFix amt="0"/>
              </a:blip>
              <a:stretch>
                <a:fillRect l="0" t="-118753" r="0" b="-118751"/>
              </a:stretch>
            </a:blipFill>
          </p:spPr>
        </p:sp>
      </p:grpSp>
      <p:grpSp>
        <p:nvGrpSpPr>
          <p:cNvPr name="Group 38" id="38"/>
          <p:cNvGrpSpPr/>
          <p:nvPr/>
        </p:nvGrpSpPr>
        <p:grpSpPr>
          <a:xfrm rot="0">
            <a:off x="6858000" y="4009072"/>
            <a:ext cx="4754880" cy="562928"/>
            <a:chOff x="0" y="0"/>
            <a:chExt cx="6339840" cy="750570"/>
          </a:xfrm>
        </p:grpSpPr>
        <p:sp>
          <p:nvSpPr>
            <p:cNvPr name="Freeform 39" id="39"/>
            <p:cNvSpPr/>
            <p:nvPr/>
          </p:nvSpPr>
          <p:spPr>
            <a:xfrm flipH="false" flipV="false" rot="0">
              <a:off x="0" y="0"/>
              <a:ext cx="6339840" cy="750570"/>
            </a:xfrm>
            <a:custGeom>
              <a:avLst/>
              <a:gdLst/>
              <a:ahLst/>
              <a:cxnLst/>
              <a:rect r="r" b="b" t="t" l="l"/>
              <a:pathLst>
                <a:path h="750570" w="6339840">
                  <a:moveTo>
                    <a:pt x="0" y="0"/>
                  </a:moveTo>
                  <a:lnTo>
                    <a:pt x="6339840" y="0"/>
                  </a:lnTo>
                  <a:lnTo>
                    <a:pt x="6339840" y="750570"/>
                  </a:lnTo>
                  <a:lnTo>
                    <a:pt x="0" y="750570"/>
                  </a:lnTo>
                  <a:close/>
                </a:path>
              </a:pathLst>
            </a:custGeom>
            <a:blipFill>
              <a:blip r:embed="rId4">
                <a:alphaModFix amt="0"/>
              </a:blip>
              <a:stretch>
                <a:fillRect l="0" t="-114584" r="0" b="-114584"/>
              </a:stretch>
            </a:blipFill>
          </p:spPr>
        </p:sp>
        <p:sp>
          <p:nvSpPr>
            <p:cNvPr name="TextBox 40" id="40"/>
            <p:cNvSpPr txBox="true"/>
            <p:nvPr/>
          </p:nvSpPr>
          <p:spPr>
            <a:xfrm>
              <a:off x="0" y="-19050"/>
              <a:ext cx="6339840" cy="769620"/>
            </a:xfrm>
            <a:prstGeom prst="rect">
              <a:avLst/>
            </a:prstGeom>
          </p:spPr>
          <p:txBody>
            <a:bodyPr anchor="ctr" rtlCol="false" tIns="0" lIns="0" bIns="0" rIns="0"/>
            <a:lstStyle/>
            <a:p>
              <a:pPr algn="l">
                <a:lnSpc>
                  <a:spcPts val="2400"/>
                </a:lnSpc>
              </a:pPr>
              <a:r>
                <a:rPr lang="en-US" sz="2000" spc="8">
                  <a:solidFill>
                    <a:srgbClr val="365B6D"/>
                  </a:solidFill>
                  <a:latin typeface="Barlow"/>
                  <a:ea typeface="Barlow"/>
                  <a:cs typeface="Barlow"/>
                  <a:sym typeface="Barlow"/>
                </a:rPr>
                <a:t>Free tier</a:t>
              </a:r>
            </a:p>
          </p:txBody>
        </p:sp>
      </p:grpSp>
      <p:grpSp>
        <p:nvGrpSpPr>
          <p:cNvPr name="Group 41" id="41"/>
          <p:cNvGrpSpPr/>
          <p:nvPr/>
        </p:nvGrpSpPr>
        <p:grpSpPr>
          <a:xfrm rot="0">
            <a:off x="12252960" y="1828800"/>
            <a:ext cx="5303520" cy="3108960"/>
            <a:chOff x="0" y="0"/>
            <a:chExt cx="7071360" cy="4145280"/>
          </a:xfrm>
        </p:grpSpPr>
        <p:sp>
          <p:nvSpPr>
            <p:cNvPr name="Freeform 42" id="42"/>
            <p:cNvSpPr/>
            <p:nvPr/>
          </p:nvSpPr>
          <p:spPr>
            <a:xfrm flipH="false" flipV="false" rot="0">
              <a:off x="0" y="0"/>
              <a:ext cx="7071360" cy="4145280"/>
            </a:xfrm>
            <a:custGeom>
              <a:avLst/>
              <a:gdLst/>
              <a:ahLst/>
              <a:cxnLst/>
              <a:rect r="r" b="b" t="t" l="l"/>
              <a:pathLst>
                <a:path h="4145280" w="7071360">
                  <a:moveTo>
                    <a:pt x="0" y="0"/>
                  </a:moveTo>
                  <a:lnTo>
                    <a:pt x="7071360" y="0"/>
                  </a:lnTo>
                  <a:lnTo>
                    <a:pt x="7071360" y="4145280"/>
                  </a:lnTo>
                  <a:lnTo>
                    <a:pt x="0" y="4145280"/>
                  </a:lnTo>
                  <a:close/>
                </a:path>
              </a:pathLst>
            </a:custGeom>
            <a:solidFill>
              <a:srgbClr val="41C1BA"/>
            </a:solidFill>
          </p:spPr>
        </p:sp>
      </p:grpSp>
      <p:grpSp>
        <p:nvGrpSpPr>
          <p:cNvPr name="Group 43" id="43"/>
          <p:cNvGrpSpPr/>
          <p:nvPr/>
        </p:nvGrpSpPr>
        <p:grpSpPr>
          <a:xfrm rot="0">
            <a:off x="12527280" y="2194560"/>
            <a:ext cx="4754880" cy="731520"/>
            <a:chOff x="0" y="0"/>
            <a:chExt cx="6339840" cy="975360"/>
          </a:xfrm>
        </p:grpSpPr>
        <p:sp>
          <p:nvSpPr>
            <p:cNvPr name="Freeform 44" id="44"/>
            <p:cNvSpPr/>
            <p:nvPr/>
          </p:nvSpPr>
          <p:spPr>
            <a:xfrm flipH="false" flipV="false" rot="0">
              <a:off x="0" y="0"/>
              <a:ext cx="6339840" cy="975360"/>
            </a:xfrm>
            <a:custGeom>
              <a:avLst/>
              <a:gdLst/>
              <a:ahLst/>
              <a:cxnLst/>
              <a:rect r="r" b="b" t="t" l="l"/>
              <a:pathLst>
                <a:path h="975360" w="6339840">
                  <a:moveTo>
                    <a:pt x="0" y="0"/>
                  </a:moveTo>
                  <a:lnTo>
                    <a:pt x="6339840" y="0"/>
                  </a:lnTo>
                  <a:lnTo>
                    <a:pt x="6339840" y="975360"/>
                  </a:lnTo>
                  <a:lnTo>
                    <a:pt x="0" y="975360"/>
                  </a:lnTo>
                  <a:close/>
                </a:path>
              </a:pathLst>
            </a:custGeom>
            <a:blipFill>
              <a:blip r:embed="rId3">
                <a:alphaModFix amt="0"/>
              </a:blip>
              <a:stretch>
                <a:fillRect l="0" t="-76565" r="0" b="-76563"/>
              </a:stretch>
            </a:blipFill>
          </p:spPr>
        </p:sp>
      </p:grpSp>
      <p:grpSp>
        <p:nvGrpSpPr>
          <p:cNvPr name="Group 45" id="45"/>
          <p:cNvGrpSpPr/>
          <p:nvPr/>
        </p:nvGrpSpPr>
        <p:grpSpPr>
          <a:xfrm rot="0">
            <a:off x="12527280" y="2194560"/>
            <a:ext cx="4754880" cy="731520"/>
            <a:chOff x="0" y="0"/>
            <a:chExt cx="6339840" cy="975360"/>
          </a:xfrm>
        </p:grpSpPr>
        <p:sp>
          <p:nvSpPr>
            <p:cNvPr name="Freeform 46" id="46"/>
            <p:cNvSpPr/>
            <p:nvPr/>
          </p:nvSpPr>
          <p:spPr>
            <a:xfrm flipH="false" flipV="false" rot="0">
              <a:off x="0" y="0"/>
              <a:ext cx="6339840" cy="975360"/>
            </a:xfrm>
            <a:custGeom>
              <a:avLst/>
              <a:gdLst/>
              <a:ahLst/>
              <a:cxnLst/>
              <a:rect r="r" b="b" t="t" l="l"/>
              <a:pathLst>
                <a:path h="975360" w="6339840">
                  <a:moveTo>
                    <a:pt x="0" y="0"/>
                  </a:moveTo>
                  <a:lnTo>
                    <a:pt x="6339840" y="0"/>
                  </a:lnTo>
                  <a:lnTo>
                    <a:pt x="6339840" y="975360"/>
                  </a:lnTo>
                  <a:lnTo>
                    <a:pt x="0" y="975360"/>
                  </a:lnTo>
                  <a:close/>
                </a:path>
              </a:pathLst>
            </a:custGeom>
            <a:blipFill>
              <a:blip r:embed="rId4">
                <a:alphaModFix amt="0"/>
              </a:blip>
              <a:stretch>
                <a:fillRect l="0" t="-76652" r="0" b="-76652"/>
              </a:stretch>
            </a:blipFill>
          </p:spPr>
        </p:sp>
        <p:sp>
          <p:nvSpPr>
            <p:cNvPr name="TextBox 47" id="47"/>
            <p:cNvSpPr txBox="true"/>
            <p:nvPr/>
          </p:nvSpPr>
          <p:spPr>
            <a:xfrm>
              <a:off x="0" y="0"/>
              <a:ext cx="6339840" cy="975360"/>
            </a:xfrm>
            <a:prstGeom prst="rect">
              <a:avLst/>
            </a:prstGeom>
          </p:spPr>
          <p:txBody>
            <a:bodyPr anchor="ctr" rtlCol="false" tIns="0" lIns="0" bIns="0" rIns="0"/>
            <a:lstStyle/>
            <a:p>
              <a:pPr algn="l">
                <a:lnSpc>
                  <a:spcPts val="3840"/>
                </a:lnSpc>
              </a:pPr>
              <a:r>
                <a:rPr lang="en-US" b="true" sz="3200">
                  <a:solidFill>
                    <a:srgbClr val="365B6D"/>
                  </a:solidFill>
                  <a:latin typeface="Barlow Semi-Bold"/>
                  <a:ea typeface="Barlow Semi-Bold"/>
                  <a:cs typeface="Barlow Semi-Bold"/>
                  <a:sym typeface="Barlow Semi-Bold"/>
                </a:rPr>
                <a:t>Gemini</a:t>
              </a:r>
            </a:p>
          </p:txBody>
        </p:sp>
      </p:grpSp>
      <p:grpSp>
        <p:nvGrpSpPr>
          <p:cNvPr name="Group 48" id="48"/>
          <p:cNvGrpSpPr/>
          <p:nvPr/>
        </p:nvGrpSpPr>
        <p:grpSpPr>
          <a:xfrm rot="0">
            <a:off x="12527280" y="3108960"/>
            <a:ext cx="4754880" cy="731520"/>
            <a:chOff x="0" y="0"/>
            <a:chExt cx="6339840" cy="975360"/>
          </a:xfrm>
        </p:grpSpPr>
        <p:sp>
          <p:nvSpPr>
            <p:cNvPr name="Freeform 49" id="49"/>
            <p:cNvSpPr/>
            <p:nvPr/>
          </p:nvSpPr>
          <p:spPr>
            <a:xfrm flipH="false" flipV="false" rot="0">
              <a:off x="0" y="0"/>
              <a:ext cx="6339840" cy="975360"/>
            </a:xfrm>
            <a:custGeom>
              <a:avLst/>
              <a:gdLst/>
              <a:ahLst/>
              <a:cxnLst/>
              <a:rect r="r" b="b" t="t" l="l"/>
              <a:pathLst>
                <a:path h="975360" w="6339840">
                  <a:moveTo>
                    <a:pt x="0" y="0"/>
                  </a:moveTo>
                  <a:lnTo>
                    <a:pt x="6339840" y="0"/>
                  </a:lnTo>
                  <a:lnTo>
                    <a:pt x="6339840" y="975360"/>
                  </a:lnTo>
                  <a:lnTo>
                    <a:pt x="0" y="975360"/>
                  </a:lnTo>
                  <a:close/>
                </a:path>
              </a:pathLst>
            </a:custGeom>
            <a:blipFill>
              <a:blip r:embed="rId3">
                <a:alphaModFix amt="0"/>
              </a:blip>
              <a:stretch>
                <a:fillRect l="0" t="-76565" r="0" b="-76563"/>
              </a:stretch>
            </a:blipFill>
          </p:spPr>
        </p:sp>
      </p:grpSp>
      <p:grpSp>
        <p:nvGrpSpPr>
          <p:cNvPr name="Group 50" id="50"/>
          <p:cNvGrpSpPr/>
          <p:nvPr/>
        </p:nvGrpSpPr>
        <p:grpSpPr>
          <a:xfrm rot="0">
            <a:off x="12527280" y="3101816"/>
            <a:ext cx="4754880" cy="738664"/>
            <a:chOff x="0" y="0"/>
            <a:chExt cx="6339840" cy="984885"/>
          </a:xfrm>
        </p:grpSpPr>
        <p:sp>
          <p:nvSpPr>
            <p:cNvPr name="Freeform 51" id="51"/>
            <p:cNvSpPr/>
            <p:nvPr/>
          </p:nvSpPr>
          <p:spPr>
            <a:xfrm flipH="false" flipV="false" rot="0">
              <a:off x="0" y="0"/>
              <a:ext cx="6339840" cy="984885"/>
            </a:xfrm>
            <a:custGeom>
              <a:avLst/>
              <a:gdLst/>
              <a:ahLst/>
              <a:cxnLst/>
              <a:rect r="r" b="b" t="t" l="l"/>
              <a:pathLst>
                <a:path h="984885" w="6339840">
                  <a:moveTo>
                    <a:pt x="0" y="0"/>
                  </a:moveTo>
                  <a:lnTo>
                    <a:pt x="6339840" y="0"/>
                  </a:lnTo>
                  <a:lnTo>
                    <a:pt x="6339840" y="984885"/>
                  </a:lnTo>
                  <a:lnTo>
                    <a:pt x="0" y="984885"/>
                  </a:lnTo>
                  <a:close/>
                </a:path>
              </a:pathLst>
            </a:custGeom>
            <a:blipFill>
              <a:blip r:embed="rId4">
                <a:alphaModFix amt="0"/>
              </a:blip>
              <a:stretch>
                <a:fillRect l="0" t="-75427" r="0" b="-75427"/>
              </a:stretch>
            </a:blipFill>
          </p:spPr>
        </p:sp>
        <p:sp>
          <p:nvSpPr>
            <p:cNvPr name="TextBox 52" id="52"/>
            <p:cNvSpPr txBox="true"/>
            <p:nvPr/>
          </p:nvSpPr>
          <p:spPr>
            <a:xfrm>
              <a:off x="0" y="-9525"/>
              <a:ext cx="6339840" cy="994410"/>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Integrated with Google Docs</a:t>
              </a:r>
            </a:p>
          </p:txBody>
        </p:sp>
      </p:grpSp>
      <p:grpSp>
        <p:nvGrpSpPr>
          <p:cNvPr name="Group 53" id="53"/>
          <p:cNvGrpSpPr/>
          <p:nvPr/>
        </p:nvGrpSpPr>
        <p:grpSpPr>
          <a:xfrm rot="0">
            <a:off x="12527280" y="4023360"/>
            <a:ext cx="4754880" cy="548640"/>
            <a:chOff x="0" y="0"/>
            <a:chExt cx="6339840" cy="731520"/>
          </a:xfrm>
        </p:grpSpPr>
        <p:sp>
          <p:nvSpPr>
            <p:cNvPr name="Freeform 54" id="54"/>
            <p:cNvSpPr/>
            <p:nvPr/>
          </p:nvSpPr>
          <p:spPr>
            <a:xfrm flipH="false" flipV="false" rot="0">
              <a:off x="0" y="0"/>
              <a:ext cx="6339840" cy="731520"/>
            </a:xfrm>
            <a:custGeom>
              <a:avLst/>
              <a:gdLst/>
              <a:ahLst/>
              <a:cxnLst/>
              <a:rect r="r" b="b" t="t" l="l"/>
              <a:pathLst>
                <a:path h="731520" w="6339840">
                  <a:moveTo>
                    <a:pt x="0" y="0"/>
                  </a:moveTo>
                  <a:lnTo>
                    <a:pt x="6339840" y="0"/>
                  </a:lnTo>
                  <a:lnTo>
                    <a:pt x="6339840" y="731520"/>
                  </a:lnTo>
                  <a:lnTo>
                    <a:pt x="0" y="731520"/>
                  </a:lnTo>
                  <a:close/>
                </a:path>
              </a:pathLst>
            </a:custGeom>
            <a:blipFill>
              <a:blip r:embed="rId3">
                <a:alphaModFix amt="0"/>
              </a:blip>
              <a:stretch>
                <a:fillRect l="0" t="-118753" r="0" b="-118751"/>
              </a:stretch>
            </a:blipFill>
          </p:spPr>
        </p:sp>
      </p:grpSp>
      <p:grpSp>
        <p:nvGrpSpPr>
          <p:cNvPr name="Group 55" id="55"/>
          <p:cNvGrpSpPr/>
          <p:nvPr/>
        </p:nvGrpSpPr>
        <p:grpSpPr>
          <a:xfrm rot="0">
            <a:off x="12527280" y="4009072"/>
            <a:ext cx="4754880" cy="562928"/>
            <a:chOff x="0" y="0"/>
            <a:chExt cx="6339840" cy="750570"/>
          </a:xfrm>
        </p:grpSpPr>
        <p:sp>
          <p:nvSpPr>
            <p:cNvPr name="Freeform 56" id="56"/>
            <p:cNvSpPr/>
            <p:nvPr/>
          </p:nvSpPr>
          <p:spPr>
            <a:xfrm flipH="false" flipV="false" rot="0">
              <a:off x="0" y="0"/>
              <a:ext cx="6339840" cy="750570"/>
            </a:xfrm>
            <a:custGeom>
              <a:avLst/>
              <a:gdLst/>
              <a:ahLst/>
              <a:cxnLst/>
              <a:rect r="r" b="b" t="t" l="l"/>
              <a:pathLst>
                <a:path h="750570" w="6339840">
                  <a:moveTo>
                    <a:pt x="0" y="0"/>
                  </a:moveTo>
                  <a:lnTo>
                    <a:pt x="6339840" y="0"/>
                  </a:lnTo>
                  <a:lnTo>
                    <a:pt x="6339840" y="750570"/>
                  </a:lnTo>
                  <a:lnTo>
                    <a:pt x="0" y="750570"/>
                  </a:lnTo>
                  <a:close/>
                </a:path>
              </a:pathLst>
            </a:custGeom>
            <a:blipFill>
              <a:blip r:embed="rId4">
                <a:alphaModFix amt="0"/>
              </a:blip>
              <a:stretch>
                <a:fillRect l="0" t="-114584" r="0" b="-114584"/>
              </a:stretch>
            </a:blipFill>
          </p:spPr>
        </p:sp>
        <p:sp>
          <p:nvSpPr>
            <p:cNvPr name="TextBox 57" id="57"/>
            <p:cNvSpPr txBox="true"/>
            <p:nvPr/>
          </p:nvSpPr>
          <p:spPr>
            <a:xfrm>
              <a:off x="0" y="-19050"/>
              <a:ext cx="6339840" cy="769620"/>
            </a:xfrm>
            <a:prstGeom prst="rect">
              <a:avLst/>
            </a:prstGeom>
          </p:spPr>
          <p:txBody>
            <a:bodyPr anchor="ctr" rtlCol="false" tIns="0" lIns="0" bIns="0" rIns="0"/>
            <a:lstStyle/>
            <a:p>
              <a:pPr algn="l">
                <a:lnSpc>
                  <a:spcPts val="2400"/>
                </a:lnSpc>
              </a:pPr>
              <a:r>
                <a:rPr lang="en-US" sz="2000" spc="8">
                  <a:solidFill>
                    <a:srgbClr val="365B6D"/>
                  </a:solidFill>
                  <a:latin typeface="Barlow"/>
                  <a:ea typeface="Barlow"/>
                  <a:cs typeface="Barlow"/>
                  <a:sym typeface="Barlow"/>
                </a:rPr>
                <a:t>Free tier</a:t>
              </a:r>
            </a:p>
          </p:txBody>
        </p:sp>
      </p:grpSp>
      <p:grpSp>
        <p:nvGrpSpPr>
          <p:cNvPr name="Group 58" id="58"/>
          <p:cNvGrpSpPr/>
          <p:nvPr/>
        </p:nvGrpSpPr>
        <p:grpSpPr>
          <a:xfrm rot="0">
            <a:off x="914400" y="5486400"/>
            <a:ext cx="5303520" cy="3108960"/>
            <a:chOff x="0" y="0"/>
            <a:chExt cx="7071360" cy="4145280"/>
          </a:xfrm>
        </p:grpSpPr>
        <p:sp>
          <p:nvSpPr>
            <p:cNvPr name="Freeform 59" id="59"/>
            <p:cNvSpPr/>
            <p:nvPr/>
          </p:nvSpPr>
          <p:spPr>
            <a:xfrm flipH="false" flipV="false" rot="0">
              <a:off x="0" y="0"/>
              <a:ext cx="7071360" cy="4145280"/>
            </a:xfrm>
            <a:custGeom>
              <a:avLst/>
              <a:gdLst/>
              <a:ahLst/>
              <a:cxnLst/>
              <a:rect r="r" b="b" t="t" l="l"/>
              <a:pathLst>
                <a:path h="4145280" w="7071360">
                  <a:moveTo>
                    <a:pt x="0" y="0"/>
                  </a:moveTo>
                  <a:lnTo>
                    <a:pt x="7071360" y="0"/>
                  </a:lnTo>
                  <a:lnTo>
                    <a:pt x="7071360" y="4145280"/>
                  </a:lnTo>
                  <a:lnTo>
                    <a:pt x="0" y="4145280"/>
                  </a:lnTo>
                  <a:close/>
                </a:path>
              </a:pathLst>
            </a:custGeom>
            <a:solidFill>
              <a:srgbClr val="41C1BA"/>
            </a:solidFill>
          </p:spPr>
        </p:sp>
      </p:grpSp>
      <p:grpSp>
        <p:nvGrpSpPr>
          <p:cNvPr name="Group 60" id="60"/>
          <p:cNvGrpSpPr/>
          <p:nvPr/>
        </p:nvGrpSpPr>
        <p:grpSpPr>
          <a:xfrm rot="0">
            <a:off x="1188720" y="5852160"/>
            <a:ext cx="4754880" cy="731520"/>
            <a:chOff x="0" y="0"/>
            <a:chExt cx="6339840" cy="975360"/>
          </a:xfrm>
        </p:grpSpPr>
        <p:sp>
          <p:nvSpPr>
            <p:cNvPr name="Freeform 61" id="61"/>
            <p:cNvSpPr/>
            <p:nvPr/>
          </p:nvSpPr>
          <p:spPr>
            <a:xfrm flipH="false" flipV="false" rot="0">
              <a:off x="0" y="0"/>
              <a:ext cx="6339840" cy="975360"/>
            </a:xfrm>
            <a:custGeom>
              <a:avLst/>
              <a:gdLst/>
              <a:ahLst/>
              <a:cxnLst/>
              <a:rect r="r" b="b" t="t" l="l"/>
              <a:pathLst>
                <a:path h="975360" w="6339840">
                  <a:moveTo>
                    <a:pt x="0" y="0"/>
                  </a:moveTo>
                  <a:lnTo>
                    <a:pt x="6339840" y="0"/>
                  </a:lnTo>
                  <a:lnTo>
                    <a:pt x="6339840" y="975360"/>
                  </a:lnTo>
                  <a:lnTo>
                    <a:pt x="0" y="975360"/>
                  </a:lnTo>
                  <a:close/>
                </a:path>
              </a:pathLst>
            </a:custGeom>
            <a:blipFill>
              <a:blip r:embed="rId3">
                <a:alphaModFix amt="0"/>
              </a:blip>
              <a:stretch>
                <a:fillRect l="0" t="-76565" r="0" b="-76563"/>
              </a:stretch>
            </a:blipFill>
          </p:spPr>
        </p:sp>
      </p:grpSp>
      <p:grpSp>
        <p:nvGrpSpPr>
          <p:cNvPr name="Group 62" id="62"/>
          <p:cNvGrpSpPr/>
          <p:nvPr/>
        </p:nvGrpSpPr>
        <p:grpSpPr>
          <a:xfrm rot="0">
            <a:off x="1188720" y="5852160"/>
            <a:ext cx="4754880" cy="731520"/>
            <a:chOff x="0" y="0"/>
            <a:chExt cx="6339840" cy="975360"/>
          </a:xfrm>
        </p:grpSpPr>
        <p:sp>
          <p:nvSpPr>
            <p:cNvPr name="Freeform 63" id="63"/>
            <p:cNvSpPr/>
            <p:nvPr/>
          </p:nvSpPr>
          <p:spPr>
            <a:xfrm flipH="false" flipV="false" rot="0">
              <a:off x="0" y="0"/>
              <a:ext cx="6339840" cy="975360"/>
            </a:xfrm>
            <a:custGeom>
              <a:avLst/>
              <a:gdLst/>
              <a:ahLst/>
              <a:cxnLst/>
              <a:rect r="r" b="b" t="t" l="l"/>
              <a:pathLst>
                <a:path h="975360" w="6339840">
                  <a:moveTo>
                    <a:pt x="0" y="0"/>
                  </a:moveTo>
                  <a:lnTo>
                    <a:pt x="6339840" y="0"/>
                  </a:lnTo>
                  <a:lnTo>
                    <a:pt x="6339840" y="975360"/>
                  </a:lnTo>
                  <a:lnTo>
                    <a:pt x="0" y="975360"/>
                  </a:lnTo>
                  <a:close/>
                </a:path>
              </a:pathLst>
            </a:custGeom>
            <a:blipFill>
              <a:blip r:embed="rId4">
                <a:alphaModFix amt="0"/>
              </a:blip>
              <a:stretch>
                <a:fillRect l="0" t="-76652" r="0" b="-76652"/>
              </a:stretch>
            </a:blipFill>
          </p:spPr>
        </p:sp>
        <p:sp>
          <p:nvSpPr>
            <p:cNvPr name="TextBox 64" id="64"/>
            <p:cNvSpPr txBox="true"/>
            <p:nvPr/>
          </p:nvSpPr>
          <p:spPr>
            <a:xfrm>
              <a:off x="0" y="0"/>
              <a:ext cx="6339840" cy="975360"/>
            </a:xfrm>
            <a:prstGeom prst="rect">
              <a:avLst/>
            </a:prstGeom>
          </p:spPr>
          <p:txBody>
            <a:bodyPr anchor="ctr" rtlCol="false" tIns="0" lIns="0" bIns="0" rIns="0"/>
            <a:lstStyle/>
            <a:p>
              <a:pPr algn="l">
                <a:lnSpc>
                  <a:spcPts val="3840"/>
                </a:lnSpc>
              </a:pPr>
              <a:r>
                <a:rPr lang="en-US" b="true" sz="3200">
                  <a:solidFill>
                    <a:srgbClr val="365B6D"/>
                  </a:solidFill>
                  <a:latin typeface="Barlow Semi-Bold"/>
                  <a:ea typeface="Barlow Semi-Bold"/>
                  <a:cs typeface="Barlow Semi-Bold"/>
                  <a:sym typeface="Barlow Semi-Bold"/>
                </a:rPr>
                <a:t>Grammarly</a:t>
              </a:r>
            </a:p>
          </p:txBody>
        </p:sp>
      </p:grpSp>
      <p:grpSp>
        <p:nvGrpSpPr>
          <p:cNvPr name="Group 65" id="65"/>
          <p:cNvGrpSpPr/>
          <p:nvPr/>
        </p:nvGrpSpPr>
        <p:grpSpPr>
          <a:xfrm rot="0">
            <a:off x="1188720" y="6766560"/>
            <a:ext cx="4754880" cy="731520"/>
            <a:chOff x="0" y="0"/>
            <a:chExt cx="6339840" cy="975360"/>
          </a:xfrm>
        </p:grpSpPr>
        <p:sp>
          <p:nvSpPr>
            <p:cNvPr name="Freeform 66" id="66"/>
            <p:cNvSpPr/>
            <p:nvPr/>
          </p:nvSpPr>
          <p:spPr>
            <a:xfrm flipH="false" flipV="false" rot="0">
              <a:off x="0" y="0"/>
              <a:ext cx="6339840" cy="975360"/>
            </a:xfrm>
            <a:custGeom>
              <a:avLst/>
              <a:gdLst/>
              <a:ahLst/>
              <a:cxnLst/>
              <a:rect r="r" b="b" t="t" l="l"/>
              <a:pathLst>
                <a:path h="975360" w="6339840">
                  <a:moveTo>
                    <a:pt x="0" y="0"/>
                  </a:moveTo>
                  <a:lnTo>
                    <a:pt x="6339840" y="0"/>
                  </a:lnTo>
                  <a:lnTo>
                    <a:pt x="6339840" y="975360"/>
                  </a:lnTo>
                  <a:lnTo>
                    <a:pt x="0" y="975360"/>
                  </a:lnTo>
                  <a:close/>
                </a:path>
              </a:pathLst>
            </a:custGeom>
            <a:blipFill>
              <a:blip r:embed="rId3">
                <a:alphaModFix amt="0"/>
              </a:blip>
              <a:stretch>
                <a:fillRect l="0" t="-76565" r="0" b="-76563"/>
              </a:stretch>
            </a:blipFill>
          </p:spPr>
        </p:sp>
      </p:grpSp>
      <p:grpSp>
        <p:nvGrpSpPr>
          <p:cNvPr name="Group 67" id="67"/>
          <p:cNvGrpSpPr/>
          <p:nvPr/>
        </p:nvGrpSpPr>
        <p:grpSpPr>
          <a:xfrm rot="0">
            <a:off x="1188720" y="6759416"/>
            <a:ext cx="4754880" cy="738664"/>
            <a:chOff x="0" y="0"/>
            <a:chExt cx="6339840" cy="984885"/>
          </a:xfrm>
        </p:grpSpPr>
        <p:sp>
          <p:nvSpPr>
            <p:cNvPr name="Freeform 68" id="68"/>
            <p:cNvSpPr/>
            <p:nvPr/>
          </p:nvSpPr>
          <p:spPr>
            <a:xfrm flipH="false" flipV="false" rot="0">
              <a:off x="0" y="0"/>
              <a:ext cx="6339840" cy="984885"/>
            </a:xfrm>
            <a:custGeom>
              <a:avLst/>
              <a:gdLst/>
              <a:ahLst/>
              <a:cxnLst/>
              <a:rect r="r" b="b" t="t" l="l"/>
              <a:pathLst>
                <a:path h="984885" w="6339840">
                  <a:moveTo>
                    <a:pt x="0" y="0"/>
                  </a:moveTo>
                  <a:lnTo>
                    <a:pt x="6339840" y="0"/>
                  </a:lnTo>
                  <a:lnTo>
                    <a:pt x="6339840" y="984885"/>
                  </a:lnTo>
                  <a:lnTo>
                    <a:pt x="0" y="984885"/>
                  </a:lnTo>
                  <a:close/>
                </a:path>
              </a:pathLst>
            </a:custGeom>
            <a:blipFill>
              <a:blip r:embed="rId4">
                <a:alphaModFix amt="0"/>
              </a:blip>
              <a:stretch>
                <a:fillRect l="0" t="-75427" r="0" b="-75427"/>
              </a:stretch>
            </a:blipFill>
          </p:spPr>
        </p:sp>
        <p:sp>
          <p:nvSpPr>
            <p:cNvPr name="TextBox 69" id="69"/>
            <p:cNvSpPr txBox="true"/>
            <p:nvPr/>
          </p:nvSpPr>
          <p:spPr>
            <a:xfrm>
              <a:off x="0" y="-9525"/>
              <a:ext cx="6339840" cy="994410"/>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Grammar &amp; clarity</a:t>
              </a:r>
            </a:p>
          </p:txBody>
        </p:sp>
      </p:grpSp>
      <p:grpSp>
        <p:nvGrpSpPr>
          <p:cNvPr name="Group 70" id="70"/>
          <p:cNvGrpSpPr/>
          <p:nvPr/>
        </p:nvGrpSpPr>
        <p:grpSpPr>
          <a:xfrm rot="0">
            <a:off x="1188720" y="7680960"/>
            <a:ext cx="4754880" cy="548640"/>
            <a:chOff x="0" y="0"/>
            <a:chExt cx="6339840" cy="731520"/>
          </a:xfrm>
        </p:grpSpPr>
        <p:sp>
          <p:nvSpPr>
            <p:cNvPr name="Freeform 71" id="71"/>
            <p:cNvSpPr/>
            <p:nvPr/>
          </p:nvSpPr>
          <p:spPr>
            <a:xfrm flipH="false" flipV="false" rot="0">
              <a:off x="0" y="0"/>
              <a:ext cx="6339840" cy="731520"/>
            </a:xfrm>
            <a:custGeom>
              <a:avLst/>
              <a:gdLst/>
              <a:ahLst/>
              <a:cxnLst/>
              <a:rect r="r" b="b" t="t" l="l"/>
              <a:pathLst>
                <a:path h="731520" w="6339840">
                  <a:moveTo>
                    <a:pt x="0" y="0"/>
                  </a:moveTo>
                  <a:lnTo>
                    <a:pt x="6339840" y="0"/>
                  </a:lnTo>
                  <a:lnTo>
                    <a:pt x="6339840" y="731520"/>
                  </a:lnTo>
                  <a:lnTo>
                    <a:pt x="0" y="731520"/>
                  </a:lnTo>
                  <a:close/>
                </a:path>
              </a:pathLst>
            </a:custGeom>
            <a:blipFill>
              <a:blip r:embed="rId3">
                <a:alphaModFix amt="0"/>
              </a:blip>
              <a:stretch>
                <a:fillRect l="0" t="-118753" r="0" b="-118751"/>
              </a:stretch>
            </a:blipFill>
          </p:spPr>
        </p:sp>
      </p:grpSp>
      <p:grpSp>
        <p:nvGrpSpPr>
          <p:cNvPr name="Group 72" id="72"/>
          <p:cNvGrpSpPr/>
          <p:nvPr/>
        </p:nvGrpSpPr>
        <p:grpSpPr>
          <a:xfrm rot="0">
            <a:off x="1188720" y="7666672"/>
            <a:ext cx="4754880" cy="562928"/>
            <a:chOff x="0" y="0"/>
            <a:chExt cx="6339840" cy="750570"/>
          </a:xfrm>
        </p:grpSpPr>
        <p:sp>
          <p:nvSpPr>
            <p:cNvPr name="Freeform 73" id="73"/>
            <p:cNvSpPr/>
            <p:nvPr/>
          </p:nvSpPr>
          <p:spPr>
            <a:xfrm flipH="false" flipV="false" rot="0">
              <a:off x="0" y="0"/>
              <a:ext cx="6339840" cy="750570"/>
            </a:xfrm>
            <a:custGeom>
              <a:avLst/>
              <a:gdLst/>
              <a:ahLst/>
              <a:cxnLst/>
              <a:rect r="r" b="b" t="t" l="l"/>
              <a:pathLst>
                <a:path h="750570" w="6339840">
                  <a:moveTo>
                    <a:pt x="0" y="0"/>
                  </a:moveTo>
                  <a:lnTo>
                    <a:pt x="6339840" y="0"/>
                  </a:lnTo>
                  <a:lnTo>
                    <a:pt x="6339840" y="750570"/>
                  </a:lnTo>
                  <a:lnTo>
                    <a:pt x="0" y="750570"/>
                  </a:lnTo>
                  <a:close/>
                </a:path>
              </a:pathLst>
            </a:custGeom>
            <a:blipFill>
              <a:blip r:embed="rId4">
                <a:alphaModFix amt="0"/>
              </a:blip>
              <a:stretch>
                <a:fillRect l="0" t="-114584" r="0" b="-114584"/>
              </a:stretch>
            </a:blipFill>
          </p:spPr>
        </p:sp>
        <p:sp>
          <p:nvSpPr>
            <p:cNvPr name="TextBox 74" id="74"/>
            <p:cNvSpPr txBox="true"/>
            <p:nvPr/>
          </p:nvSpPr>
          <p:spPr>
            <a:xfrm>
              <a:off x="0" y="-19050"/>
              <a:ext cx="6339840" cy="769620"/>
            </a:xfrm>
            <a:prstGeom prst="rect">
              <a:avLst/>
            </a:prstGeom>
          </p:spPr>
          <p:txBody>
            <a:bodyPr anchor="ctr" rtlCol="false" tIns="0" lIns="0" bIns="0" rIns="0"/>
            <a:lstStyle/>
            <a:p>
              <a:pPr algn="l">
                <a:lnSpc>
                  <a:spcPts val="2400"/>
                </a:lnSpc>
              </a:pPr>
              <a:r>
                <a:rPr lang="en-US" sz="2000" spc="8">
                  <a:solidFill>
                    <a:srgbClr val="365B6D"/>
                  </a:solidFill>
                  <a:latin typeface="Barlow"/>
                  <a:ea typeface="Barlow"/>
                  <a:cs typeface="Barlow"/>
                  <a:sym typeface="Barlow"/>
                </a:rPr>
                <a:t>Free extension</a:t>
              </a:r>
            </a:p>
          </p:txBody>
        </p:sp>
      </p:grpSp>
      <p:grpSp>
        <p:nvGrpSpPr>
          <p:cNvPr name="Group 75" id="75"/>
          <p:cNvGrpSpPr/>
          <p:nvPr/>
        </p:nvGrpSpPr>
        <p:grpSpPr>
          <a:xfrm rot="0">
            <a:off x="6583680" y="5486400"/>
            <a:ext cx="5303520" cy="3108960"/>
            <a:chOff x="0" y="0"/>
            <a:chExt cx="7071360" cy="4145280"/>
          </a:xfrm>
        </p:grpSpPr>
        <p:sp>
          <p:nvSpPr>
            <p:cNvPr name="Freeform 76" id="76"/>
            <p:cNvSpPr/>
            <p:nvPr/>
          </p:nvSpPr>
          <p:spPr>
            <a:xfrm flipH="false" flipV="false" rot="0">
              <a:off x="0" y="0"/>
              <a:ext cx="7071360" cy="4145280"/>
            </a:xfrm>
            <a:custGeom>
              <a:avLst/>
              <a:gdLst/>
              <a:ahLst/>
              <a:cxnLst/>
              <a:rect r="r" b="b" t="t" l="l"/>
              <a:pathLst>
                <a:path h="4145280" w="7071360">
                  <a:moveTo>
                    <a:pt x="0" y="0"/>
                  </a:moveTo>
                  <a:lnTo>
                    <a:pt x="7071360" y="0"/>
                  </a:lnTo>
                  <a:lnTo>
                    <a:pt x="7071360" y="4145280"/>
                  </a:lnTo>
                  <a:lnTo>
                    <a:pt x="0" y="4145280"/>
                  </a:lnTo>
                  <a:close/>
                </a:path>
              </a:pathLst>
            </a:custGeom>
            <a:solidFill>
              <a:srgbClr val="41C1BA"/>
            </a:solidFill>
          </p:spPr>
        </p:sp>
      </p:grpSp>
      <p:grpSp>
        <p:nvGrpSpPr>
          <p:cNvPr name="Group 77" id="77"/>
          <p:cNvGrpSpPr/>
          <p:nvPr/>
        </p:nvGrpSpPr>
        <p:grpSpPr>
          <a:xfrm rot="0">
            <a:off x="6858000" y="5852160"/>
            <a:ext cx="4754880" cy="731520"/>
            <a:chOff x="0" y="0"/>
            <a:chExt cx="6339840" cy="975360"/>
          </a:xfrm>
        </p:grpSpPr>
        <p:sp>
          <p:nvSpPr>
            <p:cNvPr name="Freeform 78" id="78"/>
            <p:cNvSpPr/>
            <p:nvPr/>
          </p:nvSpPr>
          <p:spPr>
            <a:xfrm flipH="false" flipV="false" rot="0">
              <a:off x="0" y="0"/>
              <a:ext cx="6339840" cy="975360"/>
            </a:xfrm>
            <a:custGeom>
              <a:avLst/>
              <a:gdLst/>
              <a:ahLst/>
              <a:cxnLst/>
              <a:rect r="r" b="b" t="t" l="l"/>
              <a:pathLst>
                <a:path h="975360" w="6339840">
                  <a:moveTo>
                    <a:pt x="0" y="0"/>
                  </a:moveTo>
                  <a:lnTo>
                    <a:pt x="6339840" y="0"/>
                  </a:lnTo>
                  <a:lnTo>
                    <a:pt x="6339840" y="975360"/>
                  </a:lnTo>
                  <a:lnTo>
                    <a:pt x="0" y="975360"/>
                  </a:lnTo>
                  <a:close/>
                </a:path>
              </a:pathLst>
            </a:custGeom>
            <a:blipFill>
              <a:blip r:embed="rId3">
                <a:alphaModFix amt="0"/>
              </a:blip>
              <a:stretch>
                <a:fillRect l="0" t="-76565" r="0" b="-76563"/>
              </a:stretch>
            </a:blipFill>
          </p:spPr>
        </p:sp>
      </p:grpSp>
      <p:grpSp>
        <p:nvGrpSpPr>
          <p:cNvPr name="Group 79" id="79"/>
          <p:cNvGrpSpPr/>
          <p:nvPr/>
        </p:nvGrpSpPr>
        <p:grpSpPr>
          <a:xfrm rot="0">
            <a:off x="6858000" y="5852160"/>
            <a:ext cx="4754880" cy="731520"/>
            <a:chOff x="0" y="0"/>
            <a:chExt cx="6339840" cy="975360"/>
          </a:xfrm>
        </p:grpSpPr>
        <p:sp>
          <p:nvSpPr>
            <p:cNvPr name="Freeform 80" id="80"/>
            <p:cNvSpPr/>
            <p:nvPr/>
          </p:nvSpPr>
          <p:spPr>
            <a:xfrm flipH="false" flipV="false" rot="0">
              <a:off x="0" y="0"/>
              <a:ext cx="6339840" cy="975360"/>
            </a:xfrm>
            <a:custGeom>
              <a:avLst/>
              <a:gdLst/>
              <a:ahLst/>
              <a:cxnLst/>
              <a:rect r="r" b="b" t="t" l="l"/>
              <a:pathLst>
                <a:path h="975360" w="6339840">
                  <a:moveTo>
                    <a:pt x="0" y="0"/>
                  </a:moveTo>
                  <a:lnTo>
                    <a:pt x="6339840" y="0"/>
                  </a:lnTo>
                  <a:lnTo>
                    <a:pt x="6339840" y="975360"/>
                  </a:lnTo>
                  <a:lnTo>
                    <a:pt x="0" y="975360"/>
                  </a:lnTo>
                  <a:close/>
                </a:path>
              </a:pathLst>
            </a:custGeom>
            <a:blipFill>
              <a:blip r:embed="rId4">
                <a:alphaModFix amt="0"/>
              </a:blip>
              <a:stretch>
                <a:fillRect l="0" t="-76652" r="0" b="-76652"/>
              </a:stretch>
            </a:blipFill>
          </p:spPr>
        </p:sp>
        <p:sp>
          <p:nvSpPr>
            <p:cNvPr name="TextBox 81" id="81"/>
            <p:cNvSpPr txBox="true"/>
            <p:nvPr/>
          </p:nvSpPr>
          <p:spPr>
            <a:xfrm>
              <a:off x="0" y="0"/>
              <a:ext cx="6339840" cy="975360"/>
            </a:xfrm>
            <a:prstGeom prst="rect">
              <a:avLst/>
            </a:prstGeom>
          </p:spPr>
          <p:txBody>
            <a:bodyPr anchor="ctr" rtlCol="false" tIns="0" lIns="0" bIns="0" rIns="0"/>
            <a:lstStyle/>
            <a:p>
              <a:pPr algn="l">
                <a:lnSpc>
                  <a:spcPts val="3840"/>
                </a:lnSpc>
              </a:pPr>
              <a:r>
                <a:rPr lang="en-US" b="true" sz="3200">
                  <a:solidFill>
                    <a:srgbClr val="365B6D"/>
                  </a:solidFill>
                  <a:latin typeface="Barlow Semi-Bold"/>
                  <a:ea typeface="Barlow Semi-Bold"/>
                  <a:cs typeface="Barlow Semi-Bold"/>
                  <a:sym typeface="Barlow Semi-Bold"/>
                </a:rPr>
                <a:t>DeepL Write</a:t>
              </a:r>
            </a:p>
          </p:txBody>
        </p:sp>
      </p:grpSp>
      <p:grpSp>
        <p:nvGrpSpPr>
          <p:cNvPr name="Group 82" id="82"/>
          <p:cNvGrpSpPr/>
          <p:nvPr/>
        </p:nvGrpSpPr>
        <p:grpSpPr>
          <a:xfrm rot="0">
            <a:off x="6858000" y="6766560"/>
            <a:ext cx="4754880" cy="731520"/>
            <a:chOff x="0" y="0"/>
            <a:chExt cx="6339840" cy="975360"/>
          </a:xfrm>
        </p:grpSpPr>
        <p:sp>
          <p:nvSpPr>
            <p:cNvPr name="Freeform 83" id="83"/>
            <p:cNvSpPr/>
            <p:nvPr/>
          </p:nvSpPr>
          <p:spPr>
            <a:xfrm flipH="false" flipV="false" rot="0">
              <a:off x="0" y="0"/>
              <a:ext cx="6339840" cy="975360"/>
            </a:xfrm>
            <a:custGeom>
              <a:avLst/>
              <a:gdLst/>
              <a:ahLst/>
              <a:cxnLst/>
              <a:rect r="r" b="b" t="t" l="l"/>
              <a:pathLst>
                <a:path h="975360" w="6339840">
                  <a:moveTo>
                    <a:pt x="0" y="0"/>
                  </a:moveTo>
                  <a:lnTo>
                    <a:pt x="6339840" y="0"/>
                  </a:lnTo>
                  <a:lnTo>
                    <a:pt x="6339840" y="975360"/>
                  </a:lnTo>
                  <a:lnTo>
                    <a:pt x="0" y="975360"/>
                  </a:lnTo>
                  <a:close/>
                </a:path>
              </a:pathLst>
            </a:custGeom>
            <a:blipFill>
              <a:blip r:embed="rId3">
                <a:alphaModFix amt="0"/>
              </a:blip>
              <a:stretch>
                <a:fillRect l="0" t="-76565" r="0" b="-76563"/>
              </a:stretch>
            </a:blipFill>
          </p:spPr>
        </p:sp>
      </p:grpSp>
      <p:grpSp>
        <p:nvGrpSpPr>
          <p:cNvPr name="Group 84" id="84"/>
          <p:cNvGrpSpPr/>
          <p:nvPr/>
        </p:nvGrpSpPr>
        <p:grpSpPr>
          <a:xfrm rot="0">
            <a:off x="6858000" y="6759416"/>
            <a:ext cx="4754880" cy="738664"/>
            <a:chOff x="0" y="0"/>
            <a:chExt cx="6339840" cy="984885"/>
          </a:xfrm>
        </p:grpSpPr>
        <p:sp>
          <p:nvSpPr>
            <p:cNvPr name="Freeform 85" id="85"/>
            <p:cNvSpPr/>
            <p:nvPr/>
          </p:nvSpPr>
          <p:spPr>
            <a:xfrm flipH="false" flipV="false" rot="0">
              <a:off x="0" y="0"/>
              <a:ext cx="6339840" cy="984885"/>
            </a:xfrm>
            <a:custGeom>
              <a:avLst/>
              <a:gdLst/>
              <a:ahLst/>
              <a:cxnLst/>
              <a:rect r="r" b="b" t="t" l="l"/>
              <a:pathLst>
                <a:path h="984885" w="6339840">
                  <a:moveTo>
                    <a:pt x="0" y="0"/>
                  </a:moveTo>
                  <a:lnTo>
                    <a:pt x="6339840" y="0"/>
                  </a:lnTo>
                  <a:lnTo>
                    <a:pt x="6339840" y="984885"/>
                  </a:lnTo>
                  <a:lnTo>
                    <a:pt x="0" y="984885"/>
                  </a:lnTo>
                  <a:close/>
                </a:path>
              </a:pathLst>
            </a:custGeom>
            <a:blipFill>
              <a:blip r:embed="rId4">
                <a:alphaModFix amt="0"/>
              </a:blip>
              <a:stretch>
                <a:fillRect l="0" t="-75427" r="0" b="-75427"/>
              </a:stretch>
            </a:blipFill>
          </p:spPr>
        </p:sp>
        <p:sp>
          <p:nvSpPr>
            <p:cNvPr name="TextBox 86" id="86"/>
            <p:cNvSpPr txBox="true"/>
            <p:nvPr/>
          </p:nvSpPr>
          <p:spPr>
            <a:xfrm>
              <a:off x="0" y="-9525"/>
              <a:ext cx="6339840" cy="994410"/>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Non-native polishing</a:t>
              </a:r>
            </a:p>
          </p:txBody>
        </p:sp>
      </p:grpSp>
      <p:grpSp>
        <p:nvGrpSpPr>
          <p:cNvPr name="Group 87" id="87"/>
          <p:cNvGrpSpPr/>
          <p:nvPr/>
        </p:nvGrpSpPr>
        <p:grpSpPr>
          <a:xfrm rot="0">
            <a:off x="6858000" y="7680960"/>
            <a:ext cx="4754880" cy="548640"/>
            <a:chOff x="0" y="0"/>
            <a:chExt cx="6339840" cy="731520"/>
          </a:xfrm>
        </p:grpSpPr>
        <p:sp>
          <p:nvSpPr>
            <p:cNvPr name="Freeform 88" id="88"/>
            <p:cNvSpPr/>
            <p:nvPr/>
          </p:nvSpPr>
          <p:spPr>
            <a:xfrm flipH="false" flipV="false" rot="0">
              <a:off x="0" y="0"/>
              <a:ext cx="6339840" cy="731520"/>
            </a:xfrm>
            <a:custGeom>
              <a:avLst/>
              <a:gdLst/>
              <a:ahLst/>
              <a:cxnLst/>
              <a:rect r="r" b="b" t="t" l="l"/>
              <a:pathLst>
                <a:path h="731520" w="6339840">
                  <a:moveTo>
                    <a:pt x="0" y="0"/>
                  </a:moveTo>
                  <a:lnTo>
                    <a:pt x="6339840" y="0"/>
                  </a:lnTo>
                  <a:lnTo>
                    <a:pt x="6339840" y="731520"/>
                  </a:lnTo>
                  <a:lnTo>
                    <a:pt x="0" y="731520"/>
                  </a:lnTo>
                  <a:close/>
                </a:path>
              </a:pathLst>
            </a:custGeom>
            <a:blipFill>
              <a:blip r:embed="rId3">
                <a:alphaModFix amt="0"/>
              </a:blip>
              <a:stretch>
                <a:fillRect l="0" t="-118753" r="0" b="-118751"/>
              </a:stretch>
            </a:blipFill>
          </p:spPr>
        </p:sp>
      </p:grpSp>
      <p:grpSp>
        <p:nvGrpSpPr>
          <p:cNvPr name="Group 89" id="89"/>
          <p:cNvGrpSpPr/>
          <p:nvPr/>
        </p:nvGrpSpPr>
        <p:grpSpPr>
          <a:xfrm rot="0">
            <a:off x="6858000" y="7666672"/>
            <a:ext cx="4754880" cy="562928"/>
            <a:chOff x="0" y="0"/>
            <a:chExt cx="6339840" cy="750570"/>
          </a:xfrm>
        </p:grpSpPr>
        <p:sp>
          <p:nvSpPr>
            <p:cNvPr name="Freeform 90" id="90"/>
            <p:cNvSpPr/>
            <p:nvPr/>
          </p:nvSpPr>
          <p:spPr>
            <a:xfrm flipH="false" flipV="false" rot="0">
              <a:off x="0" y="0"/>
              <a:ext cx="6339840" cy="750570"/>
            </a:xfrm>
            <a:custGeom>
              <a:avLst/>
              <a:gdLst/>
              <a:ahLst/>
              <a:cxnLst/>
              <a:rect r="r" b="b" t="t" l="l"/>
              <a:pathLst>
                <a:path h="750570" w="6339840">
                  <a:moveTo>
                    <a:pt x="0" y="0"/>
                  </a:moveTo>
                  <a:lnTo>
                    <a:pt x="6339840" y="0"/>
                  </a:lnTo>
                  <a:lnTo>
                    <a:pt x="6339840" y="750570"/>
                  </a:lnTo>
                  <a:lnTo>
                    <a:pt x="0" y="750570"/>
                  </a:lnTo>
                  <a:close/>
                </a:path>
              </a:pathLst>
            </a:custGeom>
            <a:blipFill>
              <a:blip r:embed="rId4">
                <a:alphaModFix amt="0"/>
              </a:blip>
              <a:stretch>
                <a:fillRect l="0" t="-114584" r="0" b="-114584"/>
              </a:stretch>
            </a:blipFill>
          </p:spPr>
        </p:sp>
        <p:sp>
          <p:nvSpPr>
            <p:cNvPr name="TextBox 91" id="91"/>
            <p:cNvSpPr txBox="true"/>
            <p:nvPr/>
          </p:nvSpPr>
          <p:spPr>
            <a:xfrm>
              <a:off x="0" y="-19050"/>
              <a:ext cx="6339840" cy="769620"/>
            </a:xfrm>
            <a:prstGeom prst="rect">
              <a:avLst/>
            </a:prstGeom>
          </p:spPr>
          <p:txBody>
            <a:bodyPr anchor="ctr" rtlCol="false" tIns="0" lIns="0" bIns="0" rIns="0"/>
            <a:lstStyle/>
            <a:p>
              <a:pPr algn="l">
                <a:lnSpc>
                  <a:spcPts val="2400"/>
                </a:lnSpc>
              </a:pPr>
              <a:r>
                <a:rPr lang="en-US" sz="2000" spc="8">
                  <a:solidFill>
                    <a:srgbClr val="365B6D"/>
                  </a:solidFill>
                  <a:latin typeface="Barlow"/>
                  <a:ea typeface="Barlow"/>
                  <a:cs typeface="Barlow"/>
                  <a:sym typeface="Barlow"/>
                </a:rPr>
                <a:t>Limited free</a:t>
              </a:r>
            </a:p>
          </p:txBody>
        </p:sp>
      </p:grpSp>
      <p:grpSp>
        <p:nvGrpSpPr>
          <p:cNvPr name="Group 92" id="92"/>
          <p:cNvGrpSpPr/>
          <p:nvPr/>
        </p:nvGrpSpPr>
        <p:grpSpPr>
          <a:xfrm rot="0">
            <a:off x="12252960" y="5486400"/>
            <a:ext cx="5303520" cy="3108960"/>
            <a:chOff x="0" y="0"/>
            <a:chExt cx="7071360" cy="4145280"/>
          </a:xfrm>
        </p:grpSpPr>
        <p:sp>
          <p:nvSpPr>
            <p:cNvPr name="Freeform 93" id="93"/>
            <p:cNvSpPr/>
            <p:nvPr/>
          </p:nvSpPr>
          <p:spPr>
            <a:xfrm flipH="false" flipV="false" rot="0">
              <a:off x="0" y="0"/>
              <a:ext cx="7071360" cy="4145280"/>
            </a:xfrm>
            <a:custGeom>
              <a:avLst/>
              <a:gdLst/>
              <a:ahLst/>
              <a:cxnLst/>
              <a:rect r="r" b="b" t="t" l="l"/>
              <a:pathLst>
                <a:path h="4145280" w="7071360">
                  <a:moveTo>
                    <a:pt x="0" y="0"/>
                  </a:moveTo>
                  <a:lnTo>
                    <a:pt x="7071360" y="0"/>
                  </a:lnTo>
                  <a:lnTo>
                    <a:pt x="7071360" y="4145280"/>
                  </a:lnTo>
                  <a:lnTo>
                    <a:pt x="0" y="4145280"/>
                  </a:lnTo>
                  <a:close/>
                </a:path>
              </a:pathLst>
            </a:custGeom>
            <a:solidFill>
              <a:srgbClr val="41C1BA"/>
            </a:solidFill>
          </p:spPr>
        </p:sp>
      </p:grpSp>
      <p:grpSp>
        <p:nvGrpSpPr>
          <p:cNvPr name="Group 94" id="94"/>
          <p:cNvGrpSpPr/>
          <p:nvPr/>
        </p:nvGrpSpPr>
        <p:grpSpPr>
          <a:xfrm rot="0">
            <a:off x="12527280" y="5852160"/>
            <a:ext cx="4754880" cy="731520"/>
            <a:chOff x="0" y="0"/>
            <a:chExt cx="6339840" cy="975360"/>
          </a:xfrm>
        </p:grpSpPr>
        <p:sp>
          <p:nvSpPr>
            <p:cNvPr name="Freeform 95" id="95"/>
            <p:cNvSpPr/>
            <p:nvPr/>
          </p:nvSpPr>
          <p:spPr>
            <a:xfrm flipH="false" flipV="false" rot="0">
              <a:off x="0" y="0"/>
              <a:ext cx="6339840" cy="975360"/>
            </a:xfrm>
            <a:custGeom>
              <a:avLst/>
              <a:gdLst/>
              <a:ahLst/>
              <a:cxnLst/>
              <a:rect r="r" b="b" t="t" l="l"/>
              <a:pathLst>
                <a:path h="975360" w="6339840">
                  <a:moveTo>
                    <a:pt x="0" y="0"/>
                  </a:moveTo>
                  <a:lnTo>
                    <a:pt x="6339840" y="0"/>
                  </a:lnTo>
                  <a:lnTo>
                    <a:pt x="6339840" y="975360"/>
                  </a:lnTo>
                  <a:lnTo>
                    <a:pt x="0" y="975360"/>
                  </a:lnTo>
                  <a:close/>
                </a:path>
              </a:pathLst>
            </a:custGeom>
            <a:blipFill>
              <a:blip r:embed="rId3">
                <a:alphaModFix amt="0"/>
              </a:blip>
              <a:stretch>
                <a:fillRect l="0" t="-76565" r="0" b="-76563"/>
              </a:stretch>
            </a:blipFill>
          </p:spPr>
        </p:sp>
      </p:grpSp>
      <p:grpSp>
        <p:nvGrpSpPr>
          <p:cNvPr name="Group 96" id="96"/>
          <p:cNvGrpSpPr/>
          <p:nvPr/>
        </p:nvGrpSpPr>
        <p:grpSpPr>
          <a:xfrm rot="0">
            <a:off x="12527280" y="5852160"/>
            <a:ext cx="4754880" cy="731520"/>
            <a:chOff x="0" y="0"/>
            <a:chExt cx="6339840" cy="975360"/>
          </a:xfrm>
        </p:grpSpPr>
        <p:sp>
          <p:nvSpPr>
            <p:cNvPr name="Freeform 97" id="97"/>
            <p:cNvSpPr/>
            <p:nvPr/>
          </p:nvSpPr>
          <p:spPr>
            <a:xfrm flipH="false" flipV="false" rot="0">
              <a:off x="0" y="0"/>
              <a:ext cx="6339840" cy="975360"/>
            </a:xfrm>
            <a:custGeom>
              <a:avLst/>
              <a:gdLst/>
              <a:ahLst/>
              <a:cxnLst/>
              <a:rect r="r" b="b" t="t" l="l"/>
              <a:pathLst>
                <a:path h="975360" w="6339840">
                  <a:moveTo>
                    <a:pt x="0" y="0"/>
                  </a:moveTo>
                  <a:lnTo>
                    <a:pt x="6339840" y="0"/>
                  </a:lnTo>
                  <a:lnTo>
                    <a:pt x="6339840" y="975360"/>
                  </a:lnTo>
                  <a:lnTo>
                    <a:pt x="0" y="975360"/>
                  </a:lnTo>
                  <a:close/>
                </a:path>
              </a:pathLst>
            </a:custGeom>
            <a:blipFill>
              <a:blip r:embed="rId4">
                <a:alphaModFix amt="0"/>
              </a:blip>
              <a:stretch>
                <a:fillRect l="0" t="-76652" r="0" b="-76652"/>
              </a:stretch>
            </a:blipFill>
          </p:spPr>
        </p:sp>
        <p:sp>
          <p:nvSpPr>
            <p:cNvPr name="TextBox 98" id="98"/>
            <p:cNvSpPr txBox="true"/>
            <p:nvPr/>
          </p:nvSpPr>
          <p:spPr>
            <a:xfrm>
              <a:off x="0" y="0"/>
              <a:ext cx="6339840" cy="975360"/>
            </a:xfrm>
            <a:prstGeom prst="rect">
              <a:avLst/>
            </a:prstGeom>
          </p:spPr>
          <p:txBody>
            <a:bodyPr anchor="ctr" rtlCol="false" tIns="0" lIns="0" bIns="0" rIns="0"/>
            <a:lstStyle/>
            <a:p>
              <a:pPr algn="l">
                <a:lnSpc>
                  <a:spcPts val="3840"/>
                </a:lnSpc>
              </a:pPr>
              <a:r>
                <a:rPr lang="en-US" b="true" sz="3200">
                  <a:solidFill>
                    <a:srgbClr val="365B6D"/>
                  </a:solidFill>
                  <a:latin typeface="Barlow Semi-Bold"/>
                  <a:ea typeface="Barlow Semi-Bold"/>
                  <a:cs typeface="Barlow Semi-Bold"/>
                  <a:sym typeface="Barlow Semi-Bold"/>
                </a:rPr>
                <a:t>Writefull</a:t>
              </a:r>
            </a:p>
          </p:txBody>
        </p:sp>
      </p:grpSp>
      <p:grpSp>
        <p:nvGrpSpPr>
          <p:cNvPr name="Group 99" id="99"/>
          <p:cNvGrpSpPr/>
          <p:nvPr/>
        </p:nvGrpSpPr>
        <p:grpSpPr>
          <a:xfrm rot="0">
            <a:off x="12527280" y="6766560"/>
            <a:ext cx="4754880" cy="731520"/>
            <a:chOff x="0" y="0"/>
            <a:chExt cx="6339840" cy="975360"/>
          </a:xfrm>
        </p:grpSpPr>
        <p:sp>
          <p:nvSpPr>
            <p:cNvPr name="Freeform 100" id="100"/>
            <p:cNvSpPr/>
            <p:nvPr/>
          </p:nvSpPr>
          <p:spPr>
            <a:xfrm flipH="false" flipV="false" rot="0">
              <a:off x="0" y="0"/>
              <a:ext cx="6339840" cy="975360"/>
            </a:xfrm>
            <a:custGeom>
              <a:avLst/>
              <a:gdLst/>
              <a:ahLst/>
              <a:cxnLst/>
              <a:rect r="r" b="b" t="t" l="l"/>
              <a:pathLst>
                <a:path h="975360" w="6339840">
                  <a:moveTo>
                    <a:pt x="0" y="0"/>
                  </a:moveTo>
                  <a:lnTo>
                    <a:pt x="6339840" y="0"/>
                  </a:lnTo>
                  <a:lnTo>
                    <a:pt x="6339840" y="975360"/>
                  </a:lnTo>
                  <a:lnTo>
                    <a:pt x="0" y="975360"/>
                  </a:lnTo>
                  <a:close/>
                </a:path>
              </a:pathLst>
            </a:custGeom>
            <a:blipFill>
              <a:blip r:embed="rId3">
                <a:alphaModFix amt="0"/>
              </a:blip>
              <a:stretch>
                <a:fillRect l="0" t="-76565" r="0" b="-76563"/>
              </a:stretch>
            </a:blipFill>
          </p:spPr>
        </p:sp>
      </p:grpSp>
      <p:grpSp>
        <p:nvGrpSpPr>
          <p:cNvPr name="Group 101" id="101"/>
          <p:cNvGrpSpPr/>
          <p:nvPr/>
        </p:nvGrpSpPr>
        <p:grpSpPr>
          <a:xfrm rot="0">
            <a:off x="12527280" y="6759416"/>
            <a:ext cx="4754880" cy="738664"/>
            <a:chOff x="0" y="0"/>
            <a:chExt cx="6339840" cy="984885"/>
          </a:xfrm>
        </p:grpSpPr>
        <p:sp>
          <p:nvSpPr>
            <p:cNvPr name="Freeform 102" id="102"/>
            <p:cNvSpPr/>
            <p:nvPr/>
          </p:nvSpPr>
          <p:spPr>
            <a:xfrm flipH="false" flipV="false" rot="0">
              <a:off x="0" y="0"/>
              <a:ext cx="6339840" cy="984885"/>
            </a:xfrm>
            <a:custGeom>
              <a:avLst/>
              <a:gdLst/>
              <a:ahLst/>
              <a:cxnLst/>
              <a:rect r="r" b="b" t="t" l="l"/>
              <a:pathLst>
                <a:path h="984885" w="6339840">
                  <a:moveTo>
                    <a:pt x="0" y="0"/>
                  </a:moveTo>
                  <a:lnTo>
                    <a:pt x="6339840" y="0"/>
                  </a:lnTo>
                  <a:lnTo>
                    <a:pt x="6339840" y="984885"/>
                  </a:lnTo>
                  <a:lnTo>
                    <a:pt x="0" y="984885"/>
                  </a:lnTo>
                  <a:close/>
                </a:path>
              </a:pathLst>
            </a:custGeom>
            <a:blipFill>
              <a:blip r:embed="rId4">
                <a:alphaModFix amt="0"/>
              </a:blip>
              <a:stretch>
                <a:fillRect l="0" t="-75427" r="0" b="-75427"/>
              </a:stretch>
            </a:blipFill>
          </p:spPr>
        </p:sp>
        <p:sp>
          <p:nvSpPr>
            <p:cNvPr name="TextBox 103" id="103"/>
            <p:cNvSpPr txBox="true"/>
            <p:nvPr/>
          </p:nvSpPr>
          <p:spPr>
            <a:xfrm>
              <a:off x="0" y="-9525"/>
              <a:ext cx="6339840" cy="994410"/>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Academic language check</a:t>
              </a:r>
            </a:p>
          </p:txBody>
        </p:sp>
      </p:grpSp>
      <p:grpSp>
        <p:nvGrpSpPr>
          <p:cNvPr name="Group 104" id="104"/>
          <p:cNvGrpSpPr/>
          <p:nvPr/>
        </p:nvGrpSpPr>
        <p:grpSpPr>
          <a:xfrm rot="0">
            <a:off x="12527280" y="7680960"/>
            <a:ext cx="4754880" cy="548640"/>
            <a:chOff x="0" y="0"/>
            <a:chExt cx="6339840" cy="731520"/>
          </a:xfrm>
        </p:grpSpPr>
        <p:sp>
          <p:nvSpPr>
            <p:cNvPr name="Freeform 105" id="105"/>
            <p:cNvSpPr/>
            <p:nvPr/>
          </p:nvSpPr>
          <p:spPr>
            <a:xfrm flipH="false" flipV="false" rot="0">
              <a:off x="0" y="0"/>
              <a:ext cx="6339840" cy="731520"/>
            </a:xfrm>
            <a:custGeom>
              <a:avLst/>
              <a:gdLst/>
              <a:ahLst/>
              <a:cxnLst/>
              <a:rect r="r" b="b" t="t" l="l"/>
              <a:pathLst>
                <a:path h="731520" w="6339840">
                  <a:moveTo>
                    <a:pt x="0" y="0"/>
                  </a:moveTo>
                  <a:lnTo>
                    <a:pt x="6339840" y="0"/>
                  </a:lnTo>
                  <a:lnTo>
                    <a:pt x="6339840" y="731520"/>
                  </a:lnTo>
                  <a:lnTo>
                    <a:pt x="0" y="731520"/>
                  </a:lnTo>
                  <a:close/>
                </a:path>
              </a:pathLst>
            </a:custGeom>
            <a:blipFill>
              <a:blip r:embed="rId3">
                <a:alphaModFix amt="0"/>
              </a:blip>
              <a:stretch>
                <a:fillRect l="0" t="-118753" r="0" b="-118751"/>
              </a:stretch>
            </a:blipFill>
          </p:spPr>
        </p:sp>
      </p:grpSp>
      <p:grpSp>
        <p:nvGrpSpPr>
          <p:cNvPr name="Group 106" id="106"/>
          <p:cNvGrpSpPr/>
          <p:nvPr/>
        </p:nvGrpSpPr>
        <p:grpSpPr>
          <a:xfrm rot="0">
            <a:off x="12527280" y="7666672"/>
            <a:ext cx="4754880" cy="562928"/>
            <a:chOff x="0" y="0"/>
            <a:chExt cx="6339840" cy="750570"/>
          </a:xfrm>
        </p:grpSpPr>
        <p:sp>
          <p:nvSpPr>
            <p:cNvPr name="Freeform 107" id="107"/>
            <p:cNvSpPr/>
            <p:nvPr/>
          </p:nvSpPr>
          <p:spPr>
            <a:xfrm flipH="false" flipV="false" rot="0">
              <a:off x="0" y="0"/>
              <a:ext cx="6339840" cy="750570"/>
            </a:xfrm>
            <a:custGeom>
              <a:avLst/>
              <a:gdLst/>
              <a:ahLst/>
              <a:cxnLst/>
              <a:rect r="r" b="b" t="t" l="l"/>
              <a:pathLst>
                <a:path h="750570" w="6339840">
                  <a:moveTo>
                    <a:pt x="0" y="0"/>
                  </a:moveTo>
                  <a:lnTo>
                    <a:pt x="6339840" y="0"/>
                  </a:lnTo>
                  <a:lnTo>
                    <a:pt x="6339840" y="750570"/>
                  </a:lnTo>
                  <a:lnTo>
                    <a:pt x="0" y="750570"/>
                  </a:lnTo>
                  <a:close/>
                </a:path>
              </a:pathLst>
            </a:custGeom>
            <a:blipFill>
              <a:blip r:embed="rId4">
                <a:alphaModFix amt="0"/>
              </a:blip>
              <a:stretch>
                <a:fillRect l="0" t="-114584" r="0" b="-114584"/>
              </a:stretch>
            </a:blipFill>
          </p:spPr>
        </p:sp>
        <p:sp>
          <p:nvSpPr>
            <p:cNvPr name="TextBox 108" id="108"/>
            <p:cNvSpPr txBox="true"/>
            <p:nvPr/>
          </p:nvSpPr>
          <p:spPr>
            <a:xfrm>
              <a:off x="0" y="-19050"/>
              <a:ext cx="6339840" cy="769620"/>
            </a:xfrm>
            <a:prstGeom prst="rect">
              <a:avLst/>
            </a:prstGeom>
          </p:spPr>
          <p:txBody>
            <a:bodyPr anchor="ctr" rtlCol="false" tIns="0" lIns="0" bIns="0" rIns="0"/>
            <a:lstStyle/>
            <a:p>
              <a:pPr algn="l">
                <a:lnSpc>
                  <a:spcPts val="2400"/>
                </a:lnSpc>
              </a:pPr>
              <a:r>
                <a:rPr lang="en-US" sz="2000" spc="8">
                  <a:solidFill>
                    <a:srgbClr val="365B6D"/>
                  </a:solidFill>
                  <a:latin typeface="Barlow"/>
                  <a:ea typeface="Barlow"/>
                  <a:cs typeface="Barlow"/>
                  <a:sym typeface="Barlow"/>
                </a:rPr>
                <a:t>Free tier</a:t>
              </a:r>
            </a:p>
          </p:txBody>
        </p:sp>
      </p:grpSp>
      <p:grpSp>
        <p:nvGrpSpPr>
          <p:cNvPr name="Group 109" id="109"/>
          <p:cNvGrpSpPr/>
          <p:nvPr/>
        </p:nvGrpSpPr>
        <p:grpSpPr>
          <a:xfrm rot="0">
            <a:off x="914400" y="9326880"/>
            <a:ext cx="16459200" cy="548640"/>
            <a:chOff x="0" y="0"/>
            <a:chExt cx="21945600" cy="731520"/>
          </a:xfrm>
        </p:grpSpPr>
        <p:sp>
          <p:nvSpPr>
            <p:cNvPr name="Freeform 110" id="110"/>
            <p:cNvSpPr/>
            <p:nvPr/>
          </p:nvSpPr>
          <p:spPr>
            <a:xfrm flipH="false" flipV="false" rot="0">
              <a:off x="0" y="0"/>
              <a:ext cx="21945600" cy="731520"/>
            </a:xfrm>
            <a:custGeom>
              <a:avLst/>
              <a:gdLst/>
              <a:ahLst/>
              <a:cxnLst/>
              <a:rect r="r" b="b" t="t" l="l"/>
              <a:pathLst>
                <a:path h="731520" w="21945600">
                  <a:moveTo>
                    <a:pt x="0" y="0"/>
                  </a:moveTo>
                  <a:lnTo>
                    <a:pt x="21945600" y="0"/>
                  </a:lnTo>
                  <a:lnTo>
                    <a:pt x="21945600" y="731520"/>
                  </a:lnTo>
                  <a:lnTo>
                    <a:pt x="0" y="731520"/>
                  </a:lnTo>
                  <a:close/>
                </a:path>
              </a:pathLst>
            </a:custGeom>
            <a:blipFill>
              <a:blip r:embed="rId3">
                <a:alphaModFix amt="0"/>
              </a:blip>
              <a:stretch>
                <a:fillRect l="0" t="-534144" r="0" b="-534145"/>
              </a:stretch>
            </a:blipFill>
          </p:spPr>
        </p:sp>
      </p:grpSp>
      <p:grpSp>
        <p:nvGrpSpPr>
          <p:cNvPr name="Group 111" id="111"/>
          <p:cNvGrpSpPr/>
          <p:nvPr/>
        </p:nvGrpSpPr>
        <p:grpSpPr>
          <a:xfrm rot="0">
            <a:off x="914400" y="9326880"/>
            <a:ext cx="16459200" cy="548640"/>
            <a:chOff x="0" y="0"/>
            <a:chExt cx="21945600" cy="731520"/>
          </a:xfrm>
        </p:grpSpPr>
        <p:sp>
          <p:nvSpPr>
            <p:cNvPr name="Freeform 112" id="112"/>
            <p:cNvSpPr/>
            <p:nvPr/>
          </p:nvSpPr>
          <p:spPr>
            <a:xfrm flipH="false" flipV="false" rot="0">
              <a:off x="0" y="0"/>
              <a:ext cx="21945600" cy="731520"/>
            </a:xfrm>
            <a:custGeom>
              <a:avLst/>
              <a:gdLst/>
              <a:ahLst/>
              <a:cxnLst/>
              <a:rect r="r" b="b" t="t" l="l"/>
              <a:pathLst>
                <a:path h="731520" w="21945600">
                  <a:moveTo>
                    <a:pt x="0" y="0"/>
                  </a:moveTo>
                  <a:lnTo>
                    <a:pt x="21945600" y="0"/>
                  </a:lnTo>
                  <a:lnTo>
                    <a:pt x="21945600" y="731520"/>
                  </a:lnTo>
                  <a:lnTo>
                    <a:pt x="0" y="731520"/>
                  </a:lnTo>
                  <a:close/>
                </a:path>
              </a:pathLst>
            </a:custGeom>
            <a:blipFill>
              <a:blip r:embed="rId4">
                <a:alphaModFix amt="0"/>
              </a:blip>
              <a:stretch>
                <a:fillRect l="0" t="-534551" r="0" b="-534551"/>
              </a:stretch>
            </a:blipFill>
          </p:spPr>
        </p:sp>
        <p:sp>
          <p:nvSpPr>
            <p:cNvPr name="TextBox 113" id="113"/>
            <p:cNvSpPr txBox="true"/>
            <p:nvPr/>
          </p:nvSpPr>
          <p:spPr>
            <a:xfrm>
              <a:off x="0" y="-9525"/>
              <a:ext cx="21945600" cy="741045"/>
            </a:xfrm>
            <a:prstGeom prst="rect">
              <a:avLst/>
            </a:prstGeom>
          </p:spPr>
          <p:txBody>
            <a:bodyPr anchor="ctr" rtlCol="false" tIns="0" lIns="0" bIns="0" rIns="0"/>
            <a:lstStyle/>
            <a:p>
              <a:pPr algn="ctr">
                <a:lnSpc>
                  <a:spcPts val="3358"/>
                </a:lnSpc>
              </a:pPr>
              <a:r>
                <a:rPr lang="en-US" b="true" sz="2799">
                  <a:solidFill>
                    <a:srgbClr val="365B6D"/>
                  </a:solidFill>
                  <a:latin typeface="Barlow Semi-Bold"/>
                  <a:ea typeface="Barlow Semi-Bold"/>
                  <a:cs typeface="Barlow Semi-Bold"/>
                  <a:sym typeface="Barlow Semi-Bold"/>
                </a:rPr>
                <a:t>All free tiers have limits. Use them strategically.</a:t>
              </a:r>
            </a:p>
          </p:txBody>
        </p:sp>
      </p:grpSp>
    </p:spTree>
  </p:cSld>
  <p:clrMapOvr>
    <a:masterClrMapping/>
  </p:clrMapOvr>
</p:sld>
</file>

<file path=ppt/slides/slide15.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914400" y="548640"/>
            <a:ext cx="16459200" cy="1264971"/>
            <a:chOff x="0" y="0"/>
            <a:chExt cx="21945600" cy="1686628"/>
          </a:xfrm>
        </p:grpSpPr>
        <p:sp>
          <p:nvSpPr>
            <p:cNvPr name="Freeform 3" id="3"/>
            <p:cNvSpPr/>
            <p:nvPr/>
          </p:nvSpPr>
          <p:spPr>
            <a:xfrm flipH="false" flipV="false" rot="0">
              <a:off x="0" y="0"/>
              <a:ext cx="21945600" cy="1686628"/>
            </a:xfrm>
            <a:custGeom>
              <a:avLst/>
              <a:gdLst/>
              <a:ahLst/>
              <a:cxnLst/>
              <a:rect r="r" b="b" t="t" l="l"/>
              <a:pathLst>
                <a:path h="1686628" w="21945600">
                  <a:moveTo>
                    <a:pt x="0" y="0"/>
                  </a:moveTo>
                  <a:lnTo>
                    <a:pt x="21945600" y="0"/>
                  </a:lnTo>
                  <a:lnTo>
                    <a:pt x="21945600" y="1686628"/>
                  </a:lnTo>
                  <a:lnTo>
                    <a:pt x="0" y="1686628"/>
                  </a:lnTo>
                  <a:close/>
                </a:path>
              </a:pathLst>
            </a:custGeom>
            <a:blipFill>
              <a:blip r:embed="rId3">
                <a:alphaModFix amt="0"/>
              </a:blip>
              <a:stretch>
                <a:fillRect l="0" t="-217386" r="0" b="-189673"/>
              </a:stretch>
            </a:blipFill>
          </p:spPr>
        </p:sp>
        <p:sp>
          <p:nvSpPr>
            <p:cNvPr name="TextBox 4" id="4"/>
            <p:cNvSpPr txBox="true"/>
            <p:nvPr/>
          </p:nvSpPr>
          <p:spPr>
            <a:xfrm>
              <a:off x="0" y="-9525"/>
              <a:ext cx="21945600" cy="1696153"/>
            </a:xfrm>
            <a:prstGeom prst="rect">
              <a:avLst/>
            </a:prstGeom>
          </p:spPr>
          <p:txBody>
            <a:bodyPr anchor="ctr" rtlCol="false" tIns="0" lIns="0" bIns="0" rIns="0"/>
            <a:lstStyle/>
            <a:p>
              <a:pPr algn="ctr">
                <a:lnSpc>
                  <a:spcPts val="7680"/>
                </a:lnSpc>
              </a:pPr>
              <a:r>
                <a:rPr lang="en-US" b="true" sz="6400">
                  <a:solidFill>
                    <a:srgbClr val="41C1BA"/>
                  </a:solidFill>
                  <a:latin typeface="Barlow Bold"/>
                  <a:ea typeface="Barlow Bold"/>
                  <a:cs typeface="Barlow Bold"/>
                  <a:sym typeface="Barlow Bold"/>
                </a:rPr>
                <a:t>AI for Publishing Strategy</a:t>
              </a:r>
            </a:p>
          </p:txBody>
        </p:sp>
      </p:grpSp>
      <p:grpSp>
        <p:nvGrpSpPr>
          <p:cNvPr name="Group 5" id="5"/>
          <p:cNvGrpSpPr/>
          <p:nvPr/>
        </p:nvGrpSpPr>
        <p:grpSpPr>
          <a:xfrm rot="0">
            <a:off x="901703" y="1998983"/>
            <a:ext cx="5328923" cy="5511803"/>
            <a:chOff x="0" y="0"/>
            <a:chExt cx="7105231" cy="7349071"/>
          </a:xfrm>
        </p:grpSpPr>
        <p:sp>
          <p:nvSpPr>
            <p:cNvPr name="Freeform 6" id="6"/>
            <p:cNvSpPr/>
            <p:nvPr/>
          </p:nvSpPr>
          <p:spPr>
            <a:xfrm flipH="false" flipV="false" rot="0">
              <a:off x="16891" y="16891"/>
              <a:ext cx="7071360" cy="7315200"/>
            </a:xfrm>
            <a:custGeom>
              <a:avLst/>
              <a:gdLst/>
              <a:ahLst/>
              <a:cxnLst/>
              <a:rect r="r" b="b" t="t" l="l"/>
              <a:pathLst>
                <a:path h="7315200" w="7071360">
                  <a:moveTo>
                    <a:pt x="0" y="0"/>
                  </a:moveTo>
                  <a:lnTo>
                    <a:pt x="7071360" y="0"/>
                  </a:lnTo>
                  <a:lnTo>
                    <a:pt x="7071360" y="7315200"/>
                  </a:lnTo>
                  <a:lnTo>
                    <a:pt x="0" y="7315200"/>
                  </a:lnTo>
                  <a:close/>
                </a:path>
              </a:pathLst>
            </a:custGeom>
            <a:solidFill>
              <a:srgbClr val="FFFFFF"/>
            </a:solidFill>
          </p:spPr>
        </p:sp>
        <p:sp>
          <p:nvSpPr>
            <p:cNvPr name="Freeform 7" id="7"/>
            <p:cNvSpPr/>
            <p:nvPr/>
          </p:nvSpPr>
          <p:spPr>
            <a:xfrm flipH="false" flipV="false" rot="0">
              <a:off x="0" y="0"/>
              <a:ext cx="7105142" cy="7348982"/>
            </a:xfrm>
            <a:custGeom>
              <a:avLst/>
              <a:gdLst/>
              <a:ahLst/>
              <a:cxnLst/>
              <a:rect r="r" b="b" t="t" l="l"/>
              <a:pathLst>
                <a:path h="7348982" w="7105142">
                  <a:moveTo>
                    <a:pt x="16891" y="0"/>
                  </a:moveTo>
                  <a:lnTo>
                    <a:pt x="7088251" y="0"/>
                  </a:lnTo>
                  <a:cubicBezTo>
                    <a:pt x="7097649" y="0"/>
                    <a:pt x="7105142" y="7620"/>
                    <a:pt x="7105142" y="16891"/>
                  </a:cubicBezTo>
                  <a:lnTo>
                    <a:pt x="7105142" y="7332091"/>
                  </a:lnTo>
                  <a:cubicBezTo>
                    <a:pt x="7105142" y="7341489"/>
                    <a:pt x="7097522" y="7348982"/>
                    <a:pt x="7088251" y="7348982"/>
                  </a:cubicBezTo>
                  <a:lnTo>
                    <a:pt x="16891" y="7348982"/>
                  </a:lnTo>
                  <a:cubicBezTo>
                    <a:pt x="7493" y="7348982"/>
                    <a:pt x="0" y="7341362"/>
                    <a:pt x="0" y="7332091"/>
                  </a:cubicBezTo>
                  <a:lnTo>
                    <a:pt x="0" y="16891"/>
                  </a:lnTo>
                  <a:cubicBezTo>
                    <a:pt x="0" y="7620"/>
                    <a:pt x="7620" y="0"/>
                    <a:pt x="16891" y="0"/>
                  </a:cubicBezTo>
                  <a:moveTo>
                    <a:pt x="16891" y="33909"/>
                  </a:moveTo>
                  <a:lnTo>
                    <a:pt x="16891" y="16891"/>
                  </a:lnTo>
                  <a:lnTo>
                    <a:pt x="33909" y="16891"/>
                  </a:lnTo>
                  <a:lnTo>
                    <a:pt x="33909" y="7332091"/>
                  </a:lnTo>
                  <a:lnTo>
                    <a:pt x="16891" y="7332091"/>
                  </a:lnTo>
                  <a:lnTo>
                    <a:pt x="16891" y="7315200"/>
                  </a:lnTo>
                  <a:lnTo>
                    <a:pt x="7088251" y="7315200"/>
                  </a:lnTo>
                  <a:lnTo>
                    <a:pt x="7088251" y="7332091"/>
                  </a:lnTo>
                  <a:lnTo>
                    <a:pt x="7071360" y="7332091"/>
                  </a:lnTo>
                  <a:lnTo>
                    <a:pt x="7071360" y="16891"/>
                  </a:lnTo>
                  <a:lnTo>
                    <a:pt x="7088251" y="16891"/>
                  </a:lnTo>
                  <a:lnTo>
                    <a:pt x="7088251" y="33909"/>
                  </a:lnTo>
                  <a:lnTo>
                    <a:pt x="16891" y="33909"/>
                  </a:lnTo>
                  <a:close/>
                </a:path>
              </a:pathLst>
            </a:custGeom>
            <a:solidFill>
              <a:srgbClr val="1E2761"/>
            </a:solidFill>
          </p:spPr>
        </p:sp>
      </p:grpSp>
      <p:grpSp>
        <p:nvGrpSpPr>
          <p:cNvPr name="Group 8" id="8"/>
          <p:cNvGrpSpPr/>
          <p:nvPr/>
        </p:nvGrpSpPr>
        <p:grpSpPr>
          <a:xfrm rot="0">
            <a:off x="1097280" y="2194560"/>
            <a:ext cx="4937760" cy="731520"/>
            <a:chOff x="0" y="0"/>
            <a:chExt cx="6583680" cy="975360"/>
          </a:xfrm>
        </p:grpSpPr>
        <p:sp>
          <p:nvSpPr>
            <p:cNvPr name="Freeform 9" id="9"/>
            <p:cNvSpPr/>
            <p:nvPr/>
          </p:nvSpPr>
          <p:spPr>
            <a:xfrm flipH="false" flipV="false" rot="0">
              <a:off x="0" y="0"/>
              <a:ext cx="6583680" cy="975360"/>
            </a:xfrm>
            <a:custGeom>
              <a:avLst/>
              <a:gdLst/>
              <a:ahLst/>
              <a:cxnLst/>
              <a:rect r="r" b="b" t="t" l="l"/>
              <a:pathLst>
                <a:path h="975360" w="6583680">
                  <a:moveTo>
                    <a:pt x="0" y="0"/>
                  </a:moveTo>
                  <a:lnTo>
                    <a:pt x="6583680" y="0"/>
                  </a:lnTo>
                  <a:lnTo>
                    <a:pt x="6583680" y="975360"/>
                  </a:lnTo>
                  <a:lnTo>
                    <a:pt x="0" y="975360"/>
                  </a:lnTo>
                  <a:close/>
                </a:path>
              </a:pathLst>
            </a:custGeom>
            <a:solidFill>
              <a:srgbClr val="365B6D"/>
            </a:solidFill>
          </p:spPr>
        </p:sp>
        <p:sp>
          <p:nvSpPr>
            <p:cNvPr name="TextBox 10" id="10"/>
            <p:cNvSpPr txBox="true"/>
            <p:nvPr/>
          </p:nvSpPr>
          <p:spPr>
            <a:xfrm>
              <a:off x="0" y="0"/>
              <a:ext cx="6583680" cy="975360"/>
            </a:xfrm>
            <a:prstGeom prst="rect">
              <a:avLst/>
            </a:prstGeom>
          </p:spPr>
          <p:txBody>
            <a:bodyPr anchor="ctr" rtlCol="false" tIns="50800" lIns="50800" bIns="50800" rIns="50800"/>
            <a:lstStyle/>
            <a:p>
              <a:pPr algn="ctr">
                <a:lnSpc>
                  <a:spcPts val="3359"/>
                </a:lnSpc>
              </a:pPr>
              <a:r>
                <a:rPr lang="en-US" b="true" sz="2799">
                  <a:solidFill>
                    <a:srgbClr val="41C1BA"/>
                  </a:solidFill>
                  <a:latin typeface="Barlow Semi-Bold"/>
                  <a:ea typeface="Barlow Semi-Bold"/>
                  <a:cs typeface="Barlow Semi-Bold"/>
                  <a:sym typeface="Barlow Semi-Bold"/>
                </a:rPr>
                <a:t>CHOOSING A JOURNAL</a:t>
              </a:r>
            </a:p>
          </p:txBody>
        </p:sp>
      </p:grpSp>
      <p:grpSp>
        <p:nvGrpSpPr>
          <p:cNvPr name="Group 11" id="11"/>
          <p:cNvGrpSpPr/>
          <p:nvPr/>
        </p:nvGrpSpPr>
        <p:grpSpPr>
          <a:xfrm rot="0">
            <a:off x="1280160" y="3108960"/>
            <a:ext cx="4572000" cy="4206240"/>
            <a:chOff x="0" y="0"/>
            <a:chExt cx="6096000" cy="5608320"/>
          </a:xfrm>
        </p:grpSpPr>
        <p:sp>
          <p:nvSpPr>
            <p:cNvPr name="Freeform 12" id="12"/>
            <p:cNvSpPr/>
            <p:nvPr/>
          </p:nvSpPr>
          <p:spPr>
            <a:xfrm flipH="false" flipV="false" rot="0">
              <a:off x="0" y="0"/>
              <a:ext cx="6096000" cy="5608320"/>
            </a:xfrm>
            <a:custGeom>
              <a:avLst/>
              <a:gdLst/>
              <a:ahLst/>
              <a:cxnLst/>
              <a:rect r="r" b="b" t="t" l="l"/>
              <a:pathLst>
                <a:path h="5608320" w="6096000">
                  <a:moveTo>
                    <a:pt x="0" y="0"/>
                  </a:moveTo>
                  <a:lnTo>
                    <a:pt x="6096000" y="0"/>
                  </a:lnTo>
                  <a:lnTo>
                    <a:pt x="6096000" y="5608320"/>
                  </a:lnTo>
                  <a:lnTo>
                    <a:pt x="0" y="5608320"/>
                  </a:lnTo>
                  <a:close/>
                </a:path>
              </a:pathLst>
            </a:custGeom>
            <a:blipFill>
              <a:blip r:embed="rId3">
                <a:alphaModFix amt="0"/>
              </a:blip>
              <a:stretch>
                <a:fillRect l="-68039" t="0" r="-68039" b="0"/>
              </a:stretch>
            </a:blipFill>
          </p:spPr>
        </p:sp>
        <p:sp>
          <p:nvSpPr>
            <p:cNvPr name="TextBox 13" id="13"/>
            <p:cNvSpPr txBox="true"/>
            <p:nvPr/>
          </p:nvSpPr>
          <p:spPr>
            <a:xfrm>
              <a:off x="0" y="-9525"/>
              <a:ext cx="6096000" cy="5617845"/>
            </a:xfrm>
            <a:prstGeom prst="rect">
              <a:avLst/>
            </a:prstGeom>
          </p:spPr>
          <p:txBody>
            <a:bodyPr anchor="ctr" rtlCol="false" tIns="0" lIns="0" bIns="0" rIns="0"/>
            <a:lstStyle/>
            <a:p>
              <a:pPr algn="l">
                <a:lnSpc>
                  <a:spcPts val="2759"/>
                </a:lnSpc>
              </a:pPr>
              <a:r>
                <a:rPr lang="en-US" sz="2299" spc="9">
                  <a:solidFill>
                    <a:srgbClr val="41C1BA"/>
                  </a:solidFill>
                  <a:latin typeface="Barlow"/>
                  <a:ea typeface="Barlow"/>
                  <a:cs typeface="Barlow"/>
                  <a:sym typeface="Barlow"/>
                </a:rPr>
                <a:t>Prompt:</a:t>
              </a:r>
            </a:p>
            <a:p>
              <a:pPr algn="l">
                <a:lnSpc>
                  <a:spcPts val="2519"/>
                </a:lnSpc>
              </a:pPr>
            </a:p>
            <a:p>
              <a:pPr algn="l">
                <a:lnSpc>
                  <a:spcPts val="2519"/>
                </a:lnSpc>
              </a:pPr>
              <a:r>
                <a:rPr lang="en-US" sz="2099" spc="8">
                  <a:solidFill>
                    <a:srgbClr val="41C1BA"/>
                  </a:solidFill>
                  <a:latin typeface="Barlow"/>
                  <a:ea typeface="Barlow"/>
                  <a:cs typeface="Barlow"/>
                  <a:sym typeface="Barlow"/>
                </a:rPr>
                <a:t>"Based on this abstract [paste], suggest journals. Criteria: biology, mid-tier IF, open access."</a:t>
              </a:r>
            </a:p>
            <a:p>
              <a:pPr algn="l">
                <a:lnSpc>
                  <a:spcPts val="2519"/>
                </a:lnSpc>
              </a:pPr>
            </a:p>
            <a:p>
              <a:pPr algn="l">
                <a:lnSpc>
                  <a:spcPts val="2759"/>
                </a:lnSpc>
              </a:pPr>
              <a:r>
                <a:rPr lang="en-US" sz="2299" spc="9">
                  <a:solidFill>
                    <a:srgbClr val="41C1BA"/>
                  </a:solidFill>
                  <a:latin typeface="Barlow"/>
                  <a:ea typeface="Barlow"/>
                  <a:cs typeface="Barlow"/>
                  <a:sym typeface="Barlow"/>
                </a:rPr>
                <a:t>AI Response:</a:t>
              </a:r>
            </a:p>
            <a:p>
              <a:pPr algn="l">
                <a:lnSpc>
                  <a:spcPts val="2519"/>
                </a:lnSpc>
              </a:pPr>
            </a:p>
            <a:p>
              <a:pPr algn="l">
                <a:lnSpc>
                  <a:spcPts val="2519"/>
                </a:lnSpc>
              </a:pPr>
              <a:r>
                <a:rPr lang="en-US" sz="2099" spc="8">
                  <a:solidFill>
                    <a:srgbClr val="41C1BA"/>
                  </a:solidFill>
                  <a:latin typeface="Barlow"/>
                  <a:ea typeface="Barlow"/>
                  <a:cs typeface="Barlow"/>
                  <a:sym typeface="Barlow"/>
                </a:rPr>
                <a:t>1. J. Marine Science (IF: 3.2)</a:t>
              </a:r>
            </a:p>
            <a:p>
              <a:pPr algn="l">
                <a:lnSpc>
                  <a:spcPts val="2519"/>
                </a:lnSpc>
              </a:pPr>
              <a:r>
                <a:rPr lang="en-US" sz="2099" spc="8">
                  <a:solidFill>
                    <a:srgbClr val="41C1BA"/>
                  </a:solidFill>
                  <a:latin typeface="Barlow"/>
                  <a:ea typeface="Barlow"/>
                  <a:cs typeface="Barlow"/>
                  <a:sym typeface="Barlow"/>
                </a:rPr>
                <a:t>2. Marine Biology Letters</a:t>
              </a:r>
            </a:p>
            <a:p>
              <a:pPr algn="l">
                <a:lnSpc>
                  <a:spcPts val="2519"/>
                </a:lnSpc>
              </a:pPr>
              <a:r>
                <a:rPr lang="en-US" sz="2099" spc="8">
                  <a:solidFill>
                    <a:srgbClr val="41C1BA"/>
                  </a:solidFill>
                  <a:latin typeface="Barlow"/>
                  <a:ea typeface="Barlow"/>
                  <a:cs typeface="Barlow"/>
                  <a:sym typeface="Barlow"/>
                </a:rPr>
                <a:t>3. Aquatic Research (IF: 3.5)</a:t>
              </a:r>
            </a:p>
            <a:p>
              <a:pPr algn="l">
                <a:lnSpc>
                  <a:spcPts val="2519"/>
                </a:lnSpc>
              </a:pPr>
              <a:r>
                <a:rPr lang="en-US" sz="2099" spc="8">
                  <a:solidFill>
                    <a:srgbClr val="41C1BA"/>
                  </a:solidFill>
                  <a:latin typeface="Barlow"/>
                  <a:ea typeface="Barlow"/>
                  <a:cs typeface="Barlow"/>
                  <a:sym typeface="Barlow"/>
                </a:rPr>
                <a:t>...with rationale</a:t>
              </a:r>
            </a:p>
          </p:txBody>
        </p:sp>
      </p:grpSp>
      <p:grpSp>
        <p:nvGrpSpPr>
          <p:cNvPr name="Group 14" id="14"/>
          <p:cNvGrpSpPr/>
          <p:nvPr/>
        </p:nvGrpSpPr>
        <p:grpSpPr>
          <a:xfrm rot="0">
            <a:off x="6753863" y="1998983"/>
            <a:ext cx="5328923" cy="5511803"/>
            <a:chOff x="0" y="0"/>
            <a:chExt cx="7105231" cy="7349071"/>
          </a:xfrm>
        </p:grpSpPr>
        <p:sp>
          <p:nvSpPr>
            <p:cNvPr name="Freeform 15" id="15"/>
            <p:cNvSpPr/>
            <p:nvPr/>
          </p:nvSpPr>
          <p:spPr>
            <a:xfrm flipH="false" flipV="false" rot="0">
              <a:off x="16891" y="16891"/>
              <a:ext cx="7071360" cy="7315200"/>
            </a:xfrm>
            <a:custGeom>
              <a:avLst/>
              <a:gdLst/>
              <a:ahLst/>
              <a:cxnLst/>
              <a:rect r="r" b="b" t="t" l="l"/>
              <a:pathLst>
                <a:path h="7315200" w="7071360">
                  <a:moveTo>
                    <a:pt x="0" y="0"/>
                  </a:moveTo>
                  <a:lnTo>
                    <a:pt x="7071360" y="0"/>
                  </a:lnTo>
                  <a:lnTo>
                    <a:pt x="7071360" y="7315200"/>
                  </a:lnTo>
                  <a:lnTo>
                    <a:pt x="0" y="7315200"/>
                  </a:lnTo>
                  <a:close/>
                </a:path>
              </a:pathLst>
            </a:custGeom>
            <a:solidFill>
              <a:srgbClr val="FFFFFF"/>
            </a:solidFill>
          </p:spPr>
        </p:sp>
        <p:sp>
          <p:nvSpPr>
            <p:cNvPr name="Freeform 16" id="16"/>
            <p:cNvSpPr/>
            <p:nvPr/>
          </p:nvSpPr>
          <p:spPr>
            <a:xfrm flipH="false" flipV="false" rot="0">
              <a:off x="0" y="0"/>
              <a:ext cx="7105142" cy="7348982"/>
            </a:xfrm>
            <a:custGeom>
              <a:avLst/>
              <a:gdLst/>
              <a:ahLst/>
              <a:cxnLst/>
              <a:rect r="r" b="b" t="t" l="l"/>
              <a:pathLst>
                <a:path h="7348982" w="7105142">
                  <a:moveTo>
                    <a:pt x="16891" y="0"/>
                  </a:moveTo>
                  <a:lnTo>
                    <a:pt x="7088251" y="0"/>
                  </a:lnTo>
                  <a:cubicBezTo>
                    <a:pt x="7097649" y="0"/>
                    <a:pt x="7105142" y="7620"/>
                    <a:pt x="7105142" y="16891"/>
                  </a:cubicBezTo>
                  <a:lnTo>
                    <a:pt x="7105142" y="7332091"/>
                  </a:lnTo>
                  <a:cubicBezTo>
                    <a:pt x="7105142" y="7341489"/>
                    <a:pt x="7097522" y="7348982"/>
                    <a:pt x="7088251" y="7348982"/>
                  </a:cubicBezTo>
                  <a:lnTo>
                    <a:pt x="16891" y="7348982"/>
                  </a:lnTo>
                  <a:cubicBezTo>
                    <a:pt x="7493" y="7348982"/>
                    <a:pt x="0" y="7341362"/>
                    <a:pt x="0" y="7332091"/>
                  </a:cubicBezTo>
                  <a:lnTo>
                    <a:pt x="0" y="16891"/>
                  </a:lnTo>
                  <a:cubicBezTo>
                    <a:pt x="0" y="7620"/>
                    <a:pt x="7620" y="0"/>
                    <a:pt x="16891" y="0"/>
                  </a:cubicBezTo>
                  <a:moveTo>
                    <a:pt x="16891" y="33909"/>
                  </a:moveTo>
                  <a:lnTo>
                    <a:pt x="16891" y="16891"/>
                  </a:lnTo>
                  <a:lnTo>
                    <a:pt x="33909" y="16891"/>
                  </a:lnTo>
                  <a:lnTo>
                    <a:pt x="33909" y="7332091"/>
                  </a:lnTo>
                  <a:lnTo>
                    <a:pt x="16891" y="7332091"/>
                  </a:lnTo>
                  <a:lnTo>
                    <a:pt x="16891" y="7315200"/>
                  </a:lnTo>
                  <a:lnTo>
                    <a:pt x="7088251" y="7315200"/>
                  </a:lnTo>
                  <a:lnTo>
                    <a:pt x="7088251" y="7332091"/>
                  </a:lnTo>
                  <a:lnTo>
                    <a:pt x="7071360" y="7332091"/>
                  </a:lnTo>
                  <a:lnTo>
                    <a:pt x="7071360" y="16891"/>
                  </a:lnTo>
                  <a:lnTo>
                    <a:pt x="7088251" y="16891"/>
                  </a:lnTo>
                  <a:lnTo>
                    <a:pt x="7088251" y="33909"/>
                  </a:lnTo>
                  <a:lnTo>
                    <a:pt x="16891" y="33909"/>
                  </a:lnTo>
                  <a:close/>
                </a:path>
              </a:pathLst>
            </a:custGeom>
            <a:solidFill>
              <a:srgbClr val="2C5F2D"/>
            </a:solidFill>
          </p:spPr>
        </p:sp>
      </p:grpSp>
      <p:grpSp>
        <p:nvGrpSpPr>
          <p:cNvPr name="Group 17" id="17"/>
          <p:cNvGrpSpPr/>
          <p:nvPr/>
        </p:nvGrpSpPr>
        <p:grpSpPr>
          <a:xfrm rot="0">
            <a:off x="6949440" y="2194560"/>
            <a:ext cx="4937760" cy="731520"/>
            <a:chOff x="0" y="0"/>
            <a:chExt cx="6583680" cy="975360"/>
          </a:xfrm>
        </p:grpSpPr>
        <p:sp>
          <p:nvSpPr>
            <p:cNvPr name="Freeform 18" id="18"/>
            <p:cNvSpPr/>
            <p:nvPr/>
          </p:nvSpPr>
          <p:spPr>
            <a:xfrm flipH="false" flipV="false" rot="0">
              <a:off x="0" y="0"/>
              <a:ext cx="6583680" cy="975360"/>
            </a:xfrm>
            <a:custGeom>
              <a:avLst/>
              <a:gdLst/>
              <a:ahLst/>
              <a:cxnLst/>
              <a:rect r="r" b="b" t="t" l="l"/>
              <a:pathLst>
                <a:path h="975360" w="6583680">
                  <a:moveTo>
                    <a:pt x="0" y="0"/>
                  </a:moveTo>
                  <a:lnTo>
                    <a:pt x="6583680" y="0"/>
                  </a:lnTo>
                  <a:lnTo>
                    <a:pt x="6583680" y="975360"/>
                  </a:lnTo>
                  <a:lnTo>
                    <a:pt x="0" y="975360"/>
                  </a:lnTo>
                  <a:close/>
                </a:path>
              </a:pathLst>
            </a:custGeom>
            <a:solidFill>
              <a:srgbClr val="365B6D"/>
            </a:solidFill>
          </p:spPr>
        </p:sp>
        <p:sp>
          <p:nvSpPr>
            <p:cNvPr name="TextBox 19" id="19"/>
            <p:cNvSpPr txBox="true"/>
            <p:nvPr/>
          </p:nvSpPr>
          <p:spPr>
            <a:xfrm>
              <a:off x="0" y="0"/>
              <a:ext cx="6583680" cy="975360"/>
            </a:xfrm>
            <a:prstGeom prst="rect">
              <a:avLst/>
            </a:prstGeom>
          </p:spPr>
          <p:txBody>
            <a:bodyPr anchor="ctr" rtlCol="false" tIns="50800" lIns="50800" bIns="50800" rIns="50800"/>
            <a:lstStyle/>
            <a:p>
              <a:pPr algn="ctr">
                <a:lnSpc>
                  <a:spcPts val="3359"/>
                </a:lnSpc>
              </a:pPr>
              <a:r>
                <a:rPr lang="en-US" b="true" sz="2799">
                  <a:solidFill>
                    <a:srgbClr val="F7F7F7"/>
                  </a:solidFill>
                  <a:latin typeface="Barlow Semi-Bold"/>
                  <a:ea typeface="Barlow Semi-Bold"/>
                  <a:cs typeface="Barlow Semi-Bold"/>
                  <a:sym typeface="Barlow Semi-Bold"/>
                </a:rPr>
                <a:t>ADAPTING FORMAT</a:t>
              </a:r>
            </a:p>
          </p:txBody>
        </p:sp>
      </p:grpSp>
      <p:grpSp>
        <p:nvGrpSpPr>
          <p:cNvPr name="Group 20" id="20"/>
          <p:cNvGrpSpPr/>
          <p:nvPr/>
        </p:nvGrpSpPr>
        <p:grpSpPr>
          <a:xfrm rot="0">
            <a:off x="7132320" y="3108960"/>
            <a:ext cx="4572000" cy="4206240"/>
            <a:chOff x="0" y="0"/>
            <a:chExt cx="6096000" cy="5608320"/>
          </a:xfrm>
        </p:grpSpPr>
        <p:sp>
          <p:nvSpPr>
            <p:cNvPr name="Freeform 21" id="21"/>
            <p:cNvSpPr/>
            <p:nvPr/>
          </p:nvSpPr>
          <p:spPr>
            <a:xfrm flipH="false" flipV="false" rot="0">
              <a:off x="0" y="0"/>
              <a:ext cx="6096000" cy="5608320"/>
            </a:xfrm>
            <a:custGeom>
              <a:avLst/>
              <a:gdLst/>
              <a:ahLst/>
              <a:cxnLst/>
              <a:rect r="r" b="b" t="t" l="l"/>
              <a:pathLst>
                <a:path h="5608320" w="6096000">
                  <a:moveTo>
                    <a:pt x="0" y="0"/>
                  </a:moveTo>
                  <a:lnTo>
                    <a:pt x="6096000" y="0"/>
                  </a:lnTo>
                  <a:lnTo>
                    <a:pt x="6096000" y="5608320"/>
                  </a:lnTo>
                  <a:lnTo>
                    <a:pt x="0" y="5608320"/>
                  </a:lnTo>
                  <a:close/>
                </a:path>
              </a:pathLst>
            </a:custGeom>
            <a:blipFill>
              <a:blip r:embed="rId3">
                <a:alphaModFix amt="0"/>
              </a:blip>
              <a:stretch>
                <a:fillRect l="-68039" t="0" r="-68039" b="0"/>
              </a:stretch>
            </a:blipFill>
          </p:spPr>
        </p:sp>
        <p:sp>
          <p:nvSpPr>
            <p:cNvPr name="TextBox 22" id="22"/>
            <p:cNvSpPr txBox="true"/>
            <p:nvPr/>
          </p:nvSpPr>
          <p:spPr>
            <a:xfrm>
              <a:off x="0" y="-9525"/>
              <a:ext cx="6096000" cy="5617845"/>
            </a:xfrm>
            <a:prstGeom prst="rect">
              <a:avLst/>
            </a:prstGeom>
          </p:spPr>
          <p:txBody>
            <a:bodyPr anchor="ctr" rtlCol="false" tIns="0" lIns="0" bIns="0" rIns="0"/>
            <a:lstStyle/>
            <a:p>
              <a:pPr algn="l">
                <a:lnSpc>
                  <a:spcPts val="2759"/>
                </a:lnSpc>
              </a:pPr>
              <a:r>
                <a:rPr lang="en-US" sz="2299" spc="9">
                  <a:solidFill>
                    <a:srgbClr val="41C1BA"/>
                  </a:solidFill>
                  <a:latin typeface="Barlow"/>
                  <a:ea typeface="Barlow"/>
                  <a:cs typeface="Barlow"/>
                  <a:sym typeface="Barlow"/>
                </a:rPr>
                <a:t>Prompt:</a:t>
              </a:r>
            </a:p>
            <a:p>
              <a:pPr algn="l">
                <a:lnSpc>
                  <a:spcPts val="2519"/>
                </a:lnSpc>
              </a:pPr>
            </a:p>
            <a:p>
              <a:pPr algn="l">
                <a:lnSpc>
                  <a:spcPts val="2519"/>
                </a:lnSpc>
              </a:pPr>
              <a:r>
                <a:rPr lang="en-US" sz="2099" spc="8">
                  <a:solidFill>
                    <a:srgbClr val="41C1BA"/>
                  </a:solidFill>
                  <a:latin typeface="Barlow"/>
                  <a:ea typeface="Barlow"/>
                  <a:cs typeface="Barlow"/>
                  <a:sym typeface="Barlow"/>
                </a:rPr>
                <a:t>"Reformat references from APA to Vancouver style."</a:t>
              </a:r>
            </a:p>
            <a:p>
              <a:pPr algn="l">
                <a:lnSpc>
                  <a:spcPts val="2519"/>
                </a:lnSpc>
              </a:pPr>
            </a:p>
            <a:p>
              <a:pPr algn="l">
                <a:lnSpc>
                  <a:spcPts val="2519"/>
                </a:lnSpc>
              </a:pPr>
              <a:r>
                <a:rPr lang="en-US" sz="2099" spc="8">
                  <a:solidFill>
                    <a:srgbClr val="41C1BA"/>
                  </a:solidFill>
                  <a:latin typeface="Barlow"/>
                  <a:ea typeface="Barlow"/>
                  <a:cs typeface="Barlow"/>
                  <a:sym typeface="Barlow"/>
                </a:rPr>
                <a:t>BEFORE:</a:t>
              </a:r>
            </a:p>
            <a:p>
              <a:pPr algn="l">
                <a:lnSpc>
                  <a:spcPts val="2519"/>
                </a:lnSpc>
              </a:pPr>
            </a:p>
            <a:p>
              <a:pPr algn="l">
                <a:lnSpc>
                  <a:spcPts val="2519"/>
                </a:lnSpc>
              </a:pPr>
              <a:r>
                <a:rPr lang="en-US" sz="2099" spc="8">
                  <a:solidFill>
                    <a:srgbClr val="41C1BA"/>
                  </a:solidFill>
                  <a:latin typeface="Barlow"/>
                  <a:ea typeface="Barlow"/>
                  <a:cs typeface="Barlow"/>
                  <a:sym typeface="Barlow"/>
                </a:rPr>
                <a:t>Smith, J. (2023). Title...</a:t>
              </a:r>
            </a:p>
            <a:p>
              <a:pPr algn="l">
                <a:lnSpc>
                  <a:spcPts val="2519"/>
                </a:lnSpc>
              </a:pPr>
            </a:p>
            <a:p>
              <a:pPr algn="l">
                <a:lnSpc>
                  <a:spcPts val="2519"/>
                </a:lnSpc>
              </a:pPr>
              <a:r>
                <a:rPr lang="en-US" sz="2099" spc="8">
                  <a:solidFill>
                    <a:srgbClr val="41C1BA"/>
                  </a:solidFill>
                  <a:latin typeface="Barlow"/>
                  <a:ea typeface="Barlow"/>
                  <a:cs typeface="Barlow"/>
                  <a:sym typeface="Barlow"/>
                </a:rPr>
                <a:t>AFTER:</a:t>
              </a:r>
            </a:p>
            <a:p>
              <a:pPr algn="l">
                <a:lnSpc>
                  <a:spcPts val="2519"/>
                </a:lnSpc>
              </a:pPr>
            </a:p>
            <a:p>
              <a:pPr algn="l">
                <a:lnSpc>
                  <a:spcPts val="2519"/>
                </a:lnSpc>
              </a:pPr>
              <a:r>
                <a:rPr lang="en-US" sz="2099" spc="8">
                  <a:solidFill>
                    <a:srgbClr val="41C1BA"/>
                  </a:solidFill>
                  <a:latin typeface="Barlow"/>
                  <a:ea typeface="Barlow"/>
                  <a:cs typeface="Barlow"/>
                  <a:sym typeface="Barlow"/>
                </a:rPr>
                <a:t>1. Smith J. Title...</a:t>
              </a:r>
            </a:p>
          </p:txBody>
        </p:sp>
      </p:grpSp>
      <p:grpSp>
        <p:nvGrpSpPr>
          <p:cNvPr name="Group 23" id="23"/>
          <p:cNvGrpSpPr/>
          <p:nvPr/>
        </p:nvGrpSpPr>
        <p:grpSpPr>
          <a:xfrm rot="0">
            <a:off x="12606023" y="1998983"/>
            <a:ext cx="5328923" cy="5511803"/>
            <a:chOff x="0" y="0"/>
            <a:chExt cx="7105231" cy="7349071"/>
          </a:xfrm>
        </p:grpSpPr>
        <p:sp>
          <p:nvSpPr>
            <p:cNvPr name="Freeform 24" id="24"/>
            <p:cNvSpPr/>
            <p:nvPr/>
          </p:nvSpPr>
          <p:spPr>
            <a:xfrm flipH="false" flipV="false" rot="0">
              <a:off x="16891" y="16891"/>
              <a:ext cx="7071360" cy="7315200"/>
            </a:xfrm>
            <a:custGeom>
              <a:avLst/>
              <a:gdLst/>
              <a:ahLst/>
              <a:cxnLst/>
              <a:rect r="r" b="b" t="t" l="l"/>
              <a:pathLst>
                <a:path h="7315200" w="7071360">
                  <a:moveTo>
                    <a:pt x="0" y="0"/>
                  </a:moveTo>
                  <a:lnTo>
                    <a:pt x="7071360" y="0"/>
                  </a:lnTo>
                  <a:lnTo>
                    <a:pt x="7071360" y="7315200"/>
                  </a:lnTo>
                  <a:lnTo>
                    <a:pt x="0" y="7315200"/>
                  </a:lnTo>
                  <a:close/>
                </a:path>
              </a:pathLst>
            </a:custGeom>
            <a:solidFill>
              <a:srgbClr val="FFFFFF"/>
            </a:solidFill>
          </p:spPr>
        </p:sp>
        <p:sp>
          <p:nvSpPr>
            <p:cNvPr name="Freeform 25" id="25"/>
            <p:cNvSpPr/>
            <p:nvPr/>
          </p:nvSpPr>
          <p:spPr>
            <a:xfrm flipH="false" flipV="false" rot="0">
              <a:off x="0" y="0"/>
              <a:ext cx="7105142" cy="7348982"/>
            </a:xfrm>
            <a:custGeom>
              <a:avLst/>
              <a:gdLst/>
              <a:ahLst/>
              <a:cxnLst/>
              <a:rect r="r" b="b" t="t" l="l"/>
              <a:pathLst>
                <a:path h="7348982" w="7105142">
                  <a:moveTo>
                    <a:pt x="16891" y="0"/>
                  </a:moveTo>
                  <a:lnTo>
                    <a:pt x="7088251" y="0"/>
                  </a:lnTo>
                  <a:cubicBezTo>
                    <a:pt x="7097649" y="0"/>
                    <a:pt x="7105142" y="7620"/>
                    <a:pt x="7105142" y="16891"/>
                  </a:cubicBezTo>
                  <a:lnTo>
                    <a:pt x="7105142" y="7332091"/>
                  </a:lnTo>
                  <a:cubicBezTo>
                    <a:pt x="7105142" y="7341489"/>
                    <a:pt x="7097522" y="7348982"/>
                    <a:pt x="7088251" y="7348982"/>
                  </a:cubicBezTo>
                  <a:lnTo>
                    <a:pt x="16891" y="7348982"/>
                  </a:lnTo>
                  <a:cubicBezTo>
                    <a:pt x="7493" y="7348982"/>
                    <a:pt x="0" y="7341362"/>
                    <a:pt x="0" y="7332091"/>
                  </a:cubicBezTo>
                  <a:lnTo>
                    <a:pt x="0" y="16891"/>
                  </a:lnTo>
                  <a:cubicBezTo>
                    <a:pt x="0" y="7620"/>
                    <a:pt x="7620" y="0"/>
                    <a:pt x="16891" y="0"/>
                  </a:cubicBezTo>
                  <a:moveTo>
                    <a:pt x="16891" y="33909"/>
                  </a:moveTo>
                  <a:lnTo>
                    <a:pt x="16891" y="16891"/>
                  </a:lnTo>
                  <a:lnTo>
                    <a:pt x="33909" y="16891"/>
                  </a:lnTo>
                  <a:lnTo>
                    <a:pt x="33909" y="7332091"/>
                  </a:lnTo>
                  <a:lnTo>
                    <a:pt x="16891" y="7332091"/>
                  </a:lnTo>
                  <a:lnTo>
                    <a:pt x="16891" y="7315200"/>
                  </a:lnTo>
                  <a:lnTo>
                    <a:pt x="7088251" y="7315200"/>
                  </a:lnTo>
                  <a:lnTo>
                    <a:pt x="7088251" y="7332091"/>
                  </a:lnTo>
                  <a:lnTo>
                    <a:pt x="7071360" y="7332091"/>
                  </a:lnTo>
                  <a:lnTo>
                    <a:pt x="7071360" y="16891"/>
                  </a:lnTo>
                  <a:lnTo>
                    <a:pt x="7088251" y="16891"/>
                  </a:lnTo>
                  <a:lnTo>
                    <a:pt x="7088251" y="33909"/>
                  </a:lnTo>
                  <a:lnTo>
                    <a:pt x="16891" y="33909"/>
                  </a:lnTo>
                  <a:close/>
                </a:path>
              </a:pathLst>
            </a:custGeom>
            <a:solidFill>
              <a:srgbClr val="F96167"/>
            </a:solidFill>
          </p:spPr>
        </p:sp>
      </p:grpSp>
      <p:grpSp>
        <p:nvGrpSpPr>
          <p:cNvPr name="Group 26" id="26"/>
          <p:cNvGrpSpPr/>
          <p:nvPr/>
        </p:nvGrpSpPr>
        <p:grpSpPr>
          <a:xfrm rot="0">
            <a:off x="12801600" y="2194560"/>
            <a:ext cx="4937760" cy="731520"/>
            <a:chOff x="0" y="0"/>
            <a:chExt cx="6583680" cy="975360"/>
          </a:xfrm>
        </p:grpSpPr>
        <p:sp>
          <p:nvSpPr>
            <p:cNvPr name="Freeform 27" id="27"/>
            <p:cNvSpPr/>
            <p:nvPr/>
          </p:nvSpPr>
          <p:spPr>
            <a:xfrm flipH="false" flipV="false" rot="0">
              <a:off x="0" y="0"/>
              <a:ext cx="6583680" cy="975360"/>
            </a:xfrm>
            <a:custGeom>
              <a:avLst/>
              <a:gdLst/>
              <a:ahLst/>
              <a:cxnLst/>
              <a:rect r="r" b="b" t="t" l="l"/>
              <a:pathLst>
                <a:path h="975360" w="6583680">
                  <a:moveTo>
                    <a:pt x="0" y="0"/>
                  </a:moveTo>
                  <a:lnTo>
                    <a:pt x="6583680" y="0"/>
                  </a:lnTo>
                  <a:lnTo>
                    <a:pt x="6583680" y="975360"/>
                  </a:lnTo>
                  <a:lnTo>
                    <a:pt x="0" y="975360"/>
                  </a:lnTo>
                  <a:close/>
                </a:path>
              </a:pathLst>
            </a:custGeom>
            <a:solidFill>
              <a:srgbClr val="365B6D"/>
            </a:solidFill>
          </p:spPr>
        </p:sp>
        <p:sp>
          <p:nvSpPr>
            <p:cNvPr name="TextBox 28" id="28"/>
            <p:cNvSpPr txBox="true"/>
            <p:nvPr/>
          </p:nvSpPr>
          <p:spPr>
            <a:xfrm>
              <a:off x="0" y="0"/>
              <a:ext cx="6583680" cy="975360"/>
            </a:xfrm>
            <a:prstGeom prst="rect">
              <a:avLst/>
            </a:prstGeom>
          </p:spPr>
          <p:txBody>
            <a:bodyPr anchor="ctr" rtlCol="false" tIns="50800" lIns="50800" bIns="50800" rIns="50800"/>
            <a:lstStyle/>
            <a:p>
              <a:pPr algn="ctr">
                <a:lnSpc>
                  <a:spcPts val="3359"/>
                </a:lnSpc>
              </a:pPr>
              <a:r>
                <a:rPr lang="en-US" b="true" sz="2799">
                  <a:solidFill>
                    <a:srgbClr val="F7F7F7"/>
                  </a:solidFill>
                  <a:latin typeface="Barlow Semi-Bold"/>
                  <a:ea typeface="Barlow Semi-Bold"/>
                  <a:cs typeface="Barlow Semi-Bold"/>
                  <a:sym typeface="Barlow Semi-Bold"/>
                </a:rPr>
                <a:t>RESPONDING TO REVIEWERS</a:t>
              </a:r>
            </a:p>
          </p:txBody>
        </p:sp>
      </p:grpSp>
      <p:grpSp>
        <p:nvGrpSpPr>
          <p:cNvPr name="Group 29" id="29"/>
          <p:cNvGrpSpPr/>
          <p:nvPr/>
        </p:nvGrpSpPr>
        <p:grpSpPr>
          <a:xfrm rot="0">
            <a:off x="12984480" y="3108960"/>
            <a:ext cx="4572000" cy="4206240"/>
            <a:chOff x="0" y="0"/>
            <a:chExt cx="6096000" cy="5608320"/>
          </a:xfrm>
        </p:grpSpPr>
        <p:sp>
          <p:nvSpPr>
            <p:cNvPr name="Freeform 30" id="30"/>
            <p:cNvSpPr/>
            <p:nvPr/>
          </p:nvSpPr>
          <p:spPr>
            <a:xfrm flipH="false" flipV="false" rot="0">
              <a:off x="0" y="0"/>
              <a:ext cx="6096000" cy="5608320"/>
            </a:xfrm>
            <a:custGeom>
              <a:avLst/>
              <a:gdLst/>
              <a:ahLst/>
              <a:cxnLst/>
              <a:rect r="r" b="b" t="t" l="l"/>
              <a:pathLst>
                <a:path h="5608320" w="6096000">
                  <a:moveTo>
                    <a:pt x="0" y="0"/>
                  </a:moveTo>
                  <a:lnTo>
                    <a:pt x="6096000" y="0"/>
                  </a:lnTo>
                  <a:lnTo>
                    <a:pt x="6096000" y="5608320"/>
                  </a:lnTo>
                  <a:lnTo>
                    <a:pt x="0" y="5608320"/>
                  </a:lnTo>
                  <a:close/>
                </a:path>
              </a:pathLst>
            </a:custGeom>
            <a:blipFill>
              <a:blip r:embed="rId3">
                <a:alphaModFix amt="0"/>
              </a:blip>
              <a:stretch>
                <a:fillRect l="-68039" t="0" r="-68039" b="0"/>
              </a:stretch>
            </a:blipFill>
          </p:spPr>
        </p:sp>
        <p:sp>
          <p:nvSpPr>
            <p:cNvPr name="TextBox 31" id="31"/>
            <p:cNvSpPr txBox="true"/>
            <p:nvPr/>
          </p:nvSpPr>
          <p:spPr>
            <a:xfrm>
              <a:off x="0" y="-9525"/>
              <a:ext cx="6096000" cy="5617845"/>
            </a:xfrm>
            <a:prstGeom prst="rect">
              <a:avLst/>
            </a:prstGeom>
          </p:spPr>
          <p:txBody>
            <a:bodyPr anchor="ctr" rtlCol="false" tIns="0" lIns="0" bIns="0" rIns="0"/>
            <a:lstStyle/>
            <a:p>
              <a:pPr algn="l">
                <a:lnSpc>
                  <a:spcPts val="2759"/>
                </a:lnSpc>
              </a:pPr>
              <a:r>
                <a:rPr lang="en-US" sz="2299" spc="9">
                  <a:solidFill>
                    <a:srgbClr val="41C1BA"/>
                  </a:solidFill>
                  <a:latin typeface="Barlow"/>
                  <a:ea typeface="Barlow"/>
                  <a:cs typeface="Barlow"/>
                  <a:sym typeface="Barlow"/>
                </a:rPr>
                <a:t>Prompt:</a:t>
              </a:r>
            </a:p>
            <a:p>
              <a:pPr algn="l">
                <a:lnSpc>
                  <a:spcPts val="2519"/>
                </a:lnSpc>
              </a:pPr>
            </a:p>
            <a:p>
              <a:pPr algn="l">
                <a:lnSpc>
                  <a:spcPts val="2519"/>
                </a:lnSpc>
              </a:pPr>
              <a:r>
                <a:rPr lang="en-US" sz="2099" spc="8">
                  <a:solidFill>
                    <a:srgbClr val="41C1BA"/>
                  </a:solidFill>
                  <a:latin typeface="Barlow"/>
                  <a:ea typeface="Barlow"/>
                  <a:cs typeface="Barlow"/>
                  <a:sym typeface="Barlow"/>
                </a:rPr>
                <a:t>"Draft response to: 'Methods section lacks detail on statistical analysis.'"</a:t>
              </a:r>
            </a:p>
            <a:p>
              <a:pPr algn="l">
                <a:lnSpc>
                  <a:spcPts val="2519"/>
                </a:lnSpc>
              </a:pPr>
            </a:p>
            <a:p>
              <a:pPr algn="l">
                <a:lnSpc>
                  <a:spcPts val="2519"/>
                </a:lnSpc>
              </a:pPr>
            </a:p>
            <a:p>
              <a:pPr algn="l">
                <a:lnSpc>
                  <a:spcPts val="2759"/>
                </a:lnSpc>
              </a:pPr>
              <a:r>
                <a:rPr lang="en-US" sz="2299" spc="9">
                  <a:solidFill>
                    <a:srgbClr val="41C1BA"/>
                  </a:solidFill>
                  <a:latin typeface="Barlow"/>
                  <a:ea typeface="Barlow"/>
                  <a:cs typeface="Barlow"/>
                  <a:sym typeface="Barlow"/>
                </a:rPr>
                <a:t>AI Response:</a:t>
              </a:r>
            </a:p>
            <a:p>
              <a:pPr algn="l">
                <a:lnSpc>
                  <a:spcPts val="2519"/>
                </a:lnSpc>
              </a:pPr>
            </a:p>
            <a:p>
              <a:pPr algn="l">
                <a:lnSpc>
                  <a:spcPts val="2519"/>
                </a:lnSpc>
              </a:pPr>
              <a:r>
                <a:rPr lang="en-US" sz="2099" spc="8">
                  <a:solidFill>
                    <a:srgbClr val="41C1BA"/>
                  </a:solidFill>
                  <a:latin typeface="Barlow"/>
                  <a:ea typeface="Barlow"/>
                  <a:cs typeface="Barlow"/>
                  <a:sym typeface="Barlow"/>
                </a:rPr>
                <a:t>"We thank the reviewer for this observation. We have now expanded the statistical analysis section..."</a:t>
              </a:r>
            </a:p>
          </p:txBody>
        </p:sp>
      </p:grpSp>
      <p:grpSp>
        <p:nvGrpSpPr>
          <p:cNvPr name="Group 32" id="32"/>
          <p:cNvGrpSpPr/>
          <p:nvPr/>
        </p:nvGrpSpPr>
        <p:grpSpPr>
          <a:xfrm rot="0">
            <a:off x="914400" y="8229600"/>
            <a:ext cx="16459200" cy="1280160"/>
            <a:chOff x="0" y="0"/>
            <a:chExt cx="21945600" cy="1706880"/>
          </a:xfrm>
        </p:grpSpPr>
        <p:sp>
          <p:nvSpPr>
            <p:cNvPr name="Freeform 33" id="33"/>
            <p:cNvSpPr/>
            <p:nvPr/>
          </p:nvSpPr>
          <p:spPr>
            <a:xfrm flipH="false" flipV="false" rot="0">
              <a:off x="0" y="0"/>
              <a:ext cx="21945600" cy="1706880"/>
            </a:xfrm>
            <a:custGeom>
              <a:avLst/>
              <a:gdLst/>
              <a:ahLst/>
              <a:cxnLst/>
              <a:rect r="r" b="b" t="t" l="l"/>
              <a:pathLst>
                <a:path h="1706880" w="21945600">
                  <a:moveTo>
                    <a:pt x="0" y="0"/>
                  </a:moveTo>
                  <a:lnTo>
                    <a:pt x="21945600" y="0"/>
                  </a:lnTo>
                  <a:lnTo>
                    <a:pt x="21945600" y="1706880"/>
                  </a:lnTo>
                  <a:lnTo>
                    <a:pt x="0" y="1706880"/>
                  </a:lnTo>
                  <a:close/>
                </a:path>
              </a:pathLst>
            </a:custGeom>
            <a:solidFill>
              <a:srgbClr val="365B6D"/>
            </a:solidFill>
          </p:spPr>
        </p:sp>
      </p:grpSp>
      <p:grpSp>
        <p:nvGrpSpPr>
          <p:cNvPr name="Group 34" id="34"/>
          <p:cNvGrpSpPr/>
          <p:nvPr/>
        </p:nvGrpSpPr>
        <p:grpSpPr>
          <a:xfrm rot="0">
            <a:off x="1280160" y="8321040"/>
            <a:ext cx="15727680" cy="1097280"/>
            <a:chOff x="0" y="0"/>
            <a:chExt cx="20970240" cy="1463040"/>
          </a:xfrm>
        </p:grpSpPr>
        <p:sp>
          <p:nvSpPr>
            <p:cNvPr name="Freeform 35" id="35"/>
            <p:cNvSpPr/>
            <p:nvPr/>
          </p:nvSpPr>
          <p:spPr>
            <a:xfrm flipH="false" flipV="false" rot="0">
              <a:off x="0" y="0"/>
              <a:ext cx="20970239" cy="1463040"/>
            </a:xfrm>
            <a:custGeom>
              <a:avLst/>
              <a:gdLst/>
              <a:ahLst/>
              <a:cxnLst/>
              <a:rect r="r" b="b" t="t" l="l"/>
              <a:pathLst>
                <a:path h="1463040" w="20970239">
                  <a:moveTo>
                    <a:pt x="0" y="0"/>
                  </a:moveTo>
                  <a:lnTo>
                    <a:pt x="20970239" y="0"/>
                  </a:lnTo>
                  <a:lnTo>
                    <a:pt x="20970239" y="1463040"/>
                  </a:lnTo>
                  <a:lnTo>
                    <a:pt x="0" y="1463040"/>
                  </a:lnTo>
                  <a:close/>
                </a:path>
              </a:pathLst>
            </a:custGeom>
            <a:blipFill>
              <a:blip r:embed="rId3">
                <a:alphaModFix amt="0"/>
              </a:blip>
              <a:stretch>
                <a:fillRect l="0" t="-229285" r="0" b="-229285"/>
              </a:stretch>
            </a:blipFill>
          </p:spPr>
        </p:sp>
        <p:sp>
          <p:nvSpPr>
            <p:cNvPr name="TextBox 36" id="36"/>
            <p:cNvSpPr txBox="true"/>
            <p:nvPr/>
          </p:nvSpPr>
          <p:spPr>
            <a:xfrm>
              <a:off x="0" y="0"/>
              <a:ext cx="20970240" cy="1463040"/>
            </a:xfrm>
            <a:prstGeom prst="rect">
              <a:avLst/>
            </a:prstGeom>
          </p:spPr>
          <p:txBody>
            <a:bodyPr anchor="ctr" rtlCol="false" tIns="0" lIns="0" bIns="0" rIns="0"/>
            <a:lstStyle/>
            <a:p>
              <a:pPr algn="ctr">
                <a:lnSpc>
                  <a:spcPts val="3120"/>
                </a:lnSpc>
              </a:pPr>
              <a:r>
                <a:rPr lang="en-US" sz="2600" spc="10">
                  <a:solidFill>
                    <a:srgbClr val="F2F1EC"/>
                  </a:solidFill>
                  <a:latin typeface="Barlow"/>
                  <a:ea typeface="Barlow"/>
                  <a:cs typeface="Barlow"/>
                  <a:sym typeface="Barlow"/>
                </a:rPr>
                <a:t>⏰ Time savings: Journal selection (2 weeks → 2 hours) | Formatting (3 days → 3 hours) | Response drafts (5 days → 5 hours)</a:t>
              </a:r>
            </a:p>
          </p:txBody>
        </p:sp>
      </p:grpSp>
    </p:spTree>
  </p:cSld>
  <p:clrMapOvr>
    <a:masterClrMapping/>
  </p:clrMapOvr>
</p:sld>
</file>

<file path=ppt/slides/slide16.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914400" y="548640"/>
            <a:ext cx="16459200" cy="1040463"/>
            <a:chOff x="0" y="0"/>
            <a:chExt cx="21945600" cy="1387284"/>
          </a:xfrm>
        </p:grpSpPr>
        <p:sp>
          <p:nvSpPr>
            <p:cNvPr name="Freeform 3" id="3"/>
            <p:cNvSpPr/>
            <p:nvPr/>
          </p:nvSpPr>
          <p:spPr>
            <a:xfrm flipH="false" flipV="false" rot="0">
              <a:off x="0" y="0"/>
              <a:ext cx="21945600" cy="1387221"/>
            </a:xfrm>
            <a:custGeom>
              <a:avLst/>
              <a:gdLst/>
              <a:ahLst/>
              <a:cxnLst/>
              <a:rect r="r" b="b" t="t" l="l"/>
              <a:pathLst>
                <a:path h="1387221" w="21945600">
                  <a:moveTo>
                    <a:pt x="0" y="0"/>
                  </a:moveTo>
                  <a:lnTo>
                    <a:pt x="21945600" y="0"/>
                  </a:lnTo>
                  <a:lnTo>
                    <a:pt x="21945600" y="1387221"/>
                  </a:lnTo>
                  <a:lnTo>
                    <a:pt x="0" y="1387221"/>
                  </a:lnTo>
                  <a:close/>
                </a:path>
              </a:pathLst>
            </a:custGeom>
            <a:blipFill>
              <a:blip r:embed="rId3">
                <a:alphaModFix amt="0"/>
              </a:blip>
              <a:stretch>
                <a:fillRect l="0" t="-258033" r="0" b="-258038"/>
              </a:stretch>
            </a:blipFill>
          </p:spPr>
        </p:sp>
      </p:grpSp>
      <p:grpSp>
        <p:nvGrpSpPr>
          <p:cNvPr name="Group 4" id="4"/>
          <p:cNvGrpSpPr/>
          <p:nvPr/>
        </p:nvGrpSpPr>
        <p:grpSpPr>
          <a:xfrm rot="0">
            <a:off x="914400" y="541496"/>
            <a:ext cx="16459200" cy="1104397"/>
            <a:chOff x="0" y="0"/>
            <a:chExt cx="21945600" cy="1472529"/>
          </a:xfrm>
        </p:grpSpPr>
        <p:sp>
          <p:nvSpPr>
            <p:cNvPr name="Freeform 5" id="5"/>
            <p:cNvSpPr/>
            <p:nvPr/>
          </p:nvSpPr>
          <p:spPr>
            <a:xfrm flipH="false" flipV="false" rot="0">
              <a:off x="0" y="0"/>
              <a:ext cx="21945600" cy="1472525"/>
            </a:xfrm>
            <a:custGeom>
              <a:avLst/>
              <a:gdLst/>
              <a:ahLst/>
              <a:cxnLst/>
              <a:rect r="r" b="b" t="t" l="l"/>
              <a:pathLst>
                <a:path h="1472525" w="21945600">
                  <a:moveTo>
                    <a:pt x="0" y="0"/>
                  </a:moveTo>
                  <a:lnTo>
                    <a:pt x="21945600" y="0"/>
                  </a:lnTo>
                  <a:lnTo>
                    <a:pt x="21945600" y="1472525"/>
                  </a:lnTo>
                  <a:lnTo>
                    <a:pt x="0" y="1472525"/>
                  </a:lnTo>
                  <a:close/>
                </a:path>
              </a:pathLst>
            </a:custGeom>
            <a:blipFill>
              <a:blip r:embed="rId4">
                <a:alphaModFix amt="0"/>
              </a:blip>
              <a:stretch>
                <a:fillRect l="0" t="-242963" r="0" b="-237822"/>
              </a:stretch>
            </a:blipFill>
          </p:spPr>
        </p:sp>
        <p:sp>
          <p:nvSpPr>
            <p:cNvPr name="TextBox 6" id="6"/>
            <p:cNvSpPr txBox="true"/>
            <p:nvPr/>
          </p:nvSpPr>
          <p:spPr>
            <a:xfrm>
              <a:off x="0" y="-9525"/>
              <a:ext cx="21945600" cy="1482054"/>
            </a:xfrm>
            <a:prstGeom prst="rect">
              <a:avLst/>
            </a:prstGeom>
          </p:spPr>
          <p:txBody>
            <a:bodyPr anchor="ctr" rtlCol="false" tIns="0" lIns="0" bIns="0" rIns="0"/>
            <a:lstStyle/>
            <a:p>
              <a:pPr algn="l">
                <a:lnSpc>
                  <a:spcPts val="6718"/>
                </a:lnSpc>
              </a:pPr>
              <a:r>
                <a:rPr lang="en-US" b="true" sz="5599">
                  <a:solidFill>
                    <a:srgbClr val="365B6D"/>
                  </a:solidFill>
                  <a:latin typeface="Barlow Bold"/>
                  <a:ea typeface="Barlow Bold"/>
                  <a:cs typeface="Barlow Bold"/>
                  <a:sym typeface="Barlow Bold"/>
                </a:rPr>
                <a:t>EFFECTIVE PROMPTS (Copy These)</a:t>
              </a:r>
            </a:p>
          </p:txBody>
        </p:sp>
      </p:grpSp>
      <p:grpSp>
        <p:nvGrpSpPr>
          <p:cNvPr name="Group 7" id="7"/>
          <p:cNvGrpSpPr/>
          <p:nvPr/>
        </p:nvGrpSpPr>
        <p:grpSpPr>
          <a:xfrm rot="0">
            <a:off x="914400" y="1828800"/>
            <a:ext cx="16459200" cy="2377440"/>
            <a:chOff x="0" y="0"/>
            <a:chExt cx="21945600" cy="3169920"/>
          </a:xfrm>
        </p:grpSpPr>
        <p:sp>
          <p:nvSpPr>
            <p:cNvPr name="Freeform 8" id="8"/>
            <p:cNvSpPr/>
            <p:nvPr/>
          </p:nvSpPr>
          <p:spPr>
            <a:xfrm flipH="false" flipV="false" rot="0">
              <a:off x="0" y="0"/>
              <a:ext cx="21945600" cy="3169920"/>
            </a:xfrm>
            <a:custGeom>
              <a:avLst/>
              <a:gdLst/>
              <a:ahLst/>
              <a:cxnLst/>
              <a:rect r="r" b="b" t="t" l="l"/>
              <a:pathLst>
                <a:path h="3169920" w="21945600">
                  <a:moveTo>
                    <a:pt x="0" y="0"/>
                  </a:moveTo>
                  <a:lnTo>
                    <a:pt x="21945600" y="0"/>
                  </a:lnTo>
                  <a:lnTo>
                    <a:pt x="21945600" y="3169920"/>
                  </a:lnTo>
                  <a:lnTo>
                    <a:pt x="0" y="3169920"/>
                  </a:lnTo>
                  <a:close/>
                </a:path>
              </a:pathLst>
            </a:custGeom>
            <a:solidFill>
              <a:srgbClr val="41C1BA"/>
            </a:solidFill>
          </p:spPr>
        </p:sp>
      </p:grpSp>
      <p:grpSp>
        <p:nvGrpSpPr>
          <p:cNvPr name="Group 9" id="9"/>
          <p:cNvGrpSpPr/>
          <p:nvPr/>
        </p:nvGrpSpPr>
        <p:grpSpPr>
          <a:xfrm rot="0">
            <a:off x="914400" y="1828800"/>
            <a:ext cx="182880" cy="2377440"/>
            <a:chOff x="0" y="0"/>
            <a:chExt cx="243840" cy="3169920"/>
          </a:xfrm>
        </p:grpSpPr>
        <p:sp>
          <p:nvSpPr>
            <p:cNvPr name="Freeform 10" id="10"/>
            <p:cNvSpPr/>
            <p:nvPr/>
          </p:nvSpPr>
          <p:spPr>
            <a:xfrm flipH="false" flipV="false" rot="0">
              <a:off x="0" y="0"/>
              <a:ext cx="243840" cy="3169920"/>
            </a:xfrm>
            <a:custGeom>
              <a:avLst/>
              <a:gdLst/>
              <a:ahLst/>
              <a:cxnLst/>
              <a:rect r="r" b="b" t="t" l="l"/>
              <a:pathLst>
                <a:path h="3169920" w="243840">
                  <a:moveTo>
                    <a:pt x="0" y="0"/>
                  </a:moveTo>
                  <a:lnTo>
                    <a:pt x="243840" y="0"/>
                  </a:lnTo>
                  <a:lnTo>
                    <a:pt x="243840" y="3169920"/>
                  </a:lnTo>
                  <a:lnTo>
                    <a:pt x="0" y="3169920"/>
                  </a:lnTo>
                  <a:close/>
                </a:path>
              </a:pathLst>
            </a:custGeom>
            <a:solidFill>
              <a:srgbClr val="365B6D"/>
            </a:solidFill>
          </p:spPr>
        </p:sp>
      </p:grpSp>
      <p:grpSp>
        <p:nvGrpSpPr>
          <p:cNvPr name="Group 11" id="11"/>
          <p:cNvGrpSpPr/>
          <p:nvPr/>
        </p:nvGrpSpPr>
        <p:grpSpPr>
          <a:xfrm rot="0">
            <a:off x="1463040" y="2011680"/>
            <a:ext cx="15544800" cy="640080"/>
            <a:chOff x="0" y="0"/>
            <a:chExt cx="20726400" cy="853440"/>
          </a:xfrm>
        </p:grpSpPr>
        <p:sp>
          <p:nvSpPr>
            <p:cNvPr name="Freeform 12" id="12"/>
            <p:cNvSpPr/>
            <p:nvPr/>
          </p:nvSpPr>
          <p:spPr>
            <a:xfrm flipH="false" flipV="false" rot="0">
              <a:off x="0" y="0"/>
              <a:ext cx="20726400" cy="853440"/>
            </a:xfrm>
            <a:custGeom>
              <a:avLst/>
              <a:gdLst/>
              <a:ahLst/>
              <a:cxnLst/>
              <a:rect r="r" b="b" t="t" l="l"/>
              <a:pathLst>
                <a:path h="853440" w="20726400">
                  <a:moveTo>
                    <a:pt x="0" y="0"/>
                  </a:moveTo>
                  <a:lnTo>
                    <a:pt x="20726400" y="0"/>
                  </a:lnTo>
                  <a:lnTo>
                    <a:pt x="20726400" y="853440"/>
                  </a:lnTo>
                  <a:lnTo>
                    <a:pt x="0" y="853440"/>
                  </a:lnTo>
                  <a:close/>
                </a:path>
              </a:pathLst>
            </a:custGeom>
            <a:blipFill>
              <a:blip r:embed="rId3">
                <a:alphaModFix amt="0"/>
              </a:blip>
              <a:stretch>
                <a:fillRect l="0" t="-422879" r="0" b="-422877"/>
              </a:stretch>
            </a:blipFill>
          </p:spPr>
        </p:sp>
      </p:grpSp>
      <p:grpSp>
        <p:nvGrpSpPr>
          <p:cNvPr name="Group 13" id="13"/>
          <p:cNvGrpSpPr/>
          <p:nvPr/>
        </p:nvGrpSpPr>
        <p:grpSpPr>
          <a:xfrm rot="0">
            <a:off x="1463040" y="2004536"/>
            <a:ext cx="15544800" cy="647224"/>
            <a:chOff x="0" y="0"/>
            <a:chExt cx="20726400" cy="862965"/>
          </a:xfrm>
        </p:grpSpPr>
        <p:sp>
          <p:nvSpPr>
            <p:cNvPr name="Freeform 14" id="14"/>
            <p:cNvSpPr/>
            <p:nvPr/>
          </p:nvSpPr>
          <p:spPr>
            <a:xfrm flipH="false" flipV="false" rot="0">
              <a:off x="0" y="0"/>
              <a:ext cx="20726400" cy="862965"/>
            </a:xfrm>
            <a:custGeom>
              <a:avLst/>
              <a:gdLst/>
              <a:ahLst/>
              <a:cxnLst/>
              <a:rect r="r" b="b" t="t" l="l"/>
              <a:pathLst>
                <a:path h="862965" w="20726400">
                  <a:moveTo>
                    <a:pt x="0" y="0"/>
                  </a:moveTo>
                  <a:lnTo>
                    <a:pt x="20726400" y="0"/>
                  </a:lnTo>
                  <a:lnTo>
                    <a:pt x="20726400" y="862965"/>
                  </a:lnTo>
                  <a:lnTo>
                    <a:pt x="0" y="862965"/>
                  </a:lnTo>
                  <a:close/>
                </a:path>
              </a:pathLst>
            </a:custGeom>
            <a:blipFill>
              <a:blip r:embed="rId4">
                <a:alphaModFix amt="0"/>
              </a:blip>
              <a:stretch>
                <a:fillRect l="0" t="-417984" r="0" b="-417984"/>
              </a:stretch>
            </a:blipFill>
          </p:spPr>
        </p:sp>
        <p:sp>
          <p:nvSpPr>
            <p:cNvPr name="TextBox 15" id="15"/>
            <p:cNvSpPr txBox="true"/>
            <p:nvPr/>
          </p:nvSpPr>
          <p:spPr>
            <a:xfrm>
              <a:off x="0" y="-9525"/>
              <a:ext cx="20726400" cy="872490"/>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FOR STRUCTURE</a:t>
              </a:r>
            </a:p>
          </p:txBody>
        </p:sp>
      </p:grpSp>
      <p:grpSp>
        <p:nvGrpSpPr>
          <p:cNvPr name="Group 16" id="16"/>
          <p:cNvGrpSpPr/>
          <p:nvPr/>
        </p:nvGrpSpPr>
        <p:grpSpPr>
          <a:xfrm rot="0">
            <a:off x="1463040" y="2743200"/>
            <a:ext cx="15544800" cy="1280160"/>
            <a:chOff x="0" y="0"/>
            <a:chExt cx="20726400" cy="1706880"/>
          </a:xfrm>
        </p:grpSpPr>
        <p:sp>
          <p:nvSpPr>
            <p:cNvPr name="Freeform 17" id="17"/>
            <p:cNvSpPr/>
            <p:nvPr/>
          </p:nvSpPr>
          <p:spPr>
            <a:xfrm flipH="false" flipV="false" rot="0">
              <a:off x="0" y="0"/>
              <a:ext cx="20726400" cy="1706880"/>
            </a:xfrm>
            <a:custGeom>
              <a:avLst/>
              <a:gdLst/>
              <a:ahLst/>
              <a:cxnLst/>
              <a:rect r="r" b="b" t="t" l="l"/>
              <a:pathLst>
                <a:path h="1706880" w="20726400">
                  <a:moveTo>
                    <a:pt x="0" y="0"/>
                  </a:moveTo>
                  <a:lnTo>
                    <a:pt x="20726400" y="0"/>
                  </a:lnTo>
                  <a:lnTo>
                    <a:pt x="20726400" y="1706880"/>
                  </a:lnTo>
                  <a:lnTo>
                    <a:pt x="0" y="1706880"/>
                  </a:lnTo>
                  <a:close/>
                </a:path>
              </a:pathLst>
            </a:custGeom>
            <a:blipFill>
              <a:blip r:embed="rId3">
                <a:alphaModFix amt="0"/>
              </a:blip>
              <a:stretch>
                <a:fillRect l="0" t="-186439" r="0" b="-186439"/>
              </a:stretch>
            </a:blipFill>
          </p:spPr>
        </p:sp>
      </p:grpSp>
      <p:grpSp>
        <p:nvGrpSpPr>
          <p:cNvPr name="Group 18" id="18"/>
          <p:cNvGrpSpPr/>
          <p:nvPr/>
        </p:nvGrpSpPr>
        <p:grpSpPr>
          <a:xfrm rot="0">
            <a:off x="1463040" y="2736056"/>
            <a:ext cx="15544800" cy="1287304"/>
            <a:chOff x="0" y="0"/>
            <a:chExt cx="20726400" cy="1716405"/>
          </a:xfrm>
        </p:grpSpPr>
        <p:sp>
          <p:nvSpPr>
            <p:cNvPr name="Freeform 19" id="19"/>
            <p:cNvSpPr/>
            <p:nvPr/>
          </p:nvSpPr>
          <p:spPr>
            <a:xfrm flipH="false" flipV="false" rot="0">
              <a:off x="0" y="0"/>
              <a:ext cx="20726400" cy="1716405"/>
            </a:xfrm>
            <a:custGeom>
              <a:avLst/>
              <a:gdLst/>
              <a:ahLst/>
              <a:cxnLst/>
              <a:rect r="r" b="b" t="t" l="l"/>
              <a:pathLst>
                <a:path h="1716405" w="20726400">
                  <a:moveTo>
                    <a:pt x="0" y="0"/>
                  </a:moveTo>
                  <a:lnTo>
                    <a:pt x="20726400" y="0"/>
                  </a:lnTo>
                  <a:lnTo>
                    <a:pt x="20726400" y="1716405"/>
                  </a:lnTo>
                  <a:lnTo>
                    <a:pt x="0" y="1716405"/>
                  </a:lnTo>
                  <a:close/>
                </a:path>
              </a:pathLst>
            </a:custGeom>
            <a:blipFill>
              <a:blip r:embed="rId4">
                <a:alphaModFix amt="0"/>
              </a:blip>
              <a:stretch>
                <a:fillRect l="0" t="-185291" r="0" b="-185291"/>
              </a:stretch>
            </a:blipFill>
          </p:spPr>
        </p:sp>
        <p:sp>
          <p:nvSpPr>
            <p:cNvPr name="TextBox 20" id="20"/>
            <p:cNvSpPr txBox="true"/>
            <p:nvPr/>
          </p:nvSpPr>
          <p:spPr>
            <a:xfrm>
              <a:off x="0" y="-9525"/>
              <a:ext cx="20726400" cy="1725930"/>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"I'm writing the Methods section of a paper about [X]. My study design is [Y]. Suggest a logical structure with subheadings."</a:t>
              </a:r>
            </a:p>
          </p:txBody>
        </p:sp>
      </p:grpSp>
      <p:grpSp>
        <p:nvGrpSpPr>
          <p:cNvPr name="Group 21" id="21"/>
          <p:cNvGrpSpPr/>
          <p:nvPr/>
        </p:nvGrpSpPr>
        <p:grpSpPr>
          <a:xfrm rot="0">
            <a:off x="914400" y="4480560"/>
            <a:ext cx="16459200" cy="2377440"/>
            <a:chOff x="0" y="0"/>
            <a:chExt cx="21945600" cy="3169920"/>
          </a:xfrm>
        </p:grpSpPr>
        <p:sp>
          <p:nvSpPr>
            <p:cNvPr name="Freeform 22" id="22"/>
            <p:cNvSpPr/>
            <p:nvPr/>
          </p:nvSpPr>
          <p:spPr>
            <a:xfrm flipH="false" flipV="false" rot="0">
              <a:off x="0" y="0"/>
              <a:ext cx="21945600" cy="3169920"/>
            </a:xfrm>
            <a:custGeom>
              <a:avLst/>
              <a:gdLst/>
              <a:ahLst/>
              <a:cxnLst/>
              <a:rect r="r" b="b" t="t" l="l"/>
              <a:pathLst>
                <a:path h="3169920" w="21945600">
                  <a:moveTo>
                    <a:pt x="0" y="0"/>
                  </a:moveTo>
                  <a:lnTo>
                    <a:pt x="21945600" y="0"/>
                  </a:lnTo>
                  <a:lnTo>
                    <a:pt x="21945600" y="3169920"/>
                  </a:lnTo>
                  <a:lnTo>
                    <a:pt x="0" y="3169920"/>
                  </a:lnTo>
                  <a:close/>
                </a:path>
              </a:pathLst>
            </a:custGeom>
            <a:solidFill>
              <a:srgbClr val="41C1BA"/>
            </a:solidFill>
          </p:spPr>
        </p:sp>
      </p:grpSp>
      <p:grpSp>
        <p:nvGrpSpPr>
          <p:cNvPr name="Group 23" id="23"/>
          <p:cNvGrpSpPr/>
          <p:nvPr/>
        </p:nvGrpSpPr>
        <p:grpSpPr>
          <a:xfrm rot="0">
            <a:off x="914400" y="4480560"/>
            <a:ext cx="182880" cy="2377440"/>
            <a:chOff x="0" y="0"/>
            <a:chExt cx="243840" cy="3169920"/>
          </a:xfrm>
        </p:grpSpPr>
        <p:sp>
          <p:nvSpPr>
            <p:cNvPr name="Freeform 24" id="24"/>
            <p:cNvSpPr/>
            <p:nvPr/>
          </p:nvSpPr>
          <p:spPr>
            <a:xfrm flipH="false" flipV="false" rot="0">
              <a:off x="0" y="0"/>
              <a:ext cx="243840" cy="3169920"/>
            </a:xfrm>
            <a:custGeom>
              <a:avLst/>
              <a:gdLst/>
              <a:ahLst/>
              <a:cxnLst/>
              <a:rect r="r" b="b" t="t" l="l"/>
              <a:pathLst>
                <a:path h="3169920" w="243840">
                  <a:moveTo>
                    <a:pt x="0" y="0"/>
                  </a:moveTo>
                  <a:lnTo>
                    <a:pt x="243840" y="0"/>
                  </a:lnTo>
                  <a:lnTo>
                    <a:pt x="243840" y="3169920"/>
                  </a:lnTo>
                  <a:lnTo>
                    <a:pt x="0" y="3169920"/>
                  </a:lnTo>
                  <a:close/>
                </a:path>
              </a:pathLst>
            </a:custGeom>
            <a:solidFill>
              <a:srgbClr val="365B6D"/>
            </a:solidFill>
          </p:spPr>
        </p:sp>
      </p:grpSp>
      <p:grpSp>
        <p:nvGrpSpPr>
          <p:cNvPr name="Group 25" id="25"/>
          <p:cNvGrpSpPr/>
          <p:nvPr/>
        </p:nvGrpSpPr>
        <p:grpSpPr>
          <a:xfrm rot="0">
            <a:off x="1463040" y="4663440"/>
            <a:ext cx="15544800" cy="640080"/>
            <a:chOff x="0" y="0"/>
            <a:chExt cx="20726400" cy="853440"/>
          </a:xfrm>
        </p:grpSpPr>
        <p:sp>
          <p:nvSpPr>
            <p:cNvPr name="Freeform 26" id="26"/>
            <p:cNvSpPr/>
            <p:nvPr/>
          </p:nvSpPr>
          <p:spPr>
            <a:xfrm flipH="false" flipV="false" rot="0">
              <a:off x="0" y="0"/>
              <a:ext cx="20726400" cy="853440"/>
            </a:xfrm>
            <a:custGeom>
              <a:avLst/>
              <a:gdLst/>
              <a:ahLst/>
              <a:cxnLst/>
              <a:rect r="r" b="b" t="t" l="l"/>
              <a:pathLst>
                <a:path h="853440" w="20726400">
                  <a:moveTo>
                    <a:pt x="0" y="0"/>
                  </a:moveTo>
                  <a:lnTo>
                    <a:pt x="20726400" y="0"/>
                  </a:lnTo>
                  <a:lnTo>
                    <a:pt x="20726400" y="853440"/>
                  </a:lnTo>
                  <a:lnTo>
                    <a:pt x="0" y="853440"/>
                  </a:lnTo>
                  <a:close/>
                </a:path>
              </a:pathLst>
            </a:custGeom>
            <a:blipFill>
              <a:blip r:embed="rId3">
                <a:alphaModFix amt="0"/>
              </a:blip>
              <a:stretch>
                <a:fillRect l="0" t="-422879" r="0" b="-422877"/>
              </a:stretch>
            </a:blipFill>
          </p:spPr>
        </p:sp>
      </p:grpSp>
      <p:grpSp>
        <p:nvGrpSpPr>
          <p:cNvPr name="Group 27" id="27"/>
          <p:cNvGrpSpPr/>
          <p:nvPr/>
        </p:nvGrpSpPr>
        <p:grpSpPr>
          <a:xfrm rot="0">
            <a:off x="1463040" y="4656296"/>
            <a:ext cx="15544800" cy="647224"/>
            <a:chOff x="0" y="0"/>
            <a:chExt cx="20726400" cy="862965"/>
          </a:xfrm>
        </p:grpSpPr>
        <p:sp>
          <p:nvSpPr>
            <p:cNvPr name="Freeform 28" id="28"/>
            <p:cNvSpPr/>
            <p:nvPr/>
          </p:nvSpPr>
          <p:spPr>
            <a:xfrm flipH="false" flipV="false" rot="0">
              <a:off x="0" y="0"/>
              <a:ext cx="20726400" cy="862965"/>
            </a:xfrm>
            <a:custGeom>
              <a:avLst/>
              <a:gdLst/>
              <a:ahLst/>
              <a:cxnLst/>
              <a:rect r="r" b="b" t="t" l="l"/>
              <a:pathLst>
                <a:path h="862965" w="20726400">
                  <a:moveTo>
                    <a:pt x="0" y="0"/>
                  </a:moveTo>
                  <a:lnTo>
                    <a:pt x="20726400" y="0"/>
                  </a:lnTo>
                  <a:lnTo>
                    <a:pt x="20726400" y="862965"/>
                  </a:lnTo>
                  <a:lnTo>
                    <a:pt x="0" y="862965"/>
                  </a:lnTo>
                  <a:close/>
                </a:path>
              </a:pathLst>
            </a:custGeom>
            <a:blipFill>
              <a:blip r:embed="rId4">
                <a:alphaModFix amt="0"/>
              </a:blip>
              <a:stretch>
                <a:fillRect l="0" t="-417984" r="0" b="-417984"/>
              </a:stretch>
            </a:blipFill>
          </p:spPr>
        </p:sp>
        <p:sp>
          <p:nvSpPr>
            <p:cNvPr name="TextBox 29" id="29"/>
            <p:cNvSpPr txBox="true"/>
            <p:nvPr/>
          </p:nvSpPr>
          <p:spPr>
            <a:xfrm>
              <a:off x="0" y="-9525"/>
              <a:ext cx="20726400" cy="872490"/>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FOR EDITING</a:t>
              </a:r>
            </a:p>
          </p:txBody>
        </p:sp>
      </p:grpSp>
      <p:grpSp>
        <p:nvGrpSpPr>
          <p:cNvPr name="Group 30" id="30"/>
          <p:cNvGrpSpPr/>
          <p:nvPr/>
        </p:nvGrpSpPr>
        <p:grpSpPr>
          <a:xfrm rot="0">
            <a:off x="1463040" y="5394960"/>
            <a:ext cx="15544800" cy="1280160"/>
            <a:chOff x="0" y="0"/>
            <a:chExt cx="20726400" cy="1706880"/>
          </a:xfrm>
        </p:grpSpPr>
        <p:sp>
          <p:nvSpPr>
            <p:cNvPr name="Freeform 31" id="31"/>
            <p:cNvSpPr/>
            <p:nvPr/>
          </p:nvSpPr>
          <p:spPr>
            <a:xfrm flipH="false" flipV="false" rot="0">
              <a:off x="0" y="0"/>
              <a:ext cx="20726400" cy="1706880"/>
            </a:xfrm>
            <a:custGeom>
              <a:avLst/>
              <a:gdLst/>
              <a:ahLst/>
              <a:cxnLst/>
              <a:rect r="r" b="b" t="t" l="l"/>
              <a:pathLst>
                <a:path h="1706880" w="20726400">
                  <a:moveTo>
                    <a:pt x="0" y="0"/>
                  </a:moveTo>
                  <a:lnTo>
                    <a:pt x="20726400" y="0"/>
                  </a:lnTo>
                  <a:lnTo>
                    <a:pt x="20726400" y="1706880"/>
                  </a:lnTo>
                  <a:lnTo>
                    <a:pt x="0" y="1706880"/>
                  </a:lnTo>
                  <a:close/>
                </a:path>
              </a:pathLst>
            </a:custGeom>
            <a:blipFill>
              <a:blip r:embed="rId3">
                <a:alphaModFix amt="0"/>
              </a:blip>
              <a:stretch>
                <a:fillRect l="0" t="-186439" r="0" b="-186439"/>
              </a:stretch>
            </a:blipFill>
          </p:spPr>
        </p:sp>
      </p:grpSp>
      <p:grpSp>
        <p:nvGrpSpPr>
          <p:cNvPr name="Group 32" id="32"/>
          <p:cNvGrpSpPr/>
          <p:nvPr/>
        </p:nvGrpSpPr>
        <p:grpSpPr>
          <a:xfrm rot="0">
            <a:off x="1463040" y="5387816"/>
            <a:ext cx="15544800" cy="1287304"/>
            <a:chOff x="0" y="0"/>
            <a:chExt cx="20726400" cy="1716405"/>
          </a:xfrm>
        </p:grpSpPr>
        <p:sp>
          <p:nvSpPr>
            <p:cNvPr name="Freeform 33" id="33"/>
            <p:cNvSpPr/>
            <p:nvPr/>
          </p:nvSpPr>
          <p:spPr>
            <a:xfrm flipH="false" flipV="false" rot="0">
              <a:off x="0" y="0"/>
              <a:ext cx="20726400" cy="1716405"/>
            </a:xfrm>
            <a:custGeom>
              <a:avLst/>
              <a:gdLst/>
              <a:ahLst/>
              <a:cxnLst/>
              <a:rect r="r" b="b" t="t" l="l"/>
              <a:pathLst>
                <a:path h="1716405" w="20726400">
                  <a:moveTo>
                    <a:pt x="0" y="0"/>
                  </a:moveTo>
                  <a:lnTo>
                    <a:pt x="20726400" y="0"/>
                  </a:lnTo>
                  <a:lnTo>
                    <a:pt x="20726400" y="1716405"/>
                  </a:lnTo>
                  <a:lnTo>
                    <a:pt x="0" y="1716405"/>
                  </a:lnTo>
                  <a:close/>
                </a:path>
              </a:pathLst>
            </a:custGeom>
            <a:blipFill>
              <a:blip r:embed="rId4">
                <a:alphaModFix amt="0"/>
              </a:blip>
              <a:stretch>
                <a:fillRect l="0" t="-185291" r="0" b="-185291"/>
              </a:stretch>
            </a:blipFill>
          </p:spPr>
        </p:sp>
        <p:sp>
          <p:nvSpPr>
            <p:cNvPr name="TextBox 34" id="34"/>
            <p:cNvSpPr txBox="true"/>
            <p:nvPr/>
          </p:nvSpPr>
          <p:spPr>
            <a:xfrm>
              <a:off x="0" y="-9525"/>
              <a:ext cx="20726400" cy="1725930"/>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"Revise this paragraph for clarity and conciseness. Maintain academic register. Flag any unclear claims: [paste text]"</a:t>
              </a:r>
            </a:p>
          </p:txBody>
        </p:sp>
      </p:grpSp>
      <p:grpSp>
        <p:nvGrpSpPr>
          <p:cNvPr name="Group 35" id="35"/>
          <p:cNvGrpSpPr/>
          <p:nvPr/>
        </p:nvGrpSpPr>
        <p:grpSpPr>
          <a:xfrm rot="0">
            <a:off x="914400" y="7132320"/>
            <a:ext cx="16459200" cy="2377440"/>
            <a:chOff x="0" y="0"/>
            <a:chExt cx="21945600" cy="3169920"/>
          </a:xfrm>
        </p:grpSpPr>
        <p:sp>
          <p:nvSpPr>
            <p:cNvPr name="Freeform 36" id="36"/>
            <p:cNvSpPr/>
            <p:nvPr/>
          </p:nvSpPr>
          <p:spPr>
            <a:xfrm flipH="false" flipV="false" rot="0">
              <a:off x="0" y="0"/>
              <a:ext cx="21945600" cy="3169920"/>
            </a:xfrm>
            <a:custGeom>
              <a:avLst/>
              <a:gdLst/>
              <a:ahLst/>
              <a:cxnLst/>
              <a:rect r="r" b="b" t="t" l="l"/>
              <a:pathLst>
                <a:path h="3169920" w="21945600">
                  <a:moveTo>
                    <a:pt x="0" y="0"/>
                  </a:moveTo>
                  <a:lnTo>
                    <a:pt x="21945600" y="0"/>
                  </a:lnTo>
                  <a:lnTo>
                    <a:pt x="21945600" y="3169920"/>
                  </a:lnTo>
                  <a:lnTo>
                    <a:pt x="0" y="3169920"/>
                  </a:lnTo>
                  <a:close/>
                </a:path>
              </a:pathLst>
            </a:custGeom>
            <a:solidFill>
              <a:srgbClr val="41C1BA"/>
            </a:solidFill>
          </p:spPr>
        </p:sp>
      </p:grpSp>
      <p:grpSp>
        <p:nvGrpSpPr>
          <p:cNvPr name="Group 37" id="37"/>
          <p:cNvGrpSpPr/>
          <p:nvPr/>
        </p:nvGrpSpPr>
        <p:grpSpPr>
          <a:xfrm rot="0">
            <a:off x="914400" y="7132320"/>
            <a:ext cx="182880" cy="2377440"/>
            <a:chOff x="0" y="0"/>
            <a:chExt cx="243840" cy="3169920"/>
          </a:xfrm>
        </p:grpSpPr>
        <p:sp>
          <p:nvSpPr>
            <p:cNvPr name="Freeform 38" id="38"/>
            <p:cNvSpPr/>
            <p:nvPr/>
          </p:nvSpPr>
          <p:spPr>
            <a:xfrm flipH="false" flipV="false" rot="0">
              <a:off x="0" y="0"/>
              <a:ext cx="243840" cy="3169920"/>
            </a:xfrm>
            <a:custGeom>
              <a:avLst/>
              <a:gdLst/>
              <a:ahLst/>
              <a:cxnLst/>
              <a:rect r="r" b="b" t="t" l="l"/>
              <a:pathLst>
                <a:path h="3169920" w="243840">
                  <a:moveTo>
                    <a:pt x="0" y="0"/>
                  </a:moveTo>
                  <a:lnTo>
                    <a:pt x="243840" y="0"/>
                  </a:lnTo>
                  <a:lnTo>
                    <a:pt x="243840" y="3169920"/>
                  </a:lnTo>
                  <a:lnTo>
                    <a:pt x="0" y="3169920"/>
                  </a:lnTo>
                  <a:close/>
                </a:path>
              </a:pathLst>
            </a:custGeom>
            <a:solidFill>
              <a:srgbClr val="365B6D"/>
            </a:solidFill>
          </p:spPr>
        </p:sp>
      </p:grpSp>
      <p:grpSp>
        <p:nvGrpSpPr>
          <p:cNvPr name="Group 39" id="39"/>
          <p:cNvGrpSpPr/>
          <p:nvPr/>
        </p:nvGrpSpPr>
        <p:grpSpPr>
          <a:xfrm rot="0">
            <a:off x="1463040" y="7315200"/>
            <a:ext cx="15544800" cy="640080"/>
            <a:chOff x="0" y="0"/>
            <a:chExt cx="20726400" cy="853440"/>
          </a:xfrm>
        </p:grpSpPr>
        <p:sp>
          <p:nvSpPr>
            <p:cNvPr name="Freeform 40" id="40"/>
            <p:cNvSpPr/>
            <p:nvPr/>
          </p:nvSpPr>
          <p:spPr>
            <a:xfrm flipH="false" flipV="false" rot="0">
              <a:off x="0" y="0"/>
              <a:ext cx="20726400" cy="853440"/>
            </a:xfrm>
            <a:custGeom>
              <a:avLst/>
              <a:gdLst/>
              <a:ahLst/>
              <a:cxnLst/>
              <a:rect r="r" b="b" t="t" l="l"/>
              <a:pathLst>
                <a:path h="853440" w="20726400">
                  <a:moveTo>
                    <a:pt x="0" y="0"/>
                  </a:moveTo>
                  <a:lnTo>
                    <a:pt x="20726400" y="0"/>
                  </a:lnTo>
                  <a:lnTo>
                    <a:pt x="20726400" y="853440"/>
                  </a:lnTo>
                  <a:lnTo>
                    <a:pt x="0" y="853440"/>
                  </a:lnTo>
                  <a:close/>
                </a:path>
              </a:pathLst>
            </a:custGeom>
            <a:blipFill>
              <a:blip r:embed="rId3">
                <a:alphaModFix amt="0"/>
              </a:blip>
              <a:stretch>
                <a:fillRect l="0" t="-422879" r="0" b="-422877"/>
              </a:stretch>
            </a:blipFill>
          </p:spPr>
        </p:sp>
      </p:grpSp>
      <p:grpSp>
        <p:nvGrpSpPr>
          <p:cNvPr name="Group 41" id="41"/>
          <p:cNvGrpSpPr/>
          <p:nvPr/>
        </p:nvGrpSpPr>
        <p:grpSpPr>
          <a:xfrm rot="0">
            <a:off x="1463040" y="7308056"/>
            <a:ext cx="15544800" cy="647224"/>
            <a:chOff x="0" y="0"/>
            <a:chExt cx="20726400" cy="862965"/>
          </a:xfrm>
        </p:grpSpPr>
        <p:sp>
          <p:nvSpPr>
            <p:cNvPr name="Freeform 42" id="42"/>
            <p:cNvSpPr/>
            <p:nvPr/>
          </p:nvSpPr>
          <p:spPr>
            <a:xfrm flipH="false" flipV="false" rot="0">
              <a:off x="0" y="0"/>
              <a:ext cx="20726400" cy="862965"/>
            </a:xfrm>
            <a:custGeom>
              <a:avLst/>
              <a:gdLst/>
              <a:ahLst/>
              <a:cxnLst/>
              <a:rect r="r" b="b" t="t" l="l"/>
              <a:pathLst>
                <a:path h="862965" w="20726400">
                  <a:moveTo>
                    <a:pt x="0" y="0"/>
                  </a:moveTo>
                  <a:lnTo>
                    <a:pt x="20726400" y="0"/>
                  </a:lnTo>
                  <a:lnTo>
                    <a:pt x="20726400" y="862965"/>
                  </a:lnTo>
                  <a:lnTo>
                    <a:pt x="0" y="862965"/>
                  </a:lnTo>
                  <a:close/>
                </a:path>
              </a:pathLst>
            </a:custGeom>
            <a:blipFill>
              <a:blip r:embed="rId4">
                <a:alphaModFix amt="0"/>
              </a:blip>
              <a:stretch>
                <a:fillRect l="0" t="-417984" r="0" b="-417984"/>
              </a:stretch>
            </a:blipFill>
          </p:spPr>
        </p:sp>
        <p:sp>
          <p:nvSpPr>
            <p:cNvPr name="TextBox 43" id="43"/>
            <p:cNvSpPr txBox="true"/>
            <p:nvPr/>
          </p:nvSpPr>
          <p:spPr>
            <a:xfrm>
              <a:off x="0" y="-9525"/>
              <a:ext cx="20726400" cy="872490"/>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FOR LOGIC CHECK</a:t>
              </a:r>
            </a:p>
          </p:txBody>
        </p:sp>
      </p:grpSp>
      <p:grpSp>
        <p:nvGrpSpPr>
          <p:cNvPr name="Group 44" id="44"/>
          <p:cNvGrpSpPr/>
          <p:nvPr/>
        </p:nvGrpSpPr>
        <p:grpSpPr>
          <a:xfrm rot="0">
            <a:off x="1463040" y="8046720"/>
            <a:ext cx="15544800" cy="1280160"/>
            <a:chOff x="0" y="0"/>
            <a:chExt cx="20726400" cy="1706880"/>
          </a:xfrm>
        </p:grpSpPr>
        <p:sp>
          <p:nvSpPr>
            <p:cNvPr name="Freeform 45" id="45"/>
            <p:cNvSpPr/>
            <p:nvPr/>
          </p:nvSpPr>
          <p:spPr>
            <a:xfrm flipH="false" flipV="false" rot="0">
              <a:off x="0" y="0"/>
              <a:ext cx="20726400" cy="1706880"/>
            </a:xfrm>
            <a:custGeom>
              <a:avLst/>
              <a:gdLst/>
              <a:ahLst/>
              <a:cxnLst/>
              <a:rect r="r" b="b" t="t" l="l"/>
              <a:pathLst>
                <a:path h="1706880" w="20726400">
                  <a:moveTo>
                    <a:pt x="0" y="0"/>
                  </a:moveTo>
                  <a:lnTo>
                    <a:pt x="20726400" y="0"/>
                  </a:lnTo>
                  <a:lnTo>
                    <a:pt x="20726400" y="1706880"/>
                  </a:lnTo>
                  <a:lnTo>
                    <a:pt x="0" y="1706880"/>
                  </a:lnTo>
                  <a:close/>
                </a:path>
              </a:pathLst>
            </a:custGeom>
            <a:blipFill>
              <a:blip r:embed="rId3">
                <a:alphaModFix amt="0"/>
              </a:blip>
              <a:stretch>
                <a:fillRect l="0" t="-186439" r="0" b="-186439"/>
              </a:stretch>
            </a:blipFill>
          </p:spPr>
        </p:sp>
      </p:grpSp>
      <p:grpSp>
        <p:nvGrpSpPr>
          <p:cNvPr name="Group 46" id="46"/>
          <p:cNvGrpSpPr/>
          <p:nvPr/>
        </p:nvGrpSpPr>
        <p:grpSpPr>
          <a:xfrm rot="0">
            <a:off x="1463040" y="8039576"/>
            <a:ext cx="15544800" cy="1287304"/>
            <a:chOff x="0" y="0"/>
            <a:chExt cx="20726400" cy="1716405"/>
          </a:xfrm>
        </p:grpSpPr>
        <p:sp>
          <p:nvSpPr>
            <p:cNvPr name="Freeform 47" id="47"/>
            <p:cNvSpPr/>
            <p:nvPr/>
          </p:nvSpPr>
          <p:spPr>
            <a:xfrm flipH="false" flipV="false" rot="0">
              <a:off x="0" y="0"/>
              <a:ext cx="20726400" cy="1716405"/>
            </a:xfrm>
            <a:custGeom>
              <a:avLst/>
              <a:gdLst/>
              <a:ahLst/>
              <a:cxnLst/>
              <a:rect r="r" b="b" t="t" l="l"/>
              <a:pathLst>
                <a:path h="1716405" w="20726400">
                  <a:moveTo>
                    <a:pt x="0" y="0"/>
                  </a:moveTo>
                  <a:lnTo>
                    <a:pt x="20726400" y="0"/>
                  </a:lnTo>
                  <a:lnTo>
                    <a:pt x="20726400" y="1716405"/>
                  </a:lnTo>
                  <a:lnTo>
                    <a:pt x="0" y="1716405"/>
                  </a:lnTo>
                  <a:close/>
                </a:path>
              </a:pathLst>
            </a:custGeom>
            <a:blipFill>
              <a:blip r:embed="rId4">
                <a:alphaModFix amt="0"/>
              </a:blip>
              <a:stretch>
                <a:fillRect l="0" t="-185291" r="0" b="-185291"/>
              </a:stretch>
            </a:blipFill>
          </p:spPr>
        </p:sp>
        <p:sp>
          <p:nvSpPr>
            <p:cNvPr name="TextBox 48" id="48"/>
            <p:cNvSpPr txBox="true"/>
            <p:nvPr/>
          </p:nvSpPr>
          <p:spPr>
            <a:xfrm>
              <a:off x="0" y="-9525"/>
              <a:ext cx="20726400" cy="1725930"/>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"Read my Introduction and Discussion. Does my Discussion actually address the research questions I posed? Identify any gaps."</a:t>
              </a:r>
            </a:p>
          </p:txBody>
        </p:sp>
      </p:grpSp>
      <p:grpSp>
        <p:nvGrpSpPr>
          <p:cNvPr name="Group 49" id="49"/>
          <p:cNvGrpSpPr/>
          <p:nvPr/>
        </p:nvGrpSpPr>
        <p:grpSpPr>
          <a:xfrm rot="0">
            <a:off x="914400" y="9326880"/>
            <a:ext cx="16459200" cy="548640"/>
            <a:chOff x="0" y="0"/>
            <a:chExt cx="21945600" cy="731520"/>
          </a:xfrm>
        </p:grpSpPr>
        <p:sp>
          <p:nvSpPr>
            <p:cNvPr name="Freeform 50" id="50"/>
            <p:cNvSpPr/>
            <p:nvPr/>
          </p:nvSpPr>
          <p:spPr>
            <a:xfrm flipH="false" flipV="false" rot="0">
              <a:off x="0" y="0"/>
              <a:ext cx="21945600" cy="731520"/>
            </a:xfrm>
            <a:custGeom>
              <a:avLst/>
              <a:gdLst/>
              <a:ahLst/>
              <a:cxnLst/>
              <a:rect r="r" b="b" t="t" l="l"/>
              <a:pathLst>
                <a:path h="731520" w="21945600">
                  <a:moveTo>
                    <a:pt x="0" y="0"/>
                  </a:moveTo>
                  <a:lnTo>
                    <a:pt x="21945600" y="0"/>
                  </a:lnTo>
                  <a:lnTo>
                    <a:pt x="21945600" y="731520"/>
                  </a:lnTo>
                  <a:lnTo>
                    <a:pt x="0" y="731520"/>
                  </a:lnTo>
                  <a:close/>
                </a:path>
              </a:pathLst>
            </a:custGeom>
            <a:blipFill>
              <a:blip r:embed="rId3">
                <a:alphaModFix amt="0"/>
              </a:blip>
              <a:stretch>
                <a:fillRect l="0" t="-534144" r="0" b="-534145"/>
              </a:stretch>
            </a:blipFill>
          </p:spPr>
        </p:sp>
      </p:grpSp>
      <p:grpSp>
        <p:nvGrpSpPr>
          <p:cNvPr name="Group 51" id="51"/>
          <p:cNvGrpSpPr/>
          <p:nvPr/>
        </p:nvGrpSpPr>
        <p:grpSpPr>
          <a:xfrm rot="0">
            <a:off x="914400" y="9326880"/>
            <a:ext cx="16459200" cy="548640"/>
            <a:chOff x="0" y="0"/>
            <a:chExt cx="21945600" cy="731520"/>
          </a:xfrm>
        </p:grpSpPr>
        <p:sp>
          <p:nvSpPr>
            <p:cNvPr name="Freeform 52" id="52"/>
            <p:cNvSpPr/>
            <p:nvPr/>
          </p:nvSpPr>
          <p:spPr>
            <a:xfrm flipH="false" flipV="false" rot="0">
              <a:off x="0" y="0"/>
              <a:ext cx="21945600" cy="731520"/>
            </a:xfrm>
            <a:custGeom>
              <a:avLst/>
              <a:gdLst/>
              <a:ahLst/>
              <a:cxnLst/>
              <a:rect r="r" b="b" t="t" l="l"/>
              <a:pathLst>
                <a:path h="731520" w="21945600">
                  <a:moveTo>
                    <a:pt x="0" y="0"/>
                  </a:moveTo>
                  <a:lnTo>
                    <a:pt x="21945600" y="0"/>
                  </a:lnTo>
                  <a:lnTo>
                    <a:pt x="21945600" y="731520"/>
                  </a:lnTo>
                  <a:lnTo>
                    <a:pt x="0" y="731520"/>
                  </a:lnTo>
                  <a:close/>
                </a:path>
              </a:pathLst>
            </a:custGeom>
            <a:blipFill>
              <a:blip r:embed="rId4">
                <a:alphaModFix amt="0"/>
              </a:blip>
              <a:stretch>
                <a:fillRect l="0" t="-534551" r="0" b="-534551"/>
              </a:stretch>
            </a:blipFill>
          </p:spPr>
        </p:sp>
        <p:sp>
          <p:nvSpPr>
            <p:cNvPr name="TextBox 53" id="53"/>
            <p:cNvSpPr txBox="true"/>
            <p:nvPr/>
          </p:nvSpPr>
          <p:spPr>
            <a:xfrm>
              <a:off x="0" y="-9525"/>
              <a:ext cx="21945600" cy="741045"/>
            </a:xfrm>
            <a:prstGeom prst="rect">
              <a:avLst/>
            </a:prstGeom>
          </p:spPr>
          <p:txBody>
            <a:bodyPr anchor="ctr" rtlCol="false" tIns="0" lIns="0" bIns="0" rIns="0"/>
            <a:lstStyle/>
            <a:p>
              <a:pPr algn="ctr">
                <a:lnSpc>
                  <a:spcPts val="3358"/>
                </a:lnSpc>
              </a:pPr>
              <a:r>
                <a:rPr lang="en-US" b="true" sz="2799">
                  <a:solidFill>
                    <a:srgbClr val="365B6D"/>
                  </a:solidFill>
                  <a:latin typeface="Barlow Semi-Bold"/>
                  <a:ea typeface="Barlow Semi-Bold"/>
                  <a:cs typeface="Barlow Semi-Bold"/>
                  <a:sym typeface="Barlow Semi-Bold"/>
                </a:rPr>
                <a:t>The more context you provide, the better the output.</a:t>
              </a:r>
            </a:p>
          </p:txBody>
        </p:sp>
      </p:grpSp>
    </p:spTree>
  </p:cSld>
  <p:clrMapOvr>
    <a:masterClrMapping/>
  </p:clrMapOvr>
</p:sld>
</file>

<file path=ppt/slides/slide17.xml><?xml version="1.0" encoding="utf-8"?>
<p:sld xmlns:p="http://schemas.openxmlformats.org/presentationml/2006/main" xmlns:a="http://schemas.openxmlformats.org/drawingml/2006/main" xmlns:r="http://schemas.openxmlformats.org/officeDocument/2006/relationships">
  <p:cSld>
    <p:bg>
      <p:bgPr>
        <a:solidFill>
          <a:srgbClr val="41C1BA"/>
        </a:solidFill>
      </p:bgPr>
    </p:bg>
    <p:spTree>
      <p:nvGrpSpPr>
        <p:cNvPr id="1" name=""/>
        <p:cNvGrpSpPr/>
        <p:nvPr/>
      </p:nvGrpSpPr>
      <p:grpSpPr>
        <a:xfrm>
          <a:off x="0" y="0"/>
          <a:ext cx="0" cy="0"/>
          <a:chOff x="0" y="0"/>
          <a:chExt cx="0" cy="0"/>
        </a:xfrm>
      </p:grpSpPr>
      <p:grpSp>
        <p:nvGrpSpPr>
          <p:cNvPr name="Group 2" id="2"/>
          <p:cNvGrpSpPr/>
          <p:nvPr/>
        </p:nvGrpSpPr>
        <p:grpSpPr>
          <a:xfrm rot="0">
            <a:off x="914400" y="2743200"/>
            <a:ext cx="16459200" cy="2241804"/>
            <a:chOff x="0" y="0"/>
            <a:chExt cx="21945600" cy="2989072"/>
          </a:xfrm>
        </p:grpSpPr>
        <p:sp>
          <p:nvSpPr>
            <p:cNvPr name="Freeform 3" id="3"/>
            <p:cNvSpPr/>
            <p:nvPr/>
          </p:nvSpPr>
          <p:spPr>
            <a:xfrm flipH="false" flipV="false" rot="0">
              <a:off x="0" y="0"/>
              <a:ext cx="21945600" cy="2989072"/>
            </a:xfrm>
            <a:custGeom>
              <a:avLst/>
              <a:gdLst/>
              <a:ahLst/>
              <a:cxnLst/>
              <a:rect r="r" b="b" t="t" l="l"/>
              <a:pathLst>
                <a:path h="2989072" w="21945600">
                  <a:moveTo>
                    <a:pt x="0" y="0"/>
                  </a:moveTo>
                  <a:lnTo>
                    <a:pt x="21945600" y="0"/>
                  </a:lnTo>
                  <a:lnTo>
                    <a:pt x="21945600" y="2989072"/>
                  </a:lnTo>
                  <a:lnTo>
                    <a:pt x="0" y="2989072"/>
                  </a:lnTo>
                  <a:close/>
                </a:path>
              </a:pathLst>
            </a:custGeom>
            <a:blipFill>
              <a:blip r:embed="rId3">
                <a:alphaModFix amt="0"/>
              </a:blip>
              <a:stretch>
                <a:fillRect l="0" t="-92958" r="0" b="-92958"/>
              </a:stretch>
            </a:blipFill>
          </p:spPr>
        </p:sp>
      </p:grpSp>
      <p:grpSp>
        <p:nvGrpSpPr>
          <p:cNvPr name="Group 4" id="4"/>
          <p:cNvGrpSpPr/>
          <p:nvPr/>
        </p:nvGrpSpPr>
        <p:grpSpPr>
          <a:xfrm rot="0">
            <a:off x="914400" y="2728912"/>
            <a:ext cx="16459200" cy="2378964"/>
            <a:chOff x="0" y="0"/>
            <a:chExt cx="21945600" cy="3171952"/>
          </a:xfrm>
        </p:grpSpPr>
        <p:sp>
          <p:nvSpPr>
            <p:cNvPr name="Freeform 5" id="5"/>
            <p:cNvSpPr/>
            <p:nvPr/>
          </p:nvSpPr>
          <p:spPr>
            <a:xfrm flipH="false" flipV="false" rot="0">
              <a:off x="0" y="0"/>
              <a:ext cx="21945600" cy="3171952"/>
            </a:xfrm>
            <a:custGeom>
              <a:avLst/>
              <a:gdLst/>
              <a:ahLst/>
              <a:cxnLst/>
              <a:rect r="r" b="b" t="t" l="l"/>
              <a:pathLst>
                <a:path h="3171952" w="21945600">
                  <a:moveTo>
                    <a:pt x="0" y="0"/>
                  </a:moveTo>
                  <a:lnTo>
                    <a:pt x="21945600" y="0"/>
                  </a:lnTo>
                  <a:lnTo>
                    <a:pt x="21945600" y="3171952"/>
                  </a:lnTo>
                  <a:lnTo>
                    <a:pt x="0" y="3171952"/>
                  </a:lnTo>
                  <a:close/>
                </a:path>
              </a:pathLst>
            </a:custGeom>
            <a:blipFill>
              <a:blip r:embed="rId4">
                <a:alphaModFix amt="0"/>
              </a:blip>
              <a:stretch>
                <a:fillRect l="0" t="-87392" r="0" b="-82227"/>
              </a:stretch>
            </a:blipFill>
          </p:spPr>
        </p:sp>
        <p:sp>
          <p:nvSpPr>
            <p:cNvPr name="TextBox 6" id="6"/>
            <p:cNvSpPr txBox="true"/>
            <p:nvPr/>
          </p:nvSpPr>
          <p:spPr>
            <a:xfrm>
              <a:off x="0" y="-19050"/>
              <a:ext cx="21945600" cy="3191002"/>
            </a:xfrm>
            <a:prstGeom prst="rect">
              <a:avLst/>
            </a:prstGeom>
          </p:spPr>
          <p:txBody>
            <a:bodyPr anchor="ctr" rtlCol="false" tIns="0" lIns="0" bIns="0" rIns="0"/>
            <a:lstStyle/>
            <a:p>
              <a:pPr algn="ctr">
                <a:lnSpc>
                  <a:spcPts val="14400"/>
                </a:lnSpc>
              </a:pPr>
              <a:r>
                <a:rPr lang="en-US" b="true" sz="12000">
                  <a:solidFill>
                    <a:srgbClr val="365B6D"/>
                  </a:solidFill>
                  <a:latin typeface="Barlow Bold"/>
                  <a:ea typeface="Barlow Bold"/>
                  <a:cs typeface="Barlow Bold"/>
                  <a:sym typeface="Barlow Bold"/>
                </a:rPr>
                <a:t>⚠</a:t>
              </a:r>
            </a:p>
          </p:txBody>
        </p:sp>
      </p:grpSp>
      <p:grpSp>
        <p:nvGrpSpPr>
          <p:cNvPr name="Group 7" id="7"/>
          <p:cNvGrpSpPr/>
          <p:nvPr/>
        </p:nvGrpSpPr>
        <p:grpSpPr>
          <a:xfrm rot="0">
            <a:off x="914400" y="4206240"/>
            <a:ext cx="16459200" cy="1636366"/>
            <a:chOff x="0" y="0"/>
            <a:chExt cx="21945600" cy="2181822"/>
          </a:xfrm>
        </p:grpSpPr>
        <p:sp>
          <p:nvSpPr>
            <p:cNvPr name="Freeform 8" id="8"/>
            <p:cNvSpPr/>
            <p:nvPr/>
          </p:nvSpPr>
          <p:spPr>
            <a:xfrm flipH="false" flipV="false" rot="0">
              <a:off x="0" y="0"/>
              <a:ext cx="21945600" cy="2181860"/>
            </a:xfrm>
            <a:custGeom>
              <a:avLst/>
              <a:gdLst/>
              <a:ahLst/>
              <a:cxnLst/>
              <a:rect r="r" b="b" t="t" l="l"/>
              <a:pathLst>
                <a:path h="2181860" w="21945600">
                  <a:moveTo>
                    <a:pt x="0" y="0"/>
                  </a:moveTo>
                  <a:lnTo>
                    <a:pt x="21945600" y="0"/>
                  </a:lnTo>
                  <a:lnTo>
                    <a:pt x="21945600" y="2181860"/>
                  </a:lnTo>
                  <a:lnTo>
                    <a:pt x="0" y="2181860"/>
                  </a:lnTo>
                  <a:close/>
                </a:path>
              </a:pathLst>
            </a:custGeom>
            <a:blipFill>
              <a:blip r:embed="rId3">
                <a:alphaModFix amt="0"/>
              </a:blip>
              <a:stretch>
                <a:fillRect l="0" t="-145849" r="0" b="-145847"/>
              </a:stretch>
            </a:blipFill>
          </p:spPr>
        </p:sp>
      </p:grpSp>
      <p:grpSp>
        <p:nvGrpSpPr>
          <p:cNvPr name="Group 9" id="9"/>
          <p:cNvGrpSpPr/>
          <p:nvPr/>
        </p:nvGrpSpPr>
        <p:grpSpPr>
          <a:xfrm rot="0">
            <a:off x="914400" y="4206240"/>
            <a:ext cx="16459200" cy="1736954"/>
            <a:chOff x="0" y="0"/>
            <a:chExt cx="21945600" cy="2315938"/>
          </a:xfrm>
        </p:grpSpPr>
        <p:sp>
          <p:nvSpPr>
            <p:cNvPr name="Freeform 10" id="10"/>
            <p:cNvSpPr/>
            <p:nvPr/>
          </p:nvSpPr>
          <p:spPr>
            <a:xfrm flipH="false" flipV="false" rot="0">
              <a:off x="0" y="0"/>
              <a:ext cx="21945600" cy="2315943"/>
            </a:xfrm>
            <a:custGeom>
              <a:avLst/>
              <a:gdLst/>
              <a:ahLst/>
              <a:cxnLst/>
              <a:rect r="r" b="b" t="t" l="l"/>
              <a:pathLst>
                <a:path h="2315943" w="21945600">
                  <a:moveTo>
                    <a:pt x="0" y="0"/>
                  </a:moveTo>
                  <a:lnTo>
                    <a:pt x="21945600" y="0"/>
                  </a:lnTo>
                  <a:lnTo>
                    <a:pt x="21945600" y="2315943"/>
                  </a:lnTo>
                  <a:lnTo>
                    <a:pt x="0" y="2315943"/>
                  </a:lnTo>
                  <a:close/>
                </a:path>
              </a:pathLst>
            </a:custGeom>
            <a:blipFill>
              <a:blip r:embed="rId4">
                <a:alphaModFix amt="0"/>
              </a:blip>
              <a:stretch>
                <a:fillRect l="0" t="-137533" r="0" b="-131742"/>
              </a:stretch>
            </a:blipFill>
          </p:spPr>
        </p:sp>
        <p:sp>
          <p:nvSpPr>
            <p:cNvPr name="TextBox 11" id="11"/>
            <p:cNvSpPr txBox="true"/>
            <p:nvPr/>
          </p:nvSpPr>
          <p:spPr>
            <a:xfrm>
              <a:off x="0" y="0"/>
              <a:ext cx="21945600" cy="2315938"/>
            </a:xfrm>
            <a:prstGeom prst="rect">
              <a:avLst/>
            </a:prstGeom>
          </p:spPr>
          <p:txBody>
            <a:bodyPr anchor="ctr" rtlCol="false" tIns="0" lIns="0" bIns="0" rIns="0"/>
            <a:lstStyle/>
            <a:p>
              <a:pPr algn="ctr">
                <a:lnSpc>
                  <a:spcPts val="10560"/>
                </a:lnSpc>
              </a:pPr>
              <a:r>
                <a:rPr lang="en-US" b="true" sz="8800">
                  <a:solidFill>
                    <a:srgbClr val="365B6D"/>
                  </a:solidFill>
                  <a:latin typeface="Barlow Semi-Bold"/>
                  <a:ea typeface="Barlow Semi-Bold"/>
                  <a:cs typeface="Barlow Semi-Bold"/>
                  <a:sym typeface="Barlow Semi-Bold"/>
                </a:rPr>
                <a:t>RED FLAGS</a:t>
              </a:r>
            </a:p>
          </p:txBody>
        </p:sp>
      </p:grpSp>
      <p:grpSp>
        <p:nvGrpSpPr>
          <p:cNvPr name="Group 12" id="12"/>
          <p:cNvGrpSpPr/>
          <p:nvPr/>
        </p:nvGrpSpPr>
        <p:grpSpPr>
          <a:xfrm rot="0">
            <a:off x="7315200" y="5852160"/>
            <a:ext cx="3657600" cy="91440"/>
            <a:chOff x="0" y="0"/>
            <a:chExt cx="4876800" cy="121920"/>
          </a:xfrm>
        </p:grpSpPr>
        <p:sp>
          <p:nvSpPr>
            <p:cNvPr name="Freeform 13" id="13"/>
            <p:cNvSpPr/>
            <p:nvPr/>
          </p:nvSpPr>
          <p:spPr>
            <a:xfrm flipH="false" flipV="false" rot="0">
              <a:off x="0" y="0"/>
              <a:ext cx="4876800" cy="121920"/>
            </a:xfrm>
            <a:custGeom>
              <a:avLst/>
              <a:gdLst/>
              <a:ahLst/>
              <a:cxnLst/>
              <a:rect r="r" b="b" t="t" l="l"/>
              <a:pathLst>
                <a:path h="121920" w="4876800">
                  <a:moveTo>
                    <a:pt x="0" y="0"/>
                  </a:moveTo>
                  <a:lnTo>
                    <a:pt x="4876800" y="0"/>
                  </a:lnTo>
                  <a:lnTo>
                    <a:pt x="4876800" y="121920"/>
                  </a:lnTo>
                  <a:lnTo>
                    <a:pt x="0" y="121920"/>
                  </a:lnTo>
                  <a:close/>
                </a:path>
              </a:pathLst>
            </a:custGeom>
            <a:solidFill>
              <a:srgbClr val="F2F1EC"/>
            </a:solidFill>
          </p:spPr>
        </p:sp>
      </p:grpSp>
      <p:grpSp>
        <p:nvGrpSpPr>
          <p:cNvPr name="Group 14" id="14"/>
          <p:cNvGrpSpPr/>
          <p:nvPr/>
        </p:nvGrpSpPr>
        <p:grpSpPr>
          <a:xfrm rot="0">
            <a:off x="914400" y="6400800"/>
            <a:ext cx="16459200" cy="1463040"/>
            <a:chOff x="0" y="0"/>
            <a:chExt cx="21945600" cy="1950720"/>
          </a:xfrm>
        </p:grpSpPr>
        <p:sp>
          <p:nvSpPr>
            <p:cNvPr name="Freeform 15" id="15"/>
            <p:cNvSpPr/>
            <p:nvPr/>
          </p:nvSpPr>
          <p:spPr>
            <a:xfrm flipH="false" flipV="false" rot="0">
              <a:off x="0" y="0"/>
              <a:ext cx="21945600" cy="1950720"/>
            </a:xfrm>
            <a:custGeom>
              <a:avLst/>
              <a:gdLst/>
              <a:ahLst/>
              <a:cxnLst/>
              <a:rect r="r" b="b" t="t" l="l"/>
              <a:pathLst>
                <a:path h="1950720" w="21945600">
                  <a:moveTo>
                    <a:pt x="0" y="0"/>
                  </a:moveTo>
                  <a:lnTo>
                    <a:pt x="21945600" y="0"/>
                  </a:lnTo>
                  <a:lnTo>
                    <a:pt x="21945600" y="1950720"/>
                  </a:lnTo>
                  <a:lnTo>
                    <a:pt x="0" y="1950720"/>
                  </a:lnTo>
                  <a:close/>
                </a:path>
              </a:pathLst>
            </a:custGeom>
            <a:blipFill>
              <a:blip r:embed="rId3">
                <a:alphaModFix amt="0"/>
              </a:blip>
              <a:stretch>
                <a:fillRect l="0" t="-169054" r="0" b="-169054"/>
              </a:stretch>
            </a:blipFill>
          </p:spPr>
        </p:sp>
      </p:grpSp>
      <p:grpSp>
        <p:nvGrpSpPr>
          <p:cNvPr name="Group 16" id="16"/>
          <p:cNvGrpSpPr/>
          <p:nvPr/>
        </p:nvGrpSpPr>
        <p:grpSpPr>
          <a:xfrm rot="0">
            <a:off x="914400" y="6400800"/>
            <a:ext cx="16459200" cy="1463040"/>
            <a:chOff x="0" y="0"/>
            <a:chExt cx="21945600" cy="1950720"/>
          </a:xfrm>
        </p:grpSpPr>
        <p:sp>
          <p:nvSpPr>
            <p:cNvPr name="Freeform 17" id="17"/>
            <p:cNvSpPr/>
            <p:nvPr/>
          </p:nvSpPr>
          <p:spPr>
            <a:xfrm flipH="false" flipV="false" rot="0">
              <a:off x="0" y="0"/>
              <a:ext cx="21945600" cy="1950720"/>
            </a:xfrm>
            <a:custGeom>
              <a:avLst/>
              <a:gdLst/>
              <a:ahLst/>
              <a:cxnLst/>
              <a:rect r="r" b="b" t="t" l="l"/>
              <a:pathLst>
                <a:path h="1950720" w="21945600">
                  <a:moveTo>
                    <a:pt x="0" y="0"/>
                  </a:moveTo>
                  <a:lnTo>
                    <a:pt x="21945600" y="0"/>
                  </a:lnTo>
                  <a:lnTo>
                    <a:pt x="21945600" y="1950720"/>
                  </a:lnTo>
                  <a:lnTo>
                    <a:pt x="0" y="1950720"/>
                  </a:lnTo>
                  <a:close/>
                </a:path>
              </a:pathLst>
            </a:custGeom>
            <a:blipFill>
              <a:blip r:embed="rId4">
                <a:alphaModFix amt="0"/>
              </a:blip>
              <a:stretch>
                <a:fillRect l="0" t="-169206" r="0" b="-169206"/>
              </a:stretch>
            </a:blipFill>
          </p:spPr>
        </p:sp>
        <p:sp>
          <p:nvSpPr>
            <p:cNvPr name="TextBox 18" id="18"/>
            <p:cNvSpPr txBox="true"/>
            <p:nvPr/>
          </p:nvSpPr>
          <p:spPr>
            <a:xfrm>
              <a:off x="0" y="0"/>
              <a:ext cx="21945600" cy="1950720"/>
            </a:xfrm>
            <a:prstGeom prst="rect">
              <a:avLst/>
            </a:prstGeom>
          </p:spPr>
          <p:txBody>
            <a:bodyPr anchor="ctr" rtlCol="false" tIns="0" lIns="0" bIns="0" rIns="0"/>
            <a:lstStyle/>
            <a:p>
              <a:pPr algn="ctr">
                <a:lnSpc>
                  <a:spcPts val="4320"/>
                </a:lnSpc>
              </a:pPr>
              <a:r>
                <a:rPr lang="en-US" sz="3600" spc="14">
                  <a:solidFill>
                    <a:srgbClr val="365B6D"/>
                  </a:solidFill>
                  <a:latin typeface="Barlow"/>
                  <a:ea typeface="Barlow"/>
                  <a:cs typeface="Barlow"/>
                  <a:sym typeface="Barlow"/>
                </a:rPr>
                <a:t>What Can Go Wrong</a:t>
              </a:r>
            </a:p>
            <a:p>
              <a:pPr algn="ctr">
                <a:lnSpc>
                  <a:spcPts val="4320"/>
                </a:lnSpc>
              </a:pPr>
              <a:r>
                <a:rPr lang="en-US" sz="3600" spc="14">
                  <a:solidFill>
                    <a:srgbClr val="365B6D"/>
                  </a:solidFill>
                  <a:latin typeface="Barlow"/>
                  <a:ea typeface="Barlow"/>
                  <a:cs typeface="Barlow"/>
                  <a:sym typeface="Barlow"/>
                </a:rPr>
                <a:t>(And How It Can Destroy Your Reputation)</a:t>
              </a:r>
            </a:p>
          </p:txBody>
        </p:sp>
      </p:grpSp>
    </p:spTree>
  </p:cSld>
  <p:clrMapOvr>
    <a:masterClrMapping/>
  </p:clrMapOvr>
</p:sld>
</file>

<file path=ppt/slides/slide18.xml><?xml version="1.0" encoding="utf-8"?>
<p:sld xmlns:p="http://schemas.openxmlformats.org/presentationml/2006/main" xmlns:a="http://schemas.openxmlformats.org/drawingml/2006/main" xmlns:r="http://schemas.openxmlformats.org/officeDocument/2006/relationships">
  <p:cSld>
    <p:bg>
      <p:bgPr>
        <a:solidFill>
          <a:srgbClr val="365B6D"/>
        </a:solidFill>
      </p:bgPr>
    </p:bg>
    <p:spTree>
      <p:nvGrpSpPr>
        <p:cNvPr id="1" name=""/>
        <p:cNvGrpSpPr/>
        <p:nvPr/>
      </p:nvGrpSpPr>
      <p:grpSpPr>
        <a:xfrm>
          <a:off x="0" y="0"/>
          <a:ext cx="0" cy="0"/>
          <a:chOff x="0" y="0"/>
          <a:chExt cx="0" cy="0"/>
        </a:xfrm>
      </p:grpSpPr>
      <p:grpSp>
        <p:nvGrpSpPr>
          <p:cNvPr name="Group 2" id="2"/>
          <p:cNvGrpSpPr/>
          <p:nvPr/>
        </p:nvGrpSpPr>
        <p:grpSpPr>
          <a:xfrm rot="0">
            <a:off x="914400" y="548640"/>
            <a:ext cx="16459200" cy="1264971"/>
            <a:chOff x="0" y="0"/>
            <a:chExt cx="21945600" cy="1686628"/>
          </a:xfrm>
        </p:grpSpPr>
        <p:sp>
          <p:nvSpPr>
            <p:cNvPr name="Freeform 3" id="3"/>
            <p:cNvSpPr/>
            <p:nvPr/>
          </p:nvSpPr>
          <p:spPr>
            <a:xfrm flipH="false" flipV="false" rot="0">
              <a:off x="0" y="0"/>
              <a:ext cx="21945600" cy="1686628"/>
            </a:xfrm>
            <a:custGeom>
              <a:avLst/>
              <a:gdLst/>
              <a:ahLst/>
              <a:cxnLst/>
              <a:rect r="r" b="b" t="t" l="l"/>
              <a:pathLst>
                <a:path h="1686628" w="21945600">
                  <a:moveTo>
                    <a:pt x="0" y="0"/>
                  </a:moveTo>
                  <a:lnTo>
                    <a:pt x="21945600" y="0"/>
                  </a:lnTo>
                  <a:lnTo>
                    <a:pt x="21945600" y="1686628"/>
                  </a:lnTo>
                  <a:lnTo>
                    <a:pt x="0" y="1686628"/>
                  </a:lnTo>
                  <a:close/>
                </a:path>
              </a:pathLst>
            </a:custGeom>
            <a:blipFill>
              <a:blip r:embed="rId3">
                <a:alphaModFix amt="0"/>
              </a:blip>
              <a:stretch>
                <a:fillRect l="0" t="-217386" r="0" b="-189673"/>
              </a:stretch>
            </a:blipFill>
          </p:spPr>
        </p:sp>
        <p:sp>
          <p:nvSpPr>
            <p:cNvPr name="TextBox 4" id="4"/>
            <p:cNvSpPr txBox="true"/>
            <p:nvPr/>
          </p:nvSpPr>
          <p:spPr>
            <a:xfrm>
              <a:off x="0" y="-9525"/>
              <a:ext cx="21945600" cy="1696153"/>
            </a:xfrm>
            <a:prstGeom prst="rect">
              <a:avLst/>
            </a:prstGeom>
          </p:spPr>
          <p:txBody>
            <a:bodyPr anchor="ctr" rtlCol="false" tIns="0" lIns="0" bIns="0" rIns="0"/>
            <a:lstStyle/>
            <a:p>
              <a:pPr algn="ctr">
                <a:lnSpc>
                  <a:spcPts val="7680"/>
                </a:lnSpc>
              </a:pPr>
              <a:r>
                <a:rPr lang="en-US" b="true" sz="6400">
                  <a:solidFill>
                    <a:srgbClr val="41C1BA"/>
                  </a:solidFill>
                  <a:latin typeface="Barlow Bold"/>
                  <a:ea typeface="Barlow Bold"/>
                  <a:cs typeface="Barlow Bold"/>
                  <a:sym typeface="Barlow Bold"/>
                </a:rPr>
                <a:t>What AI CANNOT Do (Yet)</a:t>
              </a:r>
            </a:p>
          </p:txBody>
        </p:sp>
      </p:grpSp>
      <p:grpSp>
        <p:nvGrpSpPr>
          <p:cNvPr name="Group 5" id="5"/>
          <p:cNvGrpSpPr/>
          <p:nvPr/>
        </p:nvGrpSpPr>
        <p:grpSpPr>
          <a:xfrm rot="0">
            <a:off x="908047" y="1822447"/>
            <a:ext cx="7876537" cy="5133337"/>
            <a:chOff x="0" y="0"/>
            <a:chExt cx="10502049" cy="6844449"/>
          </a:xfrm>
        </p:grpSpPr>
        <p:sp>
          <p:nvSpPr>
            <p:cNvPr name="Freeform 6" id="6"/>
            <p:cNvSpPr/>
            <p:nvPr/>
          </p:nvSpPr>
          <p:spPr>
            <a:xfrm flipH="false" flipV="false" rot="0">
              <a:off x="8509" y="8509"/>
              <a:ext cx="10485119" cy="6827519"/>
            </a:xfrm>
            <a:custGeom>
              <a:avLst/>
              <a:gdLst/>
              <a:ahLst/>
              <a:cxnLst/>
              <a:rect r="r" b="b" t="t" l="l"/>
              <a:pathLst>
                <a:path h="6827519" w="10485119">
                  <a:moveTo>
                    <a:pt x="0" y="0"/>
                  </a:moveTo>
                  <a:lnTo>
                    <a:pt x="10485119" y="0"/>
                  </a:lnTo>
                  <a:lnTo>
                    <a:pt x="10485119" y="6827519"/>
                  </a:lnTo>
                  <a:lnTo>
                    <a:pt x="0" y="6827519"/>
                  </a:lnTo>
                  <a:close/>
                </a:path>
              </a:pathLst>
            </a:custGeom>
            <a:solidFill>
              <a:srgbClr val="E8F5E9"/>
            </a:solidFill>
          </p:spPr>
        </p:sp>
        <p:sp>
          <p:nvSpPr>
            <p:cNvPr name="Freeform 7" id="7"/>
            <p:cNvSpPr/>
            <p:nvPr/>
          </p:nvSpPr>
          <p:spPr>
            <a:xfrm flipH="false" flipV="false" rot="0">
              <a:off x="0" y="0"/>
              <a:ext cx="10502138" cy="6844538"/>
            </a:xfrm>
            <a:custGeom>
              <a:avLst/>
              <a:gdLst/>
              <a:ahLst/>
              <a:cxnLst/>
              <a:rect r="r" b="b" t="t" l="l"/>
              <a:pathLst>
                <a:path h="6844538" w="10502138">
                  <a:moveTo>
                    <a:pt x="8509" y="0"/>
                  </a:moveTo>
                  <a:lnTo>
                    <a:pt x="10493628" y="0"/>
                  </a:lnTo>
                  <a:cubicBezTo>
                    <a:pt x="10498327" y="0"/>
                    <a:pt x="10502138" y="3810"/>
                    <a:pt x="10502138" y="8509"/>
                  </a:cubicBezTo>
                  <a:lnTo>
                    <a:pt x="10502138" y="6836028"/>
                  </a:lnTo>
                  <a:cubicBezTo>
                    <a:pt x="10502138" y="6840727"/>
                    <a:pt x="10498327" y="6844538"/>
                    <a:pt x="10493628" y="6844538"/>
                  </a:cubicBezTo>
                  <a:lnTo>
                    <a:pt x="8509" y="6844538"/>
                  </a:lnTo>
                  <a:cubicBezTo>
                    <a:pt x="3810" y="6844538"/>
                    <a:pt x="0" y="6840727"/>
                    <a:pt x="0" y="6836028"/>
                  </a:cubicBezTo>
                  <a:lnTo>
                    <a:pt x="0" y="8509"/>
                  </a:lnTo>
                  <a:cubicBezTo>
                    <a:pt x="0" y="3810"/>
                    <a:pt x="3810" y="0"/>
                    <a:pt x="8509" y="0"/>
                  </a:cubicBezTo>
                  <a:moveTo>
                    <a:pt x="8509" y="16891"/>
                  </a:moveTo>
                  <a:lnTo>
                    <a:pt x="8509" y="8509"/>
                  </a:lnTo>
                  <a:lnTo>
                    <a:pt x="17018" y="8509"/>
                  </a:lnTo>
                  <a:lnTo>
                    <a:pt x="17018" y="6836028"/>
                  </a:lnTo>
                  <a:lnTo>
                    <a:pt x="8509" y="6836028"/>
                  </a:lnTo>
                  <a:lnTo>
                    <a:pt x="8509" y="6827520"/>
                  </a:lnTo>
                  <a:lnTo>
                    <a:pt x="10493628" y="6827520"/>
                  </a:lnTo>
                  <a:lnTo>
                    <a:pt x="10493628" y="6836028"/>
                  </a:lnTo>
                  <a:lnTo>
                    <a:pt x="10485120" y="6836028"/>
                  </a:lnTo>
                  <a:lnTo>
                    <a:pt x="10485120" y="8509"/>
                  </a:lnTo>
                  <a:lnTo>
                    <a:pt x="10493628" y="8509"/>
                  </a:lnTo>
                  <a:lnTo>
                    <a:pt x="10493628" y="17018"/>
                  </a:lnTo>
                  <a:lnTo>
                    <a:pt x="8509" y="17018"/>
                  </a:lnTo>
                  <a:close/>
                </a:path>
              </a:pathLst>
            </a:custGeom>
            <a:solidFill>
              <a:srgbClr val="28A745"/>
            </a:solidFill>
          </p:spPr>
        </p:sp>
      </p:grpSp>
      <p:grpSp>
        <p:nvGrpSpPr>
          <p:cNvPr name="Group 8" id="8"/>
          <p:cNvGrpSpPr/>
          <p:nvPr/>
        </p:nvGrpSpPr>
        <p:grpSpPr>
          <a:xfrm rot="0">
            <a:off x="1280160" y="2011680"/>
            <a:ext cx="7132320" cy="731520"/>
            <a:chOff x="0" y="0"/>
            <a:chExt cx="9509760" cy="975360"/>
          </a:xfrm>
        </p:grpSpPr>
        <p:sp>
          <p:nvSpPr>
            <p:cNvPr name="Freeform 9" id="9"/>
            <p:cNvSpPr/>
            <p:nvPr/>
          </p:nvSpPr>
          <p:spPr>
            <a:xfrm flipH="false" flipV="false" rot="0">
              <a:off x="0" y="0"/>
              <a:ext cx="9509760" cy="975360"/>
            </a:xfrm>
            <a:custGeom>
              <a:avLst/>
              <a:gdLst/>
              <a:ahLst/>
              <a:cxnLst/>
              <a:rect r="r" b="b" t="t" l="l"/>
              <a:pathLst>
                <a:path h="975360" w="9509760">
                  <a:moveTo>
                    <a:pt x="0" y="0"/>
                  </a:moveTo>
                  <a:lnTo>
                    <a:pt x="9509760" y="0"/>
                  </a:lnTo>
                  <a:lnTo>
                    <a:pt x="9509760" y="975360"/>
                  </a:lnTo>
                  <a:lnTo>
                    <a:pt x="0" y="975360"/>
                  </a:lnTo>
                  <a:close/>
                </a:path>
              </a:pathLst>
            </a:custGeom>
            <a:blipFill>
              <a:blip r:embed="rId3">
                <a:alphaModFix amt="0"/>
              </a:blip>
              <a:stretch>
                <a:fillRect l="0" t="-139979" r="0" b="-139979"/>
              </a:stretch>
            </a:blipFill>
          </p:spPr>
        </p:sp>
        <p:sp>
          <p:nvSpPr>
            <p:cNvPr name="TextBox 10" id="10"/>
            <p:cNvSpPr txBox="true"/>
            <p:nvPr/>
          </p:nvSpPr>
          <p:spPr>
            <a:xfrm>
              <a:off x="0" y="0"/>
              <a:ext cx="9509760" cy="975360"/>
            </a:xfrm>
            <a:prstGeom prst="rect">
              <a:avLst/>
            </a:prstGeom>
          </p:spPr>
          <p:txBody>
            <a:bodyPr anchor="ctr" rtlCol="false" tIns="0" lIns="0" bIns="0" rIns="0"/>
            <a:lstStyle/>
            <a:p>
              <a:pPr algn="l">
                <a:lnSpc>
                  <a:spcPts val="4320"/>
                </a:lnSpc>
              </a:pPr>
              <a:r>
                <a:rPr lang="en-US" b="true" sz="3600">
                  <a:solidFill>
                    <a:srgbClr val="365B6D"/>
                  </a:solidFill>
                  <a:latin typeface="Barlow Semi-Bold"/>
                  <a:ea typeface="Barlow Semi-Bold"/>
                  <a:cs typeface="Barlow Semi-Bold"/>
                  <a:sym typeface="Barlow Semi-Bold"/>
                </a:rPr>
                <a:t>AI Can...</a:t>
              </a:r>
            </a:p>
          </p:txBody>
        </p:sp>
      </p:grpSp>
      <p:grpSp>
        <p:nvGrpSpPr>
          <p:cNvPr name="Group 11" id="11"/>
          <p:cNvGrpSpPr/>
          <p:nvPr/>
        </p:nvGrpSpPr>
        <p:grpSpPr>
          <a:xfrm rot="0">
            <a:off x="1463040" y="2926080"/>
            <a:ext cx="6766560" cy="3840480"/>
            <a:chOff x="0" y="0"/>
            <a:chExt cx="9022080" cy="5120640"/>
          </a:xfrm>
        </p:grpSpPr>
        <p:sp>
          <p:nvSpPr>
            <p:cNvPr name="Freeform 12" id="12"/>
            <p:cNvSpPr/>
            <p:nvPr/>
          </p:nvSpPr>
          <p:spPr>
            <a:xfrm flipH="false" flipV="false" rot="0">
              <a:off x="0" y="0"/>
              <a:ext cx="9022080" cy="5120640"/>
            </a:xfrm>
            <a:custGeom>
              <a:avLst/>
              <a:gdLst/>
              <a:ahLst/>
              <a:cxnLst/>
              <a:rect r="r" b="b" t="t" l="l"/>
              <a:pathLst>
                <a:path h="5120640" w="9022080">
                  <a:moveTo>
                    <a:pt x="0" y="0"/>
                  </a:moveTo>
                  <a:lnTo>
                    <a:pt x="9022080" y="0"/>
                  </a:lnTo>
                  <a:lnTo>
                    <a:pt x="9022080" y="5120640"/>
                  </a:lnTo>
                  <a:lnTo>
                    <a:pt x="0" y="5120640"/>
                  </a:lnTo>
                  <a:close/>
                </a:path>
              </a:pathLst>
            </a:custGeom>
            <a:blipFill>
              <a:blip r:embed="rId3">
                <a:alphaModFix amt="0"/>
              </a:blip>
              <a:stretch>
                <a:fillRect l="-22820" t="0" r="-22820" b="0"/>
              </a:stretch>
            </a:blipFill>
          </p:spPr>
        </p:sp>
        <p:sp>
          <p:nvSpPr>
            <p:cNvPr name="TextBox 13" id="13"/>
            <p:cNvSpPr txBox="true"/>
            <p:nvPr/>
          </p:nvSpPr>
          <p:spPr>
            <a:xfrm>
              <a:off x="0" y="0"/>
              <a:ext cx="9022080" cy="5120640"/>
            </a:xfrm>
            <a:prstGeom prst="rect">
              <a:avLst/>
            </a:prstGeom>
          </p:spPr>
          <p:txBody>
            <a:bodyPr anchor="ctr" rtlCol="false" tIns="0" lIns="0" bIns="0" rIns="0"/>
            <a:lstStyle/>
            <a:p>
              <a:pPr algn="l">
                <a:lnSpc>
                  <a:spcPts val="3359"/>
                </a:lnSpc>
              </a:pPr>
              <a:r>
                <a:rPr lang="en-US" sz="2799" spc="11">
                  <a:solidFill>
                    <a:srgbClr val="365B6D"/>
                  </a:solidFill>
                  <a:latin typeface="Barlow"/>
                  <a:ea typeface="Barlow"/>
                  <a:cs typeface="Barlow"/>
                  <a:sym typeface="Barlow"/>
                </a:rPr>
                <a:t>✅ Structure your ideas</a:t>
              </a:r>
            </a:p>
            <a:p>
              <a:pPr algn="l">
                <a:lnSpc>
                  <a:spcPts val="3359"/>
                </a:lnSpc>
              </a:pPr>
              <a:r>
                <a:rPr lang="en-US" sz="2799" spc="11">
                  <a:solidFill>
                    <a:srgbClr val="365B6D"/>
                  </a:solidFill>
                  <a:latin typeface="Barlow"/>
                  <a:ea typeface="Barlow"/>
                  <a:cs typeface="Barlow"/>
                  <a:sym typeface="Barlow"/>
                </a:rPr>
                <a:t>✅ Improve clarity</a:t>
              </a:r>
            </a:p>
            <a:p>
              <a:pPr algn="l">
                <a:lnSpc>
                  <a:spcPts val="3359"/>
                </a:lnSpc>
              </a:pPr>
              <a:r>
                <a:rPr lang="en-US" sz="2799" spc="11">
                  <a:solidFill>
                    <a:srgbClr val="365B6D"/>
                  </a:solidFill>
                  <a:latin typeface="Barlow"/>
                  <a:ea typeface="Barlow"/>
                  <a:cs typeface="Barlow"/>
                  <a:sym typeface="Barlow"/>
                </a:rPr>
                <a:t>✅ Check grammar</a:t>
              </a:r>
            </a:p>
            <a:p>
              <a:pPr algn="l">
                <a:lnSpc>
                  <a:spcPts val="3359"/>
                </a:lnSpc>
              </a:pPr>
              <a:r>
                <a:rPr lang="en-US" sz="2799" spc="11">
                  <a:solidFill>
                    <a:srgbClr val="365B6D"/>
                  </a:solidFill>
                  <a:latin typeface="Barlow"/>
                  <a:ea typeface="Barlow"/>
                  <a:cs typeface="Barlow"/>
                  <a:sym typeface="Barlow"/>
                </a:rPr>
                <a:t>✅ Suggest alternatives</a:t>
              </a:r>
            </a:p>
            <a:p>
              <a:pPr algn="l">
                <a:lnSpc>
                  <a:spcPts val="3359"/>
                </a:lnSpc>
              </a:pPr>
              <a:r>
                <a:rPr lang="en-US" sz="2799" spc="11">
                  <a:solidFill>
                    <a:srgbClr val="365B6D"/>
                  </a:solidFill>
                  <a:latin typeface="Barlow"/>
                  <a:ea typeface="Barlow"/>
                  <a:cs typeface="Barlow"/>
                  <a:sym typeface="Barlow"/>
                </a:rPr>
                <a:t>✅ Format references</a:t>
              </a:r>
            </a:p>
            <a:p>
              <a:pPr algn="l">
                <a:lnSpc>
                  <a:spcPts val="3359"/>
                </a:lnSpc>
              </a:pPr>
              <a:r>
                <a:rPr lang="en-US" sz="2799" spc="11">
                  <a:solidFill>
                    <a:srgbClr val="365B6D"/>
                  </a:solidFill>
                  <a:latin typeface="Barlow"/>
                  <a:ea typeface="Barlow"/>
                  <a:cs typeface="Barlow"/>
                  <a:sym typeface="Barlow"/>
                </a:rPr>
                <a:t>✅ Identify gaps in flow</a:t>
              </a:r>
            </a:p>
          </p:txBody>
        </p:sp>
      </p:grpSp>
      <p:grpSp>
        <p:nvGrpSpPr>
          <p:cNvPr name="Group 14" id="14"/>
          <p:cNvGrpSpPr/>
          <p:nvPr/>
        </p:nvGrpSpPr>
        <p:grpSpPr>
          <a:xfrm rot="0">
            <a:off x="9497063" y="1816103"/>
            <a:ext cx="7889243" cy="5146043"/>
            <a:chOff x="0" y="0"/>
            <a:chExt cx="10518991" cy="6861391"/>
          </a:xfrm>
        </p:grpSpPr>
        <p:sp>
          <p:nvSpPr>
            <p:cNvPr name="Freeform 15" id="15"/>
            <p:cNvSpPr/>
            <p:nvPr/>
          </p:nvSpPr>
          <p:spPr>
            <a:xfrm flipH="false" flipV="false" rot="0">
              <a:off x="16891" y="16891"/>
              <a:ext cx="10485120" cy="6827520"/>
            </a:xfrm>
            <a:custGeom>
              <a:avLst/>
              <a:gdLst/>
              <a:ahLst/>
              <a:cxnLst/>
              <a:rect r="r" b="b" t="t" l="l"/>
              <a:pathLst>
                <a:path h="6827520" w="10485120">
                  <a:moveTo>
                    <a:pt x="0" y="0"/>
                  </a:moveTo>
                  <a:lnTo>
                    <a:pt x="10485120" y="0"/>
                  </a:lnTo>
                  <a:lnTo>
                    <a:pt x="10485120" y="6827520"/>
                  </a:lnTo>
                  <a:lnTo>
                    <a:pt x="0" y="6827520"/>
                  </a:lnTo>
                  <a:close/>
                </a:path>
              </a:pathLst>
            </a:custGeom>
            <a:solidFill>
              <a:srgbClr val="FFE4E1"/>
            </a:solidFill>
          </p:spPr>
        </p:sp>
        <p:sp>
          <p:nvSpPr>
            <p:cNvPr name="Freeform 16" id="16"/>
            <p:cNvSpPr/>
            <p:nvPr/>
          </p:nvSpPr>
          <p:spPr>
            <a:xfrm flipH="false" flipV="false" rot="0">
              <a:off x="0" y="0"/>
              <a:ext cx="10518901" cy="6861301"/>
            </a:xfrm>
            <a:custGeom>
              <a:avLst/>
              <a:gdLst/>
              <a:ahLst/>
              <a:cxnLst/>
              <a:rect r="r" b="b" t="t" l="l"/>
              <a:pathLst>
                <a:path h="6861301" w="10518901">
                  <a:moveTo>
                    <a:pt x="16891" y="0"/>
                  </a:moveTo>
                  <a:lnTo>
                    <a:pt x="10502011" y="0"/>
                  </a:lnTo>
                  <a:cubicBezTo>
                    <a:pt x="10511409" y="0"/>
                    <a:pt x="10518901" y="7620"/>
                    <a:pt x="10518901" y="16891"/>
                  </a:cubicBezTo>
                  <a:lnTo>
                    <a:pt x="10518901" y="6844411"/>
                  </a:lnTo>
                  <a:cubicBezTo>
                    <a:pt x="10518901" y="6853809"/>
                    <a:pt x="10511282" y="6861301"/>
                    <a:pt x="10502011" y="6861301"/>
                  </a:cubicBezTo>
                  <a:lnTo>
                    <a:pt x="16891" y="6861301"/>
                  </a:lnTo>
                  <a:cubicBezTo>
                    <a:pt x="7493" y="6861301"/>
                    <a:pt x="0" y="6853682"/>
                    <a:pt x="0" y="6844411"/>
                  </a:cubicBezTo>
                  <a:lnTo>
                    <a:pt x="0" y="16891"/>
                  </a:lnTo>
                  <a:cubicBezTo>
                    <a:pt x="0" y="7620"/>
                    <a:pt x="7620" y="0"/>
                    <a:pt x="16891" y="0"/>
                  </a:cubicBezTo>
                  <a:moveTo>
                    <a:pt x="16891" y="33909"/>
                  </a:moveTo>
                  <a:lnTo>
                    <a:pt x="16891" y="16891"/>
                  </a:lnTo>
                  <a:lnTo>
                    <a:pt x="33909" y="16891"/>
                  </a:lnTo>
                  <a:lnTo>
                    <a:pt x="33909" y="6844411"/>
                  </a:lnTo>
                  <a:lnTo>
                    <a:pt x="16891" y="6844411"/>
                  </a:lnTo>
                  <a:lnTo>
                    <a:pt x="16891" y="6827520"/>
                  </a:lnTo>
                  <a:lnTo>
                    <a:pt x="10502011" y="6827520"/>
                  </a:lnTo>
                  <a:lnTo>
                    <a:pt x="10502011" y="6844411"/>
                  </a:lnTo>
                  <a:lnTo>
                    <a:pt x="10485120" y="6844411"/>
                  </a:lnTo>
                  <a:lnTo>
                    <a:pt x="10485120" y="16891"/>
                  </a:lnTo>
                  <a:lnTo>
                    <a:pt x="10502011" y="16891"/>
                  </a:lnTo>
                  <a:lnTo>
                    <a:pt x="10502011" y="33909"/>
                  </a:lnTo>
                  <a:lnTo>
                    <a:pt x="16891" y="33909"/>
                  </a:lnTo>
                  <a:close/>
                </a:path>
              </a:pathLst>
            </a:custGeom>
            <a:solidFill>
              <a:srgbClr val="DC3545"/>
            </a:solidFill>
          </p:spPr>
        </p:sp>
      </p:grpSp>
      <p:grpSp>
        <p:nvGrpSpPr>
          <p:cNvPr name="Group 17" id="17"/>
          <p:cNvGrpSpPr/>
          <p:nvPr/>
        </p:nvGrpSpPr>
        <p:grpSpPr>
          <a:xfrm rot="0">
            <a:off x="9875520" y="2011680"/>
            <a:ext cx="7132320" cy="731520"/>
            <a:chOff x="0" y="0"/>
            <a:chExt cx="9509760" cy="975360"/>
          </a:xfrm>
        </p:grpSpPr>
        <p:sp>
          <p:nvSpPr>
            <p:cNvPr name="Freeform 18" id="18"/>
            <p:cNvSpPr/>
            <p:nvPr/>
          </p:nvSpPr>
          <p:spPr>
            <a:xfrm flipH="false" flipV="false" rot="0">
              <a:off x="0" y="0"/>
              <a:ext cx="9509760" cy="975360"/>
            </a:xfrm>
            <a:custGeom>
              <a:avLst/>
              <a:gdLst/>
              <a:ahLst/>
              <a:cxnLst/>
              <a:rect r="r" b="b" t="t" l="l"/>
              <a:pathLst>
                <a:path h="975360" w="9509760">
                  <a:moveTo>
                    <a:pt x="0" y="0"/>
                  </a:moveTo>
                  <a:lnTo>
                    <a:pt x="9509760" y="0"/>
                  </a:lnTo>
                  <a:lnTo>
                    <a:pt x="9509760" y="975360"/>
                  </a:lnTo>
                  <a:lnTo>
                    <a:pt x="0" y="975360"/>
                  </a:lnTo>
                  <a:close/>
                </a:path>
              </a:pathLst>
            </a:custGeom>
            <a:blipFill>
              <a:blip r:embed="rId3">
                <a:alphaModFix amt="0"/>
              </a:blip>
              <a:stretch>
                <a:fillRect l="0" t="-139979" r="0" b="-139979"/>
              </a:stretch>
            </a:blipFill>
          </p:spPr>
        </p:sp>
        <p:sp>
          <p:nvSpPr>
            <p:cNvPr name="TextBox 19" id="19"/>
            <p:cNvSpPr txBox="true"/>
            <p:nvPr/>
          </p:nvSpPr>
          <p:spPr>
            <a:xfrm>
              <a:off x="0" y="0"/>
              <a:ext cx="9509760" cy="975360"/>
            </a:xfrm>
            <a:prstGeom prst="rect">
              <a:avLst/>
            </a:prstGeom>
          </p:spPr>
          <p:txBody>
            <a:bodyPr anchor="ctr" rtlCol="false" tIns="0" lIns="0" bIns="0" rIns="0"/>
            <a:lstStyle/>
            <a:p>
              <a:pPr algn="l">
                <a:lnSpc>
                  <a:spcPts val="4320"/>
                </a:lnSpc>
              </a:pPr>
              <a:r>
                <a:rPr lang="en-US" b="true" sz="3600">
                  <a:solidFill>
                    <a:srgbClr val="41C1BA"/>
                  </a:solidFill>
                  <a:latin typeface="Barlow Semi-Bold"/>
                  <a:ea typeface="Barlow Semi-Bold"/>
                  <a:cs typeface="Barlow Semi-Bold"/>
                  <a:sym typeface="Barlow Semi-Bold"/>
                </a:rPr>
                <a:t>AI CANNOT...</a:t>
              </a:r>
            </a:p>
          </p:txBody>
        </p:sp>
      </p:grpSp>
      <p:grpSp>
        <p:nvGrpSpPr>
          <p:cNvPr name="Group 20" id="20"/>
          <p:cNvGrpSpPr/>
          <p:nvPr/>
        </p:nvGrpSpPr>
        <p:grpSpPr>
          <a:xfrm rot="0">
            <a:off x="10058400" y="2926080"/>
            <a:ext cx="6766560" cy="3840480"/>
            <a:chOff x="0" y="0"/>
            <a:chExt cx="9022080" cy="5120640"/>
          </a:xfrm>
        </p:grpSpPr>
        <p:sp>
          <p:nvSpPr>
            <p:cNvPr name="Freeform 21" id="21"/>
            <p:cNvSpPr/>
            <p:nvPr/>
          </p:nvSpPr>
          <p:spPr>
            <a:xfrm flipH="false" flipV="false" rot="0">
              <a:off x="0" y="0"/>
              <a:ext cx="9022080" cy="5120640"/>
            </a:xfrm>
            <a:custGeom>
              <a:avLst/>
              <a:gdLst/>
              <a:ahLst/>
              <a:cxnLst/>
              <a:rect r="r" b="b" t="t" l="l"/>
              <a:pathLst>
                <a:path h="5120640" w="9022080">
                  <a:moveTo>
                    <a:pt x="0" y="0"/>
                  </a:moveTo>
                  <a:lnTo>
                    <a:pt x="9022080" y="0"/>
                  </a:lnTo>
                  <a:lnTo>
                    <a:pt x="9022080" y="5120640"/>
                  </a:lnTo>
                  <a:lnTo>
                    <a:pt x="0" y="5120640"/>
                  </a:lnTo>
                  <a:close/>
                </a:path>
              </a:pathLst>
            </a:custGeom>
            <a:blipFill>
              <a:blip r:embed="rId3">
                <a:alphaModFix amt="0"/>
              </a:blip>
              <a:stretch>
                <a:fillRect l="-22820" t="0" r="-22820" b="0"/>
              </a:stretch>
            </a:blipFill>
          </p:spPr>
        </p:sp>
        <p:sp>
          <p:nvSpPr>
            <p:cNvPr name="TextBox 22" id="22"/>
            <p:cNvSpPr txBox="true"/>
            <p:nvPr/>
          </p:nvSpPr>
          <p:spPr>
            <a:xfrm>
              <a:off x="0" y="0"/>
              <a:ext cx="9022080" cy="5120640"/>
            </a:xfrm>
            <a:prstGeom prst="rect">
              <a:avLst/>
            </a:prstGeom>
          </p:spPr>
          <p:txBody>
            <a:bodyPr anchor="ctr" rtlCol="false" tIns="0" lIns="0" bIns="0" rIns="0"/>
            <a:lstStyle/>
            <a:p>
              <a:pPr algn="l">
                <a:lnSpc>
                  <a:spcPts val="3359"/>
                </a:lnSpc>
              </a:pPr>
              <a:r>
                <a:rPr lang="en-US" sz="2799" spc="11">
                  <a:solidFill>
                    <a:srgbClr val="365B6D"/>
                  </a:solidFill>
                  <a:latin typeface="Barlow"/>
                  <a:ea typeface="Barlow"/>
                  <a:cs typeface="Barlow"/>
                  <a:sym typeface="Barlow"/>
                </a:rPr>
                <a:t>❌ Generate original research ideas</a:t>
              </a:r>
            </a:p>
            <a:p>
              <a:pPr algn="l">
                <a:lnSpc>
                  <a:spcPts val="3359"/>
                </a:lnSpc>
              </a:pPr>
              <a:r>
                <a:rPr lang="en-US" sz="2799" spc="11">
                  <a:solidFill>
                    <a:srgbClr val="365B6D"/>
                  </a:solidFill>
                  <a:latin typeface="Barlow"/>
                  <a:ea typeface="Barlow"/>
                  <a:cs typeface="Barlow"/>
                  <a:sym typeface="Barlow"/>
                </a:rPr>
                <a:t>❌ Verify accuracy of citations</a:t>
              </a:r>
            </a:p>
            <a:p>
              <a:pPr algn="l">
                <a:lnSpc>
                  <a:spcPts val="3359"/>
                </a:lnSpc>
              </a:pPr>
              <a:r>
                <a:rPr lang="en-US" sz="2799" spc="11">
                  <a:solidFill>
                    <a:srgbClr val="365B6D"/>
                  </a:solidFill>
                  <a:latin typeface="Barlow"/>
                  <a:ea typeface="Barlow"/>
                  <a:cs typeface="Barlow"/>
                  <a:sym typeface="Barlow"/>
                </a:rPr>
                <a:t>❌ Assess scientific validity</a:t>
              </a:r>
            </a:p>
            <a:p>
              <a:pPr algn="l">
                <a:lnSpc>
                  <a:spcPts val="3359"/>
                </a:lnSpc>
              </a:pPr>
              <a:r>
                <a:rPr lang="en-US" sz="2799" spc="11">
                  <a:solidFill>
                    <a:srgbClr val="365B6D"/>
                  </a:solidFill>
                  <a:latin typeface="Barlow"/>
                  <a:ea typeface="Barlow"/>
                  <a:cs typeface="Barlow"/>
                  <a:sym typeface="Barlow"/>
                </a:rPr>
                <a:t>❌ Make ethical judgments</a:t>
              </a:r>
            </a:p>
            <a:p>
              <a:pPr algn="l">
                <a:lnSpc>
                  <a:spcPts val="3359"/>
                </a:lnSpc>
              </a:pPr>
              <a:r>
                <a:rPr lang="en-US" sz="2799" spc="11">
                  <a:solidFill>
                    <a:srgbClr val="365B6D"/>
                  </a:solidFill>
                  <a:latin typeface="Barlow"/>
                  <a:ea typeface="Barlow"/>
                  <a:cs typeface="Barlow"/>
                  <a:sym typeface="Barlow"/>
                </a:rPr>
                <a:t>❌ Replace domain expertise</a:t>
              </a:r>
            </a:p>
            <a:p>
              <a:pPr algn="l">
                <a:lnSpc>
                  <a:spcPts val="3359"/>
                </a:lnSpc>
              </a:pPr>
              <a:r>
                <a:rPr lang="en-US" sz="2799" spc="11">
                  <a:solidFill>
                    <a:srgbClr val="365B6D"/>
                  </a:solidFill>
                  <a:latin typeface="Barlow"/>
                  <a:ea typeface="Barlow"/>
                  <a:cs typeface="Barlow"/>
                  <a:sym typeface="Barlow"/>
                </a:rPr>
                <a:t>❌ Understand your methods</a:t>
              </a:r>
            </a:p>
          </p:txBody>
        </p:sp>
      </p:grpSp>
      <p:grpSp>
        <p:nvGrpSpPr>
          <p:cNvPr name="Group 23" id="23"/>
          <p:cNvGrpSpPr/>
          <p:nvPr/>
        </p:nvGrpSpPr>
        <p:grpSpPr>
          <a:xfrm rot="0">
            <a:off x="914400" y="7315200"/>
            <a:ext cx="16459200" cy="1828800"/>
            <a:chOff x="0" y="0"/>
            <a:chExt cx="21945600" cy="2438400"/>
          </a:xfrm>
        </p:grpSpPr>
        <p:sp>
          <p:nvSpPr>
            <p:cNvPr name="Freeform 24" id="24"/>
            <p:cNvSpPr/>
            <p:nvPr/>
          </p:nvSpPr>
          <p:spPr>
            <a:xfrm flipH="false" flipV="false" rot="0">
              <a:off x="0" y="0"/>
              <a:ext cx="21945600" cy="2438400"/>
            </a:xfrm>
            <a:custGeom>
              <a:avLst/>
              <a:gdLst/>
              <a:ahLst/>
              <a:cxnLst/>
              <a:rect r="r" b="b" t="t" l="l"/>
              <a:pathLst>
                <a:path h="2438400" w="21945600">
                  <a:moveTo>
                    <a:pt x="0" y="0"/>
                  </a:moveTo>
                  <a:lnTo>
                    <a:pt x="21945600" y="0"/>
                  </a:lnTo>
                  <a:lnTo>
                    <a:pt x="21945600" y="2438400"/>
                  </a:lnTo>
                  <a:lnTo>
                    <a:pt x="0" y="2438400"/>
                  </a:lnTo>
                  <a:close/>
                </a:path>
              </a:pathLst>
            </a:custGeom>
            <a:solidFill>
              <a:srgbClr val="F2F1EC"/>
            </a:solidFill>
          </p:spPr>
        </p:sp>
      </p:grpSp>
      <p:grpSp>
        <p:nvGrpSpPr>
          <p:cNvPr name="Group 25" id="25"/>
          <p:cNvGrpSpPr/>
          <p:nvPr/>
        </p:nvGrpSpPr>
        <p:grpSpPr>
          <a:xfrm rot="0">
            <a:off x="1463040" y="7772400"/>
            <a:ext cx="731520" cy="731520"/>
            <a:chOff x="0" y="0"/>
            <a:chExt cx="975360" cy="975360"/>
          </a:xfrm>
        </p:grpSpPr>
        <p:sp>
          <p:nvSpPr>
            <p:cNvPr name="Freeform 26" id="26" descr="preencoded.png"/>
            <p:cNvSpPr/>
            <p:nvPr/>
          </p:nvSpPr>
          <p:spPr>
            <a:xfrm flipH="false" flipV="false" rot="0">
              <a:off x="0" y="0"/>
              <a:ext cx="975360" cy="975360"/>
            </a:xfrm>
            <a:custGeom>
              <a:avLst/>
              <a:gdLst/>
              <a:ahLst/>
              <a:cxnLst/>
              <a:rect r="r" b="b" t="t" l="l"/>
              <a:pathLst>
                <a:path h="975360" w="975360">
                  <a:moveTo>
                    <a:pt x="0" y="0"/>
                  </a:moveTo>
                  <a:lnTo>
                    <a:pt x="975360" y="0"/>
                  </a:lnTo>
                  <a:lnTo>
                    <a:pt x="975360" y="975360"/>
                  </a:lnTo>
                  <a:lnTo>
                    <a:pt x="0" y="975360"/>
                  </a:lnTo>
                  <a:lnTo>
                    <a:pt x="0" y="0"/>
                  </a:lnTo>
                  <a:close/>
                </a:path>
              </a:pathLst>
            </a:custGeom>
            <a:blipFill>
              <a:blip r:embed="rId4"/>
              <a:stretch>
                <a:fillRect l="0" t="0" r="0" b="0"/>
              </a:stretch>
            </a:blipFill>
          </p:spPr>
        </p:sp>
      </p:grpSp>
      <p:grpSp>
        <p:nvGrpSpPr>
          <p:cNvPr name="Group 27" id="27"/>
          <p:cNvGrpSpPr/>
          <p:nvPr/>
        </p:nvGrpSpPr>
        <p:grpSpPr>
          <a:xfrm rot="0">
            <a:off x="2560320" y="7498080"/>
            <a:ext cx="14630400" cy="1463040"/>
            <a:chOff x="0" y="0"/>
            <a:chExt cx="19507200" cy="1950720"/>
          </a:xfrm>
        </p:grpSpPr>
        <p:sp>
          <p:nvSpPr>
            <p:cNvPr name="Freeform 28" id="28"/>
            <p:cNvSpPr/>
            <p:nvPr/>
          </p:nvSpPr>
          <p:spPr>
            <a:xfrm flipH="false" flipV="false" rot="0">
              <a:off x="0" y="0"/>
              <a:ext cx="19507200" cy="1950720"/>
            </a:xfrm>
            <a:custGeom>
              <a:avLst/>
              <a:gdLst/>
              <a:ahLst/>
              <a:cxnLst/>
              <a:rect r="r" b="b" t="t" l="l"/>
              <a:pathLst>
                <a:path h="1950720" w="19507200">
                  <a:moveTo>
                    <a:pt x="0" y="0"/>
                  </a:moveTo>
                  <a:lnTo>
                    <a:pt x="19507200" y="0"/>
                  </a:lnTo>
                  <a:lnTo>
                    <a:pt x="19507200" y="1950720"/>
                  </a:lnTo>
                  <a:lnTo>
                    <a:pt x="0" y="1950720"/>
                  </a:lnTo>
                  <a:close/>
                </a:path>
              </a:pathLst>
            </a:custGeom>
            <a:blipFill>
              <a:blip r:embed="rId3">
                <a:alphaModFix amt="0"/>
              </a:blip>
              <a:stretch>
                <a:fillRect l="0" t="-144850" r="0" b="-144850"/>
              </a:stretch>
            </a:blipFill>
          </p:spPr>
        </p:sp>
        <p:sp>
          <p:nvSpPr>
            <p:cNvPr name="TextBox 29" id="29"/>
            <p:cNvSpPr txBox="true"/>
            <p:nvPr/>
          </p:nvSpPr>
          <p:spPr>
            <a:xfrm>
              <a:off x="0" y="0"/>
              <a:ext cx="19507200" cy="1950720"/>
            </a:xfrm>
            <a:prstGeom prst="rect">
              <a:avLst/>
            </a:prstGeom>
          </p:spPr>
          <p:txBody>
            <a:bodyPr anchor="ctr" rtlCol="false" tIns="0" lIns="0" bIns="0" rIns="0"/>
            <a:lstStyle/>
            <a:p>
              <a:pPr algn="l">
                <a:lnSpc>
                  <a:spcPts val="3840"/>
                </a:lnSpc>
              </a:pPr>
              <a:r>
                <a:rPr lang="en-US" b="true" sz="3200">
                  <a:solidFill>
                    <a:srgbClr val="6C9286"/>
                  </a:solidFill>
                  <a:latin typeface="Barlow Semi-Bold"/>
                  <a:ea typeface="Barlow Semi-Bold"/>
                  <a:cs typeface="Barlow Semi-Bold"/>
                  <a:sym typeface="Barlow Semi-Bold"/>
                </a:rPr>
                <a:t>⛔ NEVER Upload: Unpublished data | Patient information | Proprietary research | Confidential materials</a:t>
              </a:r>
            </a:p>
          </p:txBody>
        </p:sp>
      </p:grpSp>
    </p:spTree>
  </p:cSld>
  <p:clrMapOvr>
    <a:masterClrMapping/>
  </p:clrMapOvr>
</p:sld>
</file>

<file path=ppt/slides/slide19.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0" y="0"/>
            <a:ext cx="18288000" cy="274320"/>
            <a:chOff x="0" y="0"/>
            <a:chExt cx="24384000" cy="365760"/>
          </a:xfrm>
        </p:grpSpPr>
        <p:sp>
          <p:nvSpPr>
            <p:cNvPr name="Freeform 3" id="3"/>
            <p:cNvSpPr/>
            <p:nvPr/>
          </p:nvSpPr>
          <p:spPr>
            <a:xfrm flipH="false" flipV="false" rot="0">
              <a:off x="0" y="0"/>
              <a:ext cx="24384000" cy="365760"/>
            </a:xfrm>
            <a:custGeom>
              <a:avLst/>
              <a:gdLst/>
              <a:ahLst/>
              <a:cxnLst/>
              <a:rect r="r" b="b" t="t" l="l"/>
              <a:pathLst>
                <a:path h="365760" w="24384000">
                  <a:moveTo>
                    <a:pt x="0" y="0"/>
                  </a:moveTo>
                  <a:lnTo>
                    <a:pt x="24384000" y="0"/>
                  </a:lnTo>
                  <a:lnTo>
                    <a:pt x="24384000" y="365760"/>
                  </a:lnTo>
                  <a:lnTo>
                    <a:pt x="0" y="365760"/>
                  </a:lnTo>
                  <a:close/>
                </a:path>
              </a:pathLst>
            </a:custGeom>
            <a:solidFill>
              <a:srgbClr val="365B6D"/>
            </a:solidFill>
          </p:spPr>
        </p:sp>
      </p:grpSp>
      <p:grpSp>
        <p:nvGrpSpPr>
          <p:cNvPr name="Group 4" id="4"/>
          <p:cNvGrpSpPr/>
          <p:nvPr/>
        </p:nvGrpSpPr>
        <p:grpSpPr>
          <a:xfrm rot="0">
            <a:off x="914400" y="548640"/>
            <a:ext cx="16459200" cy="1040463"/>
            <a:chOff x="0" y="0"/>
            <a:chExt cx="21945600" cy="1387284"/>
          </a:xfrm>
        </p:grpSpPr>
        <p:sp>
          <p:nvSpPr>
            <p:cNvPr name="Freeform 5" id="5"/>
            <p:cNvSpPr/>
            <p:nvPr/>
          </p:nvSpPr>
          <p:spPr>
            <a:xfrm flipH="false" flipV="false" rot="0">
              <a:off x="0" y="0"/>
              <a:ext cx="21945600" cy="1387221"/>
            </a:xfrm>
            <a:custGeom>
              <a:avLst/>
              <a:gdLst/>
              <a:ahLst/>
              <a:cxnLst/>
              <a:rect r="r" b="b" t="t" l="l"/>
              <a:pathLst>
                <a:path h="1387221" w="21945600">
                  <a:moveTo>
                    <a:pt x="0" y="0"/>
                  </a:moveTo>
                  <a:lnTo>
                    <a:pt x="21945600" y="0"/>
                  </a:lnTo>
                  <a:lnTo>
                    <a:pt x="21945600" y="1387221"/>
                  </a:lnTo>
                  <a:lnTo>
                    <a:pt x="0" y="1387221"/>
                  </a:lnTo>
                  <a:close/>
                </a:path>
              </a:pathLst>
            </a:custGeom>
            <a:blipFill>
              <a:blip r:embed="rId3">
                <a:alphaModFix amt="0"/>
              </a:blip>
              <a:stretch>
                <a:fillRect l="0" t="-258033" r="0" b="-258038"/>
              </a:stretch>
            </a:blipFill>
          </p:spPr>
        </p:sp>
      </p:grpSp>
      <p:grpSp>
        <p:nvGrpSpPr>
          <p:cNvPr name="Group 6" id="6"/>
          <p:cNvGrpSpPr/>
          <p:nvPr/>
        </p:nvGrpSpPr>
        <p:grpSpPr>
          <a:xfrm rot="0">
            <a:off x="914400" y="541496"/>
            <a:ext cx="16459200" cy="1104397"/>
            <a:chOff x="0" y="0"/>
            <a:chExt cx="21945600" cy="1472529"/>
          </a:xfrm>
        </p:grpSpPr>
        <p:sp>
          <p:nvSpPr>
            <p:cNvPr name="Freeform 7" id="7"/>
            <p:cNvSpPr/>
            <p:nvPr/>
          </p:nvSpPr>
          <p:spPr>
            <a:xfrm flipH="false" flipV="false" rot="0">
              <a:off x="0" y="0"/>
              <a:ext cx="21945600" cy="1472525"/>
            </a:xfrm>
            <a:custGeom>
              <a:avLst/>
              <a:gdLst/>
              <a:ahLst/>
              <a:cxnLst/>
              <a:rect r="r" b="b" t="t" l="l"/>
              <a:pathLst>
                <a:path h="1472525" w="21945600">
                  <a:moveTo>
                    <a:pt x="0" y="0"/>
                  </a:moveTo>
                  <a:lnTo>
                    <a:pt x="21945600" y="0"/>
                  </a:lnTo>
                  <a:lnTo>
                    <a:pt x="21945600" y="1472525"/>
                  </a:lnTo>
                  <a:lnTo>
                    <a:pt x="0" y="1472525"/>
                  </a:lnTo>
                  <a:close/>
                </a:path>
              </a:pathLst>
            </a:custGeom>
            <a:blipFill>
              <a:blip r:embed="rId4">
                <a:alphaModFix amt="0"/>
              </a:blip>
              <a:stretch>
                <a:fillRect l="0" t="-242963" r="0" b="-237822"/>
              </a:stretch>
            </a:blipFill>
          </p:spPr>
        </p:sp>
        <p:sp>
          <p:nvSpPr>
            <p:cNvPr name="TextBox 8" id="8"/>
            <p:cNvSpPr txBox="true"/>
            <p:nvPr/>
          </p:nvSpPr>
          <p:spPr>
            <a:xfrm>
              <a:off x="0" y="-9525"/>
              <a:ext cx="21945600" cy="1482054"/>
            </a:xfrm>
            <a:prstGeom prst="rect">
              <a:avLst/>
            </a:prstGeom>
          </p:spPr>
          <p:txBody>
            <a:bodyPr anchor="ctr" rtlCol="false" tIns="0" lIns="0" bIns="0" rIns="0"/>
            <a:lstStyle/>
            <a:p>
              <a:pPr algn="l">
                <a:lnSpc>
                  <a:spcPts val="6718"/>
                </a:lnSpc>
              </a:pPr>
              <a:r>
                <a:rPr lang="en-US" b="true" sz="5599">
                  <a:solidFill>
                    <a:srgbClr val="365B6D"/>
                  </a:solidFill>
                  <a:latin typeface="Barlow Bold"/>
                  <a:ea typeface="Barlow Bold"/>
                  <a:cs typeface="Barlow Bold"/>
                  <a:sym typeface="Barlow Bold"/>
                </a:rPr>
                <a:t>RED FLAG #1: HALLUCINATIONS</a:t>
              </a:r>
            </a:p>
          </p:txBody>
        </p:sp>
      </p:grpSp>
      <p:grpSp>
        <p:nvGrpSpPr>
          <p:cNvPr name="Group 9" id="9"/>
          <p:cNvGrpSpPr/>
          <p:nvPr/>
        </p:nvGrpSpPr>
        <p:grpSpPr>
          <a:xfrm rot="0">
            <a:off x="914400" y="1463040"/>
            <a:ext cx="16459200" cy="548640"/>
            <a:chOff x="0" y="0"/>
            <a:chExt cx="21945600" cy="731520"/>
          </a:xfrm>
        </p:grpSpPr>
        <p:sp>
          <p:nvSpPr>
            <p:cNvPr name="Freeform 10" id="10"/>
            <p:cNvSpPr/>
            <p:nvPr/>
          </p:nvSpPr>
          <p:spPr>
            <a:xfrm flipH="false" flipV="false" rot="0">
              <a:off x="0" y="0"/>
              <a:ext cx="21945600" cy="731520"/>
            </a:xfrm>
            <a:custGeom>
              <a:avLst/>
              <a:gdLst/>
              <a:ahLst/>
              <a:cxnLst/>
              <a:rect r="r" b="b" t="t" l="l"/>
              <a:pathLst>
                <a:path h="731520" w="21945600">
                  <a:moveTo>
                    <a:pt x="0" y="0"/>
                  </a:moveTo>
                  <a:lnTo>
                    <a:pt x="21945600" y="0"/>
                  </a:lnTo>
                  <a:lnTo>
                    <a:pt x="21945600" y="731520"/>
                  </a:lnTo>
                  <a:lnTo>
                    <a:pt x="0" y="731520"/>
                  </a:lnTo>
                  <a:close/>
                </a:path>
              </a:pathLst>
            </a:custGeom>
            <a:blipFill>
              <a:blip r:embed="rId3">
                <a:alphaModFix amt="0"/>
              </a:blip>
              <a:stretch>
                <a:fillRect l="0" t="-534144" r="0" b="-534145"/>
              </a:stretch>
            </a:blipFill>
          </p:spPr>
        </p:sp>
      </p:grpSp>
      <p:grpSp>
        <p:nvGrpSpPr>
          <p:cNvPr name="Group 11" id="11"/>
          <p:cNvGrpSpPr/>
          <p:nvPr/>
        </p:nvGrpSpPr>
        <p:grpSpPr>
          <a:xfrm rot="0">
            <a:off x="914400" y="1463040"/>
            <a:ext cx="16459200" cy="548640"/>
            <a:chOff x="0" y="0"/>
            <a:chExt cx="21945600" cy="731520"/>
          </a:xfrm>
        </p:grpSpPr>
        <p:sp>
          <p:nvSpPr>
            <p:cNvPr name="Freeform 12" id="12"/>
            <p:cNvSpPr/>
            <p:nvPr/>
          </p:nvSpPr>
          <p:spPr>
            <a:xfrm flipH="false" flipV="false" rot="0">
              <a:off x="0" y="0"/>
              <a:ext cx="21945600" cy="731520"/>
            </a:xfrm>
            <a:custGeom>
              <a:avLst/>
              <a:gdLst/>
              <a:ahLst/>
              <a:cxnLst/>
              <a:rect r="r" b="b" t="t" l="l"/>
              <a:pathLst>
                <a:path h="731520" w="21945600">
                  <a:moveTo>
                    <a:pt x="0" y="0"/>
                  </a:moveTo>
                  <a:lnTo>
                    <a:pt x="21945600" y="0"/>
                  </a:lnTo>
                  <a:lnTo>
                    <a:pt x="21945600" y="731520"/>
                  </a:lnTo>
                  <a:lnTo>
                    <a:pt x="0" y="731520"/>
                  </a:lnTo>
                  <a:close/>
                </a:path>
              </a:pathLst>
            </a:custGeom>
            <a:blipFill>
              <a:blip r:embed="rId4">
                <a:alphaModFix amt="0"/>
              </a:blip>
              <a:stretch>
                <a:fillRect l="0" t="-534551" r="0" b="-534551"/>
              </a:stretch>
            </a:blipFill>
          </p:spPr>
        </p:sp>
        <p:sp>
          <p:nvSpPr>
            <p:cNvPr name="TextBox 13" id="13"/>
            <p:cNvSpPr txBox="true"/>
            <p:nvPr/>
          </p:nvSpPr>
          <p:spPr>
            <a:xfrm>
              <a:off x="0" y="-9525"/>
              <a:ext cx="21945600" cy="741045"/>
            </a:xfrm>
            <a:prstGeom prst="rect">
              <a:avLst/>
            </a:prstGeom>
          </p:spPr>
          <p:txBody>
            <a:bodyPr anchor="ctr" rtlCol="false" tIns="0" lIns="0" bIns="0" rIns="0"/>
            <a:lstStyle/>
            <a:p>
              <a:pPr algn="l">
                <a:lnSpc>
                  <a:spcPts val="3358"/>
                </a:lnSpc>
              </a:pPr>
              <a:r>
                <a:rPr lang="en-US" sz="2799" spc="11">
                  <a:solidFill>
                    <a:srgbClr val="6C9286"/>
                  </a:solidFill>
                  <a:latin typeface="Barlow"/>
                  <a:ea typeface="Barlow"/>
                  <a:cs typeface="Barlow"/>
                  <a:sym typeface="Barlow"/>
                </a:rPr>
                <a:t>AI confidently produces nonsense</a:t>
              </a:r>
            </a:p>
          </p:txBody>
        </p:sp>
      </p:grpSp>
      <p:grpSp>
        <p:nvGrpSpPr>
          <p:cNvPr name="Group 14" id="14"/>
          <p:cNvGrpSpPr/>
          <p:nvPr/>
        </p:nvGrpSpPr>
        <p:grpSpPr>
          <a:xfrm rot="0">
            <a:off x="914400" y="2194560"/>
            <a:ext cx="16459200" cy="6400800"/>
            <a:chOff x="0" y="0"/>
            <a:chExt cx="21945600" cy="8534400"/>
          </a:xfrm>
        </p:grpSpPr>
        <p:sp>
          <p:nvSpPr>
            <p:cNvPr name="Freeform 15" id="15"/>
            <p:cNvSpPr/>
            <p:nvPr/>
          </p:nvSpPr>
          <p:spPr>
            <a:xfrm flipH="false" flipV="false" rot="0">
              <a:off x="0" y="0"/>
              <a:ext cx="21945600" cy="8534400"/>
            </a:xfrm>
            <a:custGeom>
              <a:avLst/>
              <a:gdLst/>
              <a:ahLst/>
              <a:cxnLst/>
              <a:rect r="r" b="b" t="t" l="l"/>
              <a:pathLst>
                <a:path h="8534400" w="21945600">
                  <a:moveTo>
                    <a:pt x="0" y="0"/>
                  </a:moveTo>
                  <a:lnTo>
                    <a:pt x="21945600" y="0"/>
                  </a:lnTo>
                  <a:lnTo>
                    <a:pt x="21945600" y="8534400"/>
                  </a:lnTo>
                  <a:lnTo>
                    <a:pt x="0" y="8534400"/>
                  </a:lnTo>
                  <a:close/>
                </a:path>
              </a:pathLst>
            </a:custGeom>
            <a:solidFill>
              <a:srgbClr val="289DD2"/>
            </a:solidFill>
          </p:spPr>
        </p:sp>
      </p:grpSp>
      <p:grpSp>
        <p:nvGrpSpPr>
          <p:cNvPr name="Group 16" id="16"/>
          <p:cNvGrpSpPr/>
          <p:nvPr/>
        </p:nvGrpSpPr>
        <p:grpSpPr>
          <a:xfrm rot="0">
            <a:off x="1280160" y="2377440"/>
            <a:ext cx="15727680" cy="731520"/>
            <a:chOff x="0" y="0"/>
            <a:chExt cx="20970240" cy="975360"/>
          </a:xfrm>
        </p:grpSpPr>
        <p:sp>
          <p:nvSpPr>
            <p:cNvPr name="Freeform 17" id="17"/>
            <p:cNvSpPr/>
            <p:nvPr/>
          </p:nvSpPr>
          <p:spPr>
            <a:xfrm flipH="false" flipV="false" rot="0">
              <a:off x="0" y="0"/>
              <a:ext cx="20970239" cy="975360"/>
            </a:xfrm>
            <a:custGeom>
              <a:avLst/>
              <a:gdLst/>
              <a:ahLst/>
              <a:cxnLst/>
              <a:rect r="r" b="b" t="t" l="l"/>
              <a:pathLst>
                <a:path h="975360" w="20970239">
                  <a:moveTo>
                    <a:pt x="0" y="0"/>
                  </a:moveTo>
                  <a:lnTo>
                    <a:pt x="20970239" y="0"/>
                  </a:lnTo>
                  <a:lnTo>
                    <a:pt x="20970239" y="975360"/>
                  </a:lnTo>
                  <a:lnTo>
                    <a:pt x="0" y="975360"/>
                  </a:lnTo>
                  <a:close/>
                </a:path>
              </a:pathLst>
            </a:custGeom>
            <a:blipFill>
              <a:blip r:embed="rId3">
                <a:alphaModFix amt="0"/>
              </a:blip>
              <a:stretch>
                <a:fillRect l="0" t="-368636" r="0" b="-368636"/>
              </a:stretch>
            </a:blipFill>
          </p:spPr>
        </p:sp>
      </p:grpSp>
      <p:grpSp>
        <p:nvGrpSpPr>
          <p:cNvPr name="Group 18" id="18"/>
          <p:cNvGrpSpPr/>
          <p:nvPr/>
        </p:nvGrpSpPr>
        <p:grpSpPr>
          <a:xfrm rot="0">
            <a:off x="1280160" y="2377440"/>
            <a:ext cx="15727680" cy="731520"/>
            <a:chOff x="0" y="0"/>
            <a:chExt cx="20970240" cy="975360"/>
          </a:xfrm>
        </p:grpSpPr>
        <p:sp>
          <p:nvSpPr>
            <p:cNvPr name="Freeform 19" id="19"/>
            <p:cNvSpPr/>
            <p:nvPr/>
          </p:nvSpPr>
          <p:spPr>
            <a:xfrm flipH="false" flipV="false" rot="0">
              <a:off x="0" y="0"/>
              <a:ext cx="20970239" cy="975360"/>
            </a:xfrm>
            <a:custGeom>
              <a:avLst/>
              <a:gdLst/>
              <a:ahLst/>
              <a:cxnLst/>
              <a:rect r="r" b="b" t="t" l="l"/>
              <a:pathLst>
                <a:path h="975360" w="20970239">
                  <a:moveTo>
                    <a:pt x="0" y="0"/>
                  </a:moveTo>
                  <a:lnTo>
                    <a:pt x="20970239" y="0"/>
                  </a:lnTo>
                  <a:lnTo>
                    <a:pt x="20970239" y="975360"/>
                  </a:lnTo>
                  <a:lnTo>
                    <a:pt x="0" y="975360"/>
                  </a:lnTo>
                  <a:close/>
                </a:path>
              </a:pathLst>
            </a:custGeom>
            <a:blipFill>
              <a:blip r:embed="rId4">
                <a:alphaModFix amt="0"/>
              </a:blip>
              <a:stretch>
                <a:fillRect l="0" t="-368928" r="0" b="-368928"/>
              </a:stretch>
            </a:blipFill>
          </p:spPr>
        </p:sp>
        <p:sp>
          <p:nvSpPr>
            <p:cNvPr name="TextBox 20" id="20"/>
            <p:cNvSpPr txBox="true"/>
            <p:nvPr/>
          </p:nvSpPr>
          <p:spPr>
            <a:xfrm>
              <a:off x="0" y="-9525"/>
              <a:ext cx="20970240" cy="984885"/>
            </a:xfrm>
            <a:prstGeom prst="rect">
              <a:avLst/>
            </a:prstGeom>
          </p:spPr>
          <p:txBody>
            <a:bodyPr anchor="ctr" rtlCol="false" tIns="0" lIns="0" bIns="0" rIns="0"/>
            <a:lstStyle/>
            <a:p>
              <a:pPr algn="l">
                <a:lnSpc>
                  <a:spcPts val="3358"/>
                </a:lnSpc>
              </a:pPr>
              <a:r>
                <a:rPr lang="en-US" b="true" sz="2799">
                  <a:solidFill>
                    <a:srgbClr val="365B6D"/>
                  </a:solidFill>
                  <a:latin typeface="Barlow Semi-Bold"/>
                  <a:ea typeface="Barlow Semi-Bold"/>
                  <a:cs typeface="Barlow Semi-Bold"/>
                  <a:sym typeface="Barlow Semi-Bold"/>
                </a:rPr>
                <a:t>REAL CASE: February 2024</a:t>
              </a:r>
            </a:p>
          </p:txBody>
        </p:sp>
      </p:grpSp>
      <p:grpSp>
        <p:nvGrpSpPr>
          <p:cNvPr name="Group 21" id="21"/>
          <p:cNvGrpSpPr/>
          <p:nvPr/>
        </p:nvGrpSpPr>
        <p:grpSpPr>
          <a:xfrm rot="0">
            <a:off x="1280160" y="3200400"/>
            <a:ext cx="15727680" cy="4754880"/>
            <a:chOff x="0" y="0"/>
            <a:chExt cx="20970240" cy="6339840"/>
          </a:xfrm>
        </p:grpSpPr>
        <p:sp>
          <p:nvSpPr>
            <p:cNvPr name="Freeform 22" id="22"/>
            <p:cNvSpPr/>
            <p:nvPr/>
          </p:nvSpPr>
          <p:spPr>
            <a:xfrm flipH="false" flipV="false" rot="0">
              <a:off x="0" y="0"/>
              <a:ext cx="20970239" cy="6339840"/>
            </a:xfrm>
            <a:custGeom>
              <a:avLst/>
              <a:gdLst/>
              <a:ahLst/>
              <a:cxnLst/>
              <a:rect r="r" b="b" t="t" l="l"/>
              <a:pathLst>
                <a:path h="6339840" w="20970239">
                  <a:moveTo>
                    <a:pt x="0" y="0"/>
                  </a:moveTo>
                  <a:lnTo>
                    <a:pt x="20970239" y="0"/>
                  </a:lnTo>
                  <a:lnTo>
                    <a:pt x="20970239" y="6339840"/>
                  </a:lnTo>
                  <a:lnTo>
                    <a:pt x="0" y="6339840"/>
                  </a:lnTo>
                  <a:close/>
                </a:path>
              </a:pathLst>
            </a:custGeom>
            <a:blipFill>
              <a:blip r:embed="rId3">
                <a:alphaModFix amt="0"/>
              </a:blip>
              <a:stretch>
                <a:fillRect l="0" t="-14405" r="0" b="-14405"/>
              </a:stretch>
            </a:blipFill>
          </p:spPr>
        </p:sp>
      </p:grpSp>
      <p:grpSp>
        <p:nvGrpSpPr>
          <p:cNvPr name="Group 23" id="23"/>
          <p:cNvGrpSpPr/>
          <p:nvPr/>
        </p:nvGrpSpPr>
        <p:grpSpPr>
          <a:xfrm rot="0">
            <a:off x="1280160" y="3200400"/>
            <a:ext cx="15727680" cy="4754880"/>
            <a:chOff x="0" y="0"/>
            <a:chExt cx="20970240" cy="6339840"/>
          </a:xfrm>
        </p:grpSpPr>
        <p:sp>
          <p:nvSpPr>
            <p:cNvPr name="Freeform 24" id="24"/>
            <p:cNvSpPr/>
            <p:nvPr/>
          </p:nvSpPr>
          <p:spPr>
            <a:xfrm flipH="false" flipV="false" rot="0">
              <a:off x="0" y="0"/>
              <a:ext cx="20970239" cy="6339840"/>
            </a:xfrm>
            <a:custGeom>
              <a:avLst/>
              <a:gdLst/>
              <a:ahLst/>
              <a:cxnLst/>
              <a:rect r="r" b="b" t="t" l="l"/>
              <a:pathLst>
                <a:path h="6339840" w="20970239">
                  <a:moveTo>
                    <a:pt x="0" y="0"/>
                  </a:moveTo>
                  <a:lnTo>
                    <a:pt x="20970239" y="0"/>
                  </a:lnTo>
                  <a:lnTo>
                    <a:pt x="20970239" y="6339840"/>
                  </a:lnTo>
                  <a:lnTo>
                    <a:pt x="0" y="6339840"/>
                  </a:lnTo>
                  <a:close/>
                </a:path>
              </a:pathLst>
            </a:custGeom>
            <a:blipFill>
              <a:blip r:embed="rId4">
                <a:alphaModFix amt="0"/>
              </a:blip>
              <a:stretch>
                <a:fillRect l="0" t="-14450" r="0" b="-14450"/>
              </a:stretch>
            </a:blipFill>
          </p:spPr>
        </p:sp>
        <p:sp>
          <p:nvSpPr>
            <p:cNvPr name="TextBox 25" id="25"/>
            <p:cNvSpPr txBox="true"/>
            <p:nvPr/>
          </p:nvSpPr>
          <p:spPr>
            <a:xfrm>
              <a:off x="0" y="0"/>
              <a:ext cx="20970240" cy="6339840"/>
            </a:xfrm>
            <a:prstGeom prst="rect">
              <a:avLst/>
            </a:prstGeom>
          </p:spPr>
          <p:txBody>
            <a:bodyPr anchor="ctr" rtlCol="false" tIns="0" lIns="0" bIns="0" rIns="0"/>
            <a:lstStyle/>
            <a:p>
              <a:pPr algn="l">
                <a:lnSpc>
                  <a:spcPts val="3120"/>
                </a:lnSpc>
              </a:pPr>
              <a:r>
                <a:rPr lang="en-US" sz="2600" spc="10">
                  <a:solidFill>
                    <a:srgbClr val="365B6D"/>
                  </a:solidFill>
                  <a:latin typeface="Barlow"/>
                  <a:ea typeface="Barlow"/>
                  <a:cs typeface="Barlow"/>
                  <a:sym typeface="Barlow"/>
                </a:rPr>
                <a:t>Frontiers in Cell and Developmental Biology published a paper with AI-generated images showing:</a:t>
              </a:r>
            </a:p>
            <a:p>
              <a:pPr algn="l">
                <a:lnSpc>
                  <a:spcPts val="3120"/>
                </a:lnSpc>
              </a:pPr>
            </a:p>
            <a:p>
              <a:pPr algn="l">
                <a:lnSpc>
                  <a:spcPts val="3120"/>
                </a:lnSpc>
              </a:pPr>
              <a:r>
                <a:rPr lang="en-US" sz="2600" spc="10">
                  <a:solidFill>
                    <a:srgbClr val="365B6D"/>
                  </a:solidFill>
                  <a:latin typeface="Barlow"/>
                  <a:ea typeface="Barlow"/>
                  <a:cs typeface="Barlow"/>
                  <a:sym typeface="Barlow"/>
                </a:rPr>
                <a:t>• A rat with anatomically impossible proportions</a:t>
              </a:r>
            </a:p>
            <a:p>
              <a:pPr algn="l">
                <a:lnSpc>
                  <a:spcPts val="3120"/>
                </a:lnSpc>
              </a:pPr>
              <a:r>
                <a:rPr lang="en-US" sz="2600" spc="10">
                  <a:solidFill>
                    <a:srgbClr val="365B6D"/>
                  </a:solidFill>
                  <a:latin typeface="Barlow"/>
                  <a:ea typeface="Barlow"/>
                  <a:cs typeface="Barlow"/>
                  <a:sym typeface="Barlow"/>
                </a:rPr>
                <a:t>• Labels including "testtomcels," "dissilced," and "iollotte sserotgomar"</a:t>
              </a:r>
            </a:p>
            <a:p>
              <a:pPr algn="l">
                <a:lnSpc>
                  <a:spcPts val="3120"/>
                </a:lnSpc>
              </a:pPr>
              <a:r>
                <a:rPr lang="en-US" sz="2600" spc="10">
                  <a:solidFill>
                    <a:srgbClr val="365B6D"/>
                  </a:solidFill>
                  <a:latin typeface="Barlow"/>
                  <a:ea typeface="Barlow"/>
                  <a:cs typeface="Barlow"/>
                  <a:sym typeface="Barlow"/>
                </a:rPr>
                <a:t>• Paper passed peer review</a:t>
              </a:r>
            </a:p>
            <a:p>
              <a:pPr algn="l">
                <a:lnSpc>
                  <a:spcPts val="3120"/>
                </a:lnSpc>
              </a:pPr>
              <a:r>
                <a:rPr lang="en-US" sz="2600" spc="10">
                  <a:solidFill>
                    <a:srgbClr val="365B6D"/>
                  </a:solidFill>
                  <a:latin typeface="Barlow"/>
                  <a:ea typeface="Barlow"/>
                  <a:cs typeface="Barlow"/>
                  <a:sym typeface="Barlow"/>
                </a:rPr>
                <a:t>• Retracted within 48 hours after going viral on social media</a:t>
              </a:r>
            </a:p>
            <a:p>
              <a:pPr algn="l">
                <a:lnSpc>
                  <a:spcPts val="3120"/>
                </a:lnSpc>
              </a:pPr>
            </a:p>
            <a:p>
              <a:pPr algn="l">
                <a:lnSpc>
                  <a:spcPts val="3120"/>
                </a:lnSpc>
              </a:pPr>
              <a:r>
                <a:rPr lang="en-US" sz="2600" spc="10">
                  <a:solidFill>
                    <a:srgbClr val="365B6D"/>
                  </a:solidFill>
                  <a:latin typeface="Barlow"/>
                  <a:ea typeface="Barlow"/>
                  <a:cs typeface="Barlow"/>
                  <a:sym typeface="Barlow"/>
                </a:rPr>
                <a:t>The AI tool (Midjourney) was disclosed.</a:t>
              </a:r>
            </a:p>
            <a:p>
              <a:pPr algn="l">
                <a:lnSpc>
                  <a:spcPts val="3120"/>
                </a:lnSpc>
              </a:pPr>
              <a:r>
                <a:rPr lang="en-US" sz="2600" spc="10">
                  <a:solidFill>
                    <a:srgbClr val="365B6D"/>
                  </a:solidFill>
                  <a:latin typeface="Barlow"/>
                  <a:ea typeface="Barlow"/>
                  <a:cs typeface="Barlow"/>
                  <a:sym typeface="Barlow"/>
                </a:rPr>
                <a:t>The authors didn't verify the output.</a:t>
              </a:r>
            </a:p>
          </p:txBody>
        </p:sp>
      </p:grpSp>
      <p:grpSp>
        <p:nvGrpSpPr>
          <p:cNvPr name="Group 26" id="26"/>
          <p:cNvGrpSpPr/>
          <p:nvPr/>
        </p:nvGrpSpPr>
        <p:grpSpPr>
          <a:xfrm rot="0">
            <a:off x="914400" y="8778240"/>
            <a:ext cx="16459200" cy="1280160"/>
            <a:chOff x="0" y="0"/>
            <a:chExt cx="21945600" cy="1706880"/>
          </a:xfrm>
        </p:grpSpPr>
        <p:sp>
          <p:nvSpPr>
            <p:cNvPr name="Freeform 27" id="27"/>
            <p:cNvSpPr/>
            <p:nvPr/>
          </p:nvSpPr>
          <p:spPr>
            <a:xfrm flipH="false" flipV="false" rot="0">
              <a:off x="0" y="0"/>
              <a:ext cx="21945600" cy="1706880"/>
            </a:xfrm>
            <a:custGeom>
              <a:avLst/>
              <a:gdLst/>
              <a:ahLst/>
              <a:cxnLst/>
              <a:rect r="r" b="b" t="t" l="l"/>
              <a:pathLst>
                <a:path h="1706880" w="21945600">
                  <a:moveTo>
                    <a:pt x="0" y="0"/>
                  </a:moveTo>
                  <a:lnTo>
                    <a:pt x="21945600" y="0"/>
                  </a:lnTo>
                  <a:lnTo>
                    <a:pt x="21945600" y="1706880"/>
                  </a:lnTo>
                  <a:lnTo>
                    <a:pt x="0" y="1706880"/>
                  </a:lnTo>
                  <a:close/>
                </a:path>
              </a:pathLst>
            </a:custGeom>
            <a:solidFill>
              <a:srgbClr val="365B6D"/>
            </a:solidFill>
          </p:spPr>
        </p:sp>
      </p:grpSp>
      <p:grpSp>
        <p:nvGrpSpPr>
          <p:cNvPr name="Group 28" id="28"/>
          <p:cNvGrpSpPr/>
          <p:nvPr/>
        </p:nvGrpSpPr>
        <p:grpSpPr>
          <a:xfrm rot="0">
            <a:off x="914400" y="8778240"/>
            <a:ext cx="16459200" cy="1280160"/>
            <a:chOff x="0" y="0"/>
            <a:chExt cx="21945600" cy="1706880"/>
          </a:xfrm>
        </p:grpSpPr>
        <p:sp>
          <p:nvSpPr>
            <p:cNvPr name="Freeform 29" id="29"/>
            <p:cNvSpPr/>
            <p:nvPr/>
          </p:nvSpPr>
          <p:spPr>
            <a:xfrm flipH="false" flipV="false" rot="0">
              <a:off x="0" y="0"/>
              <a:ext cx="21945600" cy="1706880"/>
            </a:xfrm>
            <a:custGeom>
              <a:avLst/>
              <a:gdLst/>
              <a:ahLst/>
              <a:cxnLst/>
              <a:rect r="r" b="b" t="t" l="l"/>
              <a:pathLst>
                <a:path h="1706880" w="21945600">
                  <a:moveTo>
                    <a:pt x="0" y="0"/>
                  </a:moveTo>
                  <a:lnTo>
                    <a:pt x="21945600" y="0"/>
                  </a:lnTo>
                  <a:lnTo>
                    <a:pt x="21945600" y="1706880"/>
                  </a:lnTo>
                  <a:lnTo>
                    <a:pt x="0" y="1706880"/>
                  </a:lnTo>
                  <a:close/>
                </a:path>
              </a:pathLst>
            </a:custGeom>
            <a:blipFill>
              <a:blip r:embed="rId3">
                <a:alphaModFix amt="0"/>
              </a:blip>
              <a:stretch>
                <a:fillRect l="0" t="-200347" r="0" b="-200348"/>
              </a:stretch>
            </a:blipFill>
          </p:spPr>
        </p:sp>
      </p:grpSp>
      <p:grpSp>
        <p:nvGrpSpPr>
          <p:cNvPr name="Group 30" id="30"/>
          <p:cNvGrpSpPr/>
          <p:nvPr/>
        </p:nvGrpSpPr>
        <p:grpSpPr>
          <a:xfrm rot="0">
            <a:off x="914400" y="8778240"/>
            <a:ext cx="16459200" cy="1280160"/>
            <a:chOff x="0" y="0"/>
            <a:chExt cx="21945600" cy="1706880"/>
          </a:xfrm>
        </p:grpSpPr>
        <p:sp>
          <p:nvSpPr>
            <p:cNvPr name="Freeform 31" id="31"/>
            <p:cNvSpPr/>
            <p:nvPr/>
          </p:nvSpPr>
          <p:spPr>
            <a:xfrm flipH="false" flipV="false" rot="0">
              <a:off x="0" y="0"/>
              <a:ext cx="21945600" cy="1706880"/>
            </a:xfrm>
            <a:custGeom>
              <a:avLst/>
              <a:gdLst/>
              <a:ahLst/>
              <a:cxnLst/>
              <a:rect r="r" b="b" t="t" l="l"/>
              <a:pathLst>
                <a:path h="1706880" w="21945600">
                  <a:moveTo>
                    <a:pt x="0" y="0"/>
                  </a:moveTo>
                  <a:lnTo>
                    <a:pt x="21945600" y="0"/>
                  </a:lnTo>
                  <a:lnTo>
                    <a:pt x="21945600" y="1706880"/>
                  </a:lnTo>
                  <a:lnTo>
                    <a:pt x="0" y="1706880"/>
                  </a:lnTo>
                  <a:close/>
                </a:path>
              </a:pathLst>
            </a:custGeom>
            <a:solidFill>
              <a:srgbClr val="41C1BA">
                <a:alpha val="0"/>
              </a:srgbClr>
            </a:solidFill>
          </p:spPr>
        </p:sp>
        <p:sp>
          <p:nvSpPr>
            <p:cNvPr name="TextBox 32" id="32"/>
            <p:cNvSpPr txBox="true"/>
            <p:nvPr/>
          </p:nvSpPr>
          <p:spPr>
            <a:xfrm>
              <a:off x="0" y="0"/>
              <a:ext cx="21945600" cy="1706880"/>
            </a:xfrm>
            <a:prstGeom prst="rect">
              <a:avLst/>
            </a:prstGeom>
          </p:spPr>
          <p:txBody>
            <a:bodyPr anchor="ctr" rtlCol="false" tIns="0" lIns="0" bIns="0" rIns="0"/>
            <a:lstStyle/>
            <a:p>
              <a:pPr algn="ctr">
                <a:lnSpc>
                  <a:spcPts val="3120"/>
                </a:lnSpc>
              </a:pPr>
              <a:r>
                <a:rPr lang="en-US" sz="2600" spc="10">
                  <a:solidFill>
                    <a:srgbClr val="FFFFFF"/>
                  </a:solidFill>
                  <a:latin typeface="Barlow"/>
                  <a:ea typeface="Barlow"/>
                  <a:cs typeface="Barlow"/>
                  <a:sym typeface="Barlow"/>
                </a:rPr>
                <a:t>LESSON: AI generates plausible-looking nonsense. Always verify.</a:t>
              </a:r>
            </a:p>
            <a:p>
              <a:pPr algn="ctr">
                <a:lnSpc>
                  <a:spcPts val="3120"/>
                </a:lnSpc>
              </a:pPr>
              <a:r>
                <a:rPr lang="en-US" sz="2600" spc="10">
                  <a:solidFill>
                    <a:srgbClr val="365B6D"/>
                  </a:solidFill>
                  <a:latin typeface="Barlow"/>
                  <a:ea typeface="Barlow"/>
                  <a:cs typeface="Barlow"/>
                  <a:sym typeface="Barlow"/>
                </a:rPr>
                <a:t>You are responsible for everything you submit.</a:t>
              </a:r>
            </a:p>
          </p:txBody>
        </p:sp>
      </p:gr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914400" y="548640"/>
            <a:ext cx="16459200" cy="1191816"/>
            <a:chOff x="0" y="0"/>
            <a:chExt cx="21945600" cy="1589088"/>
          </a:xfrm>
        </p:grpSpPr>
        <p:sp>
          <p:nvSpPr>
            <p:cNvPr name="Freeform 3" id="3"/>
            <p:cNvSpPr/>
            <p:nvPr/>
          </p:nvSpPr>
          <p:spPr>
            <a:xfrm flipH="false" flipV="false" rot="0">
              <a:off x="0" y="0"/>
              <a:ext cx="21945600" cy="1589151"/>
            </a:xfrm>
            <a:custGeom>
              <a:avLst/>
              <a:gdLst/>
              <a:ahLst/>
              <a:cxnLst/>
              <a:rect r="r" b="b" t="t" l="l"/>
              <a:pathLst>
                <a:path h="1589151" w="21945600">
                  <a:moveTo>
                    <a:pt x="0" y="0"/>
                  </a:moveTo>
                  <a:lnTo>
                    <a:pt x="21945600" y="0"/>
                  </a:lnTo>
                  <a:lnTo>
                    <a:pt x="21945600" y="1589151"/>
                  </a:lnTo>
                  <a:lnTo>
                    <a:pt x="0" y="1589151"/>
                  </a:lnTo>
                  <a:close/>
                </a:path>
              </a:pathLst>
            </a:custGeom>
            <a:blipFill>
              <a:blip r:embed="rId3">
                <a:alphaModFix amt="0"/>
              </a:blip>
              <a:stretch>
                <a:fillRect l="0" t="-218896" r="0" b="-218892"/>
              </a:stretch>
            </a:blipFill>
          </p:spPr>
        </p:sp>
      </p:grpSp>
      <p:grpSp>
        <p:nvGrpSpPr>
          <p:cNvPr name="Group 4" id="4"/>
          <p:cNvGrpSpPr/>
          <p:nvPr/>
        </p:nvGrpSpPr>
        <p:grpSpPr>
          <a:xfrm rot="0">
            <a:off x="914400" y="541496"/>
            <a:ext cx="16459200" cy="1264971"/>
            <a:chOff x="0" y="0"/>
            <a:chExt cx="21945600" cy="1686628"/>
          </a:xfrm>
        </p:grpSpPr>
        <p:sp>
          <p:nvSpPr>
            <p:cNvPr name="Freeform 5" id="5"/>
            <p:cNvSpPr/>
            <p:nvPr/>
          </p:nvSpPr>
          <p:spPr>
            <a:xfrm flipH="false" flipV="false" rot="0">
              <a:off x="0" y="0"/>
              <a:ext cx="21945600" cy="1686632"/>
            </a:xfrm>
            <a:custGeom>
              <a:avLst/>
              <a:gdLst/>
              <a:ahLst/>
              <a:cxnLst/>
              <a:rect r="r" b="b" t="t" l="l"/>
              <a:pathLst>
                <a:path h="1686632" w="21945600">
                  <a:moveTo>
                    <a:pt x="0" y="0"/>
                  </a:moveTo>
                  <a:lnTo>
                    <a:pt x="21945600" y="0"/>
                  </a:lnTo>
                  <a:lnTo>
                    <a:pt x="21945600" y="1686632"/>
                  </a:lnTo>
                  <a:lnTo>
                    <a:pt x="0" y="1686632"/>
                  </a:lnTo>
                  <a:close/>
                </a:path>
              </a:pathLst>
            </a:custGeom>
            <a:blipFill>
              <a:blip r:embed="rId4">
                <a:alphaModFix amt="0"/>
              </a:blip>
              <a:stretch>
                <a:fillRect l="0" t="-206138" r="0" b="-200920"/>
              </a:stretch>
            </a:blipFill>
          </p:spPr>
        </p:sp>
        <p:sp>
          <p:nvSpPr>
            <p:cNvPr name="TextBox 6" id="6"/>
            <p:cNvSpPr txBox="true"/>
            <p:nvPr/>
          </p:nvSpPr>
          <p:spPr>
            <a:xfrm>
              <a:off x="0" y="-9525"/>
              <a:ext cx="21945600" cy="1696153"/>
            </a:xfrm>
            <a:prstGeom prst="rect">
              <a:avLst/>
            </a:prstGeom>
          </p:spPr>
          <p:txBody>
            <a:bodyPr anchor="ctr" rtlCol="false" tIns="0" lIns="0" bIns="0" rIns="0"/>
            <a:lstStyle/>
            <a:p>
              <a:pPr algn="l">
                <a:lnSpc>
                  <a:spcPts val="7680"/>
                </a:lnSpc>
              </a:pPr>
              <a:r>
                <a:rPr lang="en-US" b="true" sz="6400">
                  <a:solidFill>
                    <a:srgbClr val="365B6D"/>
                  </a:solidFill>
                  <a:latin typeface="Barlow Bold"/>
                  <a:ea typeface="Barlow Bold"/>
                  <a:cs typeface="Barlow Bold"/>
                  <a:sym typeface="Barlow Bold"/>
                </a:rPr>
                <a:t>THE CHALLENGE</a:t>
              </a:r>
            </a:p>
          </p:txBody>
        </p:sp>
      </p:grpSp>
      <p:grpSp>
        <p:nvGrpSpPr>
          <p:cNvPr name="Group 7" id="7"/>
          <p:cNvGrpSpPr/>
          <p:nvPr/>
        </p:nvGrpSpPr>
        <p:grpSpPr>
          <a:xfrm rot="0">
            <a:off x="914400" y="1645920"/>
            <a:ext cx="16459200" cy="731520"/>
            <a:chOff x="0" y="0"/>
            <a:chExt cx="21945600" cy="975360"/>
          </a:xfrm>
        </p:grpSpPr>
        <p:sp>
          <p:nvSpPr>
            <p:cNvPr name="Freeform 8" id="8"/>
            <p:cNvSpPr/>
            <p:nvPr/>
          </p:nvSpPr>
          <p:spPr>
            <a:xfrm flipH="false" flipV="false" rot="0">
              <a:off x="0" y="0"/>
              <a:ext cx="21945600" cy="975360"/>
            </a:xfrm>
            <a:custGeom>
              <a:avLst/>
              <a:gdLst/>
              <a:ahLst/>
              <a:cxnLst/>
              <a:rect r="r" b="b" t="t" l="l"/>
              <a:pathLst>
                <a:path h="975360" w="21945600">
                  <a:moveTo>
                    <a:pt x="0" y="0"/>
                  </a:moveTo>
                  <a:lnTo>
                    <a:pt x="21945600" y="0"/>
                  </a:lnTo>
                  <a:lnTo>
                    <a:pt x="21945600" y="975360"/>
                  </a:lnTo>
                  <a:lnTo>
                    <a:pt x="0" y="975360"/>
                  </a:lnTo>
                  <a:close/>
                </a:path>
              </a:pathLst>
            </a:custGeom>
            <a:blipFill>
              <a:blip r:embed="rId3">
                <a:alphaModFix amt="0"/>
              </a:blip>
              <a:stretch>
                <a:fillRect l="0" t="-388108" r="0" b="-388109"/>
              </a:stretch>
            </a:blipFill>
          </p:spPr>
        </p:sp>
      </p:grpSp>
      <p:grpSp>
        <p:nvGrpSpPr>
          <p:cNvPr name="Group 9" id="9"/>
          <p:cNvGrpSpPr/>
          <p:nvPr/>
        </p:nvGrpSpPr>
        <p:grpSpPr>
          <a:xfrm rot="0">
            <a:off x="914400" y="1645920"/>
            <a:ext cx="16459200" cy="731520"/>
            <a:chOff x="0" y="0"/>
            <a:chExt cx="21945600" cy="975360"/>
          </a:xfrm>
        </p:grpSpPr>
        <p:sp>
          <p:nvSpPr>
            <p:cNvPr name="Freeform 10" id="10"/>
            <p:cNvSpPr/>
            <p:nvPr/>
          </p:nvSpPr>
          <p:spPr>
            <a:xfrm flipH="false" flipV="false" rot="0">
              <a:off x="0" y="0"/>
              <a:ext cx="21945600" cy="975360"/>
            </a:xfrm>
            <a:custGeom>
              <a:avLst/>
              <a:gdLst/>
              <a:ahLst/>
              <a:cxnLst/>
              <a:rect r="r" b="b" t="t" l="l"/>
              <a:pathLst>
                <a:path h="975360" w="21945600">
                  <a:moveTo>
                    <a:pt x="0" y="0"/>
                  </a:moveTo>
                  <a:lnTo>
                    <a:pt x="21945600" y="0"/>
                  </a:lnTo>
                  <a:lnTo>
                    <a:pt x="21945600" y="975360"/>
                  </a:lnTo>
                  <a:lnTo>
                    <a:pt x="0" y="975360"/>
                  </a:lnTo>
                  <a:close/>
                </a:path>
              </a:pathLst>
            </a:custGeom>
            <a:blipFill>
              <a:blip r:embed="rId4">
                <a:alphaModFix amt="0"/>
              </a:blip>
              <a:stretch>
                <a:fillRect l="0" t="-388413" r="0" b="-388413"/>
              </a:stretch>
            </a:blipFill>
          </p:spPr>
        </p:sp>
        <p:sp>
          <p:nvSpPr>
            <p:cNvPr name="TextBox 11" id="11"/>
            <p:cNvSpPr txBox="true"/>
            <p:nvPr/>
          </p:nvSpPr>
          <p:spPr>
            <a:xfrm>
              <a:off x="0" y="0"/>
              <a:ext cx="21945600" cy="975360"/>
            </a:xfrm>
            <a:prstGeom prst="rect">
              <a:avLst/>
            </a:prstGeom>
          </p:spPr>
          <p:txBody>
            <a:bodyPr anchor="ctr" rtlCol="false" tIns="0" lIns="0" bIns="0" rIns="0"/>
            <a:lstStyle/>
            <a:p>
              <a:pPr algn="l">
                <a:lnSpc>
                  <a:spcPts val="4320"/>
                </a:lnSpc>
              </a:pPr>
              <a:r>
                <a:rPr lang="en-US" sz="3600" spc="14">
                  <a:solidFill>
                    <a:srgbClr val="6C9286"/>
                  </a:solidFill>
                  <a:latin typeface="Barlow"/>
                  <a:ea typeface="Barlow"/>
                  <a:cs typeface="Barlow"/>
                  <a:sym typeface="Barlow"/>
                </a:rPr>
                <a:t>Why Writing in English Matters</a:t>
              </a:r>
            </a:p>
          </p:txBody>
        </p:sp>
      </p:grpSp>
      <p:grpSp>
        <p:nvGrpSpPr>
          <p:cNvPr name="Group 12" id="12"/>
          <p:cNvGrpSpPr/>
          <p:nvPr/>
        </p:nvGrpSpPr>
        <p:grpSpPr>
          <a:xfrm rot="0">
            <a:off x="914400" y="2926080"/>
            <a:ext cx="16459200" cy="1737360"/>
            <a:chOff x="0" y="0"/>
            <a:chExt cx="21945600" cy="2316480"/>
          </a:xfrm>
        </p:grpSpPr>
        <p:sp>
          <p:nvSpPr>
            <p:cNvPr name="Freeform 13" id="13"/>
            <p:cNvSpPr/>
            <p:nvPr/>
          </p:nvSpPr>
          <p:spPr>
            <a:xfrm flipH="false" flipV="false" rot="0">
              <a:off x="0" y="0"/>
              <a:ext cx="21945600" cy="2316480"/>
            </a:xfrm>
            <a:custGeom>
              <a:avLst/>
              <a:gdLst/>
              <a:ahLst/>
              <a:cxnLst/>
              <a:rect r="r" b="b" t="t" l="l"/>
              <a:pathLst>
                <a:path h="2316480" w="21945600">
                  <a:moveTo>
                    <a:pt x="0" y="0"/>
                  </a:moveTo>
                  <a:lnTo>
                    <a:pt x="21945600" y="0"/>
                  </a:lnTo>
                  <a:lnTo>
                    <a:pt x="21945600" y="2316480"/>
                  </a:lnTo>
                  <a:lnTo>
                    <a:pt x="0" y="2316480"/>
                  </a:lnTo>
                  <a:close/>
                </a:path>
              </a:pathLst>
            </a:custGeom>
            <a:solidFill>
              <a:srgbClr val="41C1BA"/>
            </a:solidFill>
          </p:spPr>
        </p:sp>
      </p:grpSp>
      <p:grpSp>
        <p:nvGrpSpPr>
          <p:cNvPr name="Group 14" id="14"/>
          <p:cNvGrpSpPr/>
          <p:nvPr/>
        </p:nvGrpSpPr>
        <p:grpSpPr>
          <a:xfrm rot="0">
            <a:off x="914400" y="2926080"/>
            <a:ext cx="182880" cy="1737360"/>
            <a:chOff x="0" y="0"/>
            <a:chExt cx="243840" cy="2316480"/>
          </a:xfrm>
        </p:grpSpPr>
        <p:sp>
          <p:nvSpPr>
            <p:cNvPr name="Freeform 15" id="15"/>
            <p:cNvSpPr/>
            <p:nvPr/>
          </p:nvSpPr>
          <p:spPr>
            <a:xfrm flipH="false" flipV="false" rot="0">
              <a:off x="0" y="0"/>
              <a:ext cx="243840" cy="2316480"/>
            </a:xfrm>
            <a:custGeom>
              <a:avLst/>
              <a:gdLst/>
              <a:ahLst/>
              <a:cxnLst/>
              <a:rect r="r" b="b" t="t" l="l"/>
              <a:pathLst>
                <a:path h="2316480" w="243840">
                  <a:moveTo>
                    <a:pt x="0" y="0"/>
                  </a:moveTo>
                  <a:lnTo>
                    <a:pt x="243840" y="0"/>
                  </a:lnTo>
                  <a:lnTo>
                    <a:pt x="243840" y="2316480"/>
                  </a:lnTo>
                  <a:lnTo>
                    <a:pt x="0" y="2316480"/>
                  </a:lnTo>
                  <a:close/>
                </a:path>
              </a:pathLst>
            </a:custGeom>
            <a:solidFill>
              <a:srgbClr val="365B6D"/>
            </a:solidFill>
          </p:spPr>
        </p:sp>
      </p:grpSp>
      <p:grpSp>
        <p:nvGrpSpPr>
          <p:cNvPr name="Group 16" id="16"/>
          <p:cNvGrpSpPr/>
          <p:nvPr/>
        </p:nvGrpSpPr>
        <p:grpSpPr>
          <a:xfrm rot="0">
            <a:off x="1463040" y="3108960"/>
            <a:ext cx="2743200" cy="1371600"/>
            <a:chOff x="0" y="0"/>
            <a:chExt cx="3657600" cy="1828800"/>
          </a:xfrm>
        </p:grpSpPr>
        <p:sp>
          <p:nvSpPr>
            <p:cNvPr name="Freeform 17" id="17"/>
            <p:cNvSpPr/>
            <p:nvPr/>
          </p:nvSpPr>
          <p:spPr>
            <a:xfrm flipH="false" flipV="false" rot="0">
              <a:off x="0" y="0"/>
              <a:ext cx="3657600" cy="1828800"/>
            </a:xfrm>
            <a:custGeom>
              <a:avLst/>
              <a:gdLst/>
              <a:ahLst/>
              <a:cxnLst/>
              <a:rect r="r" b="b" t="t" l="l"/>
              <a:pathLst>
                <a:path h="1828800" w="3657600">
                  <a:moveTo>
                    <a:pt x="0" y="0"/>
                  </a:moveTo>
                  <a:lnTo>
                    <a:pt x="3657600" y="0"/>
                  </a:lnTo>
                  <a:lnTo>
                    <a:pt x="3657600" y="1828800"/>
                  </a:lnTo>
                  <a:lnTo>
                    <a:pt x="0" y="1828800"/>
                  </a:lnTo>
                  <a:close/>
                </a:path>
              </a:pathLst>
            </a:custGeom>
            <a:blipFill>
              <a:blip r:embed="rId3">
                <a:alphaModFix amt="0"/>
              </a:blip>
              <a:stretch>
                <a:fillRect l="-14196" t="0" r="-14196" b="0"/>
              </a:stretch>
            </a:blipFill>
          </p:spPr>
        </p:sp>
      </p:grpSp>
      <p:grpSp>
        <p:nvGrpSpPr>
          <p:cNvPr name="Group 18" id="18"/>
          <p:cNvGrpSpPr/>
          <p:nvPr/>
        </p:nvGrpSpPr>
        <p:grpSpPr>
          <a:xfrm rot="0">
            <a:off x="1463040" y="3101816"/>
            <a:ext cx="2743200" cy="1378744"/>
            <a:chOff x="0" y="0"/>
            <a:chExt cx="3657600" cy="1838325"/>
          </a:xfrm>
        </p:grpSpPr>
        <p:sp>
          <p:nvSpPr>
            <p:cNvPr name="Freeform 19" id="19"/>
            <p:cNvSpPr/>
            <p:nvPr/>
          </p:nvSpPr>
          <p:spPr>
            <a:xfrm flipH="false" flipV="false" rot="0">
              <a:off x="0" y="0"/>
              <a:ext cx="3657600" cy="1838325"/>
            </a:xfrm>
            <a:custGeom>
              <a:avLst/>
              <a:gdLst/>
              <a:ahLst/>
              <a:cxnLst/>
              <a:rect r="r" b="b" t="t" l="l"/>
              <a:pathLst>
                <a:path h="1838325" w="3657600">
                  <a:moveTo>
                    <a:pt x="0" y="0"/>
                  </a:moveTo>
                  <a:lnTo>
                    <a:pt x="3657600" y="0"/>
                  </a:lnTo>
                  <a:lnTo>
                    <a:pt x="3657600" y="1838325"/>
                  </a:lnTo>
                  <a:lnTo>
                    <a:pt x="0" y="1838325"/>
                  </a:lnTo>
                  <a:close/>
                </a:path>
              </a:pathLst>
            </a:custGeom>
            <a:blipFill>
              <a:blip r:embed="rId4">
                <a:alphaModFix amt="0"/>
              </a:blip>
              <a:stretch>
                <a:fillRect l="-14485" t="0" r="-14485" b="0"/>
              </a:stretch>
            </a:blipFill>
          </p:spPr>
        </p:sp>
        <p:sp>
          <p:nvSpPr>
            <p:cNvPr name="TextBox 20" id="20"/>
            <p:cNvSpPr txBox="true"/>
            <p:nvPr/>
          </p:nvSpPr>
          <p:spPr>
            <a:xfrm>
              <a:off x="0" y="-9525"/>
              <a:ext cx="3657600" cy="1847850"/>
            </a:xfrm>
            <a:prstGeom prst="rect">
              <a:avLst/>
            </a:prstGeom>
          </p:spPr>
          <p:txBody>
            <a:bodyPr anchor="ctr" rtlCol="false" tIns="0" lIns="0" bIns="0" rIns="0"/>
            <a:lstStyle/>
            <a:p>
              <a:pPr algn="l">
                <a:lnSpc>
                  <a:spcPts val="6718"/>
                </a:lnSpc>
              </a:pPr>
              <a:r>
                <a:rPr lang="en-US" b="true" sz="5599">
                  <a:solidFill>
                    <a:srgbClr val="365B6D"/>
                  </a:solidFill>
                  <a:latin typeface="Barlow Semi-Bold"/>
                  <a:ea typeface="Barlow Semi-Bold"/>
                  <a:cs typeface="Barlow Semi-Bold"/>
                  <a:sym typeface="Barlow Semi-Bold"/>
                </a:rPr>
                <a:t>95%</a:t>
              </a:r>
            </a:p>
          </p:txBody>
        </p:sp>
      </p:grpSp>
      <p:grpSp>
        <p:nvGrpSpPr>
          <p:cNvPr name="Group 21" id="21"/>
          <p:cNvGrpSpPr/>
          <p:nvPr/>
        </p:nvGrpSpPr>
        <p:grpSpPr>
          <a:xfrm rot="0">
            <a:off x="4389120" y="3108960"/>
            <a:ext cx="12435840" cy="1371600"/>
            <a:chOff x="0" y="0"/>
            <a:chExt cx="16581120" cy="1828800"/>
          </a:xfrm>
        </p:grpSpPr>
        <p:sp>
          <p:nvSpPr>
            <p:cNvPr name="Freeform 22" id="22"/>
            <p:cNvSpPr/>
            <p:nvPr/>
          </p:nvSpPr>
          <p:spPr>
            <a:xfrm flipH="false" flipV="false" rot="0">
              <a:off x="0" y="0"/>
              <a:ext cx="16581120" cy="1828800"/>
            </a:xfrm>
            <a:custGeom>
              <a:avLst/>
              <a:gdLst/>
              <a:ahLst/>
              <a:cxnLst/>
              <a:rect r="r" b="b" t="t" l="l"/>
              <a:pathLst>
                <a:path h="1828800" w="16581120">
                  <a:moveTo>
                    <a:pt x="0" y="0"/>
                  </a:moveTo>
                  <a:lnTo>
                    <a:pt x="16581120" y="0"/>
                  </a:lnTo>
                  <a:lnTo>
                    <a:pt x="16581120" y="1828800"/>
                  </a:lnTo>
                  <a:lnTo>
                    <a:pt x="0" y="1828800"/>
                  </a:lnTo>
                  <a:close/>
                </a:path>
              </a:pathLst>
            </a:custGeom>
            <a:blipFill>
              <a:blip r:embed="rId3">
                <a:alphaModFix amt="0"/>
              </a:blip>
              <a:stretch>
                <a:fillRect l="0" t="-126541" r="0" b="-126540"/>
              </a:stretch>
            </a:blipFill>
          </p:spPr>
        </p:sp>
      </p:grpSp>
      <p:grpSp>
        <p:nvGrpSpPr>
          <p:cNvPr name="Group 23" id="23"/>
          <p:cNvGrpSpPr/>
          <p:nvPr/>
        </p:nvGrpSpPr>
        <p:grpSpPr>
          <a:xfrm rot="0">
            <a:off x="4389120" y="3108960"/>
            <a:ext cx="12435840" cy="1371600"/>
            <a:chOff x="0" y="0"/>
            <a:chExt cx="16581120" cy="1828800"/>
          </a:xfrm>
        </p:grpSpPr>
        <p:sp>
          <p:nvSpPr>
            <p:cNvPr name="Freeform 24" id="24"/>
            <p:cNvSpPr/>
            <p:nvPr/>
          </p:nvSpPr>
          <p:spPr>
            <a:xfrm flipH="false" flipV="false" rot="0">
              <a:off x="0" y="0"/>
              <a:ext cx="16581120" cy="1828800"/>
            </a:xfrm>
            <a:custGeom>
              <a:avLst/>
              <a:gdLst/>
              <a:ahLst/>
              <a:cxnLst/>
              <a:rect r="r" b="b" t="t" l="l"/>
              <a:pathLst>
                <a:path h="1828800" w="16581120">
                  <a:moveTo>
                    <a:pt x="0" y="0"/>
                  </a:moveTo>
                  <a:lnTo>
                    <a:pt x="16581120" y="0"/>
                  </a:lnTo>
                  <a:lnTo>
                    <a:pt x="16581120" y="1828800"/>
                  </a:lnTo>
                  <a:lnTo>
                    <a:pt x="0" y="1828800"/>
                  </a:lnTo>
                  <a:close/>
                </a:path>
              </a:pathLst>
            </a:custGeom>
            <a:blipFill>
              <a:blip r:embed="rId4">
                <a:alphaModFix amt="0"/>
              </a:blip>
              <a:stretch>
                <a:fillRect l="0" t="-126664" r="0" b="-126664"/>
              </a:stretch>
            </a:blipFill>
          </p:spPr>
        </p:sp>
        <p:sp>
          <p:nvSpPr>
            <p:cNvPr name="TextBox 25" id="25"/>
            <p:cNvSpPr txBox="true"/>
            <p:nvPr/>
          </p:nvSpPr>
          <p:spPr>
            <a:xfrm>
              <a:off x="0" y="0"/>
              <a:ext cx="16581120" cy="1828800"/>
            </a:xfrm>
            <a:prstGeom prst="rect">
              <a:avLst/>
            </a:prstGeom>
          </p:spPr>
          <p:txBody>
            <a:bodyPr anchor="ctr" rtlCol="false" tIns="0" lIns="0" bIns="0" rIns="0"/>
            <a:lstStyle/>
            <a:p>
              <a:pPr algn="l">
                <a:lnSpc>
                  <a:spcPts val="3840"/>
                </a:lnSpc>
              </a:pPr>
              <a:r>
                <a:rPr lang="en-US" sz="3200" spc="12">
                  <a:solidFill>
                    <a:srgbClr val="365B6D"/>
                  </a:solidFill>
                  <a:latin typeface="Barlow"/>
                  <a:ea typeface="Barlow"/>
                  <a:cs typeface="Barlow"/>
                  <a:sym typeface="Barlow"/>
                </a:rPr>
                <a:t>of indexed journals publish in English</a:t>
              </a:r>
            </a:p>
          </p:txBody>
        </p:sp>
      </p:grpSp>
      <p:grpSp>
        <p:nvGrpSpPr>
          <p:cNvPr name="Group 26" id="26"/>
          <p:cNvGrpSpPr/>
          <p:nvPr/>
        </p:nvGrpSpPr>
        <p:grpSpPr>
          <a:xfrm rot="0">
            <a:off x="914400" y="4937760"/>
            <a:ext cx="16459200" cy="1737360"/>
            <a:chOff x="0" y="0"/>
            <a:chExt cx="21945600" cy="2316480"/>
          </a:xfrm>
        </p:grpSpPr>
        <p:sp>
          <p:nvSpPr>
            <p:cNvPr name="Freeform 27" id="27"/>
            <p:cNvSpPr/>
            <p:nvPr/>
          </p:nvSpPr>
          <p:spPr>
            <a:xfrm flipH="false" flipV="false" rot="0">
              <a:off x="0" y="0"/>
              <a:ext cx="21945600" cy="2316480"/>
            </a:xfrm>
            <a:custGeom>
              <a:avLst/>
              <a:gdLst/>
              <a:ahLst/>
              <a:cxnLst/>
              <a:rect r="r" b="b" t="t" l="l"/>
              <a:pathLst>
                <a:path h="2316480" w="21945600">
                  <a:moveTo>
                    <a:pt x="0" y="0"/>
                  </a:moveTo>
                  <a:lnTo>
                    <a:pt x="21945600" y="0"/>
                  </a:lnTo>
                  <a:lnTo>
                    <a:pt x="21945600" y="2316480"/>
                  </a:lnTo>
                  <a:lnTo>
                    <a:pt x="0" y="2316480"/>
                  </a:lnTo>
                  <a:close/>
                </a:path>
              </a:pathLst>
            </a:custGeom>
            <a:solidFill>
              <a:srgbClr val="41C1BA"/>
            </a:solidFill>
          </p:spPr>
        </p:sp>
      </p:grpSp>
      <p:grpSp>
        <p:nvGrpSpPr>
          <p:cNvPr name="Group 28" id="28"/>
          <p:cNvGrpSpPr/>
          <p:nvPr/>
        </p:nvGrpSpPr>
        <p:grpSpPr>
          <a:xfrm rot="0">
            <a:off x="914400" y="4937760"/>
            <a:ext cx="182880" cy="1737360"/>
            <a:chOff x="0" y="0"/>
            <a:chExt cx="243840" cy="2316480"/>
          </a:xfrm>
        </p:grpSpPr>
        <p:sp>
          <p:nvSpPr>
            <p:cNvPr name="Freeform 29" id="29"/>
            <p:cNvSpPr/>
            <p:nvPr/>
          </p:nvSpPr>
          <p:spPr>
            <a:xfrm flipH="false" flipV="false" rot="0">
              <a:off x="0" y="0"/>
              <a:ext cx="243840" cy="2316480"/>
            </a:xfrm>
            <a:custGeom>
              <a:avLst/>
              <a:gdLst/>
              <a:ahLst/>
              <a:cxnLst/>
              <a:rect r="r" b="b" t="t" l="l"/>
              <a:pathLst>
                <a:path h="2316480" w="243840">
                  <a:moveTo>
                    <a:pt x="0" y="0"/>
                  </a:moveTo>
                  <a:lnTo>
                    <a:pt x="243840" y="0"/>
                  </a:lnTo>
                  <a:lnTo>
                    <a:pt x="243840" y="2316480"/>
                  </a:lnTo>
                  <a:lnTo>
                    <a:pt x="0" y="2316480"/>
                  </a:lnTo>
                  <a:close/>
                </a:path>
              </a:pathLst>
            </a:custGeom>
            <a:solidFill>
              <a:srgbClr val="365B6D"/>
            </a:solidFill>
          </p:spPr>
        </p:sp>
      </p:grpSp>
      <p:grpSp>
        <p:nvGrpSpPr>
          <p:cNvPr name="Group 30" id="30"/>
          <p:cNvGrpSpPr/>
          <p:nvPr/>
        </p:nvGrpSpPr>
        <p:grpSpPr>
          <a:xfrm rot="0">
            <a:off x="1463040" y="5120640"/>
            <a:ext cx="2743200" cy="1371600"/>
            <a:chOff x="0" y="0"/>
            <a:chExt cx="3657600" cy="1828800"/>
          </a:xfrm>
        </p:grpSpPr>
        <p:sp>
          <p:nvSpPr>
            <p:cNvPr name="Freeform 31" id="31"/>
            <p:cNvSpPr/>
            <p:nvPr/>
          </p:nvSpPr>
          <p:spPr>
            <a:xfrm flipH="false" flipV="false" rot="0">
              <a:off x="0" y="0"/>
              <a:ext cx="3657600" cy="1828800"/>
            </a:xfrm>
            <a:custGeom>
              <a:avLst/>
              <a:gdLst/>
              <a:ahLst/>
              <a:cxnLst/>
              <a:rect r="r" b="b" t="t" l="l"/>
              <a:pathLst>
                <a:path h="1828800" w="3657600">
                  <a:moveTo>
                    <a:pt x="0" y="0"/>
                  </a:moveTo>
                  <a:lnTo>
                    <a:pt x="3657600" y="0"/>
                  </a:lnTo>
                  <a:lnTo>
                    <a:pt x="3657600" y="1828800"/>
                  </a:lnTo>
                  <a:lnTo>
                    <a:pt x="0" y="1828800"/>
                  </a:lnTo>
                  <a:close/>
                </a:path>
              </a:pathLst>
            </a:custGeom>
            <a:blipFill>
              <a:blip r:embed="rId3">
                <a:alphaModFix amt="0"/>
              </a:blip>
              <a:stretch>
                <a:fillRect l="-14196" t="0" r="-14196" b="0"/>
              </a:stretch>
            </a:blipFill>
          </p:spPr>
        </p:sp>
      </p:grpSp>
      <p:grpSp>
        <p:nvGrpSpPr>
          <p:cNvPr name="Group 32" id="32"/>
          <p:cNvGrpSpPr/>
          <p:nvPr/>
        </p:nvGrpSpPr>
        <p:grpSpPr>
          <a:xfrm rot="0">
            <a:off x="1463040" y="5113496"/>
            <a:ext cx="2743200" cy="1378744"/>
            <a:chOff x="0" y="0"/>
            <a:chExt cx="3657600" cy="1838325"/>
          </a:xfrm>
        </p:grpSpPr>
        <p:sp>
          <p:nvSpPr>
            <p:cNvPr name="Freeform 33" id="33"/>
            <p:cNvSpPr/>
            <p:nvPr/>
          </p:nvSpPr>
          <p:spPr>
            <a:xfrm flipH="false" flipV="false" rot="0">
              <a:off x="0" y="0"/>
              <a:ext cx="3657600" cy="1838325"/>
            </a:xfrm>
            <a:custGeom>
              <a:avLst/>
              <a:gdLst/>
              <a:ahLst/>
              <a:cxnLst/>
              <a:rect r="r" b="b" t="t" l="l"/>
              <a:pathLst>
                <a:path h="1838325" w="3657600">
                  <a:moveTo>
                    <a:pt x="0" y="0"/>
                  </a:moveTo>
                  <a:lnTo>
                    <a:pt x="3657600" y="0"/>
                  </a:lnTo>
                  <a:lnTo>
                    <a:pt x="3657600" y="1838325"/>
                  </a:lnTo>
                  <a:lnTo>
                    <a:pt x="0" y="1838325"/>
                  </a:lnTo>
                  <a:close/>
                </a:path>
              </a:pathLst>
            </a:custGeom>
            <a:blipFill>
              <a:blip r:embed="rId4">
                <a:alphaModFix amt="0"/>
              </a:blip>
              <a:stretch>
                <a:fillRect l="-14485" t="0" r="-14485" b="0"/>
              </a:stretch>
            </a:blipFill>
          </p:spPr>
        </p:sp>
        <p:sp>
          <p:nvSpPr>
            <p:cNvPr name="TextBox 34" id="34"/>
            <p:cNvSpPr txBox="true"/>
            <p:nvPr/>
          </p:nvSpPr>
          <p:spPr>
            <a:xfrm>
              <a:off x="0" y="-9525"/>
              <a:ext cx="3657600" cy="1847850"/>
            </a:xfrm>
            <a:prstGeom prst="rect">
              <a:avLst/>
            </a:prstGeom>
          </p:spPr>
          <p:txBody>
            <a:bodyPr anchor="ctr" rtlCol="false" tIns="0" lIns="0" bIns="0" rIns="0"/>
            <a:lstStyle/>
            <a:p>
              <a:pPr algn="l">
                <a:lnSpc>
                  <a:spcPts val="6718"/>
                </a:lnSpc>
              </a:pPr>
              <a:r>
                <a:rPr lang="en-US" b="true" sz="5599">
                  <a:solidFill>
                    <a:srgbClr val="365B6D"/>
                  </a:solidFill>
                  <a:latin typeface="Barlow Semi-Bold"/>
                  <a:ea typeface="Barlow Semi-Bold"/>
                  <a:cs typeface="Barlow Semi-Bold"/>
                  <a:sym typeface="Barlow Semi-Bold"/>
                </a:rPr>
                <a:t>Global</a:t>
              </a:r>
            </a:p>
          </p:txBody>
        </p:sp>
      </p:grpSp>
      <p:grpSp>
        <p:nvGrpSpPr>
          <p:cNvPr name="Group 35" id="35"/>
          <p:cNvGrpSpPr/>
          <p:nvPr/>
        </p:nvGrpSpPr>
        <p:grpSpPr>
          <a:xfrm rot="0">
            <a:off x="4389120" y="5120640"/>
            <a:ext cx="12435840" cy="1371600"/>
            <a:chOff x="0" y="0"/>
            <a:chExt cx="16581120" cy="1828800"/>
          </a:xfrm>
        </p:grpSpPr>
        <p:sp>
          <p:nvSpPr>
            <p:cNvPr name="Freeform 36" id="36"/>
            <p:cNvSpPr/>
            <p:nvPr/>
          </p:nvSpPr>
          <p:spPr>
            <a:xfrm flipH="false" flipV="false" rot="0">
              <a:off x="0" y="0"/>
              <a:ext cx="16581120" cy="1828800"/>
            </a:xfrm>
            <a:custGeom>
              <a:avLst/>
              <a:gdLst/>
              <a:ahLst/>
              <a:cxnLst/>
              <a:rect r="r" b="b" t="t" l="l"/>
              <a:pathLst>
                <a:path h="1828800" w="16581120">
                  <a:moveTo>
                    <a:pt x="0" y="0"/>
                  </a:moveTo>
                  <a:lnTo>
                    <a:pt x="16581120" y="0"/>
                  </a:lnTo>
                  <a:lnTo>
                    <a:pt x="16581120" y="1828800"/>
                  </a:lnTo>
                  <a:lnTo>
                    <a:pt x="0" y="1828800"/>
                  </a:lnTo>
                  <a:close/>
                </a:path>
              </a:pathLst>
            </a:custGeom>
            <a:blipFill>
              <a:blip r:embed="rId3">
                <a:alphaModFix amt="0"/>
              </a:blip>
              <a:stretch>
                <a:fillRect l="0" t="-126541" r="0" b="-126540"/>
              </a:stretch>
            </a:blipFill>
          </p:spPr>
        </p:sp>
      </p:grpSp>
      <p:grpSp>
        <p:nvGrpSpPr>
          <p:cNvPr name="Group 37" id="37"/>
          <p:cNvGrpSpPr/>
          <p:nvPr/>
        </p:nvGrpSpPr>
        <p:grpSpPr>
          <a:xfrm rot="0">
            <a:off x="4389120" y="5120640"/>
            <a:ext cx="12435840" cy="1371600"/>
            <a:chOff x="0" y="0"/>
            <a:chExt cx="16581120" cy="1828800"/>
          </a:xfrm>
        </p:grpSpPr>
        <p:sp>
          <p:nvSpPr>
            <p:cNvPr name="Freeform 38" id="38"/>
            <p:cNvSpPr/>
            <p:nvPr/>
          </p:nvSpPr>
          <p:spPr>
            <a:xfrm flipH="false" flipV="false" rot="0">
              <a:off x="0" y="0"/>
              <a:ext cx="16581120" cy="1828800"/>
            </a:xfrm>
            <a:custGeom>
              <a:avLst/>
              <a:gdLst/>
              <a:ahLst/>
              <a:cxnLst/>
              <a:rect r="r" b="b" t="t" l="l"/>
              <a:pathLst>
                <a:path h="1828800" w="16581120">
                  <a:moveTo>
                    <a:pt x="0" y="0"/>
                  </a:moveTo>
                  <a:lnTo>
                    <a:pt x="16581120" y="0"/>
                  </a:lnTo>
                  <a:lnTo>
                    <a:pt x="16581120" y="1828800"/>
                  </a:lnTo>
                  <a:lnTo>
                    <a:pt x="0" y="1828800"/>
                  </a:lnTo>
                  <a:close/>
                </a:path>
              </a:pathLst>
            </a:custGeom>
            <a:blipFill>
              <a:blip r:embed="rId4">
                <a:alphaModFix amt="0"/>
              </a:blip>
              <a:stretch>
                <a:fillRect l="0" t="-126664" r="0" b="-126664"/>
              </a:stretch>
            </a:blipFill>
          </p:spPr>
        </p:sp>
        <p:sp>
          <p:nvSpPr>
            <p:cNvPr name="TextBox 39" id="39"/>
            <p:cNvSpPr txBox="true"/>
            <p:nvPr/>
          </p:nvSpPr>
          <p:spPr>
            <a:xfrm>
              <a:off x="0" y="0"/>
              <a:ext cx="16581120" cy="1828800"/>
            </a:xfrm>
            <a:prstGeom prst="rect">
              <a:avLst/>
            </a:prstGeom>
          </p:spPr>
          <p:txBody>
            <a:bodyPr anchor="ctr" rtlCol="false" tIns="0" lIns="0" bIns="0" rIns="0"/>
            <a:lstStyle/>
            <a:p>
              <a:pPr algn="l">
                <a:lnSpc>
                  <a:spcPts val="3840"/>
                </a:lnSpc>
              </a:pPr>
              <a:r>
                <a:rPr lang="en-US" sz="3200" spc="12">
                  <a:solidFill>
                    <a:srgbClr val="365B6D"/>
                  </a:solidFill>
                  <a:latin typeface="Barlow"/>
                  <a:ea typeface="Barlow"/>
                  <a:cs typeface="Barlow"/>
                  <a:sym typeface="Barlow"/>
                </a:rPr>
                <a:t>Your research deserves international visibility</a:t>
              </a:r>
            </a:p>
          </p:txBody>
        </p:sp>
      </p:grpSp>
      <p:grpSp>
        <p:nvGrpSpPr>
          <p:cNvPr name="Group 40" id="40"/>
          <p:cNvGrpSpPr/>
          <p:nvPr/>
        </p:nvGrpSpPr>
        <p:grpSpPr>
          <a:xfrm rot="0">
            <a:off x="914400" y="6949440"/>
            <a:ext cx="16459200" cy="1737360"/>
            <a:chOff x="0" y="0"/>
            <a:chExt cx="21945600" cy="2316480"/>
          </a:xfrm>
        </p:grpSpPr>
        <p:sp>
          <p:nvSpPr>
            <p:cNvPr name="Freeform 41" id="41"/>
            <p:cNvSpPr/>
            <p:nvPr/>
          </p:nvSpPr>
          <p:spPr>
            <a:xfrm flipH="false" flipV="false" rot="0">
              <a:off x="0" y="0"/>
              <a:ext cx="21945600" cy="2316480"/>
            </a:xfrm>
            <a:custGeom>
              <a:avLst/>
              <a:gdLst/>
              <a:ahLst/>
              <a:cxnLst/>
              <a:rect r="r" b="b" t="t" l="l"/>
              <a:pathLst>
                <a:path h="2316480" w="21945600">
                  <a:moveTo>
                    <a:pt x="0" y="0"/>
                  </a:moveTo>
                  <a:lnTo>
                    <a:pt x="21945600" y="0"/>
                  </a:lnTo>
                  <a:lnTo>
                    <a:pt x="21945600" y="2316480"/>
                  </a:lnTo>
                  <a:lnTo>
                    <a:pt x="0" y="2316480"/>
                  </a:lnTo>
                  <a:close/>
                </a:path>
              </a:pathLst>
            </a:custGeom>
            <a:solidFill>
              <a:srgbClr val="41C1BA"/>
            </a:solidFill>
          </p:spPr>
        </p:sp>
      </p:grpSp>
      <p:grpSp>
        <p:nvGrpSpPr>
          <p:cNvPr name="Group 42" id="42"/>
          <p:cNvGrpSpPr/>
          <p:nvPr/>
        </p:nvGrpSpPr>
        <p:grpSpPr>
          <a:xfrm rot="0">
            <a:off x="914400" y="6949440"/>
            <a:ext cx="182880" cy="1737360"/>
            <a:chOff x="0" y="0"/>
            <a:chExt cx="243840" cy="2316480"/>
          </a:xfrm>
        </p:grpSpPr>
        <p:sp>
          <p:nvSpPr>
            <p:cNvPr name="Freeform 43" id="43"/>
            <p:cNvSpPr/>
            <p:nvPr/>
          </p:nvSpPr>
          <p:spPr>
            <a:xfrm flipH="false" flipV="false" rot="0">
              <a:off x="0" y="0"/>
              <a:ext cx="243840" cy="2316480"/>
            </a:xfrm>
            <a:custGeom>
              <a:avLst/>
              <a:gdLst/>
              <a:ahLst/>
              <a:cxnLst/>
              <a:rect r="r" b="b" t="t" l="l"/>
              <a:pathLst>
                <a:path h="2316480" w="243840">
                  <a:moveTo>
                    <a:pt x="0" y="0"/>
                  </a:moveTo>
                  <a:lnTo>
                    <a:pt x="243840" y="0"/>
                  </a:lnTo>
                  <a:lnTo>
                    <a:pt x="243840" y="2316480"/>
                  </a:lnTo>
                  <a:lnTo>
                    <a:pt x="0" y="2316480"/>
                  </a:lnTo>
                  <a:close/>
                </a:path>
              </a:pathLst>
            </a:custGeom>
            <a:solidFill>
              <a:srgbClr val="365B6D"/>
            </a:solidFill>
          </p:spPr>
        </p:sp>
      </p:grpSp>
      <p:grpSp>
        <p:nvGrpSpPr>
          <p:cNvPr name="Group 44" id="44"/>
          <p:cNvGrpSpPr/>
          <p:nvPr/>
        </p:nvGrpSpPr>
        <p:grpSpPr>
          <a:xfrm rot="0">
            <a:off x="1463040" y="7132320"/>
            <a:ext cx="2743200" cy="1371600"/>
            <a:chOff x="0" y="0"/>
            <a:chExt cx="3657600" cy="1828800"/>
          </a:xfrm>
        </p:grpSpPr>
        <p:sp>
          <p:nvSpPr>
            <p:cNvPr name="Freeform 45" id="45"/>
            <p:cNvSpPr/>
            <p:nvPr/>
          </p:nvSpPr>
          <p:spPr>
            <a:xfrm flipH="false" flipV="false" rot="0">
              <a:off x="0" y="0"/>
              <a:ext cx="3657600" cy="1828800"/>
            </a:xfrm>
            <a:custGeom>
              <a:avLst/>
              <a:gdLst/>
              <a:ahLst/>
              <a:cxnLst/>
              <a:rect r="r" b="b" t="t" l="l"/>
              <a:pathLst>
                <a:path h="1828800" w="3657600">
                  <a:moveTo>
                    <a:pt x="0" y="0"/>
                  </a:moveTo>
                  <a:lnTo>
                    <a:pt x="3657600" y="0"/>
                  </a:lnTo>
                  <a:lnTo>
                    <a:pt x="3657600" y="1828800"/>
                  </a:lnTo>
                  <a:lnTo>
                    <a:pt x="0" y="1828800"/>
                  </a:lnTo>
                  <a:close/>
                </a:path>
              </a:pathLst>
            </a:custGeom>
            <a:blipFill>
              <a:blip r:embed="rId3">
                <a:alphaModFix amt="0"/>
              </a:blip>
              <a:stretch>
                <a:fillRect l="-14196" t="0" r="-14196" b="0"/>
              </a:stretch>
            </a:blipFill>
          </p:spPr>
        </p:sp>
      </p:grpSp>
      <p:grpSp>
        <p:nvGrpSpPr>
          <p:cNvPr name="Group 46" id="46"/>
          <p:cNvGrpSpPr/>
          <p:nvPr/>
        </p:nvGrpSpPr>
        <p:grpSpPr>
          <a:xfrm rot="0">
            <a:off x="1463040" y="7125176"/>
            <a:ext cx="2743200" cy="1378744"/>
            <a:chOff x="0" y="0"/>
            <a:chExt cx="3657600" cy="1838325"/>
          </a:xfrm>
        </p:grpSpPr>
        <p:sp>
          <p:nvSpPr>
            <p:cNvPr name="Freeform 47" id="47"/>
            <p:cNvSpPr/>
            <p:nvPr/>
          </p:nvSpPr>
          <p:spPr>
            <a:xfrm flipH="false" flipV="false" rot="0">
              <a:off x="0" y="0"/>
              <a:ext cx="3657600" cy="1838325"/>
            </a:xfrm>
            <a:custGeom>
              <a:avLst/>
              <a:gdLst/>
              <a:ahLst/>
              <a:cxnLst/>
              <a:rect r="r" b="b" t="t" l="l"/>
              <a:pathLst>
                <a:path h="1838325" w="3657600">
                  <a:moveTo>
                    <a:pt x="0" y="0"/>
                  </a:moveTo>
                  <a:lnTo>
                    <a:pt x="3657600" y="0"/>
                  </a:lnTo>
                  <a:lnTo>
                    <a:pt x="3657600" y="1838325"/>
                  </a:lnTo>
                  <a:lnTo>
                    <a:pt x="0" y="1838325"/>
                  </a:lnTo>
                  <a:close/>
                </a:path>
              </a:pathLst>
            </a:custGeom>
            <a:blipFill>
              <a:blip r:embed="rId4">
                <a:alphaModFix amt="0"/>
              </a:blip>
              <a:stretch>
                <a:fillRect l="-14485" t="0" r="-14485" b="0"/>
              </a:stretch>
            </a:blipFill>
          </p:spPr>
        </p:sp>
        <p:sp>
          <p:nvSpPr>
            <p:cNvPr name="TextBox 48" id="48"/>
            <p:cNvSpPr txBox="true"/>
            <p:nvPr/>
          </p:nvSpPr>
          <p:spPr>
            <a:xfrm>
              <a:off x="0" y="-9525"/>
              <a:ext cx="3657600" cy="1847850"/>
            </a:xfrm>
            <a:prstGeom prst="rect">
              <a:avLst/>
            </a:prstGeom>
          </p:spPr>
          <p:txBody>
            <a:bodyPr anchor="ctr" rtlCol="false" tIns="0" lIns="0" bIns="0" rIns="0"/>
            <a:lstStyle/>
            <a:p>
              <a:pPr algn="l">
                <a:lnSpc>
                  <a:spcPts val="6718"/>
                </a:lnSpc>
              </a:pPr>
              <a:r>
                <a:rPr lang="en-US" b="true" sz="5599">
                  <a:solidFill>
                    <a:srgbClr val="365B6D"/>
                  </a:solidFill>
                  <a:latin typeface="Barlow Semi-Bold"/>
                  <a:ea typeface="Barlow Semi-Bold"/>
                  <a:cs typeface="Barlow Semi-Bold"/>
                  <a:sym typeface="Barlow Semi-Bold"/>
                </a:rPr>
                <a:t>Clarity</a:t>
              </a:r>
            </a:p>
          </p:txBody>
        </p:sp>
      </p:grpSp>
      <p:grpSp>
        <p:nvGrpSpPr>
          <p:cNvPr name="Group 49" id="49"/>
          <p:cNvGrpSpPr/>
          <p:nvPr/>
        </p:nvGrpSpPr>
        <p:grpSpPr>
          <a:xfrm rot="0">
            <a:off x="4389120" y="7132320"/>
            <a:ext cx="12435840" cy="1371600"/>
            <a:chOff x="0" y="0"/>
            <a:chExt cx="16581120" cy="1828800"/>
          </a:xfrm>
        </p:grpSpPr>
        <p:sp>
          <p:nvSpPr>
            <p:cNvPr name="Freeform 50" id="50"/>
            <p:cNvSpPr/>
            <p:nvPr/>
          </p:nvSpPr>
          <p:spPr>
            <a:xfrm flipH="false" flipV="false" rot="0">
              <a:off x="0" y="0"/>
              <a:ext cx="16581120" cy="1828800"/>
            </a:xfrm>
            <a:custGeom>
              <a:avLst/>
              <a:gdLst/>
              <a:ahLst/>
              <a:cxnLst/>
              <a:rect r="r" b="b" t="t" l="l"/>
              <a:pathLst>
                <a:path h="1828800" w="16581120">
                  <a:moveTo>
                    <a:pt x="0" y="0"/>
                  </a:moveTo>
                  <a:lnTo>
                    <a:pt x="16581120" y="0"/>
                  </a:lnTo>
                  <a:lnTo>
                    <a:pt x="16581120" y="1828800"/>
                  </a:lnTo>
                  <a:lnTo>
                    <a:pt x="0" y="1828800"/>
                  </a:lnTo>
                  <a:close/>
                </a:path>
              </a:pathLst>
            </a:custGeom>
            <a:blipFill>
              <a:blip r:embed="rId3">
                <a:alphaModFix amt="0"/>
              </a:blip>
              <a:stretch>
                <a:fillRect l="0" t="-126541" r="0" b="-126540"/>
              </a:stretch>
            </a:blipFill>
          </p:spPr>
        </p:sp>
      </p:grpSp>
      <p:grpSp>
        <p:nvGrpSpPr>
          <p:cNvPr name="Group 51" id="51"/>
          <p:cNvGrpSpPr/>
          <p:nvPr/>
        </p:nvGrpSpPr>
        <p:grpSpPr>
          <a:xfrm rot="0">
            <a:off x="4389120" y="7132320"/>
            <a:ext cx="12435840" cy="1371600"/>
            <a:chOff x="0" y="0"/>
            <a:chExt cx="16581120" cy="1828800"/>
          </a:xfrm>
        </p:grpSpPr>
        <p:sp>
          <p:nvSpPr>
            <p:cNvPr name="Freeform 52" id="52"/>
            <p:cNvSpPr/>
            <p:nvPr/>
          </p:nvSpPr>
          <p:spPr>
            <a:xfrm flipH="false" flipV="false" rot="0">
              <a:off x="0" y="0"/>
              <a:ext cx="16581120" cy="1828800"/>
            </a:xfrm>
            <a:custGeom>
              <a:avLst/>
              <a:gdLst/>
              <a:ahLst/>
              <a:cxnLst/>
              <a:rect r="r" b="b" t="t" l="l"/>
              <a:pathLst>
                <a:path h="1828800" w="16581120">
                  <a:moveTo>
                    <a:pt x="0" y="0"/>
                  </a:moveTo>
                  <a:lnTo>
                    <a:pt x="16581120" y="0"/>
                  </a:lnTo>
                  <a:lnTo>
                    <a:pt x="16581120" y="1828800"/>
                  </a:lnTo>
                  <a:lnTo>
                    <a:pt x="0" y="1828800"/>
                  </a:lnTo>
                  <a:close/>
                </a:path>
              </a:pathLst>
            </a:custGeom>
            <a:blipFill>
              <a:blip r:embed="rId4">
                <a:alphaModFix amt="0"/>
              </a:blip>
              <a:stretch>
                <a:fillRect l="0" t="-126664" r="0" b="-126664"/>
              </a:stretch>
            </a:blipFill>
          </p:spPr>
        </p:sp>
        <p:sp>
          <p:nvSpPr>
            <p:cNvPr name="TextBox 53" id="53"/>
            <p:cNvSpPr txBox="true"/>
            <p:nvPr/>
          </p:nvSpPr>
          <p:spPr>
            <a:xfrm>
              <a:off x="0" y="0"/>
              <a:ext cx="16581120" cy="1828800"/>
            </a:xfrm>
            <a:prstGeom prst="rect">
              <a:avLst/>
            </a:prstGeom>
          </p:spPr>
          <p:txBody>
            <a:bodyPr anchor="ctr" rtlCol="false" tIns="0" lIns="0" bIns="0" rIns="0"/>
            <a:lstStyle/>
            <a:p>
              <a:pPr algn="l">
                <a:lnSpc>
                  <a:spcPts val="3840"/>
                </a:lnSpc>
              </a:pPr>
              <a:r>
                <a:rPr lang="en-US" sz="3200" spc="12">
                  <a:solidFill>
                    <a:srgbClr val="365B6D"/>
                  </a:solidFill>
                  <a:latin typeface="Barlow"/>
                  <a:ea typeface="Barlow"/>
                  <a:cs typeface="Barlow"/>
                  <a:sym typeface="Barlow"/>
                </a:rPr>
                <a:t>Reviewers judge writing as much as content</a:t>
              </a:r>
            </a:p>
          </p:txBody>
        </p:sp>
      </p:grpSp>
      <p:grpSp>
        <p:nvGrpSpPr>
          <p:cNvPr name="Group 54" id="54"/>
          <p:cNvGrpSpPr/>
          <p:nvPr/>
        </p:nvGrpSpPr>
        <p:grpSpPr>
          <a:xfrm rot="0">
            <a:off x="914400" y="8778240"/>
            <a:ext cx="16459200" cy="1097280"/>
            <a:chOff x="0" y="0"/>
            <a:chExt cx="21945600" cy="1463040"/>
          </a:xfrm>
        </p:grpSpPr>
        <p:sp>
          <p:nvSpPr>
            <p:cNvPr name="Freeform 55" id="55"/>
            <p:cNvSpPr/>
            <p:nvPr/>
          </p:nvSpPr>
          <p:spPr>
            <a:xfrm flipH="false" flipV="false" rot="0">
              <a:off x="0" y="0"/>
              <a:ext cx="21945600" cy="1463040"/>
            </a:xfrm>
            <a:custGeom>
              <a:avLst/>
              <a:gdLst/>
              <a:ahLst/>
              <a:cxnLst/>
              <a:rect r="r" b="b" t="t" l="l"/>
              <a:pathLst>
                <a:path h="1463040" w="21945600">
                  <a:moveTo>
                    <a:pt x="0" y="0"/>
                  </a:moveTo>
                  <a:lnTo>
                    <a:pt x="21945600" y="0"/>
                  </a:lnTo>
                  <a:lnTo>
                    <a:pt x="21945600" y="1463040"/>
                  </a:lnTo>
                  <a:lnTo>
                    <a:pt x="0" y="1463040"/>
                  </a:lnTo>
                  <a:close/>
                </a:path>
              </a:pathLst>
            </a:custGeom>
            <a:blipFill>
              <a:blip r:embed="rId3">
                <a:alphaModFix amt="0"/>
              </a:blip>
              <a:stretch>
                <a:fillRect l="0" t="-242072" r="0" b="-242072"/>
              </a:stretch>
            </a:blipFill>
          </p:spPr>
        </p:sp>
      </p:grpSp>
      <p:grpSp>
        <p:nvGrpSpPr>
          <p:cNvPr name="Group 56" id="56"/>
          <p:cNvGrpSpPr/>
          <p:nvPr/>
        </p:nvGrpSpPr>
        <p:grpSpPr>
          <a:xfrm rot="0">
            <a:off x="914400" y="8778240"/>
            <a:ext cx="16459200" cy="1118260"/>
            <a:chOff x="0" y="0"/>
            <a:chExt cx="21945600" cy="1491014"/>
          </a:xfrm>
        </p:grpSpPr>
        <p:sp>
          <p:nvSpPr>
            <p:cNvPr name="Freeform 57" id="57"/>
            <p:cNvSpPr/>
            <p:nvPr/>
          </p:nvSpPr>
          <p:spPr>
            <a:xfrm flipH="false" flipV="false" rot="0">
              <a:off x="0" y="0"/>
              <a:ext cx="21945600" cy="1491014"/>
            </a:xfrm>
            <a:custGeom>
              <a:avLst/>
              <a:gdLst/>
              <a:ahLst/>
              <a:cxnLst/>
              <a:rect r="r" b="b" t="t" l="l"/>
              <a:pathLst>
                <a:path h="1491014" w="21945600">
                  <a:moveTo>
                    <a:pt x="0" y="0"/>
                  </a:moveTo>
                  <a:lnTo>
                    <a:pt x="21945600" y="0"/>
                  </a:lnTo>
                  <a:lnTo>
                    <a:pt x="21945600" y="1491014"/>
                  </a:lnTo>
                  <a:lnTo>
                    <a:pt x="0" y="1491014"/>
                  </a:lnTo>
                  <a:close/>
                </a:path>
              </a:pathLst>
            </a:custGeom>
            <a:blipFill>
              <a:blip r:embed="rId4">
                <a:alphaModFix amt="0"/>
              </a:blip>
              <a:stretch>
                <a:fillRect l="0" t="-237730" r="0" b="-235853"/>
              </a:stretch>
            </a:blipFill>
          </p:spPr>
        </p:sp>
        <p:sp>
          <p:nvSpPr>
            <p:cNvPr name="TextBox 58" id="58"/>
            <p:cNvSpPr txBox="true"/>
            <p:nvPr/>
          </p:nvSpPr>
          <p:spPr>
            <a:xfrm>
              <a:off x="0" y="0"/>
              <a:ext cx="21945600" cy="1491014"/>
            </a:xfrm>
            <a:prstGeom prst="rect">
              <a:avLst/>
            </a:prstGeom>
          </p:spPr>
          <p:txBody>
            <a:bodyPr anchor="ctr" rtlCol="false" tIns="0" lIns="0" bIns="0" rIns="0"/>
            <a:lstStyle/>
            <a:p>
              <a:pPr algn="l">
                <a:lnSpc>
                  <a:spcPts val="3840"/>
                </a:lnSpc>
              </a:pPr>
              <a:r>
                <a:rPr lang="en-US" sz="3200" spc="12">
                  <a:solidFill>
                    <a:srgbClr val="365B6D"/>
                  </a:solidFill>
                  <a:latin typeface="Barlow"/>
                  <a:ea typeface="Barlow"/>
                  <a:cs typeface="Barlow"/>
                  <a:sym typeface="Barlow"/>
                </a:rPr>
                <a:t>The good news: You don't need to be Shakespeare.</a:t>
              </a:r>
            </a:p>
            <a:p>
              <a:pPr algn="l">
                <a:lnSpc>
                  <a:spcPts val="3840"/>
                </a:lnSpc>
              </a:pPr>
              <a:r>
                <a:rPr lang="en-US" sz="3200" spc="12">
                  <a:solidFill>
                    <a:srgbClr val="365B6D"/>
                  </a:solidFill>
                  <a:latin typeface="Barlow"/>
                  <a:ea typeface="Barlow"/>
                  <a:cs typeface="Barlow"/>
                  <a:sym typeface="Barlow"/>
                </a:rPr>
                <a:t>You need to be clear, precise, and structured.</a:t>
              </a:r>
            </a:p>
          </p:txBody>
        </p:sp>
      </p:grpSp>
    </p:spTree>
  </p:cSld>
  <p:clrMapOvr>
    <a:masterClrMapping/>
  </p:clrMapOvr>
</p:sld>
</file>

<file path=ppt/slides/slide20.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0" y="0"/>
            <a:ext cx="18288000" cy="274320"/>
            <a:chOff x="0" y="0"/>
            <a:chExt cx="24384000" cy="365760"/>
          </a:xfrm>
        </p:grpSpPr>
        <p:sp>
          <p:nvSpPr>
            <p:cNvPr name="Freeform 3" id="3"/>
            <p:cNvSpPr/>
            <p:nvPr/>
          </p:nvSpPr>
          <p:spPr>
            <a:xfrm flipH="false" flipV="false" rot="0">
              <a:off x="0" y="0"/>
              <a:ext cx="24384000" cy="365760"/>
            </a:xfrm>
            <a:custGeom>
              <a:avLst/>
              <a:gdLst/>
              <a:ahLst/>
              <a:cxnLst/>
              <a:rect r="r" b="b" t="t" l="l"/>
              <a:pathLst>
                <a:path h="365760" w="24384000">
                  <a:moveTo>
                    <a:pt x="0" y="0"/>
                  </a:moveTo>
                  <a:lnTo>
                    <a:pt x="24384000" y="0"/>
                  </a:lnTo>
                  <a:lnTo>
                    <a:pt x="24384000" y="365760"/>
                  </a:lnTo>
                  <a:lnTo>
                    <a:pt x="0" y="365760"/>
                  </a:lnTo>
                  <a:close/>
                </a:path>
              </a:pathLst>
            </a:custGeom>
            <a:solidFill>
              <a:srgbClr val="289DD2"/>
            </a:solidFill>
          </p:spPr>
        </p:sp>
      </p:grpSp>
      <p:grpSp>
        <p:nvGrpSpPr>
          <p:cNvPr name="Group 4" id="4"/>
          <p:cNvGrpSpPr/>
          <p:nvPr/>
        </p:nvGrpSpPr>
        <p:grpSpPr>
          <a:xfrm rot="0">
            <a:off x="914400" y="548640"/>
            <a:ext cx="16459200" cy="1040463"/>
            <a:chOff x="0" y="0"/>
            <a:chExt cx="21945600" cy="1387284"/>
          </a:xfrm>
        </p:grpSpPr>
        <p:sp>
          <p:nvSpPr>
            <p:cNvPr name="Freeform 5" id="5"/>
            <p:cNvSpPr/>
            <p:nvPr/>
          </p:nvSpPr>
          <p:spPr>
            <a:xfrm flipH="false" flipV="false" rot="0">
              <a:off x="0" y="0"/>
              <a:ext cx="21945600" cy="1387221"/>
            </a:xfrm>
            <a:custGeom>
              <a:avLst/>
              <a:gdLst/>
              <a:ahLst/>
              <a:cxnLst/>
              <a:rect r="r" b="b" t="t" l="l"/>
              <a:pathLst>
                <a:path h="1387221" w="21945600">
                  <a:moveTo>
                    <a:pt x="0" y="0"/>
                  </a:moveTo>
                  <a:lnTo>
                    <a:pt x="21945600" y="0"/>
                  </a:lnTo>
                  <a:lnTo>
                    <a:pt x="21945600" y="1387221"/>
                  </a:lnTo>
                  <a:lnTo>
                    <a:pt x="0" y="1387221"/>
                  </a:lnTo>
                  <a:close/>
                </a:path>
              </a:pathLst>
            </a:custGeom>
            <a:blipFill>
              <a:blip r:embed="rId3">
                <a:alphaModFix amt="0"/>
              </a:blip>
              <a:stretch>
                <a:fillRect l="0" t="-258033" r="0" b="-258038"/>
              </a:stretch>
            </a:blipFill>
          </p:spPr>
        </p:sp>
      </p:grpSp>
      <p:grpSp>
        <p:nvGrpSpPr>
          <p:cNvPr name="Group 6" id="6"/>
          <p:cNvGrpSpPr/>
          <p:nvPr/>
        </p:nvGrpSpPr>
        <p:grpSpPr>
          <a:xfrm rot="0">
            <a:off x="914400" y="541496"/>
            <a:ext cx="16459200" cy="1104397"/>
            <a:chOff x="0" y="0"/>
            <a:chExt cx="21945600" cy="1472529"/>
          </a:xfrm>
        </p:grpSpPr>
        <p:sp>
          <p:nvSpPr>
            <p:cNvPr name="Freeform 7" id="7"/>
            <p:cNvSpPr/>
            <p:nvPr/>
          </p:nvSpPr>
          <p:spPr>
            <a:xfrm flipH="false" flipV="false" rot="0">
              <a:off x="0" y="0"/>
              <a:ext cx="21945600" cy="1472525"/>
            </a:xfrm>
            <a:custGeom>
              <a:avLst/>
              <a:gdLst/>
              <a:ahLst/>
              <a:cxnLst/>
              <a:rect r="r" b="b" t="t" l="l"/>
              <a:pathLst>
                <a:path h="1472525" w="21945600">
                  <a:moveTo>
                    <a:pt x="0" y="0"/>
                  </a:moveTo>
                  <a:lnTo>
                    <a:pt x="21945600" y="0"/>
                  </a:lnTo>
                  <a:lnTo>
                    <a:pt x="21945600" y="1472525"/>
                  </a:lnTo>
                  <a:lnTo>
                    <a:pt x="0" y="1472525"/>
                  </a:lnTo>
                  <a:close/>
                </a:path>
              </a:pathLst>
            </a:custGeom>
            <a:blipFill>
              <a:blip r:embed="rId4">
                <a:alphaModFix amt="0"/>
              </a:blip>
              <a:stretch>
                <a:fillRect l="0" t="-242963" r="0" b="-237822"/>
              </a:stretch>
            </a:blipFill>
          </p:spPr>
        </p:sp>
        <p:sp>
          <p:nvSpPr>
            <p:cNvPr name="TextBox 8" id="8"/>
            <p:cNvSpPr txBox="true"/>
            <p:nvPr/>
          </p:nvSpPr>
          <p:spPr>
            <a:xfrm>
              <a:off x="0" y="-9525"/>
              <a:ext cx="21945600" cy="1482054"/>
            </a:xfrm>
            <a:prstGeom prst="rect">
              <a:avLst/>
            </a:prstGeom>
          </p:spPr>
          <p:txBody>
            <a:bodyPr anchor="ctr" rtlCol="false" tIns="0" lIns="0" bIns="0" rIns="0"/>
            <a:lstStyle/>
            <a:p>
              <a:pPr algn="l">
                <a:lnSpc>
                  <a:spcPts val="6718"/>
                </a:lnSpc>
              </a:pPr>
              <a:r>
                <a:rPr lang="en-US" b="true" sz="5599">
                  <a:solidFill>
                    <a:srgbClr val="365B6D"/>
                  </a:solidFill>
                  <a:latin typeface="Barlow Bold"/>
                  <a:ea typeface="Barlow Bold"/>
                  <a:cs typeface="Barlow Bold"/>
                  <a:sym typeface="Barlow Bold"/>
                </a:rPr>
                <a:t>RED FLAG #2: FABRICATED CITATIONS</a:t>
              </a:r>
            </a:p>
          </p:txBody>
        </p:sp>
      </p:grpSp>
      <p:grpSp>
        <p:nvGrpSpPr>
          <p:cNvPr name="Group 9" id="9"/>
          <p:cNvGrpSpPr/>
          <p:nvPr/>
        </p:nvGrpSpPr>
        <p:grpSpPr>
          <a:xfrm rot="0">
            <a:off x="914400" y="1463040"/>
            <a:ext cx="16459200" cy="548640"/>
            <a:chOff x="0" y="0"/>
            <a:chExt cx="21945600" cy="731520"/>
          </a:xfrm>
        </p:grpSpPr>
        <p:sp>
          <p:nvSpPr>
            <p:cNvPr name="Freeform 10" id="10"/>
            <p:cNvSpPr/>
            <p:nvPr/>
          </p:nvSpPr>
          <p:spPr>
            <a:xfrm flipH="false" flipV="false" rot="0">
              <a:off x="0" y="0"/>
              <a:ext cx="21945600" cy="731520"/>
            </a:xfrm>
            <a:custGeom>
              <a:avLst/>
              <a:gdLst/>
              <a:ahLst/>
              <a:cxnLst/>
              <a:rect r="r" b="b" t="t" l="l"/>
              <a:pathLst>
                <a:path h="731520" w="21945600">
                  <a:moveTo>
                    <a:pt x="0" y="0"/>
                  </a:moveTo>
                  <a:lnTo>
                    <a:pt x="21945600" y="0"/>
                  </a:lnTo>
                  <a:lnTo>
                    <a:pt x="21945600" y="731520"/>
                  </a:lnTo>
                  <a:lnTo>
                    <a:pt x="0" y="731520"/>
                  </a:lnTo>
                  <a:close/>
                </a:path>
              </a:pathLst>
            </a:custGeom>
            <a:blipFill>
              <a:blip r:embed="rId3">
                <a:alphaModFix amt="0"/>
              </a:blip>
              <a:stretch>
                <a:fillRect l="0" t="-534144" r="0" b="-534145"/>
              </a:stretch>
            </a:blipFill>
          </p:spPr>
        </p:sp>
      </p:grpSp>
      <p:grpSp>
        <p:nvGrpSpPr>
          <p:cNvPr name="Group 11" id="11"/>
          <p:cNvGrpSpPr/>
          <p:nvPr/>
        </p:nvGrpSpPr>
        <p:grpSpPr>
          <a:xfrm rot="0">
            <a:off x="914400" y="1463040"/>
            <a:ext cx="16459200" cy="548640"/>
            <a:chOff x="0" y="0"/>
            <a:chExt cx="21945600" cy="731520"/>
          </a:xfrm>
        </p:grpSpPr>
        <p:sp>
          <p:nvSpPr>
            <p:cNvPr name="Freeform 12" id="12"/>
            <p:cNvSpPr/>
            <p:nvPr/>
          </p:nvSpPr>
          <p:spPr>
            <a:xfrm flipH="false" flipV="false" rot="0">
              <a:off x="0" y="0"/>
              <a:ext cx="21945600" cy="731520"/>
            </a:xfrm>
            <a:custGeom>
              <a:avLst/>
              <a:gdLst/>
              <a:ahLst/>
              <a:cxnLst/>
              <a:rect r="r" b="b" t="t" l="l"/>
              <a:pathLst>
                <a:path h="731520" w="21945600">
                  <a:moveTo>
                    <a:pt x="0" y="0"/>
                  </a:moveTo>
                  <a:lnTo>
                    <a:pt x="21945600" y="0"/>
                  </a:lnTo>
                  <a:lnTo>
                    <a:pt x="21945600" y="731520"/>
                  </a:lnTo>
                  <a:lnTo>
                    <a:pt x="0" y="731520"/>
                  </a:lnTo>
                  <a:close/>
                </a:path>
              </a:pathLst>
            </a:custGeom>
            <a:blipFill>
              <a:blip r:embed="rId4">
                <a:alphaModFix amt="0"/>
              </a:blip>
              <a:stretch>
                <a:fillRect l="0" t="-534551" r="0" b="-534551"/>
              </a:stretch>
            </a:blipFill>
          </p:spPr>
        </p:sp>
        <p:sp>
          <p:nvSpPr>
            <p:cNvPr name="TextBox 13" id="13"/>
            <p:cNvSpPr txBox="true"/>
            <p:nvPr/>
          </p:nvSpPr>
          <p:spPr>
            <a:xfrm>
              <a:off x="0" y="-9525"/>
              <a:ext cx="21945600" cy="741045"/>
            </a:xfrm>
            <a:prstGeom prst="rect">
              <a:avLst/>
            </a:prstGeom>
          </p:spPr>
          <p:txBody>
            <a:bodyPr anchor="ctr" rtlCol="false" tIns="0" lIns="0" bIns="0" rIns="0"/>
            <a:lstStyle/>
            <a:p>
              <a:pPr algn="l">
                <a:lnSpc>
                  <a:spcPts val="3358"/>
                </a:lnSpc>
              </a:pPr>
              <a:r>
                <a:rPr lang="en-US" sz="2799" spc="11">
                  <a:solidFill>
                    <a:srgbClr val="6C9286"/>
                  </a:solidFill>
                  <a:latin typeface="Barlow"/>
                  <a:ea typeface="Barlow"/>
                  <a:cs typeface="Barlow"/>
                  <a:sym typeface="Barlow"/>
                </a:rPr>
                <a:t>AI invents references that look perfect</a:t>
              </a:r>
            </a:p>
          </p:txBody>
        </p:sp>
      </p:grpSp>
      <p:grpSp>
        <p:nvGrpSpPr>
          <p:cNvPr name="Group 14" id="14"/>
          <p:cNvGrpSpPr/>
          <p:nvPr/>
        </p:nvGrpSpPr>
        <p:grpSpPr>
          <a:xfrm rot="0">
            <a:off x="914400" y="2194560"/>
            <a:ext cx="10058400" cy="4023360"/>
            <a:chOff x="0" y="0"/>
            <a:chExt cx="13411200" cy="5364480"/>
          </a:xfrm>
        </p:grpSpPr>
        <p:sp>
          <p:nvSpPr>
            <p:cNvPr name="Freeform 15" id="15"/>
            <p:cNvSpPr/>
            <p:nvPr/>
          </p:nvSpPr>
          <p:spPr>
            <a:xfrm flipH="false" flipV="false" rot="0">
              <a:off x="0" y="0"/>
              <a:ext cx="13411200" cy="5364480"/>
            </a:xfrm>
            <a:custGeom>
              <a:avLst/>
              <a:gdLst/>
              <a:ahLst/>
              <a:cxnLst/>
              <a:rect r="r" b="b" t="t" l="l"/>
              <a:pathLst>
                <a:path h="5364480" w="13411200">
                  <a:moveTo>
                    <a:pt x="0" y="0"/>
                  </a:moveTo>
                  <a:lnTo>
                    <a:pt x="13411200" y="0"/>
                  </a:lnTo>
                  <a:lnTo>
                    <a:pt x="13411200" y="5364480"/>
                  </a:lnTo>
                  <a:lnTo>
                    <a:pt x="0" y="5364480"/>
                  </a:lnTo>
                  <a:close/>
                </a:path>
              </a:pathLst>
            </a:custGeom>
            <a:solidFill>
              <a:srgbClr val="41C1BA"/>
            </a:solidFill>
          </p:spPr>
        </p:sp>
      </p:grpSp>
      <p:grpSp>
        <p:nvGrpSpPr>
          <p:cNvPr name="Group 16" id="16"/>
          <p:cNvGrpSpPr/>
          <p:nvPr/>
        </p:nvGrpSpPr>
        <p:grpSpPr>
          <a:xfrm rot="0">
            <a:off x="1280160" y="2377440"/>
            <a:ext cx="9326880" cy="548640"/>
            <a:chOff x="0" y="0"/>
            <a:chExt cx="12435840" cy="731520"/>
          </a:xfrm>
        </p:grpSpPr>
        <p:sp>
          <p:nvSpPr>
            <p:cNvPr name="Freeform 17" id="17"/>
            <p:cNvSpPr/>
            <p:nvPr/>
          </p:nvSpPr>
          <p:spPr>
            <a:xfrm flipH="false" flipV="false" rot="0">
              <a:off x="0" y="0"/>
              <a:ext cx="12435840" cy="731520"/>
            </a:xfrm>
            <a:custGeom>
              <a:avLst/>
              <a:gdLst/>
              <a:ahLst/>
              <a:cxnLst/>
              <a:rect r="r" b="b" t="t" l="l"/>
              <a:pathLst>
                <a:path h="731520" w="12435840">
                  <a:moveTo>
                    <a:pt x="0" y="0"/>
                  </a:moveTo>
                  <a:lnTo>
                    <a:pt x="12435840" y="0"/>
                  </a:lnTo>
                  <a:lnTo>
                    <a:pt x="12435840" y="731520"/>
                  </a:lnTo>
                  <a:lnTo>
                    <a:pt x="0" y="731520"/>
                  </a:lnTo>
                  <a:close/>
                </a:path>
              </a:pathLst>
            </a:custGeom>
            <a:blipFill>
              <a:blip r:embed="rId3">
                <a:alphaModFix amt="0"/>
              </a:blip>
              <a:stretch>
                <a:fillRect l="0" t="-281015" r="0" b="-281015"/>
              </a:stretch>
            </a:blipFill>
          </p:spPr>
        </p:sp>
      </p:grpSp>
      <p:grpSp>
        <p:nvGrpSpPr>
          <p:cNvPr name="Group 18" id="18"/>
          <p:cNvGrpSpPr/>
          <p:nvPr/>
        </p:nvGrpSpPr>
        <p:grpSpPr>
          <a:xfrm rot="0">
            <a:off x="1280160" y="2370296"/>
            <a:ext cx="9326880" cy="555784"/>
            <a:chOff x="0" y="0"/>
            <a:chExt cx="12435840" cy="741045"/>
          </a:xfrm>
        </p:grpSpPr>
        <p:sp>
          <p:nvSpPr>
            <p:cNvPr name="Freeform 19" id="19"/>
            <p:cNvSpPr/>
            <p:nvPr/>
          </p:nvSpPr>
          <p:spPr>
            <a:xfrm flipH="false" flipV="false" rot="0">
              <a:off x="0" y="0"/>
              <a:ext cx="12435840" cy="741045"/>
            </a:xfrm>
            <a:custGeom>
              <a:avLst/>
              <a:gdLst/>
              <a:ahLst/>
              <a:cxnLst/>
              <a:rect r="r" b="b" t="t" l="l"/>
              <a:pathLst>
                <a:path h="741045" w="12435840">
                  <a:moveTo>
                    <a:pt x="0" y="0"/>
                  </a:moveTo>
                  <a:lnTo>
                    <a:pt x="12435840" y="0"/>
                  </a:lnTo>
                  <a:lnTo>
                    <a:pt x="12435840" y="741045"/>
                  </a:lnTo>
                  <a:lnTo>
                    <a:pt x="0" y="741045"/>
                  </a:lnTo>
                  <a:close/>
                </a:path>
              </a:pathLst>
            </a:custGeom>
            <a:blipFill>
              <a:blip r:embed="rId4">
                <a:alphaModFix amt="0"/>
              </a:blip>
              <a:stretch>
                <a:fillRect l="0" t="-276988" r="0" b="-276988"/>
              </a:stretch>
            </a:blipFill>
          </p:spPr>
        </p:sp>
        <p:sp>
          <p:nvSpPr>
            <p:cNvPr name="TextBox 20" id="20"/>
            <p:cNvSpPr txBox="true"/>
            <p:nvPr/>
          </p:nvSpPr>
          <p:spPr>
            <a:xfrm>
              <a:off x="0" y="-9525"/>
              <a:ext cx="12435840" cy="750570"/>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THIS DOESN'T EXIST:</a:t>
              </a:r>
            </a:p>
          </p:txBody>
        </p:sp>
      </p:grpSp>
      <p:grpSp>
        <p:nvGrpSpPr>
          <p:cNvPr name="Group 21" id="21"/>
          <p:cNvGrpSpPr/>
          <p:nvPr/>
        </p:nvGrpSpPr>
        <p:grpSpPr>
          <a:xfrm rot="0">
            <a:off x="1280160" y="3108960"/>
            <a:ext cx="9326880" cy="1645920"/>
            <a:chOff x="0" y="0"/>
            <a:chExt cx="12435840" cy="2194560"/>
          </a:xfrm>
        </p:grpSpPr>
        <p:sp>
          <p:nvSpPr>
            <p:cNvPr name="Freeform 22" id="22"/>
            <p:cNvSpPr/>
            <p:nvPr/>
          </p:nvSpPr>
          <p:spPr>
            <a:xfrm flipH="false" flipV="false" rot="0">
              <a:off x="0" y="0"/>
              <a:ext cx="12435840" cy="2194560"/>
            </a:xfrm>
            <a:custGeom>
              <a:avLst/>
              <a:gdLst/>
              <a:ahLst/>
              <a:cxnLst/>
              <a:rect r="r" b="b" t="t" l="l"/>
              <a:pathLst>
                <a:path h="2194560" w="12435840">
                  <a:moveTo>
                    <a:pt x="0" y="0"/>
                  </a:moveTo>
                  <a:lnTo>
                    <a:pt x="12435840" y="0"/>
                  </a:lnTo>
                  <a:lnTo>
                    <a:pt x="12435840" y="2194560"/>
                  </a:lnTo>
                  <a:lnTo>
                    <a:pt x="0" y="2194560"/>
                  </a:lnTo>
                  <a:close/>
                </a:path>
              </a:pathLst>
            </a:custGeom>
            <a:blipFill>
              <a:blip r:embed="rId3">
                <a:alphaModFix amt="0"/>
              </a:blip>
              <a:stretch>
                <a:fillRect l="0" t="-60338" r="0" b="-60338"/>
              </a:stretch>
            </a:blipFill>
          </p:spPr>
        </p:sp>
      </p:grpSp>
      <p:grpSp>
        <p:nvGrpSpPr>
          <p:cNvPr name="Group 23" id="23"/>
          <p:cNvGrpSpPr/>
          <p:nvPr/>
        </p:nvGrpSpPr>
        <p:grpSpPr>
          <a:xfrm rot="0">
            <a:off x="1280160" y="3108960"/>
            <a:ext cx="9326880" cy="1645920"/>
            <a:chOff x="0" y="0"/>
            <a:chExt cx="12435840" cy="2194560"/>
          </a:xfrm>
        </p:grpSpPr>
        <p:sp>
          <p:nvSpPr>
            <p:cNvPr name="Freeform 24" id="24"/>
            <p:cNvSpPr/>
            <p:nvPr/>
          </p:nvSpPr>
          <p:spPr>
            <a:xfrm flipH="false" flipV="false" rot="0">
              <a:off x="0" y="0"/>
              <a:ext cx="12435840" cy="2194560"/>
            </a:xfrm>
            <a:custGeom>
              <a:avLst/>
              <a:gdLst/>
              <a:ahLst/>
              <a:cxnLst/>
              <a:rect r="r" b="b" t="t" l="l"/>
              <a:pathLst>
                <a:path h="2194560" w="12435840">
                  <a:moveTo>
                    <a:pt x="0" y="0"/>
                  </a:moveTo>
                  <a:lnTo>
                    <a:pt x="12435840" y="0"/>
                  </a:lnTo>
                  <a:lnTo>
                    <a:pt x="12435840" y="2194560"/>
                  </a:lnTo>
                  <a:lnTo>
                    <a:pt x="0" y="2194560"/>
                  </a:lnTo>
                  <a:close/>
                </a:path>
              </a:pathLst>
            </a:custGeom>
            <a:blipFill>
              <a:blip r:embed="rId4">
                <a:alphaModFix amt="0"/>
              </a:blip>
              <a:stretch>
                <a:fillRect l="0" t="-60415" r="0" b="-60415"/>
              </a:stretch>
            </a:blipFill>
          </p:spPr>
        </p:sp>
        <p:sp>
          <p:nvSpPr>
            <p:cNvPr name="TextBox 25" id="25"/>
            <p:cNvSpPr txBox="true"/>
            <p:nvPr/>
          </p:nvSpPr>
          <p:spPr>
            <a:xfrm>
              <a:off x="0" y="0"/>
              <a:ext cx="12435840" cy="2194560"/>
            </a:xfrm>
            <a:prstGeom prst="rect">
              <a:avLst/>
            </a:prstGeom>
          </p:spPr>
          <p:txBody>
            <a:bodyPr anchor="ctr" rtlCol="false" tIns="0" lIns="0" bIns="0" rIns="0"/>
            <a:lstStyle/>
            <a:p>
              <a:pPr algn="l">
                <a:lnSpc>
                  <a:spcPts val="2640"/>
                </a:lnSpc>
              </a:pPr>
              <a:r>
                <a:rPr lang="en-US" sz="2200" spc="8">
                  <a:solidFill>
                    <a:srgbClr val="365B6D"/>
                  </a:solidFill>
                  <a:latin typeface="Barlow"/>
                  <a:ea typeface="Barlow"/>
                  <a:cs typeface="Barlow"/>
                  <a:sym typeface="Barlow"/>
                </a:rPr>
                <a:t>Johnson, M.K. et al. (2023). Neuroplasticity mechanisms in aging: A comprehensive meta-analysis. Journal of Cognitive Neuroscience, 45(3), 234-251.</a:t>
              </a:r>
            </a:p>
          </p:txBody>
        </p:sp>
      </p:grpSp>
      <p:grpSp>
        <p:nvGrpSpPr>
          <p:cNvPr name="Group 26" id="26"/>
          <p:cNvGrpSpPr/>
          <p:nvPr/>
        </p:nvGrpSpPr>
        <p:grpSpPr>
          <a:xfrm rot="0">
            <a:off x="1280160" y="4754880"/>
            <a:ext cx="9326880" cy="1409214"/>
            <a:chOff x="0" y="0"/>
            <a:chExt cx="12435840" cy="1878952"/>
          </a:xfrm>
        </p:grpSpPr>
        <p:sp>
          <p:nvSpPr>
            <p:cNvPr name="Freeform 27" id="27"/>
            <p:cNvSpPr/>
            <p:nvPr/>
          </p:nvSpPr>
          <p:spPr>
            <a:xfrm flipH="false" flipV="false" rot="0">
              <a:off x="0" y="0"/>
              <a:ext cx="12435840" cy="1878965"/>
            </a:xfrm>
            <a:custGeom>
              <a:avLst/>
              <a:gdLst/>
              <a:ahLst/>
              <a:cxnLst/>
              <a:rect r="r" b="b" t="t" l="l"/>
              <a:pathLst>
                <a:path h="1878965" w="12435840">
                  <a:moveTo>
                    <a:pt x="0" y="0"/>
                  </a:moveTo>
                  <a:lnTo>
                    <a:pt x="12435840" y="0"/>
                  </a:lnTo>
                  <a:lnTo>
                    <a:pt x="12435840" y="1878965"/>
                  </a:lnTo>
                  <a:lnTo>
                    <a:pt x="0" y="1878965"/>
                  </a:lnTo>
                  <a:close/>
                </a:path>
              </a:pathLst>
            </a:custGeom>
            <a:blipFill>
              <a:blip r:embed="rId3">
                <a:alphaModFix amt="0"/>
              </a:blip>
              <a:stretch>
                <a:fillRect l="0" t="-78871" r="0" b="-78871"/>
              </a:stretch>
            </a:blipFill>
          </p:spPr>
        </p:sp>
      </p:grpSp>
      <p:grpSp>
        <p:nvGrpSpPr>
          <p:cNvPr name="Group 28" id="28"/>
          <p:cNvGrpSpPr/>
          <p:nvPr/>
        </p:nvGrpSpPr>
        <p:grpSpPr>
          <a:xfrm rot="0">
            <a:off x="1280160" y="4754880"/>
            <a:ext cx="9326880" cy="1434363"/>
            <a:chOff x="0" y="0"/>
            <a:chExt cx="12435840" cy="1912485"/>
          </a:xfrm>
        </p:grpSpPr>
        <p:sp>
          <p:nvSpPr>
            <p:cNvPr name="Freeform 29" id="29"/>
            <p:cNvSpPr/>
            <p:nvPr/>
          </p:nvSpPr>
          <p:spPr>
            <a:xfrm flipH="false" flipV="false" rot="0">
              <a:off x="0" y="0"/>
              <a:ext cx="12435840" cy="1912488"/>
            </a:xfrm>
            <a:custGeom>
              <a:avLst/>
              <a:gdLst/>
              <a:ahLst/>
              <a:cxnLst/>
              <a:rect r="r" b="b" t="t" l="l"/>
              <a:pathLst>
                <a:path h="1912488" w="12435840">
                  <a:moveTo>
                    <a:pt x="0" y="0"/>
                  </a:moveTo>
                  <a:lnTo>
                    <a:pt x="12435840" y="0"/>
                  </a:lnTo>
                  <a:lnTo>
                    <a:pt x="12435840" y="1912488"/>
                  </a:lnTo>
                  <a:lnTo>
                    <a:pt x="0" y="1912488"/>
                  </a:lnTo>
                  <a:close/>
                </a:path>
              </a:pathLst>
            </a:custGeom>
            <a:blipFill>
              <a:blip r:embed="rId4">
                <a:alphaModFix amt="0"/>
              </a:blip>
              <a:stretch>
                <a:fillRect l="0" t="-77577" r="0" b="-75823"/>
              </a:stretch>
            </a:blipFill>
          </p:spPr>
        </p:sp>
        <p:sp>
          <p:nvSpPr>
            <p:cNvPr name="TextBox 30" id="30"/>
            <p:cNvSpPr txBox="true"/>
            <p:nvPr/>
          </p:nvSpPr>
          <p:spPr>
            <a:xfrm>
              <a:off x="0" y="0"/>
              <a:ext cx="12435840" cy="1912485"/>
            </a:xfrm>
            <a:prstGeom prst="rect">
              <a:avLst/>
            </a:prstGeom>
          </p:spPr>
          <p:txBody>
            <a:bodyPr anchor="ctr" rtlCol="false" tIns="0" lIns="0" bIns="0" rIns="0"/>
            <a:lstStyle/>
            <a:p>
              <a:pPr algn="l">
                <a:lnSpc>
                  <a:spcPts val="2640"/>
                </a:lnSpc>
              </a:pPr>
              <a:r>
                <a:rPr lang="en-US" sz="2200" spc="8">
                  <a:solidFill>
                    <a:srgbClr val="365B6D"/>
                  </a:solidFill>
                  <a:latin typeface="Barlow"/>
                  <a:ea typeface="Barlow"/>
                  <a:cs typeface="Barlow"/>
                  <a:sym typeface="Barlow"/>
                </a:rPr>
                <a:t>✓ Correct format</a:t>
              </a:r>
            </a:p>
            <a:p>
              <a:pPr algn="l">
                <a:lnSpc>
                  <a:spcPts val="2640"/>
                </a:lnSpc>
              </a:pPr>
              <a:r>
                <a:rPr lang="en-US" sz="2200" spc="8">
                  <a:solidFill>
                    <a:srgbClr val="365B6D"/>
                  </a:solidFill>
                  <a:latin typeface="Barlow"/>
                  <a:ea typeface="Barlow"/>
                  <a:cs typeface="Barlow"/>
                  <a:sym typeface="Barlow"/>
                </a:rPr>
                <a:t>✓ Plausible author names</a:t>
              </a:r>
            </a:p>
            <a:p>
              <a:pPr algn="l">
                <a:lnSpc>
                  <a:spcPts val="2640"/>
                </a:lnSpc>
              </a:pPr>
              <a:r>
                <a:rPr lang="en-US" sz="2200" spc="8">
                  <a:solidFill>
                    <a:srgbClr val="365B6D"/>
                  </a:solidFill>
                  <a:latin typeface="Barlow"/>
                  <a:ea typeface="Barlow"/>
                  <a:cs typeface="Barlow"/>
                  <a:sym typeface="Barlow"/>
                </a:rPr>
                <a:t>✓ Real-looking journal</a:t>
              </a:r>
            </a:p>
            <a:p>
              <a:pPr algn="l">
                <a:lnSpc>
                  <a:spcPts val="2640"/>
                </a:lnSpc>
              </a:pPr>
              <a:r>
                <a:rPr lang="en-US" sz="2200" spc="8">
                  <a:solidFill>
                    <a:srgbClr val="365B6D"/>
                  </a:solidFill>
                  <a:latin typeface="Barlow"/>
                  <a:ea typeface="Barlow"/>
                  <a:cs typeface="Barlow"/>
                  <a:sym typeface="Barlow"/>
                </a:rPr>
                <a:t>✗ ...but completely fictional</a:t>
              </a:r>
            </a:p>
          </p:txBody>
        </p:sp>
      </p:grpSp>
      <p:grpSp>
        <p:nvGrpSpPr>
          <p:cNvPr name="Group 31" id="31"/>
          <p:cNvGrpSpPr/>
          <p:nvPr/>
        </p:nvGrpSpPr>
        <p:grpSpPr>
          <a:xfrm rot="0">
            <a:off x="11338560" y="2194560"/>
            <a:ext cx="6035040" cy="4023360"/>
            <a:chOff x="0" y="0"/>
            <a:chExt cx="8046720" cy="5364480"/>
          </a:xfrm>
        </p:grpSpPr>
        <p:sp>
          <p:nvSpPr>
            <p:cNvPr name="Freeform 32" id="32"/>
            <p:cNvSpPr/>
            <p:nvPr/>
          </p:nvSpPr>
          <p:spPr>
            <a:xfrm flipH="false" flipV="false" rot="0">
              <a:off x="0" y="0"/>
              <a:ext cx="8046720" cy="5364480"/>
            </a:xfrm>
            <a:custGeom>
              <a:avLst/>
              <a:gdLst/>
              <a:ahLst/>
              <a:cxnLst/>
              <a:rect r="r" b="b" t="t" l="l"/>
              <a:pathLst>
                <a:path h="5364480" w="8046720">
                  <a:moveTo>
                    <a:pt x="0" y="0"/>
                  </a:moveTo>
                  <a:lnTo>
                    <a:pt x="8046720" y="0"/>
                  </a:lnTo>
                  <a:lnTo>
                    <a:pt x="8046720" y="5364480"/>
                  </a:lnTo>
                  <a:lnTo>
                    <a:pt x="0" y="5364480"/>
                  </a:lnTo>
                  <a:close/>
                </a:path>
              </a:pathLst>
            </a:custGeom>
            <a:solidFill>
              <a:srgbClr val="289DD2"/>
            </a:solidFill>
          </p:spPr>
        </p:sp>
      </p:grpSp>
      <p:grpSp>
        <p:nvGrpSpPr>
          <p:cNvPr name="Group 33" id="33"/>
          <p:cNvGrpSpPr/>
          <p:nvPr/>
        </p:nvGrpSpPr>
        <p:grpSpPr>
          <a:xfrm rot="0">
            <a:off x="11704320" y="2377440"/>
            <a:ext cx="5303520" cy="548640"/>
            <a:chOff x="0" y="0"/>
            <a:chExt cx="7071360" cy="731520"/>
          </a:xfrm>
        </p:grpSpPr>
        <p:sp>
          <p:nvSpPr>
            <p:cNvPr name="Freeform 34" id="34"/>
            <p:cNvSpPr/>
            <p:nvPr/>
          </p:nvSpPr>
          <p:spPr>
            <a:xfrm flipH="false" flipV="false" rot="0">
              <a:off x="0" y="0"/>
              <a:ext cx="7071360" cy="731520"/>
            </a:xfrm>
            <a:custGeom>
              <a:avLst/>
              <a:gdLst/>
              <a:ahLst/>
              <a:cxnLst/>
              <a:rect r="r" b="b" t="t" l="l"/>
              <a:pathLst>
                <a:path h="731520" w="7071360">
                  <a:moveTo>
                    <a:pt x="0" y="0"/>
                  </a:moveTo>
                  <a:lnTo>
                    <a:pt x="7071360" y="0"/>
                  </a:lnTo>
                  <a:lnTo>
                    <a:pt x="7071360" y="731520"/>
                  </a:lnTo>
                  <a:lnTo>
                    <a:pt x="0" y="731520"/>
                  </a:lnTo>
                  <a:close/>
                </a:path>
              </a:pathLst>
            </a:custGeom>
            <a:blipFill>
              <a:blip r:embed="rId3">
                <a:alphaModFix amt="0"/>
              </a:blip>
              <a:stretch>
                <a:fillRect l="0" t="-138223" r="0" b="-138223"/>
              </a:stretch>
            </a:blipFill>
          </p:spPr>
        </p:sp>
      </p:grpSp>
      <p:grpSp>
        <p:nvGrpSpPr>
          <p:cNvPr name="Group 35" id="35"/>
          <p:cNvGrpSpPr/>
          <p:nvPr/>
        </p:nvGrpSpPr>
        <p:grpSpPr>
          <a:xfrm rot="0">
            <a:off x="11704320" y="2370296"/>
            <a:ext cx="5303520" cy="555784"/>
            <a:chOff x="0" y="0"/>
            <a:chExt cx="7071360" cy="741045"/>
          </a:xfrm>
        </p:grpSpPr>
        <p:sp>
          <p:nvSpPr>
            <p:cNvPr name="Freeform 36" id="36"/>
            <p:cNvSpPr/>
            <p:nvPr/>
          </p:nvSpPr>
          <p:spPr>
            <a:xfrm flipH="false" flipV="false" rot="0">
              <a:off x="0" y="0"/>
              <a:ext cx="7071360" cy="741045"/>
            </a:xfrm>
            <a:custGeom>
              <a:avLst/>
              <a:gdLst/>
              <a:ahLst/>
              <a:cxnLst/>
              <a:rect r="r" b="b" t="t" l="l"/>
              <a:pathLst>
                <a:path h="741045" w="7071360">
                  <a:moveTo>
                    <a:pt x="0" y="0"/>
                  </a:moveTo>
                  <a:lnTo>
                    <a:pt x="7071360" y="0"/>
                  </a:lnTo>
                  <a:lnTo>
                    <a:pt x="7071360" y="741045"/>
                  </a:lnTo>
                  <a:lnTo>
                    <a:pt x="0" y="741045"/>
                  </a:lnTo>
                  <a:close/>
                </a:path>
              </a:pathLst>
            </a:custGeom>
            <a:blipFill>
              <a:blip r:embed="rId4">
                <a:alphaModFix amt="0"/>
              </a:blip>
              <a:stretch>
                <a:fillRect l="0" t="-135934" r="0" b="-135934"/>
              </a:stretch>
            </a:blipFill>
          </p:spPr>
        </p:sp>
        <p:sp>
          <p:nvSpPr>
            <p:cNvPr name="TextBox 37" id="37"/>
            <p:cNvSpPr txBox="true"/>
            <p:nvPr/>
          </p:nvSpPr>
          <p:spPr>
            <a:xfrm>
              <a:off x="0" y="-9525"/>
              <a:ext cx="7071360" cy="750570"/>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HOW TO VERIFY:</a:t>
              </a:r>
            </a:p>
          </p:txBody>
        </p:sp>
      </p:grpSp>
      <p:grpSp>
        <p:nvGrpSpPr>
          <p:cNvPr name="Group 38" id="38"/>
          <p:cNvGrpSpPr/>
          <p:nvPr/>
        </p:nvGrpSpPr>
        <p:grpSpPr>
          <a:xfrm rot="0">
            <a:off x="11704320" y="3017520"/>
            <a:ext cx="5303520" cy="2926080"/>
            <a:chOff x="0" y="0"/>
            <a:chExt cx="7071360" cy="3901440"/>
          </a:xfrm>
        </p:grpSpPr>
        <p:sp>
          <p:nvSpPr>
            <p:cNvPr name="Freeform 39" id="39"/>
            <p:cNvSpPr/>
            <p:nvPr/>
          </p:nvSpPr>
          <p:spPr>
            <a:xfrm flipH="false" flipV="false" rot="0">
              <a:off x="0" y="0"/>
              <a:ext cx="7071360" cy="3901440"/>
            </a:xfrm>
            <a:custGeom>
              <a:avLst/>
              <a:gdLst/>
              <a:ahLst/>
              <a:cxnLst/>
              <a:rect r="r" b="b" t="t" l="l"/>
              <a:pathLst>
                <a:path h="3901440" w="7071360">
                  <a:moveTo>
                    <a:pt x="0" y="0"/>
                  </a:moveTo>
                  <a:lnTo>
                    <a:pt x="7071360" y="0"/>
                  </a:lnTo>
                  <a:lnTo>
                    <a:pt x="7071360" y="3901440"/>
                  </a:lnTo>
                  <a:lnTo>
                    <a:pt x="0" y="3901440"/>
                  </a:lnTo>
                  <a:close/>
                </a:path>
              </a:pathLst>
            </a:custGeom>
            <a:blipFill>
              <a:blip r:embed="rId3">
                <a:alphaModFix amt="0"/>
              </a:blip>
              <a:stretch>
                <a:fillRect l="-20837" t="0" r="-20837" b="0"/>
              </a:stretch>
            </a:blipFill>
          </p:spPr>
        </p:sp>
      </p:grpSp>
      <p:grpSp>
        <p:nvGrpSpPr>
          <p:cNvPr name="Group 40" id="40"/>
          <p:cNvGrpSpPr/>
          <p:nvPr/>
        </p:nvGrpSpPr>
        <p:grpSpPr>
          <a:xfrm rot="0">
            <a:off x="11704320" y="3017520"/>
            <a:ext cx="5303520" cy="2926080"/>
            <a:chOff x="0" y="0"/>
            <a:chExt cx="7071360" cy="3901440"/>
          </a:xfrm>
        </p:grpSpPr>
        <p:sp>
          <p:nvSpPr>
            <p:cNvPr name="Freeform 41" id="41"/>
            <p:cNvSpPr/>
            <p:nvPr/>
          </p:nvSpPr>
          <p:spPr>
            <a:xfrm flipH="false" flipV="false" rot="0">
              <a:off x="0" y="0"/>
              <a:ext cx="7071360" cy="3901440"/>
            </a:xfrm>
            <a:custGeom>
              <a:avLst/>
              <a:gdLst/>
              <a:ahLst/>
              <a:cxnLst/>
              <a:rect r="r" b="b" t="t" l="l"/>
              <a:pathLst>
                <a:path h="3901440" w="7071360">
                  <a:moveTo>
                    <a:pt x="0" y="0"/>
                  </a:moveTo>
                  <a:lnTo>
                    <a:pt x="7071360" y="0"/>
                  </a:lnTo>
                  <a:lnTo>
                    <a:pt x="7071360" y="3901440"/>
                  </a:lnTo>
                  <a:lnTo>
                    <a:pt x="0" y="3901440"/>
                  </a:lnTo>
                  <a:close/>
                </a:path>
              </a:pathLst>
            </a:custGeom>
            <a:blipFill>
              <a:blip r:embed="rId4">
                <a:alphaModFix amt="0"/>
              </a:blip>
              <a:stretch>
                <a:fillRect l="-20788" t="0" r="-20788" b="0"/>
              </a:stretch>
            </a:blipFill>
          </p:spPr>
        </p:sp>
        <p:sp>
          <p:nvSpPr>
            <p:cNvPr name="TextBox 42" id="42"/>
            <p:cNvSpPr txBox="true"/>
            <p:nvPr/>
          </p:nvSpPr>
          <p:spPr>
            <a:xfrm>
              <a:off x="0" y="0"/>
              <a:ext cx="7071360" cy="3901440"/>
            </a:xfrm>
            <a:prstGeom prst="rect">
              <a:avLst/>
            </a:prstGeom>
          </p:spPr>
          <p:txBody>
            <a:bodyPr anchor="ctr" rtlCol="false" tIns="0" lIns="0" bIns="0" rIns="0"/>
            <a:lstStyle/>
            <a:p>
              <a:pPr algn="l">
                <a:lnSpc>
                  <a:spcPts val="2640"/>
                </a:lnSpc>
              </a:pPr>
              <a:r>
                <a:rPr lang="en-US" sz="2200" spc="8">
                  <a:solidFill>
                    <a:srgbClr val="365B6D"/>
                  </a:solidFill>
                  <a:latin typeface="Barlow"/>
                  <a:ea typeface="Barlow"/>
                  <a:cs typeface="Barlow"/>
                  <a:sym typeface="Barlow"/>
                </a:rPr>
                <a:t>□ Search exact title in</a:t>
              </a:r>
            </a:p>
            <a:p>
              <a:pPr algn="l">
                <a:lnSpc>
                  <a:spcPts val="2640"/>
                </a:lnSpc>
              </a:pPr>
              <a:r>
                <a:rPr lang="en-US" sz="2200" spc="8">
                  <a:solidFill>
                    <a:srgbClr val="365B6D"/>
                  </a:solidFill>
                  <a:latin typeface="Barlow"/>
                  <a:ea typeface="Barlow"/>
                  <a:cs typeface="Barlow"/>
                  <a:sym typeface="Barlow"/>
                </a:rPr>
                <a:t>   Google Scholar / PubMed</a:t>
              </a:r>
            </a:p>
            <a:p>
              <a:pPr algn="l">
                <a:lnSpc>
                  <a:spcPts val="2640"/>
                </a:lnSpc>
              </a:pPr>
            </a:p>
            <a:p>
              <a:pPr algn="l">
                <a:lnSpc>
                  <a:spcPts val="2640"/>
                </a:lnSpc>
              </a:pPr>
              <a:r>
                <a:rPr lang="en-US" sz="2200" spc="8">
                  <a:solidFill>
                    <a:srgbClr val="365B6D"/>
                  </a:solidFill>
                  <a:latin typeface="Barlow"/>
                  <a:ea typeface="Barlow"/>
                  <a:cs typeface="Barlow"/>
                  <a:sym typeface="Barlow"/>
                </a:rPr>
                <a:t>□ Check journal's website</a:t>
              </a:r>
            </a:p>
            <a:p>
              <a:pPr algn="l">
                <a:lnSpc>
                  <a:spcPts val="2640"/>
                </a:lnSpc>
              </a:pPr>
            </a:p>
            <a:p>
              <a:pPr algn="l">
                <a:lnSpc>
                  <a:spcPts val="2640"/>
                </a:lnSpc>
              </a:pPr>
              <a:r>
                <a:rPr lang="en-US" sz="2200" spc="8">
                  <a:solidFill>
                    <a:srgbClr val="365B6D"/>
                  </a:solidFill>
                  <a:latin typeface="Barlow"/>
                  <a:ea typeface="Barlow"/>
                  <a:cs typeface="Barlow"/>
                  <a:sym typeface="Barlow"/>
                </a:rPr>
                <a:t>□ Verify DOI numbers work</a:t>
              </a:r>
            </a:p>
            <a:p>
              <a:pPr algn="l">
                <a:lnSpc>
                  <a:spcPts val="2640"/>
                </a:lnSpc>
              </a:pPr>
            </a:p>
            <a:p>
              <a:pPr algn="l">
                <a:lnSpc>
                  <a:spcPts val="2640"/>
                </a:lnSpc>
              </a:pPr>
              <a:r>
                <a:rPr lang="en-US" sz="2200" spc="8">
                  <a:solidFill>
                    <a:srgbClr val="365B6D"/>
                  </a:solidFill>
                  <a:latin typeface="Barlow"/>
                  <a:ea typeface="Barlow"/>
                  <a:cs typeface="Barlow"/>
                  <a:sym typeface="Barlow"/>
                </a:rPr>
                <a:t>□ Cross-reference authors</a:t>
              </a:r>
            </a:p>
          </p:txBody>
        </p:sp>
      </p:grpSp>
      <p:grpSp>
        <p:nvGrpSpPr>
          <p:cNvPr name="Group 43" id="43"/>
          <p:cNvGrpSpPr/>
          <p:nvPr/>
        </p:nvGrpSpPr>
        <p:grpSpPr>
          <a:xfrm rot="0">
            <a:off x="914400" y="6583680"/>
            <a:ext cx="16459200" cy="1097280"/>
            <a:chOff x="0" y="0"/>
            <a:chExt cx="21945600" cy="1463040"/>
          </a:xfrm>
        </p:grpSpPr>
        <p:sp>
          <p:nvSpPr>
            <p:cNvPr name="Freeform 44" id="44"/>
            <p:cNvSpPr/>
            <p:nvPr/>
          </p:nvSpPr>
          <p:spPr>
            <a:xfrm flipH="false" flipV="false" rot="0">
              <a:off x="0" y="0"/>
              <a:ext cx="21945600" cy="1463040"/>
            </a:xfrm>
            <a:custGeom>
              <a:avLst/>
              <a:gdLst/>
              <a:ahLst/>
              <a:cxnLst/>
              <a:rect r="r" b="b" t="t" l="l"/>
              <a:pathLst>
                <a:path h="1463040" w="21945600">
                  <a:moveTo>
                    <a:pt x="0" y="0"/>
                  </a:moveTo>
                  <a:lnTo>
                    <a:pt x="21945600" y="0"/>
                  </a:lnTo>
                  <a:lnTo>
                    <a:pt x="21945600" y="1463040"/>
                  </a:lnTo>
                  <a:lnTo>
                    <a:pt x="0" y="1463040"/>
                  </a:lnTo>
                  <a:close/>
                </a:path>
              </a:pathLst>
            </a:custGeom>
            <a:solidFill>
              <a:srgbClr val="289DD2"/>
            </a:solidFill>
          </p:spPr>
        </p:sp>
      </p:grpSp>
      <p:grpSp>
        <p:nvGrpSpPr>
          <p:cNvPr name="Group 45" id="45"/>
          <p:cNvGrpSpPr/>
          <p:nvPr/>
        </p:nvGrpSpPr>
        <p:grpSpPr>
          <a:xfrm rot="0">
            <a:off x="914400" y="6583680"/>
            <a:ext cx="16459200" cy="1097280"/>
            <a:chOff x="0" y="0"/>
            <a:chExt cx="21945600" cy="1463040"/>
          </a:xfrm>
        </p:grpSpPr>
        <p:sp>
          <p:nvSpPr>
            <p:cNvPr name="Freeform 46" id="46"/>
            <p:cNvSpPr/>
            <p:nvPr/>
          </p:nvSpPr>
          <p:spPr>
            <a:xfrm flipH="false" flipV="false" rot="0">
              <a:off x="0" y="0"/>
              <a:ext cx="21945600" cy="1463040"/>
            </a:xfrm>
            <a:custGeom>
              <a:avLst/>
              <a:gdLst/>
              <a:ahLst/>
              <a:cxnLst/>
              <a:rect r="r" b="b" t="t" l="l"/>
              <a:pathLst>
                <a:path h="1463040" w="21945600">
                  <a:moveTo>
                    <a:pt x="0" y="0"/>
                  </a:moveTo>
                  <a:lnTo>
                    <a:pt x="21945600" y="0"/>
                  </a:lnTo>
                  <a:lnTo>
                    <a:pt x="21945600" y="1463040"/>
                  </a:lnTo>
                  <a:lnTo>
                    <a:pt x="0" y="1463040"/>
                  </a:lnTo>
                  <a:close/>
                </a:path>
              </a:pathLst>
            </a:custGeom>
            <a:blipFill>
              <a:blip r:embed="rId3">
                <a:alphaModFix amt="0"/>
              </a:blip>
              <a:stretch>
                <a:fillRect l="0" t="-242072" r="0" b="-242072"/>
              </a:stretch>
            </a:blipFill>
          </p:spPr>
        </p:sp>
      </p:grpSp>
      <p:grpSp>
        <p:nvGrpSpPr>
          <p:cNvPr name="Group 47" id="47"/>
          <p:cNvGrpSpPr/>
          <p:nvPr/>
        </p:nvGrpSpPr>
        <p:grpSpPr>
          <a:xfrm rot="0">
            <a:off x="914400" y="6583680"/>
            <a:ext cx="16459200" cy="1097280"/>
            <a:chOff x="0" y="0"/>
            <a:chExt cx="21945600" cy="1463040"/>
          </a:xfrm>
        </p:grpSpPr>
        <p:sp>
          <p:nvSpPr>
            <p:cNvPr name="Freeform 48" id="48"/>
            <p:cNvSpPr/>
            <p:nvPr/>
          </p:nvSpPr>
          <p:spPr>
            <a:xfrm flipH="false" flipV="false" rot="0">
              <a:off x="0" y="0"/>
              <a:ext cx="21945600" cy="1463040"/>
            </a:xfrm>
            <a:custGeom>
              <a:avLst/>
              <a:gdLst/>
              <a:ahLst/>
              <a:cxnLst/>
              <a:rect r="r" b="b" t="t" l="l"/>
              <a:pathLst>
                <a:path h="1463040" w="21945600">
                  <a:moveTo>
                    <a:pt x="0" y="0"/>
                  </a:moveTo>
                  <a:lnTo>
                    <a:pt x="21945600" y="0"/>
                  </a:lnTo>
                  <a:lnTo>
                    <a:pt x="21945600" y="1463040"/>
                  </a:lnTo>
                  <a:lnTo>
                    <a:pt x="0" y="1463040"/>
                  </a:lnTo>
                  <a:close/>
                </a:path>
              </a:pathLst>
            </a:custGeom>
            <a:blipFill>
              <a:blip r:embed="rId4">
                <a:alphaModFix amt="0"/>
              </a:blip>
              <a:stretch>
                <a:fillRect l="0" t="-242275" r="0" b="-242275"/>
              </a:stretch>
            </a:blipFill>
          </p:spPr>
        </p:sp>
        <p:sp>
          <p:nvSpPr>
            <p:cNvPr name="TextBox 49" id="49"/>
            <p:cNvSpPr txBox="true"/>
            <p:nvPr/>
          </p:nvSpPr>
          <p:spPr>
            <a:xfrm>
              <a:off x="0" y="0"/>
              <a:ext cx="21945600" cy="1463040"/>
            </a:xfrm>
            <a:prstGeom prst="rect">
              <a:avLst/>
            </a:prstGeom>
          </p:spPr>
          <p:txBody>
            <a:bodyPr anchor="ctr" rtlCol="false" tIns="0" lIns="0" bIns="0" rIns="0"/>
            <a:lstStyle/>
            <a:p>
              <a:pPr algn="ctr">
                <a:lnSpc>
                  <a:spcPts val="3840"/>
                </a:lnSpc>
              </a:pPr>
              <a:r>
                <a:rPr lang="en-US" b="true" sz="3200">
                  <a:solidFill>
                    <a:srgbClr val="365B6D"/>
                  </a:solidFill>
                  <a:latin typeface="Barlow Semi-Bold"/>
                  <a:ea typeface="Barlow Semi-Bold"/>
                  <a:cs typeface="Barlow Semi-Bold"/>
                  <a:sym typeface="Barlow Semi-Bold"/>
                </a:rPr>
                <a:t>NEVER submit a paper with unchecked references.</a:t>
              </a:r>
            </a:p>
          </p:txBody>
        </p:sp>
      </p:grpSp>
    </p:spTree>
  </p:cSld>
  <p:clrMapOvr>
    <a:masterClrMapping/>
  </p:clrMapOvr>
</p:sld>
</file>

<file path=ppt/slides/slide21.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0" y="0"/>
            <a:ext cx="18288000" cy="274320"/>
            <a:chOff x="0" y="0"/>
            <a:chExt cx="24384000" cy="365760"/>
          </a:xfrm>
        </p:grpSpPr>
        <p:sp>
          <p:nvSpPr>
            <p:cNvPr name="Freeform 3" id="3"/>
            <p:cNvSpPr/>
            <p:nvPr/>
          </p:nvSpPr>
          <p:spPr>
            <a:xfrm flipH="false" flipV="false" rot="0">
              <a:off x="0" y="0"/>
              <a:ext cx="24384000" cy="365760"/>
            </a:xfrm>
            <a:custGeom>
              <a:avLst/>
              <a:gdLst/>
              <a:ahLst/>
              <a:cxnLst/>
              <a:rect r="r" b="b" t="t" l="l"/>
              <a:pathLst>
                <a:path h="365760" w="24384000">
                  <a:moveTo>
                    <a:pt x="0" y="0"/>
                  </a:moveTo>
                  <a:lnTo>
                    <a:pt x="24384000" y="0"/>
                  </a:lnTo>
                  <a:lnTo>
                    <a:pt x="24384000" y="365760"/>
                  </a:lnTo>
                  <a:lnTo>
                    <a:pt x="0" y="365760"/>
                  </a:lnTo>
                  <a:close/>
                </a:path>
              </a:pathLst>
            </a:custGeom>
            <a:solidFill>
              <a:srgbClr val="365B6D"/>
            </a:solidFill>
          </p:spPr>
        </p:sp>
      </p:grpSp>
      <p:grpSp>
        <p:nvGrpSpPr>
          <p:cNvPr name="Group 4" id="4"/>
          <p:cNvGrpSpPr/>
          <p:nvPr/>
        </p:nvGrpSpPr>
        <p:grpSpPr>
          <a:xfrm rot="0">
            <a:off x="914400" y="548640"/>
            <a:ext cx="16459200" cy="1040463"/>
            <a:chOff x="0" y="0"/>
            <a:chExt cx="21945600" cy="1387284"/>
          </a:xfrm>
        </p:grpSpPr>
        <p:sp>
          <p:nvSpPr>
            <p:cNvPr name="Freeform 5" id="5"/>
            <p:cNvSpPr/>
            <p:nvPr/>
          </p:nvSpPr>
          <p:spPr>
            <a:xfrm flipH="false" flipV="false" rot="0">
              <a:off x="0" y="0"/>
              <a:ext cx="21945600" cy="1387221"/>
            </a:xfrm>
            <a:custGeom>
              <a:avLst/>
              <a:gdLst/>
              <a:ahLst/>
              <a:cxnLst/>
              <a:rect r="r" b="b" t="t" l="l"/>
              <a:pathLst>
                <a:path h="1387221" w="21945600">
                  <a:moveTo>
                    <a:pt x="0" y="0"/>
                  </a:moveTo>
                  <a:lnTo>
                    <a:pt x="21945600" y="0"/>
                  </a:lnTo>
                  <a:lnTo>
                    <a:pt x="21945600" y="1387221"/>
                  </a:lnTo>
                  <a:lnTo>
                    <a:pt x="0" y="1387221"/>
                  </a:lnTo>
                  <a:close/>
                </a:path>
              </a:pathLst>
            </a:custGeom>
            <a:blipFill>
              <a:blip r:embed="rId3">
                <a:alphaModFix amt="0"/>
              </a:blip>
              <a:stretch>
                <a:fillRect l="0" t="-258033" r="0" b="-258038"/>
              </a:stretch>
            </a:blipFill>
          </p:spPr>
        </p:sp>
      </p:grpSp>
      <p:grpSp>
        <p:nvGrpSpPr>
          <p:cNvPr name="Group 6" id="6"/>
          <p:cNvGrpSpPr/>
          <p:nvPr/>
        </p:nvGrpSpPr>
        <p:grpSpPr>
          <a:xfrm rot="0">
            <a:off x="914400" y="541496"/>
            <a:ext cx="16459200" cy="1104397"/>
            <a:chOff x="0" y="0"/>
            <a:chExt cx="21945600" cy="1472529"/>
          </a:xfrm>
        </p:grpSpPr>
        <p:sp>
          <p:nvSpPr>
            <p:cNvPr name="Freeform 7" id="7"/>
            <p:cNvSpPr/>
            <p:nvPr/>
          </p:nvSpPr>
          <p:spPr>
            <a:xfrm flipH="false" flipV="false" rot="0">
              <a:off x="0" y="0"/>
              <a:ext cx="21945600" cy="1472525"/>
            </a:xfrm>
            <a:custGeom>
              <a:avLst/>
              <a:gdLst/>
              <a:ahLst/>
              <a:cxnLst/>
              <a:rect r="r" b="b" t="t" l="l"/>
              <a:pathLst>
                <a:path h="1472525" w="21945600">
                  <a:moveTo>
                    <a:pt x="0" y="0"/>
                  </a:moveTo>
                  <a:lnTo>
                    <a:pt x="21945600" y="0"/>
                  </a:lnTo>
                  <a:lnTo>
                    <a:pt x="21945600" y="1472525"/>
                  </a:lnTo>
                  <a:lnTo>
                    <a:pt x="0" y="1472525"/>
                  </a:lnTo>
                  <a:close/>
                </a:path>
              </a:pathLst>
            </a:custGeom>
            <a:blipFill>
              <a:blip r:embed="rId4">
                <a:alphaModFix amt="0"/>
              </a:blip>
              <a:stretch>
                <a:fillRect l="0" t="-242963" r="0" b="-237822"/>
              </a:stretch>
            </a:blipFill>
          </p:spPr>
        </p:sp>
        <p:sp>
          <p:nvSpPr>
            <p:cNvPr name="TextBox 8" id="8"/>
            <p:cNvSpPr txBox="true"/>
            <p:nvPr/>
          </p:nvSpPr>
          <p:spPr>
            <a:xfrm>
              <a:off x="0" y="-9525"/>
              <a:ext cx="21945600" cy="1482054"/>
            </a:xfrm>
            <a:prstGeom prst="rect">
              <a:avLst/>
            </a:prstGeom>
          </p:spPr>
          <p:txBody>
            <a:bodyPr anchor="ctr" rtlCol="false" tIns="0" lIns="0" bIns="0" rIns="0"/>
            <a:lstStyle/>
            <a:p>
              <a:pPr algn="l">
                <a:lnSpc>
                  <a:spcPts val="6718"/>
                </a:lnSpc>
              </a:pPr>
              <a:r>
                <a:rPr lang="en-US" b="true" sz="5599">
                  <a:solidFill>
                    <a:srgbClr val="365B6D"/>
                  </a:solidFill>
                  <a:latin typeface="Barlow Bold"/>
                  <a:ea typeface="Barlow Bold"/>
                  <a:cs typeface="Barlow Bold"/>
                  <a:sym typeface="Barlow Bold"/>
                </a:rPr>
                <a:t>RED FLAG #3: TELL-TALE SIGNS</a:t>
              </a:r>
            </a:p>
          </p:txBody>
        </p:sp>
      </p:grpSp>
      <p:grpSp>
        <p:nvGrpSpPr>
          <p:cNvPr name="Group 9" id="9"/>
          <p:cNvGrpSpPr/>
          <p:nvPr/>
        </p:nvGrpSpPr>
        <p:grpSpPr>
          <a:xfrm rot="0">
            <a:off x="914400" y="1463040"/>
            <a:ext cx="16459200" cy="548640"/>
            <a:chOff x="0" y="0"/>
            <a:chExt cx="21945600" cy="731520"/>
          </a:xfrm>
        </p:grpSpPr>
        <p:sp>
          <p:nvSpPr>
            <p:cNvPr name="Freeform 10" id="10"/>
            <p:cNvSpPr/>
            <p:nvPr/>
          </p:nvSpPr>
          <p:spPr>
            <a:xfrm flipH="false" flipV="false" rot="0">
              <a:off x="0" y="0"/>
              <a:ext cx="21945600" cy="731520"/>
            </a:xfrm>
            <a:custGeom>
              <a:avLst/>
              <a:gdLst/>
              <a:ahLst/>
              <a:cxnLst/>
              <a:rect r="r" b="b" t="t" l="l"/>
              <a:pathLst>
                <a:path h="731520" w="21945600">
                  <a:moveTo>
                    <a:pt x="0" y="0"/>
                  </a:moveTo>
                  <a:lnTo>
                    <a:pt x="21945600" y="0"/>
                  </a:lnTo>
                  <a:lnTo>
                    <a:pt x="21945600" y="731520"/>
                  </a:lnTo>
                  <a:lnTo>
                    <a:pt x="0" y="731520"/>
                  </a:lnTo>
                  <a:close/>
                </a:path>
              </a:pathLst>
            </a:custGeom>
            <a:blipFill>
              <a:blip r:embed="rId3">
                <a:alphaModFix amt="0"/>
              </a:blip>
              <a:stretch>
                <a:fillRect l="0" t="-534144" r="0" b="-534145"/>
              </a:stretch>
            </a:blipFill>
          </p:spPr>
        </p:sp>
      </p:grpSp>
      <p:grpSp>
        <p:nvGrpSpPr>
          <p:cNvPr name="Group 11" id="11"/>
          <p:cNvGrpSpPr/>
          <p:nvPr/>
        </p:nvGrpSpPr>
        <p:grpSpPr>
          <a:xfrm rot="0">
            <a:off x="914400" y="1463040"/>
            <a:ext cx="16459200" cy="548640"/>
            <a:chOff x="0" y="0"/>
            <a:chExt cx="21945600" cy="731520"/>
          </a:xfrm>
        </p:grpSpPr>
        <p:sp>
          <p:nvSpPr>
            <p:cNvPr name="Freeform 12" id="12"/>
            <p:cNvSpPr/>
            <p:nvPr/>
          </p:nvSpPr>
          <p:spPr>
            <a:xfrm flipH="false" flipV="false" rot="0">
              <a:off x="0" y="0"/>
              <a:ext cx="21945600" cy="731520"/>
            </a:xfrm>
            <a:custGeom>
              <a:avLst/>
              <a:gdLst/>
              <a:ahLst/>
              <a:cxnLst/>
              <a:rect r="r" b="b" t="t" l="l"/>
              <a:pathLst>
                <a:path h="731520" w="21945600">
                  <a:moveTo>
                    <a:pt x="0" y="0"/>
                  </a:moveTo>
                  <a:lnTo>
                    <a:pt x="21945600" y="0"/>
                  </a:lnTo>
                  <a:lnTo>
                    <a:pt x="21945600" y="731520"/>
                  </a:lnTo>
                  <a:lnTo>
                    <a:pt x="0" y="731520"/>
                  </a:lnTo>
                  <a:close/>
                </a:path>
              </a:pathLst>
            </a:custGeom>
            <a:blipFill>
              <a:blip r:embed="rId4">
                <a:alphaModFix amt="0"/>
              </a:blip>
              <a:stretch>
                <a:fillRect l="0" t="-534551" r="0" b="-534551"/>
              </a:stretch>
            </a:blipFill>
          </p:spPr>
        </p:sp>
        <p:sp>
          <p:nvSpPr>
            <p:cNvPr name="TextBox 13" id="13"/>
            <p:cNvSpPr txBox="true"/>
            <p:nvPr/>
          </p:nvSpPr>
          <p:spPr>
            <a:xfrm>
              <a:off x="0" y="-9525"/>
              <a:ext cx="21945600" cy="741045"/>
            </a:xfrm>
            <a:prstGeom prst="rect">
              <a:avLst/>
            </a:prstGeom>
          </p:spPr>
          <p:txBody>
            <a:bodyPr anchor="ctr" rtlCol="false" tIns="0" lIns="0" bIns="0" rIns="0"/>
            <a:lstStyle/>
            <a:p>
              <a:pPr algn="l">
                <a:lnSpc>
                  <a:spcPts val="3358"/>
                </a:lnSpc>
              </a:pPr>
              <a:r>
                <a:rPr lang="en-US" b="true" sz="2799">
                  <a:solidFill>
                    <a:srgbClr val="365B6D"/>
                  </a:solidFill>
                  <a:latin typeface="Barlow Semi-Bold"/>
                  <a:ea typeface="Barlow Semi-Bold"/>
                  <a:cs typeface="Barlow Semi-Bold"/>
                  <a:sym typeface="Barlow Semi-Bold"/>
                </a:rPr>
                <a:t>Phrases that scream "AI wrote this"</a:t>
              </a:r>
            </a:p>
          </p:txBody>
        </p:sp>
      </p:grpSp>
      <p:grpSp>
        <p:nvGrpSpPr>
          <p:cNvPr name="Group 14" id="14"/>
          <p:cNvGrpSpPr/>
          <p:nvPr/>
        </p:nvGrpSpPr>
        <p:grpSpPr>
          <a:xfrm rot="0">
            <a:off x="914400" y="2103120"/>
            <a:ext cx="5303520" cy="6035040"/>
            <a:chOff x="0" y="0"/>
            <a:chExt cx="7071360" cy="8046720"/>
          </a:xfrm>
        </p:grpSpPr>
        <p:sp>
          <p:nvSpPr>
            <p:cNvPr name="Freeform 15" id="15"/>
            <p:cNvSpPr/>
            <p:nvPr/>
          </p:nvSpPr>
          <p:spPr>
            <a:xfrm flipH="false" flipV="false" rot="0">
              <a:off x="0" y="0"/>
              <a:ext cx="7071360" cy="8046720"/>
            </a:xfrm>
            <a:custGeom>
              <a:avLst/>
              <a:gdLst/>
              <a:ahLst/>
              <a:cxnLst/>
              <a:rect r="r" b="b" t="t" l="l"/>
              <a:pathLst>
                <a:path h="8046720" w="7071360">
                  <a:moveTo>
                    <a:pt x="0" y="0"/>
                  </a:moveTo>
                  <a:lnTo>
                    <a:pt x="7071360" y="0"/>
                  </a:lnTo>
                  <a:lnTo>
                    <a:pt x="7071360" y="8046720"/>
                  </a:lnTo>
                  <a:lnTo>
                    <a:pt x="0" y="8046720"/>
                  </a:lnTo>
                  <a:close/>
                </a:path>
              </a:pathLst>
            </a:custGeom>
            <a:solidFill>
              <a:srgbClr val="41C1BA"/>
            </a:solidFill>
          </p:spPr>
        </p:sp>
      </p:grpSp>
      <p:grpSp>
        <p:nvGrpSpPr>
          <p:cNvPr name="Group 16" id="16"/>
          <p:cNvGrpSpPr/>
          <p:nvPr/>
        </p:nvGrpSpPr>
        <p:grpSpPr>
          <a:xfrm rot="0">
            <a:off x="914400" y="2103120"/>
            <a:ext cx="5303520" cy="731520"/>
            <a:chOff x="0" y="0"/>
            <a:chExt cx="7071360" cy="975360"/>
          </a:xfrm>
        </p:grpSpPr>
        <p:sp>
          <p:nvSpPr>
            <p:cNvPr name="Freeform 17" id="17"/>
            <p:cNvSpPr/>
            <p:nvPr/>
          </p:nvSpPr>
          <p:spPr>
            <a:xfrm flipH="false" flipV="false" rot="0">
              <a:off x="0" y="0"/>
              <a:ext cx="7071360" cy="975360"/>
            </a:xfrm>
            <a:custGeom>
              <a:avLst/>
              <a:gdLst/>
              <a:ahLst/>
              <a:cxnLst/>
              <a:rect r="r" b="b" t="t" l="l"/>
              <a:pathLst>
                <a:path h="975360" w="7071360">
                  <a:moveTo>
                    <a:pt x="0" y="0"/>
                  </a:moveTo>
                  <a:lnTo>
                    <a:pt x="7071360" y="0"/>
                  </a:lnTo>
                  <a:lnTo>
                    <a:pt x="7071360" y="975360"/>
                  </a:lnTo>
                  <a:lnTo>
                    <a:pt x="0" y="975360"/>
                  </a:lnTo>
                  <a:close/>
                </a:path>
              </a:pathLst>
            </a:custGeom>
            <a:solidFill>
              <a:srgbClr val="365B6D"/>
            </a:solidFill>
          </p:spPr>
        </p:sp>
      </p:grpSp>
      <p:grpSp>
        <p:nvGrpSpPr>
          <p:cNvPr name="Group 18" id="18"/>
          <p:cNvGrpSpPr/>
          <p:nvPr/>
        </p:nvGrpSpPr>
        <p:grpSpPr>
          <a:xfrm rot="0">
            <a:off x="914400" y="2103120"/>
            <a:ext cx="5303520" cy="731520"/>
            <a:chOff x="0" y="0"/>
            <a:chExt cx="7071360" cy="975360"/>
          </a:xfrm>
        </p:grpSpPr>
        <p:sp>
          <p:nvSpPr>
            <p:cNvPr name="Freeform 19" id="19"/>
            <p:cNvSpPr/>
            <p:nvPr/>
          </p:nvSpPr>
          <p:spPr>
            <a:xfrm flipH="false" flipV="false" rot="0">
              <a:off x="0" y="0"/>
              <a:ext cx="7071360" cy="975360"/>
            </a:xfrm>
            <a:custGeom>
              <a:avLst/>
              <a:gdLst/>
              <a:ahLst/>
              <a:cxnLst/>
              <a:rect r="r" b="b" t="t" l="l"/>
              <a:pathLst>
                <a:path h="975360" w="7071360">
                  <a:moveTo>
                    <a:pt x="0" y="0"/>
                  </a:moveTo>
                  <a:lnTo>
                    <a:pt x="7071360" y="0"/>
                  </a:lnTo>
                  <a:lnTo>
                    <a:pt x="7071360" y="975360"/>
                  </a:lnTo>
                  <a:lnTo>
                    <a:pt x="0" y="975360"/>
                  </a:lnTo>
                  <a:close/>
                </a:path>
              </a:pathLst>
            </a:custGeom>
            <a:blipFill>
              <a:blip r:embed="rId3">
                <a:alphaModFix amt="0"/>
              </a:blip>
              <a:stretch>
                <a:fillRect l="0" t="-91167" r="0" b="-91167"/>
              </a:stretch>
            </a:blipFill>
          </p:spPr>
        </p:sp>
      </p:grpSp>
      <p:grpSp>
        <p:nvGrpSpPr>
          <p:cNvPr name="Group 20" id="20"/>
          <p:cNvGrpSpPr/>
          <p:nvPr/>
        </p:nvGrpSpPr>
        <p:grpSpPr>
          <a:xfrm rot="0">
            <a:off x="914400" y="2103120"/>
            <a:ext cx="5303520" cy="731520"/>
            <a:chOff x="0" y="0"/>
            <a:chExt cx="7071360" cy="975360"/>
          </a:xfrm>
        </p:grpSpPr>
        <p:sp>
          <p:nvSpPr>
            <p:cNvPr name="Freeform 21" id="21"/>
            <p:cNvSpPr/>
            <p:nvPr/>
          </p:nvSpPr>
          <p:spPr>
            <a:xfrm flipH="false" flipV="false" rot="0">
              <a:off x="0" y="0"/>
              <a:ext cx="7071360" cy="975360"/>
            </a:xfrm>
            <a:custGeom>
              <a:avLst/>
              <a:gdLst/>
              <a:ahLst/>
              <a:cxnLst/>
              <a:rect r="r" b="b" t="t" l="l"/>
              <a:pathLst>
                <a:path h="975360" w="7071360">
                  <a:moveTo>
                    <a:pt x="0" y="0"/>
                  </a:moveTo>
                  <a:lnTo>
                    <a:pt x="7071360" y="0"/>
                  </a:lnTo>
                  <a:lnTo>
                    <a:pt x="7071360" y="975360"/>
                  </a:lnTo>
                  <a:lnTo>
                    <a:pt x="0" y="975360"/>
                  </a:lnTo>
                  <a:close/>
                </a:path>
              </a:pathLst>
            </a:custGeom>
            <a:blipFill>
              <a:blip r:embed="rId4">
                <a:alphaModFix amt="0"/>
              </a:blip>
              <a:stretch>
                <a:fillRect l="0" t="-91266" r="0" b="-91266"/>
              </a:stretch>
            </a:blipFill>
          </p:spPr>
        </p:sp>
        <p:sp>
          <p:nvSpPr>
            <p:cNvPr name="TextBox 22" id="22"/>
            <p:cNvSpPr txBox="true"/>
            <p:nvPr/>
          </p:nvSpPr>
          <p:spPr>
            <a:xfrm>
              <a:off x="0" y="0"/>
              <a:ext cx="7071360" cy="975360"/>
            </a:xfrm>
            <a:prstGeom prst="rect">
              <a:avLst/>
            </a:prstGeom>
          </p:spPr>
          <p:txBody>
            <a:bodyPr anchor="ctr" rtlCol="false" tIns="0" lIns="0" bIns="0" rIns="0"/>
            <a:lstStyle/>
            <a:p>
              <a:pPr algn="ctr">
                <a:lnSpc>
                  <a:spcPts val="2640"/>
                </a:lnSpc>
              </a:pPr>
              <a:r>
                <a:rPr lang="en-US" sz="2200" spc="8">
                  <a:solidFill>
                    <a:srgbClr val="365B6D"/>
                  </a:solidFill>
                  <a:latin typeface="Barlow"/>
                  <a:ea typeface="Barlow"/>
                  <a:cs typeface="Barlow"/>
                  <a:sym typeface="Barlow"/>
                </a:rPr>
                <a:t>COPY-PASTE FAILS</a:t>
              </a:r>
            </a:p>
          </p:txBody>
        </p:sp>
      </p:grpSp>
      <p:grpSp>
        <p:nvGrpSpPr>
          <p:cNvPr name="Group 23" id="23"/>
          <p:cNvGrpSpPr/>
          <p:nvPr/>
        </p:nvGrpSpPr>
        <p:grpSpPr>
          <a:xfrm rot="0">
            <a:off x="1188720" y="3017520"/>
            <a:ext cx="4754880" cy="4937760"/>
            <a:chOff x="0" y="0"/>
            <a:chExt cx="6339840" cy="6583680"/>
          </a:xfrm>
        </p:grpSpPr>
        <p:sp>
          <p:nvSpPr>
            <p:cNvPr name="Freeform 24" id="24"/>
            <p:cNvSpPr/>
            <p:nvPr/>
          </p:nvSpPr>
          <p:spPr>
            <a:xfrm flipH="false" flipV="false" rot="0">
              <a:off x="0" y="0"/>
              <a:ext cx="6339840" cy="6583680"/>
            </a:xfrm>
            <a:custGeom>
              <a:avLst/>
              <a:gdLst/>
              <a:ahLst/>
              <a:cxnLst/>
              <a:rect r="r" b="b" t="t" l="l"/>
              <a:pathLst>
                <a:path h="6583680" w="6339840">
                  <a:moveTo>
                    <a:pt x="0" y="0"/>
                  </a:moveTo>
                  <a:lnTo>
                    <a:pt x="6339840" y="0"/>
                  </a:lnTo>
                  <a:lnTo>
                    <a:pt x="6339840" y="6583680"/>
                  </a:lnTo>
                  <a:lnTo>
                    <a:pt x="0" y="6583680"/>
                  </a:lnTo>
                  <a:close/>
                </a:path>
              </a:pathLst>
            </a:custGeom>
            <a:blipFill>
              <a:blip r:embed="rId3">
                <a:alphaModFix amt="0"/>
              </a:blip>
              <a:stretch>
                <a:fillRect l="-83331" t="0" r="-83330" b="0"/>
              </a:stretch>
            </a:blipFill>
          </p:spPr>
        </p:sp>
      </p:grpSp>
      <p:grpSp>
        <p:nvGrpSpPr>
          <p:cNvPr name="Group 25" id="25"/>
          <p:cNvGrpSpPr/>
          <p:nvPr/>
        </p:nvGrpSpPr>
        <p:grpSpPr>
          <a:xfrm rot="0">
            <a:off x="1188720" y="3017520"/>
            <a:ext cx="4754880" cy="4937760"/>
            <a:chOff x="0" y="0"/>
            <a:chExt cx="6339840" cy="6583680"/>
          </a:xfrm>
        </p:grpSpPr>
        <p:sp>
          <p:nvSpPr>
            <p:cNvPr name="Freeform 26" id="26"/>
            <p:cNvSpPr/>
            <p:nvPr/>
          </p:nvSpPr>
          <p:spPr>
            <a:xfrm flipH="false" flipV="false" rot="0">
              <a:off x="0" y="0"/>
              <a:ext cx="6339840" cy="6583680"/>
            </a:xfrm>
            <a:custGeom>
              <a:avLst/>
              <a:gdLst/>
              <a:ahLst/>
              <a:cxnLst/>
              <a:rect r="r" b="b" t="t" l="l"/>
              <a:pathLst>
                <a:path h="6583680" w="6339840">
                  <a:moveTo>
                    <a:pt x="0" y="0"/>
                  </a:moveTo>
                  <a:lnTo>
                    <a:pt x="6339840" y="0"/>
                  </a:lnTo>
                  <a:lnTo>
                    <a:pt x="6339840" y="6583680"/>
                  </a:lnTo>
                  <a:lnTo>
                    <a:pt x="0" y="6583680"/>
                  </a:lnTo>
                  <a:close/>
                </a:path>
              </a:pathLst>
            </a:custGeom>
            <a:blipFill>
              <a:blip r:embed="rId4">
                <a:alphaModFix amt="0"/>
              </a:blip>
              <a:stretch>
                <a:fillRect l="-83238" t="0" r="-83238" b="0"/>
              </a:stretch>
            </a:blipFill>
          </p:spPr>
        </p:sp>
        <p:sp>
          <p:nvSpPr>
            <p:cNvPr name="TextBox 27" id="27"/>
            <p:cNvSpPr txBox="true"/>
            <p:nvPr/>
          </p:nvSpPr>
          <p:spPr>
            <a:xfrm>
              <a:off x="0" y="-9525"/>
              <a:ext cx="6339840" cy="6593205"/>
            </a:xfrm>
            <a:prstGeom prst="rect">
              <a:avLst/>
            </a:prstGeom>
          </p:spPr>
          <p:txBody>
            <a:bodyPr anchor="ctr" rtlCol="false" tIns="0" lIns="0" bIns="0" rIns="0"/>
            <a:lstStyle/>
            <a:p>
              <a:pPr algn="l">
                <a:lnSpc>
                  <a:spcPts val="3359"/>
                </a:lnSpc>
              </a:pPr>
              <a:r>
                <a:rPr lang="en-US" sz="2799" spc="11">
                  <a:solidFill>
                    <a:srgbClr val="365B6D"/>
                  </a:solidFill>
                  <a:latin typeface="Barlow"/>
                  <a:ea typeface="Barlow"/>
                  <a:cs typeface="Barlow"/>
                  <a:sym typeface="Barlow"/>
                </a:rPr>
                <a:t>✗ "Regenerate response"</a:t>
              </a:r>
            </a:p>
            <a:p>
              <a:pPr algn="l">
                <a:lnSpc>
                  <a:spcPts val="3359"/>
                </a:lnSpc>
              </a:pPr>
              <a:r>
                <a:rPr lang="en-US" sz="2799" spc="11">
                  <a:solidFill>
                    <a:srgbClr val="365B6D"/>
                  </a:solidFill>
                  <a:latin typeface="Barlow"/>
                  <a:ea typeface="Barlow"/>
                  <a:cs typeface="Barlow"/>
                  <a:sym typeface="Barlow"/>
                </a:rPr>
                <a:t>   (left in published paper!)</a:t>
              </a:r>
            </a:p>
            <a:p>
              <a:pPr algn="l">
                <a:lnSpc>
                  <a:spcPts val="3359"/>
                </a:lnSpc>
              </a:pPr>
              <a:r>
                <a:rPr lang="en-US" sz="2799" spc="11">
                  <a:solidFill>
                    <a:srgbClr val="365B6D"/>
                  </a:solidFill>
                  <a:latin typeface="Barlow"/>
                  <a:ea typeface="Barlow"/>
                  <a:cs typeface="Barlow"/>
                  <a:sym typeface="Barlow"/>
                </a:rPr>
                <a:t>✗ "As an AI language model,</a:t>
              </a:r>
            </a:p>
            <a:p>
              <a:pPr algn="l">
                <a:lnSpc>
                  <a:spcPts val="3359"/>
                </a:lnSpc>
              </a:pPr>
              <a:r>
                <a:rPr lang="en-US" sz="2799" spc="11">
                  <a:solidFill>
                    <a:srgbClr val="365B6D"/>
                  </a:solidFill>
                  <a:latin typeface="Barlow"/>
                  <a:ea typeface="Barlow"/>
                  <a:cs typeface="Barlow"/>
                  <a:sym typeface="Barlow"/>
                </a:rPr>
                <a:t>   I cannot..."</a:t>
              </a:r>
            </a:p>
          </p:txBody>
        </p:sp>
      </p:grpSp>
      <p:grpSp>
        <p:nvGrpSpPr>
          <p:cNvPr name="Group 28" id="28"/>
          <p:cNvGrpSpPr/>
          <p:nvPr/>
        </p:nvGrpSpPr>
        <p:grpSpPr>
          <a:xfrm rot="0">
            <a:off x="6583680" y="2103120"/>
            <a:ext cx="5303520" cy="6035040"/>
            <a:chOff x="0" y="0"/>
            <a:chExt cx="7071360" cy="8046720"/>
          </a:xfrm>
        </p:grpSpPr>
        <p:sp>
          <p:nvSpPr>
            <p:cNvPr name="Freeform 29" id="29"/>
            <p:cNvSpPr/>
            <p:nvPr/>
          </p:nvSpPr>
          <p:spPr>
            <a:xfrm flipH="false" flipV="false" rot="0">
              <a:off x="0" y="0"/>
              <a:ext cx="7071360" cy="8046720"/>
            </a:xfrm>
            <a:custGeom>
              <a:avLst/>
              <a:gdLst/>
              <a:ahLst/>
              <a:cxnLst/>
              <a:rect r="r" b="b" t="t" l="l"/>
              <a:pathLst>
                <a:path h="8046720" w="7071360">
                  <a:moveTo>
                    <a:pt x="0" y="0"/>
                  </a:moveTo>
                  <a:lnTo>
                    <a:pt x="7071360" y="0"/>
                  </a:lnTo>
                  <a:lnTo>
                    <a:pt x="7071360" y="8046720"/>
                  </a:lnTo>
                  <a:lnTo>
                    <a:pt x="0" y="8046720"/>
                  </a:lnTo>
                  <a:close/>
                </a:path>
              </a:pathLst>
            </a:custGeom>
            <a:solidFill>
              <a:srgbClr val="41C1BA"/>
            </a:solidFill>
          </p:spPr>
        </p:sp>
      </p:grpSp>
      <p:grpSp>
        <p:nvGrpSpPr>
          <p:cNvPr name="Group 30" id="30"/>
          <p:cNvGrpSpPr/>
          <p:nvPr/>
        </p:nvGrpSpPr>
        <p:grpSpPr>
          <a:xfrm rot="0">
            <a:off x="6583680" y="2103120"/>
            <a:ext cx="5303520" cy="731520"/>
            <a:chOff x="0" y="0"/>
            <a:chExt cx="7071360" cy="975360"/>
          </a:xfrm>
        </p:grpSpPr>
        <p:sp>
          <p:nvSpPr>
            <p:cNvPr name="Freeform 31" id="31"/>
            <p:cNvSpPr/>
            <p:nvPr/>
          </p:nvSpPr>
          <p:spPr>
            <a:xfrm flipH="false" flipV="false" rot="0">
              <a:off x="0" y="0"/>
              <a:ext cx="7071360" cy="975360"/>
            </a:xfrm>
            <a:custGeom>
              <a:avLst/>
              <a:gdLst/>
              <a:ahLst/>
              <a:cxnLst/>
              <a:rect r="r" b="b" t="t" l="l"/>
              <a:pathLst>
                <a:path h="975360" w="7071360">
                  <a:moveTo>
                    <a:pt x="0" y="0"/>
                  </a:moveTo>
                  <a:lnTo>
                    <a:pt x="7071360" y="0"/>
                  </a:lnTo>
                  <a:lnTo>
                    <a:pt x="7071360" y="975360"/>
                  </a:lnTo>
                  <a:lnTo>
                    <a:pt x="0" y="975360"/>
                  </a:lnTo>
                  <a:close/>
                </a:path>
              </a:pathLst>
            </a:custGeom>
            <a:solidFill>
              <a:srgbClr val="365B6D"/>
            </a:solidFill>
          </p:spPr>
        </p:sp>
      </p:grpSp>
      <p:grpSp>
        <p:nvGrpSpPr>
          <p:cNvPr name="Group 32" id="32"/>
          <p:cNvGrpSpPr/>
          <p:nvPr/>
        </p:nvGrpSpPr>
        <p:grpSpPr>
          <a:xfrm rot="0">
            <a:off x="6583680" y="2103120"/>
            <a:ext cx="5303520" cy="731520"/>
            <a:chOff x="0" y="0"/>
            <a:chExt cx="7071360" cy="975360"/>
          </a:xfrm>
        </p:grpSpPr>
        <p:sp>
          <p:nvSpPr>
            <p:cNvPr name="Freeform 33" id="33"/>
            <p:cNvSpPr/>
            <p:nvPr/>
          </p:nvSpPr>
          <p:spPr>
            <a:xfrm flipH="false" flipV="false" rot="0">
              <a:off x="0" y="0"/>
              <a:ext cx="7071360" cy="975360"/>
            </a:xfrm>
            <a:custGeom>
              <a:avLst/>
              <a:gdLst/>
              <a:ahLst/>
              <a:cxnLst/>
              <a:rect r="r" b="b" t="t" l="l"/>
              <a:pathLst>
                <a:path h="975360" w="7071360">
                  <a:moveTo>
                    <a:pt x="0" y="0"/>
                  </a:moveTo>
                  <a:lnTo>
                    <a:pt x="7071360" y="0"/>
                  </a:lnTo>
                  <a:lnTo>
                    <a:pt x="7071360" y="975360"/>
                  </a:lnTo>
                  <a:lnTo>
                    <a:pt x="0" y="975360"/>
                  </a:lnTo>
                  <a:close/>
                </a:path>
              </a:pathLst>
            </a:custGeom>
            <a:blipFill>
              <a:blip r:embed="rId3">
                <a:alphaModFix amt="0"/>
              </a:blip>
              <a:stretch>
                <a:fillRect l="0" t="-91167" r="0" b="-91167"/>
              </a:stretch>
            </a:blipFill>
          </p:spPr>
        </p:sp>
      </p:grpSp>
      <p:grpSp>
        <p:nvGrpSpPr>
          <p:cNvPr name="Group 34" id="34"/>
          <p:cNvGrpSpPr/>
          <p:nvPr/>
        </p:nvGrpSpPr>
        <p:grpSpPr>
          <a:xfrm rot="0">
            <a:off x="6583680" y="2103120"/>
            <a:ext cx="5303520" cy="731520"/>
            <a:chOff x="0" y="0"/>
            <a:chExt cx="7071360" cy="975360"/>
          </a:xfrm>
        </p:grpSpPr>
        <p:sp>
          <p:nvSpPr>
            <p:cNvPr name="Freeform 35" id="35"/>
            <p:cNvSpPr/>
            <p:nvPr/>
          </p:nvSpPr>
          <p:spPr>
            <a:xfrm flipH="false" flipV="false" rot="0">
              <a:off x="0" y="0"/>
              <a:ext cx="7071360" cy="975360"/>
            </a:xfrm>
            <a:custGeom>
              <a:avLst/>
              <a:gdLst/>
              <a:ahLst/>
              <a:cxnLst/>
              <a:rect r="r" b="b" t="t" l="l"/>
              <a:pathLst>
                <a:path h="975360" w="7071360">
                  <a:moveTo>
                    <a:pt x="0" y="0"/>
                  </a:moveTo>
                  <a:lnTo>
                    <a:pt x="7071360" y="0"/>
                  </a:lnTo>
                  <a:lnTo>
                    <a:pt x="7071360" y="975360"/>
                  </a:lnTo>
                  <a:lnTo>
                    <a:pt x="0" y="975360"/>
                  </a:lnTo>
                  <a:close/>
                </a:path>
              </a:pathLst>
            </a:custGeom>
            <a:blipFill>
              <a:blip r:embed="rId4">
                <a:alphaModFix amt="0"/>
              </a:blip>
              <a:stretch>
                <a:fillRect l="0" t="-91266" r="0" b="-91266"/>
              </a:stretch>
            </a:blipFill>
          </p:spPr>
        </p:sp>
        <p:sp>
          <p:nvSpPr>
            <p:cNvPr name="TextBox 36" id="36"/>
            <p:cNvSpPr txBox="true"/>
            <p:nvPr/>
          </p:nvSpPr>
          <p:spPr>
            <a:xfrm>
              <a:off x="0" y="0"/>
              <a:ext cx="7071360" cy="975360"/>
            </a:xfrm>
            <a:prstGeom prst="rect">
              <a:avLst/>
            </a:prstGeom>
          </p:spPr>
          <p:txBody>
            <a:bodyPr anchor="ctr" rtlCol="false" tIns="0" lIns="0" bIns="0" rIns="0"/>
            <a:lstStyle/>
            <a:p>
              <a:pPr algn="ctr">
                <a:lnSpc>
                  <a:spcPts val="2640"/>
                </a:lnSpc>
              </a:pPr>
              <a:r>
                <a:rPr lang="en-US" sz="2200" spc="8">
                  <a:solidFill>
                    <a:srgbClr val="365B6D"/>
                  </a:solidFill>
                  <a:latin typeface="Barlow"/>
                  <a:ea typeface="Barlow"/>
                  <a:cs typeface="Barlow"/>
                  <a:sym typeface="Barlow"/>
                </a:rPr>
                <a:t>TORTURED PHRASES</a:t>
              </a:r>
            </a:p>
          </p:txBody>
        </p:sp>
      </p:grpSp>
      <p:grpSp>
        <p:nvGrpSpPr>
          <p:cNvPr name="Group 37" id="37"/>
          <p:cNvGrpSpPr/>
          <p:nvPr/>
        </p:nvGrpSpPr>
        <p:grpSpPr>
          <a:xfrm rot="0">
            <a:off x="6858000" y="3017520"/>
            <a:ext cx="4754880" cy="4937760"/>
            <a:chOff x="0" y="0"/>
            <a:chExt cx="6339840" cy="6583680"/>
          </a:xfrm>
        </p:grpSpPr>
        <p:sp>
          <p:nvSpPr>
            <p:cNvPr name="Freeform 38" id="38"/>
            <p:cNvSpPr/>
            <p:nvPr/>
          </p:nvSpPr>
          <p:spPr>
            <a:xfrm flipH="false" flipV="false" rot="0">
              <a:off x="0" y="0"/>
              <a:ext cx="6339840" cy="6583680"/>
            </a:xfrm>
            <a:custGeom>
              <a:avLst/>
              <a:gdLst/>
              <a:ahLst/>
              <a:cxnLst/>
              <a:rect r="r" b="b" t="t" l="l"/>
              <a:pathLst>
                <a:path h="6583680" w="6339840">
                  <a:moveTo>
                    <a:pt x="0" y="0"/>
                  </a:moveTo>
                  <a:lnTo>
                    <a:pt x="6339840" y="0"/>
                  </a:lnTo>
                  <a:lnTo>
                    <a:pt x="6339840" y="6583680"/>
                  </a:lnTo>
                  <a:lnTo>
                    <a:pt x="0" y="6583680"/>
                  </a:lnTo>
                  <a:close/>
                </a:path>
              </a:pathLst>
            </a:custGeom>
            <a:blipFill>
              <a:blip r:embed="rId3">
                <a:alphaModFix amt="0"/>
              </a:blip>
              <a:stretch>
                <a:fillRect l="-83331" t="0" r="-83330" b="0"/>
              </a:stretch>
            </a:blipFill>
          </p:spPr>
        </p:sp>
      </p:grpSp>
      <p:grpSp>
        <p:nvGrpSpPr>
          <p:cNvPr name="Group 39" id="39"/>
          <p:cNvGrpSpPr/>
          <p:nvPr/>
        </p:nvGrpSpPr>
        <p:grpSpPr>
          <a:xfrm rot="0">
            <a:off x="6858000" y="3017520"/>
            <a:ext cx="4754880" cy="4937760"/>
            <a:chOff x="0" y="0"/>
            <a:chExt cx="6339840" cy="6583680"/>
          </a:xfrm>
        </p:grpSpPr>
        <p:sp>
          <p:nvSpPr>
            <p:cNvPr name="Freeform 40" id="40"/>
            <p:cNvSpPr/>
            <p:nvPr/>
          </p:nvSpPr>
          <p:spPr>
            <a:xfrm flipH="false" flipV="false" rot="0">
              <a:off x="0" y="0"/>
              <a:ext cx="6339840" cy="6583680"/>
            </a:xfrm>
            <a:custGeom>
              <a:avLst/>
              <a:gdLst/>
              <a:ahLst/>
              <a:cxnLst/>
              <a:rect r="r" b="b" t="t" l="l"/>
              <a:pathLst>
                <a:path h="6583680" w="6339840">
                  <a:moveTo>
                    <a:pt x="0" y="0"/>
                  </a:moveTo>
                  <a:lnTo>
                    <a:pt x="6339840" y="0"/>
                  </a:lnTo>
                  <a:lnTo>
                    <a:pt x="6339840" y="6583680"/>
                  </a:lnTo>
                  <a:lnTo>
                    <a:pt x="0" y="6583680"/>
                  </a:lnTo>
                  <a:close/>
                </a:path>
              </a:pathLst>
            </a:custGeom>
            <a:blipFill>
              <a:blip r:embed="rId4">
                <a:alphaModFix amt="0"/>
              </a:blip>
              <a:stretch>
                <a:fillRect l="-83238" t="0" r="-83238" b="0"/>
              </a:stretch>
            </a:blipFill>
          </p:spPr>
        </p:sp>
        <p:sp>
          <p:nvSpPr>
            <p:cNvPr name="TextBox 41" id="41"/>
            <p:cNvSpPr txBox="true"/>
            <p:nvPr/>
          </p:nvSpPr>
          <p:spPr>
            <a:xfrm>
              <a:off x="0" y="-9525"/>
              <a:ext cx="6339840" cy="6593205"/>
            </a:xfrm>
            <a:prstGeom prst="rect">
              <a:avLst/>
            </a:prstGeom>
          </p:spPr>
          <p:txBody>
            <a:bodyPr anchor="ctr" rtlCol="false" tIns="0" lIns="0" bIns="0" rIns="0"/>
            <a:lstStyle/>
            <a:p>
              <a:pPr algn="l">
                <a:lnSpc>
                  <a:spcPts val="3359"/>
                </a:lnSpc>
              </a:pPr>
              <a:r>
                <a:rPr lang="en-US" sz="2799" spc="11">
                  <a:solidFill>
                    <a:srgbClr val="365B6D"/>
                  </a:solidFill>
                  <a:latin typeface="Barlow"/>
                  <a:ea typeface="Barlow"/>
                  <a:cs typeface="Barlow"/>
                  <a:sym typeface="Barlow"/>
                </a:rPr>
                <a:t>✗ "vegetative electron</a:t>
              </a:r>
            </a:p>
            <a:p>
              <a:pPr algn="l">
                <a:lnSpc>
                  <a:spcPts val="3359"/>
                </a:lnSpc>
              </a:pPr>
              <a:r>
                <a:rPr lang="en-US" sz="2799" spc="11">
                  <a:solidFill>
                    <a:srgbClr val="365B6D"/>
                  </a:solidFill>
                  <a:latin typeface="Barlow"/>
                  <a:ea typeface="Barlow"/>
                  <a:cs typeface="Barlow"/>
                  <a:sym typeface="Barlow"/>
                </a:rPr>
                <a:t>   microscopy" (= SEM)</a:t>
              </a:r>
            </a:p>
            <a:p>
              <a:pPr algn="l">
                <a:lnSpc>
                  <a:spcPts val="3359"/>
                </a:lnSpc>
              </a:pPr>
              <a:r>
                <a:rPr lang="en-US" sz="2799" spc="11">
                  <a:solidFill>
                    <a:srgbClr val="365B6D"/>
                  </a:solidFill>
                  <a:latin typeface="Barlow"/>
                  <a:ea typeface="Barlow"/>
                  <a:cs typeface="Barlow"/>
                  <a:sym typeface="Barlow"/>
                </a:rPr>
                <a:t>✗ "gullible Bayes"</a:t>
              </a:r>
            </a:p>
            <a:p>
              <a:pPr algn="l">
                <a:lnSpc>
                  <a:spcPts val="3359"/>
                </a:lnSpc>
              </a:pPr>
              <a:r>
                <a:rPr lang="en-US" sz="2799" spc="11">
                  <a:solidFill>
                    <a:srgbClr val="365B6D"/>
                  </a:solidFill>
                  <a:latin typeface="Barlow"/>
                  <a:ea typeface="Barlow"/>
                  <a:cs typeface="Barlow"/>
                  <a:sym typeface="Barlow"/>
                </a:rPr>
                <a:t>   (= naive Bayes)</a:t>
              </a:r>
            </a:p>
            <a:p>
              <a:pPr algn="l">
                <a:lnSpc>
                  <a:spcPts val="3359"/>
                </a:lnSpc>
              </a:pPr>
              <a:r>
                <a:rPr lang="en-US" sz="2799" spc="11">
                  <a:solidFill>
                    <a:srgbClr val="365B6D"/>
                  </a:solidFill>
                  <a:latin typeface="Barlow"/>
                  <a:ea typeface="Barlow"/>
                  <a:cs typeface="Barlow"/>
                  <a:sym typeface="Barlow"/>
                </a:rPr>
                <a:t>✗ "irregular backwoods"</a:t>
              </a:r>
            </a:p>
            <a:p>
              <a:pPr algn="l">
                <a:lnSpc>
                  <a:spcPts val="3359"/>
                </a:lnSpc>
              </a:pPr>
              <a:r>
                <a:rPr lang="en-US" sz="2799" spc="11">
                  <a:solidFill>
                    <a:srgbClr val="365B6D"/>
                  </a:solidFill>
                  <a:latin typeface="Barlow"/>
                  <a:ea typeface="Barlow"/>
                  <a:cs typeface="Barlow"/>
                  <a:sym typeface="Barlow"/>
                </a:rPr>
                <a:t>   (= random forest)</a:t>
              </a:r>
            </a:p>
          </p:txBody>
        </p:sp>
      </p:grpSp>
      <p:grpSp>
        <p:nvGrpSpPr>
          <p:cNvPr name="Group 42" id="42"/>
          <p:cNvGrpSpPr/>
          <p:nvPr/>
        </p:nvGrpSpPr>
        <p:grpSpPr>
          <a:xfrm rot="0">
            <a:off x="12252960" y="2103120"/>
            <a:ext cx="5303520" cy="6035040"/>
            <a:chOff x="0" y="0"/>
            <a:chExt cx="7071360" cy="8046720"/>
          </a:xfrm>
        </p:grpSpPr>
        <p:sp>
          <p:nvSpPr>
            <p:cNvPr name="Freeform 43" id="43"/>
            <p:cNvSpPr/>
            <p:nvPr/>
          </p:nvSpPr>
          <p:spPr>
            <a:xfrm flipH="false" flipV="false" rot="0">
              <a:off x="0" y="0"/>
              <a:ext cx="7071360" cy="8046720"/>
            </a:xfrm>
            <a:custGeom>
              <a:avLst/>
              <a:gdLst/>
              <a:ahLst/>
              <a:cxnLst/>
              <a:rect r="r" b="b" t="t" l="l"/>
              <a:pathLst>
                <a:path h="8046720" w="7071360">
                  <a:moveTo>
                    <a:pt x="0" y="0"/>
                  </a:moveTo>
                  <a:lnTo>
                    <a:pt x="7071360" y="0"/>
                  </a:lnTo>
                  <a:lnTo>
                    <a:pt x="7071360" y="8046720"/>
                  </a:lnTo>
                  <a:lnTo>
                    <a:pt x="0" y="8046720"/>
                  </a:lnTo>
                  <a:close/>
                </a:path>
              </a:pathLst>
            </a:custGeom>
            <a:solidFill>
              <a:srgbClr val="41C1BA"/>
            </a:solidFill>
          </p:spPr>
        </p:sp>
      </p:grpSp>
      <p:grpSp>
        <p:nvGrpSpPr>
          <p:cNvPr name="Group 44" id="44"/>
          <p:cNvGrpSpPr/>
          <p:nvPr/>
        </p:nvGrpSpPr>
        <p:grpSpPr>
          <a:xfrm rot="0">
            <a:off x="12252960" y="2103120"/>
            <a:ext cx="5303520" cy="731520"/>
            <a:chOff x="0" y="0"/>
            <a:chExt cx="7071360" cy="975360"/>
          </a:xfrm>
        </p:grpSpPr>
        <p:sp>
          <p:nvSpPr>
            <p:cNvPr name="Freeform 45" id="45"/>
            <p:cNvSpPr/>
            <p:nvPr/>
          </p:nvSpPr>
          <p:spPr>
            <a:xfrm flipH="false" flipV="false" rot="0">
              <a:off x="0" y="0"/>
              <a:ext cx="7071360" cy="975360"/>
            </a:xfrm>
            <a:custGeom>
              <a:avLst/>
              <a:gdLst/>
              <a:ahLst/>
              <a:cxnLst/>
              <a:rect r="r" b="b" t="t" l="l"/>
              <a:pathLst>
                <a:path h="975360" w="7071360">
                  <a:moveTo>
                    <a:pt x="0" y="0"/>
                  </a:moveTo>
                  <a:lnTo>
                    <a:pt x="7071360" y="0"/>
                  </a:lnTo>
                  <a:lnTo>
                    <a:pt x="7071360" y="975360"/>
                  </a:lnTo>
                  <a:lnTo>
                    <a:pt x="0" y="975360"/>
                  </a:lnTo>
                  <a:close/>
                </a:path>
              </a:pathLst>
            </a:custGeom>
            <a:solidFill>
              <a:srgbClr val="365B6D"/>
            </a:solidFill>
          </p:spPr>
        </p:sp>
      </p:grpSp>
      <p:grpSp>
        <p:nvGrpSpPr>
          <p:cNvPr name="Group 46" id="46"/>
          <p:cNvGrpSpPr/>
          <p:nvPr/>
        </p:nvGrpSpPr>
        <p:grpSpPr>
          <a:xfrm rot="0">
            <a:off x="12252960" y="2103120"/>
            <a:ext cx="5303520" cy="731520"/>
            <a:chOff x="0" y="0"/>
            <a:chExt cx="7071360" cy="975360"/>
          </a:xfrm>
        </p:grpSpPr>
        <p:sp>
          <p:nvSpPr>
            <p:cNvPr name="Freeform 47" id="47"/>
            <p:cNvSpPr/>
            <p:nvPr/>
          </p:nvSpPr>
          <p:spPr>
            <a:xfrm flipH="false" flipV="false" rot="0">
              <a:off x="0" y="0"/>
              <a:ext cx="7071360" cy="975360"/>
            </a:xfrm>
            <a:custGeom>
              <a:avLst/>
              <a:gdLst/>
              <a:ahLst/>
              <a:cxnLst/>
              <a:rect r="r" b="b" t="t" l="l"/>
              <a:pathLst>
                <a:path h="975360" w="7071360">
                  <a:moveTo>
                    <a:pt x="0" y="0"/>
                  </a:moveTo>
                  <a:lnTo>
                    <a:pt x="7071360" y="0"/>
                  </a:lnTo>
                  <a:lnTo>
                    <a:pt x="7071360" y="975360"/>
                  </a:lnTo>
                  <a:lnTo>
                    <a:pt x="0" y="975360"/>
                  </a:lnTo>
                  <a:close/>
                </a:path>
              </a:pathLst>
            </a:custGeom>
            <a:blipFill>
              <a:blip r:embed="rId3">
                <a:alphaModFix amt="0"/>
              </a:blip>
              <a:stretch>
                <a:fillRect l="0" t="-91167" r="0" b="-91167"/>
              </a:stretch>
            </a:blipFill>
          </p:spPr>
        </p:sp>
      </p:grpSp>
      <p:grpSp>
        <p:nvGrpSpPr>
          <p:cNvPr name="Group 48" id="48"/>
          <p:cNvGrpSpPr/>
          <p:nvPr/>
        </p:nvGrpSpPr>
        <p:grpSpPr>
          <a:xfrm rot="0">
            <a:off x="12252960" y="2103120"/>
            <a:ext cx="5303520" cy="731520"/>
            <a:chOff x="0" y="0"/>
            <a:chExt cx="7071360" cy="975360"/>
          </a:xfrm>
        </p:grpSpPr>
        <p:sp>
          <p:nvSpPr>
            <p:cNvPr name="Freeform 49" id="49"/>
            <p:cNvSpPr/>
            <p:nvPr/>
          </p:nvSpPr>
          <p:spPr>
            <a:xfrm flipH="false" flipV="false" rot="0">
              <a:off x="0" y="0"/>
              <a:ext cx="7071360" cy="975360"/>
            </a:xfrm>
            <a:custGeom>
              <a:avLst/>
              <a:gdLst/>
              <a:ahLst/>
              <a:cxnLst/>
              <a:rect r="r" b="b" t="t" l="l"/>
              <a:pathLst>
                <a:path h="975360" w="7071360">
                  <a:moveTo>
                    <a:pt x="0" y="0"/>
                  </a:moveTo>
                  <a:lnTo>
                    <a:pt x="7071360" y="0"/>
                  </a:lnTo>
                  <a:lnTo>
                    <a:pt x="7071360" y="975360"/>
                  </a:lnTo>
                  <a:lnTo>
                    <a:pt x="0" y="975360"/>
                  </a:lnTo>
                  <a:close/>
                </a:path>
              </a:pathLst>
            </a:custGeom>
            <a:blipFill>
              <a:blip r:embed="rId4">
                <a:alphaModFix amt="0"/>
              </a:blip>
              <a:stretch>
                <a:fillRect l="0" t="-91266" r="0" b="-91266"/>
              </a:stretch>
            </a:blipFill>
          </p:spPr>
        </p:sp>
        <p:sp>
          <p:nvSpPr>
            <p:cNvPr name="TextBox 50" id="50"/>
            <p:cNvSpPr txBox="true"/>
            <p:nvPr/>
          </p:nvSpPr>
          <p:spPr>
            <a:xfrm>
              <a:off x="0" y="0"/>
              <a:ext cx="7071360" cy="975360"/>
            </a:xfrm>
            <a:prstGeom prst="rect">
              <a:avLst/>
            </a:prstGeom>
          </p:spPr>
          <p:txBody>
            <a:bodyPr anchor="ctr" rtlCol="false" tIns="0" lIns="0" bIns="0" rIns="0"/>
            <a:lstStyle/>
            <a:p>
              <a:pPr algn="ctr">
                <a:lnSpc>
                  <a:spcPts val="2640"/>
                </a:lnSpc>
              </a:pPr>
              <a:r>
                <a:rPr lang="en-US" sz="2200" spc="8">
                  <a:solidFill>
                    <a:srgbClr val="365B6D"/>
                  </a:solidFill>
                  <a:latin typeface="Barlow"/>
                  <a:ea typeface="Barlow"/>
                  <a:cs typeface="Barlow"/>
                  <a:sym typeface="Barlow"/>
                </a:rPr>
                <a:t>EMPTY INFLATION</a:t>
              </a:r>
            </a:p>
          </p:txBody>
        </p:sp>
      </p:grpSp>
      <p:grpSp>
        <p:nvGrpSpPr>
          <p:cNvPr name="Group 51" id="51"/>
          <p:cNvGrpSpPr/>
          <p:nvPr/>
        </p:nvGrpSpPr>
        <p:grpSpPr>
          <a:xfrm rot="0">
            <a:off x="12527280" y="3017520"/>
            <a:ext cx="4754880" cy="4937760"/>
            <a:chOff x="0" y="0"/>
            <a:chExt cx="6339840" cy="6583680"/>
          </a:xfrm>
        </p:grpSpPr>
        <p:sp>
          <p:nvSpPr>
            <p:cNvPr name="Freeform 52" id="52"/>
            <p:cNvSpPr/>
            <p:nvPr/>
          </p:nvSpPr>
          <p:spPr>
            <a:xfrm flipH="false" flipV="false" rot="0">
              <a:off x="0" y="0"/>
              <a:ext cx="6339840" cy="6583680"/>
            </a:xfrm>
            <a:custGeom>
              <a:avLst/>
              <a:gdLst/>
              <a:ahLst/>
              <a:cxnLst/>
              <a:rect r="r" b="b" t="t" l="l"/>
              <a:pathLst>
                <a:path h="6583680" w="6339840">
                  <a:moveTo>
                    <a:pt x="0" y="0"/>
                  </a:moveTo>
                  <a:lnTo>
                    <a:pt x="6339840" y="0"/>
                  </a:lnTo>
                  <a:lnTo>
                    <a:pt x="6339840" y="6583680"/>
                  </a:lnTo>
                  <a:lnTo>
                    <a:pt x="0" y="6583680"/>
                  </a:lnTo>
                  <a:close/>
                </a:path>
              </a:pathLst>
            </a:custGeom>
            <a:blipFill>
              <a:blip r:embed="rId3">
                <a:alphaModFix amt="0"/>
              </a:blip>
              <a:stretch>
                <a:fillRect l="-83331" t="0" r="-83330" b="0"/>
              </a:stretch>
            </a:blipFill>
          </p:spPr>
        </p:sp>
      </p:grpSp>
      <p:grpSp>
        <p:nvGrpSpPr>
          <p:cNvPr name="Group 53" id="53"/>
          <p:cNvGrpSpPr/>
          <p:nvPr/>
        </p:nvGrpSpPr>
        <p:grpSpPr>
          <a:xfrm rot="0">
            <a:off x="12527280" y="3017520"/>
            <a:ext cx="4754880" cy="4937760"/>
            <a:chOff x="0" y="0"/>
            <a:chExt cx="6339840" cy="6583680"/>
          </a:xfrm>
        </p:grpSpPr>
        <p:sp>
          <p:nvSpPr>
            <p:cNvPr name="Freeform 54" id="54"/>
            <p:cNvSpPr/>
            <p:nvPr/>
          </p:nvSpPr>
          <p:spPr>
            <a:xfrm flipH="false" flipV="false" rot="0">
              <a:off x="0" y="0"/>
              <a:ext cx="6339840" cy="6583680"/>
            </a:xfrm>
            <a:custGeom>
              <a:avLst/>
              <a:gdLst/>
              <a:ahLst/>
              <a:cxnLst/>
              <a:rect r="r" b="b" t="t" l="l"/>
              <a:pathLst>
                <a:path h="6583680" w="6339840">
                  <a:moveTo>
                    <a:pt x="0" y="0"/>
                  </a:moveTo>
                  <a:lnTo>
                    <a:pt x="6339840" y="0"/>
                  </a:lnTo>
                  <a:lnTo>
                    <a:pt x="6339840" y="6583680"/>
                  </a:lnTo>
                  <a:lnTo>
                    <a:pt x="0" y="6583680"/>
                  </a:lnTo>
                  <a:close/>
                </a:path>
              </a:pathLst>
            </a:custGeom>
            <a:blipFill>
              <a:blip r:embed="rId4">
                <a:alphaModFix amt="0"/>
              </a:blip>
              <a:stretch>
                <a:fillRect l="-83238" t="0" r="-83238" b="0"/>
              </a:stretch>
            </a:blipFill>
          </p:spPr>
        </p:sp>
        <p:sp>
          <p:nvSpPr>
            <p:cNvPr name="TextBox 55" id="55"/>
            <p:cNvSpPr txBox="true"/>
            <p:nvPr/>
          </p:nvSpPr>
          <p:spPr>
            <a:xfrm>
              <a:off x="0" y="-9525"/>
              <a:ext cx="6339840" cy="6593205"/>
            </a:xfrm>
            <a:prstGeom prst="rect">
              <a:avLst/>
            </a:prstGeom>
          </p:spPr>
          <p:txBody>
            <a:bodyPr anchor="ctr" rtlCol="false" tIns="0" lIns="0" bIns="0" rIns="0"/>
            <a:lstStyle/>
            <a:p>
              <a:pPr algn="l">
                <a:lnSpc>
                  <a:spcPts val="3359"/>
                </a:lnSpc>
              </a:pPr>
              <a:r>
                <a:rPr lang="en-US" sz="2799" spc="11">
                  <a:solidFill>
                    <a:srgbClr val="365B6D"/>
                  </a:solidFill>
                  <a:latin typeface="Barlow"/>
                  <a:ea typeface="Barlow"/>
                  <a:cs typeface="Barlow"/>
                  <a:sym typeface="Barlow"/>
                </a:rPr>
                <a:t>✗ "delves into"</a:t>
              </a:r>
            </a:p>
            <a:p>
              <a:pPr algn="l">
                <a:lnSpc>
                  <a:spcPts val="3359"/>
                </a:lnSpc>
              </a:pPr>
              <a:r>
                <a:rPr lang="en-US" sz="2799" spc="11">
                  <a:solidFill>
                    <a:srgbClr val="365B6D"/>
                  </a:solidFill>
                  <a:latin typeface="Barlow"/>
                  <a:ea typeface="Barlow"/>
                  <a:cs typeface="Barlow"/>
                  <a:sym typeface="Barlow"/>
                </a:rPr>
                <a:t>✗ "underscores"</a:t>
              </a:r>
            </a:p>
            <a:p>
              <a:pPr algn="l">
                <a:lnSpc>
                  <a:spcPts val="3359"/>
                </a:lnSpc>
              </a:pPr>
              <a:r>
                <a:rPr lang="en-US" sz="2799" spc="11">
                  <a:solidFill>
                    <a:srgbClr val="365B6D"/>
                  </a:solidFill>
                  <a:latin typeface="Barlow"/>
                  <a:ea typeface="Barlow"/>
                  <a:cs typeface="Barlow"/>
                  <a:sym typeface="Barlow"/>
                </a:rPr>
                <a:t>✗ "In the realm of"</a:t>
              </a:r>
            </a:p>
            <a:p>
              <a:pPr algn="l">
                <a:lnSpc>
                  <a:spcPts val="3359"/>
                </a:lnSpc>
              </a:pPr>
              <a:r>
                <a:rPr lang="en-US" sz="2799" spc="11">
                  <a:solidFill>
                    <a:srgbClr val="365B6D"/>
                  </a:solidFill>
                  <a:latin typeface="Barlow"/>
                  <a:ea typeface="Barlow"/>
                  <a:cs typeface="Barlow"/>
                  <a:sym typeface="Barlow"/>
                </a:rPr>
                <a:t>✗ "It is worth noting"</a:t>
              </a:r>
            </a:p>
            <a:p>
              <a:pPr algn="l">
                <a:lnSpc>
                  <a:spcPts val="3359"/>
                </a:lnSpc>
              </a:pPr>
              <a:r>
                <a:rPr lang="en-US" sz="2799" spc="11">
                  <a:solidFill>
                    <a:srgbClr val="365B6D"/>
                  </a:solidFill>
                  <a:latin typeface="Barlow"/>
                  <a:ea typeface="Barlow"/>
                  <a:cs typeface="Barlow"/>
                  <a:sym typeface="Barlow"/>
                </a:rPr>
                <a:t>✗ "This groundbreaking</a:t>
              </a:r>
            </a:p>
            <a:p>
              <a:pPr algn="l">
                <a:lnSpc>
                  <a:spcPts val="3359"/>
                </a:lnSpc>
              </a:pPr>
              <a:r>
                <a:rPr lang="en-US" sz="2799" spc="11">
                  <a:solidFill>
                    <a:srgbClr val="365B6D"/>
                  </a:solidFill>
                  <a:latin typeface="Barlow"/>
                  <a:ea typeface="Barlow"/>
                  <a:cs typeface="Barlow"/>
                  <a:sym typeface="Barlow"/>
                </a:rPr>
                <a:t>   research" (your own work)</a:t>
              </a:r>
            </a:p>
          </p:txBody>
        </p:sp>
      </p:grpSp>
      <p:grpSp>
        <p:nvGrpSpPr>
          <p:cNvPr name="Group 56" id="56"/>
          <p:cNvGrpSpPr/>
          <p:nvPr/>
        </p:nvGrpSpPr>
        <p:grpSpPr>
          <a:xfrm rot="0">
            <a:off x="914400" y="8412480"/>
            <a:ext cx="16459200" cy="1463040"/>
            <a:chOff x="0" y="0"/>
            <a:chExt cx="21945600" cy="1950720"/>
          </a:xfrm>
        </p:grpSpPr>
        <p:sp>
          <p:nvSpPr>
            <p:cNvPr name="Freeform 57" id="57"/>
            <p:cNvSpPr/>
            <p:nvPr/>
          </p:nvSpPr>
          <p:spPr>
            <a:xfrm flipH="false" flipV="false" rot="0">
              <a:off x="0" y="0"/>
              <a:ext cx="21945600" cy="1950720"/>
            </a:xfrm>
            <a:custGeom>
              <a:avLst/>
              <a:gdLst/>
              <a:ahLst/>
              <a:cxnLst/>
              <a:rect r="r" b="b" t="t" l="l"/>
              <a:pathLst>
                <a:path h="1950720" w="21945600">
                  <a:moveTo>
                    <a:pt x="0" y="0"/>
                  </a:moveTo>
                  <a:lnTo>
                    <a:pt x="21945600" y="0"/>
                  </a:lnTo>
                  <a:lnTo>
                    <a:pt x="21945600" y="1950720"/>
                  </a:lnTo>
                  <a:lnTo>
                    <a:pt x="0" y="1950720"/>
                  </a:lnTo>
                  <a:close/>
                </a:path>
              </a:pathLst>
            </a:custGeom>
            <a:solidFill>
              <a:srgbClr val="41C1BA"/>
            </a:solidFill>
          </p:spPr>
        </p:sp>
      </p:grpSp>
      <p:grpSp>
        <p:nvGrpSpPr>
          <p:cNvPr name="Group 58" id="58"/>
          <p:cNvGrpSpPr/>
          <p:nvPr/>
        </p:nvGrpSpPr>
        <p:grpSpPr>
          <a:xfrm rot="0">
            <a:off x="914400" y="8412480"/>
            <a:ext cx="16459200" cy="1463040"/>
            <a:chOff x="0" y="0"/>
            <a:chExt cx="21945600" cy="1950720"/>
          </a:xfrm>
        </p:grpSpPr>
        <p:sp>
          <p:nvSpPr>
            <p:cNvPr name="Freeform 59" id="59"/>
            <p:cNvSpPr/>
            <p:nvPr/>
          </p:nvSpPr>
          <p:spPr>
            <a:xfrm flipH="false" flipV="false" rot="0">
              <a:off x="0" y="0"/>
              <a:ext cx="21945600" cy="1950720"/>
            </a:xfrm>
            <a:custGeom>
              <a:avLst/>
              <a:gdLst/>
              <a:ahLst/>
              <a:cxnLst/>
              <a:rect r="r" b="b" t="t" l="l"/>
              <a:pathLst>
                <a:path h="1950720" w="21945600">
                  <a:moveTo>
                    <a:pt x="0" y="0"/>
                  </a:moveTo>
                  <a:lnTo>
                    <a:pt x="21945600" y="0"/>
                  </a:lnTo>
                  <a:lnTo>
                    <a:pt x="21945600" y="1950720"/>
                  </a:lnTo>
                  <a:lnTo>
                    <a:pt x="0" y="1950720"/>
                  </a:lnTo>
                  <a:close/>
                </a:path>
              </a:pathLst>
            </a:custGeom>
            <a:blipFill>
              <a:blip r:embed="rId3">
                <a:alphaModFix amt="0"/>
              </a:blip>
              <a:stretch>
                <a:fillRect l="0" t="-169054" r="0" b="-169054"/>
              </a:stretch>
            </a:blipFill>
          </p:spPr>
        </p:sp>
      </p:grpSp>
      <p:grpSp>
        <p:nvGrpSpPr>
          <p:cNvPr name="Group 60" id="60"/>
          <p:cNvGrpSpPr/>
          <p:nvPr/>
        </p:nvGrpSpPr>
        <p:grpSpPr>
          <a:xfrm rot="0">
            <a:off x="914400" y="8405336"/>
            <a:ext cx="16459200" cy="1470184"/>
            <a:chOff x="0" y="0"/>
            <a:chExt cx="21945600" cy="1960245"/>
          </a:xfrm>
        </p:grpSpPr>
        <p:sp>
          <p:nvSpPr>
            <p:cNvPr name="Freeform 61" id="61"/>
            <p:cNvSpPr/>
            <p:nvPr/>
          </p:nvSpPr>
          <p:spPr>
            <a:xfrm flipH="false" flipV="false" rot="0">
              <a:off x="0" y="0"/>
              <a:ext cx="21945600" cy="1960245"/>
            </a:xfrm>
            <a:custGeom>
              <a:avLst/>
              <a:gdLst/>
              <a:ahLst/>
              <a:cxnLst/>
              <a:rect r="r" b="b" t="t" l="l"/>
              <a:pathLst>
                <a:path h="1960245" w="21945600">
                  <a:moveTo>
                    <a:pt x="0" y="0"/>
                  </a:moveTo>
                  <a:lnTo>
                    <a:pt x="21945600" y="0"/>
                  </a:lnTo>
                  <a:lnTo>
                    <a:pt x="21945600" y="1960245"/>
                  </a:lnTo>
                  <a:lnTo>
                    <a:pt x="0" y="1960245"/>
                  </a:lnTo>
                  <a:close/>
                </a:path>
              </a:pathLst>
            </a:custGeom>
            <a:blipFill>
              <a:blip r:embed="rId4">
                <a:alphaModFix amt="0"/>
              </a:blip>
              <a:stretch>
                <a:fillRect l="0" t="-168141" r="0" b="-168141"/>
              </a:stretch>
            </a:blipFill>
          </p:spPr>
        </p:sp>
        <p:sp>
          <p:nvSpPr>
            <p:cNvPr name="TextBox 62" id="62"/>
            <p:cNvSpPr txBox="true"/>
            <p:nvPr/>
          </p:nvSpPr>
          <p:spPr>
            <a:xfrm>
              <a:off x="0" y="-9525"/>
              <a:ext cx="21945600" cy="1969770"/>
            </a:xfrm>
            <a:prstGeom prst="rect">
              <a:avLst/>
            </a:prstGeom>
          </p:spPr>
          <p:txBody>
            <a:bodyPr anchor="ctr" rtlCol="false" tIns="0" lIns="0" bIns="0" rIns="0"/>
            <a:lstStyle/>
            <a:p>
              <a:pPr algn="ctr">
                <a:lnSpc>
                  <a:spcPts val="3358"/>
                </a:lnSpc>
              </a:pPr>
              <a:r>
                <a:rPr lang="en-US" sz="2799" spc="11">
                  <a:solidFill>
                    <a:srgbClr val="365B6D"/>
                  </a:solidFill>
                  <a:latin typeface="Barlow"/>
                  <a:ea typeface="Barlow"/>
                  <a:cs typeface="Barlow"/>
                  <a:sym typeface="Barlow"/>
                </a:rPr>
                <a:t>Reviewers are trained to spot these. Integrity sleuths are hunting.</a:t>
              </a:r>
            </a:p>
            <a:p>
              <a:pPr algn="ctr">
                <a:lnSpc>
                  <a:spcPts val="3358"/>
                </a:lnSpc>
              </a:pPr>
              <a:r>
                <a:rPr lang="en-US" sz="2799" spc="11">
                  <a:solidFill>
                    <a:srgbClr val="365B6D"/>
                  </a:solidFill>
                  <a:latin typeface="Barlow"/>
                  <a:ea typeface="Barlow"/>
                  <a:cs typeface="Barlow"/>
                  <a:sym typeface="Barlow"/>
                </a:rPr>
                <a:t>Guillaume Cabanac and Elisabeth Bik have exposed hundreds of fraudulent papers.</a:t>
              </a:r>
            </a:p>
          </p:txBody>
        </p:sp>
      </p:grpSp>
    </p:spTree>
  </p:cSld>
  <p:clrMapOvr>
    <a:masterClrMapping/>
  </p:clrMapOvr>
</p:sld>
</file>

<file path=ppt/slides/slide22.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0" y="0"/>
            <a:ext cx="18288000" cy="274320"/>
            <a:chOff x="0" y="0"/>
            <a:chExt cx="24384000" cy="365760"/>
          </a:xfrm>
        </p:grpSpPr>
        <p:sp>
          <p:nvSpPr>
            <p:cNvPr name="Freeform 3" id="3"/>
            <p:cNvSpPr/>
            <p:nvPr/>
          </p:nvSpPr>
          <p:spPr>
            <a:xfrm flipH="false" flipV="false" rot="0">
              <a:off x="0" y="0"/>
              <a:ext cx="24384000" cy="365760"/>
            </a:xfrm>
            <a:custGeom>
              <a:avLst/>
              <a:gdLst/>
              <a:ahLst/>
              <a:cxnLst/>
              <a:rect r="r" b="b" t="t" l="l"/>
              <a:pathLst>
                <a:path h="365760" w="24384000">
                  <a:moveTo>
                    <a:pt x="0" y="0"/>
                  </a:moveTo>
                  <a:lnTo>
                    <a:pt x="24384000" y="0"/>
                  </a:lnTo>
                  <a:lnTo>
                    <a:pt x="24384000" y="365760"/>
                  </a:lnTo>
                  <a:lnTo>
                    <a:pt x="0" y="365760"/>
                  </a:lnTo>
                  <a:close/>
                </a:path>
              </a:pathLst>
            </a:custGeom>
            <a:solidFill>
              <a:srgbClr val="365B6D"/>
            </a:solidFill>
          </p:spPr>
        </p:sp>
      </p:grpSp>
      <p:grpSp>
        <p:nvGrpSpPr>
          <p:cNvPr name="Group 4" id="4"/>
          <p:cNvGrpSpPr/>
          <p:nvPr/>
        </p:nvGrpSpPr>
        <p:grpSpPr>
          <a:xfrm rot="0">
            <a:off x="914400" y="548640"/>
            <a:ext cx="16459200" cy="969540"/>
            <a:chOff x="0" y="0"/>
            <a:chExt cx="21945600" cy="1292720"/>
          </a:xfrm>
        </p:grpSpPr>
        <p:sp>
          <p:nvSpPr>
            <p:cNvPr name="Freeform 5" id="5"/>
            <p:cNvSpPr/>
            <p:nvPr/>
          </p:nvSpPr>
          <p:spPr>
            <a:xfrm flipH="false" flipV="false" rot="0">
              <a:off x="0" y="0"/>
              <a:ext cx="21945600" cy="1292733"/>
            </a:xfrm>
            <a:custGeom>
              <a:avLst/>
              <a:gdLst/>
              <a:ahLst/>
              <a:cxnLst/>
              <a:rect r="r" b="b" t="t" l="l"/>
              <a:pathLst>
                <a:path h="1292733" w="21945600">
                  <a:moveTo>
                    <a:pt x="0" y="0"/>
                  </a:moveTo>
                  <a:lnTo>
                    <a:pt x="21945600" y="0"/>
                  </a:lnTo>
                  <a:lnTo>
                    <a:pt x="21945600" y="1292733"/>
                  </a:lnTo>
                  <a:lnTo>
                    <a:pt x="0" y="1292733"/>
                  </a:lnTo>
                  <a:close/>
                </a:path>
              </a:pathLst>
            </a:custGeom>
            <a:blipFill>
              <a:blip r:embed="rId3">
                <a:alphaModFix amt="0"/>
              </a:blip>
              <a:stretch>
                <a:fillRect l="0" t="-280551" r="0" b="-280550"/>
              </a:stretch>
            </a:blipFill>
          </p:spPr>
        </p:sp>
      </p:grpSp>
      <p:grpSp>
        <p:nvGrpSpPr>
          <p:cNvPr name="Group 6" id="6"/>
          <p:cNvGrpSpPr/>
          <p:nvPr/>
        </p:nvGrpSpPr>
        <p:grpSpPr>
          <a:xfrm rot="0">
            <a:off x="914400" y="548640"/>
            <a:ext cx="16459200" cy="1028979"/>
            <a:chOff x="0" y="0"/>
            <a:chExt cx="21945600" cy="1371973"/>
          </a:xfrm>
        </p:grpSpPr>
        <p:sp>
          <p:nvSpPr>
            <p:cNvPr name="Freeform 7" id="7"/>
            <p:cNvSpPr/>
            <p:nvPr/>
          </p:nvSpPr>
          <p:spPr>
            <a:xfrm flipH="false" flipV="false" rot="0">
              <a:off x="0" y="0"/>
              <a:ext cx="21945600" cy="1371976"/>
            </a:xfrm>
            <a:custGeom>
              <a:avLst/>
              <a:gdLst/>
              <a:ahLst/>
              <a:cxnLst/>
              <a:rect r="r" b="b" t="t" l="l"/>
              <a:pathLst>
                <a:path h="1371976" w="21945600">
                  <a:moveTo>
                    <a:pt x="0" y="0"/>
                  </a:moveTo>
                  <a:lnTo>
                    <a:pt x="21945600" y="0"/>
                  </a:lnTo>
                  <a:lnTo>
                    <a:pt x="21945600" y="1371976"/>
                  </a:lnTo>
                  <a:lnTo>
                    <a:pt x="0" y="1371976"/>
                  </a:lnTo>
                  <a:close/>
                </a:path>
              </a:pathLst>
            </a:custGeom>
            <a:blipFill>
              <a:blip r:embed="rId4">
                <a:alphaModFix amt="0"/>
              </a:blip>
              <a:stretch>
                <a:fillRect l="0" t="-264563" r="0" b="-258786"/>
              </a:stretch>
            </a:blipFill>
          </p:spPr>
        </p:sp>
        <p:sp>
          <p:nvSpPr>
            <p:cNvPr name="TextBox 8" id="8"/>
            <p:cNvSpPr txBox="true"/>
            <p:nvPr/>
          </p:nvSpPr>
          <p:spPr>
            <a:xfrm>
              <a:off x="0" y="0"/>
              <a:ext cx="21945600" cy="1371973"/>
            </a:xfrm>
            <a:prstGeom prst="rect">
              <a:avLst/>
            </a:prstGeom>
          </p:spPr>
          <p:txBody>
            <a:bodyPr anchor="ctr" rtlCol="false" tIns="0" lIns="0" bIns="0" rIns="0"/>
            <a:lstStyle/>
            <a:p>
              <a:pPr algn="l">
                <a:lnSpc>
                  <a:spcPts val="6240"/>
                </a:lnSpc>
              </a:pPr>
              <a:r>
                <a:rPr lang="en-US" b="true" sz="5200">
                  <a:solidFill>
                    <a:srgbClr val="365B6D"/>
                  </a:solidFill>
                  <a:latin typeface="Barlow Bold"/>
                  <a:ea typeface="Barlow Bold"/>
                  <a:cs typeface="Barlow Bold"/>
                  <a:sym typeface="Barlow Bold"/>
                </a:rPr>
                <a:t>RED FLAG #4: PLAGIARISM &amp; CONFIDENTIAL DATA</a:t>
              </a:r>
            </a:p>
          </p:txBody>
        </p:sp>
      </p:grpSp>
      <p:grpSp>
        <p:nvGrpSpPr>
          <p:cNvPr name="Group 9" id="9"/>
          <p:cNvGrpSpPr/>
          <p:nvPr/>
        </p:nvGrpSpPr>
        <p:grpSpPr>
          <a:xfrm rot="0">
            <a:off x="914400" y="1828800"/>
            <a:ext cx="8046720" cy="6949440"/>
            <a:chOff x="0" y="0"/>
            <a:chExt cx="10728960" cy="9265920"/>
          </a:xfrm>
        </p:grpSpPr>
        <p:sp>
          <p:nvSpPr>
            <p:cNvPr name="Freeform 10" id="10"/>
            <p:cNvSpPr/>
            <p:nvPr/>
          </p:nvSpPr>
          <p:spPr>
            <a:xfrm flipH="false" flipV="false" rot="0">
              <a:off x="0" y="0"/>
              <a:ext cx="10728960" cy="9265920"/>
            </a:xfrm>
            <a:custGeom>
              <a:avLst/>
              <a:gdLst/>
              <a:ahLst/>
              <a:cxnLst/>
              <a:rect r="r" b="b" t="t" l="l"/>
              <a:pathLst>
                <a:path h="9265920" w="10728960">
                  <a:moveTo>
                    <a:pt x="0" y="0"/>
                  </a:moveTo>
                  <a:lnTo>
                    <a:pt x="10728960" y="0"/>
                  </a:lnTo>
                  <a:lnTo>
                    <a:pt x="10728960" y="9265920"/>
                  </a:lnTo>
                  <a:lnTo>
                    <a:pt x="0" y="9265920"/>
                  </a:lnTo>
                  <a:close/>
                </a:path>
              </a:pathLst>
            </a:custGeom>
            <a:solidFill>
              <a:srgbClr val="41C1BA"/>
            </a:solidFill>
          </p:spPr>
        </p:sp>
      </p:grpSp>
      <p:grpSp>
        <p:nvGrpSpPr>
          <p:cNvPr name="Group 11" id="11"/>
          <p:cNvGrpSpPr/>
          <p:nvPr/>
        </p:nvGrpSpPr>
        <p:grpSpPr>
          <a:xfrm rot="0">
            <a:off x="1280160" y="2011680"/>
            <a:ext cx="7315200" cy="731520"/>
            <a:chOff x="0" y="0"/>
            <a:chExt cx="9753600" cy="975360"/>
          </a:xfrm>
        </p:grpSpPr>
        <p:sp>
          <p:nvSpPr>
            <p:cNvPr name="Freeform 12" id="12"/>
            <p:cNvSpPr/>
            <p:nvPr/>
          </p:nvSpPr>
          <p:spPr>
            <a:xfrm flipH="false" flipV="false" rot="0">
              <a:off x="0" y="0"/>
              <a:ext cx="9753600" cy="975360"/>
            </a:xfrm>
            <a:custGeom>
              <a:avLst/>
              <a:gdLst/>
              <a:ahLst/>
              <a:cxnLst/>
              <a:rect r="r" b="b" t="t" l="l"/>
              <a:pathLst>
                <a:path h="975360" w="9753600">
                  <a:moveTo>
                    <a:pt x="0" y="0"/>
                  </a:moveTo>
                  <a:lnTo>
                    <a:pt x="9753600" y="0"/>
                  </a:lnTo>
                  <a:lnTo>
                    <a:pt x="9753600" y="975360"/>
                  </a:lnTo>
                  <a:lnTo>
                    <a:pt x="0" y="975360"/>
                  </a:lnTo>
                  <a:close/>
                </a:path>
              </a:pathLst>
            </a:custGeom>
            <a:blipFill>
              <a:blip r:embed="rId3">
                <a:alphaModFix amt="0"/>
              </a:blip>
              <a:stretch>
                <a:fillRect l="0" t="-144714" r="0" b="-144714"/>
              </a:stretch>
            </a:blipFill>
          </p:spPr>
        </p:sp>
      </p:grpSp>
      <p:grpSp>
        <p:nvGrpSpPr>
          <p:cNvPr name="Group 13" id="13"/>
          <p:cNvGrpSpPr/>
          <p:nvPr/>
        </p:nvGrpSpPr>
        <p:grpSpPr>
          <a:xfrm rot="0">
            <a:off x="1280160" y="2011680"/>
            <a:ext cx="7315200" cy="731520"/>
            <a:chOff x="0" y="0"/>
            <a:chExt cx="9753600" cy="975360"/>
          </a:xfrm>
        </p:grpSpPr>
        <p:sp>
          <p:nvSpPr>
            <p:cNvPr name="Freeform 14" id="14"/>
            <p:cNvSpPr/>
            <p:nvPr/>
          </p:nvSpPr>
          <p:spPr>
            <a:xfrm flipH="false" flipV="false" rot="0">
              <a:off x="0" y="0"/>
              <a:ext cx="9753600" cy="975360"/>
            </a:xfrm>
            <a:custGeom>
              <a:avLst/>
              <a:gdLst/>
              <a:ahLst/>
              <a:cxnLst/>
              <a:rect r="r" b="b" t="t" l="l"/>
              <a:pathLst>
                <a:path h="975360" w="9753600">
                  <a:moveTo>
                    <a:pt x="0" y="0"/>
                  </a:moveTo>
                  <a:lnTo>
                    <a:pt x="9753600" y="0"/>
                  </a:lnTo>
                  <a:lnTo>
                    <a:pt x="9753600" y="975360"/>
                  </a:lnTo>
                  <a:lnTo>
                    <a:pt x="0" y="975360"/>
                  </a:lnTo>
                  <a:close/>
                </a:path>
              </a:pathLst>
            </a:custGeom>
            <a:blipFill>
              <a:blip r:embed="rId4">
                <a:alphaModFix amt="0"/>
              </a:blip>
              <a:stretch>
                <a:fillRect l="0" t="-144850" r="0" b="-144850"/>
              </a:stretch>
            </a:blipFill>
          </p:spPr>
        </p:sp>
        <p:sp>
          <p:nvSpPr>
            <p:cNvPr name="TextBox 15" id="15"/>
            <p:cNvSpPr txBox="true"/>
            <p:nvPr/>
          </p:nvSpPr>
          <p:spPr>
            <a:xfrm>
              <a:off x="0" y="0"/>
              <a:ext cx="9753600" cy="975360"/>
            </a:xfrm>
            <a:prstGeom prst="rect">
              <a:avLst/>
            </a:prstGeom>
          </p:spPr>
          <p:txBody>
            <a:bodyPr anchor="ctr" rtlCol="false" tIns="0" lIns="0" bIns="0" rIns="0"/>
            <a:lstStyle/>
            <a:p>
              <a:pPr algn="l">
                <a:lnSpc>
                  <a:spcPts val="3840"/>
                </a:lnSpc>
              </a:pPr>
              <a:r>
                <a:rPr lang="en-US" b="true" sz="3200">
                  <a:solidFill>
                    <a:srgbClr val="365B6D"/>
                  </a:solidFill>
                  <a:latin typeface="Barlow Semi-Bold"/>
                  <a:ea typeface="Barlow Semi-Bold"/>
                  <a:cs typeface="Barlow Semi-Bold"/>
                  <a:sym typeface="Barlow Semi-Bold"/>
                </a:rPr>
                <a:t>PLAGIARISM</a:t>
              </a:r>
            </a:p>
          </p:txBody>
        </p:sp>
      </p:grpSp>
      <p:grpSp>
        <p:nvGrpSpPr>
          <p:cNvPr name="Group 16" id="16"/>
          <p:cNvGrpSpPr/>
          <p:nvPr/>
        </p:nvGrpSpPr>
        <p:grpSpPr>
          <a:xfrm rot="0">
            <a:off x="1280160" y="2834640"/>
            <a:ext cx="7315200" cy="6597701"/>
            <a:chOff x="0" y="0"/>
            <a:chExt cx="9753600" cy="8796934"/>
          </a:xfrm>
        </p:grpSpPr>
        <p:sp>
          <p:nvSpPr>
            <p:cNvPr name="Freeform 17" id="17"/>
            <p:cNvSpPr/>
            <p:nvPr/>
          </p:nvSpPr>
          <p:spPr>
            <a:xfrm flipH="false" flipV="false" rot="0">
              <a:off x="0" y="0"/>
              <a:ext cx="9753600" cy="8796909"/>
            </a:xfrm>
            <a:custGeom>
              <a:avLst/>
              <a:gdLst/>
              <a:ahLst/>
              <a:cxnLst/>
              <a:rect r="r" b="b" t="t" l="l"/>
              <a:pathLst>
                <a:path h="8796909" w="9753600">
                  <a:moveTo>
                    <a:pt x="0" y="0"/>
                  </a:moveTo>
                  <a:lnTo>
                    <a:pt x="9753600" y="0"/>
                  </a:lnTo>
                  <a:lnTo>
                    <a:pt x="9753600" y="8796909"/>
                  </a:lnTo>
                  <a:lnTo>
                    <a:pt x="0" y="8796909"/>
                  </a:lnTo>
                  <a:close/>
                </a:path>
              </a:pathLst>
            </a:custGeom>
            <a:blipFill>
              <a:blip r:embed="rId3">
                <a:alphaModFix amt="0"/>
              </a:blip>
              <a:stretch>
                <a:fillRect l="-65799" t="0" r="-65799" b="0"/>
              </a:stretch>
            </a:blipFill>
          </p:spPr>
        </p:sp>
      </p:grpSp>
      <p:grpSp>
        <p:nvGrpSpPr>
          <p:cNvPr name="Group 18" id="18"/>
          <p:cNvGrpSpPr/>
          <p:nvPr/>
        </p:nvGrpSpPr>
        <p:grpSpPr>
          <a:xfrm rot="0">
            <a:off x="1280160" y="2827496"/>
            <a:ext cx="7315200" cy="6058350"/>
            <a:chOff x="0" y="0"/>
            <a:chExt cx="9753600" cy="8077800"/>
          </a:xfrm>
        </p:grpSpPr>
        <p:sp>
          <p:nvSpPr>
            <p:cNvPr name="Freeform 19" id="19"/>
            <p:cNvSpPr/>
            <p:nvPr/>
          </p:nvSpPr>
          <p:spPr>
            <a:xfrm flipH="false" flipV="false" rot="0">
              <a:off x="0" y="0"/>
              <a:ext cx="9753600" cy="8077799"/>
            </a:xfrm>
            <a:custGeom>
              <a:avLst/>
              <a:gdLst/>
              <a:ahLst/>
              <a:cxnLst/>
              <a:rect r="r" b="b" t="t" l="l"/>
              <a:pathLst>
                <a:path h="8077799" w="9753600">
                  <a:moveTo>
                    <a:pt x="0" y="0"/>
                  </a:moveTo>
                  <a:lnTo>
                    <a:pt x="9753600" y="0"/>
                  </a:lnTo>
                  <a:lnTo>
                    <a:pt x="9753600" y="8077799"/>
                  </a:lnTo>
                  <a:lnTo>
                    <a:pt x="0" y="8077799"/>
                  </a:lnTo>
                  <a:close/>
                </a:path>
              </a:pathLst>
            </a:custGeom>
            <a:blipFill>
              <a:blip r:embed="rId4">
                <a:alphaModFix amt="0"/>
              </a:blip>
              <a:stretch>
                <a:fillRect l="-65844" t="0" r="-65844" b="-9020"/>
              </a:stretch>
            </a:blipFill>
          </p:spPr>
        </p:sp>
        <p:sp>
          <p:nvSpPr>
            <p:cNvPr name="TextBox 20" id="20"/>
            <p:cNvSpPr txBox="true"/>
            <p:nvPr/>
          </p:nvSpPr>
          <p:spPr>
            <a:xfrm>
              <a:off x="0" y="-9525"/>
              <a:ext cx="9753600" cy="8087325"/>
            </a:xfrm>
            <a:prstGeom prst="rect">
              <a:avLst/>
            </a:prstGeom>
          </p:spPr>
          <p:txBody>
            <a:bodyPr anchor="ctr" rtlCol="false" tIns="0" lIns="0" bIns="0" rIns="0"/>
            <a:lstStyle/>
            <a:p>
              <a:pPr algn="l">
                <a:lnSpc>
                  <a:spcPts val="2998"/>
                </a:lnSpc>
              </a:pPr>
              <a:r>
                <a:rPr lang="en-US" sz="2499" spc="9">
                  <a:solidFill>
                    <a:srgbClr val="365B6D"/>
                  </a:solidFill>
                  <a:latin typeface="Barlow"/>
                  <a:ea typeface="Barlow"/>
                  <a:cs typeface="Barlow"/>
                  <a:sym typeface="Barlow"/>
                </a:rPr>
                <a:t>AI may reproduce text from</a:t>
              </a:r>
            </a:p>
            <a:p>
              <a:pPr algn="l">
                <a:lnSpc>
                  <a:spcPts val="2998"/>
                </a:lnSpc>
              </a:pPr>
              <a:r>
                <a:rPr lang="en-US" sz="2499" spc="9">
                  <a:solidFill>
                    <a:srgbClr val="365B6D"/>
                  </a:solidFill>
                  <a:latin typeface="Barlow"/>
                  <a:ea typeface="Barlow"/>
                  <a:cs typeface="Barlow"/>
                  <a:sym typeface="Barlow"/>
                </a:rPr>
                <a:t>its training data</a:t>
              </a:r>
            </a:p>
            <a:p>
              <a:pPr algn="l">
                <a:lnSpc>
                  <a:spcPts val="2998"/>
                </a:lnSpc>
              </a:pPr>
            </a:p>
            <a:p>
              <a:pPr algn="l">
                <a:lnSpc>
                  <a:spcPts val="2998"/>
                </a:lnSpc>
              </a:pPr>
              <a:r>
                <a:rPr lang="en-US" sz="2499" spc="9">
                  <a:solidFill>
                    <a:srgbClr val="365B6D"/>
                  </a:solidFill>
                  <a:latin typeface="Barlow"/>
                  <a:ea typeface="Barlow"/>
                  <a:cs typeface="Barlow"/>
                  <a:sym typeface="Barlow"/>
                </a:rPr>
                <a:t>✗ Exact phrases from papers</a:t>
              </a:r>
            </a:p>
            <a:p>
              <a:pPr algn="l">
                <a:lnSpc>
                  <a:spcPts val="2998"/>
                </a:lnSpc>
              </a:pPr>
            </a:p>
            <a:p>
              <a:pPr algn="l">
                <a:lnSpc>
                  <a:spcPts val="2998"/>
                </a:lnSpc>
              </a:pPr>
              <a:r>
                <a:rPr lang="en-US" sz="2499" spc="9">
                  <a:solidFill>
                    <a:srgbClr val="365B6D"/>
                  </a:solidFill>
                  <a:latin typeface="Barlow"/>
                  <a:ea typeface="Barlow"/>
                  <a:cs typeface="Barlow"/>
                  <a:sym typeface="Barlow"/>
                </a:rPr>
                <a:t>✗ Paraphrases too close to source</a:t>
              </a:r>
            </a:p>
            <a:p>
              <a:pPr algn="l">
                <a:lnSpc>
                  <a:spcPts val="2998"/>
                </a:lnSpc>
              </a:pPr>
            </a:p>
            <a:p>
              <a:pPr algn="l">
                <a:lnSpc>
                  <a:spcPts val="2998"/>
                </a:lnSpc>
              </a:pPr>
              <a:r>
                <a:rPr lang="en-US" sz="2499" spc="9">
                  <a:solidFill>
                    <a:srgbClr val="365B6D"/>
                  </a:solidFill>
                  <a:latin typeface="Barlow"/>
                  <a:ea typeface="Barlow"/>
                  <a:cs typeface="Barlow"/>
                  <a:sym typeface="Barlow"/>
                </a:rPr>
                <a:t>✗ Ideas without attribution</a:t>
              </a:r>
            </a:p>
            <a:p>
              <a:pPr algn="l">
                <a:lnSpc>
                  <a:spcPts val="2998"/>
                </a:lnSpc>
              </a:pPr>
            </a:p>
            <a:p>
              <a:pPr algn="l">
                <a:lnSpc>
                  <a:spcPts val="2998"/>
                </a:lnSpc>
              </a:pPr>
              <a:r>
                <a:rPr lang="en-US" sz="2499" spc="9">
                  <a:solidFill>
                    <a:srgbClr val="365B6D"/>
                  </a:solidFill>
                  <a:latin typeface="Barlow"/>
                  <a:ea typeface="Barlow"/>
                  <a:cs typeface="Barlow"/>
                  <a:sym typeface="Barlow"/>
                </a:rPr>
                <a:t>Always run plagiarism check:</a:t>
              </a:r>
            </a:p>
            <a:p>
              <a:pPr algn="l">
                <a:lnSpc>
                  <a:spcPts val="2998"/>
                </a:lnSpc>
              </a:pPr>
            </a:p>
            <a:p>
              <a:pPr algn="l">
                <a:lnSpc>
                  <a:spcPts val="2998"/>
                </a:lnSpc>
              </a:pPr>
              <a:r>
                <a:rPr lang="en-US" sz="2499" spc="9">
                  <a:solidFill>
                    <a:srgbClr val="365B6D"/>
                  </a:solidFill>
                  <a:latin typeface="Barlow"/>
                  <a:ea typeface="Barlow"/>
                  <a:cs typeface="Barlow"/>
                  <a:sym typeface="Barlow"/>
                </a:rPr>
                <a:t>• Turnitin</a:t>
              </a:r>
            </a:p>
            <a:p>
              <a:pPr algn="l">
                <a:lnSpc>
                  <a:spcPts val="2998"/>
                </a:lnSpc>
              </a:pPr>
            </a:p>
            <a:p>
              <a:pPr algn="l">
                <a:lnSpc>
                  <a:spcPts val="2998"/>
                </a:lnSpc>
              </a:pPr>
              <a:r>
                <a:rPr lang="en-US" sz="2499" spc="9">
                  <a:solidFill>
                    <a:srgbClr val="365B6D"/>
                  </a:solidFill>
                  <a:latin typeface="Barlow"/>
                  <a:ea typeface="Barlow"/>
                  <a:cs typeface="Barlow"/>
                  <a:sym typeface="Barlow"/>
                </a:rPr>
                <a:t>• iThenticate</a:t>
              </a:r>
            </a:p>
            <a:p>
              <a:pPr algn="l">
                <a:lnSpc>
                  <a:spcPts val="2998"/>
                </a:lnSpc>
              </a:pPr>
            </a:p>
            <a:p>
              <a:pPr algn="l">
                <a:lnSpc>
                  <a:spcPts val="2998"/>
                </a:lnSpc>
              </a:pPr>
              <a:r>
                <a:rPr lang="en-US" sz="2499" spc="9">
                  <a:solidFill>
                    <a:srgbClr val="365B6D"/>
                  </a:solidFill>
                  <a:latin typeface="Barlow"/>
                  <a:ea typeface="Barlow"/>
                  <a:cs typeface="Barlow"/>
                  <a:sym typeface="Barlow"/>
                </a:rPr>
                <a:t>• Your institution's tool</a:t>
              </a:r>
            </a:p>
          </p:txBody>
        </p:sp>
      </p:grpSp>
      <p:grpSp>
        <p:nvGrpSpPr>
          <p:cNvPr name="Group 21" id="21"/>
          <p:cNvGrpSpPr/>
          <p:nvPr/>
        </p:nvGrpSpPr>
        <p:grpSpPr>
          <a:xfrm rot="0">
            <a:off x="9326880" y="1828800"/>
            <a:ext cx="8046720" cy="6949440"/>
            <a:chOff x="0" y="0"/>
            <a:chExt cx="10728960" cy="9265920"/>
          </a:xfrm>
        </p:grpSpPr>
        <p:sp>
          <p:nvSpPr>
            <p:cNvPr name="Freeform 22" id="22"/>
            <p:cNvSpPr/>
            <p:nvPr/>
          </p:nvSpPr>
          <p:spPr>
            <a:xfrm flipH="false" flipV="false" rot="0">
              <a:off x="0" y="0"/>
              <a:ext cx="10728960" cy="9265920"/>
            </a:xfrm>
            <a:custGeom>
              <a:avLst/>
              <a:gdLst/>
              <a:ahLst/>
              <a:cxnLst/>
              <a:rect r="r" b="b" t="t" l="l"/>
              <a:pathLst>
                <a:path h="9265920" w="10728960">
                  <a:moveTo>
                    <a:pt x="0" y="0"/>
                  </a:moveTo>
                  <a:lnTo>
                    <a:pt x="10728960" y="0"/>
                  </a:lnTo>
                  <a:lnTo>
                    <a:pt x="10728960" y="9265920"/>
                  </a:lnTo>
                  <a:lnTo>
                    <a:pt x="0" y="9265920"/>
                  </a:lnTo>
                  <a:close/>
                </a:path>
              </a:pathLst>
            </a:custGeom>
            <a:solidFill>
              <a:srgbClr val="41C1BA"/>
            </a:solidFill>
          </p:spPr>
        </p:sp>
      </p:grpSp>
      <p:grpSp>
        <p:nvGrpSpPr>
          <p:cNvPr name="Group 23" id="23"/>
          <p:cNvGrpSpPr/>
          <p:nvPr/>
        </p:nvGrpSpPr>
        <p:grpSpPr>
          <a:xfrm rot="0">
            <a:off x="9692640" y="2011680"/>
            <a:ext cx="7315200" cy="731520"/>
            <a:chOff x="0" y="0"/>
            <a:chExt cx="9753600" cy="975360"/>
          </a:xfrm>
        </p:grpSpPr>
        <p:sp>
          <p:nvSpPr>
            <p:cNvPr name="Freeform 24" id="24"/>
            <p:cNvSpPr/>
            <p:nvPr/>
          </p:nvSpPr>
          <p:spPr>
            <a:xfrm flipH="false" flipV="false" rot="0">
              <a:off x="0" y="0"/>
              <a:ext cx="9753600" cy="975360"/>
            </a:xfrm>
            <a:custGeom>
              <a:avLst/>
              <a:gdLst/>
              <a:ahLst/>
              <a:cxnLst/>
              <a:rect r="r" b="b" t="t" l="l"/>
              <a:pathLst>
                <a:path h="975360" w="9753600">
                  <a:moveTo>
                    <a:pt x="0" y="0"/>
                  </a:moveTo>
                  <a:lnTo>
                    <a:pt x="9753600" y="0"/>
                  </a:lnTo>
                  <a:lnTo>
                    <a:pt x="9753600" y="975360"/>
                  </a:lnTo>
                  <a:lnTo>
                    <a:pt x="0" y="975360"/>
                  </a:lnTo>
                  <a:close/>
                </a:path>
              </a:pathLst>
            </a:custGeom>
            <a:blipFill>
              <a:blip r:embed="rId3">
                <a:alphaModFix amt="0"/>
              </a:blip>
              <a:stretch>
                <a:fillRect l="0" t="-144714" r="0" b="-144714"/>
              </a:stretch>
            </a:blipFill>
          </p:spPr>
        </p:sp>
      </p:grpSp>
      <p:grpSp>
        <p:nvGrpSpPr>
          <p:cNvPr name="Group 25" id="25"/>
          <p:cNvGrpSpPr/>
          <p:nvPr/>
        </p:nvGrpSpPr>
        <p:grpSpPr>
          <a:xfrm rot="0">
            <a:off x="9692640" y="2011680"/>
            <a:ext cx="7315200" cy="731520"/>
            <a:chOff x="0" y="0"/>
            <a:chExt cx="9753600" cy="975360"/>
          </a:xfrm>
        </p:grpSpPr>
        <p:sp>
          <p:nvSpPr>
            <p:cNvPr name="Freeform 26" id="26"/>
            <p:cNvSpPr/>
            <p:nvPr/>
          </p:nvSpPr>
          <p:spPr>
            <a:xfrm flipH="false" flipV="false" rot="0">
              <a:off x="0" y="0"/>
              <a:ext cx="9753600" cy="975360"/>
            </a:xfrm>
            <a:custGeom>
              <a:avLst/>
              <a:gdLst/>
              <a:ahLst/>
              <a:cxnLst/>
              <a:rect r="r" b="b" t="t" l="l"/>
              <a:pathLst>
                <a:path h="975360" w="9753600">
                  <a:moveTo>
                    <a:pt x="0" y="0"/>
                  </a:moveTo>
                  <a:lnTo>
                    <a:pt x="9753600" y="0"/>
                  </a:lnTo>
                  <a:lnTo>
                    <a:pt x="9753600" y="975360"/>
                  </a:lnTo>
                  <a:lnTo>
                    <a:pt x="0" y="975360"/>
                  </a:lnTo>
                  <a:close/>
                </a:path>
              </a:pathLst>
            </a:custGeom>
            <a:blipFill>
              <a:blip r:embed="rId4">
                <a:alphaModFix amt="0"/>
              </a:blip>
              <a:stretch>
                <a:fillRect l="0" t="-144850" r="0" b="-144850"/>
              </a:stretch>
            </a:blipFill>
          </p:spPr>
        </p:sp>
        <p:sp>
          <p:nvSpPr>
            <p:cNvPr name="TextBox 27" id="27"/>
            <p:cNvSpPr txBox="true"/>
            <p:nvPr/>
          </p:nvSpPr>
          <p:spPr>
            <a:xfrm>
              <a:off x="0" y="0"/>
              <a:ext cx="9753600" cy="975360"/>
            </a:xfrm>
            <a:prstGeom prst="rect">
              <a:avLst/>
            </a:prstGeom>
          </p:spPr>
          <p:txBody>
            <a:bodyPr anchor="ctr" rtlCol="false" tIns="0" lIns="0" bIns="0" rIns="0"/>
            <a:lstStyle/>
            <a:p>
              <a:pPr algn="l">
                <a:lnSpc>
                  <a:spcPts val="3840"/>
                </a:lnSpc>
              </a:pPr>
              <a:r>
                <a:rPr lang="en-US" b="true" sz="3200">
                  <a:solidFill>
                    <a:srgbClr val="365B6D"/>
                  </a:solidFill>
                  <a:latin typeface="Barlow Semi-Bold"/>
                  <a:ea typeface="Barlow Semi-Bold"/>
                  <a:cs typeface="Barlow Semi-Bold"/>
                  <a:sym typeface="Barlow Semi-Bold"/>
                </a:rPr>
                <a:t>CONFIDENTIAL DATA</a:t>
              </a:r>
            </a:p>
          </p:txBody>
        </p:sp>
      </p:grpSp>
      <p:grpSp>
        <p:nvGrpSpPr>
          <p:cNvPr name="Group 28" id="28"/>
          <p:cNvGrpSpPr/>
          <p:nvPr/>
        </p:nvGrpSpPr>
        <p:grpSpPr>
          <a:xfrm rot="0">
            <a:off x="9692640" y="2834640"/>
            <a:ext cx="7315200" cy="6597701"/>
            <a:chOff x="0" y="0"/>
            <a:chExt cx="9753600" cy="8796934"/>
          </a:xfrm>
        </p:grpSpPr>
        <p:sp>
          <p:nvSpPr>
            <p:cNvPr name="Freeform 29" id="29"/>
            <p:cNvSpPr/>
            <p:nvPr/>
          </p:nvSpPr>
          <p:spPr>
            <a:xfrm flipH="false" flipV="false" rot="0">
              <a:off x="0" y="0"/>
              <a:ext cx="9753600" cy="8796909"/>
            </a:xfrm>
            <a:custGeom>
              <a:avLst/>
              <a:gdLst/>
              <a:ahLst/>
              <a:cxnLst/>
              <a:rect r="r" b="b" t="t" l="l"/>
              <a:pathLst>
                <a:path h="8796909" w="9753600">
                  <a:moveTo>
                    <a:pt x="0" y="0"/>
                  </a:moveTo>
                  <a:lnTo>
                    <a:pt x="9753600" y="0"/>
                  </a:lnTo>
                  <a:lnTo>
                    <a:pt x="9753600" y="8796909"/>
                  </a:lnTo>
                  <a:lnTo>
                    <a:pt x="0" y="8796909"/>
                  </a:lnTo>
                  <a:close/>
                </a:path>
              </a:pathLst>
            </a:custGeom>
            <a:blipFill>
              <a:blip r:embed="rId3">
                <a:alphaModFix amt="0"/>
              </a:blip>
              <a:stretch>
                <a:fillRect l="-65799" t="0" r="-65799" b="0"/>
              </a:stretch>
            </a:blipFill>
          </p:spPr>
        </p:sp>
      </p:grpSp>
      <p:grpSp>
        <p:nvGrpSpPr>
          <p:cNvPr name="Group 30" id="30"/>
          <p:cNvGrpSpPr/>
          <p:nvPr/>
        </p:nvGrpSpPr>
        <p:grpSpPr>
          <a:xfrm rot="0">
            <a:off x="9692640" y="2827496"/>
            <a:ext cx="7315200" cy="6625260"/>
            <a:chOff x="0" y="0"/>
            <a:chExt cx="9753600" cy="8833680"/>
          </a:xfrm>
        </p:grpSpPr>
        <p:sp>
          <p:nvSpPr>
            <p:cNvPr name="Freeform 31" id="31"/>
            <p:cNvSpPr/>
            <p:nvPr/>
          </p:nvSpPr>
          <p:spPr>
            <a:xfrm flipH="false" flipV="false" rot="0">
              <a:off x="0" y="0"/>
              <a:ext cx="9753600" cy="8833679"/>
            </a:xfrm>
            <a:custGeom>
              <a:avLst/>
              <a:gdLst/>
              <a:ahLst/>
              <a:cxnLst/>
              <a:rect r="r" b="b" t="t" l="l"/>
              <a:pathLst>
                <a:path h="8833679" w="9753600">
                  <a:moveTo>
                    <a:pt x="0" y="0"/>
                  </a:moveTo>
                  <a:lnTo>
                    <a:pt x="9753600" y="0"/>
                  </a:lnTo>
                  <a:lnTo>
                    <a:pt x="9753600" y="8833679"/>
                  </a:lnTo>
                  <a:lnTo>
                    <a:pt x="0" y="8833679"/>
                  </a:lnTo>
                  <a:close/>
                </a:path>
              </a:pathLst>
            </a:custGeom>
            <a:blipFill>
              <a:blip r:embed="rId4">
                <a:alphaModFix amt="0"/>
              </a:blip>
              <a:stretch>
                <a:fillRect l="-65844" t="0" r="-65844" b="308"/>
              </a:stretch>
            </a:blipFill>
          </p:spPr>
        </p:sp>
        <p:sp>
          <p:nvSpPr>
            <p:cNvPr name="TextBox 32" id="32"/>
            <p:cNvSpPr txBox="true"/>
            <p:nvPr/>
          </p:nvSpPr>
          <p:spPr>
            <a:xfrm>
              <a:off x="0" y="-9525"/>
              <a:ext cx="9753600" cy="8843205"/>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What you paste into AI:</a:t>
              </a:r>
            </a:p>
            <a:p>
              <a:pPr algn="l">
                <a:lnSpc>
                  <a:spcPts val="2879"/>
                </a:lnSpc>
              </a:pPr>
            </a:p>
            <a:p>
              <a:pPr algn="l">
                <a:lnSpc>
                  <a:spcPts val="2879"/>
                </a:lnSpc>
              </a:pPr>
              <a:r>
                <a:rPr lang="en-US" sz="2400" spc="9">
                  <a:solidFill>
                    <a:srgbClr val="365B6D"/>
                  </a:solidFill>
                  <a:latin typeface="Barlow"/>
                  <a:ea typeface="Barlow"/>
                  <a:cs typeface="Barlow"/>
                  <a:sym typeface="Barlow"/>
                </a:rPr>
                <a:t>• May be stored</a:t>
              </a:r>
            </a:p>
            <a:p>
              <a:pPr algn="l">
                <a:lnSpc>
                  <a:spcPts val="2879"/>
                </a:lnSpc>
              </a:pPr>
            </a:p>
            <a:p>
              <a:pPr algn="l">
                <a:lnSpc>
                  <a:spcPts val="2879"/>
                </a:lnSpc>
              </a:pPr>
              <a:r>
                <a:rPr lang="en-US" sz="2400" spc="9">
                  <a:solidFill>
                    <a:srgbClr val="365B6D"/>
                  </a:solidFill>
                  <a:latin typeface="Barlow"/>
                  <a:ea typeface="Barlow"/>
                  <a:cs typeface="Barlow"/>
                  <a:sym typeface="Barlow"/>
                </a:rPr>
                <a:t>• May be used for training</a:t>
              </a:r>
            </a:p>
            <a:p>
              <a:pPr algn="l">
                <a:lnSpc>
                  <a:spcPts val="2879"/>
                </a:lnSpc>
              </a:pPr>
            </a:p>
            <a:p>
              <a:pPr algn="l">
                <a:lnSpc>
                  <a:spcPts val="2879"/>
                </a:lnSpc>
              </a:pPr>
              <a:r>
                <a:rPr lang="en-US" sz="2400" spc="9">
                  <a:solidFill>
                    <a:srgbClr val="365B6D"/>
                  </a:solidFill>
                  <a:latin typeface="Barlow"/>
                  <a:ea typeface="Barlow"/>
                  <a:cs typeface="Barlow"/>
                  <a:sym typeface="Barlow"/>
                </a:rPr>
                <a:t>• May appear in other outputs</a:t>
              </a:r>
            </a:p>
            <a:p>
              <a:pPr algn="l">
                <a:lnSpc>
                  <a:spcPts val="2879"/>
                </a:lnSpc>
              </a:pPr>
            </a:p>
            <a:p>
              <a:pPr algn="l">
                <a:lnSpc>
                  <a:spcPts val="2879"/>
                </a:lnSpc>
              </a:pPr>
            </a:p>
            <a:p>
              <a:pPr algn="l">
                <a:lnSpc>
                  <a:spcPts val="2879"/>
                </a:lnSpc>
              </a:pPr>
              <a:r>
                <a:rPr lang="en-US" sz="2400" spc="9">
                  <a:solidFill>
                    <a:srgbClr val="365B6D"/>
                  </a:solidFill>
                  <a:latin typeface="Barlow"/>
                  <a:ea typeface="Barlow"/>
                  <a:cs typeface="Barlow"/>
                  <a:sym typeface="Barlow"/>
                </a:rPr>
                <a:t>NEVER upload:</a:t>
              </a:r>
            </a:p>
            <a:p>
              <a:pPr algn="l">
                <a:lnSpc>
                  <a:spcPts val="2879"/>
                </a:lnSpc>
              </a:pPr>
            </a:p>
            <a:p>
              <a:pPr algn="l">
                <a:lnSpc>
                  <a:spcPts val="2879"/>
                </a:lnSpc>
              </a:pPr>
              <a:r>
                <a:rPr lang="en-US" sz="2400" spc="9">
                  <a:solidFill>
                    <a:srgbClr val="365B6D"/>
                  </a:solidFill>
                  <a:latin typeface="Barlow"/>
                  <a:ea typeface="Barlow"/>
                  <a:cs typeface="Barlow"/>
                  <a:sym typeface="Barlow"/>
                </a:rPr>
                <a:t>• Unpublished data</a:t>
              </a:r>
            </a:p>
            <a:p>
              <a:pPr algn="l">
                <a:lnSpc>
                  <a:spcPts val="2879"/>
                </a:lnSpc>
              </a:pPr>
            </a:p>
            <a:p>
              <a:pPr algn="l">
                <a:lnSpc>
                  <a:spcPts val="2879"/>
                </a:lnSpc>
              </a:pPr>
              <a:r>
                <a:rPr lang="en-US" sz="2400" spc="9">
                  <a:solidFill>
                    <a:srgbClr val="365B6D"/>
                  </a:solidFill>
                  <a:latin typeface="Barlow"/>
                  <a:ea typeface="Barlow"/>
                  <a:cs typeface="Barlow"/>
                  <a:sym typeface="Barlow"/>
                </a:rPr>
                <a:t>• Patient information</a:t>
              </a:r>
            </a:p>
            <a:p>
              <a:pPr algn="l">
                <a:lnSpc>
                  <a:spcPts val="2879"/>
                </a:lnSpc>
              </a:pPr>
            </a:p>
            <a:p>
              <a:pPr algn="l">
                <a:lnSpc>
                  <a:spcPts val="2879"/>
                </a:lnSpc>
              </a:pPr>
              <a:r>
                <a:rPr lang="en-US" sz="2400" spc="9">
                  <a:solidFill>
                    <a:srgbClr val="365B6D"/>
                  </a:solidFill>
                  <a:latin typeface="Barlow"/>
                  <a:ea typeface="Barlow"/>
                  <a:cs typeface="Barlow"/>
                  <a:sym typeface="Barlow"/>
                </a:rPr>
                <a:t>• Proprietary material</a:t>
              </a:r>
            </a:p>
            <a:p>
              <a:pPr algn="l">
                <a:lnSpc>
                  <a:spcPts val="2879"/>
                </a:lnSpc>
              </a:pPr>
            </a:p>
            <a:p>
              <a:pPr algn="l">
                <a:lnSpc>
                  <a:spcPts val="2879"/>
                </a:lnSpc>
              </a:pPr>
              <a:r>
                <a:rPr lang="en-US" sz="2400" spc="9">
                  <a:solidFill>
                    <a:srgbClr val="365B6D"/>
                  </a:solidFill>
                  <a:latin typeface="Barlow"/>
                  <a:ea typeface="Barlow"/>
                  <a:cs typeface="Barlow"/>
                  <a:sym typeface="Barlow"/>
                </a:rPr>
                <a:t>• Ethics-sensitive content</a:t>
              </a:r>
            </a:p>
          </p:txBody>
        </p:sp>
      </p:grpSp>
      <p:grpSp>
        <p:nvGrpSpPr>
          <p:cNvPr name="Group 33" id="33"/>
          <p:cNvGrpSpPr/>
          <p:nvPr/>
        </p:nvGrpSpPr>
        <p:grpSpPr>
          <a:xfrm rot="0">
            <a:off x="914400" y="9052560"/>
            <a:ext cx="16459200" cy="1005840"/>
            <a:chOff x="0" y="0"/>
            <a:chExt cx="21945600" cy="1341120"/>
          </a:xfrm>
        </p:grpSpPr>
        <p:sp>
          <p:nvSpPr>
            <p:cNvPr name="Freeform 34" id="34"/>
            <p:cNvSpPr/>
            <p:nvPr/>
          </p:nvSpPr>
          <p:spPr>
            <a:xfrm flipH="false" flipV="false" rot="0">
              <a:off x="0" y="0"/>
              <a:ext cx="21945600" cy="1341120"/>
            </a:xfrm>
            <a:custGeom>
              <a:avLst/>
              <a:gdLst/>
              <a:ahLst/>
              <a:cxnLst/>
              <a:rect r="r" b="b" t="t" l="l"/>
              <a:pathLst>
                <a:path h="1341120" w="21945600">
                  <a:moveTo>
                    <a:pt x="0" y="0"/>
                  </a:moveTo>
                  <a:lnTo>
                    <a:pt x="21945600" y="0"/>
                  </a:lnTo>
                  <a:lnTo>
                    <a:pt x="21945600" y="1341120"/>
                  </a:lnTo>
                  <a:lnTo>
                    <a:pt x="0" y="1341120"/>
                  </a:lnTo>
                  <a:close/>
                </a:path>
              </a:pathLst>
            </a:custGeom>
            <a:solidFill>
              <a:srgbClr val="41C1BA"/>
            </a:solidFill>
          </p:spPr>
        </p:sp>
      </p:grpSp>
      <p:grpSp>
        <p:nvGrpSpPr>
          <p:cNvPr name="Group 35" id="35"/>
          <p:cNvGrpSpPr/>
          <p:nvPr/>
        </p:nvGrpSpPr>
        <p:grpSpPr>
          <a:xfrm rot="0">
            <a:off x="914400" y="9052560"/>
            <a:ext cx="16459200" cy="1005840"/>
            <a:chOff x="0" y="0"/>
            <a:chExt cx="21945600" cy="1341120"/>
          </a:xfrm>
        </p:grpSpPr>
        <p:sp>
          <p:nvSpPr>
            <p:cNvPr name="Freeform 36" id="36"/>
            <p:cNvSpPr/>
            <p:nvPr/>
          </p:nvSpPr>
          <p:spPr>
            <a:xfrm flipH="false" flipV="false" rot="0">
              <a:off x="0" y="0"/>
              <a:ext cx="21945600" cy="1341120"/>
            </a:xfrm>
            <a:custGeom>
              <a:avLst/>
              <a:gdLst/>
              <a:ahLst/>
              <a:cxnLst/>
              <a:rect r="r" b="b" t="t" l="l"/>
              <a:pathLst>
                <a:path h="1341120" w="21945600">
                  <a:moveTo>
                    <a:pt x="0" y="0"/>
                  </a:moveTo>
                  <a:lnTo>
                    <a:pt x="21945600" y="0"/>
                  </a:lnTo>
                  <a:lnTo>
                    <a:pt x="21945600" y="1341120"/>
                  </a:lnTo>
                  <a:lnTo>
                    <a:pt x="0" y="1341120"/>
                  </a:lnTo>
                  <a:close/>
                </a:path>
              </a:pathLst>
            </a:custGeom>
            <a:blipFill>
              <a:blip r:embed="rId3">
                <a:alphaModFix amt="0"/>
              </a:blip>
              <a:stretch>
                <a:fillRect l="0" t="-268624" r="0" b="-268625"/>
              </a:stretch>
            </a:blipFill>
          </p:spPr>
        </p:sp>
      </p:grpSp>
      <p:grpSp>
        <p:nvGrpSpPr>
          <p:cNvPr name="Group 37" id="37"/>
          <p:cNvGrpSpPr/>
          <p:nvPr/>
        </p:nvGrpSpPr>
        <p:grpSpPr>
          <a:xfrm rot="0">
            <a:off x="914400" y="9052560"/>
            <a:ext cx="16459200" cy="1005840"/>
            <a:chOff x="0" y="0"/>
            <a:chExt cx="21945600" cy="1341120"/>
          </a:xfrm>
        </p:grpSpPr>
        <p:sp>
          <p:nvSpPr>
            <p:cNvPr name="Freeform 38" id="38"/>
            <p:cNvSpPr/>
            <p:nvPr/>
          </p:nvSpPr>
          <p:spPr>
            <a:xfrm flipH="false" flipV="false" rot="0">
              <a:off x="0" y="0"/>
              <a:ext cx="21945600" cy="1341120"/>
            </a:xfrm>
            <a:custGeom>
              <a:avLst/>
              <a:gdLst/>
              <a:ahLst/>
              <a:cxnLst/>
              <a:rect r="r" b="b" t="t" l="l"/>
              <a:pathLst>
                <a:path h="1341120" w="21945600">
                  <a:moveTo>
                    <a:pt x="0" y="0"/>
                  </a:moveTo>
                  <a:lnTo>
                    <a:pt x="21945600" y="0"/>
                  </a:lnTo>
                  <a:lnTo>
                    <a:pt x="21945600" y="1341120"/>
                  </a:lnTo>
                  <a:lnTo>
                    <a:pt x="0" y="1341120"/>
                  </a:lnTo>
                  <a:close/>
                </a:path>
              </a:pathLst>
            </a:custGeom>
            <a:blipFill>
              <a:blip r:embed="rId4">
                <a:alphaModFix amt="0"/>
              </a:blip>
              <a:stretch>
                <a:fillRect l="0" t="-268846" r="0" b="-268846"/>
              </a:stretch>
            </a:blipFill>
          </p:spPr>
        </p:sp>
        <p:sp>
          <p:nvSpPr>
            <p:cNvPr name="TextBox 39" id="39"/>
            <p:cNvSpPr txBox="true"/>
            <p:nvPr/>
          </p:nvSpPr>
          <p:spPr>
            <a:xfrm>
              <a:off x="0" y="-9525"/>
              <a:ext cx="21945600" cy="1350645"/>
            </a:xfrm>
            <a:prstGeom prst="rect">
              <a:avLst/>
            </a:prstGeom>
          </p:spPr>
          <p:txBody>
            <a:bodyPr anchor="ctr" rtlCol="false" tIns="0" lIns="0" bIns="0" rIns="0"/>
            <a:lstStyle/>
            <a:p>
              <a:pPr algn="ctr">
                <a:lnSpc>
                  <a:spcPts val="3358"/>
                </a:lnSpc>
              </a:pPr>
              <a:r>
                <a:rPr lang="en-US" b="true" sz="2799">
                  <a:solidFill>
                    <a:srgbClr val="365B6D"/>
                  </a:solidFill>
                  <a:latin typeface="Barlow Semi-Bold"/>
                  <a:ea typeface="Barlow Semi-Bold"/>
                  <a:cs typeface="Barlow Semi-Bold"/>
                  <a:sym typeface="Barlow Semi-Bold"/>
                </a:rPr>
                <a:t>Your university likely has an AI policy. Read it.</a:t>
              </a:r>
            </a:p>
          </p:txBody>
        </p:sp>
      </p:grpSp>
    </p:spTree>
  </p:cSld>
  <p:clrMapOvr>
    <a:masterClrMapping/>
  </p:clrMapOvr>
</p:sld>
</file>

<file path=ppt/slides/slide23.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914400" y="548640"/>
            <a:ext cx="16459200" cy="1189482"/>
            <a:chOff x="0" y="0"/>
            <a:chExt cx="21945600" cy="1585976"/>
          </a:xfrm>
        </p:grpSpPr>
        <p:sp>
          <p:nvSpPr>
            <p:cNvPr name="Freeform 3" id="3"/>
            <p:cNvSpPr/>
            <p:nvPr/>
          </p:nvSpPr>
          <p:spPr>
            <a:xfrm flipH="false" flipV="false" rot="0">
              <a:off x="0" y="0"/>
              <a:ext cx="21945600" cy="1585976"/>
            </a:xfrm>
            <a:custGeom>
              <a:avLst/>
              <a:gdLst/>
              <a:ahLst/>
              <a:cxnLst/>
              <a:rect r="r" b="b" t="t" l="l"/>
              <a:pathLst>
                <a:path h="1585976" w="21945600">
                  <a:moveTo>
                    <a:pt x="0" y="0"/>
                  </a:moveTo>
                  <a:lnTo>
                    <a:pt x="21945600" y="0"/>
                  </a:lnTo>
                  <a:lnTo>
                    <a:pt x="21945600" y="1585976"/>
                  </a:lnTo>
                  <a:lnTo>
                    <a:pt x="0" y="1585976"/>
                  </a:lnTo>
                  <a:close/>
                </a:path>
              </a:pathLst>
            </a:custGeom>
            <a:blipFill>
              <a:blip r:embed="rId3">
                <a:alphaModFix amt="0"/>
              </a:blip>
              <a:stretch>
                <a:fillRect l="0" t="-231183" r="0" b="-208056"/>
              </a:stretch>
            </a:blipFill>
          </p:spPr>
        </p:sp>
        <p:sp>
          <p:nvSpPr>
            <p:cNvPr name="TextBox 4" id="4"/>
            <p:cNvSpPr txBox="true"/>
            <p:nvPr/>
          </p:nvSpPr>
          <p:spPr>
            <a:xfrm>
              <a:off x="0" y="-19050"/>
              <a:ext cx="21945600" cy="1605026"/>
            </a:xfrm>
            <a:prstGeom prst="rect">
              <a:avLst/>
            </a:prstGeom>
          </p:spPr>
          <p:txBody>
            <a:bodyPr anchor="ctr" rtlCol="false" tIns="0" lIns="0" bIns="0" rIns="0"/>
            <a:lstStyle/>
            <a:p>
              <a:pPr algn="ctr">
                <a:lnSpc>
                  <a:spcPts val="7200"/>
                </a:lnSpc>
              </a:pPr>
              <a:r>
                <a:rPr lang="en-US" b="true" sz="6000">
                  <a:solidFill>
                    <a:srgbClr val="6C9286"/>
                  </a:solidFill>
                  <a:latin typeface="Barlow Bold"/>
                  <a:ea typeface="Barlow Bold"/>
                  <a:cs typeface="Barlow Bold"/>
                  <a:sym typeface="Barlow Bold"/>
                </a:rPr>
                <a:t>Institutional Policies &amp; Journal Requirements</a:t>
              </a:r>
            </a:p>
          </p:txBody>
        </p:sp>
      </p:grpSp>
      <p:grpSp>
        <p:nvGrpSpPr>
          <p:cNvPr name="Group 5" id="5"/>
          <p:cNvGrpSpPr/>
          <p:nvPr/>
        </p:nvGrpSpPr>
        <p:grpSpPr>
          <a:xfrm rot="0">
            <a:off x="901703" y="1998983"/>
            <a:ext cx="16484603" cy="2219963"/>
            <a:chOff x="0" y="0"/>
            <a:chExt cx="21979471" cy="2959951"/>
          </a:xfrm>
        </p:grpSpPr>
        <p:sp>
          <p:nvSpPr>
            <p:cNvPr name="Freeform 6" id="6"/>
            <p:cNvSpPr/>
            <p:nvPr/>
          </p:nvSpPr>
          <p:spPr>
            <a:xfrm flipH="false" flipV="false" rot="0">
              <a:off x="16891" y="16891"/>
              <a:ext cx="21945599" cy="2926080"/>
            </a:xfrm>
            <a:custGeom>
              <a:avLst/>
              <a:gdLst/>
              <a:ahLst/>
              <a:cxnLst/>
              <a:rect r="r" b="b" t="t" l="l"/>
              <a:pathLst>
                <a:path h="2926080" w="21945599">
                  <a:moveTo>
                    <a:pt x="0" y="0"/>
                  </a:moveTo>
                  <a:lnTo>
                    <a:pt x="21945599" y="0"/>
                  </a:lnTo>
                  <a:lnTo>
                    <a:pt x="21945599" y="2926080"/>
                  </a:lnTo>
                  <a:lnTo>
                    <a:pt x="0" y="2926080"/>
                  </a:lnTo>
                  <a:close/>
                </a:path>
              </a:pathLst>
            </a:custGeom>
            <a:solidFill>
              <a:srgbClr val="FFFFFF"/>
            </a:solidFill>
          </p:spPr>
        </p:sp>
        <p:sp>
          <p:nvSpPr>
            <p:cNvPr name="Freeform 7" id="7"/>
            <p:cNvSpPr/>
            <p:nvPr/>
          </p:nvSpPr>
          <p:spPr>
            <a:xfrm flipH="false" flipV="false" rot="0">
              <a:off x="0" y="0"/>
              <a:ext cx="21979382" cy="2959862"/>
            </a:xfrm>
            <a:custGeom>
              <a:avLst/>
              <a:gdLst/>
              <a:ahLst/>
              <a:cxnLst/>
              <a:rect r="r" b="b" t="t" l="l"/>
              <a:pathLst>
                <a:path h="2959862" w="21979382">
                  <a:moveTo>
                    <a:pt x="16891" y="0"/>
                  </a:moveTo>
                  <a:lnTo>
                    <a:pt x="21962490" y="0"/>
                  </a:lnTo>
                  <a:cubicBezTo>
                    <a:pt x="21971890" y="0"/>
                    <a:pt x="21979382" y="7620"/>
                    <a:pt x="21979382" y="16891"/>
                  </a:cubicBezTo>
                  <a:lnTo>
                    <a:pt x="21979382" y="2942971"/>
                  </a:lnTo>
                  <a:cubicBezTo>
                    <a:pt x="21979382" y="2952369"/>
                    <a:pt x="21971763" y="2959862"/>
                    <a:pt x="21962490" y="2959862"/>
                  </a:cubicBezTo>
                  <a:lnTo>
                    <a:pt x="16891" y="2959862"/>
                  </a:lnTo>
                  <a:cubicBezTo>
                    <a:pt x="7493" y="2959862"/>
                    <a:pt x="0" y="2952242"/>
                    <a:pt x="0" y="2942971"/>
                  </a:cubicBezTo>
                  <a:lnTo>
                    <a:pt x="0" y="16891"/>
                  </a:lnTo>
                  <a:cubicBezTo>
                    <a:pt x="0" y="7620"/>
                    <a:pt x="7620" y="0"/>
                    <a:pt x="16891" y="0"/>
                  </a:cubicBezTo>
                  <a:moveTo>
                    <a:pt x="16891" y="33909"/>
                  </a:moveTo>
                  <a:lnTo>
                    <a:pt x="16891" y="16891"/>
                  </a:lnTo>
                  <a:lnTo>
                    <a:pt x="33909" y="16891"/>
                  </a:lnTo>
                  <a:lnTo>
                    <a:pt x="33909" y="2942971"/>
                  </a:lnTo>
                  <a:lnTo>
                    <a:pt x="16891" y="2942971"/>
                  </a:lnTo>
                  <a:lnTo>
                    <a:pt x="16891" y="2926080"/>
                  </a:lnTo>
                  <a:lnTo>
                    <a:pt x="21962490" y="2926080"/>
                  </a:lnTo>
                  <a:lnTo>
                    <a:pt x="21962490" y="2942971"/>
                  </a:lnTo>
                  <a:lnTo>
                    <a:pt x="21945600" y="2942971"/>
                  </a:lnTo>
                  <a:lnTo>
                    <a:pt x="21945600" y="16891"/>
                  </a:lnTo>
                  <a:lnTo>
                    <a:pt x="21962490" y="16891"/>
                  </a:lnTo>
                  <a:lnTo>
                    <a:pt x="21962490" y="33909"/>
                  </a:lnTo>
                  <a:lnTo>
                    <a:pt x="16891" y="33909"/>
                  </a:lnTo>
                  <a:close/>
                </a:path>
              </a:pathLst>
            </a:custGeom>
            <a:solidFill>
              <a:srgbClr val="1E2761"/>
            </a:solidFill>
          </p:spPr>
        </p:sp>
      </p:grpSp>
      <p:grpSp>
        <p:nvGrpSpPr>
          <p:cNvPr name="Group 8" id="8"/>
          <p:cNvGrpSpPr/>
          <p:nvPr/>
        </p:nvGrpSpPr>
        <p:grpSpPr>
          <a:xfrm rot="0">
            <a:off x="1280160" y="2194560"/>
            <a:ext cx="15727680" cy="632485"/>
            <a:chOff x="0" y="0"/>
            <a:chExt cx="20970240" cy="843314"/>
          </a:xfrm>
        </p:grpSpPr>
        <p:sp>
          <p:nvSpPr>
            <p:cNvPr name="Freeform 9" id="9"/>
            <p:cNvSpPr/>
            <p:nvPr/>
          </p:nvSpPr>
          <p:spPr>
            <a:xfrm flipH="false" flipV="false" rot="0">
              <a:off x="0" y="0"/>
              <a:ext cx="20970239" cy="843314"/>
            </a:xfrm>
            <a:custGeom>
              <a:avLst/>
              <a:gdLst/>
              <a:ahLst/>
              <a:cxnLst/>
              <a:rect r="r" b="b" t="t" l="l"/>
              <a:pathLst>
                <a:path h="843314" w="20970239">
                  <a:moveTo>
                    <a:pt x="0" y="0"/>
                  </a:moveTo>
                  <a:lnTo>
                    <a:pt x="20970239" y="0"/>
                  </a:lnTo>
                  <a:lnTo>
                    <a:pt x="20970239" y="843314"/>
                  </a:lnTo>
                  <a:lnTo>
                    <a:pt x="0" y="843314"/>
                  </a:lnTo>
                  <a:close/>
                </a:path>
              </a:pathLst>
            </a:custGeom>
            <a:blipFill>
              <a:blip r:embed="rId3">
                <a:alphaModFix amt="0"/>
              </a:blip>
              <a:stretch>
                <a:fillRect l="0" t="-441152" r="0" b="-427895"/>
              </a:stretch>
            </a:blipFill>
          </p:spPr>
        </p:sp>
        <p:sp>
          <p:nvSpPr>
            <p:cNvPr name="TextBox 10" id="10"/>
            <p:cNvSpPr txBox="true"/>
            <p:nvPr/>
          </p:nvSpPr>
          <p:spPr>
            <a:xfrm>
              <a:off x="0" y="0"/>
              <a:ext cx="20970240" cy="843314"/>
            </a:xfrm>
            <a:prstGeom prst="rect">
              <a:avLst/>
            </a:prstGeom>
          </p:spPr>
          <p:txBody>
            <a:bodyPr anchor="ctr" rtlCol="false" tIns="0" lIns="0" bIns="0" rIns="0"/>
            <a:lstStyle/>
            <a:p>
              <a:pPr algn="l">
                <a:lnSpc>
                  <a:spcPts val="3840"/>
                </a:lnSpc>
              </a:pPr>
              <a:r>
                <a:rPr lang="en-US" b="true" sz="3200">
                  <a:solidFill>
                    <a:srgbClr val="6C9286"/>
                  </a:solidFill>
                  <a:latin typeface="Barlow Semi-Bold"/>
                  <a:ea typeface="Barlow Semi-Bold"/>
                  <a:cs typeface="Barlow Semi-Bold"/>
                  <a:sym typeface="Barlow Semi-Bold"/>
                </a:rPr>
                <a:t>Before You Start</a:t>
              </a:r>
            </a:p>
          </p:txBody>
        </p:sp>
      </p:grpSp>
      <p:grpSp>
        <p:nvGrpSpPr>
          <p:cNvPr name="Group 11" id="11"/>
          <p:cNvGrpSpPr/>
          <p:nvPr/>
        </p:nvGrpSpPr>
        <p:grpSpPr>
          <a:xfrm rot="0">
            <a:off x="1828800" y="2926080"/>
            <a:ext cx="14630400" cy="1195883"/>
            <a:chOff x="0" y="0"/>
            <a:chExt cx="19507200" cy="1594510"/>
          </a:xfrm>
        </p:grpSpPr>
        <p:sp>
          <p:nvSpPr>
            <p:cNvPr name="Freeform 12" id="12"/>
            <p:cNvSpPr/>
            <p:nvPr/>
          </p:nvSpPr>
          <p:spPr>
            <a:xfrm flipH="false" flipV="false" rot="0">
              <a:off x="0" y="0"/>
              <a:ext cx="19507200" cy="1594510"/>
            </a:xfrm>
            <a:custGeom>
              <a:avLst/>
              <a:gdLst/>
              <a:ahLst/>
              <a:cxnLst/>
              <a:rect r="r" b="b" t="t" l="l"/>
              <a:pathLst>
                <a:path h="1594510" w="19507200">
                  <a:moveTo>
                    <a:pt x="0" y="0"/>
                  </a:moveTo>
                  <a:lnTo>
                    <a:pt x="19507200" y="0"/>
                  </a:lnTo>
                  <a:lnTo>
                    <a:pt x="19507200" y="1594510"/>
                  </a:lnTo>
                  <a:lnTo>
                    <a:pt x="0" y="1594510"/>
                  </a:lnTo>
                  <a:close/>
                </a:path>
              </a:pathLst>
            </a:custGeom>
            <a:blipFill>
              <a:blip r:embed="rId3">
                <a:alphaModFix amt="0"/>
              </a:blip>
              <a:stretch>
                <a:fillRect l="0" t="-192502" r="0" b="-184256"/>
              </a:stretch>
            </a:blipFill>
          </p:spPr>
        </p:sp>
        <p:sp>
          <p:nvSpPr>
            <p:cNvPr name="TextBox 13" id="13"/>
            <p:cNvSpPr txBox="true"/>
            <p:nvPr/>
          </p:nvSpPr>
          <p:spPr>
            <a:xfrm>
              <a:off x="0" y="-9525"/>
              <a:ext cx="19507200" cy="1604035"/>
            </a:xfrm>
            <a:prstGeom prst="rect">
              <a:avLst/>
            </a:prstGeom>
          </p:spPr>
          <p:txBody>
            <a:bodyPr anchor="ctr" rtlCol="false" tIns="0" lIns="0" bIns="0" rIns="0"/>
            <a:lstStyle/>
            <a:p>
              <a:pPr algn="l">
                <a:lnSpc>
                  <a:spcPts val="2879"/>
                </a:lnSpc>
              </a:pPr>
              <a:r>
                <a:rPr lang="en-US" sz="2400" spc="9">
                  <a:solidFill>
                    <a:srgbClr val="41C1BA"/>
                  </a:solidFill>
                  <a:latin typeface="Barlow"/>
                  <a:ea typeface="Barlow"/>
                  <a:cs typeface="Barlow"/>
                  <a:sym typeface="Barlow"/>
                </a:rPr>
                <a:t>☐ Read your university's AI policy</a:t>
              </a:r>
            </a:p>
            <a:p>
              <a:pPr algn="l">
                <a:lnSpc>
                  <a:spcPts val="2879"/>
                </a:lnSpc>
              </a:pPr>
              <a:r>
                <a:rPr lang="en-US" sz="2400" spc="9">
                  <a:solidFill>
                    <a:srgbClr val="41C1BA"/>
                  </a:solidFill>
                  <a:latin typeface="Barlow"/>
                  <a:ea typeface="Barlow"/>
                  <a:cs typeface="Barlow"/>
                  <a:sym typeface="Barlow"/>
                </a:rPr>
                <a:t>☐ Check your department's guidelines</a:t>
              </a:r>
            </a:p>
            <a:p>
              <a:pPr algn="l">
                <a:lnSpc>
                  <a:spcPts val="2879"/>
                </a:lnSpc>
              </a:pPr>
              <a:r>
                <a:rPr lang="en-US" sz="2400" spc="9">
                  <a:solidFill>
                    <a:srgbClr val="41C1BA"/>
                  </a:solidFill>
                  <a:latin typeface="Barlow"/>
                  <a:ea typeface="Barlow"/>
                  <a:cs typeface="Barlow"/>
                  <a:sym typeface="Barlow"/>
                </a:rPr>
                <a:t>☐ Understand your funding requirements</a:t>
              </a:r>
            </a:p>
          </p:txBody>
        </p:sp>
      </p:grpSp>
      <p:grpSp>
        <p:nvGrpSpPr>
          <p:cNvPr name="Group 14" id="14"/>
          <p:cNvGrpSpPr/>
          <p:nvPr/>
        </p:nvGrpSpPr>
        <p:grpSpPr>
          <a:xfrm rot="0">
            <a:off x="901703" y="4559303"/>
            <a:ext cx="16484603" cy="2219963"/>
            <a:chOff x="0" y="0"/>
            <a:chExt cx="21979471" cy="2959951"/>
          </a:xfrm>
        </p:grpSpPr>
        <p:sp>
          <p:nvSpPr>
            <p:cNvPr name="Freeform 15" id="15"/>
            <p:cNvSpPr/>
            <p:nvPr/>
          </p:nvSpPr>
          <p:spPr>
            <a:xfrm flipH="false" flipV="false" rot="0">
              <a:off x="16891" y="16891"/>
              <a:ext cx="21945599" cy="2926080"/>
            </a:xfrm>
            <a:custGeom>
              <a:avLst/>
              <a:gdLst/>
              <a:ahLst/>
              <a:cxnLst/>
              <a:rect r="r" b="b" t="t" l="l"/>
              <a:pathLst>
                <a:path h="2926080" w="21945599">
                  <a:moveTo>
                    <a:pt x="0" y="0"/>
                  </a:moveTo>
                  <a:lnTo>
                    <a:pt x="21945599" y="0"/>
                  </a:lnTo>
                  <a:lnTo>
                    <a:pt x="21945599" y="2926080"/>
                  </a:lnTo>
                  <a:lnTo>
                    <a:pt x="0" y="2926080"/>
                  </a:lnTo>
                  <a:close/>
                </a:path>
              </a:pathLst>
            </a:custGeom>
            <a:solidFill>
              <a:srgbClr val="FFFFFF"/>
            </a:solidFill>
          </p:spPr>
        </p:sp>
        <p:sp>
          <p:nvSpPr>
            <p:cNvPr name="Freeform 16" id="16"/>
            <p:cNvSpPr/>
            <p:nvPr/>
          </p:nvSpPr>
          <p:spPr>
            <a:xfrm flipH="false" flipV="false" rot="0">
              <a:off x="0" y="0"/>
              <a:ext cx="21979382" cy="2959862"/>
            </a:xfrm>
            <a:custGeom>
              <a:avLst/>
              <a:gdLst/>
              <a:ahLst/>
              <a:cxnLst/>
              <a:rect r="r" b="b" t="t" l="l"/>
              <a:pathLst>
                <a:path h="2959862" w="21979382">
                  <a:moveTo>
                    <a:pt x="16891" y="0"/>
                  </a:moveTo>
                  <a:lnTo>
                    <a:pt x="21962490" y="0"/>
                  </a:lnTo>
                  <a:cubicBezTo>
                    <a:pt x="21971890" y="0"/>
                    <a:pt x="21979382" y="7620"/>
                    <a:pt x="21979382" y="16891"/>
                  </a:cubicBezTo>
                  <a:lnTo>
                    <a:pt x="21979382" y="2942971"/>
                  </a:lnTo>
                  <a:cubicBezTo>
                    <a:pt x="21979382" y="2952369"/>
                    <a:pt x="21971763" y="2959862"/>
                    <a:pt x="21962490" y="2959862"/>
                  </a:cubicBezTo>
                  <a:lnTo>
                    <a:pt x="16891" y="2959862"/>
                  </a:lnTo>
                  <a:cubicBezTo>
                    <a:pt x="7493" y="2959862"/>
                    <a:pt x="0" y="2952242"/>
                    <a:pt x="0" y="2942971"/>
                  </a:cubicBezTo>
                  <a:lnTo>
                    <a:pt x="0" y="16891"/>
                  </a:lnTo>
                  <a:cubicBezTo>
                    <a:pt x="0" y="7620"/>
                    <a:pt x="7620" y="0"/>
                    <a:pt x="16891" y="0"/>
                  </a:cubicBezTo>
                  <a:moveTo>
                    <a:pt x="16891" y="33909"/>
                  </a:moveTo>
                  <a:lnTo>
                    <a:pt x="16891" y="16891"/>
                  </a:lnTo>
                  <a:lnTo>
                    <a:pt x="33909" y="16891"/>
                  </a:lnTo>
                  <a:lnTo>
                    <a:pt x="33909" y="2942971"/>
                  </a:lnTo>
                  <a:lnTo>
                    <a:pt x="16891" y="2942971"/>
                  </a:lnTo>
                  <a:lnTo>
                    <a:pt x="16891" y="2926080"/>
                  </a:lnTo>
                  <a:lnTo>
                    <a:pt x="21962490" y="2926080"/>
                  </a:lnTo>
                  <a:lnTo>
                    <a:pt x="21962490" y="2942971"/>
                  </a:lnTo>
                  <a:lnTo>
                    <a:pt x="21945600" y="2942971"/>
                  </a:lnTo>
                  <a:lnTo>
                    <a:pt x="21945600" y="16891"/>
                  </a:lnTo>
                  <a:lnTo>
                    <a:pt x="21962490" y="16891"/>
                  </a:lnTo>
                  <a:lnTo>
                    <a:pt x="21962490" y="33909"/>
                  </a:lnTo>
                  <a:lnTo>
                    <a:pt x="16891" y="33909"/>
                  </a:lnTo>
                  <a:close/>
                </a:path>
              </a:pathLst>
            </a:custGeom>
            <a:solidFill>
              <a:srgbClr val="2C5F2D"/>
            </a:solidFill>
          </p:spPr>
        </p:sp>
      </p:grpSp>
      <p:grpSp>
        <p:nvGrpSpPr>
          <p:cNvPr name="Group 17" id="17"/>
          <p:cNvGrpSpPr/>
          <p:nvPr/>
        </p:nvGrpSpPr>
        <p:grpSpPr>
          <a:xfrm rot="0">
            <a:off x="1280160" y="4754880"/>
            <a:ext cx="15727680" cy="632485"/>
            <a:chOff x="0" y="0"/>
            <a:chExt cx="20970240" cy="843314"/>
          </a:xfrm>
        </p:grpSpPr>
        <p:sp>
          <p:nvSpPr>
            <p:cNvPr name="Freeform 18" id="18"/>
            <p:cNvSpPr/>
            <p:nvPr/>
          </p:nvSpPr>
          <p:spPr>
            <a:xfrm flipH="false" flipV="false" rot="0">
              <a:off x="0" y="0"/>
              <a:ext cx="20970239" cy="843314"/>
            </a:xfrm>
            <a:custGeom>
              <a:avLst/>
              <a:gdLst/>
              <a:ahLst/>
              <a:cxnLst/>
              <a:rect r="r" b="b" t="t" l="l"/>
              <a:pathLst>
                <a:path h="843314" w="20970239">
                  <a:moveTo>
                    <a:pt x="0" y="0"/>
                  </a:moveTo>
                  <a:lnTo>
                    <a:pt x="20970239" y="0"/>
                  </a:lnTo>
                  <a:lnTo>
                    <a:pt x="20970239" y="843314"/>
                  </a:lnTo>
                  <a:lnTo>
                    <a:pt x="0" y="843314"/>
                  </a:lnTo>
                  <a:close/>
                </a:path>
              </a:pathLst>
            </a:custGeom>
            <a:blipFill>
              <a:blip r:embed="rId3">
                <a:alphaModFix amt="0"/>
              </a:blip>
              <a:stretch>
                <a:fillRect l="0" t="-441152" r="0" b="-427895"/>
              </a:stretch>
            </a:blipFill>
          </p:spPr>
        </p:sp>
        <p:sp>
          <p:nvSpPr>
            <p:cNvPr name="TextBox 19" id="19"/>
            <p:cNvSpPr txBox="true"/>
            <p:nvPr/>
          </p:nvSpPr>
          <p:spPr>
            <a:xfrm>
              <a:off x="0" y="0"/>
              <a:ext cx="20970240" cy="843314"/>
            </a:xfrm>
            <a:prstGeom prst="rect">
              <a:avLst/>
            </a:prstGeom>
          </p:spPr>
          <p:txBody>
            <a:bodyPr anchor="ctr" rtlCol="false" tIns="0" lIns="0" bIns="0" rIns="0"/>
            <a:lstStyle/>
            <a:p>
              <a:pPr algn="l">
                <a:lnSpc>
                  <a:spcPts val="3840"/>
                </a:lnSpc>
              </a:pPr>
              <a:r>
                <a:rPr lang="en-US" b="true" sz="3200">
                  <a:solidFill>
                    <a:srgbClr val="289DD2"/>
                  </a:solidFill>
                  <a:latin typeface="Barlow Semi-Bold"/>
                  <a:ea typeface="Barlow Semi-Bold"/>
                  <a:cs typeface="Barlow Semi-Bold"/>
                  <a:sym typeface="Barlow Semi-Bold"/>
                </a:rPr>
                <a:t>Before You Submit</a:t>
              </a:r>
            </a:p>
          </p:txBody>
        </p:sp>
      </p:grpSp>
      <p:grpSp>
        <p:nvGrpSpPr>
          <p:cNvPr name="Group 20" id="20"/>
          <p:cNvGrpSpPr/>
          <p:nvPr/>
        </p:nvGrpSpPr>
        <p:grpSpPr>
          <a:xfrm rot="0">
            <a:off x="1828800" y="5486400"/>
            <a:ext cx="14630400" cy="1134148"/>
            <a:chOff x="0" y="0"/>
            <a:chExt cx="19507200" cy="1512197"/>
          </a:xfrm>
        </p:grpSpPr>
        <p:sp>
          <p:nvSpPr>
            <p:cNvPr name="Freeform 21" id="21"/>
            <p:cNvSpPr/>
            <p:nvPr/>
          </p:nvSpPr>
          <p:spPr>
            <a:xfrm flipH="false" flipV="false" rot="0">
              <a:off x="0" y="0"/>
              <a:ext cx="19507200" cy="1512198"/>
            </a:xfrm>
            <a:custGeom>
              <a:avLst/>
              <a:gdLst/>
              <a:ahLst/>
              <a:cxnLst/>
              <a:rect r="r" b="b" t="t" l="l"/>
              <a:pathLst>
                <a:path h="1512198" w="19507200">
                  <a:moveTo>
                    <a:pt x="0" y="0"/>
                  </a:moveTo>
                  <a:lnTo>
                    <a:pt x="19507200" y="0"/>
                  </a:lnTo>
                  <a:lnTo>
                    <a:pt x="19507200" y="1512198"/>
                  </a:lnTo>
                  <a:lnTo>
                    <a:pt x="0" y="1512198"/>
                  </a:lnTo>
                  <a:close/>
                </a:path>
              </a:pathLst>
            </a:custGeom>
            <a:blipFill>
              <a:blip r:embed="rId3">
                <a:alphaModFix amt="0"/>
              </a:blip>
              <a:stretch>
                <a:fillRect l="0" t="-202980" r="0" b="-199729"/>
              </a:stretch>
            </a:blipFill>
          </p:spPr>
        </p:sp>
        <p:sp>
          <p:nvSpPr>
            <p:cNvPr name="TextBox 22" id="22"/>
            <p:cNvSpPr txBox="true"/>
            <p:nvPr/>
          </p:nvSpPr>
          <p:spPr>
            <a:xfrm>
              <a:off x="0" y="-9525"/>
              <a:ext cx="19507200" cy="1521722"/>
            </a:xfrm>
            <a:prstGeom prst="rect">
              <a:avLst/>
            </a:prstGeom>
          </p:spPr>
          <p:txBody>
            <a:bodyPr anchor="ctr" rtlCol="false" tIns="0" lIns="0" bIns="0" rIns="0"/>
            <a:lstStyle/>
            <a:p>
              <a:pPr algn="l">
                <a:lnSpc>
                  <a:spcPts val="2879"/>
                </a:lnSpc>
              </a:pPr>
              <a:r>
                <a:rPr lang="en-US" sz="2400" spc="9">
                  <a:solidFill>
                    <a:srgbClr val="41C1BA"/>
                  </a:solidFill>
                  <a:latin typeface="Barlow"/>
                  <a:ea typeface="Barlow"/>
                  <a:cs typeface="Barlow"/>
                  <a:sym typeface="Barlow"/>
                </a:rPr>
                <a:t>☐ Check target journal's AI policy (Nature, Science, PLOS have different rules)</a:t>
              </a:r>
            </a:p>
            <a:p>
              <a:pPr algn="l">
                <a:lnSpc>
                  <a:spcPts val="2640"/>
                </a:lnSpc>
              </a:pPr>
              <a:r>
                <a:rPr lang="en-US" sz="2200" spc="8">
                  <a:solidFill>
                    <a:srgbClr val="41C1BA"/>
                  </a:solidFill>
                  <a:latin typeface="Barlow"/>
                  <a:ea typeface="Barlow"/>
                  <a:cs typeface="Barlow"/>
                  <a:sym typeface="Barlow"/>
                </a:rPr>
                <a:t>☐ Prepare disclosure statement: "AI tools (ChatGPT, Claude) were used for [editing, formatting]. All content was human-generated and verified."</a:t>
              </a:r>
            </a:p>
          </p:txBody>
        </p:sp>
      </p:grpSp>
      <p:grpSp>
        <p:nvGrpSpPr>
          <p:cNvPr name="Group 23" id="23"/>
          <p:cNvGrpSpPr/>
          <p:nvPr/>
        </p:nvGrpSpPr>
        <p:grpSpPr>
          <a:xfrm rot="0">
            <a:off x="901703" y="7119623"/>
            <a:ext cx="16484603" cy="1671323"/>
            <a:chOff x="0" y="0"/>
            <a:chExt cx="21979471" cy="2228431"/>
          </a:xfrm>
        </p:grpSpPr>
        <p:sp>
          <p:nvSpPr>
            <p:cNvPr name="Freeform 24" id="24"/>
            <p:cNvSpPr/>
            <p:nvPr/>
          </p:nvSpPr>
          <p:spPr>
            <a:xfrm flipH="false" flipV="false" rot="0">
              <a:off x="16891" y="16891"/>
              <a:ext cx="21945599" cy="2194560"/>
            </a:xfrm>
            <a:custGeom>
              <a:avLst/>
              <a:gdLst/>
              <a:ahLst/>
              <a:cxnLst/>
              <a:rect r="r" b="b" t="t" l="l"/>
              <a:pathLst>
                <a:path h="2194560" w="21945599">
                  <a:moveTo>
                    <a:pt x="0" y="0"/>
                  </a:moveTo>
                  <a:lnTo>
                    <a:pt x="21945599" y="0"/>
                  </a:lnTo>
                  <a:lnTo>
                    <a:pt x="21945599" y="2194560"/>
                  </a:lnTo>
                  <a:lnTo>
                    <a:pt x="0" y="2194560"/>
                  </a:lnTo>
                  <a:close/>
                </a:path>
              </a:pathLst>
            </a:custGeom>
            <a:solidFill>
              <a:srgbClr val="FFFFFF"/>
            </a:solidFill>
          </p:spPr>
        </p:sp>
        <p:sp>
          <p:nvSpPr>
            <p:cNvPr name="Freeform 25" id="25"/>
            <p:cNvSpPr/>
            <p:nvPr/>
          </p:nvSpPr>
          <p:spPr>
            <a:xfrm flipH="false" flipV="false" rot="0">
              <a:off x="0" y="0"/>
              <a:ext cx="21979382" cy="2228342"/>
            </a:xfrm>
            <a:custGeom>
              <a:avLst/>
              <a:gdLst/>
              <a:ahLst/>
              <a:cxnLst/>
              <a:rect r="r" b="b" t="t" l="l"/>
              <a:pathLst>
                <a:path h="2228342" w="21979382">
                  <a:moveTo>
                    <a:pt x="16891" y="0"/>
                  </a:moveTo>
                  <a:lnTo>
                    <a:pt x="21962490" y="0"/>
                  </a:lnTo>
                  <a:cubicBezTo>
                    <a:pt x="21971890" y="0"/>
                    <a:pt x="21979382" y="7620"/>
                    <a:pt x="21979382" y="16891"/>
                  </a:cubicBezTo>
                  <a:lnTo>
                    <a:pt x="21979382" y="2211451"/>
                  </a:lnTo>
                  <a:cubicBezTo>
                    <a:pt x="21979382" y="2220849"/>
                    <a:pt x="21971763" y="2228342"/>
                    <a:pt x="21962490" y="2228342"/>
                  </a:cubicBezTo>
                  <a:lnTo>
                    <a:pt x="16891" y="2228342"/>
                  </a:lnTo>
                  <a:cubicBezTo>
                    <a:pt x="7493" y="2228342"/>
                    <a:pt x="0" y="2220722"/>
                    <a:pt x="0" y="2211451"/>
                  </a:cubicBezTo>
                  <a:lnTo>
                    <a:pt x="0" y="16891"/>
                  </a:lnTo>
                  <a:cubicBezTo>
                    <a:pt x="0" y="7620"/>
                    <a:pt x="7620" y="0"/>
                    <a:pt x="16891" y="0"/>
                  </a:cubicBezTo>
                  <a:moveTo>
                    <a:pt x="16891" y="33909"/>
                  </a:moveTo>
                  <a:lnTo>
                    <a:pt x="16891" y="16891"/>
                  </a:lnTo>
                  <a:lnTo>
                    <a:pt x="33909" y="16891"/>
                  </a:lnTo>
                  <a:lnTo>
                    <a:pt x="33909" y="2211451"/>
                  </a:lnTo>
                  <a:lnTo>
                    <a:pt x="16891" y="2211451"/>
                  </a:lnTo>
                  <a:lnTo>
                    <a:pt x="16891" y="2194560"/>
                  </a:lnTo>
                  <a:lnTo>
                    <a:pt x="21962490" y="2194560"/>
                  </a:lnTo>
                  <a:lnTo>
                    <a:pt x="21962490" y="2211451"/>
                  </a:lnTo>
                  <a:lnTo>
                    <a:pt x="21945600" y="2211451"/>
                  </a:lnTo>
                  <a:lnTo>
                    <a:pt x="21945600" y="16891"/>
                  </a:lnTo>
                  <a:lnTo>
                    <a:pt x="21962490" y="16891"/>
                  </a:lnTo>
                  <a:lnTo>
                    <a:pt x="21962490" y="33909"/>
                  </a:lnTo>
                  <a:lnTo>
                    <a:pt x="16891" y="33909"/>
                  </a:lnTo>
                  <a:close/>
                </a:path>
              </a:pathLst>
            </a:custGeom>
            <a:solidFill>
              <a:srgbClr val="F96167"/>
            </a:solidFill>
          </p:spPr>
        </p:sp>
      </p:grpSp>
      <p:grpSp>
        <p:nvGrpSpPr>
          <p:cNvPr name="Group 26" id="26"/>
          <p:cNvGrpSpPr/>
          <p:nvPr/>
        </p:nvGrpSpPr>
        <p:grpSpPr>
          <a:xfrm rot="0">
            <a:off x="1280160" y="7315200"/>
            <a:ext cx="15727680" cy="632485"/>
            <a:chOff x="0" y="0"/>
            <a:chExt cx="20970240" cy="843314"/>
          </a:xfrm>
        </p:grpSpPr>
        <p:sp>
          <p:nvSpPr>
            <p:cNvPr name="Freeform 27" id="27"/>
            <p:cNvSpPr/>
            <p:nvPr/>
          </p:nvSpPr>
          <p:spPr>
            <a:xfrm flipH="false" flipV="false" rot="0">
              <a:off x="0" y="0"/>
              <a:ext cx="20970239" cy="843314"/>
            </a:xfrm>
            <a:custGeom>
              <a:avLst/>
              <a:gdLst/>
              <a:ahLst/>
              <a:cxnLst/>
              <a:rect r="r" b="b" t="t" l="l"/>
              <a:pathLst>
                <a:path h="843314" w="20970239">
                  <a:moveTo>
                    <a:pt x="0" y="0"/>
                  </a:moveTo>
                  <a:lnTo>
                    <a:pt x="20970239" y="0"/>
                  </a:lnTo>
                  <a:lnTo>
                    <a:pt x="20970239" y="843314"/>
                  </a:lnTo>
                  <a:lnTo>
                    <a:pt x="0" y="843314"/>
                  </a:lnTo>
                  <a:close/>
                </a:path>
              </a:pathLst>
            </a:custGeom>
            <a:blipFill>
              <a:blip r:embed="rId3">
                <a:alphaModFix amt="0"/>
              </a:blip>
              <a:stretch>
                <a:fillRect l="0" t="-441152" r="0" b="-427895"/>
              </a:stretch>
            </a:blipFill>
          </p:spPr>
        </p:sp>
        <p:sp>
          <p:nvSpPr>
            <p:cNvPr name="TextBox 28" id="28"/>
            <p:cNvSpPr txBox="true"/>
            <p:nvPr/>
          </p:nvSpPr>
          <p:spPr>
            <a:xfrm>
              <a:off x="0" y="0"/>
              <a:ext cx="20970240" cy="843314"/>
            </a:xfrm>
            <a:prstGeom prst="rect">
              <a:avLst/>
            </a:prstGeom>
          </p:spPr>
          <p:txBody>
            <a:bodyPr anchor="ctr" rtlCol="false" tIns="0" lIns="0" bIns="0" rIns="0"/>
            <a:lstStyle/>
            <a:p>
              <a:pPr algn="l">
                <a:lnSpc>
                  <a:spcPts val="3840"/>
                </a:lnSpc>
              </a:pPr>
              <a:r>
                <a:rPr lang="en-US" b="true" sz="3200">
                  <a:solidFill>
                    <a:srgbClr val="365B6D"/>
                  </a:solidFill>
                  <a:latin typeface="Barlow Semi-Bold"/>
                  <a:ea typeface="Barlow Semi-Bold"/>
                  <a:cs typeface="Barlow Semi-Bold"/>
                  <a:sym typeface="Barlow Semi-Bold"/>
                </a:rPr>
                <a:t>When in Doubt</a:t>
              </a:r>
            </a:p>
          </p:txBody>
        </p:sp>
      </p:grpSp>
      <p:grpSp>
        <p:nvGrpSpPr>
          <p:cNvPr name="Group 29" id="29"/>
          <p:cNvGrpSpPr/>
          <p:nvPr/>
        </p:nvGrpSpPr>
        <p:grpSpPr>
          <a:xfrm rot="0">
            <a:off x="1828800" y="7955280"/>
            <a:ext cx="14630400" cy="731520"/>
            <a:chOff x="0" y="0"/>
            <a:chExt cx="19507200" cy="975360"/>
          </a:xfrm>
        </p:grpSpPr>
        <p:sp>
          <p:nvSpPr>
            <p:cNvPr name="Freeform 30" id="30"/>
            <p:cNvSpPr/>
            <p:nvPr/>
          </p:nvSpPr>
          <p:spPr>
            <a:xfrm flipH="false" flipV="false" rot="0">
              <a:off x="0" y="0"/>
              <a:ext cx="19507200" cy="975360"/>
            </a:xfrm>
            <a:custGeom>
              <a:avLst/>
              <a:gdLst/>
              <a:ahLst/>
              <a:cxnLst/>
              <a:rect r="r" b="b" t="t" l="l"/>
              <a:pathLst>
                <a:path h="975360" w="19507200">
                  <a:moveTo>
                    <a:pt x="0" y="0"/>
                  </a:moveTo>
                  <a:lnTo>
                    <a:pt x="19507200" y="0"/>
                  </a:lnTo>
                  <a:lnTo>
                    <a:pt x="19507200" y="975360"/>
                  </a:lnTo>
                  <a:lnTo>
                    <a:pt x="0" y="975360"/>
                  </a:lnTo>
                  <a:close/>
                </a:path>
              </a:pathLst>
            </a:custGeom>
            <a:blipFill>
              <a:blip r:embed="rId3">
                <a:alphaModFix amt="0"/>
              </a:blip>
              <a:stretch>
                <a:fillRect l="0" t="-339700" r="0" b="-339700"/>
              </a:stretch>
            </a:blipFill>
          </p:spPr>
        </p:sp>
        <p:sp>
          <p:nvSpPr>
            <p:cNvPr name="TextBox 31" id="31"/>
            <p:cNvSpPr txBox="true"/>
            <p:nvPr/>
          </p:nvSpPr>
          <p:spPr>
            <a:xfrm>
              <a:off x="0" y="-9525"/>
              <a:ext cx="19507200" cy="984885"/>
            </a:xfrm>
            <a:prstGeom prst="rect">
              <a:avLst/>
            </a:prstGeom>
          </p:spPr>
          <p:txBody>
            <a:bodyPr anchor="ctr" rtlCol="false" tIns="0" lIns="0" bIns="0" rIns="0"/>
            <a:lstStyle/>
            <a:p>
              <a:pPr algn="l">
                <a:lnSpc>
                  <a:spcPts val="2879"/>
                </a:lnSpc>
              </a:pPr>
              <a:r>
                <a:rPr lang="en-US" sz="2400" spc="9">
                  <a:solidFill>
                    <a:srgbClr val="41C1BA"/>
                  </a:solidFill>
                  <a:latin typeface="Barlow"/>
                  <a:ea typeface="Barlow"/>
                  <a:cs typeface="Barlow"/>
                  <a:sym typeface="Barlow"/>
                </a:rPr>
                <a:t>☐ Consult your supervisor    ☐ Ask library research support    ☐ Contact journal editorial office</a:t>
              </a:r>
            </a:p>
          </p:txBody>
        </p:sp>
      </p:grpSp>
      <p:grpSp>
        <p:nvGrpSpPr>
          <p:cNvPr name="Group 32" id="32"/>
          <p:cNvGrpSpPr/>
          <p:nvPr/>
        </p:nvGrpSpPr>
        <p:grpSpPr>
          <a:xfrm rot="0">
            <a:off x="914400" y="8961120"/>
            <a:ext cx="16459200" cy="914400"/>
            <a:chOff x="0" y="0"/>
            <a:chExt cx="21945600" cy="1219200"/>
          </a:xfrm>
        </p:grpSpPr>
        <p:sp>
          <p:nvSpPr>
            <p:cNvPr name="Freeform 33" id="33"/>
            <p:cNvSpPr/>
            <p:nvPr/>
          </p:nvSpPr>
          <p:spPr>
            <a:xfrm flipH="false" flipV="false" rot="0">
              <a:off x="0" y="0"/>
              <a:ext cx="21945600" cy="1219200"/>
            </a:xfrm>
            <a:custGeom>
              <a:avLst/>
              <a:gdLst/>
              <a:ahLst/>
              <a:cxnLst/>
              <a:rect r="r" b="b" t="t" l="l"/>
              <a:pathLst>
                <a:path h="1219200" w="21945600">
                  <a:moveTo>
                    <a:pt x="0" y="0"/>
                  </a:moveTo>
                  <a:lnTo>
                    <a:pt x="21945600" y="0"/>
                  </a:lnTo>
                  <a:lnTo>
                    <a:pt x="21945600" y="1219200"/>
                  </a:lnTo>
                  <a:lnTo>
                    <a:pt x="0" y="1219200"/>
                  </a:lnTo>
                  <a:close/>
                </a:path>
              </a:pathLst>
            </a:custGeom>
            <a:solidFill>
              <a:srgbClr val="365B6D"/>
            </a:solidFill>
          </p:spPr>
        </p:sp>
      </p:grpSp>
      <p:grpSp>
        <p:nvGrpSpPr>
          <p:cNvPr name="Group 34" id="34"/>
          <p:cNvGrpSpPr/>
          <p:nvPr/>
        </p:nvGrpSpPr>
        <p:grpSpPr>
          <a:xfrm rot="0">
            <a:off x="1280160" y="9052560"/>
            <a:ext cx="15727680" cy="833933"/>
            <a:chOff x="0" y="0"/>
            <a:chExt cx="20970240" cy="1111910"/>
          </a:xfrm>
        </p:grpSpPr>
        <p:sp>
          <p:nvSpPr>
            <p:cNvPr name="Freeform 35" id="35"/>
            <p:cNvSpPr/>
            <p:nvPr/>
          </p:nvSpPr>
          <p:spPr>
            <a:xfrm flipH="false" flipV="false" rot="0">
              <a:off x="0" y="0"/>
              <a:ext cx="20970239" cy="1111910"/>
            </a:xfrm>
            <a:custGeom>
              <a:avLst/>
              <a:gdLst/>
              <a:ahLst/>
              <a:cxnLst/>
              <a:rect r="r" b="b" t="t" l="l"/>
              <a:pathLst>
                <a:path h="1111910" w="20970239">
                  <a:moveTo>
                    <a:pt x="0" y="0"/>
                  </a:moveTo>
                  <a:lnTo>
                    <a:pt x="20970239" y="0"/>
                  </a:lnTo>
                  <a:lnTo>
                    <a:pt x="20970239" y="1111910"/>
                  </a:lnTo>
                  <a:lnTo>
                    <a:pt x="0" y="1111910"/>
                  </a:lnTo>
                  <a:close/>
                </a:path>
              </a:pathLst>
            </a:custGeom>
            <a:blipFill>
              <a:blip r:embed="rId3">
                <a:alphaModFix amt="0"/>
              </a:blip>
              <a:stretch>
                <a:fillRect l="0" t="-323621" r="0" b="-311340"/>
              </a:stretch>
            </a:blipFill>
          </p:spPr>
        </p:sp>
        <p:sp>
          <p:nvSpPr>
            <p:cNvPr name="TextBox 36" id="36"/>
            <p:cNvSpPr txBox="true"/>
            <p:nvPr/>
          </p:nvSpPr>
          <p:spPr>
            <a:xfrm>
              <a:off x="0" y="-9525"/>
              <a:ext cx="20970240" cy="1121435"/>
            </a:xfrm>
            <a:prstGeom prst="rect">
              <a:avLst/>
            </a:prstGeom>
          </p:spPr>
          <p:txBody>
            <a:bodyPr anchor="ctr" rtlCol="false" tIns="0" lIns="0" bIns="0" rIns="0"/>
            <a:lstStyle/>
            <a:p>
              <a:pPr algn="ctr">
                <a:lnSpc>
                  <a:spcPts val="2879"/>
                </a:lnSpc>
              </a:pPr>
              <a:r>
                <a:rPr lang="en-US" sz="2400" spc="9">
                  <a:solidFill>
                    <a:srgbClr val="F2F1EC"/>
                  </a:solidFill>
                  <a:latin typeface="Barlow"/>
                  <a:ea typeface="Barlow"/>
                  <a:cs typeface="Barlow"/>
                  <a:sym typeface="Barlow"/>
                </a:rPr>
                <a:t>🔗 Key Resources: Your institution's research integrity office • COPE guidelines: publicationethics.org • Journal 'Instructions for Authors'</a:t>
              </a:r>
            </a:p>
          </p:txBody>
        </p:sp>
      </p:grpSp>
    </p:spTree>
  </p:cSld>
  <p:clrMapOvr>
    <a:masterClrMapping/>
  </p:clrMapOvr>
</p:sld>
</file>

<file path=ppt/slides/slide24.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914400" y="2194560"/>
            <a:ext cx="16459200" cy="1191816"/>
            <a:chOff x="0" y="0"/>
            <a:chExt cx="21945600" cy="1589088"/>
          </a:xfrm>
        </p:grpSpPr>
        <p:sp>
          <p:nvSpPr>
            <p:cNvPr name="Freeform 3" id="3"/>
            <p:cNvSpPr/>
            <p:nvPr/>
          </p:nvSpPr>
          <p:spPr>
            <a:xfrm flipH="false" flipV="false" rot="0">
              <a:off x="0" y="0"/>
              <a:ext cx="21945600" cy="1589151"/>
            </a:xfrm>
            <a:custGeom>
              <a:avLst/>
              <a:gdLst/>
              <a:ahLst/>
              <a:cxnLst/>
              <a:rect r="r" b="b" t="t" l="l"/>
              <a:pathLst>
                <a:path h="1589151" w="21945600">
                  <a:moveTo>
                    <a:pt x="0" y="0"/>
                  </a:moveTo>
                  <a:lnTo>
                    <a:pt x="21945600" y="0"/>
                  </a:lnTo>
                  <a:lnTo>
                    <a:pt x="21945600" y="1589151"/>
                  </a:lnTo>
                  <a:lnTo>
                    <a:pt x="0" y="1589151"/>
                  </a:lnTo>
                  <a:close/>
                </a:path>
              </a:pathLst>
            </a:custGeom>
            <a:blipFill>
              <a:blip r:embed="rId3">
                <a:alphaModFix amt="0"/>
              </a:blip>
              <a:stretch>
                <a:fillRect l="0" t="-218896" r="0" b="-218892"/>
              </a:stretch>
            </a:blipFill>
          </p:spPr>
        </p:sp>
      </p:grpSp>
      <p:grpSp>
        <p:nvGrpSpPr>
          <p:cNvPr name="Group 4" id="4"/>
          <p:cNvGrpSpPr/>
          <p:nvPr/>
        </p:nvGrpSpPr>
        <p:grpSpPr>
          <a:xfrm rot="0">
            <a:off x="914400" y="2187416"/>
            <a:ext cx="16459200" cy="1264971"/>
            <a:chOff x="0" y="0"/>
            <a:chExt cx="21945600" cy="1686628"/>
          </a:xfrm>
        </p:grpSpPr>
        <p:sp>
          <p:nvSpPr>
            <p:cNvPr name="Freeform 5" id="5"/>
            <p:cNvSpPr/>
            <p:nvPr/>
          </p:nvSpPr>
          <p:spPr>
            <a:xfrm flipH="false" flipV="false" rot="0">
              <a:off x="0" y="0"/>
              <a:ext cx="21945600" cy="1686632"/>
            </a:xfrm>
            <a:custGeom>
              <a:avLst/>
              <a:gdLst/>
              <a:ahLst/>
              <a:cxnLst/>
              <a:rect r="r" b="b" t="t" l="l"/>
              <a:pathLst>
                <a:path h="1686632" w="21945600">
                  <a:moveTo>
                    <a:pt x="0" y="0"/>
                  </a:moveTo>
                  <a:lnTo>
                    <a:pt x="21945600" y="0"/>
                  </a:lnTo>
                  <a:lnTo>
                    <a:pt x="21945600" y="1686632"/>
                  </a:lnTo>
                  <a:lnTo>
                    <a:pt x="0" y="1686632"/>
                  </a:lnTo>
                  <a:close/>
                </a:path>
              </a:pathLst>
            </a:custGeom>
            <a:blipFill>
              <a:blip r:embed="rId4">
                <a:alphaModFix amt="0"/>
              </a:blip>
              <a:stretch>
                <a:fillRect l="0" t="-206138" r="0" b="-200920"/>
              </a:stretch>
            </a:blipFill>
          </p:spPr>
        </p:sp>
        <p:sp>
          <p:nvSpPr>
            <p:cNvPr name="TextBox 6" id="6"/>
            <p:cNvSpPr txBox="true"/>
            <p:nvPr/>
          </p:nvSpPr>
          <p:spPr>
            <a:xfrm>
              <a:off x="0" y="-9525"/>
              <a:ext cx="21945600" cy="1696153"/>
            </a:xfrm>
            <a:prstGeom prst="rect">
              <a:avLst/>
            </a:prstGeom>
          </p:spPr>
          <p:txBody>
            <a:bodyPr anchor="ctr" rtlCol="false" tIns="0" lIns="0" bIns="0" rIns="0"/>
            <a:lstStyle/>
            <a:p>
              <a:pPr algn="ctr">
                <a:lnSpc>
                  <a:spcPts val="7680"/>
                </a:lnSpc>
              </a:pPr>
              <a:r>
                <a:rPr lang="en-US" b="true" sz="6400">
                  <a:solidFill>
                    <a:srgbClr val="365B6D"/>
                  </a:solidFill>
                  <a:latin typeface="Barlow Semi-Bold"/>
                  <a:ea typeface="Barlow Semi-Bold"/>
                  <a:cs typeface="Barlow Semi-Bold"/>
                  <a:sym typeface="Barlow Semi-Bold"/>
                </a:rPr>
                <a:t>THE GOLDEN RULE</a:t>
              </a:r>
            </a:p>
          </p:txBody>
        </p:sp>
      </p:grpSp>
      <p:grpSp>
        <p:nvGrpSpPr>
          <p:cNvPr name="Group 7" id="7"/>
          <p:cNvGrpSpPr/>
          <p:nvPr/>
        </p:nvGrpSpPr>
        <p:grpSpPr>
          <a:xfrm rot="0">
            <a:off x="914400" y="3657600"/>
            <a:ext cx="16459200" cy="2438552"/>
            <a:chOff x="0" y="0"/>
            <a:chExt cx="21945600" cy="3251403"/>
          </a:xfrm>
        </p:grpSpPr>
        <p:sp>
          <p:nvSpPr>
            <p:cNvPr name="Freeform 8" id="8"/>
            <p:cNvSpPr/>
            <p:nvPr/>
          </p:nvSpPr>
          <p:spPr>
            <a:xfrm flipH="false" flipV="false" rot="0">
              <a:off x="0" y="0"/>
              <a:ext cx="21945600" cy="3251454"/>
            </a:xfrm>
            <a:custGeom>
              <a:avLst/>
              <a:gdLst/>
              <a:ahLst/>
              <a:cxnLst/>
              <a:rect r="r" b="b" t="t" l="l"/>
              <a:pathLst>
                <a:path h="3251454" w="21945600">
                  <a:moveTo>
                    <a:pt x="0" y="0"/>
                  </a:moveTo>
                  <a:lnTo>
                    <a:pt x="21945600" y="0"/>
                  </a:lnTo>
                  <a:lnTo>
                    <a:pt x="21945600" y="3251454"/>
                  </a:lnTo>
                  <a:lnTo>
                    <a:pt x="0" y="3251454"/>
                  </a:lnTo>
                  <a:close/>
                </a:path>
              </a:pathLst>
            </a:custGeom>
            <a:blipFill>
              <a:blip r:embed="rId3">
                <a:alphaModFix amt="0"/>
              </a:blip>
              <a:stretch>
                <a:fillRect l="0" t="-81422" r="0" b="-81421"/>
              </a:stretch>
            </a:blipFill>
          </p:spPr>
        </p:sp>
      </p:grpSp>
      <p:grpSp>
        <p:nvGrpSpPr>
          <p:cNvPr name="Group 9" id="9"/>
          <p:cNvGrpSpPr/>
          <p:nvPr/>
        </p:nvGrpSpPr>
        <p:grpSpPr>
          <a:xfrm rot="0">
            <a:off x="914400" y="3657600"/>
            <a:ext cx="16459200" cy="2520848"/>
            <a:chOff x="0" y="0"/>
            <a:chExt cx="21945600" cy="3361131"/>
          </a:xfrm>
        </p:grpSpPr>
        <p:sp>
          <p:nvSpPr>
            <p:cNvPr name="Freeform 10" id="10"/>
            <p:cNvSpPr/>
            <p:nvPr/>
          </p:nvSpPr>
          <p:spPr>
            <a:xfrm flipH="false" flipV="false" rot="0">
              <a:off x="0" y="0"/>
              <a:ext cx="21945600" cy="3361130"/>
            </a:xfrm>
            <a:custGeom>
              <a:avLst/>
              <a:gdLst/>
              <a:ahLst/>
              <a:cxnLst/>
              <a:rect r="r" b="b" t="t" l="l"/>
              <a:pathLst>
                <a:path h="3361130" w="21945600">
                  <a:moveTo>
                    <a:pt x="0" y="0"/>
                  </a:moveTo>
                  <a:lnTo>
                    <a:pt x="21945600" y="0"/>
                  </a:lnTo>
                  <a:lnTo>
                    <a:pt x="21945600" y="3361130"/>
                  </a:lnTo>
                  <a:lnTo>
                    <a:pt x="0" y="3361130"/>
                  </a:lnTo>
                  <a:close/>
                </a:path>
              </a:pathLst>
            </a:custGeom>
            <a:blipFill>
              <a:blip r:embed="rId4">
                <a:alphaModFix amt="0"/>
              </a:blip>
              <a:stretch>
                <a:fillRect l="0" t="-78854" r="0" b="-75590"/>
              </a:stretch>
            </a:blipFill>
          </p:spPr>
        </p:sp>
        <p:sp>
          <p:nvSpPr>
            <p:cNvPr name="TextBox 11" id="11"/>
            <p:cNvSpPr txBox="true"/>
            <p:nvPr/>
          </p:nvSpPr>
          <p:spPr>
            <a:xfrm>
              <a:off x="0" y="0"/>
              <a:ext cx="21945600" cy="3361131"/>
            </a:xfrm>
            <a:prstGeom prst="rect">
              <a:avLst/>
            </a:prstGeom>
          </p:spPr>
          <p:txBody>
            <a:bodyPr anchor="ctr" rtlCol="false" tIns="0" lIns="0" bIns="0" rIns="0"/>
            <a:lstStyle/>
            <a:p>
              <a:pPr algn="ctr">
                <a:lnSpc>
                  <a:spcPts val="8640"/>
                </a:lnSpc>
              </a:pPr>
              <a:r>
                <a:rPr lang="en-US" b="true" sz="7200">
                  <a:solidFill>
                    <a:srgbClr val="365B6D"/>
                  </a:solidFill>
                  <a:latin typeface="Barlow Bold"/>
                  <a:ea typeface="Barlow Bold"/>
                  <a:cs typeface="Barlow Bold"/>
                  <a:sym typeface="Barlow Bold"/>
                </a:rPr>
                <a:t>"AI is the assistant.</a:t>
              </a:r>
            </a:p>
            <a:p>
              <a:pPr algn="ctr">
                <a:lnSpc>
                  <a:spcPts val="8640"/>
                </a:lnSpc>
              </a:pPr>
              <a:r>
                <a:rPr lang="en-US" b="true" sz="7200">
                  <a:solidFill>
                    <a:srgbClr val="365B6D"/>
                  </a:solidFill>
                  <a:latin typeface="Barlow Bold"/>
                  <a:ea typeface="Barlow Bold"/>
                  <a:cs typeface="Barlow Bold"/>
                  <a:sym typeface="Barlow Bold"/>
                </a:rPr>
                <a:t>You are the author."</a:t>
              </a:r>
            </a:p>
          </p:txBody>
        </p:sp>
      </p:grpSp>
      <p:grpSp>
        <p:nvGrpSpPr>
          <p:cNvPr name="Group 12" id="12"/>
          <p:cNvGrpSpPr/>
          <p:nvPr/>
        </p:nvGrpSpPr>
        <p:grpSpPr>
          <a:xfrm rot="0">
            <a:off x="7315200" y="5852160"/>
            <a:ext cx="3657600" cy="91440"/>
            <a:chOff x="0" y="0"/>
            <a:chExt cx="4876800" cy="121920"/>
          </a:xfrm>
        </p:grpSpPr>
        <p:sp>
          <p:nvSpPr>
            <p:cNvPr name="Freeform 13" id="13"/>
            <p:cNvSpPr/>
            <p:nvPr/>
          </p:nvSpPr>
          <p:spPr>
            <a:xfrm flipH="false" flipV="false" rot="0">
              <a:off x="0" y="0"/>
              <a:ext cx="4876800" cy="121920"/>
            </a:xfrm>
            <a:custGeom>
              <a:avLst/>
              <a:gdLst/>
              <a:ahLst/>
              <a:cxnLst/>
              <a:rect r="r" b="b" t="t" l="l"/>
              <a:pathLst>
                <a:path h="121920" w="4876800">
                  <a:moveTo>
                    <a:pt x="0" y="0"/>
                  </a:moveTo>
                  <a:lnTo>
                    <a:pt x="4876800" y="0"/>
                  </a:lnTo>
                  <a:lnTo>
                    <a:pt x="4876800" y="121920"/>
                  </a:lnTo>
                  <a:lnTo>
                    <a:pt x="0" y="121920"/>
                  </a:lnTo>
                  <a:close/>
                </a:path>
              </a:pathLst>
            </a:custGeom>
            <a:solidFill>
              <a:srgbClr val="289DD2"/>
            </a:solidFill>
          </p:spPr>
        </p:sp>
      </p:grpSp>
      <p:grpSp>
        <p:nvGrpSpPr>
          <p:cNvPr name="Group 14" id="14"/>
          <p:cNvGrpSpPr/>
          <p:nvPr/>
        </p:nvGrpSpPr>
        <p:grpSpPr>
          <a:xfrm rot="0">
            <a:off x="914400" y="6400800"/>
            <a:ext cx="16459200" cy="1752676"/>
            <a:chOff x="0" y="0"/>
            <a:chExt cx="21945600" cy="2336902"/>
          </a:xfrm>
        </p:grpSpPr>
        <p:sp>
          <p:nvSpPr>
            <p:cNvPr name="Freeform 15" id="15"/>
            <p:cNvSpPr/>
            <p:nvPr/>
          </p:nvSpPr>
          <p:spPr>
            <a:xfrm flipH="false" flipV="false" rot="0">
              <a:off x="0" y="0"/>
              <a:ext cx="21945600" cy="2336927"/>
            </a:xfrm>
            <a:custGeom>
              <a:avLst/>
              <a:gdLst/>
              <a:ahLst/>
              <a:cxnLst/>
              <a:rect r="r" b="b" t="t" l="l"/>
              <a:pathLst>
                <a:path h="2336927" w="21945600">
                  <a:moveTo>
                    <a:pt x="0" y="0"/>
                  </a:moveTo>
                  <a:lnTo>
                    <a:pt x="21945600" y="0"/>
                  </a:lnTo>
                  <a:lnTo>
                    <a:pt x="21945600" y="2336927"/>
                  </a:lnTo>
                  <a:lnTo>
                    <a:pt x="0" y="2336927"/>
                  </a:lnTo>
                  <a:close/>
                </a:path>
              </a:pathLst>
            </a:custGeom>
            <a:blipFill>
              <a:blip r:embed="rId3">
                <a:alphaModFix amt="0"/>
              </a:blip>
              <a:stretch>
                <a:fillRect l="0" t="-132853" r="0" b="-132852"/>
              </a:stretch>
            </a:blipFill>
          </p:spPr>
        </p:sp>
      </p:grpSp>
      <p:grpSp>
        <p:nvGrpSpPr>
          <p:cNvPr name="Group 16" id="16"/>
          <p:cNvGrpSpPr/>
          <p:nvPr/>
        </p:nvGrpSpPr>
        <p:grpSpPr>
          <a:xfrm rot="0">
            <a:off x="914400" y="6400800"/>
            <a:ext cx="16459200" cy="1793824"/>
            <a:chOff x="0" y="0"/>
            <a:chExt cx="21945600" cy="2391766"/>
          </a:xfrm>
        </p:grpSpPr>
        <p:sp>
          <p:nvSpPr>
            <p:cNvPr name="Freeform 17" id="17"/>
            <p:cNvSpPr/>
            <p:nvPr/>
          </p:nvSpPr>
          <p:spPr>
            <a:xfrm flipH="false" flipV="false" rot="0">
              <a:off x="0" y="0"/>
              <a:ext cx="21945600" cy="2391765"/>
            </a:xfrm>
            <a:custGeom>
              <a:avLst/>
              <a:gdLst/>
              <a:ahLst/>
              <a:cxnLst/>
              <a:rect r="r" b="b" t="t" l="l"/>
              <a:pathLst>
                <a:path h="2391765" w="21945600">
                  <a:moveTo>
                    <a:pt x="0" y="0"/>
                  </a:moveTo>
                  <a:lnTo>
                    <a:pt x="21945600" y="0"/>
                  </a:lnTo>
                  <a:lnTo>
                    <a:pt x="21945600" y="2391765"/>
                  </a:lnTo>
                  <a:lnTo>
                    <a:pt x="0" y="2391765"/>
                  </a:lnTo>
                  <a:close/>
                </a:path>
              </a:pathLst>
            </a:custGeom>
            <a:blipFill>
              <a:blip r:embed="rId4">
                <a:alphaModFix amt="0"/>
              </a:blip>
              <a:stretch>
                <a:fillRect l="0" t="-129931" r="0" b="-127637"/>
              </a:stretch>
            </a:blipFill>
          </p:spPr>
        </p:sp>
        <p:sp>
          <p:nvSpPr>
            <p:cNvPr name="TextBox 18" id="18"/>
            <p:cNvSpPr txBox="true"/>
            <p:nvPr/>
          </p:nvSpPr>
          <p:spPr>
            <a:xfrm>
              <a:off x="0" y="0"/>
              <a:ext cx="21945600" cy="2391766"/>
            </a:xfrm>
            <a:prstGeom prst="rect">
              <a:avLst/>
            </a:prstGeom>
          </p:spPr>
          <p:txBody>
            <a:bodyPr anchor="ctr" rtlCol="false" tIns="0" lIns="0" bIns="0" rIns="0"/>
            <a:lstStyle/>
            <a:p>
              <a:pPr algn="ctr">
                <a:lnSpc>
                  <a:spcPts val="4320"/>
                </a:lnSpc>
              </a:pPr>
              <a:r>
                <a:rPr lang="en-US" sz="3600" spc="14">
                  <a:solidFill>
                    <a:srgbClr val="365B6D"/>
                  </a:solidFill>
                  <a:latin typeface="Barlow"/>
                  <a:ea typeface="Barlow"/>
                  <a:cs typeface="Barlow"/>
                  <a:sym typeface="Barlow"/>
                </a:rPr>
                <a:t>If you cannot defend every word,</a:t>
              </a:r>
            </a:p>
            <a:p>
              <a:pPr algn="ctr">
                <a:lnSpc>
                  <a:spcPts val="4320"/>
                </a:lnSpc>
              </a:pPr>
              <a:r>
                <a:rPr lang="en-US" sz="3600" spc="14">
                  <a:solidFill>
                    <a:srgbClr val="365B6D"/>
                  </a:solidFill>
                  <a:latin typeface="Barlow"/>
                  <a:ea typeface="Barlow"/>
                  <a:cs typeface="Barlow"/>
                  <a:sym typeface="Barlow"/>
                </a:rPr>
                <a:t>every claim, every citation—</a:t>
              </a:r>
            </a:p>
            <a:p>
              <a:pPr algn="ctr">
                <a:lnSpc>
                  <a:spcPts val="4320"/>
                </a:lnSpc>
              </a:pPr>
              <a:r>
                <a:rPr lang="en-US" sz="3600" spc="14">
                  <a:solidFill>
                    <a:srgbClr val="365B6D"/>
                  </a:solidFill>
                  <a:latin typeface="Barlow"/>
                  <a:ea typeface="Barlow"/>
                  <a:cs typeface="Barlow"/>
                  <a:sym typeface="Barlow"/>
                </a:rPr>
                <a:t>don't submit it.</a:t>
              </a:r>
            </a:p>
          </p:txBody>
        </p:sp>
      </p:grpSp>
      <p:grpSp>
        <p:nvGrpSpPr>
          <p:cNvPr name="Group 19" id="19"/>
          <p:cNvGrpSpPr/>
          <p:nvPr/>
        </p:nvGrpSpPr>
        <p:grpSpPr>
          <a:xfrm rot="0">
            <a:off x="914400" y="8412480"/>
            <a:ext cx="16459200" cy="914400"/>
            <a:chOff x="0" y="0"/>
            <a:chExt cx="21945600" cy="1219200"/>
          </a:xfrm>
        </p:grpSpPr>
        <p:sp>
          <p:nvSpPr>
            <p:cNvPr name="Freeform 20" id="20"/>
            <p:cNvSpPr/>
            <p:nvPr/>
          </p:nvSpPr>
          <p:spPr>
            <a:xfrm flipH="false" flipV="false" rot="0">
              <a:off x="0" y="0"/>
              <a:ext cx="21945600" cy="1219200"/>
            </a:xfrm>
            <a:custGeom>
              <a:avLst/>
              <a:gdLst/>
              <a:ahLst/>
              <a:cxnLst/>
              <a:rect r="r" b="b" t="t" l="l"/>
              <a:pathLst>
                <a:path h="1219200" w="21945600">
                  <a:moveTo>
                    <a:pt x="0" y="0"/>
                  </a:moveTo>
                  <a:lnTo>
                    <a:pt x="21945600" y="0"/>
                  </a:lnTo>
                  <a:lnTo>
                    <a:pt x="21945600" y="1219200"/>
                  </a:lnTo>
                  <a:lnTo>
                    <a:pt x="0" y="1219200"/>
                  </a:lnTo>
                  <a:close/>
                </a:path>
              </a:pathLst>
            </a:custGeom>
            <a:blipFill>
              <a:blip r:embed="rId3">
                <a:alphaModFix amt="0"/>
              </a:blip>
              <a:stretch>
                <a:fillRect l="0" t="-300486" r="0" b="-300487"/>
              </a:stretch>
            </a:blipFill>
          </p:spPr>
        </p:sp>
      </p:grpSp>
      <p:grpSp>
        <p:nvGrpSpPr>
          <p:cNvPr name="Group 21" id="21"/>
          <p:cNvGrpSpPr/>
          <p:nvPr/>
        </p:nvGrpSpPr>
        <p:grpSpPr>
          <a:xfrm rot="0">
            <a:off x="914400" y="8398193"/>
            <a:ext cx="16459200" cy="928688"/>
            <a:chOff x="0" y="0"/>
            <a:chExt cx="21945600" cy="1238250"/>
          </a:xfrm>
        </p:grpSpPr>
        <p:sp>
          <p:nvSpPr>
            <p:cNvPr name="Freeform 22" id="22"/>
            <p:cNvSpPr/>
            <p:nvPr/>
          </p:nvSpPr>
          <p:spPr>
            <a:xfrm flipH="false" flipV="false" rot="0">
              <a:off x="0" y="0"/>
              <a:ext cx="21945600" cy="1238250"/>
            </a:xfrm>
            <a:custGeom>
              <a:avLst/>
              <a:gdLst/>
              <a:ahLst/>
              <a:cxnLst/>
              <a:rect r="r" b="b" t="t" l="l"/>
              <a:pathLst>
                <a:path h="1238250" w="21945600">
                  <a:moveTo>
                    <a:pt x="0" y="0"/>
                  </a:moveTo>
                  <a:lnTo>
                    <a:pt x="21945600" y="0"/>
                  </a:lnTo>
                  <a:lnTo>
                    <a:pt x="21945600" y="1238250"/>
                  </a:lnTo>
                  <a:lnTo>
                    <a:pt x="0" y="1238250"/>
                  </a:lnTo>
                  <a:close/>
                </a:path>
              </a:pathLst>
            </a:custGeom>
            <a:blipFill>
              <a:blip r:embed="rId4">
                <a:alphaModFix amt="0"/>
              </a:blip>
              <a:stretch>
                <a:fillRect l="0" t="-295334" r="0" b="-295334"/>
              </a:stretch>
            </a:blipFill>
          </p:spPr>
        </p:sp>
        <p:sp>
          <p:nvSpPr>
            <p:cNvPr name="TextBox 23" id="23"/>
            <p:cNvSpPr txBox="true"/>
            <p:nvPr/>
          </p:nvSpPr>
          <p:spPr>
            <a:xfrm>
              <a:off x="0" y="-19050"/>
              <a:ext cx="21945600" cy="1257300"/>
            </a:xfrm>
            <a:prstGeom prst="rect">
              <a:avLst/>
            </a:prstGeom>
          </p:spPr>
          <p:txBody>
            <a:bodyPr anchor="ctr" rtlCol="false" tIns="0" lIns="0" bIns="0" rIns="0"/>
            <a:lstStyle/>
            <a:p>
              <a:pPr algn="ctr">
                <a:lnSpc>
                  <a:spcPts val="4800"/>
                </a:lnSpc>
              </a:pPr>
              <a:r>
                <a:rPr lang="en-US" sz="4000" spc="16">
                  <a:solidFill>
                    <a:srgbClr val="365B6D"/>
                  </a:solidFill>
                  <a:latin typeface="Barlow"/>
                  <a:ea typeface="Barlow"/>
                  <a:cs typeface="Barlow"/>
                  <a:sym typeface="Barlow"/>
                </a:rPr>
                <a:t>Human oversight is non-negotiable.</a:t>
              </a:r>
            </a:p>
          </p:txBody>
        </p:sp>
      </p:grpSp>
    </p:spTree>
  </p:cSld>
  <p:clrMapOvr>
    <a:masterClrMapping/>
  </p:clrMapOvr>
</p:sld>
</file>

<file path=ppt/slides/slide25.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914400" y="548640"/>
            <a:ext cx="16459200" cy="1040463"/>
            <a:chOff x="0" y="0"/>
            <a:chExt cx="21945600" cy="1387284"/>
          </a:xfrm>
        </p:grpSpPr>
        <p:sp>
          <p:nvSpPr>
            <p:cNvPr name="Freeform 3" id="3"/>
            <p:cNvSpPr/>
            <p:nvPr/>
          </p:nvSpPr>
          <p:spPr>
            <a:xfrm flipH="false" flipV="false" rot="0">
              <a:off x="0" y="0"/>
              <a:ext cx="21945600" cy="1387221"/>
            </a:xfrm>
            <a:custGeom>
              <a:avLst/>
              <a:gdLst/>
              <a:ahLst/>
              <a:cxnLst/>
              <a:rect r="r" b="b" t="t" l="l"/>
              <a:pathLst>
                <a:path h="1387221" w="21945600">
                  <a:moveTo>
                    <a:pt x="0" y="0"/>
                  </a:moveTo>
                  <a:lnTo>
                    <a:pt x="21945600" y="0"/>
                  </a:lnTo>
                  <a:lnTo>
                    <a:pt x="21945600" y="1387221"/>
                  </a:lnTo>
                  <a:lnTo>
                    <a:pt x="0" y="1387221"/>
                  </a:lnTo>
                  <a:close/>
                </a:path>
              </a:pathLst>
            </a:custGeom>
            <a:blipFill>
              <a:blip r:embed="rId3">
                <a:alphaModFix amt="0"/>
              </a:blip>
              <a:stretch>
                <a:fillRect l="0" t="-258033" r="0" b="-258038"/>
              </a:stretch>
            </a:blipFill>
          </p:spPr>
        </p:sp>
      </p:grpSp>
      <p:grpSp>
        <p:nvGrpSpPr>
          <p:cNvPr name="Group 4" id="4"/>
          <p:cNvGrpSpPr/>
          <p:nvPr/>
        </p:nvGrpSpPr>
        <p:grpSpPr>
          <a:xfrm rot="0">
            <a:off x="914400" y="541496"/>
            <a:ext cx="16459200" cy="1104397"/>
            <a:chOff x="0" y="0"/>
            <a:chExt cx="21945600" cy="1472529"/>
          </a:xfrm>
        </p:grpSpPr>
        <p:sp>
          <p:nvSpPr>
            <p:cNvPr name="Freeform 5" id="5"/>
            <p:cNvSpPr/>
            <p:nvPr/>
          </p:nvSpPr>
          <p:spPr>
            <a:xfrm flipH="false" flipV="false" rot="0">
              <a:off x="0" y="0"/>
              <a:ext cx="21945600" cy="1472525"/>
            </a:xfrm>
            <a:custGeom>
              <a:avLst/>
              <a:gdLst/>
              <a:ahLst/>
              <a:cxnLst/>
              <a:rect r="r" b="b" t="t" l="l"/>
              <a:pathLst>
                <a:path h="1472525" w="21945600">
                  <a:moveTo>
                    <a:pt x="0" y="0"/>
                  </a:moveTo>
                  <a:lnTo>
                    <a:pt x="21945600" y="0"/>
                  </a:lnTo>
                  <a:lnTo>
                    <a:pt x="21945600" y="1472525"/>
                  </a:lnTo>
                  <a:lnTo>
                    <a:pt x="0" y="1472525"/>
                  </a:lnTo>
                  <a:close/>
                </a:path>
              </a:pathLst>
            </a:custGeom>
            <a:blipFill>
              <a:blip r:embed="rId4">
                <a:alphaModFix amt="0"/>
              </a:blip>
              <a:stretch>
                <a:fillRect l="0" t="-242963" r="0" b="-237822"/>
              </a:stretch>
            </a:blipFill>
          </p:spPr>
        </p:sp>
        <p:sp>
          <p:nvSpPr>
            <p:cNvPr name="TextBox 6" id="6"/>
            <p:cNvSpPr txBox="true"/>
            <p:nvPr/>
          </p:nvSpPr>
          <p:spPr>
            <a:xfrm>
              <a:off x="0" y="-9525"/>
              <a:ext cx="21945600" cy="1482054"/>
            </a:xfrm>
            <a:prstGeom prst="rect">
              <a:avLst/>
            </a:prstGeom>
          </p:spPr>
          <p:txBody>
            <a:bodyPr anchor="ctr" rtlCol="false" tIns="0" lIns="0" bIns="0" rIns="0"/>
            <a:lstStyle/>
            <a:p>
              <a:pPr algn="l">
                <a:lnSpc>
                  <a:spcPts val="6718"/>
                </a:lnSpc>
              </a:pPr>
              <a:r>
                <a:rPr lang="en-US" b="true" sz="5599">
                  <a:solidFill>
                    <a:srgbClr val="365B6D"/>
                  </a:solidFill>
                  <a:latin typeface="Barlow Bold"/>
                  <a:ea typeface="Barlow Bold"/>
                  <a:cs typeface="Barlow Bold"/>
                  <a:sym typeface="Barlow Bold"/>
                </a:rPr>
                <a:t>YOUR ACTION CHECKLIST</a:t>
              </a:r>
            </a:p>
          </p:txBody>
        </p:sp>
      </p:grpSp>
      <p:grpSp>
        <p:nvGrpSpPr>
          <p:cNvPr name="Group 7" id="7"/>
          <p:cNvGrpSpPr/>
          <p:nvPr/>
        </p:nvGrpSpPr>
        <p:grpSpPr>
          <a:xfrm rot="0">
            <a:off x="914400" y="1737360"/>
            <a:ext cx="16459200" cy="914400"/>
            <a:chOff x="0" y="0"/>
            <a:chExt cx="21945600" cy="1219200"/>
          </a:xfrm>
        </p:grpSpPr>
        <p:sp>
          <p:nvSpPr>
            <p:cNvPr name="Freeform 8" id="8"/>
            <p:cNvSpPr/>
            <p:nvPr/>
          </p:nvSpPr>
          <p:spPr>
            <a:xfrm flipH="false" flipV="false" rot="0">
              <a:off x="0" y="0"/>
              <a:ext cx="21945600" cy="1219200"/>
            </a:xfrm>
            <a:custGeom>
              <a:avLst/>
              <a:gdLst/>
              <a:ahLst/>
              <a:cxnLst/>
              <a:rect r="r" b="b" t="t" l="l"/>
              <a:pathLst>
                <a:path h="1219200" w="21945600">
                  <a:moveTo>
                    <a:pt x="0" y="0"/>
                  </a:moveTo>
                  <a:lnTo>
                    <a:pt x="21945600" y="0"/>
                  </a:lnTo>
                  <a:lnTo>
                    <a:pt x="21945600" y="1219200"/>
                  </a:lnTo>
                  <a:lnTo>
                    <a:pt x="0" y="1219200"/>
                  </a:lnTo>
                  <a:close/>
                </a:path>
              </a:pathLst>
            </a:custGeom>
            <a:solidFill>
              <a:srgbClr val="289DD2"/>
            </a:solidFill>
          </p:spPr>
        </p:sp>
      </p:grpSp>
      <p:grpSp>
        <p:nvGrpSpPr>
          <p:cNvPr name="Group 9" id="9"/>
          <p:cNvGrpSpPr/>
          <p:nvPr/>
        </p:nvGrpSpPr>
        <p:grpSpPr>
          <a:xfrm rot="0">
            <a:off x="1097280" y="1737360"/>
            <a:ext cx="731520" cy="914400"/>
            <a:chOff x="0" y="0"/>
            <a:chExt cx="975360" cy="1219200"/>
          </a:xfrm>
        </p:grpSpPr>
        <p:sp>
          <p:nvSpPr>
            <p:cNvPr name="Freeform 10" id="10"/>
            <p:cNvSpPr/>
            <p:nvPr/>
          </p:nvSpPr>
          <p:spPr>
            <a:xfrm flipH="false" flipV="false" rot="0">
              <a:off x="0" y="0"/>
              <a:ext cx="975360" cy="1219200"/>
            </a:xfrm>
            <a:custGeom>
              <a:avLst/>
              <a:gdLst/>
              <a:ahLst/>
              <a:cxnLst/>
              <a:rect r="r" b="b" t="t" l="l"/>
              <a:pathLst>
                <a:path h="1219200" w="975360">
                  <a:moveTo>
                    <a:pt x="0" y="0"/>
                  </a:moveTo>
                  <a:lnTo>
                    <a:pt x="975360" y="0"/>
                  </a:lnTo>
                  <a:lnTo>
                    <a:pt x="975360" y="1219200"/>
                  </a:lnTo>
                  <a:lnTo>
                    <a:pt x="0" y="1219200"/>
                  </a:lnTo>
                  <a:close/>
                </a:path>
              </a:pathLst>
            </a:custGeom>
            <a:blipFill>
              <a:blip r:embed="rId3">
                <a:alphaModFix amt="0"/>
              </a:blip>
              <a:stretch>
                <a:fillRect l="-110490" t="0" r="-110490" b="0"/>
              </a:stretch>
            </a:blipFill>
          </p:spPr>
        </p:sp>
      </p:grpSp>
      <p:grpSp>
        <p:nvGrpSpPr>
          <p:cNvPr name="Group 11" id="11"/>
          <p:cNvGrpSpPr/>
          <p:nvPr/>
        </p:nvGrpSpPr>
        <p:grpSpPr>
          <a:xfrm rot="0">
            <a:off x="1097280" y="1737360"/>
            <a:ext cx="731520" cy="914400"/>
            <a:chOff x="0" y="0"/>
            <a:chExt cx="975360" cy="1219200"/>
          </a:xfrm>
        </p:grpSpPr>
        <p:sp>
          <p:nvSpPr>
            <p:cNvPr name="Freeform 12" id="12"/>
            <p:cNvSpPr/>
            <p:nvPr/>
          </p:nvSpPr>
          <p:spPr>
            <a:xfrm flipH="false" flipV="false" rot="0">
              <a:off x="0" y="0"/>
              <a:ext cx="975360" cy="1219200"/>
            </a:xfrm>
            <a:custGeom>
              <a:avLst/>
              <a:gdLst/>
              <a:ahLst/>
              <a:cxnLst/>
              <a:rect r="r" b="b" t="t" l="l"/>
              <a:pathLst>
                <a:path h="1219200" w="975360">
                  <a:moveTo>
                    <a:pt x="0" y="0"/>
                  </a:moveTo>
                  <a:lnTo>
                    <a:pt x="975360" y="0"/>
                  </a:lnTo>
                  <a:lnTo>
                    <a:pt x="975360" y="1219200"/>
                  </a:lnTo>
                  <a:lnTo>
                    <a:pt x="0" y="1219200"/>
                  </a:lnTo>
                  <a:close/>
                </a:path>
              </a:pathLst>
            </a:custGeom>
            <a:blipFill>
              <a:blip r:embed="rId4">
                <a:alphaModFix amt="0"/>
              </a:blip>
              <a:stretch>
                <a:fillRect l="-110379" t="0" r="-110379" b="0"/>
              </a:stretch>
            </a:blipFill>
          </p:spPr>
        </p:sp>
        <p:sp>
          <p:nvSpPr>
            <p:cNvPr name="TextBox 13" id="13"/>
            <p:cNvSpPr txBox="true"/>
            <p:nvPr/>
          </p:nvSpPr>
          <p:spPr>
            <a:xfrm>
              <a:off x="0" y="-9525"/>
              <a:ext cx="975360" cy="1228725"/>
            </a:xfrm>
            <a:prstGeom prst="rect">
              <a:avLst/>
            </a:prstGeom>
          </p:spPr>
          <p:txBody>
            <a:bodyPr anchor="ctr" rtlCol="false" tIns="0" lIns="0" bIns="0" rIns="0"/>
            <a:lstStyle/>
            <a:p>
              <a:pPr algn="l">
                <a:lnSpc>
                  <a:spcPts val="3358"/>
                </a:lnSpc>
              </a:pPr>
              <a:r>
                <a:rPr lang="en-US" b="true" sz="2799">
                  <a:solidFill>
                    <a:srgbClr val="365B6D"/>
                  </a:solidFill>
                  <a:latin typeface="Barlow Semi-Bold"/>
                  <a:ea typeface="Barlow Semi-Bold"/>
                  <a:cs typeface="Barlow Semi-Bold"/>
                  <a:sym typeface="Barlow Semi-Bold"/>
                </a:rPr>
                <a:t>1</a:t>
              </a:r>
            </a:p>
          </p:txBody>
        </p:sp>
      </p:grpSp>
      <p:grpSp>
        <p:nvGrpSpPr>
          <p:cNvPr name="Group 14" id="14"/>
          <p:cNvGrpSpPr/>
          <p:nvPr/>
        </p:nvGrpSpPr>
        <p:grpSpPr>
          <a:xfrm rot="0">
            <a:off x="2011680" y="1737360"/>
            <a:ext cx="14996160" cy="914400"/>
            <a:chOff x="0" y="0"/>
            <a:chExt cx="19994880" cy="1219200"/>
          </a:xfrm>
        </p:grpSpPr>
        <p:sp>
          <p:nvSpPr>
            <p:cNvPr name="Freeform 15" id="15"/>
            <p:cNvSpPr/>
            <p:nvPr/>
          </p:nvSpPr>
          <p:spPr>
            <a:xfrm flipH="false" flipV="false" rot="0">
              <a:off x="0" y="0"/>
              <a:ext cx="19994880" cy="1219200"/>
            </a:xfrm>
            <a:custGeom>
              <a:avLst/>
              <a:gdLst/>
              <a:ahLst/>
              <a:cxnLst/>
              <a:rect r="r" b="b" t="t" l="l"/>
              <a:pathLst>
                <a:path h="1219200" w="19994880">
                  <a:moveTo>
                    <a:pt x="0" y="0"/>
                  </a:moveTo>
                  <a:lnTo>
                    <a:pt x="19994880" y="0"/>
                  </a:lnTo>
                  <a:lnTo>
                    <a:pt x="19994880" y="1219200"/>
                  </a:lnTo>
                  <a:lnTo>
                    <a:pt x="0" y="1219200"/>
                  </a:lnTo>
                  <a:close/>
                </a:path>
              </a:pathLst>
            </a:custGeom>
            <a:blipFill>
              <a:blip r:embed="rId3">
                <a:alphaModFix amt="0"/>
              </a:blip>
              <a:stretch>
                <a:fillRect l="0" t="-269332" r="0" b="-269332"/>
              </a:stretch>
            </a:blipFill>
          </p:spPr>
        </p:sp>
      </p:grpSp>
      <p:grpSp>
        <p:nvGrpSpPr>
          <p:cNvPr name="Group 16" id="16"/>
          <p:cNvGrpSpPr/>
          <p:nvPr/>
        </p:nvGrpSpPr>
        <p:grpSpPr>
          <a:xfrm rot="0">
            <a:off x="2011680" y="1832610"/>
            <a:ext cx="14996160" cy="914400"/>
            <a:chOff x="0" y="0"/>
            <a:chExt cx="19994880" cy="1219200"/>
          </a:xfrm>
        </p:grpSpPr>
        <p:sp>
          <p:nvSpPr>
            <p:cNvPr name="Freeform 17" id="17"/>
            <p:cNvSpPr/>
            <p:nvPr/>
          </p:nvSpPr>
          <p:spPr>
            <a:xfrm flipH="false" flipV="false" rot="0">
              <a:off x="0" y="0"/>
              <a:ext cx="19994880" cy="1219200"/>
            </a:xfrm>
            <a:custGeom>
              <a:avLst/>
              <a:gdLst/>
              <a:ahLst/>
              <a:cxnLst/>
              <a:rect r="r" b="b" t="t" l="l"/>
              <a:pathLst>
                <a:path h="1219200" w="19994880">
                  <a:moveTo>
                    <a:pt x="0" y="0"/>
                  </a:moveTo>
                  <a:lnTo>
                    <a:pt x="19994880" y="0"/>
                  </a:lnTo>
                  <a:lnTo>
                    <a:pt x="19994880" y="1219200"/>
                  </a:lnTo>
                  <a:lnTo>
                    <a:pt x="0" y="1219200"/>
                  </a:lnTo>
                  <a:close/>
                </a:path>
              </a:pathLst>
            </a:custGeom>
            <a:blipFill>
              <a:blip r:embed="rId4">
                <a:alphaModFix amt="0"/>
              </a:blip>
              <a:stretch>
                <a:fillRect l="0" t="-269554" r="0" b="-269554"/>
              </a:stretch>
            </a:blipFill>
          </p:spPr>
        </p:sp>
        <p:sp>
          <p:nvSpPr>
            <p:cNvPr name="TextBox 18" id="18"/>
            <p:cNvSpPr txBox="true"/>
            <p:nvPr/>
          </p:nvSpPr>
          <p:spPr>
            <a:xfrm>
              <a:off x="0" y="-9525"/>
              <a:ext cx="19994880" cy="1228725"/>
            </a:xfrm>
            <a:prstGeom prst="rect">
              <a:avLst/>
            </a:prstGeom>
          </p:spPr>
          <p:txBody>
            <a:bodyPr anchor="ctr" rtlCol="false" tIns="0" lIns="0" bIns="0" rIns="0"/>
            <a:lstStyle/>
            <a:p>
              <a:pPr algn="l">
                <a:lnSpc>
                  <a:spcPts val="3358"/>
                </a:lnSpc>
              </a:pPr>
              <a:r>
                <a:rPr lang="en-US" sz="2799" spc="11">
                  <a:solidFill>
                    <a:srgbClr val="FFFFFF"/>
                  </a:solidFill>
                  <a:latin typeface="Barlow"/>
                  <a:ea typeface="Barlow"/>
                  <a:cs typeface="Barlow"/>
                  <a:sym typeface="Barlow"/>
                </a:rPr>
                <a:t>Master IMRaD first—AI cannot fix structural problems</a:t>
              </a:r>
            </a:p>
          </p:txBody>
        </p:sp>
      </p:grpSp>
      <p:grpSp>
        <p:nvGrpSpPr>
          <p:cNvPr name="Group 19" id="19"/>
          <p:cNvGrpSpPr/>
          <p:nvPr/>
        </p:nvGrpSpPr>
        <p:grpSpPr>
          <a:xfrm rot="0">
            <a:off x="914400" y="2798064"/>
            <a:ext cx="16459200" cy="914400"/>
            <a:chOff x="0" y="0"/>
            <a:chExt cx="21945600" cy="1219200"/>
          </a:xfrm>
        </p:grpSpPr>
        <p:sp>
          <p:nvSpPr>
            <p:cNvPr name="Freeform 20" id="20"/>
            <p:cNvSpPr/>
            <p:nvPr/>
          </p:nvSpPr>
          <p:spPr>
            <a:xfrm flipH="false" flipV="false" rot="0">
              <a:off x="0" y="0"/>
              <a:ext cx="21945600" cy="1219200"/>
            </a:xfrm>
            <a:custGeom>
              <a:avLst/>
              <a:gdLst/>
              <a:ahLst/>
              <a:cxnLst/>
              <a:rect r="r" b="b" t="t" l="l"/>
              <a:pathLst>
                <a:path h="1219200" w="21945600">
                  <a:moveTo>
                    <a:pt x="0" y="0"/>
                  </a:moveTo>
                  <a:lnTo>
                    <a:pt x="21945600" y="0"/>
                  </a:lnTo>
                  <a:lnTo>
                    <a:pt x="21945600" y="1219200"/>
                  </a:lnTo>
                  <a:lnTo>
                    <a:pt x="0" y="1219200"/>
                  </a:lnTo>
                  <a:close/>
                </a:path>
              </a:pathLst>
            </a:custGeom>
            <a:solidFill>
              <a:srgbClr val="6C9286"/>
            </a:solidFill>
          </p:spPr>
        </p:sp>
      </p:grpSp>
      <p:grpSp>
        <p:nvGrpSpPr>
          <p:cNvPr name="Group 21" id="21"/>
          <p:cNvGrpSpPr/>
          <p:nvPr/>
        </p:nvGrpSpPr>
        <p:grpSpPr>
          <a:xfrm rot="0">
            <a:off x="1097280" y="2798064"/>
            <a:ext cx="731520" cy="914400"/>
            <a:chOff x="0" y="0"/>
            <a:chExt cx="975360" cy="1219200"/>
          </a:xfrm>
        </p:grpSpPr>
        <p:sp>
          <p:nvSpPr>
            <p:cNvPr name="Freeform 22" id="22"/>
            <p:cNvSpPr/>
            <p:nvPr/>
          </p:nvSpPr>
          <p:spPr>
            <a:xfrm flipH="false" flipV="false" rot="0">
              <a:off x="0" y="0"/>
              <a:ext cx="975360" cy="1219200"/>
            </a:xfrm>
            <a:custGeom>
              <a:avLst/>
              <a:gdLst/>
              <a:ahLst/>
              <a:cxnLst/>
              <a:rect r="r" b="b" t="t" l="l"/>
              <a:pathLst>
                <a:path h="1219200" w="975360">
                  <a:moveTo>
                    <a:pt x="0" y="0"/>
                  </a:moveTo>
                  <a:lnTo>
                    <a:pt x="975360" y="0"/>
                  </a:lnTo>
                  <a:lnTo>
                    <a:pt x="975360" y="1219200"/>
                  </a:lnTo>
                  <a:lnTo>
                    <a:pt x="0" y="1219200"/>
                  </a:lnTo>
                  <a:close/>
                </a:path>
              </a:pathLst>
            </a:custGeom>
            <a:blipFill>
              <a:blip r:embed="rId3">
                <a:alphaModFix amt="0"/>
              </a:blip>
              <a:stretch>
                <a:fillRect l="-110490" t="0" r="-110490" b="0"/>
              </a:stretch>
            </a:blipFill>
          </p:spPr>
        </p:sp>
      </p:grpSp>
      <p:grpSp>
        <p:nvGrpSpPr>
          <p:cNvPr name="Group 23" id="23"/>
          <p:cNvGrpSpPr/>
          <p:nvPr/>
        </p:nvGrpSpPr>
        <p:grpSpPr>
          <a:xfrm rot="0">
            <a:off x="1097280" y="2798064"/>
            <a:ext cx="731520" cy="914400"/>
            <a:chOff x="0" y="0"/>
            <a:chExt cx="975360" cy="1219200"/>
          </a:xfrm>
        </p:grpSpPr>
        <p:sp>
          <p:nvSpPr>
            <p:cNvPr name="Freeform 24" id="24"/>
            <p:cNvSpPr/>
            <p:nvPr/>
          </p:nvSpPr>
          <p:spPr>
            <a:xfrm flipH="false" flipV="false" rot="0">
              <a:off x="0" y="0"/>
              <a:ext cx="975360" cy="1219200"/>
            </a:xfrm>
            <a:custGeom>
              <a:avLst/>
              <a:gdLst/>
              <a:ahLst/>
              <a:cxnLst/>
              <a:rect r="r" b="b" t="t" l="l"/>
              <a:pathLst>
                <a:path h="1219200" w="975360">
                  <a:moveTo>
                    <a:pt x="0" y="0"/>
                  </a:moveTo>
                  <a:lnTo>
                    <a:pt x="975360" y="0"/>
                  </a:lnTo>
                  <a:lnTo>
                    <a:pt x="975360" y="1219200"/>
                  </a:lnTo>
                  <a:lnTo>
                    <a:pt x="0" y="1219200"/>
                  </a:lnTo>
                  <a:close/>
                </a:path>
              </a:pathLst>
            </a:custGeom>
            <a:blipFill>
              <a:blip r:embed="rId4">
                <a:alphaModFix amt="0"/>
              </a:blip>
              <a:stretch>
                <a:fillRect l="-110379" t="0" r="-110379" b="0"/>
              </a:stretch>
            </a:blipFill>
          </p:spPr>
        </p:sp>
        <p:sp>
          <p:nvSpPr>
            <p:cNvPr name="TextBox 25" id="25"/>
            <p:cNvSpPr txBox="true"/>
            <p:nvPr/>
          </p:nvSpPr>
          <p:spPr>
            <a:xfrm>
              <a:off x="0" y="-9525"/>
              <a:ext cx="975360" cy="1228725"/>
            </a:xfrm>
            <a:prstGeom prst="rect">
              <a:avLst/>
            </a:prstGeom>
          </p:spPr>
          <p:txBody>
            <a:bodyPr anchor="ctr" rtlCol="false" tIns="0" lIns="0" bIns="0" rIns="0"/>
            <a:lstStyle/>
            <a:p>
              <a:pPr algn="l">
                <a:lnSpc>
                  <a:spcPts val="3358"/>
                </a:lnSpc>
              </a:pPr>
              <a:r>
                <a:rPr lang="en-US" b="true" sz="2799">
                  <a:solidFill>
                    <a:srgbClr val="365B6D"/>
                  </a:solidFill>
                  <a:latin typeface="Barlow Semi-Bold"/>
                  <a:ea typeface="Barlow Semi-Bold"/>
                  <a:cs typeface="Barlow Semi-Bold"/>
                  <a:sym typeface="Barlow Semi-Bold"/>
                </a:rPr>
                <a:t>2</a:t>
              </a:r>
            </a:p>
          </p:txBody>
        </p:sp>
      </p:grpSp>
      <p:grpSp>
        <p:nvGrpSpPr>
          <p:cNvPr name="Group 26" id="26"/>
          <p:cNvGrpSpPr/>
          <p:nvPr/>
        </p:nvGrpSpPr>
        <p:grpSpPr>
          <a:xfrm rot="0">
            <a:off x="2011680" y="2798064"/>
            <a:ext cx="14996160" cy="914400"/>
            <a:chOff x="0" y="0"/>
            <a:chExt cx="19994880" cy="1219200"/>
          </a:xfrm>
        </p:grpSpPr>
        <p:sp>
          <p:nvSpPr>
            <p:cNvPr name="Freeform 27" id="27"/>
            <p:cNvSpPr/>
            <p:nvPr/>
          </p:nvSpPr>
          <p:spPr>
            <a:xfrm flipH="false" flipV="false" rot="0">
              <a:off x="0" y="0"/>
              <a:ext cx="19994880" cy="1219200"/>
            </a:xfrm>
            <a:custGeom>
              <a:avLst/>
              <a:gdLst/>
              <a:ahLst/>
              <a:cxnLst/>
              <a:rect r="r" b="b" t="t" l="l"/>
              <a:pathLst>
                <a:path h="1219200" w="19994880">
                  <a:moveTo>
                    <a:pt x="0" y="0"/>
                  </a:moveTo>
                  <a:lnTo>
                    <a:pt x="19994880" y="0"/>
                  </a:lnTo>
                  <a:lnTo>
                    <a:pt x="19994880" y="1219200"/>
                  </a:lnTo>
                  <a:lnTo>
                    <a:pt x="0" y="1219200"/>
                  </a:lnTo>
                  <a:close/>
                </a:path>
              </a:pathLst>
            </a:custGeom>
            <a:blipFill>
              <a:blip r:embed="rId3">
                <a:alphaModFix amt="0"/>
              </a:blip>
              <a:stretch>
                <a:fillRect l="0" t="-269332" r="0" b="-269332"/>
              </a:stretch>
            </a:blipFill>
          </p:spPr>
        </p:sp>
      </p:grpSp>
      <p:grpSp>
        <p:nvGrpSpPr>
          <p:cNvPr name="Group 28" id="28"/>
          <p:cNvGrpSpPr/>
          <p:nvPr/>
        </p:nvGrpSpPr>
        <p:grpSpPr>
          <a:xfrm rot="0">
            <a:off x="2011680" y="2798064"/>
            <a:ext cx="14996160" cy="914400"/>
            <a:chOff x="0" y="0"/>
            <a:chExt cx="19994880" cy="1219200"/>
          </a:xfrm>
        </p:grpSpPr>
        <p:sp>
          <p:nvSpPr>
            <p:cNvPr name="Freeform 29" id="29"/>
            <p:cNvSpPr/>
            <p:nvPr/>
          </p:nvSpPr>
          <p:spPr>
            <a:xfrm flipH="false" flipV="false" rot="0">
              <a:off x="0" y="0"/>
              <a:ext cx="19994880" cy="1219200"/>
            </a:xfrm>
            <a:custGeom>
              <a:avLst/>
              <a:gdLst/>
              <a:ahLst/>
              <a:cxnLst/>
              <a:rect r="r" b="b" t="t" l="l"/>
              <a:pathLst>
                <a:path h="1219200" w="19994880">
                  <a:moveTo>
                    <a:pt x="0" y="0"/>
                  </a:moveTo>
                  <a:lnTo>
                    <a:pt x="19994880" y="0"/>
                  </a:lnTo>
                  <a:lnTo>
                    <a:pt x="19994880" y="1219200"/>
                  </a:lnTo>
                  <a:lnTo>
                    <a:pt x="0" y="1219200"/>
                  </a:lnTo>
                  <a:close/>
                </a:path>
              </a:pathLst>
            </a:custGeom>
            <a:blipFill>
              <a:blip r:embed="rId4">
                <a:alphaModFix amt="0"/>
              </a:blip>
              <a:stretch>
                <a:fillRect l="0" t="-269554" r="0" b="-269554"/>
              </a:stretch>
            </a:blipFill>
          </p:spPr>
        </p:sp>
        <p:sp>
          <p:nvSpPr>
            <p:cNvPr name="TextBox 30" id="30"/>
            <p:cNvSpPr txBox="true"/>
            <p:nvPr/>
          </p:nvSpPr>
          <p:spPr>
            <a:xfrm>
              <a:off x="0" y="-9525"/>
              <a:ext cx="19994880" cy="1228725"/>
            </a:xfrm>
            <a:prstGeom prst="rect">
              <a:avLst/>
            </a:prstGeom>
          </p:spPr>
          <p:txBody>
            <a:bodyPr anchor="ctr" rtlCol="false" tIns="0" lIns="0" bIns="0" rIns="0"/>
            <a:lstStyle/>
            <a:p>
              <a:pPr algn="l">
                <a:lnSpc>
                  <a:spcPts val="3358"/>
                </a:lnSpc>
              </a:pPr>
              <a:r>
                <a:rPr lang="en-US" sz="2799" spc="11">
                  <a:solidFill>
                    <a:srgbClr val="FFFFFF"/>
                  </a:solidFill>
                  <a:latin typeface="Barlow"/>
                  <a:ea typeface="Barlow"/>
                  <a:cs typeface="Barlow"/>
                  <a:sym typeface="Barlow"/>
                </a:rPr>
                <a:t>Use AI for scaffolding, not thinking</a:t>
              </a:r>
            </a:p>
          </p:txBody>
        </p:sp>
      </p:grpSp>
      <p:grpSp>
        <p:nvGrpSpPr>
          <p:cNvPr name="Group 31" id="31"/>
          <p:cNvGrpSpPr/>
          <p:nvPr/>
        </p:nvGrpSpPr>
        <p:grpSpPr>
          <a:xfrm rot="0">
            <a:off x="914400" y="3858768"/>
            <a:ext cx="16459200" cy="914400"/>
            <a:chOff x="0" y="0"/>
            <a:chExt cx="21945600" cy="1219200"/>
          </a:xfrm>
        </p:grpSpPr>
        <p:sp>
          <p:nvSpPr>
            <p:cNvPr name="Freeform 32" id="32"/>
            <p:cNvSpPr/>
            <p:nvPr/>
          </p:nvSpPr>
          <p:spPr>
            <a:xfrm flipH="false" flipV="false" rot="0">
              <a:off x="0" y="0"/>
              <a:ext cx="21945600" cy="1219200"/>
            </a:xfrm>
            <a:custGeom>
              <a:avLst/>
              <a:gdLst/>
              <a:ahLst/>
              <a:cxnLst/>
              <a:rect r="r" b="b" t="t" l="l"/>
              <a:pathLst>
                <a:path h="1219200" w="21945600">
                  <a:moveTo>
                    <a:pt x="0" y="0"/>
                  </a:moveTo>
                  <a:lnTo>
                    <a:pt x="21945600" y="0"/>
                  </a:lnTo>
                  <a:lnTo>
                    <a:pt x="21945600" y="1219200"/>
                  </a:lnTo>
                  <a:lnTo>
                    <a:pt x="0" y="1219200"/>
                  </a:lnTo>
                  <a:close/>
                </a:path>
              </a:pathLst>
            </a:custGeom>
            <a:solidFill>
              <a:srgbClr val="289DD2"/>
            </a:solidFill>
          </p:spPr>
        </p:sp>
      </p:grpSp>
      <p:grpSp>
        <p:nvGrpSpPr>
          <p:cNvPr name="Group 33" id="33"/>
          <p:cNvGrpSpPr/>
          <p:nvPr/>
        </p:nvGrpSpPr>
        <p:grpSpPr>
          <a:xfrm rot="0">
            <a:off x="1097280" y="3858768"/>
            <a:ext cx="731520" cy="914400"/>
            <a:chOff x="0" y="0"/>
            <a:chExt cx="975360" cy="1219200"/>
          </a:xfrm>
        </p:grpSpPr>
        <p:sp>
          <p:nvSpPr>
            <p:cNvPr name="Freeform 34" id="34"/>
            <p:cNvSpPr/>
            <p:nvPr/>
          </p:nvSpPr>
          <p:spPr>
            <a:xfrm flipH="false" flipV="false" rot="0">
              <a:off x="0" y="0"/>
              <a:ext cx="975360" cy="1219200"/>
            </a:xfrm>
            <a:custGeom>
              <a:avLst/>
              <a:gdLst/>
              <a:ahLst/>
              <a:cxnLst/>
              <a:rect r="r" b="b" t="t" l="l"/>
              <a:pathLst>
                <a:path h="1219200" w="975360">
                  <a:moveTo>
                    <a:pt x="0" y="0"/>
                  </a:moveTo>
                  <a:lnTo>
                    <a:pt x="975360" y="0"/>
                  </a:lnTo>
                  <a:lnTo>
                    <a:pt x="975360" y="1219200"/>
                  </a:lnTo>
                  <a:lnTo>
                    <a:pt x="0" y="1219200"/>
                  </a:lnTo>
                  <a:close/>
                </a:path>
              </a:pathLst>
            </a:custGeom>
            <a:blipFill>
              <a:blip r:embed="rId3">
                <a:alphaModFix amt="0"/>
              </a:blip>
              <a:stretch>
                <a:fillRect l="-110490" t="0" r="-110490" b="0"/>
              </a:stretch>
            </a:blipFill>
          </p:spPr>
        </p:sp>
      </p:grpSp>
      <p:grpSp>
        <p:nvGrpSpPr>
          <p:cNvPr name="Group 35" id="35"/>
          <p:cNvGrpSpPr/>
          <p:nvPr/>
        </p:nvGrpSpPr>
        <p:grpSpPr>
          <a:xfrm rot="0">
            <a:off x="1097280" y="3858768"/>
            <a:ext cx="731520" cy="914400"/>
            <a:chOff x="0" y="0"/>
            <a:chExt cx="975360" cy="1219200"/>
          </a:xfrm>
        </p:grpSpPr>
        <p:sp>
          <p:nvSpPr>
            <p:cNvPr name="Freeform 36" id="36"/>
            <p:cNvSpPr/>
            <p:nvPr/>
          </p:nvSpPr>
          <p:spPr>
            <a:xfrm flipH="false" flipV="false" rot="0">
              <a:off x="0" y="0"/>
              <a:ext cx="975360" cy="1219200"/>
            </a:xfrm>
            <a:custGeom>
              <a:avLst/>
              <a:gdLst/>
              <a:ahLst/>
              <a:cxnLst/>
              <a:rect r="r" b="b" t="t" l="l"/>
              <a:pathLst>
                <a:path h="1219200" w="975360">
                  <a:moveTo>
                    <a:pt x="0" y="0"/>
                  </a:moveTo>
                  <a:lnTo>
                    <a:pt x="975360" y="0"/>
                  </a:lnTo>
                  <a:lnTo>
                    <a:pt x="975360" y="1219200"/>
                  </a:lnTo>
                  <a:lnTo>
                    <a:pt x="0" y="1219200"/>
                  </a:lnTo>
                  <a:close/>
                </a:path>
              </a:pathLst>
            </a:custGeom>
            <a:blipFill>
              <a:blip r:embed="rId4">
                <a:alphaModFix amt="0"/>
              </a:blip>
              <a:stretch>
                <a:fillRect l="-110379" t="0" r="-110379" b="0"/>
              </a:stretch>
            </a:blipFill>
          </p:spPr>
        </p:sp>
        <p:sp>
          <p:nvSpPr>
            <p:cNvPr name="TextBox 37" id="37"/>
            <p:cNvSpPr txBox="true"/>
            <p:nvPr/>
          </p:nvSpPr>
          <p:spPr>
            <a:xfrm>
              <a:off x="0" y="-9525"/>
              <a:ext cx="975360" cy="1228725"/>
            </a:xfrm>
            <a:prstGeom prst="rect">
              <a:avLst/>
            </a:prstGeom>
          </p:spPr>
          <p:txBody>
            <a:bodyPr anchor="ctr" rtlCol="false" tIns="0" lIns="0" bIns="0" rIns="0"/>
            <a:lstStyle/>
            <a:p>
              <a:pPr algn="l">
                <a:lnSpc>
                  <a:spcPts val="3358"/>
                </a:lnSpc>
              </a:pPr>
              <a:r>
                <a:rPr lang="en-US" b="true" sz="2799">
                  <a:solidFill>
                    <a:srgbClr val="365B6D"/>
                  </a:solidFill>
                  <a:latin typeface="Barlow Semi-Bold"/>
                  <a:ea typeface="Barlow Semi-Bold"/>
                  <a:cs typeface="Barlow Semi-Bold"/>
                  <a:sym typeface="Barlow Semi-Bold"/>
                </a:rPr>
                <a:t>3</a:t>
              </a:r>
            </a:p>
          </p:txBody>
        </p:sp>
      </p:grpSp>
      <p:grpSp>
        <p:nvGrpSpPr>
          <p:cNvPr name="Group 38" id="38"/>
          <p:cNvGrpSpPr/>
          <p:nvPr/>
        </p:nvGrpSpPr>
        <p:grpSpPr>
          <a:xfrm rot="0">
            <a:off x="2011680" y="3858768"/>
            <a:ext cx="14996160" cy="914400"/>
            <a:chOff x="0" y="0"/>
            <a:chExt cx="19994880" cy="1219200"/>
          </a:xfrm>
        </p:grpSpPr>
        <p:sp>
          <p:nvSpPr>
            <p:cNvPr name="Freeform 39" id="39"/>
            <p:cNvSpPr/>
            <p:nvPr/>
          </p:nvSpPr>
          <p:spPr>
            <a:xfrm flipH="false" flipV="false" rot="0">
              <a:off x="0" y="0"/>
              <a:ext cx="19994880" cy="1219200"/>
            </a:xfrm>
            <a:custGeom>
              <a:avLst/>
              <a:gdLst/>
              <a:ahLst/>
              <a:cxnLst/>
              <a:rect r="r" b="b" t="t" l="l"/>
              <a:pathLst>
                <a:path h="1219200" w="19994880">
                  <a:moveTo>
                    <a:pt x="0" y="0"/>
                  </a:moveTo>
                  <a:lnTo>
                    <a:pt x="19994880" y="0"/>
                  </a:lnTo>
                  <a:lnTo>
                    <a:pt x="19994880" y="1219200"/>
                  </a:lnTo>
                  <a:lnTo>
                    <a:pt x="0" y="1219200"/>
                  </a:lnTo>
                  <a:close/>
                </a:path>
              </a:pathLst>
            </a:custGeom>
            <a:blipFill>
              <a:blip r:embed="rId3">
                <a:alphaModFix amt="0"/>
              </a:blip>
              <a:stretch>
                <a:fillRect l="0" t="-269332" r="0" b="-269332"/>
              </a:stretch>
            </a:blipFill>
          </p:spPr>
        </p:sp>
      </p:grpSp>
      <p:grpSp>
        <p:nvGrpSpPr>
          <p:cNvPr name="Group 40" id="40"/>
          <p:cNvGrpSpPr/>
          <p:nvPr/>
        </p:nvGrpSpPr>
        <p:grpSpPr>
          <a:xfrm rot="0">
            <a:off x="2011680" y="3858768"/>
            <a:ext cx="14996160" cy="914400"/>
            <a:chOff x="0" y="0"/>
            <a:chExt cx="19994880" cy="1219200"/>
          </a:xfrm>
        </p:grpSpPr>
        <p:sp>
          <p:nvSpPr>
            <p:cNvPr name="Freeform 41" id="41"/>
            <p:cNvSpPr/>
            <p:nvPr/>
          </p:nvSpPr>
          <p:spPr>
            <a:xfrm flipH="false" flipV="false" rot="0">
              <a:off x="0" y="0"/>
              <a:ext cx="19994880" cy="1219200"/>
            </a:xfrm>
            <a:custGeom>
              <a:avLst/>
              <a:gdLst/>
              <a:ahLst/>
              <a:cxnLst/>
              <a:rect r="r" b="b" t="t" l="l"/>
              <a:pathLst>
                <a:path h="1219200" w="19994880">
                  <a:moveTo>
                    <a:pt x="0" y="0"/>
                  </a:moveTo>
                  <a:lnTo>
                    <a:pt x="19994880" y="0"/>
                  </a:lnTo>
                  <a:lnTo>
                    <a:pt x="19994880" y="1219200"/>
                  </a:lnTo>
                  <a:lnTo>
                    <a:pt x="0" y="1219200"/>
                  </a:lnTo>
                  <a:close/>
                </a:path>
              </a:pathLst>
            </a:custGeom>
            <a:blipFill>
              <a:blip r:embed="rId4">
                <a:alphaModFix amt="0"/>
              </a:blip>
              <a:stretch>
                <a:fillRect l="0" t="-269554" r="0" b="-269554"/>
              </a:stretch>
            </a:blipFill>
          </p:spPr>
        </p:sp>
        <p:sp>
          <p:nvSpPr>
            <p:cNvPr name="TextBox 42" id="42"/>
            <p:cNvSpPr txBox="true"/>
            <p:nvPr/>
          </p:nvSpPr>
          <p:spPr>
            <a:xfrm>
              <a:off x="0" y="-9525"/>
              <a:ext cx="19994880" cy="1228725"/>
            </a:xfrm>
            <a:prstGeom prst="rect">
              <a:avLst/>
            </a:prstGeom>
          </p:spPr>
          <p:txBody>
            <a:bodyPr anchor="ctr" rtlCol="false" tIns="0" lIns="0" bIns="0" rIns="0"/>
            <a:lstStyle/>
            <a:p>
              <a:pPr algn="l">
                <a:lnSpc>
                  <a:spcPts val="3358"/>
                </a:lnSpc>
              </a:pPr>
              <a:r>
                <a:rPr lang="en-US" sz="2799" spc="11">
                  <a:solidFill>
                    <a:srgbClr val="FFFFFF"/>
                  </a:solidFill>
                  <a:latin typeface="Barlow"/>
                  <a:ea typeface="Barlow"/>
                  <a:cs typeface="Barlow"/>
                  <a:sym typeface="Barlow"/>
                </a:rPr>
                <a:t>Verify EVERY citation exists before submission</a:t>
              </a:r>
            </a:p>
          </p:txBody>
        </p:sp>
      </p:grpSp>
      <p:grpSp>
        <p:nvGrpSpPr>
          <p:cNvPr name="Group 43" id="43"/>
          <p:cNvGrpSpPr/>
          <p:nvPr/>
        </p:nvGrpSpPr>
        <p:grpSpPr>
          <a:xfrm rot="0">
            <a:off x="914400" y="4919472"/>
            <a:ext cx="16459200" cy="914400"/>
            <a:chOff x="0" y="0"/>
            <a:chExt cx="21945600" cy="1219200"/>
          </a:xfrm>
        </p:grpSpPr>
        <p:sp>
          <p:nvSpPr>
            <p:cNvPr name="Freeform 44" id="44"/>
            <p:cNvSpPr/>
            <p:nvPr/>
          </p:nvSpPr>
          <p:spPr>
            <a:xfrm flipH="false" flipV="false" rot="0">
              <a:off x="0" y="0"/>
              <a:ext cx="21945600" cy="1219200"/>
            </a:xfrm>
            <a:custGeom>
              <a:avLst/>
              <a:gdLst/>
              <a:ahLst/>
              <a:cxnLst/>
              <a:rect r="r" b="b" t="t" l="l"/>
              <a:pathLst>
                <a:path h="1219200" w="21945600">
                  <a:moveTo>
                    <a:pt x="0" y="0"/>
                  </a:moveTo>
                  <a:lnTo>
                    <a:pt x="21945600" y="0"/>
                  </a:lnTo>
                  <a:lnTo>
                    <a:pt x="21945600" y="1219200"/>
                  </a:lnTo>
                  <a:lnTo>
                    <a:pt x="0" y="1219200"/>
                  </a:lnTo>
                  <a:close/>
                </a:path>
              </a:pathLst>
            </a:custGeom>
            <a:solidFill>
              <a:srgbClr val="6C9286"/>
            </a:solidFill>
          </p:spPr>
        </p:sp>
      </p:grpSp>
      <p:grpSp>
        <p:nvGrpSpPr>
          <p:cNvPr name="Group 45" id="45"/>
          <p:cNvGrpSpPr/>
          <p:nvPr/>
        </p:nvGrpSpPr>
        <p:grpSpPr>
          <a:xfrm rot="0">
            <a:off x="1097280" y="4919472"/>
            <a:ext cx="731520" cy="914400"/>
            <a:chOff x="0" y="0"/>
            <a:chExt cx="975360" cy="1219200"/>
          </a:xfrm>
        </p:grpSpPr>
        <p:sp>
          <p:nvSpPr>
            <p:cNvPr name="Freeform 46" id="46"/>
            <p:cNvSpPr/>
            <p:nvPr/>
          </p:nvSpPr>
          <p:spPr>
            <a:xfrm flipH="false" flipV="false" rot="0">
              <a:off x="0" y="0"/>
              <a:ext cx="975360" cy="1219200"/>
            </a:xfrm>
            <a:custGeom>
              <a:avLst/>
              <a:gdLst/>
              <a:ahLst/>
              <a:cxnLst/>
              <a:rect r="r" b="b" t="t" l="l"/>
              <a:pathLst>
                <a:path h="1219200" w="975360">
                  <a:moveTo>
                    <a:pt x="0" y="0"/>
                  </a:moveTo>
                  <a:lnTo>
                    <a:pt x="975360" y="0"/>
                  </a:lnTo>
                  <a:lnTo>
                    <a:pt x="975360" y="1219200"/>
                  </a:lnTo>
                  <a:lnTo>
                    <a:pt x="0" y="1219200"/>
                  </a:lnTo>
                  <a:close/>
                </a:path>
              </a:pathLst>
            </a:custGeom>
            <a:blipFill>
              <a:blip r:embed="rId3">
                <a:alphaModFix amt="0"/>
              </a:blip>
              <a:stretch>
                <a:fillRect l="-110490" t="0" r="-110490" b="0"/>
              </a:stretch>
            </a:blipFill>
          </p:spPr>
        </p:sp>
      </p:grpSp>
      <p:grpSp>
        <p:nvGrpSpPr>
          <p:cNvPr name="Group 47" id="47"/>
          <p:cNvGrpSpPr/>
          <p:nvPr/>
        </p:nvGrpSpPr>
        <p:grpSpPr>
          <a:xfrm rot="0">
            <a:off x="1097280" y="4919472"/>
            <a:ext cx="731520" cy="914400"/>
            <a:chOff x="0" y="0"/>
            <a:chExt cx="975360" cy="1219200"/>
          </a:xfrm>
        </p:grpSpPr>
        <p:sp>
          <p:nvSpPr>
            <p:cNvPr name="Freeform 48" id="48"/>
            <p:cNvSpPr/>
            <p:nvPr/>
          </p:nvSpPr>
          <p:spPr>
            <a:xfrm flipH="false" flipV="false" rot="0">
              <a:off x="0" y="0"/>
              <a:ext cx="975360" cy="1219200"/>
            </a:xfrm>
            <a:custGeom>
              <a:avLst/>
              <a:gdLst/>
              <a:ahLst/>
              <a:cxnLst/>
              <a:rect r="r" b="b" t="t" l="l"/>
              <a:pathLst>
                <a:path h="1219200" w="975360">
                  <a:moveTo>
                    <a:pt x="0" y="0"/>
                  </a:moveTo>
                  <a:lnTo>
                    <a:pt x="975360" y="0"/>
                  </a:lnTo>
                  <a:lnTo>
                    <a:pt x="975360" y="1219200"/>
                  </a:lnTo>
                  <a:lnTo>
                    <a:pt x="0" y="1219200"/>
                  </a:lnTo>
                  <a:close/>
                </a:path>
              </a:pathLst>
            </a:custGeom>
            <a:blipFill>
              <a:blip r:embed="rId4">
                <a:alphaModFix amt="0"/>
              </a:blip>
              <a:stretch>
                <a:fillRect l="-110379" t="0" r="-110379" b="0"/>
              </a:stretch>
            </a:blipFill>
          </p:spPr>
        </p:sp>
        <p:sp>
          <p:nvSpPr>
            <p:cNvPr name="TextBox 49" id="49"/>
            <p:cNvSpPr txBox="true"/>
            <p:nvPr/>
          </p:nvSpPr>
          <p:spPr>
            <a:xfrm>
              <a:off x="0" y="-9525"/>
              <a:ext cx="975360" cy="1228725"/>
            </a:xfrm>
            <a:prstGeom prst="rect">
              <a:avLst/>
            </a:prstGeom>
          </p:spPr>
          <p:txBody>
            <a:bodyPr anchor="ctr" rtlCol="false" tIns="0" lIns="0" bIns="0" rIns="0"/>
            <a:lstStyle/>
            <a:p>
              <a:pPr algn="l">
                <a:lnSpc>
                  <a:spcPts val="3358"/>
                </a:lnSpc>
              </a:pPr>
              <a:r>
                <a:rPr lang="en-US" b="true" sz="2799">
                  <a:solidFill>
                    <a:srgbClr val="365B6D"/>
                  </a:solidFill>
                  <a:latin typeface="Barlow Semi-Bold"/>
                  <a:ea typeface="Barlow Semi-Bold"/>
                  <a:cs typeface="Barlow Semi-Bold"/>
                  <a:sym typeface="Barlow Semi-Bold"/>
                </a:rPr>
                <a:t>4</a:t>
              </a:r>
            </a:p>
          </p:txBody>
        </p:sp>
      </p:grpSp>
      <p:grpSp>
        <p:nvGrpSpPr>
          <p:cNvPr name="Group 50" id="50"/>
          <p:cNvGrpSpPr/>
          <p:nvPr/>
        </p:nvGrpSpPr>
        <p:grpSpPr>
          <a:xfrm rot="0">
            <a:off x="2011680" y="4919472"/>
            <a:ext cx="14996160" cy="914400"/>
            <a:chOff x="0" y="0"/>
            <a:chExt cx="19994880" cy="1219200"/>
          </a:xfrm>
        </p:grpSpPr>
        <p:sp>
          <p:nvSpPr>
            <p:cNvPr name="Freeform 51" id="51"/>
            <p:cNvSpPr/>
            <p:nvPr/>
          </p:nvSpPr>
          <p:spPr>
            <a:xfrm flipH="false" flipV="false" rot="0">
              <a:off x="0" y="0"/>
              <a:ext cx="19994880" cy="1219200"/>
            </a:xfrm>
            <a:custGeom>
              <a:avLst/>
              <a:gdLst/>
              <a:ahLst/>
              <a:cxnLst/>
              <a:rect r="r" b="b" t="t" l="l"/>
              <a:pathLst>
                <a:path h="1219200" w="19994880">
                  <a:moveTo>
                    <a:pt x="0" y="0"/>
                  </a:moveTo>
                  <a:lnTo>
                    <a:pt x="19994880" y="0"/>
                  </a:lnTo>
                  <a:lnTo>
                    <a:pt x="19994880" y="1219200"/>
                  </a:lnTo>
                  <a:lnTo>
                    <a:pt x="0" y="1219200"/>
                  </a:lnTo>
                  <a:close/>
                </a:path>
              </a:pathLst>
            </a:custGeom>
            <a:blipFill>
              <a:blip r:embed="rId3">
                <a:alphaModFix amt="0"/>
              </a:blip>
              <a:stretch>
                <a:fillRect l="0" t="-269332" r="0" b="-269332"/>
              </a:stretch>
            </a:blipFill>
          </p:spPr>
        </p:sp>
      </p:grpSp>
      <p:grpSp>
        <p:nvGrpSpPr>
          <p:cNvPr name="Group 52" id="52"/>
          <p:cNvGrpSpPr/>
          <p:nvPr/>
        </p:nvGrpSpPr>
        <p:grpSpPr>
          <a:xfrm rot="0">
            <a:off x="2011680" y="4919472"/>
            <a:ext cx="14996160" cy="914400"/>
            <a:chOff x="0" y="0"/>
            <a:chExt cx="19994880" cy="1219200"/>
          </a:xfrm>
        </p:grpSpPr>
        <p:sp>
          <p:nvSpPr>
            <p:cNvPr name="Freeform 53" id="53"/>
            <p:cNvSpPr/>
            <p:nvPr/>
          </p:nvSpPr>
          <p:spPr>
            <a:xfrm flipH="false" flipV="false" rot="0">
              <a:off x="0" y="0"/>
              <a:ext cx="19994880" cy="1219200"/>
            </a:xfrm>
            <a:custGeom>
              <a:avLst/>
              <a:gdLst/>
              <a:ahLst/>
              <a:cxnLst/>
              <a:rect r="r" b="b" t="t" l="l"/>
              <a:pathLst>
                <a:path h="1219200" w="19994880">
                  <a:moveTo>
                    <a:pt x="0" y="0"/>
                  </a:moveTo>
                  <a:lnTo>
                    <a:pt x="19994880" y="0"/>
                  </a:lnTo>
                  <a:lnTo>
                    <a:pt x="19994880" y="1219200"/>
                  </a:lnTo>
                  <a:lnTo>
                    <a:pt x="0" y="1219200"/>
                  </a:lnTo>
                  <a:close/>
                </a:path>
              </a:pathLst>
            </a:custGeom>
            <a:blipFill>
              <a:blip r:embed="rId4">
                <a:alphaModFix amt="0"/>
              </a:blip>
              <a:stretch>
                <a:fillRect l="0" t="-269554" r="0" b="-269554"/>
              </a:stretch>
            </a:blipFill>
          </p:spPr>
        </p:sp>
        <p:sp>
          <p:nvSpPr>
            <p:cNvPr name="TextBox 54" id="54"/>
            <p:cNvSpPr txBox="true"/>
            <p:nvPr/>
          </p:nvSpPr>
          <p:spPr>
            <a:xfrm>
              <a:off x="0" y="-9525"/>
              <a:ext cx="19994880" cy="1228725"/>
            </a:xfrm>
            <a:prstGeom prst="rect">
              <a:avLst/>
            </a:prstGeom>
          </p:spPr>
          <p:txBody>
            <a:bodyPr anchor="ctr" rtlCol="false" tIns="0" lIns="0" bIns="0" rIns="0"/>
            <a:lstStyle/>
            <a:p>
              <a:pPr algn="l">
                <a:lnSpc>
                  <a:spcPts val="3358"/>
                </a:lnSpc>
              </a:pPr>
              <a:r>
                <a:rPr lang="en-US" sz="2799" spc="11">
                  <a:solidFill>
                    <a:srgbClr val="FFFFFF"/>
                  </a:solidFill>
                  <a:latin typeface="Barlow"/>
                  <a:ea typeface="Barlow"/>
                  <a:cs typeface="Barlow"/>
                  <a:sym typeface="Barlow"/>
                </a:rPr>
                <a:t>Run plagiarism check on final draft</a:t>
              </a:r>
            </a:p>
          </p:txBody>
        </p:sp>
      </p:grpSp>
      <p:grpSp>
        <p:nvGrpSpPr>
          <p:cNvPr name="Group 55" id="55"/>
          <p:cNvGrpSpPr/>
          <p:nvPr/>
        </p:nvGrpSpPr>
        <p:grpSpPr>
          <a:xfrm rot="0">
            <a:off x="914400" y="5980176"/>
            <a:ext cx="16459200" cy="914400"/>
            <a:chOff x="0" y="0"/>
            <a:chExt cx="21945600" cy="1219200"/>
          </a:xfrm>
        </p:grpSpPr>
        <p:sp>
          <p:nvSpPr>
            <p:cNvPr name="Freeform 56" id="56"/>
            <p:cNvSpPr/>
            <p:nvPr/>
          </p:nvSpPr>
          <p:spPr>
            <a:xfrm flipH="false" flipV="false" rot="0">
              <a:off x="0" y="0"/>
              <a:ext cx="21945600" cy="1219200"/>
            </a:xfrm>
            <a:custGeom>
              <a:avLst/>
              <a:gdLst/>
              <a:ahLst/>
              <a:cxnLst/>
              <a:rect r="r" b="b" t="t" l="l"/>
              <a:pathLst>
                <a:path h="1219200" w="21945600">
                  <a:moveTo>
                    <a:pt x="0" y="0"/>
                  </a:moveTo>
                  <a:lnTo>
                    <a:pt x="21945600" y="0"/>
                  </a:lnTo>
                  <a:lnTo>
                    <a:pt x="21945600" y="1219200"/>
                  </a:lnTo>
                  <a:lnTo>
                    <a:pt x="0" y="1219200"/>
                  </a:lnTo>
                  <a:close/>
                </a:path>
              </a:pathLst>
            </a:custGeom>
            <a:solidFill>
              <a:srgbClr val="289DD2"/>
            </a:solidFill>
          </p:spPr>
        </p:sp>
      </p:grpSp>
      <p:grpSp>
        <p:nvGrpSpPr>
          <p:cNvPr name="Group 57" id="57"/>
          <p:cNvGrpSpPr/>
          <p:nvPr/>
        </p:nvGrpSpPr>
        <p:grpSpPr>
          <a:xfrm rot="0">
            <a:off x="1097280" y="5980176"/>
            <a:ext cx="731520" cy="914400"/>
            <a:chOff x="0" y="0"/>
            <a:chExt cx="975360" cy="1219200"/>
          </a:xfrm>
        </p:grpSpPr>
        <p:sp>
          <p:nvSpPr>
            <p:cNvPr name="Freeform 58" id="58"/>
            <p:cNvSpPr/>
            <p:nvPr/>
          </p:nvSpPr>
          <p:spPr>
            <a:xfrm flipH="false" flipV="false" rot="0">
              <a:off x="0" y="0"/>
              <a:ext cx="975360" cy="1219200"/>
            </a:xfrm>
            <a:custGeom>
              <a:avLst/>
              <a:gdLst/>
              <a:ahLst/>
              <a:cxnLst/>
              <a:rect r="r" b="b" t="t" l="l"/>
              <a:pathLst>
                <a:path h="1219200" w="975360">
                  <a:moveTo>
                    <a:pt x="0" y="0"/>
                  </a:moveTo>
                  <a:lnTo>
                    <a:pt x="975360" y="0"/>
                  </a:lnTo>
                  <a:lnTo>
                    <a:pt x="975360" y="1219200"/>
                  </a:lnTo>
                  <a:lnTo>
                    <a:pt x="0" y="1219200"/>
                  </a:lnTo>
                  <a:close/>
                </a:path>
              </a:pathLst>
            </a:custGeom>
            <a:blipFill>
              <a:blip r:embed="rId3">
                <a:alphaModFix amt="0"/>
              </a:blip>
              <a:stretch>
                <a:fillRect l="-110490" t="0" r="-110490" b="0"/>
              </a:stretch>
            </a:blipFill>
          </p:spPr>
        </p:sp>
      </p:grpSp>
      <p:grpSp>
        <p:nvGrpSpPr>
          <p:cNvPr name="Group 59" id="59"/>
          <p:cNvGrpSpPr/>
          <p:nvPr/>
        </p:nvGrpSpPr>
        <p:grpSpPr>
          <a:xfrm rot="0">
            <a:off x="1097280" y="5980176"/>
            <a:ext cx="731520" cy="914400"/>
            <a:chOff x="0" y="0"/>
            <a:chExt cx="975360" cy="1219200"/>
          </a:xfrm>
        </p:grpSpPr>
        <p:sp>
          <p:nvSpPr>
            <p:cNvPr name="Freeform 60" id="60"/>
            <p:cNvSpPr/>
            <p:nvPr/>
          </p:nvSpPr>
          <p:spPr>
            <a:xfrm flipH="false" flipV="false" rot="0">
              <a:off x="0" y="0"/>
              <a:ext cx="975360" cy="1219200"/>
            </a:xfrm>
            <a:custGeom>
              <a:avLst/>
              <a:gdLst/>
              <a:ahLst/>
              <a:cxnLst/>
              <a:rect r="r" b="b" t="t" l="l"/>
              <a:pathLst>
                <a:path h="1219200" w="975360">
                  <a:moveTo>
                    <a:pt x="0" y="0"/>
                  </a:moveTo>
                  <a:lnTo>
                    <a:pt x="975360" y="0"/>
                  </a:lnTo>
                  <a:lnTo>
                    <a:pt x="975360" y="1219200"/>
                  </a:lnTo>
                  <a:lnTo>
                    <a:pt x="0" y="1219200"/>
                  </a:lnTo>
                  <a:close/>
                </a:path>
              </a:pathLst>
            </a:custGeom>
            <a:blipFill>
              <a:blip r:embed="rId4">
                <a:alphaModFix amt="0"/>
              </a:blip>
              <a:stretch>
                <a:fillRect l="-110379" t="0" r="-110379" b="0"/>
              </a:stretch>
            </a:blipFill>
          </p:spPr>
        </p:sp>
        <p:sp>
          <p:nvSpPr>
            <p:cNvPr name="TextBox 61" id="61"/>
            <p:cNvSpPr txBox="true"/>
            <p:nvPr/>
          </p:nvSpPr>
          <p:spPr>
            <a:xfrm>
              <a:off x="0" y="-9525"/>
              <a:ext cx="975360" cy="1228725"/>
            </a:xfrm>
            <a:prstGeom prst="rect">
              <a:avLst/>
            </a:prstGeom>
          </p:spPr>
          <p:txBody>
            <a:bodyPr anchor="ctr" rtlCol="false" tIns="0" lIns="0" bIns="0" rIns="0"/>
            <a:lstStyle/>
            <a:p>
              <a:pPr algn="l">
                <a:lnSpc>
                  <a:spcPts val="3358"/>
                </a:lnSpc>
              </a:pPr>
              <a:r>
                <a:rPr lang="en-US" b="true" sz="2799">
                  <a:solidFill>
                    <a:srgbClr val="365B6D"/>
                  </a:solidFill>
                  <a:latin typeface="Barlow Semi-Bold"/>
                  <a:ea typeface="Barlow Semi-Bold"/>
                  <a:cs typeface="Barlow Semi-Bold"/>
                  <a:sym typeface="Barlow Semi-Bold"/>
                </a:rPr>
                <a:t>5</a:t>
              </a:r>
            </a:p>
          </p:txBody>
        </p:sp>
      </p:grpSp>
      <p:grpSp>
        <p:nvGrpSpPr>
          <p:cNvPr name="Group 62" id="62"/>
          <p:cNvGrpSpPr/>
          <p:nvPr/>
        </p:nvGrpSpPr>
        <p:grpSpPr>
          <a:xfrm rot="0">
            <a:off x="2011680" y="5980176"/>
            <a:ext cx="14996160" cy="914400"/>
            <a:chOff x="0" y="0"/>
            <a:chExt cx="19994880" cy="1219200"/>
          </a:xfrm>
        </p:grpSpPr>
        <p:sp>
          <p:nvSpPr>
            <p:cNvPr name="Freeform 63" id="63"/>
            <p:cNvSpPr/>
            <p:nvPr/>
          </p:nvSpPr>
          <p:spPr>
            <a:xfrm flipH="false" flipV="false" rot="0">
              <a:off x="0" y="0"/>
              <a:ext cx="19994880" cy="1219200"/>
            </a:xfrm>
            <a:custGeom>
              <a:avLst/>
              <a:gdLst/>
              <a:ahLst/>
              <a:cxnLst/>
              <a:rect r="r" b="b" t="t" l="l"/>
              <a:pathLst>
                <a:path h="1219200" w="19994880">
                  <a:moveTo>
                    <a:pt x="0" y="0"/>
                  </a:moveTo>
                  <a:lnTo>
                    <a:pt x="19994880" y="0"/>
                  </a:lnTo>
                  <a:lnTo>
                    <a:pt x="19994880" y="1219200"/>
                  </a:lnTo>
                  <a:lnTo>
                    <a:pt x="0" y="1219200"/>
                  </a:lnTo>
                  <a:close/>
                </a:path>
              </a:pathLst>
            </a:custGeom>
            <a:blipFill>
              <a:blip r:embed="rId3">
                <a:alphaModFix amt="0"/>
              </a:blip>
              <a:stretch>
                <a:fillRect l="0" t="-269332" r="0" b="-269332"/>
              </a:stretch>
            </a:blipFill>
          </p:spPr>
        </p:sp>
      </p:grpSp>
      <p:grpSp>
        <p:nvGrpSpPr>
          <p:cNvPr name="Group 64" id="64"/>
          <p:cNvGrpSpPr/>
          <p:nvPr/>
        </p:nvGrpSpPr>
        <p:grpSpPr>
          <a:xfrm rot="0">
            <a:off x="2011680" y="5980176"/>
            <a:ext cx="14996160" cy="914400"/>
            <a:chOff x="0" y="0"/>
            <a:chExt cx="19994880" cy="1219200"/>
          </a:xfrm>
        </p:grpSpPr>
        <p:sp>
          <p:nvSpPr>
            <p:cNvPr name="Freeform 65" id="65"/>
            <p:cNvSpPr/>
            <p:nvPr/>
          </p:nvSpPr>
          <p:spPr>
            <a:xfrm flipH="false" flipV="false" rot="0">
              <a:off x="0" y="0"/>
              <a:ext cx="19994880" cy="1219200"/>
            </a:xfrm>
            <a:custGeom>
              <a:avLst/>
              <a:gdLst/>
              <a:ahLst/>
              <a:cxnLst/>
              <a:rect r="r" b="b" t="t" l="l"/>
              <a:pathLst>
                <a:path h="1219200" w="19994880">
                  <a:moveTo>
                    <a:pt x="0" y="0"/>
                  </a:moveTo>
                  <a:lnTo>
                    <a:pt x="19994880" y="0"/>
                  </a:lnTo>
                  <a:lnTo>
                    <a:pt x="19994880" y="1219200"/>
                  </a:lnTo>
                  <a:lnTo>
                    <a:pt x="0" y="1219200"/>
                  </a:lnTo>
                  <a:close/>
                </a:path>
              </a:pathLst>
            </a:custGeom>
            <a:blipFill>
              <a:blip r:embed="rId4">
                <a:alphaModFix amt="0"/>
              </a:blip>
              <a:stretch>
                <a:fillRect l="0" t="-269554" r="0" b="-269554"/>
              </a:stretch>
            </a:blipFill>
          </p:spPr>
        </p:sp>
        <p:sp>
          <p:nvSpPr>
            <p:cNvPr name="TextBox 66" id="66"/>
            <p:cNvSpPr txBox="true"/>
            <p:nvPr/>
          </p:nvSpPr>
          <p:spPr>
            <a:xfrm>
              <a:off x="0" y="-9525"/>
              <a:ext cx="19994880" cy="1228725"/>
            </a:xfrm>
            <a:prstGeom prst="rect">
              <a:avLst/>
            </a:prstGeom>
          </p:spPr>
          <p:txBody>
            <a:bodyPr anchor="ctr" rtlCol="false" tIns="0" lIns="0" bIns="0" rIns="0"/>
            <a:lstStyle/>
            <a:p>
              <a:pPr algn="l">
                <a:lnSpc>
                  <a:spcPts val="3358"/>
                </a:lnSpc>
              </a:pPr>
              <a:r>
                <a:rPr lang="en-US" sz="2799" spc="11">
                  <a:solidFill>
                    <a:srgbClr val="FFFFFF"/>
                  </a:solidFill>
                  <a:latin typeface="Barlow"/>
                  <a:ea typeface="Barlow"/>
                  <a:cs typeface="Barlow"/>
                  <a:sym typeface="Barlow"/>
                </a:rPr>
                <a:t>Never upload confidential data to AI tools</a:t>
              </a:r>
            </a:p>
          </p:txBody>
        </p:sp>
      </p:grpSp>
      <p:grpSp>
        <p:nvGrpSpPr>
          <p:cNvPr name="Group 67" id="67"/>
          <p:cNvGrpSpPr/>
          <p:nvPr/>
        </p:nvGrpSpPr>
        <p:grpSpPr>
          <a:xfrm rot="0">
            <a:off x="914400" y="7040880"/>
            <a:ext cx="16459200" cy="914400"/>
            <a:chOff x="0" y="0"/>
            <a:chExt cx="21945600" cy="1219200"/>
          </a:xfrm>
        </p:grpSpPr>
        <p:sp>
          <p:nvSpPr>
            <p:cNvPr name="Freeform 68" id="68"/>
            <p:cNvSpPr/>
            <p:nvPr/>
          </p:nvSpPr>
          <p:spPr>
            <a:xfrm flipH="false" flipV="false" rot="0">
              <a:off x="0" y="0"/>
              <a:ext cx="21945600" cy="1219200"/>
            </a:xfrm>
            <a:custGeom>
              <a:avLst/>
              <a:gdLst/>
              <a:ahLst/>
              <a:cxnLst/>
              <a:rect r="r" b="b" t="t" l="l"/>
              <a:pathLst>
                <a:path h="1219200" w="21945600">
                  <a:moveTo>
                    <a:pt x="0" y="0"/>
                  </a:moveTo>
                  <a:lnTo>
                    <a:pt x="21945600" y="0"/>
                  </a:lnTo>
                  <a:lnTo>
                    <a:pt x="21945600" y="1219200"/>
                  </a:lnTo>
                  <a:lnTo>
                    <a:pt x="0" y="1219200"/>
                  </a:lnTo>
                  <a:close/>
                </a:path>
              </a:pathLst>
            </a:custGeom>
            <a:solidFill>
              <a:srgbClr val="6C9286"/>
            </a:solidFill>
          </p:spPr>
        </p:sp>
      </p:grpSp>
      <p:grpSp>
        <p:nvGrpSpPr>
          <p:cNvPr name="Group 69" id="69"/>
          <p:cNvGrpSpPr/>
          <p:nvPr/>
        </p:nvGrpSpPr>
        <p:grpSpPr>
          <a:xfrm rot="0">
            <a:off x="1097280" y="7040880"/>
            <a:ext cx="731520" cy="914400"/>
            <a:chOff x="0" y="0"/>
            <a:chExt cx="975360" cy="1219200"/>
          </a:xfrm>
        </p:grpSpPr>
        <p:sp>
          <p:nvSpPr>
            <p:cNvPr name="Freeform 70" id="70"/>
            <p:cNvSpPr/>
            <p:nvPr/>
          </p:nvSpPr>
          <p:spPr>
            <a:xfrm flipH="false" flipV="false" rot="0">
              <a:off x="0" y="0"/>
              <a:ext cx="975360" cy="1219200"/>
            </a:xfrm>
            <a:custGeom>
              <a:avLst/>
              <a:gdLst/>
              <a:ahLst/>
              <a:cxnLst/>
              <a:rect r="r" b="b" t="t" l="l"/>
              <a:pathLst>
                <a:path h="1219200" w="975360">
                  <a:moveTo>
                    <a:pt x="0" y="0"/>
                  </a:moveTo>
                  <a:lnTo>
                    <a:pt x="975360" y="0"/>
                  </a:lnTo>
                  <a:lnTo>
                    <a:pt x="975360" y="1219200"/>
                  </a:lnTo>
                  <a:lnTo>
                    <a:pt x="0" y="1219200"/>
                  </a:lnTo>
                  <a:close/>
                </a:path>
              </a:pathLst>
            </a:custGeom>
            <a:blipFill>
              <a:blip r:embed="rId3">
                <a:alphaModFix amt="0"/>
              </a:blip>
              <a:stretch>
                <a:fillRect l="-110490" t="0" r="-110490" b="0"/>
              </a:stretch>
            </a:blipFill>
          </p:spPr>
        </p:sp>
      </p:grpSp>
      <p:grpSp>
        <p:nvGrpSpPr>
          <p:cNvPr name="Group 71" id="71"/>
          <p:cNvGrpSpPr/>
          <p:nvPr/>
        </p:nvGrpSpPr>
        <p:grpSpPr>
          <a:xfrm rot="0">
            <a:off x="1097280" y="7040880"/>
            <a:ext cx="731520" cy="914400"/>
            <a:chOff x="0" y="0"/>
            <a:chExt cx="975360" cy="1219200"/>
          </a:xfrm>
        </p:grpSpPr>
        <p:sp>
          <p:nvSpPr>
            <p:cNvPr name="Freeform 72" id="72"/>
            <p:cNvSpPr/>
            <p:nvPr/>
          </p:nvSpPr>
          <p:spPr>
            <a:xfrm flipH="false" flipV="false" rot="0">
              <a:off x="0" y="0"/>
              <a:ext cx="975360" cy="1219200"/>
            </a:xfrm>
            <a:custGeom>
              <a:avLst/>
              <a:gdLst/>
              <a:ahLst/>
              <a:cxnLst/>
              <a:rect r="r" b="b" t="t" l="l"/>
              <a:pathLst>
                <a:path h="1219200" w="975360">
                  <a:moveTo>
                    <a:pt x="0" y="0"/>
                  </a:moveTo>
                  <a:lnTo>
                    <a:pt x="975360" y="0"/>
                  </a:lnTo>
                  <a:lnTo>
                    <a:pt x="975360" y="1219200"/>
                  </a:lnTo>
                  <a:lnTo>
                    <a:pt x="0" y="1219200"/>
                  </a:lnTo>
                  <a:close/>
                </a:path>
              </a:pathLst>
            </a:custGeom>
            <a:blipFill>
              <a:blip r:embed="rId4">
                <a:alphaModFix amt="0"/>
              </a:blip>
              <a:stretch>
                <a:fillRect l="-110379" t="0" r="-110379" b="0"/>
              </a:stretch>
            </a:blipFill>
          </p:spPr>
        </p:sp>
        <p:sp>
          <p:nvSpPr>
            <p:cNvPr name="TextBox 73" id="73"/>
            <p:cNvSpPr txBox="true"/>
            <p:nvPr/>
          </p:nvSpPr>
          <p:spPr>
            <a:xfrm>
              <a:off x="0" y="-9525"/>
              <a:ext cx="975360" cy="1228725"/>
            </a:xfrm>
            <a:prstGeom prst="rect">
              <a:avLst/>
            </a:prstGeom>
          </p:spPr>
          <p:txBody>
            <a:bodyPr anchor="ctr" rtlCol="false" tIns="0" lIns="0" bIns="0" rIns="0"/>
            <a:lstStyle/>
            <a:p>
              <a:pPr algn="l">
                <a:lnSpc>
                  <a:spcPts val="3358"/>
                </a:lnSpc>
              </a:pPr>
              <a:r>
                <a:rPr lang="en-US" b="true" sz="2799">
                  <a:solidFill>
                    <a:srgbClr val="365B6D"/>
                  </a:solidFill>
                  <a:latin typeface="Barlow Semi-Bold"/>
                  <a:ea typeface="Barlow Semi-Bold"/>
                  <a:cs typeface="Barlow Semi-Bold"/>
                  <a:sym typeface="Barlow Semi-Bold"/>
                </a:rPr>
                <a:t>6</a:t>
              </a:r>
            </a:p>
          </p:txBody>
        </p:sp>
      </p:grpSp>
      <p:grpSp>
        <p:nvGrpSpPr>
          <p:cNvPr name="Group 74" id="74"/>
          <p:cNvGrpSpPr/>
          <p:nvPr/>
        </p:nvGrpSpPr>
        <p:grpSpPr>
          <a:xfrm rot="0">
            <a:off x="2011680" y="7040880"/>
            <a:ext cx="14996160" cy="914400"/>
            <a:chOff x="0" y="0"/>
            <a:chExt cx="19994880" cy="1219200"/>
          </a:xfrm>
        </p:grpSpPr>
        <p:sp>
          <p:nvSpPr>
            <p:cNvPr name="Freeform 75" id="75"/>
            <p:cNvSpPr/>
            <p:nvPr/>
          </p:nvSpPr>
          <p:spPr>
            <a:xfrm flipH="false" flipV="false" rot="0">
              <a:off x="0" y="0"/>
              <a:ext cx="19994880" cy="1219200"/>
            </a:xfrm>
            <a:custGeom>
              <a:avLst/>
              <a:gdLst/>
              <a:ahLst/>
              <a:cxnLst/>
              <a:rect r="r" b="b" t="t" l="l"/>
              <a:pathLst>
                <a:path h="1219200" w="19994880">
                  <a:moveTo>
                    <a:pt x="0" y="0"/>
                  </a:moveTo>
                  <a:lnTo>
                    <a:pt x="19994880" y="0"/>
                  </a:lnTo>
                  <a:lnTo>
                    <a:pt x="19994880" y="1219200"/>
                  </a:lnTo>
                  <a:lnTo>
                    <a:pt x="0" y="1219200"/>
                  </a:lnTo>
                  <a:close/>
                </a:path>
              </a:pathLst>
            </a:custGeom>
            <a:blipFill>
              <a:blip r:embed="rId3">
                <a:alphaModFix amt="0"/>
              </a:blip>
              <a:stretch>
                <a:fillRect l="0" t="-269332" r="0" b="-269332"/>
              </a:stretch>
            </a:blipFill>
          </p:spPr>
        </p:sp>
      </p:grpSp>
      <p:grpSp>
        <p:nvGrpSpPr>
          <p:cNvPr name="Group 76" id="76"/>
          <p:cNvGrpSpPr/>
          <p:nvPr/>
        </p:nvGrpSpPr>
        <p:grpSpPr>
          <a:xfrm rot="0">
            <a:off x="2011680" y="7040880"/>
            <a:ext cx="14996160" cy="914400"/>
            <a:chOff x="0" y="0"/>
            <a:chExt cx="19994880" cy="1219200"/>
          </a:xfrm>
        </p:grpSpPr>
        <p:sp>
          <p:nvSpPr>
            <p:cNvPr name="Freeform 77" id="77"/>
            <p:cNvSpPr/>
            <p:nvPr/>
          </p:nvSpPr>
          <p:spPr>
            <a:xfrm flipH="false" flipV="false" rot="0">
              <a:off x="0" y="0"/>
              <a:ext cx="19994880" cy="1219200"/>
            </a:xfrm>
            <a:custGeom>
              <a:avLst/>
              <a:gdLst/>
              <a:ahLst/>
              <a:cxnLst/>
              <a:rect r="r" b="b" t="t" l="l"/>
              <a:pathLst>
                <a:path h="1219200" w="19994880">
                  <a:moveTo>
                    <a:pt x="0" y="0"/>
                  </a:moveTo>
                  <a:lnTo>
                    <a:pt x="19994880" y="0"/>
                  </a:lnTo>
                  <a:lnTo>
                    <a:pt x="19994880" y="1219200"/>
                  </a:lnTo>
                  <a:lnTo>
                    <a:pt x="0" y="1219200"/>
                  </a:lnTo>
                  <a:close/>
                </a:path>
              </a:pathLst>
            </a:custGeom>
            <a:blipFill>
              <a:blip r:embed="rId4">
                <a:alphaModFix amt="0"/>
              </a:blip>
              <a:stretch>
                <a:fillRect l="0" t="-269554" r="0" b="-269554"/>
              </a:stretch>
            </a:blipFill>
          </p:spPr>
        </p:sp>
        <p:sp>
          <p:nvSpPr>
            <p:cNvPr name="TextBox 78" id="78"/>
            <p:cNvSpPr txBox="true"/>
            <p:nvPr/>
          </p:nvSpPr>
          <p:spPr>
            <a:xfrm>
              <a:off x="0" y="-9525"/>
              <a:ext cx="19994880" cy="1228725"/>
            </a:xfrm>
            <a:prstGeom prst="rect">
              <a:avLst/>
            </a:prstGeom>
          </p:spPr>
          <p:txBody>
            <a:bodyPr anchor="ctr" rtlCol="false" tIns="0" lIns="0" bIns="0" rIns="0"/>
            <a:lstStyle/>
            <a:p>
              <a:pPr algn="l">
                <a:lnSpc>
                  <a:spcPts val="3358"/>
                </a:lnSpc>
              </a:pPr>
              <a:r>
                <a:rPr lang="en-US" sz="2799" spc="11">
                  <a:solidFill>
                    <a:srgbClr val="FFFFFF"/>
                  </a:solidFill>
                  <a:latin typeface="Barlow"/>
                  <a:ea typeface="Barlow"/>
                  <a:cs typeface="Barlow"/>
                  <a:sym typeface="Barlow"/>
                </a:rPr>
                <a:t>Read your institution's AI policy</a:t>
              </a:r>
            </a:p>
          </p:txBody>
        </p:sp>
      </p:grpSp>
      <p:grpSp>
        <p:nvGrpSpPr>
          <p:cNvPr name="Group 79" id="79"/>
          <p:cNvGrpSpPr/>
          <p:nvPr/>
        </p:nvGrpSpPr>
        <p:grpSpPr>
          <a:xfrm rot="0">
            <a:off x="914400" y="8101584"/>
            <a:ext cx="16459200" cy="914400"/>
            <a:chOff x="0" y="0"/>
            <a:chExt cx="21945600" cy="1219200"/>
          </a:xfrm>
        </p:grpSpPr>
        <p:sp>
          <p:nvSpPr>
            <p:cNvPr name="Freeform 80" id="80"/>
            <p:cNvSpPr/>
            <p:nvPr/>
          </p:nvSpPr>
          <p:spPr>
            <a:xfrm flipH="false" flipV="false" rot="0">
              <a:off x="0" y="0"/>
              <a:ext cx="21945600" cy="1219200"/>
            </a:xfrm>
            <a:custGeom>
              <a:avLst/>
              <a:gdLst/>
              <a:ahLst/>
              <a:cxnLst/>
              <a:rect r="r" b="b" t="t" l="l"/>
              <a:pathLst>
                <a:path h="1219200" w="21945600">
                  <a:moveTo>
                    <a:pt x="0" y="0"/>
                  </a:moveTo>
                  <a:lnTo>
                    <a:pt x="21945600" y="0"/>
                  </a:lnTo>
                  <a:lnTo>
                    <a:pt x="21945600" y="1219200"/>
                  </a:lnTo>
                  <a:lnTo>
                    <a:pt x="0" y="1219200"/>
                  </a:lnTo>
                  <a:close/>
                </a:path>
              </a:pathLst>
            </a:custGeom>
            <a:solidFill>
              <a:srgbClr val="289DD2"/>
            </a:solidFill>
          </p:spPr>
        </p:sp>
      </p:grpSp>
      <p:grpSp>
        <p:nvGrpSpPr>
          <p:cNvPr name="Group 81" id="81"/>
          <p:cNvGrpSpPr/>
          <p:nvPr/>
        </p:nvGrpSpPr>
        <p:grpSpPr>
          <a:xfrm rot="0">
            <a:off x="1097280" y="8101584"/>
            <a:ext cx="731520" cy="914400"/>
            <a:chOff x="0" y="0"/>
            <a:chExt cx="975360" cy="1219200"/>
          </a:xfrm>
        </p:grpSpPr>
        <p:sp>
          <p:nvSpPr>
            <p:cNvPr name="Freeform 82" id="82"/>
            <p:cNvSpPr/>
            <p:nvPr/>
          </p:nvSpPr>
          <p:spPr>
            <a:xfrm flipH="false" flipV="false" rot="0">
              <a:off x="0" y="0"/>
              <a:ext cx="975360" cy="1219200"/>
            </a:xfrm>
            <a:custGeom>
              <a:avLst/>
              <a:gdLst/>
              <a:ahLst/>
              <a:cxnLst/>
              <a:rect r="r" b="b" t="t" l="l"/>
              <a:pathLst>
                <a:path h="1219200" w="975360">
                  <a:moveTo>
                    <a:pt x="0" y="0"/>
                  </a:moveTo>
                  <a:lnTo>
                    <a:pt x="975360" y="0"/>
                  </a:lnTo>
                  <a:lnTo>
                    <a:pt x="975360" y="1219200"/>
                  </a:lnTo>
                  <a:lnTo>
                    <a:pt x="0" y="1219200"/>
                  </a:lnTo>
                  <a:close/>
                </a:path>
              </a:pathLst>
            </a:custGeom>
            <a:blipFill>
              <a:blip r:embed="rId3">
                <a:alphaModFix amt="0"/>
              </a:blip>
              <a:stretch>
                <a:fillRect l="-110490" t="0" r="-110490" b="0"/>
              </a:stretch>
            </a:blipFill>
          </p:spPr>
        </p:sp>
      </p:grpSp>
      <p:grpSp>
        <p:nvGrpSpPr>
          <p:cNvPr name="Group 83" id="83"/>
          <p:cNvGrpSpPr/>
          <p:nvPr/>
        </p:nvGrpSpPr>
        <p:grpSpPr>
          <a:xfrm rot="0">
            <a:off x="1097280" y="8101584"/>
            <a:ext cx="731520" cy="914400"/>
            <a:chOff x="0" y="0"/>
            <a:chExt cx="975360" cy="1219200"/>
          </a:xfrm>
        </p:grpSpPr>
        <p:sp>
          <p:nvSpPr>
            <p:cNvPr name="Freeform 84" id="84"/>
            <p:cNvSpPr/>
            <p:nvPr/>
          </p:nvSpPr>
          <p:spPr>
            <a:xfrm flipH="false" flipV="false" rot="0">
              <a:off x="0" y="0"/>
              <a:ext cx="975360" cy="1219200"/>
            </a:xfrm>
            <a:custGeom>
              <a:avLst/>
              <a:gdLst/>
              <a:ahLst/>
              <a:cxnLst/>
              <a:rect r="r" b="b" t="t" l="l"/>
              <a:pathLst>
                <a:path h="1219200" w="975360">
                  <a:moveTo>
                    <a:pt x="0" y="0"/>
                  </a:moveTo>
                  <a:lnTo>
                    <a:pt x="975360" y="0"/>
                  </a:lnTo>
                  <a:lnTo>
                    <a:pt x="975360" y="1219200"/>
                  </a:lnTo>
                  <a:lnTo>
                    <a:pt x="0" y="1219200"/>
                  </a:lnTo>
                  <a:close/>
                </a:path>
              </a:pathLst>
            </a:custGeom>
            <a:blipFill>
              <a:blip r:embed="rId4">
                <a:alphaModFix amt="0"/>
              </a:blip>
              <a:stretch>
                <a:fillRect l="-110379" t="0" r="-110379" b="0"/>
              </a:stretch>
            </a:blipFill>
          </p:spPr>
        </p:sp>
        <p:sp>
          <p:nvSpPr>
            <p:cNvPr name="TextBox 85" id="85"/>
            <p:cNvSpPr txBox="true"/>
            <p:nvPr/>
          </p:nvSpPr>
          <p:spPr>
            <a:xfrm>
              <a:off x="0" y="-9525"/>
              <a:ext cx="975360" cy="1228725"/>
            </a:xfrm>
            <a:prstGeom prst="rect">
              <a:avLst/>
            </a:prstGeom>
          </p:spPr>
          <p:txBody>
            <a:bodyPr anchor="ctr" rtlCol="false" tIns="0" lIns="0" bIns="0" rIns="0"/>
            <a:lstStyle/>
            <a:p>
              <a:pPr algn="l">
                <a:lnSpc>
                  <a:spcPts val="3358"/>
                </a:lnSpc>
              </a:pPr>
              <a:r>
                <a:rPr lang="en-US" b="true" sz="2799">
                  <a:solidFill>
                    <a:srgbClr val="365B6D"/>
                  </a:solidFill>
                  <a:latin typeface="Barlow Semi-Bold"/>
                  <a:ea typeface="Barlow Semi-Bold"/>
                  <a:cs typeface="Barlow Semi-Bold"/>
                  <a:sym typeface="Barlow Semi-Bold"/>
                </a:rPr>
                <a:t>7</a:t>
              </a:r>
            </a:p>
          </p:txBody>
        </p:sp>
      </p:grpSp>
      <p:grpSp>
        <p:nvGrpSpPr>
          <p:cNvPr name="Group 86" id="86"/>
          <p:cNvGrpSpPr/>
          <p:nvPr/>
        </p:nvGrpSpPr>
        <p:grpSpPr>
          <a:xfrm rot="0">
            <a:off x="2011680" y="8101584"/>
            <a:ext cx="14996160" cy="914400"/>
            <a:chOff x="0" y="0"/>
            <a:chExt cx="19994880" cy="1219200"/>
          </a:xfrm>
        </p:grpSpPr>
        <p:sp>
          <p:nvSpPr>
            <p:cNvPr name="Freeform 87" id="87"/>
            <p:cNvSpPr/>
            <p:nvPr/>
          </p:nvSpPr>
          <p:spPr>
            <a:xfrm flipH="false" flipV="false" rot="0">
              <a:off x="0" y="0"/>
              <a:ext cx="19994880" cy="1219200"/>
            </a:xfrm>
            <a:custGeom>
              <a:avLst/>
              <a:gdLst/>
              <a:ahLst/>
              <a:cxnLst/>
              <a:rect r="r" b="b" t="t" l="l"/>
              <a:pathLst>
                <a:path h="1219200" w="19994880">
                  <a:moveTo>
                    <a:pt x="0" y="0"/>
                  </a:moveTo>
                  <a:lnTo>
                    <a:pt x="19994880" y="0"/>
                  </a:lnTo>
                  <a:lnTo>
                    <a:pt x="19994880" y="1219200"/>
                  </a:lnTo>
                  <a:lnTo>
                    <a:pt x="0" y="1219200"/>
                  </a:lnTo>
                  <a:close/>
                </a:path>
              </a:pathLst>
            </a:custGeom>
            <a:blipFill>
              <a:blip r:embed="rId3">
                <a:alphaModFix amt="0"/>
              </a:blip>
              <a:stretch>
                <a:fillRect l="0" t="-269332" r="0" b="-269332"/>
              </a:stretch>
            </a:blipFill>
          </p:spPr>
        </p:sp>
      </p:grpSp>
      <p:grpSp>
        <p:nvGrpSpPr>
          <p:cNvPr name="Group 88" id="88"/>
          <p:cNvGrpSpPr/>
          <p:nvPr/>
        </p:nvGrpSpPr>
        <p:grpSpPr>
          <a:xfrm rot="0">
            <a:off x="2011680" y="8101584"/>
            <a:ext cx="14996160" cy="914400"/>
            <a:chOff x="0" y="0"/>
            <a:chExt cx="19994880" cy="1219200"/>
          </a:xfrm>
        </p:grpSpPr>
        <p:sp>
          <p:nvSpPr>
            <p:cNvPr name="Freeform 89" id="89"/>
            <p:cNvSpPr/>
            <p:nvPr/>
          </p:nvSpPr>
          <p:spPr>
            <a:xfrm flipH="false" flipV="false" rot="0">
              <a:off x="0" y="0"/>
              <a:ext cx="19994880" cy="1219200"/>
            </a:xfrm>
            <a:custGeom>
              <a:avLst/>
              <a:gdLst/>
              <a:ahLst/>
              <a:cxnLst/>
              <a:rect r="r" b="b" t="t" l="l"/>
              <a:pathLst>
                <a:path h="1219200" w="19994880">
                  <a:moveTo>
                    <a:pt x="0" y="0"/>
                  </a:moveTo>
                  <a:lnTo>
                    <a:pt x="19994880" y="0"/>
                  </a:lnTo>
                  <a:lnTo>
                    <a:pt x="19994880" y="1219200"/>
                  </a:lnTo>
                  <a:lnTo>
                    <a:pt x="0" y="1219200"/>
                  </a:lnTo>
                  <a:close/>
                </a:path>
              </a:pathLst>
            </a:custGeom>
            <a:blipFill>
              <a:blip r:embed="rId4">
                <a:alphaModFix amt="0"/>
              </a:blip>
              <a:stretch>
                <a:fillRect l="0" t="-269554" r="0" b="-269554"/>
              </a:stretch>
            </a:blipFill>
          </p:spPr>
        </p:sp>
        <p:sp>
          <p:nvSpPr>
            <p:cNvPr name="TextBox 90" id="90"/>
            <p:cNvSpPr txBox="true"/>
            <p:nvPr/>
          </p:nvSpPr>
          <p:spPr>
            <a:xfrm>
              <a:off x="0" y="-9525"/>
              <a:ext cx="19994880" cy="1228725"/>
            </a:xfrm>
            <a:prstGeom prst="rect">
              <a:avLst/>
            </a:prstGeom>
          </p:spPr>
          <p:txBody>
            <a:bodyPr anchor="ctr" rtlCol="false" tIns="0" lIns="0" bIns="0" rIns="0"/>
            <a:lstStyle/>
            <a:p>
              <a:pPr algn="l">
                <a:lnSpc>
                  <a:spcPts val="3358"/>
                </a:lnSpc>
              </a:pPr>
              <a:r>
                <a:rPr lang="en-US" sz="2799" spc="11">
                  <a:solidFill>
                    <a:srgbClr val="FFFFFF"/>
                  </a:solidFill>
                  <a:latin typeface="Barlow"/>
                  <a:ea typeface="Barlow"/>
                  <a:cs typeface="Barlow"/>
                  <a:sym typeface="Barlow"/>
                </a:rPr>
                <a:t>Disclose AI use if journal requires it</a:t>
              </a:r>
            </a:p>
          </p:txBody>
        </p:sp>
      </p:grpSp>
      <p:grpSp>
        <p:nvGrpSpPr>
          <p:cNvPr name="Group 91" id="91"/>
          <p:cNvGrpSpPr/>
          <p:nvPr/>
        </p:nvGrpSpPr>
        <p:grpSpPr>
          <a:xfrm rot="0">
            <a:off x="914400" y="9326880"/>
            <a:ext cx="16459200" cy="731520"/>
            <a:chOff x="0" y="0"/>
            <a:chExt cx="21945600" cy="975360"/>
          </a:xfrm>
        </p:grpSpPr>
        <p:sp>
          <p:nvSpPr>
            <p:cNvPr name="Freeform 92" id="92"/>
            <p:cNvSpPr/>
            <p:nvPr/>
          </p:nvSpPr>
          <p:spPr>
            <a:xfrm flipH="false" flipV="false" rot="0">
              <a:off x="0" y="0"/>
              <a:ext cx="21945600" cy="975360"/>
            </a:xfrm>
            <a:custGeom>
              <a:avLst/>
              <a:gdLst/>
              <a:ahLst/>
              <a:cxnLst/>
              <a:rect r="r" b="b" t="t" l="l"/>
              <a:pathLst>
                <a:path h="975360" w="21945600">
                  <a:moveTo>
                    <a:pt x="0" y="0"/>
                  </a:moveTo>
                  <a:lnTo>
                    <a:pt x="21945600" y="0"/>
                  </a:lnTo>
                  <a:lnTo>
                    <a:pt x="21945600" y="975360"/>
                  </a:lnTo>
                  <a:lnTo>
                    <a:pt x="0" y="975360"/>
                  </a:lnTo>
                  <a:close/>
                </a:path>
              </a:pathLst>
            </a:custGeom>
            <a:blipFill>
              <a:blip r:embed="rId3">
                <a:alphaModFix amt="0"/>
              </a:blip>
              <a:stretch>
                <a:fillRect l="0" t="-388108" r="0" b="-388109"/>
              </a:stretch>
            </a:blipFill>
          </p:spPr>
        </p:sp>
      </p:grpSp>
      <p:grpSp>
        <p:nvGrpSpPr>
          <p:cNvPr name="Group 93" id="93"/>
          <p:cNvGrpSpPr/>
          <p:nvPr/>
        </p:nvGrpSpPr>
        <p:grpSpPr>
          <a:xfrm rot="0">
            <a:off x="914400" y="9326880"/>
            <a:ext cx="16459200" cy="731520"/>
            <a:chOff x="0" y="0"/>
            <a:chExt cx="21945600" cy="975360"/>
          </a:xfrm>
        </p:grpSpPr>
        <p:sp>
          <p:nvSpPr>
            <p:cNvPr name="Freeform 94" id="94"/>
            <p:cNvSpPr/>
            <p:nvPr/>
          </p:nvSpPr>
          <p:spPr>
            <a:xfrm flipH="false" flipV="false" rot="0">
              <a:off x="0" y="0"/>
              <a:ext cx="21945600" cy="975360"/>
            </a:xfrm>
            <a:custGeom>
              <a:avLst/>
              <a:gdLst/>
              <a:ahLst/>
              <a:cxnLst/>
              <a:rect r="r" b="b" t="t" l="l"/>
              <a:pathLst>
                <a:path h="975360" w="21945600">
                  <a:moveTo>
                    <a:pt x="0" y="0"/>
                  </a:moveTo>
                  <a:lnTo>
                    <a:pt x="21945600" y="0"/>
                  </a:lnTo>
                  <a:lnTo>
                    <a:pt x="21945600" y="975360"/>
                  </a:lnTo>
                  <a:lnTo>
                    <a:pt x="0" y="975360"/>
                  </a:lnTo>
                  <a:close/>
                </a:path>
              </a:pathLst>
            </a:custGeom>
            <a:blipFill>
              <a:blip r:embed="rId4">
                <a:alphaModFix amt="0"/>
              </a:blip>
              <a:stretch>
                <a:fillRect l="0" t="-388413" r="0" b="-388413"/>
              </a:stretch>
            </a:blipFill>
          </p:spPr>
        </p:sp>
        <p:sp>
          <p:nvSpPr>
            <p:cNvPr name="TextBox 95" id="95"/>
            <p:cNvSpPr txBox="true"/>
            <p:nvPr/>
          </p:nvSpPr>
          <p:spPr>
            <a:xfrm>
              <a:off x="0" y="0"/>
              <a:ext cx="21945600" cy="975360"/>
            </a:xfrm>
            <a:prstGeom prst="rect">
              <a:avLst/>
            </a:prstGeom>
          </p:spPr>
          <p:txBody>
            <a:bodyPr anchor="ctr" rtlCol="false" tIns="0" lIns="0" bIns="0" rIns="0"/>
            <a:lstStyle/>
            <a:p>
              <a:pPr algn="ctr">
                <a:lnSpc>
                  <a:spcPts val="3840"/>
                </a:lnSpc>
              </a:pPr>
              <a:r>
                <a:rPr lang="en-US" b="true" sz="3200">
                  <a:solidFill>
                    <a:srgbClr val="365B6D"/>
                  </a:solidFill>
                  <a:latin typeface="Barlow Semi-Bold"/>
                  <a:ea typeface="Barlow Semi-Bold"/>
                  <a:cs typeface="Barlow Semi-Bold"/>
                  <a:sym typeface="Barlow Semi-Bold"/>
                </a:rPr>
                <a:t>Start small. Build confidence. Keep learning.</a:t>
              </a:r>
            </a:p>
          </p:txBody>
        </p:sp>
      </p:grpSp>
    </p:spTree>
  </p:cSld>
  <p:clrMapOvr>
    <a:masterClrMapping/>
  </p:clrMapOvr>
</p:sld>
</file>

<file path=ppt/slides/slide26.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914400" y="2743200"/>
            <a:ext cx="16459200" cy="1636366"/>
            <a:chOff x="0" y="0"/>
            <a:chExt cx="21945600" cy="2181822"/>
          </a:xfrm>
        </p:grpSpPr>
        <p:sp>
          <p:nvSpPr>
            <p:cNvPr name="Freeform 3" id="3"/>
            <p:cNvSpPr/>
            <p:nvPr/>
          </p:nvSpPr>
          <p:spPr>
            <a:xfrm flipH="false" flipV="false" rot="0">
              <a:off x="0" y="0"/>
              <a:ext cx="21945600" cy="2181860"/>
            </a:xfrm>
            <a:custGeom>
              <a:avLst/>
              <a:gdLst/>
              <a:ahLst/>
              <a:cxnLst/>
              <a:rect r="r" b="b" t="t" l="l"/>
              <a:pathLst>
                <a:path h="2181860" w="21945600">
                  <a:moveTo>
                    <a:pt x="0" y="0"/>
                  </a:moveTo>
                  <a:lnTo>
                    <a:pt x="21945600" y="0"/>
                  </a:lnTo>
                  <a:lnTo>
                    <a:pt x="21945600" y="2181860"/>
                  </a:lnTo>
                  <a:lnTo>
                    <a:pt x="0" y="2181860"/>
                  </a:lnTo>
                  <a:close/>
                </a:path>
              </a:pathLst>
            </a:custGeom>
            <a:blipFill>
              <a:blip r:embed="rId3">
                <a:alphaModFix amt="0"/>
              </a:blip>
              <a:stretch>
                <a:fillRect l="0" t="-145849" r="0" b="-145847"/>
              </a:stretch>
            </a:blipFill>
          </p:spPr>
        </p:sp>
      </p:grpSp>
      <p:grpSp>
        <p:nvGrpSpPr>
          <p:cNvPr name="Group 4" id="4"/>
          <p:cNvGrpSpPr/>
          <p:nvPr/>
        </p:nvGrpSpPr>
        <p:grpSpPr>
          <a:xfrm rot="0">
            <a:off x="914400" y="2743200"/>
            <a:ext cx="16459200" cy="1736954"/>
            <a:chOff x="0" y="0"/>
            <a:chExt cx="21945600" cy="2315938"/>
          </a:xfrm>
        </p:grpSpPr>
        <p:sp>
          <p:nvSpPr>
            <p:cNvPr name="Freeform 5" id="5"/>
            <p:cNvSpPr/>
            <p:nvPr/>
          </p:nvSpPr>
          <p:spPr>
            <a:xfrm flipH="false" flipV="false" rot="0">
              <a:off x="0" y="0"/>
              <a:ext cx="21945600" cy="2315943"/>
            </a:xfrm>
            <a:custGeom>
              <a:avLst/>
              <a:gdLst/>
              <a:ahLst/>
              <a:cxnLst/>
              <a:rect r="r" b="b" t="t" l="l"/>
              <a:pathLst>
                <a:path h="2315943" w="21945600">
                  <a:moveTo>
                    <a:pt x="0" y="0"/>
                  </a:moveTo>
                  <a:lnTo>
                    <a:pt x="21945600" y="0"/>
                  </a:lnTo>
                  <a:lnTo>
                    <a:pt x="21945600" y="2315943"/>
                  </a:lnTo>
                  <a:lnTo>
                    <a:pt x="0" y="2315943"/>
                  </a:lnTo>
                  <a:close/>
                </a:path>
              </a:pathLst>
            </a:custGeom>
            <a:blipFill>
              <a:blip r:embed="rId4">
                <a:alphaModFix amt="0"/>
              </a:blip>
              <a:stretch>
                <a:fillRect l="0" t="-137533" r="0" b="-131742"/>
              </a:stretch>
            </a:blipFill>
          </p:spPr>
        </p:sp>
        <p:sp>
          <p:nvSpPr>
            <p:cNvPr name="TextBox 6" id="6"/>
            <p:cNvSpPr txBox="true"/>
            <p:nvPr/>
          </p:nvSpPr>
          <p:spPr>
            <a:xfrm>
              <a:off x="0" y="0"/>
              <a:ext cx="21945600" cy="2315938"/>
            </a:xfrm>
            <a:prstGeom prst="rect">
              <a:avLst/>
            </a:prstGeom>
          </p:spPr>
          <p:txBody>
            <a:bodyPr anchor="ctr" rtlCol="false" tIns="0" lIns="0" bIns="0" rIns="0"/>
            <a:lstStyle/>
            <a:p>
              <a:pPr algn="ctr">
                <a:lnSpc>
                  <a:spcPts val="10560"/>
                </a:lnSpc>
              </a:pPr>
              <a:r>
                <a:rPr lang="en-US" b="true" sz="8800">
                  <a:solidFill>
                    <a:srgbClr val="365B6D"/>
                  </a:solidFill>
                  <a:latin typeface="Barlow Bold"/>
                  <a:ea typeface="Barlow Bold"/>
                  <a:cs typeface="Barlow Bold"/>
                  <a:sym typeface="Barlow Bold"/>
                </a:rPr>
                <a:t>QUESTIONS?</a:t>
              </a:r>
            </a:p>
          </p:txBody>
        </p:sp>
      </p:grpSp>
      <p:grpSp>
        <p:nvGrpSpPr>
          <p:cNvPr name="Group 7" id="7"/>
          <p:cNvGrpSpPr/>
          <p:nvPr/>
        </p:nvGrpSpPr>
        <p:grpSpPr>
          <a:xfrm rot="0">
            <a:off x="7315200" y="4389120"/>
            <a:ext cx="3657600" cy="91440"/>
            <a:chOff x="0" y="0"/>
            <a:chExt cx="4876800" cy="121920"/>
          </a:xfrm>
        </p:grpSpPr>
        <p:sp>
          <p:nvSpPr>
            <p:cNvPr name="Freeform 8" id="8"/>
            <p:cNvSpPr/>
            <p:nvPr/>
          </p:nvSpPr>
          <p:spPr>
            <a:xfrm flipH="false" flipV="false" rot="0">
              <a:off x="0" y="0"/>
              <a:ext cx="4876800" cy="121920"/>
            </a:xfrm>
            <a:custGeom>
              <a:avLst/>
              <a:gdLst/>
              <a:ahLst/>
              <a:cxnLst/>
              <a:rect r="r" b="b" t="t" l="l"/>
              <a:pathLst>
                <a:path h="121920" w="4876800">
                  <a:moveTo>
                    <a:pt x="0" y="0"/>
                  </a:moveTo>
                  <a:lnTo>
                    <a:pt x="4876800" y="0"/>
                  </a:lnTo>
                  <a:lnTo>
                    <a:pt x="4876800" y="121920"/>
                  </a:lnTo>
                  <a:lnTo>
                    <a:pt x="0" y="121920"/>
                  </a:lnTo>
                  <a:close/>
                </a:path>
              </a:pathLst>
            </a:custGeom>
            <a:solidFill>
              <a:srgbClr val="365B6D"/>
            </a:solidFill>
          </p:spPr>
        </p:sp>
      </p:grpSp>
      <p:grpSp>
        <p:nvGrpSpPr>
          <p:cNvPr name="Group 9" id="9"/>
          <p:cNvGrpSpPr/>
          <p:nvPr/>
        </p:nvGrpSpPr>
        <p:grpSpPr>
          <a:xfrm rot="0">
            <a:off x="914400" y="4937760"/>
            <a:ext cx="16459200" cy="731520"/>
            <a:chOff x="0" y="0"/>
            <a:chExt cx="21945600" cy="975360"/>
          </a:xfrm>
        </p:grpSpPr>
        <p:sp>
          <p:nvSpPr>
            <p:cNvPr name="Freeform 10" id="10"/>
            <p:cNvSpPr/>
            <p:nvPr/>
          </p:nvSpPr>
          <p:spPr>
            <a:xfrm flipH="false" flipV="false" rot="0">
              <a:off x="0" y="0"/>
              <a:ext cx="21945600" cy="975360"/>
            </a:xfrm>
            <a:custGeom>
              <a:avLst/>
              <a:gdLst/>
              <a:ahLst/>
              <a:cxnLst/>
              <a:rect r="r" b="b" t="t" l="l"/>
              <a:pathLst>
                <a:path h="975360" w="21945600">
                  <a:moveTo>
                    <a:pt x="0" y="0"/>
                  </a:moveTo>
                  <a:lnTo>
                    <a:pt x="21945600" y="0"/>
                  </a:lnTo>
                  <a:lnTo>
                    <a:pt x="21945600" y="975360"/>
                  </a:lnTo>
                  <a:lnTo>
                    <a:pt x="0" y="975360"/>
                  </a:lnTo>
                  <a:close/>
                </a:path>
              </a:pathLst>
            </a:custGeom>
            <a:blipFill>
              <a:blip r:embed="rId3">
                <a:alphaModFix amt="0"/>
              </a:blip>
              <a:stretch>
                <a:fillRect l="0" t="-388108" r="0" b="-388109"/>
              </a:stretch>
            </a:blipFill>
          </p:spPr>
        </p:sp>
      </p:grpSp>
      <p:grpSp>
        <p:nvGrpSpPr>
          <p:cNvPr name="Group 11" id="11"/>
          <p:cNvGrpSpPr/>
          <p:nvPr/>
        </p:nvGrpSpPr>
        <p:grpSpPr>
          <a:xfrm rot="0">
            <a:off x="914400" y="4937760"/>
            <a:ext cx="16459200" cy="731520"/>
            <a:chOff x="0" y="0"/>
            <a:chExt cx="21945600" cy="975360"/>
          </a:xfrm>
        </p:grpSpPr>
        <p:sp>
          <p:nvSpPr>
            <p:cNvPr name="Freeform 12" id="12"/>
            <p:cNvSpPr/>
            <p:nvPr/>
          </p:nvSpPr>
          <p:spPr>
            <a:xfrm flipH="false" flipV="false" rot="0">
              <a:off x="0" y="0"/>
              <a:ext cx="21945600" cy="975360"/>
            </a:xfrm>
            <a:custGeom>
              <a:avLst/>
              <a:gdLst/>
              <a:ahLst/>
              <a:cxnLst/>
              <a:rect r="r" b="b" t="t" l="l"/>
              <a:pathLst>
                <a:path h="975360" w="21945600">
                  <a:moveTo>
                    <a:pt x="0" y="0"/>
                  </a:moveTo>
                  <a:lnTo>
                    <a:pt x="21945600" y="0"/>
                  </a:lnTo>
                  <a:lnTo>
                    <a:pt x="21945600" y="975360"/>
                  </a:lnTo>
                  <a:lnTo>
                    <a:pt x="0" y="975360"/>
                  </a:lnTo>
                  <a:close/>
                </a:path>
              </a:pathLst>
            </a:custGeom>
            <a:blipFill>
              <a:blip r:embed="rId4">
                <a:alphaModFix amt="0"/>
              </a:blip>
              <a:stretch>
                <a:fillRect l="0" t="-388413" r="0" b="-388413"/>
              </a:stretch>
            </a:blipFill>
          </p:spPr>
        </p:sp>
        <p:sp>
          <p:nvSpPr>
            <p:cNvPr name="TextBox 13" id="13"/>
            <p:cNvSpPr txBox="true"/>
            <p:nvPr/>
          </p:nvSpPr>
          <p:spPr>
            <a:xfrm>
              <a:off x="0" y="0"/>
              <a:ext cx="21945600" cy="975360"/>
            </a:xfrm>
            <a:prstGeom prst="rect">
              <a:avLst/>
            </a:prstGeom>
          </p:spPr>
          <p:txBody>
            <a:bodyPr anchor="ctr" rtlCol="false" tIns="0" lIns="0" bIns="0" rIns="0"/>
            <a:lstStyle/>
            <a:p>
              <a:pPr algn="ctr">
                <a:lnSpc>
                  <a:spcPts val="4320"/>
                </a:lnSpc>
              </a:pPr>
              <a:r>
                <a:rPr lang="en-US" b="true" sz="3600">
                  <a:solidFill>
                    <a:srgbClr val="365B6D"/>
                  </a:solidFill>
                  <a:latin typeface="Barlow Semi-Bold"/>
                  <a:ea typeface="Barlow Semi-Bold"/>
                  <a:cs typeface="Barlow Semi-Bold"/>
                  <a:sym typeface="Barlow Semi-Bold"/>
                </a:rPr>
                <a:t>RESOURCES</a:t>
              </a:r>
            </a:p>
          </p:txBody>
        </p:sp>
      </p:grpSp>
      <p:grpSp>
        <p:nvGrpSpPr>
          <p:cNvPr name="Group 14" id="14"/>
          <p:cNvGrpSpPr/>
          <p:nvPr/>
        </p:nvGrpSpPr>
        <p:grpSpPr>
          <a:xfrm rot="0">
            <a:off x="2743200" y="5852160"/>
            <a:ext cx="12801600" cy="3030064"/>
            <a:chOff x="0" y="0"/>
            <a:chExt cx="17068800" cy="4040086"/>
          </a:xfrm>
        </p:grpSpPr>
        <p:sp>
          <p:nvSpPr>
            <p:cNvPr name="Freeform 15" id="15"/>
            <p:cNvSpPr/>
            <p:nvPr/>
          </p:nvSpPr>
          <p:spPr>
            <a:xfrm flipH="false" flipV="false" rot="0">
              <a:off x="0" y="0"/>
              <a:ext cx="17068800" cy="4040124"/>
            </a:xfrm>
            <a:custGeom>
              <a:avLst/>
              <a:gdLst/>
              <a:ahLst/>
              <a:cxnLst/>
              <a:rect r="r" b="b" t="t" l="l"/>
              <a:pathLst>
                <a:path h="4040124" w="17068800">
                  <a:moveTo>
                    <a:pt x="0" y="0"/>
                  </a:moveTo>
                  <a:lnTo>
                    <a:pt x="17068800" y="0"/>
                  </a:lnTo>
                  <a:lnTo>
                    <a:pt x="17068800" y="4040124"/>
                  </a:lnTo>
                  <a:lnTo>
                    <a:pt x="0" y="4040124"/>
                  </a:lnTo>
                  <a:close/>
                </a:path>
              </a:pathLst>
            </a:custGeom>
            <a:blipFill>
              <a:blip r:embed="rId3">
                <a:alphaModFix amt="0"/>
              </a:blip>
              <a:stretch>
                <a:fillRect l="0" t="-32263" r="0" b="-32263"/>
              </a:stretch>
            </a:blipFill>
          </p:spPr>
        </p:sp>
      </p:grpSp>
      <p:grpSp>
        <p:nvGrpSpPr>
          <p:cNvPr name="Group 16" id="16"/>
          <p:cNvGrpSpPr/>
          <p:nvPr/>
        </p:nvGrpSpPr>
        <p:grpSpPr>
          <a:xfrm rot="0">
            <a:off x="2743200" y="5852160"/>
            <a:ext cx="12801600" cy="3062000"/>
            <a:chOff x="0" y="0"/>
            <a:chExt cx="17068800" cy="4082667"/>
          </a:xfrm>
        </p:grpSpPr>
        <p:sp>
          <p:nvSpPr>
            <p:cNvPr name="Freeform 17" id="17"/>
            <p:cNvSpPr/>
            <p:nvPr/>
          </p:nvSpPr>
          <p:spPr>
            <a:xfrm flipH="false" flipV="false" rot="0">
              <a:off x="0" y="0"/>
              <a:ext cx="17068800" cy="4082672"/>
            </a:xfrm>
            <a:custGeom>
              <a:avLst/>
              <a:gdLst/>
              <a:ahLst/>
              <a:cxnLst/>
              <a:rect r="r" b="b" t="t" l="l"/>
              <a:pathLst>
                <a:path h="4082672" w="17068800">
                  <a:moveTo>
                    <a:pt x="0" y="0"/>
                  </a:moveTo>
                  <a:lnTo>
                    <a:pt x="17068800" y="0"/>
                  </a:lnTo>
                  <a:lnTo>
                    <a:pt x="17068800" y="4082672"/>
                  </a:lnTo>
                  <a:lnTo>
                    <a:pt x="0" y="4082672"/>
                  </a:lnTo>
                  <a:close/>
                </a:path>
              </a:pathLst>
            </a:custGeom>
            <a:blipFill>
              <a:blip r:embed="rId4">
                <a:alphaModFix amt="0"/>
              </a:blip>
              <a:stretch>
                <a:fillRect l="0" t="-31984" r="0" b="-30941"/>
              </a:stretch>
            </a:blipFill>
          </p:spPr>
        </p:sp>
        <p:sp>
          <p:nvSpPr>
            <p:cNvPr name="TextBox 18" id="18"/>
            <p:cNvSpPr txBox="true"/>
            <p:nvPr/>
          </p:nvSpPr>
          <p:spPr>
            <a:xfrm>
              <a:off x="0" y="-9525"/>
              <a:ext cx="17068800" cy="4092192"/>
            </a:xfrm>
            <a:prstGeom prst="rect">
              <a:avLst/>
            </a:prstGeom>
          </p:spPr>
          <p:txBody>
            <a:bodyPr anchor="ctr" rtlCol="false" tIns="0" lIns="0" bIns="0" rIns="0"/>
            <a:lstStyle/>
            <a:p>
              <a:pPr algn="l">
                <a:lnSpc>
                  <a:spcPts val="3358"/>
                </a:lnSpc>
              </a:pPr>
              <a:r>
                <a:rPr lang="en-US" sz="2799" spc="11">
                  <a:solidFill>
                    <a:srgbClr val="365B6D"/>
                  </a:solidFill>
                  <a:latin typeface="Barlow"/>
                  <a:ea typeface="Barlow"/>
                  <a:cs typeface="Barlow"/>
                  <a:sym typeface="Barlow"/>
                </a:rPr>
                <a:t>📚  IMRaD Guide: Search "Writing Scientific Papers NCBI"</a:t>
              </a:r>
            </a:p>
            <a:p>
              <a:pPr algn="l">
                <a:lnSpc>
                  <a:spcPts val="3358"/>
                </a:lnSpc>
              </a:pPr>
            </a:p>
            <a:p>
              <a:pPr algn="l">
                <a:lnSpc>
                  <a:spcPts val="3358"/>
                </a:lnSpc>
              </a:pPr>
              <a:r>
                <a:rPr lang="en-US" sz="2799" spc="11">
                  <a:solidFill>
                    <a:srgbClr val="365B6D"/>
                  </a:solidFill>
                  <a:latin typeface="Barlow"/>
                  <a:ea typeface="Barlow"/>
                  <a:cs typeface="Barlow"/>
                  <a:sym typeface="Barlow"/>
                </a:rPr>
                <a:t>🔧  Free tools: ChatGPT, Claude, Gemini, Grammarly, DeepL Write</a:t>
              </a:r>
            </a:p>
            <a:p>
              <a:pPr algn="l">
                <a:lnSpc>
                  <a:spcPts val="3358"/>
                </a:lnSpc>
              </a:pPr>
            </a:p>
            <a:p>
              <a:pPr algn="l">
                <a:lnSpc>
                  <a:spcPts val="3358"/>
                </a:lnSpc>
              </a:pPr>
              <a:r>
                <a:rPr lang="en-US" sz="2799" spc="11">
                  <a:solidFill>
                    <a:srgbClr val="365B6D"/>
                  </a:solidFill>
                  <a:latin typeface="Barlow"/>
                  <a:ea typeface="Barlow"/>
                  <a:cs typeface="Barlow"/>
                  <a:sym typeface="Barlow"/>
                </a:rPr>
                <a:t>📖  Your library's writing support services</a:t>
              </a:r>
            </a:p>
            <a:p>
              <a:pPr algn="l">
                <a:lnSpc>
                  <a:spcPts val="3358"/>
                </a:lnSpc>
              </a:pPr>
            </a:p>
            <a:p>
              <a:pPr algn="l">
                <a:lnSpc>
                  <a:spcPts val="3358"/>
                </a:lnSpc>
              </a:pPr>
              <a:r>
                <a:rPr lang="en-US" sz="2799" spc="11">
                  <a:solidFill>
                    <a:srgbClr val="365B6D"/>
                  </a:solidFill>
                  <a:latin typeface="Barlow"/>
                  <a:ea typeface="Barlow"/>
                  <a:cs typeface="Barlow"/>
                  <a:sym typeface="Barlow"/>
                </a:rPr>
                <a:t>🔍  Plagiarism check: Turnitin / iThenticate</a:t>
              </a:r>
            </a:p>
          </p:txBody>
        </p:sp>
      </p:gr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914400" y="548640"/>
            <a:ext cx="16459200" cy="1191816"/>
            <a:chOff x="0" y="0"/>
            <a:chExt cx="21945600" cy="1589088"/>
          </a:xfrm>
        </p:grpSpPr>
        <p:sp>
          <p:nvSpPr>
            <p:cNvPr name="Freeform 3" id="3"/>
            <p:cNvSpPr/>
            <p:nvPr/>
          </p:nvSpPr>
          <p:spPr>
            <a:xfrm flipH="false" flipV="false" rot="0">
              <a:off x="0" y="0"/>
              <a:ext cx="21945600" cy="1589151"/>
            </a:xfrm>
            <a:custGeom>
              <a:avLst/>
              <a:gdLst/>
              <a:ahLst/>
              <a:cxnLst/>
              <a:rect r="r" b="b" t="t" l="l"/>
              <a:pathLst>
                <a:path h="1589151" w="21945600">
                  <a:moveTo>
                    <a:pt x="0" y="0"/>
                  </a:moveTo>
                  <a:lnTo>
                    <a:pt x="21945600" y="0"/>
                  </a:lnTo>
                  <a:lnTo>
                    <a:pt x="21945600" y="1589151"/>
                  </a:lnTo>
                  <a:lnTo>
                    <a:pt x="0" y="1589151"/>
                  </a:lnTo>
                  <a:close/>
                </a:path>
              </a:pathLst>
            </a:custGeom>
            <a:blipFill>
              <a:blip r:embed="rId3">
                <a:alphaModFix amt="0"/>
              </a:blip>
              <a:stretch>
                <a:fillRect l="0" t="-218896" r="0" b="-218892"/>
              </a:stretch>
            </a:blipFill>
          </p:spPr>
        </p:sp>
      </p:grpSp>
      <p:grpSp>
        <p:nvGrpSpPr>
          <p:cNvPr name="Group 4" id="4"/>
          <p:cNvGrpSpPr/>
          <p:nvPr/>
        </p:nvGrpSpPr>
        <p:grpSpPr>
          <a:xfrm rot="0">
            <a:off x="914400" y="541496"/>
            <a:ext cx="16459200" cy="1264971"/>
            <a:chOff x="0" y="0"/>
            <a:chExt cx="21945600" cy="1686628"/>
          </a:xfrm>
        </p:grpSpPr>
        <p:sp>
          <p:nvSpPr>
            <p:cNvPr name="Freeform 5" id="5"/>
            <p:cNvSpPr/>
            <p:nvPr/>
          </p:nvSpPr>
          <p:spPr>
            <a:xfrm flipH="false" flipV="false" rot="0">
              <a:off x="0" y="0"/>
              <a:ext cx="21945600" cy="1686632"/>
            </a:xfrm>
            <a:custGeom>
              <a:avLst/>
              <a:gdLst/>
              <a:ahLst/>
              <a:cxnLst/>
              <a:rect r="r" b="b" t="t" l="l"/>
              <a:pathLst>
                <a:path h="1686632" w="21945600">
                  <a:moveTo>
                    <a:pt x="0" y="0"/>
                  </a:moveTo>
                  <a:lnTo>
                    <a:pt x="21945600" y="0"/>
                  </a:lnTo>
                  <a:lnTo>
                    <a:pt x="21945600" y="1686632"/>
                  </a:lnTo>
                  <a:lnTo>
                    <a:pt x="0" y="1686632"/>
                  </a:lnTo>
                  <a:close/>
                </a:path>
              </a:pathLst>
            </a:custGeom>
            <a:blipFill>
              <a:blip r:embed="rId4">
                <a:alphaModFix amt="0"/>
              </a:blip>
              <a:stretch>
                <a:fillRect l="0" t="-206138" r="0" b="-200920"/>
              </a:stretch>
            </a:blipFill>
          </p:spPr>
        </p:sp>
        <p:sp>
          <p:nvSpPr>
            <p:cNvPr name="TextBox 6" id="6"/>
            <p:cNvSpPr txBox="true"/>
            <p:nvPr/>
          </p:nvSpPr>
          <p:spPr>
            <a:xfrm>
              <a:off x="0" y="-9525"/>
              <a:ext cx="21945600" cy="1696153"/>
            </a:xfrm>
            <a:prstGeom prst="rect">
              <a:avLst/>
            </a:prstGeom>
          </p:spPr>
          <p:txBody>
            <a:bodyPr anchor="ctr" rtlCol="false" tIns="0" lIns="0" bIns="0" rIns="0"/>
            <a:lstStyle/>
            <a:p>
              <a:pPr algn="l">
                <a:lnSpc>
                  <a:spcPts val="7680"/>
                </a:lnSpc>
              </a:pPr>
              <a:r>
                <a:rPr lang="en-US" b="true" sz="6400">
                  <a:solidFill>
                    <a:srgbClr val="365B6D"/>
                  </a:solidFill>
                  <a:latin typeface="Barlow Bold"/>
                  <a:ea typeface="Barlow Bold"/>
                  <a:cs typeface="Barlow Bold"/>
                  <a:sym typeface="Barlow Bold"/>
                </a:rPr>
                <a:t>TODAY'S ROADMAP</a:t>
              </a:r>
            </a:p>
          </p:txBody>
        </p:sp>
      </p:grpSp>
      <p:grpSp>
        <p:nvGrpSpPr>
          <p:cNvPr name="Group 7" id="7"/>
          <p:cNvGrpSpPr/>
          <p:nvPr/>
        </p:nvGrpSpPr>
        <p:grpSpPr>
          <a:xfrm rot="0">
            <a:off x="914400" y="2194560"/>
            <a:ext cx="8046720" cy="3108960"/>
            <a:chOff x="0" y="0"/>
            <a:chExt cx="10728960" cy="4145280"/>
          </a:xfrm>
        </p:grpSpPr>
        <p:sp>
          <p:nvSpPr>
            <p:cNvPr name="Freeform 8" id="8"/>
            <p:cNvSpPr/>
            <p:nvPr/>
          </p:nvSpPr>
          <p:spPr>
            <a:xfrm flipH="false" flipV="false" rot="0">
              <a:off x="0" y="0"/>
              <a:ext cx="10728960" cy="4145280"/>
            </a:xfrm>
            <a:custGeom>
              <a:avLst/>
              <a:gdLst/>
              <a:ahLst/>
              <a:cxnLst/>
              <a:rect r="r" b="b" t="t" l="l"/>
              <a:pathLst>
                <a:path h="4145280" w="10728960">
                  <a:moveTo>
                    <a:pt x="0" y="0"/>
                  </a:moveTo>
                  <a:lnTo>
                    <a:pt x="10728960" y="0"/>
                  </a:lnTo>
                  <a:lnTo>
                    <a:pt x="10728960" y="4145280"/>
                  </a:lnTo>
                  <a:lnTo>
                    <a:pt x="0" y="4145280"/>
                  </a:lnTo>
                  <a:close/>
                </a:path>
              </a:pathLst>
            </a:custGeom>
            <a:solidFill>
              <a:srgbClr val="365B6D"/>
            </a:solidFill>
          </p:spPr>
        </p:sp>
      </p:grpSp>
      <p:grpSp>
        <p:nvGrpSpPr>
          <p:cNvPr name="Group 9" id="9"/>
          <p:cNvGrpSpPr/>
          <p:nvPr/>
        </p:nvGrpSpPr>
        <p:grpSpPr>
          <a:xfrm rot="0">
            <a:off x="1280160" y="2651760"/>
            <a:ext cx="1097280" cy="1097280"/>
            <a:chOff x="0" y="0"/>
            <a:chExt cx="1463040" cy="1463040"/>
          </a:xfrm>
        </p:grpSpPr>
        <p:sp>
          <p:nvSpPr>
            <p:cNvPr name="Freeform 10" id="10"/>
            <p:cNvSpPr/>
            <p:nvPr/>
          </p:nvSpPr>
          <p:spPr>
            <a:xfrm flipH="false" flipV="false" rot="0">
              <a:off x="0" y="0"/>
              <a:ext cx="1463040" cy="1463040"/>
            </a:xfrm>
            <a:custGeom>
              <a:avLst/>
              <a:gdLst/>
              <a:ahLst/>
              <a:cxnLst/>
              <a:rect r="r" b="b" t="t" l="l"/>
              <a:pathLst>
                <a:path h="1463040" w="1463040">
                  <a:moveTo>
                    <a:pt x="0" y="731520"/>
                  </a:moveTo>
                  <a:cubicBezTo>
                    <a:pt x="0" y="327533"/>
                    <a:pt x="327533" y="0"/>
                    <a:pt x="731520" y="0"/>
                  </a:cubicBezTo>
                  <a:cubicBezTo>
                    <a:pt x="1135507" y="0"/>
                    <a:pt x="1463040" y="327533"/>
                    <a:pt x="1463040" y="731520"/>
                  </a:cubicBezTo>
                  <a:cubicBezTo>
                    <a:pt x="1463040" y="1135507"/>
                    <a:pt x="1135507" y="1463040"/>
                    <a:pt x="731520" y="1463040"/>
                  </a:cubicBezTo>
                  <a:cubicBezTo>
                    <a:pt x="327533" y="1463040"/>
                    <a:pt x="0" y="1135507"/>
                    <a:pt x="0" y="731520"/>
                  </a:cubicBezTo>
                  <a:close/>
                </a:path>
              </a:pathLst>
            </a:custGeom>
            <a:solidFill>
              <a:srgbClr val="F7F7F7"/>
            </a:solidFill>
          </p:spPr>
        </p:sp>
      </p:grpSp>
      <p:grpSp>
        <p:nvGrpSpPr>
          <p:cNvPr name="Group 11" id="11"/>
          <p:cNvGrpSpPr/>
          <p:nvPr/>
        </p:nvGrpSpPr>
        <p:grpSpPr>
          <a:xfrm rot="0">
            <a:off x="1280160" y="2651760"/>
            <a:ext cx="1097280" cy="1097280"/>
            <a:chOff x="0" y="0"/>
            <a:chExt cx="1463040" cy="1463040"/>
          </a:xfrm>
        </p:grpSpPr>
        <p:sp>
          <p:nvSpPr>
            <p:cNvPr name="Freeform 12" id="12"/>
            <p:cNvSpPr/>
            <p:nvPr/>
          </p:nvSpPr>
          <p:spPr>
            <a:xfrm flipH="false" flipV="false" rot="0">
              <a:off x="0" y="0"/>
              <a:ext cx="1463040" cy="1463040"/>
            </a:xfrm>
            <a:custGeom>
              <a:avLst/>
              <a:gdLst/>
              <a:ahLst/>
              <a:cxnLst/>
              <a:rect r="r" b="b" t="t" l="l"/>
              <a:pathLst>
                <a:path h="1463040" w="1463040">
                  <a:moveTo>
                    <a:pt x="0" y="0"/>
                  </a:moveTo>
                  <a:lnTo>
                    <a:pt x="1463040" y="0"/>
                  </a:lnTo>
                  <a:lnTo>
                    <a:pt x="1463040" y="1463040"/>
                  </a:lnTo>
                  <a:lnTo>
                    <a:pt x="0" y="1463040"/>
                  </a:lnTo>
                  <a:close/>
                </a:path>
              </a:pathLst>
            </a:custGeom>
            <a:blipFill>
              <a:blip r:embed="rId3">
                <a:alphaModFix amt="0"/>
              </a:blip>
              <a:stretch>
                <a:fillRect l="-78393" t="0" r="-78392" b="0"/>
              </a:stretch>
            </a:blipFill>
          </p:spPr>
        </p:sp>
      </p:grpSp>
      <p:grpSp>
        <p:nvGrpSpPr>
          <p:cNvPr name="Group 13" id="13"/>
          <p:cNvGrpSpPr/>
          <p:nvPr/>
        </p:nvGrpSpPr>
        <p:grpSpPr>
          <a:xfrm rot="0">
            <a:off x="1280160" y="2637472"/>
            <a:ext cx="1097280" cy="1111568"/>
            <a:chOff x="0" y="0"/>
            <a:chExt cx="1463040" cy="1482090"/>
          </a:xfrm>
        </p:grpSpPr>
        <p:sp>
          <p:nvSpPr>
            <p:cNvPr name="Freeform 14" id="14"/>
            <p:cNvSpPr/>
            <p:nvPr/>
          </p:nvSpPr>
          <p:spPr>
            <a:xfrm flipH="false" flipV="false" rot="0">
              <a:off x="0" y="0"/>
              <a:ext cx="1463040" cy="1482090"/>
            </a:xfrm>
            <a:custGeom>
              <a:avLst/>
              <a:gdLst/>
              <a:ahLst/>
              <a:cxnLst/>
              <a:rect r="r" b="b" t="t" l="l"/>
              <a:pathLst>
                <a:path h="1482090" w="1463040">
                  <a:moveTo>
                    <a:pt x="0" y="0"/>
                  </a:moveTo>
                  <a:lnTo>
                    <a:pt x="1463040" y="0"/>
                  </a:lnTo>
                  <a:lnTo>
                    <a:pt x="1463040" y="1482090"/>
                  </a:lnTo>
                  <a:lnTo>
                    <a:pt x="0" y="1482090"/>
                  </a:lnTo>
                  <a:close/>
                </a:path>
              </a:pathLst>
            </a:custGeom>
            <a:blipFill>
              <a:blip r:embed="rId4">
                <a:alphaModFix amt="0"/>
              </a:blip>
              <a:stretch>
                <a:fillRect l="-79974" t="0" r="-79974" b="0"/>
              </a:stretch>
            </a:blipFill>
          </p:spPr>
        </p:sp>
        <p:sp>
          <p:nvSpPr>
            <p:cNvPr name="TextBox 15" id="15"/>
            <p:cNvSpPr txBox="true"/>
            <p:nvPr/>
          </p:nvSpPr>
          <p:spPr>
            <a:xfrm>
              <a:off x="0" y="-19050"/>
              <a:ext cx="1463040" cy="1501140"/>
            </a:xfrm>
            <a:prstGeom prst="rect">
              <a:avLst/>
            </a:prstGeom>
          </p:spPr>
          <p:txBody>
            <a:bodyPr anchor="ctr" rtlCol="false" tIns="0" lIns="0" bIns="0" rIns="0"/>
            <a:lstStyle/>
            <a:p>
              <a:pPr algn="ctr">
                <a:lnSpc>
                  <a:spcPts val="4800"/>
                </a:lnSpc>
              </a:pPr>
              <a:r>
                <a:rPr lang="en-US" b="true" sz="4000">
                  <a:solidFill>
                    <a:srgbClr val="365B6D"/>
                  </a:solidFill>
                  <a:latin typeface="Barlow Semi-Bold"/>
                  <a:ea typeface="Barlow Semi-Bold"/>
                  <a:cs typeface="Barlow Semi-Bold"/>
                  <a:sym typeface="Barlow Semi-Bold"/>
                </a:rPr>
                <a:t>1</a:t>
              </a:r>
            </a:p>
          </p:txBody>
        </p:sp>
      </p:grpSp>
      <p:grpSp>
        <p:nvGrpSpPr>
          <p:cNvPr name="Group 16" id="16"/>
          <p:cNvGrpSpPr/>
          <p:nvPr/>
        </p:nvGrpSpPr>
        <p:grpSpPr>
          <a:xfrm rot="0">
            <a:off x="2743200" y="2743200"/>
            <a:ext cx="5852160" cy="914400"/>
            <a:chOff x="0" y="0"/>
            <a:chExt cx="7802880" cy="1219200"/>
          </a:xfrm>
        </p:grpSpPr>
        <p:sp>
          <p:nvSpPr>
            <p:cNvPr name="Freeform 17" id="17"/>
            <p:cNvSpPr/>
            <p:nvPr/>
          </p:nvSpPr>
          <p:spPr>
            <a:xfrm flipH="false" flipV="false" rot="0">
              <a:off x="0" y="0"/>
              <a:ext cx="7802880" cy="1219200"/>
            </a:xfrm>
            <a:custGeom>
              <a:avLst/>
              <a:gdLst/>
              <a:ahLst/>
              <a:cxnLst/>
              <a:rect r="r" b="b" t="t" l="l"/>
              <a:pathLst>
                <a:path h="1219200" w="7802880">
                  <a:moveTo>
                    <a:pt x="0" y="0"/>
                  </a:moveTo>
                  <a:lnTo>
                    <a:pt x="7802880" y="0"/>
                  </a:lnTo>
                  <a:lnTo>
                    <a:pt x="7802880" y="1219200"/>
                  </a:lnTo>
                  <a:lnTo>
                    <a:pt x="0" y="1219200"/>
                  </a:lnTo>
                  <a:close/>
                </a:path>
              </a:pathLst>
            </a:custGeom>
            <a:blipFill>
              <a:blip r:embed="rId3">
                <a:alphaModFix amt="0"/>
              </a:blip>
              <a:stretch>
                <a:fillRect l="0" t="-74617" r="0" b="-74617"/>
              </a:stretch>
            </a:blipFill>
          </p:spPr>
        </p:sp>
      </p:grpSp>
      <p:grpSp>
        <p:nvGrpSpPr>
          <p:cNvPr name="Group 18" id="18"/>
          <p:cNvGrpSpPr/>
          <p:nvPr/>
        </p:nvGrpSpPr>
        <p:grpSpPr>
          <a:xfrm rot="0">
            <a:off x="2743200" y="2743200"/>
            <a:ext cx="5852160" cy="914400"/>
            <a:chOff x="0" y="0"/>
            <a:chExt cx="7802880" cy="1219200"/>
          </a:xfrm>
        </p:grpSpPr>
        <p:sp>
          <p:nvSpPr>
            <p:cNvPr name="Freeform 19" id="19"/>
            <p:cNvSpPr/>
            <p:nvPr/>
          </p:nvSpPr>
          <p:spPr>
            <a:xfrm flipH="false" flipV="false" rot="0">
              <a:off x="0" y="0"/>
              <a:ext cx="7802880" cy="1219200"/>
            </a:xfrm>
            <a:custGeom>
              <a:avLst/>
              <a:gdLst/>
              <a:ahLst/>
              <a:cxnLst/>
              <a:rect r="r" b="b" t="t" l="l"/>
              <a:pathLst>
                <a:path h="1219200" w="7802880">
                  <a:moveTo>
                    <a:pt x="0" y="0"/>
                  </a:moveTo>
                  <a:lnTo>
                    <a:pt x="7802880" y="0"/>
                  </a:lnTo>
                  <a:lnTo>
                    <a:pt x="7802880" y="1219200"/>
                  </a:lnTo>
                  <a:lnTo>
                    <a:pt x="0" y="1219200"/>
                  </a:lnTo>
                  <a:close/>
                </a:path>
              </a:pathLst>
            </a:custGeom>
            <a:blipFill>
              <a:blip r:embed="rId4">
                <a:alphaModFix amt="0"/>
              </a:blip>
              <a:stretch>
                <a:fillRect l="0" t="-74704" r="0" b="-74704"/>
              </a:stretch>
            </a:blipFill>
          </p:spPr>
        </p:sp>
        <p:sp>
          <p:nvSpPr>
            <p:cNvPr name="TextBox 20" id="20"/>
            <p:cNvSpPr txBox="true"/>
            <p:nvPr/>
          </p:nvSpPr>
          <p:spPr>
            <a:xfrm>
              <a:off x="0" y="0"/>
              <a:ext cx="7802880" cy="1219200"/>
            </a:xfrm>
            <a:prstGeom prst="rect">
              <a:avLst/>
            </a:prstGeom>
          </p:spPr>
          <p:txBody>
            <a:bodyPr anchor="ctr" rtlCol="false" tIns="0" lIns="0" bIns="0" rIns="0"/>
            <a:lstStyle/>
            <a:p>
              <a:pPr algn="l">
                <a:lnSpc>
                  <a:spcPts val="4320"/>
                </a:lnSpc>
              </a:pPr>
              <a:r>
                <a:rPr lang="en-US" b="true" sz="3600">
                  <a:solidFill>
                    <a:srgbClr val="365B6D"/>
                  </a:solidFill>
                  <a:latin typeface="Barlow Semi-Bold"/>
                  <a:ea typeface="Barlow Semi-Bold"/>
                  <a:cs typeface="Barlow Semi-Bold"/>
                  <a:sym typeface="Barlow Semi-Bold"/>
                </a:rPr>
                <a:t>STRUCTURE</a:t>
              </a:r>
            </a:p>
          </p:txBody>
        </p:sp>
      </p:grpSp>
      <p:grpSp>
        <p:nvGrpSpPr>
          <p:cNvPr name="Group 21" id="21"/>
          <p:cNvGrpSpPr/>
          <p:nvPr/>
        </p:nvGrpSpPr>
        <p:grpSpPr>
          <a:xfrm rot="0">
            <a:off x="1280160" y="4023360"/>
            <a:ext cx="7315200" cy="914400"/>
            <a:chOff x="0" y="0"/>
            <a:chExt cx="9753600" cy="1219200"/>
          </a:xfrm>
        </p:grpSpPr>
        <p:sp>
          <p:nvSpPr>
            <p:cNvPr name="Freeform 22" id="22"/>
            <p:cNvSpPr/>
            <p:nvPr/>
          </p:nvSpPr>
          <p:spPr>
            <a:xfrm flipH="false" flipV="false" rot="0">
              <a:off x="0" y="0"/>
              <a:ext cx="9753600" cy="1219200"/>
            </a:xfrm>
            <a:custGeom>
              <a:avLst/>
              <a:gdLst/>
              <a:ahLst/>
              <a:cxnLst/>
              <a:rect r="r" b="b" t="t" l="l"/>
              <a:pathLst>
                <a:path h="1219200" w="9753600">
                  <a:moveTo>
                    <a:pt x="0" y="0"/>
                  </a:moveTo>
                  <a:lnTo>
                    <a:pt x="9753600" y="0"/>
                  </a:lnTo>
                  <a:lnTo>
                    <a:pt x="9753600" y="1219200"/>
                  </a:lnTo>
                  <a:lnTo>
                    <a:pt x="0" y="1219200"/>
                  </a:lnTo>
                  <a:close/>
                </a:path>
              </a:pathLst>
            </a:custGeom>
            <a:blipFill>
              <a:blip r:embed="rId3">
                <a:alphaModFix amt="0"/>
              </a:blip>
              <a:stretch>
                <a:fillRect l="0" t="-105771" r="0" b="-105771"/>
              </a:stretch>
            </a:blipFill>
          </p:spPr>
        </p:sp>
      </p:grpSp>
      <p:grpSp>
        <p:nvGrpSpPr>
          <p:cNvPr name="Group 23" id="23"/>
          <p:cNvGrpSpPr/>
          <p:nvPr/>
        </p:nvGrpSpPr>
        <p:grpSpPr>
          <a:xfrm rot="0">
            <a:off x="1280160" y="4023360"/>
            <a:ext cx="7315200" cy="914400"/>
            <a:chOff x="0" y="0"/>
            <a:chExt cx="9753600" cy="1219200"/>
          </a:xfrm>
        </p:grpSpPr>
        <p:sp>
          <p:nvSpPr>
            <p:cNvPr name="Freeform 24" id="24"/>
            <p:cNvSpPr/>
            <p:nvPr/>
          </p:nvSpPr>
          <p:spPr>
            <a:xfrm flipH="false" flipV="false" rot="0">
              <a:off x="0" y="0"/>
              <a:ext cx="9753600" cy="1219200"/>
            </a:xfrm>
            <a:custGeom>
              <a:avLst/>
              <a:gdLst/>
              <a:ahLst/>
              <a:cxnLst/>
              <a:rect r="r" b="b" t="t" l="l"/>
              <a:pathLst>
                <a:path h="1219200" w="9753600">
                  <a:moveTo>
                    <a:pt x="0" y="0"/>
                  </a:moveTo>
                  <a:lnTo>
                    <a:pt x="9753600" y="0"/>
                  </a:lnTo>
                  <a:lnTo>
                    <a:pt x="9753600" y="1219200"/>
                  </a:lnTo>
                  <a:lnTo>
                    <a:pt x="0" y="1219200"/>
                  </a:lnTo>
                  <a:close/>
                </a:path>
              </a:pathLst>
            </a:custGeom>
            <a:blipFill>
              <a:blip r:embed="rId4">
                <a:alphaModFix amt="0"/>
              </a:blip>
              <a:stretch>
                <a:fillRect l="0" t="-105880" r="0" b="-105880"/>
              </a:stretch>
            </a:blipFill>
          </p:spPr>
        </p:sp>
        <p:sp>
          <p:nvSpPr>
            <p:cNvPr name="TextBox 25" id="25"/>
            <p:cNvSpPr txBox="true"/>
            <p:nvPr/>
          </p:nvSpPr>
          <p:spPr>
            <a:xfrm>
              <a:off x="0" y="-9525"/>
              <a:ext cx="9753600" cy="1228725"/>
            </a:xfrm>
            <a:prstGeom prst="rect">
              <a:avLst/>
            </a:prstGeom>
          </p:spPr>
          <p:txBody>
            <a:bodyPr anchor="ctr" rtlCol="false" tIns="0" lIns="0" bIns="0" rIns="0"/>
            <a:lstStyle/>
            <a:p>
              <a:pPr algn="l">
                <a:lnSpc>
                  <a:spcPts val="3599"/>
                </a:lnSpc>
              </a:pPr>
              <a:r>
                <a:rPr lang="en-US" sz="2998" spc="11">
                  <a:solidFill>
                    <a:srgbClr val="FFFFFF"/>
                  </a:solidFill>
                  <a:latin typeface="Barlow"/>
                  <a:ea typeface="Barlow"/>
                  <a:cs typeface="Barlow"/>
                  <a:sym typeface="Barlow"/>
                </a:rPr>
                <a:t>IMRaD: The universal blueprint</a:t>
              </a:r>
            </a:p>
          </p:txBody>
        </p:sp>
      </p:grpSp>
      <p:grpSp>
        <p:nvGrpSpPr>
          <p:cNvPr name="Group 26" id="26"/>
          <p:cNvGrpSpPr/>
          <p:nvPr/>
        </p:nvGrpSpPr>
        <p:grpSpPr>
          <a:xfrm rot="0">
            <a:off x="9509760" y="2194560"/>
            <a:ext cx="8046720" cy="3108960"/>
            <a:chOff x="0" y="0"/>
            <a:chExt cx="10728960" cy="4145280"/>
          </a:xfrm>
        </p:grpSpPr>
        <p:sp>
          <p:nvSpPr>
            <p:cNvPr name="Freeform 27" id="27"/>
            <p:cNvSpPr/>
            <p:nvPr/>
          </p:nvSpPr>
          <p:spPr>
            <a:xfrm flipH="false" flipV="false" rot="0">
              <a:off x="0" y="0"/>
              <a:ext cx="10728960" cy="4145280"/>
            </a:xfrm>
            <a:custGeom>
              <a:avLst/>
              <a:gdLst/>
              <a:ahLst/>
              <a:cxnLst/>
              <a:rect r="r" b="b" t="t" l="l"/>
              <a:pathLst>
                <a:path h="4145280" w="10728960">
                  <a:moveTo>
                    <a:pt x="0" y="0"/>
                  </a:moveTo>
                  <a:lnTo>
                    <a:pt x="10728960" y="0"/>
                  </a:lnTo>
                  <a:lnTo>
                    <a:pt x="10728960" y="4145280"/>
                  </a:lnTo>
                  <a:lnTo>
                    <a:pt x="0" y="4145280"/>
                  </a:lnTo>
                  <a:close/>
                </a:path>
              </a:pathLst>
            </a:custGeom>
            <a:solidFill>
              <a:srgbClr val="365B6D"/>
            </a:solidFill>
          </p:spPr>
        </p:sp>
      </p:grpSp>
      <p:grpSp>
        <p:nvGrpSpPr>
          <p:cNvPr name="Group 28" id="28"/>
          <p:cNvGrpSpPr/>
          <p:nvPr/>
        </p:nvGrpSpPr>
        <p:grpSpPr>
          <a:xfrm rot="0">
            <a:off x="9875520" y="2651760"/>
            <a:ext cx="1097280" cy="1097280"/>
            <a:chOff x="0" y="0"/>
            <a:chExt cx="1463040" cy="1463040"/>
          </a:xfrm>
        </p:grpSpPr>
        <p:sp>
          <p:nvSpPr>
            <p:cNvPr name="Freeform 29" id="29"/>
            <p:cNvSpPr/>
            <p:nvPr/>
          </p:nvSpPr>
          <p:spPr>
            <a:xfrm flipH="false" flipV="false" rot="0">
              <a:off x="0" y="0"/>
              <a:ext cx="1463040" cy="1463040"/>
            </a:xfrm>
            <a:custGeom>
              <a:avLst/>
              <a:gdLst/>
              <a:ahLst/>
              <a:cxnLst/>
              <a:rect r="r" b="b" t="t" l="l"/>
              <a:pathLst>
                <a:path h="1463040" w="1463040">
                  <a:moveTo>
                    <a:pt x="0" y="731520"/>
                  </a:moveTo>
                  <a:cubicBezTo>
                    <a:pt x="0" y="327533"/>
                    <a:pt x="327533" y="0"/>
                    <a:pt x="731520" y="0"/>
                  </a:cubicBezTo>
                  <a:cubicBezTo>
                    <a:pt x="1135507" y="0"/>
                    <a:pt x="1463040" y="327533"/>
                    <a:pt x="1463040" y="731520"/>
                  </a:cubicBezTo>
                  <a:cubicBezTo>
                    <a:pt x="1463040" y="1135507"/>
                    <a:pt x="1135507" y="1463040"/>
                    <a:pt x="731520" y="1463040"/>
                  </a:cubicBezTo>
                  <a:cubicBezTo>
                    <a:pt x="327533" y="1463040"/>
                    <a:pt x="0" y="1135507"/>
                    <a:pt x="0" y="731520"/>
                  </a:cubicBezTo>
                  <a:close/>
                </a:path>
              </a:pathLst>
            </a:custGeom>
            <a:solidFill>
              <a:srgbClr val="F7F7F7"/>
            </a:solidFill>
          </p:spPr>
        </p:sp>
      </p:grpSp>
      <p:grpSp>
        <p:nvGrpSpPr>
          <p:cNvPr name="Group 30" id="30"/>
          <p:cNvGrpSpPr/>
          <p:nvPr/>
        </p:nvGrpSpPr>
        <p:grpSpPr>
          <a:xfrm rot="0">
            <a:off x="9875520" y="2651760"/>
            <a:ext cx="1097280" cy="1097280"/>
            <a:chOff x="0" y="0"/>
            <a:chExt cx="1463040" cy="1463040"/>
          </a:xfrm>
        </p:grpSpPr>
        <p:sp>
          <p:nvSpPr>
            <p:cNvPr name="Freeform 31" id="31"/>
            <p:cNvSpPr/>
            <p:nvPr/>
          </p:nvSpPr>
          <p:spPr>
            <a:xfrm flipH="false" flipV="false" rot="0">
              <a:off x="0" y="0"/>
              <a:ext cx="1463040" cy="1463040"/>
            </a:xfrm>
            <a:custGeom>
              <a:avLst/>
              <a:gdLst/>
              <a:ahLst/>
              <a:cxnLst/>
              <a:rect r="r" b="b" t="t" l="l"/>
              <a:pathLst>
                <a:path h="1463040" w="1463040">
                  <a:moveTo>
                    <a:pt x="0" y="0"/>
                  </a:moveTo>
                  <a:lnTo>
                    <a:pt x="1463040" y="0"/>
                  </a:lnTo>
                  <a:lnTo>
                    <a:pt x="1463040" y="1463040"/>
                  </a:lnTo>
                  <a:lnTo>
                    <a:pt x="0" y="1463040"/>
                  </a:lnTo>
                  <a:close/>
                </a:path>
              </a:pathLst>
            </a:custGeom>
            <a:blipFill>
              <a:blip r:embed="rId3">
                <a:alphaModFix amt="0"/>
              </a:blip>
              <a:stretch>
                <a:fillRect l="-78393" t="0" r="-78392" b="0"/>
              </a:stretch>
            </a:blipFill>
          </p:spPr>
        </p:sp>
      </p:grpSp>
      <p:grpSp>
        <p:nvGrpSpPr>
          <p:cNvPr name="Group 32" id="32"/>
          <p:cNvGrpSpPr/>
          <p:nvPr/>
        </p:nvGrpSpPr>
        <p:grpSpPr>
          <a:xfrm rot="0">
            <a:off x="9875520" y="2637472"/>
            <a:ext cx="1097280" cy="1111568"/>
            <a:chOff x="0" y="0"/>
            <a:chExt cx="1463040" cy="1482090"/>
          </a:xfrm>
        </p:grpSpPr>
        <p:sp>
          <p:nvSpPr>
            <p:cNvPr name="Freeform 33" id="33"/>
            <p:cNvSpPr/>
            <p:nvPr/>
          </p:nvSpPr>
          <p:spPr>
            <a:xfrm flipH="false" flipV="false" rot="0">
              <a:off x="0" y="0"/>
              <a:ext cx="1463040" cy="1482090"/>
            </a:xfrm>
            <a:custGeom>
              <a:avLst/>
              <a:gdLst/>
              <a:ahLst/>
              <a:cxnLst/>
              <a:rect r="r" b="b" t="t" l="l"/>
              <a:pathLst>
                <a:path h="1482090" w="1463040">
                  <a:moveTo>
                    <a:pt x="0" y="0"/>
                  </a:moveTo>
                  <a:lnTo>
                    <a:pt x="1463040" y="0"/>
                  </a:lnTo>
                  <a:lnTo>
                    <a:pt x="1463040" y="1482090"/>
                  </a:lnTo>
                  <a:lnTo>
                    <a:pt x="0" y="1482090"/>
                  </a:lnTo>
                  <a:close/>
                </a:path>
              </a:pathLst>
            </a:custGeom>
            <a:blipFill>
              <a:blip r:embed="rId4">
                <a:alphaModFix amt="0"/>
              </a:blip>
              <a:stretch>
                <a:fillRect l="-79974" t="0" r="-79974" b="0"/>
              </a:stretch>
            </a:blipFill>
          </p:spPr>
        </p:sp>
        <p:sp>
          <p:nvSpPr>
            <p:cNvPr name="TextBox 34" id="34"/>
            <p:cNvSpPr txBox="true"/>
            <p:nvPr/>
          </p:nvSpPr>
          <p:spPr>
            <a:xfrm>
              <a:off x="0" y="-19050"/>
              <a:ext cx="1463040" cy="1501140"/>
            </a:xfrm>
            <a:prstGeom prst="rect">
              <a:avLst/>
            </a:prstGeom>
          </p:spPr>
          <p:txBody>
            <a:bodyPr anchor="ctr" rtlCol="false" tIns="0" lIns="0" bIns="0" rIns="0"/>
            <a:lstStyle/>
            <a:p>
              <a:pPr algn="ctr">
                <a:lnSpc>
                  <a:spcPts val="4800"/>
                </a:lnSpc>
              </a:pPr>
              <a:r>
                <a:rPr lang="en-US" b="true" sz="4000">
                  <a:solidFill>
                    <a:srgbClr val="365B6D"/>
                  </a:solidFill>
                  <a:latin typeface="Barlow Semi-Bold"/>
                  <a:ea typeface="Barlow Semi-Bold"/>
                  <a:cs typeface="Barlow Semi-Bold"/>
                  <a:sym typeface="Barlow Semi-Bold"/>
                </a:rPr>
                <a:t>2</a:t>
              </a:r>
            </a:p>
          </p:txBody>
        </p:sp>
      </p:grpSp>
      <p:grpSp>
        <p:nvGrpSpPr>
          <p:cNvPr name="Group 35" id="35"/>
          <p:cNvGrpSpPr/>
          <p:nvPr/>
        </p:nvGrpSpPr>
        <p:grpSpPr>
          <a:xfrm rot="0">
            <a:off x="11338560" y="2743200"/>
            <a:ext cx="5852160" cy="914400"/>
            <a:chOff x="0" y="0"/>
            <a:chExt cx="7802880" cy="1219200"/>
          </a:xfrm>
        </p:grpSpPr>
        <p:sp>
          <p:nvSpPr>
            <p:cNvPr name="Freeform 36" id="36"/>
            <p:cNvSpPr/>
            <p:nvPr/>
          </p:nvSpPr>
          <p:spPr>
            <a:xfrm flipH="false" flipV="false" rot="0">
              <a:off x="0" y="0"/>
              <a:ext cx="7802880" cy="1219200"/>
            </a:xfrm>
            <a:custGeom>
              <a:avLst/>
              <a:gdLst/>
              <a:ahLst/>
              <a:cxnLst/>
              <a:rect r="r" b="b" t="t" l="l"/>
              <a:pathLst>
                <a:path h="1219200" w="7802880">
                  <a:moveTo>
                    <a:pt x="0" y="0"/>
                  </a:moveTo>
                  <a:lnTo>
                    <a:pt x="7802880" y="0"/>
                  </a:lnTo>
                  <a:lnTo>
                    <a:pt x="7802880" y="1219200"/>
                  </a:lnTo>
                  <a:lnTo>
                    <a:pt x="0" y="1219200"/>
                  </a:lnTo>
                  <a:close/>
                </a:path>
              </a:pathLst>
            </a:custGeom>
            <a:blipFill>
              <a:blip r:embed="rId3">
                <a:alphaModFix amt="0"/>
              </a:blip>
              <a:stretch>
                <a:fillRect l="0" t="-74617" r="0" b="-74617"/>
              </a:stretch>
            </a:blipFill>
          </p:spPr>
        </p:sp>
      </p:grpSp>
      <p:grpSp>
        <p:nvGrpSpPr>
          <p:cNvPr name="Group 37" id="37"/>
          <p:cNvGrpSpPr/>
          <p:nvPr/>
        </p:nvGrpSpPr>
        <p:grpSpPr>
          <a:xfrm rot="0">
            <a:off x="11338560" y="2743200"/>
            <a:ext cx="5852160" cy="914400"/>
            <a:chOff x="0" y="0"/>
            <a:chExt cx="7802880" cy="1219200"/>
          </a:xfrm>
        </p:grpSpPr>
        <p:sp>
          <p:nvSpPr>
            <p:cNvPr name="Freeform 38" id="38"/>
            <p:cNvSpPr/>
            <p:nvPr/>
          </p:nvSpPr>
          <p:spPr>
            <a:xfrm flipH="false" flipV="false" rot="0">
              <a:off x="0" y="0"/>
              <a:ext cx="7802880" cy="1219200"/>
            </a:xfrm>
            <a:custGeom>
              <a:avLst/>
              <a:gdLst/>
              <a:ahLst/>
              <a:cxnLst/>
              <a:rect r="r" b="b" t="t" l="l"/>
              <a:pathLst>
                <a:path h="1219200" w="7802880">
                  <a:moveTo>
                    <a:pt x="0" y="0"/>
                  </a:moveTo>
                  <a:lnTo>
                    <a:pt x="7802880" y="0"/>
                  </a:lnTo>
                  <a:lnTo>
                    <a:pt x="7802880" y="1219200"/>
                  </a:lnTo>
                  <a:lnTo>
                    <a:pt x="0" y="1219200"/>
                  </a:lnTo>
                  <a:close/>
                </a:path>
              </a:pathLst>
            </a:custGeom>
            <a:blipFill>
              <a:blip r:embed="rId4">
                <a:alphaModFix amt="0"/>
              </a:blip>
              <a:stretch>
                <a:fillRect l="0" t="-74704" r="0" b="-74704"/>
              </a:stretch>
            </a:blipFill>
          </p:spPr>
        </p:sp>
        <p:sp>
          <p:nvSpPr>
            <p:cNvPr name="TextBox 39" id="39"/>
            <p:cNvSpPr txBox="true"/>
            <p:nvPr/>
          </p:nvSpPr>
          <p:spPr>
            <a:xfrm>
              <a:off x="0" y="0"/>
              <a:ext cx="7802880" cy="1219200"/>
            </a:xfrm>
            <a:prstGeom prst="rect">
              <a:avLst/>
            </a:prstGeom>
          </p:spPr>
          <p:txBody>
            <a:bodyPr anchor="ctr" rtlCol="false" tIns="0" lIns="0" bIns="0" rIns="0"/>
            <a:lstStyle/>
            <a:p>
              <a:pPr algn="l">
                <a:lnSpc>
                  <a:spcPts val="4320"/>
                </a:lnSpc>
              </a:pPr>
              <a:r>
                <a:rPr lang="en-US" b="true" sz="3600">
                  <a:solidFill>
                    <a:srgbClr val="365B6D"/>
                  </a:solidFill>
                  <a:latin typeface="Barlow Semi-Bold"/>
                  <a:ea typeface="Barlow Semi-Bold"/>
                  <a:cs typeface="Barlow Semi-Bold"/>
                  <a:sym typeface="Barlow Semi-Bold"/>
                </a:rPr>
                <a:t>LANGUAGE</a:t>
              </a:r>
            </a:p>
          </p:txBody>
        </p:sp>
      </p:grpSp>
      <p:grpSp>
        <p:nvGrpSpPr>
          <p:cNvPr name="Group 40" id="40"/>
          <p:cNvGrpSpPr/>
          <p:nvPr/>
        </p:nvGrpSpPr>
        <p:grpSpPr>
          <a:xfrm rot="0">
            <a:off x="9875520" y="4023360"/>
            <a:ext cx="7315200" cy="914400"/>
            <a:chOff x="0" y="0"/>
            <a:chExt cx="9753600" cy="1219200"/>
          </a:xfrm>
        </p:grpSpPr>
        <p:sp>
          <p:nvSpPr>
            <p:cNvPr name="Freeform 41" id="41"/>
            <p:cNvSpPr/>
            <p:nvPr/>
          </p:nvSpPr>
          <p:spPr>
            <a:xfrm flipH="false" flipV="false" rot="0">
              <a:off x="0" y="0"/>
              <a:ext cx="9753600" cy="1219200"/>
            </a:xfrm>
            <a:custGeom>
              <a:avLst/>
              <a:gdLst/>
              <a:ahLst/>
              <a:cxnLst/>
              <a:rect r="r" b="b" t="t" l="l"/>
              <a:pathLst>
                <a:path h="1219200" w="9753600">
                  <a:moveTo>
                    <a:pt x="0" y="0"/>
                  </a:moveTo>
                  <a:lnTo>
                    <a:pt x="9753600" y="0"/>
                  </a:lnTo>
                  <a:lnTo>
                    <a:pt x="9753600" y="1219200"/>
                  </a:lnTo>
                  <a:lnTo>
                    <a:pt x="0" y="1219200"/>
                  </a:lnTo>
                  <a:close/>
                </a:path>
              </a:pathLst>
            </a:custGeom>
            <a:blipFill>
              <a:blip r:embed="rId3">
                <a:alphaModFix amt="0"/>
              </a:blip>
              <a:stretch>
                <a:fillRect l="0" t="-105771" r="0" b="-105771"/>
              </a:stretch>
            </a:blipFill>
          </p:spPr>
        </p:sp>
      </p:grpSp>
      <p:grpSp>
        <p:nvGrpSpPr>
          <p:cNvPr name="Group 42" id="42"/>
          <p:cNvGrpSpPr/>
          <p:nvPr/>
        </p:nvGrpSpPr>
        <p:grpSpPr>
          <a:xfrm rot="0">
            <a:off x="9875520" y="4023360"/>
            <a:ext cx="7315200" cy="914400"/>
            <a:chOff x="0" y="0"/>
            <a:chExt cx="9753600" cy="1219200"/>
          </a:xfrm>
        </p:grpSpPr>
        <p:sp>
          <p:nvSpPr>
            <p:cNvPr name="Freeform 43" id="43"/>
            <p:cNvSpPr/>
            <p:nvPr/>
          </p:nvSpPr>
          <p:spPr>
            <a:xfrm flipH="false" flipV="false" rot="0">
              <a:off x="0" y="0"/>
              <a:ext cx="9753600" cy="1219200"/>
            </a:xfrm>
            <a:custGeom>
              <a:avLst/>
              <a:gdLst/>
              <a:ahLst/>
              <a:cxnLst/>
              <a:rect r="r" b="b" t="t" l="l"/>
              <a:pathLst>
                <a:path h="1219200" w="9753600">
                  <a:moveTo>
                    <a:pt x="0" y="0"/>
                  </a:moveTo>
                  <a:lnTo>
                    <a:pt x="9753600" y="0"/>
                  </a:lnTo>
                  <a:lnTo>
                    <a:pt x="9753600" y="1219200"/>
                  </a:lnTo>
                  <a:lnTo>
                    <a:pt x="0" y="1219200"/>
                  </a:lnTo>
                  <a:close/>
                </a:path>
              </a:pathLst>
            </a:custGeom>
            <a:blipFill>
              <a:blip r:embed="rId4">
                <a:alphaModFix amt="0"/>
              </a:blip>
              <a:stretch>
                <a:fillRect l="0" t="-105880" r="0" b="-105880"/>
              </a:stretch>
            </a:blipFill>
          </p:spPr>
        </p:sp>
        <p:sp>
          <p:nvSpPr>
            <p:cNvPr name="TextBox 44" id="44"/>
            <p:cNvSpPr txBox="true"/>
            <p:nvPr/>
          </p:nvSpPr>
          <p:spPr>
            <a:xfrm>
              <a:off x="0" y="-9525"/>
              <a:ext cx="9753600" cy="1228725"/>
            </a:xfrm>
            <a:prstGeom prst="rect">
              <a:avLst/>
            </a:prstGeom>
          </p:spPr>
          <p:txBody>
            <a:bodyPr anchor="ctr" rtlCol="false" tIns="0" lIns="0" bIns="0" rIns="0"/>
            <a:lstStyle/>
            <a:p>
              <a:pPr algn="l">
                <a:lnSpc>
                  <a:spcPts val="3599"/>
                </a:lnSpc>
              </a:pPr>
              <a:r>
                <a:rPr lang="en-US" sz="2998" spc="11">
                  <a:solidFill>
                    <a:srgbClr val="FFFFFF"/>
                  </a:solidFill>
                  <a:latin typeface="Barlow"/>
                  <a:ea typeface="Barlow"/>
                  <a:cs typeface="Barlow"/>
                  <a:sym typeface="Barlow"/>
                </a:rPr>
                <a:t>Five rules that "pay rent"</a:t>
              </a:r>
            </a:p>
          </p:txBody>
        </p:sp>
      </p:grpSp>
      <p:grpSp>
        <p:nvGrpSpPr>
          <p:cNvPr name="Group 45" id="45"/>
          <p:cNvGrpSpPr/>
          <p:nvPr/>
        </p:nvGrpSpPr>
        <p:grpSpPr>
          <a:xfrm rot="0">
            <a:off x="914400" y="5852160"/>
            <a:ext cx="8046720" cy="3108960"/>
            <a:chOff x="0" y="0"/>
            <a:chExt cx="10728960" cy="4145280"/>
          </a:xfrm>
        </p:grpSpPr>
        <p:sp>
          <p:nvSpPr>
            <p:cNvPr name="Freeform 46" id="46"/>
            <p:cNvSpPr/>
            <p:nvPr/>
          </p:nvSpPr>
          <p:spPr>
            <a:xfrm flipH="false" flipV="false" rot="0">
              <a:off x="0" y="0"/>
              <a:ext cx="10728960" cy="4145280"/>
            </a:xfrm>
            <a:custGeom>
              <a:avLst/>
              <a:gdLst/>
              <a:ahLst/>
              <a:cxnLst/>
              <a:rect r="r" b="b" t="t" l="l"/>
              <a:pathLst>
                <a:path h="4145280" w="10728960">
                  <a:moveTo>
                    <a:pt x="0" y="0"/>
                  </a:moveTo>
                  <a:lnTo>
                    <a:pt x="10728960" y="0"/>
                  </a:lnTo>
                  <a:lnTo>
                    <a:pt x="10728960" y="4145280"/>
                  </a:lnTo>
                  <a:lnTo>
                    <a:pt x="0" y="4145280"/>
                  </a:lnTo>
                  <a:close/>
                </a:path>
              </a:pathLst>
            </a:custGeom>
            <a:solidFill>
              <a:srgbClr val="365B6D"/>
            </a:solidFill>
          </p:spPr>
        </p:sp>
      </p:grpSp>
      <p:grpSp>
        <p:nvGrpSpPr>
          <p:cNvPr name="Group 47" id="47"/>
          <p:cNvGrpSpPr/>
          <p:nvPr/>
        </p:nvGrpSpPr>
        <p:grpSpPr>
          <a:xfrm rot="0">
            <a:off x="1280160" y="6309360"/>
            <a:ext cx="1097280" cy="1097280"/>
            <a:chOff x="0" y="0"/>
            <a:chExt cx="1463040" cy="1463040"/>
          </a:xfrm>
        </p:grpSpPr>
        <p:sp>
          <p:nvSpPr>
            <p:cNvPr name="Freeform 48" id="48"/>
            <p:cNvSpPr/>
            <p:nvPr/>
          </p:nvSpPr>
          <p:spPr>
            <a:xfrm flipH="false" flipV="false" rot="0">
              <a:off x="0" y="0"/>
              <a:ext cx="1463040" cy="1463040"/>
            </a:xfrm>
            <a:custGeom>
              <a:avLst/>
              <a:gdLst/>
              <a:ahLst/>
              <a:cxnLst/>
              <a:rect r="r" b="b" t="t" l="l"/>
              <a:pathLst>
                <a:path h="1463040" w="1463040">
                  <a:moveTo>
                    <a:pt x="0" y="731520"/>
                  </a:moveTo>
                  <a:cubicBezTo>
                    <a:pt x="0" y="327533"/>
                    <a:pt x="327533" y="0"/>
                    <a:pt x="731520" y="0"/>
                  </a:cubicBezTo>
                  <a:cubicBezTo>
                    <a:pt x="1135507" y="0"/>
                    <a:pt x="1463040" y="327533"/>
                    <a:pt x="1463040" y="731520"/>
                  </a:cubicBezTo>
                  <a:cubicBezTo>
                    <a:pt x="1463040" y="1135507"/>
                    <a:pt x="1135507" y="1463040"/>
                    <a:pt x="731520" y="1463040"/>
                  </a:cubicBezTo>
                  <a:cubicBezTo>
                    <a:pt x="327533" y="1463040"/>
                    <a:pt x="0" y="1135507"/>
                    <a:pt x="0" y="731520"/>
                  </a:cubicBezTo>
                  <a:close/>
                </a:path>
              </a:pathLst>
            </a:custGeom>
            <a:solidFill>
              <a:srgbClr val="F7F7F7"/>
            </a:solidFill>
          </p:spPr>
        </p:sp>
      </p:grpSp>
      <p:grpSp>
        <p:nvGrpSpPr>
          <p:cNvPr name="Group 49" id="49"/>
          <p:cNvGrpSpPr/>
          <p:nvPr/>
        </p:nvGrpSpPr>
        <p:grpSpPr>
          <a:xfrm rot="0">
            <a:off x="1280160" y="6309360"/>
            <a:ext cx="1097280" cy="1097280"/>
            <a:chOff x="0" y="0"/>
            <a:chExt cx="1463040" cy="1463040"/>
          </a:xfrm>
        </p:grpSpPr>
        <p:sp>
          <p:nvSpPr>
            <p:cNvPr name="Freeform 50" id="50"/>
            <p:cNvSpPr/>
            <p:nvPr/>
          </p:nvSpPr>
          <p:spPr>
            <a:xfrm flipH="false" flipV="false" rot="0">
              <a:off x="0" y="0"/>
              <a:ext cx="1463040" cy="1463040"/>
            </a:xfrm>
            <a:custGeom>
              <a:avLst/>
              <a:gdLst/>
              <a:ahLst/>
              <a:cxnLst/>
              <a:rect r="r" b="b" t="t" l="l"/>
              <a:pathLst>
                <a:path h="1463040" w="1463040">
                  <a:moveTo>
                    <a:pt x="0" y="0"/>
                  </a:moveTo>
                  <a:lnTo>
                    <a:pt x="1463040" y="0"/>
                  </a:lnTo>
                  <a:lnTo>
                    <a:pt x="1463040" y="1463040"/>
                  </a:lnTo>
                  <a:lnTo>
                    <a:pt x="0" y="1463040"/>
                  </a:lnTo>
                  <a:close/>
                </a:path>
              </a:pathLst>
            </a:custGeom>
            <a:blipFill>
              <a:blip r:embed="rId3">
                <a:alphaModFix amt="0"/>
              </a:blip>
              <a:stretch>
                <a:fillRect l="-78393" t="0" r="-78392" b="0"/>
              </a:stretch>
            </a:blipFill>
          </p:spPr>
        </p:sp>
      </p:grpSp>
      <p:grpSp>
        <p:nvGrpSpPr>
          <p:cNvPr name="Group 51" id="51"/>
          <p:cNvGrpSpPr/>
          <p:nvPr/>
        </p:nvGrpSpPr>
        <p:grpSpPr>
          <a:xfrm rot="0">
            <a:off x="1280160" y="6295072"/>
            <a:ext cx="1097280" cy="1111568"/>
            <a:chOff x="0" y="0"/>
            <a:chExt cx="1463040" cy="1482090"/>
          </a:xfrm>
        </p:grpSpPr>
        <p:sp>
          <p:nvSpPr>
            <p:cNvPr name="Freeform 52" id="52"/>
            <p:cNvSpPr/>
            <p:nvPr/>
          </p:nvSpPr>
          <p:spPr>
            <a:xfrm flipH="false" flipV="false" rot="0">
              <a:off x="0" y="0"/>
              <a:ext cx="1463040" cy="1482090"/>
            </a:xfrm>
            <a:custGeom>
              <a:avLst/>
              <a:gdLst/>
              <a:ahLst/>
              <a:cxnLst/>
              <a:rect r="r" b="b" t="t" l="l"/>
              <a:pathLst>
                <a:path h="1482090" w="1463040">
                  <a:moveTo>
                    <a:pt x="0" y="0"/>
                  </a:moveTo>
                  <a:lnTo>
                    <a:pt x="1463040" y="0"/>
                  </a:lnTo>
                  <a:lnTo>
                    <a:pt x="1463040" y="1482090"/>
                  </a:lnTo>
                  <a:lnTo>
                    <a:pt x="0" y="1482090"/>
                  </a:lnTo>
                  <a:close/>
                </a:path>
              </a:pathLst>
            </a:custGeom>
            <a:blipFill>
              <a:blip r:embed="rId4">
                <a:alphaModFix amt="0"/>
              </a:blip>
              <a:stretch>
                <a:fillRect l="-79974" t="0" r="-79974" b="0"/>
              </a:stretch>
            </a:blipFill>
          </p:spPr>
        </p:sp>
        <p:sp>
          <p:nvSpPr>
            <p:cNvPr name="TextBox 53" id="53"/>
            <p:cNvSpPr txBox="true"/>
            <p:nvPr/>
          </p:nvSpPr>
          <p:spPr>
            <a:xfrm>
              <a:off x="0" y="-19050"/>
              <a:ext cx="1463040" cy="1501140"/>
            </a:xfrm>
            <a:prstGeom prst="rect">
              <a:avLst/>
            </a:prstGeom>
          </p:spPr>
          <p:txBody>
            <a:bodyPr anchor="ctr" rtlCol="false" tIns="0" lIns="0" bIns="0" rIns="0"/>
            <a:lstStyle/>
            <a:p>
              <a:pPr algn="ctr">
                <a:lnSpc>
                  <a:spcPts val="4800"/>
                </a:lnSpc>
              </a:pPr>
              <a:r>
                <a:rPr lang="en-US" b="true" sz="4000">
                  <a:solidFill>
                    <a:srgbClr val="365B6D"/>
                  </a:solidFill>
                  <a:latin typeface="Barlow Semi-Bold"/>
                  <a:ea typeface="Barlow Semi-Bold"/>
                  <a:cs typeface="Barlow Semi-Bold"/>
                  <a:sym typeface="Barlow Semi-Bold"/>
                </a:rPr>
                <a:t>3</a:t>
              </a:r>
            </a:p>
          </p:txBody>
        </p:sp>
      </p:grpSp>
      <p:grpSp>
        <p:nvGrpSpPr>
          <p:cNvPr name="Group 54" id="54"/>
          <p:cNvGrpSpPr/>
          <p:nvPr/>
        </p:nvGrpSpPr>
        <p:grpSpPr>
          <a:xfrm rot="0">
            <a:off x="2743200" y="6400800"/>
            <a:ext cx="5852160" cy="914400"/>
            <a:chOff x="0" y="0"/>
            <a:chExt cx="7802880" cy="1219200"/>
          </a:xfrm>
        </p:grpSpPr>
        <p:sp>
          <p:nvSpPr>
            <p:cNvPr name="Freeform 55" id="55"/>
            <p:cNvSpPr/>
            <p:nvPr/>
          </p:nvSpPr>
          <p:spPr>
            <a:xfrm flipH="false" flipV="false" rot="0">
              <a:off x="0" y="0"/>
              <a:ext cx="7802880" cy="1219200"/>
            </a:xfrm>
            <a:custGeom>
              <a:avLst/>
              <a:gdLst/>
              <a:ahLst/>
              <a:cxnLst/>
              <a:rect r="r" b="b" t="t" l="l"/>
              <a:pathLst>
                <a:path h="1219200" w="7802880">
                  <a:moveTo>
                    <a:pt x="0" y="0"/>
                  </a:moveTo>
                  <a:lnTo>
                    <a:pt x="7802880" y="0"/>
                  </a:lnTo>
                  <a:lnTo>
                    <a:pt x="7802880" y="1219200"/>
                  </a:lnTo>
                  <a:lnTo>
                    <a:pt x="0" y="1219200"/>
                  </a:lnTo>
                  <a:close/>
                </a:path>
              </a:pathLst>
            </a:custGeom>
            <a:blipFill>
              <a:blip r:embed="rId3">
                <a:alphaModFix amt="0"/>
              </a:blip>
              <a:stretch>
                <a:fillRect l="0" t="-74617" r="0" b="-74617"/>
              </a:stretch>
            </a:blipFill>
          </p:spPr>
        </p:sp>
      </p:grpSp>
      <p:grpSp>
        <p:nvGrpSpPr>
          <p:cNvPr name="Group 56" id="56"/>
          <p:cNvGrpSpPr/>
          <p:nvPr/>
        </p:nvGrpSpPr>
        <p:grpSpPr>
          <a:xfrm rot="0">
            <a:off x="2743200" y="6400800"/>
            <a:ext cx="5852160" cy="914400"/>
            <a:chOff x="0" y="0"/>
            <a:chExt cx="7802880" cy="1219200"/>
          </a:xfrm>
        </p:grpSpPr>
        <p:sp>
          <p:nvSpPr>
            <p:cNvPr name="Freeform 57" id="57"/>
            <p:cNvSpPr/>
            <p:nvPr/>
          </p:nvSpPr>
          <p:spPr>
            <a:xfrm flipH="false" flipV="false" rot="0">
              <a:off x="0" y="0"/>
              <a:ext cx="7802880" cy="1219200"/>
            </a:xfrm>
            <a:custGeom>
              <a:avLst/>
              <a:gdLst/>
              <a:ahLst/>
              <a:cxnLst/>
              <a:rect r="r" b="b" t="t" l="l"/>
              <a:pathLst>
                <a:path h="1219200" w="7802880">
                  <a:moveTo>
                    <a:pt x="0" y="0"/>
                  </a:moveTo>
                  <a:lnTo>
                    <a:pt x="7802880" y="0"/>
                  </a:lnTo>
                  <a:lnTo>
                    <a:pt x="7802880" y="1219200"/>
                  </a:lnTo>
                  <a:lnTo>
                    <a:pt x="0" y="1219200"/>
                  </a:lnTo>
                  <a:close/>
                </a:path>
              </a:pathLst>
            </a:custGeom>
            <a:blipFill>
              <a:blip r:embed="rId4">
                <a:alphaModFix amt="0"/>
              </a:blip>
              <a:stretch>
                <a:fillRect l="0" t="-74704" r="0" b="-74704"/>
              </a:stretch>
            </a:blipFill>
          </p:spPr>
        </p:sp>
        <p:sp>
          <p:nvSpPr>
            <p:cNvPr name="TextBox 58" id="58"/>
            <p:cNvSpPr txBox="true"/>
            <p:nvPr/>
          </p:nvSpPr>
          <p:spPr>
            <a:xfrm>
              <a:off x="0" y="0"/>
              <a:ext cx="7802880" cy="1219200"/>
            </a:xfrm>
            <a:prstGeom prst="rect">
              <a:avLst/>
            </a:prstGeom>
          </p:spPr>
          <p:txBody>
            <a:bodyPr anchor="ctr" rtlCol="false" tIns="0" lIns="0" bIns="0" rIns="0"/>
            <a:lstStyle/>
            <a:p>
              <a:pPr algn="l">
                <a:lnSpc>
                  <a:spcPts val="4320"/>
                </a:lnSpc>
              </a:pPr>
              <a:r>
                <a:rPr lang="en-US" b="true" sz="3600">
                  <a:solidFill>
                    <a:srgbClr val="365B6D"/>
                  </a:solidFill>
                  <a:latin typeface="Barlow Semi-Bold"/>
                  <a:ea typeface="Barlow Semi-Bold"/>
                  <a:cs typeface="Barlow Semi-Bold"/>
                  <a:sym typeface="Barlow Semi-Bold"/>
                </a:rPr>
                <a:t>AI WORKFLOW</a:t>
              </a:r>
            </a:p>
          </p:txBody>
        </p:sp>
      </p:grpSp>
      <p:grpSp>
        <p:nvGrpSpPr>
          <p:cNvPr name="Group 59" id="59"/>
          <p:cNvGrpSpPr/>
          <p:nvPr/>
        </p:nvGrpSpPr>
        <p:grpSpPr>
          <a:xfrm rot="0">
            <a:off x="1280160" y="7680960"/>
            <a:ext cx="7315200" cy="914400"/>
            <a:chOff x="0" y="0"/>
            <a:chExt cx="9753600" cy="1219200"/>
          </a:xfrm>
        </p:grpSpPr>
        <p:sp>
          <p:nvSpPr>
            <p:cNvPr name="Freeform 60" id="60"/>
            <p:cNvSpPr/>
            <p:nvPr/>
          </p:nvSpPr>
          <p:spPr>
            <a:xfrm flipH="false" flipV="false" rot="0">
              <a:off x="0" y="0"/>
              <a:ext cx="9753600" cy="1219200"/>
            </a:xfrm>
            <a:custGeom>
              <a:avLst/>
              <a:gdLst/>
              <a:ahLst/>
              <a:cxnLst/>
              <a:rect r="r" b="b" t="t" l="l"/>
              <a:pathLst>
                <a:path h="1219200" w="9753600">
                  <a:moveTo>
                    <a:pt x="0" y="0"/>
                  </a:moveTo>
                  <a:lnTo>
                    <a:pt x="9753600" y="0"/>
                  </a:lnTo>
                  <a:lnTo>
                    <a:pt x="9753600" y="1219200"/>
                  </a:lnTo>
                  <a:lnTo>
                    <a:pt x="0" y="1219200"/>
                  </a:lnTo>
                  <a:close/>
                </a:path>
              </a:pathLst>
            </a:custGeom>
            <a:blipFill>
              <a:blip r:embed="rId3">
                <a:alphaModFix amt="0"/>
              </a:blip>
              <a:stretch>
                <a:fillRect l="0" t="-105771" r="0" b="-105771"/>
              </a:stretch>
            </a:blipFill>
          </p:spPr>
        </p:sp>
      </p:grpSp>
      <p:grpSp>
        <p:nvGrpSpPr>
          <p:cNvPr name="Group 61" id="61"/>
          <p:cNvGrpSpPr/>
          <p:nvPr/>
        </p:nvGrpSpPr>
        <p:grpSpPr>
          <a:xfrm rot="0">
            <a:off x="1280160" y="7680960"/>
            <a:ext cx="7315200" cy="914400"/>
            <a:chOff x="0" y="0"/>
            <a:chExt cx="9753600" cy="1219200"/>
          </a:xfrm>
        </p:grpSpPr>
        <p:sp>
          <p:nvSpPr>
            <p:cNvPr name="Freeform 62" id="62"/>
            <p:cNvSpPr/>
            <p:nvPr/>
          </p:nvSpPr>
          <p:spPr>
            <a:xfrm flipH="false" flipV="false" rot="0">
              <a:off x="0" y="0"/>
              <a:ext cx="9753600" cy="1219200"/>
            </a:xfrm>
            <a:custGeom>
              <a:avLst/>
              <a:gdLst/>
              <a:ahLst/>
              <a:cxnLst/>
              <a:rect r="r" b="b" t="t" l="l"/>
              <a:pathLst>
                <a:path h="1219200" w="9753600">
                  <a:moveTo>
                    <a:pt x="0" y="0"/>
                  </a:moveTo>
                  <a:lnTo>
                    <a:pt x="9753600" y="0"/>
                  </a:lnTo>
                  <a:lnTo>
                    <a:pt x="9753600" y="1219200"/>
                  </a:lnTo>
                  <a:lnTo>
                    <a:pt x="0" y="1219200"/>
                  </a:lnTo>
                  <a:close/>
                </a:path>
              </a:pathLst>
            </a:custGeom>
            <a:blipFill>
              <a:blip r:embed="rId4">
                <a:alphaModFix amt="0"/>
              </a:blip>
              <a:stretch>
                <a:fillRect l="0" t="-105880" r="0" b="-105880"/>
              </a:stretch>
            </a:blipFill>
          </p:spPr>
        </p:sp>
        <p:sp>
          <p:nvSpPr>
            <p:cNvPr name="TextBox 63" id="63"/>
            <p:cNvSpPr txBox="true"/>
            <p:nvPr/>
          </p:nvSpPr>
          <p:spPr>
            <a:xfrm>
              <a:off x="0" y="-9525"/>
              <a:ext cx="9753600" cy="1228725"/>
            </a:xfrm>
            <a:prstGeom prst="rect">
              <a:avLst/>
            </a:prstGeom>
          </p:spPr>
          <p:txBody>
            <a:bodyPr anchor="ctr" rtlCol="false" tIns="0" lIns="0" bIns="0" rIns="0"/>
            <a:lstStyle/>
            <a:p>
              <a:pPr algn="l">
                <a:lnSpc>
                  <a:spcPts val="3599"/>
                </a:lnSpc>
              </a:pPr>
              <a:r>
                <a:rPr lang="en-US" sz="2998" spc="11">
                  <a:solidFill>
                    <a:srgbClr val="FFFFFF"/>
                  </a:solidFill>
                  <a:latin typeface="Barlow"/>
                  <a:ea typeface="Barlow"/>
                  <a:cs typeface="Barlow"/>
                  <a:sym typeface="Barlow"/>
                </a:rPr>
                <a:t>From blank page to polished draft</a:t>
              </a:r>
            </a:p>
          </p:txBody>
        </p:sp>
      </p:grpSp>
      <p:grpSp>
        <p:nvGrpSpPr>
          <p:cNvPr name="Group 64" id="64"/>
          <p:cNvGrpSpPr/>
          <p:nvPr/>
        </p:nvGrpSpPr>
        <p:grpSpPr>
          <a:xfrm rot="0">
            <a:off x="9509760" y="5852160"/>
            <a:ext cx="8046720" cy="3108960"/>
            <a:chOff x="0" y="0"/>
            <a:chExt cx="10728960" cy="4145280"/>
          </a:xfrm>
        </p:grpSpPr>
        <p:sp>
          <p:nvSpPr>
            <p:cNvPr name="Freeform 65" id="65"/>
            <p:cNvSpPr/>
            <p:nvPr/>
          </p:nvSpPr>
          <p:spPr>
            <a:xfrm flipH="false" flipV="false" rot="0">
              <a:off x="0" y="0"/>
              <a:ext cx="10728960" cy="4145280"/>
            </a:xfrm>
            <a:custGeom>
              <a:avLst/>
              <a:gdLst/>
              <a:ahLst/>
              <a:cxnLst/>
              <a:rect r="r" b="b" t="t" l="l"/>
              <a:pathLst>
                <a:path h="4145280" w="10728960">
                  <a:moveTo>
                    <a:pt x="0" y="0"/>
                  </a:moveTo>
                  <a:lnTo>
                    <a:pt x="10728960" y="0"/>
                  </a:lnTo>
                  <a:lnTo>
                    <a:pt x="10728960" y="4145280"/>
                  </a:lnTo>
                  <a:lnTo>
                    <a:pt x="0" y="4145280"/>
                  </a:lnTo>
                  <a:close/>
                </a:path>
              </a:pathLst>
            </a:custGeom>
            <a:solidFill>
              <a:srgbClr val="365B6D"/>
            </a:solidFill>
          </p:spPr>
        </p:sp>
      </p:grpSp>
      <p:grpSp>
        <p:nvGrpSpPr>
          <p:cNvPr name="Group 66" id="66"/>
          <p:cNvGrpSpPr/>
          <p:nvPr/>
        </p:nvGrpSpPr>
        <p:grpSpPr>
          <a:xfrm rot="0">
            <a:off x="9875520" y="6309360"/>
            <a:ext cx="1097280" cy="1097280"/>
            <a:chOff x="0" y="0"/>
            <a:chExt cx="1463040" cy="1463040"/>
          </a:xfrm>
        </p:grpSpPr>
        <p:sp>
          <p:nvSpPr>
            <p:cNvPr name="Freeform 67" id="67"/>
            <p:cNvSpPr/>
            <p:nvPr/>
          </p:nvSpPr>
          <p:spPr>
            <a:xfrm flipH="false" flipV="false" rot="0">
              <a:off x="0" y="0"/>
              <a:ext cx="1463040" cy="1463040"/>
            </a:xfrm>
            <a:custGeom>
              <a:avLst/>
              <a:gdLst/>
              <a:ahLst/>
              <a:cxnLst/>
              <a:rect r="r" b="b" t="t" l="l"/>
              <a:pathLst>
                <a:path h="1463040" w="1463040">
                  <a:moveTo>
                    <a:pt x="0" y="731520"/>
                  </a:moveTo>
                  <a:cubicBezTo>
                    <a:pt x="0" y="327533"/>
                    <a:pt x="327533" y="0"/>
                    <a:pt x="731520" y="0"/>
                  </a:cubicBezTo>
                  <a:cubicBezTo>
                    <a:pt x="1135507" y="0"/>
                    <a:pt x="1463040" y="327533"/>
                    <a:pt x="1463040" y="731520"/>
                  </a:cubicBezTo>
                  <a:cubicBezTo>
                    <a:pt x="1463040" y="1135507"/>
                    <a:pt x="1135507" y="1463040"/>
                    <a:pt x="731520" y="1463040"/>
                  </a:cubicBezTo>
                  <a:cubicBezTo>
                    <a:pt x="327533" y="1463040"/>
                    <a:pt x="0" y="1135507"/>
                    <a:pt x="0" y="731520"/>
                  </a:cubicBezTo>
                  <a:close/>
                </a:path>
              </a:pathLst>
            </a:custGeom>
            <a:solidFill>
              <a:srgbClr val="F7F7F7"/>
            </a:solidFill>
          </p:spPr>
        </p:sp>
      </p:grpSp>
      <p:grpSp>
        <p:nvGrpSpPr>
          <p:cNvPr name="Group 68" id="68"/>
          <p:cNvGrpSpPr/>
          <p:nvPr/>
        </p:nvGrpSpPr>
        <p:grpSpPr>
          <a:xfrm rot="0">
            <a:off x="9875520" y="6309360"/>
            <a:ext cx="1097280" cy="1097280"/>
            <a:chOff x="0" y="0"/>
            <a:chExt cx="1463040" cy="1463040"/>
          </a:xfrm>
        </p:grpSpPr>
        <p:sp>
          <p:nvSpPr>
            <p:cNvPr name="Freeform 69" id="69"/>
            <p:cNvSpPr/>
            <p:nvPr/>
          </p:nvSpPr>
          <p:spPr>
            <a:xfrm flipH="false" flipV="false" rot="0">
              <a:off x="0" y="0"/>
              <a:ext cx="1463040" cy="1463040"/>
            </a:xfrm>
            <a:custGeom>
              <a:avLst/>
              <a:gdLst/>
              <a:ahLst/>
              <a:cxnLst/>
              <a:rect r="r" b="b" t="t" l="l"/>
              <a:pathLst>
                <a:path h="1463040" w="1463040">
                  <a:moveTo>
                    <a:pt x="0" y="0"/>
                  </a:moveTo>
                  <a:lnTo>
                    <a:pt x="1463040" y="0"/>
                  </a:lnTo>
                  <a:lnTo>
                    <a:pt x="1463040" y="1463040"/>
                  </a:lnTo>
                  <a:lnTo>
                    <a:pt x="0" y="1463040"/>
                  </a:lnTo>
                  <a:close/>
                </a:path>
              </a:pathLst>
            </a:custGeom>
            <a:blipFill>
              <a:blip r:embed="rId3">
                <a:alphaModFix amt="0"/>
              </a:blip>
              <a:stretch>
                <a:fillRect l="-78393" t="0" r="-78392" b="0"/>
              </a:stretch>
            </a:blipFill>
          </p:spPr>
        </p:sp>
      </p:grpSp>
      <p:grpSp>
        <p:nvGrpSpPr>
          <p:cNvPr name="Group 70" id="70"/>
          <p:cNvGrpSpPr/>
          <p:nvPr/>
        </p:nvGrpSpPr>
        <p:grpSpPr>
          <a:xfrm rot="0">
            <a:off x="9875520" y="6295072"/>
            <a:ext cx="1097280" cy="1111568"/>
            <a:chOff x="0" y="0"/>
            <a:chExt cx="1463040" cy="1482090"/>
          </a:xfrm>
        </p:grpSpPr>
        <p:sp>
          <p:nvSpPr>
            <p:cNvPr name="Freeform 71" id="71"/>
            <p:cNvSpPr/>
            <p:nvPr/>
          </p:nvSpPr>
          <p:spPr>
            <a:xfrm flipH="false" flipV="false" rot="0">
              <a:off x="0" y="0"/>
              <a:ext cx="1463040" cy="1482090"/>
            </a:xfrm>
            <a:custGeom>
              <a:avLst/>
              <a:gdLst/>
              <a:ahLst/>
              <a:cxnLst/>
              <a:rect r="r" b="b" t="t" l="l"/>
              <a:pathLst>
                <a:path h="1482090" w="1463040">
                  <a:moveTo>
                    <a:pt x="0" y="0"/>
                  </a:moveTo>
                  <a:lnTo>
                    <a:pt x="1463040" y="0"/>
                  </a:lnTo>
                  <a:lnTo>
                    <a:pt x="1463040" y="1482090"/>
                  </a:lnTo>
                  <a:lnTo>
                    <a:pt x="0" y="1482090"/>
                  </a:lnTo>
                  <a:close/>
                </a:path>
              </a:pathLst>
            </a:custGeom>
            <a:blipFill>
              <a:blip r:embed="rId4">
                <a:alphaModFix amt="0"/>
              </a:blip>
              <a:stretch>
                <a:fillRect l="-79974" t="0" r="-79974" b="0"/>
              </a:stretch>
            </a:blipFill>
          </p:spPr>
        </p:sp>
        <p:sp>
          <p:nvSpPr>
            <p:cNvPr name="TextBox 72" id="72"/>
            <p:cNvSpPr txBox="true"/>
            <p:nvPr/>
          </p:nvSpPr>
          <p:spPr>
            <a:xfrm>
              <a:off x="0" y="-19050"/>
              <a:ext cx="1463040" cy="1501140"/>
            </a:xfrm>
            <a:prstGeom prst="rect">
              <a:avLst/>
            </a:prstGeom>
          </p:spPr>
          <p:txBody>
            <a:bodyPr anchor="ctr" rtlCol="false" tIns="0" lIns="0" bIns="0" rIns="0"/>
            <a:lstStyle/>
            <a:p>
              <a:pPr algn="ctr">
                <a:lnSpc>
                  <a:spcPts val="4800"/>
                </a:lnSpc>
              </a:pPr>
              <a:r>
                <a:rPr lang="en-US" b="true" sz="4000">
                  <a:solidFill>
                    <a:srgbClr val="365B6D"/>
                  </a:solidFill>
                  <a:latin typeface="Barlow Semi-Bold"/>
                  <a:ea typeface="Barlow Semi-Bold"/>
                  <a:cs typeface="Barlow Semi-Bold"/>
                  <a:sym typeface="Barlow Semi-Bold"/>
                </a:rPr>
                <a:t>4</a:t>
              </a:r>
            </a:p>
          </p:txBody>
        </p:sp>
      </p:grpSp>
      <p:grpSp>
        <p:nvGrpSpPr>
          <p:cNvPr name="Group 73" id="73"/>
          <p:cNvGrpSpPr/>
          <p:nvPr/>
        </p:nvGrpSpPr>
        <p:grpSpPr>
          <a:xfrm rot="0">
            <a:off x="11338560" y="6400800"/>
            <a:ext cx="5852160" cy="914400"/>
            <a:chOff x="0" y="0"/>
            <a:chExt cx="7802880" cy="1219200"/>
          </a:xfrm>
        </p:grpSpPr>
        <p:sp>
          <p:nvSpPr>
            <p:cNvPr name="Freeform 74" id="74"/>
            <p:cNvSpPr/>
            <p:nvPr/>
          </p:nvSpPr>
          <p:spPr>
            <a:xfrm flipH="false" flipV="false" rot="0">
              <a:off x="0" y="0"/>
              <a:ext cx="7802880" cy="1219200"/>
            </a:xfrm>
            <a:custGeom>
              <a:avLst/>
              <a:gdLst/>
              <a:ahLst/>
              <a:cxnLst/>
              <a:rect r="r" b="b" t="t" l="l"/>
              <a:pathLst>
                <a:path h="1219200" w="7802880">
                  <a:moveTo>
                    <a:pt x="0" y="0"/>
                  </a:moveTo>
                  <a:lnTo>
                    <a:pt x="7802880" y="0"/>
                  </a:lnTo>
                  <a:lnTo>
                    <a:pt x="7802880" y="1219200"/>
                  </a:lnTo>
                  <a:lnTo>
                    <a:pt x="0" y="1219200"/>
                  </a:lnTo>
                  <a:close/>
                </a:path>
              </a:pathLst>
            </a:custGeom>
            <a:blipFill>
              <a:blip r:embed="rId3">
                <a:alphaModFix amt="0"/>
              </a:blip>
              <a:stretch>
                <a:fillRect l="0" t="-74617" r="0" b="-74617"/>
              </a:stretch>
            </a:blipFill>
          </p:spPr>
        </p:sp>
      </p:grpSp>
      <p:grpSp>
        <p:nvGrpSpPr>
          <p:cNvPr name="Group 75" id="75"/>
          <p:cNvGrpSpPr/>
          <p:nvPr/>
        </p:nvGrpSpPr>
        <p:grpSpPr>
          <a:xfrm rot="0">
            <a:off x="11338560" y="6400800"/>
            <a:ext cx="5852160" cy="914400"/>
            <a:chOff x="0" y="0"/>
            <a:chExt cx="7802880" cy="1219200"/>
          </a:xfrm>
        </p:grpSpPr>
        <p:sp>
          <p:nvSpPr>
            <p:cNvPr name="Freeform 76" id="76"/>
            <p:cNvSpPr/>
            <p:nvPr/>
          </p:nvSpPr>
          <p:spPr>
            <a:xfrm flipH="false" flipV="false" rot="0">
              <a:off x="0" y="0"/>
              <a:ext cx="7802880" cy="1219200"/>
            </a:xfrm>
            <a:custGeom>
              <a:avLst/>
              <a:gdLst/>
              <a:ahLst/>
              <a:cxnLst/>
              <a:rect r="r" b="b" t="t" l="l"/>
              <a:pathLst>
                <a:path h="1219200" w="7802880">
                  <a:moveTo>
                    <a:pt x="0" y="0"/>
                  </a:moveTo>
                  <a:lnTo>
                    <a:pt x="7802880" y="0"/>
                  </a:lnTo>
                  <a:lnTo>
                    <a:pt x="7802880" y="1219200"/>
                  </a:lnTo>
                  <a:lnTo>
                    <a:pt x="0" y="1219200"/>
                  </a:lnTo>
                  <a:close/>
                </a:path>
              </a:pathLst>
            </a:custGeom>
            <a:blipFill>
              <a:blip r:embed="rId4">
                <a:alphaModFix amt="0"/>
              </a:blip>
              <a:stretch>
                <a:fillRect l="0" t="-74704" r="0" b="-74704"/>
              </a:stretch>
            </a:blipFill>
          </p:spPr>
        </p:sp>
        <p:sp>
          <p:nvSpPr>
            <p:cNvPr name="TextBox 77" id="77"/>
            <p:cNvSpPr txBox="true"/>
            <p:nvPr/>
          </p:nvSpPr>
          <p:spPr>
            <a:xfrm>
              <a:off x="0" y="0"/>
              <a:ext cx="7802880" cy="1219200"/>
            </a:xfrm>
            <a:prstGeom prst="rect">
              <a:avLst/>
            </a:prstGeom>
          </p:spPr>
          <p:txBody>
            <a:bodyPr anchor="ctr" rtlCol="false" tIns="0" lIns="0" bIns="0" rIns="0"/>
            <a:lstStyle/>
            <a:p>
              <a:pPr algn="l">
                <a:lnSpc>
                  <a:spcPts val="4320"/>
                </a:lnSpc>
              </a:pPr>
              <a:r>
                <a:rPr lang="en-US" b="true" sz="3600">
                  <a:solidFill>
                    <a:srgbClr val="365B6D"/>
                  </a:solidFill>
                  <a:latin typeface="Barlow Semi-Bold"/>
                  <a:ea typeface="Barlow Semi-Bold"/>
                  <a:cs typeface="Barlow Semi-Bold"/>
                  <a:sym typeface="Barlow Semi-Bold"/>
                </a:rPr>
                <a:t>RED FLAGS</a:t>
              </a:r>
            </a:p>
          </p:txBody>
        </p:sp>
      </p:grpSp>
      <p:grpSp>
        <p:nvGrpSpPr>
          <p:cNvPr name="Group 78" id="78"/>
          <p:cNvGrpSpPr/>
          <p:nvPr/>
        </p:nvGrpSpPr>
        <p:grpSpPr>
          <a:xfrm rot="0">
            <a:off x="9875520" y="7680960"/>
            <a:ext cx="7315200" cy="914400"/>
            <a:chOff x="0" y="0"/>
            <a:chExt cx="9753600" cy="1219200"/>
          </a:xfrm>
        </p:grpSpPr>
        <p:sp>
          <p:nvSpPr>
            <p:cNvPr name="Freeform 79" id="79"/>
            <p:cNvSpPr/>
            <p:nvPr/>
          </p:nvSpPr>
          <p:spPr>
            <a:xfrm flipH="false" flipV="false" rot="0">
              <a:off x="0" y="0"/>
              <a:ext cx="9753600" cy="1219200"/>
            </a:xfrm>
            <a:custGeom>
              <a:avLst/>
              <a:gdLst/>
              <a:ahLst/>
              <a:cxnLst/>
              <a:rect r="r" b="b" t="t" l="l"/>
              <a:pathLst>
                <a:path h="1219200" w="9753600">
                  <a:moveTo>
                    <a:pt x="0" y="0"/>
                  </a:moveTo>
                  <a:lnTo>
                    <a:pt x="9753600" y="0"/>
                  </a:lnTo>
                  <a:lnTo>
                    <a:pt x="9753600" y="1219200"/>
                  </a:lnTo>
                  <a:lnTo>
                    <a:pt x="0" y="1219200"/>
                  </a:lnTo>
                  <a:close/>
                </a:path>
              </a:pathLst>
            </a:custGeom>
            <a:blipFill>
              <a:blip r:embed="rId3">
                <a:alphaModFix amt="0"/>
              </a:blip>
              <a:stretch>
                <a:fillRect l="0" t="-105771" r="0" b="-105771"/>
              </a:stretch>
            </a:blipFill>
          </p:spPr>
        </p:sp>
      </p:grpSp>
      <p:grpSp>
        <p:nvGrpSpPr>
          <p:cNvPr name="Group 80" id="80"/>
          <p:cNvGrpSpPr/>
          <p:nvPr/>
        </p:nvGrpSpPr>
        <p:grpSpPr>
          <a:xfrm rot="0">
            <a:off x="9875520" y="7680960"/>
            <a:ext cx="7315200" cy="914400"/>
            <a:chOff x="0" y="0"/>
            <a:chExt cx="9753600" cy="1219200"/>
          </a:xfrm>
        </p:grpSpPr>
        <p:sp>
          <p:nvSpPr>
            <p:cNvPr name="Freeform 81" id="81"/>
            <p:cNvSpPr/>
            <p:nvPr/>
          </p:nvSpPr>
          <p:spPr>
            <a:xfrm flipH="false" flipV="false" rot="0">
              <a:off x="0" y="0"/>
              <a:ext cx="9753600" cy="1219200"/>
            </a:xfrm>
            <a:custGeom>
              <a:avLst/>
              <a:gdLst/>
              <a:ahLst/>
              <a:cxnLst/>
              <a:rect r="r" b="b" t="t" l="l"/>
              <a:pathLst>
                <a:path h="1219200" w="9753600">
                  <a:moveTo>
                    <a:pt x="0" y="0"/>
                  </a:moveTo>
                  <a:lnTo>
                    <a:pt x="9753600" y="0"/>
                  </a:lnTo>
                  <a:lnTo>
                    <a:pt x="9753600" y="1219200"/>
                  </a:lnTo>
                  <a:lnTo>
                    <a:pt x="0" y="1219200"/>
                  </a:lnTo>
                  <a:close/>
                </a:path>
              </a:pathLst>
            </a:custGeom>
            <a:blipFill>
              <a:blip r:embed="rId4">
                <a:alphaModFix amt="0"/>
              </a:blip>
              <a:stretch>
                <a:fillRect l="0" t="-105880" r="0" b="-105880"/>
              </a:stretch>
            </a:blipFill>
          </p:spPr>
        </p:sp>
        <p:sp>
          <p:nvSpPr>
            <p:cNvPr name="TextBox 82" id="82"/>
            <p:cNvSpPr txBox="true"/>
            <p:nvPr/>
          </p:nvSpPr>
          <p:spPr>
            <a:xfrm>
              <a:off x="0" y="-9525"/>
              <a:ext cx="9753600" cy="1228725"/>
            </a:xfrm>
            <a:prstGeom prst="rect">
              <a:avLst/>
            </a:prstGeom>
          </p:spPr>
          <p:txBody>
            <a:bodyPr anchor="ctr" rtlCol="false" tIns="0" lIns="0" bIns="0" rIns="0"/>
            <a:lstStyle/>
            <a:p>
              <a:pPr algn="l">
                <a:lnSpc>
                  <a:spcPts val="3599"/>
                </a:lnSpc>
              </a:pPr>
              <a:r>
                <a:rPr lang="en-US" sz="2998" spc="11">
                  <a:solidFill>
                    <a:srgbClr val="FFFFFF"/>
                  </a:solidFill>
                  <a:latin typeface="Barlow"/>
                  <a:ea typeface="Barlow"/>
                  <a:cs typeface="Barlow"/>
                  <a:sym typeface="Barlow"/>
                </a:rPr>
                <a:t>What can go wrong (and how to avoid it)</a:t>
              </a:r>
            </a:p>
          </p:txBody>
        </p:sp>
      </p:gr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914400" y="548640"/>
            <a:ext cx="16459200" cy="1191816"/>
            <a:chOff x="0" y="0"/>
            <a:chExt cx="21945600" cy="1589088"/>
          </a:xfrm>
        </p:grpSpPr>
        <p:sp>
          <p:nvSpPr>
            <p:cNvPr name="Freeform 3" id="3"/>
            <p:cNvSpPr/>
            <p:nvPr/>
          </p:nvSpPr>
          <p:spPr>
            <a:xfrm flipH="false" flipV="false" rot="0">
              <a:off x="0" y="0"/>
              <a:ext cx="21945600" cy="1589151"/>
            </a:xfrm>
            <a:custGeom>
              <a:avLst/>
              <a:gdLst/>
              <a:ahLst/>
              <a:cxnLst/>
              <a:rect r="r" b="b" t="t" l="l"/>
              <a:pathLst>
                <a:path h="1589151" w="21945600">
                  <a:moveTo>
                    <a:pt x="0" y="0"/>
                  </a:moveTo>
                  <a:lnTo>
                    <a:pt x="21945600" y="0"/>
                  </a:lnTo>
                  <a:lnTo>
                    <a:pt x="21945600" y="1589151"/>
                  </a:lnTo>
                  <a:lnTo>
                    <a:pt x="0" y="1589151"/>
                  </a:lnTo>
                  <a:close/>
                </a:path>
              </a:pathLst>
            </a:custGeom>
            <a:blipFill>
              <a:blip r:embed="rId3">
                <a:alphaModFix amt="0"/>
              </a:blip>
              <a:stretch>
                <a:fillRect l="0" t="-218896" r="0" b="-218892"/>
              </a:stretch>
            </a:blipFill>
          </p:spPr>
        </p:sp>
      </p:grpSp>
      <p:grpSp>
        <p:nvGrpSpPr>
          <p:cNvPr name="Group 4" id="4"/>
          <p:cNvGrpSpPr/>
          <p:nvPr/>
        </p:nvGrpSpPr>
        <p:grpSpPr>
          <a:xfrm rot="0">
            <a:off x="914400" y="541496"/>
            <a:ext cx="16459200" cy="1264971"/>
            <a:chOff x="0" y="0"/>
            <a:chExt cx="21945600" cy="1686628"/>
          </a:xfrm>
        </p:grpSpPr>
        <p:sp>
          <p:nvSpPr>
            <p:cNvPr name="Freeform 5" id="5"/>
            <p:cNvSpPr/>
            <p:nvPr/>
          </p:nvSpPr>
          <p:spPr>
            <a:xfrm flipH="false" flipV="false" rot="0">
              <a:off x="0" y="0"/>
              <a:ext cx="21945600" cy="1686632"/>
            </a:xfrm>
            <a:custGeom>
              <a:avLst/>
              <a:gdLst/>
              <a:ahLst/>
              <a:cxnLst/>
              <a:rect r="r" b="b" t="t" l="l"/>
              <a:pathLst>
                <a:path h="1686632" w="21945600">
                  <a:moveTo>
                    <a:pt x="0" y="0"/>
                  </a:moveTo>
                  <a:lnTo>
                    <a:pt x="21945600" y="0"/>
                  </a:lnTo>
                  <a:lnTo>
                    <a:pt x="21945600" y="1686632"/>
                  </a:lnTo>
                  <a:lnTo>
                    <a:pt x="0" y="1686632"/>
                  </a:lnTo>
                  <a:close/>
                </a:path>
              </a:pathLst>
            </a:custGeom>
            <a:blipFill>
              <a:blip r:embed="rId4">
                <a:alphaModFix amt="0"/>
              </a:blip>
              <a:stretch>
                <a:fillRect l="0" t="-206138" r="0" b="-200920"/>
              </a:stretch>
            </a:blipFill>
          </p:spPr>
        </p:sp>
        <p:sp>
          <p:nvSpPr>
            <p:cNvPr name="TextBox 6" id="6"/>
            <p:cNvSpPr txBox="true"/>
            <p:nvPr/>
          </p:nvSpPr>
          <p:spPr>
            <a:xfrm>
              <a:off x="0" y="-9525"/>
              <a:ext cx="21945600" cy="1696153"/>
            </a:xfrm>
            <a:prstGeom prst="rect">
              <a:avLst/>
            </a:prstGeom>
          </p:spPr>
          <p:txBody>
            <a:bodyPr anchor="ctr" rtlCol="false" tIns="0" lIns="0" bIns="0" rIns="0"/>
            <a:lstStyle/>
            <a:p>
              <a:pPr algn="l">
                <a:lnSpc>
                  <a:spcPts val="7680"/>
                </a:lnSpc>
              </a:pPr>
              <a:r>
                <a:rPr lang="en-US" b="true" sz="6400">
                  <a:solidFill>
                    <a:srgbClr val="365B6D"/>
                  </a:solidFill>
                  <a:latin typeface="Barlow Bold"/>
                  <a:ea typeface="Barlow Bold"/>
                  <a:cs typeface="Barlow Bold"/>
                  <a:sym typeface="Barlow Bold"/>
                </a:rPr>
                <a:t>IMRaD: THE UNIVERSAL BLUEPRINT</a:t>
              </a:r>
            </a:p>
          </p:txBody>
        </p:sp>
      </p:grpSp>
      <p:grpSp>
        <p:nvGrpSpPr>
          <p:cNvPr name="Group 7" id="7"/>
          <p:cNvGrpSpPr/>
          <p:nvPr/>
        </p:nvGrpSpPr>
        <p:grpSpPr>
          <a:xfrm rot="0">
            <a:off x="2743200" y="2011680"/>
            <a:ext cx="7315200" cy="1554480"/>
            <a:chOff x="0" y="0"/>
            <a:chExt cx="9753600" cy="2072640"/>
          </a:xfrm>
        </p:grpSpPr>
        <p:sp>
          <p:nvSpPr>
            <p:cNvPr name="Freeform 8" id="8"/>
            <p:cNvSpPr/>
            <p:nvPr/>
          </p:nvSpPr>
          <p:spPr>
            <a:xfrm flipH="false" flipV="false" rot="0">
              <a:off x="0" y="0"/>
              <a:ext cx="9753600" cy="2072640"/>
            </a:xfrm>
            <a:custGeom>
              <a:avLst/>
              <a:gdLst/>
              <a:ahLst/>
              <a:cxnLst/>
              <a:rect r="r" b="b" t="t" l="l"/>
              <a:pathLst>
                <a:path h="2072640" w="9753600">
                  <a:moveTo>
                    <a:pt x="0" y="0"/>
                  </a:moveTo>
                  <a:lnTo>
                    <a:pt x="9753600" y="0"/>
                  </a:lnTo>
                  <a:lnTo>
                    <a:pt x="9753600" y="2072640"/>
                  </a:lnTo>
                  <a:lnTo>
                    <a:pt x="0" y="2072640"/>
                  </a:lnTo>
                  <a:close/>
                </a:path>
              </a:pathLst>
            </a:custGeom>
            <a:solidFill>
              <a:srgbClr val="41C1BA"/>
            </a:solidFill>
          </p:spPr>
        </p:sp>
      </p:grpSp>
      <p:grpSp>
        <p:nvGrpSpPr>
          <p:cNvPr name="Group 9" id="9"/>
          <p:cNvGrpSpPr/>
          <p:nvPr/>
        </p:nvGrpSpPr>
        <p:grpSpPr>
          <a:xfrm rot="0">
            <a:off x="3108960" y="2194560"/>
            <a:ext cx="6583680" cy="731520"/>
            <a:chOff x="0" y="0"/>
            <a:chExt cx="8778240" cy="975360"/>
          </a:xfrm>
        </p:grpSpPr>
        <p:sp>
          <p:nvSpPr>
            <p:cNvPr name="Freeform 10" id="10"/>
            <p:cNvSpPr/>
            <p:nvPr/>
          </p:nvSpPr>
          <p:spPr>
            <a:xfrm flipH="false" flipV="false" rot="0">
              <a:off x="0" y="0"/>
              <a:ext cx="8778240" cy="975360"/>
            </a:xfrm>
            <a:custGeom>
              <a:avLst/>
              <a:gdLst/>
              <a:ahLst/>
              <a:cxnLst/>
              <a:rect r="r" b="b" t="t" l="l"/>
              <a:pathLst>
                <a:path h="975360" w="8778240">
                  <a:moveTo>
                    <a:pt x="0" y="0"/>
                  </a:moveTo>
                  <a:lnTo>
                    <a:pt x="8778240" y="0"/>
                  </a:lnTo>
                  <a:lnTo>
                    <a:pt x="8778240" y="975360"/>
                  </a:lnTo>
                  <a:lnTo>
                    <a:pt x="0" y="975360"/>
                  </a:lnTo>
                  <a:close/>
                </a:path>
              </a:pathLst>
            </a:custGeom>
            <a:blipFill>
              <a:blip r:embed="rId3">
                <a:alphaModFix amt="0"/>
              </a:blip>
              <a:stretch>
                <a:fillRect l="0" t="-125243" r="0" b="-125243"/>
              </a:stretch>
            </a:blipFill>
          </p:spPr>
        </p:sp>
      </p:grpSp>
      <p:grpSp>
        <p:nvGrpSpPr>
          <p:cNvPr name="Group 11" id="11"/>
          <p:cNvGrpSpPr/>
          <p:nvPr/>
        </p:nvGrpSpPr>
        <p:grpSpPr>
          <a:xfrm rot="0">
            <a:off x="3108960" y="2194560"/>
            <a:ext cx="6583680" cy="731520"/>
            <a:chOff x="0" y="0"/>
            <a:chExt cx="8778240" cy="975360"/>
          </a:xfrm>
        </p:grpSpPr>
        <p:sp>
          <p:nvSpPr>
            <p:cNvPr name="Freeform 12" id="12"/>
            <p:cNvSpPr/>
            <p:nvPr/>
          </p:nvSpPr>
          <p:spPr>
            <a:xfrm flipH="false" flipV="false" rot="0">
              <a:off x="0" y="0"/>
              <a:ext cx="8778240" cy="975360"/>
            </a:xfrm>
            <a:custGeom>
              <a:avLst/>
              <a:gdLst/>
              <a:ahLst/>
              <a:cxnLst/>
              <a:rect r="r" b="b" t="t" l="l"/>
              <a:pathLst>
                <a:path h="975360" w="8778240">
                  <a:moveTo>
                    <a:pt x="0" y="0"/>
                  </a:moveTo>
                  <a:lnTo>
                    <a:pt x="8778240" y="0"/>
                  </a:lnTo>
                  <a:lnTo>
                    <a:pt x="8778240" y="975360"/>
                  </a:lnTo>
                  <a:lnTo>
                    <a:pt x="0" y="975360"/>
                  </a:lnTo>
                  <a:close/>
                </a:path>
              </a:pathLst>
            </a:custGeom>
            <a:blipFill>
              <a:blip r:embed="rId4">
                <a:alphaModFix amt="0"/>
              </a:blip>
              <a:stretch>
                <a:fillRect l="0" t="-125365" r="0" b="-125365"/>
              </a:stretch>
            </a:blipFill>
          </p:spPr>
        </p:sp>
        <p:sp>
          <p:nvSpPr>
            <p:cNvPr name="TextBox 13" id="13"/>
            <p:cNvSpPr txBox="true"/>
            <p:nvPr/>
          </p:nvSpPr>
          <p:spPr>
            <a:xfrm>
              <a:off x="0" y="0"/>
              <a:ext cx="8778240" cy="975360"/>
            </a:xfrm>
            <a:prstGeom prst="rect">
              <a:avLst/>
            </a:prstGeom>
          </p:spPr>
          <p:txBody>
            <a:bodyPr anchor="ctr" rtlCol="false" tIns="0" lIns="0" bIns="0" rIns="0"/>
            <a:lstStyle/>
            <a:p>
              <a:pPr algn="l">
                <a:lnSpc>
                  <a:spcPts val="4320"/>
                </a:lnSpc>
              </a:pPr>
              <a:r>
                <a:rPr lang="en-US" b="true" sz="3600">
                  <a:solidFill>
                    <a:srgbClr val="6C9286"/>
                  </a:solidFill>
                  <a:latin typeface="Barlow Semi-Bold"/>
                  <a:ea typeface="Barlow Semi-Bold"/>
                  <a:cs typeface="Barlow Semi-Bold"/>
                  <a:sym typeface="Barlow Semi-Bold"/>
                </a:rPr>
                <a:t>INTRODUCTION</a:t>
              </a:r>
            </a:p>
          </p:txBody>
        </p:sp>
      </p:grpSp>
      <p:grpSp>
        <p:nvGrpSpPr>
          <p:cNvPr name="Group 14" id="14"/>
          <p:cNvGrpSpPr/>
          <p:nvPr/>
        </p:nvGrpSpPr>
        <p:grpSpPr>
          <a:xfrm rot="0">
            <a:off x="3108960" y="2926080"/>
            <a:ext cx="6583680" cy="548640"/>
            <a:chOff x="0" y="0"/>
            <a:chExt cx="8778240" cy="731520"/>
          </a:xfrm>
        </p:grpSpPr>
        <p:sp>
          <p:nvSpPr>
            <p:cNvPr name="Freeform 15" id="15"/>
            <p:cNvSpPr/>
            <p:nvPr/>
          </p:nvSpPr>
          <p:spPr>
            <a:xfrm flipH="false" flipV="false" rot="0">
              <a:off x="0" y="0"/>
              <a:ext cx="8778240" cy="731520"/>
            </a:xfrm>
            <a:custGeom>
              <a:avLst/>
              <a:gdLst/>
              <a:ahLst/>
              <a:cxnLst/>
              <a:rect r="r" b="b" t="t" l="l"/>
              <a:pathLst>
                <a:path h="731520" w="8778240">
                  <a:moveTo>
                    <a:pt x="0" y="0"/>
                  </a:moveTo>
                  <a:lnTo>
                    <a:pt x="8778240" y="0"/>
                  </a:lnTo>
                  <a:lnTo>
                    <a:pt x="8778240" y="731520"/>
                  </a:lnTo>
                  <a:lnTo>
                    <a:pt x="0" y="731520"/>
                  </a:lnTo>
                  <a:close/>
                </a:path>
              </a:pathLst>
            </a:custGeom>
            <a:blipFill>
              <a:blip r:embed="rId3">
                <a:alphaModFix amt="0"/>
              </a:blip>
              <a:stretch>
                <a:fillRect l="0" t="-183657" r="0" b="-183657"/>
              </a:stretch>
            </a:blipFill>
          </p:spPr>
        </p:sp>
      </p:grpSp>
      <p:grpSp>
        <p:nvGrpSpPr>
          <p:cNvPr name="Group 16" id="16"/>
          <p:cNvGrpSpPr/>
          <p:nvPr/>
        </p:nvGrpSpPr>
        <p:grpSpPr>
          <a:xfrm rot="0">
            <a:off x="3108960" y="2918936"/>
            <a:ext cx="6583680" cy="555784"/>
            <a:chOff x="0" y="0"/>
            <a:chExt cx="8778240" cy="741045"/>
          </a:xfrm>
        </p:grpSpPr>
        <p:sp>
          <p:nvSpPr>
            <p:cNvPr name="Freeform 17" id="17"/>
            <p:cNvSpPr/>
            <p:nvPr/>
          </p:nvSpPr>
          <p:spPr>
            <a:xfrm flipH="false" flipV="false" rot="0">
              <a:off x="0" y="0"/>
              <a:ext cx="8778240" cy="741045"/>
            </a:xfrm>
            <a:custGeom>
              <a:avLst/>
              <a:gdLst/>
              <a:ahLst/>
              <a:cxnLst/>
              <a:rect r="r" b="b" t="t" l="l"/>
              <a:pathLst>
                <a:path h="741045" w="8778240">
                  <a:moveTo>
                    <a:pt x="0" y="0"/>
                  </a:moveTo>
                  <a:lnTo>
                    <a:pt x="8778240" y="0"/>
                  </a:lnTo>
                  <a:lnTo>
                    <a:pt x="8778240" y="741045"/>
                  </a:lnTo>
                  <a:lnTo>
                    <a:pt x="0" y="741045"/>
                  </a:lnTo>
                  <a:close/>
                </a:path>
              </a:pathLst>
            </a:custGeom>
            <a:blipFill>
              <a:blip r:embed="rId4">
                <a:alphaModFix amt="0"/>
              </a:blip>
              <a:stretch>
                <a:fillRect l="0" t="-180815" r="0" b="-180815"/>
              </a:stretch>
            </a:blipFill>
          </p:spPr>
        </p:sp>
        <p:sp>
          <p:nvSpPr>
            <p:cNvPr name="TextBox 18" id="18"/>
            <p:cNvSpPr txBox="true"/>
            <p:nvPr/>
          </p:nvSpPr>
          <p:spPr>
            <a:xfrm>
              <a:off x="0" y="-9525"/>
              <a:ext cx="8778240" cy="750570"/>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The hook</a:t>
              </a:r>
            </a:p>
          </p:txBody>
        </p:sp>
      </p:grpSp>
      <p:grpSp>
        <p:nvGrpSpPr>
          <p:cNvPr name="Group 19" id="19"/>
          <p:cNvGrpSpPr/>
          <p:nvPr/>
        </p:nvGrpSpPr>
        <p:grpSpPr>
          <a:xfrm rot="0">
            <a:off x="10607040" y="2011680"/>
            <a:ext cx="3291840" cy="1554480"/>
            <a:chOff x="0" y="0"/>
            <a:chExt cx="4389120" cy="2072640"/>
          </a:xfrm>
        </p:grpSpPr>
        <p:sp>
          <p:nvSpPr>
            <p:cNvPr name="Freeform 20" id="20"/>
            <p:cNvSpPr/>
            <p:nvPr/>
          </p:nvSpPr>
          <p:spPr>
            <a:xfrm flipH="false" flipV="false" rot="0">
              <a:off x="0" y="0"/>
              <a:ext cx="4389120" cy="2072640"/>
            </a:xfrm>
            <a:custGeom>
              <a:avLst/>
              <a:gdLst/>
              <a:ahLst/>
              <a:cxnLst/>
              <a:rect r="r" b="b" t="t" l="l"/>
              <a:pathLst>
                <a:path h="2072640" w="4389120">
                  <a:moveTo>
                    <a:pt x="0" y="0"/>
                  </a:moveTo>
                  <a:lnTo>
                    <a:pt x="4389120" y="0"/>
                  </a:lnTo>
                  <a:lnTo>
                    <a:pt x="4389120" y="2072640"/>
                  </a:lnTo>
                  <a:lnTo>
                    <a:pt x="0" y="2072640"/>
                  </a:lnTo>
                  <a:close/>
                </a:path>
              </a:pathLst>
            </a:custGeom>
            <a:solidFill>
              <a:srgbClr val="365B6D"/>
            </a:solidFill>
          </p:spPr>
        </p:sp>
      </p:grpSp>
      <p:grpSp>
        <p:nvGrpSpPr>
          <p:cNvPr name="Group 21" id="21"/>
          <p:cNvGrpSpPr/>
          <p:nvPr/>
        </p:nvGrpSpPr>
        <p:grpSpPr>
          <a:xfrm rot="0">
            <a:off x="10607040" y="2011680"/>
            <a:ext cx="3291840" cy="1554480"/>
            <a:chOff x="0" y="0"/>
            <a:chExt cx="4389120" cy="2072640"/>
          </a:xfrm>
        </p:grpSpPr>
        <p:sp>
          <p:nvSpPr>
            <p:cNvPr name="Freeform 22" id="22"/>
            <p:cNvSpPr/>
            <p:nvPr/>
          </p:nvSpPr>
          <p:spPr>
            <a:xfrm flipH="false" flipV="false" rot="0">
              <a:off x="0" y="0"/>
              <a:ext cx="4389120" cy="2072640"/>
            </a:xfrm>
            <a:custGeom>
              <a:avLst/>
              <a:gdLst/>
              <a:ahLst/>
              <a:cxnLst/>
              <a:rect r="r" b="b" t="t" l="l"/>
              <a:pathLst>
                <a:path h="2072640" w="4389120">
                  <a:moveTo>
                    <a:pt x="0" y="0"/>
                  </a:moveTo>
                  <a:lnTo>
                    <a:pt x="4389120" y="0"/>
                  </a:lnTo>
                  <a:lnTo>
                    <a:pt x="4389120" y="2072640"/>
                  </a:lnTo>
                  <a:lnTo>
                    <a:pt x="0" y="2072640"/>
                  </a:lnTo>
                  <a:close/>
                </a:path>
              </a:pathLst>
            </a:custGeom>
            <a:blipFill>
              <a:blip r:embed="rId3">
                <a:alphaModFix amt="0"/>
              </a:blip>
              <a:stretch>
                <a:fillRect l="-10629" t="0" r="-10629" b="0"/>
              </a:stretch>
            </a:blipFill>
          </p:spPr>
        </p:sp>
      </p:grpSp>
      <p:grpSp>
        <p:nvGrpSpPr>
          <p:cNvPr name="Group 23" id="23"/>
          <p:cNvGrpSpPr/>
          <p:nvPr/>
        </p:nvGrpSpPr>
        <p:grpSpPr>
          <a:xfrm rot="0">
            <a:off x="10607040" y="2011680"/>
            <a:ext cx="3291840" cy="1554480"/>
            <a:chOff x="0" y="0"/>
            <a:chExt cx="4389120" cy="2072640"/>
          </a:xfrm>
        </p:grpSpPr>
        <p:sp>
          <p:nvSpPr>
            <p:cNvPr name="Freeform 24" id="24"/>
            <p:cNvSpPr/>
            <p:nvPr/>
          </p:nvSpPr>
          <p:spPr>
            <a:xfrm flipH="false" flipV="false" rot="0">
              <a:off x="0" y="0"/>
              <a:ext cx="4389120" cy="2072640"/>
            </a:xfrm>
            <a:custGeom>
              <a:avLst/>
              <a:gdLst/>
              <a:ahLst/>
              <a:cxnLst/>
              <a:rect r="r" b="b" t="t" l="l"/>
              <a:pathLst>
                <a:path h="2072640" w="4389120">
                  <a:moveTo>
                    <a:pt x="0" y="0"/>
                  </a:moveTo>
                  <a:lnTo>
                    <a:pt x="4389120" y="0"/>
                  </a:lnTo>
                  <a:lnTo>
                    <a:pt x="4389120" y="2072640"/>
                  </a:lnTo>
                  <a:lnTo>
                    <a:pt x="0" y="2072640"/>
                  </a:lnTo>
                  <a:close/>
                </a:path>
              </a:pathLst>
            </a:custGeom>
            <a:blipFill>
              <a:blip r:embed="rId4">
                <a:alphaModFix amt="0"/>
              </a:blip>
              <a:stretch>
                <a:fillRect l="-10587" t="0" r="-10587" b="0"/>
              </a:stretch>
            </a:blipFill>
          </p:spPr>
        </p:sp>
        <p:sp>
          <p:nvSpPr>
            <p:cNvPr name="TextBox 25" id="25"/>
            <p:cNvSpPr txBox="true"/>
            <p:nvPr/>
          </p:nvSpPr>
          <p:spPr>
            <a:xfrm>
              <a:off x="0" y="0"/>
              <a:ext cx="4389120" cy="2072640"/>
            </a:xfrm>
            <a:prstGeom prst="rect">
              <a:avLst/>
            </a:prstGeom>
          </p:spPr>
          <p:txBody>
            <a:bodyPr anchor="ctr" rtlCol="false" tIns="0" lIns="0" bIns="0" rIns="0"/>
            <a:lstStyle/>
            <a:p>
              <a:pPr algn="ctr">
                <a:lnSpc>
                  <a:spcPts val="4320"/>
                </a:lnSpc>
              </a:pPr>
              <a:r>
                <a:rPr lang="en-US" b="true" sz="3600">
                  <a:solidFill>
                    <a:srgbClr val="365B6D"/>
                  </a:solidFill>
                  <a:latin typeface="Barlow Semi-Bold"/>
                  <a:ea typeface="Barlow Semi-Bold"/>
                  <a:cs typeface="Barlow Semi-Bold"/>
                  <a:sym typeface="Barlow Semi-Bold"/>
                </a:rPr>
                <a:t>WHY?</a:t>
              </a:r>
            </a:p>
          </p:txBody>
        </p:sp>
      </p:grpSp>
      <p:grpSp>
        <p:nvGrpSpPr>
          <p:cNvPr name="Group 26" id="26"/>
          <p:cNvGrpSpPr/>
          <p:nvPr/>
        </p:nvGrpSpPr>
        <p:grpSpPr>
          <a:xfrm rot="0">
            <a:off x="6035040" y="3383280"/>
            <a:ext cx="731520" cy="731520"/>
            <a:chOff x="0" y="0"/>
            <a:chExt cx="975360" cy="975360"/>
          </a:xfrm>
        </p:grpSpPr>
        <p:sp>
          <p:nvSpPr>
            <p:cNvPr name="Freeform 27" id="27"/>
            <p:cNvSpPr/>
            <p:nvPr/>
          </p:nvSpPr>
          <p:spPr>
            <a:xfrm flipH="false" flipV="false" rot="0">
              <a:off x="0" y="0"/>
              <a:ext cx="975360" cy="975360"/>
            </a:xfrm>
            <a:custGeom>
              <a:avLst/>
              <a:gdLst/>
              <a:ahLst/>
              <a:cxnLst/>
              <a:rect r="r" b="b" t="t" l="l"/>
              <a:pathLst>
                <a:path h="975360" w="975360">
                  <a:moveTo>
                    <a:pt x="0" y="0"/>
                  </a:moveTo>
                  <a:lnTo>
                    <a:pt x="975360" y="0"/>
                  </a:lnTo>
                  <a:lnTo>
                    <a:pt x="975360" y="975360"/>
                  </a:lnTo>
                  <a:lnTo>
                    <a:pt x="0" y="975360"/>
                  </a:lnTo>
                  <a:close/>
                </a:path>
              </a:pathLst>
            </a:custGeom>
            <a:blipFill>
              <a:blip r:embed="rId3">
                <a:alphaModFix amt="0"/>
              </a:blip>
              <a:stretch>
                <a:fillRect l="-78393" t="0" r="-78391" b="0"/>
              </a:stretch>
            </a:blipFill>
          </p:spPr>
        </p:sp>
      </p:grpSp>
      <p:grpSp>
        <p:nvGrpSpPr>
          <p:cNvPr name="Group 28" id="28"/>
          <p:cNvGrpSpPr/>
          <p:nvPr/>
        </p:nvGrpSpPr>
        <p:grpSpPr>
          <a:xfrm rot="0">
            <a:off x="6035040" y="3383280"/>
            <a:ext cx="731520" cy="731520"/>
            <a:chOff x="0" y="0"/>
            <a:chExt cx="975360" cy="975360"/>
          </a:xfrm>
        </p:grpSpPr>
        <p:sp>
          <p:nvSpPr>
            <p:cNvPr name="Freeform 29" id="29"/>
            <p:cNvSpPr/>
            <p:nvPr/>
          </p:nvSpPr>
          <p:spPr>
            <a:xfrm flipH="false" flipV="false" rot="0">
              <a:off x="0" y="0"/>
              <a:ext cx="975360" cy="975360"/>
            </a:xfrm>
            <a:custGeom>
              <a:avLst/>
              <a:gdLst/>
              <a:ahLst/>
              <a:cxnLst/>
              <a:rect r="r" b="b" t="t" l="l"/>
              <a:pathLst>
                <a:path h="975360" w="975360">
                  <a:moveTo>
                    <a:pt x="0" y="0"/>
                  </a:moveTo>
                  <a:lnTo>
                    <a:pt x="975360" y="0"/>
                  </a:lnTo>
                  <a:lnTo>
                    <a:pt x="975360" y="975360"/>
                  </a:lnTo>
                  <a:lnTo>
                    <a:pt x="0" y="975360"/>
                  </a:lnTo>
                  <a:close/>
                </a:path>
              </a:pathLst>
            </a:custGeom>
            <a:blipFill>
              <a:blip r:embed="rId4">
                <a:alphaModFix amt="0"/>
              </a:blip>
              <a:stretch>
                <a:fillRect l="-78303" t="0" r="-78303" b="0"/>
              </a:stretch>
            </a:blipFill>
          </p:spPr>
        </p:sp>
        <p:sp>
          <p:nvSpPr>
            <p:cNvPr name="TextBox 30" id="30"/>
            <p:cNvSpPr txBox="true"/>
            <p:nvPr/>
          </p:nvSpPr>
          <p:spPr>
            <a:xfrm>
              <a:off x="0" y="0"/>
              <a:ext cx="975360" cy="975360"/>
            </a:xfrm>
            <a:prstGeom prst="rect">
              <a:avLst/>
            </a:prstGeom>
          </p:spPr>
          <p:txBody>
            <a:bodyPr anchor="ctr" rtlCol="false" tIns="0" lIns="0" bIns="0" rIns="0"/>
            <a:lstStyle/>
            <a:p>
              <a:pPr algn="ctr">
                <a:lnSpc>
                  <a:spcPts val="3840"/>
                </a:lnSpc>
              </a:pPr>
              <a:r>
                <a:rPr lang="en-US" sz="3200" spc="12">
                  <a:solidFill>
                    <a:srgbClr val="365B6D"/>
                  </a:solidFill>
                  <a:latin typeface="Barlow"/>
                  <a:ea typeface="Barlow"/>
                  <a:cs typeface="Barlow"/>
                  <a:sym typeface="Barlow"/>
                </a:rPr>
                <a:t>▼</a:t>
              </a:r>
            </a:p>
          </p:txBody>
        </p:sp>
      </p:grpSp>
      <p:grpSp>
        <p:nvGrpSpPr>
          <p:cNvPr name="Group 31" id="31"/>
          <p:cNvGrpSpPr/>
          <p:nvPr/>
        </p:nvGrpSpPr>
        <p:grpSpPr>
          <a:xfrm rot="0">
            <a:off x="2743200" y="3931920"/>
            <a:ext cx="7315200" cy="1554480"/>
            <a:chOff x="0" y="0"/>
            <a:chExt cx="9753600" cy="2072640"/>
          </a:xfrm>
        </p:grpSpPr>
        <p:sp>
          <p:nvSpPr>
            <p:cNvPr name="Freeform 32" id="32"/>
            <p:cNvSpPr/>
            <p:nvPr/>
          </p:nvSpPr>
          <p:spPr>
            <a:xfrm flipH="false" flipV="false" rot="0">
              <a:off x="0" y="0"/>
              <a:ext cx="9753600" cy="2072640"/>
            </a:xfrm>
            <a:custGeom>
              <a:avLst/>
              <a:gdLst/>
              <a:ahLst/>
              <a:cxnLst/>
              <a:rect r="r" b="b" t="t" l="l"/>
              <a:pathLst>
                <a:path h="2072640" w="9753600">
                  <a:moveTo>
                    <a:pt x="0" y="0"/>
                  </a:moveTo>
                  <a:lnTo>
                    <a:pt x="9753600" y="0"/>
                  </a:lnTo>
                  <a:lnTo>
                    <a:pt x="9753600" y="2072640"/>
                  </a:lnTo>
                  <a:lnTo>
                    <a:pt x="0" y="2072640"/>
                  </a:lnTo>
                  <a:close/>
                </a:path>
              </a:pathLst>
            </a:custGeom>
            <a:solidFill>
              <a:srgbClr val="41C1BA"/>
            </a:solidFill>
          </p:spPr>
        </p:sp>
      </p:grpSp>
      <p:grpSp>
        <p:nvGrpSpPr>
          <p:cNvPr name="Group 33" id="33"/>
          <p:cNvGrpSpPr/>
          <p:nvPr/>
        </p:nvGrpSpPr>
        <p:grpSpPr>
          <a:xfrm rot="0">
            <a:off x="3108960" y="4114800"/>
            <a:ext cx="6583680" cy="731520"/>
            <a:chOff x="0" y="0"/>
            <a:chExt cx="8778240" cy="975360"/>
          </a:xfrm>
        </p:grpSpPr>
        <p:sp>
          <p:nvSpPr>
            <p:cNvPr name="Freeform 34" id="34"/>
            <p:cNvSpPr/>
            <p:nvPr/>
          </p:nvSpPr>
          <p:spPr>
            <a:xfrm flipH="false" flipV="false" rot="0">
              <a:off x="0" y="0"/>
              <a:ext cx="8778240" cy="975360"/>
            </a:xfrm>
            <a:custGeom>
              <a:avLst/>
              <a:gdLst/>
              <a:ahLst/>
              <a:cxnLst/>
              <a:rect r="r" b="b" t="t" l="l"/>
              <a:pathLst>
                <a:path h="975360" w="8778240">
                  <a:moveTo>
                    <a:pt x="0" y="0"/>
                  </a:moveTo>
                  <a:lnTo>
                    <a:pt x="8778240" y="0"/>
                  </a:lnTo>
                  <a:lnTo>
                    <a:pt x="8778240" y="975360"/>
                  </a:lnTo>
                  <a:lnTo>
                    <a:pt x="0" y="975360"/>
                  </a:lnTo>
                  <a:close/>
                </a:path>
              </a:pathLst>
            </a:custGeom>
            <a:blipFill>
              <a:blip r:embed="rId3">
                <a:alphaModFix amt="0"/>
              </a:blip>
              <a:stretch>
                <a:fillRect l="0" t="-125243" r="0" b="-125243"/>
              </a:stretch>
            </a:blipFill>
          </p:spPr>
        </p:sp>
      </p:grpSp>
      <p:grpSp>
        <p:nvGrpSpPr>
          <p:cNvPr name="Group 35" id="35"/>
          <p:cNvGrpSpPr/>
          <p:nvPr/>
        </p:nvGrpSpPr>
        <p:grpSpPr>
          <a:xfrm rot="0">
            <a:off x="3108960" y="4114800"/>
            <a:ext cx="6583680" cy="731520"/>
            <a:chOff x="0" y="0"/>
            <a:chExt cx="8778240" cy="975360"/>
          </a:xfrm>
        </p:grpSpPr>
        <p:sp>
          <p:nvSpPr>
            <p:cNvPr name="Freeform 36" id="36"/>
            <p:cNvSpPr/>
            <p:nvPr/>
          </p:nvSpPr>
          <p:spPr>
            <a:xfrm flipH="false" flipV="false" rot="0">
              <a:off x="0" y="0"/>
              <a:ext cx="8778240" cy="975360"/>
            </a:xfrm>
            <a:custGeom>
              <a:avLst/>
              <a:gdLst/>
              <a:ahLst/>
              <a:cxnLst/>
              <a:rect r="r" b="b" t="t" l="l"/>
              <a:pathLst>
                <a:path h="975360" w="8778240">
                  <a:moveTo>
                    <a:pt x="0" y="0"/>
                  </a:moveTo>
                  <a:lnTo>
                    <a:pt x="8778240" y="0"/>
                  </a:lnTo>
                  <a:lnTo>
                    <a:pt x="8778240" y="975360"/>
                  </a:lnTo>
                  <a:lnTo>
                    <a:pt x="0" y="975360"/>
                  </a:lnTo>
                  <a:close/>
                </a:path>
              </a:pathLst>
            </a:custGeom>
            <a:blipFill>
              <a:blip r:embed="rId4">
                <a:alphaModFix amt="0"/>
              </a:blip>
              <a:stretch>
                <a:fillRect l="0" t="-125365" r="0" b="-125365"/>
              </a:stretch>
            </a:blipFill>
          </p:spPr>
        </p:sp>
        <p:sp>
          <p:nvSpPr>
            <p:cNvPr name="TextBox 37" id="37"/>
            <p:cNvSpPr txBox="true"/>
            <p:nvPr/>
          </p:nvSpPr>
          <p:spPr>
            <a:xfrm>
              <a:off x="0" y="0"/>
              <a:ext cx="8778240" cy="975360"/>
            </a:xfrm>
            <a:prstGeom prst="rect">
              <a:avLst/>
            </a:prstGeom>
          </p:spPr>
          <p:txBody>
            <a:bodyPr anchor="ctr" rtlCol="false" tIns="0" lIns="0" bIns="0" rIns="0"/>
            <a:lstStyle/>
            <a:p>
              <a:pPr algn="l">
                <a:lnSpc>
                  <a:spcPts val="4320"/>
                </a:lnSpc>
              </a:pPr>
              <a:r>
                <a:rPr lang="en-US" b="true" sz="3600">
                  <a:solidFill>
                    <a:srgbClr val="6C9286"/>
                  </a:solidFill>
                  <a:latin typeface="Barlow Semi-Bold"/>
                  <a:ea typeface="Barlow Semi-Bold"/>
                  <a:cs typeface="Barlow Semi-Bold"/>
                  <a:sym typeface="Barlow Semi-Bold"/>
                </a:rPr>
                <a:t>METHODS</a:t>
              </a:r>
            </a:p>
          </p:txBody>
        </p:sp>
      </p:grpSp>
      <p:grpSp>
        <p:nvGrpSpPr>
          <p:cNvPr name="Group 38" id="38"/>
          <p:cNvGrpSpPr/>
          <p:nvPr/>
        </p:nvGrpSpPr>
        <p:grpSpPr>
          <a:xfrm rot="0">
            <a:off x="3108960" y="4846320"/>
            <a:ext cx="6583680" cy="548640"/>
            <a:chOff x="0" y="0"/>
            <a:chExt cx="8778240" cy="731520"/>
          </a:xfrm>
        </p:grpSpPr>
        <p:sp>
          <p:nvSpPr>
            <p:cNvPr name="Freeform 39" id="39"/>
            <p:cNvSpPr/>
            <p:nvPr/>
          </p:nvSpPr>
          <p:spPr>
            <a:xfrm flipH="false" flipV="false" rot="0">
              <a:off x="0" y="0"/>
              <a:ext cx="8778240" cy="731520"/>
            </a:xfrm>
            <a:custGeom>
              <a:avLst/>
              <a:gdLst/>
              <a:ahLst/>
              <a:cxnLst/>
              <a:rect r="r" b="b" t="t" l="l"/>
              <a:pathLst>
                <a:path h="731520" w="8778240">
                  <a:moveTo>
                    <a:pt x="0" y="0"/>
                  </a:moveTo>
                  <a:lnTo>
                    <a:pt x="8778240" y="0"/>
                  </a:lnTo>
                  <a:lnTo>
                    <a:pt x="8778240" y="731520"/>
                  </a:lnTo>
                  <a:lnTo>
                    <a:pt x="0" y="731520"/>
                  </a:lnTo>
                  <a:close/>
                </a:path>
              </a:pathLst>
            </a:custGeom>
            <a:blipFill>
              <a:blip r:embed="rId3">
                <a:alphaModFix amt="0"/>
              </a:blip>
              <a:stretch>
                <a:fillRect l="0" t="-183657" r="0" b="-183657"/>
              </a:stretch>
            </a:blipFill>
          </p:spPr>
        </p:sp>
      </p:grpSp>
      <p:grpSp>
        <p:nvGrpSpPr>
          <p:cNvPr name="Group 40" id="40"/>
          <p:cNvGrpSpPr/>
          <p:nvPr/>
        </p:nvGrpSpPr>
        <p:grpSpPr>
          <a:xfrm rot="0">
            <a:off x="3108960" y="4839176"/>
            <a:ext cx="6583680" cy="555784"/>
            <a:chOff x="0" y="0"/>
            <a:chExt cx="8778240" cy="741045"/>
          </a:xfrm>
        </p:grpSpPr>
        <p:sp>
          <p:nvSpPr>
            <p:cNvPr name="Freeform 41" id="41"/>
            <p:cNvSpPr/>
            <p:nvPr/>
          </p:nvSpPr>
          <p:spPr>
            <a:xfrm flipH="false" flipV="false" rot="0">
              <a:off x="0" y="0"/>
              <a:ext cx="8778240" cy="741045"/>
            </a:xfrm>
            <a:custGeom>
              <a:avLst/>
              <a:gdLst/>
              <a:ahLst/>
              <a:cxnLst/>
              <a:rect r="r" b="b" t="t" l="l"/>
              <a:pathLst>
                <a:path h="741045" w="8778240">
                  <a:moveTo>
                    <a:pt x="0" y="0"/>
                  </a:moveTo>
                  <a:lnTo>
                    <a:pt x="8778240" y="0"/>
                  </a:lnTo>
                  <a:lnTo>
                    <a:pt x="8778240" y="741045"/>
                  </a:lnTo>
                  <a:lnTo>
                    <a:pt x="0" y="741045"/>
                  </a:lnTo>
                  <a:close/>
                </a:path>
              </a:pathLst>
            </a:custGeom>
            <a:blipFill>
              <a:blip r:embed="rId4">
                <a:alphaModFix amt="0"/>
              </a:blip>
              <a:stretch>
                <a:fillRect l="0" t="-180815" r="0" b="-180815"/>
              </a:stretch>
            </a:blipFill>
          </p:spPr>
        </p:sp>
        <p:sp>
          <p:nvSpPr>
            <p:cNvPr name="TextBox 42" id="42"/>
            <p:cNvSpPr txBox="true"/>
            <p:nvPr/>
          </p:nvSpPr>
          <p:spPr>
            <a:xfrm>
              <a:off x="0" y="-9525"/>
              <a:ext cx="8778240" cy="750570"/>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The recipe</a:t>
              </a:r>
            </a:p>
          </p:txBody>
        </p:sp>
      </p:grpSp>
      <p:grpSp>
        <p:nvGrpSpPr>
          <p:cNvPr name="Group 43" id="43"/>
          <p:cNvGrpSpPr/>
          <p:nvPr/>
        </p:nvGrpSpPr>
        <p:grpSpPr>
          <a:xfrm rot="0">
            <a:off x="10607040" y="3931920"/>
            <a:ext cx="3291840" cy="1554480"/>
            <a:chOff x="0" y="0"/>
            <a:chExt cx="4389120" cy="2072640"/>
          </a:xfrm>
        </p:grpSpPr>
        <p:sp>
          <p:nvSpPr>
            <p:cNvPr name="Freeform 44" id="44"/>
            <p:cNvSpPr/>
            <p:nvPr/>
          </p:nvSpPr>
          <p:spPr>
            <a:xfrm flipH="false" flipV="false" rot="0">
              <a:off x="0" y="0"/>
              <a:ext cx="4389120" cy="2072640"/>
            </a:xfrm>
            <a:custGeom>
              <a:avLst/>
              <a:gdLst/>
              <a:ahLst/>
              <a:cxnLst/>
              <a:rect r="r" b="b" t="t" l="l"/>
              <a:pathLst>
                <a:path h="2072640" w="4389120">
                  <a:moveTo>
                    <a:pt x="0" y="0"/>
                  </a:moveTo>
                  <a:lnTo>
                    <a:pt x="4389120" y="0"/>
                  </a:lnTo>
                  <a:lnTo>
                    <a:pt x="4389120" y="2072640"/>
                  </a:lnTo>
                  <a:lnTo>
                    <a:pt x="0" y="2072640"/>
                  </a:lnTo>
                  <a:close/>
                </a:path>
              </a:pathLst>
            </a:custGeom>
            <a:solidFill>
              <a:srgbClr val="365B6D"/>
            </a:solidFill>
          </p:spPr>
        </p:sp>
      </p:grpSp>
      <p:grpSp>
        <p:nvGrpSpPr>
          <p:cNvPr name="Group 45" id="45"/>
          <p:cNvGrpSpPr/>
          <p:nvPr/>
        </p:nvGrpSpPr>
        <p:grpSpPr>
          <a:xfrm rot="0">
            <a:off x="10607040" y="3931920"/>
            <a:ext cx="3291840" cy="1554480"/>
            <a:chOff x="0" y="0"/>
            <a:chExt cx="4389120" cy="2072640"/>
          </a:xfrm>
        </p:grpSpPr>
        <p:sp>
          <p:nvSpPr>
            <p:cNvPr name="Freeform 46" id="46"/>
            <p:cNvSpPr/>
            <p:nvPr/>
          </p:nvSpPr>
          <p:spPr>
            <a:xfrm flipH="false" flipV="false" rot="0">
              <a:off x="0" y="0"/>
              <a:ext cx="4389120" cy="2072640"/>
            </a:xfrm>
            <a:custGeom>
              <a:avLst/>
              <a:gdLst/>
              <a:ahLst/>
              <a:cxnLst/>
              <a:rect r="r" b="b" t="t" l="l"/>
              <a:pathLst>
                <a:path h="2072640" w="4389120">
                  <a:moveTo>
                    <a:pt x="0" y="0"/>
                  </a:moveTo>
                  <a:lnTo>
                    <a:pt x="4389120" y="0"/>
                  </a:lnTo>
                  <a:lnTo>
                    <a:pt x="4389120" y="2072640"/>
                  </a:lnTo>
                  <a:lnTo>
                    <a:pt x="0" y="2072640"/>
                  </a:lnTo>
                  <a:close/>
                </a:path>
              </a:pathLst>
            </a:custGeom>
            <a:blipFill>
              <a:blip r:embed="rId3">
                <a:alphaModFix amt="0"/>
              </a:blip>
              <a:stretch>
                <a:fillRect l="-10629" t="0" r="-10629" b="0"/>
              </a:stretch>
            </a:blipFill>
          </p:spPr>
        </p:sp>
      </p:grpSp>
      <p:grpSp>
        <p:nvGrpSpPr>
          <p:cNvPr name="Group 47" id="47"/>
          <p:cNvGrpSpPr/>
          <p:nvPr/>
        </p:nvGrpSpPr>
        <p:grpSpPr>
          <a:xfrm rot="0">
            <a:off x="10607040" y="3931920"/>
            <a:ext cx="3291840" cy="1554480"/>
            <a:chOff x="0" y="0"/>
            <a:chExt cx="4389120" cy="2072640"/>
          </a:xfrm>
        </p:grpSpPr>
        <p:sp>
          <p:nvSpPr>
            <p:cNvPr name="Freeform 48" id="48"/>
            <p:cNvSpPr/>
            <p:nvPr/>
          </p:nvSpPr>
          <p:spPr>
            <a:xfrm flipH="false" flipV="false" rot="0">
              <a:off x="0" y="0"/>
              <a:ext cx="4389120" cy="2072640"/>
            </a:xfrm>
            <a:custGeom>
              <a:avLst/>
              <a:gdLst/>
              <a:ahLst/>
              <a:cxnLst/>
              <a:rect r="r" b="b" t="t" l="l"/>
              <a:pathLst>
                <a:path h="2072640" w="4389120">
                  <a:moveTo>
                    <a:pt x="0" y="0"/>
                  </a:moveTo>
                  <a:lnTo>
                    <a:pt x="4389120" y="0"/>
                  </a:lnTo>
                  <a:lnTo>
                    <a:pt x="4389120" y="2072640"/>
                  </a:lnTo>
                  <a:lnTo>
                    <a:pt x="0" y="2072640"/>
                  </a:lnTo>
                  <a:close/>
                </a:path>
              </a:pathLst>
            </a:custGeom>
            <a:blipFill>
              <a:blip r:embed="rId4">
                <a:alphaModFix amt="0"/>
              </a:blip>
              <a:stretch>
                <a:fillRect l="-10587" t="0" r="-10587" b="0"/>
              </a:stretch>
            </a:blipFill>
          </p:spPr>
        </p:sp>
        <p:sp>
          <p:nvSpPr>
            <p:cNvPr name="TextBox 49" id="49"/>
            <p:cNvSpPr txBox="true"/>
            <p:nvPr/>
          </p:nvSpPr>
          <p:spPr>
            <a:xfrm>
              <a:off x="0" y="0"/>
              <a:ext cx="4389120" cy="2072640"/>
            </a:xfrm>
            <a:prstGeom prst="rect">
              <a:avLst/>
            </a:prstGeom>
          </p:spPr>
          <p:txBody>
            <a:bodyPr anchor="ctr" rtlCol="false" tIns="0" lIns="0" bIns="0" rIns="0"/>
            <a:lstStyle/>
            <a:p>
              <a:pPr algn="ctr">
                <a:lnSpc>
                  <a:spcPts val="4320"/>
                </a:lnSpc>
              </a:pPr>
              <a:r>
                <a:rPr lang="en-US" b="true" sz="3600">
                  <a:solidFill>
                    <a:srgbClr val="365B6D"/>
                  </a:solidFill>
                  <a:latin typeface="Barlow Semi-Bold"/>
                  <a:ea typeface="Barlow Semi-Bold"/>
                  <a:cs typeface="Barlow Semi-Bold"/>
                  <a:sym typeface="Barlow Semi-Bold"/>
                </a:rPr>
                <a:t>HOW?</a:t>
              </a:r>
            </a:p>
          </p:txBody>
        </p:sp>
      </p:grpSp>
      <p:grpSp>
        <p:nvGrpSpPr>
          <p:cNvPr name="Group 50" id="50"/>
          <p:cNvGrpSpPr/>
          <p:nvPr/>
        </p:nvGrpSpPr>
        <p:grpSpPr>
          <a:xfrm rot="0">
            <a:off x="6035040" y="5303520"/>
            <a:ext cx="731520" cy="731520"/>
            <a:chOff x="0" y="0"/>
            <a:chExt cx="975360" cy="975360"/>
          </a:xfrm>
        </p:grpSpPr>
        <p:sp>
          <p:nvSpPr>
            <p:cNvPr name="Freeform 51" id="51"/>
            <p:cNvSpPr/>
            <p:nvPr/>
          </p:nvSpPr>
          <p:spPr>
            <a:xfrm flipH="false" flipV="false" rot="0">
              <a:off x="0" y="0"/>
              <a:ext cx="975360" cy="975360"/>
            </a:xfrm>
            <a:custGeom>
              <a:avLst/>
              <a:gdLst/>
              <a:ahLst/>
              <a:cxnLst/>
              <a:rect r="r" b="b" t="t" l="l"/>
              <a:pathLst>
                <a:path h="975360" w="975360">
                  <a:moveTo>
                    <a:pt x="0" y="0"/>
                  </a:moveTo>
                  <a:lnTo>
                    <a:pt x="975360" y="0"/>
                  </a:lnTo>
                  <a:lnTo>
                    <a:pt x="975360" y="975360"/>
                  </a:lnTo>
                  <a:lnTo>
                    <a:pt x="0" y="975360"/>
                  </a:lnTo>
                  <a:close/>
                </a:path>
              </a:pathLst>
            </a:custGeom>
            <a:blipFill>
              <a:blip r:embed="rId3">
                <a:alphaModFix amt="0"/>
              </a:blip>
              <a:stretch>
                <a:fillRect l="-78393" t="0" r="-78391" b="0"/>
              </a:stretch>
            </a:blipFill>
          </p:spPr>
        </p:sp>
      </p:grpSp>
      <p:grpSp>
        <p:nvGrpSpPr>
          <p:cNvPr name="Group 52" id="52"/>
          <p:cNvGrpSpPr/>
          <p:nvPr/>
        </p:nvGrpSpPr>
        <p:grpSpPr>
          <a:xfrm rot="0">
            <a:off x="6035040" y="5303520"/>
            <a:ext cx="731520" cy="731520"/>
            <a:chOff x="0" y="0"/>
            <a:chExt cx="975360" cy="975360"/>
          </a:xfrm>
        </p:grpSpPr>
        <p:sp>
          <p:nvSpPr>
            <p:cNvPr name="Freeform 53" id="53"/>
            <p:cNvSpPr/>
            <p:nvPr/>
          </p:nvSpPr>
          <p:spPr>
            <a:xfrm flipH="false" flipV="false" rot="0">
              <a:off x="0" y="0"/>
              <a:ext cx="975360" cy="975360"/>
            </a:xfrm>
            <a:custGeom>
              <a:avLst/>
              <a:gdLst/>
              <a:ahLst/>
              <a:cxnLst/>
              <a:rect r="r" b="b" t="t" l="l"/>
              <a:pathLst>
                <a:path h="975360" w="975360">
                  <a:moveTo>
                    <a:pt x="0" y="0"/>
                  </a:moveTo>
                  <a:lnTo>
                    <a:pt x="975360" y="0"/>
                  </a:lnTo>
                  <a:lnTo>
                    <a:pt x="975360" y="975360"/>
                  </a:lnTo>
                  <a:lnTo>
                    <a:pt x="0" y="975360"/>
                  </a:lnTo>
                  <a:close/>
                </a:path>
              </a:pathLst>
            </a:custGeom>
            <a:blipFill>
              <a:blip r:embed="rId4">
                <a:alphaModFix amt="0"/>
              </a:blip>
              <a:stretch>
                <a:fillRect l="-78303" t="0" r="-78303" b="0"/>
              </a:stretch>
            </a:blipFill>
          </p:spPr>
        </p:sp>
        <p:sp>
          <p:nvSpPr>
            <p:cNvPr name="TextBox 54" id="54"/>
            <p:cNvSpPr txBox="true"/>
            <p:nvPr/>
          </p:nvSpPr>
          <p:spPr>
            <a:xfrm>
              <a:off x="0" y="0"/>
              <a:ext cx="975360" cy="975360"/>
            </a:xfrm>
            <a:prstGeom prst="rect">
              <a:avLst/>
            </a:prstGeom>
          </p:spPr>
          <p:txBody>
            <a:bodyPr anchor="ctr" rtlCol="false" tIns="0" lIns="0" bIns="0" rIns="0"/>
            <a:lstStyle/>
            <a:p>
              <a:pPr algn="ctr">
                <a:lnSpc>
                  <a:spcPts val="3840"/>
                </a:lnSpc>
              </a:pPr>
              <a:r>
                <a:rPr lang="en-US" sz="3200" spc="12">
                  <a:solidFill>
                    <a:srgbClr val="365B6D"/>
                  </a:solidFill>
                  <a:latin typeface="Barlow"/>
                  <a:ea typeface="Barlow"/>
                  <a:cs typeface="Barlow"/>
                  <a:sym typeface="Barlow"/>
                </a:rPr>
                <a:t>▼</a:t>
              </a:r>
            </a:p>
          </p:txBody>
        </p:sp>
      </p:grpSp>
      <p:grpSp>
        <p:nvGrpSpPr>
          <p:cNvPr name="Group 55" id="55"/>
          <p:cNvGrpSpPr/>
          <p:nvPr/>
        </p:nvGrpSpPr>
        <p:grpSpPr>
          <a:xfrm rot="0">
            <a:off x="2743200" y="5852160"/>
            <a:ext cx="7315200" cy="1554480"/>
            <a:chOff x="0" y="0"/>
            <a:chExt cx="9753600" cy="2072640"/>
          </a:xfrm>
        </p:grpSpPr>
        <p:sp>
          <p:nvSpPr>
            <p:cNvPr name="Freeform 56" id="56"/>
            <p:cNvSpPr/>
            <p:nvPr/>
          </p:nvSpPr>
          <p:spPr>
            <a:xfrm flipH="false" flipV="false" rot="0">
              <a:off x="0" y="0"/>
              <a:ext cx="9753600" cy="2072640"/>
            </a:xfrm>
            <a:custGeom>
              <a:avLst/>
              <a:gdLst/>
              <a:ahLst/>
              <a:cxnLst/>
              <a:rect r="r" b="b" t="t" l="l"/>
              <a:pathLst>
                <a:path h="2072640" w="9753600">
                  <a:moveTo>
                    <a:pt x="0" y="0"/>
                  </a:moveTo>
                  <a:lnTo>
                    <a:pt x="9753600" y="0"/>
                  </a:lnTo>
                  <a:lnTo>
                    <a:pt x="9753600" y="2072640"/>
                  </a:lnTo>
                  <a:lnTo>
                    <a:pt x="0" y="2072640"/>
                  </a:lnTo>
                  <a:close/>
                </a:path>
              </a:pathLst>
            </a:custGeom>
            <a:solidFill>
              <a:srgbClr val="41C1BA"/>
            </a:solidFill>
          </p:spPr>
        </p:sp>
      </p:grpSp>
      <p:grpSp>
        <p:nvGrpSpPr>
          <p:cNvPr name="Group 57" id="57"/>
          <p:cNvGrpSpPr/>
          <p:nvPr/>
        </p:nvGrpSpPr>
        <p:grpSpPr>
          <a:xfrm rot="0">
            <a:off x="3108960" y="6035040"/>
            <a:ext cx="6583680" cy="731520"/>
            <a:chOff x="0" y="0"/>
            <a:chExt cx="8778240" cy="975360"/>
          </a:xfrm>
        </p:grpSpPr>
        <p:sp>
          <p:nvSpPr>
            <p:cNvPr name="Freeform 58" id="58"/>
            <p:cNvSpPr/>
            <p:nvPr/>
          </p:nvSpPr>
          <p:spPr>
            <a:xfrm flipH="false" flipV="false" rot="0">
              <a:off x="0" y="0"/>
              <a:ext cx="8778240" cy="975360"/>
            </a:xfrm>
            <a:custGeom>
              <a:avLst/>
              <a:gdLst/>
              <a:ahLst/>
              <a:cxnLst/>
              <a:rect r="r" b="b" t="t" l="l"/>
              <a:pathLst>
                <a:path h="975360" w="8778240">
                  <a:moveTo>
                    <a:pt x="0" y="0"/>
                  </a:moveTo>
                  <a:lnTo>
                    <a:pt x="8778240" y="0"/>
                  </a:lnTo>
                  <a:lnTo>
                    <a:pt x="8778240" y="975360"/>
                  </a:lnTo>
                  <a:lnTo>
                    <a:pt x="0" y="975360"/>
                  </a:lnTo>
                  <a:close/>
                </a:path>
              </a:pathLst>
            </a:custGeom>
            <a:blipFill>
              <a:blip r:embed="rId3">
                <a:alphaModFix amt="0"/>
              </a:blip>
              <a:stretch>
                <a:fillRect l="0" t="-125243" r="0" b="-125243"/>
              </a:stretch>
            </a:blipFill>
          </p:spPr>
        </p:sp>
      </p:grpSp>
      <p:grpSp>
        <p:nvGrpSpPr>
          <p:cNvPr name="Group 59" id="59"/>
          <p:cNvGrpSpPr/>
          <p:nvPr/>
        </p:nvGrpSpPr>
        <p:grpSpPr>
          <a:xfrm rot="0">
            <a:off x="3108960" y="6035040"/>
            <a:ext cx="6583680" cy="731520"/>
            <a:chOff x="0" y="0"/>
            <a:chExt cx="8778240" cy="975360"/>
          </a:xfrm>
        </p:grpSpPr>
        <p:sp>
          <p:nvSpPr>
            <p:cNvPr name="Freeform 60" id="60"/>
            <p:cNvSpPr/>
            <p:nvPr/>
          </p:nvSpPr>
          <p:spPr>
            <a:xfrm flipH="false" flipV="false" rot="0">
              <a:off x="0" y="0"/>
              <a:ext cx="8778240" cy="975360"/>
            </a:xfrm>
            <a:custGeom>
              <a:avLst/>
              <a:gdLst/>
              <a:ahLst/>
              <a:cxnLst/>
              <a:rect r="r" b="b" t="t" l="l"/>
              <a:pathLst>
                <a:path h="975360" w="8778240">
                  <a:moveTo>
                    <a:pt x="0" y="0"/>
                  </a:moveTo>
                  <a:lnTo>
                    <a:pt x="8778240" y="0"/>
                  </a:lnTo>
                  <a:lnTo>
                    <a:pt x="8778240" y="975360"/>
                  </a:lnTo>
                  <a:lnTo>
                    <a:pt x="0" y="975360"/>
                  </a:lnTo>
                  <a:close/>
                </a:path>
              </a:pathLst>
            </a:custGeom>
            <a:blipFill>
              <a:blip r:embed="rId4">
                <a:alphaModFix amt="0"/>
              </a:blip>
              <a:stretch>
                <a:fillRect l="0" t="-125365" r="0" b="-125365"/>
              </a:stretch>
            </a:blipFill>
          </p:spPr>
        </p:sp>
        <p:sp>
          <p:nvSpPr>
            <p:cNvPr name="TextBox 61" id="61"/>
            <p:cNvSpPr txBox="true"/>
            <p:nvPr/>
          </p:nvSpPr>
          <p:spPr>
            <a:xfrm>
              <a:off x="0" y="0"/>
              <a:ext cx="8778240" cy="975360"/>
            </a:xfrm>
            <a:prstGeom prst="rect">
              <a:avLst/>
            </a:prstGeom>
          </p:spPr>
          <p:txBody>
            <a:bodyPr anchor="ctr" rtlCol="false" tIns="0" lIns="0" bIns="0" rIns="0"/>
            <a:lstStyle/>
            <a:p>
              <a:pPr algn="l">
                <a:lnSpc>
                  <a:spcPts val="4320"/>
                </a:lnSpc>
              </a:pPr>
              <a:r>
                <a:rPr lang="en-US" b="true" sz="3600">
                  <a:solidFill>
                    <a:srgbClr val="6C9286"/>
                  </a:solidFill>
                  <a:latin typeface="Barlow Semi-Bold"/>
                  <a:ea typeface="Barlow Semi-Bold"/>
                  <a:cs typeface="Barlow Semi-Bold"/>
                  <a:sym typeface="Barlow Semi-Bold"/>
                </a:rPr>
                <a:t>RESULTS</a:t>
              </a:r>
            </a:p>
          </p:txBody>
        </p:sp>
      </p:grpSp>
      <p:grpSp>
        <p:nvGrpSpPr>
          <p:cNvPr name="Group 62" id="62"/>
          <p:cNvGrpSpPr/>
          <p:nvPr/>
        </p:nvGrpSpPr>
        <p:grpSpPr>
          <a:xfrm rot="0">
            <a:off x="3108960" y="6766560"/>
            <a:ext cx="6583680" cy="548640"/>
            <a:chOff x="0" y="0"/>
            <a:chExt cx="8778240" cy="731520"/>
          </a:xfrm>
        </p:grpSpPr>
        <p:sp>
          <p:nvSpPr>
            <p:cNvPr name="Freeform 63" id="63"/>
            <p:cNvSpPr/>
            <p:nvPr/>
          </p:nvSpPr>
          <p:spPr>
            <a:xfrm flipH="false" flipV="false" rot="0">
              <a:off x="0" y="0"/>
              <a:ext cx="8778240" cy="731520"/>
            </a:xfrm>
            <a:custGeom>
              <a:avLst/>
              <a:gdLst/>
              <a:ahLst/>
              <a:cxnLst/>
              <a:rect r="r" b="b" t="t" l="l"/>
              <a:pathLst>
                <a:path h="731520" w="8778240">
                  <a:moveTo>
                    <a:pt x="0" y="0"/>
                  </a:moveTo>
                  <a:lnTo>
                    <a:pt x="8778240" y="0"/>
                  </a:lnTo>
                  <a:lnTo>
                    <a:pt x="8778240" y="731520"/>
                  </a:lnTo>
                  <a:lnTo>
                    <a:pt x="0" y="731520"/>
                  </a:lnTo>
                  <a:close/>
                </a:path>
              </a:pathLst>
            </a:custGeom>
            <a:blipFill>
              <a:blip r:embed="rId3">
                <a:alphaModFix amt="0"/>
              </a:blip>
              <a:stretch>
                <a:fillRect l="0" t="-183657" r="0" b="-183657"/>
              </a:stretch>
            </a:blipFill>
          </p:spPr>
        </p:sp>
      </p:grpSp>
      <p:grpSp>
        <p:nvGrpSpPr>
          <p:cNvPr name="Group 64" id="64"/>
          <p:cNvGrpSpPr/>
          <p:nvPr/>
        </p:nvGrpSpPr>
        <p:grpSpPr>
          <a:xfrm rot="0">
            <a:off x="3108960" y="6759416"/>
            <a:ext cx="6583680" cy="555784"/>
            <a:chOff x="0" y="0"/>
            <a:chExt cx="8778240" cy="741045"/>
          </a:xfrm>
        </p:grpSpPr>
        <p:sp>
          <p:nvSpPr>
            <p:cNvPr name="Freeform 65" id="65"/>
            <p:cNvSpPr/>
            <p:nvPr/>
          </p:nvSpPr>
          <p:spPr>
            <a:xfrm flipH="false" flipV="false" rot="0">
              <a:off x="0" y="0"/>
              <a:ext cx="8778240" cy="741045"/>
            </a:xfrm>
            <a:custGeom>
              <a:avLst/>
              <a:gdLst/>
              <a:ahLst/>
              <a:cxnLst/>
              <a:rect r="r" b="b" t="t" l="l"/>
              <a:pathLst>
                <a:path h="741045" w="8778240">
                  <a:moveTo>
                    <a:pt x="0" y="0"/>
                  </a:moveTo>
                  <a:lnTo>
                    <a:pt x="8778240" y="0"/>
                  </a:lnTo>
                  <a:lnTo>
                    <a:pt x="8778240" y="741045"/>
                  </a:lnTo>
                  <a:lnTo>
                    <a:pt x="0" y="741045"/>
                  </a:lnTo>
                  <a:close/>
                </a:path>
              </a:pathLst>
            </a:custGeom>
            <a:blipFill>
              <a:blip r:embed="rId4">
                <a:alphaModFix amt="0"/>
              </a:blip>
              <a:stretch>
                <a:fillRect l="0" t="-180815" r="0" b="-180815"/>
              </a:stretch>
            </a:blipFill>
          </p:spPr>
        </p:sp>
        <p:sp>
          <p:nvSpPr>
            <p:cNvPr name="TextBox 66" id="66"/>
            <p:cNvSpPr txBox="true"/>
            <p:nvPr/>
          </p:nvSpPr>
          <p:spPr>
            <a:xfrm>
              <a:off x="0" y="-9525"/>
              <a:ext cx="8778240" cy="750570"/>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The facts</a:t>
              </a:r>
            </a:p>
          </p:txBody>
        </p:sp>
      </p:grpSp>
      <p:grpSp>
        <p:nvGrpSpPr>
          <p:cNvPr name="Group 67" id="67"/>
          <p:cNvGrpSpPr/>
          <p:nvPr/>
        </p:nvGrpSpPr>
        <p:grpSpPr>
          <a:xfrm rot="0">
            <a:off x="10607040" y="5852160"/>
            <a:ext cx="3291840" cy="1554480"/>
            <a:chOff x="0" y="0"/>
            <a:chExt cx="4389120" cy="2072640"/>
          </a:xfrm>
        </p:grpSpPr>
        <p:sp>
          <p:nvSpPr>
            <p:cNvPr name="Freeform 68" id="68"/>
            <p:cNvSpPr/>
            <p:nvPr/>
          </p:nvSpPr>
          <p:spPr>
            <a:xfrm flipH="false" flipV="false" rot="0">
              <a:off x="0" y="0"/>
              <a:ext cx="4389120" cy="2072640"/>
            </a:xfrm>
            <a:custGeom>
              <a:avLst/>
              <a:gdLst/>
              <a:ahLst/>
              <a:cxnLst/>
              <a:rect r="r" b="b" t="t" l="l"/>
              <a:pathLst>
                <a:path h="2072640" w="4389120">
                  <a:moveTo>
                    <a:pt x="0" y="0"/>
                  </a:moveTo>
                  <a:lnTo>
                    <a:pt x="4389120" y="0"/>
                  </a:lnTo>
                  <a:lnTo>
                    <a:pt x="4389120" y="2072640"/>
                  </a:lnTo>
                  <a:lnTo>
                    <a:pt x="0" y="2072640"/>
                  </a:lnTo>
                  <a:close/>
                </a:path>
              </a:pathLst>
            </a:custGeom>
            <a:solidFill>
              <a:srgbClr val="365B6D"/>
            </a:solidFill>
          </p:spPr>
        </p:sp>
      </p:grpSp>
      <p:grpSp>
        <p:nvGrpSpPr>
          <p:cNvPr name="Group 69" id="69"/>
          <p:cNvGrpSpPr/>
          <p:nvPr/>
        </p:nvGrpSpPr>
        <p:grpSpPr>
          <a:xfrm rot="0">
            <a:off x="10607040" y="5852160"/>
            <a:ext cx="3291840" cy="1554480"/>
            <a:chOff x="0" y="0"/>
            <a:chExt cx="4389120" cy="2072640"/>
          </a:xfrm>
        </p:grpSpPr>
        <p:sp>
          <p:nvSpPr>
            <p:cNvPr name="Freeform 70" id="70"/>
            <p:cNvSpPr/>
            <p:nvPr/>
          </p:nvSpPr>
          <p:spPr>
            <a:xfrm flipH="false" flipV="false" rot="0">
              <a:off x="0" y="0"/>
              <a:ext cx="4389120" cy="2072640"/>
            </a:xfrm>
            <a:custGeom>
              <a:avLst/>
              <a:gdLst/>
              <a:ahLst/>
              <a:cxnLst/>
              <a:rect r="r" b="b" t="t" l="l"/>
              <a:pathLst>
                <a:path h="2072640" w="4389120">
                  <a:moveTo>
                    <a:pt x="0" y="0"/>
                  </a:moveTo>
                  <a:lnTo>
                    <a:pt x="4389120" y="0"/>
                  </a:lnTo>
                  <a:lnTo>
                    <a:pt x="4389120" y="2072640"/>
                  </a:lnTo>
                  <a:lnTo>
                    <a:pt x="0" y="2072640"/>
                  </a:lnTo>
                  <a:close/>
                </a:path>
              </a:pathLst>
            </a:custGeom>
            <a:blipFill>
              <a:blip r:embed="rId3">
                <a:alphaModFix amt="0"/>
              </a:blip>
              <a:stretch>
                <a:fillRect l="-10629" t="0" r="-10629" b="0"/>
              </a:stretch>
            </a:blipFill>
          </p:spPr>
        </p:sp>
      </p:grpSp>
      <p:grpSp>
        <p:nvGrpSpPr>
          <p:cNvPr name="Group 71" id="71"/>
          <p:cNvGrpSpPr/>
          <p:nvPr/>
        </p:nvGrpSpPr>
        <p:grpSpPr>
          <a:xfrm rot="0">
            <a:off x="10607040" y="5852160"/>
            <a:ext cx="3291840" cy="1554480"/>
            <a:chOff x="0" y="0"/>
            <a:chExt cx="4389120" cy="2072640"/>
          </a:xfrm>
        </p:grpSpPr>
        <p:sp>
          <p:nvSpPr>
            <p:cNvPr name="Freeform 72" id="72"/>
            <p:cNvSpPr/>
            <p:nvPr/>
          </p:nvSpPr>
          <p:spPr>
            <a:xfrm flipH="false" flipV="false" rot="0">
              <a:off x="0" y="0"/>
              <a:ext cx="4389120" cy="2072640"/>
            </a:xfrm>
            <a:custGeom>
              <a:avLst/>
              <a:gdLst/>
              <a:ahLst/>
              <a:cxnLst/>
              <a:rect r="r" b="b" t="t" l="l"/>
              <a:pathLst>
                <a:path h="2072640" w="4389120">
                  <a:moveTo>
                    <a:pt x="0" y="0"/>
                  </a:moveTo>
                  <a:lnTo>
                    <a:pt x="4389120" y="0"/>
                  </a:lnTo>
                  <a:lnTo>
                    <a:pt x="4389120" y="2072640"/>
                  </a:lnTo>
                  <a:lnTo>
                    <a:pt x="0" y="2072640"/>
                  </a:lnTo>
                  <a:close/>
                </a:path>
              </a:pathLst>
            </a:custGeom>
            <a:blipFill>
              <a:blip r:embed="rId4">
                <a:alphaModFix amt="0"/>
              </a:blip>
              <a:stretch>
                <a:fillRect l="-10587" t="0" r="-10587" b="0"/>
              </a:stretch>
            </a:blipFill>
          </p:spPr>
        </p:sp>
        <p:sp>
          <p:nvSpPr>
            <p:cNvPr name="TextBox 73" id="73"/>
            <p:cNvSpPr txBox="true"/>
            <p:nvPr/>
          </p:nvSpPr>
          <p:spPr>
            <a:xfrm>
              <a:off x="0" y="0"/>
              <a:ext cx="4389120" cy="2072640"/>
            </a:xfrm>
            <a:prstGeom prst="rect">
              <a:avLst/>
            </a:prstGeom>
          </p:spPr>
          <p:txBody>
            <a:bodyPr anchor="ctr" rtlCol="false" tIns="0" lIns="0" bIns="0" rIns="0"/>
            <a:lstStyle/>
            <a:p>
              <a:pPr algn="ctr">
                <a:lnSpc>
                  <a:spcPts val="4320"/>
                </a:lnSpc>
              </a:pPr>
              <a:r>
                <a:rPr lang="en-US" b="true" sz="3600">
                  <a:solidFill>
                    <a:srgbClr val="365B6D"/>
                  </a:solidFill>
                  <a:latin typeface="Barlow Semi-Bold"/>
                  <a:ea typeface="Barlow Semi-Bold"/>
                  <a:cs typeface="Barlow Semi-Bold"/>
                  <a:sym typeface="Barlow Semi-Bold"/>
                </a:rPr>
                <a:t>WHAT?</a:t>
              </a:r>
            </a:p>
          </p:txBody>
        </p:sp>
      </p:grpSp>
      <p:grpSp>
        <p:nvGrpSpPr>
          <p:cNvPr name="Group 74" id="74"/>
          <p:cNvGrpSpPr/>
          <p:nvPr/>
        </p:nvGrpSpPr>
        <p:grpSpPr>
          <a:xfrm rot="0">
            <a:off x="6035040" y="7223760"/>
            <a:ext cx="731520" cy="731520"/>
            <a:chOff x="0" y="0"/>
            <a:chExt cx="975360" cy="975360"/>
          </a:xfrm>
        </p:grpSpPr>
        <p:sp>
          <p:nvSpPr>
            <p:cNvPr name="Freeform 75" id="75"/>
            <p:cNvSpPr/>
            <p:nvPr/>
          </p:nvSpPr>
          <p:spPr>
            <a:xfrm flipH="false" flipV="false" rot="0">
              <a:off x="0" y="0"/>
              <a:ext cx="975360" cy="975360"/>
            </a:xfrm>
            <a:custGeom>
              <a:avLst/>
              <a:gdLst/>
              <a:ahLst/>
              <a:cxnLst/>
              <a:rect r="r" b="b" t="t" l="l"/>
              <a:pathLst>
                <a:path h="975360" w="975360">
                  <a:moveTo>
                    <a:pt x="0" y="0"/>
                  </a:moveTo>
                  <a:lnTo>
                    <a:pt x="975360" y="0"/>
                  </a:lnTo>
                  <a:lnTo>
                    <a:pt x="975360" y="975360"/>
                  </a:lnTo>
                  <a:lnTo>
                    <a:pt x="0" y="975360"/>
                  </a:lnTo>
                  <a:close/>
                </a:path>
              </a:pathLst>
            </a:custGeom>
            <a:blipFill>
              <a:blip r:embed="rId3">
                <a:alphaModFix amt="0"/>
              </a:blip>
              <a:stretch>
                <a:fillRect l="-78393" t="0" r="-78391" b="0"/>
              </a:stretch>
            </a:blipFill>
          </p:spPr>
        </p:sp>
      </p:grpSp>
      <p:grpSp>
        <p:nvGrpSpPr>
          <p:cNvPr name="Group 76" id="76"/>
          <p:cNvGrpSpPr/>
          <p:nvPr/>
        </p:nvGrpSpPr>
        <p:grpSpPr>
          <a:xfrm rot="0">
            <a:off x="6035040" y="7223760"/>
            <a:ext cx="731520" cy="731520"/>
            <a:chOff x="0" y="0"/>
            <a:chExt cx="975360" cy="975360"/>
          </a:xfrm>
        </p:grpSpPr>
        <p:sp>
          <p:nvSpPr>
            <p:cNvPr name="Freeform 77" id="77"/>
            <p:cNvSpPr/>
            <p:nvPr/>
          </p:nvSpPr>
          <p:spPr>
            <a:xfrm flipH="false" flipV="false" rot="0">
              <a:off x="0" y="0"/>
              <a:ext cx="975360" cy="975360"/>
            </a:xfrm>
            <a:custGeom>
              <a:avLst/>
              <a:gdLst/>
              <a:ahLst/>
              <a:cxnLst/>
              <a:rect r="r" b="b" t="t" l="l"/>
              <a:pathLst>
                <a:path h="975360" w="975360">
                  <a:moveTo>
                    <a:pt x="0" y="0"/>
                  </a:moveTo>
                  <a:lnTo>
                    <a:pt x="975360" y="0"/>
                  </a:lnTo>
                  <a:lnTo>
                    <a:pt x="975360" y="975360"/>
                  </a:lnTo>
                  <a:lnTo>
                    <a:pt x="0" y="975360"/>
                  </a:lnTo>
                  <a:close/>
                </a:path>
              </a:pathLst>
            </a:custGeom>
            <a:blipFill>
              <a:blip r:embed="rId4">
                <a:alphaModFix amt="0"/>
              </a:blip>
              <a:stretch>
                <a:fillRect l="-78303" t="0" r="-78303" b="0"/>
              </a:stretch>
            </a:blipFill>
          </p:spPr>
        </p:sp>
        <p:sp>
          <p:nvSpPr>
            <p:cNvPr name="TextBox 78" id="78"/>
            <p:cNvSpPr txBox="true"/>
            <p:nvPr/>
          </p:nvSpPr>
          <p:spPr>
            <a:xfrm>
              <a:off x="0" y="0"/>
              <a:ext cx="975360" cy="975360"/>
            </a:xfrm>
            <a:prstGeom prst="rect">
              <a:avLst/>
            </a:prstGeom>
          </p:spPr>
          <p:txBody>
            <a:bodyPr anchor="ctr" rtlCol="false" tIns="0" lIns="0" bIns="0" rIns="0"/>
            <a:lstStyle/>
            <a:p>
              <a:pPr algn="ctr">
                <a:lnSpc>
                  <a:spcPts val="3840"/>
                </a:lnSpc>
              </a:pPr>
              <a:r>
                <a:rPr lang="en-US" sz="3200" spc="12">
                  <a:solidFill>
                    <a:srgbClr val="365B6D"/>
                  </a:solidFill>
                  <a:latin typeface="Barlow"/>
                  <a:ea typeface="Barlow"/>
                  <a:cs typeface="Barlow"/>
                  <a:sym typeface="Barlow"/>
                </a:rPr>
                <a:t>▼</a:t>
              </a:r>
            </a:p>
          </p:txBody>
        </p:sp>
      </p:grpSp>
      <p:grpSp>
        <p:nvGrpSpPr>
          <p:cNvPr name="Group 79" id="79"/>
          <p:cNvGrpSpPr/>
          <p:nvPr/>
        </p:nvGrpSpPr>
        <p:grpSpPr>
          <a:xfrm rot="0">
            <a:off x="2743200" y="7772400"/>
            <a:ext cx="7315200" cy="1554480"/>
            <a:chOff x="0" y="0"/>
            <a:chExt cx="9753600" cy="2072640"/>
          </a:xfrm>
        </p:grpSpPr>
        <p:sp>
          <p:nvSpPr>
            <p:cNvPr name="Freeform 80" id="80"/>
            <p:cNvSpPr/>
            <p:nvPr/>
          </p:nvSpPr>
          <p:spPr>
            <a:xfrm flipH="false" flipV="false" rot="0">
              <a:off x="0" y="0"/>
              <a:ext cx="9753600" cy="2072640"/>
            </a:xfrm>
            <a:custGeom>
              <a:avLst/>
              <a:gdLst/>
              <a:ahLst/>
              <a:cxnLst/>
              <a:rect r="r" b="b" t="t" l="l"/>
              <a:pathLst>
                <a:path h="2072640" w="9753600">
                  <a:moveTo>
                    <a:pt x="0" y="0"/>
                  </a:moveTo>
                  <a:lnTo>
                    <a:pt x="9753600" y="0"/>
                  </a:lnTo>
                  <a:lnTo>
                    <a:pt x="9753600" y="2072640"/>
                  </a:lnTo>
                  <a:lnTo>
                    <a:pt x="0" y="2072640"/>
                  </a:lnTo>
                  <a:close/>
                </a:path>
              </a:pathLst>
            </a:custGeom>
            <a:solidFill>
              <a:srgbClr val="41C1BA"/>
            </a:solidFill>
          </p:spPr>
        </p:sp>
      </p:grpSp>
      <p:grpSp>
        <p:nvGrpSpPr>
          <p:cNvPr name="Group 81" id="81"/>
          <p:cNvGrpSpPr/>
          <p:nvPr/>
        </p:nvGrpSpPr>
        <p:grpSpPr>
          <a:xfrm rot="0">
            <a:off x="3108960" y="7955280"/>
            <a:ext cx="6583680" cy="731520"/>
            <a:chOff x="0" y="0"/>
            <a:chExt cx="8778240" cy="975360"/>
          </a:xfrm>
        </p:grpSpPr>
        <p:sp>
          <p:nvSpPr>
            <p:cNvPr name="Freeform 82" id="82"/>
            <p:cNvSpPr/>
            <p:nvPr/>
          </p:nvSpPr>
          <p:spPr>
            <a:xfrm flipH="false" flipV="false" rot="0">
              <a:off x="0" y="0"/>
              <a:ext cx="8778240" cy="975360"/>
            </a:xfrm>
            <a:custGeom>
              <a:avLst/>
              <a:gdLst/>
              <a:ahLst/>
              <a:cxnLst/>
              <a:rect r="r" b="b" t="t" l="l"/>
              <a:pathLst>
                <a:path h="975360" w="8778240">
                  <a:moveTo>
                    <a:pt x="0" y="0"/>
                  </a:moveTo>
                  <a:lnTo>
                    <a:pt x="8778240" y="0"/>
                  </a:lnTo>
                  <a:lnTo>
                    <a:pt x="8778240" y="975360"/>
                  </a:lnTo>
                  <a:lnTo>
                    <a:pt x="0" y="975360"/>
                  </a:lnTo>
                  <a:close/>
                </a:path>
              </a:pathLst>
            </a:custGeom>
            <a:blipFill>
              <a:blip r:embed="rId3">
                <a:alphaModFix amt="0"/>
              </a:blip>
              <a:stretch>
                <a:fillRect l="0" t="-125243" r="0" b="-125243"/>
              </a:stretch>
            </a:blipFill>
          </p:spPr>
        </p:sp>
      </p:grpSp>
      <p:grpSp>
        <p:nvGrpSpPr>
          <p:cNvPr name="Group 83" id="83"/>
          <p:cNvGrpSpPr/>
          <p:nvPr/>
        </p:nvGrpSpPr>
        <p:grpSpPr>
          <a:xfrm rot="0">
            <a:off x="3108960" y="7955280"/>
            <a:ext cx="6583680" cy="731520"/>
            <a:chOff x="0" y="0"/>
            <a:chExt cx="8778240" cy="975360"/>
          </a:xfrm>
        </p:grpSpPr>
        <p:sp>
          <p:nvSpPr>
            <p:cNvPr name="Freeform 84" id="84"/>
            <p:cNvSpPr/>
            <p:nvPr/>
          </p:nvSpPr>
          <p:spPr>
            <a:xfrm flipH="false" flipV="false" rot="0">
              <a:off x="0" y="0"/>
              <a:ext cx="8778240" cy="975360"/>
            </a:xfrm>
            <a:custGeom>
              <a:avLst/>
              <a:gdLst/>
              <a:ahLst/>
              <a:cxnLst/>
              <a:rect r="r" b="b" t="t" l="l"/>
              <a:pathLst>
                <a:path h="975360" w="8778240">
                  <a:moveTo>
                    <a:pt x="0" y="0"/>
                  </a:moveTo>
                  <a:lnTo>
                    <a:pt x="8778240" y="0"/>
                  </a:lnTo>
                  <a:lnTo>
                    <a:pt x="8778240" y="975360"/>
                  </a:lnTo>
                  <a:lnTo>
                    <a:pt x="0" y="975360"/>
                  </a:lnTo>
                  <a:close/>
                </a:path>
              </a:pathLst>
            </a:custGeom>
            <a:blipFill>
              <a:blip r:embed="rId4">
                <a:alphaModFix amt="0"/>
              </a:blip>
              <a:stretch>
                <a:fillRect l="0" t="-125365" r="0" b="-125365"/>
              </a:stretch>
            </a:blipFill>
          </p:spPr>
        </p:sp>
        <p:sp>
          <p:nvSpPr>
            <p:cNvPr name="TextBox 85" id="85"/>
            <p:cNvSpPr txBox="true"/>
            <p:nvPr/>
          </p:nvSpPr>
          <p:spPr>
            <a:xfrm>
              <a:off x="0" y="0"/>
              <a:ext cx="8778240" cy="975360"/>
            </a:xfrm>
            <a:prstGeom prst="rect">
              <a:avLst/>
            </a:prstGeom>
          </p:spPr>
          <p:txBody>
            <a:bodyPr anchor="ctr" rtlCol="false" tIns="0" lIns="0" bIns="0" rIns="0"/>
            <a:lstStyle/>
            <a:p>
              <a:pPr algn="l">
                <a:lnSpc>
                  <a:spcPts val="4320"/>
                </a:lnSpc>
              </a:pPr>
              <a:r>
                <a:rPr lang="en-US" b="true" sz="3600">
                  <a:solidFill>
                    <a:srgbClr val="6C9286"/>
                  </a:solidFill>
                  <a:latin typeface="Barlow Semi-Bold"/>
                  <a:ea typeface="Barlow Semi-Bold"/>
                  <a:cs typeface="Barlow Semi-Bold"/>
                  <a:sym typeface="Barlow Semi-Bold"/>
                </a:rPr>
                <a:t>DISCUSSION</a:t>
              </a:r>
            </a:p>
          </p:txBody>
        </p:sp>
      </p:grpSp>
      <p:grpSp>
        <p:nvGrpSpPr>
          <p:cNvPr name="Group 86" id="86"/>
          <p:cNvGrpSpPr/>
          <p:nvPr/>
        </p:nvGrpSpPr>
        <p:grpSpPr>
          <a:xfrm rot="0">
            <a:off x="3108960" y="8686800"/>
            <a:ext cx="6583680" cy="548640"/>
            <a:chOff x="0" y="0"/>
            <a:chExt cx="8778240" cy="731520"/>
          </a:xfrm>
        </p:grpSpPr>
        <p:sp>
          <p:nvSpPr>
            <p:cNvPr name="Freeform 87" id="87"/>
            <p:cNvSpPr/>
            <p:nvPr/>
          </p:nvSpPr>
          <p:spPr>
            <a:xfrm flipH="false" flipV="false" rot="0">
              <a:off x="0" y="0"/>
              <a:ext cx="8778240" cy="731520"/>
            </a:xfrm>
            <a:custGeom>
              <a:avLst/>
              <a:gdLst/>
              <a:ahLst/>
              <a:cxnLst/>
              <a:rect r="r" b="b" t="t" l="l"/>
              <a:pathLst>
                <a:path h="731520" w="8778240">
                  <a:moveTo>
                    <a:pt x="0" y="0"/>
                  </a:moveTo>
                  <a:lnTo>
                    <a:pt x="8778240" y="0"/>
                  </a:lnTo>
                  <a:lnTo>
                    <a:pt x="8778240" y="731520"/>
                  </a:lnTo>
                  <a:lnTo>
                    <a:pt x="0" y="731520"/>
                  </a:lnTo>
                  <a:close/>
                </a:path>
              </a:pathLst>
            </a:custGeom>
            <a:blipFill>
              <a:blip r:embed="rId3">
                <a:alphaModFix amt="0"/>
              </a:blip>
              <a:stretch>
                <a:fillRect l="0" t="-183657" r="0" b="-183657"/>
              </a:stretch>
            </a:blipFill>
          </p:spPr>
        </p:sp>
      </p:grpSp>
      <p:grpSp>
        <p:nvGrpSpPr>
          <p:cNvPr name="Group 88" id="88"/>
          <p:cNvGrpSpPr/>
          <p:nvPr/>
        </p:nvGrpSpPr>
        <p:grpSpPr>
          <a:xfrm rot="0">
            <a:off x="3108960" y="8679656"/>
            <a:ext cx="6583680" cy="555784"/>
            <a:chOff x="0" y="0"/>
            <a:chExt cx="8778240" cy="741045"/>
          </a:xfrm>
        </p:grpSpPr>
        <p:sp>
          <p:nvSpPr>
            <p:cNvPr name="Freeform 89" id="89"/>
            <p:cNvSpPr/>
            <p:nvPr/>
          </p:nvSpPr>
          <p:spPr>
            <a:xfrm flipH="false" flipV="false" rot="0">
              <a:off x="0" y="0"/>
              <a:ext cx="8778240" cy="741045"/>
            </a:xfrm>
            <a:custGeom>
              <a:avLst/>
              <a:gdLst/>
              <a:ahLst/>
              <a:cxnLst/>
              <a:rect r="r" b="b" t="t" l="l"/>
              <a:pathLst>
                <a:path h="741045" w="8778240">
                  <a:moveTo>
                    <a:pt x="0" y="0"/>
                  </a:moveTo>
                  <a:lnTo>
                    <a:pt x="8778240" y="0"/>
                  </a:lnTo>
                  <a:lnTo>
                    <a:pt x="8778240" y="741045"/>
                  </a:lnTo>
                  <a:lnTo>
                    <a:pt x="0" y="741045"/>
                  </a:lnTo>
                  <a:close/>
                </a:path>
              </a:pathLst>
            </a:custGeom>
            <a:blipFill>
              <a:blip r:embed="rId4">
                <a:alphaModFix amt="0"/>
              </a:blip>
              <a:stretch>
                <a:fillRect l="0" t="-180815" r="0" b="-180815"/>
              </a:stretch>
            </a:blipFill>
          </p:spPr>
        </p:sp>
        <p:sp>
          <p:nvSpPr>
            <p:cNvPr name="TextBox 90" id="90"/>
            <p:cNvSpPr txBox="true"/>
            <p:nvPr/>
          </p:nvSpPr>
          <p:spPr>
            <a:xfrm>
              <a:off x="0" y="-9525"/>
              <a:ext cx="8778240" cy="750570"/>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The meaning</a:t>
              </a:r>
            </a:p>
          </p:txBody>
        </p:sp>
      </p:grpSp>
      <p:grpSp>
        <p:nvGrpSpPr>
          <p:cNvPr name="Group 91" id="91"/>
          <p:cNvGrpSpPr/>
          <p:nvPr/>
        </p:nvGrpSpPr>
        <p:grpSpPr>
          <a:xfrm rot="0">
            <a:off x="10607040" y="7772400"/>
            <a:ext cx="3291840" cy="1554480"/>
            <a:chOff x="0" y="0"/>
            <a:chExt cx="4389120" cy="2072640"/>
          </a:xfrm>
        </p:grpSpPr>
        <p:sp>
          <p:nvSpPr>
            <p:cNvPr name="Freeform 92" id="92"/>
            <p:cNvSpPr/>
            <p:nvPr/>
          </p:nvSpPr>
          <p:spPr>
            <a:xfrm flipH="false" flipV="false" rot="0">
              <a:off x="0" y="0"/>
              <a:ext cx="4389120" cy="2072640"/>
            </a:xfrm>
            <a:custGeom>
              <a:avLst/>
              <a:gdLst/>
              <a:ahLst/>
              <a:cxnLst/>
              <a:rect r="r" b="b" t="t" l="l"/>
              <a:pathLst>
                <a:path h="2072640" w="4389120">
                  <a:moveTo>
                    <a:pt x="0" y="0"/>
                  </a:moveTo>
                  <a:lnTo>
                    <a:pt x="4389120" y="0"/>
                  </a:lnTo>
                  <a:lnTo>
                    <a:pt x="4389120" y="2072640"/>
                  </a:lnTo>
                  <a:lnTo>
                    <a:pt x="0" y="2072640"/>
                  </a:lnTo>
                  <a:close/>
                </a:path>
              </a:pathLst>
            </a:custGeom>
            <a:solidFill>
              <a:srgbClr val="365B6D"/>
            </a:solidFill>
          </p:spPr>
        </p:sp>
      </p:grpSp>
      <p:grpSp>
        <p:nvGrpSpPr>
          <p:cNvPr name="Group 93" id="93"/>
          <p:cNvGrpSpPr/>
          <p:nvPr/>
        </p:nvGrpSpPr>
        <p:grpSpPr>
          <a:xfrm rot="0">
            <a:off x="10607040" y="7772400"/>
            <a:ext cx="3291840" cy="1554480"/>
            <a:chOff x="0" y="0"/>
            <a:chExt cx="4389120" cy="2072640"/>
          </a:xfrm>
        </p:grpSpPr>
        <p:sp>
          <p:nvSpPr>
            <p:cNvPr name="Freeform 94" id="94"/>
            <p:cNvSpPr/>
            <p:nvPr/>
          </p:nvSpPr>
          <p:spPr>
            <a:xfrm flipH="false" flipV="false" rot="0">
              <a:off x="0" y="0"/>
              <a:ext cx="4389120" cy="2072640"/>
            </a:xfrm>
            <a:custGeom>
              <a:avLst/>
              <a:gdLst/>
              <a:ahLst/>
              <a:cxnLst/>
              <a:rect r="r" b="b" t="t" l="l"/>
              <a:pathLst>
                <a:path h="2072640" w="4389120">
                  <a:moveTo>
                    <a:pt x="0" y="0"/>
                  </a:moveTo>
                  <a:lnTo>
                    <a:pt x="4389120" y="0"/>
                  </a:lnTo>
                  <a:lnTo>
                    <a:pt x="4389120" y="2072640"/>
                  </a:lnTo>
                  <a:lnTo>
                    <a:pt x="0" y="2072640"/>
                  </a:lnTo>
                  <a:close/>
                </a:path>
              </a:pathLst>
            </a:custGeom>
            <a:blipFill>
              <a:blip r:embed="rId3">
                <a:alphaModFix amt="0"/>
              </a:blip>
              <a:stretch>
                <a:fillRect l="-10629" t="0" r="-10629" b="0"/>
              </a:stretch>
            </a:blipFill>
          </p:spPr>
        </p:sp>
      </p:grpSp>
      <p:grpSp>
        <p:nvGrpSpPr>
          <p:cNvPr name="Group 95" id="95"/>
          <p:cNvGrpSpPr/>
          <p:nvPr/>
        </p:nvGrpSpPr>
        <p:grpSpPr>
          <a:xfrm rot="0">
            <a:off x="10607040" y="7772400"/>
            <a:ext cx="3291840" cy="1554480"/>
            <a:chOff x="0" y="0"/>
            <a:chExt cx="4389120" cy="2072640"/>
          </a:xfrm>
        </p:grpSpPr>
        <p:sp>
          <p:nvSpPr>
            <p:cNvPr name="Freeform 96" id="96"/>
            <p:cNvSpPr/>
            <p:nvPr/>
          </p:nvSpPr>
          <p:spPr>
            <a:xfrm flipH="false" flipV="false" rot="0">
              <a:off x="0" y="0"/>
              <a:ext cx="4389120" cy="2072640"/>
            </a:xfrm>
            <a:custGeom>
              <a:avLst/>
              <a:gdLst/>
              <a:ahLst/>
              <a:cxnLst/>
              <a:rect r="r" b="b" t="t" l="l"/>
              <a:pathLst>
                <a:path h="2072640" w="4389120">
                  <a:moveTo>
                    <a:pt x="0" y="0"/>
                  </a:moveTo>
                  <a:lnTo>
                    <a:pt x="4389120" y="0"/>
                  </a:lnTo>
                  <a:lnTo>
                    <a:pt x="4389120" y="2072640"/>
                  </a:lnTo>
                  <a:lnTo>
                    <a:pt x="0" y="2072640"/>
                  </a:lnTo>
                  <a:close/>
                </a:path>
              </a:pathLst>
            </a:custGeom>
            <a:blipFill>
              <a:blip r:embed="rId4">
                <a:alphaModFix amt="0"/>
              </a:blip>
              <a:stretch>
                <a:fillRect l="-10587" t="0" r="-10587" b="0"/>
              </a:stretch>
            </a:blipFill>
          </p:spPr>
        </p:sp>
        <p:sp>
          <p:nvSpPr>
            <p:cNvPr name="TextBox 97" id="97"/>
            <p:cNvSpPr txBox="true"/>
            <p:nvPr/>
          </p:nvSpPr>
          <p:spPr>
            <a:xfrm>
              <a:off x="0" y="0"/>
              <a:ext cx="4389120" cy="2072640"/>
            </a:xfrm>
            <a:prstGeom prst="rect">
              <a:avLst/>
            </a:prstGeom>
          </p:spPr>
          <p:txBody>
            <a:bodyPr anchor="ctr" rtlCol="false" tIns="0" lIns="0" bIns="0" rIns="0"/>
            <a:lstStyle/>
            <a:p>
              <a:pPr algn="ctr">
                <a:lnSpc>
                  <a:spcPts val="4320"/>
                </a:lnSpc>
              </a:pPr>
              <a:r>
                <a:rPr lang="en-US" b="true" sz="3600">
                  <a:solidFill>
                    <a:srgbClr val="365B6D"/>
                  </a:solidFill>
                  <a:latin typeface="Barlow Semi-Bold"/>
                  <a:ea typeface="Barlow Semi-Bold"/>
                  <a:cs typeface="Barlow Semi-Bold"/>
                  <a:sym typeface="Barlow Semi-Bold"/>
                </a:rPr>
                <a:t>SO WHAT?</a:t>
              </a:r>
            </a:p>
          </p:txBody>
        </p:sp>
      </p:grpSp>
      <p:grpSp>
        <p:nvGrpSpPr>
          <p:cNvPr name="Group 98" id="98"/>
          <p:cNvGrpSpPr/>
          <p:nvPr/>
        </p:nvGrpSpPr>
        <p:grpSpPr>
          <a:xfrm rot="0">
            <a:off x="914400" y="9326880"/>
            <a:ext cx="16459200" cy="731520"/>
            <a:chOff x="0" y="0"/>
            <a:chExt cx="21945600" cy="975360"/>
          </a:xfrm>
        </p:grpSpPr>
        <p:sp>
          <p:nvSpPr>
            <p:cNvPr name="Freeform 99" id="99"/>
            <p:cNvSpPr/>
            <p:nvPr/>
          </p:nvSpPr>
          <p:spPr>
            <a:xfrm flipH="false" flipV="false" rot="0">
              <a:off x="0" y="0"/>
              <a:ext cx="21945600" cy="975360"/>
            </a:xfrm>
            <a:custGeom>
              <a:avLst/>
              <a:gdLst/>
              <a:ahLst/>
              <a:cxnLst/>
              <a:rect r="r" b="b" t="t" l="l"/>
              <a:pathLst>
                <a:path h="975360" w="21945600">
                  <a:moveTo>
                    <a:pt x="0" y="0"/>
                  </a:moveTo>
                  <a:lnTo>
                    <a:pt x="21945600" y="0"/>
                  </a:lnTo>
                  <a:lnTo>
                    <a:pt x="21945600" y="975360"/>
                  </a:lnTo>
                  <a:lnTo>
                    <a:pt x="0" y="975360"/>
                  </a:lnTo>
                  <a:close/>
                </a:path>
              </a:pathLst>
            </a:custGeom>
            <a:blipFill>
              <a:blip r:embed="rId3">
                <a:alphaModFix amt="0"/>
              </a:blip>
              <a:stretch>
                <a:fillRect l="0" t="-388108" r="0" b="-388109"/>
              </a:stretch>
            </a:blipFill>
          </p:spPr>
        </p:sp>
      </p:grpSp>
      <p:grpSp>
        <p:nvGrpSpPr>
          <p:cNvPr name="Group 100" id="100"/>
          <p:cNvGrpSpPr/>
          <p:nvPr/>
        </p:nvGrpSpPr>
        <p:grpSpPr>
          <a:xfrm rot="0">
            <a:off x="914400" y="9326880"/>
            <a:ext cx="16459200" cy="731520"/>
            <a:chOff x="0" y="0"/>
            <a:chExt cx="21945600" cy="975360"/>
          </a:xfrm>
        </p:grpSpPr>
        <p:sp>
          <p:nvSpPr>
            <p:cNvPr name="Freeform 101" id="101"/>
            <p:cNvSpPr/>
            <p:nvPr/>
          </p:nvSpPr>
          <p:spPr>
            <a:xfrm flipH="false" flipV="false" rot="0">
              <a:off x="0" y="0"/>
              <a:ext cx="21945600" cy="975360"/>
            </a:xfrm>
            <a:custGeom>
              <a:avLst/>
              <a:gdLst/>
              <a:ahLst/>
              <a:cxnLst/>
              <a:rect r="r" b="b" t="t" l="l"/>
              <a:pathLst>
                <a:path h="975360" w="21945600">
                  <a:moveTo>
                    <a:pt x="0" y="0"/>
                  </a:moveTo>
                  <a:lnTo>
                    <a:pt x="21945600" y="0"/>
                  </a:lnTo>
                  <a:lnTo>
                    <a:pt x="21945600" y="975360"/>
                  </a:lnTo>
                  <a:lnTo>
                    <a:pt x="0" y="975360"/>
                  </a:lnTo>
                  <a:close/>
                </a:path>
              </a:pathLst>
            </a:custGeom>
            <a:blipFill>
              <a:blip r:embed="rId4">
                <a:alphaModFix amt="0"/>
              </a:blip>
              <a:stretch>
                <a:fillRect l="0" t="-388413" r="0" b="-388413"/>
              </a:stretch>
            </a:blipFill>
          </p:spPr>
        </p:sp>
        <p:sp>
          <p:nvSpPr>
            <p:cNvPr name="TextBox 102" id="102"/>
            <p:cNvSpPr txBox="true"/>
            <p:nvPr/>
          </p:nvSpPr>
          <p:spPr>
            <a:xfrm>
              <a:off x="0" y="-9525"/>
              <a:ext cx="21945600" cy="984885"/>
            </a:xfrm>
            <a:prstGeom prst="rect">
              <a:avLst/>
            </a:prstGeom>
          </p:spPr>
          <p:txBody>
            <a:bodyPr anchor="ctr" rtlCol="false" tIns="0" lIns="0" bIns="0" rIns="0"/>
            <a:lstStyle/>
            <a:p>
              <a:pPr algn="ctr">
                <a:lnSpc>
                  <a:spcPts val="3358"/>
                </a:lnSpc>
              </a:pPr>
              <a:r>
                <a:rPr lang="en-US" sz="2799" spc="11">
                  <a:solidFill>
                    <a:srgbClr val="365B6D"/>
                  </a:solidFill>
                  <a:latin typeface="Barlow"/>
                  <a:ea typeface="Barlow"/>
                  <a:cs typeface="Barlow"/>
                  <a:sym typeface="Barlow"/>
                </a:rPr>
                <a:t>Think of it as an hourglass: broad context → narrow focus → broad implications</a:t>
              </a:r>
            </a:p>
          </p:txBody>
        </p:sp>
      </p:gr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914400" y="548640"/>
            <a:ext cx="16459200" cy="1191816"/>
            <a:chOff x="0" y="0"/>
            <a:chExt cx="21945600" cy="1589088"/>
          </a:xfrm>
        </p:grpSpPr>
        <p:sp>
          <p:nvSpPr>
            <p:cNvPr name="Freeform 3" id="3"/>
            <p:cNvSpPr/>
            <p:nvPr/>
          </p:nvSpPr>
          <p:spPr>
            <a:xfrm flipH="false" flipV="false" rot="0">
              <a:off x="0" y="0"/>
              <a:ext cx="21945600" cy="1589151"/>
            </a:xfrm>
            <a:custGeom>
              <a:avLst/>
              <a:gdLst/>
              <a:ahLst/>
              <a:cxnLst/>
              <a:rect r="r" b="b" t="t" l="l"/>
              <a:pathLst>
                <a:path h="1589151" w="21945600">
                  <a:moveTo>
                    <a:pt x="0" y="0"/>
                  </a:moveTo>
                  <a:lnTo>
                    <a:pt x="21945600" y="0"/>
                  </a:lnTo>
                  <a:lnTo>
                    <a:pt x="21945600" y="1589151"/>
                  </a:lnTo>
                  <a:lnTo>
                    <a:pt x="0" y="1589151"/>
                  </a:lnTo>
                  <a:close/>
                </a:path>
              </a:pathLst>
            </a:custGeom>
            <a:blipFill>
              <a:blip r:embed="rId3">
                <a:alphaModFix amt="0"/>
              </a:blip>
              <a:stretch>
                <a:fillRect l="0" t="-218896" r="0" b="-218892"/>
              </a:stretch>
            </a:blipFill>
          </p:spPr>
        </p:sp>
      </p:grpSp>
      <p:grpSp>
        <p:nvGrpSpPr>
          <p:cNvPr name="Group 4" id="4"/>
          <p:cNvGrpSpPr/>
          <p:nvPr/>
        </p:nvGrpSpPr>
        <p:grpSpPr>
          <a:xfrm rot="0">
            <a:off x="914400" y="541496"/>
            <a:ext cx="16459200" cy="1264971"/>
            <a:chOff x="0" y="0"/>
            <a:chExt cx="21945600" cy="1686628"/>
          </a:xfrm>
        </p:grpSpPr>
        <p:sp>
          <p:nvSpPr>
            <p:cNvPr name="Freeform 5" id="5"/>
            <p:cNvSpPr/>
            <p:nvPr/>
          </p:nvSpPr>
          <p:spPr>
            <a:xfrm flipH="false" flipV="false" rot="0">
              <a:off x="0" y="0"/>
              <a:ext cx="21945600" cy="1686632"/>
            </a:xfrm>
            <a:custGeom>
              <a:avLst/>
              <a:gdLst/>
              <a:ahLst/>
              <a:cxnLst/>
              <a:rect r="r" b="b" t="t" l="l"/>
              <a:pathLst>
                <a:path h="1686632" w="21945600">
                  <a:moveTo>
                    <a:pt x="0" y="0"/>
                  </a:moveTo>
                  <a:lnTo>
                    <a:pt x="21945600" y="0"/>
                  </a:lnTo>
                  <a:lnTo>
                    <a:pt x="21945600" y="1686632"/>
                  </a:lnTo>
                  <a:lnTo>
                    <a:pt x="0" y="1686632"/>
                  </a:lnTo>
                  <a:close/>
                </a:path>
              </a:pathLst>
            </a:custGeom>
            <a:blipFill>
              <a:blip r:embed="rId4">
                <a:alphaModFix amt="0"/>
              </a:blip>
              <a:stretch>
                <a:fillRect l="0" t="-206138" r="0" b="-200920"/>
              </a:stretch>
            </a:blipFill>
          </p:spPr>
        </p:sp>
        <p:sp>
          <p:nvSpPr>
            <p:cNvPr name="TextBox 6" id="6"/>
            <p:cNvSpPr txBox="true"/>
            <p:nvPr/>
          </p:nvSpPr>
          <p:spPr>
            <a:xfrm>
              <a:off x="0" y="-9525"/>
              <a:ext cx="21945600" cy="1696153"/>
            </a:xfrm>
            <a:prstGeom prst="rect">
              <a:avLst/>
            </a:prstGeom>
          </p:spPr>
          <p:txBody>
            <a:bodyPr anchor="ctr" rtlCol="false" tIns="0" lIns="0" bIns="0" rIns="0"/>
            <a:lstStyle/>
            <a:p>
              <a:pPr algn="l">
                <a:lnSpc>
                  <a:spcPts val="7680"/>
                </a:lnSpc>
              </a:pPr>
              <a:r>
                <a:rPr lang="en-US" b="true" sz="6400">
                  <a:solidFill>
                    <a:srgbClr val="41C1BA"/>
                  </a:solidFill>
                  <a:latin typeface="Barlow Bold"/>
                  <a:ea typeface="Barlow Bold"/>
                  <a:cs typeface="Barlow Bold"/>
                  <a:sym typeface="Barlow Bold"/>
                </a:rPr>
                <a:t>WHAT GOES WHERE</a:t>
              </a:r>
            </a:p>
          </p:txBody>
        </p:sp>
      </p:grpSp>
      <p:grpSp>
        <p:nvGrpSpPr>
          <p:cNvPr name="Group 7" id="7"/>
          <p:cNvGrpSpPr/>
          <p:nvPr/>
        </p:nvGrpSpPr>
        <p:grpSpPr>
          <a:xfrm rot="0">
            <a:off x="731520" y="1828800"/>
            <a:ext cx="4023360" cy="914400"/>
            <a:chOff x="0" y="0"/>
            <a:chExt cx="5364480" cy="1219200"/>
          </a:xfrm>
        </p:grpSpPr>
        <p:sp>
          <p:nvSpPr>
            <p:cNvPr name="Freeform 8" id="8"/>
            <p:cNvSpPr/>
            <p:nvPr/>
          </p:nvSpPr>
          <p:spPr>
            <a:xfrm flipH="false" flipV="false" rot="0">
              <a:off x="0" y="0"/>
              <a:ext cx="5364480" cy="1219200"/>
            </a:xfrm>
            <a:custGeom>
              <a:avLst/>
              <a:gdLst/>
              <a:ahLst/>
              <a:cxnLst/>
              <a:rect r="r" b="b" t="t" l="l"/>
              <a:pathLst>
                <a:path h="1219200" w="5364480">
                  <a:moveTo>
                    <a:pt x="0" y="0"/>
                  </a:moveTo>
                  <a:lnTo>
                    <a:pt x="5364480" y="0"/>
                  </a:lnTo>
                  <a:lnTo>
                    <a:pt x="5364480" y="1219200"/>
                  </a:lnTo>
                  <a:lnTo>
                    <a:pt x="0" y="1219200"/>
                  </a:lnTo>
                  <a:close/>
                </a:path>
              </a:pathLst>
            </a:custGeom>
            <a:solidFill>
              <a:srgbClr val="F2F1EC"/>
            </a:solidFill>
          </p:spPr>
        </p:sp>
      </p:grpSp>
      <p:grpSp>
        <p:nvGrpSpPr>
          <p:cNvPr name="Group 9" id="9"/>
          <p:cNvGrpSpPr/>
          <p:nvPr/>
        </p:nvGrpSpPr>
        <p:grpSpPr>
          <a:xfrm rot="0">
            <a:off x="731520" y="1828800"/>
            <a:ext cx="4023360" cy="914400"/>
            <a:chOff x="0" y="0"/>
            <a:chExt cx="5364480" cy="1219200"/>
          </a:xfrm>
        </p:grpSpPr>
        <p:sp>
          <p:nvSpPr>
            <p:cNvPr name="Freeform 10" id="10"/>
            <p:cNvSpPr/>
            <p:nvPr/>
          </p:nvSpPr>
          <p:spPr>
            <a:xfrm flipH="false" flipV="false" rot="0">
              <a:off x="0" y="0"/>
              <a:ext cx="5364480" cy="1219200"/>
            </a:xfrm>
            <a:custGeom>
              <a:avLst/>
              <a:gdLst/>
              <a:ahLst/>
              <a:cxnLst/>
              <a:rect r="r" b="b" t="t" l="l"/>
              <a:pathLst>
                <a:path h="1219200" w="5364480">
                  <a:moveTo>
                    <a:pt x="0" y="0"/>
                  </a:moveTo>
                  <a:lnTo>
                    <a:pt x="5364480" y="0"/>
                  </a:lnTo>
                  <a:lnTo>
                    <a:pt x="5364480" y="1219200"/>
                  </a:lnTo>
                  <a:lnTo>
                    <a:pt x="0" y="1219200"/>
                  </a:lnTo>
                  <a:close/>
                </a:path>
              </a:pathLst>
            </a:custGeom>
            <a:blipFill>
              <a:blip r:embed="rId3">
                <a:alphaModFix amt="0"/>
              </a:blip>
              <a:stretch>
                <a:fillRect l="0" t="-35674" r="0" b="-35673"/>
              </a:stretch>
            </a:blipFill>
          </p:spPr>
        </p:sp>
      </p:grpSp>
      <p:grpSp>
        <p:nvGrpSpPr>
          <p:cNvPr name="Group 11" id="11"/>
          <p:cNvGrpSpPr/>
          <p:nvPr/>
        </p:nvGrpSpPr>
        <p:grpSpPr>
          <a:xfrm rot="0">
            <a:off x="731520" y="1828800"/>
            <a:ext cx="4023360" cy="914400"/>
            <a:chOff x="0" y="0"/>
            <a:chExt cx="5364480" cy="1219200"/>
          </a:xfrm>
        </p:grpSpPr>
        <p:sp>
          <p:nvSpPr>
            <p:cNvPr name="Freeform 12" id="12"/>
            <p:cNvSpPr/>
            <p:nvPr/>
          </p:nvSpPr>
          <p:spPr>
            <a:xfrm flipH="false" flipV="false" rot="0">
              <a:off x="0" y="0"/>
              <a:ext cx="5364480" cy="1219200"/>
            </a:xfrm>
            <a:custGeom>
              <a:avLst/>
              <a:gdLst/>
              <a:ahLst/>
              <a:cxnLst/>
              <a:rect r="r" b="b" t="t" l="l"/>
              <a:pathLst>
                <a:path h="1219200" w="5364480">
                  <a:moveTo>
                    <a:pt x="0" y="0"/>
                  </a:moveTo>
                  <a:lnTo>
                    <a:pt x="5364480" y="0"/>
                  </a:lnTo>
                  <a:lnTo>
                    <a:pt x="5364480" y="1219200"/>
                  </a:lnTo>
                  <a:lnTo>
                    <a:pt x="0" y="1219200"/>
                  </a:lnTo>
                  <a:close/>
                </a:path>
              </a:pathLst>
            </a:custGeom>
            <a:blipFill>
              <a:blip r:embed="rId4">
                <a:alphaModFix amt="0"/>
              </a:blip>
              <a:stretch>
                <a:fillRect l="0" t="-35734" r="0" b="-35734"/>
              </a:stretch>
            </a:blipFill>
          </p:spPr>
        </p:sp>
        <p:sp>
          <p:nvSpPr>
            <p:cNvPr name="TextBox 13" id="13"/>
            <p:cNvSpPr txBox="true"/>
            <p:nvPr/>
          </p:nvSpPr>
          <p:spPr>
            <a:xfrm>
              <a:off x="0" y="0"/>
              <a:ext cx="5364480" cy="1219200"/>
            </a:xfrm>
            <a:prstGeom prst="rect">
              <a:avLst/>
            </a:prstGeom>
          </p:spPr>
          <p:txBody>
            <a:bodyPr anchor="ctr" rtlCol="false" tIns="0" lIns="0" bIns="0" rIns="0"/>
            <a:lstStyle/>
            <a:p>
              <a:pPr algn="ctr">
                <a:lnSpc>
                  <a:spcPts val="2640"/>
                </a:lnSpc>
              </a:pPr>
              <a:r>
                <a:rPr lang="en-US" b="true" sz="2200">
                  <a:solidFill>
                    <a:srgbClr val="365B6D"/>
                  </a:solidFill>
                  <a:latin typeface="Barlow Semi-Bold"/>
                  <a:ea typeface="Barlow Semi-Bold"/>
                  <a:cs typeface="Barlow Semi-Bold"/>
                  <a:sym typeface="Barlow Semi-Bold"/>
                </a:rPr>
                <a:t>INTRODUCTION</a:t>
              </a:r>
            </a:p>
          </p:txBody>
        </p:sp>
      </p:grpSp>
      <p:grpSp>
        <p:nvGrpSpPr>
          <p:cNvPr name="Group 14" id="14"/>
          <p:cNvGrpSpPr/>
          <p:nvPr/>
        </p:nvGrpSpPr>
        <p:grpSpPr>
          <a:xfrm rot="0">
            <a:off x="914400" y="2926080"/>
            <a:ext cx="3657600" cy="731520"/>
            <a:chOff x="0" y="0"/>
            <a:chExt cx="4876800" cy="975360"/>
          </a:xfrm>
        </p:grpSpPr>
        <p:sp>
          <p:nvSpPr>
            <p:cNvPr name="Freeform 15" id="15"/>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3">
                <a:alphaModFix amt="0"/>
              </a:blip>
              <a:stretch>
                <a:fillRect l="0" t="-47358" r="0" b="-47356"/>
              </a:stretch>
            </a:blipFill>
          </p:spPr>
        </p:sp>
      </p:grpSp>
      <p:grpSp>
        <p:nvGrpSpPr>
          <p:cNvPr name="Group 16" id="16"/>
          <p:cNvGrpSpPr/>
          <p:nvPr/>
        </p:nvGrpSpPr>
        <p:grpSpPr>
          <a:xfrm rot="0">
            <a:off x="914400" y="2926080"/>
            <a:ext cx="3657600" cy="731520"/>
            <a:chOff x="0" y="0"/>
            <a:chExt cx="4876800" cy="975360"/>
          </a:xfrm>
        </p:grpSpPr>
        <p:sp>
          <p:nvSpPr>
            <p:cNvPr name="Freeform 17" id="17"/>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4">
                <a:alphaModFix amt="0"/>
              </a:blip>
              <a:stretch>
                <a:fillRect l="0" t="-47425" r="0" b="-47425"/>
              </a:stretch>
            </a:blipFill>
          </p:spPr>
        </p:sp>
        <p:sp>
          <p:nvSpPr>
            <p:cNvPr name="TextBox 18" id="18"/>
            <p:cNvSpPr txBox="true"/>
            <p:nvPr/>
          </p:nvSpPr>
          <p:spPr>
            <a:xfrm>
              <a:off x="0" y="-9525"/>
              <a:ext cx="4876800" cy="984885"/>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 Gap in knowledge</a:t>
              </a:r>
            </a:p>
          </p:txBody>
        </p:sp>
      </p:grpSp>
      <p:grpSp>
        <p:nvGrpSpPr>
          <p:cNvPr name="Group 19" id="19"/>
          <p:cNvGrpSpPr/>
          <p:nvPr/>
        </p:nvGrpSpPr>
        <p:grpSpPr>
          <a:xfrm rot="0">
            <a:off x="914400" y="3749040"/>
            <a:ext cx="3657600" cy="731520"/>
            <a:chOff x="0" y="0"/>
            <a:chExt cx="4876800" cy="975360"/>
          </a:xfrm>
        </p:grpSpPr>
        <p:sp>
          <p:nvSpPr>
            <p:cNvPr name="Freeform 20" id="20"/>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3">
                <a:alphaModFix amt="0"/>
              </a:blip>
              <a:stretch>
                <a:fillRect l="0" t="-47358" r="0" b="-47356"/>
              </a:stretch>
            </a:blipFill>
          </p:spPr>
        </p:sp>
      </p:grpSp>
      <p:grpSp>
        <p:nvGrpSpPr>
          <p:cNvPr name="Group 21" id="21"/>
          <p:cNvGrpSpPr/>
          <p:nvPr/>
        </p:nvGrpSpPr>
        <p:grpSpPr>
          <a:xfrm rot="0">
            <a:off x="914400" y="3749040"/>
            <a:ext cx="3657600" cy="731520"/>
            <a:chOff x="0" y="0"/>
            <a:chExt cx="4876800" cy="975360"/>
          </a:xfrm>
        </p:grpSpPr>
        <p:sp>
          <p:nvSpPr>
            <p:cNvPr name="Freeform 22" id="22"/>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4">
                <a:alphaModFix amt="0"/>
              </a:blip>
              <a:stretch>
                <a:fillRect l="0" t="-47425" r="0" b="-47425"/>
              </a:stretch>
            </a:blipFill>
          </p:spPr>
        </p:sp>
        <p:sp>
          <p:nvSpPr>
            <p:cNvPr name="TextBox 23" id="23"/>
            <p:cNvSpPr txBox="true"/>
            <p:nvPr/>
          </p:nvSpPr>
          <p:spPr>
            <a:xfrm>
              <a:off x="0" y="-9525"/>
              <a:ext cx="4876800" cy="984885"/>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 Research question</a:t>
              </a:r>
            </a:p>
          </p:txBody>
        </p:sp>
      </p:grpSp>
      <p:grpSp>
        <p:nvGrpSpPr>
          <p:cNvPr name="Group 24" id="24"/>
          <p:cNvGrpSpPr/>
          <p:nvPr/>
        </p:nvGrpSpPr>
        <p:grpSpPr>
          <a:xfrm rot="0">
            <a:off x="914400" y="4572000"/>
            <a:ext cx="3657600" cy="731520"/>
            <a:chOff x="0" y="0"/>
            <a:chExt cx="4876800" cy="975360"/>
          </a:xfrm>
        </p:grpSpPr>
        <p:sp>
          <p:nvSpPr>
            <p:cNvPr name="Freeform 25" id="25"/>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3">
                <a:alphaModFix amt="0"/>
              </a:blip>
              <a:stretch>
                <a:fillRect l="0" t="-47358" r="0" b="-47356"/>
              </a:stretch>
            </a:blipFill>
          </p:spPr>
        </p:sp>
      </p:grpSp>
      <p:grpSp>
        <p:nvGrpSpPr>
          <p:cNvPr name="Group 26" id="26"/>
          <p:cNvGrpSpPr/>
          <p:nvPr/>
        </p:nvGrpSpPr>
        <p:grpSpPr>
          <a:xfrm rot="0">
            <a:off x="914400" y="4572000"/>
            <a:ext cx="3657600" cy="731520"/>
            <a:chOff x="0" y="0"/>
            <a:chExt cx="4876800" cy="975360"/>
          </a:xfrm>
        </p:grpSpPr>
        <p:sp>
          <p:nvSpPr>
            <p:cNvPr name="Freeform 27" id="27"/>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4">
                <a:alphaModFix amt="0"/>
              </a:blip>
              <a:stretch>
                <a:fillRect l="0" t="-47425" r="0" b="-47425"/>
              </a:stretch>
            </a:blipFill>
          </p:spPr>
        </p:sp>
        <p:sp>
          <p:nvSpPr>
            <p:cNvPr name="TextBox 28" id="28"/>
            <p:cNvSpPr txBox="true"/>
            <p:nvPr/>
          </p:nvSpPr>
          <p:spPr>
            <a:xfrm>
              <a:off x="0" y="-9525"/>
              <a:ext cx="4876800" cy="984885"/>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 Hypothesis</a:t>
              </a:r>
            </a:p>
          </p:txBody>
        </p:sp>
      </p:grpSp>
      <p:grpSp>
        <p:nvGrpSpPr>
          <p:cNvPr name="Group 29" id="29"/>
          <p:cNvGrpSpPr/>
          <p:nvPr/>
        </p:nvGrpSpPr>
        <p:grpSpPr>
          <a:xfrm rot="0">
            <a:off x="914400" y="5394960"/>
            <a:ext cx="3657600" cy="731520"/>
            <a:chOff x="0" y="0"/>
            <a:chExt cx="4876800" cy="975360"/>
          </a:xfrm>
        </p:grpSpPr>
        <p:sp>
          <p:nvSpPr>
            <p:cNvPr name="Freeform 30" id="30"/>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3">
                <a:alphaModFix amt="0"/>
              </a:blip>
              <a:stretch>
                <a:fillRect l="0" t="-47358" r="0" b="-47356"/>
              </a:stretch>
            </a:blipFill>
          </p:spPr>
        </p:sp>
      </p:grpSp>
      <p:grpSp>
        <p:nvGrpSpPr>
          <p:cNvPr name="Group 31" id="31"/>
          <p:cNvGrpSpPr/>
          <p:nvPr/>
        </p:nvGrpSpPr>
        <p:grpSpPr>
          <a:xfrm rot="0">
            <a:off x="914400" y="5394960"/>
            <a:ext cx="3657600" cy="731520"/>
            <a:chOff x="0" y="0"/>
            <a:chExt cx="4876800" cy="975360"/>
          </a:xfrm>
        </p:grpSpPr>
        <p:sp>
          <p:nvSpPr>
            <p:cNvPr name="Freeform 32" id="32"/>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4">
                <a:alphaModFix amt="0"/>
              </a:blip>
              <a:stretch>
                <a:fillRect l="0" t="-47425" r="0" b="-47425"/>
              </a:stretch>
            </a:blipFill>
          </p:spPr>
        </p:sp>
        <p:sp>
          <p:nvSpPr>
            <p:cNvPr name="TextBox 33" id="33"/>
            <p:cNvSpPr txBox="true"/>
            <p:nvPr/>
          </p:nvSpPr>
          <p:spPr>
            <a:xfrm>
              <a:off x="0" y="-9525"/>
              <a:ext cx="4876800" cy="984885"/>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 Objectives</a:t>
              </a:r>
            </a:p>
          </p:txBody>
        </p:sp>
      </p:grpSp>
      <p:grpSp>
        <p:nvGrpSpPr>
          <p:cNvPr name="Group 34" id="34"/>
          <p:cNvGrpSpPr/>
          <p:nvPr/>
        </p:nvGrpSpPr>
        <p:grpSpPr>
          <a:xfrm rot="0">
            <a:off x="731520" y="6583680"/>
            <a:ext cx="4023360" cy="731520"/>
            <a:chOff x="0" y="0"/>
            <a:chExt cx="5364480" cy="975360"/>
          </a:xfrm>
        </p:grpSpPr>
        <p:sp>
          <p:nvSpPr>
            <p:cNvPr name="Freeform 35" id="35"/>
            <p:cNvSpPr/>
            <p:nvPr/>
          </p:nvSpPr>
          <p:spPr>
            <a:xfrm flipH="false" flipV="false" rot="0">
              <a:off x="0" y="0"/>
              <a:ext cx="5364480" cy="975360"/>
            </a:xfrm>
            <a:custGeom>
              <a:avLst/>
              <a:gdLst/>
              <a:ahLst/>
              <a:cxnLst/>
              <a:rect r="r" b="b" t="t" l="l"/>
              <a:pathLst>
                <a:path h="975360" w="5364480">
                  <a:moveTo>
                    <a:pt x="0" y="0"/>
                  </a:moveTo>
                  <a:lnTo>
                    <a:pt x="5364480" y="0"/>
                  </a:lnTo>
                  <a:lnTo>
                    <a:pt x="5364480" y="975360"/>
                  </a:lnTo>
                  <a:lnTo>
                    <a:pt x="0" y="975360"/>
                  </a:lnTo>
                  <a:close/>
                </a:path>
              </a:pathLst>
            </a:custGeom>
            <a:blipFill>
              <a:blip r:embed="rId3">
                <a:alphaModFix amt="0"/>
              </a:blip>
              <a:stretch>
                <a:fillRect l="0" t="-57093" r="0" b="-57092"/>
              </a:stretch>
            </a:blipFill>
          </p:spPr>
        </p:sp>
      </p:grpSp>
      <p:grpSp>
        <p:nvGrpSpPr>
          <p:cNvPr name="Group 36" id="36"/>
          <p:cNvGrpSpPr/>
          <p:nvPr/>
        </p:nvGrpSpPr>
        <p:grpSpPr>
          <a:xfrm rot="0">
            <a:off x="731520" y="6569393"/>
            <a:ext cx="4023360" cy="745807"/>
            <a:chOff x="0" y="0"/>
            <a:chExt cx="5364480" cy="994410"/>
          </a:xfrm>
        </p:grpSpPr>
        <p:sp>
          <p:nvSpPr>
            <p:cNvPr name="Freeform 37" id="37"/>
            <p:cNvSpPr/>
            <p:nvPr/>
          </p:nvSpPr>
          <p:spPr>
            <a:xfrm flipH="false" flipV="false" rot="0">
              <a:off x="0" y="0"/>
              <a:ext cx="5364480" cy="994410"/>
            </a:xfrm>
            <a:custGeom>
              <a:avLst/>
              <a:gdLst/>
              <a:ahLst/>
              <a:cxnLst/>
              <a:rect r="r" b="b" t="t" l="l"/>
              <a:pathLst>
                <a:path h="994410" w="5364480">
                  <a:moveTo>
                    <a:pt x="0" y="0"/>
                  </a:moveTo>
                  <a:lnTo>
                    <a:pt x="5364480" y="0"/>
                  </a:lnTo>
                  <a:lnTo>
                    <a:pt x="5364480" y="994410"/>
                  </a:lnTo>
                  <a:lnTo>
                    <a:pt x="0" y="994410"/>
                  </a:lnTo>
                  <a:close/>
                </a:path>
              </a:pathLst>
            </a:custGeom>
            <a:blipFill>
              <a:blip r:embed="rId4">
                <a:alphaModFix amt="0"/>
              </a:blip>
              <a:stretch>
                <a:fillRect l="0" t="-55114" r="0" b="-55114"/>
              </a:stretch>
            </a:blipFill>
          </p:spPr>
        </p:sp>
        <p:sp>
          <p:nvSpPr>
            <p:cNvPr name="TextBox 38" id="38"/>
            <p:cNvSpPr txBox="true"/>
            <p:nvPr/>
          </p:nvSpPr>
          <p:spPr>
            <a:xfrm>
              <a:off x="0" y="-9525"/>
              <a:ext cx="5364480" cy="1003935"/>
            </a:xfrm>
            <a:prstGeom prst="rect">
              <a:avLst/>
            </a:prstGeom>
          </p:spPr>
          <p:txBody>
            <a:bodyPr anchor="ctr" rtlCol="false" tIns="0" lIns="0" bIns="0" rIns="0"/>
            <a:lstStyle/>
            <a:p>
              <a:pPr algn="ctr">
                <a:lnSpc>
                  <a:spcPts val="2999"/>
                </a:lnSpc>
              </a:pPr>
              <a:r>
                <a:rPr lang="en-US" sz="2499" spc="9">
                  <a:solidFill>
                    <a:srgbClr val="41C1BA"/>
                  </a:solidFill>
                  <a:latin typeface="Barlow"/>
                  <a:ea typeface="Barlow"/>
                  <a:cs typeface="Barlow"/>
                  <a:sym typeface="Barlow"/>
                </a:rPr>
                <a:t>Funnel: broad → specific</a:t>
              </a:r>
            </a:p>
          </p:txBody>
        </p:sp>
      </p:grpSp>
      <p:grpSp>
        <p:nvGrpSpPr>
          <p:cNvPr name="Group 39" id="39"/>
          <p:cNvGrpSpPr/>
          <p:nvPr/>
        </p:nvGrpSpPr>
        <p:grpSpPr>
          <a:xfrm rot="0">
            <a:off x="5120640" y="1828800"/>
            <a:ext cx="4023360" cy="914400"/>
            <a:chOff x="0" y="0"/>
            <a:chExt cx="5364480" cy="1219200"/>
          </a:xfrm>
        </p:grpSpPr>
        <p:sp>
          <p:nvSpPr>
            <p:cNvPr name="Freeform 40" id="40"/>
            <p:cNvSpPr/>
            <p:nvPr/>
          </p:nvSpPr>
          <p:spPr>
            <a:xfrm flipH="false" flipV="false" rot="0">
              <a:off x="0" y="0"/>
              <a:ext cx="5364480" cy="1219200"/>
            </a:xfrm>
            <a:custGeom>
              <a:avLst/>
              <a:gdLst/>
              <a:ahLst/>
              <a:cxnLst/>
              <a:rect r="r" b="b" t="t" l="l"/>
              <a:pathLst>
                <a:path h="1219200" w="5364480">
                  <a:moveTo>
                    <a:pt x="0" y="0"/>
                  </a:moveTo>
                  <a:lnTo>
                    <a:pt x="5364480" y="0"/>
                  </a:lnTo>
                  <a:lnTo>
                    <a:pt x="5364480" y="1219200"/>
                  </a:lnTo>
                  <a:lnTo>
                    <a:pt x="0" y="1219200"/>
                  </a:lnTo>
                  <a:close/>
                </a:path>
              </a:pathLst>
            </a:custGeom>
            <a:solidFill>
              <a:srgbClr val="F2F1EC"/>
            </a:solidFill>
          </p:spPr>
        </p:sp>
      </p:grpSp>
      <p:grpSp>
        <p:nvGrpSpPr>
          <p:cNvPr name="Group 41" id="41"/>
          <p:cNvGrpSpPr/>
          <p:nvPr/>
        </p:nvGrpSpPr>
        <p:grpSpPr>
          <a:xfrm rot="0">
            <a:off x="5120640" y="1828800"/>
            <a:ext cx="4023360" cy="914400"/>
            <a:chOff x="0" y="0"/>
            <a:chExt cx="5364480" cy="1219200"/>
          </a:xfrm>
        </p:grpSpPr>
        <p:sp>
          <p:nvSpPr>
            <p:cNvPr name="Freeform 42" id="42"/>
            <p:cNvSpPr/>
            <p:nvPr/>
          </p:nvSpPr>
          <p:spPr>
            <a:xfrm flipH="false" flipV="false" rot="0">
              <a:off x="0" y="0"/>
              <a:ext cx="5364480" cy="1219200"/>
            </a:xfrm>
            <a:custGeom>
              <a:avLst/>
              <a:gdLst/>
              <a:ahLst/>
              <a:cxnLst/>
              <a:rect r="r" b="b" t="t" l="l"/>
              <a:pathLst>
                <a:path h="1219200" w="5364480">
                  <a:moveTo>
                    <a:pt x="0" y="0"/>
                  </a:moveTo>
                  <a:lnTo>
                    <a:pt x="5364480" y="0"/>
                  </a:lnTo>
                  <a:lnTo>
                    <a:pt x="5364480" y="1219200"/>
                  </a:lnTo>
                  <a:lnTo>
                    <a:pt x="0" y="1219200"/>
                  </a:lnTo>
                  <a:close/>
                </a:path>
              </a:pathLst>
            </a:custGeom>
            <a:blipFill>
              <a:blip r:embed="rId3">
                <a:alphaModFix amt="0"/>
              </a:blip>
              <a:stretch>
                <a:fillRect l="0" t="-35674" r="0" b="-35673"/>
              </a:stretch>
            </a:blipFill>
          </p:spPr>
        </p:sp>
      </p:grpSp>
      <p:grpSp>
        <p:nvGrpSpPr>
          <p:cNvPr name="Group 43" id="43"/>
          <p:cNvGrpSpPr/>
          <p:nvPr/>
        </p:nvGrpSpPr>
        <p:grpSpPr>
          <a:xfrm rot="0">
            <a:off x="5120640" y="1828800"/>
            <a:ext cx="4023360" cy="914400"/>
            <a:chOff x="0" y="0"/>
            <a:chExt cx="5364480" cy="1219200"/>
          </a:xfrm>
        </p:grpSpPr>
        <p:sp>
          <p:nvSpPr>
            <p:cNvPr name="Freeform 44" id="44"/>
            <p:cNvSpPr/>
            <p:nvPr/>
          </p:nvSpPr>
          <p:spPr>
            <a:xfrm flipH="false" flipV="false" rot="0">
              <a:off x="0" y="0"/>
              <a:ext cx="5364480" cy="1219200"/>
            </a:xfrm>
            <a:custGeom>
              <a:avLst/>
              <a:gdLst/>
              <a:ahLst/>
              <a:cxnLst/>
              <a:rect r="r" b="b" t="t" l="l"/>
              <a:pathLst>
                <a:path h="1219200" w="5364480">
                  <a:moveTo>
                    <a:pt x="0" y="0"/>
                  </a:moveTo>
                  <a:lnTo>
                    <a:pt x="5364480" y="0"/>
                  </a:lnTo>
                  <a:lnTo>
                    <a:pt x="5364480" y="1219200"/>
                  </a:lnTo>
                  <a:lnTo>
                    <a:pt x="0" y="1219200"/>
                  </a:lnTo>
                  <a:close/>
                </a:path>
              </a:pathLst>
            </a:custGeom>
            <a:blipFill>
              <a:blip r:embed="rId4">
                <a:alphaModFix amt="0"/>
              </a:blip>
              <a:stretch>
                <a:fillRect l="0" t="-35734" r="0" b="-35734"/>
              </a:stretch>
            </a:blipFill>
          </p:spPr>
        </p:sp>
        <p:sp>
          <p:nvSpPr>
            <p:cNvPr name="TextBox 45" id="45"/>
            <p:cNvSpPr txBox="true"/>
            <p:nvPr/>
          </p:nvSpPr>
          <p:spPr>
            <a:xfrm>
              <a:off x="0" y="0"/>
              <a:ext cx="5364480" cy="1219200"/>
            </a:xfrm>
            <a:prstGeom prst="rect">
              <a:avLst/>
            </a:prstGeom>
          </p:spPr>
          <p:txBody>
            <a:bodyPr anchor="ctr" rtlCol="false" tIns="0" lIns="0" bIns="0" rIns="0"/>
            <a:lstStyle/>
            <a:p>
              <a:pPr algn="ctr">
                <a:lnSpc>
                  <a:spcPts val="2640"/>
                </a:lnSpc>
              </a:pPr>
              <a:r>
                <a:rPr lang="en-US" b="true" sz="2200">
                  <a:solidFill>
                    <a:srgbClr val="365B6D"/>
                  </a:solidFill>
                  <a:latin typeface="Barlow Semi-Bold"/>
                  <a:ea typeface="Barlow Semi-Bold"/>
                  <a:cs typeface="Barlow Semi-Bold"/>
                  <a:sym typeface="Barlow Semi-Bold"/>
                </a:rPr>
                <a:t>METHODS</a:t>
              </a:r>
            </a:p>
          </p:txBody>
        </p:sp>
      </p:grpSp>
      <p:grpSp>
        <p:nvGrpSpPr>
          <p:cNvPr name="Group 46" id="46"/>
          <p:cNvGrpSpPr/>
          <p:nvPr/>
        </p:nvGrpSpPr>
        <p:grpSpPr>
          <a:xfrm rot="0">
            <a:off x="5303520" y="2926080"/>
            <a:ext cx="3657600" cy="731520"/>
            <a:chOff x="0" y="0"/>
            <a:chExt cx="4876800" cy="975360"/>
          </a:xfrm>
        </p:grpSpPr>
        <p:sp>
          <p:nvSpPr>
            <p:cNvPr name="Freeform 47" id="47"/>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3">
                <a:alphaModFix amt="0"/>
              </a:blip>
              <a:stretch>
                <a:fillRect l="0" t="-47358" r="0" b="-47356"/>
              </a:stretch>
            </a:blipFill>
          </p:spPr>
        </p:sp>
      </p:grpSp>
      <p:grpSp>
        <p:nvGrpSpPr>
          <p:cNvPr name="Group 48" id="48"/>
          <p:cNvGrpSpPr/>
          <p:nvPr/>
        </p:nvGrpSpPr>
        <p:grpSpPr>
          <a:xfrm rot="0">
            <a:off x="5303520" y="2926080"/>
            <a:ext cx="3657600" cy="731520"/>
            <a:chOff x="0" y="0"/>
            <a:chExt cx="4876800" cy="975360"/>
          </a:xfrm>
        </p:grpSpPr>
        <p:sp>
          <p:nvSpPr>
            <p:cNvPr name="Freeform 49" id="49"/>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4">
                <a:alphaModFix amt="0"/>
              </a:blip>
              <a:stretch>
                <a:fillRect l="0" t="-47425" r="0" b="-47425"/>
              </a:stretch>
            </a:blipFill>
          </p:spPr>
        </p:sp>
        <p:sp>
          <p:nvSpPr>
            <p:cNvPr name="TextBox 50" id="50"/>
            <p:cNvSpPr txBox="true"/>
            <p:nvPr/>
          </p:nvSpPr>
          <p:spPr>
            <a:xfrm>
              <a:off x="0" y="-9525"/>
              <a:ext cx="4876800" cy="984885"/>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 Study design</a:t>
              </a:r>
            </a:p>
          </p:txBody>
        </p:sp>
      </p:grpSp>
      <p:grpSp>
        <p:nvGrpSpPr>
          <p:cNvPr name="Group 51" id="51"/>
          <p:cNvGrpSpPr/>
          <p:nvPr/>
        </p:nvGrpSpPr>
        <p:grpSpPr>
          <a:xfrm rot="0">
            <a:off x="5303520" y="3749040"/>
            <a:ext cx="3657600" cy="731520"/>
            <a:chOff x="0" y="0"/>
            <a:chExt cx="4876800" cy="975360"/>
          </a:xfrm>
        </p:grpSpPr>
        <p:sp>
          <p:nvSpPr>
            <p:cNvPr name="Freeform 52" id="52"/>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3">
                <a:alphaModFix amt="0"/>
              </a:blip>
              <a:stretch>
                <a:fillRect l="0" t="-47358" r="0" b="-47356"/>
              </a:stretch>
            </a:blipFill>
          </p:spPr>
        </p:sp>
      </p:grpSp>
      <p:grpSp>
        <p:nvGrpSpPr>
          <p:cNvPr name="Group 53" id="53"/>
          <p:cNvGrpSpPr/>
          <p:nvPr/>
        </p:nvGrpSpPr>
        <p:grpSpPr>
          <a:xfrm rot="0">
            <a:off x="5303520" y="3749040"/>
            <a:ext cx="3657600" cy="731520"/>
            <a:chOff x="0" y="0"/>
            <a:chExt cx="4876800" cy="975360"/>
          </a:xfrm>
        </p:grpSpPr>
        <p:sp>
          <p:nvSpPr>
            <p:cNvPr name="Freeform 54" id="54"/>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4">
                <a:alphaModFix amt="0"/>
              </a:blip>
              <a:stretch>
                <a:fillRect l="0" t="-47425" r="0" b="-47425"/>
              </a:stretch>
            </a:blipFill>
          </p:spPr>
        </p:sp>
        <p:sp>
          <p:nvSpPr>
            <p:cNvPr name="TextBox 55" id="55"/>
            <p:cNvSpPr txBox="true"/>
            <p:nvPr/>
          </p:nvSpPr>
          <p:spPr>
            <a:xfrm>
              <a:off x="0" y="-9525"/>
              <a:ext cx="4876800" cy="984885"/>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 Materials/tools</a:t>
              </a:r>
            </a:p>
          </p:txBody>
        </p:sp>
      </p:grpSp>
      <p:grpSp>
        <p:nvGrpSpPr>
          <p:cNvPr name="Group 56" id="56"/>
          <p:cNvGrpSpPr/>
          <p:nvPr/>
        </p:nvGrpSpPr>
        <p:grpSpPr>
          <a:xfrm rot="0">
            <a:off x="5303520" y="4572000"/>
            <a:ext cx="3657600" cy="731520"/>
            <a:chOff x="0" y="0"/>
            <a:chExt cx="4876800" cy="975360"/>
          </a:xfrm>
        </p:grpSpPr>
        <p:sp>
          <p:nvSpPr>
            <p:cNvPr name="Freeform 57" id="57"/>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3">
                <a:alphaModFix amt="0"/>
              </a:blip>
              <a:stretch>
                <a:fillRect l="0" t="-47358" r="0" b="-47356"/>
              </a:stretch>
            </a:blipFill>
          </p:spPr>
        </p:sp>
      </p:grpSp>
      <p:grpSp>
        <p:nvGrpSpPr>
          <p:cNvPr name="Group 58" id="58"/>
          <p:cNvGrpSpPr/>
          <p:nvPr/>
        </p:nvGrpSpPr>
        <p:grpSpPr>
          <a:xfrm rot="0">
            <a:off x="5303520" y="4572000"/>
            <a:ext cx="3657600" cy="731520"/>
            <a:chOff x="0" y="0"/>
            <a:chExt cx="4876800" cy="975360"/>
          </a:xfrm>
        </p:grpSpPr>
        <p:sp>
          <p:nvSpPr>
            <p:cNvPr name="Freeform 59" id="59"/>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4">
                <a:alphaModFix amt="0"/>
              </a:blip>
              <a:stretch>
                <a:fillRect l="0" t="-47425" r="0" b="-47425"/>
              </a:stretch>
            </a:blipFill>
          </p:spPr>
        </p:sp>
        <p:sp>
          <p:nvSpPr>
            <p:cNvPr name="TextBox 60" id="60"/>
            <p:cNvSpPr txBox="true"/>
            <p:nvPr/>
          </p:nvSpPr>
          <p:spPr>
            <a:xfrm>
              <a:off x="0" y="-9525"/>
              <a:ext cx="4876800" cy="984885"/>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 Procedures</a:t>
              </a:r>
            </a:p>
          </p:txBody>
        </p:sp>
      </p:grpSp>
      <p:grpSp>
        <p:nvGrpSpPr>
          <p:cNvPr name="Group 61" id="61"/>
          <p:cNvGrpSpPr/>
          <p:nvPr/>
        </p:nvGrpSpPr>
        <p:grpSpPr>
          <a:xfrm rot="0">
            <a:off x="5303520" y="5394960"/>
            <a:ext cx="3657600" cy="731520"/>
            <a:chOff x="0" y="0"/>
            <a:chExt cx="4876800" cy="975360"/>
          </a:xfrm>
        </p:grpSpPr>
        <p:sp>
          <p:nvSpPr>
            <p:cNvPr name="Freeform 62" id="62"/>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3">
                <a:alphaModFix amt="0"/>
              </a:blip>
              <a:stretch>
                <a:fillRect l="0" t="-47358" r="0" b="-47356"/>
              </a:stretch>
            </a:blipFill>
          </p:spPr>
        </p:sp>
      </p:grpSp>
      <p:grpSp>
        <p:nvGrpSpPr>
          <p:cNvPr name="Group 63" id="63"/>
          <p:cNvGrpSpPr/>
          <p:nvPr/>
        </p:nvGrpSpPr>
        <p:grpSpPr>
          <a:xfrm rot="0">
            <a:off x="5303520" y="5394960"/>
            <a:ext cx="3657600" cy="731520"/>
            <a:chOff x="0" y="0"/>
            <a:chExt cx="4876800" cy="975360"/>
          </a:xfrm>
        </p:grpSpPr>
        <p:sp>
          <p:nvSpPr>
            <p:cNvPr name="Freeform 64" id="64"/>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4">
                <a:alphaModFix amt="0"/>
              </a:blip>
              <a:stretch>
                <a:fillRect l="0" t="-47425" r="0" b="-47425"/>
              </a:stretch>
            </a:blipFill>
          </p:spPr>
        </p:sp>
        <p:sp>
          <p:nvSpPr>
            <p:cNvPr name="TextBox 65" id="65"/>
            <p:cNvSpPr txBox="true"/>
            <p:nvPr/>
          </p:nvSpPr>
          <p:spPr>
            <a:xfrm>
              <a:off x="0" y="-9525"/>
              <a:ext cx="4876800" cy="984885"/>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 Analysis method</a:t>
              </a:r>
            </a:p>
          </p:txBody>
        </p:sp>
      </p:grpSp>
      <p:grpSp>
        <p:nvGrpSpPr>
          <p:cNvPr name="Group 66" id="66"/>
          <p:cNvGrpSpPr/>
          <p:nvPr/>
        </p:nvGrpSpPr>
        <p:grpSpPr>
          <a:xfrm rot="0">
            <a:off x="5120640" y="6583680"/>
            <a:ext cx="4023360" cy="731520"/>
            <a:chOff x="0" y="0"/>
            <a:chExt cx="5364480" cy="975360"/>
          </a:xfrm>
        </p:grpSpPr>
        <p:sp>
          <p:nvSpPr>
            <p:cNvPr name="Freeform 67" id="67"/>
            <p:cNvSpPr/>
            <p:nvPr/>
          </p:nvSpPr>
          <p:spPr>
            <a:xfrm flipH="false" flipV="false" rot="0">
              <a:off x="0" y="0"/>
              <a:ext cx="5364480" cy="975360"/>
            </a:xfrm>
            <a:custGeom>
              <a:avLst/>
              <a:gdLst/>
              <a:ahLst/>
              <a:cxnLst/>
              <a:rect r="r" b="b" t="t" l="l"/>
              <a:pathLst>
                <a:path h="975360" w="5364480">
                  <a:moveTo>
                    <a:pt x="0" y="0"/>
                  </a:moveTo>
                  <a:lnTo>
                    <a:pt x="5364480" y="0"/>
                  </a:lnTo>
                  <a:lnTo>
                    <a:pt x="5364480" y="975360"/>
                  </a:lnTo>
                  <a:lnTo>
                    <a:pt x="0" y="975360"/>
                  </a:lnTo>
                  <a:close/>
                </a:path>
              </a:pathLst>
            </a:custGeom>
            <a:blipFill>
              <a:blip r:embed="rId3">
                <a:alphaModFix amt="0"/>
              </a:blip>
              <a:stretch>
                <a:fillRect l="0" t="-57093" r="0" b="-57092"/>
              </a:stretch>
            </a:blipFill>
          </p:spPr>
        </p:sp>
      </p:grpSp>
      <p:grpSp>
        <p:nvGrpSpPr>
          <p:cNvPr name="Group 68" id="68"/>
          <p:cNvGrpSpPr/>
          <p:nvPr/>
        </p:nvGrpSpPr>
        <p:grpSpPr>
          <a:xfrm rot="0">
            <a:off x="5120640" y="6569393"/>
            <a:ext cx="4023360" cy="745807"/>
            <a:chOff x="0" y="0"/>
            <a:chExt cx="5364480" cy="994410"/>
          </a:xfrm>
        </p:grpSpPr>
        <p:sp>
          <p:nvSpPr>
            <p:cNvPr name="Freeform 69" id="69"/>
            <p:cNvSpPr/>
            <p:nvPr/>
          </p:nvSpPr>
          <p:spPr>
            <a:xfrm flipH="false" flipV="false" rot="0">
              <a:off x="0" y="0"/>
              <a:ext cx="5364480" cy="994410"/>
            </a:xfrm>
            <a:custGeom>
              <a:avLst/>
              <a:gdLst/>
              <a:ahLst/>
              <a:cxnLst/>
              <a:rect r="r" b="b" t="t" l="l"/>
              <a:pathLst>
                <a:path h="994410" w="5364480">
                  <a:moveTo>
                    <a:pt x="0" y="0"/>
                  </a:moveTo>
                  <a:lnTo>
                    <a:pt x="5364480" y="0"/>
                  </a:lnTo>
                  <a:lnTo>
                    <a:pt x="5364480" y="994410"/>
                  </a:lnTo>
                  <a:lnTo>
                    <a:pt x="0" y="994410"/>
                  </a:lnTo>
                  <a:close/>
                </a:path>
              </a:pathLst>
            </a:custGeom>
            <a:blipFill>
              <a:blip r:embed="rId4">
                <a:alphaModFix amt="0"/>
              </a:blip>
              <a:stretch>
                <a:fillRect l="0" t="-55114" r="0" b="-55114"/>
              </a:stretch>
            </a:blipFill>
          </p:spPr>
        </p:sp>
        <p:sp>
          <p:nvSpPr>
            <p:cNvPr name="TextBox 70" id="70"/>
            <p:cNvSpPr txBox="true"/>
            <p:nvPr/>
          </p:nvSpPr>
          <p:spPr>
            <a:xfrm>
              <a:off x="0" y="-9525"/>
              <a:ext cx="5364480" cy="1003935"/>
            </a:xfrm>
            <a:prstGeom prst="rect">
              <a:avLst/>
            </a:prstGeom>
          </p:spPr>
          <p:txBody>
            <a:bodyPr anchor="ctr" rtlCol="false" tIns="0" lIns="0" bIns="0" rIns="0"/>
            <a:lstStyle/>
            <a:p>
              <a:pPr algn="ctr">
                <a:lnSpc>
                  <a:spcPts val="2999"/>
                </a:lnSpc>
              </a:pPr>
              <a:r>
                <a:rPr lang="en-US" sz="2499" spc="9">
                  <a:solidFill>
                    <a:srgbClr val="41C1BA"/>
                  </a:solidFill>
                  <a:latin typeface="Barlow"/>
                  <a:ea typeface="Barlow"/>
                  <a:cs typeface="Barlow"/>
                  <a:sym typeface="Barlow"/>
                </a:rPr>
                <a:t>Recipe format</a:t>
              </a:r>
            </a:p>
          </p:txBody>
        </p:sp>
      </p:grpSp>
      <p:grpSp>
        <p:nvGrpSpPr>
          <p:cNvPr name="Group 71" id="71"/>
          <p:cNvGrpSpPr/>
          <p:nvPr/>
        </p:nvGrpSpPr>
        <p:grpSpPr>
          <a:xfrm rot="0">
            <a:off x="9509760" y="1828800"/>
            <a:ext cx="4023360" cy="914400"/>
            <a:chOff x="0" y="0"/>
            <a:chExt cx="5364480" cy="1219200"/>
          </a:xfrm>
        </p:grpSpPr>
        <p:sp>
          <p:nvSpPr>
            <p:cNvPr name="Freeform 72" id="72"/>
            <p:cNvSpPr/>
            <p:nvPr/>
          </p:nvSpPr>
          <p:spPr>
            <a:xfrm flipH="false" flipV="false" rot="0">
              <a:off x="0" y="0"/>
              <a:ext cx="5364480" cy="1219200"/>
            </a:xfrm>
            <a:custGeom>
              <a:avLst/>
              <a:gdLst/>
              <a:ahLst/>
              <a:cxnLst/>
              <a:rect r="r" b="b" t="t" l="l"/>
              <a:pathLst>
                <a:path h="1219200" w="5364480">
                  <a:moveTo>
                    <a:pt x="0" y="0"/>
                  </a:moveTo>
                  <a:lnTo>
                    <a:pt x="5364480" y="0"/>
                  </a:lnTo>
                  <a:lnTo>
                    <a:pt x="5364480" y="1219200"/>
                  </a:lnTo>
                  <a:lnTo>
                    <a:pt x="0" y="1219200"/>
                  </a:lnTo>
                  <a:close/>
                </a:path>
              </a:pathLst>
            </a:custGeom>
            <a:solidFill>
              <a:srgbClr val="F2F1EC"/>
            </a:solidFill>
          </p:spPr>
        </p:sp>
      </p:grpSp>
      <p:grpSp>
        <p:nvGrpSpPr>
          <p:cNvPr name="Group 73" id="73"/>
          <p:cNvGrpSpPr/>
          <p:nvPr/>
        </p:nvGrpSpPr>
        <p:grpSpPr>
          <a:xfrm rot="0">
            <a:off x="9509760" y="1828800"/>
            <a:ext cx="4023360" cy="914400"/>
            <a:chOff x="0" y="0"/>
            <a:chExt cx="5364480" cy="1219200"/>
          </a:xfrm>
        </p:grpSpPr>
        <p:sp>
          <p:nvSpPr>
            <p:cNvPr name="Freeform 74" id="74"/>
            <p:cNvSpPr/>
            <p:nvPr/>
          </p:nvSpPr>
          <p:spPr>
            <a:xfrm flipH="false" flipV="false" rot="0">
              <a:off x="0" y="0"/>
              <a:ext cx="5364480" cy="1219200"/>
            </a:xfrm>
            <a:custGeom>
              <a:avLst/>
              <a:gdLst/>
              <a:ahLst/>
              <a:cxnLst/>
              <a:rect r="r" b="b" t="t" l="l"/>
              <a:pathLst>
                <a:path h="1219200" w="5364480">
                  <a:moveTo>
                    <a:pt x="0" y="0"/>
                  </a:moveTo>
                  <a:lnTo>
                    <a:pt x="5364480" y="0"/>
                  </a:lnTo>
                  <a:lnTo>
                    <a:pt x="5364480" y="1219200"/>
                  </a:lnTo>
                  <a:lnTo>
                    <a:pt x="0" y="1219200"/>
                  </a:lnTo>
                  <a:close/>
                </a:path>
              </a:pathLst>
            </a:custGeom>
            <a:blipFill>
              <a:blip r:embed="rId3">
                <a:alphaModFix amt="0"/>
              </a:blip>
              <a:stretch>
                <a:fillRect l="0" t="-35674" r="0" b="-35673"/>
              </a:stretch>
            </a:blipFill>
          </p:spPr>
        </p:sp>
      </p:grpSp>
      <p:grpSp>
        <p:nvGrpSpPr>
          <p:cNvPr name="Group 75" id="75"/>
          <p:cNvGrpSpPr/>
          <p:nvPr/>
        </p:nvGrpSpPr>
        <p:grpSpPr>
          <a:xfrm rot="0">
            <a:off x="9509760" y="1828800"/>
            <a:ext cx="4023360" cy="914400"/>
            <a:chOff x="0" y="0"/>
            <a:chExt cx="5364480" cy="1219200"/>
          </a:xfrm>
        </p:grpSpPr>
        <p:sp>
          <p:nvSpPr>
            <p:cNvPr name="Freeform 76" id="76"/>
            <p:cNvSpPr/>
            <p:nvPr/>
          </p:nvSpPr>
          <p:spPr>
            <a:xfrm flipH="false" flipV="false" rot="0">
              <a:off x="0" y="0"/>
              <a:ext cx="5364480" cy="1219200"/>
            </a:xfrm>
            <a:custGeom>
              <a:avLst/>
              <a:gdLst/>
              <a:ahLst/>
              <a:cxnLst/>
              <a:rect r="r" b="b" t="t" l="l"/>
              <a:pathLst>
                <a:path h="1219200" w="5364480">
                  <a:moveTo>
                    <a:pt x="0" y="0"/>
                  </a:moveTo>
                  <a:lnTo>
                    <a:pt x="5364480" y="0"/>
                  </a:lnTo>
                  <a:lnTo>
                    <a:pt x="5364480" y="1219200"/>
                  </a:lnTo>
                  <a:lnTo>
                    <a:pt x="0" y="1219200"/>
                  </a:lnTo>
                  <a:close/>
                </a:path>
              </a:pathLst>
            </a:custGeom>
            <a:blipFill>
              <a:blip r:embed="rId4">
                <a:alphaModFix amt="0"/>
              </a:blip>
              <a:stretch>
                <a:fillRect l="0" t="-35734" r="0" b="-35734"/>
              </a:stretch>
            </a:blipFill>
          </p:spPr>
        </p:sp>
        <p:sp>
          <p:nvSpPr>
            <p:cNvPr name="TextBox 77" id="77"/>
            <p:cNvSpPr txBox="true"/>
            <p:nvPr/>
          </p:nvSpPr>
          <p:spPr>
            <a:xfrm>
              <a:off x="0" y="0"/>
              <a:ext cx="5364480" cy="1219200"/>
            </a:xfrm>
            <a:prstGeom prst="rect">
              <a:avLst/>
            </a:prstGeom>
          </p:spPr>
          <p:txBody>
            <a:bodyPr anchor="ctr" rtlCol="false" tIns="0" lIns="0" bIns="0" rIns="0"/>
            <a:lstStyle/>
            <a:p>
              <a:pPr algn="ctr">
                <a:lnSpc>
                  <a:spcPts val="2640"/>
                </a:lnSpc>
              </a:pPr>
              <a:r>
                <a:rPr lang="en-US" b="true" sz="2200">
                  <a:solidFill>
                    <a:srgbClr val="365B6D"/>
                  </a:solidFill>
                  <a:latin typeface="Barlow Semi-Bold"/>
                  <a:ea typeface="Barlow Semi-Bold"/>
                  <a:cs typeface="Barlow Semi-Bold"/>
                  <a:sym typeface="Barlow Semi-Bold"/>
                </a:rPr>
                <a:t>RESULTS</a:t>
              </a:r>
            </a:p>
          </p:txBody>
        </p:sp>
      </p:grpSp>
      <p:grpSp>
        <p:nvGrpSpPr>
          <p:cNvPr name="Group 78" id="78"/>
          <p:cNvGrpSpPr/>
          <p:nvPr/>
        </p:nvGrpSpPr>
        <p:grpSpPr>
          <a:xfrm rot="0">
            <a:off x="9692640" y="2926080"/>
            <a:ext cx="3657600" cy="731520"/>
            <a:chOff x="0" y="0"/>
            <a:chExt cx="4876800" cy="975360"/>
          </a:xfrm>
        </p:grpSpPr>
        <p:sp>
          <p:nvSpPr>
            <p:cNvPr name="Freeform 79" id="79"/>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3">
                <a:alphaModFix amt="0"/>
              </a:blip>
              <a:stretch>
                <a:fillRect l="0" t="-47358" r="0" b="-47356"/>
              </a:stretch>
            </a:blipFill>
          </p:spPr>
        </p:sp>
      </p:grpSp>
      <p:grpSp>
        <p:nvGrpSpPr>
          <p:cNvPr name="Group 80" id="80"/>
          <p:cNvGrpSpPr/>
          <p:nvPr/>
        </p:nvGrpSpPr>
        <p:grpSpPr>
          <a:xfrm rot="0">
            <a:off x="9692640" y="2926080"/>
            <a:ext cx="3657600" cy="731520"/>
            <a:chOff x="0" y="0"/>
            <a:chExt cx="4876800" cy="975360"/>
          </a:xfrm>
        </p:grpSpPr>
        <p:sp>
          <p:nvSpPr>
            <p:cNvPr name="Freeform 81" id="81"/>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4">
                <a:alphaModFix amt="0"/>
              </a:blip>
              <a:stretch>
                <a:fillRect l="0" t="-47425" r="0" b="-47425"/>
              </a:stretch>
            </a:blipFill>
          </p:spPr>
        </p:sp>
        <p:sp>
          <p:nvSpPr>
            <p:cNvPr name="TextBox 82" id="82"/>
            <p:cNvSpPr txBox="true"/>
            <p:nvPr/>
          </p:nvSpPr>
          <p:spPr>
            <a:xfrm>
              <a:off x="0" y="-9525"/>
              <a:ext cx="4876800" cy="984885"/>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 Data presented</a:t>
              </a:r>
            </a:p>
          </p:txBody>
        </p:sp>
      </p:grpSp>
      <p:grpSp>
        <p:nvGrpSpPr>
          <p:cNvPr name="Group 83" id="83"/>
          <p:cNvGrpSpPr/>
          <p:nvPr/>
        </p:nvGrpSpPr>
        <p:grpSpPr>
          <a:xfrm rot="0">
            <a:off x="9692640" y="3749040"/>
            <a:ext cx="3657600" cy="731520"/>
            <a:chOff x="0" y="0"/>
            <a:chExt cx="4876800" cy="975360"/>
          </a:xfrm>
        </p:grpSpPr>
        <p:sp>
          <p:nvSpPr>
            <p:cNvPr name="Freeform 84" id="84"/>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3">
                <a:alphaModFix amt="0"/>
              </a:blip>
              <a:stretch>
                <a:fillRect l="0" t="-47358" r="0" b="-47356"/>
              </a:stretch>
            </a:blipFill>
          </p:spPr>
        </p:sp>
      </p:grpSp>
      <p:grpSp>
        <p:nvGrpSpPr>
          <p:cNvPr name="Group 85" id="85"/>
          <p:cNvGrpSpPr/>
          <p:nvPr/>
        </p:nvGrpSpPr>
        <p:grpSpPr>
          <a:xfrm rot="0">
            <a:off x="9692640" y="3749040"/>
            <a:ext cx="3657600" cy="731520"/>
            <a:chOff x="0" y="0"/>
            <a:chExt cx="4876800" cy="975360"/>
          </a:xfrm>
        </p:grpSpPr>
        <p:sp>
          <p:nvSpPr>
            <p:cNvPr name="Freeform 86" id="86"/>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4">
                <a:alphaModFix amt="0"/>
              </a:blip>
              <a:stretch>
                <a:fillRect l="0" t="-47425" r="0" b="-47425"/>
              </a:stretch>
            </a:blipFill>
          </p:spPr>
        </p:sp>
        <p:sp>
          <p:nvSpPr>
            <p:cNvPr name="TextBox 87" id="87"/>
            <p:cNvSpPr txBox="true"/>
            <p:nvPr/>
          </p:nvSpPr>
          <p:spPr>
            <a:xfrm>
              <a:off x="0" y="-9525"/>
              <a:ext cx="4876800" cy="984885"/>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 Tables &amp; figures</a:t>
              </a:r>
            </a:p>
          </p:txBody>
        </p:sp>
      </p:grpSp>
      <p:grpSp>
        <p:nvGrpSpPr>
          <p:cNvPr name="Group 88" id="88"/>
          <p:cNvGrpSpPr/>
          <p:nvPr/>
        </p:nvGrpSpPr>
        <p:grpSpPr>
          <a:xfrm rot="0">
            <a:off x="9692640" y="4572000"/>
            <a:ext cx="3657600" cy="731520"/>
            <a:chOff x="0" y="0"/>
            <a:chExt cx="4876800" cy="975360"/>
          </a:xfrm>
        </p:grpSpPr>
        <p:sp>
          <p:nvSpPr>
            <p:cNvPr name="Freeform 89" id="89"/>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3">
                <a:alphaModFix amt="0"/>
              </a:blip>
              <a:stretch>
                <a:fillRect l="0" t="-47358" r="0" b="-47356"/>
              </a:stretch>
            </a:blipFill>
          </p:spPr>
        </p:sp>
      </p:grpSp>
      <p:grpSp>
        <p:nvGrpSpPr>
          <p:cNvPr name="Group 90" id="90"/>
          <p:cNvGrpSpPr/>
          <p:nvPr/>
        </p:nvGrpSpPr>
        <p:grpSpPr>
          <a:xfrm rot="0">
            <a:off x="9692640" y="4572000"/>
            <a:ext cx="3657600" cy="731520"/>
            <a:chOff x="0" y="0"/>
            <a:chExt cx="4876800" cy="975360"/>
          </a:xfrm>
        </p:grpSpPr>
        <p:sp>
          <p:nvSpPr>
            <p:cNvPr name="Freeform 91" id="91"/>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4">
                <a:alphaModFix amt="0"/>
              </a:blip>
              <a:stretch>
                <a:fillRect l="0" t="-47425" r="0" b="-47425"/>
              </a:stretch>
            </a:blipFill>
          </p:spPr>
        </p:sp>
        <p:sp>
          <p:nvSpPr>
            <p:cNvPr name="TextBox 92" id="92"/>
            <p:cNvSpPr txBox="true"/>
            <p:nvPr/>
          </p:nvSpPr>
          <p:spPr>
            <a:xfrm>
              <a:off x="0" y="-9525"/>
              <a:ext cx="4876800" cy="984885"/>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 Statistical analysis</a:t>
              </a:r>
            </a:p>
          </p:txBody>
        </p:sp>
      </p:grpSp>
      <p:grpSp>
        <p:nvGrpSpPr>
          <p:cNvPr name="Group 93" id="93"/>
          <p:cNvGrpSpPr/>
          <p:nvPr/>
        </p:nvGrpSpPr>
        <p:grpSpPr>
          <a:xfrm rot="0">
            <a:off x="9692640" y="5394960"/>
            <a:ext cx="3657600" cy="731520"/>
            <a:chOff x="0" y="0"/>
            <a:chExt cx="4876800" cy="975360"/>
          </a:xfrm>
        </p:grpSpPr>
        <p:sp>
          <p:nvSpPr>
            <p:cNvPr name="Freeform 94" id="94"/>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3">
                <a:alphaModFix amt="0"/>
              </a:blip>
              <a:stretch>
                <a:fillRect l="0" t="-47358" r="0" b="-47356"/>
              </a:stretch>
            </a:blipFill>
          </p:spPr>
        </p:sp>
      </p:grpSp>
      <p:grpSp>
        <p:nvGrpSpPr>
          <p:cNvPr name="Group 95" id="95"/>
          <p:cNvGrpSpPr/>
          <p:nvPr/>
        </p:nvGrpSpPr>
        <p:grpSpPr>
          <a:xfrm rot="0">
            <a:off x="9692640" y="5394960"/>
            <a:ext cx="3657600" cy="731520"/>
            <a:chOff x="0" y="0"/>
            <a:chExt cx="4876800" cy="975360"/>
          </a:xfrm>
        </p:grpSpPr>
        <p:sp>
          <p:nvSpPr>
            <p:cNvPr name="Freeform 96" id="96"/>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4">
                <a:alphaModFix amt="0"/>
              </a:blip>
              <a:stretch>
                <a:fillRect l="0" t="-47425" r="0" b="-47425"/>
              </a:stretch>
            </a:blipFill>
          </p:spPr>
        </p:sp>
        <p:sp>
          <p:nvSpPr>
            <p:cNvPr name="TextBox 97" id="97"/>
            <p:cNvSpPr txBox="true"/>
            <p:nvPr/>
          </p:nvSpPr>
          <p:spPr>
            <a:xfrm>
              <a:off x="0" y="-9525"/>
              <a:ext cx="4876800" cy="984885"/>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 NO interpretation</a:t>
              </a:r>
            </a:p>
          </p:txBody>
        </p:sp>
      </p:grpSp>
      <p:grpSp>
        <p:nvGrpSpPr>
          <p:cNvPr name="Group 98" id="98"/>
          <p:cNvGrpSpPr/>
          <p:nvPr/>
        </p:nvGrpSpPr>
        <p:grpSpPr>
          <a:xfrm rot="0">
            <a:off x="9509760" y="6583680"/>
            <a:ext cx="4023360" cy="731520"/>
            <a:chOff x="0" y="0"/>
            <a:chExt cx="5364480" cy="975360"/>
          </a:xfrm>
        </p:grpSpPr>
        <p:sp>
          <p:nvSpPr>
            <p:cNvPr name="Freeform 99" id="99"/>
            <p:cNvSpPr/>
            <p:nvPr/>
          </p:nvSpPr>
          <p:spPr>
            <a:xfrm flipH="false" flipV="false" rot="0">
              <a:off x="0" y="0"/>
              <a:ext cx="5364480" cy="975360"/>
            </a:xfrm>
            <a:custGeom>
              <a:avLst/>
              <a:gdLst/>
              <a:ahLst/>
              <a:cxnLst/>
              <a:rect r="r" b="b" t="t" l="l"/>
              <a:pathLst>
                <a:path h="975360" w="5364480">
                  <a:moveTo>
                    <a:pt x="0" y="0"/>
                  </a:moveTo>
                  <a:lnTo>
                    <a:pt x="5364480" y="0"/>
                  </a:lnTo>
                  <a:lnTo>
                    <a:pt x="5364480" y="975360"/>
                  </a:lnTo>
                  <a:lnTo>
                    <a:pt x="0" y="975360"/>
                  </a:lnTo>
                  <a:close/>
                </a:path>
              </a:pathLst>
            </a:custGeom>
            <a:blipFill>
              <a:blip r:embed="rId3">
                <a:alphaModFix amt="0"/>
              </a:blip>
              <a:stretch>
                <a:fillRect l="0" t="-57093" r="0" b="-57092"/>
              </a:stretch>
            </a:blipFill>
          </p:spPr>
        </p:sp>
      </p:grpSp>
      <p:grpSp>
        <p:nvGrpSpPr>
          <p:cNvPr name="Group 100" id="100"/>
          <p:cNvGrpSpPr/>
          <p:nvPr/>
        </p:nvGrpSpPr>
        <p:grpSpPr>
          <a:xfrm rot="0">
            <a:off x="9509760" y="6569393"/>
            <a:ext cx="4023360" cy="745807"/>
            <a:chOff x="0" y="0"/>
            <a:chExt cx="5364480" cy="994410"/>
          </a:xfrm>
        </p:grpSpPr>
        <p:sp>
          <p:nvSpPr>
            <p:cNvPr name="Freeform 101" id="101"/>
            <p:cNvSpPr/>
            <p:nvPr/>
          </p:nvSpPr>
          <p:spPr>
            <a:xfrm flipH="false" flipV="false" rot="0">
              <a:off x="0" y="0"/>
              <a:ext cx="5364480" cy="994410"/>
            </a:xfrm>
            <a:custGeom>
              <a:avLst/>
              <a:gdLst/>
              <a:ahLst/>
              <a:cxnLst/>
              <a:rect r="r" b="b" t="t" l="l"/>
              <a:pathLst>
                <a:path h="994410" w="5364480">
                  <a:moveTo>
                    <a:pt x="0" y="0"/>
                  </a:moveTo>
                  <a:lnTo>
                    <a:pt x="5364480" y="0"/>
                  </a:lnTo>
                  <a:lnTo>
                    <a:pt x="5364480" y="994410"/>
                  </a:lnTo>
                  <a:lnTo>
                    <a:pt x="0" y="994410"/>
                  </a:lnTo>
                  <a:close/>
                </a:path>
              </a:pathLst>
            </a:custGeom>
            <a:blipFill>
              <a:blip r:embed="rId4">
                <a:alphaModFix amt="0"/>
              </a:blip>
              <a:stretch>
                <a:fillRect l="0" t="-55114" r="0" b="-55114"/>
              </a:stretch>
            </a:blipFill>
          </p:spPr>
        </p:sp>
        <p:sp>
          <p:nvSpPr>
            <p:cNvPr name="TextBox 102" id="102"/>
            <p:cNvSpPr txBox="true"/>
            <p:nvPr/>
          </p:nvSpPr>
          <p:spPr>
            <a:xfrm>
              <a:off x="0" y="-9525"/>
              <a:ext cx="5364480" cy="1003935"/>
            </a:xfrm>
            <a:prstGeom prst="rect">
              <a:avLst/>
            </a:prstGeom>
          </p:spPr>
          <p:txBody>
            <a:bodyPr anchor="ctr" rtlCol="false" tIns="0" lIns="0" bIns="0" rIns="0"/>
            <a:lstStyle/>
            <a:p>
              <a:pPr algn="ctr">
                <a:lnSpc>
                  <a:spcPts val="2999"/>
                </a:lnSpc>
              </a:pPr>
              <a:r>
                <a:rPr lang="en-US" sz="2499" spc="9">
                  <a:solidFill>
                    <a:srgbClr val="41C1BA"/>
                  </a:solidFill>
                  <a:latin typeface="Barlow"/>
                  <a:ea typeface="Barlow"/>
                  <a:cs typeface="Barlow"/>
                  <a:sym typeface="Barlow"/>
                </a:rPr>
                <a:t>Just the facts</a:t>
              </a:r>
            </a:p>
          </p:txBody>
        </p:sp>
      </p:grpSp>
      <p:grpSp>
        <p:nvGrpSpPr>
          <p:cNvPr name="Group 103" id="103"/>
          <p:cNvGrpSpPr/>
          <p:nvPr/>
        </p:nvGrpSpPr>
        <p:grpSpPr>
          <a:xfrm rot="0">
            <a:off x="13898880" y="1828800"/>
            <a:ext cx="4023360" cy="914400"/>
            <a:chOff x="0" y="0"/>
            <a:chExt cx="5364480" cy="1219200"/>
          </a:xfrm>
        </p:grpSpPr>
        <p:sp>
          <p:nvSpPr>
            <p:cNvPr name="Freeform 104" id="104"/>
            <p:cNvSpPr/>
            <p:nvPr/>
          </p:nvSpPr>
          <p:spPr>
            <a:xfrm flipH="false" flipV="false" rot="0">
              <a:off x="0" y="0"/>
              <a:ext cx="5364480" cy="1219200"/>
            </a:xfrm>
            <a:custGeom>
              <a:avLst/>
              <a:gdLst/>
              <a:ahLst/>
              <a:cxnLst/>
              <a:rect r="r" b="b" t="t" l="l"/>
              <a:pathLst>
                <a:path h="1219200" w="5364480">
                  <a:moveTo>
                    <a:pt x="0" y="0"/>
                  </a:moveTo>
                  <a:lnTo>
                    <a:pt x="5364480" y="0"/>
                  </a:lnTo>
                  <a:lnTo>
                    <a:pt x="5364480" y="1219200"/>
                  </a:lnTo>
                  <a:lnTo>
                    <a:pt x="0" y="1219200"/>
                  </a:lnTo>
                  <a:close/>
                </a:path>
              </a:pathLst>
            </a:custGeom>
            <a:solidFill>
              <a:srgbClr val="F2F1EC"/>
            </a:solidFill>
          </p:spPr>
        </p:sp>
      </p:grpSp>
      <p:grpSp>
        <p:nvGrpSpPr>
          <p:cNvPr name="Group 105" id="105"/>
          <p:cNvGrpSpPr/>
          <p:nvPr/>
        </p:nvGrpSpPr>
        <p:grpSpPr>
          <a:xfrm rot="0">
            <a:off x="13898880" y="1828800"/>
            <a:ext cx="4023360" cy="914400"/>
            <a:chOff x="0" y="0"/>
            <a:chExt cx="5364480" cy="1219200"/>
          </a:xfrm>
        </p:grpSpPr>
        <p:sp>
          <p:nvSpPr>
            <p:cNvPr name="Freeform 106" id="106"/>
            <p:cNvSpPr/>
            <p:nvPr/>
          </p:nvSpPr>
          <p:spPr>
            <a:xfrm flipH="false" flipV="false" rot="0">
              <a:off x="0" y="0"/>
              <a:ext cx="5364480" cy="1219200"/>
            </a:xfrm>
            <a:custGeom>
              <a:avLst/>
              <a:gdLst/>
              <a:ahLst/>
              <a:cxnLst/>
              <a:rect r="r" b="b" t="t" l="l"/>
              <a:pathLst>
                <a:path h="1219200" w="5364480">
                  <a:moveTo>
                    <a:pt x="0" y="0"/>
                  </a:moveTo>
                  <a:lnTo>
                    <a:pt x="5364480" y="0"/>
                  </a:lnTo>
                  <a:lnTo>
                    <a:pt x="5364480" y="1219200"/>
                  </a:lnTo>
                  <a:lnTo>
                    <a:pt x="0" y="1219200"/>
                  </a:lnTo>
                  <a:close/>
                </a:path>
              </a:pathLst>
            </a:custGeom>
            <a:blipFill>
              <a:blip r:embed="rId3">
                <a:alphaModFix amt="0"/>
              </a:blip>
              <a:stretch>
                <a:fillRect l="0" t="-35674" r="0" b="-35673"/>
              </a:stretch>
            </a:blipFill>
          </p:spPr>
        </p:sp>
      </p:grpSp>
      <p:grpSp>
        <p:nvGrpSpPr>
          <p:cNvPr name="Group 107" id="107"/>
          <p:cNvGrpSpPr/>
          <p:nvPr/>
        </p:nvGrpSpPr>
        <p:grpSpPr>
          <a:xfrm rot="0">
            <a:off x="13898880" y="1828800"/>
            <a:ext cx="4023360" cy="914400"/>
            <a:chOff x="0" y="0"/>
            <a:chExt cx="5364480" cy="1219200"/>
          </a:xfrm>
        </p:grpSpPr>
        <p:sp>
          <p:nvSpPr>
            <p:cNvPr name="Freeform 108" id="108"/>
            <p:cNvSpPr/>
            <p:nvPr/>
          </p:nvSpPr>
          <p:spPr>
            <a:xfrm flipH="false" flipV="false" rot="0">
              <a:off x="0" y="0"/>
              <a:ext cx="5364480" cy="1219200"/>
            </a:xfrm>
            <a:custGeom>
              <a:avLst/>
              <a:gdLst/>
              <a:ahLst/>
              <a:cxnLst/>
              <a:rect r="r" b="b" t="t" l="l"/>
              <a:pathLst>
                <a:path h="1219200" w="5364480">
                  <a:moveTo>
                    <a:pt x="0" y="0"/>
                  </a:moveTo>
                  <a:lnTo>
                    <a:pt x="5364480" y="0"/>
                  </a:lnTo>
                  <a:lnTo>
                    <a:pt x="5364480" y="1219200"/>
                  </a:lnTo>
                  <a:lnTo>
                    <a:pt x="0" y="1219200"/>
                  </a:lnTo>
                  <a:close/>
                </a:path>
              </a:pathLst>
            </a:custGeom>
            <a:blipFill>
              <a:blip r:embed="rId4">
                <a:alphaModFix amt="0"/>
              </a:blip>
              <a:stretch>
                <a:fillRect l="0" t="-35734" r="0" b="-35734"/>
              </a:stretch>
            </a:blipFill>
          </p:spPr>
        </p:sp>
        <p:sp>
          <p:nvSpPr>
            <p:cNvPr name="TextBox 109" id="109"/>
            <p:cNvSpPr txBox="true"/>
            <p:nvPr/>
          </p:nvSpPr>
          <p:spPr>
            <a:xfrm>
              <a:off x="0" y="0"/>
              <a:ext cx="5364480" cy="1219200"/>
            </a:xfrm>
            <a:prstGeom prst="rect">
              <a:avLst/>
            </a:prstGeom>
          </p:spPr>
          <p:txBody>
            <a:bodyPr anchor="ctr" rtlCol="false" tIns="0" lIns="0" bIns="0" rIns="0"/>
            <a:lstStyle/>
            <a:p>
              <a:pPr algn="ctr">
                <a:lnSpc>
                  <a:spcPts val="2640"/>
                </a:lnSpc>
              </a:pPr>
              <a:r>
                <a:rPr lang="en-US" b="true" sz="2200">
                  <a:solidFill>
                    <a:srgbClr val="365B6D"/>
                  </a:solidFill>
                  <a:latin typeface="Barlow Semi-Bold"/>
                  <a:ea typeface="Barlow Semi-Bold"/>
                  <a:cs typeface="Barlow Semi-Bold"/>
                  <a:sym typeface="Barlow Semi-Bold"/>
                </a:rPr>
                <a:t>DISCUSSION</a:t>
              </a:r>
            </a:p>
          </p:txBody>
        </p:sp>
      </p:grpSp>
      <p:grpSp>
        <p:nvGrpSpPr>
          <p:cNvPr name="Group 110" id="110"/>
          <p:cNvGrpSpPr/>
          <p:nvPr/>
        </p:nvGrpSpPr>
        <p:grpSpPr>
          <a:xfrm rot="0">
            <a:off x="14081760" y="2926080"/>
            <a:ext cx="3657600" cy="731520"/>
            <a:chOff x="0" y="0"/>
            <a:chExt cx="4876800" cy="975360"/>
          </a:xfrm>
        </p:grpSpPr>
        <p:sp>
          <p:nvSpPr>
            <p:cNvPr name="Freeform 111" id="111"/>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3">
                <a:alphaModFix amt="0"/>
              </a:blip>
              <a:stretch>
                <a:fillRect l="0" t="-47358" r="0" b="-47356"/>
              </a:stretch>
            </a:blipFill>
          </p:spPr>
        </p:sp>
      </p:grpSp>
      <p:grpSp>
        <p:nvGrpSpPr>
          <p:cNvPr name="Group 112" id="112"/>
          <p:cNvGrpSpPr/>
          <p:nvPr/>
        </p:nvGrpSpPr>
        <p:grpSpPr>
          <a:xfrm rot="0">
            <a:off x="14081760" y="2926080"/>
            <a:ext cx="3657600" cy="731520"/>
            <a:chOff x="0" y="0"/>
            <a:chExt cx="4876800" cy="975360"/>
          </a:xfrm>
        </p:grpSpPr>
        <p:sp>
          <p:nvSpPr>
            <p:cNvPr name="Freeform 113" id="113"/>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4">
                <a:alphaModFix amt="0"/>
              </a:blip>
              <a:stretch>
                <a:fillRect l="0" t="-47425" r="0" b="-47425"/>
              </a:stretch>
            </a:blipFill>
          </p:spPr>
        </p:sp>
        <p:sp>
          <p:nvSpPr>
            <p:cNvPr name="TextBox 114" id="114"/>
            <p:cNvSpPr txBox="true"/>
            <p:nvPr/>
          </p:nvSpPr>
          <p:spPr>
            <a:xfrm>
              <a:off x="0" y="-9525"/>
              <a:ext cx="4876800" cy="984885"/>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 Key findings</a:t>
              </a:r>
            </a:p>
          </p:txBody>
        </p:sp>
      </p:grpSp>
      <p:grpSp>
        <p:nvGrpSpPr>
          <p:cNvPr name="Group 115" id="115"/>
          <p:cNvGrpSpPr/>
          <p:nvPr/>
        </p:nvGrpSpPr>
        <p:grpSpPr>
          <a:xfrm rot="0">
            <a:off x="14081760" y="3749040"/>
            <a:ext cx="3657600" cy="731520"/>
            <a:chOff x="0" y="0"/>
            <a:chExt cx="4876800" cy="975360"/>
          </a:xfrm>
        </p:grpSpPr>
        <p:sp>
          <p:nvSpPr>
            <p:cNvPr name="Freeform 116" id="116"/>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3">
                <a:alphaModFix amt="0"/>
              </a:blip>
              <a:stretch>
                <a:fillRect l="0" t="-47358" r="0" b="-47356"/>
              </a:stretch>
            </a:blipFill>
          </p:spPr>
        </p:sp>
      </p:grpSp>
      <p:grpSp>
        <p:nvGrpSpPr>
          <p:cNvPr name="Group 117" id="117"/>
          <p:cNvGrpSpPr/>
          <p:nvPr/>
        </p:nvGrpSpPr>
        <p:grpSpPr>
          <a:xfrm rot="0">
            <a:off x="14081760" y="3749040"/>
            <a:ext cx="3657600" cy="731520"/>
            <a:chOff x="0" y="0"/>
            <a:chExt cx="4876800" cy="975360"/>
          </a:xfrm>
        </p:grpSpPr>
        <p:sp>
          <p:nvSpPr>
            <p:cNvPr name="Freeform 118" id="118"/>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4">
                <a:alphaModFix amt="0"/>
              </a:blip>
              <a:stretch>
                <a:fillRect l="0" t="-47425" r="0" b="-47425"/>
              </a:stretch>
            </a:blipFill>
          </p:spPr>
        </p:sp>
        <p:sp>
          <p:nvSpPr>
            <p:cNvPr name="TextBox 119" id="119"/>
            <p:cNvSpPr txBox="true"/>
            <p:nvPr/>
          </p:nvSpPr>
          <p:spPr>
            <a:xfrm>
              <a:off x="0" y="-9525"/>
              <a:ext cx="4876800" cy="984885"/>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 Interpretation</a:t>
              </a:r>
            </a:p>
          </p:txBody>
        </p:sp>
      </p:grpSp>
      <p:grpSp>
        <p:nvGrpSpPr>
          <p:cNvPr name="Group 120" id="120"/>
          <p:cNvGrpSpPr/>
          <p:nvPr/>
        </p:nvGrpSpPr>
        <p:grpSpPr>
          <a:xfrm rot="0">
            <a:off x="14081760" y="4572000"/>
            <a:ext cx="3657600" cy="731520"/>
            <a:chOff x="0" y="0"/>
            <a:chExt cx="4876800" cy="975360"/>
          </a:xfrm>
        </p:grpSpPr>
        <p:sp>
          <p:nvSpPr>
            <p:cNvPr name="Freeform 121" id="121"/>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3">
                <a:alphaModFix amt="0"/>
              </a:blip>
              <a:stretch>
                <a:fillRect l="0" t="-47358" r="0" b="-47356"/>
              </a:stretch>
            </a:blipFill>
          </p:spPr>
        </p:sp>
      </p:grpSp>
      <p:grpSp>
        <p:nvGrpSpPr>
          <p:cNvPr name="Group 122" id="122"/>
          <p:cNvGrpSpPr/>
          <p:nvPr/>
        </p:nvGrpSpPr>
        <p:grpSpPr>
          <a:xfrm rot="0">
            <a:off x="14081760" y="4572000"/>
            <a:ext cx="3657600" cy="731520"/>
            <a:chOff x="0" y="0"/>
            <a:chExt cx="4876800" cy="975360"/>
          </a:xfrm>
        </p:grpSpPr>
        <p:sp>
          <p:nvSpPr>
            <p:cNvPr name="Freeform 123" id="123"/>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4">
                <a:alphaModFix amt="0"/>
              </a:blip>
              <a:stretch>
                <a:fillRect l="0" t="-47425" r="0" b="-47425"/>
              </a:stretch>
            </a:blipFill>
          </p:spPr>
        </p:sp>
        <p:sp>
          <p:nvSpPr>
            <p:cNvPr name="TextBox 124" id="124"/>
            <p:cNvSpPr txBox="true"/>
            <p:nvPr/>
          </p:nvSpPr>
          <p:spPr>
            <a:xfrm>
              <a:off x="0" y="-9525"/>
              <a:ext cx="4876800" cy="984885"/>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 Limitations</a:t>
              </a:r>
            </a:p>
          </p:txBody>
        </p:sp>
      </p:grpSp>
      <p:grpSp>
        <p:nvGrpSpPr>
          <p:cNvPr name="Group 125" id="125"/>
          <p:cNvGrpSpPr/>
          <p:nvPr/>
        </p:nvGrpSpPr>
        <p:grpSpPr>
          <a:xfrm rot="0">
            <a:off x="14081760" y="5394960"/>
            <a:ext cx="3657600" cy="731520"/>
            <a:chOff x="0" y="0"/>
            <a:chExt cx="4876800" cy="975360"/>
          </a:xfrm>
        </p:grpSpPr>
        <p:sp>
          <p:nvSpPr>
            <p:cNvPr name="Freeform 126" id="126"/>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3">
                <a:alphaModFix amt="0"/>
              </a:blip>
              <a:stretch>
                <a:fillRect l="0" t="-47358" r="0" b="-47356"/>
              </a:stretch>
            </a:blipFill>
          </p:spPr>
        </p:sp>
      </p:grpSp>
      <p:grpSp>
        <p:nvGrpSpPr>
          <p:cNvPr name="Group 127" id="127"/>
          <p:cNvGrpSpPr/>
          <p:nvPr/>
        </p:nvGrpSpPr>
        <p:grpSpPr>
          <a:xfrm rot="0">
            <a:off x="14081760" y="5394960"/>
            <a:ext cx="3657600" cy="731520"/>
            <a:chOff x="0" y="0"/>
            <a:chExt cx="4876800" cy="975360"/>
          </a:xfrm>
        </p:grpSpPr>
        <p:sp>
          <p:nvSpPr>
            <p:cNvPr name="Freeform 128" id="128"/>
            <p:cNvSpPr/>
            <p:nvPr/>
          </p:nvSpPr>
          <p:spPr>
            <a:xfrm flipH="false" flipV="false" rot="0">
              <a:off x="0" y="0"/>
              <a:ext cx="4876800" cy="975360"/>
            </a:xfrm>
            <a:custGeom>
              <a:avLst/>
              <a:gdLst/>
              <a:ahLst/>
              <a:cxnLst/>
              <a:rect r="r" b="b" t="t" l="l"/>
              <a:pathLst>
                <a:path h="975360" w="4876800">
                  <a:moveTo>
                    <a:pt x="0" y="0"/>
                  </a:moveTo>
                  <a:lnTo>
                    <a:pt x="4876800" y="0"/>
                  </a:lnTo>
                  <a:lnTo>
                    <a:pt x="4876800" y="975360"/>
                  </a:lnTo>
                  <a:lnTo>
                    <a:pt x="0" y="975360"/>
                  </a:lnTo>
                  <a:close/>
                </a:path>
              </a:pathLst>
            </a:custGeom>
            <a:blipFill>
              <a:blip r:embed="rId4">
                <a:alphaModFix amt="0"/>
              </a:blip>
              <a:stretch>
                <a:fillRect l="0" t="-47425" r="0" b="-47425"/>
              </a:stretch>
            </a:blipFill>
          </p:spPr>
        </p:sp>
        <p:sp>
          <p:nvSpPr>
            <p:cNvPr name="TextBox 129" id="129"/>
            <p:cNvSpPr txBox="true"/>
            <p:nvPr/>
          </p:nvSpPr>
          <p:spPr>
            <a:xfrm>
              <a:off x="0" y="-9525"/>
              <a:ext cx="4876800" cy="984885"/>
            </a:xfrm>
            <a:prstGeom prst="rect">
              <a:avLst/>
            </a:prstGeom>
          </p:spPr>
          <p:txBody>
            <a:bodyPr anchor="ctr" rtlCol="false" tIns="0" lIns="0" bIns="0" rIns="0"/>
            <a:lstStyle/>
            <a:p>
              <a:pPr algn="l">
                <a:lnSpc>
                  <a:spcPts val="2879"/>
                </a:lnSpc>
              </a:pPr>
              <a:r>
                <a:rPr lang="en-US" sz="2400" spc="9">
                  <a:solidFill>
                    <a:srgbClr val="365B6D"/>
                  </a:solidFill>
                  <a:latin typeface="Barlow"/>
                  <a:ea typeface="Barlow"/>
                  <a:cs typeface="Barlow"/>
                  <a:sym typeface="Barlow"/>
                </a:rPr>
                <a:t>• Future work</a:t>
              </a:r>
            </a:p>
          </p:txBody>
        </p:sp>
      </p:grpSp>
      <p:grpSp>
        <p:nvGrpSpPr>
          <p:cNvPr name="Group 130" id="130"/>
          <p:cNvGrpSpPr/>
          <p:nvPr/>
        </p:nvGrpSpPr>
        <p:grpSpPr>
          <a:xfrm rot="0">
            <a:off x="13898880" y="6583680"/>
            <a:ext cx="4023360" cy="731520"/>
            <a:chOff x="0" y="0"/>
            <a:chExt cx="5364480" cy="975360"/>
          </a:xfrm>
        </p:grpSpPr>
        <p:sp>
          <p:nvSpPr>
            <p:cNvPr name="Freeform 131" id="131"/>
            <p:cNvSpPr/>
            <p:nvPr/>
          </p:nvSpPr>
          <p:spPr>
            <a:xfrm flipH="false" flipV="false" rot="0">
              <a:off x="0" y="0"/>
              <a:ext cx="5364480" cy="975360"/>
            </a:xfrm>
            <a:custGeom>
              <a:avLst/>
              <a:gdLst/>
              <a:ahLst/>
              <a:cxnLst/>
              <a:rect r="r" b="b" t="t" l="l"/>
              <a:pathLst>
                <a:path h="975360" w="5364480">
                  <a:moveTo>
                    <a:pt x="0" y="0"/>
                  </a:moveTo>
                  <a:lnTo>
                    <a:pt x="5364480" y="0"/>
                  </a:lnTo>
                  <a:lnTo>
                    <a:pt x="5364480" y="975360"/>
                  </a:lnTo>
                  <a:lnTo>
                    <a:pt x="0" y="975360"/>
                  </a:lnTo>
                  <a:close/>
                </a:path>
              </a:pathLst>
            </a:custGeom>
            <a:blipFill>
              <a:blip r:embed="rId3">
                <a:alphaModFix amt="0"/>
              </a:blip>
              <a:stretch>
                <a:fillRect l="0" t="-57093" r="0" b="-57092"/>
              </a:stretch>
            </a:blipFill>
          </p:spPr>
        </p:sp>
      </p:grpSp>
      <p:grpSp>
        <p:nvGrpSpPr>
          <p:cNvPr name="Group 132" id="132"/>
          <p:cNvGrpSpPr/>
          <p:nvPr/>
        </p:nvGrpSpPr>
        <p:grpSpPr>
          <a:xfrm rot="0">
            <a:off x="13898880" y="6569393"/>
            <a:ext cx="4023360" cy="745807"/>
            <a:chOff x="0" y="0"/>
            <a:chExt cx="5364480" cy="994410"/>
          </a:xfrm>
        </p:grpSpPr>
        <p:sp>
          <p:nvSpPr>
            <p:cNvPr name="Freeform 133" id="133"/>
            <p:cNvSpPr/>
            <p:nvPr/>
          </p:nvSpPr>
          <p:spPr>
            <a:xfrm flipH="false" flipV="false" rot="0">
              <a:off x="0" y="0"/>
              <a:ext cx="5364480" cy="994410"/>
            </a:xfrm>
            <a:custGeom>
              <a:avLst/>
              <a:gdLst/>
              <a:ahLst/>
              <a:cxnLst/>
              <a:rect r="r" b="b" t="t" l="l"/>
              <a:pathLst>
                <a:path h="994410" w="5364480">
                  <a:moveTo>
                    <a:pt x="0" y="0"/>
                  </a:moveTo>
                  <a:lnTo>
                    <a:pt x="5364480" y="0"/>
                  </a:lnTo>
                  <a:lnTo>
                    <a:pt x="5364480" y="994410"/>
                  </a:lnTo>
                  <a:lnTo>
                    <a:pt x="0" y="994410"/>
                  </a:lnTo>
                  <a:close/>
                </a:path>
              </a:pathLst>
            </a:custGeom>
            <a:blipFill>
              <a:blip r:embed="rId4">
                <a:alphaModFix amt="0"/>
              </a:blip>
              <a:stretch>
                <a:fillRect l="0" t="-55114" r="0" b="-55114"/>
              </a:stretch>
            </a:blipFill>
          </p:spPr>
        </p:sp>
        <p:sp>
          <p:nvSpPr>
            <p:cNvPr name="TextBox 134" id="134"/>
            <p:cNvSpPr txBox="true"/>
            <p:nvPr/>
          </p:nvSpPr>
          <p:spPr>
            <a:xfrm>
              <a:off x="0" y="-9525"/>
              <a:ext cx="5364480" cy="1003935"/>
            </a:xfrm>
            <a:prstGeom prst="rect">
              <a:avLst/>
            </a:prstGeom>
          </p:spPr>
          <p:txBody>
            <a:bodyPr anchor="ctr" rtlCol="false" tIns="0" lIns="0" bIns="0" rIns="0"/>
            <a:lstStyle/>
            <a:p>
              <a:pPr algn="ctr">
                <a:lnSpc>
                  <a:spcPts val="2999"/>
                </a:lnSpc>
              </a:pPr>
              <a:r>
                <a:rPr lang="en-US" sz="2499" spc="9">
                  <a:solidFill>
                    <a:srgbClr val="41C1BA"/>
                  </a:solidFill>
                  <a:latin typeface="Barlow"/>
                  <a:ea typeface="Barlow"/>
                  <a:cs typeface="Barlow"/>
                  <a:sym typeface="Barlow"/>
                </a:rPr>
                <a:t>Inverted funnel</a:t>
              </a:r>
            </a:p>
          </p:txBody>
        </p:sp>
      </p:gr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914400" y="3657600"/>
            <a:ext cx="16459200" cy="1636366"/>
            <a:chOff x="0" y="0"/>
            <a:chExt cx="21945600" cy="2181822"/>
          </a:xfrm>
        </p:grpSpPr>
        <p:sp>
          <p:nvSpPr>
            <p:cNvPr name="Freeform 3" id="3"/>
            <p:cNvSpPr/>
            <p:nvPr/>
          </p:nvSpPr>
          <p:spPr>
            <a:xfrm flipH="false" flipV="false" rot="0">
              <a:off x="0" y="0"/>
              <a:ext cx="21945600" cy="2181860"/>
            </a:xfrm>
            <a:custGeom>
              <a:avLst/>
              <a:gdLst/>
              <a:ahLst/>
              <a:cxnLst/>
              <a:rect r="r" b="b" t="t" l="l"/>
              <a:pathLst>
                <a:path h="2181860" w="21945600">
                  <a:moveTo>
                    <a:pt x="0" y="0"/>
                  </a:moveTo>
                  <a:lnTo>
                    <a:pt x="21945600" y="0"/>
                  </a:lnTo>
                  <a:lnTo>
                    <a:pt x="21945600" y="2181860"/>
                  </a:lnTo>
                  <a:lnTo>
                    <a:pt x="0" y="2181860"/>
                  </a:lnTo>
                  <a:close/>
                </a:path>
              </a:pathLst>
            </a:custGeom>
            <a:blipFill>
              <a:blip r:embed="rId3">
                <a:alphaModFix amt="0"/>
              </a:blip>
              <a:stretch>
                <a:fillRect l="0" t="-145849" r="0" b="-145847"/>
              </a:stretch>
            </a:blipFill>
          </p:spPr>
        </p:sp>
      </p:grpSp>
      <p:grpSp>
        <p:nvGrpSpPr>
          <p:cNvPr name="Group 4" id="4"/>
          <p:cNvGrpSpPr/>
          <p:nvPr/>
        </p:nvGrpSpPr>
        <p:grpSpPr>
          <a:xfrm rot="0">
            <a:off x="914400" y="3657600"/>
            <a:ext cx="16459200" cy="1736954"/>
            <a:chOff x="0" y="0"/>
            <a:chExt cx="21945600" cy="2315938"/>
          </a:xfrm>
        </p:grpSpPr>
        <p:sp>
          <p:nvSpPr>
            <p:cNvPr name="Freeform 5" id="5"/>
            <p:cNvSpPr/>
            <p:nvPr/>
          </p:nvSpPr>
          <p:spPr>
            <a:xfrm flipH="false" flipV="false" rot="0">
              <a:off x="0" y="0"/>
              <a:ext cx="21945600" cy="2315943"/>
            </a:xfrm>
            <a:custGeom>
              <a:avLst/>
              <a:gdLst/>
              <a:ahLst/>
              <a:cxnLst/>
              <a:rect r="r" b="b" t="t" l="l"/>
              <a:pathLst>
                <a:path h="2315943" w="21945600">
                  <a:moveTo>
                    <a:pt x="0" y="0"/>
                  </a:moveTo>
                  <a:lnTo>
                    <a:pt x="21945600" y="0"/>
                  </a:lnTo>
                  <a:lnTo>
                    <a:pt x="21945600" y="2315943"/>
                  </a:lnTo>
                  <a:lnTo>
                    <a:pt x="0" y="2315943"/>
                  </a:lnTo>
                  <a:close/>
                </a:path>
              </a:pathLst>
            </a:custGeom>
            <a:blipFill>
              <a:blip r:embed="rId4">
                <a:alphaModFix amt="0"/>
              </a:blip>
              <a:stretch>
                <a:fillRect l="0" t="-137533" r="0" b="-131742"/>
              </a:stretch>
            </a:blipFill>
          </p:spPr>
        </p:sp>
        <p:sp>
          <p:nvSpPr>
            <p:cNvPr name="TextBox 6" id="6"/>
            <p:cNvSpPr txBox="true"/>
            <p:nvPr/>
          </p:nvSpPr>
          <p:spPr>
            <a:xfrm>
              <a:off x="0" y="0"/>
              <a:ext cx="21945600" cy="2315938"/>
            </a:xfrm>
            <a:prstGeom prst="rect">
              <a:avLst/>
            </a:prstGeom>
          </p:spPr>
          <p:txBody>
            <a:bodyPr anchor="ctr" rtlCol="false" tIns="0" lIns="0" bIns="0" rIns="0"/>
            <a:lstStyle/>
            <a:p>
              <a:pPr algn="ctr">
                <a:lnSpc>
                  <a:spcPts val="10560"/>
                </a:lnSpc>
              </a:pPr>
              <a:r>
                <a:rPr lang="en-US" b="true" sz="8800">
                  <a:solidFill>
                    <a:srgbClr val="365B6D"/>
                  </a:solidFill>
                  <a:latin typeface="Barlow Bold"/>
                  <a:ea typeface="Barlow Bold"/>
                  <a:cs typeface="Barlow Bold"/>
                  <a:sym typeface="Barlow Bold"/>
                </a:rPr>
                <a:t>LANGUAGE RULES</a:t>
              </a:r>
            </a:p>
          </p:txBody>
        </p:sp>
      </p:grpSp>
      <p:grpSp>
        <p:nvGrpSpPr>
          <p:cNvPr name="Group 7" id="7"/>
          <p:cNvGrpSpPr/>
          <p:nvPr/>
        </p:nvGrpSpPr>
        <p:grpSpPr>
          <a:xfrm rot="0">
            <a:off x="914400" y="5120640"/>
            <a:ext cx="16459200" cy="1097280"/>
            <a:chOff x="0" y="0"/>
            <a:chExt cx="21945600" cy="1463040"/>
          </a:xfrm>
        </p:grpSpPr>
        <p:sp>
          <p:nvSpPr>
            <p:cNvPr name="Freeform 8" id="8"/>
            <p:cNvSpPr/>
            <p:nvPr/>
          </p:nvSpPr>
          <p:spPr>
            <a:xfrm flipH="false" flipV="false" rot="0">
              <a:off x="0" y="0"/>
              <a:ext cx="21945600" cy="1463040"/>
            </a:xfrm>
            <a:custGeom>
              <a:avLst/>
              <a:gdLst/>
              <a:ahLst/>
              <a:cxnLst/>
              <a:rect r="r" b="b" t="t" l="l"/>
              <a:pathLst>
                <a:path h="1463040" w="21945600">
                  <a:moveTo>
                    <a:pt x="0" y="0"/>
                  </a:moveTo>
                  <a:lnTo>
                    <a:pt x="21945600" y="0"/>
                  </a:lnTo>
                  <a:lnTo>
                    <a:pt x="21945600" y="1463040"/>
                  </a:lnTo>
                  <a:lnTo>
                    <a:pt x="0" y="1463040"/>
                  </a:lnTo>
                  <a:close/>
                </a:path>
              </a:pathLst>
            </a:custGeom>
            <a:blipFill>
              <a:blip r:embed="rId3">
                <a:alphaModFix amt="0"/>
              </a:blip>
              <a:stretch>
                <a:fillRect l="0" t="-242072" r="0" b="-242072"/>
              </a:stretch>
            </a:blipFill>
          </p:spPr>
        </p:sp>
      </p:grpSp>
      <p:grpSp>
        <p:nvGrpSpPr>
          <p:cNvPr name="Group 9" id="9"/>
          <p:cNvGrpSpPr/>
          <p:nvPr/>
        </p:nvGrpSpPr>
        <p:grpSpPr>
          <a:xfrm rot="0">
            <a:off x="914400" y="5113496"/>
            <a:ext cx="16459200" cy="1104424"/>
            <a:chOff x="0" y="0"/>
            <a:chExt cx="21945600" cy="1472565"/>
          </a:xfrm>
        </p:grpSpPr>
        <p:sp>
          <p:nvSpPr>
            <p:cNvPr name="Freeform 10" id="10"/>
            <p:cNvSpPr/>
            <p:nvPr/>
          </p:nvSpPr>
          <p:spPr>
            <a:xfrm flipH="false" flipV="false" rot="0">
              <a:off x="0" y="0"/>
              <a:ext cx="21945600" cy="1472565"/>
            </a:xfrm>
            <a:custGeom>
              <a:avLst/>
              <a:gdLst/>
              <a:ahLst/>
              <a:cxnLst/>
              <a:rect r="r" b="b" t="t" l="l"/>
              <a:pathLst>
                <a:path h="1472565" w="21945600">
                  <a:moveTo>
                    <a:pt x="0" y="0"/>
                  </a:moveTo>
                  <a:lnTo>
                    <a:pt x="21945600" y="0"/>
                  </a:lnTo>
                  <a:lnTo>
                    <a:pt x="21945600" y="1472565"/>
                  </a:lnTo>
                  <a:lnTo>
                    <a:pt x="0" y="1472565"/>
                  </a:lnTo>
                  <a:close/>
                </a:path>
              </a:pathLst>
            </a:custGeom>
            <a:blipFill>
              <a:blip r:embed="rId4">
                <a:alphaModFix amt="0"/>
              </a:blip>
              <a:stretch>
                <a:fillRect l="0" t="-240385" r="0" b="-240385"/>
              </a:stretch>
            </a:blipFill>
          </p:spPr>
        </p:sp>
        <p:sp>
          <p:nvSpPr>
            <p:cNvPr name="TextBox 11" id="11"/>
            <p:cNvSpPr txBox="true"/>
            <p:nvPr/>
          </p:nvSpPr>
          <p:spPr>
            <a:xfrm>
              <a:off x="0" y="-9525"/>
              <a:ext cx="21945600" cy="1482090"/>
            </a:xfrm>
            <a:prstGeom prst="rect">
              <a:avLst/>
            </a:prstGeom>
          </p:spPr>
          <p:txBody>
            <a:bodyPr anchor="ctr" rtlCol="false" tIns="0" lIns="0" bIns="0" rIns="0"/>
            <a:lstStyle/>
            <a:p>
              <a:pPr algn="ctr">
                <a:lnSpc>
                  <a:spcPts val="6718"/>
                </a:lnSpc>
              </a:pPr>
              <a:r>
                <a:rPr lang="en-US" b="true" sz="5599">
                  <a:solidFill>
                    <a:srgbClr val="6C9286"/>
                  </a:solidFill>
                  <a:latin typeface="Barlow Semi-Bold"/>
                  <a:ea typeface="Barlow Semi-Bold"/>
                  <a:cs typeface="Barlow Semi-Bold"/>
                  <a:sym typeface="Barlow Semi-Bold"/>
                </a:rPr>
                <a:t>THAT "PAY RENT"</a:t>
              </a:r>
            </a:p>
          </p:txBody>
        </p:sp>
      </p:grpSp>
      <p:grpSp>
        <p:nvGrpSpPr>
          <p:cNvPr name="Group 12" id="12"/>
          <p:cNvGrpSpPr/>
          <p:nvPr/>
        </p:nvGrpSpPr>
        <p:grpSpPr>
          <a:xfrm rot="0">
            <a:off x="7315200" y="6583680"/>
            <a:ext cx="3657600" cy="91440"/>
            <a:chOff x="0" y="0"/>
            <a:chExt cx="4876800" cy="121920"/>
          </a:xfrm>
        </p:grpSpPr>
        <p:sp>
          <p:nvSpPr>
            <p:cNvPr name="Freeform 13" id="13"/>
            <p:cNvSpPr/>
            <p:nvPr/>
          </p:nvSpPr>
          <p:spPr>
            <a:xfrm flipH="false" flipV="false" rot="0">
              <a:off x="0" y="0"/>
              <a:ext cx="4876800" cy="121920"/>
            </a:xfrm>
            <a:custGeom>
              <a:avLst/>
              <a:gdLst/>
              <a:ahLst/>
              <a:cxnLst/>
              <a:rect r="r" b="b" t="t" l="l"/>
              <a:pathLst>
                <a:path h="121920" w="4876800">
                  <a:moveTo>
                    <a:pt x="0" y="0"/>
                  </a:moveTo>
                  <a:lnTo>
                    <a:pt x="4876800" y="0"/>
                  </a:lnTo>
                  <a:lnTo>
                    <a:pt x="4876800" y="121920"/>
                  </a:lnTo>
                  <a:lnTo>
                    <a:pt x="0" y="121920"/>
                  </a:lnTo>
                  <a:close/>
                </a:path>
              </a:pathLst>
            </a:custGeom>
            <a:solidFill>
              <a:srgbClr val="365B6D"/>
            </a:solidFill>
          </p:spPr>
        </p:sp>
      </p:grpSp>
      <p:grpSp>
        <p:nvGrpSpPr>
          <p:cNvPr name="Group 14" id="14"/>
          <p:cNvGrpSpPr/>
          <p:nvPr/>
        </p:nvGrpSpPr>
        <p:grpSpPr>
          <a:xfrm rot="0">
            <a:off x="914400" y="7315200"/>
            <a:ext cx="16459200" cy="731520"/>
            <a:chOff x="0" y="0"/>
            <a:chExt cx="21945600" cy="975360"/>
          </a:xfrm>
        </p:grpSpPr>
        <p:sp>
          <p:nvSpPr>
            <p:cNvPr name="Freeform 15" id="15"/>
            <p:cNvSpPr/>
            <p:nvPr/>
          </p:nvSpPr>
          <p:spPr>
            <a:xfrm flipH="false" flipV="false" rot="0">
              <a:off x="0" y="0"/>
              <a:ext cx="21945600" cy="975360"/>
            </a:xfrm>
            <a:custGeom>
              <a:avLst/>
              <a:gdLst/>
              <a:ahLst/>
              <a:cxnLst/>
              <a:rect r="r" b="b" t="t" l="l"/>
              <a:pathLst>
                <a:path h="975360" w="21945600">
                  <a:moveTo>
                    <a:pt x="0" y="0"/>
                  </a:moveTo>
                  <a:lnTo>
                    <a:pt x="21945600" y="0"/>
                  </a:lnTo>
                  <a:lnTo>
                    <a:pt x="21945600" y="975360"/>
                  </a:lnTo>
                  <a:lnTo>
                    <a:pt x="0" y="975360"/>
                  </a:lnTo>
                  <a:close/>
                </a:path>
              </a:pathLst>
            </a:custGeom>
            <a:blipFill>
              <a:blip r:embed="rId3">
                <a:alphaModFix amt="0"/>
              </a:blip>
              <a:stretch>
                <a:fillRect l="0" t="-388108" r="0" b="-388109"/>
              </a:stretch>
            </a:blipFill>
          </p:spPr>
        </p:sp>
      </p:grpSp>
      <p:grpSp>
        <p:nvGrpSpPr>
          <p:cNvPr name="Group 16" id="16"/>
          <p:cNvGrpSpPr/>
          <p:nvPr/>
        </p:nvGrpSpPr>
        <p:grpSpPr>
          <a:xfrm rot="0">
            <a:off x="914400" y="7315200"/>
            <a:ext cx="16459200" cy="731520"/>
            <a:chOff x="0" y="0"/>
            <a:chExt cx="21945600" cy="975360"/>
          </a:xfrm>
        </p:grpSpPr>
        <p:sp>
          <p:nvSpPr>
            <p:cNvPr name="Freeform 17" id="17"/>
            <p:cNvSpPr/>
            <p:nvPr/>
          </p:nvSpPr>
          <p:spPr>
            <a:xfrm flipH="false" flipV="false" rot="0">
              <a:off x="0" y="0"/>
              <a:ext cx="21945600" cy="975360"/>
            </a:xfrm>
            <a:custGeom>
              <a:avLst/>
              <a:gdLst/>
              <a:ahLst/>
              <a:cxnLst/>
              <a:rect r="r" b="b" t="t" l="l"/>
              <a:pathLst>
                <a:path h="975360" w="21945600">
                  <a:moveTo>
                    <a:pt x="0" y="0"/>
                  </a:moveTo>
                  <a:lnTo>
                    <a:pt x="21945600" y="0"/>
                  </a:lnTo>
                  <a:lnTo>
                    <a:pt x="21945600" y="975360"/>
                  </a:lnTo>
                  <a:lnTo>
                    <a:pt x="0" y="975360"/>
                  </a:lnTo>
                  <a:close/>
                </a:path>
              </a:pathLst>
            </a:custGeom>
            <a:blipFill>
              <a:blip r:embed="rId4">
                <a:alphaModFix amt="0"/>
              </a:blip>
              <a:stretch>
                <a:fillRect l="0" t="-388413" r="0" b="-388413"/>
              </a:stretch>
            </a:blipFill>
          </p:spPr>
        </p:sp>
        <p:sp>
          <p:nvSpPr>
            <p:cNvPr name="TextBox 18" id="18"/>
            <p:cNvSpPr txBox="true"/>
            <p:nvPr/>
          </p:nvSpPr>
          <p:spPr>
            <a:xfrm>
              <a:off x="0" y="0"/>
              <a:ext cx="21945600" cy="975360"/>
            </a:xfrm>
            <a:prstGeom prst="rect">
              <a:avLst/>
            </a:prstGeom>
          </p:spPr>
          <p:txBody>
            <a:bodyPr anchor="ctr" rtlCol="false" tIns="0" lIns="0" bIns="0" rIns="0"/>
            <a:lstStyle/>
            <a:p>
              <a:pPr algn="ctr">
                <a:lnSpc>
                  <a:spcPts val="3840"/>
                </a:lnSpc>
              </a:pPr>
              <a:r>
                <a:rPr lang="en-US" sz="3200" spc="12">
                  <a:solidFill>
                    <a:srgbClr val="365B6D"/>
                  </a:solidFill>
                  <a:latin typeface="Barlow"/>
                  <a:ea typeface="Barlow"/>
                  <a:cs typeface="Barlow"/>
                  <a:sym typeface="Barlow"/>
                </a:rPr>
                <a:t>Five principles that do real work in your writing</a:t>
              </a:r>
            </a:p>
          </p:txBody>
        </p:sp>
      </p:gr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914400" y="548640"/>
            <a:ext cx="16459200" cy="1097280"/>
            <a:chOff x="0" y="0"/>
            <a:chExt cx="21945600" cy="1463040"/>
          </a:xfrm>
        </p:grpSpPr>
        <p:sp>
          <p:nvSpPr>
            <p:cNvPr name="Freeform 3" id="3"/>
            <p:cNvSpPr/>
            <p:nvPr/>
          </p:nvSpPr>
          <p:spPr>
            <a:xfrm flipH="false" flipV="false" rot="0">
              <a:off x="0" y="0"/>
              <a:ext cx="21945600" cy="1463040"/>
            </a:xfrm>
            <a:custGeom>
              <a:avLst/>
              <a:gdLst/>
              <a:ahLst/>
              <a:cxnLst/>
              <a:rect r="r" b="b" t="t" l="l"/>
              <a:pathLst>
                <a:path h="1463040" w="21945600">
                  <a:moveTo>
                    <a:pt x="0" y="0"/>
                  </a:moveTo>
                  <a:lnTo>
                    <a:pt x="21945600" y="0"/>
                  </a:lnTo>
                  <a:lnTo>
                    <a:pt x="21945600" y="1463040"/>
                  </a:lnTo>
                  <a:lnTo>
                    <a:pt x="0" y="1463040"/>
                  </a:lnTo>
                  <a:close/>
                </a:path>
              </a:pathLst>
            </a:custGeom>
            <a:blipFill>
              <a:blip r:embed="rId3">
                <a:alphaModFix amt="0"/>
              </a:blip>
              <a:stretch>
                <a:fillRect l="0" t="-242072" r="0" b="-242072"/>
              </a:stretch>
            </a:blipFill>
          </p:spPr>
        </p:sp>
      </p:grpSp>
      <p:grpSp>
        <p:nvGrpSpPr>
          <p:cNvPr name="Group 4" id="4"/>
          <p:cNvGrpSpPr/>
          <p:nvPr/>
        </p:nvGrpSpPr>
        <p:grpSpPr>
          <a:xfrm rot="0">
            <a:off x="914400" y="541496"/>
            <a:ext cx="16459200" cy="1104424"/>
            <a:chOff x="0" y="0"/>
            <a:chExt cx="21945600" cy="1472565"/>
          </a:xfrm>
        </p:grpSpPr>
        <p:sp>
          <p:nvSpPr>
            <p:cNvPr name="Freeform 5" id="5"/>
            <p:cNvSpPr/>
            <p:nvPr/>
          </p:nvSpPr>
          <p:spPr>
            <a:xfrm flipH="false" flipV="false" rot="0">
              <a:off x="0" y="0"/>
              <a:ext cx="21945600" cy="1472565"/>
            </a:xfrm>
            <a:custGeom>
              <a:avLst/>
              <a:gdLst/>
              <a:ahLst/>
              <a:cxnLst/>
              <a:rect r="r" b="b" t="t" l="l"/>
              <a:pathLst>
                <a:path h="1472565" w="21945600">
                  <a:moveTo>
                    <a:pt x="0" y="0"/>
                  </a:moveTo>
                  <a:lnTo>
                    <a:pt x="21945600" y="0"/>
                  </a:lnTo>
                  <a:lnTo>
                    <a:pt x="21945600" y="1472565"/>
                  </a:lnTo>
                  <a:lnTo>
                    <a:pt x="0" y="1472565"/>
                  </a:lnTo>
                  <a:close/>
                </a:path>
              </a:pathLst>
            </a:custGeom>
            <a:blipFill>
              <a:blip r:embed="rId4">
                <a:alphaModFix amt="0"/>
              </a:blip>
              <a:stretch>
                <a:fillRect l="0" t="-240385" r="0" b="-240385"/>
              </a:stretch>
            </a:blipFill>
          </p:spPr>
        </p:sp>
        <p:sp>
          <p:nvSpPr>
            <p:cNvPr name="TextBox 6" id="6"/>
            <p:cNvSpPr txBox="true"/>
            <p:nvPr/>
          </p:nvSpPr>
          <p:spPr>
            <a:xfrm>
              <a:off x="0" y="-9525"/>
              <a:ext cx="21945600" cy="1482090"/>
            </a:xfrm>
            <a:prstGeom prst="rect">
              <a:avLst/>
            </a:prstGeom>
          </p:spPr>
          <p:txBody>
            <a:bodyPr anchor="ctr" rtlCol="false" tIns="0" lIns="0" bIns="0" rIns="0"/>
            <a:lstStyle/>
            <a:p>
              <a:pPr algn="l">
                <a:lnSpc>
                  <a:spcPts val="6718"/>
                </a:lnSpc>
              </a:pPr>
              <a:r>
                <a:rPr lang="en-US" b="true" sz="5599">
                  <a:solidFill>
                    <a:srgbClr val="365B6D"/>
                  </a:solidFill>
                  <a:latin typeface="Barlow Bold"/>
                  <a:ea typeface="Barlow Bold"/>
                  <a:cs typeface="Barlow Bold"/>
                  <a:sym typeface="Barlow Bold"/>
                </a:rPr>
                <a:t>RULE 1 &amp; 2: TENSE AND VOICE</a:t>
              </a:r>
            </a:p>
          </p:txBody>
        </p:sp>
      </p:grpSp>
      <p:grpSp>
        <p:nvGrpSpPr>
          <p:cNvPr name="Group 7" id="7"/>
          <p:cNvGrpSpPr/>
          <p:nvPr/>
        </p:nvGrpSpPr>
        <p:grpSpPr>
          <a:xfrm rot="0">
            <a:off x="914400" y="1828800"/>
            <a:ext cx="8046720" cy="7680960"/>
            <a:chOff x="0" y="0"/>
            <a:chExt cx="10728960" cy="10241280"/>
          </a:xfrm>
        </p:grpSpPr>
        <p:sp>
          <p:nvSpPr>
            <p:cNvPr name="Freeform 8" id="8"/>
            <p:cNvSpPr/>
            <p:nvPr/>
          </p:nvSpPr>
          <p:spPr>
            <a:xfrm flipH="false" flipV="false" rot="0">
              <a:off x="0" y="0"/>
              <a:ext cx="10728960" cy="10241280"/>
            </a:xfrm>
            <a:custGeom>
              <a:avLst/>
              <a:gdLst/>
              <a:ahLst/>
              <a:cxnLst/>
              <a:rect r="r" b="b" t="t" l="l"/>
              <a:pathLst>
                <a:path h="10241280" w="10728960">
                  <a:moveTo>
                    <a:pt x="0" y="0"/>
                  </a:moveTo>
                  <a:lnTo>
                    <a:pt x="10728960" y="0"/>
                  </a:lnTo>
                  <a:lnTo>
                    <a:pt x="10728960" y="10241280"/>
                  </a:lnTo>
                  <a:lnTo>
                    <a:pt x="0" y="10241280"/>
                  </a:lnTo>
                  <a:close/>
                </a:path>
              </a:pathLst>
            </a:custGeom>
            <a:solidFill>
              <a:srgbClr val="41C1BA"/>
            </a:solidFill>
          </p:spPr>
        </p:sp>
      </p:grpSp>
      <p:grpSp>
        <p:nvGrpSpPr>
          <p:cNvPr name="Group 9" id="9"/>
          <p:cNvGrpSpPr/>
          <p:nvPr/>
        </p:nvGrpSpPr>
        <p:grpSpPr>
          <a:xfrm rot="0">
            <a:off x="1280160" y="2011680"/>
            <a:ext cx="7315200" cy="731520"/>
            <a:chOff x="0" y="0"/>
            <a:chExt cx="9753600" cy="975360"/>
          </a:xfrm>
        </p:grpSpPr>
        <p:sp>
          <p:nvSpPr>
            <p:cNvPr name="Freeform 10" id="10"/>
            <p:cNvSpPr/>
            <p:nvPr/>
          </p:nvSpPr>
          <p:spPr>
            <a:xfrm flipH="false" flipV="false" rot="0">
              <a:off x="0" y="0"/>
              <a:ext cx="9753600" cy="975360"/>
            </a:xfrm>
            <a:custGeom>
              <a:avLst/>
              <a:gdLst/>
              <a:ahLst/>
              <a:cxnLst/>
              <a:rect r="r" b="b" t="t" l="l"/>
              <a:pathLst>
                <a:path h="975360" w="9753600">
                  <a:moveTo>
                    <a:pt x="0" y="0"/>
                  </a:moveTo>
                  <a:lnTo>
                    <a:pt x="9753600" y="0"/>
                  </a:lnTo>
                  <a:lnTo>
                    <a:pt x="9753600" y="975360"/>
                  </a:lnTo>
                  <a:lnTo>
                    <a:pt x="0" y="975360"/>
                  </a:lnTo>
                  <a:close/>
                </a:path>
              </a:pathLst>
            </a:custGeom>
            <a:blipFill>
              <a:blip r:embed="rId3">
                <a:alphaModFix amt="0"/>
              </a:blip>
              <a:stretch>
                <a:fillRect l="0" t="-144714" r="0" b="-144714"/>
              </a:stretch>
            </a:blipFill>
          </p:spPr>
        </p:sp>
      </p:grpSp>
      <p:grpSp>
        <p:nvGrpSpPr>
          <p:cNvPr name="Group 11" id="11"/>
          <p:cNvGrpSpPr/>
          <p:nvPr/>
        </p:nvGrpSpPr>
        <p:grpSpPr>
          <a:xfrm rot="0">
            <a:off x="1280160" y="2011680"/>
            <a:ext cx="7315200" cy="731520"/>
            <a:chOff x="0" y="0"/>
            <a:chExt cx="9753600" cy="975360"/>
          </a:xfrm>
        </p:grpSpPr>
        <p:sp>
          <p:nvSpPr>
            <p:cNvPr name="Freeform 12" id="12"/>
            <p:cNvSpPr/>
            <p:nvPr/>
          </p:nvSpPr>
          <p:spPr>
            <a:xfrm flipH="false" flipV="false" rot="0">
              <a:off x="0" y="0"/>
              <a:ext cx="9753600" cy="975360"/>
            </a:xfrm>
            <a:custGeom>
              <a:avLst/>
              <a:gdLst/>
              <a:ahLst/>
              <a:cxnLst/>
              <a:rect r="r" b="b" t="t" l="l"/>
              <a:pathLst>
                <a:path h="975360" w="9753600">
                  <a:moveTo>
                    <a:pt x="0" y="0"/>
                  </a:moveTo>
                  <a:lnTo>
                    <a:pt x="9753600" y="0"/>
                  </a:lnTo>
                  <a:lnTo>
                    <a:pt x="9753600" y="975360"/>
                  </a:lnTo>
                  <a:lnTo>
                    <a:pt x="0" y="975360"/>
                  </a:lnTo>
                  <a:close/>
                </a:path>
              </a:pathLst>
            </a:custGeom>
            <a:blipFill>
              <a:blip r:embed="rId4">
                <a:alphaModFix amt="0"/>
              </a:blip>
              <a:stretch>
                <a:fillRect l="0" t="-144850" r="0" b="-144850"/>
              </a:stretch>
            </a:blipFill>
          </p:spPr>
        </p:sp>
        <p:sp>
          <p:nvSpPr>
            <p:cNvPr name="TextBox 13" id="13"/>
            <p:cNvSpPr txBox="true"/>
            <p:nvPr/>
          </p:nvSpPr>
          <p:spPr>
            <a:xfrm>
              <a:off x="0" y="0"/>
              <a:ext cx="9753600" cy="975360"/>
            </a:xfrm>
            <a:prstGeom prst="rect">
              <a:avLst/>
            </a:prstGeom>
          </p:spPr>
          <p:txBody>
            <a:bodyPr anchor="ctr" rtlCol="false" tIns="0" lIns="0" bIns="0" rIns="0"/>
            <a:lstStyle/>
            <a:p>
              <a:pPr algn="l">
                <a:lnSpc>
                  <a:spcPts val="3840"/>
                </a:lnSpc>
              </a:pPr>
              <a:r>
                <a:rPr lang="en-US" b="true" sz="3200">
                  <a:solidFill>
                    <a:srgbClr val="365B6D"/>
                  </a:solidFill>
                  <a:latin typeface="Barlow Semi-Bold"/>
                  <a:ea typeface="Barlow Semi-Bold"/>
                  <a:cs typeface="Barlow Semi-Bold"/>
                  <a:sym typeface="Barlow Semi-Bold"/>
                </a:rPr>
                <a:t>RULE 1: TENSE</a:t>
              </a:r>
            </a:p>
          </p:txBody>
        </p:sp>
      </p:grpSp>
      <p:grpSp>
        <p:nvGrpSpPr>
          <p:cNvPr name="Group 14" id="14"/>
          <p:cNvGrpSpPr/>
          <p:nvPr/>
        </p:nvGrpSpPr>
        <p:grpSpPr>
          <a:xfrm rot="0">
            <a:off x="1280160" y="2926080"/>
            <a:ext cx="7315200" cy="6217920"/>
            <a:chOff x="0" y="0"/>
            <a:chExt cx="9753600" cy="8290560"/>
          </a:xfrm>
        </p:grpSpPr>
        <p:sp>
          <p:nvSpPr>
            <p:cNvPr name="Freeform 15" id="15"/>
            <p:cNvSpPr/>
            <p:nvPr/>
          </p:nvSpPr>
          <p:spPr>
            <a:xfrm flipH="false" flipV="false" rot="0">
              <a:off x="0" y="0"/>
              <a:ext cx="9753600" cy="8290560"/>
            </a:xfrm>
            <a:custGeom>
              <a:avLst/>
              <a:gdLst/>
              <a:ahLst/>
              <a:cxnLst/>
              <a:rect r="r" b="b" t="t" l="l"/>
              <a:pathLst>
                <a:path h="8290560" w="9753600">
                  <a:moveTo>
                    <a:pt x="0" y="0"/>
                  </a:moveTo>
                  <a:lnTo>
                    <a:pt x="9753600" y="0"/>
                  </a:lnTo>
                  <a:lnTo>
                    <a:pt x="9753600" y="8290560"/>
                  </a:lnTo>
                  <a:lnTo>
                    <a:pt x="0" y="8290560"/>
                  </a:lnTo>
                  <a:close/>
                </a:path>
              </a:pathLst>
            </a:custGeom>
            <a:blipFill>
              <a:blip r:embed="rId3">
                <a:alphaModFix amt="0"/>
              </a:blip>
              <a:stretch>
                <a:fillRect l="-59133" t="0" r="-59133" b="0"/>
              </a:stretch>
            </a:blipFill>
          </p:spPr>
        </p:sp>
      </p:grpSp>
      <p:grpSp>
        <p:nvGrpSpPr>
          <p:cNvPr name="Group 16" id="16"/>
          <p:cNvGrpSpPr/>
          <p:nvPr/>
        </p:nvGrpSpPr>
        <p:grpSpPr>
          <a:xfrm rot="0">
            <a:off x="1280160" y="2918936"/>
            <a:ext cx="7315200" cy="6225064"/>
            <a:chOff x="0" y="0"/>
            <a:chExt cx="9753600" cy="8300085"/>
          </a:xfrm>
        </p:grpSpPr>
        <p:sp>
          <p:nvSpPr>
            <p:cNvPr name="Freeform 17" id="17"/>
            <p:cNvSpPr/>
            <p:nvPr/>
          </p:nvSpPr>
          <p:spPr>
            <a:xfrm flipH="false" flipV="false" rot="0">
              <a:off x="0" y="0"/>
              <a:ext cx="9753600" cy="8300085"/>
            </a:xfrm>
            <a:custGeom>
              <a:avLst/>
              <a:gdLst/>
              <a:ahLst/>
              <a:cxnLst/>
              <a:rect r="r" b="b" t="t" l="l"/>
              <a:pathLst>
                <a:path h="8300085" w="9753600">
                  <a:moveTo>
                    <a:pt x="0" y="0"/>
                  </a:moveTo>
                  <a:lnTo>
                    <a:pt x="9753600" y="0"/>
                  </a:lnTo>
                  <a:lnTo>
                    <a:pt x="9753600" y="8300085"/>
                  </a:lnTo>
                  <a:lnTo>
                    <a:pt x="0" y="8300085"/>
                  </a:lnTo>
                  <a:close/>
                </a:path>
              </a:pathLst>
            </a:custGeom>
            <a:blipFill>
              <a:blip r:embed="rId4">
                <a:alphaModFix amt="0"/>
              </a:blip>
              <a:stretch>
                <a:fillRect l="-59183" t="0" r="-59183" b="0"/>
              </a:stretch>
            </a:blipFill>
          </p:spPr>
        </p:sp>
        <p:sp>
          <p:nvSpPr>
            <p:cNvPr name="TextBox 18" id="18"/>
            <p:cNvSpPr txBox="true"/>
            <p:nvPr/>
          </p:nvSpPr>
          <p:spPr>
            <a:xfrm>
              <a:off x="0" y="-9525"/>
              <a:ext cx="9753600" cy="8309610"/>
            </a:xfrm>
            <a:prstGeom prst="rect">
              <a:avLst/>
            </a:prstGeom>
          </p:spPr>
          <p:txBody>
            <a:bodyPr anchor="ctr" rtlCol="false" tIns="0" lIns="0" bIns="0" rIns="0"/>
            <a:lstStyle/>
            <a:p>
              <a:pPr algn="l">
                <a:lnSpc>
                  <a:spcPts val="3358"/>
                </a:lnSpc>
              </a:pPr>
              <a:r>
                <a:rPr lang="en-US" sz="2799" spc="11">
                  <a:solidFill>
                    <a:srgbClr val="365B6D"/>
                  </a:solidFill>
                  <a:latin typeface="Barlow"/>
                  <a:ea typeface="Barlow"/>
                  <a:cs typeface="Barlow"/>
                  <a:sym typeface="Barlow"/>
                </a:rPr>
                <a:t>PAST for your work:</a:t>
              </a:r>
            </a:p>
            <a:p>
              <a:pPr algn="l">
                <a:lnSpc>
                  <a:spcPts val="3358"/>
                </a:lnSpc>
              </a:pPr>
              <a:r>
                <a:rPr lang="en-US" sz="2799" spc="11">
                  <a:solidFill>
                    <a:srgbClr val="365B6D"/>
                  </a:solidFill>
                  <a:latin typeface="Barlow"/>
                  <a:ea typeface="Barlow"/>
                  <a:cs typeface="Barlow"/>
                  <a:sym typeface="Barlow"/>
                </a:rPr>
                <a:t>"We collected samples..."</a:t>
              </a:r>
            </a:p>
            <a:p>
              <a:pPr algn="l">
                <a:lnSpc>
                  <a:spcPts val="3358"/>
                </a:lnSpc>
              </a:pPr>
              <a:r>
                <a:rPr lang="en-US" sz="2799" spc="11">
                  <a:solidFill>
                    <a:srgbClr val="365B6D"/>
                  </a:solidFill>
                  <a:latin typeface="Barlow"/>
                  <a:ea typeface="Barlow"/>
                  <a:cs typeface="Barlow"/>
                  <a:sym typeface="Barlow"/>
                </a:rPr>
                <a:t>"The experiment showed..."</a:t>
              </a:r>
            </a:p>
            <a:p>
              <a:pPr algn="l">
                <a:lnSpc>
                  <a:spcPts val="3358"/>
                </a:lnSpc>
              </a:pPr>
            </a:p>
            <a:p>
              <a:pPr algn="l">
                <a:lnSpc>
                  <a:spcPts val="3358"/>
                </a:lnSpc>
              </a:pPr>
              <a:r>
                <a:rPr lang="en-US" sz="2799" spc="11">
                  <a:solidFill>
                    <a:srgbClr val="365B6D"/>
                  </a:solidFill>
                  <a:latin typeface="Barlow"/>
                  <a:ea typeface="Barlow"/>
                  <a:cs typeface="Barlow"/>
                  <a:sym typeface="Barlow"/>
                </a:rPr>
                <a:t>PRESENT for established facts:</a:t>
              </a:r>
            </a:p>
            <a:p>
              <a:pPr algn="l">
                <a:lnSpc>
                  <a:spcPts val="3358"/>
                </a:lnSpc>
              </a:pPr>
              <a:r>
                <a:rPr lang="en-US" sz="2799" spc="11">
                  <a:solidFill>
                    <a:srgbClr val="365B6D"/>
                  </a:solidFill>
                  <a:latin typeface="Barlow"/>
                  <a:ea typeface="Barlow"/>
                  <a:cs typeface="Barlow"/>
                  <a:sym typeface="Barlow"/>
                </a:rPr>
                <a:t>"DNA replicates..."</a:t>
              </a:r>
            </a:p>
            <a:p>
              <a:pPr algn="l">
                <a:lnSpc>
                  <a:spcPts val="3358"/>
                </a:lnSpc>
              </a:pPr>
              <a:r>
                <a:rPr lang="en-US" sz="2799" spc="11">
                  <a:solidFill>
                    <a:srgbClr val="365B6D"/>
                  </a:solidFill>
                  <a:latin typeface="Barlow"/>
                  <a:ea typeface="Barlow"/>
                  <a:cs typeface="Barlow"/>
                  <a:sym typeface="Barlow"/>
                </a:rPr>
                <a:t>"This method reduces error..."</a:t>
              </a:r>
            </a:p>
            <a:p>
              <a:pPr algn="l">
                <a:lnSpc>
                  <a:spcPts val="3358"/>
                </a:lnSpc>
              </a:pPr>
            </a:p>
            <a:p>
              <a:pPr algn="l">
                <a:lnSpc>
                  <a:spcPts val="3358"/>
                </a:lnSpc>
              </a:pPr>
              <a:r>
                <a:rPr lang="en-US" sz="2799" spc="11">
                  <a:solidFill>
                    <a:srgbClr val="365B6D"/>
                  </a:solidFill>
                  <a:latin typeface="Barlow"/>
                  <a:ea typeface="Barlow"/>
                  <a:cs typeface="Barlow"/>
                  <a:sym typeface="Barlow"/>
                </a:rPr>
                <a:t>✓ "We found that X increased Y"</a:t>
              </a:r>
            </a:p>
            <a:p>
              <a:pPr algn="l">
                <a:lnSpc>
                  <a:spcPts val="3358"/>
                </a:lnSpc>
              </a:pPr>
              <a:r>
                <a:rPr lang="en-US" sz="2799" spc="11">
                  <a:solidFill>
                    <a:srgbClr val="365B6D"/>
                  </a:solidFill>
                  <a:latin typeface="Barlow"/>
                  <a:ea typeface="Barlow"/>
                  <a:cs typeface="Barlow"/>
                  <a:sym typeface="Barlow"/>
                </a:rPr>
                <a:t>✗ "We find that X increases Y"</a:t>
              </a:r>
            </a:p>
          </p:txBody>
        </p:sp>
      </p:grpSp>
      <p:grpSp>
        <p:nvGrpSpPr>
          <p:cNvPr name="Group 19" id="19"/>
          <p:cNvGrpSpPr/>
          <p:nvPr/>
        </p:nvGrpSpPr>
        <p:grpSpPr>
          <a:xfrm rot="0">
            <a:off x="9326880" y="1828800"/>
            <a:ext cx="8046720" cy="7680960"/>
            <a:chOff x="0" y="0"/>
            <a:chExt cx="10728960" cy="10241280"/>
          </a:xfrm>
        </p:grpSpPr>
        <p:sp>
          <p:nvSpPr>
            <p:cNvPr name="Freeform 20" id="20"/>
            <p:cNvSpPr/>
            <p:nvPr/>
          </p:nvSpPr>
          <p:spPr>
            <a:xfrm flipH="false" flipV="false" rot="0">
              <a:off x="0" y="0"/>
              <a:ext cx="10728960" cy="10241280"/>
            </a:xfrm>
            <a:custGeom>
              <a:avLst/>
              <a:gdLst/>
              <a:ahLst/>
              <a:cxnLst/>
              <a:rect r="r" b="b" t="t" l="l"/>
              <a:pathLst>
                <a:path h="10241280" w="10728960">
                  <a:moveTo>
                    <a:pt x="0" y="0"/>
                  </a:moveTo>
                  <a:lnTo>
                    <a:pt x="10728960" y="0"/>
                  </a:lnTo>
                  <a:lnTo>
                    <a:pt x="10728960" y="10241280"/>
                  </a:lnTo>
                  <a:lnTo>
                    <a:pt x="0" y="10241280"/>
                  </a:lnTo>
                  <a:close/>
                </a:path>
              </a:pathLst>
            </a:custGeom>
            <a:solidFill>
              <a:srgbClr val="41C1BA"/>
            </a:solidFill>
          </p:spPr>
        </p:sp>
      </p:grpSp>
      <p:grpSp>
        <p:nvGrpSpPr>
          <p:cNvPr name="Group 21" id="21"/>
          <p:cNvGrpSpPr/>
          <p:nvPr/>
        </p:nvGrpSpPr>
        <p:grpSpPr>
          <a:xfrm rot="0">
            <a:off x="9692640" y="2011680"/>
            <a:ext cx="7315200" cy="731520"/>
            <a:chOff x="0" y="0"/>
            <a:chExt cx="9753600" cy="975360"/>
          </a:xfrm>
        </p:grpSpPr>
        <p:sp>
          <p:nvSpPr>
            <p:cNvPr name="Freeform 22" id="22"/>
            <p:cNvSpPr/>
            <p:nvPr/>
          </p:nvSpPr>
          <p:spPr>
            <a:xfrm flipH="false" flipV="false" rot="0">
              <a:off x="0" y="0"/>
              <a:ext cx="9753600" cy="975360"/>
            </a:xfrm>
            <a:custGeom>
              <a:avLst/>
              <a:gdLst/>
              <a:ahLst/>
              <a:cxnLst/>
              <a:rect r="r" b="b" t="t" l="l"/>
              <a:pathLst>
                <a:path h="975360" w="9753600">
                  <a:moveTo>
                    <a:pt x="0" y="0"/>
                  </a:moveTo>
                  <a:lnTo>
                    <a:pt x="9753600" y="0"/>
                  </a:lnTo>
                  <a:lnTo>
                    <a:pt x="9753600" y="975360"/>
                  </a:lnTo>
                  <a:lnTo>
                    <a:pt x="0" y="975360"/>
                  </a:lnTo>
                  <a:close/>
                </a:path>
              </a:pathLst>
            </a:custGeom>
            <a:blipFill>
              <a:blip r:embed="rId3">
                <a:alphaModFix amt="0"/>
              </a:blip>
              <a:stretch>
                <a:fillRect l="0" t="-144714" r="0" b="-144714"/>
              </a:stretch>
            </a:blipFill>
          </p:spPr>
        </p:sp>
      </p:grpSp>
      <p:grpSp>
        <p:nvGrpSpPr>
          <p:cNvPr name="Group 23" id="23"/>
          <p:cNvGrpSpPr/>
          <p:nvPr/>
        </p:nvGrpSpPr>
        <p:grpSpPr>
          <a:xfrm rot="0">
            <a:off x="9692640" y="2011680"/>
            <a:ext cx="7315200" cy="731520"/>
            <a:chOff x="0" y="0"/>
            <a:chExt cx="9753600" cy="975360"/>
          </a:xfrm>
        </p:grpSpPr>
        <p:sp>
          <p:nvSpPr>
            <p:cNvPr name="Freeform 24" id="24"/>
            <p:cNvSpPr/>
            <p:nvPr/>
          </p:nvSpPr>
          <p:spPr>
            <a:xfrm flipH="false" flipV="false" rot="0">
              <a:off x="0" y="0"/>
              <a:ext cx="9753600" cy="975360"/>
            </a:xfrm>
            <a:custGeom>
              <a:avLst/>
              <a:gdLst/>
              <a:ahLst/>
              <a:cxnLst/>
              <a:rect r="r" b="b" t="t" l="l"/>
              <a:pathLst>
                <a:path h="975360" w="9753600">
                  <a:moveTo>
                    <a:pt x="0" y="0"/>
                  </a:moveTo>
                  <a:lnTo>
                    <a:pt x="9753600" y="0"/>
                  </a:lnTo>
                  <a:lnTo>
                    <a:pt x="9753600" y="975360"/>
                  </a:lnTo>
                  <a:lnTo>
                    <a:pt x="0" y="975360"/>
                  </a:lnTo>
                  <a:close/>
                </a:path>
              </a:pathLst>
            </a:custGeom>
            <a:blipFill>
              <a:blip r:embed="rId4">
                <a:alphaModFix amt="0"/>
              </a:blip>
              <a:stretch>
                <a:fillRect l="0" t="-144850" r="0" b="-144850"/>
              </a:stretch>
            </a:blipFill>
          </p:spPr>
        </p:sp>
        <p:sp>
          <p:nvSpPr>
            <p:cNvPr name="TextBox 25" id="25"/>
            <p:cNvSpPr txBox="true"/>
            <p:nvPr/>
          </p:nvSpPr>
          <p:spPr>
            <a:xfrm>
              <a:off x="0" y="0"/>
              <a:ext cx="9753600" cy="975360"/>
            </a:xfrm>
            <a:prstGeom prst="rect">
              <a:avLst/>
            </a:prstGeom>
          </p:spPr>
          <p:txBody>
            <a:bodyPr anchor="ctr" rtlCol="false" tIns="0" lIns="0" bIns="0" rIns="0"/>
            <a:lstStyle/>
            <a:p>
              <a:pPr algn="l">
                <a:lnSpc>
                  <a:spcPts val="3840"/>
                </a:lnSpc>
              </a:pPr>
              <a:r>
                <a:rPr lang="en-US" b="true" sz="3200">
                  <a:solidFill>
                    <a:srgbClr val="365B6D"/>
                  </a:solidFill>
                  <a:latin typeface="Barlow Semi-Bold"/>
                  <a:ea typeface="Barlow Semi-Bold"/>
                  <a:cs typeface="Barlow Semi-Bold"/>
                  <a:sym typeface="Barlow Semi-Bold"/>
                </a:rPr>
                <a:t>RULE 2: VOICE</a:t>
              </a:r>
            </a:p>
          </p:txBody>
        </p:sp>
      </p:grpSp>
      <p:grpSp>
        <p:nvGrpSpPr>
          <p:cNvPr name="Group 26" id="26"/>
          <p:cNvGrpSpPr/>
          <p:nvPr/>
        </p:nvGrpSpPr>
        <p:grpSpPr>
          <a:xfrm rot="0">
            <a:off x="9692640" y="2926080"/>
            <a:ext cx="7315200" cy="6217920"/>
            <a:chOff x="0" y="0"/>
            <a:chExt cx="9753600" cy="8290560"/>
          </a:xfrm>
        </p:grpSpPr>
        <p:sp>
          <p:nvSpPr>
            <p:cNvPr name="Freeform 27" id="27"/>
            <p:cNvSpPr/>
            <p:nvPr/>
          </p:nvSpPr>
          <p:spPr>
            <a:xfrm flipH="false" flipV="false" rot="0">
              <a:off x="0" y="0"/>
              <a:ext cx="9753600" cy="8290560"/>
            </a:xfrm>
            <a:custGeom>
              <a:avLst/>
              <a:gdLst/>
              <a:ahLst/>
              <a:cxnLst/>
              <a:rect r="r" b="b" t="t" l="l"/>
              <a:pathLst>
                <a:path h="8290560" w="9753600">
                  <a:moveTo>
                    <a:pt x="0" y="0"/>
                  </a:moveTo>
                  <a:lnTo>
                    <a:pt x="9753600" y="0"/>
                  </a:lnTo>
                  <a:lnTo>
                    <a:pt x="9753600" y="8290560"/>
                  </a:lnTo>
                  <a:lnTo>
                    <a:pt x="0" y="8290560"/>
                  </a:lnTo>
                  <a:close/>
                </a:path>
              </a:pathLst>
            </a:custGeom>
            <a:blipFill>
              <a:blip r:embed="rId3">
                <a:alphaModFix amt="0"/>
              </a:blip>
              <a:stretch>
                <a:fillRect l="-59133" t="0" r="-59133" b="0"/>
              </a:stretch>
            </a:blipFill>
          </p:spPr>
        </p:sp>
      </p:grpSp>
      <p:grpSp>
        <p:nvGrpSpPr>
          <p:cNvPr name="Group 28" id="28"/>
          <p:cNvGrpSpPr/>
          <p:nvPr/>
        </p:nvGrpSpPr>
        <p:grpSpPr>
          <a:xfrm rot="0">
            <a:off x="9692640" y="2918936"/>
            <a:ext cx="7315200" cy="6225064"/>
            <a:chOff x="0" y="0"/>
            <a:chExt cx="9753600" cy="8300085"/>
          </a:xfrm>
        </p:grpSpPr>
        <p:sp>
          <p:nvSpPr>
            <p:cNvPr name="Freeform 29" id="29"/>
            <p:cNvSpPr/>
            <p:nvPr/>
          </p:nvSpPr>
          <p:spPr>
            <a:xfrm flipH="false" flipV="false" rot="0">
              <a:off x="0" y="0"/>
              <a:ext cx="9753600" cy="8300085"/>
            </a:xfrm>
            <a:custGeom>
              <a:avLst/>
              <a:gdLst/>
              <a:ahLst/>
              <a:cxnLst/>
              <a:rect r="r" b="b" t="t" l="l"/>
              <a:pathLst>
                <a:path h="8300085" w="9753600">
                  <a:moveTo>
                    <a:pt x="0" y="0"/>
                  </a:moveTo>
                  <a:lnTo>
                    <a:pt x="9753600" y="0"/>
                  </a:lnTo>
                  <a:lnTo>
                    <a:pt x="9753600" y="8300085"/>
                  </a:lnTo>
                  <a:lnTo>
                    <a:pt x="0" y="8300085"/>
                  </a:lnTo>
                  <a:close/>
                </a:path>
              </a:pathLst>
            </a:custGeom>
            <a:blipFill>
              <a:blip r:embed="rId4">
                <a:alphaModFix amt="0"/>
              </a:blip>
              <a:stretch>
                <a:fillRect l="-59183" t="0" r="-59183" b="0"/>
              </a:stretch>
            </a:blipFill>
          </p:spPr>
        </p:sp>
        <p:sp>
          <p:nvSpPr>
            <p:cNvPr name="TextBox 30" id="30"/>
            <p:cNvSpPr txBox="true"/>
            <p:nvPr/>
          </p:nvSpPr>
          <p:spPr>
            <a:xfrm>
              <a:off x="0" y="-9525"/>
              <a:ext cx="9753600" cy="8309610"/>
            </a:xfrm>
            <a:prstGeom prst="rect">
              <a:avLst/>
            </a:prstGeom>
          </p:spPr>
          <p:txBody>
            <a:bodyPr anchor="ctr" rtlCol="false" tIns="0" lIns="0" bIns="0" rIns="0"/>
            <a:lstStyle/>
            <a:p>
              <a:pPr algn="l">
                <a:lnSpc>
                  <a:spcPts val="3358"/>
                </a:lnSpc>
              </a:pPr>
              <a:r>
                <a:rPr lang="en-US" sz="2799" spc="11">
                  <a:solidFill>
                    <a:srgbClr val="365B6D"/>
                  </a:solidFill>
                  <a:latin typeface="Barlow"/>
                  <a:ea typeface="Barlow"/>
                  <a:cs typeface="Barlow"/>
                  <a:sym typeface="Barlow"/>
                </a:rPr>
                <a:t>ACTIVE when actor matters:</a:t>
              </a:r>
            </a:p>
            <a:p>
              <a:pPr algn="l">
                <a:lnSpc>
                  <a:spcPts val="3358"/>
                </a:lnSpc>
              </a:pPr>
              <a:r>
                <a:rPr lang="en-US" sz="2799" spc="11">
                  <a:solidFill>
                    <a:srgbClr val="365B6D"/>
                  </a:solidFill>
                  <a:latin typeface="Barlow"/>
                  <a:ea typeface="Barlow"/>
                  <a:cs typeface="Barlow"/>
                  <a:sym typeface="Barlow"/>
                </a:rPr>
                <a:t>"We analyzed the data..."</a:t>
              </a:r>
            </a:p>
            <a:p>
              <a:pPr algn="l">
                <a:lnSpc>
                  <a:spcPts val="3358"/>
                </a:lnSpc>
              </a:pPr>
              <a:r>
                <a:rPr lang="en-US" sz="2799" spc="11">
                  <a:solidFill>
                    <a:srgbClr val="365B6D"/>
                  </a:solidFill>
                  <a:latin typeface="Barlow"/>
                  <a:ea typeface="Barlow"/>
                  <a:cs typeface="Barlow"/>
                  <a:sym typeface="Barlow"/>
                </a:rPr>
                <a:t>"The team recruited participants..."</a:t>
              </a:r>
            </a:p>
            <a:p>
              <a:pPr algn="l">
                <a:lnSpc>
                  <a:spcPts val="3358"/>
                </a:lnSpc>
              </a:pPr>
            </a:p>
            <a:p>
              <a:pPr algn="l">
                <a:lnSpc>
                  <a:spcPts val="3358"/>
                </a:lnSpc>
              </a:pPr>
              <a:r>
                <a:rPr lang="en-US" sz="2799" spc="11">
                  <a:solidFill>
                    <a:srgbClr val="365B6D"/>
                  </a:solidFill>
                  <a:latin typeface="Barlow"/>
                  <a:ea typeface="Barlow"/>
                  <a:cs typeface="Barlow"/>
                  <a:sym typeface="Barlow"/>
                </a:rPr>
                <a:t>PASSIVE when action matters:</a:t>
              </a:r>
            </a:p>
            <a:p>
              <a:pPr algn="l">
                <a:lnSpc>
                  <a:spcPts val="3358"/>
                </a:lnSpc>
              </a:pPr>
              <a:r>
                <a:rPr lang="en-US" sz="2799" spc="11">
                  <a:solidFill>
                    <a:srgbClr val="365B6D"/>
                  </a:solidFill>
                  <a:latin typeface="Barlow"/>
                  <a:ea typeface="Barlow"/>
                  <a:cs typeface="Barlow"/>
                  <a:sym typeface="Barlow"/>
                </a:rPr>
                <a:t>"Samples were collected..."</a:t>
              </a:r>
            </a:p>
            <a:p>
              <a:pPr algn="l">
                <a:lnSpc>
                  <a:spcPts val="3358"/>
                </a:lnSpc>
              </a:pPr>
              <a:r>
                <a:rPr lang="en-US" sz="2799" spc="11">
                  <a:solidFill>
                    <a:srgbClr val="365B6D"/>
                  </a:solidFill>
                  <a:latin typeface="Barlow"/>
                  <a:ea typeface="Barlow"/>
                  <a:cs typeface="Barlow"/>
                  <a:sym typeface="Barlow"/>
                </a:rPr>
                <a:t>"The solution was heated to 80°C..."</a:t>
              </a:r>
            </a:p>
            <a:p>
              <a:pPr algn="l">
                <a:lnSpc>
                  <a:spcPts val="3358"/>
                </a:lnSpc>
              </a:pPr>
            </a:p>
            <a:p>
              <a:pPr algn="l">
                <a:lnSpc>
                  <a:spcPts val="3358"/>
                </a:lnSpc>
              </a:pPr>
              <a:r>
                <a:rPr lang="en-US" sz="2799" spc="11">
                  <a:solidFill>
                    <a:srgbClr val="365B6D"/>
                  </a:solidFill>
                  <a:latin typeface="Barlow"/>
                  <a:ea typeface="Barlow"/>
                  <a:cs typeface="Barlow"/>
                  <a:sym typeface="Barlow"/>
                </a:rPr>
                <a:t>Myth: "Always use passive in science"</a:t>
              </a:r>
            </a:p>
            <a:p>
              <a:pPr algn="l">
                <a:lnSpc>
                  <a:spcPts val="3358"/>
                </a:lnSpc>
              </a:pPr>
              <a:r>
                <a:rPr lang="en-US" sz="2799" spc="11">
                  <a:solidFill>
                    <a:srgbClr val="365B6D"/>
                  </a:solidFill>
                  <a:latin typeface="Barlow"/>
                  <a:ea typeface="Barlow"/>
                  <a:cs typeface="Barlow"/>
                  <a:sym typeface="Barlow"/>
                </a:rPr>
                <a:t>Reality: Mix both strategically</a:t>
              </a:r>
            </a:p>
          </p:txBody>
        </p:sp>
      </p:gr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914400" y="548640"/>
            <a:ext cx="16459200" cy="1097280"/>
            <a:chOff x="0" y="0"/>
            <a:chExt cx="21945600" cy="1463040"/>
          </a:xfrm>
        </p:grpSpPr>
        <p:sp>
          <p:nvSpPr>
            <p:cNvPr name="Freeform 3" id="3"/>
            <p:cNvSpPr/>
            <p:nvPr/>
          </p:nvSpPr>
          <p:spPr>
            <a:xfrm flipH="false" flipV="false" rot="0">
              <a:off x="0" y="0"/>
              <a:ext cx="21945600" cy="1463040"/>
            </a:xfrm>
            <a:custGeom>
              <a:avLst/>
              <a:gdLst/>
              <a:ahLst/>
              <a:cxnLst/>
              <a:rect r="r" b="b" t="t" l="l"/>
              <a:pathLst>
                <a:path h="1463040" w="21945600">
                  <a:moveTo>
                    <a:pt x="0" y="0"/>
                  </a:moveTo>
                  <a:lnTo>
                    <a:pt x="21945600" y="0"/>
                  </a:lnTo>
                  <a:lnTo>
                    <a:pt x="21945600" y="1463040"/>
                  </a:lnTo>
                  <a:lnTo>
                    <a:pt x="0" y="1463040"/>
                  </a:lnTo>
                  <a:close/>
                </a:path>
              </a:pathLst>
            </a:custGeom>
            <a:blipFill>
              <a:blip r:embed="rId3">
                <a:alphaModFix amt="0"/>
              </a:blip>
              <a:stretch>
                <a:fillRect l="0" t="-242072" r="0" b="-242072"/>
              </a:stretch>
            </a:blipFill>
          </p:spPr>
        </p:sp>
      </p:grpSp>
      <p:grpSp>
        <p:nvGrpSpPr>
          <p:cNvPr name="Group 4" id="4"/>
          <p:cNvGrpSpPr/>
          <p:nvPr/>
        </p:nvGrpSpPr>
        <p:grpSpPr>
          <a:xfrm rot="0">
            <a:off x="914400" y="541496"/>
            <a:ext cx="16459200" cy="1104424"/>
            <a:chOff x="0" y="0"/>
            <a:chExt cx="21945600" cy="1472565"/>
          </a:xfrm>
        </p:grpSpPr>
        <p:sp>
          <p:nvSpPr>
            <p:cNvPr name="Freeform 5" id="5"/>
            <p:cNvSpPr/>
            <p:nvPr/>
          </p:nvSpPr>
          <p:spPr>
            <a:xfrm flipH="false" flipV="false" rot="0">
              <a:off x="0" y="0"/>
              <a:ext cx="21945600" cy="1472565"/>
            </a:xfrm>
            <a:custGeom>
              <a:avLst/>
              <a:gdLst/>
              <a:ahLst/>
              <a:cxnLst/>
              <a:rect r="r" b="b" t="t" l="l"/>
              <a:pathLst>
                <a:path h="1472565" w="21945600">
                  <a:moveTo>
                    <a:pt x="0" y="0"/>
                  </a:moveTo>
                  <a:lnTo>
                    <a:pt x="21945600" y="0"/>
                  </a:lnTo>
                  <a:lnTo>
                    <a:pt x="21945600" y="1472565"/>
                  </a:lnTo>
                  <a:lnTo>
                    <a:pt x="0" y="1472565"/>
                  </a:lnTo>
                  <a:close/>
                </a:path>
              </a:pathLst>
            </a:custGeom>
            <a:blipFill>
              <a:blip r:embed="rId4">
                <a:alphaModFix amt="0"/>
              </a:blip>
              <a:stretch>
                <a:fillRect l="0" t="-240385" r="0" b="-240385"/>
              </a:stretch>
            </a:blipFill>
          </p:spPr>
        </p:sp>
        <p:sp>
          <p:nvSpPr>
            <p:cNvPr name="TextBox 6" id="6"/>
            <p:cNvSpPr txBox="true"/>
            <p:nvPr/>
          </p:nvSpPr>
          <p:spPr>
            <a:xfrm>
              <a:off x="0" y="-9525"/>
              <a:ext cx="21945600" cy="1482090"/>
            </a:xfrm>
            <a:prstGeom prst="rect">
              <a:avLst/>
            </a:prstGeom>
          </p:spPr>
          <p:txBody>
            <a:bodyPr anchor="ctr" rtlCol="false" tIns="0" lIns="0" bIns="0" rIns="0"/>
            <a:lstStyle/>
            <a:p>
              <a:pPr algn="l">
                <a:lnSpc>
                  <a:spcPts val="6718"/>
                </a:lnSpc>
              </a:pPr>
              <a:r>
                <a:rPr lang="en-US" b="true" sz="5599">
                  <a:solidFill>
                    <a:srgbClr val="365B6D"/>
                  </a:solidFill>
                  <a:latin typeface="Barlow Bold"/>
                  <a:ea typeface="Barlow Bold"/>
                  <a:cs typeface="Barlow Bold"/>
                  <a:sym typeface="Barlow Bold"/>
                </a:rPr>
                <a:t>RULE 3 &amp; 4: ARTICLES AND HEDGING</a:t>
              </a:r>
            </a:p>
          </p:txBody>
        </p:sp>
      </p:grpSp>
      <p:grpSp>
        <p:nvGrpSpPr>
          <p:cNvPr name="Group 7" id="7"/>
          <p:cNvGrpSpPr/>
          <p:nvPr/>
        </p:nvGrpSpPr>
        <p:grpSpPr>
          <a:xfrm rot="0">
            <a:off x="914400" y="1828800"/>
            <a:ext cx="8046720" cy="7680960"/>
            <a:chOff x="0" y="0"/>
            <a:chExt cx="10728960" cy="10241280"/>
          </a:xfrm>
        </p:grpSpPr>
        <p:sp>
          <p:nvSpPr>
            <p:cNvPr name="Freeform 8" id="8"/>
            <p:cNvSpPr/>
            <p:nvPr/>
          </p:nvSpPr>
          <p:spPr>
            <a:xfrm flipH="false" flipV="false" rot="0">
              <a:off x="0" y="0"/>
              <a:ext cx="10728960" cy="10241280"/>
            </a:xfrm>
            <a:custGeom>
              <a:avLst/>
              <a:gdLst/>
              <a:ahLst/>
              <a:cxnLst/>
              <a:rect r="r" b="b" t="t" l="l"/>
              <a:pathLst>
                <a:path h="10241280" w="10728960">
                  <a:moveTo>
                    <a:pt x="0" y="0"/>
                  </a:moveTo>
                  <a:lnTo>
                    <a:pt x="10728960" y="0"/>
                  </a:lnTo>
                  <a:lnTo>
                    <a:pt x="10728960" y="10241280"/>
                  </a:lnTo>
                  <a:lnTo>
                    <a:pt x="0" y="10241280"/>
                  </a:lnTo>
                  <a:close/>
                </a:path>
              </a:pathLst>
            </a:custGeom>
            <a:solidFill>
              <a:srgbClr val="41C1BA"/>
            </a:solidFill>
          </p:spPr>
        </p:sp>
      </p:grpSp>
      <p:grpSp>
        <p:nvGrpSpPr>
          <p:cNvPr name="Group 9" id="9"/>
          <p:cNvGrpSpPr/>
          <p:nvPr/>
        </p:nvGrpSpPr>
        <p:grpSpPr>
          <a:xfrm rot="0">
            <a:off x="1280160" y="2011680"/>
            <a:ext cx="7315200" cy="731520"/>
            <a:chOff x="0" y="0"/>
            <a:chExt cx="9753600" cy="975360"/>
          </a:xfrm>
        </p:grpSpPr>
        <p:sp>
          <p:nvSpPr>
            <p:cNvPr name="Freeform 10" id="10"/>
            <p:cNvSpPr/>
            <p:nvPr/>
          </p:nvSpPr>
          <p:spPr>
            <a:xfrm flipH="false" flipV="false" rot="0">
              <a:off x="0" y="0"/>
              <a:ext cx="9753600" cy="975360"/>
            </a:xfrm>
            <a:custGeom>
              <a:avLst/>
              <a:gdLst/>
              <a:ahLst/>
              <a:cxnLst/>
              <a:rect r="r" b="b" t="t" l="l"/>
              <a:pathLst>
                <a:path h="975360" w="9753600">
                  <a:moveTo>
                    <a:pt x="0" y="0"/>
                  </a:moveTo>
                  <a:lnTo>
                    <a:pt x="9753600" y="0"/>
                  </a:lnTo>
                  <a:lnTo>
                    <a:pt x="9753600" y="975360"/>
                  </a:lnTo>
                  <a:lnTo>
                    <a:pt x="0" y="975360"/>
                  </a:lnTo>
                  <a:close/>
                </a:path>
              </a:pathLst>
            </a:custGeom>
            <a:blipFill>
              <a:blip r:embed="rId3">
                <a:alphaModFix amt="0"/>
              </a:blip>
              <a:stretch>
                <a:fillRect l="0" t="-144714" r="0" b="-144714"/>
              </a:stretch>
            </a:blipFill>
          </p:spPr>
        </p:sp>
      </p:grpSp>
      <p:grpSp>
        <p:nvGrpSpPr>
          <p:cNvPr name="Group 11" id="11"/>
          <p:cNvGrpSpPr/>
          <p:nvPr/>
        </p:nvGrpSpPr>
        <p:grpSpPr>
          <a:xfrm rot="0">
            <a:off x="1280160" y="2011680"/>
            <a:ext cx="7315200" cy="731520"/>
            <a:chOff x="0" y="0"/>
            <a:chExt cx="9753600" cy="975360"/>
          </a:xfrm>
        </p:grpSpPr>
        <p:sp>
          <p:nvSpPr>
            <p:cNvPr name="Freeform 12" id="12"/>
            <p:cNvSpPr/>
            <p:nvPr/>
          </p:nvSpPr>
          <p:spPr>
            <a:xfrm flipH="false" flipV="false" rot="0">
              <a:off x="0" y="0"/>
              <a:ext cx="9753600" cy="975360"/>
            </a:xfrm>
            <a:custGeom>
              <a:avLst/>
              <a:gdLst/>
              <a:ahLst/>
              <a:cxnLst/>
              <a:rect r="r" b="b" t="t" l="l"/>
              <a:pathLst>
                <a:path h="975360" w="9753600">
                  <a:moveTo>
                    <a:pt x="0" y="0"/>
                  </a:moveTo>
                  <a:lnTo>
                    <a:pt x="9753600" y="0"/>
                  </a:lnTo>
                  <a:lnTo>
                    <a:pt x="9753600" y="975360"/>
                  </a:lnTo>
                  <a:lnTo>
                    <a:pt x="0" y="975360"/>
                  </a:lnTo>
                  <a:close/>
                </a:path>
              </a:pathLst>
            </a:custGeom>
            <a:blipFill>
              <a:blip r:embed="rId4">
                <a:alphaModFix amt="0"/>
              </a:blip>
              <a:stretch>
                <a:fillRect l="0" t="-144850" r="0" b="-144850"/>
              </a:stretch>
            </a:blipFill>
          </p:spPr>
        </p:sp>
        <p:sp>
          <p:nvSpPr>
            <p:cNvPr name="TextBox 13" id="13"/>
            <p:cNvSpPr txBox="true"/>
            <p:nvPr/>
          </p:nvSpPr>
          <p:spPr>
            <a:xfrm>
              <a:off x="0" y="0"/>
              <a:ext cx="9753600" cy="975360"/>
            </a:xfrm>
            <a:prstGeom prst="rect">
              <a:avLst/>
            </a:prstGeom>
          </p:spPr>
          <p:txBody>
            <a:bodyPr anchor="ctr" rtlCol="false" tIns="0" lIns="0" bIns="0" rIns="0"/>
            <a:lstStyle/>
            <a:p>
              <a:pPr algn="l">
                <a:lnSpc>
                  <a:spcPts val="3840"/>
                </a:lnSpc>
              </a:pPr>
              <a:r>
                <a:rPr lang="en-US" b="true" sz="3200">
                  <a:solidFill>
                    <a:srgbClr val="365B6D"/>
                  </a:solidFill>
                  <a:latin typeface="Barlow Semi-Bold"/>
                  <a:ea typeface="Barlow Semi-Bold"/>
                  <a:cs typeface="Barlow Semi-Bold"/>
                  <a:sym typeface="Barlow Semi-Bold"/>
                </a:rPr>
                <a:t>RULE 3: ARTICLES</a:t>
              </a:r>
            </a:p>
          </p:txBody>
        </p:sp>
      </p:grpSp>
      <p:grpSp>
        <p:nvGrpSpPr>
          <p:cNvPr name="Group 14" id="14"/>
          <p:cNvGrpSpPr/>
          <p:nvPr/>
        </p:nvGrpSpPr>
        <p:grpSpPr>
          <a:xfrm rot="0">
            <a:off x="1280160" y="2926080"/>
            <a:ext cx="7315200" cy="6217920"/>
            <a:chOff x="0" y="0"/>
            <a:chExt cx="9753600" cy="8290560"/>
          </a:xfrm>
        </p:grpSpPr>
        <p:sp>
          <p:nvSpPr>
            <p:cNvPr name="Freeform 15" id="15"/>
            <p:cNvSpPr/>
            <p:nvPr/>
          </p:nvSpPr>
          <p:spPr>
            <a:xfrm flipH="false" flipV="false" rot="0">
              <a:off x="0" y="0"/>
              <a:ext cx="9753600" cy="8290560"/>
            </a:xfrm>
            <a:custGeom>
              <a:avLst/>
              <a:gdLst/>
              <a:ahLst/>
              <a:cxnLst/>
              <a:rect r="r" b="b" t="t" l="l"/>
              <a:pathLst>
                <a:path h="8290560" w="9753600">
                  <a:moveTo>
                    <a:pt x="0" y="0"/>
                  </a:moveTo>
                  <a:lnTo>
                    <a:pt x="9753600" y="0"/>
                  </a:lnTo>
                  <a:lnTo>
                    <a:pt x="9753600" y="8290560"/>
                  </a:lnTo>
                  <a:lnTo>
                    <a:pt x="0" y="8290560"/>
                  </a:lnTo>
                  <a:close/>
                </a:path>
              </a:pathLst>
            </a:custGeom>
            <a:blipFill>
              <a:blip r:embed="rId3">
                <a:alphaModFix amt="0"/>
              </a:blip>
              <a:stretch>
                <a:fillRect l="-59133" t="0" r="-59133" b="0"/>
              </a:stretch>
            </a:blipFill>
          </p:spPr>
        </p:sp>
      </p:grpSp>
      <p:grpSp>
        <p:nvGrpSpPr>
          <p:cNvPr name="Group 16" id="16"/>
          <p:cNvGrpSpPr/>
          <p:nvPr/>
        </p:nvGrpSpPr>
        <p:grpSpPr>
          <a:xfrm rot="0">
            <a:off x="1280160" y="2918936"/>
            <a:ext cx="7315200" cy="6225064"/>
            <a:chOff x="0" y="0"/>
            <a:chExt cx="9753600" cy="8300085"/>
          </a:xfrm>
        </p:grpSpPr>
        <p:sp>
          <p:nvSpPr>
            <p:cNvPr name="Freeform 17" id="17"/>
            <p:cNvSpPr/>
            <p:nvPr/>
          </p:nvSpPr>
          <p:spPr>
            <a:xfrm flipH="false" flipV="false" rot="0">
              <a:off x="0" y="0"/>
              <a:ext cx="9753600" cy="8300085"/>
            </a:xfrm>
            <a:custGeom>
              <a:avLst/>
              <a:gdLst/>
              <a:ahLst/>
              <a:cxnLst/>
              <a:rect r="r" b="b" t="t" l="l"/>
              <a:pathLst>
                <a:path h="8300085" w="9753600">
                  <a:moveTo>
                    <a:pt x="0" y="0"/>
                  </a:moveTo>
                  <a:lnTo>
                    <a:pt x="9753600" y="0"/>
                  </a:lnTo>
                  <a:lnTo>
                    <a:pt x="9753600" y="8300085"/>
                  </a:lnTo>
                  <a:lnTo>
                    <a:pt x="0" y="8300085"/>
                  </a:lnTo>
                  <a:close/>
                </a:path>
              </a:pathLst>
            </a:custGeom>
            <a:blipFill>
              <a:blip r:embed="rId4">
                <a:alphaModFix amt="0"/>
              </a:blip>
              <a:stretch>
                <a:fillRect l="-59183" t="0" r="-59183" b="0"/>
              </a:stretch>
            </a:blipFill>
          </p:spPr>
        </p:sp>
        <p:sp>
          <p:nvSpPr>
            <p:cNvPr name="TextBox 18" id="18"/>
            <p:cNvSpPr txBox="true"/>
            <p:nvPr/>
          </p:nvSpPr>
          <p:spPr>
            <a:xfrm>
              <a:off x="0" y="-9525"/>
              <a:ext cx="9753600" cy="8309610"/>
            </a:xfrm>
            <a:prstGeom prst="rect">
              <a:avLst/>
            </a:prstGeom>
          </p:spPr>
          <p:txBody>
            <a:bodyPr anchor="ctr" rtlCol="false" tIns="0" lIns="0" bIns="0" rIns="0"/>
            <a:lstStyle/>
            <a:p>
              <a:pPr algn="l">
                <a:lnSpc>
                  <a:spcPts val="3358"/>
                </a:lnSpc>
              </a:pPr>
              <a:r>
                <a:rPr lang="en-US" sz="2799" spc="11">
                  <a:solidFill>
                    <a:srgbClr val="365B6D"/>
                  </a:solidFill>
                  <a:latin typeface="Barlow"/>
                  <a:ea typeface="Barlow"/>
                  <a:cs typeface="Barlow"/>
                  <a:sym typeface="Barlow"/>
                </a:rPr>
                <a:t>THE = specific, known</a:t>
              </a:r>
            </a:p>
            <a:p>
              <a:pPr algn="l">
                <a:lnSpc>
                  <a:spcPts val="3358"/>
                </a:lnSpc>
              </a:pPr>
              <a:r>
                <a:rPr lang="en-US" sz="2799" spc="11">
                  <a:solidFill>
                    <a:srgbClr val="365B6D"/>
                  </a:solidFill>
                  <a:latin typeface="Barlow"/>
                  <a:ea typeface="Barlow"/>
                  <a:cs typeface="Barlow"/>
                  <a:sym typeface="Barlow"/>
                </a:rPr>
                <a:t>"the method we used"</a:t>
              </a:r>
            </a:p>
            <a:p>
              <a:pPr algn="l">
                <a:lnSpc>
                  <a:spcPts val="3358"/>
                </a:lnSpc>
              </a:pPr>
              <a:r>
                <a:rPr lang="en-US" sz="2799" spc="11">
                  <a:solidFill>
                    <a:srgbClr val="365B6D"/>
                  </a:solidFill>
                  <a:latin typeface="Barlow"/>
                  <a:ea typeface="Barlow"/>
                  <a:cs typeface="Barlow"/>
                  <a:sym typeface="Barlow"/>
                </a:rPr>
                <a:t>"the results in Table 2"</a:t>
              </a:r>
            </a:p>
            <a:p>
              <a:pPr algn="l">
                <a:lnSpc>
                  <a:spcPts val="3358"/>
                </a:lnSpc>
              </a:pPr>
            </a:p>
            <a:p>
              <a:pPr algn="l">
                <a:lnSpc>
                  <a:spcPts val="3358"/>
                </a:lnSpc>
              </a:pPr>
              <a:r>
                <a:rPr lang="en-US" sz="2799" spc="11">
                  <a:solidFill>
                    <a:srgbClr val="365B6D"/>
                  </a:solidFill>
                  <a:latin typeface="Barlow"/>
                  <a:ea typeface="Barlow"/>
                  <a:cs typeface="Barlow"/>
                  <a:sym typeface="Barlow"/>
                </a:rPr>
                <a:t>A/AN = one of many, first mention</a:t>
              </a:r>
            </a:p>
            <a:p>
              <a:pPr algn="l">
                <a:lnSpc>
                  <a:spcPts val="3358"/>
                </a:lnSpc>
              </a:pPr>
              <a:r>
                <a:rPr lang="en-US" sz="2799" spc="11">
                  <a:solidFill>
                    <a:srgbClr val="365B6D"/>
                  </a:solidFill>
                  <a:latin typeface="Barlow"/>
                  <a:ea typeface="Barlow"/>
                  <a:cs typeface="Barlow"/>
                  <a:sym typeface="Barlow"/>
                </a:rPr>
                <a:t>"a significant difference"</a:t>
              </a:r>
            </a:p>
            <a:p>
              <a:pPr algn="l">
                <a:lnSpc>
                  <a:spcPts val="3358"/>
                </a:lnSpc>
              </a:pPr>
              <a:r>
                <a:rPr lang="en-US" sz="2799" spc="11">
                  <a:solidFill>
                    <a:srgbClr val="365B6D"/>
                  </a:solidFill>
                  <a:latin typeface="Barlow"/>
                  <a:ea typeface="Barlow"/>
                  <a:cs typeface="Barlow"/>
                  <a:sym typeface="Barlow"/>
                </a:rPr>
                <a:t>"an unexpected finding"</a:t>
              </a:r>
            </a:p>
            <a:p>
              <a:pPr algn="l">
                <a:lnSpc>
                  <a:spcPts val="3358"/>
                </a:lnSpc>
              </a:pPr>
            </a:p>
            <a:p>
              <a:pPr algn="l">
                <a:lnSpc>
                  <a:spcPts val="3358"/>
                </a:lnSpc>
              </a:pPr>
              <a:r>
                <a:rPr lang="en-US" sz="2799" spc="11">
                  <a:solidFill>
                    <a:srgbClr val="365B6D"/>
                  </a:solidFill>
                  <a:latin typeface="Barlow"/>
                  <a:ea typeface="Barlow"/>
                  <a:cs typeface="Barlow"/>
                  <a:sym typeface="Barlow"/>
                </a:rPr>
                <a:t>Ø (no article) = general/abstract</a:t>
              </a:r>
            </a:p>
            <a:p>
              <a:pPr algn="l">
                <a:lnSpc>
                  <a:spcPts val="3358"/>
                </a:lnSpc>
              </a:pPr>
              <a:r>
                <a:rPr lang="en-US" sz="2799" spc="11">
                  <a:solidFill>
                    <a:srgbClr val="365B6D"/>
                  </a:solidFill>
                  <a:latin typeface="Barlow"/>
                  <a:ea typeface="Barlow"/>
                  <a:cs typeface="Barlow"/>
                  <a:sym typeface="Barlow"/>
                </a:rPr>
                <a:t>"Science requires patience"</a:t>
              </a:r>
            </a:p>
            <a:p>
              <a:pPr algn="l">
                <a:lnSpc>
                  <a:spcPts val="3358"/>
                </a:lnSpc>
              </a:pPr>
              <a:r>
                <a:rPr lang="en-US" sz="2799" spc="11">
                  <a:solidFill>
                    <a:srgbClr val="365B6D"/>
                  </a:solidFill>
                  <a:latin typeface="Barlow"/>
                  <a:ea typeface="Barlow"/>
                  <a:cs typeface="Barlow"/>
                  <a:sym typeface="Barlow"/>
                </a:rPr>
                <a:t>"Data were collected..."</a:t>
              </a:r>
            </a:p>
          </p:txBody>
        </p:sp>
      </p:grpSp>
      <p:grpSp>
        <p:nvGrpSpPr>
          <p:cNvPr name="Group 19" id="19"/>
          <p:cNvGrpSpPr/>
          <p:nvPr/>
        </p:nvGrpSpPr>
        <p:grpSpPr>
          <a:xfrm rot="0">
            <a:off x="9326880" y="1828800"/>
            <a:ext cx="8046720" cy="7680960"/>
            <a:chOff x="0" y="0"/>
            <a:chExt cx="10728960" cy="10241280"/>
          </a:xfrm>
        </p:grpSpPr>
        <p:sp>
          <p:nvSpPr>
            <p:cNvPr name="Freeform 20" id="20"/>
            <p:cNvSpPr/>
            <p:nvPr/>
          </p:nvSpPr>
          <p:spPr>
            <a:xfrm flipH="false" flipV="false" rot="0">
              <a:off x="0" y="0"/>
              <a:ext cx="10728960" cy="10241280"/>
            </a:xfrm>
            <a:custGeom>
              <a:avLst/>
              <a:gdLst/>
              <a:ahLst/>
              <a:cxnLst/>
              <a:rect r="r" b="b" t="t" l="l"/>
              <a:pathLst>
                <a:path h="10241280" w="10728960">
                  <a:moveTo>
                    <a:pt x="0" y="0"/>
                  </a:moveTo>
                  <a:lnTo>
                    <a:pt x="10728960" y="0"/>
                  </a:lnTo>
                  <a:lnTo>
                    <a:pt x="10728960" y="10241280"/>
                  </a:lnTo>
                  <a:lnTo>
                    <a:pt x="0" y="10241280"/>
                  </a:lnTo>
                  <a:close/>
                </a:path>
              </a:pathLst>
            </a:custGeom>
            <a:solidFill>
              <a:srgbClr val="41C1BA"/>
            </a:solidFill>
          </p:spPr>
        </p:sp>
      </p:grpSp>
      <p:grpSp>
        <p:nvGrpSpPr>
          <p:cNvPr name="Group 21" id="21"/>
          <p:cNvGrpSpPr/>
          <p:nvPr/>
        </p:nvGrpSpPr>
        <p:grpSpPr>
          <a:xfrm rot="0">
            <a:off x="9692640" y="2011680"/>
            <a:ext cx="7315200" cy="731520"/>
            <a:chOff x="0" y="0"/>
            <a:chExt cx="9753600" cy="975360"/>
          </a:xfrm>
        </p:grpSpPr>
        <p:sp>
          <p:nvSpPr>
            <p:cNvPr name="Freeform 22" id="22"/>
            <p:cNvSpPr/>
            <p:nvPr/>
          </p:nvSpPr>
          <p:spPr>
            <a:xfrm flipH="false" flipV="false" rot="0">
              <a:off x="0" y="0"/>
              <a:ext cx="9753600" cy="975360"/>
            </a:xfrm>
            <a:custGeom>
              <a:avLst/>
              <a:gdLst/>
              <a:ahLst/>
              <a:cxnLst/>
              <a:rect r="r" b="b" t="t" l="l"/>
              <a:pathLst>
                <a:path h="975360" w="9753600">
                  <a:moveTo>
                    <a:pt x="0" y="0"/>
                  </a:moveTo>
                  <a:lnTo>
                    <a:pt x="9753600" y="0"/>
                  </a:lnTo>
                  <a:lnTo>
                    <a:pt x="9753600" y="975360"/>
                  </a:lnTo>
                  <a:lnTo>
                    <a:pt x="0" y="975360"/>
                  </a:lnTo>
                  <a:close/>
                </a:path>
              </a:pathLst>
            </a:custGeom>
            <a:blipFill>
              <a:blip r:embed="rId3">
                <a:alphaModFix amt="0"/>
              </a:blip>
              <a:stretch>
                <a:fillRect l="0" t="-144714" r="0" b="-144714"/>
              </a:stretch>
            </a:blipFill>
          </p:spPr>
        </p:sp>
      </p:grpSp>
      <p:grpSp>
        <p:nvGrpSpPr>
          <p:cNvPr name="Group 23" id="23"/>
          <p:cNvGrpSpPr/>
          <p:nvPr/>
        </p:nvGrpSpPr>
        <p:grpSpPr>
          <a:xfrm rot="0">
            <a:off x="9692640" y="2011680"/>
            <a:ext cx="7315200" cy="731520"/>
            <a:chOff x="0" y="0"/>
            <a:chExt cx="9753600" cy="975360"/>
          </a:xfrm>
        </p:grpSpPr>
        <p:sp>
          <p:nvSpPr>
            <p:cNvPr name="Freeform 24" id="24"/>
            <p:cNvSpPr/>
            <p:nvPr/>
          </p:nvSpPr>
          <p:spPr>
            <a:xfrm flipH="false" flipV="false" rot="0">
              <a:off x="0" y="0"/>
              <a:ext cx="9753600" cy="975360"/>
            </a:xfrm>
            <a:custGeom>
              <a:avLst/>
              <a:gdLst/>
              <a:ahLst/>
              <a:cxnLst/>
              <a:rect r="r" b="b" t="t" l="l"/>
              <a:pathLst>
                <a:path h="975360" w="9753600">
                  <a:moveTo>
                    <a:pt x="0" y="0"/>
                  </a:moveTo>
                  <a:lnTo>
                    <a:pt x="9753600" y="0"/>
                  </a:lnTo>
                  <a:lnTo>
                    <a:pt x="9753600" y="975360"/>
                  </a:lnTo>
                  <a:lnTo>
                    <a:pt x="0" y="975360"/>
                  </a:lnTo>
                  <a:close/>
                </a:path>
              </a:pathLst>
            </a:custGeom>
            <a:blipFill>
              <a:blip r:embed="rId4">
                <a:alphaModFix amt="0"/>
              </a:blip>
              <a:stretch>
                <a:fillRect l="0" t="-144850" r="0" b="-144850"/>
              </a:stretch>
            </a:blipFill>
          </p:spPr>
        </p:sp>
        <p:sp>
          <p:nvSpPr>
            <p:cNvPr name="TextBox 25" id="25"/>
            <p:cNvSpPr txBox="true"/>
            <p:nvPr/>
          </p:nvSpPr>
          <p:spPr>
            <a:xfrm>
              <a:off x="0" y="0"/>
              <a:ext cx="9753600" cy="975360"/>
            </a:xfrm>
            <a:prstGeom prst="rect">
              <a:avLst/>
            </a:prstGeom>
          </p:spPr>
          <p:txBody>
            <a:bodyPr anchor="ctr" rtlCol="false" tIns="0" lIns="0" bIns="0" rIns="0"/>
            <a:lstStyle/>
            <a:p>
              <a:pPr algn="l">
                <a:lnSpc>
                  <a:spcPts val="3840"/>
                </a:lnSpc>
              </a:pPr>
              <a:r>
                <a:rPr lang="en-US" b="true" sz="3200">
                  <a:solidFill>
                    <a:srgbClr val="365B6D"/>
                  </a:solidFill>
                  <a:latin typeface="Barlow Semi-Bold"/>
                  <a:ea typeface="Barlow Semi-Bold"/>
                  <a:cs typeface="Barlow Semi-Bold"/>
                  <a:sym typeface="Barlow Semi-Bold"/>
                </a:rPr>
                <a:t>RULE 4: HEDGING</a:t>
              </a:r>
            </a:p>
          </p:txBody>
        </p:sp>
      </p:grpSp>
      <p:grpSp>
        <p:nvGrpSpPr>
          <p:cNvPr name="Group 26" id="26"/>
          <p:cNvGrpSpPr/>
          <p:nvPr/>
        </p:nvGrpSpPr>
        <p:grpSpPr>
          <a:xfrm rot="0">
            <a:off x="9692640" y="2926080"/>
            <a:ext cx="7315200" cy="6217920"/>
            <a:chOff x="0" y="0"/>
            <a:chExt cx="9753600" cy="8290560"/>
          </a:xfrm>
        </p:grpSpPr>
        <p:sp>
          <p:nvSpPr>
            <p:cNvPr name="Freeform 27" id="27"/>
            <p:cNvSpPr/>
            <p:nvPr/>
          </p:nvSpPr>
          <p:spPr>
            <a:xfrm flipH="false" flipV="false" rot="0">
              <a:off x="0" y="0"/>
              <a:ext cx="9753600" cy="8290560"/>
            </a:xfrm>
            <a:custGeom>
              <a:avLst/>
              <a:gdLst/>
              <a:ahLst/>
              <a:cxnLst/>
              <a:rect r="r" b="b" t="t" l="l"/>
              <a:pathLst>
                <a:path h="8290560" w="9753600">
                  <a:moveTo>
                    <a:pt x="0" y="0"/>
                  </a:moveTo>
                  <a:lnTo>
                    <a:pt x="9753600" y="0"/>
                  </a:lnTo>
                  <a:lnTo>
                    <a:pt x="9753600" y="8290560"/>
                  </a:lnTo>
                  <a:lnTo>
                    <a:pt x="0" y="8290560"/>
                  </a:lnTo>
                  <a:close/>
                </a:path>
              </a:pathLst>
            </a:custGeom>
            <a:blipFill>
              <a:blip r:embed="rId3">
                <a:alphaModFix amt="0"/>
              </a:blip>
              <a:stretch>
                <a:fillRect l="-59133" t="0" r="-59133" b="0"/>
              </a:stretch>
            </a:blipFill>
          </p:spPr>
        </p:sp>
      </p:grpSp>
      <p:grpSp>
        <p:nvGrpSpPr>
          <p:cNvPr name="Group 28" id="28"/>
          <p:cNvGrpSpPr/>
          <p:nvPr/>
        </p:nvGrpSpPr>
        <p:grpSpPr>
          <a:xfrm rot="0">
            <a:off x="9692640" y="2918936"/>
            <a:ext cx="7315200" cy="6225064"/>
            <a:chOff x="0" y="0"/>
            <a:chExt cx="9753600" cy="8300085"/>
          </a:xfrm>
        </p:grpSpPr>
        <p:sp>
          <p:nvSpPr>
            <p:cNvPr name="Freeform 29" id="29"/>
            <p:cNvSpPr/>
            <p:nvPr/>
          </p:nvSpPr>
          <p:spPr>
            <a:xfrm flipH="false" flipV="false" rot="0">
              <a:off x="0" y="0"/>
              <a:ext cx="9753600" cy="8300085"/>
            </a:xfrm>
            <a:custGeom>
              <a:avLst/>
              <a:gdLst/>
              <a:ahLst/>
              <a:cxnLst/>
              <a:rect r="r" b="b" t="t" l="l"/>
              <a:pathLst>
                <a:path h="8300085" w="9753600">
                  <a:moveTo>
                    <a:pt x="0" y="0"/>
                  </a:moveTo>
                  <a:lnTo>
                    <a:pt x="9753600" y="0"/>
                  </a:lnTo>
                  <a:lnTo>
                    <a:pt x="9753600" y="8300085"/>
                  </a:lnTo>
                  <a:lnTo>
                    <a:pt x="0" y="8300085"/>
                  </a:lnTo>
                  <a:close/>
                </a:path>
              </a:pathLst>
            </a:custGeom>
            <a:blipFill>
              <a:blip r:embed="rId4">
                <a:alphaModFix amt="0"/>
              </a:blip>
              <a:stretch>
                <a:fillRect l="-59183" t="0" r="-59183" b="0"/>
              </a:stretch>
            </a:blipFill>
          </p:spPr>
        </p:sp>
        <p:sp>
          <p:nvSpPr>
            <p:cNvPr name="TextBox 30" id="30"/>
            <p:cNvSpPr txBox="true"/>
            <p:nvPr/>
          </p:nvSpPr>
          <p:spPr>
            <a:xfrm>
              <a:off x="0" y="-9525"/>
              <a:ext cx="9753600" cy="8309610"/>
            </a:xfrm>
            <a:prstGeom prst="rect">
              <a:avLst/>
            </a:prstGeom>
          </p:spPr>
          <p:txBody>
            <a:bodyPr anchor="ctr" rtlCol="false" tIns="0" lIns="0" bIns="0" rIns="0"/>
            <a:lstStyle/>
            <a:p>
              <a:pPr algn="l">
                <a:lnSpc>
                  <a:spcPts val="3358"/>
                </a:lnSpc>
              </a:pPr>
              <a:r>
                <a:rPr lang="en-US" sz="2799" spc="11">
                  <a:solidFill>
                    <a:srgbClr val="365B6D"/>
                  </a:solidFill>
                  <a:latin typeface="Barlow"/>
                  <a:ea typeface="Barlow"/>
                  <a:cs typeface="Barlow"/>
                  <a:sym typeface="Barlow"/>
                </a:rPr>
                <a:t>Absolute claims break under scrutiny</a:t>
              </a:r>
            </a:p>
            <a:p>
              <a:pPr algn="l">
                <a:lnSpc>
                  <a:spcPts val="3358"/>
                </a:lnSpc>
              </a:pPr>
            </a:p>
            <a:p>
              <a:pPr algn="l">
                <a:lnSpc>
                  <a:spcPts val="3358"/>
                </a:lnSpc>
              </a:pPr>
              <a:r>
                <a:rPr lang="en-US" sz="2799" spc="11">
                  <a:solidFill>
                    <a:srgbClr val="365B6D"/>
                  </a:solidFill>
                  <a:latin typeface="Barlow"/>
                  <a:ea typeface="Barlow"/>
                  <a:cs typeface="Barlow"/>
                  <a:sym typeface="Barlow"/>
                </a:rPr>
                <a:t>✗ "X causes Y"</a:t>
              </a:r>
            </a:p>
            <a:p>
              <a:pPr algn="l">
                <a:lnSpc>
                  <a:spcPts val="3358"/>
                </a:lnSpc>
              </a:pPr>
              <a:r>
                <a:rPr lang="en-US" sz="2799" spc="11">
                  <a:solidFill>
                    <a:srgbClr val="365B6D"/>
                  </a:solidFill>
                  <a:latin typeface="Barlow"/>
                  <a:ea typeface="Barlow"/>
                  <a:cs typeface="Barlow"/>
                  <a:sym typeface="Barlow"/>
                </a:rPr>
                <a:t>✓ "X may contribute to Y"</a:t>
              </a:r>
            </a:p>
            <a:p>
              <a:pPr algn="l">
                <a:lnSpc>
                  <a:spcPts val="3358"/>
                </a:lnSpc>
              </a:pPr>
            </a:p>
            <a:p>
              <a:pPr algn="l">
                <a:lnSpc>
                  <a:spcPts val="3358"/>
                </a:lnSpc>
              </a:pPr>
              <a:r>
                <a:rPr lang="en-US" sz="2799" spc="11">
                  <a:solidFill>
                    <a:srgbClr val="365B6D"/>
                  </a:solidFill>
                  <a:latin typeface="Barlow"/>
                  <a:ea typeface="Barlow"/>
                  <a:cs typeface="Barlow"/>
                  <a:sym typeface="Barlow"/>
                </a:rPr>
                <a:t>✗ "This proves that..."</a:t>
              </a:r>
            </a:p>
            <a:p>
              <a:pPr algn="l">
                <a:lnSpc>
                  <a:spcPts val="3358"/>
                </a:lnSpc>
              </a:pPr>
              <a:r>
                <a:rPr lang="en-US" sz="2799" spc="11">
                  <a:solidFill>
                    <a:srgbClr val="365B6D"/>
                  </a:solidFill>
                  <a:latin typeface="Barlow"/>
                  <a:ea typeface="Barlow"/>
                  <a:cs typeface="Barlow"/>
                  <a:sym typeface="Barlow"/>
                </a:rPr>
                <a:t>✓ "These findings suggest..."</a:t>
              </a:r>
            </a:p>
            <a:p>
              <a:pPr algn="l">
                <a:lnSpc>
                  <a:spcPts val="3358"/>
                </a:lnSpc>
              </a:pPr>
            </a:p>
            <a:p>
              <a:pPr algn="l">
                <a:lnSpc>
                  <a:spcPts val="3358"/>
                </a:lnSpc>
              </a:pPr>
              <a:r>
                <a:rPr lang="en-US" sz="2799" spc="11">
                  <a:solidFill>
                    <a:srgbClr val="365B6D"/>
                  </a:solidFill>
                  <a:latin typeface="Barlow"/>
                  <a:ea typeface="Barlow"/>
                  <a:cs typeface="Barlow"/>
                  <a:sym typeface="Barlow"/>
                </a:rPr>
                <a:t>✗ "All patients responded..."</a:t>
              </a:r>
            </a:p>
            <a:p>
              <a:pPr algn="l">
                <a:lnSpc>
                  <a:spcPts val="3358"/>
                </a:lnSpc>
              </a:pPr>
              <a:r>
                <a:rPr lang="en-US" sz="2799" spc="11">
                  <a:solidFill>
                    <a:srgbClr val="365B6D"/>
                  </a:solidFill>
                  <a:latin typeface="Barlow"/>
                  <a:ea typeface="Barlow"/>
                  <a:cs typeface="Barlow"/>
                  <a:sym typeface="Barlow"/>
                </a:rPr>
                <a:t>✓ "Most patients (87%) responded..."</a:t>
              </a:r>
            </a:p>
            <a:p>
              <a:pPr algn="l">
                <a:lnSpc>
                  <a:spcPts val="3358"/>
                </a:lnSpc>
              </a:pPr>
            </a:p>
            <a:p>
              <a:pPr algn="l">
                <a:lnSpc>
                  <a:spcPts val="3358"/>
                </a:lnSpc>
              </a:pPr>
              <a:r>
                <a:rPr lang="en-US" sz="2799" spc="11">
                  <a:solidFill>
                    <a:srgbClr val="365B6D"/>
                  </a:solidFill>
                  <a:latin typeface="Barlow"/>
                  <a:ea typeface="Barlow"/>
                  <a:cs typeface="Barlow"/>
                  <a:sym typeface="Barlow"/>
                </a:rPr>
                <a:t>Hedging ≠ Weakness</a:t>
              </a:r>
            </a:p>
            <a:p>
              <a:pPr algn="l">
                <a:lnSpc>
                  <a:spcPts val="3358"/>
                </a:lnSpc>
              </a:pPr>
              <a:r>
                <a:rPr lang="en-US" sz="2799" spc="11">
                  <a:solidFill>
                    <a:srgbClr val="365B6D"/>
                  </a:solidFill>
                  <a:latin typeface="Barlow"/>
                  <a:ea typeface="Barlow"/>
                  <a:cs typeface="Barlow"/>
                  <a:sym typeface="Barlow"/>
                </a:rPr>
                <a:t>Hedging = Intellectual honesty</a:t>
              </a:r>
            </a:p>
          </p:txBody>
        </p:sp>
      </p:gr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F2F1EC"/>
        </a:solidFill>
      </p:bgPr>
    </p:bg>
    <p:spTree>
      <p:nvGrpSpPr>
        <p:cNvPr id="1" name=""/>
        <p:cNvGrpSpPr/>
        <p:nvPr/>
      </p:nvGrpSpPr>
      <p:grpSpPr>
        <a:xfrm>
          <a:off x="0" y="0"/>
          <a:ext cx="0" cy="0"/>
          <a:chOff x="0" y="0"/>
          <a:chExt cx="0" cy="0"/>
        </a:xfrm>
      </p:grpSpPr>
      <p:grpSp>
        <p:nvGrpSpPr>
          <p:cNvPr name="Group 2" id="2"/>
          <p:cNvGrpSpPr/>
          <p:nvPr/>
        </p:nvGrpSpPr>
        <p:grpSpPr>
          <a:xfrm rot="0">
            <a:off x="914400" y="548640"/>
            <a:ext cx="16459200" cy="1040463"/>
            <a:chOff x="0" y="0"/>
            <a:chExt cx="21945600" cy="1387284"/>
          </a:xfrm>
        </p:grpSpPr>
        <p:sp>
          <p:nvSpPr>
            <p:cNvPr name="Freeform 3" id="3"/>
            <p:cNvSpPr/>
            <p:nvPr/>
          </p:nvSpPr>
          <p:spPr>
            <a:xfrm flipH="false" flipV="false" rot="0">
              <a:off x="0" y="0"/>
              <a:ext cx="21945600" cy="1387221"/>
            </a:xfrm>
            <a:custGeom>
              <a:avLst/>
              <a:gdLst/>
              <a:ahLst/>
              <a:cxnLst/>
              <a:rect r="r" b="b" t="t" l="l"/>
              <a:pathLst>
                <a:path h="1387221" w="21945600">
                  <a:moveTo>
                    <a:pt x="0" y="0"/>
                  </a:moveTo>
                  <a:lnTo>
                    <a:pt x="21945600" y="0"/>
                  </a:lnTo>
                  <a:lnTo>
                    <a:pt x="21945600" y="1387221"/>
                  </a:lnTo>
                  <a:lnTo>
                    <a:pt x="0" y="1387221"/>
                  </a:lnTo>
                  <a:close/>
                </a:path>
              </a:pathLst>
            </a:custGeom>
            <a:blipFill>
              <a:blip r:embed="rId3">
                <a:alphaModFix amt="0"/>
              </a:blip>
              <a:stretch>
                <a:fillRect l="0" t="-258033" r="0" b="-258038"/>
              </a:stretch>
            </a:blipFill>
          </p:spPr>
        </p:sp>
      </p:grpSp>
      <p:grpSp>
        <p:nvGrpSpPr>
          <p:cNvPr name="Group 4" id="4"/>
          <p:cNvGrpSpPr/>
          <p:nvPr/>
        </p:nvGrpSpPr>
        <p:grpSpPr>
          <a:xfrm rot="0">
            <a:off x="914400" y="541496"/>
            <a:ext cx="16459200" cy="1104397"/>
            <a:chOff x="0" y="0"/>
            <a:chExt cx="21945600" cy="1472529"/>
          </a:xfrm>
        </p:grpSpPr>
        <p:sp>
          <p:nvSpPr>
            <p:cNvPr name="Freeform 5" id="5"/>
            <p:cNvSpPr/>
            <p:nvPr/>
          </p:nvSpPr>
          <p:spPr>
            <a:xfrm flipH="false" flipV="false" rot="0">
              <a:off x="0" y="0"/>
              <a:ext cx="21945600" cy="1472525"/>
            </a:xfrm>
            <a:custGeom>
              <a:avLst/>
              <a:gdLst/>
              <a:ahLst/>
              <a:cxnLst/>
              <a:rect r="r" b="b" t="t" l="l"/>
              <a:pathLst>
                <a:path h="1472525" w="21945600">
                  <a:moveTo>
                    <a:pt x="0" y="0"/>
                  </a:moveTo>
                  <a:lnTo>
                    <a:pt x="21945600" y="0"/>
                  </a:lnTo>
                  <a:lnTo>
                    <a:pt x="21945600" y="1472525"/>
                  </a:lnTo>
                  <a:lnTo>
                    <a:pt x="0" y="1472525"/>
                  </a:lnTo>
                  <a:close/>
                </a:path>
              </a:pathLst>
            </a:custGeom>
            <a:blipFill>
              <a:blip r:embed="rId4">
                <a:alphaModFix amt="0"/>
              </a:blip>
              <a:stretch>
                <a:fillRect l="0" t="-242963" r="0" b="-237822"/>
              </a:stretch>
            </a:blipFill>
          </p:spPr>
        </p:sp>
        <p:sp>
          <p:nvSpPr>
            <p:cNvPr name="TextBox 6" id="6"/>
            <p:cNvSpPr txBox="true"/>
            <p:nvPr/>
          </p:nvSpPr>
          <p:spPr>
            <a:xfrm>
              <a:off x="0" y="-9525"/>
              <a:ext cx="21945600" cy="1482054"/>
            </a:xfrm>
            <a:prstGeom prst="rect">
              <a:avLst/>
            </a:prstGeom>
          </p:spPr>
          <p:txBody>
            <a:bodyPr anchor="ctr" rtlCol="false" tIns="0" lIns="0" bIns="0" rIns="0"/>
            <a:lstStyle/>
            <a:p>
              <a:pPr algn="l">
                <a:lnSpc>
                  <a:spcPts val="6718"/>
                </a:lnSpc>
              </a:pPr>
              <a:r>
                <a:rPr lang="en-US" b="true" sz="5599">
                  <a:solidFill>
                    <a:srgbClr val="365B6D"/>
                  </a:solidFill>
                  <a:latin typeface="Barlow Bold"/>
                  <a:ea typeface="Barlow Bold"/>
                  <a:cs typeface="Barlow Bold"/>
                  <a:sym typeface="Barlow Bold"/>
                </a:rPr>
                <a:t>RULE 5: LINKING LOGIC</a:t>
              </a:r>
            </a:p>
          </p:txBody>
        </p:sp>
      </p:grpSp>
      <p:grpSp>
        <p:nvGrpSpPr>
          <p:cNvPr name="Group 7" id="7"/>
          <p:cNvGrpSpPr/>
          <p:nvPr/>
        </p:nvGrpSpPr>
        <p:grpSpPr>
          <a:xfrm rot="0">
            <a:off x="914400" y="1463040"/>
            <a:ext cx="16459200" cy="548640"/>
            <a:chOff x="0" y="0"/>
            <a:chExt cx="21945600" cy="731520"/>
          </a:xfrm>
        </p:grpSpPr>
        <p:sp>
          <p:nvSpPr>
            <p:cNvPr name="Freeform 8" id="8"/>
            <p:cNvSpPr/>
            <p:nvPr/>
          </p:nvSpPr>
          <p:spPr>
            <a:xfrm flipH="false" flipV="false" rot="0">
              <a:off x="0" y="0"/>
              <a:ext cx="21945600" cy="731520"/>
            </a:xfrm>
            <a:custGeom>
              <a:avLst/>
              <a:gdLst/>
              <a:ahLst/>
              <a:cxnLst/>
              <a:rect r="r" b="b" t="t" l="l"/>
              <a:pathLst>
                <a:path h="731520" w="21945600">
                  <a:moveTo>
                    <a:pt x="0" y="0"/>
                  </a:moveTo>
                  <a:lnTo>
                    <a:pt x="21945600" y="0"/>
                  </a:lnTo>
                  <a:lnTo>
                    <a:pt x="21945600" y="731520"/>
                  </a:lnTo>
                  <a:lnTo>
                    <a:pt x="0" y="731520"/>
                  </a:lnTo>
                  <a:close/>
                </a:path>
              </a:pathLst>
            </a:custGeom>
            <a:blipFill>
              <a:blip r:embed="rId3">
                <a:alphaModFix amt="0"/>
              </a:blip>
              <a:stretch>
                <a:fillRect l="0" t="-534144" r="0" b="-534145"/>
              </a:stretch>
            </a:blipFill>
          </p:spPr>
        </p:sp>
      </p:grpSp>
      <p:grpSp>
        <p:nvGrpSpPr>
          <p:cNvPr name="Group 9" id="9"/>
          <p:cNvGrpSpPr/>
          <p:nvPr/>
        </p:nvGrpSpPr>
        <p:grpSpPr>
          <a:xfrm rot="0">
            <a:off x="914400" y="1463040"/>
            <a:ext cx="16459200" cy="548640"/>
            <a:chOff x="0" y="0"/>
            <a:chExt cx="21945600" cy="731520"/>
          </a:xfrm>
        </p:grpSpPr>
        <p:sp>
          <p:nvSpPr>
            <p:cNvPr name="Freeform 10" id="10"/>
            <p:cNvSpPr/>
            <p:nvPr/>
          </p:nvSpPr>
          <p:spPr>
            <a:xfrm flipH="false" flipV="false" rot="0">
              <a:off x="0" y="0"/>
              <a:ext cx="21945600" cy="731520"/>
            </a:xfrm>
            <a:custGeom>
              <a:avLst/>
              <a:gdLst/>
              <a:ahLst/>
              <a:cxnLst/>
              <a:rect r="r" b="b" t="t" l="l"/>
              <a:pathLst>
                <a:path h="731520" w="21945600">
                  <a:moveTo>
                    <a:pt x="0" y="0"/>
                  </a:moveTo>
                  <a:lnTo>
                    <a:pt x="21945600" y="0"/>
                  </a:lnTo>
                  <a:lnTo>
                    <a:pt x="21945600" y="731520"/>
                  </a:lnTo>
                  <a:lnTo>
                    <a:pt x="0" y="731520"/>
                  </a:lnTo>
                  <a:close/>
                </a:path>
              </a:pathLst>
            </a:custGeom>
            <a:blipFill>
              <a:blip r:embed="rId4">
                <a:alphaModFix amt="0"/>
              </a:blip>
              <a:stretch>
                <a:fillRect l="0" t="-534551" r="0" b="-534551"/>
              </a:stretch>
            </a:blipFill>
          </p:spPr>
        </p:sp>
        <p:sp>
          <p:nvSpPr>
            <p:cNvPr name="TextBox 11" id="11"/>
            <p:cNvSpPr txBox="true"/>
            <p:nvPr/>
          </p:nvSpPr>
          <p:spPr>
            <a:xfrm>
              <a:off x="0" y="-9525"/>
              <a:ext cx="21945600" cy="741045"/>
            </a:xfrm>
            <a:prstGeom prst="rect">
              <a:avLst/>
            </a:prstGeom>
          </p:spPr>
          <p:txBody>
            <a:bodyPr anchor="ctr" rtlCol="false" tIns="0" lIns="0" bIns="0" rIns="0"/>
            <a:lstStyle/>
            <a:p>
              <a:pPr algn="l">
                <a:lnSpc>
                  <a:spcPts val="3358"/>
                </a:lnSpc>
              </a:pPr>
              <a:r>
                <a:rPr lang="en-US" b="true" sz="2799">
                  <a:solidFill>
                    <a:srgbClr val="365B6D"/>
                  </a:solidFill>
                  <a:latin typeface="Barlow Semi-Bold"/>
                  <a:ea typeface="Barlow Semi-Bold"/>
                  <a:cs typeface="Barlow Semi-Bold"/>
                  <a:sym typeface="Barlow Semi-Bold"/>
                </a:rPr>
                <a:t>Your arguments need signposts</a:t>
              </a:r>
            </a:p>
          </p:txBody>
        </p:sp>
      </p:grpSp>
      <p:grpSp>
        <p:nvGrpSpPr>
          <p:cNvPr name="Group 12" id="12"/>
          <p:cNvGrpSpPr/>
          <p:nvPr/>
        </p:nvGrpSpPr>
        <p:grpSpPr>
          <a:xfrm rot="0">
            <a:off x="914400" y="2377440"/>
            <a:ext cx="5303520" cy="3108960"/>
            <a:chOff x="0" y="0"/>
            <a:chExt cx="7071360" cy="4145280"/>
          </a:xfrm>
        </p:grpSpPr>
        <p:sp>
          <p:nvSpPr>
            <p:cNvPr name="Freeform 13" id="13"/>
            <p:cNvSpPr/>
            <p:nvPr/>
          </p:nvSpPr>
          <p:spPr>
            <a:xfrm flipH="false" flipV="false" rot="0">
              <a:off x="0" y="0"/>
              <a:ext cx="7071360" cy="4145280"/>
            </a:xfrm>
            <a:custGeom>
              <a:avLst/>
              <a:gdLst/>
              <a:ahLst/>
              <a:cxnLst/>
              <a:rect r="r" b="b" t="t" l="l"/>
              <a:pathLst>
                <a:path h="4145280" w="7071360">
                  <a:moveTo>
                    <a:pt x="0" y="0"/>
                  </a:moveTo>
                  <a:lnTo>
                    <a:pt x="7071360" y="0"/>
                  </a:lnTo>
                  <a:lnTo>
                    <a:pt x="7071360" y="4145280"/>
                  </a:lnTo>
                  <a:lnTo>
                    <a:pt x="0" y="4145280"/>
                  </a:lnTo>
                  <a:close/>
                </a:path>
              </a:pathLst>
            </a:custGeom>
            <a:solidFill>
              <a:srgbClr val="289DD2"/>
            </a:solidFill>
          </p:spPr>
        </p:sp>
      </p:grpSp>
      <p:grpSp>
        <p:nvGrpSpPr>
          <p:cNvPr name="Group 14" id="14"/>
          <p:cNvGrpSpPr/>
          <p:nvPr/>
        </p:nvGrpSpPr>
        <p:grpSpPr>
          <a:xfrm rot="0">
            <a:off x="914400" y="2377440"/>
            <a:ext cx="5303520" cy="640080"/>
            <a:chOff x="0" y="0"/>
            <a:chExt cx="7071360" cy="853440"/>
          </a:xfrm>
        </p:grpSpPr>
        <p:sp>
          <p:nvSpPr>
            <p:cNvPr name="Freeform 15" id="15"/>
            <p:cNvSpPr/>
            <p:nvPr/>
          </p:nvSpPr>
          <p:spPr>
            <a:xfrm flipH="false" flipV="false" rot="0">
              <a:off x="0" y="0"/>
              <a:ext cx="7071360" cy="853440"/>
            </a:xfrm>
            <a:custGeom>
              <a:avLst/>
              <a:gdLst/>
              <a:ahLst/>
              <a:cxnLst/>
              <a:rect r="r" b="b" t="t" l="l"/>
              <a:pathLst>
                <a:path h="853440" w="7071360">
                  <a:moveTo>
                    <a:pt x="0" y="0"/>
                  </a:moveTo>
                  <a:lnTo>
                    <a:pt x="7071360" y="0"/>
                  </a:lnTo>
                  <a:lnTo>
                    <a:pt x="7071360" y="853440"/>
                  </a:lnTo>
                  <a:lnTo>
                    <a:pt x="0" y="853440"/>
                  </a:lnTo>
                  <a:close/>
                </a:path>
              </a:pathLst>
            </a:custGeom>
            <a:solidFill>
              <a:srgbClr val="365B6D"/>
            </a:solidFill>
          </p:spPr>
        </p:sp>
      </p:grpSp>
      <p:grpSp>
        <p:nvGrpSpPr>
          <p:cNvPr name="Group 16" id="16"/>
          <p:cNvGrpSpPr/>
          <p:nvPr/>
        </p:nvGrpSpPr>
        <p:grpSpPr>
          <a:xfrm rot="0">
            <a:off x="914400" y="2377440"/>
            <a:ext cx="5303520" cy="640080"/>
            <a:chOff x="0" y="0"/>
            <a:chExt cx="7071360" cy="853440"/>
          </a:xfrm>
        </p:grpSpPr>
        <p:sp>
          <p:nvSpPr>
            <p:cNvPr name="Freeform 17" id="17"/>
            <p:cNvSpPr/>
            <p:nvPr/>
          </p:nvSpPr>
          <p:spPr>
            <a:xfrm flipH="false" flipV="false" rot="0">
              <a:off x="0" y="0"/>
              <a:ext cx="7071360" cy="853440"/>
            </a:xfrm>
            <a:custGeom>
              <a:avLst/>
              <a:gdLst/>
              <a:ahLst/>
              <a:cxnLst/>
              <a:rect r="r" b="b" t="t" l="l"/>
              <a:pathLst>
                <a:path h="853440" w="7071360">
                  <a:moveTo>
                    <a:pt x="0" y="0"/>
                  </a:moveTo>
                  <a:lnTo>
                    <a:pt x="7071360" y="0"/>
                  </a:lnTo>
                  <a:lnTo>
                    <a:pt x="7071360" y="853440"/>
                  </a:lnTo>
                  <a:lnTo>
                    <a:pt x="0" y="853440"/>
                  </a:lnTo>
                  <a:close/>
                </a:path>
              </a:pathLst>
            </a:custGeom>
            <a:blipFill>
              <a:blip r:embed="rId3">
                <a:alphaModFix amt="0"/>
              </a:blip>
              <a:stretch>
                <a:fillRect l="0" t="-111334" r="0" b="-111334"/>
              </a:stretch>
            </a:blipFill>
          </p:spPr>
        </p:sp>
      </p:grpSp>
      <p:grpSp>
        <p:nvGrpSpPr>
          <p:cNvPr name="Group 18" id="18"/>
          <p:cNvGrpSpPr/>
          <p:nvPr/>
        </p:nvGrpSpPr>
        <p:grpSpPr>
          <a:xfrm rot="0">
            <a:off x="914400" y="2377440"/>
            <a:ext cx="5303520" cy="640080"/>
            <a:chOff x="0" y="0"/>
            <a:chExt cx="7071360" cy="853440"/>
          </a:xfrm>
        </p:grpSpPr>
        <p:sp>
          <p:nvSpPr>
            <p:cNvPr name="Freeform 19" id="19"/>
            <p:cNvSpPr/>
            <p:nvPr/>
          </p:nvSpPr>
          <p:spPr>
            <a:xfrm flipH="false" flipV="false" rot="0">
              <a:off x="0" y="0"/>
              <a:ext cx="7071360" cy="853440"/>
            </a:xfrm>
            <a:custGeom>
              <a:avLst/>
              <a:gdLst/>
              <a:ahLst/>
              <a:cxnLst/>
              <a:rect r="r" b="b" t="t" l="l"/>
              <a:pathLst>
                <a:path h="853440" w="7071360">
                  <a:moveTo>
                    <a:pt x="0" y="0"/>
                  </a:moveTo>
                  <a:lnTo>
                    <a:pt x="7071360" y="0"/>
                  </a:lnTo>
                  <a:lnTo>
                    <a:pt x="7071360" y="853440"/>
                  </a:lnTo>
                  <a:lnTo>
                    <a:pt x="0" y="853440"/>
                  </a:lnTo>
                  <a:close/>
                </a:path>
              </a:pathLst>
            </a:custGeom>
            <a:blipFill>
              <a:blip r:embed="rId4">
                <a:alphaModFix amt="0"/>
              </a:blip>
              <a:stretch>
                <a:fillRect l="0" t="-111447" r="0" b="-111447"/>
              </a:stretch>
            </a:blipFill>
          </p:spPr>
        </p:sp>
        <p:sp>
          <p:nvSpPr>
            <p:cNvPr name="TextBox 20" id="20"/>
            <p:cNvSpPr txBox="true"/>
            <p:nvPr/>
          </p:nvSpPr>
          <p:spPr>
            <a:xfrm>
              <a:off x="0" y="0"/>
              <a:ext cx="7071360" cy="853440"/>
            </a:xfrm>
            <a:prstGeom prst="rect">
              <a:avLst/>
            </a:prstGeom>
          </p:spPr>
          <p:txBody>
            <a:bodyPr anchor="ctr" rtlCol="false" tIns="0" lIns="0" bIns="0" rIns="0"/>
            <a:lstStyle/>
            <a:p>
              <a:pPr algn="ctr">
                <a:lnSpc>
                  <a:spcPts val="2640"/>
                </a:lnSpc>
              </a:pPr>
              <a:r>
                <a:rPr lang="en-US" sz="2200" spc="8">
                  <a:solidFill>
                    <a:srgbClr val="FFFFFF"/>
                  </a:solidFill>
                  <a:latin typeface="Barlow"/>
                  <a:ea typeface="Barlow"/>
                  <a:cs typeface="Barlow"/>
                  <a:sym typeface="Barlow"/>
                </a:rPr>
                <a:t>ADDITION</a:t>
              </a:r>
            </a:p>
          </p:txBody>
        </p:sp>
      </p:grpSp>
      <p:grpSp>
        <p:nvGrpSpPr>
          <p:cNvPr name="Group 21" id="21"/>
          <p:cNvGrpSpPr/>
          <p:nvPr/>
        </p:nvGrpSpPr>
        <p:grpSpPr>
          <a:xfrm rot="0">
            <a:off x="1188720" y="3200400"/>
            <a:ext cx="4754880" cy="2103120"/>
            <a:chOff x="0" y="0"/>
            <a:chExt cx="6339840" cy="2804160"/>
          </a:xfrm>
        </p:grpSpPr>
        <p:sp>
          <p:nvSpPr>
            <p:cNvPr name="Freeform 22" id="22"/>
            <p:cNvSpPr/>
            <p:nvPr/>
          </p:nvSpPr>
          <p:spPr>
            <a:xfrm flipH="false" flipV="false" rot="0">
              <a:off x="0" y="0"/>
              <a:ext cx="6339840" cy="2804160"/>
            </a:xfrm>
            <a:custGeom>
              <a:avLst/>
              <a:gdLst/>
              <a:ahLst/>
              <a:cxnLst/>
              <a:rect r="r" b="b" t="t" l="l"/>
              <a:pathLst>
                <a:path h="2804160" w="6339840">
                  <a:moveTo>
                    <a:pt x="0" y="0"/>
                  </a:moveTo>
                  <a:lnTo>
                    <a:pt x="6339840" y="0"/>
                  </a:lnTo>
                  <a:lnTo>
                    <a:pt x="6339840" y="2804160"/>
                  </a:lnTo>
                  <a:lnTo>
                    <a:pt x="0" y="2804160"/>
                  </a:lnTo>
                  <a:close/>
                </a:path>
              </a:pathLst>
            </a:custGeom>
            <a:blipFill>
              <a:blip r:embed="rId3">
                <a:alphaModFix amt="0"/>
              </a:blip>
              <a:stretch>
                <a:fillRect l="-6789" t="0" r="-6789" b="0"/>
              </a:stretch>
            </a:blipFill>
          </p:spPr>
        </p:sp>
      </p:grpSp>
      <p:grpSp>
        <p:nvGrpSpPr>
          <p:cNvPr name="Group 23" id="23"/>
          <p:cNvGrpSpPr/>
          <p:nvPr/>
        </p:nvGrpSpPr>
        <p:grpSpPr>
          <a:xfrm rot="0">
            <a:off x="1188720" y="3200400"/>
            <a:ext cx="4754880" cy="2103120"/>
            <a:chOff x="0" y="0"/>
            <a:chExt cx="6339840" cy="2804160"/>
          </a:xfrm>
        </p:grpSpPr>
        <p:sp>
          <p:nvSpPr>
            <p:cNvPr name="Freeform 24" id="24"/>
            <p:cNvSpPr/>
            <p:nvPr/>
          </p:nvSpPr>
          <p:spPr>
            <a:xfrm flipH="false" flipV="false" rot="0">
              <a:off x="0" y="0"/>
              <a:ext cx="6339840" cy="2804160"/>
            </a:xfrm>
            <a:custGeom>
              <a:avLst/>
              <a:gdLst/>
              <a:ahLst/>
              <a:cxnLst/>
              <a:rect r="r" b="b" t="t" l="l"/>
              <a:pathLst>
                <a:path h="2804160" w="6339840">
                  <a:moveTo>
                    <a:pt x="0" y="0"/>
                  </a:moveTo>
                  <a:lnTo>
                    <a:pt x="6339840" y="0"/>
                  </a:lnTo>
                  <a:lnTo>
                    <a:pt x="6339840" y="2804160"/>
                  </a:lnTo>
                  <a:lnTo>
                    <a:pt x="0" y="2804160"/>
                  </a:lnTo>
                  <a:close/>
                </a:path>
              </a:pathLst>
            </a:custGeom>
            <a:blipFill>
              <a:blip r:embed="rId4">
                <a:alphaModFix amt="0"/>
              </a:blip>
              <a:stretch>
                <a:fillRect l="-6749" t="0" r="-6749" b="0"/>
              </a:stretch>
            </a:blipFill>
          </p:spPr>
        </p:sp>
        <p:sp>
          <p:nvSpPr>
            <p:cNvPr name="TextBox 25" id="25"/>
            <p:cNvSpPr txBox="true"/>
            <p:nvPr/>
          </p:nvSpPr>
          <p:spPr>
            <a:xfrm>
              <a:off x="0" y="-9525"/>
              <a:ext cx="6339840" cy="2813685"/>
            </a:xfrm>
            <a:prstGeom prst="rect">
              <a:avLst/>
            </a:prstGeom>
          </p:spPr>
          <p:txBody>
            <a:bodyPr anchor="ctr" rtlCol="false" tIns="0" lIns="0" bIns="0" rIns="0"/>
            <a:lstStyle/>
            <a:p>
              <a:pPr algn="l">
                <a:lnSpc>
                  <a:spcPts val="2879"/>
                </a:lnSpc>
              </a:pPr>
              <a:r>
                <a:rPr lang="en-US" sz="2400" spc="9">
                  <a:solidFill>
                    <a:srgbClr val="FFFFFF"/>
                  </a:solidFill>
                  <a:latin typeface="Barlow"/>
                  <a:ea typeface="Barlow"/>
                  <a:cs typeface="Barlow"/>
                  <a:sym typeface="Barlow"/>
                </a:rPr>
                <a:t>Furthermore</a:t>
              </a:r>
            </a:p>
            <a:p>
              <a:pPr algn="l">
                <a:lnSpc>
                  <a:spcPts val="2879"/>
                </a:lnSpc>
              </a:pPr>
              <a:r>
                <a:rPr lang="en-US" sz="2400" spc="9">
                  <a:solidFill>
                    <a:srgbClr val="FFFFFF"/>
                  </a:solidFill>
                  <a:latin typeface="Barlow"/>
                  <a:ea typeface="Barlow"/>
                  <a:cs typeface="Barlow"/>
                  <a:sym typeface="Barlow"/>
                </a:rPr>
                <a:t>Moreover</a:t>
              </a:r>
            </a:p>
            <a:p>
              <a:pPr algn="l">
                <a:lnSpc>
                  <a:spcPts val="2879"/>
                </a:lnSpc>
              </a:pPr>
              <a:r>
                <a:rPr lang="en-US" sz="2400" spc="9">
                  <a:solidFill>
                    <a:srgbClr val="FFFFFF"/>
                  </a:solidFill>
                  <a:latin typeface="Barlow"/>
                  <a:ea typeface="Barlow"/>
                  <a:cs typeface="Barlow"/>
                  <a:sym typeface="Barlow"/>
                </a:rPr>
                <a:t>In addition</a:t>
              </a:r>
            </a:p>
            <a:p>
              <a:pPr algn="l">
                <a:lnSpc>
                  <a:spcPts val="2879"/>
                </a:lnSpc>
              </a:pPr>
              <a:r>
                <a:rPr lang="en-US" sz="2400" spc="9">
                  <a:solidFill>
                    <a:srgbClr val="FFFFFF"/>
                  </a:solidFill>
                  <a:latin typeface="Barlow"/>
                  <a:ea typeface="Barlow"/>
                  <a:cs typeface="Barlow"/>
                  <a:sym typeface="Barlow"/>
                </a:rPr>
                <a:t>Additionally</a:t>
              </a:r>
            </a:p>
          </p:txBody>
        </p:sp>
      </p:grpSp>
      <p:grpSp>
        <p:nvGrpSpPr>
          <p:cNvPr name="Group 26" id="26"/>
          <p:cNvGrpSpPr/>
          <p:nvPr/>
        </p:nvGrpSpPr>
        <p:grpSpPr>
          <a:xfrm rot="0">
            <a:off x="6583680" y="2377440"/>
            <a:ext cx="5303520" cy="3108960"/>
            <a:chOff x="0" y="0"/>
            <a:chExt cx="7071360" cy="4145280"/>
          </a:xfrm>
        </p:grpSpPr>
        <p:sp>
          <p:nvSpPr>
            <p:cNvPr name="Freeform 27" id="27"/>
            <p:cNvSpPr/>
            <p:nvPr/>
          </p:nvSpPr>
          <p:spPr>
            <a:xfrm flipH="false" flipV="false" rot="0">
              <a:off x="0" y="0"/>
              <a:ext cx="7071360" cy="4145280"/>
            </a:xfrm>
            <a:custGeom>
              <a:avLst/>
              <a:gdLst/>
              <a:ahLst/>
              <a:cxnLst/>
              <a:rect r="r" b="b" t="t" l="l"/>
              <a:pathLst>
                <a:path h="4145280" w="7071360">
                  <a:moveTo>
                    <a:pt x="0" y="0"/>
                  </a:moveTo>
                  <a:lnTo>
                    <a:pt x="7071360" y="0"/>
                  </a:lnTo>
                  <a:lnTo>
                    <a:pt x="7071360" y="4145280"/>
                  </a:lnTo>
                  <a:lnTo>
                    <a:pt x="0" y="4145280"/>
                  </a:lnTo>
                  <a:close/>
                </a:path>
              </a:pathLst>
            </a:custGeom>
            <a:solidFill>
              <a:srgbClr val="289DD2"/>
            </a:solidFill>
          </p:spPr>
        </p:sp>
      </p:grpSp>
      <p:grpSp>
        <p:nvGrpSpPr>
          <p:cNvPr name="Group 28" id="28"/>
          <p:cNvGrpSpPr/>
          <p:nvPr/>
        </p:nvGrpSpPr>
        <p:grpSpPr>
          <a:xfrm rot="0">
            <a:off x="6583680" y="2377440"/>
            <a:ext cx="5303520" cy="640080"/>
            <a:chOff x="0" y="0"/>
            <a:chExt cx="7071360" cy="853440"/>
          </a:xfrm>
        </p:grpSpPr>
        <p:sp>
          <p:nvSpPr>
            <p:cNvPr name="Freeform 29" id="29"/>
            <p:cNvSpPr/>
            <p:nvPr/>
          </p:nvSpPr>
          <p:spPr>
            <a:xfrm flipH="false" flipV="false" rot="0">
              <a:off x="0" y="0"/>
              <a:ext cx="7071360" cy="853440"/>
            </a:xfrm>
            <a:custGeom>
              <a:avLst/>
              <a:gdLst/>
              <a:ahLst/>
              <a:cxnLst/>
              <a:rect r="r" b="b" t="t" l="l"/>
              <a:pathLst>
                <a:path h="853440" w="7071360">
                  <a:moveTo>
                    <a:pt x="0" y="0"/>
                  </a:moveTo>
                  <a:lnTo>
                    <a:pt x="7071360" y="0"/>
                  </a:lnTo>
                  <a:lnTo>
                    <a:pt x="7071360" y="853440"/>
                  </a:lnTo>
                  <a:lnTo>
                    <a:pt x="0" y="853440"/>
                  </a:lnTo>
                  <a:close/>
                </a:path>
              </a:pathLst>
            </a:custGeom>
            <a:solidFill>
              <a:srgbClr val="365B6D"/>
            </a:solidFill>
          </p:spPr>
        </p:sp>
      </p:grpSp>
      <p:grpSp>
        <p:nvGrpSpPr>
          <p:cNvPr name="Group 30" id="30"/>
          <p:cNvGrpSpPr/>
          <p:nvPr/>
        </p:nvGrpSpPr>
        <p:grpSpPr>
          <a:xfrm rot="0">
            <a:off x="6583680" y="2377440"/>
            <a:ext cx="5303520" cy="640080"/>
            <a:chOff x="0" y="0"/>
            <a:chExt cx="7071360" cy="853440"/>
          </a:xfrm>
        </p:grpSpPr>
        <p:sp>
          <p:nvSpPr>
            <p:cNvPr name="Freeform 31" id="31"/>
            <p:cNvSpPr/>
            <p:nvPr/>
          </p:nvSpPr>
          <p:spPr>
            <a:xfrm flipH="false" flipV="false" rot="0">
              <a:off x="0" y="0"/>
              <a:ext cx="7071360" cy="853440"/>
            </a:xfrm>
            <a:custGeom>
              <a:avLst/>
              <a:gdLst/>
              <a:ahLst/>
              <a:cxnLst/>
              <a:rect r="r" b="b" t="t" l="l"/>
              <a:pathLst>
                <a:path h="853440" w="7071360">
                  <a:moveTo>
                    <a:pt x="0" y="0"/>
                  </a:moveTo>
                  <a:lnTo>
                    <a:pt x="7071360" y="0"/>
                  </a:lnTo>
                  <a:lnTo>
                    <a:pt x="7071360" y="853440"/>
                  </a:lnTo>
                  <a:lnTo>
                    <a:pt x="0" y="853440"/>
                  </a:lnTo>
                  <a:close/>
                </a:path>
              </a:pathLst>
            </a:custGeom>
            <a:blipFill>
              <a:blip r:embed="rId3">
                <a:alphaModFix amt="0"/>
              </a:blip>
              <a:stretch>
                <a:fillRect l="0" t="-111334" r="0" b="-111334"/>
              </a:stretch>
            </a:blipFill>
          </p:spPr>
        </p:sp>
      </p:grpSp>
      <p:grpSp>
        <p:nvGrpSpPr>
          <p:cNvPr name="Group 32" id="32"/>
          <p:cNvGrpSpPr/>
          <p:nvPr/>
        </p:nvGrpSpPr>
        <p:grpSpPr>
          <a:xfrm rot="0">
            <a:off x="6583680" y="2377440"/>
            <a:ext cx="5303520" cy="640080"/>
            <a:chOff x="0" y="0"/>
            <a:chExt cx="7071360" cy="853440"/>
          </a:xfrm>
        </p:grpSpPr>
        <p:sp>
          <p:nvSpPr>
            <p:cNvPr name="Freeform 33" id="33"/>
            <p:cNvSpPr/>
            <p:nvPr/>
          </p:nvSpPr>
          <p:spPr>
            <a:xfrm flipH="false" flipV="false" rot="0">
              <a:off x="0" y="0"/>
              <a:ext cx="7071360" cy="853440"/>
            </a:xfrm>
            <a:custGeom>
              <a:avLst/>
              <a:gdLst/>
              <a:ahLst/>
              <a:cxnLst/>
              <a:rect r="r" b="b" t="t" l="l"/>
              <a:pathLst>
                <a:path h="853440" w="7071360">
                  <a:moveTo>
                    <a:pt x="0" y="0"/>
                  </a:moveTo>
                  <a:lnTo>
                    <a:pt x="7071360" y="0"/>
                  </a:lnTo>
                  <a:lnTo>
                    <a:pt x="7071360" y="853440"/>
                  </a:lnTo>
                  <a:lnTo>
                    <a:pt x="0" y="853440"/>
                  </a:lnTo>
                  <a:close/>
                </a:path>
              </a:pathLst>
            </a:custGeom>
            <a:blipFill>
              <a:blip r:embed="rId4">
                <a:alphaModFix amt="0"/>
              </a:blip>
              <a:stretch>
                <a:fillRect l="0" t="-111447" r="0" b="-111447"/>
              </a:stretch>
            </a:blipFill>
          </p:spPr>
        </p:sp>
        <p:sp>
          <p:nvSpPr>
            <p:cNvPr name="TextBox 34" id="34"/>
            <p:cNvSpPr txBox="true"/>
            <p:nvPr/>
          </p:nvSpPr>
          <p:spPr>
            <a:xfrm>
              <a:off x="0" y="0"/>
              <a:ext cx="7071360" cy="853440"/>
            </a:xfrm>
            <a:prstGeom prst="rect">
              <a:avLst/>
            </a:prstGeom>
          </p:spPr>
          <p:txBody>
            <a:bodyPr anchor="ctr" rtlCol="false" tIns="0" lIns="0" bIns="0" rIns="0"/>
            <a:lstStyle/>
            <a:p>
              <a:pPr algn="ctr">
                <a:lnSpc>
                  <a:spcPts val="2640"/>
                </a:lnSpc>
              </a:pPr>
              <a:r>
                <a:rPr lang="en-US" sz="2200" spc="8">
                  <a:solidFill>
                    <a:srgbClr val="FFFFFF"/>
                  </a:solidFill>
                  <a:latin typeface="Barlow"/>
                  <a:ea typeface="Barlow"/>
                  <a:cs typeface="Barlow"/>
                  <a:sym typeface="Barlow"/>
                </a:rPr>
                <a:t>CONTRAST</a:t>
              </a:r>
            </a:p>
          </p:txBody>
        </p:sp>
      </p:grpSp>
      <p:grpSp>
        <p:nvGrpSpPr>
          <p:cNvPr name="Group 35" id="35"/>
          <p:cNvGrpSpPr/>
          <p:nvPr/>
        </p:nvGrpSpPr>
        <p:grpSpPr>
          <a:xfrm rot="0">
            <a:off x="6858000" y="3200400"/>
            <a:ext cx="4754880" cy="2103120"/>
            <a:chOff x="0" y="0"/>
            <a:chExt cx="6339840" cy="2804160"/>
          </a:xfrm>
        </p:grpSpPr>
        <p:sp>
          <p:nvSpPr>
            <p:cNvPr name="Freeform 36" id="36"/>
            <p:cNvSpPr/>
            <p:nvPr/>
          </p:nvSpPr>
          <p:spPr>
            <a:xfrm flipH="false" flipV="false" rot="0">
              <a:off x="0" y="0"/>
              <a:ext cx="6339840" cy="2804160"/>
            </a:xfrm>
            <a:custGeom>
              <a:avLst/>
              <a:gdLst/>
              <a:ahLst/>
              <a:cxnLst/>
              <a:rect r="r" b="b" t="t" l="l"/>
              <a:pathLst>
                <a:path h="2804160" w="6339840">
                  <a:moveTo>
                    <a:pt x="0" y="0"/>
                  </a:moveTo>
                  <a:lnTo>
                    <a:pt x="6339840" y="0"/>
                  </a:lnTo>
                  <a:lnTo>
                    <a:pt x="6339840" y="2804160"/>
                  </a:lnTo>
                  <a:lnTo>
                    <a:pt x="0" y="2804160"/>
                  </a:lnTo>
                  <a:close/>
                </a:path>
              </a:pathLst>
            </a:custGeom>
            <a:blipFill>
              <a:blip r:embed="rId3">
                <a:alphaModFix amt="0"/>
              </a:blip>
              <a:stretch>
                <a:fillRect l="-6789" t="0" r="-6789" b="0"/>
              </a:stretch>
            </a:blipFill>
          </p:spPr>
        </p:sp>
      </p:grpSp>
      <p:grpSp>
        <p:nvGrpSpPr>
          <p:cNvPr name="Group 37" id="37"/>
          <p:cNvGrpSpPr/>
          <p:nvPr/>
        </p:nvGrpSpPr>
        <p:grpSpPr>
          <a:xfrm rot="0">
            <a:off x="6858000" y="3200400"/>
            <a:ext cx="4754880" cy="2103120"/>
            <a:chOff x="0" y="0"/>
            <a:chExt cx="6339840" cy="2804160"/>
          </a:xfrm>
        </p:grpSpPr>
        <p:sp>
          <p:nvSpPr>
            <p:cNvPr name="Freeform 38" id="38"/>
            <p:cNvSpPr/>
            <p:nvPr/>
          </p:nvSpPr>
          <p:spPr>
            <a:xfrm flipH="false" flipV="false" rot="0">
              <a:off x="0" y="0"/>
              <a:ext cx="6339840" cy="2804160"/>
            </a:xfrm>
            <a:custGeom>
              <a:avLst/>
              <a:gdLst/>
              <a:ahLst/>
              <a:cxnLst/>
              <a:rect r="r" b="b" t="t" l="l"/>
              <a:pathLst>
                <a:path h="2804160" w="6339840">
                  <a:moveTo>
                    <a:pt x="0" y="0"/>
                  </a:moveTo>
                  <a:lnTo>
                    <a:pt x="6339840" y="0"/>
                  </a:lnTo>
                  <a:lnTo>
                    <a:pt x="6339840" y="2804160"/>
                  </a:lnTo>
                  <a:lnTo>
                    <a:pt x="0" y="2804160"/>
                  </a:lnTo>
                  <a:close/>
                </a:path>
              </a:pathLst>
            </a:custGeom>
            <a:blipFill>
              <a:blip r:embed="rId4">
                <a:alphaModFix amt="0"/>
              </a:blip>
              <a:stretch>
                <a:fillRect l="-6749" t="0" r="-6749" b="0"/>
              </a:stretch>
            </a:blipFill>
          </p:spPr>
        </p:sp>
        <p:sp>
          <p:nvSpPr>
            <p:cNvPr name="TextBox 39" id="39"/>
            <p:cNvSpPr txBox="true"/>
            <p:nvPr/>
          </p:nvSpPr>
          <p:spPr>
            <a:xfrm>
              <a:off x="0" y="-9525"/>
              <a:ext cx="6339840" cy="2813685"/>
            </a:xfrm>
            <a:prstGeom prst="rect">
              <a:avLst/>
            </a:prstGeom>
          </p:spPr>
          <p:txBody>
            <a:bodyPr anchor="ctr" rtlCol="false" tIns="0" lIns="0" bIns="0" rIns="0"/>
            <a:lstStyle/>
            <a:p>
              <a:pPr algn="l">
                <a:lnSpc>
                  <a:spcPts val="2879"/>
                </a:lnSpc>
              </a:pPr>
              <a:r>
                <a:rPr lang="en-US" sz="2400" spc="9">
                  <a:solidFill>
                    <a:srgbClr val="FFFFFF"/>
                  </a:solidFill>
                  <a:latin typeface="Barlow"/>
                  <a:ea typeface="Barlow"/>
                  <a:cs typeface="Barlow"/>
                  <a:sym typeface="Barlow"/>
                </a:rPr>
                <a:t>However</a:t>
              </a:r>
            </a:p>
            <a:p>
              <a:pPr algn="l">
                <a:lnSpc>
                  <a:spcPts val="2879"/>
                </a:lnSpc>
              </a:pPr>
              <a:r>
                <a:rPr lang="en-US" sz="2400" spc="9">
                  <a:solidFill>
                    <a:srgbClr val="FFFFFF"/>
                  </a:solidFill>
                  <a:latin typeface="Barlow"/>
                  <a:ea typeface="Barlow"/>
                  <a:cs typeface="Barlow"/>
                  <a:sym typeface="Barlow"/>
                </a:rPr>
                <a:t>Nevertheless</a:t>
              </a:r>
            </a:p>
            <a:p>
              <a:pPr algn="l">
                <a:lnSpc>
                  <a:spcPts val="2879"/>
                </a:lnSpc>
              </a:pPr>
              <a:r>
                <a:rPr lang="en-US" sz="2400" spc="9">
                  <a:solidFill>
                    <a:srgbClr val="FFFFFF"/>
                  </a:solidFill>
                  <a:latin typeface="Barlow"/>
                  <a:ea typeface="Barlow"/>
                  <a:cs typeface="Barlow"/>
                  <a:sym typeface="Barlow"/>
                </a:rPr>
                <a:t>Conversely</a:t>
              </a:r>
            </a:p>
            <a:p>
              <a:pPr algn="l">
                <a:lnSpc>
                  <a:spcPts val="2879"/>
                </a:lnSpc>
              </a:pPr>
              <a:r>
                <a:rPr lang="en-US" sz="2400" spc="9">
                  <a:solidFill>
                    <a:srgbClr val="FFFFFF"/>
                  </a:solidFill>
                  <a:latin typeface="Barlow"/>
                  <a:ea typeface="Barlow"/>
                  <a:cs typeface="Barlow"/>
                  <a:sym typeface="Barlow"/>
                </a:rPr>
                <a:t>On the other hand</a:t>
              </a:r>
            </a:p>
          </p:txBody>
        </p:sp>
      </p:grpSp>
      <p:grpSp>
        <p:nvGrpSpPr>
          <p:cNvPr name="Group 40" id="40"/>
          <p:cNvGrpSpPr/>
          <p:nvPr/>
        </p:nvGrpSpPr>
        <p:grpSpPr>
          <a:xfrm rot="0">
            <a:off x="12252960" y="2377440"/>
            <a:ext cx="5303520" cy="3108960"/>
            <a:chOff x="0" y="0"/>
            <a:chExt cx="7071360" cy="4145280"/>
          </a:xfrm>
        </p:grpSpPr>
        <p:sp>
          <p:nvSpPr>
            <p:cNvPr name="Freeform 41" id="41"/>
            <p:cNvSpPr/>
            <p:nvPr/>
          </p:nvSpPr>
          <p:spPr>
            <a:xfrm flipH="false" flipV="false" rot="0">
              <a:off x="0" y="0"/>
              <a:ext cx="7071360" cy="4145280"/>
            </a:xfrm>
            <a:custGeom>
              <a:avLst/>
              <a:gdLst/>
              <a:ahLst/>
              <a:cxnLst/>
              <a:rect r="r" b="b" t="t" l="l"/>
              <a:pathLst>
                <a:path h="4145280" w="7071360">
                  <a:moveTo>
                    <a:pt x="0" y="0"/>
                  </a:moveTo>
                  <a:lnTo>
                    <a:pt x="7071360" y="0"/>
                  </a:lnTo>
                  <a:lnTo>
                    <a:pt x="7071360" y="4145280"/>
                  </a:lnTo>
                  <a:lnTo>
                    <a:pt x="0" y="4145280"/>
                  </a:lnTo>
                  <a:close/>
                </a:path>
              </a:pathLst>
            </a:custGeom>
            <a:solidFill>
              <a:srgbClr val="289DD2"/>
            </a:solidFill>
          </p:spPr>
        </p:sp>
      </p:grpSp>
      <p:grpSp>
        <p:nvGrpSpPr>
          <p:cNvPr name="Group 42" id="42"/>
          <p:cNvGrpSpPr/>
          <p:nvPr/>
        </p:nvGrpSpPr>
        <p:grpSpPr>
          <a:xfrm rot="0">
            <a:off x="12252960" y="2377440"/>
            <a:ext cx="5303520" cy="640080"/>
            <a:chOff x="0" y="0"/>
            <a:chExt cx="7071360" cy="853440"/>
          </a:xfrm>
        </p:grpSpPr>
        <p:sp>
          <p:nvSpPr>
            <p:cNvPr name="Freeform 43" id="43"/>
            <p:cNvSpPr/>
            <p:nvPr/>
          </p:nvSpPr>
          <p:spPr>
            <a:xfrm flipH="false" flipV="false" rot="0">
              <a:off x="0" y="0"/>
              <a:ext cx="7071360" cy="853440"/>
            </a:xfrm>
            <a:custGeom>
              <a:avLst/>
              <a:gdLst/>
              <a:ahLst/>
              <a:cxnLst/>
              <a:rect r="r" b="b" t="t" l="l"/>
              <a:pathLst>
                <a:path h="853440" w="7071360">
                  <a:moveTo>
                    <a:pt x="0" y="0"/>
                  </a:moveTo>
                  <a:lnTo>
                    <a:pt x="7071360" y="0"/>
                  </a:lnTo>
                  <a:lnTo>
                    <a:pt x="7071360" y="853440"/>
                  </a:lnTo>
                  <a:lnTo>
                    <a:pt x="0" y="853440"/>
                  </a:lnTo>
                  <a:close/>
                </a:path>
              </a:pathLst>
            </a:custGeom>
            <a:solidFill>
              <a:srgbClr val="365B6D"/>
            </a:solidFill>
          </p:spPr>
        </p:sp>
      </p:grpSp>
      <p:grpSp>
        <p:nvGrpSpPr>
          <p:cNvPr name="Group 44" id="44"/>
          <p:cNvGrpSpPr/>
          <p:nvPr/>
        </p:nvGrpSpPr>
        <p:grpSpPr>
          <a:xfrm rot="0">
            <a:off x="12252960" y="2377440"/>
            <a:ext cx="5303520" cy="640080"/>
            <a:chOff x="0" y="0"/>
            <a:chExt cx="7071360" cy="853440"/>
          </a:xfrm>
        </p:grpSpPr>
        <p:sp>
          <p:nvSpPr>
            <p:cNvPr name="Freeform 45" id="45"/>
            <p:cNvSpPr/>
            <p:nvPr/>
          </p:nvSpPr>
          <p:spPr>
            <a:xfrm flipH="false" flipV="false" rot="0">
              <a:off x="0" y="0"/>
              <a:ext cx="7071360" cy="853440"/>
            </a:xfrm>
            <a:custGeom>
              <a:avLst/>
              <a:gdLst/>
              <a:ahLst/>
              <a:cxnLst/>
              <a:rect r="r" b="b" t="t" l="l"/>
              <a:pathLst>
                <a:path h="853440" w="7071360">
                  <a:moveTo>
                    <a:pt x="0" y="0"/>
                  </a:moveTo>
                  <a:lnTo>
                    <a:pt x="7071360" y="0"/>
                  </a:lnTo>
                  <a:lnTo>
                    <a:pt x="7071360" y="853440"/>
                  </a:lnTo>
                  <a:lnTo>
                    <a:pt x="0" y="853440"/>
                  </a:lnTo>
                  <a:close/>
                </a:path>
              </a:pathLst>
            </a:custGeom>
            <a:blipFill>
              <a:blip r:embed="rId3">
                <a:alphaModFix amt="0"/>
              </a:blip>
              <a:stretch>
                <a:fillRect l="0" t="-111334" r="0" b="-111334"/>
              </a:stretch>
            </a:blipFill>
          </p:spPr>
        </p:sp>
      </p:grpSp>
      <p:grpSp>
        <p:nvGrpSpPr>
          <p:cNvPr name="Group 46" id="46"/>
          <p:cNvGrpSpPr/>
          <p:nvPr/>
        </p:nvGrpSpPr>
        <p:grpSpPr>
          <a:xfrm rot="0">
            <a:off x="12252960" y="2377440"/>
            <a:ext cx="5303520" cy="640080"/>
            <a:chOff x="0" y="0"/>
            <a:chExt cx="7071360" cy="853440"/>
          </a:xfrm>
        </p:grpSpPr>
        <p:sp>
          <p:nvSpPr>
            <p:cNvPr name="Freeform 47" id="47"/>
            <p:cNvSpPr/>
            <p:nvPr/>
          </p:nvSpPr>
          <p:spPr>
            <a:xfrm flipH="false" flipV="false" rot="0">
              <a:off x="0" y="0"/>
              <a:ext cx="7071360" cy="853440"/>
            </a:xfrm>
            <a:custGeom>
              <a:avLst/>
              <a:gdLst/>
              <a:ahLst/>
              <a:cxnLst/>
              <a:rect r="r" b="b" t="t" l="l"/>
              <a:pathLst>
                <a:path h="853440" w="7071360">
                  <a:moveTo>
                    <a:pt x="0" y="0"/>
                  </a:moveTo>
                  <a:lnTo>
                    <a:pt x="7071360" y="0"/>
                  </a:lnTo>
                  <a:lnTo>
                    <a:pt x="7071360" y="853440"/>
                  </a:lnTo>
                  <a:lnTo>
                    <a:pt x="0" y="853440"/>
                  </a:lnTo>
                  <a:close/>
                </a:path>
              </a:pathLst>
            </a:custGeom>
            <a:blipFill>
              <a:blip r:embed="rId4">
                <a:alphaModFix amt="0"/>
              </a:blip>
              <a:stretch>
                <a:fillRect l="0" t="-111447" r="0" b="-111447"/>
              </a:stretch>
            </a:blipFill>
          </p:spPr>
        </p:sp>
        <p:sp>
          <p:nvSpPr>
            <p:cNvPr name="TextBox 48" id="48"/>
            <p:cNvSpPr txBox="true"/>
            <p:nvPr/>
          </p:nvSpPr>
          <p:spPr>
            <a:xfrm>
              <a:off x="0" y="0"/>
              <a:ext cx="7071360" cy="853440"/>
            </a:xfrm>
            <a:prstGeom prst="rect">
              <a:avLst/>
            </a:prstGeom>
          </p:spPr>
          <p:txBody>
            <a:bodyPr anchor="ctr" rtlCol="false" tIns="0" lIns="0" bIns="0" rIns="0"/>
            <a:lstStyle/>
            <a:p>
              <a:pPr algn="ctr">
                <a:lnSpc>
                  <a:spcPts val="2640"/>
                </a:lnSpc>
              </a:pPr>
              <a:r>
                <a:rPr lang="en-US" sz="2200" spc="8">
                  <a:solidFill>
                    <a:srgbClr val="FFFFFF"/>
                  </a:solidFill>
                  <a:latin typeface="Barlow"/>
                  <a:ea typeface="Barlow"/>
                  <a:cs typeface="Barlow"/>
                  <a:sym typeface="Barlow"/>
                </a:rPr>
                <a:t>CAUSE/EFFECT</a:t>
              </a:r>
            </a:p>
          </p:txBody>
        </p:sp>
      </p:grpSp>
      <p:grpSp>
        <p:nvGrpSpPr>
          <p:cNvPr name="Group 49" id="49"/>
          <p:cNvGrpSpPr/>
          <p:nvPr/>
        </p:nvGrpSpPr>
        <p:grpSpPr>
          <a:xfrm rot="0">
            <a:off x="12527280" y="3200400"/>
            <a:ext cx="4754880" cy="2103120"/>
            <a:chOff x="0" y="0"/>
            <a:chExt cx="6339840" cy="2804160"/>
          </a:xfrm>
        </p:grpSpPr>
        <p:sp>
          <p:nvSpPr>
            <p:cNvPr name="Freeform 50" id="50"/>
            <p:cNvSpPr/>
            <p:nvPr/>
          </p:nvSpPr>
          <p:spPr>
            <a:xfrm flipH="false" flipV="false" rot="0">
              <a:off x="0" y="0"/>
              <a:ext cx="6339840" cy="2804160"/>
            </a:xfrm>
            <a:custGeom>
              <a:avLst/>
              <a:gdLst/>
              <a:ahLst/>
              <a:cxnLst/>
              <a:rect r="r" b="b" t="t" l="l"/>
              <a:pathLst>
                <a:path h="2804160" w="6339840">
                  <a:moveTo>
                    <a:pt x="0" y="0"/>
                  </a:moveTo>
                  <a:lnTo>
                    <a:pt x="6339840" y="0"/>
                  </a:lnTo>
                  <a:lnTo>
                    <a:pt x="6339840" y="2804160"/>
                  </a:lnTo>
                  <a:lnTo>
                    <a:pt x="0" y="2804160"/>
                  </a:lnTo>
                  <a:close/>
                </a:path>
              </a:pathLst>
            </a:custGeom>
            <a:blipFill>
              <a:blip r:embed="rId3">
                <a:alphaModFix amt="0"/>
              </a:blip>
              <a:stretch>
                <a:fillRect l="-6789" t="0" r="-6789" b="0"/>
              </a:stretch>
            </a:blipFill>
          </p:spPr>
        </p:sp>
      </p:grpSp>
      <p:grpSp>
        <p:nvGrpSpPr>
          <p:cNvPr name="Group 51" id="51"/>
          <p:cNvGrpSpPr/>
          <p:nvPr/>
        </p:nvGrpSpPr>
        <p:grpSpPr>
          <a:xfrm rot="0">
            <a:off x="12527280" y="3200400"/>
            <a:ext cx="4754880" cy="2103120"/>
            <a:chOff x="0" y="0"/>
            <a:chExt cx="6339840" cy="2804160"/>
          </a:xfrm>
        </p:grpSpPr>
        <p:sp>
          <p:nvSpPr>
            <p:cNvPr name="Freeform 52" id="52"/>
            <p:cNvSpPr/>
            <p:nvPr/>
          </p:nvSpPr>
          <p:spPr>
            <a:xfrm flipH="false" flipV="false" rot="0">
              <a:off x="0" y="0"/>
              <a:ext cx="6339840" cy="2804160"/>
            </a:xfrm>
            <a:custGeom>
              <a:avLst/>
              <a:gdLst/>
              <a:ahLst/>
              <a:cxnLst/>
              <a:rect r="r" b="b" t="t" l="l"/>
              <a:pathLst>
                <a:path h="2804160" w="6339840">
                  <a:moveTo>
                    <a:pt x="0" y="0"/>
                  </a:moveTo>
                  <a:lnTo>
                    <a:pt x="6339840" y="0"/>
                  </a:lnTo>
                  <a:lnTo>
                    <a:pt x="6339840" y="2804160"/>
                  </a:lnTo>
                  <a:lnTo>
                    <a:pt x="0" y="2804160"/>
                  </a:lnTo>
                  <a:close/>
                </a:path>
              </a:pathLst>
            </a:custGeom>
            <a:blipFill>
              <a:blip r:embed="rId4">
                <a:alphaModFix amt="0"/>
              </a:blip>
              <a:stretch>
                <a:fillRect l="-6749" t="0" r="-6749" b="0"/>
              </a:stretch>
            </a:blipFill>
          </p:spPr>
        </p:sp>
        <p:sp>
          <p:nvSpPr>
            <p:cNvPr name="TextBox 53" id="53"/>
            <p:cNvSpPr txBox="true"/>
            <p:nvPr/>
          </p:nvSpPr>
          <p:spPr>
            <a:xfrm>
              <a:off x="0" y="-9525"/>
              <a:ext cx="6339840" cy="2813685"/>
            </a:xfrm>
            <a:prstGeom prst="rect">
              <a:avLst/>
            </a:prstGeom>
          </p:spPr>
          <p:txBody>
            <a:bodyPr anchor="ctr" rtlCol="false" tIns="0" lIns="0" bIns="0" rIns="0"/>
            <a:lstStyle/>
            <a:p>
              <a:pPr algn="l">
                <a:lnSpc>
                  <a:spcPts val="2879"/>
                </a:lnSpc>
              </a:pPr>
              <a:r>
                <a:rPr lang="en-US" sz="2400" spc="9">
                  <a:solidFill>
                    <a:srgbClr val="FFFFFF"/>
                  </a:solidFill>
                  <a:latin typeface="Barlow"/>
                  <a:ea typeface="Barlow"/>
                  <a:cs typeface="Barlow"/>
                  <a:sym typeface="Barlow"/>
                </a:rPr>
                <a:t>Therefore</a:t>
              </a:r>
            </a:p>
            <a:p>
              <a:pPr algn="l">
                <a:lnSpc>
                  <a:spcPts val="2879"/>
                </a:lnSpc>
              </a:pPr>
              <a:r>
                <a:rPr lang="en-US" sz="2400" spc="9">
                  <a:solidFill>
                    <a:srgbClr val="FFFFFF"/>
                  </a:solidFill>
                  <a:latin typeface="Barlow"/>
                  <a:ea typeface="Barlow"/>
                  <a:cs typeface="Barlow"/>
                  <a:sym typeface="Barlow"/>
                </a:rPr>
                <a:t>Consequently</a:t>
              </a:r>
            </a:p>
            <a:p>
              <a:pPr algn="l">
                <a:lnSpc>
                  <a:spcPts val="2879"/>
                </a:lnSpc>
              </a:pPr>
              <a:r>
                <a:rPr lang="en-US" sz="2400" spc="9">
                  <a:solidFill>
                    <a:srgbClr val="FFFFFF"/>
                  </a:solidFill>
                  <a:latin typeface="Barlow"/>
                  <a:ea typeface="Barlow"/>
                  <a:cs typeface="Barlow"/>
                  <a:sym typeface="Barlow"/>
                </a:rPr>
                <a:t>As a result</a:t>
              </a:r>
            </a:p>
            <a:p>
              <a:pPr algn="l">
                <a:lnSpc>
                  <a:spcPts val="2879"/>
                </a:lnSpc>
              </a:pPr>
              <a:r>
                <a:rPr lang="en-US" sz="2400" spc="9">
                  <a:solidFill>
                    <a:srgbClr val="FFFFFF"/>
                  </a:solidFill>
                  <a:latin typeface="Barlow"/>
                  <a:ea typeface="Barlow"/>
                  <a:cs typeface="Barlow"/>
                  <a:sym typeface="Barlow"/>
                </a:rPr>
                <a:t>Thus</a:t>
              </a:r>
            </a:p>
          </p:txBody>
        </p:sp>
      </p:grpSp>
      <p:grpSp>
        <p:nvGrpSpPr>
          <p:cNvPr name="Group 54" id="54"/>
          <p:cNvGrpSpPr/>
          <p:nvPr/>
        </p:nvGrpSpPr>
        <p:grpSpPr>
          <a:xfrm rot="0">
            <a:off x="914400" y="5852160"/>
            <a:ext cx="5303520" cy="3108960"/>
            <a:chOff x="0" y="0"/>
            <a:chExt cx="7071360" cy="4145280"/>
          </a:xfrm>
        </p:grpSpPr>
        <p:sp>
          <p:nvSpPr>
            <p:cNvPr name="Freeform 55" id="55"/>
            <p:cNvSpPr/>
            <p:nvPr/>
          </p:nvSpPr>
          <p:spPr>
            <a:xfrm flipH="false" flipV="false" rot="0">
              <a:off x="0" y="0"/>
              <a:ext cx="7071360" cy="4145280"/>
            </a:xfrm>
            <a:custGeom>
              <a:avLst/>
              <a:gdLst/>
              <a:ahLst/>
              <a:cxnLst/>
              <a:rect r="r" b="b" t="t" l="l"/>
              <a:pathLst>
                <a:path h="4145280" w="7071360">
                  <a:moveTo>
                    <a:pt x="0" y="0"/>
                  </a:moveTo>
                  <a:lnTo>
                    <a:pt x="7071360" y="0"/>
                  </a:lnTo>
                  <a:lnTo>
                    <a:pt x="7071360" y="4145280"/>
                  </a:lnTo>
                  <a:lnTo>
                    <a:pt x="0" y="4145280"/>
                  </a:lnTo>
                  <a:close/>
                </a:path>
              </a:pathLst>
            </a:custGeom>
            <a:solidFill>
              <a:srgbClr val="289DD2"/>
            </a:solidFill>
          </p:spPr>
        </p:sp>
      </p:grpSp>
      <p:grpSp>
        <p:nvGrpSpPr>
          <p:cNvPr name="Group 56" id="56"/>
          <p:cNvGrpSpPr/>
          <p:nvPr/>
        </p:nvGrpSpPr>
        <p:grpSpPr>
          <a:xfrm rot="0">
            <a:off x="914400" y="5852160"/>
            <a:ext cx="5303520" cy="640080"/>
            <a:chOff x="0" y="0"/>
            <a:chExt cx="7071360" cy="853440"/>
          </a:xfrm>
        </p:grpSpPr>
        <p:sp>
          <p:nvSpPr>
            <p:cNvPr name="Freeform 57" id="57"/>
            <p:cNvSpPr/>
            <p:nvPr/>
          </p:nvSpPr>
          <p:spPr>
            <a:xfrm flipH="false" flipV="false" rot="0">
              <a:off x="0" y="0"/>
              <a:ext cx="7071360" cy="853440"/>
            </a:xfrm>
            <a:custGeom>
              <a:avLst/>
              <a:gdLst/>
              <a:ahLst/>
              <a:cxnLst/>
              <a:rect r="r" b="b" t="t" l="l"/>
              <a:pathLst>
                <a:path h="853440" w="7071360">
                  <a:moveTo>
                    <a:pt x="0" y="0"/>
                  </a:moveTo>
                  <a:lnTo>
                    <a:pt x="7071360" y="0"/>
                  </a:lnTo>
                  <a:lnTo>
                    <a:pt x="7071360" y="853440"/>
                  </a:lnTo>
                  <a:lnTo>
                    <a:pt x="0" y="853440"/>
                  </a:lnTo>
                  <a:close/>
                </a:path>
              </a:pathLst>
            </a:custGeom>
            <a:solidFill>
              <a:srgbClr val="365B6D"/>
            </a:solidFill>
          </p:spPr>
        </p:sp>
      </p:grpSp>
      <p:grpSp>
        <p:nvGrpSpPr>
          <p:cNvPr name="Group 58" id="58"/>
          <p:cNvGrpSpPr/>
          <p:nvPr/>
        </p:nvGrpSpPr>
        <p:grpSpPr>
          <a:xfrm rot="0">
            <a:off x="914400" y="5852160"/>
            <a:ext cx="5303520" cy="640080"/>
            <a:chOff x="0" y="0"/>
            <a:chExt cx="7071360" cy="853440"/>
          </a:xfrm>
        </p:grpSpPr>
        <p:sp>
          <p:nvSpPr>
            <p:cNvPr name="Freeform 59" id="59"/>
            <p:cNvSpPr/>
            <p:nvPr/>
          </p:nvSpPr>
          <p:spPr>
            <a:xfrm flipH="false" flipV="false" rot="0">
              <a:off x="0" y="0"/>
              <a:ext cx="7071360" cy="853440"/>
            </a:xfrm>
            <a:custGeom>
              <a:avLst/>
              <a:gdLst/>
              <a:ahLst/>
              <a:cxnLst/>
              <a:rect r="r" b="b" t="t" l="l"/>
              <a:pathLst>
                <a:path h="853440" w="7071360">
                  <a:moveTo>
                    <a:pt x="0" y="0"/>
                  </a:moveTo>
                  <a:lnTo>
                    <a:pt x="7071360" y="0"/>
                  </a:lnTo>
                  <a:lnTo>
                    <a:pt x="7071360" y="853440"/>
                  </a:lnTo>
                  <a:lnTo>
                    <a:pt x="0" y="853440"/>
                  </a:lnTo>
                  <a:close/>
                </a:path>
              </a:pathLst>
            </a:custGeom>
            <a:blipFill>
              <a:blip r:embed="rId3">
                <a:alphaModFix amt="0"/>
              </a:blip>
              <a:stretch>
                <a:fillRect l="0" t="-111334" r="0" b="-111334"/>
              </a:stretch>
            </a:blipFill>
          </p:spPr>
        </p:sp>
      </p:grpSp>
      <p:grpSp>
        <p:nvGrpSpPr>
          <p:cNvPr name="Group 60" id="60"/>
          <p:cNvGrpSpPr/>
          <p:nvPr/>
        </p:nvGrpSpPr>
        <p:grpSpPr>
          <a:xfrm rot="0">
            <a:off x="914400" y="5852160"/>
            <a:ext cx="5303520" cy="640080"/>
            <a:chOff x="0" y="0"/>
            <a:chExt cx="7071360" cy="853440"/>
          </a:xfrm>
        </p:grpSpPr>
        <p:sp>
          <p:nvSpPr>
            <p:cNvPr name="Freeform 61" id="61"/>
            <p:cNvSpPr/>
            <p:nvPr/>
          </p:nvSpPr>
          <p:spPr>
            <a:xfrm flipH="false" flipV="false" rot="0">
              <a:off x="0" y="0"/>
              <a:ext cx="7071360" cy="853440"/>
            </a:xfrm>
            <a:custGeom>
              <a:avLst/>
              <a:gdLst/>
              <a:ahLst/>
              <a:cxnLst/>
              <a:rect r="r" b="b" t="t" l="l"/>
              <a:pathLst>
                <a:path h="853440" w="7071360">
                  <a:moveTo>
                    <a:pt x="0" y="0"/>
                  </a:moveTo>
                  <a:lnTo>
                    <a:pt x="7071360" y="0"/>
                  </a:lnTo>
                  <a:lnTo>
                    <a:pt x="7071360" y="853440"/>
                  </a:lnTo>
                  <a:lnTo>
                    <a:pt x="0" y="853440"/>
                  </a:lnTo>
                  <a:close/>
                </a:path>
              </a:pathLst>
            </a:custGeom>
            <a:blipFill>
              <a:blip r:embed="rId4">
                <a:alphaModFix amt="0"/>
              </a:blip>
              <a:stretch>
                <a:fillRect l="0" t="-111447" r="0" b="-111447"/>
              </a:stretch>
            </a:blipFill>
          </p:spPr>
        </p:sp>
        <p:sp>
          <p:nvSpPr>
            <p:cNvPr name="TextBox 62" id="62"/>
            <p:cNvSpPr txBox="true"/>
            <p:nvPr/>
          </p:nvSpPr>
          <p:spPr>
            <a:xfrm>
              <a:off x="0" y="-9525"/>
              <a:ext cx="7071360" cy="862965"/>
            </a:xfrm>
            <a:prstGeom prst="rect">
              <a:avLst/>
            </a:prstGeom>
          </p:spPr>
          <p:txBody>
            <a:bodyPr anchor="ctr" rtlCol="false" tIns="0" lIns="0" bIns="0" rIns="0"/>
            <a:lstStyle/>
            <a:p>
              <a:pPr algn="ctr">
                <a:lnSpc>
                  <a:spcPts val="2879"/>
                </a:lnSpc>
              </a:pPr>
              <a:r>
                <a:rPr lang="en-US" sz="2400" spc="9">
                  <a:solidFill>
                    <a:srgbClr val="FFFFFF"/>
                  </a:solidFill>
                  <a:latin typeface="Barlow"/>
                  <a:ea typeface="Barlow"/>
                  <a:cs typeface="Barlow"/>
                  <a:sym typeface="Barlow"/>
                </a:rPr>
                <a:t>SEQUENCE</a:t>
              </a:r>
            </a:p>
          </p:txBody>
        </p:sp>
      </p:grpSp>
      <p:grpSp>
        <p:nvGrpSpPr>
          <p:cNvPr name="Group 63" id="63"/>
          <p:cNvGrpSpPr/>
          <p:nvPr/>
        </p:nvGrpSpPr>
        <p:grpSpPr>
          <a:xfrm rot="0">
            <a:off x="1188720" y="6675120"/>
            <a:ext cx="4754880" cy="2103120"/>
            <a:chOff x="0" y="0"/>
            <a:chExt cx="6339840" cy="2804160"/>
          </a:xfrm>
        </p:grpSpPr>
        <p:sp>
          <p:nvSpPr>
            <p:cNvPr name="Freeform 64" id="64"/>
            <p:cNvSpPr/>
            <p:nvPr/>
          </p:nvSpPr>
          <p:spPr>
            <a:xfrm flipH="false" flipV="false" rot="0">
              <a:off x="0" y="0"/>
              <a:ext cx="6339840" cy="2804160"/>
            </a:xfrm>
            <a:custGeom>
              <a:avLst/>
              <a:gdLst/>
              <a:ahLst/>
              <a:cxnLst/>
              <a:rect r="r" b="b" t="t" l="l"/>
              <a:pathLst>
                <a:path h="2804160" w="6339840">
                  <a:moveTo>
                    <a:pt x="0" y="0"/>
                  </a:moveTo>
                  <a:lnTo>
                    <a:pt x="6339840" y="0"/>
                  </a:lnTo>
                  <a:lnTo>
                    <a:pt x="6339840" y="2804160"/>
                  </a:lnTo>
                  <a:lnTo>
                    <a:pt x="0" y="2804160"/>
                  </a:lnTo>
                  <a:close/>
                </a:path>
              </a:pathLst>
            </a:custGeom>
            <a:blipFill>
              <a:blip r:embed="rId3">
                <a:alphaModFix amt="0"/>
              </a:blip>
              <a:stretch>
                <a:fillRect l="-6789" t="0" r="-6789" b="0"/>
              </a:stretch>
            </a:blipFill>
          </p:spPr>
        </p:sp>
      </p:grpSp>
      <p:grpSp>
        <p:nvGrpSpPr>
          <p:cNvPr name="Group 65" id="65"/>
          <p:cNvGrpSpPr/>
          <p:nvPr/>
        </p:nvGrpSpPr>
        <p:grpSpPr>
          <a:xfrm rot="0">
            <a:off x="1188720" y="6675120"/>
            <a:ext cx="4754880" cy="2103120"/>
            <a:chOff x="0" y="0"/>
            <a:chExt cx="6339840" cy="2804160"/>
          </a:xfrm>
        </p:grpSpPr>
        <p:sp>
          <p:nvSpPr>
            <p:cNvPr name="Freeform 66" id="66"/>
            <p:cNvSpPr/>
            <p:nvPr/>
          </p:nvSpPr>
          <p:spPr>
            <a:xfrm flipH="false" flipV="false" rot="0">
              <a:off x="0" y="0"/>
              <a:ext cx="6339840" cy="2804160"/>
            </a:xfrm>
            <a:custGeom>
              <a:avLst/>
              <a:gdLst/>
              <a:ahLst/>
              <a:cxnLst/>
              <a:rect r="r" b="b" t="t" l="l"/>
              <a:pathLst>
                <a:path h="2804160" w="6339840">
                  <a:moveTo>
                    <a:pt x="0" y="0"/>
                  </a:moveTo>
                  <a:lnTo>
                    <a:pt x="6339840" y="0"/>
                  </a:lnTo>
                  <a:lnTo>
                    <a:pt x="6339840" y="2804160"/>
                  </a:lnTo>
                  <a:lnTo>
                    <a:pt x="0" y="2804160"/>
                  </a:lnTo>
                  <a:close/>
                </a:path>
              </a:pathLst>
            </a:custGeom>
            <a:blipFill>
              <a:blip r:embed="rId4">
                <a:alphaModFix amt="0"/>
              </a:blip>
              <a:stretch>
                <a:fillRect l="-6749" t="0" r="-6749" b="0"/>
              </a:stretch>
            </a:blipFill>
          </p:spPr>
        </p:sp>
        <p:sp>
          <p:nvSpPr>
            <p:cNvPr name="TextBox 67" id="67"/>
            <p:cNvSpPr txBox="true"/>
            <p:nvPr/>
          </p:nvSpPr>
          <p:spPr>
            <a:xfrm>
              <a:off x="0" y="-9525"/>
              <a:ext cx="6339840" cy="2813685"/>
            </a:xfrm>
            <a:prstGeom prst="rect">
              <a:avLst/>
            </a:prstGeom>
          </p:spPr>
          <p:txBody>
            <a:bodyPr anchor="ctr" rtlCol="false" tIns="0" lIns="0" bIns="0" rIns="0"/>
            <a:lstStyle/>
            <a:p>
              <a:pPr algn="l">
                <a:lnSpc>
                  <a:spcPts val="2879"/>
                </a:lnSpc>
              </a:pPr>
              <a:r>
                <a:rPr lang="en-US" sz="2400" spc="9">
                  <a:solidFill>
                    <a:srgbClr val="FFFFFF"/>
                  </a:solidFill>
                  <a:latin typeface="Barlow"/>
                  <a:ea typeface="Barlow"/>
                  <a:cs typeface="Barlow"/>
                  <a:sym typeface="Barlow"/>
                </a:rPr>
                <a:t>First... Second...</a:t>
              </a:r>
            </a:p>
            <a:p>
              <a:pPr algn="l">
                <a:lnSpc>
                  <a:spcPts val="2879"/>
                </a:lnSpc>
              </a:pPr>
              <a:r>
                <a:rPr lang="en-US" sz="2400" spc="9">
                  <a:solidFill>
                    <a:srgbClr val="FFFFFF"/>
                  </a:solidFill>
                  <a:latin typeface="Barlow"/>
                  <a:ea typeface="Barlow"/>
                  <a:cs typeface="Barlow"/>
                  <a:sym typeface="Barlow"/>
                </a:rPr>
                <a:t>Subsequently</a:t>
              </a:r>
            </a:p>
            <a:p>
              <a:pPr algn="l">
                <a:lnSpc>
                  <a:spcPts val="2879"/>
                </a:lnSpc>
              </a:pPr>
              <a:r>
                <a:rPr lang="en-US" sz="2400" spc="9">
                  <a:solidFill>
                    <a:srgbClr val="FFFFFF"/>
                  </a:solidFill>
                  <a:latin typeface="Barlow"/>
                  <a:ea typeface="Barlow"/>
                  <a:cs typeface="Barlow"/>
                  <a:sym typeface="Barlow"/>
                </a:rPr>
                <a:t>Following this</a:t>
              </a:r>
            </a:p>
            <a:p>
              <a:pPr algn="l">
                <a:lnSpc>
                  <a:spcPts val="2879"/>
                </a:lnSpc>
              </a:pPr>
              <a:r>
                <a:rPr lang="en-US" sz="2400" spc="9">
                  <a:solidFill>
                    <a:srgbClr val="FFFFFF"/>
                  </a:solidFill>
                  <a:latin typeface="Barlow"/>
                  <a:ea typeface="Barlow"/>
                  <a:cs typeface="Barlow"/>
                  <a:sym typeface="Barlow"/>
                </a:rPr>
                <a:t>Finally</a:t>
              </a:r>
            </a:p>
          </p:txBody>
        </p:sp>
      </p:grpSp>
      <p:grpSp>
        <p:nvGrpSpPr>
          <p:cNvPr name="Group 68" id="68"/>
          <p:cNvGrpSpPr/>
          <p:nvPr/>
        </p:nvGrpSpPr>
        <p:grpSpPr>
          <a:xfrm rot="0">
            <a:off x="6583680" y="5852160"/>
            <a:ext cx="5303520" cy="3108960"/>
            <a:chOff x="0" y="0"/>
            <a:chExt cx="7071360" cy="4145280"/>
          </a:xfrm>
        </p:grpSpPr>
        <p:sp>
          <p:nvSpPr>
            <p:cNvPr name="Freeform 69" id="69"/>
            <p:cNvSpPr/>
            <p:nvPr/>
          </p:nvSpPr>
          <p:spPr>
            <a:xfrm flipH="false" flipV="false" rot="0">
              <a:off x="0" y="0"/>
              <a:ext cx="7071360" cy="4145280"/>
            </a:xfrm>
            <a:custGeom>
              <a:avLst/>
              <a:gdLst/>
              <a:ahLst/>
              <a:cxnLst/>
              <a:rect r="r" b="b" t="t" l="l"/>
              <a:pathLst>
                <a:path h="4145280" w="7071360">
                  <a:moveTo>
                    <a:pt x="0" y="0"/>
                  </a:moveTo>
                  <a:lnTo>
                    <a:pt x="7071360" y="0"/>
                  </a:lnTo>
                  <a:lnTo>
                    <a:pt x="7071360" y="4145280"/>
                  </a:lnTo>
                  <a:lnTo>
                    <a:pt x="0" y="4145280"/>
                  </a:lnTo>
                  <a:close/>
                </a:path>
              </a:pathLst>
            </a:custGeom>
            <a:solidFill>
              <a:srgbClr val="289DD2"/>
            </a:solidFill>
          </p:spPr>
        </p:sp>
      </p:grpSp>
      <p:grpSp>
        <p:nvGrpSpPr>
          <p:cNvPr name="Group 70" id="70"/>
          <p:cNvGrpSpPr/>
          <p:nvPr/>
        </p:nvGrpSpPr>
        <p:grpSpPr>
          <a:xfrm rot="0">
            <a:off x="6583680" y="5852160"/>
            <a:ext cx="5303520" cy="640080"/>
            <a:chOff x="0" y="0"/>
            <a:chExt cx="7071360" cy="853440"/>
          </a:xfrm>
        </p:grpSpPr>
        <p:sp>
          <p:nvSpPr>
            <p:cNvPr name="Freeform 71" id="71"/>
            <p:cNvSpPr/>
            <p:nvPr/>
          </p:nvSpPr>
          <p:spPr>
            <a:xfrm flipH="false" flipV="false" rot="0">
              <a:off x="0" y="0"/>
              <a:ext cx="7071360" cy="853440"/>
            </a:xfrm>
            <a:custGeom>
              <a:avLst/>
              <a:gdLst/>
              <a:ahLst/>
              <a:cxnLst/>
              <a:rect r="r" b="b" t="t" l="l"/>
              <a:pathLst>
                <a:path h="853440" w="7071360">
                  <a:moveTo>
                    <a:pt x="0" y="0"/>
                  </a:moveTo>
                  <a:lnTo>
                    <a:pt x="7071360" y="0"/>
                  </a:lnTo>
                  <a:lnTo>
                    <a:pt x="7071360" y="853440"/>
                  </a:lnTo>
                  <a:lnTo>
                    <a:pt x="0" y="853440"/>
                  </a:lnTo>
                  <a:close/>
                </a:path>
              </a:pathLst>
            </a:custGeom>
            <a:solidFill>
              <a:srgbClr val="365B6D"/>
            </a:solidFill>
          </p:spPr>
        </p:sp>
      </p:grpSp>
      <p:grpSp>
        <p:nvGrpSpPr>
          <p:cNvPr name="Group 72" id="72"/>
          <p:cNvGrpSpPr/>
          <p:nvPr/>
        </p:nvGrpSpPr>
        <p:grpSpPr>
          <a:xfrm rot="0">
            <a:off x="6583680" y="5852160"/>
            <a:ext cx="5303520" cy="640080"/>
            <a:chOff x="0" y="0"/>
            <a:chExt cx="7071360" cy="853440"/>
          </a:xfrm>
        </p:grpSpPr>
        <p:sp>
          <p:nvSpPr>
            <p:cNvPr name="Freeform 73" id="73"/>
            <p:cNvSpPr/>
            <p:nvPr/>
          </p:nvSpPr>
          <p:spPr>
            <a:xfrm flipH="false" flipV="false" rot="0">
              <a:off x="0" y="0"/>
              <a:ext cx="7071360" cy="853440"/>
            </a:xfrm>
            <a:custGeom>
              <a:avLst/>
              <a:gdLst/>
              <a:ahLst/>
              <a:cxnLst/>
              <a:rect r="r" b="b" t="t" l="l"/>
              <a:pathLst>
                <a:path h="853440" w="7071360">
                  <a:moveTo>
                    <a:pt x="0" y="0"/>
                  </a:moveTo>
                  <a:lnTo>
                    <a:pt x="7071360" y="0"/>
                  </a:lnTo>
                  <a:lnTo>
                    <a:pt x="7071360" y="853440"/>
                  </a:lnTo>
                  <a:lnTo>
                    <a:pt x="0" y="853440"/>
                  </a:lnTo>
                  <a:close/>
                </a:path>
              </a:pathLst>
            </a:custGeom>
            <a:blipFill>
              <a:blip r:embed="rId3">
                <a:alphaModFix amt="0"/>
              </a:blip>
              <a:stretch>
                <a:fillRect l="0" t="-111334" r="0" b="-111334"/>
              </a:stretch>
            </a:blipFill>
          </p:spPr>
        </p:sp>
      </p:grpSp>
      <p:grpSp>
        <p:nvGrpSpPr>
          <p:cNvPr name="Group 74" id="74"/>
          <p:cNvGrpSpPr/>
          <p:nvPr/>
        </p:nvGrpSpPr>
        <p:grpSpPr>
          <a:xfrm rot="0">
            <a:off x="6583680" y="5852160"/>
            <a:ext cx="5303520" cy="640080"/>
            <a:chOff x="0" y="0"/>
            <a:chExt cx="7071360" cy="853440"/>
          </a:xfrm>
        </p:grpSpPr>
        <p:sp>
          <p:nvSpPr>
            <p:cNvPr name="Freeform 75" id="75"/>
            <p:cNvSpPr/>
            <p:nvPr/>
          </p:nvSpPr>
          <p:spPr>
            <a:xfrm flipH="false" flipV="false" rot="0">
              <a:off x="0" y="0"/>
              <a:ext cx="7071360" cy="853440"/>
            </a:xfrm>
            <a:custGeom>
              <a:avLst/>
              <a:gdLst/>
              <a:ahLst/>
              <a:cxnLst/>
              <a:rect r="r" b="b" t="t" l="l"/>
              <a:pathLst>
                <a:path h="853440" w="7071360">
                  <a:moveTo>
                    <a:pt x="0" y="0"/>
                  </a:moveTo>
                  <a:lnTo>
                    <a:pt x="7071360" y="0"/>
                  </a:lnTo>
                  <a:lnTo>
                    <a:pt x="7071360" y="853440"/>
                  </a:lnTo>
                  <a:lnTo>
                    <a:pt x="0" y="853440"/>
                  </a:lnTo>
                  <a:close/>
                </a:path>
              </a:pathLst>
            </a:custGeom>
            <a:blipFill>
              <a:blip r:embed="rId4">
                <a:alphaModFix amt="0"/>
              </a:blip>
              <a:stretch>
                <a:fillRect l="0" t="-111447" r="0" b="-111447"/>
              </a:stretch>
            </a:blipFill>
          </p:spPr>
        </p:sp>
        <p:sp>
          <p:nvSpPr>
            <p:cNvPr name="TextBox 76" id="76"/>
            <p:cNvSpPr txBox="true"/>
            <p:nvPr/>
          </p:nvSpPr>
          <p:spPr>
            <a:xfrm>
              <a:off x="0" y="-9525"/>
              <a:ext cx="7071360" cy="862965"/>
            </a:xfrm>
            <a:prstGeom prst="rect">
              <a:avLst/>
            </a:prstGeom>
          </p:spPr>
          <p:txBody>
            <a:bodyPr anchor="ctr" rtlCol="false" tIns="0" lIns="0" bIns="0" rIns="0"/>
            <a:lstStyle/>
            <a:p>
              <a:pPr algn="ctr">
                <a:lnSpc>
                  <a:spcPts val="2879"/>
                </a:lnSpc>
              </a:pPr>
              <a:r>
                <a:rPr lang="en-US" sz="2400" spc="9">
                  <a:solidFill>
                    <a:srgbClr val="FFFFFF"/>
                  </a:solidFill>
                  <a:latin typeface="Barlow"/>
                  <a:ea typeface="Barlow"/>
                  <a:cs typeface="Barlow"/>
                  <a:sym typeface="Barlow"/>
                </a:rPr>
                <a:t>EXAMPLE</a:t>
              </a:r>
            </a:p>
          </p:txBody>
        </p:sp>
      </p:grpSp>
      <p:grpSp>
        <p:nvGrpSpPr>
          <p:cNvPr name="Group 77" id="77"/>
          <p:cNvGrpSpPr/>
          <p:nvPr/>
        </p:nvGrpSpPr>
        <p:grpSpPr>
          <a:xfrm rot="0">
            <a:off x="6858000" y="6675120"/>
            <a:ext cx="4754880" cy="2103120"/>
            <a:chOff x="0" y="0"/>
            <a:chExt cx="6339840" cy="2804160"/>
          </a:xfrm>
        </p:grpSpPr>
        <p:sp>
          <p:nvSpPr>
            <p:cNvPr name="Freeform 78" id="78"/>
            <p:cNvSpPr/>
            <p:nvPr/>
          </p:nvSpPr>
          <p:spPr>
            <a:xfrm flipH="false" flipV="false" rot="0">
              <a:off x="0" y="0"/>
              <a:ext cx="6339840" cy="2804160"/>
            </a:xfrm>
            <a:custGeom>
              <a:avLst/>
              <a:gdLst/>
              <a:ahLst/>
              <a:cxnLst/>
              <a:rect r="r" b="b" t="t" l="l"/>
              <a:pathLst>
                <a:path h="2804160" w="6339840">
                  <a:moveTo>
                    <a:pt x="0" y="0"/>
                  </a:moveTo>
                  <a:lnTo>
                    <a:pt x="6339840" y="0"/>
                  </a:lnTo>
                  <a:lnTo>
                    <a:pt x="6339840" y="2804160"/>
                  </a:lnTo>
                  <a:lnTo>
                    <a:pt x="0" y="2804160"/>
                  </a:lnTo>
                  <a:close/>
                </a:path>
              </a:pathLst>
            </a:custGeom>
            <a:blipFill>
              <a:blip r:embed="rId3">
                <a:alphaModFix amt="0"/>
              </a:blip>
              <a:stretch>
                <a:fillRect l="-6789" t="0" r="-6789" b="0"/>
              </a:stretch>
            </a:blipFill>
          </p:spPr>
        </p:sp>
      </p:grpSp>
      <p:grpSp>
        <p:nvGrpSpPr>
          <p:cNvPr name="Group 79" id="79"/>
          <p:cNvGrpSpPr/>
          <p:nvPr/>
        </p:nvGrpSpPr>
        <p:grpSpPr>
          <a:xfrm rot="0">
            <a:off x="6858000" y="6675120"/>
            <a:ext cx="4754880" cy="2103120"/>
            <a:chOff x="0" y="0"/>
            <a:chExt cx="6339840" cy="2804160"/>
          </a:xfrm>
        </p:grpSpPr>
        <p:sp>
          <p:nvSpPr>
            <p:cNvPr name="Freeform 80" id="80"/>
            <p:cNvSpPr/>
            <p:nvPr/>
          </p:nvSpPr>
          <p:spPr>
            <a:xfrm flipH="false" flipV="false" rot="0">
              <a:off x="0" y="0"/>
              <a:ext cx="6339840" cy="2804160"/>
            </a:xfrm>
            <a:custGeom>
              <a:avLst/>
              <a:gdLst/>
              <a:ahLst/>
              <a:cxnLst/>
              <a:rect r="r" b="b" t="t" l="l"/>
              <a:pathLst>
                <a:path h="2804160" w="6339840">
                  <a:moveTo>
                    <a:pt x="0" y="0"/>
                  </a:moveTo>
                  <a:lnTo>
                    <a:pt x="6339840" y="0"/>
                  </a:lnTo>
                  <a:lnTo>
                    <a:pt x="6339840" y="2804160"/>
                  </a:lnTo>
                  <a:lnTo>
                    <a:pt x="0" y="2804160"/>
                  </a:lnTo>
                  <a:close/>
                </a:path>
              </a:pathLst>
            </a:custGeom>
            <a:blipFill>
              <a:blip r:embed="rId4">
                <a:alphaModFix amt="0"/>
              </a:blip>
              <a:stretch>
                <a:fillRect l="-6749" t="0" r="-6749" b="0"/>
              </a:stretch>
            </a:blipFill>
          </p:spPr>
        </p:sp>
        <p:sp>
          <p:nvSpPr>
            <p:cNvPr name="TextBox 81" id="81"/>
            <p:cNvSpPr txBox="true"/>
            <p:nvPr/>
          </p:nvSpPr>
          <p:spPr>
            <a:xfrm>
              <a:off x="0" y="-9525"/>
              <a:ext cx="6339840" cy="2813685"/>
            </a:xfrm>
            <a:prstGeom prst="rect">
              <a:avLst/>
            </a:prstGeom>
          </p:spPr>
          <p:txBody>
            <a:bodyPr anchor="ctr" rtlCol="false" tIns="0" lIns="0" bIns="0" rIns="0"/>
            <a:lstStyle/>
            <a:p>
              <a:pPr algn="l">
                <a:lnSpc>
                  <a:spcPts val="2879"/>
                </a:lnSpc>
              </a:pPr>
              <a:r>
                <a:rPr lang="en-US" sz="2400" spc="9">
                  <a:solidFill>
                    <a:srgbClr val="FFFFFF"/>
                  </a:solidFill>
                  <a:latin typeface="Barlow"/>
                  <a:ea typeface="Barlow"/>
                  <a:cs typeface="Barlow"/>
                  <a:sym typeface="Barlow"/>
                </a:rPr>
                <a:t>For instance</a:t>
              </a:r>
            </a:p>
            <a:p>
              <a:pPr algn="l">
                <a:lnSpc>
                  <a:spcPts val="2879"/>
                </a:lnSpc>
              </a:pPr>
              <a:r>
                <a:rPr lang="en-US" sz="2400" spc="9">
                  <a:solidFill>
                    <a:srgbClr val="FFFFFF"/>
                  </a:solidFill>
                  <a:latin typeface="Barlow"/>
                  <a:ea typeface="Barlow"/>
                  <a:cs typeface="Barlow"/>
                  <a:sym typeface="Barlow"/>
                </a:rPr>
                <a:t>Specifically</a:t>
              </a:r>
            </a:p>
            <a:p>
              <a:pPr algn="l">
                <a:lnSpc>
                  <a:spcPts val="2879"/>
                </a:lnSpc>
              </a:pPr>
              <a:r>
                <a:rPr lang="en-US" sz="2400" spc="9">
                  <a:solidFill>
                    <a:srgbClr val="FFFFFF"/>
                  </a:solidFill>
                  <a:latin typeface="Barlow"/>
                  <a:ea typeface="Barlow"/>
                  <a:cs typeface="Barlow"/>
                  <a:sym typeface="Barlow"/>
                </a:rPr>
                <a:t>In particular</a:t>
              </a:r>
            </a:p>
            <a:p>
              <a:pPr algn="l">
                <a:lnSpc>
                  <a:spcPts val="2879"/>
                </a:lnSpc>
              </a:pPr>
              <a:r>
                <a:rPr lang="en-US" sz="2400" spc="9">
                  <a:solidFill>
                    <a:srgbClr val="FFFFFF"/>
                  </a:solidFill>
                  <a:latin typeface="Barlow"/>
                  <a:ea typeface="Barlow"/>
                  <a:cs typeface="Barlow"/>
                  <a:sym typeface="Barlow"/>
                </a:rPr>
                <a:t>Such as</a:t>
              </a:r>
            </a:p>
          </p:txBody>
        </p:sp>
      </p:grpSp>
      <p:grpSp>
        <p:nvGrpSpPr>
          <p:cNvPr name="Group 82" id="82"/>
          <p:cNvGrpSpPr/>
          <p:nvPr/>
        </p:nvGrpSpPr>
        <p:grpSpPr>
          <a:xfrm rot="0">
            <a:off x="12252960" y="5852160"/>
            <a:ext cx="5303520" cy="3108960"/>
            <a:chOff x="0" y="0"/>
            <a:chExt cx="7071360" cy="4145280"/>
          </a:xfrm>
        </p:grpSpPr>
        <p:sp>
          <p:nvSpPr>
            <p:cNvPr name="Freeform 83" id="83"/>
            <p:cNvSpPr/>
            <p:nvPr/>
          </p:nvSpPr>
          <p:spPr>
            <a:xfrm flipH="false" flipV="false" rot="0">
              <a:off x="0" y="0"/>
              <a:ext cx="7071360" cy="4145280"/>
            </a:xfrm>
            <a:custGeom>
              <a:avLst/>
              <a:gdLst/>
              <a:ahLst/>
              <a:cxnLst/>
              <a:rect r="r" b="b" t="t" l="l"/>
              <a:pathLst>
                <a:path h="4145280" w="7071360">
                  <a:moveTo>
                    <a:pt x="0" y="0"/>
                  </a:moveTo>
                  <a:lnTo>
                    <a:pt x="7071360" y="0"/>
                  </a:lnTo>
                  <a:lnTo>
                    <a:pt x="7071360" y="4145280"/>
                  </a:lnTo>
                  <a:lnTo>
                    <a:pt x="0" y="4145280"/>
                  </a:lnTo>
                  <a:close/>
                </a:path>
              </a:pathLst>
            </a:custGeom>
            <a:solidFill>
              <a:srgbClr val="289DD2"/>
            </a:solidFill>
          </p:spPr>
        </p:sp>
      </p:grpSp>
      <p:grpSp>
        <p:nvGrpSpPr>
          <p:cNvPr name="Group 84" id="84"/>
          <p:cNvGrpSpPr/>
          <p:nvPr/>
        </p:nvGrpSpPr>
        <p:grpSpPr>
          <a:xfrm rot="0">
            <a:off x="12252960" y="5852160"/>
            <a:ext cx="5303520" cy="640080"/>
            <a:chOff x="0" y="0"/>
            <a:chExt cx="7071360" cy="853440"/>
          </a:xfrm>
        </p:grpSpPr>
        <p:sp>
          <p:nvSpPr>
            <p:cNvPr name="Freeform 85" id="85"/>
            <p:cNvSpPr/>
            <p:nvPr/>
          </p:nvSpPr>
          <p:spPr>
            <a:xfrm flipH="false" flipV="false" rot="0">
              <a:off x="0" y="0"/>
              <a:ext cx="7071360" cy="853440"/>
            </a:xfrm>
            <a:custGeom>
              <a:avLst/>
              <a:gdLst/>
              <a:ahLst/>
              <a:cxnLst/>
              <a:rect r="r" b="b" t="t" l="l"/>
              <a:pathLst>
                <a:path h="853440" w="7071360">
                  <a:moveTo>
                    <a:pt x="0" y="0"/>
                  </a:moveTo>
                  <a:lnTo>
                    <a:pt x="7071360" y="0"/>
                  </a:lnTo>
                  <a:lnTo>
                    <a:pt x="7071360" y="853440"/>
                  </a:lnTo>
                  <a:lnTo>
                    <a:pt x="0" y="853440"/>
                  </a:lnTo>
                  <a:close/>
                </a:path>
              </a:pathLst>
            </a:custGeom>
            <a:solidFill>
              <a:srgbClr val="365B6D"/>
            </a:solidFill>
          </p:spPr>
        </p:sp>
      </p:grpSp>
      <p:grpSp>
        <p:nvGrpSpPr>
          <p:cNvPr name="Group 86" id="86"/>
          <p:cNvGrpSpPr/>
          <p:nvPr/>
        </p:nvGrpSpPr>
        <p:grpSpPr>
          <a:xfrm rot="0">
            <a:off x="12252960" y="5852160"/>
            <a:ext cx="5303520" cy="640080"/>
            <a:chOff x="0" y="0"/>
            <a:chExt cx="7071360" cy="853440"/>
          </a:xfrm>
        </p:grpSpPr>
        <p:sp>
          <p:nvSpPr>
            <p:cNvPr name="Freeform 87" id="87"/>
            <p:cNvSpPr/>
            <p:nvPr/>
          </p:nvSpPr>
          <p:spPr>
            <a:xfrm flipH="false" flipV="false" rot="0">
              <a:off x="0" y="0"/>
              <a:ext cx="7071360" cy="853440"/>
            </a:xfrm>
            <a:custGeom>
              <a:avLst/>
              <a:gdLst/>
              <a:ahLst/>
              <a:cxnLst/>
              <a:rect r="r" b="b" t="t" l="l"/>
              <a:pathLst>
                <a:path h="853440" w="7071360">
                  <a:moveTo>
                    <a:pt x="0" y="0"/>
                  </a:moveTo>
                  <a:lnTo>
                    <a:pt x="7071360" y="0"/>
                  </a:lnTo>
                  <a:lnTo>
                    <a:pt x="7071360" y="853440"/>
                  </a:lnTo>
                  <a:lnTo>
                    <a:pt x="0" y="853440"/>
                  </a:lnTo>
                  <a:close/>
                </a:path>
              </a:pathLst>
            </a:custGeom>
            <a:blipFill>
              <a:blip r:embed="rId3">
                <a:alphaModFix amt="0"/>
              </a:blip>
              <a:stretch>
                <a:fillRect l="0" t="-111334" r="0" b="-111334"/>
              </a:stretch>
            </a:blipFill>
          </p:spPr>
        </p:sp>
      </p:grpSp>
      <p:grpSp>
        <p:nvGrpSpPr>
          <p:cNvPr name="Group 88" id="88"/>
          <p:cNvGrpSpPr/>
          <p:nvPr/>
        </p:nvGrpSpPr>
        <p:grpSpPr>
          <a:xfrm rot="0">
            <a:off x="12252960" y="5852160"/>
            <a:ext cx="5303520" cy="640080"/>
            <a:chOff x="0" y="0"/>
            <a:chExt cx="7071360" cy="853440"/>
          </a:xfrm>
        </p:grpSpPr>
        <p:sp>
          <p:nvSpPr>
            <p:cNvPr name="Freeform 89" id="89"/>
            <p:cNvSpPr/>
            <p:nvPr/>
          </p:nvSpPr>
          <p:spPr>
            <a:xfrm flipH="false" flipV="false" rot="0">
              <a:off x="0" y="0"/>
              <a:ext cx="7071360" cy="853440"/>
            </a:xfrm>
            <a:custGeom>
              <a:avLst/>
              <a:gdLst/>
              <a:ahLst/>
              <a:cxnLst/>
              <a:rect r="r" b="b" t="t" l="l"/>
              <a:pathLst>
                <a:path h="853440" w="7071360">
                  <a:moveTo>
                    <a:pt x="0" y="0"/>
                  </a:moveTo>
                  <a:lnTo>
                    <a:pt x="7071360" y="0"/>
                  </a:lnTo>
                  <a:lnTo>
                    <a:pt x="7071360" y="853440"/>
                  </a:lnTo>
                  <a:lnTo>
                    <a:pt x="0" y="853440"/>
                  </a:lnTo>
                  <a:close/>
                </a:path>
              </a:pathLst>
            </a:custGeom>
            <a:blipFill>
              <a:blip r:embed="rId4">
                <a:alphaModFix amt="0"/>
              </a:blip>
              <a:stretch>
                <a:fillRect l="0" t="-111447" r="0" b="-111447"/>
              </a:stretch>
            </a:blipFill>
          </p:spPr>
        </p:sp>
        <p:sp>
          <p:nvSpPr>
            <p:cNvPr name="TextBox 90" id="90"/>
            <p:cNvSpPr txBox="true"/>
            <p:nvPr/>
          </p:nvSpPr>
          <p:spPr>
            <a:xfrm>
              <a:off x="0" y="-9525"/>
              <a:ext cx="7071360" cy="862965"/>
            </a:xfrm>
            <a:prstGeom prst="rect">
              <a:avLst/>
            </a:prstGeom>
          </p:spPr>
          <p:txBody>
            <a:bodyPr anchor="ctr" rtlCol="false" tIns="0" lIns="0" bIns="0" rIns="0"/>
            <a:lstStyle/>
            <a:p>
              <a:pPr algn="ctr">
                <a:lnSpc>
                  <a:spcPts val="2879"/>
                </a:lnSpc>
              </a:pPr>
              <a:r>
                <a:rPr lang="en-US" sz="2400" spc="9">
                  <a:solidFill>
                    <a:srgbClr val="FFFFFF"/>
                  </a:solidFill>
                  <a:latin typeface="Barlow"/>
                  <a:ea typeface="Barlow"/>
                  <a:cs typeface="Barlow"/>
                  <a:sym typeface="Barlow"/>
                </a:rPr>
                <a:t>SUMMARY</a:t>
              </a:r>
            </a:p>
          </p:txBody>
        </p:sp>
      </p:grpSp>
      <p:grpSp>
        <p:nvGrpSpPr>
          <p:cNvPr name="Group 91" id="91"/>
          <p:cNvGrpSpPr/>
          <p:nvPr/>
        </p:nvGrpSpPr>
        <p:grpSpPr>
          <a:xfrm rot="0">
            <a:off x="12527280" y="6675120"/>
            <a:ext cx="4754880" cy="2103120"/>
            <a:chOff x="0" y="0"/>
            <a:chExt cx="6339840" cy="2804160"/>
          </a:xfrm>
        </p:grpSpPr>
        <p:sp>
          <p:nvSpPr>
            <p:cNvPr name="Freeform 92" id="92"/>
            <p:cNvSpPr/>
            <p:nvPr/>
          </p:nvSpPr>
          <p:spPr>
            <a:xfrm flipH="false" flipV="false" rot="0">
              <a:off x="0" y="0"/>
              <a:ext cx="6339840" cy="2804160"/>
            </a:xfrm>
            <a:custGeom>
              <a:avLst/>
              <a:gdLst/>
              <a:ahLst/>
              <a:cxnLst/>
              <a:rect r="r" b="b" t="t" l="l"/>
              <a:pathLst>
                <a:path h="2804160" w="6339840">
                  <a:moveTo>
                    <a:pt x="0" y="0"/>
                  </a:moveTo>
                  <a:lnTo>
                    <a:pt x="6339840" y="0"/>
                  </a:lnTo>
                  <a:lnTo>
                    <a:pt x="6339840" y="2804160"/>
                  </a:lnTo>
                  <a:lnTo>
                    <a:pt x="0" y="2804160"/>
                  </a:lnTo>
                  <a:close/>
                </a:path>
              </a:pathLst>
            </a:custGeom>
            <a:blipFill>
              <a:blip r:embed="rId3">
                <a:alphaModFix amt="0"/>
              </a:blip>
              <a:stretch>
                <a:fillRect l="-6789" t="0" r="-6789" b="0"/>
              </a:stretch>
            </a:blipFill>
          </p:spPr>
        </p:sp>
      </p:grpSp>
      <p:grpSp>
        <p:nvGrpSpPr>
          <p:cNvPr name="Group 93" id="93"/>
          <p:cNvGrpSpPr/>
          <p:nvPr/>
        </p:nvGrpSpPr>
        <p:grpSpPr>
          <a:xfrm rot="0">
            <a:off x="12527280" y="6675120"/>
            <a:ext cx="4754880" cy="2103120"/>
            <a:chOff x="0" y="0"/>
            <a:chExt cx="6339840" cy="2804160"/>
          </a:xfrm>
        </p:grpSpPr>
        <p:sp>
          <p:nvSpPr>
            <p:cNvPr name="Freeform 94" id="94"/>
            <p:cNvSpPr/>
            <p:nvPr/>
          </p:nvSpPr>
          <p:spPr>
            <a:xfrm flipH="false" flipV="false" rot="0">
              <a:off x="0" y="0"/>
              <a:ext cx="6339840" cy="2804160"/>
            </a:xfrm>
            <a:custGeom>
              <a:avLst/>
              <a:gdLst/>
              <a:ahLst/>
              <a:cxnLst/>
              <a:rect r="r" b="b" t="t" l="l"/>
              <a:pathLst>
                <a:path h="2804160" w="6339840">
                  <a:moveTo>
                    <a:pt x="0" y="0"/>
                  </a:moveTo>
                  <a:lnTo>
                    <a:pt x="6339840" y="0"/>
                  </a:lnTo>
                  <a:lnTo>
                    <a:pt x="6339840" y="2804160"/>
                  </a:lnTo>
                  <a:lnTo>
                    <a:pt x="0" y="2804160"/>
                  </a:lnTo>
                  <a:close/>
                </a:path>
              </a:pathLst>
            </a:custGeom>
            <a:blipFill>
              <a:blip r:embed="rId4">
                <a:alphaModFix amt="0"/>
              </a:blip>
              <a:stretch>
                <a:fillRect l="-6749" t="0" r="-6749" b="0"/>
              </a:stretch>
            </a:blipFill>
          </p:spPr>
        </p:sp>
        <p:sp>
          <p:nvSpPr>
            <p:cNvPr name="TextBox 95" id="95"/>
            <p:cNvSpPr txBox="true"/>
            <p:nvPr/>
          </p:nvSpPr>
          <p:spPr>
            <a:xfrm>
              <a:off x="0" y="-9525"/>
              <a:ext cx="6339840" cy="2813685"/>
            </a:xfrm>
            <a:prstGeom prst="rect">
              <a:avLst/>
            </a:prstGeom>
          </p:spPr>
          <p:txBody>
            <a:bodyPr anchor="ctr" rtlCol="false" tIns="0" lIns="0" bIns="0" rIns="0"/>
            <a:lstStyle/>
            <a:p>
              <a:pPr algn="l">
                <a:lnSpc>
                  <a:spcPts val="2879"/>
                </a:lnSpc>
              </a:pPr>
              <a:r>
                <a:rPr lang="en-US" sz="2400" spc="9">
                  <a:solidFill>
                    <a:srgbClr val="FFFFFF"/>
                  </a:solidFill>
                  <a:latin typeface="Barlow"/>
                  <a:ea typeface="Barlow"/>
                  <a:cs typeface="Barlow"/>
                  <a:sym typeface="Barlow"/>
                </a:rPr>
                <a:t>In summary</a:t>
              </a:r>
            </a:p>
            <a:p>
              <a:pPr algn="l">
                <a:lnSpc>
                  <a:spcPts val="2879"/>
                </a:lnSpc>
              </a:pPr>
              <a:r>
                <a:rPr lang="en-US" sz="2400" spc="9">
                  <a:solidFill>
                    <a:srgbClr val="FFFFFF"/>
                  </a:solidFill>
                  <a:latin typeface="Barlow"/>
                  <a:ea typeface="Barlow"/>
                  <a:cs typeface="Barlow"/>
                  <a:sym typeface="Barlow"/>
                </a:rPr>
                <a:t>Overall</a:t>
              </a:r>
            </a:p>
            <a:p>
              <a:pPr algn="l">
                <a:lnSpc>
                  <a:spcPts val="2879"/>
                </a:lnSpc>
              </a:pPr>
              <a:r>
                <a:rPr lang="en-US" sz="2400" spc="9">
                  <a:solidFill>
                    <a:srgbClr val="FFFFFF"/>
                  </a:solidFill>
                  <a:latin typeface="Barlow"/>
                  <a:ea typeface="Barlow"/>
                  <a:cs typeface="Barlow"/>
                  <a:sym typeface="Barlow"/>
                </a:rPr>
                <a:t>To conclude</a:t>
              </a:r>
            </a:p>
            <a:p>
              <a:pPr algn="l">
                <a:lnSpc>
                  <a:spcPts val="2879"/>
                </a:lnSpc>
              </a:pPr>
              <a:r>
                <a:rPr lang="en-US" sz="2400" spc="9">
                  <a:solidFill>
                    <a:srgbClr val="FFFFFF"/>
                  </a:solidFill>
                  <a:latin typeface="Barlow"/>
                  <a:ea typeface="Barlow"/>
                  <a:cs typeface="Barlow"/>
                  <a:sym typeface="Barlow"/>
                </a:rPr>
                <a:t>In conclusion</a:t>
              </a:r>
            </a:p>
          </p:txBody>
        </p:sp>
      </p:grpSp>
      <p:grpSp>
        <p:nvGrpSpPr>
          <p:cNvPr name="Group 96" id="96"/>
          <p:cNvGrpSpPr/>
          <p:nvPr/>
        </p:nvGrpSpPr>
        <p:grpSpPr>
          <a:xfrm rot="0">
            <a:off x="914400" y="9144000"/>
            <a:ext cx="16459200" cy="914400"/>
            <a:chOff x="0" y="0"/>
            <a:chExt cx="21945600" cy="1219200"/>
          </a:xfrm>
        </p:grpSpPr>
        <p:sp>
          <p:nvSpPr>
            <p:cNvPr name="Freeform 97" id="97"/>
            <p:cNvSpPr/>
            <p:nvPr/>
          </p:nvSpPr>
          <p:spPr>
            <a:xfrm flipH="false" flipV="false" rot="0">
              <a:off x="0" y="0"/>
              <a:ext cx="21945600" cy="1219200"/>
            </a:xfrm>
            <a:custGeom>
              <a:avLst/>
              <a:gdLst/>
              <a:ahLst/>
              <a:cxnLst/>
              <a:rect r="r" b="b" t="t" l="l"/>
              <a:pathLst>
                <a:path h="1219200" w="21945600">
                  <a:moveTo>
                    <a:pt x="0" y="0"/>
                  </a:moveTo>
                  <a:lnTo>
                    <a:pt x="21945600" y="0"/>
                  </a:lnTo>
                  <a:lnTo>
                    <a:pt x="21945600" y="1219200"/>
                  </a:lnTo>
                  <a:lnTo>
                    <a:pt x="0" y="1219200"/>
                  </a:lnTo>
                  <a:close/>
                </a:path>
              </a:pathLst>
            </a:custGeom>
            <a:solidFill>
              <a:srgbClr val="289DD2"/>
            </a:solidFill>
          </p:spPr>
        </p:sp>
      </p:grpSp>
      <p:grpSp>
        <p:nvGrpSpPr>
          <p:cNvPr name="Group 98" id="98"/>
          <p:cNvGrpSpPr/>
          <p:nvPr/>
        </p:nvGrpSpPr>
        <p:grpSpPr>
          <a:xfrm rot="0">
            <a:off x="914400" y="9144000"/>
            <a:ext cx="16459200" cy="914400"/>
            <a:chOff x="0" y="0"/>
            <a:chExt cx="21945600" cy="1219200"/>
          </a:xfrm>
        </p:grpSpPr>
        <p:sp>
          <p:nvSpPr>
            <p:cNvPr name="Freeform 99" id="99"/>
            <p:cNvSpPr/>
            <p:nvPr/>
          </p:nvSpPr>
          <p:spPr>
            <a:xfrm flipH="false" flipV="false" rot="0">
              <a:off x="0" y="0"/>
              <a:ext cx="21945600" cy="1219200"/>
            </a:xfrm>
            <a:custGeom>
              <a:avLst/>
              <a:gdLst/>
              <a:ahLst/>
              <a:cxnLst/>
              <a:rect r="r" b="b" t="t" l="l"/>
              <a:pathLst>
                <a:path h="1219200" w="21945600">
                  <a:moveTo>
                    <a:pt x="0" y="0"/>
                  </a:moveTo>
                  <a:lnTo>
                    <a:pt x="21945600" y="0"/>
                  </a:lnTo>
                  <a:lnTo>
                    <a:pt x="21945600" y="1219200"/>
                  </a:lnTo>
                  <a:lnTo>
                    <a:pt x="0" y="1219200"/>
                  </a:lnTo>
                  <a:close/>
                </a:path>
              </a:pathLst>
            </a:custGeom>
            <a:blipFill>
              <a:blip r:embed="rId3">
                <a:alphaModFix amt="0"/>
              </a:blip>
              <a:stretch>
                <a:fillRect l="0" t="-300486" r="0" b="-300487"/>
              </a:stretch>
            </a:blipFill>
          </p:spPr>
        </p:sp>
      </p:grpSp>
      <p:grpSp>
        <p:nvGrpSpPr>
          <p:cNvPr name="Group 100" id="100"/>
          <p:cNvGrpSpPr/>
          <p:nvPr/>
        </p:nvGrpSpPr>
        <p:grpSpPr>
          <a:xfrm rot="0">
            <a:off x="914400" y="9136856"/>
            <a:ext cx="16459200" cy="921544"/>
            <a:chOff x="0" y="0"/>
            <a:chExt cx="21945600" cy="1228725"/>
          </a:xfrm>
        </p:grpSpPr>
        <p:sp>
          <p:nvSpPr>
            <p:cNvPr name="Freeform 101" id="101"/>
            <p:cNvSpPr/>
            <p:nvPr/>
          </p:nvSpPr>
          <p:spPr>
            <a:xfrm flipH="false" flipV="false" rot="0">
              <a:off x="0" y="0"/>
              <a:ext cx="21945600" cy="1228725"/>
            </a:xfrm>
            <a:custGeom>
              <a:avLst/>
              <a:gdLst/>
              <a:ahLst/>
              <a:cxnLst/>
              <a:rect r="r" b="b" t="t" l="l"/>
              <a:pathLst>
                <a:path h="1228725" w="21945600">
                  <a:moveTo>
                    <a:pt x="0" y="0"/>
                  </a:moveTo>
                  <a:lnTo>
                    <a:pt x="21945600" y="0"/>
                  </a:lnTo>
                  <a:lnTo>
                    <a:pt x="21945600" y="1228725"/>
                  </a:lnTo>
                  <a:lnTo>
                    <a:pt x="0" y="1228725"/>
                  </a:lnTo>
                  <a:close/>
                </a:path>
              </a:pathLst>
            </a:custGeom>
            <a:blipFill>
              <a:blip r:embed="rId4">
                <a:alphaModFix amt="0"/>
              </a:blip>
              <a:stretch>
                <a:fillRect l="0" t="-298011" r="0" b="-298011"/>
              </a:stretch>
            </a:blipFill>
          </p:spPr>
        </p:sp>
        <p:sp>
          <p:nvSpPr>
            <p:cNvPr name="TextBox 102" id="102"/>
            <p:cNvSpPr txBox="true"/>
            <p:nvPr/>
          </p:nvSpPr>
          <p:spPr>
            <a:xfrm>
              <a:off x="0" y="-9525"/>
              <a:ext cx="21945600" cy="1238250"/>
            </a:xfrm>
            <a:prstGeom prst="rect">
              <a:avLst/>
            </a:prstGeom>
          </p:spPr>
          <p:txBody>
            <a:bodyPr anchor="ctr" rtlCol="false" tIns="0" lIns="0" bIns="0" rIns="0"/>
            <a:lstStyle/>
            <a:p>
              <a:pPr algn="ctr">
                <a:lnSpc>
                  <a:spcPts val="2879"/>
                </a:lnSpc>
              </a:pPr>
              <a:r>
                <a:rPr lang="en-US" sz="2400" spc="9">
                  <a:solidFill>
                    <a:srgbClr val="FFFFFF"/>
                  </a:solidFill>
                  <a:latin typeface="Barlow"/>
                  <a:ea typeface="Barlow"/>
                  <a:cs typeface="Barlow"/>
                  <a:sym typeface="Barlow"/>
                </a:rPr>
                <a:t>⚠ Each connector makes a promise. "However" promises contrast. Don't betray it.</a:t>
              </a: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DAHARG-H41E</dc:identifier>
  <dcterms:modified xsi:type="dcterms:W3CDTF">2011-08-01T06:04:30Z</dcterms:modified>
  <cp:revision>1</cp:revision>
  <dc:title>Scientific_Paper_Blueprint_AI (1).pptx (1).pptx</dc:title>
</cp:coreProperties>
</file>