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48" r:id="rId1"/>
  </p:sldMasterIdLst>
  <p:sldIdLst>
    <p:sldId id="256" r:id="rId2"/>
    <p:sldId id="294" r:id="rId3"/>
    <p:sldId id="292" r:id="rId4"/>
    <p:sldId id="287" r:id="rId5"/>
    <p:sldId id="293" r:id="rId6"/>
    <p:sldId id="260" r:id="rId7"/>
    <p:sldId id="295" r:id="rId8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4556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120" y="1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A8FD166-5FEC-2E36-6150-356F44B2A73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7B22CA32-CD0E-A789-00A0-32BCA8828E1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2DB2FA29-3F71-DC4F-17A9-D6224B2631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7A6F72-EE08-4E28-B91E-018B20D08CDB}" type="datetimeFigureOut">
              <a:rPr lang="it-IT" smtClean="0"/>
              <a:t>30/05/2024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69C445C4-36B5-5BD0-5ED3-F38F7C5000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B62AD499-CB2D-FA63-3F8E-D47CF5EDDD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3C5B0B-628C-4A9F-8F86-E72F5470786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157034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B3A5D64-D857-32D7-F472-0ECFC55D17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32BB97A2-6B99-E721-510A-21240D496AC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B0EFFA9B-51CF-FCF1-F2DF-5D40DDDB6E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7A6F72-EE08-4E28-B91E-018B20D08CDB}" type="datetimeFigureOut">
              <a:rPr lang="it-IT" smtClean="0"/>
              <a:t>30/05/2024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37F1393E-2A84-C194-8D88-D77EE9C1AF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7039CD57-CD00-707C-CBD9-1B09EA9F80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3C5B0B-628C-4A9F-8F86-E72F5470786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954987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6373D757-159A-F143-B6A9-5E2FC6E2D1C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B383CB4E-E9CD-8899-25CD-C6F21DD2886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AB86612D-FF35-D74F-81F3-2F2058A56E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7A6F72-EE08-4E28-B91E-018B20D08CDB}" type="datetimeFigureOut">
              <a:rPr lang="it-IT" smtClean="0"/>
              <a:t>30/05/2024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6738235A-307C-EA6C-71B9-F2AF39E84F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FC99DC29-1D5D-CC4E-824F-3A47339DB7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3C5B0B-628C-4A9F-8F86-E72F5470786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764879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ED9DA03-B3CF-110E-DE56-5FFBE529C0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903B2F12-F97F-B62A-E0A1-4DD83537CA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90C9285E-E1E1-B6A4-3C86-BDD978ADFE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7A6F72-EE08-4E28-B91E-018B20D08CDB}" type="datetimeFigureOut">
              <a:rPr lang="it-IT" smtClean="0"/>
              <a:t>30/05/2024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4D5D2433-1F43-982F-3AC6-AEDAE84438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F1CD40BA-E5DC-5CF3-5464-728F2B903F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3C5B0B-628C-4A9F-8F86-E72F5470786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657100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B60D324-4C28-1D63-6B92-D8C8393FAB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0370928F-80AB-908D-DA61-1DC78ED70B4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16793F65-233C-DDF5-DCDB-0E53B79DA8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7A6F72-EE08-4E28-B91E-018B20D08CDB}" type="datetimeFigureOut">
              <a:rPr lang="it-IT" smtClean="0"/>
              <a:t>30/05/2024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08712E64-359F-5218-AC70-4356ACB1FE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AA6BB5A7-EAC4-57ED-1C0E-1EE6A04A1C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3C5B0B-628C-4A9F-8F86-E72F5470786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745868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F442C7E-0A15-6103-BF14-B7D989CD0A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0C85B1E-BCD6-D8AA-12A7-3A83E3A7E1F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D3A86718-311A-6EEC-8FCE-9152710D990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C050916C-196E-4CA5-7EA9-BB9AD81521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7A6F72-EE08-4E28-B91E-018B20D08CDB}" type="datetimeFigureOut">
              <a:rPr lang="it-IT" smtClean="0"/>
              <a:t>30/05/2024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D17D9D08-37D9-299A-16FA-9F6E4A6AAA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D1A96258-3C21-4E5F-4991-D938DDBD4E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3C5B0B-628C-4A9F-8F86-E72F5470786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720919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D0E47F8-05D6-9224-72F8-AF4C5A01A7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7F9181A7-35E0-17B1-C064-0FB8E73D23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940468B9-78DF-0512-4B28-057F6C62AF7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0ACAA869-8B5F-DFD2-1ADE-DB49C274B5A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C4C999BB-BCB3-EF6F-04D3-F049BEB0617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ECE9B714-DBF9-A2F0-E5AB-B5FE76F5E7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7A6F72-EE08-4E28-B91E-018B20D08CDB}" type="datetimeFigureOut">
              <a:rPr lang="it-IT" smtClean="0"/>
              <a:t>30/05/2024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5A2CBD46-7D20-5089-07A9-89DD891AAC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15222D4B-2708-CBEF-F3CF-70FF6E23BC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3C5B0B-628C-4A9F-8F86-E72F5470786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254487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F163C8F-B742-5B74-A317-1F8B6F2728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BE8068F2-6D9E-028F-AEE9-4FF5C48C2E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7A6F72-EE08-4E28-B91E-018B20D08CDB}" type="datetimeFigureOut">
              <a:rPr lang="it-IT" smtClean="0"/>
              <a:t>30/05/2024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0E14E6F9-D822-79D8-09D8-C4198044E3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097D513F-C514-AC2D-C2B2-4DB5CB35B1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3C5B0B-628C-4A9F-8F86-E72F5470786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27368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8708E545-1589-ED01-9DD7-17AE650C28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7A6F72-EE08-4E28-B91E-018B20D08CDB}" type="datetimeFigureOut">
              <a:rPr lang="it-IT" smtClean="0"/>
              <a:t>30/05/2024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C37513B4-2535-57F8-8A8D-A6743BBD92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F4B9D4D8-3BDF-7F1C-B5C9-03836422BF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3C5B0B-628C-4A9F-8F86-E72F5470786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480228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B49A116-179B-A98B-7852-2E35B53B36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0E8C5B2B-BA11-759D-911C-D792565121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E99EEBEB-66A0-2E8C-8DDD-07E570D627F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B7F66AB0-058A-CD06-4DB2-D506850617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7A6F72-EE08-4E28-B91E-018B20D08CDB}" type="datetimeFigureOut">
              <a:rPr lang="it-IT" smtClean="0"/>
              <a:t>30/05/2024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C2E687AF-649E-6861-20E8-439DB3A33D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5AA1EBE2-5F2F-2B8E-692B-584B8508D1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3C5B0B-628C-4A9F-8F86-E72F5470786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882227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D2E5FD6-91C3-CEDE-2766-D7CE36DD1F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2AAE3FCD-75A3-A6E5-DBBE-AA7B4A5F140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C7A3324A-8A4D-22EC-1A78-867487ADCBD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FB27A9A1-872F-F8B9-7C3D-BA6CF836BF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7A6F72-EE08-4E28-B91E-018B20D08CDB}" type="datetimeFigureOut">
              <a:rPr lang="it-IT" smtClean="0"/>
              <a:t>30/05/2024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2F6DFF3C-58D5-D26A-9956-BC2037D4FB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D82F0225-73C7-AA49-9543-6CF3582C2B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3C5B0B-628C-4A9F-8F86-E72F5470786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489331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DAE068CA-8F74-50D1-564E-CD1BB16533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03F1C385-2C76-65AD-295A-1B46CBA1C5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C502F988-9BC2-043C-CC99-274921589F4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7A6F72-EE08-4E28-B91E-018B20D08CDB}" type="datetimeFigureOut">
              <a:rPr lang="it-IT" smtClean="0"/>
              <a:t>30/05/2024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8D4DFB58-859B-E9DA-D2B5-4A365BABE49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4A6A5119-9A9C-BD63-DB8F-8676817913B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3C5B0B-628C-4A9F-8F86-E72F5470786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988113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0D741A8-1A0E-E6CF-4732-A2613F3BC70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01312" y="1983051"/>
            <a:ext cx="8902148" cy="1044366"/>
          </a:xfrm>
        </p:spPr>
        <p:txBody>
          <a:bodyPr>
            <a:normAutofit fontScale="90000"/>
          </a:bodyPr>
          <a:lstStyle/>
          <a:p>
            <a:r>
              <a:rPr lang="it-IT" sz="4000" b="1" dirty="0">
                <a:latin typeface="Calibri "/>
                <a:cs typeface="Times New Roman" panose="02020603050405020304" pitchFamily="18" charset="0"/>
              </a:rPr>
              <a:t>Riconoscimento e valorizzazione della docenza universitaria: le linee guida ANVUR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AD905A60-DFC5-FD89-C783-A518CB0C8CF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01312" y="3817128"/>
            <a:ext cx="9144000" cy="1655762"/>
          </a:xfrm>
        </p:spPr>
        <p:txBody>
          <a:bodyPr>
            <a:normAutofit/>
          </a:bodyPr>
          <a:lstStyle/>
          <a:p>
            <a:r>
              <a:rPr lang="it-IT" sz="3000" b="1" dirty="0">
                <a:ea typeface="+mj-ea"/>
                <a:cs typeface="Times New Roman" panose="02020603050405020304" pitchFamily="18" charset="0"/>
              </a:rPr>
              <a:t>Stefana Milioto </a:t>
            </a:r>
          </a:p>
          <a:p>
            <a:r>
              <a:rPr lang="it-IT" sz="3000" b="1" dirty="0">
                <a:ea typeface="+mj-ea"/>
                <a:cs typeface="Times New Roman" panose="02020603050405020304" pitchFamily="18" charset="0"/>
              </a:rPr>
              <a:t> Presidente del Presidio di Qualità di Ateneo</a:t>
            </a:r>
          </a:p>
        </p:txBody>
      </p:sp>
      <p:pic>
        <p:nvPicPr>
          <p:cNvPr id="6" name="Picture 4" descr="Visualizza immagine di origine">
            <a:extLst>
              <a:ext uri="{FF2B5EF4-FFF2-40B4-BE49-F238E27FC236}">
                <a16:creationId xmlns:a16="http://schemas.microsoft.com/office/drawing/2014/main" id="{CC1615E9-A71F-8DD8-FA69-3F5EAB0F80C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0843"/>
            <a:ext cx="2793162" cy="13742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9D89C1A0-00CB-72B8-3837-77D33E21CFE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4989" b="21730"/>
          <a:stretch>
            <a:fillRect/>
          </a:stretch>
        </p:blipFill>
        <p:spPr bwMode="auto">
          <a:xfrm>
            <a:off x="9588864" y="5421"/>
            <a:ext cx="2603136" cy="1385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CasellaDiTesto 4">
            <a:extLst>
              <a:ext uri="{FF2B5EF4-FFF2-40B4-BE49-F238E27FC236}">
                <a16:creationId xmlns:a16="http://schemas.microsoft.com/office/drawing/2014/main" id="{D4FBDB51-C324-EACB-4721-5417E391BC4D}"/>
              </a:ext>
            </a:extLst>
          </p:cNvPr>
          <p:cNvSpPr txBox="1"/>
          <p:nvPr/>
        </p:nvSpPr>
        <p:spPr>
          <a:xfrm>
            <a:off x="5121692" y="5893269"/>
            <a:ext cx="3138167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200" b="1" dirty="0"/>
              <a:t>Palermo, 30 maggio 2024</a:t>
            </a:r>
          </a:p>
        </p:txBody>
      </p:sp>
    </p:spTree>
    <p:extLst>
      <p:ext uri="{BB962C8B-B14F-4D97-AF65-F5344CB8AC3E}">
        <p14:creationId xmlns:p14="http://schemas.microsoft.com/office/powerpoint/2010/main" val="7284429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6B5E6ED-1A40-1336-4F66-C90DF2E58D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2141" y="144144"/>
            <a:ext cx="11249132" cy="5668479"/>
          </a:xfrm>
        </p:spPr>
        <p:txBody>
          <a:bodyPr>
            <a:normAutofit fontScale="92500" lnSpcReduction="20000"/>
          </a:bodyPr>
          <a:lstStyle/>
          <a:p>
            <a:pPr marL="0" indent="0" algn="ctr">
              <a:lnSpc>
                <a:spcPct val="120000"/>
              </a:lnSpc>
              <a:spcBef>
                <a:spcPts val="0"/>
              </a:spcBef>
              <a:buNone/>
            </a:pPr>
            <a:endParaRPr lang="it-IT" sz="3200" b="1" dirty="0">
              <a:latin typeface="Calibri (corpo)"/>
              <a:cs typeface="Times New Roman" panose="02020603050405020304" pitchFamily="18" charset="0"/>
            </a:endParaRPr>
          </a:p>
          <a:p>
            <a:pPr marL="0" indent="0" algn="ctr">
              <a:lnSpc>
                <a:spcPct val="120000"/>
              </a:lnSpc>
              <a:spcBef>
                <a:spcPts val="0"/>
              </a:spcBef>
              <a:buNone/>
            </a:pPr>
            <a:endParaRPr lang="it-IT" sz="3200" b="1" dirty="0">
              <a:latin typeface="Calibri (corpo)"/>
              <a:cs typeface="Times New Roman" panose="02020603050405020304" pitchFamily="18" charset="0"/>
            </a:endParaRPr>
          </a:p>
          <a:p>
            <a:pPr marL="0" indent="0" algn="ctr">
              <a:lnSpc>
                <a:spcPct val="120000"/>
              </a:lnSpc>
              <a:spcBef>
                <a:spcPts val="0"/>
              </a:spcBef>
              <a:buNone/>
            </a:pPr>
            <a:r>
              <a:rPr lang="it-IT" sz="3200" b="1" dirty="0">
                <a:latin typeface="Calibri (corpo)"/>
                <a:cs typeface="Times New Roman" panose="02020603050405020304" pitchFamily="18" charset="0"/>
              </a:rPr>
              <a:t>Riconoscimento e </a:t>
            </a:r>
          </a:p>
          <a:p>
            <a:pPr marL="0" indent="0" algn="ctr">
              <a:lnSpc>
                <a:spcPct val="120000"/>
              </a:lnSpc>
              <a:spcBef>
                <a:spcPts val="0"/>
              </a:spcBef>
              <a:buNone/>
            </a:pPr>
            <a:r>
              <a:rPr lang="it-IT" sz="3200" b="1" dirty="0">
                <a:latin typeface="Calibri (corpo)"/>
                <a:cs typeface="Times New Roman" panose="02020603050405020304" pitchFamily="18" charset="0"/>
              </a:rPr>
              <a:t>Valorizzazione della Docenza Universitaria</a:t>
            </a:r>
            <a:endParaRPr lang="it-IT" sz="3000" b="1" dirty="0">
              <a:latin typeface="Calibri (corpo)"/>
              <a:cs typeface="Times New Roman" panose="02020603050405020304" pitchFamily="18" charset="0"/>
            </a:endParaRPr>
          </a:p>
          <a:p>
            <a:pPr marL="0" indent="0" algn="ctr">
              <a:lnSpc>
                <a:spcPct val="120000"/>
              </a:lnSpc>
              <a:spcBef>
                <a:spcPts val="0"/>
              </a:spcBef>
              <a:buNone/>
            </a:pPr>
            <a:endParaRPr lang="it-IT" sz="29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lnSpc>
                <a:spcPct val="120000"/>
              </a:lnSpc>
              <a:spcBef>
                <a:spcPts val="0"/>
              </a:spcBef>
              <a:buNone/>
            </a:pPr>
            <a:r>
              <a:rPr lang="it-IT" sz="2900" b="1" dirty="0">
                <a:latin typeface="Calibri (corpo)"/>
                <a:cs typeface="Times New Roman" panose="02020603050405020304" pitchFamily="18" charset="0"/>
              </a:rPr>
              <a:t>e</a:t>
            </a:r>
          </a:p>
          <a:p>
            <a:pPr marL="0" indent="0" algn="ctr">
              <a:lnSpc>
                <a:spcPct val="120000"/>
              </a:lnSpc>
              <a:spcBef>
                <a:spcPts val="0"/>
              </a:spcBef>
              <a:buNone/>
            </a:pPr>
            <a:endParaRPr lang="it-IT" sz="2500" b="1" dirty="0">
              <a:latin typeface="Calibri (corpo)"/>
              <a:cs typeface="Times New Roman" panose="02020603050405020304" pitchFamily="18" charset="0"/>
            </a:endParaRPr>
          </a:p>
          <a:p>
            <a:pPr marL="0" indent="0" algn="ctr">
              <a:lnSpc>
                <a:spcPct val="120000"/>
              </a:lnSpc>
              <a:spcBef>
                <a:spcPts val="800"/>
              </a:spcBef>
              <a:spcAft>
                <a:spcPts val="800"/>
              </a:spcAft>
              <a:buNone/>
            </a:pPr>
            <a:r>
              <a:rPr lang="it-IT" sz="2500" b="1" dirty="0"/>
              <a:t>Pianificazione strategica della didattica dell’Ateneo e dei Dipartimenti deve assicurare la centralità dello studente e dei suoi processi formativi</a:t>
            </a:r>
          </a:p>
          <a:p>
            <a:pPr marL="0" indent="0" algn="ctr">
              <a:lnSpc>
                <a:spcPct val="120000"/>
              </a:lnSpc>
              <a:spcBef>
                <a:spcPts val="800"/>
              </a:spcBef>
              <a:spcAft>
                <a:spcPts val="800"/>
              </a:spcAft>
              <a:buNone/>
            </a:pPr>
            <a:endParaRPr lang="it-IT" sz="2500" b="1" dirty="0"/>
          </a:p>
          <a:p>
            <a:pPr marL="0" indent="0" algn="ctr">
              <a:lnSpc>
                <a:spcPct val="120000"/>
              </a:lnSpc>
              <a:spcBef>
                <a:spcPts val="800"/>
              </a:spcBef>
              <a:spcAft>
                <a:spcPts val="800"/>
              </a:spcAft>
              <a:buNone/>
            </a:pPr>
            <a:r>
              <a:rPr lang="it-IT" sz="2500" b="1" dirty="0"/>
              <a:t>Promozione della centralità dello studente/dottorando nella progettazione di </a:t>
            </a:r>
            <a:r>
              <a:rPr lang="it-IT" sz="2500" b="1" dirty="0" err="1"/>
              <a:t>CdS</a:t>
            </a:r>
            <a:r>
              <a:rPr lang="it-IT" sz="2500" b="1" dirty="0"/>
              <a:t> e Dottorati di Ricerca da parte dell’Ateneo e dei Dipartimenti </a:t>
            </a:r>
          </a:p>
          <a:p>
            <a:pPr algn="ctr">
              <a:lnSpc>
                <a:spcPct val="200000"/>
              </a:lnSpc>
              <a:spcAft>
                <a:spcPts val="800"/>
              </a:spcAft>
            </a:pPr>
            <a:endParaRPr lang="it-IT" sz="2300" b="1" dirty="0"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it-IT" sz="8600" dirty="0"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it-IT" dirty="0"/>
          </a:p>
        </p:txBody>
      </p:sp>
      <p:pic>
        <p:nvPicPr>
          <p:cNvPr id="2" name="Picture 4" descr="Visualizza immagine di origine">
            <a:extLst>
              <a:ext uri="{FF2B5EF4-FFF2-40B4-BE49-F238E27FC236}">
                <a16:creationId xmlns:a16="http://schemas.microsoft.com/office/drawing/2014/main" id="{CBA1E35D-5CA4-F414-91C0-489E57D6EA9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793162" cy="13742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8D7E2B42-754B-DD53-582E-96A85C01588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4989" b="21730"/>
          <a:stretch>
            <a:fillRect/>
          </a:stretch>
        </p:blipFill>
        <p:spPr bwMode="auto">
          <a:xfrm>
            <a:off x="9588865" y="0"/>
            <a:ext cx="2603136" cy="1385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902726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6B5E6ED-1A40-1336-4F66-C90DF2E58D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2141" y="144144"/>
            <a:ext cx="11249132" cy="5668479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20000"/>
              </a:lnSpc>
              <a:spcBef>
                <a:spcPts val="800"/>
              </a:spcBef>
              <a:spcAft>
                <a:spcPts val="800"/>
              </a:spcAft>
              <a:buNone/>
            </a:pPr>
            <a:endParaRPr lang="it-IT" sz="3100" b="1" dirty="0">
              <a:latin typeface="Calibri (corpo)"/>
              <a:cs typeface="Times New Roman" panose="02020603050405020304" pitchFamily="18" charset="0"/>
            </a:endParaRPr>
          </a:p>
          <a:p>
            <a:pPr marL="0" indent="0" algn="ctr">
              <a:lnSpc>
                <a:spcPct val="120000"/>
              </a:lnSpc>
              <a:spcBef>
                <a:spcPts val="800"/>
              </a:spcBef>
              <a:spcAft>
                <a:spcPts val="800"/>
              </a:spcAft>
              <a:buNone/>
            </a:pPr>
            <a:endParaRPr lang="it-IT" sz="3100" b="1" dirty="0">
              <a:latin typeface="Calibri (corpo)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20000"/>
              </a:lnSpc>
              <a:spcBef>
                <a:spcPts val="800"/>
              </a:spcBef>
              <a:spcAft>
                <a:spcPts val="800"/>
              </a:spcAft>
              <a:buNone/>
            </a:pPr>
            <a:r>
              <a:rPr lang="it-IT" sz="3100" b="1" dirty="0">
                <a:latin typeface="Calibri (corpo)"/>
                <a:cs typeface="Times New Roman" panose="02020603050405020304" pitchFamily="18" charset="0"/>
              </a:rPr>
              <a:t>Accreditamento delle Università - AVA 3 : «</a:t>
            </a:r>
            <a:r>
              <a:rPr lang="it-IT" sz="3200" b="1" dirty="0">
                <a:latin typeface="+mj-lt"/>
              </a:rPr>
              <a:t>crescita e aggiornamento scientifico, metodologico e delle competenze didattiche a supporto della qualità e dell’innovazione»: Assicurazione della Qualità dei Corsi di Studio, Corsi di Dottorato di Ricerca, dei Dipartimenti</a:t>
            </a:r>
          </a:p>
          <a:p>
            <a:pPr marL="0" indent="0" algn="just">
              <a:lnSpc>
                <a:spcPct val="120000"/>
              </a:lnSpc>
              <a:spcBef>
                <a:spcPts val="800"/>
              </a:spcBef>
              <a:spcAft>
                <a:spcPts val="800"/>
              </a:spcAft>
              <a:buNone/>
            </a:pPr>
            <a:r>
              <a:rPr lang="it-IT" sz="3100" b="1" dirty="0">
                <a:latin typeface="Calibri (corpo)"/>
                <a:cs typeface="Times New Roman" panose="02020603050405020304" pitchFamily="18" charset="0"/>
              </a:rPr>
              <a:t> </a:t>
            </a:r>
            <a:endParaRPr lang="it-IT" sz="3100" dirty="0">
              <a:latin typeface="Calibri (corpo)"/>
              <a:cs typeface="Times New Roman" panose="02020603050405020304" pitchFamily="18" charset="0"/>
            </a:endParaRPr>
          </a:p>
          <a:p>
            <a:pPr algn="just">
              <a:lnSpc>
                <a:spcPct val="200000"/>
              </a:lnSpc>
              <a:spcAft>
                <a:spcPts val="800"/>
              </a:spcAft>
            </a:pPr>
            <a:endParaRPr lang="it-IT" sz="8600" dirty="0"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it-IT" sz="8600" dirty="0"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it-IT" dirty="0"/>
          </a:p>
        </p:txBody>
      </p:sp>
      <p:pic>
        <p:nvPicPr>
          <p:cNvPr id="2" name="Picture 4" descr="Visualizza immagine di origine">
            <a:extLst>
              <a:ext uri="{FF2B5EF4-FFF2-40B4-BE49-F238E27FC236}">
                <a16:creationId xmlns:a16="http://schemas.microsoft.com/office/drawing/2014/main" id="{CBA1E35D-5CA4-F414-91C0-489E57D6EA9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793162" cy="13742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8D7E2B42-754B-DD53-582E-96A85C01588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4989" b="21730"/>
          <a:stretch>
            <a:fillRect/>
          </a:stretch>
        </p:blipFill>
        <p:spPr bwMode="auto">
          <a:xfrm>
            <a:off x="9588865" y="0"/>
            <a:ext cx="2603136" cy="1385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070025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6B5E6ED-1A40-1336-4F66-C90DF2E58D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2141" y="144144"/>
            <a:ext cx="11249132" cy="5668479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20000"/>
              </a:lnSpc>
              <a:spcBef>
                <a:spcPts val="0"/>
              </a:spcBef>
              <a:buNone/>
            </a:pPr>
            <a:r>
              <a:rPr lang="it-IT" sz="2800" b="1" dirty="0">
                <a:latin typeface="Calibri (corpo)"/>
                <a:cs typeface="Times New Roman" panose="02020603050405020304" pitchFamily="18" charset="0"/>
              </a:rPr>
              <a:t>Riconoscimento e </a:t>
            </a:r>
          </a:p>
          <a:p>
            <a:pPr marL="0" indent="0" algn="ctr">
              <a:lnSpc>
                <a:spcPct val="120000"/>
              </a:lnSpc>
              <a:spcBef>
                <a:spcPts val="0"/>
              </a:spcBef>
              <a:buNone/>
            </a:pPr>
            <a:r>
              <a:rPr lang="it-IT" sz="2800" b="1" dirty="0">
                <a:latin typeface="Calibri (corpo)"/>
                <a:cs typeface="Times New Roman" panose="02020603050405020304" pitchFamily="18" charset="0"/>
              </a:rPr>
              <a:t>Valorizzazione della Docenza Universitaria</a:t>
            </a:r>
          </a:p>
          <a:p>
            <a:pPr marL="0" indent="0" algn="ctr">
              <a:lnSpc>
                <a:spcPct val="120000"/>
              </a:lnSpc>
              <a:spcBef>
                <a:spcPts val="0"/>
              </a:spcBef>
              <a:buNone/>
            </a:pPr>
            <a:endParaRPr lang="it-IT" sz="2500" b="1" dirty="0">
              <a:latin typeface="Calibri (corpo)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20000"/>
              </a:lnSpc>
              <a:spcBef>
                <a:spcPts val="800"/>
              </a:spcBef>
              <a:spcAft>
                <a:spcPts val="800"/>
              </a:spcAft>
              <a:buNone/>
            </a:pPr>
            <a:endParaRPr lang="it-IT" sz="2500" b="1" dirty="0">
              <a:latin typeface="Calibri (corpo)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20000"/>
              </a:lnSpc>
              <a:spcBef>
                <a:spcPts val="800"/>
              </a:spcBef>
              <a:spcAft>
                <a:spcPts val="800"/>
              </a:spcAft>
              <a:buNone/>
            </a:pPr>
            <a:r>
              <a:rPr lang="it-IT" sz="2500" b="1" dirty="0">
                <a:latin typeface="Calibri (corpo)"/>
                <a:cs typeface="Times New Roman" panose="02020603050405020304" pitchFamily="18" charset="0"/>
              </a:rPr>
              <a:t>Contrasto agli abbandoni</a:t>
            </a:r>
          </a:p>
          <a:p>
            <a:pPr marL="0" indent="0" algn="just">
              <a:lnSpc>
                <a:spcPct val="120000"/>
              </a:lnSpc>
              <a:spcBef>
                <a:spcPts val="800"/>
              </a:spcBef>
              <a:spcAft>
                <a:spcPts val="800"/>
              </a:spcAft>
              <a:buNone/>
            </a:pPr>
            <a:endParaRPr lang="it-IT" sz="2500" b="1" dirty="0">
              <a:latin typeface="Calibri (corpo)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20000"/>
              </a:lnSpc>
              <a:spcBef>
                <a:spcPts val="800"/>
              </a:spcBef>
              <a:spcAft>
                <a:spcPts val="800"/>
              </a:spcAft>
              <a:buNone/>
            </a:pPr>
            <a:r>
              <a:rPr lang="it-IT" sz="2500" b="1" dirty="0">
                <a:latin typeface="Calibri (corpo)"/>
                <a:cs typeface="Times New Roman" panose="02020603050405020304" pitchFamily="18" charset="0"/>
              </a:rPr>
              <a:t>Aumento dell’efficacia dei percorsi formativi</a:t>
            </a:r>
          </a:p>
          <a:p>
            <a:pPr marL="0" indent="0" algn="just">
              <a:lnSpc>
                <a:spcPct val="120000"/>
              </a:lnSpc>
              <a:spcBef>
                <a:spcPts val="800"/>
              </a:spcBef>
              <a:spcAft>
                <a:spcPts val="800"/>
              </a:spcAft>
              <a:buNone/>
            </a:pPr>
            <a:endParaRPr lang="it-IT" sz="3100" dirty="0">
              <a:latin typeface="Calibri (corpo)"/>
              <a:cs typeface="Times New Roman" panose="02020603050405020304" pitchFamily="18" charset="0"/>
            </a:endParaRPr>
          </a:p>
          <a:p>
            <a:pPr algn="just">
              <a:lnSpc>
                <a:spcPct val="200000"/>
              </a:lnSpc>
              <a:spcAft>
                <a:spcPts val="800"/>
              </a:spcAft>
            </a:pPr>
            <a:endParaRPr lang="it-IT" sz="8600" dirty="0"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it-IT" sz="8600" dirty="0"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it-IT" dirty="0"/>
          </a:p>
        </p:txBody>
      </p:sp>
      <p:pic>
        <p:nvPicPr>
          <p:cNvPr id="2" name="Picture 4" descr="Visualizza immagine di origine">
            <a:extLst>
              <a:ext uri="{FF2B5EF4-FFF2-40B4-BE49-F238E27FC236}">
                <a16:creationId xmlns:a16="http://schemas.microsoft.com/office/drawing/2014/main" id="{CBA1E35D-5CA4-F414-91C0-489E57D6EA9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793162" cy="13742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8D7E2B42-754B-DD53-582E-96A85C01588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4989" b="21730"/>
          <a:stretch>
            <a:fillRect/>
          </a:stretch>
        </p:blipFill>
        <p:spPr bwMode="auto">
          <a:xfrm>
            <a:off x="9588865" y="0"/>
            <a:ext cx="2603136" cy="1385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921062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6B5E6ED-1A40-1336-4F66-C90DF2E58D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2141" y="144144"/>
            <a:ext cx="11249132" cy="5668479"/>
          </a:xfrm>
        </p:spPr>
        <p:txBody>
          <a:bodyPr>
            <a:normAutofit fontScale="47500" lnSpcReduction="20000"/>
          </a:bodyPr>
          <a:lstStyle/>
          <a:p>
            <a:pPr marL="0" indent="0" algn="ctr">
              <a:lnSpc>
                <a:spcPct val="120000"/>
              </a:lnSpc>
              <a:spcBef>
                <a:spcPts val="0"/>
              </a:spcBef>
              <a:buNone/>
            </a:pPr>
            <a:r>
              <a:rPr lang="it-IT" sz="5300" b="1" dirty="0">
                <a:latin typeface="Calibri (corpo)"/>
                <a:cs typeface="Times New Roman" panose="02020603050405020304" pitchFamily="18" charset="0"/>
              </a:rPr>
              <a:t>Riconoscimento e </a:t>
            </a:r>
          </a:p>
          <a:p>
            <a:pPr marL="0" indent="0" algn="ctr">
              <a:lnSpc>
                <a:spcPct val="120000"/>
              </a:lnSpc>
              <a:spcBef>
                <a:spcPts val="0"/>
              </a:spcBef>
              <a:buNone/>
            </a:pPr>
            <a:r>
              <a:rPr lang="it-IT" sz="5300" b="1" dirty="0">
                <a:latin typeface="Calibri (corpo)"/>
                <a:cs typeface="Times New Roman" panose="02020603050405020304" pitchFamily="18" charset="0"/>
              </a:rPr>
              <a:t>Valorizzazione della Docenza Universitaria</a:t>
            </a:r>
          </a:p>
          <a:p>
            <a:pPr marL="0" indent="0" algn="ctr">
              <a:lnSpc>
                <a:spcPct val="120000"/>
              </a:lnSpc>
              <a:spcBef>
                <a:spcPts val="0"/>
              </a:spcBef>
              <a:buNone/>
            </a:pPr>
            <a:endParaRPr lang="it-IT" sz="2900" b="1" dirty="0">
              <a:latin typeface="Calibri (corpo)"/>
              <a:cs typeface="Times New Roman" panose="02020603050405020304" pitchFamily="18" charset="0"/>
            </a:endParaRPr>
          </a:p>
          <a:p>
            <a:pPr marL="0" indent="0" algn="ctr">
              <a:lnSpc>
                <a:spcPct val="120000"/>
              </a:lnSpc>
              <a:spcBef>
                <a:spcPts val="0"/>
              </a:spcBef>
              <a:buNone/>
            </a:pPr>
            <a:endParaRPr lang="it-IT" sz="2500" b="1" dirty="0">
              <a:latin typeface="Calibri (corpo)"/>
              <a:cs typeface="Times New Roman" panose="02020603050405020304" pitchFamily="18" charset="0"/>
            </a:endParaRPr>
          </a:p>
          <a:p>
            <a:pPr marL="0" indent="0" algn="ctr">
              <a:lnSpc>
                <a:spcPct val="120000"/>
              </a:lnSpc>
              <a:spcBef>
                <a:spcPts val="800"/>
              </a:spcBef>
              <a:spcAft>
                <a:spcPts val="800"/>
              </a:spcAft>
              <a:buNone/>
            </a:pPr>
            <a:r>
              <a:rPr lang="it-IT" sz="5300" b="1" dirty="0">
                <a:latin typeface="Calibri (corpo)"/>
                <a:cs typeface="Times New Roman" panose="02020603050405020304" pitchFamily="18" charset="0"/>
              </a:rPr>
              <a:t>Scheda Monitoraggio Annuale di Ateneo: alcuni dati</a:t>
            </a:r>
          </a:p>
          <a:p>
            <a:pPr marL="0" indent="0" algn="ctr">
              <a:lnSpc>
                <a:spcPct val="120000"/>
              </a:lnSpc>
              <a:spcBef>
                <a:spcPts val="800"/>
              </a:spcBef>
              <a:spcAft>
                <a:spcPts val="800"/>
              </a:spcAft>
              <a:buNone/>
            </a:pPr>
            <a:endParaRPr lang="it-IT" sz="3000" b="1" dirty="0">
              <a:latin typeface="Calibri (corpo)"/>
              <a:cs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  <a:spcBef>
                <a:spcPts val="800"/>
              </a:spcBef>
              <a:spcAft>
                <a:spcPts val="800"/>
              </a:spcAft>
            </a:pPr>
            <a:r>
              <a:rPr lang="it-IT" sz="4500" b="1" dirty="0">
                <a:latin typeface="Calibri (corpo)"/>
                <a:cs typeface="Times New Roman" panose="02020603050405020304" pitchFamily="18" charset="0"/>
              </a:rPr>
              <a:t>CFU conseguiti al primo anno : 30.7 %; Area 31.0 %; Nazionale 35.4 %</a:t>
            </a:r>
          </a:p>
          <a:p>
            <a:pPr algn="just">
              <a:lnSpc>
                <a:spcPct val="120000"/>
              </a:lnSpc>
              <a:spcBef>
                <a:spcPts val="800"/>
              </a:spcBef>
              <a:spcAft>
                <a:spcPts val="800"/>
              </a:spcAft>
            </a:pPr>
            <a:r>
              <a:rPr lang="it-IT" sz="4500" b="1" dirty="0">
                <a:latin typeface="Calibri (corpo)"/>
                <a:cs typeface="Times New Roman" panose="02020603050405020304" pitchFamily="18" charset="0"/>
              </a:rPr>
              <a:t>Il 25% degli immatricolati abbandona gli studi</a:t>
            </a:r>
          </a:p>
          <a:p>
            <a:pPr algn="just">
              <a:lnSpc>
                <a:spcPct val="120000"/>
              </a:lnSpc>
              <a:spcBef>
                <a:spcPts val="800"/>
              </a:spcBef>
              <a:spcAft>
                <a:spcPts val="800"/>
              </a:spcAft>
            </a:pPr>
            <a:r>
              <a:rPr lang="it-IT" sz="4500" b="1" dirty="0">
                <a:effectLst/>
                <a:latin typeface="NimbusRomNo9L-Regu"/>
                <a:ea typeface="Calibri" panose="020F0502020204030204" pitchFamily="34" charset="0"/>
                <a:cs typeface="NimbusRomNo9L-Regu"/>
              </a:rPr>
              <a:t> </a:t>
            </a:r>
            <a:r>
              <a:rPr lang="it-IT" sz="4500" b="1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La p</a:t>
            </a:r>
            <a:r>
              <a:rPr lang="it-IT" sz="4500" b="1" dirty="0">
                <a:latin typeface="Calibri (corpo)"/>
                <a:cs typeface="Times New Roman" panose="02020603050405020304" pitchFamily="18" charset="0"/>
              </a:rPr>
              <a:t>ercentuale di studenti che passano al II anno con almeno 40 CFU: 34,6%; Area 37.4%; Nazionale 46,3%</a:t>
            </a:r>
          </a:p>
          <a:p>
            <a:pPr algn="just">
              <a:lnSpc>
                <a:spcPct val="120000"/>
              </a:lnSpc>
              <a:spcBef>
                <a:spcPts val="800"/>
              </a:spcBef>
              <a:spcAft>
                <a:spcPts val="800"/>
              </a:spcAft>
            </a:pPr>
            <a:r>
              <a:rPr lang="it-IT" sz="4500" b="1" dirty="0">
                <a:latin typeface="Calibri (corpo)"/>
                <a:cs typeface="Times New Roman" panose="02020603050405020304" pitchFamily="18" charset="0"/>
              </a:rPr>
              <a:t>Gli abbandoni dopo N+1 anni dall’immatricolazione: 27.5%; 28.4% Area; 23.8% Nazionale</a:t>
            </a:r>
          </a:p>
          <a:p>
            <a:pPr marL="0" indent="0" algn="just">
              <a:lnSpc>
                <a:spcPct val="120000"/>
              </a:lnSpc>
              <a:spcBef>
                <a:spcPts val="800"/>
              </a:spcBef>
              <a:spcAft>
                <a:spcPts val="800"/>
              </a:spcAft>
              <a:buNone/>
            </a:pPr>
            <a:r>
              <a:rPr lang="it-IT" sz="2500" dirty="0">
                <a:latin typeface="Calibri (corpo)"/>
                <a:cs typeface="Times New Roman" panose="02020603050405020304" pitchFamily="18" charset="0"/>
              </a:rPr>
              <a:t> </a:t>
            </a:r>
          </a:p>
          <a:p>
            <a:pPr marL="0" indent="0" algn="just">
              <a:lnSpc>
                <a:spcPct val="120000"/>
              </a:lnSpc>
              <a:spcBef>
                <a:spcPts val="800"/>
              </a:spcBef>
              <a:spcAft>
                <a:spcPts val="800"/>
              </a:spcAft>
              <a:buNone/>
            </a:pPr>
            <a:endParaRPr lang="it-IT" sz="3100" dirty="0">
              <a:latin typeface="Calibri (corpo)"/>
              <a:cs typeface="Times New Roman" panose="02020603050405020304" pitchFamily="18" charset="0"/>
            </a:endParaRPr>
          </a:p>
          <a:p>
            <a:pPr algn="just">
              <a:lnSpc>
                <a:spcPct val="200000"/>
              </a:lnSpc>
              <a:spcAft>
                <a:spcPts val="800"/>
              </a:spcAft>
            </a:pPr>
            <a:endParaRPr lang="it-IT" sz="8600" dirty="0"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it-IT" sz="8600" dirty="0"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it-IT" dirty="0"/>
          </a:p>
        </p:txBody>
      </p:sp>
      <p:pic>
        <p:nvPicPr>
          <p:cNvPr id="2" name="Picture 4" descr="Visualizza immagine di origine">
            <a:extLst>
              <a:ext uri="{FF2B5EF4-FFF2-40B4-BE49-F238E27FC236}">
                <a16:creationId xmlns:a16="http://schemas.microsoft.com/office/drawing/2014/main" id="{CBA1E35D-5CA4-F414-91C0-489E57D6EA9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593248" cy="12759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8D7E2B42-754B-DD53-582E-96A85C01588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4989" b="21730"/>
          <a:stretch>
            <a:fillRect/>
          </a:stretch>
        </p:blipFill>
        <p:spPr bwMode="auto">
          <a:xfrm>
            <a:off x="9588865" y="0"/>
            <a:ext cx="2603136" cy="1385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515331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6B5E6ED-1A40-1336-4F66-C90DF2E58D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0343" y="687133"/>
            <a:ext cx="10671313" cy="5668479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lnSpc>
                <a:spcPct val="120000"/>
              </a:lnSpc>
              <a:spcBef>
                <a:spcPts val="0"/>
              </a:spcBef>
              <a:buNone/>
            </a:pPr>
            <a:r>
              <a:rPr lang="it-IT" sz="3300" b="1" dirty="0">
                <a:latin typeface="Calibri (corpo)"/>
                <a:cs typeface="Times New Roman" panose="02020603050405020304" pitchFamily="18" charset="0"/>
              </a:rPr>
              <a:t>Riconoscimento e </a:t>
            </a:r>
          </a:p>
          <a:p>
            <a:pPr marL="0" indent="0" algn="ctr">
              <a:lnSpc>
                <a:spcPct val="120000"/>
              </a:lnSpc>
              <a:spcBef>
                <a:spcPts val="0"/>
              </a:spcBef>
              <a:buNone/>
            </a:pPr>
            <a:r>
              <a:rPr lang="it-IT" sz="3300" b="1" dirty="0">
                <a:latin typeface="Calibri (corpo)"/>
                <a:cs typeface="Times New Roman" panose="02020603050405020304" pitchFamily="18" charset="0"/>
              </a:rPr>
              <a:t>Valorizzazione della Docenza Universitaria</a:t>
            </a:r>
          </a:p>
          <a:p>
            <a:pPr marL="0" indent="0" algn="just">
              <a:lnSpc>
                <a:spcPct val="120000"/>
              </a:lnSpc>
              <a:spcBef>
                <a:spcPts val="800"/>
              </a:spcBef>
              <a:spcAft>
                <a:spcPts val="800"/>
              </a:spcAft>
              <a:buNone/>
            </a:pPr>
            <a:endParaRPr lang="it-IT" b="0" i="0" dirty="0">
              <a:effectLst/>
              <a:latin typeface="Calibri (corpo)"/>
            </a:endParaRPr>
          </a:p>
          <a:p>
            <a:pPr marL="0" indent="0" algn="just">
              <a:lnSpc>
                <a:spcPct val="120000"/>
              </a:lnSpc>
              <a:spcBef>
                <a:spcPts val="800"/>
              </a:spcBef>
              <a:spcAft>
                <a:spcPts val="800"/>
              </a:spcAft>
              <a:buNone/>
            </a:pPr>
            <a:r>
              <a:rPr lang="it-IT" b="0" i="0" dirty="0">
                <a:effectLst/>
                <a:latin typeface="Calibri (corpo)"/>
              </a:rPr>
              <a:t>La </a:t>
            </a:r>
            <a:r>
              <a:rPr lang="it-IT" b="1" i="0" dirty="0">
                <a:effectLst/>
                <a:latin typeface="Calibri (corpo)"/>
              </a:rPr>
              <a:t>Qualità</a:t>
            </a:r>
            <a:r>
              <a:rPr lang="it-IT" b="0" i="0" dirty="0">
                <a:effectLst/>
                <a:latin typeface="Calibri (corpo)"/>
              </a:rPr>
              <a:t> </a:t>
            </a:r>
            <a:r>
              <a:rPr lang="it-IT" b="1" dirty="0">
                <a:latin typeface="Calibri (corpo)"/>
                <a:cs typeface="Times New Roman" panose="02020603050405020304" pitchFamily="18" charset="0"/>
              </a:rPr>
              <a:t>della</a:t>
            </a:r>
            <a:r>
              <a:rPr lang="it-IT" dirty="0">
                <a:latin typeface="Calibri (corpo)"/>
                <a:cs typeface="Times New Roman" panose="02020603050405020304" pitchFamily="18" charset="0"/>
              </a:rPr>
              <a:t> </a:t>
            </a:r>
            <a:r>
              <a:rPr lang="it-IT" b="1" dirty="0">
                <a:latin typeface="Calibri (corpo)"/>
                <a:cs typeface="Times New Roman" panose="02020603050405020304" pitchFamily="18" charset="0"/>
              </a:rPr>
              <a:t>Didattica per garantire pari opportunità agli studenti :</a:t>
            </a:r>
            <a:endParaRPr lang="it-IT" sz="2800" b="1" dirty="0">
              <a:latin typeface="Calibri (corpo)"/>
              <a:cs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  <a:spcBef>
                <a:spcPts val="800"/>
              </a:spcBef>
              <a:spcAft>
                <a:spcPts val="800"/>
              </a:spcAft>
            </a:pPr>
            <a:r>
              <a:rPr lang="it-IT" sz="2800" dirty="0">
                <a:latin typeface="Calibri (corpo)"/>
                <a:cs typeface="Times New Roman" panose="02020603050405020304" pitchFamily="18" charset="0"/>
              </a:rPr>
              <a:t>Formazione per l’erogazione degli insegnamenti centrata sull’apprendimento degli studenti</a:t>
            </a:r>
          </a:p>
          <a:p>
            <a:pPr algn="just">
              <a:lnSpc>
                <a:spcPct val="120000"/>
              </a:lnSpc>
              <a:spcBef>
                <a:spcPts val="800"/>
              </a:spcBef>
              <a:spcAft>
                <a:spcPts val="800"/>
              </a:spcAft>
            </a:pPr>
            <a:r>
              <a:rPr lang="it-IT" sz="2800" dirty="0">
                <a:latin typeface="Calibri (corpo)"/>
                <a:cs typeface="Times New Roman" panose="02020603050405020304" pitchFamily="18" charset="0"/>
              </a:rPr>
              <a:t>Capacità dei docenti di trasferire le proprie conoscenze della ricerca</a:t>
            </a:r>
          </a:p>
          <a:p>
            <a:pPr algn="just">
              <a:lnSpc>
                <a:spcPct val="120000"/>
              </a:lnSpc>
              <a:spcBef>
                <a:spcPts val="800"/>
              </a:spcBef>
              <a:spcAft>
                <a:spcPts val="800"/>
              </a:spcAft>
            </a:pPr>
            <a:r>
              <a:rPr lang="it-IT" sz="2800" dirty="0">
                <a:latin typeface="Calibri (corpo)"/>
                <a:cs typeface="Times New Roman" panose="02020603050405020304" pitchFamily="18" charset="0"/>
              </a:rPr>
              <a:t>Capacità di generare il senso di appartenenza alla comunità universitaria</a:t>
            </a:r>
          </a:p>
          <a:p>
            <a:pPr algn="just">
              <a:lnSpc>
                <a:spcPct val="120000"/>
              </a:lnSpc>
              <a:spcBef>
                <a:spcPts val="800"/>
              </a:spcBef>
              <a:spcAft>
                <a:spcPts val="800"/>
              </a:spcAft>
            </a:pPr>
            <a:r>
              <a:rPr lang="it-IT" dirty="0">
                <a:latin typeface="Calibri (corpo)"/>
                <a:cs typeface="Times New Roman" panose="02020603050405020304" pitchFamily="18" charset="0"/>
              </a:rPr>
              <a:t>Capacità di erogare didattica innovativa</a:t>
            </a:r>
          </a:p>
          <a:p>
            <a:pPr algn="just">
              <a:lnSpc>
                <a:spcPct val="200000"/>
              </a:lnSpc>
              <a:spcAft>
                <a:spcPts val="800"/>
              </a:spcAft>
            </a:pPr>
            <a:endParaRPr lang="it-IT" sz="8600" dirty="0"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it-IT" sz="8600" dirty="0"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it-IT" dirty="0"/>
          </a:p>
        </p:txBody>
      </p:sp>
      <p:pic>
        <p:nvPicPr>
          <p:cNvPr id="2" name="Picture 4" descr="Visualizza immagine di origine">
            <a:extLst>
              <a:ext uri="{FF2B5EF4-FFF2-40B4-BE49-F238E27FC236}">
                <a16:creationId xmlns:a16="http://schemas.microsoft.com/office/drawing/2014/main" id="{CBA1E35D-5CA4-F414-91C0-489E57D6EA9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793162" cy="13742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8D7E2B42-754B-DD53-582E-96A85C01588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4989" b="21730"/>
          <a:stretch>
            <a:fillRect/>
          </a:stretch>
        </p:blipFill>
        <p:spPr bwMode="auto">
          <a:xfrm>
            <a:off x="9588865" y="0"/>
            <a:ext cx="2603136" cy="1385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639597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6B5E6ED-1A40-1336-4F66-C90DF2E58D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0343" y="687133"/>
            <a:ext cx="10671313" cy="5668479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20000"/>
              </a:lnSpc>
              <a:spcBef>
                <a:spcPts val="0"/>
              </a:spcBef>
              <a:buNone/>
            </a:pPr>
            <a:r>
              <a:rPr lang="it-IT" sz="3300" b="1" dirty="0">
                <a:latin typeface="Calibri (corpo)"/>
                <a:cs typeface="Times New Roman" panose="02020603050405020304" pitchFamily="18" charset="0"/>
              </a:rPr>
              <a:t>Riconoscimento e </a:t>
            </a:r>
          </a:p>
          <a:p>
            <a:pPr marL="0" indent="0" algn="ctr">
              <a:lnSpc>
                <a:spcPct val="120000"/>
              </a:lnSpc>
              <a:spcBef>
                <a:spcPts val="0"/>
              </a:spcBef>
              <a:buNone/>
            </a:pPr>
            <a:r>
              <a:rPr lang="it-IT" sz="3300" b="1" dirty="0">
                <a:latin typeface="Calibri (corpo)"/>
                <a:cs typeface="Times New Roman" panose="02020603050405020304" pitchFamily="18" charset="0"/>
              </a:rPr>
              <a:t>Valorizzazione della Docenza Universitaria</a:t>
            </a:r>
          </a:p>
          <a:p>
            <a:pPr marL="0" indent="0" algn="just">
              <a:lnSpc>
                <a:spcPct val="120000"/>
              </a:lnSpc>
              <a:spcBef>
                <a:spcPts val="800"/>
              </a:spcBef>
              <a:spcAft>
                <a:spcPts val="800"/>
              </a:spcAft>
              <a:buNone/>
            </a:pPr>
            <a:endParaRPr lang="it-IT" b="0" i="0" dirty="0">
              <a:effectLst/>
              <a:latin typeface="Calibri (corpo)"/>
            </a:endParaRPr>
          </a:p>
          <a:p>
            <a:pPr marL="0" indent="0" algn="just">
              <a:lnSpc>
                <a:spcPct val="120000"/>
              </a:lnSpc>
              <a:spcBef>
                <a:spcPts val="800"/>
              </a:spcBef>
              <a:spcAft>
                <a:spcPts val="800"/>
              </a:spcAft>
              <a:buNone/>
            </a:pPr>
            <a:r>
              <a:rPr lang="it-IT" b="0" i="0" dirty="0">
                <a:effectLst/>
                <a:latin typeface="Calibri (corpo)"/>
              </a:rPr>
              <a:t>La </a:t>
            </a:r>
            <a:r>
              <a:rPr lang="it-IT" b="1" i="0" dirty="0">
                <a:effectLst/>
                <a:latin typeface="Calibri (corpo)"/>
              </a:rPr>
              <a:t>Qualità</a:t>
            </a:r>
            <a:r>
              <a:rPr lang="it-IT" b="0" i="0" dirty="0">
                <a:effectLst/>
                <a:latin typeface="Calibri (corpo)"/>
              </a:rPr>
              <a:t> </a:t>
            </a:r>
            <a:r>
              <a:rPr lang="it-IT" b="1" dirty="0">
                <a:latin typeface="Calibri (corpo)"/>
                <a:cs typeface="Times New Roman" panose="02020603050405020304" pitchFamily="18" charset="0"/>
              </a:rPr>
              <a:t>della</a:t>
            </a:r>
            <a:r>
              <a:rPr lang="it-IT" dirty="0">
                <a:latin typeface="Calibri (corpo)"/>
                <a:cs typeface="Times New Roman" panose="02020603050405020304" pitchFamily="18" charset="0"/>
              </a:rPr>
              <a:t> </a:t>
            </a:r>
            <a:r>
              <a:rPr lang="it-IT" b="1" dirty="0">
                <a:latin typeface="Calibri (corpo)"/>
                <a:cs typeface="Times New Roman" panose="02020603050405020304" pitchFamily="18" charset="0"/>
              </a:rPr>
              <a:t>didattica e le iniziative di orientamento in ingresso e in </a:t>
            </a:r>
            <a:r>
              <a:rPr lang="it-IT" b="1">
                <a:latin typeface="Calibri (corpo)"/>
                <a:cs typeface="Times New Roman" panose="02020603050405020304" pitchFamily="18" charset="0"/>
              </a:rPr>
              <a:t>itinere : </a:t>
            </a:r>
            <a:r>
              <a:rPr lang="it-IT" b="1" dirty="0">
                <a:latin typeface="Calibri (corpo)"/>
                <a:cs typeface="Times New Roman" panose="02020603050405020304" pitchFamily="18" charset="0"/>
              </a:rPr>
              <a:t>incremento del tasso di successo nell’ottenimento del titolo dello studente</a:t>
            </a:r>
            <a:endParaRPr lang="it-IT" dirty="0">
              <a:latin typeface="Calibri (corpo)"/>
              <a:cs typeface="Times New Roman" panose="02020603050405020304" pitchFamily="18" charset="0"/>
            </a:endParaRPr>
          </a:p>
          <a:p>
            <a:pPr algn="just">
              <a:lnSpc>
                <a:spcPct val="200000"/>
              </a:lnSpc>
              <a:spcAft>
                <a:spcPts val="800"/>
              </a:spcAft>
            </a:pPr>
            <a:endParaRPr lang="it-IT" sz="8600" dirty="0"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it-IT" sz="8600" dirty="0"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it-IT" dirty="0"/>
          </a:p>
        </p:txBody>
      </p:sp>
      <p:pic>
        <p:nvPicPr>
          <p:cNvPr id="2" name="Picture 4" descr="Visualizza immagine di origine">
            <a:extLst>
              <a:ext uri="{FF2B5EF4-FFF2-40B4-BE49-F238E27FC236}">
                <a16:creationId xmlns:a16="http://schemas.microsoft.com/office/drawing/2014/main" id="{CBA1E35D-5CA4-F414-91C0-489E57D6EA9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793162" cy="13742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8D7E2B42-754B-DD53-582E-96A85C01588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4989" b="21730"/>
          <a:stretch>
            <a:fillRect/>
          </a:stretch>
        </p:blipFill>
        <p:spPr bwMode="auto">
          <a:xfrm>
            <a:off x="9588865" y="0"/>
            <a:ext cx="2603136" cy="1385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2764437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289</Words>
  <Application>Microsoft Office PowerPoint</Application>
  <PresentationFormat>Widescreen</PresentationFormat>
  <Paragraphs>56</Paragraphs>
  <Slides>7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7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7</vt:i4>
      </vt:variant>
    </vt:vector>
  </HeadingPairs>
  <TitlesOfParts>
    <vt:vector size="15" baseType="lpstr">
      <vt:lpstr>Arial</vt:lpstr>
      <vt:lpstr>Calibri</vt:lpstr>
      <vt:lpstr>Calibri </vt:lpstr>
      <vt:lpstr>Calibri (corpo)</vt:lpstr>
      <vt:lpstr>Calibri Light</vt:lpstr>
      <vt:lpstr>NimbusRomNo9L-Regu</vt:lpstr>
      <vt:lpstr>Times New Roman</vt:lpstr>
      <vt:lpstr>Tema di Office</vt:lpstr>
      <vt:lpstr>Riconoscimento e valorizzazione della docenza universitaria: le linee guida ANVUR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Sistema di Assicurazione della Qualità</dc:title>
  <dc:creator>STEFANA MILIOTO</dc:creator>
  <cp:lastModifiedBy>CARLA ANNA BECCHINA</cp:lastModifiedBy>
  <cp:revision>176</cp:revision>
  <dcterms:created xsi:type="dcterms:W3CDTF">2022-11-30T06:36:19Z</dcterms:created>
  <dcterms:modified xsi:type="dcterms:W3CDTF">2024-05-30T12:26:25Z</dcterms:modified>
</cp:coreProperties>
</file>