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24"/>
  </p:notesMasterIdLst>
  <p:sldIdLst>
    <p:sldId id="256" r:id="rId2"/>
    <p:sldId id="1199" r:id="rId3"/>
    <p:sldId id="257" r:id="rId4"/>
    <p:sldId id="1034" r:id="rId5"/>
    <p:sldId id="1173" r:id="rId6"/>
    <p:sldId id="1164" r:id="rId7"/>
    <p:sldId id="1174" r:id="rId8"/>
    <p:sldId id="1165" r:id="rId9"/>
    <p:sldId id="1042" r:id="rId10"/>
    <p:sldId id="1061" r:id="rId11"/>
    <p:sldId id="1200" r:id="rId12"/>
    <p:sldId id="1201" r:id="rId13"/>
    <p:sldId id="1202" r:id="rId14"/>
    <p:sldId id="1160" r:id="rId15"/>
    <p:sldId id="1168" r:id="rId16"/>
    <p:sldId id="1195" r:id="rId17"/>
    <p:sldId id="1169" r:id="rId18"/>
    <p:sldId id="1196" r:id="rId19"/>
    <p:sldId id="1197" r:id="rId20"/>
    <p:sldId id="1198" r:id="rId21"/>
    <p:sldId id="1170" r:id="rId22"/>
    <p:sldId id="119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5292"/>
    <a:srgbClr val="3CC7DE"/>
    <a:srgbClr val="12B7DE"/>
    <a:srgbClr val="00FDFF"/>
    <a:srgbClr val="FF7D15"/>
    <a:srgbClr val="9DDE16"/>
    <a:srgbClr val="35DE95"/>
    <a:srgbClr val="FAE5CF"/>
    <a:srgbClr val="7C240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/>
    <p:restoredTop sz="86168"/>
  </p:normalViewPr>
  <p:slideViewPr>
    <p:cSldViewPr snapToGrid="0" snapToObjects="1">
      <p:cViewPr varScale="1">
        <p:scale>
          <a:sx n="77" d="100"/>
          <a:sy n="77" d="100"/>
        </p:scale>
        <p:origin x="238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248D8-CCAA-8248-9EC0-60F15880FF2B}" type="datetimeFigureOut">
              <a:rPr lang="it-IT" smtClean="0"/>
              <a:t>08/04/21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06545-47EA-094C-998C-9AE1A83818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43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097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69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6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2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435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06545-47EA-094C-998C-9AE1A838180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49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BBE4D82-122B-6F48-9146-C395B245F7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2382" y="6222359"/>
            <a:ext cx="1104900" cy="5334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1F117496-2295-D449-99EE-E11559C550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8936" y="6277477"/>
            <a:ext cx="5715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3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4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8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5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8870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37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21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9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3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7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7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3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1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2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aggiungere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4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9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cpedia.org/highway-signs/c/challenge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astrivervillage.com/Custom-build-kernel-for-Raspberry-Pi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edfisica.blogspot.com/2015/10/developing-physical-capacities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virus-mask-corona-coronavirus-4974193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petro.wordpress.com/2015/03/16/distribuicao-2-0-as-utilities-do-futuro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itutocomprensivocasorate.it/dirigenza/dirigenza.htm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ntosicuro.it/sicurezza-sul-lavoro-C-1/ruoli-figure-C-7/lavoratori-C-73/d.lgs.-81/2008-novita-nel-lavoro-in-somministrazione-nel-distacco-AR-16123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ECF08C5A-0F94-BF47-8242-B5FB7D937FC1}"/>
              </a:ext>
            </a:extLst>
          </p:cNvPr>
          <p:cNvSpPr/>
          <p:nvPr/>
        </p:nvSpPr>
        <p:spPr>
          <a:xfrm>
            <a:off x="4819971" y="5907355"/>
            <a:ext cx="3719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latin typeface="Century Gothic" panose="020B0502020202020204" pitchFamily="34" charset="0"/>
                <a:cs typeface="Arial" panose="020B0604020202020204" pitchFamily="34" charset="0"/>
              </a:rPr>
              <a:t>Palermo, 8 aprile 2021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4C97274F-BBEE-E844-BB55-2C94F4F3254B}"/>
              </a:ext>
            </a:extLst>
          </p:cNvPr>
          <p:cNvSpPr txBox="1">
            <a:spLocks/>
          </p:cNvSpPr>
          <p:nvPr/>
        </p:nvSpPr>
        <p:spPr>
          <a:xfrm>
            <a:off x="1472340" y="2876913"/>
            <a:ext cx="7349674" cy="11568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600" dirty="0">
                <a:solidFill>
                  <a:srgbClr val="0070C0"/>
                </a:solidFill>
              </a:rPr>
              <a:t>Flessibilità dell’offerta formativa </a:t>
            </a:r>
          </a:p>
          <a:p>
            <a:r>
              <a:rPr lang="it-IT" sz="2600" i="1" dirty="0">
                <a:solidFill>
                  <a:srgbClr val="0070C0"/>
                </a:solidFill>
              </a:rPr>
              <a:t>Novità a livello nazionale e a livello europeo </a:t>
            </a: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2F0134C3-E33C-2A49-9DE5-2AC8BF7DD1B2}"/>
              </a:ext>
            </a:extLst>
          </p:cNvPr>
          <p:cNvSpPr txBox="1">
            <a:spLocks/>
          </p:cNvSpPr>
          <p:nvPr/>
        </p:nvSpPr>
        <p:spPr>
          <a:xfrm>
            <a:off x="1503335" y="4469018"/>
            <a:ext cx="7036230" cy="1156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latin typeface="Century Gothic" panose="020B0502020202020204" pitchFamily="34" charset="0"/>
                <a:cs typeface="Arial" panose="020B0604020202020204" pitchFamily="34" charset="0"/>
              </a:rPr>
              <a:t>Vincenzo Zara</a:t>
            </a:r>
          </a:p>
          <a:p>
            <a:pPr marL="0" indent="0">
              <a:buNone/>
            </a:pPr>
            <a:r>
              <a:rPr lang="it-IT" sz="2000" dirty="0">
                <a:latin typeface="Century Gothic" panose="020B0502020202020204" pitchFamily="34" charset="0"/>
                <a:cs typeface="Arial" panose="020B0604020202020204" pitchFamily="34" charset="0"/>
              </a:rPr>
              <a:t>Coordinatore Laboratorio Permanente sulla Didattica Fondazione CRUI</a:t>
            </a:r>
          </a:p>
          <a:p>
            <a:endParaRPr lang="it-IT" sz="20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CA7F8DD-D2C1-204C-B5A2-02A0795E9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205" y="1003338"/>
            <a:ext cx="1737360" cy="769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218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B255039F-0F72-8349-9595-A07CB73C9C0F}"/>
              </a:ext>
            </a:extLst>
          </p:cNvPr>
          <p:cNvSpPr/>
          <p:nvPr/>
        </p:nvSpPr>
        <p:spPr>
          <a:xfrm>
            <a:off x="6173157" y="31450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BB3FA6D-B244-FB4F-968C-CA63D388AC51}"/>
              </a:ext>
            </a:extLst>
          </p:cNvPr>
          <p:cNvSpPr/>
          <p:nvPr/>
        </p:nvSpPr>
        <p:spPr>
          <a:xfrm>
            <a:off x="4399113" y="19244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E7608-3BBE-AD42-B62D-89E1B80AE848}"/>
              </a:ext>
            </a:extLst>
          </p:cNvPr>
          <p:cNvSpPr/>
          <p:nvPr/>
        </p:nvSpPr>
        <p:spPr>
          <a:xfrm>
            <a:off x="5917882" y="32607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218E5328-36AC-7247-B5EE-F9DA56BF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237" y="592246"/>
            <a:ext cx="6438482" cy="989120"/>
          </a:xfrm>
        </p:spPr>
        <p:txBody>
          <a:bodyPr>
            <a:noAutofit/>
          </a:bodyPr>
          <a:lstStyle/>
          <a:p>
            <a:pPr algn="ctr"/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La seconda chance: </a:t>
            </a:r>
            <a:b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flessibilità e modularità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0AD2B071-3DF7-3E43-AC49-47A4B95293EE}"/>
              </a:ext>
            </a:extLst>
          </p:cNvPr>
          <p:cNvSpPr txBox="1">
            <a:spLocks/>
          </p:cNvSpPr>
          <p:nvPr/>
        </p:nvSpPr>
        <p:spPr>
          <a:xfrm>
            <a:off x="646160" y="1756482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23" name="Figura a mano libera 22">
            <a:extLst>
              <a:ext uri="{FF2B5EF4-FFF2-40B4-BE49-F238E27FC236}">
                <a16:creationId xmlns:a16="http://schemas.microsoft.com/office/drawing/2014/main" id="{4691D658-813B-274B-B0DB-E4AB562878C3}"/>
              </a:ext>
            </a:extLst>
          </p:cNvPr>
          <p:cNvSpPr/>
          <p:nvPr/>
        </p:nvSpPr>
        <p:spPr>
          <a:xfrm>
            <a:off x="1526237" y="2235560"/>
            <a:ext cx="3154280" cy="2475926"/>
          </a:xfrm>
          <a:custGeom>
            <a:avLst/>
            <a:gdLst>
              <a:gd name="connsiteX0" fmla="*/ 209024 w 2051840"/>
              <a:gd name="connsiteY0" fmla="*/ 0 h 1253891"/>
              <a:gd name="connsiteX1" fmla="*/ 1842816 w 2051840"/>
              <a:gd name="connsiteY1" fmla="*/ 0 h 1253891"/>
              <a:gd name="connsiteX2" fmla="*/ 2051840 w 2051840"/>
              <a:gd name="connsiteY2" fmla="*/ 209024 h 1253891"/>
              <a:gd name="connsiteX3" fmla="*/ 2051840 w 2051840"/>
              <a:gd name="connsiteY3" fmla="*/ 1253891 h 1253891"/>
              <a:gd name="connsiteX4" fmla="*/ 2051840 w 2051840"/>
              <a:gd name="connsiteY4" fmla="*/ 1253891 h 1253891"/>
              <a:gd name="connsiteX5" fmla="*/ 0 w 2051840"/>
              <a:gd name="connsiteY5" fmla="*/ 1253891 h 1253891"/>
              <a:gd name="connsiteX6" fmla="*/ 0 w 2051840"/>
              <a:gd name="connsiteY6" fmla="*/ 1253891 h 1253891"/>
              <a:gd name="connsiteX7" fmla="*/ 0 w 2051840"/>
              <a:gd name="connsiteY7" fmla="*/ 209024 h 1253891"/>
              <a:gd name="connsiteX8" fmla="*/ 209024 w 2051840"/>
              <a:gd name="connsiteY8" fmla="*/ 0 h 125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1840" h="1253891">
                <a:moveTo>
                  <a:pt x="1" y="1126155"/>
                </a:moveTo>
                <a:lnTo>
                  <a:pt x="1" y="127736"/>
                </a:lnTo>
                <a:cubicBezTo>
                  <a:pt x="1" y="57189"/>
                  <a:pt x="153138" y="0"/>
                  <a:pt x="342043" y="0"/>
                </a:cubicBezTo>
                <a:lnTo>
                  <a:pt x="2051839" y="0"/>
                </a:lnTo>
                <a:lnTo>
                  <a:pt x="2051839" y="0"/>
                </a:lnTo>
                <a:lnTo>
                  <a:pt x="2051839" y="1253891"/>
                </a:lnTo>
                <a:lnTo>
                  <a:pt x="2051839" y="1253891"/>
                </a:lnTo>
                <a:lnTo>
                  <a:pt x="342043" y="1253891"/>
                </a:lnTo>
                <a:cubicBezTo>
                  <a:pt x="153138" y="1253891"/>
                  <a:pt x="1" y="1196702"/>
                  <a:pt x="1" y="1126155"/>
                </a:cubicBez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3132" tIns="131072" rIns="62865" bIns="131071" numCol="1" spcCol="1270" anchor="t" anchorCtr="0">
            <a:noAutofit/>
          </a:bodyPr>
          <a:lstStyle/>
          <a:p>
            <a:pPr marL="0" lvl="0" indent="0" algn="ctr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000" kern="1200" dirty="0"/>
              <a:t>    Flessibilità: si cerca di rendere i </a:t>
            </a:r>
            <a:r>
              <a:rPr lang="it-IT" sz="2000" dirty="0"/>
              <a:t>corsi studio più flessibili agendo a livello di TAF e SSD (DM 989/2019, DM 6/2019 e DM 133/2021)</a:t>
            </a:r>
            <a:endParaRPr lang="it-IT" sz="2000" kern="1200" dirty="0"/>
          </a:p>
        </p:txBody>
      </p:sp>
      <p:sp>
        <p:nvSpPr>
          <p:cNvPr id="24" name="Figura a mano libera 23">
            <a:extLst>
              <a:ext uri="{FF2B5EF4-FFF2-40B4-BE49-F238E27FC236}">
                <a16:creationId xmlns:a16="http://schemas.microsoft.com/office/drawing/2014/main" id="{5A396595-7976-6A43-A256-081C21083045}"/>
              </a:ext>
            </a:extLst>
          </p:cNvPr>
          <p:cNvSpPr/>
          <p:nvPr/>
        </p:nvSpPr>
        <p:spPr>
          <a:xfrm>
            <a:off x="4810439" y="2235560"/>
            <a:ext cx="3154280" cy="2475926"/>
          </a:xfrm>
          <a:custGeom>
            <a:avLst/>
            <a:gdLst>
              <a:gd name="connsiteX0" fmla="*/ 209024 w 2051840"/>
              <a:gd name="connsiteY0" fmla="*/ 0 h 1253891"/>
              <a:gd name="connsiteX1" fmla="*/ 1842816 w 2051840"/>
              <a:gd name="connsiteY1" fmla="*/ 0 h 1253891"/>
              <a:gd name="connsiteX2" fmla="*/ 2051840 w 2051840"/>
              <a:gd name="connsiteY2" fmla="*/ 209024 h 1253891"/>
              <a:gd name="connsiteX3" fmla="*/ 2051840 w 2051840"/>
              <a:gd name="connsiteY3" fmla="*/ 1253891 h 1253891"/>
              <a:gd name="connsiteX4" fmla="*/ 2051840 w 2051840"/>
              <a:gd name="connsiteY4" fmla="*/ 1253891 h 1253891"/>
              <a:gd name="connsiteX5" fmla="*/ 0 w 2051840"/>
              <a:gd name="connsiteY5" fmla="*/ 1253891 h 1253891"/>
              <a:gd name="connsiteX6" fmla="*/ 0 w 2051840"/>
              <a:gd name="connsiteY6" fmla="*/ 1253891 h 1253891"/>
              <a:gd name="connsiteX7" fmla="*/ 0 w 2051840"/>
              <a:gd name="connsiteY7" fmla="*/ 209024 h 1253891"/>
              <a:gd name="connsiteX8" fmla="*/ 209024 w 2051840"/>
              <a:gd name="connsiteY8" fmla="*/ 0 h 125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1840" h="1253891">
                <a:moveTo>
                  <a:pt x="2051839" y="127736"/>
                </a:moveTo>
                <a:lnTo>
                  <a:pt x="2051839" y="1126155"/>
                </a:lnTo>
                <a:cubicBezTo>
                  <a:pt x="2051839" y="1196702"/>
                  <a:pt x="1898702" y="1253891"/>
                  <a:pt x="1709797" y="1253891"/>
                </a:cubicBezTo>
                <a:lnTo>
                  <a:pt x="1" y="1253891"/>
                </a:lnTo>
                <a:lnTo>
                  <a:pt x="1" y="1253891"/>
                </a:lnTo>
                <a:lnTo>
                  <a:pt x="1" y="0"/>
                </a:lnTo>
                <a:lnTo>
                  <a:pt x="1" y="0"/>
                </a:lnTo>
                <a:lnTo>
                  <a:pt x="1709797" y="0"/>
                </a:lnTo>
                <a:cubicBezTo>
                  <a:pt x="1898702" y="0"/>
                  <a:pt x="2051839" y="57189"/>
                  <a:pt x="2051839" y="127736"/>
                </a:cubicBez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866" tIns="131072" rIns="103131" bIns="131071" numCol="1" spcCol="1270" anchor="t" anchorCtr="0">
            <a:noAutofit/>
          </a:bodyPr>
          <a:lstStyle/>
          <a:p>
            <a:pPr marL="0" lvl="0" indent="0" algn="ctr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000" dirty="0"/>
              <a:t>Modularità: si cerca di introdurre unità di apprendimento modulari, auto-consistenti e orientate a specifiche necessità</a:t>
            </a:r>
            <a:endParaRPr lang="it-IT" sz="2000" kern="1200" dirty="0"/>
          </a:p>
        </p:txBody>
      </p:sp>
      <p:pic>
        <p:nvPicPr>
          <p:cNvPr id="25" name="Picture 5" descr="j0078791                                                       000996EEMacintosh HD                   C258B455:">
            <a:extLst>
              <a:ext uri="{FF2B5EF4-FFF2-40B4-BE49-F238E27FC236}">
                <a16:creationId xmlns:a16="http://schemas.microsoft.com/office/drawing/2014/main" id="{AB7C0CB2-4F24-A044-BB00-22658A9F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76" y="4912959"/>
            <a:ext cx="939800" cy="158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A9F89BC1-223F-C848-816F-6ABAB102C129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9/20</a:t>
            </a:r>
          </a:p>
        </p:txBody>
      </p:sp>
    </p:spTree>
    <p:extLst>
      <p:ext uri="{BB962C8B-B14F-4D97-AF65-F5344CB8AC3E}">
        <p14:creationId xmlns:p14="http://schemas.microsoft.com/office/powerpoint/2010/main" val="16271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B255039F-0F72-8349-9595-A07CB73C9C0F}"/>
              </a:ext>
            </a:extLst>
          </p:cNvPr>
          <p:cNvSpPr/>
          <p:nvPr/>
        </p:nvSpPr>
        <p:spPr>
          <a:xfrm>
            <a:off x="6173157" y="31450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BB3FA6D-B244-FB4F-968C-CA63D388AC51}"/>
              </a:ext>
            </a:extLst>
          </p:cNvPr>
          <p:cNvSpPr/>
          <p:nvPr/>
        </p:nvSpPr>
        <p:spPr>
          <a:xfrm>
            <a:off x="4399113" y="19244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E7608-3BBE-AD42-B62D-89E1B80AE848}"/>
              </a:ext>
            </a:extLst>
          </p:cNvPr>
          <p:cNvSpPr/>
          <p:nvPr/>
        </p:nvSpPr>
        <p:spPr>
          <a:xfrm>
            <a:off x="5917882" y="32607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218E5328-36AC-7247-B5EE-F9DA56BF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743" y="685234"/>
            <a:ext cx="6438482" cy="659917"/>
          </a:xfrm>
        </p:spPr>
        <p:txBody>
          <a:bodyPr>
            <a:noAutofit/>
          </a:bodyPr>
          <a:lstStyle/>
          <a:p>
            <a:pPr algn="just"/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La flessibilità per le TAFA e TAFB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0AD2B071-3DF7-3E43-AC49-47A4B95293EE}"/>
              </a:ext>
            </a:extLst>
          </p:cNvPr>
          <p:cNvSpPr txBox="1">
            <a:spLocks/>
          </p:cNvSpPr>
          <p:nvPr/>
        </p:nvSpPr>
        <p:spPr>
          <a:xfrm>
            <a:off x="646160" y="1756482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C11D058D-3546-124E-A34F-7C9AC1835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615161"/>
            <a:ext cx="7958138" cy="4842789"/>
          </a:xfrm>
        </p:spPr>
        <p:txBody>
          <a:bodyPr>
            <a:noAutofit/>
          </a:bodyPr>
          <a:lstStyle/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Il DM della programmazione triennale e poi il DM dei requisiti per l’accreditamento dei corsi di studio hanno reso possibile la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a livello degli ambiti di base e caratterizzanti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negli ordinamenti didattici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u="sng" dirty="0">
                <a:latin typeface="Century Gothic" panose="020B0502020202020204" pitchFamily="34" charset="0"/>
              </a:rPr>
              <a:t>Possibilità di utilizzare negli ambiti relativi alle attività di base o caratterizzanti ulteriori SSD</a:t>
            </a:r>
            <a:r>
              <a:rPr lang="it-IT" dirty="0">
                <a:latin typeface="Century Gothic" panose="020B0502020202020204" pitchFamily="34" charset="0"/>
              </a:rPr>
              <a:t> rispetto a quelli previsti dalle tabelle delle classi di laurea, nel rispetto degli obiettivi formativi della relativa classe, previa approvazione MUR/CUN 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Sono esclusi i </a:t>
            </a:r>
            <a:r>
              <a:rPr lang="it-IT" dirty="0" err="1">
                <a:latin typeface="Century Gothic" panose="020B0502020202020204" pitchFamily="34" charset="0"/>
              </a:rPr>
              <a:t>CdS</a:t>
            </a:r>
            <a:r>
              <a:rPr lang="it-IT" dirty="0">
                <a:latin typeface="Century Gothic" panose="020B0502020202020204" pitchFamily="34" charset="0"/>
              </a:rPr>
              <a:t> preordinati all’esercizio delle professioni legali o regolati dalla normativa UE e i </a:t>
            </a:r>
            <a:r>
              <a:rPr lang="it-IT" dirty="0" err="1">
                <a:latin typeface="Century Gothic" panose="020B0502020202020204" pitchFamily="34" charset="0"/>
              </a:rPr>
              <a:t>CdS</a:t>
            </a:r>
            <a:r>
              <a:rPr lang="it-IT" dirty="0">
                <a:latin typeface="Century Gothic" panose="020B0502020202020204" pitchFamily="34" charset="0"/>
              </a:rPr>
              <a:t> direttamente abilitanti all’esercizio professionale 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Il DM 989/2019 ha esteso questa possibilità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fino al limite del 20% dei </a:t>
            </a:r>
            <a:r>
              <a:rPr lang="it-IT" i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CdS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dirty="0">
                <a:latin typeface="Century Gothic" panose="020B0502020202020204" pitchFamily="34" charset="0"/>
              </a:rPr>
              <a:t>che costituiscono l’offerta formativa accreditata,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dirty="0">
                <a:latin typeface="Century Gothic" panose="020B0502020202020204" pitchFamily="34" charset="0"/>
              </a:rPr>
              <a:t>anche in sostituzione di </a:t>
            </a:r>
            <a:r>
              <a:rPr lang="it-IT" dirty="0" err="1">
                <a:latin typeface="Century Gothic" panose="020B0502020202020204" pitchFamily="34" charset="0"/>
              </a:rPr>
              <a:t>CdS</a:t>
            </a:r>
            <a:r>
              <a:rPr lang="it-IT" dirty="0">
                <a:latin typeface="Century Gothic" panose="020B0502020202020204" pitchFamily="34" charset="0"/>
              </a:rPr>
              <a:t> già esistenti</a:t>
            </a:r>
          </a:p>
          <a:p>
            <a:pPr algn="just">
              <a:spcBef>
                <a:spcPts val="1800"/>
              </a:spcBef>
              <a:defRPr/>
            </a:pPr>
            <a:endParaRPr lang="it-IT" dirty="0">
              <a:latin typeface="Century Gothic" panose="020B0502020202020204" pitchFamily="34" charset="0"/>
            </a:endParaRPr>
          </a:p>
          <a:p>
            <a:pPr algn="just">
              <a:spcBef>
                <a:spcPts val="1800"/>
              </a:spcBef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  <a:p>
            <a:pPr algn="just">
              <a:spcBef>
                <a:spcPts val="1800"/>
              </a:spcBef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E0A2D2C-5ED3-714E-A7EE-9527463C7293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10/20</a:t>
            </a:r>
          </a:p>
        </p:txBody>
      </p:sp>
    </p:spTree>
    <p:extLst>
      <p:ext uri="{BB962C8B-B14F-4D97-AF65-F5344CB8AC3E}">
        <p14:creationId xmlns:p14="http://schemas.microsoft.com/office/powerpoint/2010/main" val="43919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B255039F-0F72-8349-9595-A07CB73C9C0F}"/>
              </a:ext>
            </a:extLst>
          </p:cNvPr>
          <p:cNvSpPr/>
          <p:nvPr/>
        </p:nvSpPr>
        <p:spPr>
          <a:xfrm>
            <a:off x="6173157" y="31450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BB3FA6D-B244-FB4F-968C-CA63D388AC51}"/>
              </a:ext>
            </a:extLst>
          </p:cNvPr>
          <p:cNvSpPr/>
          <p:nvPr/>
        </p:nvSpPr>
        <p:spPr>
          <a:xfrm>
            <a:off x="4399113" y="19244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E7608-3BBE-AD42-B62D-89E1B80AE848}"/>
              </a:ext>
            </a:extLst>
          </p:cNvPr>
          <p:cNvSpPr/>
          <p:nvPr/>
        </p:nvSpPr>
        <p:spPr>
          <a:xfrm>
            <a:off x="5917882" y="32607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218E5328-36AC-7247-B5EE-F9DA56BF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743" y="685234"/>
            <a:ext cx="6438482" cy="659917"/>
          </a:xfrm>
        </p:spPr>
        <p:txBody>
          <a:bodyPr>
            <a:noAutofit/>
          </a:bodyPr>
          <a:lstStyle/>
          <a:p>
            <a:pPr algn="just"/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La flessibilità per le TAFA e TAFB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0AD2B071-3DF7-3E43-AC49-47A4B95293EE}"/>
              </a:ext>
            </a:extLst>
          </p:cNvPr>
          <p:cNvSpPr txBox="1">
            <a:spLocks/>
          </p:cNvSpPr>
          <p:nvPr/>
        </p:nvSpPr>
        <p:spPr>
          <a:xfrm>
            <a:off x="646160" y="1615161"/>
            <a:ext cx="8486234" cy="3985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C11D058D-3546-124E-A34F-7C9AC1835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7" y="1615161"/>
            <a:ext cx="7858125" cy="455760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Attenzione: in ogni caso,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si tratta di nuovi </a:t>
            </a:r>
            <a:r>
              <a:rPr lang="it-IT" i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CdS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che devono essere sottoposti non solo all’esame del CUN ma anche a un nuovo iter di accreditamento iniziale da parte dell’ANVUR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In realtà, questa possibilità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non ha avuto grandissimo successo </a:t>
            </a:r>
            <a:r>
              <a:rPr lang="it-IT" dirty="0">
                <a:latin typeface="Century Gothic" panose="020B0502020202020204" pitchFamily="34" charset="0"/>
              </a:rPr>
              <a:t>per vari motivi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Infatti, da un lato, ha creato problemi la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laboriosità delle operazioni richieste 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latin typeface="Century Gothic" panose="020B0502020202020204" pitchFamily="34" charset="0"/>
              </a:rPr>
              <a:t>Dall’altro lato, i SSD diversi da quelli di base e caratterizzanti vengono, di norma, collocati tra le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attività affini o integrative (TAFC) nell’ordinamento di un corso di studio 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Infine vi è una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terza considerazione..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endParaRPr lang="it-IT" i="1" dirty="0">
              <a:solidFill>
                <a:srgbClr val="FF0000"/>
              </a:solidFill>
              <a:latin typeface="Century Gothic" panose="020B0502020202020204" pitchFamily="34" charset="0"/>
              <a:cs typeface="Comic Sans MS"/>
            </a:endParaRP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5C8BB12D-DF26-A944-ABF5-C35F84596270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11/20</a:t>
            </a:r>
          </a:p>
        </p:txBody>
      </p:sp>
    </p:spTree>
    <p:extLst>
      <p:ext uri="{BB962C8B-B14F-4D97-AF65-F5344CB8AC3E}">
        <p14:creationId xmlns:p14="http://schemas.microsoft.com/office/powerpoint/2010/main" val="345985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B255039F-0F72-8349-9595-A07CB73C9C0F}"/>
              </a:ext>
            </a:extLst>
          </p:cNvPr>
          <p:cNvSpPr/>
          <p:nvPr/>
        </p:nvSpPr>
        <p:spPr>
          <a:xfrm>
            <a:off x="6173157" y="31450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BB3FA6D-B244-FB4F-968C-CA63D388AC51}"/>
              </a:ext>
            </a:extLst>
          </p:cNvPr>
          <p:cNvSpPr/>
          <p:nvPr/>
        </p:nvSpPr>
        <p:spPr>
          <a:xfrm>
            <a:off x="4399113" y="19244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E7608-3BBE-AD42-B62D-89E1B80AE848}"/>
              </a:ext>
            </a:extLst>
          </p:cNvPr>
          <p:cNvSpPr/>
          <p:nvPr/>
        </p:nvSpPr>
        <p:spPr>
          <a:xfrm>
            <a:off x="5917882" y="32607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218E5328-36AC-7247-B5EE-F9DA56BF5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743" y="685234"/>
            <a:ext cx="6438482" cy="659917"/>
          </a:xfrm>
        </p:spPr>
        <p:txBody>
          <a:bodyPr>
            <a:noAutofit/>
          </a:bodyPr>
          <a:lstStyle/>
          <a:p>
            <a:pPr algn="just"/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La flessibilità per le TAFC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0AD2B071-3DF7-3E43-AC49-47A4B95293EE}"/>
              </a:ext>
            </a:extLst>
          </p:cNvPr>
          <p:cNvSpPr txBox="1">
            <a:spLocks/>
          </p:cNvSpPr>
          <p:nvPr/>
        </p:nvSpPr>
        <p:spPr>
          <a:xfrm>
            <a:off x="646160" y="1615161"/>
            <a:ext cx="8486234" cy="3985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C11D058D-3546-124E-A34F-7C9AC1835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7" y="1543723"/>
            <a:ext cx="8019353" cy="4799929"/>
          </a:xfrm>
        </p:spPr>
        <p:txBody>
          <a:bodyPr>
            <a:noAutofit/>
          </a:bodyPr>
          <a:lstStyle/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Il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DM 133/2021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ha introdotto un nuovo concetto di flessibilità relativo, questa volta, alle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attività affini o integrative (TAFC)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Esso, infatti, prevede che siano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gli Atenei, in autonomia, a definire i SSD da includere tra le TAFC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purché tali SSD siano funzionalmente correlati agli obiettivi formativi del corso di studio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Operativamente,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nell’ordinamento degli studi sarà indicato solo il numero di CFU complessivamente assegnati alle TAFC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 ma non saranno riportati i relativi SSD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I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SSD saranno indicati nel regolamento didattico del corso di studio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e ad essi potranno essere associate </a:t>
            </a:r>
            <a:r>
              <a:rPr lang="it-IT" u="sng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varie tipologie di attività formative </a:t>
            </a:r>
          </a:p>
          <a:p>
            <a:pPr algn="just"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Possibilità di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variare i SSD 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(se necessario o opportuno!) senza che ciò comporti modifica di ordinamento</a:t>
            </a:r>
          </a:p>
          <a:p>
            <a:pPr algn="just">
              <a:spcBef>
                <a:spcPts val="1800"/>
              </a:spcBef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C0B3F52-28CB-BC47-B3AD-9760DCE012BA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12/20</a:t>
            </a:r>
          </a:p>
        </p:txBody>
      </p:sp>
    </p:spTree>
    <p:extLst>
      <p:ext uri="{BB962C8B-B14F-4D97-AF65-F5344CB8AC3E}">
        <p14:creationId xmlns:p14="http://schemas.microsoft.com/office/powerpoint/2010/main" val="254483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948" y="686143"/>
            <a:ext cx="7672060" cy="631188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La modularità: le “</a:t>
            </a:r>
            <a:r>
              <a:rPr lang="it-IT" sz="3000" dirty="0" err="1">
                <a:solidFill>
                  <a:srgbClr val="0070C0"/>
                </a:solidFill>
              </a:rPr>
              <a:t>Microcredentials</a:t>
            </a:r>
            <a:r>
              <a:rPr lang="it-IT" sz="3000" dirty="0">
                <a:solidFill>
                  <a:srgbClr val="0070C0"/>
                </a:solidFill>
              </a:rPr>
              <a:t>“</a:t>
            </a: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191D90D-2C73-2A40-AE97-7973549E8D45}"/>
              </a:ext>
            </a:extLst>
          </p:cNvPr>
          <p:cNvSpPr/>
          <p:nvPr/>
        </p:nvSpPr>
        <p:spPr>
          <a:xfrm>
            <a:off x="409904" y="1682909"/>
            <a:ext cx="8428022" cy="4170497"/>
          </a:xfrm>
          <a:prstGeom prst="rect">
            <a:avLst/>
          </a:prstGeom>
          <a:noFill/>
        </p:spPr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2D250C52-E2C8-C442-A5B2-4BDF772787D4}"/>
              </a:ext>
            </a:extLst>
          </p:cNvPr>
          <p:cNvSpPr/>
          <p:nvPr/>
        </p:nvSpPr>
        <p:spPr>
          <a:xfrm>
            <a:off x="1735810" y="1983782"/>
            <a:ext cx="2727815" cy="1624085"/>
          </a:xfrm>
          <a:custGeom>
            <a:avLst/>
            <a:gdLst>
              <a:gd name="connsiteX0" fmla="*/ 0 w 3205775"/>
              <a:gd name="connsiteY0" fmla="*/ 0 h 1923465"/>
              <a:gd name="connsiteX1" fmla="*/ 3205775 w 3205775"/>
              <a:gd name="connsiteY1" fmla="*/ 0 h 1923465"/>
              <a:gd name="connsiteX2" fmla="*/ 3205775 w 3205775"/>
              <a:gd name="connsiteY2" fmla="*/ 1923465 h 1923465"/>
              <a:gd name="connsiteX3" fmla="*/ 0 w 3205775"/>
              <a:gd name="connsiteY3" fmla="*/ 1923465 h 1923465"/>
              <a:gd name="connsiteX4" fmla="*/ 0 w 3205775"/>
              <a:gd name="connsiteY4" fmla="*/ 0 h 192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775" h="1923465">
                <a:moveTo>
                  <a:pt x="0" y="0"/>
                </a:moveTo>
                <a:lnTo>
                  <a:pt x="3205775" y="0"/>
                </a:lnTo>
                <a:lnTo>
                  <a:pt x="3205775" y="1923465"/>
                </a:lnTo>
                <a:lnTo>
                  <a:pt x="0" y="1923465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114300" rIns="114300" bIns="114300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400" kern="1200" dirty="0"/>
              <a:t>Progetto MICROBOL (EHEA)</a:t>
            </a:r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B616D64C-98DD-B045-8A09-BAC7B9F1A809}"/>
              </a:ext>
            </a:extLst>
          </p:cNvPr>
          <p:cNvSpPr/>
          <p:nvPr/>
        </p:nvSpPr>
        <p:spPr>
          <a:xfrm>
            <a:off x="5262163" y="1983782"/>
            <a:ext cx="2727815" cy="1624085"/>
          </a:xfrm>
          <a:custGeom>
            <a:avLst/>
            <a:gdLst>
              <a:gd name="connsiteX0" fmla="*/ 0 w 3205775"/>
              <a:gd name="connsiteY0" fmla="*/ 0 h 1923465"/>
              <a:gd name="connsiteX1" fmla="*/ 3205775 w 3205775"/>
              <a:gd name="connsiteY1" fmla="*/ 0 h 1923465"/>
              <a:gd name="connsiteX2" fmla="*/ 3205775 w 3205775"/>
              <a:gd name="connsiteY2" fmla="*/ 1923465 h 1923465"/>
              <a:gd name="connsiteX3" fmla="*/ 0 w 3205775"/>
              <a:gd name="connsiteY3" fmla="*/ 1923465 h 1923465"/>
              <a:gd name="connsiteX4" fmla="*/ 0 w 3205775"/>
              <a:gd name="connsiteY4" fmla="*/ 0 h 192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775" h="1923465">
                <a:moveTo>
                  <a:pt x="0" y="0"/>
                </a:moveTo>
                <a:lnTo>
                  <a:pt x="3205775" y="0"/>
                </a:lnTo>
                <a:lnTo>
                  <a:pt x="3205775" y="1923465"/>
                </a:lnTo>
                <a:lnTo>
                  <a:pt x="0" y="1923465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114300" rIns="114300" bIns="114300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400" dirty="0"/>
              <a:t>Progetto</a:t>
            </a:r>
            <a:r>
              <a:rPr lang="it-IT" sz="2400" kern="1200" dirty="0"/>
              <a:t> Commissione europea</a:t>
            </a:r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9E35DFE3-344C-7E44-9904-A984F86E70DD}"/>
              </a:ext>
            </a:extLst>
          </p:cNvPr>
          <p:cNvSpPr/>
          <p:nvPr/>
        </p:nvSpPr>
        <p:spPr>
          <a:xfrm>
            <a:off x="3498987" y="4227825"/>
            <a:ext cx="2727815" cy="1624085"/>
          </a:xfrm>
          <a:custGeom>
            <a:avLst/>
            <a:gdLst>
              <a:gd name="connsiteX0" fmla="*/ 0 w 3205775"/>
              <a:gd name="connsiteY0" fmla="*/ 0 h 1923465"/>
              <a:gd name="connsiteX1" fmla="*/ 3205775 w 3205775"/>
              <a:gd name="connsiteY1" fmla="*/ 0 h 1923465"/>
              <a:gd name="connsiteX2" fmla="*/ 3205775 w 3205775"/>
              <a:gd name="connsiteY2" fmla="*/ 1923465 h 1923465"/>
              <a:gd name="connsiteX3" fmla="*/ 0 w 3205775"/>
              <a:gd name="connsiteY3" fmla="*/ 1923465 h 1923465"/>
              <a:gd name="connsiteX4" fmla="*/ 0 w 3205775"/>
              <a:gd name="connsiteY4" fmla="*/ 0 h 192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775" h="1923465">
                <a:moveTo>
                  <a:pt x="0" y="0"/>
                </a:moveTo>
                <a:lnTo>
                  <a:pt x="3205775" y="0"/>
                </a:lnTo>
                <a:lnTo>
                  <a:pt x="3205775" y="1923465"/>
                </a:lnTo>
                <a:lnTo>
                  <a:pt x="0" y="1923465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114300" rIns="114300" bIns="114300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400" kern="1200" dirty="0"/>
              <a:t>Iniziative a livello nazionale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A49E58F-CA91-7743-9EFF-124F88757688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13/20</a:t>
            </a:r>
          </a:p>
        </p:txBody>
      </p:sp>
    </p:spTree>
    <p:extLst>
      <p:ext uri="{BB962C8B-B14F-4D97-AF65-F5344CB8AC3E}">
        <p14:creationId xmlns:p14="http://schemas.microsoft.com/office/powerpoint/2010/main" val="13970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3" y="656486"/>
            <a:ext cx="7653030" cy="633681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Progetto MICROBOL (EHEA)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705F3C5D-DA48-794D-A49E-206FA0D8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110" y="1533621"/>
            <a:ext cx="7870435" cy="333284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i="1" dirty="0">
                <a:solidFill>
                  <a:srgbClr val="FF0000"/>
                </a:solidFill>
                <a:cs typeface="Comic Sans MS"/>
              </a:rPr>
              <a:t>MICROBOL: </a:t>
            </a:r>
            <a:r>
              <a:rPr lang="en-US" dirty="0">
                <a:solidFill>
                  <a:srgbClr val="002060"/>
                </a:solidFill>
              </a:rPr>
              <a:t>Linking Micro-credentials to the Bologna Process Key Commitments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sz="1800" dirty="0">
                <a:solidFill>
                  <a:srgbClr val="002060"/>
                </a:solidFill>
                <a:cs typeface="Comic Sans MS"/>
              </a:rPr>
              <a:t>Le </a:t>
            </a:r>
            <a:r>
              <a:rPr lang="en-US" sz="1800" i="1" dirty="0" err="1">
                <a:solidFill>
                  <a:srgbClr val="FF0000"/>
                </a:solidFill>
                <a:cs typeface="Comic Sans MS"/>
              </a:rPr>
              <a:t>microcredentials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non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sono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nuove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,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già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esistono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e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si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stanno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diffondendo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rapidamente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in Europa e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nel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mondo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dirty="0" err="1">
                <a:solidFill>
                  <a:srgbClr val="002060"/>
                </a:solidFill>
                <a:cs typeface="Comic Sans MS"/>
              </a:rPr>
              <a:t>Spesso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hanno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u="sng" dirty="0" err="1">
                <a:solidFill>
                  <a:srgbClr val="002060"/>
                </a:solidFill>
                <a:cs typeface="Comic Sans MS"/>
              </a:rPr>
              <a:t>nomi</a:t>
            </a:r>
            <a:r>
              <a:rPr lang="en-US" u="sng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u="sng" dirty="0" err="1">
                <a:solidFill>
                  <a:srgbClr val="002060"/>
                </a:solidFill>
                <a:cs typeface="Comic Sans MS"/>
              </a:rPr>
              <a:t>divers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i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e non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sono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chiamate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microcredentials</a:t>
            </a:r>
            <a:endParaRPr lang="en-US" dirty="0">
              <a:solidFill>
                <a:srgbClr val="002060"/>
              </a:solidFill>
              <a:cs typeface="Comic Sans MS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Spesso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vengono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offerte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in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modalità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telematica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da “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providers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“ </a:t>
            </a:r>
            <a:r>
              <a:rPr lang="en-US" sz="1800" dirty="0" err="1">
                <a:solidFill>
                  <a:srgbClr val="002060"/>
                </a:solidFill>
                <a:cs typeface="Comic Sans MS"/>
              </a:rPr>
              <a:t>che</a:t>
            </a:r>
            <a:r>
              <a:rPr lang="en-US" sz="1800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non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sono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Istituzioni</a:t>
            </a:r>
            <a:r>
              <a:rPr lang="en-US" sz="1800" u="sng" dirty="0">
                <a:solidFill>
                  <a:srgbClr val="002060"/>
                </a:solidFill>
                <a:cs typeface="Comic Sans MS"/>
              </a:rPr>
              <a:t> formative </a:t>
            </a:r>
            <a:r>
              <a:rPr lang="en-US" sz="1800" u="sng" dirty="0" err="1">
                <a:solidFill>
                  <a:srgbClr val="002060"/>
                </a:solidFill>
                <a:cs typeface="Comic Sans MS"/>
              </a:rPr>
              <a:t>universitarie</a:t>
            </a:r>
            <a:endParaRPr lang="en-US" sz="1800" u="sng" dirty="0">
              <a:solidFill>
                <a:srgbClr val="002060"/>
              </a:solidFill>
              <a:cs typeface="Comic Sans MS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dirty="0" err="1">
                <a:solidFill>
                  <a:srgbClr val="002060"/>
                </a:solidFill>
                <a:cs typeface="Comic Sans MS"/>
              </a:rPr>
              <a:t>Tutto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questo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costituisce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contemporaneamente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una </a:t>
            </a:r>
            <a:r>
              <a:rPr lang="en-US" u="sng" dirty="0" err="1">
                <a:solidFill>
                  <a:srgbClr val="002060"/>
                </a:solidFill>
                <a:cs typeface="Comic Sans MS"/>
              </a:rPr>
              <a:t>opportunità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e una </a:t>
            </a:r>
            <a:r>
              <a:rPr lang="en-US" u="sng" dirty="0" err="1">
                <a:solidFill>
                  <a:srgbClr val="002060"/>
                </a:solidFill>
                <a:cs typeface="Comic Sans MS"/>
              </a:rPr>
              <a:t>sfida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per lo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Spazio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Europeo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dell’Istruzione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Comic Sans MS"/>
              </a:rPr>
              <a:t>Superiore</a:t>
            </a:r>
            <a:r>
              <a:rPr lang="en-US" dirty="0">
                <a:solidFill>
                  <a:srgbClr val="002060"/>
                </a:solidFill>
                <a:cs typeface="Comic Sans MS"/>
              </a:rPr>
              <a:t> (EHEA)</a:t>
            </a:r>
            <a:endParaRPr lang="it-IT" sz="1800" dirty="0">
              <a:solidFill>
                <a:srgbClr val="FF0000"/>
              </a:solidFill>
              <a:cs typeface="Comic Sans MS"/>
            </a:endParaRPr>
          </a:p>
        </p:txBody>
      </p:sp>
      <p:pic>
        <p:nvPicPr>
          <p:cNvPr id="3" name="Immagine 2" descr="Immagine che contiene testo, cielo, esterni, segnale&#10;&#10;Descrizione generata automaticamente">
            <a:extLst>
              <a:ext uri="{FF2B5EF4-FFF2-40B4-BE49-F238E27FC236}">
                <a16:creationId xmlns:a16="http://schemas.microsoft.com/office/drawing/2014/main" id="{A3299D82-8B3A-E14E-AEE2-12142BB36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52826" y="5109922"/>
            <a:ext cx="2448733" cy="158024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779F919-3643-BA46-8249-6724C7B0A4F1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14/20</a:t>
            </a:r>
          </a:p>
        </p:txBody>
      </p:sp>
    </p:spTree>
    <p:extLst>
      <p:ext uri="{BB962C8B-B14F-4D97-AF65-F5344CB8AC3E}">
        <p14:creationId xmlns:p14="http://schemas.microsoft.com/office/powerpoint/2010/main" val="405472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2" y="656486"/>
            <a:ext cx="7768917" cy="633681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Progetto MICROBOL: 3 Gruppi di lavoro</a:t>
            </a:r>
          </a:p>
        </p:txBody>
      </p:sp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A5690467-18D3-A54A-B211-0095FF0B2DAD}"/>
              </a:ext>
            </a:extLst>
          </p:cNvPr>
          <p:cNvSpPr/>
          <p:nvPr/>
        </p:nvSpPr>
        <p:spPr>
          <a:xfrm>
            <a:off x="3261421" y="1554357"/>
            <a:ext cx="2519448" cy="1452314"/>
          </a:xfrm>
          <a:custGeom>
            <a:avLst/>
            <a:gdLst>
              <a:gd name="connsiteX0" fmla="*/ 0 w 1508471"/>
              <a:gd name="connsiteY0" fmla="*/ 75424 h 754235"/>
              <a:gd name="connsiteX1" fmla="*/ 75424 w 1508471"/>
              <a:gd name="connsiteY1" fmla="*/ 0 h 754235"/>
              <a:gd name="connsiteX2" fmla="*/ 1433048 w 1508471"/>
              <a:gd name="connsiteY2" fmla="*/ 0 h 754235"/>
              <a:gd name="connsiteX3" fmla="*/ 1508472 w 1508471"/>
              <a:gd name="connsiteY3" fmla="*/ 75424 h 754235"/>
              <a:gd name="connsiteX4" fmla="*/ 1508471 w 1508471"/>
              <a:gd name="connsiteY4" fmla="*/ 678812 h 754235"/>
              <a:gd name="connsiteX5" fmla="*/ 1433047 w 1508471"/>
              <a:gd name="connsiteY5" fmla="*/ 754236 h 754235"/>
              <a:gd name="connsiteX6" fmla="*/ 75424 w 1508471"/>
              <a:gd name="connsiteY6" fmla="*/ 754235 h 754235"/>
              <a:gd name="connsiteX7" fmla="*/ 0 w 1508471"/>
              <a:gd name="connsiteY7" fmla="*/ 678811 h 754235"/>
              <a:gd name="connsiteX8" fmla="*/ 0 w 1508471"/>
              <a:gd name="connsiteY8" fmla="*/ 75424 h 754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8471" h="754235">
                <a:moveTo>
                  <a:pt x="0" y="75424"/>
                </a:moveTo>
                <a:cubicBezTo>
                  <a:pt x="0" y="33768"/>
                  <a:pt x="33768" y="0"/>
                  <a:pt x="75424" y="0"/>
                </a:cubicBezTo>
                <a:lnTo>
                  <a:pt x="1433048" y="0"/>
                </a:lnTo>
                <a:cubicBezTo>
                  <a:pt x="1474704" y="0"/>
                  <a:pt x="1508472" y="33768"/>
                  <a:pt x="1508472" y="75424"/>
                </a:cubicBezTo>
                <a:cubicBezTo>
                  <a:pt x="1508472" y="276553"/>
                  <a:pt x="1508471" y="477683"/>
                  <a:pt x="1508471" y="678812"/>
                </a:cubicBezTo>
                <a:cubicBezTo>
                  <a:pt x="1508471" y="720468"/>
                  <a:pt x="1474703" y="754236"/>
                  <a:pt x="1433047" y="754236"/>
                </a:cubicBezTo>
                <a:lnTo>
                  <a:pt x="75424" y="754235"/>
                </a:lnTo>
                <a:cubicBezTo>
                  <a:pt x="33768" y="754235"/>
                  <a:pt x="0" y="720467"/>
                  <a:pt x="0" y="678811"/>
                </a:cubicBezTo>
                <a:lnTo>
                  <a:pt x="0" y="75424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191" tIns="60191" rIns="60191" bIns="60191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1) QF for EHEA, ECTS (European Credit Transfer and Accumulation System)</a:t>
            </a:r>
            <a:endParaRPr lang="it-IT" kern="1200" dirty="0"/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2F3E52F9-ED18-3346-8D60-FA3A52E4BDA3}"/>
              </a:ext>
            </a:extLst>
          </p:cNvPr>
          <p:cNvSpPr/>
          <p:nvPr/>
        </p:nvSpPr>
        <p:spPr>
          <a:xfrm rot="3600000">
            <a:off x="4828062" y="3580071"/>
            <a:ext cx="1192099" cy="361063"/>
          </a:xfrm>
          <a:custGeom>
            <a:avLst/>
            <a:gdLst>
              <a:gd name="connsiteX0" fmla="*/ 0 w 786818"/>
              <a:gd name="connsiteY0" fmla="*/ 131991 h 263982"/>
              <a:gd name="connsiteX1" fmla="*/ 131991 w 786818"/>
              <a:gd name="connsiteY1" fmla="*/ 0 h 263982"/>
              <a:gd name="connsiteX2" fmla="*/ 131991 w 786818"/>
              <a:gd name="connsiteY2" fmla="*/ 52796 h 263982"/>
              <a:gd name="connsiteX3" fmla="*/ 654827 w 786818"/>
              <a:gd name="connsiteY3" fmla="*/ 52796 h 263982"/>
              <a:gd name="connsiteX4" fmla="*/ 654827 w 786818"/>
              <a:gd name="connsiteY4" fmla="*/ 0 h 263982"/>
              <a:gd name="connsiteX5" fmla="*/ 786818 w 786818"/>
              <a:gd name="connsiteY5" fmla="*/ 131991 h 263982"/>
              <a:gd name="connsiteX6" fmla="*/ 654827 w 786818"/>
              <a:gd name="connsiteY6" fmla="*/ 263982 h 263982"/>
              <a:gd name="connsiteX7" fmla="*/ 654827 w 786818"/>
              <a:gd name="connsiteY7" fmla="*/ 211186 h 263982"/>
              <a:gd name="connsiteX8" fmla="*/ 131991 w 786818"/>
              <a:gd name="connsiteY8" fmla="*/ 211186 h 263982"/>
              <a:gd name="connsiteX9" fmla="*/ 131991 w 786818"/>
              <a:gd name="connsiteY9" fmla="*/ 263982 h 263982"/>
              <a:gd name="connsiteX10" fmla="*/ 0 w 786818"/>
              <a:gd name="connsiteY10" fmla="*/ 131991 h 26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86818" h="263982">
                <a:moveTo>
                  <a:pt x="0" y="131991"/>
                </a:moveTo>
                <a:lnTo>
                  <a:pt x="131991" y="0"/>
                </a:lnTo>
                <a:lnTo>
                  <a:pt x="131991" y="52796"/>
                </a:lnTo>
                <a:lnTo>
                  <a:pt x="654827" y="52796"/>
                </a:lnTo>
                <a:lnTo>
                  <a:pt x="654827" y="0"/>
                </a:lnTo>
                <a:lnTo>
                  <a:pt x="786818" y="131991"/>
                </a:lnTo>
                <a:lnTo>
                  <a:pt x="654827" y="263982"/>
                </a:lnTo>
                <a:lnTo>
                  <a:pt x="654827" y="211186"/>
                </a:lnTo>
                <a:lnTo>
                  <a:pt x="131991" y="211186"/>
                </a:lnTo>
                <a:lnTo>
                  <a:pt x="131991" y="263982"/>
                </a:lnTo>
                <a:lnTo>
                  <a:pt x="0" y="131991"/>
                </a:lnTo>
                <a:close/>
              </a:path>
            </a:pathLst>
          </a:cu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5" tIns="52796" rIns="79195" bIns="52795" numCol="1" spcCol="1270" anchor="ctr" anchorCtr="0">
            <a:noAutofit/>
          </a:bodyPr>
          <a:lstStyle/>
          <a:p>
            <a:pPr marL="0" lvl="0" indent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800" kern="1200"/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50DD706B-9F75-E445-B0A6-3A19B9361356}"/>
              </a:ext>
            </a:extLst>
          </p:cNvPr>
          <p:cNvSpPr/>
          <p:nvPr/>
        </p:nvSpPr>
        <p:spPr>
          <a:xfrm>
            <a:off x="5523578" y="4824114"/>
            <a:ext cx="2519448" cy="1452314"/>
          </a:xfrm>
          <a:custGeom>
            <a:avLst/>
            <a:gdLst>
              <a:gd name="connsiteX0" fmla="*/ 0 w 1508471"/>
              <a:gd name="connsiteY0" fmla="*/ 75424 h 754235"/>
              <a:gd name="connsiteX1" fmla="*/ 75424 w 1508471"/>
              <a:gd name="connsiteY1" fmla="*/ 0 h 754235"/>
              <a:gd name="connsiteX2" fmla="*/ 1433048 w 1508471"/>
              <a:gd name="connsiteY2" fmla="*/ 0 h 754235"/>
              <a:gd name="connsiteX3" fmla="*/ 1508472 w 1508471"/>
              <a:gd name="connsiteY3" fmla="*/ 75424 h 754235"/>
              <a:gd name="connsiteX4" fmla="*/ 1508471 w 1508471"/>
              <a:gd name="connsiteY4" fmla="*/ 678812 h 754235"/>
              <a:gd name="connsiteX5" fmla="*/ 1433047 w 1508471"/>
              <a:gd name="connsiteY5" fmla="*/ 754236 h 754235"/>
              <a:gd name="connsiteX6" fmla="*/ 75424 w 1508471"/>
              <a:gd name="connsiteY6" fmla="*/ 754235 h 754235"/>
              <a:gd name="connsiteX7" fmla="*/ 0 w 1508471"/>
              <a:gd name="connsiteY7" fmla="*/ 678811 h 754235"/>
              <a:gd name="connsiteX8" fmla="*/ 0 w 1508471"/>
              <a:gd name="connsiteY8" fmla="*/ 75424 h 754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8471" h="754235">
                <a:moveTo>
                  <a:pt x="0" y="75424"/>
                </a:moveTo>
                <a:cubicBezTo>
                  <a:pt x="0" y="33768"/>
                  <a:pt x="33768" y="0"/>
                  <a:pt x="75424" y="0"/>
                </a:cubicBezTo>
                <a:lnTo>
                  <a:pt x="1433048" y="0"/>
                </a:lnTo>
                <a:cubicBezTo>
                  <a:pt x="1474704" y="0"/>
                  <a:pt x="1508472" y="33768"/>
                  <a:pt x="1508472" y="75424"/>
                </a:cubicBezTo>
                <a:cubicBezTo>
                  <a:pt x="1508472" y="276553"/>
                  <a:pt x="1508471" y="477683"/>
                  <a:pt x="1508471" y="678812"/>
                </a:cubicBezTo>
                <a:cubicBezTo>
                  <a:pt x="1508471" y="720468"/>
                  <a:pt x="1474703" y="754236"/>
                  <a:pt x="1433047" y="754236"/>
                </a:cubicBezTo>
                <a:lnTo>
                  <a:pt x="75424" y="754235"/>
                </a:lnTo>
                <a:cubicBezTo>
                  <a:pt x="33768" y="754235"/>
                  <a:pt x="0" y="720467"/>
                  <a:pt x="0" y="678811"/>
                </a:cubicBezTo>
                <a:lnTo>
                  <a:pt x="0" y="75424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191" tIns="60191" rIns="60191" bIns="60191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2) Lisbon Recognition Convention and Diploma Supplement</a:t>
            </a:r>
            <a:endParaRPr lang="it-IT" kern="1200" dirty="0"/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1C09BE31-E000-C348-89FC-09D2E02647EE}"/>
              </a:ext>
            </a:extLst>
          </p:cNvPr>
          <p:cNvSpPr/>
          <p:nvPr/>
        </p:nvSpPr>
        <p:spPr>
          <a:xfrm>
            <a:off x="4126900" y="5195502"/>
            <a:ext cx="1076176" cy="399958"/>
          </a:xfrm>
          <a:custGeom>
            <a:avLst/>
            <a:gdLst>
              <a:gd name="connsiteX0" fmla="*/ 0 w 786818"/>
              <a:gd name="connsiteY0" fmla="*/ 131991 h 263982"/>
              <a:gd name="connsiteX1" fmla="*/ 131991 w 786818"/>
              <a:gd name="connsiteY1" fmla="*/ 0 h 263982"/>
              <a:gd name="connsiteX2" fmla="*/ 131991 w 786818"/>
              <a:gd name="connsiteY2" fmla="*/ 52796 h 263982"/>
              <a:gd name="connsiteX3" fmla="*/ 654827 w 786818"/>
              <a:gd name="connsiteY3" fmla="*/ 52796 h 263982"/>
              <a:gd name="connsiteX4" fmla="*/ 654827 w 786818"/>
              <a:gd name="connsiteY4" fmla="*/ 0 h 263982"/>
              <a:gd name="connsiteX5" fmla="*/ 786818 w 786818"/>
              <a:gd name="connsiteY5" fmla="*/ 131991 h 263982"/>
              <a:gd name="connsiteX6" fmla="*/ 654827 w 786818"/>
              <a:gd name="connsiteY6" fmla="*/ 263982 h 263982"/>
              <a:gd name="connsiteX7" fmla="*/ 654827 w 786818"/>
              <a:gd name="connsiteY7" fmla="*/ 211186 h 263982"/>
              <a:gd name="connsiteX8" fmla="*/ 131991 w 786818"/>
              <a:gd name="connsiteY8" fmla="*/ 211186 h 263982"/>
              <a:gd name="connsiteX9" fmla="*/ 131991 w 786818"/>
              <a:gd name="connsiteY9" fmla="*/ 263982 h 263982"/>
              <a:gd name="connsiteX10" fmla="*/ 0 w 786818"/>
              <a:gd name="connsiteY10" fmla="*/ 131991 h 26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86818" h="263982">
                <a:moveTo>
                  <a:pt x="786818" y="131991"/>
                </a:moveTo>
                <a:lnTo>
                  <a:pt x="654827" y="263981"/>
                </a:lnTo>
                <a:lnTo>
                  <a:pt x="654827" y="211185"/>
                </a:lnTo>
                <a:lnTo>
                  <a:pt x="131991" y="211185"/>
                </a:lnTo>
                <a:lnTo>
                  <a:pt x="131991" y="263981"/>
                </a:lnTo>
                <a:lnTo>
                  <a:pt x="0" y="131991"/>
                </a:lnTo>
                <a:lnTo>
                  <a:pt x="131991" y="1"/>
                </a:lnTo>
                <a:lnTo>
                  <a:pt x="131991" y="52797"/>
                </a:lnTo>
                <a:lnTo>
                  <a:pt x="654827" y="52797"/>
                </a:lnTo>
                <a:lnTo>
                  <a:pt x="654827" y="1"/>
                </a:lnTo>
                <a:lnTo>
                  <a:pt x="786818" y="131991"/>
                </a:lnTo>
                <a:close/>
              </a:path>
            </a:pathLst>
          </a:cu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5" tIns="52797" rIns="79195" bIns="52796" numCol="1" spcCol="1270" anchor="ctr" anchorCtr="0">
            <a:noAutofit/>
          </a:bodyPr>
          <a:lstStyle/>
          <a:p>
            <a:pPr marL="0" lvl="0" indent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800" kern="1200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A2582855-700A-2640-B4BD-079B1E945536}"/>
              </a:ext>
            </a:extLst>
          </p:cNvPr>
          <p:cNvSpPr/>
          <p:nvPr/>
        </p:nvSpPr>
        <p:spPr>
          <a:xfrm>
            <a:off x="1355721" y="4824114"/>
            <a:ext cx="2519448" cy="1452314"/>
          </a:xfrm>
          <a:custGeom>
            <a:avLst/>
            <a:gdLst>
              <a:gd name="connsiteX0" fmla="*/ 0 w 1508471"/>
              <a:gd name="connsiteY0" fmla="*/ 75424 h 754235"/>
              <a:gd name="connsiteX1" fmla="*/ 75424 w 1508471"/>
              <a:gd name="connsiteY1" fmla="*/ 0 h 754235"/>
              <a:gd name="connsiteX2" fmla="*/ 1433048 w 1508471"/>
              <a:gd name="connsiteY2" fmla="*/ 0 h 754235"/>
              <a:gd name="connsiteX3" fmla="*/ 1508472 w 1508471"/>
              <a:gd name="connsiteY3" fmla="*/ 75424 h 754235"/>
              <a:gd name="connsiteX4" fmla="*/ 1508471 w 1508471"/>
              <a:gd name="connsiteY4" fmla="*/ 678812 h 754235"/>
              <a:gd name="connsiteX5" fmla="*/ 1433047 w 1508471"/>
              <a:gd name="connsiteY5" fmla="*/ 754236 h 754235"/>
              <a:gd name="connsiteX6" fmla="*/ 75424 w 1508471"/>
              <a:gd name="connsiteY6" fmla="*/ 754235 h 754235"/>
              <a:gd name="connsiteX7" fmla="*/ 0 w 1508471"/>
              <a:gd name="connsiteY7" fmla="*/ 678811 h 754235"/>
              <a:gd name="connsiteX8" fmla="*/ 0 w 1508471"/>
              <a:gd name="connsiteY8" fmla="*/ 75424 h 754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8471" h="754235">
                <a:moveTo>
                  <a:pt x="0" y="75424"/>
                </a:moveTo>
                <a:cubicBezTo>
                  <a:pt x="0" y="33768"/>
                  <a:pt x="33768" y="0"/>
                  <a:pt x="75424" y="0"/>
                </a:cubicBezTo>
                <a:lnTo>
                  <a:pt x="1433048" y="0"/>
                </a:lnTo>
                <a:cubicBezTo>
                  <a:pt x="1474704" y="0"/>
                  <a:pt x="1508472" y="33768"/>
                  <a:pt x="1508472" y="75424"/>
                </a:cubicBezTo>
                <a:cubicBezTo>
                  <a:pt x="1508472" y="276553"/>
                  <a:pt x="1508471" y="477683"/>
                  <a:pt x="1508471" y="678812"/>
                </a:cubicBezTo>
                <a:cubicBezTo>
                  <a:pt x="1508471" y="720468"/>
                  <a:pt x="1474703" y="754236"/>
                  <a:pt x="1433047" y="754236"/>
                </a:cubicBezTo>
                <a:lnTo>
                  <a:pt x="75424" y="754235"/>
                </a:lnTo>
                <a:cubicBezTo>
                  <a:pt x="33768" y="754235"/>
                  <a:pt x="0" y="720467"/>
                  <a:pt x="0" y="678811"/>
                </a:cubicBezTo>
                <a:lnTo>
                  <a:pt x="0" y="75424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191" tIns="60191" rIns="60191" bIns="60191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3) ESG (Standards and Guidelines for Quality Assurance in the EHEA)</a:t>
            </a:r>
            <a:endParaRPr lang="it-IT" kern="1200" dirty="0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99EC7447-BF58-7D4F-9E79-AB23450D242E}"/>
              </a:ext>
            </a:extLst>
          </p:cNvPr>
          <p:cNvSpPr/>
          <p:nvPr/>
        </p:nvSpPr>
        <p:spPr>
          <a:xfrm rot="18000000">
            <a:off x="3123840" y="3580071"/>
            <a:ext cx="1192099" cy="361063"/>
          </a:xfrm>
          <a:custGeom>
            <a:avLst/>
            <a:gdLst>
              <a:gd name="connsiteX0" fmla="*/ 0 w 786818"/>
              <a:gd name="connsiteY0" fmla="*/ 131991 h 263982"/>
              <a:gd name="connsiteX1" fmla="*/ 131991 w 786818"/>
              <a:gd name="connsiteY1" fmla="*/ 0 h 263982"/>
              <a:gd name="connsiteX2" fmla="*/ 131991 w 786818"/>
              <a:gd name="connsiteY2" fmla="*/ 52796 h 263982"/>
              <a:gd name="connsiteX3" fmla="*/ 654827 w 786818"/>
              <a:gd name="connsiteY3" fmla="*/ 52796 h 263982"/>
              <a:gd name="connsiteX4" fmla="*/ 654827 w 786818"/>
              <a:gd name="connsiteY4" fmla="*/ 0 h 263982"/>
              <a:gd name="connsiteX5" fmla="*/ 786818 w 786818"/>
              <a:gd name="connsiteY5" fmla="*/ 131991 h 263982"/>
              <a:gd name="connsiteX6" fmla="*/ 654827 w 786818"/>
              <a:gd name="connsiteY6" fmla="*/ 263982 h 263982"/>
              <a:gd name="connsiteX7" fmla="*/ 654827 w 786818"/>
              <a:gd name="connsiteY7" fmla="*/ 211186 h 263982"/>
              <a:gd name="connsiteX8" fmla="*/ 131991 w 786818"/>
              <a:gd name="connsiteY8" fmla="*/ 211186 h 263982"/>
              <a:gd name="connsiteX9" fmla="*/ 131991 w 786818"/>
              <a:gd name="connsiteY9" fmla="*/ 263982 h 263982"/>
              <a:gd name="connsiteX10" fmla="*/ 0 w 786818"/>
              <a:gd name="connsiteY10" fmla="*/ 131991 h 26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86818" h="263982">
                <a:moveTo>
                  <a:pt x="0" y="131991"/>
                </a:moveTo>
                <a:lnTo>
                  <a:pt x="131991" y="0"/>
                </a:lnTo>
                <a:lnTo>
                  <a:pt x="131991" y="52796"/>
                </a:lnTo>
                <a:lnTo>
                  <a:pt x="654827" y="52796"/>
                </a:lnTo>
                <a:lnTo>
                  <a:pt x="654827" y="0"/>
                </a:lnTo>
                <a:lnTo>
                  <a:pt x="786818" y="131991"/>
                </a:lnTo>
                <a:lnTo>
                  <a:pt x="654827" y="263982"/>
                </a:lnTo>
                <a:lnTo>
                  <a:pt x="654827" y="211186"/>
                </a:lnTo>
                <a:lnTo>
                  <a:pt x="131991" y="211186"/>
                </a:lnTo>
                <a:lnTo>
                  <a:pt x="131991" y="263982"/>
                </a:lnTo>
                <a:lnTo>
                  <a:pt x="0" y="131991"/>
                </a:lnTo>
                <a:close/>
              </a:path>
            </a:pathLst>
          </a:custGeom>
          <a:solidFill>
            <a:srgbClr val="00B0F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5" tIns="52796" rIns="79195" bIns="52796" numCol="1" spcCol="1270" anchor="ctr" anchorCtr="0">
            <a:noAutofit/>
          </a:bodyPr>
          <a:lstStyle/>
          <a:p>
            <a:pPr marL="0" lvl="0" indent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800" kern="120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27C55C82-9683-7641-9F2C-493ECF1F6317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15/20</a:t>
            </a:r>
          </a:p>
        </p:txBody>
      </p:sp>
    </p:spTree>
    <p:extLst>
      <p:ext uri="{BB962C8B-B14F-4D97-AF65-F5344CB8AC3E}">
        <p14:creationId xmlns:p14="http://schemas.microsoft.com/office/powerpoint/2010/main" val="37924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A191515A-332E-6346-B2A0-487EB2238DEF}"/>
              </a:ext>
            </a:extLst>
          </p:cNvPr>
          <p:cNvSpPr/>
          <p:nvPr/>
        </p:nvSpPr>
        <p:spPr>
          <a:xfrm>
            <a:off x="3721038" y="1851714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C95293A-4676-4D48-B1A2-82E2E0941AA7}"/>
              </a:ext>
            </a:extLst>
          </p:cNvPr>
          <p:cNvSpPr/>
          <p:nvPr/>
        </p:nvSpPr>
        <p:spPr>
          <a:xfrm>
            <a:off x="6002676" y="30574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B638A63-B548-9843-B6F6-56AFB947E2A5}"/>
              </a:ext>
            </a:extLst>
          </p:cNvPr>
          <p:cNvSpPr/>
          <p:nvPr/>
        </p:nvSpPr>
        <p:spPr>
          <a:xfrm>
            <a:off x="4228632" y="18368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0F758C9-4184-A343-B58C-B3E74ED38FAF}"/>
              </a:ext>
            </a:extLst>
          </p:cNvPr>
          <p:cNvSpPr/>
          <p:nvPr/>
        </p:nvSpPr>
        <p:spPr>
          <a:xfrm>
            <a:off x="5747401" y="31731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F42CEEEA-5D8F-2948-878E-59CF576A14BA}"/>
              </a:ext>
            </a:extLst>
          </p:cNvPr>
          <p:cNvSpPr txBox="1">
            <a:spLocks/>
          </p:cNvSpPr>
          <p:nvPr/>
        </p:nvSpPr>
        <p:spPr>
          <a:xfrm>
            <a:off x="475679" y="1668882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5F61CF35-C3C7-814E-B693-C288F7C78293}"/>
              </a:ext>
            </a:extLst>
          </p:cNvPr>
          <p:cNvSpPr txBox="1">
            <a:spLocks/>
          </p:cNvSpPr>
          <p:nvPr/>
        </p:nvSpPr>
        <p:spPr>
          <a:xfrm>
            <a:off x="536638" y="1756158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7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585" y="702982"/>
            <a:ext cx="7653030" cy="619677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Progetto MICROBOL: </a:t>
            </a:r>
            <a:r>
              <a:rPr lang="it-IT" sz="3000" dirty="0" err="1">
                <a:solidFill>
                  <a:srgbClr val="0070C0"/>
                </a:solidFill>
              </a:rPr>
              <a:t>working</a:t>
            </a:r>
            <a:r>
              <a:rPr lang="it-IT" sz="3000" dirty="0">
                <a:solidFill>
                  <a:srgbClr val="0070C0"/>
                </a:solidFill>
              </a:rPr>
              <a:t> </a:t>
            </a:r>
            <a:r>
              <a:rPr lang="it-IT" sz="3000" dirty="0" err="1">
                <a:solidFill>
                  <a:srgbClr val="0070C0"/>
                </a:solidFill>
              </a:rPr>
              <a:t>definition</a:t>
            </a: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892A8031-51FE-BE4A-90ED-26FC4E60BEA6}"/>
              </a:ext>
            </a:extLst>
          </p:cNvPr>
          <p:cNvSpPr/>
          <p:nvPr/>
        </p:nvSpPr>
        <p:spPr>
          <a:xfrm>
            <a:off x="805913" y="1731414"/>
            <a:ext cx="80217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 </a:t>
            </a:r>
            <a:r>
              <a:rPr lang="it-IT" dirty="0" err="1"/>
              <a:t>microcredential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i="1" dirty="0">
                <a:solidFill>
                  <a:srgbClr val="FF0000"/>
                </a:solidFill>
              </a:rPr>
              <a:t>small volume of </a:t>
            </a:r>
            <a:r>
              <a:rPr lang="it-IT" i="1" dirty="0" err="1">
                <a:solidFill>
                  <a:srgbClr val="FF0000"/>
                </a:solidFill>
              </a:rPr>
              <a:t>learning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certified</a:t>
            </a:r>
            <a:r>
              <a:rPr lang="it-IT" i="1" dirty="0">
                <a:solidFill>
                  <a:srgbClr val="FF0000"/>
                </a:solidFill>
              </a:rPr>
              <a:t> by a </a:t>
            </a:r>
            <a:r>
              <a:rPr lang="it-IT" i="1" dirty="0" err="1">
                <a:solidFill>
                  <a:srgbClr val="FF0000"/>
                </a:solidFill>
              </a:rPr>
              <a:t>credential</a:t>
            </a:r>
            <a:r>
              <a:rPr lang="it-IT" dirty="0"/>
              <a:t>. In the EHEA </a:t>
            </a:r>
            <a:r>
              <a:rPr lang="it-IT" dirty="0" err="1"/>
              <a:t>context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can be </a:t>
            </a:r>
            <a:r>
              <a:rPr lang="it-IT" i="1" dirty="0" err="1">
                <a:solidFill>
                  <a:srgbClr val="FF0000"/>
                </a:solidFill>
              </a:rPr>
              <a:t>offered</a:t>
            </a:r>
            <a:r>
              <a:rPr lang="it-IT" i="1" dirty="0">
                <a:solidFill>
                  <a:srgbClr val="FF0000"/>
                </a:solidFill>
              </a:rPr>
              <a:t> by </a:t>
            </a:r>
            <a:r>
              <a:rPr lang="it-IT" i="1" dirty="0" err="1">
                <a:solidFill>
                  <a:srgbClr val="FF0000"/>
                </a:solidFill>
              </a:rPr>
              <a:t>higher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education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institutions</a:t>
            </a:r>
            <a:r>
              <a:rPr lang="it-IT" i="1" dirty="0">
                <a:solidFill>
                  <a:srgbClr val="FF0000"/>
                </a:solidFill>
              </a:rPr>
              <a:t> or </a:t>
            </a:r>
            <a:r>
              <a:rPr lang="it-IT" i="1" dirty="0" err="1">
                <a:solidFill>
                  <a:srgbClr val="FF0000"/>
                </a:solidFill>
              </a:rPr>
              <a:t>recognised</a:t>
            </a:r>
            <a:r>
              <a:rPr lang="it-IT" i="1" dirty="0">
                <a:solidFill>
                  <a:srgbClr val="FF0000"/>
                </a:solidFill>
              </a:rPr>
              <a:t> by </a:t>
            </a:r>
            <a:r>
              <a:rPr lang="it-IT" i="1" dirty="0" err="1">
                <a:solidFill>
                  <a:srgbClr val="FF0000"/>
                </a:solidFill>
              </a:rPr>
              <a:t>them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recognition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 in line with the </a:t>
            </a:r>
            <a:r>
              <a:rPr lang="it-IT" dirty="0" err="1"/>
              <a:t>Lisbon</a:t>
            </a:r>
            <a:r>
              <a:rPr lang="it-IT" dirty="0"/>
              <a:t> </a:t>
            </a:r>
            <a:r>
              <a:rPr lang="it-IT" dirty="0" err="1"/>
              <a:t>Recognition</a:t>
            </a:r>
            <a:r>
              <a:rPr lang="it-IT" dirty="0"/>
              <a:t> Convention or </a:t>
            </a:r>
            <a:r>
              <a:rPr lang="it-IT" dirty="0" err="1"/>
              <a:t>recognition</a:t>
            </a:r>
            <a:r>
              <a:rPr lang="it-IT" dirty="0"/>
              <a:t> of </a:t>
            </a:r>
            <a:r>
              <a:rPr lang="it-IT" dirty="0" err="1"/>
              <a:t>prior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applicable</a:t>
            </a:r>
            <a:endParaRPr lang="it-IT" dirty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F5DE0237-5CD2-554C-A280-0A423DEA5DC1}"/>
              </a:ext>
            </a:extLst>
          </p:cNvPr>
          <p:cNvSpPr/>
          <p:nvPr/>
        </p:nvSpPr>
        <p:spPr>
          <a:xfrm>
            <a:off x="805913" y="3284203"/>
            <a:ext cx="80217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 </a:t>
            </a:r>
            <a:r>
              <a:rPr lang="it-IT" dirty="0" err="1"/>
              <a:t>microcredential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i="1" dirty="0" err="1">
                <a:solidFill>
                  <a:srgbClr val="FF0000"/>
                </a:solidFill>
              </a:rPr>
              <a:t>provide</a:t>
            </a:r>
            <a:r>
              <a:rPr lang="it-IT" i="1" dirty="0">
                <a:solidFill>
                  <a:srgbClr val="FF0000"/>
                </a:solidFill>
              </a:rPr>
              <a:t> the </a:t>
            </a:r>
            <a:r>
              <a:rPr lang="it-IT" i="1" dirty="0" err="1">
                <a:solidFill>
                  <a:srgbClr val="FF0000"/>
                </a:solidFill>
              </a:rPr>
              <a:t>learner</a:t>
            </a:r>
            <a:r>
              <a:rPr lang="it-IT" i="1" dirty="0">
                <a:solidFill>
                  <a:srgbClr val="FF0000"/>
                </a:solidFill>
              </a:rPr>
              <a:t> with </a:t>
            </a:r>
            <a:r>
              <a:rPr lang="it-IT" i="1" dirty="0" err="1">
                <a:solidFill>
                  <a:srgbClr val="FF0000"/>
                </a:solidFill>
              </a:rPr>
              <a:t>specific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knowledge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skills</a:t>
            </a:r>
            <a:r>
              <a:rPr lang="it-IT" i="1" dirty="0">
                <a:solidFill>
                  <a:srgbClr val="FF0000"/>
                </a:solidFill>
              </a:rPr>
              <a:t> or </a:t>
            </a:r>
            <a:r>
              <a:rPr lang="it-IT" i="1" dirty="0" err="1">
                <a:solidFill>
                  <a:srgbClr val="FF0000"/>
                </a:solidFill>
              </a:rPr>
              <a:t>competences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that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respond</a:t>
            </a:r>
            <a:r>
              <a:rPr lang="it-IT" i="1" dirty="0">
                <a:solidFill>
                  <a:srgbClr val="FF0000"/>
                </a:solidFill>
              </a:rPr>
              <a:t> to </a:t>
            </a:r>
            <a:r>
              <a:rPr lang="it-IT" i="1" dirty="0" err="1">
                <a:solidFill>
                  <a:srgbClr val="FF0000"/>
                </a:solidFill>
              </a:rPr>
              <a:t>societal</a:t>
            </a:r>
            <a:r>
              <a:rPr lang="it-IT" i="1" dirty="0">
                <a:solidFill>
                  <a:srgbClr val="FF0000"/>
                </a:solidFill>
              </a:rPr>
              <a:t>, personal, cultural or </a:t>
            </a:r>
            <a:r>
              <a:rPr lang="it-IT" i="1" dirty="0" err="1">
                <a:solidFill>
                  <a:srgbClr val="FF0000"/>
                </a:solidFill>
              </a:rPr>
              <a:t>labour</a:t>
            </a:r>
            <a:r>
              <a:rPr lang="it-IT" i="1" dirty="0">
                <a:solidFill>
                  <a:srgbClr val="FF0000"/>
                </a:solidFill>
              </a:rPr>
              <a:t> market </a:t>
            </a:r>
            <a:r>
              <a:rPr lang="it-IT" i="1" dirty="0" err="1">
                <a:solidFill>
                  <a:srgbClr val="FF0000"/>
                </a:solidFill>
              </a:rPr>
              <a:t>needs</a:t>
            </a:r>
            <a:r>
              <a:rPr lang="it-IT" dirty="0"/>
              <a:t>. Micro-</a:t>
            </a:r>
            <a:r>
              <a:rPr lang="it-IT" dirty="0" err="1"/>
              <a:t>credentials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explicitly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</a:t>
            </a:r>
            <a:r>
              <a:rPr lang="it-IT" dirty="0" err="1"/>
              <a:t>outcomes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QF-EHEA/NQF </a:t>
            </a:r>
            <a:r>
              <a:rPr lang="it-IT" dirty="0" err="1"/>
              <a:t>level</a:t>
            </a:r>
            <a:r>
              <a:rPr lang="it-IT" dirty="0"/>
              <a:t>, an </a:t>
            </a:r>
            <a:r>
              <a:rPr lang="it-IT" dirty="0" err="1"/>
              <a:t>indication</a:t>
            </a:r>
            <a:r>
              <a:rPr lang="it-IT" dirty="0"/>
              <a:t> of </a:t>
            </a:r>
            <a:r>
              <a:rPr lang="it-IT" dirty="0" err="1"/>
              <a:t>associated</a:t>
            </a:r>
            <a:r>
              <a:rPr lang="it-IT" dirty="0"/>
              <a:t> </a:t>
            </a:r>
            <a:r>
              <a:rPr lang="it-IT" dirty="0" err="1"/>
              <a:t>workload</a:t>
            </a:r>
            <a:r>
              <a:rPr lang="it-IT" dirty="0"/>
              <a:t> in ECTS </a:t>
            </a:r>
            <a:r>
              <a:rPr lang="it-IT" dirty="0" err="1"/>
              <a:t>credits</a:t>
            </a:r>
            <a:r>
              <a:rPr lang="it-IT" dirty="0"/>
              <a:t>,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methods</a:t>
            </a:r>
            <a:r>
              <a:rPr lang="it-IT" dirty="0"/>
              <a:t> and </a:t>
            </a:r>
            <a:r>
              <a:rPr lang="it-IT" dirty="0" err="1"/>
              <a:t>criteria</a:t>
            </a:r>
            <a:r>
              <a:rPr lang="it-IT" dirty="0"/>
              <a:t>, and are </a:t>
            </a:r>
            <a:r>
              <a:rPr lang="it-IT" dirty="0" err="1"/>
              <a:t>subject</a:t>
            </a:r>
            <a:r>
              <a:rPr lang="it-IT" dirty="0"/>
              <a:t> to </a:t>
            </a:r>
            <a:r>
              <a:rPr lang="it-IT" dirty="0" err="1"/>
              <a:t>quality</a:t>
            </a:r>
            <a:r>
              <a:rPr lang="it-IT" dirty="0"/>
              <a:t> </a:t>
            </a:r>
            <a:r>
              <a:rPr lang="it-IT" dirty="0" err="1"/>
              <a:t>assurance</a:t>
            </a:r>
            <a:r>
              <a:rPr lang="it-IT" dirty="0"/>
              <a:t> in line with the ESG</a:t>
            </a:r>
          </a:p>
        </p:txBody>
      </p:sp>
      <p:pic>
        <p:nvPicPr>
          <p:cNvPr id="33" name="Picture 21" descr="j0078812                                                       000996EEMacintosh HD                   C258B455:">
            <a:extLst>
              <a:ext uri="{FF2B5EF4-FFF2-40B4-BE49-F238E27FC236}">
                <a16:creationId xmlns:a16="http://schemas.microsoft.com/office/drawing/2014/main" id="{AA15FA91-E606-AB41-8A95-3485731C0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170" y="5038524"/>
            <a:ext cx="1728788" cy="181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53F97C36-414A-6D44-8380-E60B0D6058B0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16/20</a:t>
            </a:r>
          </a:p>
        </p:txBody>
      </p:sp>
    </p:spTree>
    <p:extLst>
      <p:ext uri="{BB962C8B-B14F-4D97-AF65-F5344CB8AC3E}">
        <p14:creationId xmlns:p14="http://schemas.microsoft.com/office/powerpoint/2010/main" val="3723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uiExpand="1" build="p" bldLvl="2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3" y="671985"/>
            <a:ext cx="7653030" cy="567880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Progetto Commissione europea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705F3C5D-DA48-794D-A49E-206FA0D8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117" y="1554357"/>
            <a:ext cx="7982816" cy="497914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A 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european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approach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to micro-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credentials</a:t>
            </a:r>
            <a:endParaRPr lang="it-IT" dirty="0">
              <a:solidFill>
                <a:schemeClr val="tx1"/>
              </a:solidFill>
              <a:cs typeface="Comic Sans MS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La commissione europea fa riferimento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all’EEA o 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European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Education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Area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(non all’EHEA) e sottolinea l’importanza di due elementi: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“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jobs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“ and “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education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“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I due commissari europei 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Mariya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Gabriel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(innovazione, ricerca, cultura, istruzione e gioventù) e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Nicolas </a:t>
            </a:r>
            <a:r>
              <a:rPr lang="it-IT" i="1" dirty="0" err="1">
                <a:solidFill>
                  <a:srgbClr val="FF0000"/>
                </a:solidFill>
                <a:cs typeface="Comic Sans MS"/>
              </a:rPr>
              <a:t>Schmit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(lavoro e diritti sociali) hanno promosso un rapido approfondimento delle 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microcredentials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, considerate come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strumento per innovazione e sviluppo, particolarmente nella fase COVID e post-COVID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 err="1">
                <a:solidFill>
                  <a:schemeClr val="tx1"/>
                </a:solidFill>
                <a:cs typeface="Comic Sans MS"/>
              </a:rPr>
              <a:t>GdL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ad hoc e documenti prodotti a dicembre 2020</a:t>
            </a:r>
          </a:p>
        </p:txBody>
      </p:sp>
      <p:pic>
        <p:nvPicPr>
          <p:cNvPr id="4" name="Immagine 3" descr="Immagine che contiene LEGO, giocattolo&#10;&#10;Descrizione generata automaticamente">
            <a:extLst>
              <a:ext uri="{FF2B5EF4-FFF2-40B4-BE49-F238E27FC236}">
                <a16:creationId xmlns:a16="http://schemas.microsoft.com/office/drawing/2014/main" id="{BCDF2E78-B07D-A94E-99E8-739A6503C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68324" y="5005953"/>
            <a:ext cx="2460895" cy="171385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B58888C6-94A5-464F-8B14-D649138317B3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17/20</a:t>
            </a:r>
          </a:p>
        </p:txBody>
      </p:sp>
    </p:spTree>
    <p:extLst>
      <p:ext uri="{BB962C8B-B14F-4D97-AF65-F5344CB8AC3E}">
        <p14:creationId xmlns:p14="http://schemas.microsoft.com/office/powerpoint/2010/main" val="95766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3" y="501507"/>
            <a:ext cx="7653030" cy="1025124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Progetto Commissione europea: </a:t>
            </a:r>
            <a:r>
              <a:rPr lang="it-IT" sz="30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working</a:t>
            </a:r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it-IT" sz="30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definition</a:t>
            </a:r>
            <a:endParaRPr lang="it-IT" sz="3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DFB52E4-B138-674F-8C2B-39137FBA9FFA}"/>
              </a:ext>
            </a:extLst>
          </p:cNvPr>
          <p:cNvSpPr/>
          <p:nvPr/>
        </p:nvSpPr>
        <p:spPr>
          <a:xfrm>
            <a:off x="805913" y="1855398"/>
            <a:ext cx="8021777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 micro-credential is a </a:t>
            </a:r>
            <a:r>
              <a:rPr lang="en-US" i="1" dirty="0">
                <a:solidFill>
                  <a:srgbClr val="FF0000"/>
                </a:solidFill>
              </a:rPr>
              <a:t>proof of the learning outcomes that a learner has acquired following a short learning experience</a:t>
            </a:r>
            <a:r>
              <a:rPr lang="en-US" dirty="0"/>
              <a:t>. These learning outcomes have been assessed against transparent standards</a:t>
            </a:r>
          </a:p>
          <a:p>
            <a:pPr algn="just"/>
            <a:endParaRPr lang="it-IT" sz="17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80644559-6BAA-794B-8D49-14C9D4730CD0}"/>
              </a:ext>
            </a:extLst>
          </p:cNvPr>
          <p:cNvSpPr/>
          <p:nvPr/>
        </p:nvSpPr>
        <p:spPr>
          <a:xfrm>
            <a:off x="805913" y="2989732"/>
            <a:ext cx="80217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Century Gothic" panose="020B0502020202020204" pitchFamily="34" charset="0"/>
              </a:rPr>
              <a:t>The proof is contained in a </a:t>
            </a:r>
            <a:r>
              <a:rPr lang="en-US" i="1" dirty="0">
                <a:solidFill>
                  <a:srgbClr val="FF0000"/>
                </a:solidFill>
                <a:latin typeface="Century Gothic" panose="020B0502020202020204" pitchFamily="34" charset="0"/>
              </a:rPr>
              <a:t>certified document</a:t>
            </a:r>
            <a:r>
              <a:rPr lang="en-US" dirty="0">
                <a:latin typeface="Century Gothic" panose="020B0502020202020204" pitchFamily="34" charset="0"/>
              </a:rPr>
              <a:t> that lists the name of the holder, the achieved learning outcomes, the assessment method, the awarding body and, where applicable, the qualifications framework level and the credits gained. Micro-credentials are owned by the learner, can be shared, are portable and may be combined into larger credentials or qualifications. They are underpinned by quality assurance following agreed standards</a:t>
            </a:r>
          </a:p>
          <a:p>
            <a:pPr algn="just"/>
            <a:endParaRPr lang="it-IT" dirty="0"/>
          </a:p>
        </p:txBody>
      </p:sp>
      <p:pic>
        <p:nvPicPr>
          <p:cNvPr id="10" name="Picture 21" descr="j0078812                                                       000996EEMacintosh HD                   C258B455:">
            <a:extLst>
              <a:ext uri="{FF2B5EF4-FFF2-40B4-BE49-F238E27FC236}">
                <a16:creationId xmlns:a16="http://schemas.microsoft.com/office/drawing/2014/main" id="{6E3CAE98-4312-4744-9507-F8E215AF9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703" y="5038524"/>
            <a:ext cx="1728788" cy="181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404128CE-5A04-3945-8EE1-8599870E349C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18/20</a:t>
            </a:r>
          </a:p>
        </p:txBody>
      </p:sp>
    </p:spTree>
    <p:extLst>
      <p:ext uri="{BB962C8B-B14F-4D97-AF65-F5344CB8AC3E}">
        <p14:creationId xmlns:p14="http://schemas.microsoft.com/office/powerpoint/2010/main" val="337038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765" y="701601"/>
            <a:ext cx="6997319" cy="553762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Da quando si parla di “flessibilità“?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AEE850A2-2359-5C4C-BBB4-8B8D262C2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30" y="1615162"/>
            <a:ext cx="7642225" cy="44497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Il concetto di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“flessibilità“ non è recente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ma accompagna da circa un ventennio la progettazione ed erogazione dell’offerta formativa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Infatti, possiamo ricondurlo alla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prima (DM 509/99) e alla seconda (DM 270/2004) riforma degli ordinamenti didattici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e quindi all’allineamento con il cosiddetto “Bologna 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Process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“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Tutto ciò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non è avvenuto in maniera semplice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in Italia ma anche in altri Paesi come testimoniato dai vari report in materia (BPIR 2020)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endParaRPr lang="it-IT" dirty="0">
              <a:solidFill>
                <a:schemeClr val="tx1"/>
              </a:solidFill>
              <a:cs typeface="Comic Sans MS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405A6AD-AC7A-C24F-A863-4F2E3A98EA6F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1/20</a:t>
            </a:r>
          </a:p>
        </p:txBody>
      </p:sp>
      <p:pic>
        <p:nvPicPr>
          <p:cNvPr id="4" name="Immagine 3" descr="Immagine che contiene interni, strumento&#10;&#10;Descrizione generata automaticamente">
            <a:extLst>
              <a:ext uri="{FF2B5EF4-FFF2-40B4-BE49-F238E27FC236}">
                <a16:creationId xmlns:a16="http://schemas.microsoft.com/office/drawing/2014/main" id="{27BFEA83-B706-F041-AFBA-38C3F8B8E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27362" y="4835473"/>
            <a:ext cx="2668074" cy="188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0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3" y="501506"/>
            <a:ext cx="6901012" cy="1110321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  <a:latin typeface="Century Gothic" panose="020B0502020202020204" pitchFamily="34" charset="0"/>
              </a:rPr>
              <a:t>Progetto Commissione europea: uno standard europeo</a:t>
            </a:r>
          </a:p>
        </p:txBody>
      </p:sp>
      <p:sp>
        <p:nvSpPr>
          <p:cNvPr id="4" name="Figura a mano libera 3">
            <a:extLst>
              <a:ext uri="{FF2B5EF4-FFF2-40B4-BE49-F238E27FC236}">
                <a16:creationId xmlns:a16="http://schemas.microsoft.com/office/drawing/2014/main" id="{DDD8DC31-9A0F-1A41-906E-4E4D6676A697}"/>
              </a:ext>
            </a:extLst>
          </p:cNvPr>
          <p:cNvSpPr/>
          <p:nvPr/>
        </p:nvSpPr>
        <p:spPr>
          <a:xfrm>
            <a:off x="808263" y="1875296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Identification of the </a:t>
            </a: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learner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igura a mano libera 4">
            <a:extLst>
              <a:ext uri="{FF2B5EF4-FFF2-40B4-BE49-F238E27FC236}">
                <a16:creationId xmlns:a16="http://schemas.microsoft.com/office/drawing/2014/main" id="{E7BAF4FB-93EB-8245-99B6-E4FA0043EC7A}"/>
              </a:ext>
            </a:extLst>
          </p:cNvPr>
          <p:cNvSpPr/>
          <p:nvPr/>
        </p:nvSpPr>
        <p:spPr>
          <a:xfrm>
            <a:off x="2859143" y="1875296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 of the micro-credential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8099F152-F14D-CD41-B861-1C4F2CD1A62D}"/>
              </a:ext>
            </a:extLst>
          </p:cNvPr>
          <p:cNvSpPr/>
          <p:nvPr/>
        </p:nvSpPr>
        <p:spPr>
          <a:xfrm>
            <a:off x="4910023" y="1875296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Country/Region of the issuer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D17B5104-A8C5-4D4D-94A5-9E60683FFD3E}"/>
              </a:ext>
            </a:extLst>
          </p:cNvPr>
          <p:cNvSpPr/>
          <p:nvPr/>
        </p:nvSpPr>
        <p:spPr>
          <a:xfrm>
            <a:off x="6960903" y="1875296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Awarding body                          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B3D5324D-0F1C-F14C-ADEB-B0ACE11D93FB}"/>
              </a:ext>
            </a:extLst>
          </p:cNvPr>
          <p:cNvSpPr/>
          <p:nvPr/>
        </p:nvSpPr>
        <p:spPr>
          <a:xfrm>
            <a:off x="808263" y="3366379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Date of issuing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541AD07D-515F-9D48-BAE7-5B218DBDA274}"/>
              </a:ext>
            </a:extLst>
          </p:cNvPr>
          <p:cNvSpPr/>
          <p:nvPr/>
        </p:nvSpPr>
        <p:spPr>
          <a:xfrm>
            <a:off x="2859143" y="3366379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Notional workload 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needed to achieve the learning outcomes (in </a:t>
            </a: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ECTS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, wherever possible)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igura a mano libera 13">
            <a:extLst>
              <a:ext uri="{FF2B5EF4-FFF2-40B4-BE49-F238E27FC236}">
                <a16:creationId xmlns:a16="http://schemas.microsoft.com/office/drawing/2014/main" id="{125329E1-9B28-FF4B-8529-8F83689DE0EC}"/>
              </a:ext>
            </a:extLst>
          </p:cNvPr>
          <p:cNvSpPr/>
          <p:nvPr/>
        </p:nvSpPr>
        <p:spPr>
          <a:xfrm>
            <a:off x="4910023" y="3366379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 (and cycle, if applicable) of the learning experience leading to the micro-credential (EQF, QF-EHEA)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Figura a mano libera 14">
            <a:extLst>
              <a:ext uri="{FF2B5EF4-FFF2-40B4-BE49-F238E27FC236}">
                <a16:creationId xmlns:a16="http://schemas.microsoft.com/office/drawing/2014/main" id="{80147FAE-2A33-C84A-A31B-B413335CC675}"/>
              </a:ext>
            </a:extLst>
          </p:cNvPr>
          <p:cNvSpPr/>
          <p:nvPr/>
        </p:nvSpPr>
        <p:spPr>
          <a:xfrm>
            <a:off x="6960903" y="3366379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>
                <a:latin typeface="Calibri" panose="020F0502020204030204" pitchFamily="34" charset="0"/>
                <a:cs typeface="Calibri" panose="020F0502020204030204" pitchFamily="34" charset="0"/>
              </a:rPr>
              <a:t>Learning outcomes </a:t>
            </a:r>
            <a:endParaRPr lang="it-IT" sz="1600" kern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Figura a mano libera 15">
            <a:extLst>
              <a:ext uri="{FF2B5EF4-FFF2-40B4-BE49-F238E27FC236}">
                <a16:creationId xmlns:a16="http://schemas.microsoft.com/office/drawing/2014/main" id="{7FECF6FA-0C3C-454F-8717-0649F1123304}"/>
              </a:ext>
            </a:extLst>
          </p:cNvPr>
          <p:cNvSpPr/>
          <p:nvPr/>
        </p:nvSpPr>
        <p:spPr>
          <a:xfrm>
            <a:off x="1833703" y="4888462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>
                <a:latin typeface="Calibri" panose="020F0502020204030204" pitchFamily="34" charset="0"/>
                <a:cs typeface="Calibri" panose="020F0502020204030204" pitchFamily="34" charset="0"/>
              </a:rPr>
              <a:t>Form of participation in the learning activity</a:t>
            </a:r>
            <a:endParaRPr lang="it-IT" sz="1600" kern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Figura a mano libera 16">
            <a:extLst>
              <a:ext uri="{FF2B5EF4-FFF2-40B4-BE49-F238E27FC236}">
                <a16:creationId xmlns:a16="http://schemas.microsoft.com/office/drawing/2014/main" id="{74F67986-1D8C-C94B-B84F-2BF2452C83B3}"/>
              </a:ext>
            </a:extLst>
          </p:cNvPr>
          <p:cNvSpPr/>
          <p:nvPr/>
        </p:nvSpPr>
        <p:spPr>
          <a:xfrm>
            <a:off x="3884583" y="4888462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>
                <a:latin typeface="Calibri" panose="020F0502020204030204" pitchFamily="34" charset="0"/>
                <a:cs typeface="Calibri" panose="020F0502020204030204" pitchFamily="34" charset="0"/>
              </a:rPr>
              <a:t>Type of assessment </a:t>
            </a:r>
            <a:endParaRPr lang="it-IT" sz="1600" kern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Figura a mano libera 17">
            <a:extLst>
              <a:ext uri="{FF2B5EF4-FFF2-40B4-BE49-F238E27FC236}">
                <a16:creationId xmlns:a16="http://schemas.microsoft.com/office/drawing/2014/main" id="{C5A7EEB8-8389-C440-B556-3EF4E5A8073E}"/>
              </a:ext>
            </a:extLst>
          </p:cNvPr>
          <p:cNvSpPr/>
          <p:nvPr/>
        </p:nvSpPr>
        <p:spPr>
          <a:xfrm>
            <a:off x="5935463" y="4888462"/>
            <a:ext cx="1864436" cy="1403682"/>
          </a:xfrm>
          <a:custGeom>
            <a:avLst/>
            <a:gdLst>
              <a:gd name="connsiteX0" fmla="*/ 0 w 1864436"/>
              <a:gd name="connsiteY0" fmla="*/ 0 h 1118661"/>
              <a:gd name="connsiteX1" fmla="*/ 1864436 w 1864436"/>
              <a:gd name="connsiteY1" fmla="*/ 0 h 1118661"/>
              <a:gd name="connsiteX2" fmla="*/ 1864436 w 1864436"/>
              <a:gd name="connsiteY2" fmla="*/ 1118661 h 1118661"/>
              <a:gd name="connsiteX3" fmla="*/ 0 w 1864436"/>
              <a:gd name="connsiteY3" fmla="*/ 1118661 h 1118661"/>
              <a:gd name="connsiteX4" fmla="*/ 0 w 1864436"/>
              <a:gd name="connsiteY4" fmla="*/ 0 h 111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436" h="1118661">
                <a:moveTo>
                  <a:pt x="0" y="0"/>
                </a:moveTo>
                <a:lnTo>
                  <a:pt x="1864436" y="0"/>
                </a:lnTo>
                <a:lnTo>
                  <a:pt x="1864436" y="1118661"/>
                </a:lnTo>
                <a:lnTo>
                  <a:pt x="0" y="111866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>
                <a:latin typeface="Calibri" panose="020F0502020204030204" pitchFamily="34" charset="0"/>
                <a:cs typeface="Calibri" panose="020F0502020204030204" pitchFamily="34" charset="0"/>
              </a:rPr>
              <a:t>Quality assurance of the credential </a:t>
            </a:r>
            <a:r>
              <a:rPr lang="en-GB" sz="1600" kern="1200" dirty="0">
                <a:latin typeface="Calibri" panose="020F0502020204030204" pitchFamily="34" charset="0"/>
                <a:cs typeface="Calibri" panose="020F0502020204030204" pitchFamily="34" charset="0"/>
              </a:rPr>
              <a:t>and, where relevant, of the learning content</a:t>
            </a:r>
            <a:endParaRPr lang="it-IT" sz="1600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8F632BE-1DFE-B74F-A17E-0F1802D42AF2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19/20</a:t>
            </a:r>
          </a:p>
        </p:txBody>
      </p:sp>
    </p:spTree>
    <p:extLst>
      <p:ext uri="{BB962C8B-B14F-4D97-AF65-F5344CB8AC3E}">
        <p14:creationId xmlns:p14="http://schemas.microsoft.com/office/powerpoint/2010/main" val="366155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A191515A-332E-6346-B2A0-487EB2238DEF}"/>
              </a:ext>
            </a:extLst>
          </p:cNvPr>
          <p:cNvSpPr/>
          <p:nvPr/>
        </p:nvSpPr>
        <p:spPr>
          <a:xfrm>
            <a:off x="3721038" y="1851714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C95293A-4676-4D48-B1A2-82E2E0941AA7}"/>
              </a:ext>
            </a:extLst>
          </p:cNvPr>
          <p:cNvSpPr/>
          <p:nvPr/>
        </p:nvSpPr>
        <p:spPr>
          <a:xfrm>
            <a:off x="6002676" y="3057461"/>
            <a:ext cx="2001486" cy="90803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B638A63-B548-9843-B6F6-56AFB947E2A5}"/>
              </a:ext>
            </a:extLst>
          </p:cNvPr>
          <p:cNvSpPr/>
          <p:nvPr/>
        </p:nvSpPr>
        <p:spPr>
          <a:xfrm>
            <a:off x="4228632" y="1836883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0F758C9-4184-A343-B58C-B3E74ED38FAF}"/>
              </a:ext>
            </a:extLst>
          </p:cNvPr>
          <p:cNvSpPr/>
          <p:nvPr/>
        </p:nvSpPr>
        <p:spPr>
          <a:xfrm>
            <a:off x="5747401" y="3173192"/>
            <a:ext cx="1236055" cy="96148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F42CEEEA-5D8F-2948-878E-59CF576A14BA}"/>
              </a:ext>
            </a:extLst>
          </p:cNvPr>
          <p:cNvSpPr txBox="1">
            <a:spLocks/>
          </p:cNvSpPr>
          <p:nvPr/>
        </p:nvSpPr>
        <p:spPr>
          <a:xfrm>
            <a:off x="475679" y="1668882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8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5F61CF35-C3C7-814E-B693-C288F7C78293}"/>
              </a:ext>
            </a:extLst>
          </p:cNvPr>
          <p:cNvSpPr txBox="1">
            <a:spLocks/>
          </p:cNvSpPr>
          <p:nvPr/>
        </p:nvSpPr>
        <p:spPr>
          <a:xfrm>
            <a:off x="536638" y="1756158"/>
            <a:ext cx="8486234" cy="401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sz="1700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1AE32189-92C9-6B42-B825-FF8F059B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83" y="702980"/>
            <a:ext cx="7653030" cy="633570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Iniziative a livello nazionale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4A2084C2-EFB1-FD4B-922E-3374A427C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881" y="1682909"/>
            <a:ext cx="8197458" cy="4425617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sz="1800" dirty="0">
                <a:latin typeface="Century Gothic" panose="020B0502020202020204" pitchFamily="34" charset="0"/>
                <a:cs typeface="Comic Sans MS"/>
              </a:rPr>
              <a:t> Nell’ambito del </a:t>
            </a:r>
            <a:r>
              <a:rPr lang="it-IT" sz="18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Laboratorio permanente sulla didattica della Fondazione CRUI </a:t>
            </a:r>
            <a:r>
              <a:rPr lang="it-IT" sz="1800" dirty="0">
                <a:latin typeface="Century Gothic" panose="020B0502020202020204" pitchFamily="34" charset="0"/>
                <a:cs typeface="Comic Sans MS"/>
              </a:rPr>
              <a:t>vi è un </a:t>
            </a:r>
            <a:r>
              <a:rPr lang="it-IT" sz="1800" dirty="0" err="1">
                <a:latin typeface="Century Gothic" panose="020B0502020202020204" pitchFamily="34" charset="0"/>
                <a:cs typeface="Comic Sans MS"/>
              </a:rPr>
              <a:t>GdL</a:t>
            </a:r>
            <a:r>
              <a:rPr lang="it-IT" sz="1800" dirty="0">
                <a:latin typeface="Century Gothic" panose="020B0502020202020204" pitchFamily="34" charset="0"/>
                <a:cs typeface="Comic Sans MS"/>
              </a:rPr>
              <a:t> che sta approfondendo vari aspetti riguardanti l’utilizzo delle </a:t>
            </a:r>
            <a:r>
              <a:rPr lang="it-IT" sz="1800" dirty="0" err="1">
                <a:latin typeface="Century Gothic" panose="020B0502020202020204" pitchFamily="34" charset="0"/>
                <a:cs typeface="Comic Sans MS"/>
              </a:rPr>
              <a:t>microcredentials</a:t>
            </a:r>
            <a:r>
              <a:rPr lang="it-IT" sz="1800" dirty="0">
                <a:latin typeface="Century Gothic" panose="020B0502020202020204" pitchFamily="34" charset="0"/>
                <a:cs typeface="Comic Sans MS"/>
              </a:rPr>
              <a:t> in Italia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Tavolo di lavoro ministeriale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, coordinato dal MUR, con la partecipazione di vari stakeholder e, soprattutto, di rappresentanti del Ministero del Lavoro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Varie iniziative portate avanti dal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CIMEA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Riflessione avviata a vari livelli, in ambito nazionale, soprattutto a seguito della partenza delle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alleanze transnazionali nell’ambito delle Università europee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È necessaria </a:t>
            </a:r>
            <a:r>
              <a:rPr lang="it-IT" u="sng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rapidità di azione anche a livello nazionale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 (possibile link con le risorse del </a:t>
            </a:r>
            <a:r>
              <a:rPr lang="it-IT" dirty="0" err="1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Recovery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  <a:cs typeface="Comic Sans MS"/>
              </a:rPr>
              <a:t> Fund)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  <a:cs typeface="Comic Sans MS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1C59AC9-86F7-B345-8EB0-37420E17BF29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20/20</a:t>
            </a:r>
          </a:p>
        </p:txBody>
      </p:sp>
    </p:spTree>
    <p:extLst>
      <p:ext uri="{BB962C8B-B14F-4D97-AF65-F5344CB8AC3E}">
        <p14:creationId xmlns:p14="http://schemas.microsoft.com/office/powerpoint/2010/main" val="87169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uiExpand="1" build="p" bldLvl="2"/>
      <p:bldP spid="3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DD343F51-6EB4-8C44-A2B3-4083CA4BB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97200" y="1600200"/>
            <a:ext cx="3263900" cy="2870200"/>
          </a:xfrm>
          <a:prstGeom prst="rect">
            <a:avLst/>
          </a:prstGeom>
        </p:spPr>
      </p:pic>
      <p:sp>
        <p:nvSpPr>
          <p:cNvPr id="10" name="CasellaDiTesto 12">
            <a:extLst>
              <a:ext uri="{FF2B5EF4-FFF2-40B4-BE49-F238E27FC236}">
                <a16:creationId xmlns:a16="http://schemas.microsoft.com/office/drawing/2014/main" id="{B0BD66E4-1C8C-4C47-BEE0-432B42E85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87877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600" dirty="0">
                <a:solidFill>
                  <a:srgbClr val="0070C0"/>
                </a:solidFill>
                <a:latin typeface="Century Gothic" panose="020B0502020202020204" pitchFamily="34" charset="0"/>
              </a:rPr>
              <a:t>Grazie per l’attenzione 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600" dirty="0">
                <a:solidFill>
                  <a:srgbClr val="0070C0"/>
                </a:solidFill>
                <a:latin typeface="Century Gothic" panose="020B0502020202020204" pitchFamily="34" charset="0"/>
              </a:rPr>
              <a:t>BUON LAVORO!!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vincenzo.zara@unisalento.it</a:t>
            </a:r>
            <a:endParaRPr lang="it-IT" altLang="it-IT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6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765" y="701601"/>
            <a:ext cx="6997319" cy="553762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Perché si parla di “flessibilità“?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AEE850A2-2359-5C4C-BBB4-8B8D262C2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30" y="1615162"/>
            <a:ext cx="7642225" cy="44497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La flessibilità dei percorsi formativi si è resa necessaria per assicurare la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“centralità dello studente“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introdotta dal Bologna </a:t>
            </a:r>
            <a:r>
              <a:rPr lang="it-IT" dirty="0" err="1">
                <a:solidFill>
                  <a:schemeClr val="tx1"/>
                </a:solidFill>
                <a:cs typeface="Comic Sans MS"/>
              </a:rPr>
              <a:t>Process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e rafforzata nell’ambito dello Spazio Europeo dell’Istruzione Superiore (EHEA)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Tutto ciò ha spostato l’attenzione </a:t>
            </a:r>
            <a:r>
              <a:rPr lang="it-IT" i="1" u="sng" dirty="0">
                <a:solidFill>
                  <a:srgbClr val="FF0000"/>
                </a:solidFill>
                <a:cs typeface="Comic Sans MS"/>
              </a:rPr>
              <a:t>dall’insegnamento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</a:t>
            </a:r>
            <a:r>
              <a:rPr lang="it-IT" i="1" u="sng" dirty="0">
                <a:solidFill>
                  <a:srgbClr val="FF0000"/>
                </a:solidFill>
                <a:cs typeface="Comic Sans MS"/>
              </a:rPr>
              <a:t>all’apprendimento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e quindi dal </a:t>
            </a:r>
            <a:r>
              <a:rPr lang="it-IT" u="sng" dirty="0">
                <a:solidFill>
                  <a:schemeClr val="tx1"/>
                </a:solidFill>
                <a:cs typeface="Comic Sans MS"/>
              </a:rPr>
              <a:t>docente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 allo </a:t>
            </a:r>
            <a:r>
              <a:rPr lang="it-IT" u="sng" dirty="0">
                <a:solidFill>
                  <a:schemeClr val="tx1"/>
                </a:solidFill>
                <a:cs typeface="Comic Sans MS"/>
              </a:rPr>
              <a:t>studente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it-IT" dirty="0">
                <a:solidFill>
                  <a:schemeClr val="tx1"/>
                </a:solidFill>
                <a:cs typeface="Comic Sans MS"/>
              </a:rPr>
              <a:t>Si è trattato di un </a:t>
            </a:r>
            <a:r>
              <a:rPr lang="it-IT" i="1" dirty="0">
                <a:solidFill>
                  <a:srgbClr val="FF0000"/>
                </a:solidFill>
                <a:cs typeface="Comic Sans MS"/>
              </a:rPr>
              <a:t>cambio di paradigma </a:t>
            </a:r>
            <a:r>
              <a:rPr lang="it-IT" dirty="0">
                <a:solidFill>
                  <a:schemeClr val="tx1"/>
                </a:solidFill>
                <a:cs typeface="Comic Sans MS"/>
              </a:rPr>
              <a:t>fondamentale nell’istruzione universitaria</a:t>
            </a:r>
          </a:p>
        </p:txBody>
      </p:sp>
      <p:pic>
        <p:nvPicPr>
          <p:cNvPr id="9" name="Immagine 8" descr="Immagine che contiene testo, cielo, esterni, segnale&#10;&#10;Descrizione generata automaticamente">
            <a:extLst>
              <a:ext uri="{FF2B5EF4-FFF2-40B4-BE49-F238E27FC236}">
                <a16:creationId xmlns:a16="http://schemas.microsoft.com/office/drawing/2014/main" id="{5CA850C5-8B41-A14F-8BD2-E37E870BC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67413" y="4726985"/>
            <a:ext cx="2772152" cy="1728736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E4990727-899A-904C-99CE-48CB594C4959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2/20</a:t>
            </a:r>
          </a:p>
        </p:txBody>
      </p:sp>
    </p:spTree>
    <p:extLst>
      <p:ext uri="{BB962C8B-B14F-4D97-AF65-F5344CB8AC3E}">
        <p14:creationId xmlns:p14="http://schemas.microsoft.com/office/powerpoint/2010/main" val="133860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501" y="685067"/>
            <a:ext cx="7326560" cy="593537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Perché questo cambio di paradigma? </a:t>
            </a: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B2144E8-0F8C-C145-B56A-0D199AA55E59}"/>
              </a:ext>
            </a:extLst>
          </p:cNvPr>
          <p:cNvGrpSpPr/>
          <p:nvPr/>
        </p:nvGrpSpPr>
        <p:grpSpPr>
          <a:xfrm>
            <a:off x="1110341" y="1977719"/>
            <a:ext cx="7274242" cy="1818073"/>
            <a:chOff x="1110341" y="1729745"/>
            <a:chExt cx="7274242" cy="1818073"/>
          </a:xfrm>
        </p:grpSpPr>
        <p:sp>
          <p:nvSpPr>
            <p:cNvPr id="8" name="Freccia su 7">
              <a:extLst>
                <a:ext uri="{FF2B5EF4-FFF2-40B4-BE49-F238E27FC236}">
                  <a16:creationId xmlns:a16="http://schemas.microsoft.com/office/drawing/2014/main" id="{62F6FFCB-28B5-3447-BBDD-BBB35B9091F8}"/>
                </a:ext>
              </a:extLst>
            </p:cNvPr>
            <p:cNvSpPr/>
            <p:nvPr/>
          </p:nvSpPr>
          <p:spPr>
            <a:xfrm>
              <a:off x="1110341" y="1729745"/>
              <a:ext cx="2424098" cy="1818073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igura a mano libera 8">
              <a:extLst>
                <a:ext uri="{FF2B5EF4-FFF2-40B4-BE49-F238E27FC236}">
                  <a16:creationId xmlns:a16="http://schemas.microsoft.com/office/drawing/2014/main" id="{B5C981E6-C48E-8E41-8D5F-3D072C9DBC92}"/>
                </a:ext>
              </a:extLst>
            </p:cNvPr>
            <p:cNvSpPr/>
            <p:nvPr/>
          </p:nvSpPr>
          <p:spPr>
            <a:xfrm>
              <a:off x="3607163" y="1729745"/>
              <a:ext cx="4777420" cy="1818073"/>
            </a:xfrm>
            <a:custGeom>
              <a:avLst/>
              <a:gdLst>
                <a:gd name="connsiteX0" fmla="*/ 0 w 4316604"/>
                <a:gd name="connsiteY0" fmla="*/ 0 h 1818073"/>
                <a:gd name="connsiteX1" fmla="*/ 4316604 w 4316604"/>
                <a:gd name="connsiteY1" fmla="*/ 0 h 1818073"/>
                <a:gd name="connsiteX2" fmla="*/ 4316604 w 4316604"/>
                <a:gd name="connsiteY2" fmla="*/ 1818073 h 1818073"/>
                <a:gd name="connsiteX3" fmla="*/ 0 w 4316604"/>
                <a:gd name="connsiteY3" fmla="*/ 1818073 h 1818073"/>
                <a:gd name="connsiteX4" fmla="*/ 0 w 4316604"/>
                <a:gd name="connsiteY4" fmla="*/ 0 h 1818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16604" h="1818073">
                  <a:moveTo>
                    <a:pt x="0" y="0"/>
                  </a:moveTo>
                  <a:lnTo>
                    <a:pt x="4316604" y="0"/>
                  </a:lnTo>
                  <a:lnTo>
                    <a:pt x="4316604" y="1818073"/>
                  </a:lnTo>
                  <a:lnTo>
                    <a:pt x="0" y="18180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0" rIns="149352" bIns="149352" numCol="1" spcCol="1270" anchor="ctr" anchorCtr="0">
              <a:noAutofit/>
            </a:bodyPr>
            <a:lstStyle/>
            <a:p>
              <a:pPr marL="0" lvl="0" indent="0" algn="just" defTabSz="933450">
                <a:lnSpc>
                  <a:spcPct val="11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i="1" kern="1200" dirty="0">
                  <a:solidFill>
                    <a:srgbClr val="FF0000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Parziale disallineamento </a:t>
              </a:r>
              <a:r>
                <a:rPr lang="it-IT" kern="1200" dirty="0">
                  <a:latin typeface="Century Gothic" panose="020B0502020202020204" pitchFamily="34" charset="0"/>
                  <a:cs typeface="Calibri" panose="020F0502020204030204" pitchFamily="34" charset="0"/>
                </a:rPr>
                <a:t>tra le </a:t>
              </a:r>
              <a:r>
                <a:rPr lang="it-IT" u="sng" kern="1200" dirty="0">
                  <a:latin typeface="Century Gothic" panose="020B0502020202020204" pitchFamily="34" charset="0"/>
                  <a:cs typeface="Calibri" panose="020F0502020204030204" pitchFamily="34" charset="0"/>
                </a:rPr>
                <a:t>competenze richieste </a:t>
              </a:r>
              <a:r>
                <a:rPr lang="it-IT" u="sng" dirty="0">
                  <a:latin typeface="Century Gothic" panose="020B0502020202020204" pitchFamily="34" charset="0"/>
                  <a:cs typeface="Calibri" panose="020F0502020204030204" pitchFamily="34" charset="0"/>
                </a:rPr>
                <a:t>dal</a:t>
              </a:r>
              <a:r>
                <a:rPr lang="it-IT" u="sng" kern="1200" dirty="0">
                  <a:latin typeface="Century Gothic" panose="020B0502020202020204" pitchFamily="34" charset="0"/>
                  <a:cs typeface="Calibri" panose="020F0502020204030204" pitchFamily="34" charset="0"/>
                </a:rPr>
                <a:t> mondo del lavoro</a:t>
              </a:r>
              <a:r>
                <a:rPr lang="it-IT" kern="1200" dirty="0">
                  <a:latin typeface="Century Gothic" panose="020B0502020202020204" pitchFamily="34" charset="0"/>
                  <a:cs typeface="Calibri" panose="020F0502020204030204" pitchFamily="34" charset="0"/>
                </a:rPr>
                <a:t> e i </a:t>
              </a:r>
              <a:r>
                <a:rPr lang="it-IT" u="sng" kern="1200" dirty="0">
                  <a:latin typeface="Century Gothic" panose="020B0502020202020204" pitchFamily="34" charset="0"/>
                  <a:cs typeface="Calibri" panose="020F0502020204030204" pitchFamily="34" charset="0"/>
                </a:rPr>
                <a:t>profili culturali e professionali preparati dalle Università</a:t>
              </a:r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5A75CD5E-D238-9949-9A15-E36BB0FE11A6}"/>
              </a:ext>
            </a:extLst>
          </p:cNvPr>
          <p:cNvGrpSpPr/>
          <p:nvPr/>
        </p:nvGrpSpPr>
        <p:grpSpPr>
          <a:xfrm>
            <a:off x="1837571" y="3947299"/>
            <a:ext cx="6547012" cy="1988552"/>
            <a:chOff x="1837571" y="3699325"/>
            <a:chExt cx="6547012" cy="1988552"/>
          </a:xfrm>
        </p:grpSpPr>
        <p:sp>
          <p:nvSpPr>
            <p:cNvPr id="11" name="Freccia giù 10">
              <a:extLst>
                <a:ext uri="{FF2B5EF4-FFF2-40B4-BE49-F238E27FC236}">
                  <a16:creationId xmlns:a16="http://schemas.microsoft.com/office/drawing/2014/main" id="{87D29B9A-9281-5848-B31A-70181CB95DB0}"/>
                </a:ext>
              </a:extLst>
            </p:cNvPr>
            <p:cNvSpPr/>
            <p:nvPr/>
          </p:nvSpPr>
          <p:spPr>
            <a:xfrm>
              <a:off x="1837571" y="3699325"/>
              <a:ext cx="2424098" cy="1818073"/>
            </a:xfrm>
            <a:prstGeom prst="downArrow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A84FF11F-83C3-D54C-AB6C-6AE33D4E85B2}"/>
                </a:ext>
              </a:extLst>
            </p:cNvPr>
            <p:cNvSpPr/>
            <p:nvPr/>
          </p:nvSpPr>
          <p:spPr>
            <a:xfrm>
              <a:off x="4334392" y="3699325"/>
              <a:ext cx="4050191" cy="1988552"/>
            </a:xfrm>
            <a:custGeom>
              <a:avLst/>
              <a:gdLst>
                <a:gd name="connsiteX0" fmla="*/ 0 w 4316604"/>
                <a:gd name="connsiteY0" fmla="*/ 0 h 1818073"/>
                <a:gd name="connsiteX1" fmla="*/ 4316604 w 4316604"/>
                <a:gd name="connsiteY1" fmla="*/ 0 h 1818073"/>
                <a:gd name="connsiteX2" fmla="*/ 4316604 w 4316604"/>
                <a:gd name="connsiteY2" fmla="*/ 1818073 h 1818073"/>
                <a:gd name="connsiteX3" fmla="*/ 0 w 4316604"/>
                <a:gd name="connsiteY3" fmla="*/ 1818073 h 1818073"/>
                <a:gd name="connsiteX4" fmla="*/ 0 w 4316604"/>
                <a:gd name="connsiteY4" fmla="*/ 0 h 1818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16604" h="1818073">
                  <a:moveTo>
                    <a:pt x="0" y="0"/>
                  </a:moveTo>
                  <a:lnTo>
                    <a:pt x="4316604" y="0"/>
                  </a:lnTo>
                  <a:lnTo>
                    <a:pt x="4316604" y="1818073"/>
                  </a:lnTo>
                  <a:lnTo>
                    <a:pt x="0" y="18180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0" rIns="149352" bIns="149352" numCol="1" spcCol="1270" anchor="ctr" anchorCtr="0">
              <a:noAutofit/>
            </a:bodyPr>
            <a:lstStyle/>
            <a:p>
              <a:pPr marL="0" lvl="0" indent="0" algn="just" defTabSz="933450">
                <a:lnSpc>
                  <a:spcPct val="11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u="sng" dirty="0">
                  <a:latin typeface="Century Gothic" panose="020B0502020202020204" pitchFamily="34" charset="0"/>
                </a:rPr>
                <a:t>Le conoscenze e le abilità</a:t>
              </a:r>
              <a:r>
                <a:rPr lang="it-IT" dirty="0">
                  <a:latin typeface="Century Gothic" panose="020B0502020202020204" pitchFamily="34" charset="0"/>
                </a:rPr>
                <a:t> acquisite dagli studenti nei percorsi formativi </a:t>
              </a:r>
              <a:r>
                <a:rPr lang="it-IT" i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non corrispondono (pienamente)</a:t>
              </a:r>
              <a:r>
                <a:rPr lang="it-IT" dirty="0">
                  <a:latin typeface="Century Gothic" panose="020B0502020202020204" pitchFamily="34" charset="0"/>
                </a:rPr>
                <a:t> alle </a:t>
              </a:r>
              <a:r>
                <a:rPr lang="it-IT" u="sng" dirty="0">
                  <a:latin typeface="Century Gothic" panose="020B0502020202020204" pitchFamily="34" charset="0"/>
                </a:rPr>
                <a:t>necessità di una società in rapido cambiamento</a:t>
              </a:r>
              <a:endParaRPr lang="it-IT" u="sng" kern="1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3" name="Rettangolo 12">
            <a:extLst>
              <a:ext uri="{FF2B5EF4-FFF2-40B4-BE49-F238E27FC236}">
                <a16:creationId xmlns:a16="http://schemas.microsoft.com/office/drawing/2014/main" id="{28DBC0A1-69BE-3F4A-A3E6-B797EBDB5698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3/20</a:t>
            </a:r>
          </a:p>
        </p:txBody>
      </p:sp>
    </p:spTree>
    <p:extLst>
      <p:ext uri="{BB962C8B-B14F-4D97-AF65-F5344CB8AC3E}">
        <p14:creationId xmlns:p14="http://schemas.microsoft.com/office/powerpoint/2010/main" val="25391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18" y="700569"/>
            <a:ext cx="7819482" cy="605600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Azione concertata a livello europeo </a:t>
            </a: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17" name="Arco a tutto sesto 16">
            <a:extLst>
              <a:ext uri="{FF2B5EF4-FFF2-40B4-BE49-F238E27FC236}">
                <a16:creationId xmlns:a16="http://schemas.microsoft.com/office/drawing/2014/main" id="{5189E75B-9C0D-9541-83D3-4A95ECD9827A}"/>
              </a:ext>
            </a:extLst>
          </p:cNvPr>
          <p:cNvSpPr/>
          <p:nvPr/>
        </p:nvSpPr>
        <p:spPr>
          <a:xfrm>
            <a:off x="-3752284" y="977504"/>
            <a:ext cx="5530675" cy="5530675"/>
          </a:xfrm>
          <a:prstGeom prst="blockArc">
            <a:avLst>
              <a:gd name="adj1" fmla="val 18900000"/>
              <a:gd name="adj2" fmla="val 2700000"/>
              <a:gd name="adj3" fmla="val 391"/>
            </a:avLst>
          </a:prstGeom>
          <a:solidFill>
            <a:srgbClr val="2C5292"/>
          </a:solidFill>
          <a:ln>
            <a:solidFill>
              <a:srgbClr val="2C529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D78E49DB-7F41-5C43-B942-0BE829C4C9A2}"/>
              </a:ext>
            </a:extLst>
          </p:cNvPr>
          <p:cNvGrpSpPr/>
          <p:nvPr/>
        </p:nvGrpSpPr>
        <p:grpSpPr>
          <a:xfrm>
            <a:off x="948245" y="1997344"/>
            <a:ext cx="7219362" cy="1026762"/>
            <a:chOff x="948245" y="1997344"/>
            <a:chExt cx="7530289" cy="1026762"/>
          </a:xfrm>
        </p:grpSpPr>
        <p:sp>
          <p:nvSpPr>
            <p:cNvPr id="19" name="Figura a mano libera 18">
              <a:extLst>
                <a:ext uri="{FF2B5EF4-FFF2-40B4-BE49-F238E27FC236}">
                  <a16:creationId xmlns:a16="http://schemas.microsoft.com/office/drawing/2014/main" id="{18DDCEE9-BDB4-EF4B-9E41-E0BCC3A0E657}"/>
                </a:ext>
              </a:extLst>
            </p:cNvPr>
            <p:cNvSpPr/>
            <p:nvPr/>
          </p:nvSpPr>
          <p:spPr>
            <a:xfrm>
              <a:off x="1461626" y="2100021"/>
              <a:ext cx="7016908" cy="821410"/>
            </a:xfrm>
            <a:custGeom>
              <a:avLst/>
              <a:gdLst>
                <a:gd name="connsiteX0" fmla="*/ 0 w 7016908"/>
                <a:gd name="connsiteY0" fmla="*/ 0 h 821410"/>
                <a:gd name="connsiteX1" fmla="*/ 7016908 w 7016908"/>
                <a:gd name="connsiteY1" fmla="*/ 0 h 821410"/>
                <a:gd name="connsiteX2" fmla="*/ 7016908 w 7016908"/>
                <a:gd name="connsiteY2" fmla="*/ 821410 h 821410"/>
                <a:gd name="connsiteX3" fmla="*/ 0 w 7016908"/>
                <a:gd name="connsiteY3" fmla="*/ 821410 h 821410"/>
                <a:gd name="connsiteX4" fmla="*/ 0 w 7016908"/>
                <a:gd name="connsiteY4" fmla="*/ 0 h 821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16908" h="821410">
                  <a:moveTo>
                    <a:pt x="0" y="0"/>
                  </a:moveTo>
                  <a:lnTo>
                    <a:pt x="7016908" y="0"/>
                  </a:lnTo>
                  <a:lnTo>
                    <a:pt x="7016908" y="821410"/>
                  </a:lnTo>
                  <a:lnTo>
                    <a:pt x="0" y="821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994" tIns="60960" rIns="60960" bIns="60960" numCol="1" spcCol="1270" anchor="ctr" anchorCtr="0">
              <a:noAutofit/>
            </a:bodyPr>
            <a:lstStyle/>
            <a:p>
              <a:pPr marL="0" lvl="0" indent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dirty="0"/>
                <a:t>Processo di Bologna e</a:t>
              </a:r>
              <a:r>
                <a:rPr lang="it-IT" sz="2000" kern="1200" dirty="0"/>
                <a:t> EHEA</a:t>
              </a:r>
            </a:p>
          </p:txBody>
        </p:sp>
        <p:sp>
          <p:nvSpPr>
            <p:cNvPr id="20" name="Ovale 19">
              <a:extLst>
                <a:ext uri="{FF2B5EF4-FFF2-40B4-BE49-F238E27FC236}">
                  <a16:creationId xmlns:a16="http://schemas.microsoft.com/office/drawing/2014/main" id="{610F2890-BC93-3849-A67B-2A7D64F2B5F5}"/>
                </a:ext>
              </a:extLst>
            </p:cNvPr>
            <p:cNvSpPr/>
            <p:nvPr/>
          </p:nvSpPr>
          <p:spPr>
            <a:xfrm>
              <a:off x="948245" y="1997344"/>
              <a:ext cx="1026762" cy="1026762"/>
            </a:xfrm>
            <a:prstGeom prst="ellipse">
              <a:avLst/>
            </a:prstGeom>
            <a:ln>
              <a:solidFill>
                <a:srgbClr val="2C529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EF4F1B59-2550-BA44-AD9B-DA06E5765BD6}"/>
              </a:ext>
            </a:extLst>
          </p:cNvPr>
          <p:cNvGrpSpPr/>
          <p:nvPr/>
        </p:nvGrpSpPr>
        <p:grpSpPr>
          <a:xfrm>
            <a:off x="1246827" y="3229459"/>
            <a:ext cx="6933107" cy="1026762"/>
            <a:chOff x="1246827" y="3229459"/>
            <a:chExt cx="7231706" cy="1026762"/>
          </a:xfrm>
        </p:grpSpPr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8B4907FC-21D9-2A4A-83E0-E781211A882A}"/>
                </a:ext>
              </a:extLst>
            </p:cNvPr>
            <p:cNvSpPr/>
            <p:nvPr/>
          </p:nvSpPr>
          <p:spPr>
            <a:xfrm>
              <a:off x="1760208" y="3332136"/>
              <a:ext cx="6718325" cy="821410"/>
            </a:xfrm>
            <a:custGeom>
              <a:avLst/>
              <a:gdLst>
                <a:gd name="connsiteX0" fmla="*/ 0 w 6718325"/>
                <a:gd name="connsiteY0" fmla="*/ 0 h 821410"/>
                <a:gd name="connsiteX1" fmla="*/ 6718325 w 6718325"/>
                <a:gd name="connsiteY1" fmla="*/ 0 h 821410"/>
                <a:gd name="connsiteX2" fmla="*/ 6718325 w 6718325"/>
                <a:gd name="connsiteY2" fmla="*/ 821410 h 821410"/>
                <a:gd name="connsiteX3" fmla="*/ 0 w 6718325"/>
                <a:gd name="connsiteY3" fmla="*/ 821410 h 821410"/>
                <a:gd name="connsiteX4" fmla="*/ 0 w 6718325"/>
                <a:gd name="connsiteY4" fmla="*/ 0 h 821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8325" h="821410">
                  <a:moveTo>
                    <a:pt x="0" y="0"/>
                  </a:moveTo>
                  <a:lnTo>
                    <a:pt x="6718325" y="0"/>
                  </a:lnTo>
                  <a:lnTo>
                    <a:pt x="6718325" y="821410"/>
                  </a:lnTo>
                  <a:lnTo>
                    <a:pt x="0" y="821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994" tIns="60960" rIns="60960" bIns="60960" numCol="1" spcCol="1270" anchor="ctr" anchorCtr="0">
              <a:noAutofit/>
            </a:bodyPr>
            <a:lstStyle/>
            <a:p>
              <a:pPr marL="0" lvl="0" indent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QF-EHEA </a:t>
              </a:r>
              <a:r>
                <a:rPr lang="it-IT" sz="2000" dirty="0"/>
                <a:t>e</a:t>
              </a:r>
              <a:r>
                <a:rPr lang="it-IT" sz="2000" kern="1200" dirty="0"/>
                <a:t> NQF (nuova architettura)</a:t>
              </a:r>
            </a:p>
          </p:txBody>
        </p:sp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6C6B973A-2394-3C48-AD08-80134A27ED93}"/>
                </a:ext>
              </a:extLst>
            </p:cNvPr>
            <p:cNvSpPr/>
            <p:nvPr/>
          </p:nvSpPr>
          <p:spPr>
            <a:xfrm>
              <a:off x="1246827" y="3229459"/>
              <a:ext cx="1026762" cy="1026762"/>
            </a:xfrm>
            <a:prstGeom prst="ellipse">
              <a:avLst/>
            </a:prstGeom>
            <a:ln>
              <a:solidFill>
                <a:srgbClr val="2C529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CD23B27D-D4BC-514B-84EE-780A06A3DCAC}"/>
              </a:ext>
            </a:extLst>
          </p:cNvPr>
          <p:cNvGrpSpPr/>
          <p:nvPr/>
        </p:nvGrpSpPr>
        <p:grpSpPr>
          <a:xfrm>
            <a:off x="948245" y="4461574"/>
            <a:ext cx="7219362" cy="1026762"/>
            <a:chOff x="948245" y="4461574"/>
            <a:chExt cx="7530289" cy="1026762"/>
          </a:xfrm>
        </p:grpSpPr>
        <p:sp>
          <p:nvSpPr>
            <p:cNvPr id="25" name="Figura a mano libera 24">
              <a:extLst>
                <a:ext uri="{FF2B5EF4-FFF2-40B4-BE49-F238E27FC236}">
                  <a16:creationId xmlns:a16="http://schemas.microsoft.com/office/drawing/2014/main" id="{38CB1206-4570-2C4B-9573-C87411953E90}"/>
                </a:ext>
              </a:extLst>
            </p:cNvPr>
            <p:cNvSpPr/>
            <p:nvPr/>
          </p:nvSpPr>
          <p:spPr>
            <a:xfrm>
              <a:off x="1461626" y="4564251"/>
              <a:ext cx="7016908" cy="821410"/>
            </a:xfrm>
            <a:custGeom>
              <a:avLst/>
              <a:gdLst>
                <a:gd name="connsiteX0" fmla="*/ 0 w 7016908"/>
                <a:gd name="connsiteY0" fmla="*/ 0 h 821410"/>
                <a:gd name="connsiteX1" fmla="*/ 7016908 w 7016908"/>
                <a:gd name="connsiteY1" fmla="*/ 0 h 821410"/>
                <a:gd name="connsiteX2" fmla="*/ 7016908 w 7016908"/>
                <a:gd name="connsiteY2" fmla="*/ 821410 h 821410"/>
                <a:gd name="connsiteX3" fmla="*/ 0 w 7016908"/>
                <a:gd name="connsiteY3" fmla="*/ 821410 h 821410"/>
                <a:gd name="connsiteX4" fmla="*/ 0 w 7016908"/>
                <a:gd name="connsiteY4" fmla="*/ 0 h 821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16908" h="821410">
                  <a:moveTo>
                    <a:pt x="0" y="0"/>
                  </a:moveTo>
                  <a:lnTo>
                    <a:pt x="7016908" y="0"/>
                  </a:lnTo>
                  <a:lnTo>
                    <a:pt x="7016908" y="821410"/>
                  </a:lnTo>
                  <a:lnTo>
                    <a:pt x="0" y="821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994" tIns="60960" rIns="60960" bIns="60960" numCol="1" spcCol="1270" anchor="ctr" anchorCtr="0">
              <a:noAutofit/>
            </a:bodyPr>
            <a:lstStyle/>
            <a:p>
              <a:pPr marL="0" lvl="0" indent="0" algn="just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dirty="0"/>
                <a:t>Vari “strumenti“ introdotti a livello europeo e a livello nazionale</a:t>
              </a:r>
              <a:endParaRPr lang="it-IT" sz="2000" kern="1200" dirty="0"/>
            </a:p>
          </p:txBody>
        </p:sp>
        <p:sp>
          <p:nvSpPr>
            <p:cNvPr id="26" name="Ovale 25">
              <a:extLst>
                <a:ext uri="{FF2B5EF4-FFF2-40B4-BE49-F238E27FC236}">
                  <a16:creationId xmlns:a16="http://schemas.microsoft.com/office/drawing/2014/main" id="{9AC27DA9-FF82-B347-AFD2-276917D25D51}"/>
                </a:ext>
              </a:extLst>
            </p:cNvPr>
            <p:cNvSpPr/>
            <p:nvPr/>
          </p:nvSpPr>
          <p:spPr>
            <a:xfrm>
              <a:off x="948245" y="4461574"/>
              <a:ext cx="1026762" cy="1026762"/>
            </a:xfrm>
            <a:prstGeom prst="ellipse">
              <a:avLst/>
            </a:prstGeom>
            <a:ln>
              <a:solidFill>
                <a:srgbClr val="2C529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5" name="Rettangolo 14">
            <a:extLst>
              <a:ext uri="{FF2B5EF4-FFF2-40B4-BE49-F238E27FC236}">
                <a16:creationId xmlns:a16="http://schemas.microsoft.com/office/drawing/2014/main" id="{FEB806D0-4BFC-FB4E-BB43-4472D3B1868B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4/20</a:t>
            </a:r>
          </a:p>
        </p:txBody>
      </p:sp>
    </p:spTree>
    <p:extLst>
      <p:ext uri="{BB962C8B-B14F-4D97-AF65-F5344CB8AC3E}">
        <p14:creationId xmlns:p14="http://schemas.microsoft.com/office/powerpoint/2010/main" val="41733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60BA3C1B-4BAD-0D4F-89EF-B067096E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406" y="687175"/>
            <a:ext cx="7643644" cy="558304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Quadro Nazionale dei Titoli</a:t>
            </a: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BBE126C2-D837-AC4F-8F3D-7081D7E72F39}"/>
              </a:ext>
            </a:extLst>
          </p:cNvPr>
          <p:cNvGrpSpPr/>
          <p:nvPr/>
        </p:nvGrpSpPr>
        <p:grpSpPr>
          <a:xfrm>
            <a:off x="2727771" y="4725309"/>
            <a:ext cx="4013989" cy="1132960"/>
            <a:chOff x="1908946" y="-34046"/>
            <a:chExt cx="4810293" cy="1132960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28B5843A-F691-E54E-9E9E-DD56B9A7BAAD}"/>
                </a:ext>
              </a:extLst>
            </p:cNvPr>
            <p:cNvSpPr/>
            <p:nvPr/>
          </p:nvSpPr>
          <p:spPr>
            <a:xfrm>
              <a:off x="1908946" y="-34046"/>
              <a:ext cx="4810293" cy="1132960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60BB5723-EB25-424E-9B44-C4C4B1A65972}"/>
                </a:ext>
              </a:extLst>
            </p:cNvPr>
            <p:cNvSpPr/>
            <p:nvPr/>
          </p:nvSpPr>
          <p:spPr>
            <a:xfrm>
              <a:off x="3620992" y="333765"/>
              <a:ext cx="1471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ea typeface="+mj-ea"/>
                  <a:cs typeface="+mj-cs"/>
                </a:rPr>
                <a:t>Laurea</a:t>
              </a:r>
              <a:endParaRPr lang="en-GB" sz="2400" dirty="0"/>
            </a:p>
          </p:txBody>
        </p:sp>
      </p:grpSp>
      <p:sp>
        <p:nvSpPr>
          <p:cNvPr id="13" name="Freccia su 12">
            <a:extLst>
              <a:ext uri="{FF2B5EF4-FFF2-40B4-BE49-F238E27FC236}">
                <a16:creationId xmlns:a16="http://schemas.microsoft.com/office/drawing/2014/main" id="{1BC90A73-3CB5-044F-811D-2285E75C5DFA}"/>
              </a:ext>
            </a:extLst>
          </p:cNvPr>
          <p:cNvSpPr/>
          <p:nvPr/>
        </p:nvSpPr>
        <p:spPr>
          <a:xfrm flipH="1">
            <a:off x="4452222" y="4418182"/>
            <a:ext cx="106326" cy="307126"/>
          </a:xfrm>
          <a:prstGeom prst="upArrow">
            <a:avLst>
              <a:gd name="adj1" fmla="val 8189"/>
              <a:gd name="adj2" fmla="val 116408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D890BF10-21AB-584F-A4AB-858434261313}"/>
              </a:ext>
            </a:extLst>
          </p:cNvPr>
          <p:cNvSpPr/>
          <p:nvPr/>
        </p:nvSpPr>
        <p:spPr>
          <a:xfrm>
            <a:off x="769657" y="4792773"/>
            <a:ext cx="10214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i="1" dirty="0">
                <a:ea typeface="+mj-ea"/>
                <a:cs typeface="+mj-cs"/>
              </a:rPr>
              <a:t>1</a:t>
            </a:r>
            <a:r>
              <a:rPr lang="it-IT" sz="1400" i="1" baseline="30000" dirty="0">
                <a:ea typeface="+mj-ea"/>
                <a:cs typeface="+mj-cs"/>
              </a:rPr>
              <a:t>st</a:t>
            </a:r>
            <a:r>
              <a:rPr lang="it-IT" sz="1400" i="1" dirty="0">
                <a:ea typeface="+mj-ea"/>
                <a:cs typeface="+mj-cs"/>
              </a:rPr>
              <a:t> </a:t>
            </a:r>
            <a:r>
              <a:rPr lang="it-IT" sz="1400" i="1" dirty="0" err="1">
                <a:ea typeface="+mj-ea"/>
                <a:cs typeface="+mj-cs"/>
              </a:rPr>
              <a:t>cycle</a:t>
            </a:r>
            <a:endParaRPr lang="it-IT" sz="1400" i="1" dirty="0">
              <a:ea typeface="+mj-ea"/>
              <a:cs typeface="+mj-cs"/>
            </a:endParaRPr>
          </a:p>
          <a:p>
            <a:pPr algn="ctr"/>
            <a:r>
              <a:rPr lang="it-IT" sz="1400" dirty="0">
                <a:ea typeface="+mj-ea"/>
                <a:cs typeface="+mj-cs"/>
              </a:rPr>
              <a:t>180</a:t>
            </a:r>
          </a:p>
          <a:p>
            <a:pPr algn="ctr"/>
            <a:r>
              <a:rPr lang="it-IT" sz="1400" i="1" dirty="0">
                <a:ea typeface="+mj-ea"/>
                <a:cs typeface="+mj-cs"/>
              </a:rPr>
              <a:t>CFU/ECTS</a:t>
            </a:r>
            <a:endParaRPr lang="en-GB" sz="1400" i="1" dirty="0"/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6844FCC3-4634-074D-963D-0688E8DB5FCF}"/>
              </a:ext>
            </a:extLst>
          </p:cNvPr>
          <p:cNvGrpSpPr/>
          <p:nvPr/>
        </p:nvGrpSpPr>
        <p:grpSpPr>
          <a:xfrm>
            <a:off x="2713041" y="3534793"/>
            <a:ext cx="4013989" cy="871666"/>
            <a:chOff x="2166854" y="-3393163"/>
            <a:chExt cx="4855554" cy="871666"/>
          </a:xfrm>
        </p:grpSpPr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1C2B1C75-06A2-F74F-8E26-591E381EA26F}"/>
                </a:ext>
              </a:extLst>
            </p:cNvPr>
            <p:cNvSpPr/>
            <p:nvPr/>
          </p:nvSpPr>
          <p:spPr>
            <a:xfrm>
              <a:off x="2166854" y="-3393163"/>
              <a:ext cx="4810294" cy="871666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135423D2-75E8-1D44-B6F7-8F57E09A8238}"/>
                </a:ext>
              </a:extLst>
            </p:cNvPr>
            <p:cNvSpPr/>
            <p:nvPr/>
          </p:nvSpPr>
          <p:spPr>
            <a:xfrm>
              <a:off x="2166854" y="-3180722"/>
              <a:ext cx="485555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400" dirty="0">
                  <a:ea typeface="+mj-ea"/>
                  <a:cs typeface="+mj-cs"/>
                </a:rPr>
                <a:t>Laurea Magistrale</a:t>
              </a:r>
              <a:endParaRPr lang="en-GB" sz="2400" dirty="0"/>
            </a:p>
          </p:txBody>
        </p:sp>
      </p:grpSp>
      <p:sp>
        <p:nvSpPr>
          <p:cNvPr id="18" name="Rettangolo 17">
            <a:extLst>
              <a:ext uri="{FF2B5EF4-FFF2-40B4-BE49-F238E27FC236}">
                <a16:creationId xmlns:a16="http://schemas.microsoft.com/office/drawing/2014/main" id="{F0C36A5E-4DB8-C343-8D53-9E6AB1201000}"/>
              </a:ext>
            </a:extLst>
          </p:cNvPr>
          <p:cNvSpPr/>
          <p:nvPr/>
        </p:nvSpPr>
        <p:spPr>
          <a:xfrm>
            <a:off x="769657" y="3570746"/>
            <a:ext cx="10214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i="1" dirty="0">
                <a:ea typeface="+mj-ea"/>
                <a:cs typeface="+mj-cs"/>
              </a:rPr>
              <a:t>2</a:t>
            </a:r>
            <a:r>
              <a:rPr lang="it-IT" sz="1400" i="1" baseline="30000" dirty="0">
                <a:ea typeface="+mj-ea"/>
                <a:cs typeface="+mj-cs"/>
              </a:rPr>
              <a:t>nd</a:t>
            </a:r>
            <a:r>
              <a:rPr lang="it-IT" sz="1400" i="1" dirty="0">
                <a:ea typeface="+mj-ea"/>
                <a:cs typeface="+mj-cs"/>
              </a:rPr>
              <a:t> </a:t>
            </a:r>
            <a:r>
              <a:rPr lang="it-IT" sz="1400" i="1" dirty="0" err="1">
                <a:ea typeface="+mj-ea"/>
                <a:cs typeface="+mj-cs"/>
              </a:rPr>
              <a:t>cycle</a:t>
            </a:r>
            <a:endParaRPr lang="it-IT" sz="1400" i="1" dirty="0">
              <a:ea typeface="+mj-ea"/>
              <a:cs typeface="+mj-cs"/>
            </a:endParaRPr>
          </a:p>
          <a:p>
            <a:pPr algn="ctr"/>
            <a:r>
              <a:rPr lang="it-IT" sz="1400" dirty="0">
                <a:ea typeface="+mj-ea"/>
                <a:cs typeface="+mj-cs"/>
              </a:rPr>
              <a:t>120</a:t>
            </a:r>
          </a:p>
          <a:p>
            <a:pPr algn="ctr"/>
            <a:r>
              <a:rPr lang="it-IT" sz="1400" i="1" dirty="0">
                <a:ea typeface="+mj-ea"/>
                <a:cs typeface="+mj-cs"/>
              </a:rPr>
              <a:t>CFU/ECTS</a:t>
            </a:r>
            <a:endParaRPr lang="en-GB" sz="1400" i="1" dirty="0"/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84B57889-62F2-2740-901C-E395331FE571}"/>
              </a:ext>
            </a:extLst>
          </p:cNvPr>
          <p:cNvGrpSpPr/>
          <p:nvPr/>
        </p:nvGrpSpPr>
        <p:grpSpPr>
          <a:xfrm>
            <a:off x="6705694" y="3567180"/>
            <a:ext cx="2199486" cy="1084441"/>
            <a:chOff x="6872798" y="3962968"/>
            <a:chExt cx="2260369" cy="890084"/>
          </a:xfrm>
        </p:grpSpPr>
        <p:sp>
          <p:nvSpPr>
            <p:cNvPr id="20" name="Freccia su 19">
              <a:extLst>
                <a:ext uri="{FF2B5EF4-FFF2-40B4-BE49-F238E27FC236}">
                  <a16:creationId xmlns:a16="http://schemas.microsoft.com/office/drawing/2014/main" id="{1C013B87-9DE3-094A-8C9B-B43930B55ED4}"/>
                </a:ext>
              </a:extLst>
            </p:cNvPr>
            <p:cNvSpPr/>
            <p:nvPr/>
          </p:nvSpPr>
          <p:spPr>
            <a:xfrm rot="3060466" flipH="1">
              <a:off x="7063912" y="4547315"/>
              <a:ext cx="114623" cy="496851"/>
            </a:xfrm>
            <a:prstGeom prst="upArrow">
              <a:avLst>
                <a:gd name="adj1" fmla="val 8189"/>
                <a:gd name="adj2" fmla="val 11640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80361B79-EBE9-CE4C-A7BB-AB4036624D26}"/>
                </a:ext>
              </a:extLst>
            </p:cNvPr>
            <p:cNvGrpSpPr/>
            <p:nvPr/>
          </p:nvGrpSpPr>
          <p:grpSpPr>
            <a:xfrm>
              <a:off x="7338647" y="3962968"/>
              <a:ext cx="1794520" cy="698820"/>
              <a:chOff x="7338647" y="3962968"/>
              <a:chExt cx="1794520" cy="698820"/>
            </a:xfrm>
          </p:grpSpPr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942297BE-367A-F946-B4F3-513D2B3E17B6}"/>
                  </a:ext>
                </a:extLst>
              </p:cNvPr>
              <p:cNvSpPr/>
              <p:nvPr/>
            </p:nvSpPr>
            <p:spPr>
              <a:xfrm>
                <a:off x="7338647" y="3962968"/>
                <a:ext cx="1794520" cy="698820"/>
              </a:xfrm>
              <a:prstGeom prst="rect">
                <a:avLst/>
              </a:prstGeom>
              <a:solidFill>
                <a:schemeClr val="lt1"/>
              </a:solidFill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Comic Sans MS" panose="030F0902030302020204" pitchFamily="66" charset="0"/>
                </a:endParaRPr>
              </a:p>
            </p:txBody>
          </p:sp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5D5D743F-962F-8346-9D77-5F72D5A56A77}"/>
                  </a:ext>
                </a:extLst>
              </p:cNvPr>
              <p:cNvSpPr/>
              <p:nvPr/>
            </p:nvSpPr>
            <p:spPr>
              <a:xfrm>
                <a:off x="7355426" y="4003500"/>
                <a:ext cx="1742284" cy="6062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400" dirty="0">
                    <a:ea typeface="+mj-ea"/>
                    <a:cs typeface="+mj-cs"/>
                  </a:rPr>
                  <a:t>Master universitario</a:t>
                </a:r>
              </a:p>
              <a:p>
                <a:pPr algn="ctr"/>
                <a:r>
                  <a:rPr lang="it-IT" sz="1400" dirty="0">
                    <a:ea typeface="+mj-ea"/>
                    <a:cs typeface="+mj-cs"/>
                  </a:rPr>
                  <a:t>di I livello</a:t>
                </a:r>
                <a:endParaRPr lang="en-GB" sz="1400" dirty="0"/>
              </a:p>
            </p:txBody>
          </p:sp>
        </p:grp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B4CCE23D-41DF-664D-93FF-77080F2D4A8C}"/>
              </a:ext>
            </a:extLst>
          </p:cNvPr>
          <p:cNvGrpSpPr/>
          <p:nvPr/>
        </p:nvGrpSpPr>
        <p:grpSpPr>
          <a:xfrm>
            <a:off x="1830063" y="3534793"/>
            <a:ext cx="738553" cy="2323475"/>
            <a:chOff x="1222254" y="3752959"/>
            <a:chExt cx="738553" cy="2323475"/>
          </a:xfrm>
        </p:grpSpPr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4AA2FAFF-D271-CB48-816B-3ED0708542CE}"/>
                </a:ext>
              </a:extLst>
            </p:cNvPr>
            <p:cNvSpPr/>
            <p:nvPr/>
          </p:nvSpPr>
          <p:spPr>
            <a:xfrm>
              <a:off x="1222254" y="3752959"/>
              <a:ext cx="738553" cy="232347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45D52D70-3A75-E844-B1E0-A631FFFFAD2B}"/>
                </a:ext>
              </a:extLst>
            </p:cNvPr>
            <p:cNvSpPr/>
            <p:nvPr/>
          </p:nvSpPr>
          <p:spPr>
            <a:xfrm rot="16200000">
              <a:off x="405141" y="4653088"/>
              <a:ext cx="232347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400" dirty="0">
                  <a:ea typeface="+mj-ea"/>
                  <a:cs typeface="+mj-cs"/>
                </a:rPr>
                <a:t>Laurea Magistrale</a:t>
              </a:r>
            </a:p>
            <a:p>
              <a:pPr algn="ctr"/>
              <a:r>
                <a:rPr lang="it-IT" sz="1400" dirty="0">
                  <a:ea typeface="+mj-ea"/>
                  <a:cs typeface="+mj-cs"/>
                </a:rPr>
                <a:t>a ciclo unico</a:t>
              </a:r>
              <a:endParaRPr lang="en-GB" sz="1400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9B7E1FFA-2089-2043-BDA5-17F64FD3FB88}"/>
              </a:ext>
            </a:extLst>
          </p:cNvPr>
          <p:cNvGrpSpPr/>
          <p:nvPr/>
        </p:nvGrpSpPr>
        <p:grpSpPr>
          <a:xfrm>
            <a:off x="6647482" y="2355519"/>
            <a:ext cx="2161204" cy="1068115"/>
            <a:chOff x="6872798" y="3784937"/>
            <a:chExt cx="2161204" cy="1068115"/>
          </a:xfrm>
        </p:grpSpPr>
        <p:sp>
          <p:nvSpPr>
            <p:cNvPr id="28" name="Freccia su 27">
              <a:extLst>
                <a:ext uri="{FF2B5EF4-FFF2-40B4-BE49-F238E27FC236}">
                  <a16:creationId xmlns:a16="http://schemas.microsoft.com/office/drawing/2014/main" id="{9433EE2F-5DC9-404C-A705-311DC9FF2439}"/>
                </a:ext>
              </a:extLst>
            </p:cNvPr>
            <p:cNvSpPr/>
            <p:nvPr/>
          </p:nvSpPr>
          <p:spPr>
            <a:xfrm rot="3060466" flipH="1">
              <a:off x="7063912" y="4547315"/>
              <a:ext cx="114623" cy="496851"/>
            </a:xfrm>
            <a:prstGeom prst="upArrow">
              <a:avLst>
                <a:gd name="adj1" fmla="val 8189"/>
                <a:gd name="adj2" fmla="val 11640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BC1CD997-0861-FE48-AC7C-DB2C9D9925F6}"/>
                </a:ext>
              </a:extLst>
            </p:cNvPr>
            <p:cNvGrpSpPr/>
            <p:nvPr/>
          </p:nvGrpSpPr>
          <p:grpSpPr>
            <a:xfrm>
              <a:off x="7338646" y="3784937"/>
              <a:ext cx="1695356" cy="851412"/>
              <a:chOff x="7338646" y="3784937"/>
              <a:chExt cx="1695356" cy="851412"/>
            </a:xfrm>
          </p:grpSpPr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EF238782-E4AE-1440-BBE8-96692F1489B1}"/>
                  </a:ext>
                </a:extLst>
              </p:cNvPr>
              <p:cNvSpPr/>
              <p:nvPr/>
            </p:nvSpPr>
            <p:spPr>
              <a:xfrm>
                <a:off x="7338647" y="3784937"/>
                <a:ext cx="1695355" cy="851412"/>
              </a:xfrm>
              <a:prstGeom prst="rect">
                <a:avLst/>
              </a:prstGeom>
              <a:solidFill>
                <a:schemeClr val="lt1"/>
              </a:solidFill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Comic Sans MS" panose="030F0902030302020204" pitchFamily="66" charset="0"/>
                </a:endParaRPr>
              </a:p>
            </p:txBody>
          </p:sp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FF9FE92C-5FAA-F74F-BE15-8A77467D472D}"/>
                  </a:ext>
                </a:extLst>
              </p:cNvPr>
              <p:cNvSpPr/>
              <p:nvPr/>
            </p:nvSpPr>
            <p:spPr>
              <a:xfrm>
                <a:off x="7338646" y="3846181"/>
                <a:ext cx="1695356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400" dirty="0">
                    <a:ea typeface="+mj-ea"/>
                    <a:cs typeface="+mj-cs"/>
                  </a:rPr>
                  <a:t>Master universitario</a:t>
                </a:r>
              </a:p>
              <a:p>
                <a:pPr algn="ctr"/>
                <a:r>
                  <a:rPr lang="it-IT" sz="1400" dirty="0">
                    <a:ea typeface="+mj-ea"/>
                    <a:cs typeface="+mj-cs"/>
                  </a:rPr>
                  <a:t>di II livello</a:t>
                </a:r>
                <a:endParaRPr lang="en-GB" sz="1400" dirty="0"/>
              </a:p>
            </p:txBody>
          </p:sp>
        </p:grpSp>
      </p:grpSp>
      <p:sp>
        <p:nvSpPr>
          <p:cNvPr id="32" name="Freccia su 31">
            <a:extLst>
              <a:ext uri="{FF2B5EF4-FFF2-40B4-BE49-F238E27FC236}">
                <a16:creationId xmlns:a16="http://schemas.microsoft.com/office/drawing/2014/main" id="{14AFCAD8-0EF7-374C-A87B-2160B969084B}"/>
              </a:ext>
            </a:extLst>
          </p:cNvPr>
          <p:cNvSpPr/>
          <p:nvPr/>
        </p:nvSpPr>
        <p:spPr>
          <a:xfrm flipH="1">
            <a:off x="4428777" y="3210713"/>
            <a:ext cx="106326" cy="307126"/>
          </a:xfrm>
          <a:prstGeom prst="upArrow">
            <a:avLst>
              <a:gd name="adj1" fmla="val 8189"/>
              <a:gd name="adj2" fmla="val 116408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29954FC9-B01F-E047-9B7F-D43535C303E7}"/>
              </a:ext>
            </a:extLst>
          </p:cNvPr>
          <p:cNvGrpSpPr/>
          <p:nvPr/>
        </p:nvGrpSpPr>
        <p:grpSpPr>
          <a:xfrm>
            <a:off x="1782619" y="2176934"/>
            <a:ext cx="4906995" cy="1016825"/>
            <a:chOff x="1174810" y="2395100"/>
            <a:chExt cx="5707999" cy="1016825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133FF0AC-D7E4-CD48-968B-6E10F90B8C3E}"/>
                </a:ext>
              </a:extLst>
            </p:cNvPr>
            <p:cNvSpPr/>
            <p:nvPr/>
          </p:nvSpPr>
          <p:spPr>
            <a:xfrm>
              <a:off x="1174810" y="2395100"/>
              <a:ext cx="5707999" cy="1016825"/>
            </a:xfrm>
            <a:prstGeom prst="rect">
              <a:avLst/>
            </a:prstGeom>
            <a:solidFill>
              <a:schemeClr val="lt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902030302020204" pitchFamily="66" charset="0"/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CFF04FA3-C3CB-DC44-87D2-2DA27AF09695}"/>
                </a:ext>
              </a:extLst>
            </p:cNvPr>
            <p:cNvSpPr/>
            <p:nvPr/>
          </p:nvSpPr>
          <p:spPr>
            <a:xfrm>
              <a:off x="1516238" y="2467324"/>
              <a:ext cx="5197336" cy="8428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it-IT" sz="2400" dirty="0">
                  <a:ea typeface="+mj-ea"/>
                  <a:cs typeface="+mj-cs"/>
                </a:rPr>
                <a:t>Dottorato di Ricerca</a:t>
              </a:r>
            </a:p>
            <a:p>
              <a:pPr algn="ctr">
                <a:lnSpc>
                  <a:spcPts val="3000"/>
                </a:lnSpc>
              </a:pPr>
              <a:r>
                <a:rPr lang="it-IT" sz="2400" dirty="0">
                  <a:ea typeface="+mj-ea"/>
                  <a:cs typeface="+mj-cs"/>
                </a:rPr>
                <a:t>Diploma di Specializzazione</a:t>
              </a:r>
              <a:endParaRPr lang="en-GB" sz="2400" dirty="0"/>
            </a:p>
          </p:txBody>
        </p:sp>
      </p:grpSp>
      <p:sp>
        <p:nvSpPr>
          <p:cNvPr id="36" name="Rettangolo 35">
            <a:extLst>
              <a:ext uri="{FF2B5EF4-FFF2-40B4-BE49-F238E27FC236}">
                <a16:creationId xmlns:a16="http://schemas.microsoft.com/office/drawing/2014/main" id="{93DD2F8E-CEF1-3D40-955B-165F7EF38CBB}"/>
              </a:ext>
            </a:extLst>
          </p:cNvPr>
          <p:cNvSpPr/>
          <p:nvPr/>
        </p:nvSpPr>
        <p:spPr>
          <a:xfrm>
            <a:off x="815342" y="2340785"/>
            <a:ext cx="9300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i="1" dirty="0">
                <a:ea typeface="+mj-ea"/>
                <a:cs typeface="+mj-cs"/>
              </a:rPr>
              <a:t>3</a:t>
            </a:r>
            <a:r>
              <a:rPr lang="it-IT" sz="1400" i="1" baseline="30000" dirty="0">
                <a:ea typeface="+mj-ea"/>
                <a:cs typeface="+mj-cs"/>
              </a:rPr>
              <a:t>rd</a:t>
            </a:r>
            <a:r>
              <a:rPr lang="it-IT" sz="1400" i="1" dirty="0">
                <a:ea typeface="+mj-ea"/>
                <a:cs typeface="+mj-cs"/>
              </a:rPr>
              <a:t> </a:t>
            </a:r>
            <a:r>
              <a:rPr lang="it-IT" sz="1400" i="1" dirty="0" err="1">
                <a:ea typeface="+mj-ea"/>
                <a:cs typeface="+mj-cs"/>
              </a:rPr>
              <a:t>cycle</a:t>
            </a:r>
            <a:endParaRPr lang="it-IT" sz="1400" i="1" dirty="0">
              <a:ea typeface="+mj-ea"/>
              <a:cs typeface="+mj-cs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B1593292-7C7D-AD41-BAB9-027424B3EB95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5/20</a:t>
            </a:r>
          </a:p>
        </p:txBody>
      </p:sp>
    </p:spTree>
    <p:extLst>
      <p:ext uri="{BB962C8B-B14F-4D97-AF65-F5344CB8AC3E}">
        <p14:creationId xmlns:p14="http://schemas.microsoft.com/office/powerpoint/2010/main" val="84677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/>
      <p:bldP spid="32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501" y="576585"/>
            <a:ext cx="7524679" cy="1066238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Strumenti: un approccio coordinato per assicurare trasparenza e qualità</a:t>
            </a: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7" name="Freccia destra rientrata 6">
            <a:extLst>
              <a:ext uri="{FF2B5EF4-FFF2-40B4-BE49-F238E27FC236}">
                <a16:creationId xmlns:a16="http://schemas.microsoft.com/office/drawing/2014/main" id="{22ECD72C-EFFE-DA49-92D2-899FEFFF3A1A}"/>
              </a:ext>
            </a:extLst>
          </p:cNvPr>
          <p:cNvSpPr/>
          <p:nvPr/>
        </p:nvSpPr>
        <p:spPr>
          <a:xfrm>
            <a:off x="1010530" y="3216590"/>
            <a:ext cx="7708223" cy="1279321"/>
          </a:xfrm>
          <a:prstGeom prst="notchedRightArrow">
            <a:avLst/>
          </a:prstGeom>
          <a:gradFill flip="none" rotWithShape="1">
            <a:gsLst>
              <a:gs pos="0">
                <a:srgbClr val="00D6FF">
                  <a:tint val="66000"/>
                  <a:satMod val="160000"/>
                </a:srgbClr>
              </a:gs>
              <a:gs pos="93000">
                <a:srgbClr val="00D6FF">
                  <a:tint val="44500"/>
                  <a:satMod val="160000"/>
                  <a:lumMod val="56000"/>
                  <a:alpha val="30000"/>
                </a:srgbClr>
              </a:gs>
              <a:gs pos="100000">
                <a:srgbClr val="00D6FF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B67DA14D-0288-4943-8ADB-A3A5BF37C37A}"/>
              </a:ext>
            </a:extLst>
          </p:cNvPr>
          <p:cNvGrpSpPr/>
          <p:nvPr/>
        </p:nvGrpSpPr>
        <p:grpSpPr>
          <a:xfrm>
            <a:off x="733465" y="2075081"/>
            <a:ext cx="1606109" cy="1941084"/>
            <a:chOff x="733465" y="1827108"/>
            <a:chExt cx="1606109" cy="1941084"/>
          </a:xfrm>
        </p:grpSpPr>
        <p:sp>
          <p:nvSpPr>
            <p:cNvPr id="9" name="Figura a mano libera 8">
              <a:extLst>
                <a:ext uri="{FF2B5EF4-FFF2-40B4-BE49-F238E27FC236}">
                  <a16:creationId xmlns:a16="http://schemas.microsoft.com/office/drawing/2014/main" id="{10177500-722B-C744-BB0F-29BFB085F300}"/>
                </a:ext>
              </a:extLst>
            </p:cNvPr>
            <p:cNvSpPr/>
            <p:nvPr/>
          </p:nvSpPr>
          <p:spPr>
            <a:xfrm>
              <a:off x="733465" y="1827108"/>
              <a:ext cx="1606109" cy="1461340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kern="1200" dirty="0"/>
                <a:t>Descrittori di Dublino (</a:t>
              </a:r>
              <a:r>
                <a:rPr lang="it-IT" kern="1200" dirty="0" err="1"/>
                <a:t>learning</a:t>
              </a:r>
              <a:r>
                <a:rPr lang="it-IT" kern="1200" dirty="0"/>
                <a:t> </a:t>
              </a:r>
              <a:r>
                <a:rPr lang="it-IT" kern="1200" dirty="0" err="1"/>
                <a:t>outcomes</a:t>
              </a:r>
              <a:r>
                <a:rPr lang="it-IT" kern="1200" dirty="0"/>
                <a:t>)</a:t>
              </a:r>
            </a:p>
          </p:txBody>
        </p:sp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F4671904-2E4A-8C4C-B450-11CA050A7E88}"/>
                </a:ext>
              </a:extLst>
            </p:cNvPr>
            <p:cNvSpPr/>
            <p:nvPr/>
          </p:nvSpPr>
          <p:spPr>
            <a:xfrm>
              <a:off x="1407207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73D8251-D3FF-8940-86E5-FAD300188F21}"/>
              </a:ext>
            </a:extLst>
          </p:cNvPr>
          <p:cNvGrpSpPr/>
          <p:nvPr/>
        </p:nvGrpSpPr>
        <p:grpSpPr>
          <a:xfrm>
            <a:off x="2177278" y="3696335"/>
            <a:ext cx="1109374" cy="1759067"/>
            <a:chOff x="2177278" y="3448362"/>
            <a:chExt cx="1109374" cy="1759067"/>
          </a:xfrm>
        </p:grpSpPr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5B4F3841-2075-6749-A5DD-9DD153FF34BB}"/>
                </a:ext>
              </a:extLst>
            </p:cNvPr>
            <p:cNvSpPr/>
            <p:nvPr/>
          </p:nvSpPr>
          <p:spPr>
            <a:xfrm>
              <a:off x="2177278" y="3928108"/>
              <a:ext cx="1109374" cy="1279321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kern="1200" dirty="0"/>
                <a:t>ECTS o CFU</a:t>
              </a:r>
            </a:p>
          </p:txBody>
        </p:sp>
        <p:sp>
          <p:nvSpPr>
            <p:cNvPr id="13" name="Ovale 12">
              <a:extLst>
                <a:ext uri="{FF2B5EF4-FFF2-40B4-BE49-F238E27FC236}">
                  <a16:creationId xmlns:a16="http://schemas.microsoft.com/office/drawing/2014/main" id="{6F7C9585-47D5-824C-8615-D863E2EA1242}"/>
                </a:ext>
              </a:extLst>
            </p:cNvPr>
            <p:cNvSpPr/>
            <p:nvPr/>
          </p:nvSpPr>
          <p:spPr>
            <a:xfrm>
              <a:off x="2572050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4B65367E-8525-804D-8913-ED8D97E44863}"/>
              </a:ext>
            </a:extLst>
          </p:cNvPr>
          <p:cNvGrpSpPr/>
          <p:nvPr/>
        </p:nvGrpSpPr>
        <p:grpSpPr>
          <a:xfrm>
            <a:off x="3089874" y="2257099"/>
            <a:ext cx="1559615" cy="1759066"/>
            <a:chOff x="3089874" y="2009126"/>
            <a:chExt cx="1559615" cy="1759066"/>
          </a:xfrm>
        </p:grpSpPr>
        <p:sp>
          <p:nvSpPr>
            <p:cNvPr id="15" name="Figura a mano libera 14">
              <a:extLst>
                <a:ext uri="{FF2B5EF4-FFF2-40B4-BE49-F238E27FC236}">
                  <a16:creationId xmlns:a16="http://schemas.microsoft.com/office/drawing/2014/main" id="{5C9DB4A2-D706-5D49-AB00-F34035E53EA4}"/>
                </a:ext>
              </a:extLst>
            </p:cNvPr>
            <p:cNvSpPr/>
            <p:nvPr/>
          </p:nvSpPr>
          <p:spPr>
            <a:xfrm>
              <a:off x="3089874" y="2009126"/>
              <a:ext cx="1559615" cy="1279321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kern="1200" dirty="0"/>
                <a:t>Diploma </a:t>
              </a:r>
              <a:r>
                <a:rPr lang="it-IT" kern="1200" dirty="0" err="1"/>
                <a:t>supplement</a:t>
              </a:r>
              <a:endParaRPr lang="it-IT" kern="1200" dirty="0"/>
            </a:p>
          </p:txBody>
        </p:sp>
        <p:sp>
          <p:nvSpPr>
            <p:cNvPr id="16" name="Ovale 15">
              <a:extLst>
                <a:ext uri="{FF2B5EF4-FFF2-40B4-BE49-F238E27FC236}">
                  <a16:creationId xmlns:a16="http://schemas.microsoft.com/office/drawing/2014/main" id="{6BA0909D-2E81-E847-A937-C7EE3BD3F66D}"/>
                </a:ext>
              </a:extLst>
            </p:cNvPr>
            <p:cNvSpPr/>
            <p:nvPr/>
          </p:nvSpPr>
          <p:spPr>
            <a:xfrm>
              <a:off x="3736893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737935BF-DBAC-7745-9AAB-D992D9A0DE2E}"/>
              </a:ext>
            </a:extLst>
          </p:cNvPr>
          <p:cNvGrpSpPr/>
          <p:nvPr/>
        </p:nvGrpSpPr>
        <p:grpSpPr>
          <a:xfrm>
            <a:off x="4087719" y="3696335"/>
            <a:ext cx="2026152" cy="1990839"/>
            <a:chOff x="4087719" y="3448362"/>
            <a:chExt cx="2026152" cy="1990839"/>
          </a:xfrm>
        </p:grpSpPr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EAFFAF07-53CC-E54A-8556-9EA388A4E9C3}"/>
                </a:ext>
              </a:extLst>
            </p:cNvPr>
            <p:cNvSpPr/>
            <p:nvPr/>
          </p:nvSpPr>
          <p:spPr>
            <a:xfrm>
              <a:off x="4087719" y="3928108"/>
              <a:ext cx="2026152" cy="1511093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kern="1200" dirty="0"/>
                <a:t>Riconoscimento di titoli e di periodi di studio</a:t>
              </a:r>
            </a:p>
          </p:txBody>
        </p:sp>
        <p:sp>
          <p:nvSpPr>
            <p:cNvPr id="19" name="Ovale 18">
              <a:extLst>
                <a:ext uri="{FF2B5EF4-FFF2-40B4-BE49-F238E27FC236}">
                  <a16:creationId xmlns:a16="http://schemas.microsoft.com/office/drawing/2014/main" id="{93DC5C48-9805-0145-8A54-5697DF4448A1}"/>
                </a:ext>
              </a:extLst>
            </p:cNvPr>
            <p:cNvSpPr/>
            <p:nvPr/>
          </p:nvSpPr>
          <p:spPr>
            <a:xfrm>
              <a:off x="4901736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0D8331E6-5199-E347-A1F2-E47005CD8FC9}"/>
              </a:ext>
            </a:extLst>
          </p:cNvPr>
          <p:cNvGrpSpPr/>
          <p:nvPr/>
        </p:nvGrpSpPr>
        <p:grpSpPr>
          <a:xfrm>
            <a:off x="5198313" y="2025327"/>
            <a:ext cx="2442352" cy="1990838"/>
            <a:chOff x="5198313" y="1777354"/>
            <a:chExt cx="2442352" cy="1990838"/>
          </a:xfrm>
        </p:grpSpPr>
        <p:sp>
          <p:nvSpPr>
            <p:cNvPr id="21" name="Figura a mano libera 20">
              <a:extLst>
                <a:ext uri="{FF2B5EF4-FFF2-40B4-BE49-F238E27FC236}">
                  <a16:creationId xmlns:a16="http://schemas.microsoft.com/office/drawing/2014/main" id="{A35329A9-9477-A54B-853E-4D5EDCC44685}"/>
                </a:ext>
              </a:extLst>
            </p:cNvPr>
            <p:cNvSpPr/>
            <p:nvPr/>
          </p:nvSpPr>
          <p:spPr>
            <a:xfrm>
              <a:off x="5198313" y="1777354"/>
              <a:ext cx="2442352" cy="1511093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kern="1200" dirty="0"/>
                <a:t>Riconoscimento dell’apprendimento pregresso</a:t>
              </a:r>
            </a:p>
          </p:txBody>
        </p:sp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C11B72DE-A62D-2B4D-A458-138334EFCE99}"/>
                </a:ext>
              </a:extLst>
            </p:cNvPr>
            <p:cNvSpPr/>
            <p:nvPr/>
          </p:nvSpPr>
          <p:spPr>
            <a:xfrm>
              <a:off x="6066579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B903522A-9C87-E640-8C77-67407FAF3BB8}"/>
              </a:ext>
            </a:extLst>
          </p:cNvPr>
          <p:cNvGrpSpPr/>
          <p:nvPr/>
        </p:nvGrpSpPr>
        <p:grpSpPr>
          <a:xfrm>
            <a:off x="6510393" y="3696335"/>
            <a:ext cx="1765701" cy="1805561"/>
            <a:chOff x="6510393" y="3448362"/>
            <a:chExt cx="1765701" cy="1805561"/>
          </a:xfrm>
        </p:grpSpPr>
        <p:sp>
          <p:nvSpPr>
            <p:cNvPr id="24" name="Figura a mano libera 23">
              <a:extLst>
                <a:ext uri="{FF2B5EF4-FFF2-40B4-BE49-F238E27FC236}">
                  <a16:creationId xmlns:a16="http://schemas.microsoft.com/office/drawing/2014/main" id="{22BA2EB0-C977-1B4D-AB16-1FDC2032CFF5}"/>
                </a:ext>
              </a:extLst>
            </p:cNvPr>
            <p:cNvSpPr/>
            <p:nvPr/>
          </p:nvSpPr>
          <p:spPr>
            <a:xfrm>
              <a:off x="6510393" y="3974602"/>
              <a:ext cx="1765701" cy="1279321"/>
            </a:xfrm>
            <a:custGeom>
              <a:avLst/>
              <a:gdLst>
                <a:gd name="connsiteX0" fmla="*/ 0 w 1109374"/>
                <a:gd name="connsiteY0" fmla="*/ 0 h 1279321"/>
                <a:gd name="connsiteX1" fmla="*/ 1109374 w 1109374"/>
                <a:gd name="connsiteY1" fmla="*/ 0 h 1279321"/>
                <a:gd name="connsiteX2" fmla="*/ 1109374 w 1109374"/>
                <a:gd name="connsiteY2" fmla="*/ 1279321 h 1279321"/>
                <a:gd name="connsiteX3" fmla="*/ 0 w 1109374"/>
                <a:gd name="connsiteY3" fmla="*/ 1279321 h 1279321"/>
                <a:gd name="connsiteX4" fmla="*/ 0 w 1109374"/>
                <a:gd name="connsiteY4" fmla="*/ 0 h 12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374" h="1279321">
                  <a:moveTo>
                    <a:pt x="0" y="0"/>
                  </a:moveTo>
                  <a:lnTo>
                    <a:pt x="1109374" y="0"/>
                  </a:lnTo>
                  <a:lnTo>
                    <a:pt x="1109374" y="1279321"/>
                  </a:lnTo>
                  <a:lnTo>
                    <a:pt x="0" y="1279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dirty="0"/>
                <a:t>Assicurazione della qualità</a:t>
              </a:r>
              <a:endParaRPr lang="it-IT" kern="1200" dirty="0"/>
            </a:p>
          </p:txBody>
        </p:sp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A002FECA-5AB6-2A4B-BAC9-D30C095129DD}"/>
                </a:ext>
              </a:extLst>
            </p:cNvPr>
            <p:cNvSpPr/>
            <p:nvPr/>
          </p:nvSpPr>
          <p:spPr>
            <a:xfrm>
              <a:off x="7231422" y="3448362"/>
              <a:ext cx="319830" cy="31983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7" name="Rettangolo 26">
            <a:extLst>
              <a:ext uri="{FF2B5EF4-FFF2-40B4-BE49-F238E27FC236}">
                <a16:creationId xmlns:a16="http://schemas.microsoft.com/office/drawing/2014/main" id="{FC8B5ECB-1622-7643-B4A6-02A4029A84CE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6/20</a:t>
            </a:r>
          </a:p>
        </p:txBody>
      </p:sp>
    </p:spTree>
    <p:extLst>
      <p:ext uri="{BB962C8B-B14F-4D97-AF65-F5344CB8AC3E}">
        <p14:creationId xmlns:p14="http://schemas.microsoft.com/office/powerpoint/2010/main" val="401774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100" y="717973"/>
            <a:ext cx="7647600" cy="569769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Sono stati risolti tutti i problemi?</a:t>
            </a: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8719D-5AAB-5F48-A207-6DD24EE31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781" y="1552639"/>
            <a:ext cx="7560179" cy="4863659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>
              <a:solidFill>
                <a:schemeClr val="tx1"/>
              </a:solidFill>
              <a:cs typeface="Comic Sans MS"/>
            </a:endParaRPr>
          </a:p>
        </p:txBody>
      </p:sp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9BD580A0-A29F-C144-8F4C-A528297103A8}"/>
              </a:ext>
            </a:extLst>
          </p:cNvPr>
          <p:cNvSpPr/>
          <p:nvPr/>
        </p:nvSpPr>
        <p:spPr>
          <a:xfrm>
            <a:off x="715284" y="2129856"/>
            <a:ext cx="2522161" cy="1271631"/>
          </a:xfrm>
          <a:custGeom>
            <a:avLst/>
            <a:gdLst>
              <a:gd name="connsiteX0" fmla="*/ 0 w 2253563"/>
              <a:gd name="connsiteY0" fmla="*/ 0 h 1126781"/>
              <a:gd name="connsiteX1" fmla="*/ 2253563 w 2253563"/>
              <a:gd name="connsiteY1" fmla="*/ 0 h 1126781"/>
              <a:gd name="connsiteX2" fmla="*/ 2253563 w 2253563"/>
              <a:gd name="connsiteY2" fmla="*/ 1126781 h 1126781"/>
              <a:gd name="connsiteX3" fmla="*/ 0 w 2253563"/>
              <a:gd name="connsiteY3" fmla="*/ 1126781 h 1126781"/>
              <a:gd name="connsiteX4" fmla="*/ 0 w 2253563"/>
              <a:gd name="connsiteY4" fmla="*/ 0 h 11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563" h="1126781">
                <a:moveTo>
                  <a:pt x="0" y="0"/>
                </a:moveTo>
                <a:lnTo>
                  <a:pt x="2253563" y="0"/>
                </a:lnTo>
                <a:lnTo>
                  <a:pt x="2253563" y="1126781"/>
                </a:lnTo>
                <a:lnTo>
                  <a:pt x="0" y="112678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spcBef>
                <a:spcPct val="0"/>
              </a:spcBef>
              <a:spcAft>
                <a:spcPct val="35000"/>
              </a:spcAft>
              <a:buNone/>
            </a:pPr>
            <a:r>
              <a:rPr lang="it-IT" dirty="0"/>
              <a:t>Risultati di apprendimento: talvolta impegno “solo“ formale </a:t>
            </a:r>
            <a:endParaRPr lang="it-IT" kern="12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5C28F40-FA51-CF49-939B-BB10B830B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82418" y="5415105"/>
            <a:ext cx="1791734" cy="1511518"/>
          </a:xfrm>
          <a:prstGeom prst="rect">
            <a:avLst/>
          </a:prstGeom>
        </p:spPr>
      </p:pic>
      <p:grpSp>
        <p:nvGrpSpPr>
          <p:cNvPr id="9" name="Gruppo 8">
            <a:extLst>
              <a:ext uri="{FF2B5EF4-FFF2-40B4-BE49-F238E27FC236}">
                <a16:creationId xmlns:a16="http://schemas.microsoft.com/office/drawing/2014/main" id="{B6AD8A45-83EA-E349-B916-CBB33A85D59A}"/>
              </a:ext>
            </a:extLst>
          </p:cNvPr>
          <p:cNvGrpSpPr/>
          <p:nvPr/>
        </p:nvGrpSpPr>
        <p:grpSpPr>
          <a:xfrm>
            <a:off x="3495984" y="3401488"/>
            <a:ext cx="2726812" cy="473248"/>
            <a:chOff x="3495984" y="3401488"/>
            <a:chExt cx="2726812" cy="473248"/>
          </a:xfrm>
        </p:grpSpPr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F5748758-D550-BC41-9AC8-E73C3C17D5CC}"/>
                </a:ext>
              </a:extLst>
            </p:cNvPr>
            <p:cNvSpPr/>
            <p:nvPr/>
          </p:nvSpPr>
          <p:spPr>
            <a:xfrm>
              <a:off x="4859390" y="3401488"/>
              <a:ext cx="1363406" cy="4732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6624"/>
                  </a:lnTo>
                  <a:lnTo>
                    <a:pt x="1363406" y="236624"/>
                  </a:lnTo>
                  <a:lnTo>
                    <a:pt x="1363406" y="47324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D0F00061-D84E-E74E-87F1-D8FE594C483B}"/>
                </a:ext>
              </a:extLst>
            </p:cNvPr>
            <p:cNvSpPr/>
            <p:nvPr/>
          </p:nvSpPr>
          <p:spPr>
            <a:xfrm>
              <a:off x="3495984" y="3401488"/>
              <a:ext cx="1363406" cy="4732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63406" y="0"/>
                  </a:moveTo>
                  <a:lnTo>
                    <a:pt x="1363406" y="236624"/>
                  </a:lnTo>
                  <a:lnTo>
                    <a:pt x="0" y="236624"/>
                  </a:lnTo>
                  <a:lnTo>
                    <a:pt x="0" y="47324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E961D159-526F-BA43-82BC-3F9A9534667B}"/>
              </a:ext>
            </a:extLst>
          </p:cNvPr>
          <p:cNvSpPr/>
          <p:nvPr/>
        </p:nvSpPr>
        <p:spPr>
          <a:xfrm>
            <a:off x="3579890" y="2127273"/>
            <a:ext cx="2522161" cy="1271631"/>
          </a:xfrm>
          <a:custGeom>
            <a:avLst/>
            <a:gdLst>
              <a:gd name="connsiteX0" fmla="*/ 0 w 2253563"/>
              <a:gd name="connsiteY0" fmla="*/ 0 h 1126781"/>
              <a:gd name="connsiteX1" fmla="*/ 2253563 w 2253563"/>
              <a:gd name="connsiteY1" fmla="*/ 0 h 1126781"/>
              <a:gd name="connsiteX2" fmla="*/ 2253563 w 2253563"/>
              <a:gd name="connsiteY2" fmla="*/ 1126781 h 1126781"/>
              <a:gd name="connsiteX3" fmla="*/ 0 w 2253563"/>
              <a:gd name="connsiteY3" fmla="*/ 1126781 h 1126781"/>
              <a:gd name="connsiteX4" fmla="*/ 0 w 2253563"/>
              <a:gd name="connsiteY4" fmla="*/ 0 h 11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563" h="1126781">
                <a:moveTo>
                  <a:pt x="0" y="0"/>
                </a:moveTo>
                <a:lnTo>
                  <a:pt x="2253563" y="0"/>
                </a:lnTo>
                <a:lnTo>
                  <a:pt x="2253563" y="1126781"/>
                </a:lnTo>
                <a:lnTo>
                  <a:pt x="0" y="112678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spcBef>
                <a:spcPct val="0"/>
              </a:spcBef>
              <a:spcAft>
                <a:spcPct val="35000"/>
              </a:spcAft>
              <a:buNone/>
            </a:pPr>
            <a:r>
              <a:rPr lang="it-IT" dirty="0"/>
              <a:t>Di conseguenza, almeno due tipi di problemi</a:t>
            </a:r>
            <a:r>
              <a:rPr lang="it-IT" kern="1200" dirty="0"/>
              <a:t>:</a:t>
            </a:r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7E2AD5A8-3E09-144D-A487-A73BC52E4B6F}"/>
              </a:ext>
            </a:extLst>
          </p:cNvPr>
          <p:cNvSpPr/>
          <p:nvPr/>
        </p:nvSpPr>
        <p:spPr>
          <a:xfrm>
            <a:off x="4928238" y="3878578"/>
            <a:ext cx="2590570" cy="1271631"/>
          </a:xfrm>
          <a:custGeom>
            <a:avLst/>
            <a:gdLst>
              <a:gd name="connsiteX0" fmla="*/ 0 w 2253563"/>
              <a:gd name="connsiteY0" fmla="*/ 0 h 1126781"/>
              <a:gd name="connsiteX1" fmla="*/ 2253563 w 2253563"/>
              <a:gd name="connsiteY1" fmla="*/ 0 h 1126781"/>
              <a:gd name="connsiteX2" fmla="*/ 2253563 w 2253563"/>
              <a:gd name="connsiteY2" fmla="*/ 1126781 h 1126781"/>
              <a:gd name="connsiteX3" fmla="*/ 0 w 2253563"/>
              <a:gd name="connsiteY3" fmla="*/ 1126781 h 1126781"/>
              <a:gd name="connsiteX4" fmla="*/ 0 w 2253563"/>
              <a:gd name="connsiteY4" fmla="*/ 0 h 11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563" h="1126781">
                <a:moveTo>
                  <a:pt x="0" y="0"/>
                </a:moveTo>
                <a:lnTo>
                  <a:pt x="2253563" y="0"/>
                </a:lnTo>
                <a:lnTo>
                  <a:pt x="2253563" y="1126781"/>
                </a:lnTo>
                <a:lnTo>
                  <a:pt x="0" y="112678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spcBef>
                <a:spcPct val="0"/>
              </a:spcBef>
              <a:spcAft>
                <a:spcPct val="35000"/>
              </a:spcAft>
              <a:buNone/>
            </a:pPr>
            <a:r>
              <a:rPr lang="it-IT" dirty="0"/>
              <a:t>Risultati di apprendimento disallineati rispetto al mondo del lavoro</a:t>
            </a:r>
          </a:p>
        </p:txBody>
      </p:sp>
      <p:sp>
        <p:nvSpPr>
          <p:cNvPr id="14" name="Figura a mano libera 13">
            <a:extLst>
              <a:ext uri="{FF2B5EF4-FFF2-40B4-BE49-F238E27FC236}">
                <a16:creationId xmlns:a16="http://schemas.microsoft.com/office/drawing/2014/main" id="{F695176C-C10C-6248-A996-67AE92E455F0}"/>
              </a:ext>
            </a:extLst>
          </p:cNvPr>
          <p:cNvSpPr/>
          <p:nvPr/>
        </p:nvSpPr>
        <p:spPr>
          <a:xfrm>
            <a:off x="2197959" y="3906992"/>
            <a:ext cx="2590570" cy="1271631"/>
          </a:xfrm>
          <a:custGeom>
            <a:avLst/>
            <a:gdLst>
              <a:gd name="connsiteX0" fmla="*/ 0 w 2253563"/>
              <a:gd name="connsiteY0" fmla="*/ 0 h 1126781"/>
              <a:gd name="connsiteX1" fmla="*/ 2253563 w 2253563"/>
              <a:gd name="connsiteY1" fmla="*/ 0 h 1126781"/>
              <a:gd name="connsiteX2" fmla="*/ 2253563 w 2253563"/>
              <a:gd name="connsiteY2" fmla="*/ 1126781 h 1126781"/>
              <a:gd name="connsiteX3" fmla="*/ 0 w 2253563"/>
              <a:gd name="connsiteY3" fmla="*/ 1126781 h 1126781"/>
              <a:gd name="connsiteX4" fmla="*/ 0 w 2253563"/>
              <a:gd name="connsiteY4" fmla="*/ 0 h 11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563" h="1126781">
                <a:moveTo>
                  <a:pt x="0" y="0"/>
                </a:moveTo>
                <a:lnTo>
                  <a:pt x="2253563" y="0"/>
                </a:lnTo>
                <a:lnTo>
                  <a:pt x="2253563" y="1126781"/>
                </a:lnTo>
                <a:lnTo>
                  <a:pt x="0" y="112678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spcBef>
                <a:spcPct val="0"/>
              </a:spcBef>
              <a:spcAft>
                <a:spcPct val="35000"/>
              </a:spcAft>
              <a:buNone/>
            </a:pPr>
            <a:r>
              <a:rPr lang="it-IT" dirty="0"/>
              <a:t>Risultati di apprendimento  acquisiti vs. attesi</a:t>
            </a:r>
          </a:p>
        </p:txBody>
      </p:sp>
      <p:sp>
        <p:nvSpPr>
          <p:cNvPr id="15" name="Figura a mano libera 14">
            <a:extLst>
              <a:ext uri="{FF2B5EF4-FFF2-40B4-BE49-F238E27FC236}">
                <a16:creationId xmlns:a16="http://schemas.microsoft.com/office/drawing/2014/main" id="{68C7CB46-A2EF-F643-8C4E-F55A2D5B5B5A}"/>
              </a:ext>
            </a:extLst>
          </p:cNvPr>
          <p:cNvSpPr/>
          <p:nvPr/>
        </p:nvSpPr>
        <p:spPr>
          <a:xfrm>
            <a:off x="6428999" y="2155689"/>
            <a:ext cx="2476181" cy="1457993"/>
          </a:xfrm>
          <a:custGeom>
            <a:avLst/>
            <a:gdLst>
              <a:gd name="connsiteX0" fmla="*/ 0 w 2253563"/>
              <a:gd name="connsiteY0" fmla="*/ 0 h 1126781"/>
              <a:gd name="connsiteX1" fmla="*/ 2253563 w 2253563"/>
              <a:gd name="connsiteY1" fmla="*/ 0 h 1126781"/>
              <a:gd name="connsiteX2" fmla="*/ 2253563 w 2253563"/>
              <a:gd name="connsiteY2" fmla="*/ 1126781 h 1126781"/>
              <a:gd name="connsiteX3" fmla="*/ 0 w 2253563"/>
              <a:gd name="connsiteY3" fmla="*/ 1126781 h 1126781"/>
              <a:gd name="connsiteX4" fmla="*/ 0 w 2253563"/>
              <a:gd name="connsiteY4" fmla="*/ 0 h 11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563" h="1126781">
                <a:moveTo>
                  <a:pt x="0" y="0"/>
                </a:moveTo>
                <a:lnTo>
                  <a:pt x="2253563" y="0"/>
                </a:lnTo>
                <a:lnTo>
                  <a:pt x="2253563" y="1126781"/>
                </a:lnTo>
                <a:lnTo>
                  <a:pt x="0" y="112678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spcBef>
                <a:spcPct val="0"/>
              </a:spcBef>
              <a:spcAft>
                <a:spcPct val="35000"/>
              </a:spcAft>
            </a:pPr>
            <a:r>
              <a:rPr lang="it-IT" kern="1200" dirty="0"/>
              <a:t>“</a:t>
            </a:r>
            <a:r>
              <a:rPr lang="it-IT" dirty="0"/>
              <a:t>P</a:t>
            </a:r>
            <a:r>
              <a:rPr lang="it-IT" kern="1200" dirty="0"/>
              <a:t>ieno“ coinvolgimento degli studenti nell’ambiente di apprendimento?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5C1A99F6-F1AA-D644-84A5-22EC3FD0289F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7/20</a:t>
            </a:r>
          </a:p>
        </p:txBody>
      </p:sp>
    </p:spTree>
    <p:extLst>
      <p:ext uri="{BB962C8B-B14F-4D97-AF65-F5344CB8AC3E}">
        <p14:creationId xmlns:p14="http://schemas.microsoft.com/office/powerpoint/2010/main" val="152362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2A69-77BF-F841-96F5-B46EE555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902" y="685844"/>
            <a:ext cx="7326560" cy="569835"/>
          </a:xfrm>
        </p:spPr>
        <p:txBody>
          <a:bodyPr>
            <a:noAutofit/>
          </a:bodyPr>
          <a:lstStyle/>
          <a:p>
            <a:r>
              <a:rPr lang="it-IT" sz="3000" dirty="0">
                <a:solidFill>
                  <a:srgbClr val="0070C0"/>
                </a:solidFill>
              </a:rPr>
              <a:t>Inoltre, negli anni più recenti…</a:t>
            </a: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br>
              <a:rPr lang="it-IT" sz="3000" dirty="0">
                <a:solidFill>
                  <a:srgbClr val="0070C0"/>
                </a:solidFill>
              </a:rPr>
            </a:b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8719D-5AAB-5F48-A207-6DD24EE31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206" y="1496657"/>
            <a:ext cx="7805320" cy="3602286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it-IT" dirty="0"/>
              <a:t>Variazioni ancora più evidenti nella </a:t>
            </a:r>
            <a:r>
              <a:rPr lang="it-IT" i="1" dirty="0">
                <a:solidFill>
                  <a:srgbClr val="FF0000"/>
                </a:solidFill>
              </a:rPr>
              <a:t>natura della formazione richiesta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Necessità di un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bilanciamento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 tra i corsi “disciplinari“ e le conoscenze e le abilità necessarie per i cittadini del 21° secolo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Necessità di comprendere le </a:t>
            </a:r>
            <a:r>
              <a:rPr lang="it-IT" i="1" dirty="0">
                <a:solidFill>
                  <a:srgbClr val="FF0000"/>
                </a:solidFill>
                <a:latin typeface="Century Gothic" panose="020B0502020202020204" pitchFamily="34" charset="0"/>
              </a:rPr>
              <a:t>sfide di un mondo complesso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it-IT" u="sng" dirty="0">
                <a:solidFill>
                  <a:schemeClr val="tx1"/>
                </a:solidFill>
                <a:latin typeface="Century Gothic" panose="020B0502020202020204" pitchFamily="34" charset="0"/>
              </a:rPr>
              <a:t>rispettando gli altri e l’ambiente</a:t>
            </a: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, costruendo una </a:t>
            </a:r>
            <a:r>
              <a:rPr lang="it-IT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società più equa ed inclusiva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Forti sollecitazioni in questa direzione a vari livelli, nazionale, europeo, internazionale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endParaRPr lang="it-IT" i="1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it-IT" dirty="0">
              <a:solidFill>
                <a:schemeClr val="tx1"/>
              </a:solidFill>
              <a:cs typeface="Comic Sans MS"/>
            </a:endParaRPr>
          </a:p>
        </p:txBody>
      </p:sp>
      <p:pic>
        <p:nvPicPr>
          <p:cNvPr id="5" name="Immagine 4" descr="Immagine che contiene giocattolo, tavolo&#10;&#10;Descrizione generata automaticamente">
            <a:extLst>
              <a:ext uri="{FF2B5EF4-FFF2-40B4-BE49-F238E27FC236}">
                <a16:creationId xmlns:a16="http://schemas.microsoft.com/office/drawing/2014/main" id="{C0DF34ED-0DD5-D84A-B6E4-27E89D2A5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18493" y="5030101"/>
            <a:ext cx="4151032" cy="168228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14FFB78-E4F6-534B-8C25-2DBF2EB8A6ED}"/>
              </a:ext>
            </a:extLst>
          </p:cNvPr>
          <p:cNvSpPr/>
          <p:nvPr/>
        </p:nvSpPr>
        <p:spPr>
          <a:xfrm>
            <a:off x="1578620" y="53742"/>
            <a:ext cx="73265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it-IT" sz="1600" i="1" dirty="0">
                <a:solidFill>
                  <a:srgbClr val="FF0000"/>
                </a:solidFill>
                <a:latin typeface="Century Gothic" panose="020B0502020202020204" pitchFamily="34" charset="0"/>
                <a:cs typeface="Comic Sans MS"/>
              </a:rPr>
              <a:t>Flessibilità dell’offerta formativa 8/20</a:t>
            </a:r>
          </a:p>
        </p:txBody>
      </p:sp>
    </p:spTree>
    <p:extLst>
      <p:ext uri="{BB962C8B-B14F-4D97-AF65-F5344CB8AC3E}">
        <p14:creationId xmlns:p14="http://schemas.microsoft.com/office/powerpoint/2010/main" val="124242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ilo">
  <a:themeElements>
    <a:clrScheme name="Arancione ros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12118</TotalTime>
  <Words>1638</Words>
  <Application>Microsoft Macintosh PowerPoint</Application>
  <PresentationFormat>Presentazione su schermo (4:3)</PresentationFormat>
  <Paragraphs>152</Paragraphs>
  <Slides>22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Gothic</vt:lpstr>
      <vt:lpstr>Comic Sans MS</vt:lpstr>
      <vt:lpstr>Wingdings</vt:lpstr>
      <vt:lpstr>Wingdings 3</vt:lpstr>
      <vt:lpstr>Filo</vt:lpstr>
      <vt:lpstr>Presentazione standard di PowerPoint</vt:lpstr>
      <vt:lpstr>Da quando si parla di “flessibilità“?</vt:lpstr>
      <vt:lpstr>Perché si parla di “flessibilità“?</vt:lpstr>
      <vt:lpstr>Perché questo cambio di paradigma?  </vt:lpstr>
      <vt:lpstr>Azione concertata a livello europeo  </vt:lpstr>
      <vt:lpstr>Quadro Nazionale dei Titoli  </vt:lpstr>
      <vt:lpstr>Strumenti: un approccio coordinato per assicurare trasparenza e qualità </vt:lpstr>
      <vt:lpstr>Sono stati risolti tutti i problemi?    </vt:lpstr>
      <vt:lpstr>Inoltre, negli anni più recenti…    </vt:lpstr>
      <vt:lpstr>La seconda chance:  flessibilità e modularità</vt:lpstr>
      <vt:lpstr>La flessibilità per le TAFA e TAFB </vt:lpstr>
      <vt:lpstr>La flessibilità per le TAFA e TAFB </vt:lpstr>
      <vt:lpstr>La flessibilità per le TAFC </vt:lpstr>
      <vt:lpstr>La modularità: le “Microcredentials“   </vt:lpstr>
      <vt:lpstr>Progetto MICROBOL (EHEA)</vt:lpstr>
      <vt:lpstr>Progetto MICROBOL: 3 Gruppi di lavoro</vt:lpstr>
      <vt:lpstr>Progetto MICROBOL: working definition</vt:lpstr>
      <vt:lpstr>Progetto Commissione europea</vt:lpstr>
      <vt:lpstr>Progetto Commissione europea: working definition</vt:lpstr>
      <vt:lpstr>Progetto Commissione europea: uno standard europeo</vt:lpstr>
      <vt:lpstr>Iniziative a livello nazionale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Corsi di studio internazionali</dc:title>
  <dc:creator>Vincenzo Zara</dc:creator>
  <cp:lastModifiedBy>Vincenzo Zara</cp:lastModifiedBy>
  <cp:revision>665</cp:revision>
  <dcterms:created xsi:type="dcterms:W3CDTF">2018-04-21T14:41:18Z</dcterms:created>
  <dcterms:modified xsi:type="dcterms:W3CDTF">2021-04-08T08:12:06Z</dcterms:modified>
</cp:coreProperties>
</file>