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sldIdLst>
    <p:sldId id="978" r:id="rId2"/>
    <p:sldId id="1429" r:id="rId3"/>
    <p:sldId id="1466" r:id="rId4"/>
    <p:sldId id="1475" r:id="rId5"/>
    <p:sldId id="1476" r:id="rId6"/>
    <p:sldId id="1477" r:id="rId7"/>
    <p:sldId id="1473" r:id="rId8"/>
    <p:sldId id="1467" r:id="rId9"/>
    <p:sldId id="1471" r:id="rId10"/>
    <p:sldId id="1459" r:id="rId11"/>
    <p:sldId id="1470" r:id="rId12"/>
    <p:sldId id="1469" r:id="rId13"/>
    <p:sldId id="1445" r:id="rId14"/>
    <p:sldId id="1446" r:id="rId15"/>
    <p:sldId id="1450" r:id="rId16"/>
    <p:sldId id="1452" r:id="rId17"/>
    <p:sldId id="1453" r:id="rId18"/>
    <p:sldId id="1454" r:id="rId19"/>
    <p:sldId id="1462" r:id="rId20"/>
  </p:sldIdLst>
  <p:sldSz cx="9144000" cy="6858000" type="screen4x3"/>
  <p:notesSz cx="7010400" cy="9296400"/>
  <p:custDataLst>
    <p:tags r:id="rId22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812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89E"/>
    <a:srgbClr val="B9C4CA"/>
    <a:srgbClr val="3F050D"/>
    <a:srgbClr val="4F5251"/>
    <a:srgbClr val="5C0915"/>
    <a:srgbClr val="9D8100"/>
    <a:srgbClr val="FFD300"/>
    <a:srgbClr val="002C0A"/>
    <a:srgbClr val="005114"/>
    <a:srgbClr val="3908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0" autoAdjust="0"/>
    <p:restoredTop sz="92743" autoAdjust="0"/>
  </p:normalViewPr>
  <p:slideViewPr>
    <p:cSldViewPr showGuides="1">
      <p:cViewPr varScale="1">
        <p:scale>
          <a:sx n="89" d="100"/>
          <a:sy n="89" d="100"/>
        </p:scale>
        <p:origin x="547" y="77"/>
      </p:cViewPr>
      <p:guideLst>
        <p:guide orient="horz" pos="2160"/>
        <p:guide orient="horz" pos="812"/>
        <p:guide pos="2880"/>
      </p:guideLst>
    </p:cSldViewPr>
  </p:slideViewPr>
  <p:outlineViewPr>
    <p:cViewPr>
      <p:scale>
        <a:sx n="33" d="100"/>
        <a:sy n="33" d="100"/>
      </p:scale>
      <p:origin x="0" y="-18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2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DC714-B8C8-41CC-8B32-1E23D8396FA6}" type="datetimeFigureOut">
              <a:rPr lang="fr-FR" smtClean="0"/>
              <a:pPr/>
              <a:t>25/05/2018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440946-B3FE-4062-9BAE-4125F5E6CB49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05264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5AF31F-F175-41E6-81B5-A2608FCF54F8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267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451" y="-171400"/>
            <a:ext cx="9281195" cy="7560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701284" y="1687556"/>
            <a:ext cx="7772400" cy="1470025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701284" y="3402496"/>
            <a:ext cx="6400800" cy="1752600"/>
          </a:xfrm>
        </p:spPr>
        <p:txBody>
          <a:bodyPr>
            <a:normAutofit/>
          </a:bodyPr>
          <a:lstStyle>
            <a:lvl1pPr marL="0" indent="0" algn="l">
              <a:buNone/>
              <a:defRPr sz="1400" baseline="0"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pic>
        <p:nvPicPr>
          <p:cNvPr id="9" name="Picture 4" descr="D:\Le sel en +\Realisations\TBWA\120117 Microelectronics\ST_Bloc marque_Qi_H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878420"/>
            <a:ext cx="2448000" cy="7909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1773250" y="6453946"/>
            <a:ext cx="7180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 smtClean="0">
                <a:solidFill>
                  <a:srgbClr val="FF0000"/>
                </a:solidFill>
              </a:rPr>
              <a:t>For Educational Purposes Only – Views</a:t>
            </a:r>
            <a:r>
              <a:rPr lang="en-US" sz="1400" b="1" baseline="0" dirty="0" smtClean="0">
                <a:solidFill>
                  <a:srgbClr val="FF0000"/>
                </a:solidFill>
              </a:rPr>
              <a:t> expressed are not necessarily those of ST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2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77496"/>
            <a:ext cx="8229600" cy="5247848"/>
          </a:xfrm>
        </p:spPr>
        <p:txBody>
          <a:bodyPr>
            <a:normAutofit/>
          </a:bodyPr>
          <a:lstStyle>
            <a:lvl1pPr marL="287338" indent="-287338">
              <a:lnSpc>
                <a:spcPct val="114000"/>
              </a:lnSpc>
              <a:spcBef>
                <a:spcPts val="1800"/>
              </a:spcBef>
              <a:spcAft>
                <a:spcPts val="900"/>
              </a:spcAft>
              <a:buFont typeface="Wingdings" panose="05000000000000000000" pitchFamily="2" charset="2"/>
              <a:buChar char="Ø"/>
              <a:defRPr baseline="0"/>
            </a:lvl1pPr>
            <a:lvl2pPr marL="627063" indent="-271463">
              <a:lnSpc>
                <a:spcPct val="114000"/>
              </a:lnSpc>
              <a:spcAft>
                <a:spcPts val="900"/>
              </a:spcAft>
              <a:buFont typeface="Wingdings" panose="05000000000000000000" pitchFamily="2" charset="2"/>
              <a:buChar char="Ø"/>
              <a:defRPr/>
            </a:lvl2pPr>
            <a:lvl3pPr marL="973138" indent="-249238">
              <a:lnSpc>
                <a:spcPct val="114000"/>
              </a:lnSpc>
              <a:spcAft>
                <a:spcPts val="900"/>
              </a:spcAft>
              <a:buFont typeface="Wingdings" panose="05000000000000000000" pitchFamily="2" charset="2"/>
              <a:buChar char="Ø"/>
              <a:defRPr/>
            </a:lvl3pPr>
            <a:lvl4pPr marL="1312863" indent="-214313">
              <a:lnSpc>
                <a:spcPct val="114000"/>
              </a:lnSpc>
              <a:spcAft>
                <a:spcPts val="900"/>
              </a:spcAft>
              <a:buFont typeface="Wingdings" panose="05000000000000000000" pitchFamily="2" charset="2"/>
              <a:buChar char="Ø"/>
              <a:tabLst/>
              <a:defRPr sz="1400"/>
            </a:lvl4pPr>
            <a:lvl5pPr marL="1719263" indent="-228600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buFont typeface="Wingdings" panose="05000000000000000000" pitchFamily="2" charset="2"/>
              <a:buChar char="Ø"/>
              <a:defRPr sz="1400" baseline="0"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fld id="{5B31B9E4-8E4D-4C86-BFD7-412B282B373B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8274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62" r="10397" b="48525"/>
          <a:stretch/>
        </p:blipFill>
        <p:spPr bwMode="auto">
          <a:xfrm>
            <a:off x="0" y="4104"/>
            <a:ext cx="9144000" cy="39128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85056" y="4281115"/>
            <a:ext cx="7772400" cy="1362075"/>
          </a:xfrm>
        </p:spPr>
        <p:txBody>
          <a:bodyPr anchor="t">
            <a:normAutofit/>
          </a:bodyPr>
          <a:lstStyle>
            <a:lvl1pPr algn="l">
              <a:defRPr sz="4000" b="0" cap="none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172400" y="6546249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E6565058-DC6A-4E4F-9CDA-36CB1EF97A43}" type="datetime1">
              <a:rPr lang="fr-FR" smtClean="0"/>
              <a:pPr/>
              <a:t>25/05/2018</a:t>
            </a:fld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4008" y="6546249"/>
            <a:ext cx="3414585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1590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288148"/>
            <a:ext cx="4038600" cy="468000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sytles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8" name="Espace réservé de la date 3"/>
          <p:cNvSpPr>
            <a:spLocks noGrp="1"/>
          </p:cNvSpPr>
          <p:nvPr>
            <p:ph type="dt" sz="half" idx="13"/>
          </p:nvPr>
        </p:nvSpPr>
        <p:spPr>
          <a:xfrm>
            <a:off x="8172400" y="6546249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7EE0208-1BA8-4FD9-B204-5F25F56B0794}" type="datetime1">
              <a:rPr lang="fr-FR" smtClean="0"/>
              <a:pPr/>
              <a:t>25/05/2018</a:t>
            </a:fld>
            <a:endParaRPr lang="fr-FR" dirty="0"/>
          </a:p>
        </p:txBody>
      </p:sp>
      <p:sp>
        <p:nvSpPr>
          <p:cNvPr id="9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4008" y="6546249"/>
            <a:ext cx="3414585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dirty="0" smtClean="0"/>
              <a:t>Presentation Title</a:t>
            </a:r>
            <a:endParaRPr lang="en-US" noProof="0" dirty="0"/>
          </a:p>
        </p:txBody>
      </p:sp>
      <p:sp>
        <p:nvSpPr>
          <p:cNvPr id="10" name="Espace réservé du contenu 2"/>
          <p:cNvSpPr>
            <a:spLocks noGrp="1"/>
          </p:cNvSpPr>
          <p:nvPr>
            <p:ph sz="half" idx="14" hasCustomPrompt="1"/>
          </p:nvPr>
        </p:nvSpPr>
        <p:spPr>
          <a:xfrm>
            <a:off x="4637856" y="1288148"/>
            <a:ext cx="4038600" cy="4680000"/>
          </a:xfrm>
        </p:spPr>
        <p:txBody>
          <a:bodyPr>
            <a:spAutoFit/>
          </a:bodyPr>
          <a:lstStyle>
            <a:lvl1pPr>
              <a:lnSpc>
                <a:spcPct val="100000"/>
              </a:lnSpc>
              <a:spcBef>
                <a:spcPts val="1800"/>
              </a:spcBef>
              <a:defRPr sz="1800"/>
            </a:lvl1pPr>
            <a:lvl2pPr>
              <a:lnSpc>
                <a:spcPct val="100000"/>
              </a:lnSpc>
              <a:defRPr sz="1600"/>
            </a:lvl2pPr>
            <a:lvl3pPr>
              <a:lnSpc>
                <a:spcPct val="100000"/>
              </a:lnSpc>
              <a:defRPr sz="14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smtClean="0"/>
              <a:t>Click to edit Master text sytles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7669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172400" y="6546249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471282-26A7-4C44-8A52-D9B4D7AEF947}" type="datetime1">
              <a:rPr lang="fr-FR" smtClean="0"/>
              <a:pPr/>
              <a:t>25/05/2018</a:t>
            </a:fld>
            <a:endParaRPr lang="fr-FR" dirty="0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4008" y="6546249"/>
            <a:ext cx="3414585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0476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1B9E4-8E4D-4C86-BFD7-412B282B373B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172400" y="6546249"/>
            <a:ext cx="519373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>
              <a:defRPr lang="fr-FR" sz="8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A68996B-E060-46F7-B1B6-9E9516517BF8}" type="datetime1">
              <a:rPr lang="fr-FR" smtClean="0"/>
              <a:pPr/>
              <a:t>25/05/2018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644008" y="6546249"/>
            <a:ext cx="3414585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noProof="0" dirty="0" smtClean="0"/>
              <a:t>Presentation Title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5009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07524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8815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7744" y="678629"/>
            <a:ext cx="544994" cy="198000"/>
          </a:xfrm>
          <a:prstGeom prst="rect">
            <a:avLst/>
          </a:prstGeom>
          <a:solidFill>
            <a:schemeClr val="accent2"/>
          </a:solidFill>
        </p:spPr>
        <p:txBody>
          <a:bodyPr vert="horz" wrap="none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31B9E4-8E4D-4C86-BFD7-412B282B373B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7407741" y="6453946"/>
            <a:ext cx="15456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 smtClean="0">
                <a:solidFill>
                  <a:srgbClr val="FF0000"/>
                </a:solidFill>
              </a:rPr>
              <a:t>ST </a:t>
            </a:r>
            <a:r>
              <a:rPr lang="en-US" sz="1400" b="1" baseline="0" dirty="0" smtClean="0">
                <a:solidFill>
                  <a:srgbClr val="FF0000"/>
                </a:solidFill>
              </a:rPr>
              <a:t>Confidential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4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2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7800" indent="-177800" algn="l" defTabSz="914400" rtl="0" eaLnBrk="1" latinLnBrk="0" hangingPunct="1">
        <a:lnSpc>
          <a:spcPct val="100000"/>
        </a:lnSpc>
        <a:spcBef>
          <a:spcPts val="1800"/>
        </a:spcBef>
        <a:spcAft>
          <a:spcPts val="600"/>
        </a:spcAft>
        <a:buClr>
          <a:schemeClr val="accent1"/>
        </a:buClr>
        <a:buFont typeface="Arial" pitchFamily="34" charset="0"/>
        <a:buChar char="•"/>
        <a:defRPr sz="2000" kern="1200">
          <a:solidFill>
            <a:schemeClr val="accent4"/>
          </a:solidFill>
          <a:latin typeface="Arial" pitchFamily="34" charset="0"/>
          <a:ea typeface="+mn-ea"/>
          <a:cs typeface="Arial" pitchFamily="34" charset="0"/>
        </a:defRPr>
      </a:lvl1pPr>
      <a:lvl2pPr marL="533400" indent="-177800" algn="l" defTabSz="914400" rtl="0" eaLnBrk="1" latinLnBrk="0" hangingPunct="1">
        <a:lnSpc>
          <a:spcPct val="90000"/>
        </a:lnSpc>
        <a:spcBef>
          <a:spcPts val="0"/>
        </a:spcBef>
        <a:spcAft>
          <a:spcPts val="600"/>
        </a:spcAft>
        <a:buClr>
          <a:schemeClr val="accent4"/>
        </a:buClr>
        <a:buFont typeface="Arial" pitchFamily="34" charset="0"/>
        <a:buChar char="•"/>
        <a:defRPr sz="1600" kern="1200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2pPr>
      <a:lvl3pPr marL="901700" indent="-177800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itchFamily="34" charset="0"/>
        <a:buChar char="•"/>
        <a:defRPr sz="1400" kern="1200" baseline="0">
          <a:solidFill>
            <a:schemeClr val="accent3"/>
          </a:solidFill>
          <a:latin typeface="Arial" pitchFamily="34" charset="0"/>
          <a:ea typeface="+mn-ea"/>
          <a:cs typeface="Arial" pitchFamily="34" charset="0"/>
        </a:defRPr>
      </a:lvl3pPr>
      <a:lvl4pPr marL="1527175" indent="-155575" algn="l" defTabSz="914400" rtl="0" eaLnBrk="1" latinLnBrk="0" hangingPunct="1">
        <a:lnSpc>
          <a:spcPct val="90000"/>
        </a:lnSpc>
        <a:spcBef>
          <a:spcPts val="0"/>
        </a:spcBef>
        <a:spcAft>
          <a:spcPts val="300"/>
        </a:spcAft>
        <a:buFont typeface="Arial" pitchFamily="34" charset="0"/>
        <a:buChar char="•"/>
        <a:defRPr sz="1200" kern="1200" baseline="0">
          <a:solidFill>
            <a:srgbClr val="5F5F5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Contenziosi in materia </a:t>
            </a:r>
            <a:r>
              <a:rPr lang="it-IT" dirty="0" smtClean="0"/>
              <a:t>brevettuale </a:t>
            </a:r>
            <a:r>
              <a:rPr lang="it-IT" dirty="0"/>
              <a:t>nel mondo dell’industria</a:t>
            </a:r>
            <a:endParaRPr lang="en-U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n-US" sz="2800" dirty="0" smtClean="0"/>
          </a:p>
          <a:p>
            <a:pPr>
              <a:lnSpc>
                <a:spcPct val="80000"/>
              </a:lnSpc>
            </a:pPr>
            <a:r>
              <a:rPr lang="en-US" sz="2800" dirty="0" smtClean="0"/>
              <a:t>22 </a:t>
            </a:r>
            <a:r>
              <a:rPr lang="en-US" sz="2800" dirty="0"/>
              <a:t>M</a:t>
            </a:r>
            <a:r>
              <a:rPr lang="en-US" sz="2800" dirty="0" smtClean="0"/>
              <a:t>aggio 2018 – Palermo</a:t>
            </a:r>
            <a:endParaRPr lang="en-US" sz="2800" dirty="0" smtClean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endParaRPr lang="en-US" sz="2800" dirty="0">
              <a:latin typeface="+mn-lt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11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7307" y="2276872"/>
            <a:ext cx="71515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Tribunale</a:t>
            </a:r>
            <a:r>
              <a:rPr lang="en-US" sz="4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Unificato</a:t>
            </a:r>
            <a:r>
              <a:rPr lang="en-US" sz="4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dei</a:t>
            </a:r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Brevetti</a:t>
            </a:r>
            <a:endParaRPr lang="en-US" sz="4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860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Tribunale</a:t>
            </a:r>
            <a:r>
              <a:rPr lang="en-US" dirty="0" smtClean="0"/>
              <a:t> </a:t>
            </a:r>
            <a:r>
              <a:rPr lang="en-US" dirty="0" err="1" smtClean="0"/>
              <a:t>Unificato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Brevetti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 err="1" smtClean="0"/>
              <a:t>Tribunale</a:t>
            </a:r>
            <a:r>
              <a:rPr lang="en-US" sz="1600" dirty="0" smtClean="0"/>
              <a:t> </a:t>
            </a:r>
            <a:r>
              <a:rPr lang="en-US" sz="1600" dirty="0" err="1" smtClean="0"/>
              <a:t>Unificato</a:t>
            </a:r>
            <a:r>
              <a:rPr lang="en-US" sz="1600" dirty="0" smtClean="0"/>
              <a:t> </a:t>
            </a:r>
            <a:r>
              <a:rPr lang="en-US" sz="1600" dirty="0" err="1" smtClean="0"/>
              <a:t>dei</a:t>
            </a:r>
            <a:r>
              <a:rPr lang="en-US" sz="1600" dirty="0" smtClean="0"/>
              <a:t> </a:t>
            </a:r>
            <a:r>
              <a:rPr lang="en-US" sz="1600" dirty="0" err="1" smtClean="0"/>
              <a:t>Brevetti</a:t>
            </a:r>
            <a:r>
              <a:rPr lang="en-US" sz="1600" dirty="0" smtClean="0"/>
              <a:t> (“TUB”)</a:t>
            </a:r>
          </a:p>
          <a:p>
            <a:pPr lvl="1"/>
            <a:r>
              <a:rPr lang="it-IT" sz="1400" dirty="0"/>
              <a:t>Attualmente </a:t>
            </a:r>
            <a:r>
              <a:rPr lang="en-US" sz="1400" dirty="0" err="1" smtClean="0"/>
              <a:t>una</a:t>
            </a:r>
            <a:r>
              <a:rPr lang="en-US" sz="1400" dirty="0" smtClean="0"/>
              <a:t> </a:t>
            </a:r>
            <a:r>
              <a:rPr lang="en-US" sz="1400" dirty="0" err="1" smtClean="0"/>
              <a:t>controversia</a:t>
            </a:r>
            <a:r>
              <a:rPr lang="en-US" sz="1400" dirty="0" smtClean="0"/>
              <a:t> in </a:t>
            </a:r>
            <a:r>
              <a:rPr lang="en-US" sz="1400" dirty="0" err="1" smtClean="0"/>
              <a:t>materia</a:t>
            </a:r>
            <a:r>
              <a:rPr lang="en-US" sz="1400" dirty="0" smtClean="0"/>
              <a:t> </a:t>
            </a:r>
            <a:r>
              <a:rPr lang="en-US" sz="1400" dirty="0" err="1" smtClean="0"/>
              <a:t>brevettuale</a:t>
            </a:r>
            <a:r>
              <a:rPr lang="en-US" sz="1400" dirty="0" smtClean="0"/>
              <a:t> </a:t>
            </a:r>
            <a:r>
              <a:rPr lang="en-US" sz="1400" dirty="0" err="1" smtClean="0"/>
              <a:t>instaurata</a:t>
            </a:r>
            <a:r>
              <a:rPr lang="en-US" sz="1400" dirty="0" smtClean="0"/>
              <a:t> in un </a:t>
            </a:r>
            <a:r>
              <a:rPr lang="en-US" sz="1400" dirty="0" err="1" smtClean="0"/>
              <a:t>determinato</a:t>
            </a:r>
            <a:r>
              <a:rPr lang="en-US" sz="1400" dirty="0" smtClean="0"/>
              <a:t> </a:t>
            </a:r>
            <a:r>
              <a:rPr lang="en-US" sz="1400" dirty="0" err="1" smtClean="0"/>
              <a:t>stato</a:t>
            </a:r>
            <a:r>
              <a:rPr lang="en-US" sz="1400" dirty="0" smtClean="0"/>
              <a:t> </a:t>
            </a:r>
            <a:r>
              <a:rPr lang="en-US" sz="1400" dirty="0" err="1" smtClean="0"/>
              <a:t>dell’Unione</a:t>
            </a:r>
            <a:r>
              <a:rPr lang="en-US" sz="1400" dirty="0" smtClean="0"/>
              <a:t> </a:t>
            </a:r>
            <a:r>
              <a:rPr lang="en-US" sz="1400" dirty="0" err="1" smtClean="0"/>
              <a:t>Europea</a:t>
            </a:r>
            <a:r>
              <a:rPr lang="en-US" sz="1400" dirty="0" smtClean="0"/>
              <a:t> ha </a:t>
            </a:r>
            <a:r>
              <a:rPr lang="en-US" sz="1400" dirty="0" err="1" smtClean="0"/>
              <a:t>uno</a:t>
            </a:r>
            <a:r>
              <a:rPr lang="en-US" sz="1400" dirty="0" smtClean="0"/>
              <a:t> </a:t>
            </a:r>
            <a:r>
              <a:rPr lang="en-US" sz="1400" dirty="0" err="1" smtClean="0"/>
              <a:t>scarso</a:t>
            </a:r>
            <a:r>
              <a:rPr lang="en-US" sz="1400" dirty="0" smtClean="0"/>
              <a:t> </a:t>
            </a:r>
            <a:r>
              <a:rPr lang="en-US" sz="1400" dirty="0" err="1" smtClean="0"/>
              <a:t>effetto</a:t>
            </a:r>
            <a:r>
              <a:rPr lang="en-US" sz="1400" dirty="0" smtClean="0"/>
              <a:t> </a:t>
            </a:r>
            <a:r>
              <a:rPr lang="en-US" sz="1400" dirty="0" err="1" smtClean="0"/>
              <a:t>sugli</a:t>
            </a:r>
            <a:r>
              <a:rPr lang="en-US" sz="1400" dirty="0" smtClean="0"/>
              <a:t> </a:t>
            </a:r>
            <a:r>
              <a:rPr lang="en-US" sz="1400" dirty="0" err="1" smtClean="0"/>
              <a:t>altri</a:t>
            </a:r>
            <a:r>
              <a:rPr lang="en-US" sz="1400" dirty="0" smtClean="0"/>
              <a:t> </a:t>
            </a:r>
            <a:r>
              <a:rPr lang="en-US" sz="1400" dirty="0" err="1" smtClean="0"/>
              <a:t>stati</a:t>
            </a:r>
            <a:r>
              <a:rPr lang="en-US" sz="1400" dirty="0" smtClean="0"/>
              <a:t> UE.</a:t>
            </a:r>
            <a:r>
              <a:rPr lang="it-IT" sz="1400" dirty="0"/>
              <a:t> </a:t>
            </a:r>
            <a:r>
              <a:rPr lang="it-IT" sz="1400" dirty="0" smtClean="0"/>
              <a:t>Il </a:t>
            </a:r>
            <a:r>
              <a:rPr lang="it-IT" sz="1400" dirty="0"/>
              <a:t>foro competente rimane quello nazionale: dopo la concessione, gli attuali brevetti europei si trasformano </a:t>
            </a:r>
            <a:r>
              <a:rPr lang="it-IT" sz="1400" dirty="0" smtClean="0"/>
              <a:t>infatti in </a:t>
            </a:r>
            <a:r>
              <a:rPr lang="it-IT" sz="1400" dirty="0"/>
              <a:t>un fascio di brevetti nazionali, ciascuno dei quali ricade sotto la competenza della relativa corte </a:t>
            </a:r>
            <a:r>
              <a:rPr lang="it-IT" sz="1400" dirty="0" smtClean="0"/>
              <a:t>nazionale.</a:t>
            </a:r>
            <a:endParaRPr lang="en-US" sz="1400" dirty="0"/>
          </a:p>
          <a:p>
            <a:pPr lvl="1"/>
            <a:r>
              <a:rPr lang="it-IT" sz="1400" dirty="0" smtClean="0"/>
              <a:t>Nella pratica, questo può portare a difficoltà quando il </a:t>
            </a:r>
            <a:r>
              <a:rPr lang="it-IT" sz="1400" dirty="0"/>
              <a:t>titolare di un brevetto desidera </a:t>
            </a:r>
            <a:r>
              <a:rPr lang="it-IT" sz="1400" dirty="0" smtClean="0"/>
              <a:t>far valere </a:t>
            </a:r>
            <a:r>
              <a:rPr lang="it-IT" sz="1400" dirty="0"/>
              <a:t>un brevetto europeo in diversi paesi o quando un terzo chiede la revoca di un brevetto europeo. Le controversie in più paesi sono costose e vi è il rischio di decisioni </a:t>
            </a:r>
            <a:r>
              <a:rPr lang="it-IT" sz="1400" dirty="0" smtClean="0"/>
              <a:t>divergenti. Le </a:t>
            </a:r>
            <a:r>
              <a:rPr lang="it-IT" sz="1400" dirty="0"/>
              <a:t>parti cercano di trarre vantaggio dalle differenze tra i tribunali nazionali e le loro procedure</a:t>
            </a:r>
            <a:endParaRPr lang="it-IT" sz="1400" dirty="0" smtClean="0"/>
          </a:p>
          <a:p>
            <a:pPr lvl="1"/>
            <a:r>
              <a:rPr lang="it-IT" sz="1400" dirty="0" smtClean="0"/>
              <a:t>Il </a:t>
            </a:r>
            <a:r>
              <a:rPr lang="it-IT" sz="1400" dirty="0"/>
              <a:t>Tribunale Unificato dei Brevetti è un nuovo tribunale sovranazionale specializzato nelle controversie in materia di brevetti, istituito sulla base dell’Accordo sul tribunale unificato dei brevetti sottoscritto da 25 Stati membri dell’Unione </a:t>
            </a:r>
            <a:r>
              <a:rPr lang="it-IT" sz="1400" dirty="0" smtClean="0"/>
              <a:t>Europea</a:t>
            </a:r>
            <a:r>
              <a:rPr lang="it-IT" sz="1400" dirty="0"/>
              <a:t>. </a:t>
            </a:r>
            <a:r>
              <a:rPr lang="it-IT" sz="1400" dirty="0" smtClean="0"/>
              <a:t>Il TUB </a:t>
            </a:r>
            <a:r>
              <a:rPr lang="it-IT" sz="1400" dirty="0"/>
              <a:t>avrà un’ampia ed esclusiva competenza di tutela ad effetto unitario </a:t>
            </a:r>
            <a:r>
              <a:rPr lang="it-IT" sz="1400" dirty="0" smtClean="0"/>
              <a:t>per </a:t>
            </a:r>
            <a:r>
              <a:rPr lang="it-IT" sz="1400" dirty="0"/>
              <a:t>la risoluzione delle dispute sulla contraffazione e per le cause di revoca / annullamento dei brevetti</a:t>
            </a:r>
            <a:r>
              <a:rPr lang="en-US" sz="1400" dirty="0" smtClean="0"/>
              <a:t>.</a:t>
            </a:r>
          </a:p>
          <a:p>
            <a:pPr lvl="1"/>
            <a:r>
              <a:rPr lang="it-IT" sz="1400" dirty="0" smtClean="0"/>
              <a:t>Il TUB avrà compentenza sia sugli attuali brevetti europei che sui </a:t>
            </a:r>
            <a:r>
              <a:rPr lang="it-IT" sz="1400" b="1" dirty="0" smtClean="0"/>
              <a:t>brevetti europei </a:t>
            </a:r>
            <a:r>
              <a:rPr lang="it-IT" sz="1400" b="1" dirty="0"/>
              <a:t>con effetto unitario</a:t>
            </a:r>
            <a:r>
              <a:rPr lang="it-IT" sz="1400" dirty="0"/>
              <a:t> (“brevetto unitario</a:t>
            </a:r>
            <a:r>
              <a:rPr lang="it-IT" sz="1400" dirty="0" smtClean="0"/>
              <a:t>”), rilasciati dall'Ufficio </a:t>
            </a:r>
            <a:r>
              <a:rPr lang="it-IT" sz="1400" dirty="0"/>
              <a:t>Europeo dei brevetti (</a:t>
            </a:r>
            <a:r>
              <a:rPr lang="it-IT" sz="1400" b="1" dirty="0"/>
              <a:t>EPO</a:t>
            </a:r>
            <a:r>
              <a:rPr lang="it-IT" sz="1400" dirty="0"/>
              <a:t>) e </a:t>
            </a:r>
            <a:r>
              <a:rPr lang="it-IT" sz="1400" dirty="0" smtClean="0"/>
              <a:t>che consentiranno, </a:t>
            </a:r>
            <a:r>
              <a:rPr lang="it-IT" sz="1400" dirty="0"/>
              <a:t>attraverso il pagamento di una unica tassa di rinnovo direttamente all'EPO, di </a:t>
            </a:r>
            <a:r>
              <a:rPr lang="it-IT" sz="1400" b="1" dirty="0"/>
              <a:t>ottenere contemporaneamente la protezione brevettuale nei 26 paesi UE aderenti </a:t>
            </a:r>
            <a:r>
              <a:rPr lang="it-IT" sz="1400" b="1" dirty="0" smtClean="0"/>
              <a:t>all'iniziativa.</a:t>
            </a:r>
            <a:endParaRPr lang="en-US" sz="1400" dirty="0" smtClean="0"/>
          </a:p>
          <a:p>
            <a:pPr marL="355600" lvl="1" indent="0">
              <a:buNone/>
            </a:pPr>
            <a:endParaRPr lang="en-US" sz="1200" dirty="0"/>
          </a:p>
          <a:p>
            <a:pPr marL="355600" lvl="1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40209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1844824"/>
            <a:ext cx="7218963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Le 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raccomandazioni</a:t>
            </a:r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(“best practices”) del </a:t>
            </a:r>
          </a:p>
          <a:p>
            <a:pPr algn="ctr"/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World Semiconductor Council  </a:t>
            </a:r>
          </a:p>
          <a:p>
            <a:pPr algn="ctr"/>
            <a:r>
              <a:rPr lang="en-US" sz="4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er 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contrastare</a:t>
            </a:r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il</a:t>
            </a:r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contenzioso</a:t>
            </a:r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abusivo</a:t>
            </a:r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40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brevettuale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7681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Best Practices</a:t>
            </a:r>
            <a:br>
              <a:rPr lang="en-US" dirty="0" smtClean="0"/>
            </a:br>
            <a:r>
              <a:rPr lang="en-US" dirty="0" smtClean="0"/>
              <a:t>to Combat Abusive Patent Litigation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World Semiconductor Council (</a:t>
            </a:r>
            <a:r>
              <a:rPr lang="en-US" dirty="0" smtClean="0"/>
              <a:t>WSC): </a:t>
            </a:r>
          </a:p>
          <a:p>
            <a:pPr lvl="1"/>
            <a:r>
              <a:rPr lang="it-IT" dirty="0" smtClean="0"/>
              <a:t>è </a:t>
            </a:r>
            <a:r>
              <a:rPr lang="it-IT" dirty="0"/>
              <a:t>un forum internazionale che riunisce i leader del settore per affrontare le questioni di interesse globale per l'industria dei </a:t>
            </a:r>
            <a:r>
              <a:rPr lang="it-IT" dirty="0" smtClean="0"/>
              <a:t>semiconduttori, </a:t>
            </a:r>
            <a:r>
              <a:rPr lang="it-IT" dirty="0"/>
              <a:t>al fine di </a:t>
            </a:r>
            <a:r>
              <a:rPr lang="it-IT" dirty="0" smtClean="0"/>
              <a:t>facilitarne </a:t>
            </a:r>
            <a:r>
              <a:rPr lang="it-IT" dirty="0"/>
              <a:t>la crescita</a:t>
            </a:r>
            <a:r>
              <a:rPr lang="it-IT" dirty="0" smtClean="0"/>
              <a:t>. Promuove </a:t>
            </a:r>
            <a:r>
              <a:rPr lang="it-IT" dirty="0"/>
              <a:t>la sana cooperazione internazionale nel settore </a:t>
            </a:r>
            <a:r>
              <a:rPr lang="it-IT" dirty="0" smtClean="0"/>
              <a:t>dell'industria dei </a:t>
            </a:r>
            <a:r>
              <a:rPr lang="it-IT" dirty="0"/>
              <a:t>semiconduttori.</a:t>
            </a:r>
            <a:endParaRPr lang="en-US" dirty="0" smtClean="0"/>
          </a:p>
          <a:p>
            <a:pPr lvl="1"/>
            <a:r>
              <a:rPr lang="it-IT" dirty="0"/>
              <a:t>La protezione della proprietà intellettuale è estremamente importante per l'industria dei semiconduttori, che è costretta a introdurre costantemente la tecnologia più aggiornata e ad effettuare massicci investimenti in R&amp;D. Il WSC riconosce la necessità di sviluppare e rafforzare la protezione e l'applicazione della proprietà intellettuale con l'obiettivo di promuovere il nuovo sviluppo tecnologico.</a:t>
            </a:r>
          </a:p>
          <a:p>
            <a:pPr lvl="1"/>
            <a:r>
              <a:rPr lang="it-IT" dirty="0" smtClean="0"/>
              <a:t>Una delle questioni affrontate dal WSC riguarda </a:t>
            </a:r>
            <a:r>
              <a:rPr lang="it-IT" dirty="0" smtClean="0"/>
              <a:t>il contenzioso </a:t>
            </a:r>
            <a:r>
              <a:rPr lang="it-IT" dirty="0"/>
              <a:t>«abusivo</a:t>
            </a:r>
            <a:r>
              <a:rPr lang="it-IT" dirty="0" smtClean="0"/>
              <a:t>», che </a:t>
            </a:r>
            <a:r>
              <a:rPr lang="it-IT" dirty="0" smtClean="0"/>
              <a:t>mina </a:t>
            </a:r>
            <a:r>
              <a:rPr lang="it-IT" dirty="0"/>
              <a:t>gravemente l'innovazione </a:t>
            </a:r>
            <a:r>
              <a:rPr lang="it-IT" dirty="0" smtClean="0"/>
              <a:t>poichè </a:t>
            </a:r>
            <a:r>
              <a:rPr lang="it-IT" dirty="0" smtClean="0"/>
              <a:t>reindirizza </a:t>
            </a:r>
            <a:r>
              <a:rPr lang="it-IT" dirty="0" smtClean="0"/>
              <a:t>le </a:t>
            </a:r>
            <a:r>
              <a:rPr lang="it-IT" dirty="0"/>
              <a:t>spese di ricerca e altre risorse a spese legali non </a:t>
            </a:r>
            <a:r>
              <a:rPr lang="it-IT" dirty="0" smtClean="0"/>
              <a:t>necessarie, rendendo </a:t>
            </a:r>
            <a:r>
              <a:rPr lang="it-IT" dirty="0"/>
              <a:t>più difficile portare i prodotti sul mercato</a:t>
            </a:r>
            <a:r>
              <a:rPr lang="en-US" dirty="0" smtClean="0"/>
              <a:t>.</a:t>
            </a:r>
          </a:p>
          <a:p>
            <a:pPr lvl="1"/>
            <a:r>
              <a:rPr lang="en-US" sz="1600" dirty="0" err="1" smtClean="0">
                <a:solidFill>
                  <a:schemeClr val="accent1"/>
                </a:solidFill>
              </a:rPr>
              <a:t>Nel</a:t>
            </a:r>
            <a:r>
              <a:rPr lang="en-US" sz="1600" dirty="0" smtClean="0">
                <a:solidFill>
                  <a:schemeClr val="accent1"/>
                </a:solidFill>
              </a:rPr>
              <a:t> </a:t>
            </a:r>
            <a:r>
              <a:rPr lang="en-US" sz="1600" dirty="0">
                <a:solidFill>
                  <a:schemeClr val="accent1"/>
                </a:solidFill>
              </a:rPr>
              <a:t>2017, le </a:t>
            </a:r>
            <a:r>
              <a:rPr lang="en-US" sz="1600" dirty="0" err="1">
                <a:solidFill>
                  <a:schemeClr val="accent1"/>
                </a:solidFill>
              </a:rPr>
              <a:t>società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en-US" sz="1600" dirty="0" err="1">
                <a:solidFill>
                  <a:schemeClr val="accent1"/>
                </a:solidFill>
              </a:rPr>
              <a:t>appartenenti</a:t>
            </a:r>
            <a:r>
              <a:rPr lang="en-US" sz="1600" dirty="0">
                <a:solidFill>
                  <a:schemeClr val="accent1"/>
                </a:solidFill>
              </a:rPr>
              <a:t> al WSC </a:t>
            </a:r>
            <a:r>
              <a:rPr lang="en-US" sz="1600" dirty="0" err="1" smtClean="0">
                <a:solidFill>
                  <a:schemeClr val="accent1"/>
                </a:solidFill>
              </a:rPr>
              <a:t>hanno</a:t>
            </a:r>
            <a:r>
              <a:rPr lang="en-US" sz="1600" dirty="0" smtClean="0">
                <a:solidFill>
                  <a:schemeClr val="accent1"/>
                </a:solidFill>
              </a:rPr>
              <a:t> </a:t>
            </a:r>
            <a:r>
              <a:rPr lang="en-US" sz="1600" dirty="0" err="1" smtClean="0">
                <a:solidFill>
                  <a:schemeClr val="accent1"/>
                </a:solidFill>
              </a:rPr>
              <a:t>presentato</a:t>
            </a:r>
            <a:r>
              <a:rPr lang="en-US" sz="1600" dirty="0" smtClean="0">
                <a:solidFill>
                  <a:schemeClr val="accent1"/>
                </a:solidFill>
              </a:rPr>
              <a:t> </a:t>
            </a:r>
            <a:r>
              <a:rPr lang="en-US" sz="1600" dirty="0">
                <a:solidFill>
                  <a:schemeClr val="accent1"/>
                </a:solidFill>
              </a:rPr>
              <a:t>un </a:t>
            </a:r>
            <a:r>
              <a:rPr lang="en-US" sz="1600" dirty="0" err="1">
                <a:solidFill>
                  <a:schemeClr val="accent1"/>
                </a:solidFill>
              </a:rPr>
              <a:t>serie</a:t>
            </a:r>
            <a:r>
              <a:rPr lang="en-US" sz="1600" dirty="0">
                <a:solidFill>
                  <a:schemeClr val="accent1"/>
                </a:solidFill>
              </a:rPr>
              <a:t> di “best practices” </a:t>
            </a:r>
            <a:r>
              <a:rPr lang="en-US" sz="1600" dirty="0" err="1">
                <a:solidFill>
                  <a:schemeClr val="accent1"/>
                </a:solidFill>
              </a:rPr>
              <a:t>finalizzate</a:t>
            </a:r>
            <a:r>
              <a:rPr lang="en-US" sz="1600" dirty="0">
                <a:solidFill>
                  <a:schemeClr val="accent1"/>
                </a:solidFill>
              </a:rPr>
              <a:t> a </a:t>
            </a:r>
            <a:r>
              <a:rPr lang="en-US" sz="1600" dirty="0" err="1">
                <a:solidFill>
                  <a:schemeClr val="accent1"/>
                </a:solidFill>
              </a:rPr>
              <a:t>ridurre</a:t>
            </a:r>
            <a:r>
              <a:rPr lang="en-US" sz="1600" dirty="0">
                <a:solidFill>
                  <a:schemeClr val="accent1"/>
                </a:solidFill>
              </a:rPr>
              <a:t> </a:t>
            </a:r>
            <a:r>
              <a:rPr lang="it-IT" dirty="0"/>
              <a:t>il potenziale di danno </a:t>
            </a:r>
            <a:r>
              <a:rPr lang="it-IT" dirty="0" smtClean="0"/>
              <a:t>derivante da un contenzioso brevettuale «abusivo»</a:t>
            </a:r>
            <a:endParaRPr lang="en-US" sz="16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Best </a:t>
            </a:r>
            <a:r>
              <a:rPr lang="en-US" dirty="0"/>
              <a:t>Practices</a:t>
            </a:r>
            <a:br>
              <a:rPr lang="en-US" dirty="0"/>
            </a:br>
            <a:r>
              <a:rPr lang="en-US" dirty="0"/>
              <a:t>to Combat Abusive Patent Litigation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Timing of Damages and/or Permanent Injunction</a:t>
            </a:r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Standard for Injunctions</a:t>
            </a:r>
            <a:endParaRPr lang="fr-BE" sz="2400" dirty="0" smtClean="0"/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“Forum Shopping”</a:t>
            </a:r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Fee Shifting with Bond</a:t>
            </a:r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Means to Challenge Patent Validity</a:t>
            </a:r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Publication of Pleadings and Opinions</a:t>
            </a:r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Defense Collaboration</a:t>
            </a:r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Real Parties in Interest </a:t>
            </a:r>
            <a:endParaRPr lang="fr-BE" sz="2400" dirty="0" smtClean="0"/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Discovery Burden and Cost Asymmetries </a:t>
            </a:r>
          </a:p>
          <a:p>
            <a:pPr marL="419418" indent="-457200"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Sufficiency of Pleadings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27439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Best Practices</a:t>
            </a:r>
            <a:b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to Combat Abusive Patent Litigation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>
            <a:normAutofit/>
          </a:bodyPr>
          <a:lstStyle/>
          <a:p>
            <a:pPr marL="457200" lvl="0" indent="-457200" eaLnBrk="0" hangingPunct="0">
              <a:buFont typeface="+mj-lt"/>
              <a:buAutoNum type="arabicPeriod"/>
            </a:pPr>
            <a:endParaRPr lang="en-US" u="sng" dirty="0" smtClean="0"/>
          </a:p>
          <a:p>
            <a:pPr marL="457200" lvl="0" indent="-457200" eaLnBrk="0" hangingPunct="0">
              <a:buFont typeface="+mj-lt"/>
              <a:buAutoNum type="arabicPeriod"/>
            </a:pPr>
            <a:r>
              <a:rPr lang="en-US" u="sng" dirty="0" smtClean="0"/>
              <a:t>Timing </a:t>
            </a:r>
            <a:r>
              <a:rPr lang="en-US" u="sng" dirty="0"/>
              <a:t>of Damages and/or Permanent Injunction</a:t>
            </a:r>
            <a:r>
              <a:rPr lang="en-US" dirty="0"/>
              <a:t>: </a:t>
            </a:r>
            <a:r>
              <a:rPr lang="it-IT" dirty="0" smtClean="0"/>
              <a:t>pratica che garantisca che una eventuale ingiunzione sia concessa solo ad avvenuta conclusione dei procedimenti volti a stabilire l’infrazione e/o nullità di un brevetto</a:t>
            </a:r>
            <a:r>
              <a:rPr lang="en-US" b="1" dirty="0" smtClean="0"/>
              <a:t>.</a:t>
            </a:r>
          </a:p>
          <a:p>
            <a:pPr marL="457200" lvl="0" indent="-457200" eaLnBrk="0" hangingPunct="0">
              <a:buFont typeface="+mj-lt"/>
              <a:buAutoNum type="arabicPeriod"/>
            </a:pPr>
            <a:r>
              <a:rPr lang="en-US" u="sng" dirty="0" smtClean="0"/>
              <a:t>Standard for Injunctions</a:t>
            </a:r>
            <a:r>
              <a:rPr lang="en-US" dirty="0" smtClean="0"/>
              <a:t>: </a:t>
            </a:r>
            <a:r>
              <a:rPr lang="it-IT" dirty="0"/>
              <a:t>pratica che assicura </a:t>
            </a:r>
            <a:r>
              <a:rPr lang="it-IT" dirty="0" smtClean="0"/>
              <a:t>che </a:t>
            </a:r>
            <a:r>
              <a:rPr lang="it-IT" b="1" dirty="0" smtClean="0"/>
              <a:t>il </a:t>
            </a:r>
            <a:r>
              <a:rPr lang="it-IT" b="1" dirty="0" smtClean="0"/>
              <a:t>risarcimento dei danni avviene solo </a:t>
            </a:r>
            <a:r>
              <a:rPr lang="it-IT" b="1" dirty="0"/>
              <a:t>se viene riscontrata una </a:t>
            </a:r>
            <a:r>
              <a:rPr lang="it-IT" b="1" dirty="0" smtClean="0"/>
              <a:t>effettiva violazione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073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Best Practices</a:t>
            </a:r>
            <a:b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to Combat Abusive Patent Litigation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0" hangingPunct="0">
              <a:buFont typeface="+mj-lt"/>
              <a:buAutoNum type="arabicPeriod" startAt="3"/>
            </a:pPr>
            <a:r>
              <a:rPr lang="en-US" u="sng" dirty="0"/>
              <a:t>“Forum Shopping”</a:t>
            </a:r>
            <a:r>
              <a:rPr lang="en-US" dirty="0"/>
              <a:t>: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evita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la parte </a:t>
            </a:r>
            <a:r>
              <a:rPr lang="en-US" dirty="0" err="1" smtClean="0"/>
              <a:t>attrice</a:t>
            </a:r>
            <a:r>
              <a:rPr lang="en-US" dirty="0"/>
              <a:t> </a:t>
            </a:r>
            <a:r>
              <a:rPr lang="en-US" dirty="0" err="1" smtClean="0"/>
              <a:t>passi</a:t>
            </a:r>
            <a:r>
              <a:rPr lang="en-US" dirty="0" smtClean="0"/>
              <a:t> in </a:t>
            </a:r>
            <a:r>
              <a:rPr lang="en-US" dirty="0" err="1" smtClean="0"/>
              <a:t>rassegna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vari</a:t>
            </a:r>
            <a:r>
              <a:rPr lang="en-US" dirty="0" smtClean="0"/>
              <a:t> </a:t>
            </a:r>
            <a:r>
              <a:rPr lang="en-US" dirty="0" err="1" smtClean="0"/>
              <a:t>tribunali</a:t>
            </a:r>
            <a:r>
              <a:rPr lang="en-US" dirty="0" smtClean="0"/>
              <a:t> in cui </a:t>
            </a:r>
            <a:r>
              <a:rPr lang="en-US" dirty="0" err="1" smtClean="0"/>
              <a:t>potrebbe</a:t>
            </a:r>
            <a:r>
              <a:rPr lang="en-US" dirty="0" smtClean="0"/>
              <a:t> </a:t>
            </a:r>
            <a:r>
              <a:rPr lang="en-US" dirty="0" err="1" smtClean="0"/>
              <a:t>instaurare</a:t>
            </a:r>
            <a:r>
              <a:rPr lang="en-US" dirty="0" smtClean="0"/>
              <a:t> la causa </a:t>
            </a:r>
            <a:r>
              <a:rPr lang="en-US" dirty="0" err="1" smtClean="0"/>
              <a:t>selezionando</a:t>
            </a:r>
            <a:r>
              <a:rPr lang="en-US" dirty="0" smtClean="0"/>
              <a:t> </a:t>
            </a:r>
            <a:r>
              <a:rPr lang="it-IT" dirty="0" smtClean="0"/>
              <a:t>quelli più </a:t>
            </a:r>
            <a:r>
              <a:rPr lang="it-IT" dirty="0"/>
              <a:t>favorevoli al riconoscimento delle proprie ragioni</a:t>
            </a:r>
            <a:r>
              <a:rPr lang="en-US" dirty="0" smtClean="0"/>
              <a:t>. </a:t>
            </a:r>
            <a:r>
              <a:rPr lang="it-IT" dirty="0"/>
              <a:t>Tali iniziative possono includere, laddove possibile ed efficace, l'istituzione di tribunali con competenze specialistiche in materia di </a:t>
            </a:r>
            <a:r>
              <a:rPr lang="it-IT" dirty="0" smtClean="0"/>
              <a:t>brevetti</a:t>
            </a:r>
            <a:r>
              <a:rPr lang="en-US" dirty="0" smtClean="0"/>
              <a:t> (</a:t>
            </a:r>
            <a:r>
              <a:rPr lang="en-US" dirty="0" smtClean="0">
                <a:sym typeface="Wingdings" panose="05000000000000000000" pitchFamily="2" charset="2"/>
              </a:rPr>
              <a:t> TUB)</a:t>
            </a:r>
            <a:endParaRPr lang="en-US" dirty="0"/>
          </a:p>
          <a:p>
            <a:pPr marL="457200" lvl="0" indent="-457200" eaLnBrk="0" hangingPunct="0">
              <a:buFont typeface="+mj-lt"/>
              <a:buAutoNum type="arabicPeriod" startAt="3"/>
            </a:pPr>
            <a:r>
              <a:rPr lang="en-US" u="sng" dirty="0" smtClean="0"/>
              <a:t>Fee Shifting with Bonds</a:t>
            </a:r>
            <a:r>
              <a:rPr lang="en-US" dirty="0" smtClean="0"/>
              <a:t>: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, in </a:t>
            </a:r>
            <a:r>
              <a:rPr lang="en-US" dirty="0" err="1" smtClean="0"/>
              <a:t>aggiunta</a:t>
            </a:r>
            <a:r>
              <a:rPr lang="en-US" dirty="0" smtClean="0"/>
              <a:t> </a:t>
            </a:r>
            <a:r>
              <a:rPr lang="en-US" dirty="0" err="1" smtClean="0"/>
              <a:t>all’addebito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costi</a:t>
            </a:r>
            <a:r>
              <a:rPr lang="en-US" dirty="0" smtClean="0"/>
              <a:t> </a:t>
            </a:r>
            <a:r>
              <a:rPr lang="en-US" dirty="0" err="1" smtClean="0"/>
              <a:t>processuali</a:t>
            </a:r>
            <a:r>
              <a:rPr lang="en-US" dirty="0" smtClean="0"/>
              <a:t> </a:t>
            </a:r>
            <a:r>
              <a:rPr lang="en-US" dirty="0" err="1" smtClean="0"/>
              <a:t>alla</a:t>
            </a:r>
            <a:r>
              <a:rPr lang="en-US" dirty="0" smtClean="0"/>
              <a:t> parte </a:t>
            </a:r>
            <a:r>
              <a:rPr lang="en-US" dirty="0" err="1" smtClean="0"/>
              <a:t>soccombente</a:t>
            </a:r>
            <a:r>
              <a:rPr lang="en-US" dirty="0" smtClean="0"/>
              <a:t>, </a:t>
            </a:r>
            <a:r>
              <a:rPr lang="it-IT" dirty="0"/>
              <a:t>richiede </a:t>
            </a:r>
            <a:r>
              <a:rPr lang="it-IT" dirty="0" smtClean="0"/>
              <a:t>prove </a:t>
            </a:r>
            <a:r>
              <a:rPr lang="it-IT" dirty="0"/>
              <a:t>sufficienti </a:t>
            </a:r>
            <a:r>
              <a:rPr lang="it-IT" dirty="0" smtClean="0"/>
              <a:t>a garantire </a:t>
            </a:r>
            <a:r>
              <a:rPr lang="it-IT" dirty="0"/>
              <a:t>che </a:t>
            </a:r>
            <a:r>
              <a:rPr lang="it-IT" dirty="0" smtClean="0"/>
              <a:t>la parte attrice </a:t>
            </a:r>
            <a:r>
              <a:rPr lang="it-IT" dirty="0"/>
              <a:t>possa </a:t>
            </a:r>
            <a:r>
              <a:rPr lang="it-IT" dirty="0" smtClean="0"/>
              <a:t>sostenere </a:t>
            </a:r>
            <a:r>
              <a:rPr lang="it-IT" dirty="0"/>
              <a:t>i costi </a:t>
            </a:r>
            <a:r>
              <a:rPr lang="it-IT" dirty="0" smtClean="0"/>
              <a:t>processuali qualora gli </a:t>
            </a:r>
            <a:r>
              <a:rPr lang="it-IT" dirty="0"/>
              <a:t>si </a:t>
            </a:r>
            <a:r>
              <a:rPr lang="it-IT" dirty="0" smtClean="0"/>
              <a:t>applichino</a:t>
            </a:r>
            <a:r>
              <a:rPr lang="en-US" dirty="0" smtClean="0"/>
              <a:t>. </a:t>
            </a:r>
            <a:r>
              <a:rPr lang="en-US" b="1" dirty="0" smtClean="0"/>
              <a:t>In </a:t>
            </a:r>
            <a:r>
              <a:rPr lang="en-US" b="1" dirty="0" err="1" smtClean="0"/>
              <a:t>caso</a:t>
            </a:r>
            <a:r>
              <a:rPr lang="en-US" b="1" dirty="0" smtClean="0"/>
              <a:t> </a:t>
            </a:r>
            <a:r>
              <a:rPr lang="en-US" b="1" dirty="0" err="1" smtClean="0"/>
              <a:t>contrario</a:t>
            </a:r>
            <a:r>
              <a:rPr lang="en-US" b="1" dirty="0" smtClean="0"/>
              <a:t>, le </a:t>
            </a:r>
            <a:r>
              <a:rPr lang="en-US" b="1" dirty="0" err="1" smtClean="0"/>
              <a:t>società</a:t>
            </a:r>
            <a:r>
              <a:rPr lang="en-US" b="1" dirty="0" smtClean="0"/>
              <a:t> </a:t>
            </a:r>
            <a:r>
              <a:rPr lang="en-US" b="1" dirty="0" err="1" smtClean="0"/>
              <a:t>che</a:t>
            </a:r>
            <a:r>
              <a:rPr lang="en-US" b="1" dirty="0" smtClean="0"/>
              <a:t> </a:t>
            </a:r>
            <a:r>
              <a:rPr lang="en-US" b="1" dirty="0" err="1" smtClean="0"/>
              <a:t>che</a:t>
            </a:r>
            <a:r>
              <a:rPr lang="en-US" b="1" dirty="0" smtClean="0"/>
              <a:t> </a:t>
            </a:r>
            <a:r>
              <a:rPr lang="en-US" b="1" dirty="0" err="1" smtClean="0"/>
              <a:t>instaurano</a:t>
            </a:r>
            <a:r>
              <a:rPr lang="en-US" b="1" dirty="0" smtClean="0"/>
              <a:t> </a:t>
            </a:r>
            <a:r>
              <a:rPr lang="en-US" b="1" dirty="0" err="1" smtClean="0"/>
              <a:t>contenziosi</a:t>
            </a:r>
            <a:r>
              <a:rPr lang="en-US" b="1" dirty="0" smtClean="0"/>
              <a:t> </a:t>
            </a:r>
            <a:r>
              <a:rPr lang="en-US" b="1" dirty="0" err="1" smtClean="0"/>
              <a:t>brevettuali</a:t>
            </a:r>
            <a:r>
              <a:rPr lang="en-US" b="1" dirty="0" smtClean="0"/>
              <a:t> </a:t>
            </a:r>
            <a:r>
              <a:rPr lang="it-IT" b="1" dirty="0"/>
              <a:t>si indebitano e dichiarano semplicemente bancarotta se </a:t>
            </a:r>
            <a:r>
              <a:rPr lang="it-IT" b="1" dirty="0" smtClean="0"/>
              <a:t>condannate al </a:t>
            </a:r>
            <a:r>
              <a:rPr lang="it-IT" b="1" dirty="0"/>
              <a:t>pagamento </a:t>
            </a:r>
            <a:r>
              <a:rPr lang="it-IT" b="1" dirty="0" smtClean="0"/>
              <a:t>dei costi processuali dell’altra parte</a:t>
            </a:r>
            <a:r>
              <a:rPr lang="en-US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22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Best Practices</a:t>
            </a:r>
            <a:b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to Combat Abusive Patent Litigation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 eaLnBrk="0" hangingPunct="0">
              <a:buFont typeface="+mj-lt"/>
              <a:buAutoNum type="arabicPeriod" startAt="5"/>
            </a:pPr>
            <a:r>
              <a:rPr lang="en-US" u="sng" dirty="0"/>
              <a:t>Means to Challenge Patent Validity</a:t>
            </a:r>
            <a:r>
              <a:rPr lang="en-US" dirty="0"/>
              <a:t>: </a:t>
            </a:r>
            <a:r>
              <a:rPr lang="it-IT" dirty="0" smtClean="0"/>
              <a:t>Pratica </a:t>
            </a:r>
            <a:r>
              <a:rPr lang="it-IT" dirty="0"/>
              <a:t>che </a:t>
            </a:r>
            <a:r>
              <a:rPr lang="it-IT" dirty="0" smtClean="0"/>
              <a:t>fornisce </a:t>
            </a:r>
            <a:r>
              <a:rPr lang="it-IT" dirty="0"/>
              <a:t>un metodo </a:t>
            </a:r>
            <a:r>
              <a:rPr lang="it-IT" b="1" dirty="0"/>
              <a:t>equo, rapido ed economicamente efficiente</a:t>
            </a:r>
            <a:r>
              <a:rPr lang="it-IT" dirty="0"/>
              <a:t> per </a:t>
            </a:r>
            <a:r>
              <a:rPr lang="it-IT" dirty="0" smtClean="0"/>
              <a:t>provare la </a:t>
            </a:r>
            <a:r>
              <a:rPr lang="it-IT" dirty="0"/>
              <a:t>validità del </a:t>
            </a:r>
            <a:r>
              <a:rPr lang="it-IT" dirty="0" smtClean="0"/>
              <a:t>brevetto.</a:t>
            </a:r>
            <a:endParaRPr lang="en-US" dirty="0"/>
          </a:p>
          <a:p>
            <a:pPr marL="457200" lvl="0" indent="-457200" eaLnBrk="0" hangingPunct="0">
              <a:buFont typeface="+mj-lt"/>
              <a:buAutoNum type="arabicPeriod" startAt="5"/>
            </a:pPr>
            <a:r>
              <a:rPr lang="en-US" u="sng" dirty="0"/>
              <a:t>Publication of Pleadings and Opinions</a:t>
            </a:r>
            <a:r>
              <a:rPr lang="en-US" dirty="0"/>
              <a:t>: </a:t>
            </a:r>
            <a:r>
              <a:rPr lang="it-IT" dirty="0" smtClean="0"/>
              <a:t>Pratica </a:t>
            </a:r>
            <a:r>
              <a:rPr lang="it-IT" dirty="0"/>
              <a:t>che </a:t>
            </a:r>
            <a:r>
              <a:rPr lang="it-IT" dirty="0" smtClean="0"/>
              <a:t>richiede </a:t>
            </a:r>
            <a:r>
              <a:rPr lang="it-IT" dirty="0"/>
              <a:t>la </a:t>
            </a:r>
            <a:r>
              <a:rPr lang="it-IT" b="1" dirty="0"/>
              <a:t>pubblicazione di copie non confidenziali di memorie e opinioni</a:t>
            </a:r>
            <a:r>
              <a:rPr lang="it-IT" dirty="0"/>
              <a:t>, con una procedura per la </a:t>
            </a:r>
            <a:r>
              <a:rPr lang="it-IT" dirty="0" smtClean="0"/>
              <a:t>protezione </a:t>
            </a:r>
            <a:r>
              <a:rPr lang="it-IT" dirty="0"/>
              <a:t>di qualsiasi informazione sensibile e / o confidenziale appartenente alle </a:t>
            </a:r>
            <a:r>
              <a:rPr lang="it-IT" dirty="0" smtClean="0"/>
              <a:t>parti.</a:t>
            </a:r>
            <a:r>
              <a:rPr lang="en-US" dirty="0" smtClean="0"/>
              <a:t> </a:t>
            </a:r>
            <a:endParaRPr lang="en-US" dirty="0"/>
          </a:p>
          <a:p>
            <a:pPr marL="457200" lvl="0" indent="-457200" eaLnBrk="0" hangingPunct="0">
              <a:buFont typeface="+mj-lt"/>
              <a:buAutoNum type="arabicPeriod" startAt="5"/>
            </a:pPr>
            <a:r>
              <a:rPr lang="en-US" u="sng" dirty="0" smtClean="0"/>
              <a:t>Defense Collaboration</a:t>
            </a:r>
            <a:r>
              <a:rPr lang="en-US" dirty="0" smtClean="0"/>
              <a:t>: </a:t>
            </a:r>
            <a:r>
              <a:rPr lang="it-IT" dirty="0" smtClean="0"/>
              <a:t>Pratica </a:t>
            </a:r>
            <a:r>
              <a:rPr lang="it-IT" dirty="0"/>
              <a:t>che </a:t>
            </a:r>
            <a:r>
              <a:rPr lang="it-IT" dirty="0" smtClean="0"/>
              <a:t>incoraggia </a:t>
            </a:r>
            <a:r>
              <a:rPr lang="it-IT" dirty="0"/>
              <a:t>la </a:t>
            </a:r>
            <a:r>
              <a:rPr lang="it-IT" b="1" dirty="0"/>
              <a:t>collaborazione </a:t>
            </a:r>
            <a:r>
              <a:rPr lang="it-IT" b="1" dirty="0" smtClean="0"/>
              <a:t>- legalmente </a:t>
            </a:r>
            <a:r>
              <a:rPr lang="it-IT" b="1" dirty="0"/>
              <a:t>ammissibile </a:t>
            </a:r>
            <a:r>
              <a:rPr lang="it-IT" b="1" dirty="0" smtClean="0"/>
              <a:t>- tra covenuti </a:t>
            </a:r>
            <a:r>
              <a:rPr lang="it-IT" b="1" dirty="0"/>
              <a:t>citati in giudizio dallo </a:t>
            </a:r>
            <a:r>
              <a:rPr lang="it-IT" b="1" dirty="0" smtClean="0"/>
              <a:t>stesso </a:t>
            </a:r>
            <a:r>
              <a:rPr lang="it-IT" b="1" dirty="0"/>
              <a:t>attore </a:t>
            </a:r>
            <a:r>
              <a:rPr lang="it-IT" b="1" dirty="0" smtClean="0"/>
              <a:t>per </a:t>
            </a:r>
            <a:r>
              <a:rPr lang="it-IT" b="1" dirty="0"/>
              <a:t>lo stesso brevetto</a:t>
            </a:r>
            <a:r>
              <a:rPr lang="it-IT" dirty="0"/>
              <a:t>, </a:t>
            </a:r>
            <a:r>
              <a:rPr lang="it-IT" dirty="0" smtClean="0"/>
              <a:t>per </a:t>
            </a:r>
            <a:r>
              <a:rPr lang="it-IT" dirty="0"/>
              <a:t>assicurare che venga sviluppata la migliore difesa </a:t>
            </a:r>
            <a:r>
              <a:rPr lang="it-IT" dirty="0" smtClean="0"/>
              <a:t>possibile.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1276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Best Practices</a:t>
            </a:r>
            <a:b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</a:br>
            <a:r>
              <a:rPr lang="en-US" sz="36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to Combat Abusive Patent Litigation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eaLnBrk="0" hangingPunct="0">
              <a:buFont typeface="+mj-lt"/>
              <a:buAutoNum type="arabicPeriod" startAt="8"/>
            </a:pPr>
            <a:r>
              <a:rPr lang="en-US" u="sng" dirty="0" smtClean="0"/>
              <a:t>Real </a:t>
            </a:r>
            <a:r>
              <a:rPr lang="en-US" u="sng" dirty="0"/>
              <a:t>Parties in Interest</a:t>
            </a:r>
            <a:r>
              <a:rPr lang="en-US" dirty="0"/>
              <a:t>: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richiede</a:t>
            </a:r>
            <a:r>
              <a:rPr lang="en-US" dirty="0" smtClean="0"/>
              <a:t> di </a:t>
            </a:r>
            <a:r>
              <a:rPr lang="en-US" b="1" dirty="0" err="1" smtClean="0"/>
              <a:t>rendere</a:t>
            </a:r>
            <a:r>
              <a:rPr lang="en-US" b="1" dirty="0" smtClean="0"/>
              <a:t> nota </a:t>
            </a:r>
            <a:r>
              <a:rPr lang="en-US" b="1" dirty="0" err="1" smtClean="0"/>
              <a:t>l’identità</a:t>
            </a:r>
            <a:r>
              <a:rPr lang="en-US" b="1" dirty="0" smtClean="0"/>
              <a:t> </a:t>
            </a:r>
            <a:r>
              <a:rPr lang="en-US" b="1" dirty="0" err="1" smtClean="0"/>
              <a:t>delle</a:t>
            </a:r>
            <a:r>
              <a:rPr lang="en-US" b="1" dirty="0" smtClean="0"/>
              <a:t> </a:t>
            </a:r>
            <a:r>
              <a:rPr lang="en-US" b="1" dirty="0" err="1" smtClean="0"/>
              <a:t>parti</a:t>
            </a:r>
            <a:r>
              <a:rPr lang="en-US" dirty="0"/>
              <a:t> </a:t>
            </a:r>
            <a:r>
              <a:rPr lang="en-US" dirty="0" err="1" smtClean="0"/>
              <a:t>coinvolte</a:t>
            </a:r>
            <a:r>
              <a:rPr lang="en-US" dirty="0" smtClean="0"/>
              <a:t> </a:t>
            </a:r>
            <a:r>
              <a:rPr lang="en-US" dirty="0" err="1" smtClean="0"/>
              <a:t>nella</a:t>
            </a:r>
            <a:r>
              <a:rPr lang="en-US" dirty="0" smtClean="0"/>
              <a:t> </a:t>
            </a:r>
            <a:r>
              <a:rPr lang="en-US" dirty="0" err="1" smtClean="0"/>
              <a:t>controversia</a:t>
            </a:r>
            <a:r>
              <a:rPr lang="en-US" dirty="0" smtClean="0"/>
              <a:t>.</a:t>
            </a:r>
            <a:endParaRPr lang="en-US" dirty="0"/>
          </a:p>
          <a:p>
            <a:pPr marL="457200" indent="-457200" eaLnBrk="0" hangingPunct="0">
              <a:buFont typeface="+mj-lt"/>
              <a:buAutoNum type="arabicPeriod" startAt="8"/>
            </a:pPr>
            <a:r>
              <a:rPr lang="en-US" u="sng" dirty="0" smtClean="0"/>
              <a:t>Discovery Burden and Cost Asymmetries</a:t>
            </a:r>
            <a:r>
              <a:rPr lang="en-US" dirty="0" smtClean="0"/>
              <a:t>: </a:t>
            </a:r>
            <a:r>
              <a:rPr lang="en-US" dirty="0" err="1" smtClean="0"/>
              <a:t>Pratica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incoraggia</a:t>
            </a:r>
            <a:r>
              <a:rPr lang="en-US" dirty="0" smtClean="0"/>
              <a:t> le procedure volte a </a:t>
            </a:r>
            <a:r>
              <a:rPr lang="en-US" dirty="0" err="1" smtClean="0"/>
              <a:t>determinare</a:t>
            </a:r>
            <a:r>
              <a:rPr lang="en-US" dirty="0" smtClean="0"/>
              <a:t>  </a:t>
            </a:r>
            <a:r>
              <a:rPr lang="en-US" dirty="0" err="1" smtClean="0"/>
              <a:t>asimmetrie</a:t>
            </a:r>
            <a:r>
              <a:rPr lang="en-US" dirty="0" smtClean="0"/>
              <a:t> di </a:t>
            </a:r>
            <a:r>
              <a:rPr lang="en-US" dirty="0" err="1" smtClean="0"/>
              <a:t>costi</a:t>
            </a:r>
            <a:r>
              <a:rPr lang="en-US" dirty="0" smtClean="0"/>
              <a:t> </a:t>
            </a:r>
            <a:r>
              <a:rPr lang="en-US" dirty="0" err="1" smtClean="0"/>
              <a:t>nelle</a:t>
            </a:r>
            <a:r>
              <a:rPr lang="en-US" dirty="0" smtClean="0"/>
              <a:t> </a:t>
            </a:r>
            <a:r>
              <a:rPr lang="en-US" dirty="0" err="1" smtClean="0"/>
              <a:t>controversie</a:t>
            </a:r>
            <a:r>
              <a:rPr lang="en-US" dirty="0" smtClean="0"/>
              <a:t> </a:t>
            </a:r>
            <a:r>
              <a:rPr lang="en-US" dirty="0" err="1" smtClean="0"/>
              <a:t>che</a:t>
            </a:r>
            <a:r>
              <a:rPr lang="en-US" dirty="0" smtClean="0"/>
              <a:t> </a:t>
            </a:r>
            <a:r>
              <a:rPr lang="en-US" dirty="0" err="1" smtClean="0"/>
              <a:t>coinvolgono</a:t>
            </a:r>
            <a:r>
              <a:rPr lang="en-US" dirty="0" smtClean="0"/>
              <a:t> patent trolls. </a:t>
            </a:r>
          </a:p>
          <a:p>
            <a:pPr marL="457200" lvl="0" indent="-457200" eaLnBrk="0" hangingPunct="0">
              <a:buFont typeface="+mj-lt"/>
              <a:buAutoNum type="arabicPeriod" startAt="8"/>
            </a:pPr>
            <a:r>
              <a:rPr lang="en-US" u="sng" dirty="0" smtClean="0"/>
              <a:t>Sufficiency of Pleadings</a:t>
            </a:r>
            <a:r>
              <a:rPr lang="en-US" dirty="0" smtClean="0"/>
              <a:t>: </a:t>
            </a:r>
            <a:r>
              <a:rPr lang="it-IT" dirty="0" smtClean="0"/>
              <a:t>Pratica </a:t>
            </a:r>
            <a:r>
              <a:rPr lang="it-IT" dirty="0"/>
              <a:t>che </a:t>
            </a:r>
            <a:r>
              <a:rPr lang="it-IT" dirty="0" smtClean="0"/>
              <a:t>garantisce </a:t>
            </a:r>
            <a:r>
              <a:rPr lang="it-IT" dirty="0"/>
              <a:t>che </a:t>
            </a:r>
            <a:r>
              <a:rPr lang="it-IT" b="1" dirty="0" smtClean="0"/>
              <a:t>la denuncia per </a:t>
            </a:r>
            <a:r>
              <a:rPr lang="it-IT" b="1" dirty="0"/>
              <a:t>violazione di brevetto </a:t>
            </a:r>
            <a:r>
              <a:rPr lang="it-IT" b="1" dirty="0" smtClean="0"/>
              <a:t>sia notificata con sufficiente preavviso agli accusati</a:t>
            </a:r>
            <a:r>
              <a:rPr lang="it-IT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42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Grazie!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404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Agenda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r>
              <a:rPr lang="it-IT" dirty="0" smtClean="0"/>
              <a:t>Proteggere</a:t>
            </a:r>
            <a:r>
              <a:rPr lang="it-IT" dirty="0"/>
              <a:t>, acquisire e sfruttare </a:t>
            </a:r>
            <a:r>
              <a:rPr lang="it-IT" dirty="0" smtClean="0"/>
              <a:t>la proprietà industriale</a:t>
            </a:r>
          </a:p>
          <a:p>
            <a:r>
              <a:rPr lang="en-US" dirty="0" err="1" smtClean="0"/>
              <a:t>Abuso</a:t>
            </a:r>
            <a:r>
              <a:rPr lang="en-US" dirty="0" smtClean="0"/>
              <a:t> del </a:t>
            </a:r>
            <a:r>
              <a:rPr lang="en-US" dirty="0" err="1" smtClean="0"/>
              <a:t>diritto</a:t>
            </a:r>
            <a:r>
              <a:rPr lang="en-US" dirty="0" smtClean="0"/>
              <a:t> in </a:t>
            </a:r>
            <a:r>
              <a:rPr lang="en-US" dirty="0" err="1" smtClean="0"/>
              <a:t>ambito</a:t>
            </a:r>
            <a:r>
              <a:rPr lang="en-US" dirty="0" smtClean="0"/>
              <a:t> </a:t>
            </a:r>
            <a:r>
              <a:rPr lang="en-US" dirty="0" err="1" smtClean="0"/>
              <a:t>brevettuale</a:t>
            </a:r>
            <a:endParaRPr lang="en-US" dirty="0" smtClean="0"/>
          </a:p>
          <a:p>
            <a:r>
              <a:rPr lang="en-US" dirty="0" smtClean="0"/>
              <a:t>Non-Practicing Entity (“NPE”) </a:t>
            </a:r>
          </a:p>
          <a:p>
            <a:r>
              <a:rPr lang="en-US" dirty="0" err="1" smtClean="0"/>
              <a:t>Tribunale</a:t>
            </a:r>
            <a:r>
              <a:rPr lang="en-US" dirty="0" smtClean="0"/>
              <a:t> </a:t>
            </a:r>
            <a:r>
              <a:rPr lang="en-US" dirty="0" err="1" smtClean="0"/>
              <a:t>Unificato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Brevetti</a:t>
            </a:r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 err="1" smtClean="0"/>
              <a:t>raccomandazioni</a:t>
            </a:r>
            <a:r>
              <a:rPr lang="en-US" dirty="0" smtClean="0"/>
              <a:t> (“best practices”) del World Semiconductor Council per </a:t>
            </a:r>
            <a:r>
              <a:rPr lang="en-US" dirty="0" err="1" smtClean="0"/>
              <a:t>contrastare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contenzioso</a:t>
            </a:r>
            <a:r>
              <a:rPr lang="en-US" dirty="0" smtClean="0"/>
              <a:t> “</a:t>
            </a:r>
            <a:r>
              <a:rPr lang="en-US" dirty="0" err="1" smtClean="0"/>
              <a:t>abusivo</a:t>
            </a:r>
            <a:r>
              <a:rPr lang="en-US" dirty="0" smtClean="0"/>
              <a:t>” </a:t>
            </a:r>
            <a:r>
              <a:rPr lang="en-US" dirty="0" err="1" smtClean="0"/>
              <a:t>brevettuale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267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95736" y="2132856"/>
            <a:ext cx="523412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4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Proteggere, acquisire </a:t>
            </a:r>
          </a:p>
          <a:p>
            <a:pPr algn="ctr"/>
            <a:r>
              <a:rPr lang="it-IT" sz="4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e sfruttare </a:t>
            </a:r>
          </a:p>
          <a:p>
            <a:r>
              <a:rPr lang="it-IT" sz="4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la proprietà industriale</a:t>
            </a:r>
          </a:p>
        </p:txBody>
      </p:sp>
    </p:spTree>
    <p:extLst>
      <p:ext uri="{BB962C8B-B14F-4D97-AF65-F5344CB8AC3E}">
        <p14:creationId xmlns:p14="http://schemas.microsoft.com/office/powerpoint/2010/main" val="103514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Proteggere</a:t>
            </a:r>
            <a:r>
              <a:rPr lang="en-US" dirty="0" smtClean="0"/>
              <a:t>, </a:t>
            </a:r>
            <a:r>
              <a:rPr lang="en-US" dirty="0" err="1" smtClean="0"/>
              <a:t>acquisire</a:t>
            </a:r>
            <a:r>
              <a:rPr lang="en-US" dirty="0" smtClean="0"/>
              <a:t> e </a:t>
            </a:r>
            <a:r>
              <a:rPr lang="en-US" dirty="0" err="1" smtClean="0"/>
              <a:t>sfruttare</a:t>
            </a:r>
            <a:r>
              <a:rPr lang="en-US" dirty="0" smtClean="0"/>
              <a:t> la </a:t>
            </a:r>
            <a:r>
              <a:rPr lang="en-US" dirty="0" err="1" smtClean="0"/>
              <a:t>proprietà</a:t>
            </a:r>
            <a:r>
              <a:rPr lang="en-US" dirty="0" smtClean="0"/>
              <a:t> </a:t>
            </a:r>
            <a:r>
              <a:rPr lang="en-US" dirty="0" err="1" smtClean="0"/>
              <a:t>industriale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600" dirty="0" err="1" smtClean="0"/>
              <a:t>Acquisire</a:t>
            </a:r>
            <a:r>
              <a:rPr lang="en-US" sz="1600" dirty="0" smtClean="0"/>
              <a:t> vs. </a:t>
            </a:r>
            <a:r>
              <a:rPr lang="en-US" sz="1600" dirty="0" err="1" smtClean="0"/>
              <a:t>produrre</a:t>
            </a:r>
            <a:r>
              <a:rPr lang="en-US" sz="1600" dirty="0" smtClean="0"/>
              <a:t>                                                                                </a:t>
            </a:r>
            <a:endParaRPr lang="en-US" sz="1600" dirty="0"/>
          </a:p>
          <a:p>
            <a:pPr lvl="1"/>
            <a:r>
              <a:rPr lang="en-US" sz="1400" dirty="0"/>
              <a:t>è </a:t>
            </a:r>
            <a:r>
              <a:rPr lang="en-US" sz="1400" dirty="0" err="1"/>
              <a:t>più</a:t>
            </a:r>
            <a:r>
              <a:rPr lang="en-US" sz="1400" dirty="0"/>
              <a:t> </a:t>
            </a:r>
            <a:r>
              <a:rPr lang="en-US" sz="1400" dirty="0" err="1"/>
              <a:t>vantaggioso</a:t>
            </a:r>
            <a:r>
              <a:rPr lang="en-US" sz="1400" dirty="0"/>
              <a:t> </a:t>
            </a:r>
            <a:r>
              <a:rPr lang="it-IT" sz="1400" dirty="0" smtClean="0"/>
              <a:t>acquisire tecnologia da terzi piuttosto che svilupparla internamente (risparmio di costi – no rischio di fallimento della ricerca – immissione sul mercato di prodotti già testati – maggior crescita della competitività in minor tempo – maggiore interazione tra aziende).</a:t>
            </a:r>
            <a:r>
              <a:rPr lang="en-US" sz="1400" dirty="0" smtClean="0"/>
              <a:t> </a:t>
            </a:r>
          </a:p>
          <a:p>
            <a:r>
              <a:rPr lang="en-US" sz="1600" dirty="0" err="1" smtClean="0"/>
              <a:t>Comprare</a:t>
            </a:r>
            <a:r>
              <a:rPr lang="en-US" sz="1600" dirty="0" smtClean="0"/>
              <a:t> vs. </a:t>
            </a:r>
            <a:r>
              <a:rPr lang="en-US" sz="1600" dirty="0" err="1" smtClean="0"/>
              <a:t>licenziare</a:t>
            </a:r>
            <a:r>
              <a:rPr lang="en-US" sz="1600" dirty="0" smtClean="0"/>
              <a:t>                                                                                </a:t>
            </a:r>
          </a:p>
          <a:p>
            <a:pPr lvl="1"/>
            <a:r>
              <a:rPr lang="en-US" sz="1400" u="sng" dirty="0" err="1" smtClean="0"/>
              <a:t>Contratto</a:t>
            </a:r>
            <a:r>
              <a:rPr lang="en-US" sz="1400" u="sng" dirty="0" smtClean="0"/>
              <a:t> di </a:t>
            </a:r>
            <a:r>
              <a:rPr lang="en-US" sz="1400" u="sng" dirty="0" err="1" smtClean="0"/>
              <a:t>cessione</a:t>
            </a:r>
            <a:r>
              <a:rPr lang="en-US" sz="1400" dirty="0" smtClean="0"/>
              <a:t>: </a:t>
            </a:r>
            <a:r>
              <a:rPr lang="it-IT" sz="1400" dirty="0"/>
              <a:t>il titolare trasferisce a titolo definitivo </a:t>
            </a:r>
            <a:r>
              <a:rPr lang="it-IT" sz="1400" dirty="0" smtClean="0"/>
              <a:t>la proprietà di una data tecnologia, dietro </a:t>
            </a:r>
            <a:r>
              <a:rPr lang="it-IT" sz="1400" dirty="0"/>
              <a:t>pagamento di un </a:t>
            </a:r>
            <a:r>
              <a:rPr lang="it-IT" sz="1400" dirty="0" smtClean="0"/>
              <a:t>corrispettivo.</a:t>
            </a:r>
            <a:r>
              <a:rPr lang="en-US" sz="1400" dirty="0" smtClean="0"/>
              <a:t> </a:t>
            </a:r>
          </a:p>
          <a:p>
            <a:pPr lvl="1"/>
            <a:r>
              <a:rPr lang="en-US" sz="1400" u="sng" dirty="0" err="1"/>
              <a:t>Contratto</a:t>
            </a:r>
            <a:r>
              <a:rPr lang="en-US" sz="1400" u="sng" dirty="0"/>
              <a:t> di </a:t>
            </a:r>
            <a:r>
              <a:rPr lang="en-US" sz="1400" u="sng" dirty="0" err="1" smtClean="0"/>
              <a:t>licenza</a:t>
            </a:r>
            <a:r>
              <a:rPr lang="en-US" sz="1400" dirty="0" smtClean="0"/>
              <a:t>: </a:t>
            </a:r>
            <a:r>
              <a:rPr lang="en-US" sz="1400" dirty="0" err="1" smtClean="0"/>
              <a:t>il</a:t>
            </a:r>
            <a:r>
              <a:rPr lang="en-US" sz="1400" dirty="0" smtClean="0"/>
              <a:t> </a:t>
            </a:r>
            <a:r>
              <a:rPr lang="en-US" sz="1400" dirty="0" err="1" smtClean="0"/>
              <a:t>titolare</a:t>
            </a:r>
            <a:r>
              <a:rPr lang="en-US" sz="1400" dirty="0" smtClean="0"/>
              <a:t> </a:t>
            </a:r>
            <a:r>
              <a:rPr lang="en-US" sz="1400" dirty="0" err="1" smtClean="0"/>
              <a:t>mantiene</a:t>
            </a:r>
            <a:r>
              <a:rPr lang="en-US" sz="1400" dirty="0" smtClean="0"/>
              <a:t> la </a:t>
            </a:r>
            <a:r>
              <a:rPr lang="en-US" sz="1400" dirty="0" err="1" smtClean="0"/>
              <a:t>proprietà</a:t>
            </a:r>
            <a:r>
              <a:rPr lang="en-US" sz="1400" dirty="0" smtClean="0"/>
              <a:t> ma </a:t>
            </a:r>
            <a:r>
              <a:rPr lang="it-IT" sz="1400" dirty="0" smtClean="0"/>
              <a:t>riconosce </a:t>
            </a:r>
            <a:r>
              <a:rPr lang="it-IT" sz="1400" dirty="0"/>
              <a:t>a terzi il diritto di utilizzare e sfruttare economicamente la proprietà industriale di cui dispone nei limiti contrattualmente </a:t>
            </a:r>
            <a:r>
              <a:rPr lang="it-IT" sz="1400" dirty="0" smtClean="0"/>
              <a:t>pattuiti.</a:t>
            </a:r>
          </a:p>
          <a:p>
            <a:pPr lvl="2"/>
            <a:r>
              <a:rPr lang="it-IT" sz="1200" dirty="0" smtClean="0">
                <a:solidFill>
                  <a:schemeClr val="accent1"/>
                </a:solidFill>
              </a:rPr>
              <a:t>Licensing-in</a:t>
            </a:r>
            <a:r>
              <a:rPr lang="it-IT" sz="1200" dirty="0">
                <a:solidFill>
                  <a:schemeClr val="accent1"/>
                </a:solidFill>
              </a:rPr>
              <a:t>: l’acquisizione del diritto ad utilizzare per un certo periodo di tempo tecnologie brevettate o non brevettate </a:t>
            </a:r>
            <a:r>
              <a:rPr lang="it-IT" sz="1200" dirty="0" smtClean="0">
                <a:solidFill>
                  <a:schemeClr val="accent1"/>
                </a:solidFill>
              </a:rPr>
              <a:t>(know-how</a:t>
            </a:r>
            <a:r>
              <a:rPr lang="it-IT" sz="1200" dirty="0">
                <a:solidFill>
                  <a:schemeClr val="accent1"/>
                </a:solidFill>
              </a:rPr>
              <a:t>) da parte di un’impresa </a:t>
            </a:r>
            <a:endParaRPr lang="it-IT" sz="1200" dirty="0" smtClean="0">
              <a:solidFill>
                <a:schemeClr val="accent1"/>
              </a:solidFill>
            </a:endParaRPr>
          </a:p>
          <a:p>
            <a:pPr lvl="2"/>
            <a:r>
              <a:rPr lang="it-IT" sz="1200" dirty="0" smtClean="0">
                <a:solidFill>
                  <a:schemeClr val="accent1"/>
                </a:solidFill>
              </a:rPr>
              <a:t>Licensing-out: concessione di licenze </a:t>
            </a:r>
            <a:r>
              <a:rPr lang="it-IT" sz="1200" dirty="0">
                <a:solidFill>
                  <a:schemeClr val="accent1"/>
                </a:solidFill>
              </a:rPr>
              <a:t>sulla propria proprietà industriale allo scopo di procurare all’impresa un reddito </a:t>
            </a:r>
            <a:r>
              <a:rPr lang="it-IT" sz="1200" dirty="0" smtClean="0">
                <a:solidFill>
                  <a:schemeClr val="accent1"/>
                </a:solidFill>
              </a:rPr>
              <a:t>aggiuntivo (motivi</a:t>
            </a:r>
            <a:r>
              <a:rPr lang="it-IT" sz="1200" dirty="0">
                <a:solidFill>
                  <a:schemeClr val="accent1"/>
                </a:solidFill>
              </a:rPr>
              <a:t>: tecnologia al di fuori delle “possibilità” produttive e commerciali dell’impresa; tecnologia applicabile anche in altri settori nei quali l’impresa non è presente; impresa non in grado di sostenere costi di </a:t>
            </a:r>
            <a:r>
              <a:rPr lang="it-IT" sz="1200" dirty="0" smtClean="0">
                <a:solidFill>
                  <a:schemeClr val="accent1"/>
                </a:solidFill>
              </a:rPr>
              <a:t>brevettazione).</a:t>
            </a:r>
          </a:p>
          <a:p>
            <a:pPr lvl="2"/>
            <a:r>
              <a:rPr lang="it-IT" sz="1200" dirty="0" smtClean="0">
                <a:solidFill>
                  <a:schemeClr val="accent1"/>
                </a:solidFill>
              </a:rPr>
              <a:t>Cross-licensing: </a:t>
            </a:r>
            <a:r>
              <a:rPr lang="it-IT" sz="1200" dirty="0">
                <a:solidFill>
                  <a:schemeClr val="accent1"/>
                </a:solidFill>
              </a:rPr>
              <a:t>per evitare conflitti brevettali ed il costo del relativo contenzioso alcuni operatori scelgono </a:t>
            </a:r>
            <a:r>
              <a:rPr lang="it-IT" sz="1200" dirty="0" smtClean="0">
                <a:solidFill>
                  <a:schemeClr val="accent1"/>
                </a:solidFill>
              </a:rPr>
              <a:t>di </a:t>
            </a:r>
            <a:r>
              <a:rPr lang="en-US" sz="1200" dirty="0" err="1" smtClean="0">
                <a:solidFill>
                  <a:schemeClr val="accent1"/>
                </a:solidFill>
              </a:rPr>
              <a:t>concedersi</a:t>
            </a:r>
            <a:r>
              <a:rPr lang="en-US" sz="1200" dirty="0" smtClean="0">
                <a:solidFill>
                  <a:schemeClr val="accent1"/>
                </a:solidFill>
              </a:rPr>
              <a:t> </a:t>
            </a:r>
            <a:r>
              <a:rPr lang="en-US" sz="1200" dirty="0" err="1">
                <a:solidFill>
                  <a:schemeClr val="accent1"/>
                </a:solidFill>
              </a:rPr>
              <a:t>reciprocamente</a:t>
            </a:r>
            <a:r>
              <a:rPr lang="en-US" sz="1200" dirty="0">
                <a:solidFill>
                  <a:schemeClr val="accent1"/>
                </a:solidFill>
              </a:rPr>
              <a:t> </a:t>
            </a:r>
            <a:r>
              <a:rPr lang="en-US" sz="1200" dirty="0" err="1" smtClean="0">
                <a:solidFill>
                  <a:schemeClr val="accent1"/>
                </a:solidFill>
              </a:rPr>
              <a:t>licenze</a:t>
            </a:r>
            <a:r>
              <a:rPr lang="en-US" sz="1200" dirty="0" smtClean="0">
                <a:solidFill>
                  <a:schemeClr val="accent1"/>
                </a:solidFill>
              </a:rPr>
              <a:t>.</a:t>
            </a:r>
            <a:endParaRPr lang="it-IT" sz="1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05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38414" y="2132856"/>
            <a:ext cx="494879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Abuso del diritto </a:t>
            </a:r>
          </a:p>
          <a:p>
            <a:pPr algn="ctr"/>
            <a:r>
              <a:rPr lang="it-IT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in ambito brevettuale</a:t>
            </a:r>
            <a:endParaRPr lang="it-IT" sz="40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44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Abuso</a:t>
            </a:r>
            <a:r>
              <a:rPr lang="en-US" dirty="0" smtClean="0"/>
              <a:t> del </a:t>
            </a:r>
            <a:r>
              <a:rPr lang="en-US" dirty="0" err="1" smtClean="0"/>
              <a:t>diritto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 err="1" smtClean="0"/>
              <a:t>ambito</a:t>
            </a:r>
            <a:r>
              <a:rPr lang="en-US" dirty="0" smtClean="0"/>
              <a:t> </a:t>
            </a:r>
            <a:r>
              <a:rPr lang="en-US" dirty="0" err="1" smtClean="0"/>
              <a:t>brevettuale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9632"/>
            <a:ext cx="8229600" cy="5265712"/>
          </a:xfrm>
        </p:spPr>
        <p:txBody>
          <a:bodyPr>
            <a:normAutofit/>
          </a:bodyPr>
          <a:lstStyle/>
          <a:p>
            <a:r>
              <a:rPr lang="en-US" sz="1600" dirty="0" err="1" smtClean="0"/>
              <a:t>Potere</a:t>
            </a:r>
            <a:r>
              <a:rPr lang="en-US" sz="1600" dirty="0" smtClean="0"/>
              <a:t> </a:t>
            </a:r>
            <a:r>
              <a:rPr lang="en-US" sz="1600" dirty="0" err="1" smtClean="0"/>
              <a:t>escludente</a:t>
            </a:r>
            <a:r>
              <a:rPr lang="en-US" sz="1600" dirty="0" smtClean="0"/>
              <a:t> del </a:t>
            </a:r>
            <a:r>
              <a:rPr lang="en-US" sz="1600" dirty="0" err="1" smtClean="0"/>
              <a:t>brevetto</a:t>
            </a:r>
            <a:r>
              <a:rPr lang="en-US" sz="1600" dirty="0" smtClean="0"/>
              <a:t>                                                                                </a:t>
            </a:r>
            <a:endParaRPr lang="en-US" sz="1600" dirty="0"/>
          </a:p>
          <a:p>
            <a:pPr lvl="1"/>
            <a:r>
              <a:rPr lang="it-IT" sz="1400" dirty="0" smtClean="0"/>
              <a:t>Un brevetto ha un potere «escludente» rispetto a terzi e favorisce l’esistenza </a:t>
            </a:r>
            <a:r>
              <a:rPr lang="it-IT" sz="1400" dirty="0"/>
              <a:t>di un assetto effettivamente </a:t>
            </a:r>
            <a:r>
              <a:rPr lang="it-IT" sz="1400" dirty="0" smtClean="0"/>
              <a:t>concorrenziale </a:t>
            </a:r>
            <a:r>
              <a:rPr lang="it-IT" sz="1400" dirty="0"/>
              <a:t>del </a:t>
            </a:r>
            <a:r>
              <a:rPr lang="it-IT" sz="1400" dirty="0" smtClean="0"/>
              <a:t>mercato</a:t>
            </a:r>
            <a:r>
              <a:rPr lang="en-US" sz="1400" dirty="0" smtClean="0"/>
              <a:t>.</a:t>
            </a:r>
          </a:p>
          <a:p>
            <a:pPr lvl="1"/>
            <a:r>
              <a:rPr lang="it-IT" sz="1200" dirty="0"/>
              <a:t>Se non fosse prevista alcuna forma di tutela, qualsiasi nuova invenzione potrebbe essere utilizzata da chiunque. </a:t>
            </a:r>
            <a:r>
              <a:rPr lang="it-IT" sz="1200" dirty="0" smtClean="0"/>
              <a:t>Questo comporterebbe un </a:t>
            </a:r>
            <a:r>
              <a:rPr lang="it-IT" sz="1200" dirty="0"/>
              <a:t>abbassamento dei prezzi del prodotto a beneficio dei consumatori, ma si verificherebbe di contro una situazione di disincentivo per i futuri investimenti. </a:t>
            </a:r>
            <a:endParaRPr lang="it-IT" sz="1200" dirty="0" smtClean="0"/>
          </a:p>
          <a:p>
            <a:pPr lvl="1"/>
            <a:r>
              <a:rPr lang="it-IT" sz="1200" dirty="0" smtClean="0"/>
              <a:t>Se</a:t>
            </a:r>
            <a:r>
              <a:rPr lang="it-IT" sz="1200" dirty="0"/>
              <a:t>, al contrario, viene prevista la possibilità di escludere altri dall'utilizzo del bene, </a:t>
            </a:r>
            <a:r>
              <a:rPr lang="it-IT" sz="1200" dirty="0" smtClean="0"/>
              <a:t>si produrrebbero </a:t>
            </a:r>
            <a:r>
              <a:rPr lang="it-IT" sz="1200" dirty="0"/>
              <a:t>effetti pro-concorrenziali, derivanti dalla nascita di nuovi stimoli per affrontare ulteriori investimenti finalizzati alla creazione o allo sviluppo di nuove </a:t>
            </a:r>
            <a:r>
              <a:rPr lang="it-IT" sz="1200" dirty="0" smtClean="0"/>
              <a:t>invenzioni.</a:t>
            </a:r>
            <a:endParaRPr lang="en-US" sz="1200" dirty="0"/>
          </a:p>
          <a:p>
            <a:r>
              <a:rPr lang="en-US" sz="1600" dirty="0" err="1" smtClean="0"/>
              <a:t>Abuso</a:t>
            </a:r>
            <a:r>
              <a:rPr lang="en-US" sz="1600" dirty="0" smtClean="0"/>
              <a:t> di </a:t>
            </a:r>
            <a:r>
              <a:rPr lang="en-US" sz="1600" dirty="0" err="1" smtClean="0"/>
              <a:t>posizione</a:t>
            </a:r>
            <a:r>
              <a:rPr lang="en-US" sz="1600" dirty="0" smtClean="0"/>
              <a:t> </a:t>
            </a:r>
            <a:r>
              <a:rPr lang="en-US" sz="1600" dirty="0" err="1" smtClean="0"/>
              <a:t>dominante</a:t>
            </a:r>
            <a:r>
              <a:rPr lang="en-US" sz="1600" dirty="0" smtClean="0"/>
              <a:t>                                                                                </a:t>
            </a:r>
          </a:p>
          <a:p>
            <a:pPr lvl="1"/>
            <a:r>
              <a:rPr lang="it-IT" sz="1400" dirty="0" smtClean="0"/>
              <a:t>In alcuni casi, l’acquisto di brevetti </a:t>
            </a:r>
            <a:r>
              <a:rPr lang="it-IT" sz="1400" dirty="0"/>
              <a:t>è stato ritenuto idoneo a costituire un abuso di posizione dominante, se avvenuto “irregolarmente</a:t>
            </a:r>
            <a:r>
              <a:rPr lang="it-IT" sz="1400" dirty="0" smtClean="0"/>
              <a:t>”.</a:t>
            </a:r>
          </a:p>
          <a:p>
            <a:pPr lvl="1"/>
            <a:r>
              <a:rPr lang="it-IT" sz="1200" dirty="0" smtClean="0"/>
              <a:t>La </a:t>
            </a:r>
            <a:r>
              <a:rPr lang="it-IT" sz="1200" dirty="0"/>
              <a:t>condotta del monopolista che si rifiuta di rendere disponibile il bene essenziale da lui detenuto è ritenuta illecita quando, mediante il controllo del bene stesso, è in grado di "monopolizzare" un altro mercato o un altro stadio della produzione del bene di cui è </a:t>
            </a:r>
            <a:r>
              <a:rPr lang="it-IT" sz="1200" dirty="0" smtClean="0"/>
              <a:t>monopolista.</a:t>
            </a:r>
          </a:p>
          <a:p>
            <a:pPr lvl="1"/>
            <a:r>
              <a:rPr lang="it-IT" sz="1200" dirty="0" smtClean="0"/>
              <a:t>L'abuso </a:t>
            </a:r>
            <a:r>
              <a:rPr lang="it-IT" sz="1200" dirty="0"/>
              <a:t>può verificarsi anche nell'ipotesi in cui, accordato l'accesso, questo venga tuttavia garantito a condizioni discriminatorie tali che il beneficiario non sia in grado di competere efficientemente nel suo mercato di </a:t>
            </a:r>
            <a:r>
              <a:rPr lang="it-IT" sz="1200" dirty="0" smtClean="0"/>
              <a:t>riferimento.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3087139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5844" y="2276872"/>
            <a:ext cx="4974439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Non-Practicing Entity</a:t>
            </a:r>
          </a:p>
          <a:p>
            <a:pPr algn="ctr"/>
            <a:r>
              <a:rPr lang="en-US" sz="40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“NPE”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69783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Non-Practicing 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Non-Practicing Entity (“NPE</a:t>
            </a:r>
            <a:r>
              <a:rPr lang="en-US" sz="1600" dirty="0" smtClean="0"/>
              <a:t>”)                                                                                1/2</a:t>
            </a:r>
            <a:endParaRPr lang="en-US" sz="1600" dirty="0"/>
          </a:p>
          <a:p>
            <a:pPr lvl="1"/>
            <a:endParaRPr lang="it-IT" sz="1400" dirty="0" smtClean="0"/>
          </a:p>
          <a:p>
            <a:pPr lvl="1"/>
            <a:r>
              <a:rPr lang="it-IT" sz="1400" dirty="0" smtClean="0"/>
              <a:t>«soggetti </a:t>
            </a:r>
            <a:r>
              <a:rPr lang="it-IT" sz="1400" dirty="0"/>
              <a:t>non </a:t>
            </a:r>
            <a:r>
              <a:rPr lang="it-IT" sz="1400" dirty="0" smtClean="0"/>
              <a:t>praticanti», ovvero società </a:t>
            </a:r>
            <a:r>
              <a:rPr lang="it-IT" sz="1400" dirty="0"/>
              <a:t>detentrici di </a:t>
            </a:r>
            <a:r>
              <a:rPr lang="it-IT" sz="1400" b="1" dirty="0"/>
              <a:t>brevetti</a:t>
            </a:r>
            <a:r>
              <a:rPr lang="it-IT" sz="1400" dirty="0"/>
              <a:t> </a:t>
            </a:r>
            <a:r>
              <a:rPr lang="it-IT" sz="1400" dirty="0" smtClean="0"/>
              <a:t>che non vengono sfruttati </a:t>
            </a:r>
            <a:r>
              <a:rPr lang="it-IT" sz="1400" dirty="0"/>
              <a:t>economicamente dalle medesime per le finalità </a:t>
            </a:r>
            <a:r>
              <a:rPr lang="it-IT" sz="1400" dirty="0" smtClean="0"/>
              <a:t>tutelate, ma </a:t>
            </a:r>
            <a:r>
              <a:rPr lang="it-IT" sz="1400" dirty="0"/>
              <a:t>solamente quando vi sia la possibilità di ottenere un risarcimento da un’azienda che utilizza una tecnologia simile a quella brevettata.</a:t>
            </a:r>
            <a:r>
              <a:rPr lang="en-US" sz="1400" dirty="0" smtClean="0"/>
              <a:t> </a:t>
            </a:r>
          </a:p>
          <a:p>
            <a:pPr lvl="1"/>
            <a:r>
              <a:rPr lang="en-US" sz="1400" dirty="0" smtClean="0"/>
              <a:t>Le NPE’s </a:t>
            </a:r>
            <a:r>
              <a:rPr lang="en-US" sz="1400" dirty="0" err="1" smtClean="0"/>
              <a:t>sono</a:t>
            </a:r>
            <a:r>
              <a:rPr lang="en-US" sz="1400" dirty="0" smtClean="0"/>
              <a:t> </a:t>
            </a:r>
            <a:r>
              <a:rPr lang="en-US" sz="1400" dirty="0" err="1" smtClean="0"/>
              <a:t>anche</a:t>
            </a:r>
            <a:r>
              <a:rPr lang="en-US" sz="1400" dirty="0" smtClean="0"/>
              <a:t> </a:t>
            </a:r>
            <a:r>
              <a:rPr lang="en-US" sz="1400" dirty="0" err="1" smtClean="0"/>
              <a:t>conosciute</a:t>
            </a:r>
            <a:r>
              <a:rPr lang="en-US" sz="1400" dirty="0" smtClean="0"/>
              <a:t> </a:t>
            </a:r>
            <a:r>
              <a:rPr lang="en-US" sz="1400" dirty="0"/>
              <a:t>come Patent Assertion Entities (“PAE’s”) and/or Patent Trolls</a:t>
            </a:r>
            <a:endParaRPr lang="en-US" sz="1400" dirty="0" smtClean="0"/>
          </a:p>
          <a:p>
            <a:pPr lvl="1"/>
            <a:r>
              <a:rPr lang="en-US" sz="1400" dirty="0" err="1" smtClean="0"/>
              <a:t>Tipicamente</a:t>
            </a:r>
            <a:r>
              <a:rPr lang="en-US" sz="1400" dirty="0" smtClean="0"/>
              <a:t> </a:t>
            </a:r>
            <a:r>
              <a:rPr lang="en-US" sz="1400" dirty="0" err="1" smtClean="0"/>
              <a:t>queste</a:t>
            </a:r>
            <a:r>
              <a:rPr lang="en-US" sz="1400" dirty="0" smtClean="0"/>
              <a:t> </a:t>
            </a:r>
            <a:r>
              <a:rPr lang="en-US" sz="1400" dirty="0" err="1" smtClean="0"/>
              <a:t>società</a:t>
            </a:r>
            <a:r>
              <a:rPr lang="en-US" sz="1400" dirty="0" smtClean="0"/>
              <a:t> non </a:t>
            </a:r>
            <a:r>
              <a:rPr lang="it-IT" sz="1400" dirty="0" smtClean="0"/>
              <a:t>producono nulla (e non possiedono nulla, eccetto brevetti)</a:t>
            </a:r>
            <a:r>
              <a:rPr lang="en-US" sz="1400" dirty="0" smtClean="0"/>
              <a:t>, </a:t>
            </a:r>
            <a:r>
              <a:rPr lang="en-US" sz="1400" dirty="0" err="1" smtClean="0"/>
              <a:t>il</a:t>
            </a:r>
            <a:r>
              <a:rPr lang="en-US" sz="1400" dirty="0" smtClean="0"/>
              <a:t> </a:t>
            </a:r>
            <a:r>
              <a:rPr lang="en-US" sz="1400" dirty="0" err="1" smtClean="0"/>
              <a:t>che</a:t>
            </a:r>
            <a:r>
              <a:rPr lang="en-US" sz="1400" dirty="0" smtClean="0"/>
              <a:t> </a:t>
            </a:r>
            <a:r>
              <a:rPr lang="en-US" sz="1400" dirty="0" err="1" smtClean="0"/>
              <a:t>impedisce</a:t>
            </a:r>
            <a:r>
              <a:rPr lang="en-US" sz="1400" dirty="0" smtClean="0"/>
              <a:t> </a:t>
            </a:r>
            <a:r>
              <a:rPr lang="en-US" sz="1400" dirty="0" err="1" smtClean="0"/>
              <a:t>alle</a:t>
            </a:r>
            <a:r>
              <a:rPr lang="en-US" sz="1400" dirty="0" smtClean="0"/>
              <a:t> </a:t>
            </a:r>
            <a:r>
              <a:rPr lang="en-US" sz="1400" dirty="0" err="1" smtClean="0"/>
              <a:t>aziende</a:t>
            </a:r>
            <a:r>
              <a:rPr lang="en-US" sz="1400" dirty="0" smtClean="0"/>
              <a:t> </a:t>
            </a:r>
            <a:r>
              <a:rPr lang="en-US" sz="1400" dirty="0" err="1" smtClean="0"/>
              <a:t>che</a:t>
            </a:r>
            <a:r>
              <a:rPr lang="en-US" sz="1400" dirty="0" smtClean="0"/>
              <a:t> </a:t>
            </a:r>
            <a:r>
              <a:rPr lang="en-US" sz="1400" dirty="0" err="1" smtClean="0"/>
              <a:t>vengono</a:t>
            </a:r>
            <a:r>
              <a:rPr lang="en-US" sz="1400" dirty="0" smtClean="0"/>
              <a:t> </a:t>
            </a:r>
            <a:r>
              <a:rPr lang="en-US" sz="1400" dirty="0" err="1" smtClean="0"/>
              <a:t>attaccate</a:t>
            </a:r>
            <a:r>
              <a:rPr lang="en-US" sz="1400" dirty="0" smtClean="0"/>
              <a:t> (</a:t>
            </a:r>
            <a:r>
              <a:rPr lang="en-US" sz="1400" dirty="0" err="1" smtClean="0"/>
              <a:t>che</a:t>
            </a:r>
            <a:r>
              <a:rPr lang="en-US" sz="1400" dirty="0" smtClean="0"/>
              <a:t> </a:t>
            </a:r>
            <a:r>
              <a:rPr lang="en-US" sz="1400" dirty="0" err="1" smtClean="0"/>
              <a:t>invece</a:t>
            </a:r>
            <a:r>
              <a:rPr lang="en-US" sz="1400" dirty="0" smtClean="0"/>
              <a:t> </a:t>
            </a:r>
            <a:r>
              <a:rPr lang="it-IT" sz="1400" dirty="0" smtClean="0"/>
              <a:t>producono, innovano e creano occupazione in maniera lecita) </a:t>
            </a:r>
            <a:r>
              <a:rPr lang="en-US" sz="1400" dirty="0" smtClean="0"/>
              <a:t>di </a:t>
            </a:r>
            <a:r>
              <a:rPr lang="en-US" sz="1400" dirty="0" err="1" smtClean="0"/>
              <a:t>contrattaccare</a:t>
            </a:r>
            <a:r>
              <a:rPr lang="en-US" sz="1400" dirty="0" smtClean="0"/>
              <a:t> (</a:t>
            </a:r>
            <a:r>
              <a:rPr lang="it-IT" sz="1400" dirty="0" smtClean="0"/>
              <a:t>non puoi colpirle con una controquerela per dei prodotti che non possiedono e pertanto nessun brevetto risulta infranto)</a:t>
            </a:r>
            <a:r>
              <a:rPr lang="en-US" sz="1400" dirty="0" smtClean="0"/>
              <a:t>.</a:t>
            </a:r>
          </a:p>
          <a:p>
            <a:pPr lvl="1"/>
            <a:r>
              <a:rPr lang="en-US" sz="1400" dirty="0" smtClean="0"/>
              <a:t>Le NPE’s </a:t>
            </a:r>
            <a:r>
              <a:rPr lang="en-US" sz="1400" dirty="0" err="1" smtClean="0"/>
              <a:t>raramente</a:t>
            </a:r>
            <a:r>
              <a:rPr lang="en-US" sz="1400" dirty="0" smtClean="0"/>
              <a:t> </a:t>
            </a:r>
            <a:r>
              <a:rPr lang="en-US" sz="1400" dirty="0" err="1" smtClean="0"/>
              <a:t>sviluppano</a:t>
            </a:r>
            <a:r>
              <a:rPr lang="en-US" sz="1400" dirty="0" smtClean="0"/>
              <a:t> </a:t>
            </a:r>
            <a:r>
              <a:rPr lang="en-US" sz="1400" dirty="0" err="1" smtClean="0"/>
              <a:t>autonomamente</a:t>
            </a:r>
            <a:r>
              <a:rPr lang="en-US" sz="1400" dirty="0" smtClean="0"/>
              <a:t> </a:t>
            </a:r>
            <a:r>
              <a:rPr lang="en-US" sz="1400" dirty="0" err="1" smtClean="0"/>
              <a:t>ciò</a:t>
            </a:r>
            <a:r>
              <a:rPr lang="en-US" sz="1400" dirty="0" smtClean="0"/>
              <a:t> </a:t>
            </a:r>
            <a:r>
              <a:rPr lang="en-US" sz="1400" dirty="0" err="1" smtClean="0"/>
              <a:t>che</a:t>
            </a:r>
            <a:r>
              <a:rPr lang="en-US" sz="1400" dirty="0" smtClean="0"/>
              <a:t> poi </a:t>
            </a:r>
            <a:r>
              <a:rPr lang="en-US" sz="1400" dirty="0" err="1" smtClean="0"/>
              <a:t>proteggono</a:t>
            </a:r>
            <a:r>
              <a:rPr lang="en-US" sz="1400" dirty="0" smtClean="0"/>
              <a:t> con </a:t>
            </a:r>
            <a:r>
              <a:rPr lang="en-US" sz="1400" dirty="0" err="1" smtClean="0"/>
              <a:t>brevetto</a:t>
            </a:r>
            <a:r>
              <a:rPr lang="en-US" sz="1400" dirty="0" smtClean="0"/>
              <a:t>; </a:t>
            </a:r>
            <a:r>
              <a:rPr lang="en-US" sz="1400" dirty="0" err="1" smtClean="0"/>
              <a:t>nella</a:t>
            </a:r>
            <a:r>
              <a:rPr lang="en-US" sz="1400" dirty="0" smtClean="0"/>
              <a:t> </a:t>
            </a:r>
            <a:r>
              <a:rPr lang="en-US" sz="1400" dirty="0" err="1" smtClean="0"/>
              <a:t>maggioranza</a:t>
            </a:r>
            <a:r>
              <a:rPr lang="en-US" sz="1400" dirty="0" smtClean="0"/>
              <a:t> </a:t>
            </a:r>
            <a:r>
              <a:rPr lang="en-US" sz="1400" dirty="0" err="1" smtClean="0"/>
              <a:t>dei</a:t>
            </a:r>
            <a:r>
              <a:rPr lang="en-US" sz="1400" dirty="0" smtClean="0"/>
              <a:t> </a:t>
            </a:r>
            <a:r>
              <a:rPr lang="en-US" sz="1400" dirty="0" err="1" smtClean="0"/>
              <a:t>casi</a:t>
            </a:r>
            <a:r>
              <a:rPr lang="en-US" sz="1400" dirty="0" smtClean="0"/>
              <a:t> </a:t>
            </a:r>
            <a:r>
              <a:rPr lang="en-US" sz="1400" dirty="0" err="1" smtClean="0"/>
              <a:t>acquistano</a:t>
            </a:r>
            <a:r>
              <a:rPr lang="en-US" sz="1400" dirty="0" smtClean="0"/>
              <a:t> </a:t>
            </a:r>
            <a:r>
              <a:rPr lang="en-US" sz="1400" dirty="0" err="1" smtClean="0"/>
              <a:t>brevetti</a:t>
            </a:r>
            <a:r>
              <a:rPr lang="en-US" sz="1400" dirty="0" smtClean="0"/>
              <a:t> da </a:t>
            </a:r>
            <a:r>
              <a:rPr lang="en-US" sz="1400" dirty="0" err="1" smtClean="0"/>
              <a:t>altre</a:t>
            </a:r>
            <a:r>
              <a:rPr lang="en-US" sz="1400" dirty="0" smtClean="0"/>
              <a:t> </a:t>
            </a:r>
            <a:r>
              <a:rPr lang="en-US" sz="1400" dirty="0" err="1" smtClean="0"/>
              <a:t>società</a:t>
            </a:r>
            <a:r>
              <a:rPr lang="en-US" sz="1400" dirty="0" smtClean="0"/>
              <a:t> per poi </a:t>
            </a:r>
            <a:r>
              <a:rPr lang="en-US" sz="1400" dirty="0" err="1" smtClean="0"/>
              <a:t>azionarli</a:t>
            </a:r>
            <a:r>
              <a:rPr lang="en-US" sz="1400" dirty="0" smtClean="0"/>
              <a:t> </a:t>
            </a:r>
            <a:r>
              <a:rPr lang="en-US" sz="1400" dirty="0" err="1" smtClean="0"/>
              <a:t>contro</a:t>
            </a:r>
            <a:r>
              <a:rPr lang="en-US" sz="1400" dirty="0" smtClean="0"/>
              <a:t> le </a:t>
            </a:r>
            <a:r>
              <a:rPr lang="en-US" sz="1400" dirty="0" err="1" smtClean="0"/>
              <a:t>aziende</a:t>
            </a:r>
            <a:r>
              <a:rPr lang="en-US" sz="1400" dirty="0" smtClean="0"/>
              <a:t> </a:t>
            </a:r>
            <a:r>
              <a:rPr lang="en-US" sz="1400" dirty="0" err="1" smtClean="0"/>
              <a:t>che</a:t>
            </a:r>
            <a:r>
              <a:rPr lang="en-US" sz="1400" dirty="0" smtClean="0"/>
              <a:t> </a:t>
            </a:r>
            <a:r>
              <a:rPr lang="en-US" sz="1400" dirty="0" err="1" smtClean="0"/>
              <a:t>usano</a:t>
            </a:r>
            <a:r>
              <a:rPr lang="en-US" sz="1400" dirty="0" smtClean="0"/>
              <a:t> la </a:t>
            </a:r>
            <a:r>
              <a:rPr lang="en-US" sz="1400" dirty="0" err="1" smtClean="0"/>
              <a:t>tecnologia</a:t>
            </a:r>
            <a:r>
              <a:rPr lang="en-US" sz="1400" dirty="0" smtClean="0"/>
              <a:t> </a:t>
            </a:r>
            <a:r>
              <a:rPr lang="en-US" sz="1400" dirty="0" err="1" smtClean="0"/>
              <a:t>contemplata</a:t>
            </a:r>
            <a:r>
              <a:rPr lang="en-US" sz="1400" dirty="0" smtClean="0"/>
              <a:t> dal </a:t>
            </a:r>
            <a:r>
              <a:rPr lang="en-US" sz="1400" dirty="0" err="1" smtClean="0"/>
              <a:t>titolo</a:t>
            </a:r>
            <a:r>
              <a:rPr lang="en-US" sz="1400" dirty="0" smtClean="0"/>
              <a:t>.</a:t>
            </a:r>
            <a:r>
              <a:rPr lang="it-IT" sz="1200" dirty="0" smtClean="0"/>
              <a:t> </a:t>
            </a:r>
          </a:p>
          <a:p>
            <a:pPr lvl="1"/>
            <a:r>
              <a:rPr lang="it-IT" sz="1400" dirty="0"/>
              <a:t>Obiettivo delle NPE’s è la monetizzazione dei brevetti, ossia la concessione in licenza dei diritti di utilizzo del titolo in cambio del pagamento delle </a:t>
            </a:r>
            <a:r>
              <a:rPr lang="it-IT" sz="1400" dirty="0" smtClean="0"/>
              <a:t>royalties.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1404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Non-Practicing 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/>
              <a:t>Non-Practicing Entity (“NPE</a:t>
            </a:r>
            <a:r>
              <a:rPr lang="en-US" sz="1600" dirty="0" smtClean="0"/>
              <a:t>”)                                                                                 2/2</a:t>
            </a:r>
            <a:endParaRPr lang="en-US" sz="1600" dirty="0"/>
          </a:p>
          <a:p>
            <a:pPr lvl="1"/>
            <a:endParaRPr lang="it-IT" sz="1400" dirty="0" smtClean="0"/>
          </a:p>
          <a:p>
            <a:pPr lvl="1"/>
            <a:r>
              <a:rPr lang="it-IT" sz="1400" dirty="0" smtClean="0"/>
              <a:t>Non </a:t>
            </a:r>
            <a:r>
              <a:rPr lang="it-IT" sz="1400" dirty="0"/>
              <a:t>facendo uso di brevetti a scopo produttivo, i patent trolls  non sono esposti alle ingiunzioni promuovibili da altre aziende titolari di brevetti, né ovviamente sono interessati ad accordi di cross-licensing, in quanto non hanno interesse ad ottenere la licenza d’uso di diritti tecnologici.</a:t>
            </a:r>
          </a:p>
          <a:p>
            <a:pPr lvl="1"/>
            <a:r>
              <a:rPr lang="en-US" sz="1400" dirty="0" err="1" smtClean="0"/>
              <a:t>Contenziosi</a:t>
            </a:r>
            <a:r>
              <a:rPr lang="en-US" sz="1400" dirty="0" smtClean="0"/>
              <a:t> </a:t>
            </a:r>
            <a:r>
              <a:rPr lang="en-US" sz="1400" dirty="0" err="1" smtClean="0"/>
              <a:t>brevettuali</a:t>
            </a:r>
            <a:r>
              <a:rPr lang="en-US" sz="1400" dirty="0" smtClean="0"/>
              <a:t> </a:t>
            </a:r>
            <a:r>
              <a:rPr lang="en-US" sz="1400" dirty="0" err="1" smtClean="0"/>
              <a:t>che</a:t>
            </a:r>
            <a:r>
              <a:rPr lang="en-US" sz="1400" dirty="0" smtClean="0"/>
              <a:t> </a:t>
            </a:r>
            <a:r>
              <a:rPr lang="en-US" sz="1400" dirty="0" err="1" smtClean="0"/>
              <a:t>coinvolgono</a:t>
            </a:r>
            <a:r>
              <a:rPr lang="en-US" sz="1400" dirty="0" smtClean="0"/>
              <a:t> NPE e </a:t>
            </a:r>
            <a:r>
              <a:rPr lang="it-IT" sz="1400" dirty="0" smtClean="0"/>
              <a:t>in </a:t>
            </a:r>
            <a:r>
              <a:rPr lang="it-IT" sz="1400" dirty="0"/>
              <a:t>cui vengono attivati i </a:t>
            </a:r>
            <a:r>
              <a:rPr lang="it-IT" sz="1400" b="1" dirty="0"/>
              <a:t>Patent Troll</a:t>
            </a:r>
            <a:r>
              <a:rPr lang="it-IT" sz="1400" dirty="0"/>
              <a:t> </a:t>
            </a:r>
            <a:r>
              <a:rPr lang="it-IT" sz="1400" dirty="0" smtClean="0"/>
              <a:t>si verificano principalmente in America</a:t>
            </a:r>
            <a:r>
              <a:rPr lang="en-US" sz="1400" dirty="0" smtClean="0"/>
              <a:t>.</a:t>
            </a:r>
          </a:p>
          <a:p>
            <a:pPr lvl="1"/>
            <a:r>
              <a:rPr lang="it-IT" sz="1400" dirty="0" smtClean="0">
                <a:solidFill>
                  <a:schemeClr val="accent1"/>
                </a:solidFill>
              </a:rPr>
              <a:t>Questi </a:t>
            </a:r>
            <a:r>
              <a:rPr lang="it-IT" sz="1400" dirty="0">
                <a:solidFill>
                  <a:schemeClr val="accent1"/>
                </a:solidFill>
              </a:rPr>
              <a:t>procedimenti risultano molto onerosi, sia in termini di costi diretti (spese legali che arrivano a milioni di dollari), che di costi indiretti (eg, costi connessi ai ritardi causati all'immissione sul mercato di un nuovo prodotto o alla necessità di dedicare al comparto legale risorse </a:t>
            </a:r>
            <a:r>
              <a:rPr lang="en-US" sz="1400" dirty="0">
                <a:solidFill>
                  <a:schemeClr val="accent1"/>
                </a:solidFill>
              </a:rPr>
              <a:t>dedicate). </a:t>
            </a:r>
          </a:p>
          <a:p>
            <a:r>
              <a:rPr lang="it-IT" sz="1400" dirty="0">
                <a:solidFill>
                  <a:schemeClr val="accent1"/>
                </a:solidFill>
              </a:rPr>
              <a:t>A fronte di tali procedure concorrenziali illecite, sono nate associazioni e progetti a tutela delle aziende che operano sul mercato in maniera lecita e </a:t>
            </a:r>
            <a:r>
              <a:rPr lang="it-IT" sz="1400" dirty="0" smtClean="0">
                <a:solidFill>
                  <a:schemeClr val="accent1"/>
                </a:solidFill>
              </a:rPr>
              <a:t>trasparente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19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LINAME" val="ᥩᥪᤶᥙᦅᦄ᥼᥿᥺᥻ᦄᦊ᥿᥷ᦂ"/>
  <p:tag name="DATETIME" val="᥈᥅᥇᥊᥅᥈᥆᥇᥉ᤶᤶ᥇᥈ᥐ᥈᥇ᥗᥣᤶ᤾ᥝᥣᥪ᥁᥇ᥐ᥆᤿"/>
  <p:tag name="DONEBY" val="ᥩᥪᥲᦈ᥻ᦄ᥷ᦊ᥷ᤶ᥻᥹ᦋᦌ᥿ᦂᦂᦅᦄ"/>
  <p:tag name="IPADDRESS" val="ᥝᥬᥗᥢᥪ᥉᥆᥌᥍᥌"/>
  <p:tag name="APPVER" val="᥉᥄᥆"/>
  <p:tag name="RANDOM" val="22"/>
  <p:tag name="CHECKSUM" val="᥋᥊᥈᥌"/>
</p:tagLst>
</file>

<file path=ppt/theme/theme1.xml><?xml version="1.0" encoding="utf-8"?>
<a:theme xmlns:a="http://schemas.openxmlformats.org/drawingml/2006/main" name="Blank">
  <a:themeElements>
    <a:clrScheme name="Microelectronic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9A9DC"/>
      </a:accent1>
      <a:accent2>
        <a:srgbClr val="D4007A"/>
      </a:accent2>
      <a:accent3>
        <a:srgbClr val="9C9E9F"/>
      </a:accent3>
      <a:accent4>
        <a:srgbClr val="002152"/>
      </a:accent4>
      <a:accent5>
        <a:srgbClr val="BBCC00"/>
      </a:accent5>
      <a:accent6>
        <a:srgbClr val="13235B"/>
      </a:accent6>
      <a:hlink>
        <a:srgbClr val="580D58"/>
      </a:hlink>
      <a:folHlink>
        <a:srgbClr val="003D14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icroelectronics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39A9DC"/>
    </a:accent1>
    <a:accent2>
      <a:srgbClr val="D4007A"/>
    </a:accent2>
    <a:accent3>
      <a:srgbClr val="9C9E9F"/>
    </a:accent3>
    <a:accent4>
      <a:srgbClr val="002152"/>
    </a:accent4>
    <a:accent5>
      <a:srgbClr val="BBCC00"/>
    </a:accent5>
    <a:accent6>
      <a:srgbClr val="13235B"/>
    </a:accent6>
    <a:hlink>
      <a:srgbClr val="580D58"/>
    </a:hlink>
    <a:folHlink>
      <a:srgbClr val="003D1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1572</Words>
  <Application>Microsoft Office PowerPoint</Application>
  <PresentationFormat>On-screen Show (4:3)</PresentationFormat>
  <Paragraphs>96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Blank</vt:lpstr>
      <vt:lpstr>Contenziosi in materia brevettuale nel mondo dell’industria</vt:lpstr>
      <vt:lpstr>Agenda</vt:lpstr>
      <vt:lpstr>PowerPoint Presentation</vt:lpstr>
      <vt:lpstr>Proteggere, acquisire e sfruttare la proprietà industriale</vt:lpstr>
      <vt:lpstr>PowerPoint Presentation</vt:lpstr>
      <vt:lpstr>Abuso del diritto  in ambito brevettuale</vt:lpstr>
      <vt:lpstr>PowerPoint Presentation</vt:lpstr>
      <vt:lpstr>Non-Practicing Entity</vt:lpstr>
      <vt:lpstr>Non-Practicing Entity</vt:lpstr>
      <vt:lpstr>PowerPoint Presentation</vt:lpstr>
      <vt:lpstr>Tribunale Unificato dei Brevetti</vt:lpstr>
      <vt:lpstr>PowerPoint Presentation</vt:lpstr>
      <vt:lpstr>Best Practices to Combat Abusive Patent Litigation</vt:lpstr>
      <vt:lpstr>Best Practices to Combat Abusive Patent Litigation</vt:lpstr>
      <vt:lpstr>Best Practices to Combat Abusive Patent Litigation</vt:lpstr>
      <vt:lpstr>Best Practices to Combat Abusive Patent Litigation</vt:lpstr>
      <vt:lpstr>Best Practices to Combat Abusive Patent Litigation</vt:lpstr>
      <vt:lpstr>Best Practices to Combat Abusive Patent Litigation</vt:lpstr>
      <vt:lpstr>Grazie!</vt:lpstr>
    </vt:vector>
  </TitlesOfParts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2017-10-09T21:28:13Z</dcterms:created>
  <dcterms:modified xsi:type="dcterms:W3CDTF">2018-05-25T14:59:21Z</dcterms:modified>
</cp:coreProperties>
</file>