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06" r:id="rId1"/>
    <p:sldMasterId id="2147484907" r:id="rId2"/>
    <p:sldMasterId id="2147483682" r:id="rId3"/>
    <p:sldMasterId id="2147483684" r:id="rId4"/>
    <p:sldMasterId id="2147483687" r:id="rId5"/>
    <p:sldMasterId id="2147483660" r:id="rId6"/>
  </p:sldMasterIdLst>
  <p:notesMasterIdLst>
    <p:notesMasterId r:id="rId74"/>
  </p:notesMasterIdLst>
  <p:sldIdLst>
    <p:sldId id="3178" r:id="rId7"/>
    <p:sldId id="325" r:id="rId8"/>
    <p:sldId id="3169" r:id="rId9"/>
    <p:sldId id="370" r:id="rId10"/>
    <p:sldId id="282" r:id="rId11"/>
    <p:sldId id="3158" r:id="rId12"/>
    <p:sldId id="3159" r:id="rId13"/>
    <p:sldId id="290" r:id="rId14"/>
    <p:sldId id="3006" r:id="rId15"/>
    <p:sldId id="3007" r:id="rId16"/>
    <p:sldId id="289" r:id="rId17"/>
    <p:sldId id="3022" r:id="rId18"/>
    <p:sldId id="3133" r:id="rId19"/>
    <p:sldId id="2985" r:id="rId20"/>
    <p:sldId id="2986" r:id="rId21"/>
    <p:sldId id="2988" r:id="rId22"/>
    <p:sldId id="2989" r:id="rId23"/>
    <p:sldId id="2990" r:id="rId24"/>
    <p:sldId id="2991" r:id="rId25"/>
    <p:sldId id="2992" r:id="rId26"/>
    <p:sldId id="2993" r:id="rId27"/>
    <p:sldId id="2994" r:id="rId28"/>
    <p:sldId id="2999" r:id="rId29"/>
    <p:sldId id="2995" r:id="rId30"/>
    <p:sldId id="2996" r:id="rId31"/>
    <p:sldId id="2997" r:id="rId32"/>
    <p:sldId id="3023" r:id="rId33"/>
    <p:sldId id="2998" r:id="rId34"/>
    <p:sldId id="3024" r:id="rId35"/>
    <p:sldId id="2978" r:id="rId36"/>
    <p:sldId id="508" r:id="rId37"/>
    <p:sldId id="293" r:id="rId38"/>
    <p:sldId id="3025" r:id="rId39"/>
    <p:sldId id="2981" r:id="rId40"/>
    <p:sldId id="2982" r:id="rId41"/>
    <p:sldId id="380" r:id="rId42"/>
    <p:sldId id="2956" r:id="rId43"/>
    <p:sldId id="288" r:id="rId44"/>
    <p:sldId id="628" r:id="rId45"/>
    <p:sldId id="3038" r:id="rId46"/>
    <p:sldId id="478" r:id="rId47"/>
    <p:sldId id="2961" r:id="rId48"/>
    <p:sldId id="2962" r:id="rId49"/>
    <p:sldId id="3000" r:id="rId50"/>
    <p:sldId id="2958" r:id="rId51"/>
    <p:sldId id="2959" r:id="rId52"/>
    <p:sldId id="2949" r:id="rId53"/>
    <p:sldId id="387" r:id="rId54"/>
    <p:sldId id="2954" r:id="rId55"/>
    <p:sldId id="341" r:id="rId56"/>
    <p:sldId id="310" r:id="rId57"/>
    <p:sldId id="262" r:id="rId58"/>
    <p:sldId id="473" r:id="rId59"/>
    <p:sldId id="487" r:id="rId60"/>
    <p:sldId id="269" r:id="rId61"/>
    <p:sldId id="3176" r:id="rId62"/>
    <p:sldId id="2967" r:id="rId63"/>
    <p:sldId id="2968" r:id="rId64"/>
    <p:sldId id="2970" r:id="rId65"/>
    <p:sldId id="368" r:id="rId66"/>
    <p:sldId id="3008" r:id="rId67"/>
    <p:sldId id="3011" r:id="rId68"/>
    <p:sldId id="3134" r:id="rId69"/>
    <p:sldId id="3135" r:id="rId70"/>
    <p:sldId id="392" r:id="rId71"/>
    <p:sldId id="339" r:id="rId72"/>
    <p:sldId id="3037" r:id="rId7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D2F9F880-5CC8-4723-AFB0-B78E9714525B}">
          <p14:sldIdLst>
            <p14:sldId id="3178"/>
            <p14:sldId id="325"/>
            <p14:sldId id="3169"/>
          </p14:sldIdLst>
        </p14:section>
        <p14:section name="Sezione senza titolo" id="{8977B57B-60D4-4958-B56F-0FB1D90EBAEB}">
          <p14:sldIdLst>
            <p14:sldId id="370"/>
            <p14:sldId id="282"/>
            <p14:sldId id="3158"/>
            <p14:sldId id="3159"/>
            <p14:sldId id="290"/>
            <p14:sldId id="3006"/>
            <p14:sldId id="3007"/>
            <p14:sldId id="289"/>
            <p14:sldId id="3022"/>
            <p14:sldId id="3133"/>
            <p14:sldId id="2985"/>
            <p14:sldId id="2986"/>
            <p14:sldId id="2988"/>
            <p14:sldId id="2989"/>
            <p14:sldId id="2990"/>
            <p14:sldId id="2991"/>
            <p14:sldId id="2992"/>
            <p14:sldId id="2993"/>
            <p14:sldId id="2994"/>
            <p14:sldId id="2999"/>
            <p14:sldId id="2995"/>
            <p14:sldId id="2996"/>
            <p14:sldId id="2997"/>
            <p14:sldId id="3023"/>
            <p14:sldId id="2998"/>
            <p14:sldId id="3024"/>
            <p14:sldId id="2978"/>
            <p14:sldId id="508"/>
            <p14:sldId id="293"/>
            <p14:sldId id="3025"/>
            <p14:sldId id="2981"/>
            <p14:sldId id="2982"/>
            <p14:sldId id="380"/>
            <p14:sldId id="2956"/>
            <p14:sldId id="288"/>
            <p14:sldId id="628"/>
            <p14:sldId id="3038"/>
            <p14:sldId id="478"/>
            <p14:sldId id="2961"/>
            <p14:sldId id="2962"/>
            <p14:sldId id="3000"/>
            <p14:sldId id="2958"/>
            <p14:sldId id="2959"/>
            <p14:sldId id="2949"/>
            <p14:sldId id="387"/>
            <p14:sldId id="2954"/>
            <p14:sldId id="341"/>
            <p14:sldId id="310"/>
            <p14:sldId id="262"/>
            <p14:sldId id="473"/>
            <p14:sldId id="487"/>
            <p14:sldId id="269"/>
            <p14:sldId id="3176"/>
            <p14:sldId id="2967"/>
            <p14:sldId id="2968"/>
            <p14:sldId id="2970"/>
            <p14:sldId id="368"/>
            <p14:sldId id="3008"/>
            <p14:sldId id="3011"/>
            <p14:sldId id="3134"/>
            <p14:sldId id="3135"/>
            <p14:sldId id="392"/>
          </p14:sldIdLst>
        </p14:section>
        <p14:section name="Sezione predefinita" id="{19B398F0-41B5-4BFB-8D67-28760BD8E526}">
          <p14:sldIdLst/>
        </p14:section>
        <p14:section name="Sezione senza titolo" id="{256FD8F8-31C7-4BA6-A8AC-91C998C6E94D}">
          <p14:sldIdLst>
            <p14:sldId id="339"/>
            <p14:sldId id="303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6" autoAdjust="0"/>
    <p:restoredTop sz="94660"/>
  </p:normalViewPr>
  <p:slideViewPr>
    <p:cSldViewPr snapToGrid="0">
      <p:cViewPr varScale="1">
        <p:scale>
          <a:sx n="82" d="100"/>
          <a:sy n="82" d="100"/>
        </p:scale>
        <p:origin x="6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viewProps" Target="viewProp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2A0CE4-A2EF-4993-AE27-50018B85421D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4B38C54-3347-4919-9F88-5447F0ACD33B}">
      <dgm:prSet phldrT="[Text]" custT="1"/>
      <dgm:spPr/>
      <dgm:t>
        <a:bodyPr/>
        <a:lstStyle/>
        <a:p>
          <a:r>
            <a:rPr lang="en-GB" sz="2400" dirty="0">
              <a:solidFill>
                <a:schemeClr val="tx1"/>
              </a:solidFill>
              <a:latin typeface="+mn-lt"/>
            </a:rPr>
            <a:t>You </a:t>
          </a:r>
          <a:r>
            <a:rPr lang="en-GB" sz="2400" b="1" dirty="0">
              <a:solidFill>
                <a:schemeClr val="tx1"/>
              </a:solidFill>
              <a:latin typeface="+mn-lt"/>
            </a:rPr>
            <a:t>need </a:t>
          </a:r>
          <a:r>
            <a:rPr lang="en-GB" sz="2400" b="0" dirty="0">
              <a:solidFill>
                <a:schemeClr val="tx1"/>
              </a:solidFill>
              <a:latin typeface="+mn-lt"/>
            </a:rPr>
            <a:t>(e.g.)</a:t>
          </a:r>
        </a:p>
      </dgm:t>
    </dgm:pt>
    <dgm:pt modelId="{9B26E07D-52A0-4E70-9DB3-1630B5FBC556}" type="parTrans" cxnId="{52762DCC-782E-459D-B623-E883ED6CA6E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E7DCB7D-A89B-48FC-99BF-1C3365FCA686}" type="sibTrans" cxnId="{52762DCC-782E-459D-B623-E883ED6CA6E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5FC90F9-86BB-48B0-93FA-BCFD3FCCF7C3}">
      <dgm:prSet phldrT="[Text]" custT="1"/>
      <dgm:spPr/>
      <dgm:t>
        <a:bodyPr/>
        <a:lstStyle/>
        <a:p>
          <a:r>
            <a:rPr lang="en-GB" sz="1800" dirty="0">
              <a:solidFill>
                <a:schemeClr val="tx1"/>
              </a:solidFill>
              <a:latin typeface="+mn-lt"/>
            </a:rPr>
            <a:t>Technical documents</a:t>
          </a:r>
        </a:p>
      </dgm:t>
    </dgm:pt>
    <dgm:pt modelId="{02ADB3F0-24A4-4650-96E1-AE6A50FAE069}" type="parTrans" cxnId="{9757F113-5D9E-459B-B0D4-5882FB275F2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D1BB9CA-D0B1-42C8-B4E1-A16CB365317E}" type="sibTrans" cxnId="{9757F113-5D9E-459B-B0D4-5882FB275F2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B3A3EF0-9CF9-4D44-9BD3-B26124BDB119}">
      <dgm:prSet phldrT="[Text]" custT="1"/>
      <dgm:spPr/>
      <dgm:t>
        <a:bodyPr/>
        <a:lstStyle/>
        <a:p>
          <a:r>
            <a:rPr lang="en-GB" sz="1800" dirty="0">
              <a:solidFill>
                <a:schemeClr val="tx1"/>
              </a:solidFill>
            </a:rPr>
            <a:t>Publications,  prototypes, deliverables</a:t>
          </a:r>
        </a:p>
      </dgm:t>
    </dgm:pt>
    <dgm:pt modelId="{886E6358-2675-4615-A6EC-E2CB11E7FA48}" type="parTrans" cxnId="{782A151C-FF48-4F5E-A8DA-E1F5985AD94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AD74C556-FC6F-4B24-A835-235689A75ACD}" type="sibTrans" cxnId="{782A151C-FF48-4F5E-A8DA-E1F5985AD94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32E1607-94C7-4949-9EF0-E3C011ED9B86}">
      <dgm:prSet phldrT="[Text]" custT="1"/>
      <dgm:spPr/>
      <dgm:t>
        <a:bodyPr/>
        <a:lstStyle/>
        <a:p>
          <a:r>
            <a:rPr lang="en-GB" sz="1800" dirty="0">
              <a:solidFill>
                <a:schemeClr val="tx1"/>
              </a:solidFill>
            </a:rPr>
            <a:t>…any document proving that the work was done as detailed in Annex 1</a:t>
          </a:r>
        </a:p>
      </dgm:t>
    </dgm:pt>
    <dgm:pt modelId="{DDEA2D15-D8DE-4921-8142-84F0FF19CDFC}" type="parTrans" cxnId="{AAD5A2AB-54BE-4041-A66F-C5E1ABBFFCAE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E01B851-4605-45FD-9A79-8EC78FBD2641}" type="sibTrans" cxnId="{AAD5A2AB-54BE-4041-A66F-C5E1ABBFFCAE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C051A53-4FFF-4E7D-B78D-FDA578C73B81}">
      <dgm:prSet phldrT="[Text]" custT="1"/>
      <dgm:spPr/>
      <dgm:t>
        <a:bodyPr/>
        <a:lstStyle/>
        <a:p>
          <a:r>
            <a:rPr lang="en-GB" sz="2400" dirty="0">
              <a:solidFill>
                <a:schemeClr val="tx1"/>
              </a:solidFill>
            </a:rPr>
            <a:t>You </a:t>
          </a:r>
          <a:r>
            <a:rPr lang="en-GB" sz="2400" b="1" dirty="0">
              <a:solidFill>
                <a:schemeClr val="tx1"/>
              </a:solidFill>
            </a:rPr>
            <a:t>don't need</a:t>
          </a:r>
        </a:p>
      </dgm:t>
    </dgm:pt>
    <dgm:pt modelId="{E4DEA9C1-731C-4271-A124-42BF0106B58E}" type="parTrans" cxnId="{26F03A72-4F24-4B94-A512-DA1C742D62D4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8403D7E-4598-4393-B2FF-9DF8C6473E88}" type="sibTrans" cxnId="{26F03A72-4F24-4B94-A512-DA1C742D62D4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407191C-A354-49B2-B2CC-970298CDE319}">
      <dgm:prSet phldrT="[Text]" custT="1"/>
      <dgm:spPr/>
      <dgm:t>
        <a:bodyPr/>
        <a:lstStyle/>
        <a:p>
          <a:r>
            <a:rPr lang="en-GB" sz="1800" dirty="0">
              <a:solidFill>
                <a:schemeClr val="tx1"/>
              </a:solidFill>
            </a:rPr>
            <a:t>Time-sheets</a:t>
          </a:r>
        </a:p>
      </dgm:t>
    </dgm:pt>
    <dgm:pt modelId="{6984FD22-EE47-4E2D-B565-BF0B134F5F06}" type="parTrans" cxnId="{37C97739-5919-4E5F-891B-52EB182D2D3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386F4E9-398A-462C-8B2B-81D2F8FCE36B}" type="sibTrans" cxnId="{37C97739-5919-4E5F-891B-52EB182D2D3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E28A5DC-DAB3-4E32-8A74-161A574C118F}">
      <dgm:prSet phldrT="[Text]" custT="1"/>
      <dgm:spPr/>
      <dgm:t>
        <a:bodyPr/>
        <a:lstStyle/>
        <a:p>
          <a:r>
            <a:rPr lang="en-GB" sz="1800" dirty="0">
              <a:solidFill>
                <a:schemeClr val="tx1"/>
              </a:solidFill>
            </a:rPr>
            <a:t>Pay-slips or contracts</a:t>
          </a:r>
        </a:p>
      </dgm:t>
    </dgm:pt>
    <dgm:pt modelId="{5DE8CAC1-C09F-4D86-ABDC-3D21A78EEBDA}" type="parTrans" cxnId="{30A80914-7FD0-4D0A-87A4-7155F0A714C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CCAD610-394E-4235-8B63-0A7B15E53613}" type="sibTrans" cxnId="{30A80914-7FD0-4D0A-87A4-7155F0A714C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C1C2D20-67AB-4077-9B46-54A52E9726B9}">
      <dgm:prSet phldrT="[Text]" custT="1"/>
      <dgm:spPr/>
      <dgm:t>
        <a:bodyPr/>
        <a:lstStyle/>
        <a:p>
          <a:r>
            <a:rPr lang="en-GB" sz="1800" dirty="0">
              <a:solidFill>
                <a:schemeClr val="tx1"/>
              </a:solidFill>
            </a:rPr>
            <a:t>Depreciation policy</a:t>
          </a:r>
        </a:p>
      </dgm:t>
    </dgm:pt>
    <dgm:pt modelId="{44EBE5D7-D3D0-4A08-A266-D8783F7DC3D6}" type="parTrans" cxnId="{3BB0FFC4-6CAD-4A9A-BE05-3D8254D737C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665B4AC-DCDE-4F09-8022-606F4C40EDC0}" type="sibTrans" cxnId="{3BB0FFC4-6CAD-4A9A-BE05-3D8254D737C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5CB1350-B23B-4F01-9830-33A7771087A4}">
      <dgm:prSet phldrT="[Text]" custT="1"/>
      <dgm:spPr/>
      <dgm:t>
        <a:bodyPr/>
        <a:lstStyle/>
        <a:p>
          <a:r>
            <a:rPr lang="en-GB" sz="1800" dirty="0">
              <a:solidFill>
                <a:schemeClr val="tx1"/>
              </a:solidFill>
            </a:rPr>
            <a:t>Invoices</a:t>
          </a:r>
        </a:p>
      </dgm:t>
    </dgm:pt>
    <dgm:pt modelId="{5381850E-CB91-4EF0-911E-0E2166721F75}" type="parTrans" cxnId="{471CFB53-9566-400D-A0EB-C7CACBACA25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9C6226A-6C83-49D8-AF50-1E8CAB0A1868}" type="sibTrans" cxnId="{471CFB53-9566-400D-A0EB-C7CACBACA25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3258136-9F14-4BAD-BC62-AE0FB39812A2}">
      <dgm:prSet phldrT="[Text]" custT="1"/>
      <dgm:spPr/>
      <dgm:t>
        <a:bodyPr/>
        <a:lstStyle/>
        <a:p>
          <a:r>
            <a:rPr lang="en-GB" sz="1800" dirty="0">
              <a:solidFill>
                <a:schemeClr val="tx1"/>
              </a:solidFill>
            </a:rPr>
            <a:t>…any documents proving the actual costs incurred</a:t>
          </a:r>
        </a:p>
      </dgm:t>
    </dgm:pt>
    <dgm:pt modelId="{A80D09A5-0580-448E-896A-A16288BFD541}" type="parTrans" cxnId="{F355DCE1-9FFD-4CD3-860C-ACACA45709C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ADEB712-F9A8-464F-8B53-5AF5466AA26E}" type="sibTrans" cxnId="{F355DCE1-9FFD-4CD3-860C-ACACA45709C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CCAB39C5-4E51-4B4F-AEF6-834BD6F4C4D5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Documentation required by good research practices such as lab books</a:t>
          </a:r>
          <a:endParaRPr lang="en-GB" sz="1800" dirty="0">
            <a:solidFill>
              <a:schemeClr val="tx1"/>
            </a:solidFill>
          </a:endParaRPr>
        </a:p>
      </dgm:t>
    </dgm:pt>
    <dgm:pt modelId="{95F6D777-03E6-4504-8A40-0D0A6CDE37F6}" type="parTrans" cxnId="{2CA624A3-E510-4478-BB5C-38A62D7EBC4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17EC2B5-4C2A-4789-83BB-217B93917937}" type="sibTrans" cxnId="{2CA624A3-E510-4478-BB5C-38A62D7EBC4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035E792-15C0-4371-97F2-8A49FF3746F5}" type="pres">
      <dgm:prSet presAssocID="{2F2A0CE4-A2EF-4993-AE27-50018B85421D}" presName="layout" presStyleCnt="0">
        <dgm:presLayoutVars>
          <dgm:chMax/>
          <dgm:chPref/>
          <dgm:dir/>
          <dgm:resizeHandles/>
        </dgm:presLayoutVars>
      </dgm:prSet>
      <dgm:spPr/>
    </dgm:pt>
    <dgm:pt modelId="{C32128B5-669E-4EED-B39C-27001E571EED}" type="pres">
      <dgm:prSet presAssocID="{B4B38C54-3347-4919-9F88-5447F0ACD33B}" presName="root" presStyleCnt="0">
        <dgm:presLayoutVars>
          <dgm:chMax/>
          <dgm:chPref/>
        </dgm:presLayoutVars>
      </dgm:prSet>
      <dgm:spPr/>
    </dgm:pt>
    <dgm:pt modelId="{3B21987A-F9B3-42E5-92C6-3EF8EBB46525}" type="pres">
      <dgm:prSet presAssocID="{B4B38C54-3347-4919-9F88-5447F0ACD33B}" presName="rootComposite" presStyleCnt="0">
        <dgm:presLayoutVars/>
      </dgm:prSet>
      <dgm:spPr/>
    </dgm:pt>
    <dgm:pt modelId="{ADE27ABB-7E76-458B-97DF-8A1CA9ECC14E}" type="pres">
      <dgm:prSet presAssocID="{B4B38C54-3347-4919-9F88-5447F0ACD33B}" presName="ParentAccent" presStyleLbl="alignNode1" presStyleIdx="0" presStyleCnt="2" custLinFactNeighborX="-270" custLinFactNeighborY="-740"/>
      <dgm:spPr>
        <a:solidFill>
          <a:schemeClr val="accent1"/>
        </a:solidFill>
      </dgm:spPr>
    </dgm:pt>
    <dgm:pt modelId="{9C5D0C69-2C45-49CD-88E1-531951D2C792}" type="pres">
      <dgm:prSet presAssocID="{B4B38C54-3347-4919-9F88-5447F0ACD33B}" presName="ParentSmallAccent" presStyleLbl="fgAcc1" presStyleIdx="0" presStyleCnt="2" custLinFactNeighborX="-4890" custLinFactNeighborY="-1185"/>
      <dgm:spPr>
        <a:ln>
          <a:solidFill>
            <a:schemeClr val="accent1"/>
          </a:solidFill>
        </a:ln>
      </dgm:spPr>
    </dgm:pt>
    <dgm:pt modelId="{88DC322C-5034-4645-B16D-C7B858DEC93A}" type="pres">
      <dgm:prSet presAssocID="{B4B38C54-3347-4919-9F88-5447F0ACD33B}" presName="Parent" presStyleLbl="revTx" presStyleIdx="0" presStyleCnt="11">
        <dgm:presLayoutVars>
          <dgm:chMax/>
          <dgm:chPref val="4"/>
          <dgm:bulletEnabled val="1"/>
        </dgm:presLayoutVars>
      </dgm:prSet>
      <dgm:spPr/>
    </dgm:pt>
    <dgm:pt modelId="{A34921A1-013E-4B40-83C0-14E357317039}" type="pres">
      <dgm:prSet presAssocID="{B4B38C54-3347-4919-9F88-5447F0ACD33B}" presName="childShape" presStyleCnt="0">
        <dgm:presLayoutVars>
          <dgm:chMax val="0"/>
          <dgm:chPref val="0"/>
        </dgm:presLayoutVars>
      </dgm:prSet>
      <dgm:spPr/>
    </dgm:pt>
    <dgm:pt modelId="{8930AD86-0662-4E50-AE68-254317542FAA}" type="pres">
      <dgm:prSet presAssocID="{D5FC90F9-86BB-48B0-93FA-BCFD3FCCF7C3}" presName="childComposite" presStyleCnt="0">
        <dgm:presLayoutVars>
          <dgm:chMax val="0"/>
          <dgm:chPref val="0"/>
        </dgm:presLayoutVars>
      </dgm:prSet>
      <dgm:spPr/>
    </dgm:pt>
    <dgm:pt modelId="{D3B4AC14-0F58-415B-AEE2-1D0D66C53C3F}" type="pres">
      <dgm:prSet presAssocID="{D5FC90F9-86BB-48B0-93FA-BCFD3FCCF7C3}" presName="ChildAccent" presStyleLbl="solidFgAcc1" presStyleIdx="0" presStyleCnt="9" custLinFactNeighborX="4524" custLinFactNeighborY="-16367"/>
      <dgm:spPr>
        <a:ln>
          <a:solidFill>
            <a:schemeClr val="tx2"/>
          </a:solidFill>
        </a:ln>
      </dgm:spPr>
    </dgm:pt>
    <dgm:pt modelId="{2E71BD56-3051-4231-A422-E32DFC3087E2}" type="pres">
      <dgm:prSet presAssocID="{D5FC90F9-86BB-48B0-93FA-BCFD3FCCF7C3}" presName="Child" presStyleLbl="revTx" presStyleIdx="1" presStyleCnt="11" custScaleY="100000" custLinFactNeighborX="357" custLinFactNeighborY="-7021">
        <dgm:presLayoutVars>
          <dgm:chMax val="0"/>
          <dgm:chPref val="0"/>
          <dgm:bulletEnabled val="1"/>
        </dgm:presLayoutVars>
      </dgm:prSet>
      <dgm:spPr/>
    </dgm:pt>
    <dgm:pt modelId="{5601FB55-E045-4395-A05F-61C0FFACE3D8}" type="pres">
      <dgm:prSet presAssocID="{4B3A3EF0-9CF9-4D44-9BD3-B26124BDB119}" presName="childComposite" presStyleCnt="0">
        <dgm:presLayoutVars>
          <dgm:chMax val="0"/>
          <dgm:chPref val="0"/>
        </dgm:presLayoutVars>
      </dgm:prSet>
      <dgm:spPr/>
    </dgm:pt>
    <dgm:pt modelId="{D040BF2D-F00D-4570-AD1A-8D3A7E694FEC}" type="pres">
      <dgm:prSet presAssocID="{4B3A3EF0-9CF9-4D44-9BD3-B26124BDB119}" presName="ChildAccent" presStyleLbl="solidFgAcc1" presStyleIdx="1" presStyleCnt="9" custLinFactNeighborX="4524" custLinFactNeighborY="-16367"/>
      <dgm:spPr>
        <a:ln>
          <a:solidFill>
            <a:schemeClr val="tx2"/>
          </a:solidFill>
        </a:ln>
      </dgm:spPr>
    </dgm:pt>
    <dgm:pt modelId="{8D791C09-C59D-4C6D-B877-59231C980BDD}" type="pres">
      <dgm:prSet presAssocID="{4B3A3EF0-9CF9-4D44-9BD3-B26124BDB119}" presName="Child" presStyleLbl="revTx" presStyleIdx="2" presStyleCnt="11" custScaleY="144250" custLinFactNeighborX="357" custLinFactNeighborY="-7021">
        <dgm:presLayoutVars>
          <dgm:chMax val="0"/>
          <dgm:chPref val="0"/>
          <dgm:bulletEnabled val="1"/>
        </dgm:presLayoutVars>
      </dgm:prSet>
      <dgm:spPr/>
    </dgm:pt>
    <dgm:pt modelId="{23C9E06F-1D88-4256-8681-66181B7D81B0}" type="pres">
      <dgm:prSet presAssocID="{CCAB39C5-4E51-4B4F-AEF6-834BD6F4C4D5}" presName="childComposite" presStyleCnt="0">
        <dgm:presLayoutVars>
          <dgm:chMax val="0"/>
          <dgm:chPref val="0"/>
        </dgm:presLayoutVars>
      </dgm:prSet>
      <dgm:spPr/>
    </dgm:pt>
    <dgm:pt modelId="{C193617C-2CFE-489C-9A02-479D4D6FD645}" type="pres">
      <dgm:prSet presAssocID="{CCAB39C5-4E51-4B4F-AEF6-834BD6F4C4D5}" presName="ChildAccent" presStyleLbl="solidFgAcc1" presStyleIdx="2" presStyleCnt="9" custLinFactNeighborX="4524" custLinFactNeighborY="-16367"/>
      <dgm:spPr>
        <a:ln>
          <a:solidFill>
            <a:schemeClr val="tx2"/>
          </a:solidFill>
        </a:ln>
      </dgm:spPr>
    </dgm:pt>
    <dgm:pt modelId="{B3950A58-F781-44F9-8340-E3210E00AF2B}" type="pres">
      <dgm:prSet presAssocID="{CCAB39C5-4E51-4B4F-AEF6-834BD6F4C4D5}" presName="Child" presStyleLbl="revTx" presStyleIdx="3" presStyleCnt="11" custLinFactNeighborX="357" custLinFactNeighborY="-7021">
        <dgm:presLayoutVars>
          <dgm:chMax val="0"/>
          <dgm:chPref val="0"/>
          <dgm:bulletEnabled val="1"/>
        </dgm:presLayoutVars>
      </dgm:prSet>
      <dgm:spPr/>
    </dgm:pt>
    <dgm:pt modelId="{6A8BF424-3AA8-4FAB-9726-D422AA5C9F06}" type="pres">
      <dgm:prSet presAssocID="{732E1607-94C7-4949-9EF0-E3C011ED9B86}" presName="childComposite" presStyleCnt="0">
        <dgm:presLayoutVars>
          <dgm:chMax val="0"/>
          <dgm:chPref val="0"/>
        </dgm:presLayoutVars>
      </dgm:prSet>
      <dgm:spPr/>
    </dgm:pt>
    <dgm:pt modelId="{9FDD23CE-6032-4B6C-B266-542159EBE6AD}" type="pres">
      <dgm:prSet presAssocID="{732E1607-94C7-4949-9EF0-E3C011ED9B86}" presName="ChildAccent" presStyleLbl="solidFgAcc1" presStyleIdx="3" presStyleCnt="9" custLinFactNeighborX="4524" custLinFactNeighborY="-16367"/>
      <dgm:spPr>
        <a:ln>
          <a:solidFill>
            <a:schemeClr val="tx2"/>
          </a:solidFill>
        </a:ln>
      </dgm:spPr>
    </dgm:pt>
    <dgm:pt modelId="{2FA8DBA4-883A-4B6E-904F-E18F237659F7}" type="pres">
      <dgm:prSet presAssocID="{732E1607-94C7-4949-9EF0-E3C011ED9B86}" presName="Child" presStyleLbl="revTx" presStyleIdx="4" presStyleCnt="11" custScaleY="214597" custLinFactNeighborX="357" custLinFactNeighborY="-7021">
        <dgm:presLayoutVars>
          <dgm:chMax val="0"/>
          <dgm:chPref val="0"/>
          <dgm:bulletEnabled val="1"/>
        </dgm:presLayoutVars>
      </dgm:prSet>
      <dgm:spPr/>
    </dgm:pt>
    <dgm:pt modelId="{A50F387C-8FAE-4A29-B951-E919C4975CB5}" type="pres">
      <dgm:prSet presAssocID="{6C051A53-4FFF-4E7D-B78D-FDA578C73B81}" presName="root" presStyleCnt="0">
        <dgm:presLayoutVars>
          <dgm:chMax/>
          <dgm:chPref/>
        </dgm:presLayoutVars>
      </dgm:prSet>
      <dgm:spPr/>
    </dgm:pt>
    <dgm:pt modelId="{E36C84CB-6296-4654-8640-8417E233E2C0}" type="pres">
      <dgm:prSet presAssocID="{6C051A53-4FFF-4E7D-B78D-FDA578C73B81}" presName="rootComposite" presStyleCnt="0">
        <dgm:presLayoutVars/>
      </dgm:prSet>
      <dgm:spPr/>
    </dgm:pt>
    <dgm:pt modelId="{DD29986F-573A-4F78-BE24-AE8EB7D676CD}" type="pres">
      <dgm:prSet presAssocID="{6C051A53-4FFF-4E7D-B78D-FDA578C73B81}" presName="ParentAccent" presStyleLbl="alignNode1" presStyleIdx="1" presStyleCnt="2" custLinFactNeighborX="5232"/>
      <dgm:spPr>
        <a:solidFill>
          <a:schemeClr val="accent4"/>
        </a:solidFill>
        <a:ln>
          <a:solidFill>
            <a:schemeClr val="accent4"/>
          </a:solidFill>
        </a:ln>
      </dgm:spPr>
    </dgm:pt>
    <dgm:pt modelId="{382B154C-58FB-4CCC-B9F0-7F7778F9990F}" type="pres">
      <dgm:prSet presAssocID="{6C051A53-4FFF-4E7D-B78D-FDA578C73B81}" presName="ParentSmallAccent" presStyleLbl="fgAcc1" presStyleIdx="1" presStyleCnt="2" custLinFactNeighborX="71232"/>
      <dgm:spPr>
        <a:ln>
          <a:solidFill>
            <a:schemeClr val="accent4"/>
          </a:solidFill>
        </a:ln>
      </dgm:spPr>
    </dgm:pt>
    <dgm:pt modelId="{2F6A5C6C-8738-4797-BD7E-5B48106FA404}" type="pres">
      <dgm:prSet presAssocID="{6C051A53-4FFF-4E7D-B78D-FDA578C73B81}" presName="Parent" presStyleLbl="revTx" presStyleIdx="5" presStyleCnt="11" custLinFactNeighborX="6322">
        <dgm:presLayoutVars>
          <dgm:chMax/>
          <dgm:chPref val="4"/>
          <dgm:bulletEnabled val="1"/>
        </dgm:presLayoutVars>
      </dgm:prSet>
      <dgm:spPr/>
    </dgm:pt>
    <dgm:pt modelId="{54EB81E0-3ECE-4C2B-8EE8-5B6F628989F9}" type="pres">
      <dgm:prSet presAssocID="{6C051A53-4FFF-4E7D-B78D-FDA578C73B81}" presName="childShape" presStyleCnt="0">
        <dgm:presLayoutVars>
          <dgm:chMax val="0"/>
          <dgm:chPref val="0"/>
        </dgm:presLayoutVars>
      </dgm:prSet>
      <dgm:spPr/>
    </dgm:pt>
    <dgm:pt modelId="{A5181C86-13B9-4BA9-B3E2-7208CDCA642E}" type="pres">
      <dgm:prSet presAssocID="{6407191C-A354-49B2-B2CC-970298CDE319}" presName="childComposite" presStyleCnt="0">
        <dgm:presLayoutVars>
          <dgm:chMax val="0"/>
          <dgm:chPref val="0"/>
        </dgm:presLayoutVars>
      </dgm:prSet>
      <dgm:spPr/>
    </dgm:pt>
    <dgm:pt modelId="{32ECA179-7832-4720-85D5-4801109929E4}" type="pres">
      <dgm:prSet presAssocID="{6407191C-A354-49B2-B2CC-970298CDE319}" presName="ChildAccent" presStyleLbl="solidFgAcc1" presStyleIdx="4" presStyleCnt="9" custLinFactNeighborX="71232"/>
      <dgm:spPr>
        <a:ln>
          <a:solidFill>
            <a:schemeClr val="tx2"/>
          </a:solidFill>
        </a:ln>
      </dgm:spPr>
    </dgm:pt>
    <dgm:pt modelId="{D3983E1E-FCE0-4C7B-BAB6-8BEEB590BEF1}" type="pres">
      <dgm:prSet presAssocID="{6407191C-A354-49B2-B2CC-970298CDE319}" presName="Child" presStyleLbl="revTx" presStyleIdx="6" presStyleCnt="11" custLinFactNeighborX="5973" custLinFactNeighborY="-7021">
        <dgm:presLayoutVars>
          <dgm:chMax val="0"/>
          <dgm:chPref val="0"/>
          <dgm:bulletEnabled val="1"/>
        </dgm:presLayoutVars>
      </dgm:prSet>
      <dgm:spPr/>
    </dgm:pt>
    <dgm:pt modelId="{1AEA130A-3E6C-4C9D-8925-3AEC547823B5}" type="pres">
      <dgm:prSet presAssocID="{FE28A5DC-DAB3-4E32-8A74-161A574C118F}" presName="childComposite" presStyleCnt="0">
        <dgm:presLayoutVars>
          <dgm:chMax val="0"/>
          <dgm:chPref val="0"/>
        </dgm:presLayoutVars>
      </dgm:prSet>
      <dgm:spPr/>
    </dgm:pt>
    <dgm:pt modelId="{24E1DB94-62F3-47BA-A51C-7271A2895555}" type="pres">
      <dgm:prSet presAssocID="{FE28A5DC-DAB3-4E32-8A74-161A574C118F}" presName="ChildAccent" presStyleLbl="solidFgAcc1" presStyleIdx="5" presStyleCnt="9" custLinFactNeighborX="75756" custLinFactNeighborY="-16367"/>
      <dgm:spPr>
        <a:ln>
          <a:solidFill>
            <a:schemeClr val="tx2"/>
          </a:solidFill>
        </a:ln>
      </dgm:spPr>
    </dgm:pt>
    <dgm:pt modelId="{55C0B160-C06E-425F-B717-49DC1B0EEA69}" type="pres">
      <dgm:prSet presAssocID="{FE28A5DC-DAB3-4E32-8A74-161A574C118F}" presName="Child" presStyleLbl="revTx" presStyleIdx="7" presStyleCnt="11" custLinFactNeighborX="5973" custLinFactNeighborY="-7021">
        <dgm:presLayoutVars>
          <dgm:chMax val="0"/>
          <dgm:chPref val="0"/>
          <dgm:bulletEnabled val="1"/>
        </dgm:presLayoutVars>
      </dgm:prSet>
      <dgm:spPr/>
    </dgm:pt>
    <dgm:pt modelId="{D3C74683-23BB-422C-B86F-B3B78FE63F57}" type="pres">
      <dgm:prSet presAssocID="{BC1C2D20-67AB-4077-9B46-54A52E9726B9}" presName="childComposite" presStyleCnt="0">
        <dgm:presLayoutVars>
          <dgm:chMax val="0"/>
          <dgm:chPref val="0"/>
        </dgm:presLayoutVars>
      </dgm:prSet>
      <dgm:spPr/>
    </dgm:pt>
    <dgm:pt modelId="{C161A4AC-B78D-4642-BA09-5E2E56DAEC61}" type="pres">
      <dgm:prSet presAssocID="{BC1C2D20-67AB-4077-9B46-54A52E9726B9}" presName="ChildAccent" presStyleLbl="solidFgAcc1" presStyleIdx="6" presStyleCnt="9" custLinFactNeighborX="75756" custLinFactNeighborY="-16367"/>
      <dgm:spPr>
        <a:ln>
          <a:solidFill>
            <a:schemeClr val="tx2"/>
          </a:solidFill>
        </a:ln>
      </dgm:spPr>
    </dgm:pt>
    <dgm:pt modelId="{178E0450-86F7-49F4-8851-92ED35B4A1E8}" type="pres">
      <dgm:prSet presAssocID="{BC1C2D20-67AB-4077-9B46-54A52E9726B9}" presName="Child" presStyleLbl="revTx" presStyleIdx="8" presStyleCnt="11" custLinFactNeighborX="5973" custLinFactNeighborY="-7021">
        <dgm:presLayoutVars>
          <dgm:chMax val="0"/>
          <dgm:chPref val="0"/>
          <dgm:bulletEnabled val="1"/>
        </dgm:presLayoutVars>
      </dgm:prSet>
      <dgm:spPr/>
    </dgm:pt>
    <dgm:pt modelId="{6C4E7F31-CEAE-4277-8C54-7DED7BF5A6B9}" type="pres">
      <dgm:prSet presAssocID="{05CB1350-B23B-4F01-9830-33A7771087A4}" presName="childComposite" presStyleCnt="0">
        <dgm:presLayoutVars>
          <dgm:chMax val="0"/>
          <dgm:chPref val="0"/>
        </dgm:presLayoutVars>
      </dgm:prSet>
      <dgm:spPr/>
    </dgm:pt>
    <dgm:pt modelId="{D2CDC7F1-643E-4DD5-9225-CD0729D58FB1}" type="pres">
      <dgm:prSet presAssocID="{05CB1350-B23B-4F01-9830-33A7771087A4}" presName="ChildAccent" presStyleLbl="solidFgAcc1" presStyleIdx="7" presStyleCnt="9" custLinFactNeighborX="75756" custLinFactNeighborY="-16367"/>
      <dgm:spPr>
        <a:ln>
          <a:solidFill>
            <a:schemeClr val="tx2"/>
          </a:solidFill>
        </a:ln>
      </dgm:spPr>
    </dgm:pt>
    <dgm:pt modelId="{53B6F565-4992-47FC-9E06-272D893C48CA}" type="pres">
      <dgm:prSet presAssocID="{05CB1350-B23B-4F01-9830-33A7771087A4}" presName="Child" presStyleLbl="revTx" presStyleIdx="9" presStyleCnt="11" custLinFactNeighborX="5973" custLinFactNeighborY="-7021">
        <dgm:presLayoutVars>
          <dgm:chMax val="0"/>
          <dgm:chPref val="0"/>
          <dgm:bulletEnabled val="1"/>
        </dgm:presLayoutVars>
      </dgm:prSet>
      <dgm:spPr/>
    </dgm:pt>
    <dgm:pt modelId="{F02EAFAC-E5F3-4BD2-8FFF-C4AC6F9582AA}" type="pres">
      <dgm:prSet presAssocID="{83258136-9F14-4BAD-BC62-AE0FB39812A2}" presName="childComposite" presStyleCnt="0">
        <dgm:presLayoutVars>
          <dgm:chMax val="0"/>
          <dgm:chPref val="0"/>
        </dgm:presLayoutVars>
      </dgm:prSet>
      <dgm:spPr/>
    </dgm:pt>
    <dgm:pt modelId="{28EE6742-2392-494A-AA69-870E778796B4}" type="pres">
      <dgm:prSet presAssocID="{83258136-9F14-4BAD-BC62-AE0FB39812A2}" presName="ChildAccent" presStyleLbl="solidFgAcc1" presStyleIdx="8" presStyleCnt="9" custLinFactNeighborX="75756" custLinFactNeighborY="-16367"/>
      <dgm:spPr>
        <a:ln>
          <a:solidFill>
            <a:schemeClr val="tx2"/>
          </a:solidFill>
        </a:ln>
      </dgm:spPr>
    </dgm:pt>
    <dgm:pt modelId="{2803B572-0EAB-4163-B2FF-AA1F6062046B}" type="pres">
      <dgm:prSet presAssocID="{83258136-9F14-4BAD-BC62-AE0FB39812A2}" presName="Child" presStyleLbl="revTx" presStyleIdx="10" presStyleCnt="11" custLinFactNeighborX="5973" custLinFactNeighborY="-7021">
        <dgm:presLayoutVars>
          <dgm:chMax val="0"/>
          <dgm:chPref val="0"/>
          <dgm:bulletEnabled val="1"/>
        </dgm:presLayoutVars>
      </dgm:prSet>
      <dgm:spPr/>
    </dgm:pt>
  </dgm:ptLst>
  <dgm:cxnLst>
    <dgm:cxn modelId="{9757F113-5D9E-459B-B0D4-5882FB275F23}" srcId="{B4B38C54-3347-4919-9F88-5447F0ACD33B}" destId="{D5FC90F9-86BB-48B0-93FA-BCFD3FCCF7C3}" srcOrd="0" destOrd="0" parTransId="{02ADB3F0-24A4-4650-96E1-AE6A50FAE069}" sibTransId="{BD1BB9CA-D0B1-42C8-B4E1-A16CB365317E}"/>
    <dgm:cxn modelId="{30A80914-7FD0-4D0A-87A4-7155F0A714CC}" srcId="{6C051A53-4FFF-4E7D-B78D-FDA578C73B81}" destId="{FE28A5DC-DAB3-4E32-8A74-161A574C118F}" srcOrd="1" destOrd="0" parTransId="{5DE8CAC1-C09F-4D86-ABDC-3D21A78EEBDA}" sibTransId="{1CCAD610-394E-4235-8B63-0A7B15E53613}"/>
    <dgm:cxn modelId="{782A151C-FF48-4F5E-A8DA-E1F5985AD94F}" srcId="{B4B38C54-3347-4919-9F88-5447F0ACD33B}" destId="{4B3A3EF0-9CF9-4D44-9BD3-B26124BDB119}" srcOrd="1" destOrd="0" parTransId="{886E6358-2675-4615-A6EC-E2CB11E7FA48}" sibTransId="{AD74C556-FC6F-4B24-A835-235689A75ACD}"/>
    <dgm:cxn modelId="{A53EAE22-1A7E-46DA-8E61-D686520B7C0F}" type="presOf" srcId="{D5FC90F9-86BB-48B0-93FA-BCFD3FCCF7C3}" destId="{2E71BD56-3051-4231-A422-E32DFC3087E2}" srcOrd="0" destOrd="0" presId="urn:microsoft.com/office/officeart/2008/layout/SquareAccentList"/>
    <dgm:cxn modelId="{7F978627-FFCC-4575-A41C-7F6170CA592C}" type="presOf" srcId="{4B3A3EF0-9CF9-4D44-9BD3-B26124BDB119}" destId="{8D791C09-C59D-4C6D-B877-59231C980BDD}" srcOrd="0" destOrd="0" presId="urn:microsoft.com/office/officeart/2008/layout/SquareAccentList"/>
    <dgm:cxn modelId="{800DD52E-D61B-496D-93A9-EB0169934E20}" type="presOf" srcId="{6C051A53-4FFF-4E7D-B78D-FDA578C73B81}" destId="{2F6A5C6C-8738-4797-BD7E-5B48106FA404}" srcOrd="0" destOrd="0" presId="urn:microsoft.com/office/officeart/2008/layout/SquareAccentList"/>
    <dgm:cxn modelId="{37C97739-5919-4E5F-891B-52EB182D2D3B}" srcId="{6C051A53-4FFF-4E7D-B78D-FDA578C73B81}" destId="{6407191C-A354-49B2-B2CC-970298CDE319}" srcOrd="0" destOrd="0" parTransId="{6984FD22-EE47-4E2D-B565-BF0B134F5F06}" sibTransId="{0386F4E9-398A-462C-8B2B-81D2F8FCE36B}"/>
    <dgm:cxn modelId="{26F03A72-4F24-4B94-A512-DA1C742D62D4}" srcId="{2F2A0CE4-A2EF-4993-AE27-50018B85421D}" destId="{6C051A53-4FFF-4E7D-B78D-FDA578C73B81}" srcOrd="1" destOrd="0" parTransId="{E4DEA9C1-731C-4271-A124-42BF0106B58E}" sibTransId="{E8403D7E-4598-4393-B2FF-9DF8C6473E88}"/>
    <dgm:cxn modelId="{471CFB53-9566-400D-A0EB-C7CACBACA259}" srcId="{6C051A53-4FFF-4E7D-B78D-FDA578C73B81}" destId="{05CB1350-B23B-4F01-9830-33A7771087A4}" srcOrd="3" destOrd="0" parTransId="{5381850E-CB91-4EF0-911E-0E2166721F75}" sibTransId="{69C6226A-6C83-49D8-AF50-1E8CAB0A1868}"/>
    <dgm:cxn modelId="{35E04059-51F2-4B22-886D-758640D7AA5D}" type="presOf" srcId="{B4B38C54-3347-4919-9F88-5447F0ACD33B}" destId="{88DC322C-5034-4645-B16D-C7B858DEC93A}" srcOrd="0" destOrd="0" presId="urn:microsoft.com/office/officeart/2008/layout/SquareAccentList"/>
    <dgm:cxn modelId="{D6E1F88E-AEF1-4C81-88BE-B6793EFAA926}" type="presOf" srcId="{6407191C-A354-49B2-B2CC-970298CDE319}" destId="{D3983E1E-FCE0-4C7B-BAB6-8BEEB590BEF1}" srcOrd="0" destOrd="0" presId="urn:microsoft.com/office/officeart/2008/layout/SquareAccentList"/>
    <dgm:cxn modelId="{2CA624A3-E510-4478-BB5C-38A62D7EBC43}" srcId="{B4B38C54-3347-4919-9F88-5447F0ACD33B}" destId="{CCAB39C5-4E51-4B4F-AEF6-834BD6F4C4D5}" srcOrd="2" destOrd="0" parTransId="{95F6D777-03E6-4504-8A40-0D0A6CDE37F6}" sibTransId="{F17EC2B5-4C2A-4789-83BB-217B93917937}"/>
    <dgm:cxn modelId="{AAD5A2AB-54BE-4041-A66F-C5E1ABBFFCAE}" srcId="{B4B38C54-3347-4919-9F88-5447F0ACD33B}" destId="{732E1607-94C7-4949-9EF0-E3C011ED9B86}" srcOrd="3" destOrd="0" parTransId="{DDEA2D15-D8DE-4921-8142-84F0FF19CDFC}" sibTransId="{FE01B851-4605-45FD-9A79-8EC78FBD2641}"/>
    <dgm:cxn modelId="{3BB0FFC4-6CAD-4A9A-BE05-3D8254D737C8}" srcId="{6C051A53-4FFF-4E7D-B78D-FDA578C73B81}" destId="{BC1C2D20-67AB-4077-9B46-54A52E9726B9}" srcOrd="2" destOrd="0" parTransId="{44EBE5D7-D3D0-4A08-A266-D8783F7DC3D6}" sibTransId="{9665B4AC-DCDE-4F09-8022-606F4C40EDC0}"/>
    <dgm:cxn modelId="{52762DCC-782E-459D-B623-E883ED6CA6E5}" srcId="{2F2A0CE4-A2EF-4993-AE27-50018B85421D}" destId="{B4B38C54-3347-4919-9F88-5447F0ACD33B}" srcOrd="0" destOrd="0" parTransId="{9B26E07D-52A0-4E70-9DB3-1630B5FBC556}" sibTransId="{8E7DCB7D-A89B-48FC-99BF-1C3365FCA686}"/>
    <dgm:cxn modelId="{F7246DD0-8562-428A-90B5-C46D693EFB8B}" type="presOf" srcId="{CCAB39C5-4E51-4B4F-AEF6-834BD6F4C4D5}" destId="{B3950A58-F781-44F9-8340-E3210E00AF2B}" srcOrd="0" destOrd="0" presId="urn:microsoft.com/office/officeart/2008/layout/SquareAccentList"/>
    <dgm:cxn modelId="{4C6C0FDE-5FAE-4B0C-82CB-4FE866D4CC53}" type="presOf" srcId="{2F2A0CE4-A2EF-4993-AE27-50018B85421D}" destId="{9035E792-15C0-4371-97F2-8A49FF3746F5}" srcOrd="0" destOrd="0" presId="urn:microsoft.com/office/officeart/2008/layout/SquareAccentList"/>
    <dgm:cxn modelId="{F355DCE1-9FFD-4CD3-860C-ACACA45709C6}" srcId="{6C051A53-4FFF-4E7D-B78D-FDA578C73B81}" destId="{83258136-9F14-4BAD-BC62-AE0FB39812A2}" srcOrd="4" destOrd="0" parTransId="{A80D09A5-0580-448E-896A-A16288BFD541}" sibTransId="{3ADEB712-F9A8-464F-8B53-5AF5466AA26E}"/>
    <dgm:cxn modelId="{751830E9-367A-459D-B26B-4383917754DB}" type="presOf" srcId="{732E1607-94C7-4949-9EF0-E3C011ED9B86}" destId="{2FA8DBA4-883A-4B6E-904F-E18F237659F7}" srcOrd="0" destOrd="0" presId="urn:microsoft.com/office/officeart/2008/layout/SquareAccentList"/>
    <dgm:cxn modelId="{B79151E9-BD5F-467E-9DCD-533740039B96}" type="presOf" srcId="{BC1C2D20-67AB-4077-9B46-54A52E9726B9}" destId="{178E0450-86F7-49F4-8851-92ED35B4A1E8}" srcOrd="0" destOrd="0" presId="urn:microsoft.com/office/officeart/2008/layout/SquareAccentList"/>
    <dgm:cxn modelId="{6A76ECEA-0F32-4B27-AF57-8B46AF1EA4D4}" type="presOf" srcId="{05CB1350-B23B-4F01-9830-33A7771087A4}" destId="{53B6F565-4992-47FC-9E06-272D893C48CA}" srcOrd="0" destOrd="0" presId="urn:microsoft.com/office/officeart/2008/layout/SquareAccentList"/>
    <dgm:cxn modelId="{AC615CF6-0AC9-4584-B286-F3742BBF3A61}" type="presOf" srcId="{FE28A5DC-DAB3-4E32-8A74-161A574C118F}" destId="{55C0B160-C06E-425F-B717-49DC1B0EEA69}" srcOrd="0" destOrd="0" presId="urn:microsoft.com/office/officeart/2008/layout/SquareAccentList"/>
    <dgm:cxn modelId="{017B79FA-A419-4210-912B-DDD747AF033B}" type="presOf" srcId="{83258136-9F14-4BAD-BC62-AE0FB39812A2}" destId="{2803B572-0EAB-4163-B2FF-AA1F6062046B}" srcOrd="0" destOrd="0" presId="urn:microsoft.com/office/officeart/2008/layout/SquareAccentList"/>
    <dgm:cxn modelId="{2CFFE0BF-6491-4235-B5F8-D006E59A5611}" type="presParOf" srcId="{9035E792-15C0-4371-97F2-8A49FF3746F5}" destId="{C32128B5-669E-4EED-B39C-27001E571EED}" srcOrd="0" destOrd="0" presId="urn:microsoft.com/office/officeart/2008/layout/SquareAccentList"/>
    <dgm:cxn modelId="{B7512510-1BFA-40F3-8519-866D35C19223}" type="presParOf" srcId="{C32128B5-669E-4EED-B39C-27001E571EED}" destId="{3B21987A-F9B3-42E5-92C6-3EF8EBB46525}" srcOrd="0" destOrd="0" presId="urn:microsoft.com/office/officeart/2008/layout/SquareAccentList"/>
    <dgm:cxn modelId="{44C42871-B829-4BD4-A5CA-99E5A98E1A62}" type="presParOf" srcId="{3B21987A-F9B3-42E5-92C6-3EF8EBB46525}" destId="{ADE27ABB-7E76-458B-97DF-8A1CA9ECC14E}" srcOrd="0" destOrd="0" presId="urn:microsoft.com/office/officeart/2008/layout/SquareAccentList"/>
    <dgm:cxn modelId="{68FA6C18-AD57-4DCE-BB74-69D3BB4E96DC}" type="presParOf" srcId="{3B21987A-F9B3-42E5-92C6-3EF8EBB46525}" destId="{9C5D0C69-2C45-49CD-88E1-531951D2C792}" srcOrd="1" destOrd="0" presId="urn:microsoft.com/office/officeart/2008/layout/SquareAccentList"/>
    <dgm:cxn modelId="{59675278-D9BC-493A-A9E7-9BD862247F74}" type="presParOf" srcId="{3B21987A-F9B3-42E5-92C6-3EF8EBB46525}" destId="{88DC322C-5034-4645-B16D-C7B858DEC93A}" srcOrd="2" destOrd="0" presId="urn:microsoft.com/office/officeart/2008/layout/SquareAccentList"/>
    <dgm:cxn modelId="{3D406BE2-09D9-497B-8C9B-87DA088EF092}" type="presParOf" srcId="{C32128B5-669E-4EED-B39C-27001E571EED}" destId="{A34921A1-013E-4B40-83C0-14E357317039}" srcOrd="1" destOrd="0" presId="urn:microsoft.com/office/officeart/2008/layout/SquareAccentList"/>
    <dgm:cxn modelId="{2247535B-E560-4AA1-95CE-4281A1DE35E9}" type="presParOf" srcId="{A34921A1-013E-4B40-83C0-14E357317039}" destId="{8930AD86-0662-4E50-AE68-254317542FAA}" srcOrd="0" destOrd="0" presId="urn:microsoft.com/office/officeart/2008/layout/SquareAccentList"/>
    <dgm:cxn modelId="{CBCC0FF4-4FFC-495D-B720-DA8112654045}" type="presParOf" srcId="{8930AD86-0662-4E50-AE68-254317542FAA}" destId="{D3B4AC14-0F58-415B-AEE2-1D0D66C53C3F}" srcOrd="0" destOrd="0" presId="urn:microsoft.com/office/officeart/2008/layout/SquareAccentList"/>
    <dgm:cxn modelId="{FEF477DB-91A5-45E8-A095-4B34828677A7}" type="presParOf" srcId="{8930AD86-0662-4E50-AE68-254317542FAA}" destId="{2E71BD56-3051-4231-A422-E32DFC3087E2}" srcOrd="1" destOrd="0" presId="urn:microsoft.com/office/officeart/2008/layout/SquareAccentList"/>
    <dgm:cxn modelId="{5A63AE5B-ACB2-42C6-9CE9-AAB15EDDE980}" type="presParOf" srcId="{A34921A1-013E-4B40-83C0-14E357317039}" destId="{5601FB55-E045-4395-A05F-61C0FFACE3D8}" srcOrd="1" destOrd="0" presId="urn:microsoft.com/office/officeart/2008/layout/SquareAccentList"/>
    <dgm:cxn modelId="{70B4EB02-3457-4AB1-92C6-37E7AD6F74D0}" type="presParOf" srcId="{5601FB55-E045-4395-A05F-61C0FFACE3D8}" destId="{D040BF2D-F00D-4570-AD1A-8D3A7E694FEC}" srcOrd="0" destOrd="0" presId="urn:microsoft.com/office/officeart/2008/layout/SquareAccentList"/>
    <dgm:cxn modelId="{6172AF86-3157-494B-8D55-9D4296363B5B}" type="presParOf" srcId="{5601FB55-E045-4395-A05F-61C0FFACE3D8}" destId="{8D791C09-C59D-4C6D-B877-59231C980BDD}" srcOrd="1" destOrd="0" presId="urn:microsoft.com/office/officeart/2008/layout/SquareAccentList"/>
    <dgm:cxn modelId="{B139EEC7-EF98-4F69-B416-4D484868A7FD}" type="presParOf" srcId="{A34921A1-013E-4B40-83C0-14E357317039}" destId="{23C9E06F-1D88-4256-8681-66181B7D81B0}" srcOrd="2" destOrd="0" presId="urn:microsoft.com/office/officeart/2008/layout/SquareAccentList"/>
    <dgm:cxn modelId="{C35871BA-EF4C-4350-9E41-9316E2D1D468}" type="presParOf" srcId="{23C9E06F-1D88-4256-8681-66181B7D81B0}" destId="{C193617C-2CFE-489C-9A02-479D4D6FD645}" srcOrd="0" destOrd="0" presId="urn:microsoft.com/office/officeart/2008/layout/SquareAccentList"/>
    <dgm:cxn modelId="{0A4F3A79-00A3-4948-B0C6-E089B078217A}" type="presParOf" srcId="{23C9E06F-1D88-4256-8681-66181B7D81B0}" destId="{B3950A58-F781-44F9-8340-E3210E00AF2B}" srcOrd="1" destOrd="0" presId="urn:microsoft.com/office/officeart/2008/layout/SquareAccentList"/>
    <dgm:cxn modelId="{AC707B40-CF14-4405-9269-8B69B8CDD425}" type="presParOf" srcId="{A34921A1-013E-4B40-83C0-14E357317039}" destId="{6A8BF424-3AA8-4FAB-9726-D422AA5C9F06}" srcOrd="3" destOrd="0" presId="urn:microsoft.com/office/officeart/2008/layout/SquareAccentList"/>
    <dgm:cxn modelId="{2A1FA6B9-B6DE-42DB-9DAA-7EEBAB956CEE}" type="presParOf" srcId="{6A8BF424-3AA8-4FAB-9726-D422AA5C9F06}" destId="{9FDD23CE-6032-4B6C-B266-542159EBE6AD}" srcOrd="0" destOrd="0" presId="urn:microsoft.com/office/officeart/2008/layout/SquareAccentList"/>
    <dgm:cxn modelId="{25F81B5D-AC44-443D-B3A6-E44EBF7A324B}" type="presParOf" srcId="{6A8BF424-3AA8-4FAB-9726-D422AA5C9F06}" destId="{2FA8DBA4-883A-4B6E-904F-E18F237659F7}" srcOrd="1" destOrd="0" presId="urn:microsoft.com/office/officeart/2008/layout/SquareAccentList"/>
    <dgm:cxn modelId="{6660BCAA-E81D-494F-B2C2-C347D2594C65}" type="presParOf" srcId="{9035E792-15C0-4371-97F2-8A49FF3746F5}" destId="{A50F387C-8FAE-4A29-B951-E919C4975CB5}" srcOrd="1" destOrd="0" presId="urn:microsoft.com/office/officeart/2008/layout/SquareAccentList"/>
    <dgm:cxn modelId="{0CB70CC0-5043-460D-B7AB-5F95205B1981}" type="presParOf" srcId="{A50F387C-8FAE-4A29-B951-E919C4975CB5}" destId="{E36C84CB-6296-4654-8640-8417E233E2C0}" srcOrd="0" destOrd="0" presId="urn:microsoft.com/office/officeart/2008/layout/SquareAccentList"/>
    <dgm:cxn modelId="{A38F39D6-B1ED-4FD6-AD72-3B37A1CFD425}" type="presParOf" srcId="{E36C84CB-6296-4654-8640-8417E233E2C0}" destId="{DD29986F-573A-4F78-BE24-AE8EB7D676CD}" srcOrd="0" destOrd="0" presId="urn:microsoft.com/office/officeart/2008/layout/SquareAccentList"/>
    <dgm:cxn modelId="{FA905486-6FA5-4B13-AC9B-E84DBC7D0873}" type="presParOf" srcId="{E36C84CB-6296-4654-8640-8417E233E2C0}" destId="{382B154C-58FB-4CCC-B9F0-7F7778F9990F}" srcOrd="1" destOrd="0" presId="urn:microsoft.com/office/officeart/2008/layout/SquareAccentList"/>
    <dgm:cxn modelId="{5A6BD4AD-5789-48C0-8C28-BA47A314C718}" type="presParOf" srcId="{E36C84CB-6296-4654-8640-8417E233E2C0}" destId="{2F6A5C6C-8738-4797-BD7E-5B48106FA404}" srcOrd="2" destOrd="0" presId="urn:microsoft.com/office/officeart/2008/layout/SquareAccentList"/>
    <dgm:cxn modelId="{650E4246-5A35-45F9-AED4-F2BCA437C006}" type="presParOf" srcId="{A50F387C-8FAE-4A29-B951-E919C4975CB5}" destId="{54EB81E0-3ECE-4C2B-8EE8-5B6F628989F9}" srcOrd="1" destOrd="0" presId="urn:microsoft.com/office/officeart/2008/layout/SquareAccentList"/>
    <dgm:cxn modelId="{93397E9F-DAC6-4F8C-9022-A1C77D96DAEC}" type="presParOf" srcId="{54EB81E0-3ECE-4C2B-8EE8-5B6F628989F9}" destId="{A5181C86-13B9-4BA9-B3E2-7208CDCA642E}" srcOrd="0" destOrd="0" presId="urn:microsoft.com/office/officeart/2008/layout/SquareAccentList"/>
    <dgm:cxn modelId="{01460B32-CC41-4D6B-9E43-2FFF85653551}" type="presParOf" srcId="{A5181C86-13B9-4BA9-B3E2-7208CDCA642E}" destId="{32ECA179-7832-4720-85D5-4801109929E4}" srcOrd="0" destOrd="0" presId="urn:microsoft.com/office/officeart/2008/layout/SquareAccentList"/>
    <dgm:cxn modelId="{6B5A41CB-FD58-4CE6-8EF8-47F544844EB1}" type="presParOf" srcId="{A5181C86-13B9-4BA9-B3E2-7208CDCA642E}" destId="{D3983E1E-FCE0-4C7B-BAB6-8BEEB590BEF1}" srcOrd="1" destOrd="0" presId="urn:microsoft.com/office/officeart/2008/layout/SquareAccentList"/>
    <dgm:cxn modelId="{C5E406F6-7EB3-475F-B17A-8AFF1F3291A0}" type="presParOf" srcId="{54EB81E0-3ECE-4C2B-8EE8-5B6F628989F9}" destId="{1AEA130A-3E6C-4C9D-8925-3AEC547823B5}" srcOrd="1" destOrd="0" presId="urn:microsoft.com/office/officeart/2008/layout/SquareAccentList"/>
    <dgm:cxn modelId="{3A859565-4542-456A-8A34-F0798B6DE43C}" type="presParOf" srcId="{1AEA130A-3E6C-4C9D-8925-3AEC547823B5}" destId="{24E1DB94-62F3-47BA-A51C-7271A2895555}" srcOrd="0" destOrd="0" presId="urn:microsoft.com/office/officeart/2008/layout/SquareAccentList"/>
    <dgm:cxn modelId="{FED3BCC8-B437-4891-9563-9F6A338F5AFF}" type="presParOf" srcId="{1AEA130A-3E6C-4C9D-8925-3AEC547823B5}" destId="{55C0B160-C06E-425F-B717-49DC1B0EEA69}" srcOrd="1" destOrd="0" presId="urn:microsoft.com/office/officeart/2008/layout/SquareAccentList"/>
    <dgm:cxn modelId="{10C189D9-6E00-46C0-B2A8-236AA79E06BD}" type="presParOf" srcId="{54EB81E0-3ECE-4C2B-8EE8-5B6F628989F9}" destId="{D3C74683-23BB-422C-B86F-B3B78FE63F57}" srcOrd="2" destOrd="0" presId="urn:microsoft.com/office/officeart/2008/layout/SquareAccentList"/>
    <dgm:cxn modelId="{55641D00-863C-4367-B873-2E383D68331D}" type="presParOf" srcId="{D3C74683-23BB-422C-B86F-B3B78FE63F57}" destId="{C161A4AC-B78D-4642-BA09-5E2E56DAEC61}" srcOrd="0" destOrd="0" presId="urn:microsoft.com/office/officeart/2008/layout/SquareAccentList"/>
    <dgm:cxn modelId="{62C098D5-F622-46F7-B001-4A0A42354933}" type="presParOf" srcId="{D3C74683-23BB-422C-B86F-B3B78FE63F57}" destId="{178E0450-86F7-49F4-8851-92ED35B4A1E8}" srcOrd="1" destOrd="0" presId="urn:microsoft.com/office/officeart/2008/layout/SquareAccentList"/>
    <dgm:cxn modelId="{1A9AF769-CC41-4EC3-B916-DD952076C4F4}" type="presParOf" srcId="{54EB81E0-3ECE-4C2B-8EE8-5B6F628989F9}" destId="{6C4E7F31-CEAE-4277-8C54-7DED7BF5A6B9}" srcOrd="3" destOrd="0" presId="urn:microsoft.com/office/officeart/2008/layout/SquareAccentList"/>
    <dgm:cxn modelId="{1359E353-878C-40D6-BB6A-EE61C452B6C4}" type="presParOf" srcId="{6C4E7F31-CEAE-4277-8C54-7DED7BF5A6B9}" destId="{D2CDC7F1-643E-4DD5-9225-CD0729D58FB1}" srcOrd="0" destOrd="0" presId="urn:microsoft.com/office/officeart/2008/layout/SquareAccentList"/>
    <dgm:cxn modelId="{239A4B93-0077-4B6D-8D37-512993227952}" type="presParOf" srcId="{6C4E7F31-CEAE-4277-8C54-7DED7BF5A6B9}" destId="{53B6F565-4992-47FC-9E06-272D893C48CA}" srcOrd="1" destOrd="0" presId="urn:microsoft.com/office/officeart/2008/layout/SquareAccentList"/>
    <dgm:cxn modelId="{6BD7B415-CB1F-46D6-8719-4DB8E0BFA589}" type="presParOf" srcId="{54EB81E0-3ECE-4C2B-8EE8-5B6F628989F9}" destId="{F02EAFAC-E5F3-4BD2-8FFF-C4AC6F9582AA}" srcOrd="4" destOrd="0" presId="urn:microsoft.com/office/officeart/2008/layout/SquareAccentList"/>
    <dgm:cxn modelId="{B423652E-99A7-4389-A95D-61805796EB51}" type="presParOf" srcId="{F02EAFAC-E5F3-4BD2-8FFF-C4AC6F9582AA}" destId="{28EE6742-2392-494A-AA69-870E778796B4}" srcOrd="0" destOrd="0" presId="urn:microsoft.com/office/officeart/2008/layout/SquareAccentList"/>
    <dgm:cxn modelId="{9ABA5EA6-D911-4C41-B9E7-97B1106BC824}" type="presParOf" srcId="{F02EAFAC-E5F3-4BD2-8FFF-C4AC6F9582AA}" destId="{2803B572-0EAB-4163-B2FF-AA1F6062046B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F4DC53-07DA-49AF-8CE0-BB1F42AEB37A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7D8AEC9-8567-4447-B377-0D6D3833281A}">
      <dgm:prSet phldrT="[Testo]"/>
      <dgm:spPr/>
      <dgm:t>
        <a:bodyPr/>
        <a:lstStyle/>
        <a:p>
          <a:r>
            <a:rPr lang="it-IT" dirty="0"/>
            <a:t>Grant Agreement</a:t>
          </a:r>
        </a:p>
      </dgm:t>
    </dgm:pt>
    <dgm:pt modelId="{D11ED096-D1D9-4C6E-8DBF-356B1A6B8C87}" type="parTrans" cxnId="{A690A7FC-C436-4C84-90F6-31DAF5818830}">
      <dgm:prSet/>
      <dgm:spPr/>
      <dgm:t>
        <a:bodyPr/>
        <a:lstStyle/>
        <a:p>
          <a:endParaRPr lang="it-IT"/>
        </a:p>
      </dgm:t>
    </dgm:pt>
    <dgm:pt modelId="{54D02924-1F82-4D78-91EB-00437587D239}" type="sibTrans" cxnId="{A690A7FC-C436-4C84-90F6-31DAF5818830}">
      <dgm:prSet/>
      <dgm:spPr/>
      <dgm:t>
        <a:bodyPr/>
        <a:lstStyle/>
        <a:p>
          <a:endParaRPr lang="it-IT"/>
        </a:p>
      </dgm:t>
    </dgm:pt>
    <dgm:pt modelId="{C7D0C711-25CF-4118-A453-46353F6A13E5}">
      <dgm:prSet phldrT="[Testo]"/>
      <dgm:spPr/>
      <dgm:t>
        <a:bodyPr/>
        <a:lstStyle/>
        <a:p>
          <a:r>
            <a:rPr lang="it-IT" dirty="0"/>
            <a:t>Funding Authority (Commissione europea, Agenzia esecutiva,..)</a:t>
          </a:r>
        </a:p>
      </dgm:t>
    </dgm:pt>
    <dgm:pt modelId="{FC31DB64-C40F-4510-889C-F1A5CA4A95DA}" type="parTrans" cxnId="{2280FE39-70EE-44E5-B13A-FA32DA6B2BCD}">
      <dgm:prSet/>
      <dgm:spPr/>
      <dgm:t>
        <a:bodyPr/>
        <a:lstStyle/>
        <a:p>
          <a:endParaRPr lang="it-IT"/>
        </a:p>
      </dgm:t>
    </dgm:pt>
    <dgm:pt modelId="{1E4830A6-C3F3-45A8-8768-D9AAE5D94041}" type="sibTrans" cxnId="{2280FE39-70EE-44E5-B13A-FA32DA6B2BCD}">
      <dgm:prSet/>
      <dgm:spPr/>
      <dgm:t>
        <a:bodyPr/>
        <a:lstStyle/>
        <a:p>
          <a:endParaRPr lang="it-IT"/>
        </a:p>
      </dgm:t>
    </dgm:pt>
    <dgm:pt modelId="{0CD42930-B04D-4BE3-8696-3BA6FADE854C}">
      <dgm:prSet phldrT="[Testo]"/>
      <dgm:spPr/>
      <dgm:t>
        <a:bodyPr/>
        <a:lstStyle/>
        <a:p>
          <a:r>
            <a:rPr lang="it-IT" dirty="0"/>
            <a:t>Consorzio – Coordinatore e partner</a:t>
          </a:r>
        </a:p>
      </dgm:t>
    </dgm:pt>
    <dgm:pt modelId="{BA616C74-9762-44D6-A2E4-811F85F4C5C1}" type="parTrans" cxnId="{6921888C-2D98-4409-9C45-5F798902857C}">
      <dgm:prSet/>
      <dgm:spPr/>
      <dgm:t>
        <a:bodyPr/>
        <a:lstStyle/>
        <a:p>
          <a:endParaRPr lang="it-IT"/>
        </a:p>
      </dgm:t>
    </dgm:pt>
    <dgm:pt modelId="{8EEA1739-F2B9-44BF-8340-B41EEF9D36EC}" type="sibTrans" cxnId="{6921888C-2D98-4409-9C45-5F798902857C}">
      <dgm:prSet/>
      <dgm:spPr/>
      <dgm:t>
        <a:bodyPr/>
        <a:lstStyle/>
        <a:p>
          <a:endParaRPr lang="it-IT"/>
        </a:p>
      </dgm:t>
    </dgm:pt>
    <dgm:pt modelId="{F024A5E5-7F26-4394-A6E4-21F7D56EB8F0}">
      <dgm:prSet phldrT="[Testo]"/>
      <dgm:spPr/>
      <dgm:t>
        <a:bodyPr/>
        <a:lstStyle/>
        <a:p>
          <a:r>
            <a:rPr lang="it-IT" dirty="0"/>
            <a:t>Consortium Agreement</a:t>
          </a:r>
        </a:p>
      </dgm:t>
    </dgm:pt>
    <dgm:pt modelId="{81DE50A4-DC13-4B4E-A97B-136483A79111}" type="parTrans" cxnId="{0FEF829E-88DA-4393-9F95-44DAB29A4972}">
      <dgm:prSet/>
      <dgm:spPr/>
      <dgm:t>
        <a:bodyPr/>
        <a:lstStyle/>
        <a:p>
          <a:endParaRPr lang="it-IT"/>
        </a:p>
      </dgm:t>
    </dgm:pt>
    <dgm:pt modelId="{48541675-C625-43A8-B022-F246281F6858}" type="sibTrans" cxnId="{0FEF829E-88DA-4393-9F95-44DAB29A4972}">
      <dgm:prSet/>
      <dgm:spPr/>
      <dgm:t>
        <a:bodyPr/>
        <a:lstStyle/>
        <a:p>
          <a:endParaRPr lang="it-IT"/>
        </a:p>
      </dgm:t>
    </dgm:pt>
    <dgm:pt modelId="{6BDEF91A-12D2-4BE3-86FC-583A54A155E3}">
      <dgm:prSet phldrT="[Testo]"/>
      <dgm:spPr/>
      <dgm:t>
        <a:bodyPr/>
        <a:lstStyle/>
        <a:p>
          <a:r>
            <a:rPr lang="it-IT" dirty="0"/>
            <a:t>Coordinatore</a:t>
          </a:r>
        </a:p>
      </dgm:t>
    </dgm:pt>
    <dgm:pt modelId="{7A51F477-9964-4A00-91B4-1EAC5F9BA645}" type="parTrans" cxnId="{129EE772-3458-40D3-9327-7FA7914A079C}">
      <dgm:prSet/>
      <dgm:spPr/>
      <dgm:t>
        <a:bodyPr/>
        <a:lstStyle/>
        <a:p>
          <a:endParaRPr lang="it-IT"/>
        </a:p>
      </dgm:t>
    </dgm:pt>
    <dgm:pt modelId="{6B50FD3A-4222-4EF0-B8F5-9A1FAE203771}" type="sibTrans" cxnId="{129EE772-3458-40D3-9327-7FA7914A079C}">
      <dgm:prSet/>
      <dgm:spPr/>
      <dgm:t>
        <a:bodyPr/>
        <a:lstStyle/>
        <a:p>
          <a:endParaRPr lang="it-IT"/>
        </a:p>
      </dgm:t>
    </dgm:pt>
    <dgm:pt modelId="{4648C7E7-31FF-4540-A8C1-F7F9872C0159}">
      <dgm:prSet phldrT="[Testo]"/>
      <dgm:spPr/>
      <dgm:t>
        <a:bodyPr/>
        <a:lstStyle/>
        <a:p>
          <a:r>
            <a:rPr lang="it-IT" dirty="0"/>
            <a:t>Partner</a:t>
          </a:r>
        </a:p>
      </dgm:t>
    </dgm:pt>
    <dgm:pt modelId="{9E7F23AC-29F5-4293-A514-E70B27A61C4D}" type="parTrans" cxnId="{4FD30498-5E09-44EA-8116-3B77457488F4}">
      <dgm:prSet/>
      <dgm:spPr/>
      <dgm:t>
        <a:bodyPr/>
        <a:lstStyle/>
        <a:p>
          <a:endParaRPr lang="it-IT"/>
        </a:p>
      </dgm:t>
    </dgm:pt>
    <dgm:pt modelId="{38EAED76-9D0B-442F-8021-9069BD7C559C}" type="sibTrans" cxnId="{4FD30498-5E09-44EA-8116-3B77457488F4}">
      <dgm:prSet/>
      <dgm:spPr/>
      <dgm:t>
        <a:bodyPr/>
        <a:lstStyle/>
        <a:p>
          <a:endParaRPr lang="it-IT"/>
        </a:p>
      </dgm:t>
    </dgm:pt>
    <dgm:pt modelId="{B7A6B5E7-CBA6-4860-AAD6-9BFFAB1C1777}" type="pres">
      <dgm:prSet presAssocID="{04F4DC53-07DA-49AF-8CE0-BB1F42AEB37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F0A4B3D-2A3D-4C0A-9A4A-DCA2DFB96FE3}" type="pres">
      <dgm:prSet presAssocID="{27D8AEC9-8567-4447-B377-0D6D3833281A}" presName="root" presStyleCnt="0"/>
      <dgm:spPr/>
    </dgm:pt>
    <dgm:pt modelId="{BEB80F3B-18A6-4010-8563-A764DFDEC84C}" type="pres">
      <dgm:prSet presAssocID="{27D8AEC9-8567-4447-B377-0D6D3833281A}" presName="rootComposite" presStyleCnt="0"/>
      <dgm:spPr/>
    </dgm:pt>
    <dgm:pt modelId="{F06434B8-6A47-4354-8F4C-031D19821732}" type="pres">
      <dgm:prSet presAssocID="{27D8AEC9-8567-4447-B377-0D6D3833281A}" presName="rootText" presStyleLbl="node1" presStyleIdx="0" presStyleCnt="2"/>
      <dgm:spPr/>
    </dgm:pt>
    <dgm:pt modelId="{14CCC080-5469-403A-B77F-12625B170C54}" type="pres">
      <dgm:prSet presAssocID="{27D8AEC9-8567-4447-B377-0D6D3833281A}" presName="rootConnector" presStyleLbl="node1" presStyleIdx="0" presStyleCnt="2"/>
      <dgm:spPr/>
    </dgm:pt>
    <dgm:pt modelId="{6B0CD0FE-EF36-4057-B981-622D5B116446}" type="pres">
      <dgm:prSet presAssocID="{27D8AEC9-8567-4447-B377-0D6D3833281A}" presName="childShape" presStyleCnt="0"/>
      <dgm:spPr/>
    </dgm:pt>
    <dgm:pt modelId="{6EDA3F39-C2FE-4E42-8383-970E00CBC730}" type="pres">
      <dgm:prSet presAssocID="{FC31DB64-C40F-4510-889C-F1A5CA4A95DA}" presName="Name13" presStyleLbl="parChTrans1D2" presStyleIdx="0" presStyleCnt="4"/>
      <dgm:spPr/>
    </dgm:pt>
    <dgm:pt modelId="{729073AF-F813-414E-8432-754926184911}" type="pres">
      <dgm:prSet presAssocID="{C7D0C711-25CF-4118-A453-46353F6A13E5}" presName="childText" presStyleLbl="bgAcc1" presStyleIdx="0" presStyleCnt="4">
        <dgm:presLayoutVars>
          <dgm:bulletEnabled val="1"/>
        </dgm:presLayoutVars>
      </dgm:prSet>
      <dgm:spPr/>
    </dgm:pt>
    <dgm:pt modelId="{811A2A34-7D97-4827-ADC8-D73C9C2A7CD8}" type="pres">
      <dgm:prSet presAssocID="{BA616C74-9762-44D6-A2E4-811F85F4C5C1}" presName="Name13" presStyleLbl="parChTrans1D2" presStyleIdx="1" presStyleCnt="4"/>
      <dgm:spPr/>
    </dgm:pt>
    <dgm:pt modelId="{4B30C243-5C4B-4714-BC5D-8C44B96CCDB3}" type="pres">
      <dgm:prSet presAssocID="{0CD42930-B04D-4BE3-8696-3BA6FADE854C}" presName="childText" presStyleLbl="bgAcc1" presStyleIdx="1" presStyleCnt="4">
        <dgm:presLayoutVars>
          <dgm:bulletEnabled val="1"/>
        </dgm:presLayoutVars>
      </dgm:prSet>
      <dgm:spPr/>
    </dgm:pt>
    <dgm:pt modelId="{3D3993E7-9C62-434F-B96E-B1136A77153E}" type="pres">
      <dgm:prSet presAssocID="{F024A5E5-7F26-4394-A6E4-21F7D56EB8F0}" presName="root" presStyleCnt="0"/>
      <dgm:spPr/>
    </dgm:pt>
    <dgm:pt modelId="{148723F8-914B-4228-B0E3-2035AB4335E0}" type="pres">
      <dgm:prSet presAssocID="{F024A5E5-7F26-4394-A6E4-21F7D56EB8F0}" presName="rootComposite" presStyleCnt="0"/>
      <dgm:spPr/>
    </dgm:pt>
    <dgm:pt modelId="{45F4232F-8BD5-466D-B43F-2748590805B0}" type="pres">
      <dgm:prSet presAssocID="{F024A5E5-7F26-4394-A6E4-21F7D56EB8F0}" presName="rootText" presStyleLbl="node1" presStyleIdx="1" presStyleCnt="2"/>
      <dgm:spPr/>
    </dgm:pt>
    <dgm:pt modelId="{0C77DBC4-702B-461E-9547-36514B8A7525}" type="pres">
      <dgm:prSet presAssocID="{F024A5E5-7F26-4394-A6E4-21F7D56EB8F0}" presName="rootConnector" presStyleLbl="node1" presStyleIdx="1" presStyleCnt="2"/>
      <dgm:spPr/>
    </dgm:pt>
    <dgm:pt modelId="{53859C6F-32F7-40B6-9234-73AEE7D4BE97}" type="pres">
      <dgm:prSet presAssocID="{F024A5E5-7F26-4394-A6E4-21F7D56EB8F0}" presName="childShape" presStyleCnt="0"/>
      <dgm:spPr/>
    </dgm:pt>
    <dgm:pt modelId="{24F87CEC-3174-4D80-871A-92203CA54674}" type="pres">
      <dgm:prSet presAssocID="{7A51F477-9964-4A00-91B4-1EAC5F9BA645}" presName="Name13" presStyleLbl="parChTrans1D2" presStyleIdx="2" presStyleCnt="4"/>
      <dgm:spPr/>
    </dgm:pt>
    <dgm:pt modelId="{5D404B8A-4637-464A-B875-E2CB6E166CE4}" type="pres">
      <dgm:prSet presAssocID="{6BDEF91A-12D2-4BE3-86FC-583A54A155E3}" presName="childText" presStyleLbl="bgAcc1" presStyleIdx="2" presStyleCnt="4">
        <dgm:presLayoutVars>
          <dgm:bulletEnabled val="1"/>
        </dgm:presLayoutVars>
      </dgm:prSet>
      <dgm:spPr/>
    </dgm:pt>
    <dgm:pt modelId="{2026A5E9-8A4A-41A2-8E8B-23BBCE66D9CF}" type="pres">
      <dgm:prSet presAssocID="{9E7F23AC-29F5-4293-A514-E70B27A61C4D}" presName="Name13" presStyleLbl="parChTrans1D2" presStyleIdx="3" presStyleCnt="4"/>
      <dgm:spPr/>
    </dgm:pt>
    <dgm:pt modelId="{774C29F7-EE17-4426-B92D-194C7C0BEFFA}" type="pres">
      <dgm:prSet presAssocID="{4648C7E7-31FF-4540-A8C1-F7F9872C0159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ECDBCC04-5E14-4961-88B4-0DB471A92B64}" type="presOf" srcId="{F024A5E5-7F26-4394-A6E4-21F7D56EB8F0}" destId="{45F4232F-8BD5-466D-B43F-2748590805B0}" srcOrd="0" destOrd="0" presId="urn:microsoft.com/office/officeart/2005/8/layout/hierarchy3"/>
    <dgm:cxn modelId="{DE280106-6B4B-4C35-9EB4-C9909C7E83ED}" type="presOf" srcId="{4648C7E7-31FF-4540-A8C1-F7F9872C0159}" destId="{774C29F7-EE17-4426-B92D-194C7C0BEFFA}" srcOrd="0" destOrd="0" presId="urn:microsoft.com/office/officeart/2005/8/layout/hierarchy3"/>
    <dgm:cxn modelId="{2280FE39-70EE-44E5-B13A-FA32DA6B2BCD}" srcId="{27D8AEC9-8567-4447-B377-0D6D3833281A}" destId="{C7D0C711-25CF-4118-A453-46353F6A13E5}" srcOrd="0" destOrd="0" parTransId="{FC31DB64-C40F-4510-889C-F1A5CA4A95DA}" sibTransId="{1E4830A6-C3F3-45A8-8768-D9AAE5D94041}"/>
    <dgm:cxn modelId="{EFA54B3A-0F6C-48AA-9056-C7C4A07DDFD0}" type="presOf" srcId="{7A51F477-9964-4A00-91B4-1EAC5F9BA645}" destId="{24F87CEC-3174-4D80-871A-92203CA54674}" srcOrd="0" destOrd="0" presId="urn:microsoft.com/office/officeart/2005/8/layout/hierarchy3"/>
    <dgm:cxn modelId="{B3FB7B3B-1A6D-466E-9566-6BAB4B9CA04F}" type="presOf" srcId="{6BDEF91A-12D2-4BE3-86FC-583A54A155E3}" destId="{5D404B8A-4637-464A-B875-E2CB6E166CE4}" srcOrd="0" destOrd="0" presId="urn:microsoft.com/office/officeart/2005/8/layout/hierarchy3"/>
    <dgm:cxn modelId="{129EE772-3458-40D3-9327-7FA7914A079C}" srcId="{F024A5E5-7F26-4394-A6E4-21F7D56EB8F0}" destId="{6BDEF91A-12D2-4BE3-86FC-583A54A155E3}" srcOrd="0" destOrd="0" parTransId="{7A51F477-9964-4A00-91B4-1EAC5F9BA645}" sibTransId="{6B50FD3A-4222-4EF0-B8F5-9A1FAE203771}"/>
    <dgm:cxn modelId="{6921888C-2D98-4409-9C45-5F798902857C}" srcId="{27D8AEC9-8567-4447-B377-0D6D3833281A}" destId="{0CD42930-B04D-4BE3-8696-3BA6FADE854C}" srcOrd="1" destOrd="0" parTransId="{BA616C74-9762-44D6-A2E4-811F85F4C5C1}" sibTransId="{8EEA1739-F2B9-44BF-8340-B41EEF9D36EC}"/>
    <dgm:cxn modelId="{9D54A78C-ABD7-4CCE-839F-FE00AF96BE61}" type="presOf" srcId="{BA616C74-9762-44D6-A2E4-811F85F4C5C1}" destId="{811A2A34-7D97-4827-ADC8-D73C9C2A7CD8}" srcOrd="0" destOrd="0" presId="urn:microsoft.com/office/officeart/2005/8/layout/hierarchy3"/>
    <dgm:cxn modelId="{4FD30498-5E09-44EA-8116-3B77457488F4}" srcId="{F024A5E5-7F26-4394-A6E4-21F7D56EB8F0}" destId="{4648C7E7-31FF-4540-A8C1-F7F9872C0159}" srcOrd="1" destOrd="0" parTransId="{9E7F23AC-29F5-4293-A514-E70B27A61C4D}" sibTransId="{38EAED76-9D0B-442F-8021-9069BD7C559C}"/>
    <dgm:cxn modelId="{0FEF829E-88DA-4393-9F95-44DAB29A4972}" srcId="{04F4DC53-07DA-49AF-8CE0-BB1F42AEB37A}" destId="{F024A5E5-7F26-4394-A6E4-21F7D56EB8F0}" srcOrd="1" destOrd="0" parTransId="{81DE50A4-DC13-4B4E-A97B-136483A79111}" sibTransId="{48541675-C625-43A8-B022-F246281F6858}"/>
    <dgm:cxn modelId="{3E3E6BA3-0B01-42B5-8C0E-93F27B07C53E}" type="presOf" srcId="{04F4DC53-07DA-49AF-8CE0-BB1F42AEB37A}" destId="{B7A6B5E7-CBA6-4860-AAD6-9BFFAB1C1777}" srcOrd="0" destOrd="0" presId="urn:microsoft.com/office/officeart/2005/8/layout/hierarchy3"/>
    <dgm:cxn modelId="{DFC05AB3-7A3C-4A7E-AEC5-544C03BB7AEF}" type="presOf" srcId="{0CD42930-B04D-4BE3-8696-3BA6FADE854C}" destId="{4B30C243-5C4B-4714-BC5D-8C44B96CCDB3}" srcOrd="0" destOrd="0" presId="urn:microsoft.com/office/officeart/2005/8/layout/hierarchy3"/>
    <dgm:cxn modelId="{4E2408C1-45D6-43B5-8283-891137FD4173}" type="presOf" srcId="{FC31DB64-C40F-4510-889C-F1A5CA4A95DA}" destId="{6EDA3F39-C2FE-4E42-8383-970E00CBC730}" srcOrd="0" destOrd="0" presId="urn:microsoft.com/office/officeart/2005/8/layout/hierarchy3"/>
    <dgm:cxn modelId="{A2556DC1-749A-4C8B-A1FC-5542F19341BD}" type="presOf" srcId="{9E7F23AC-29F5-4293-A514-E70B27A61C4D}" destId="{2026A5E9-8A4A-41A2-8E8B-23BBCE66D9CF}" srcOrd="0" destOrd="0" presId="urn:microsoft.com/office/officeart/2005/8/layout/hierarchy3"/>
    <dgm:cxn modelId="{FEA0DACF-1D87-4F58-A0D4-D1B081572E77}" type="presOf" srcId="{F024A5E5-7F26-4394-A6E4-21F7D56EB8F0}" destId="{0C77DBC4-702B-461E-9547-36514B8A7525}" srcOrd="1" destOrd="0" presId="urn:microsoft.com/office/officeart/2005/8/layout/hierarchy3"/>
    <dgm:cxn modelId="{D998E6DE-F1FA-4794-A2DF-79BE61FE3FFA}" type="presOf" srcId="{27D8AEC9-8567-4447-B377-0D6D3833281A}" destId="{14CCC080-5469-403A-B77F-12625B170C54}" srcOrd="1" destOrd="0" presId="urn:microsoft.com/office/officeart/2005/8/layout/hierarchy3"/>
    <dgm:cxn modelId="{BC2674E8-4973-4447-A8CA-DC416B4FEAA0}" type="presOf" srcId="{C7D0C711-25CF-4118-A453-46353F6A13E5}" destId="{729073AF-F813-414E-8432-754926184911}" srcOrd="0" destOrd="0" presId="urn:microsoft.com/office/officeart/2005/8/layout/hierarchy3"/>
    <dgm:cxn modelId="{3DBD62F4-964A-48D8-981A-C17B4DB5F111}" type="presOf" srcId="{27D8AEC9-8567-4447-B377-0D6D3833281A}" destId="{F06434B8-6A47-4354-8F4C-031D19821732}" srcOrd="0" destOrd="0" presId="urn:microsoft.com/office/officeart/2005/8/layout/hierarchy3"/>
    <dgm:cxn modelId="{A690A7FC-C436-4C84-90F6-31DAF5818830}" srcId="{04F4DC53-07DA-49AF-8CE0-BB1F42AEB37A}" destId="{27D8AEC9-8567-4447-B377-0D6D3833281A}" srcOrd="0" destOrd="0" parTransId="{D11ED096-D1D9-4C6E-8DBF-356B1A6B8C87}" sibTransId="{54D02924-1F82-4D78-91EB-00437587D239}"/>
    <dgm:cxn modelId="{29972AA4-9F67-4C17-9A30-B4A240C950D1}" type="presParOf" srcId="{B7A6B5E7-CBA6-4860-AAD6-9BFFAB1C1777}" destId="{1F0A4B3D-2A3D-4C0A-9A4A-DCA2DFB96FE3}" srcOrd="0" destOrd="0" presId="urn:microsoft.com/office/officeart/2005/8/layout/hierarchy3"/>
    <dgm:cxn modelId="{D7E05093-A2CE-4ED1-B269-2B7C89D00EAE}" type="presParOf" srcId="{1F0A4B3D-2A3D-4C0A-9A4A-DCA2DFB96FE3}" destId="{BEB80F3B-18A6-4010-8563-A764DFDEC84C}" srcOrd="0" destOrd="0" presId="urn:microsoft.com/office/officeart/2005/8/layout/hierarchy3"/>
    <dgm:cxn modelId="{DF539D37-0633-4D48-8619-3A788F1E0A93}" type="presParOf" srcId="{BEB80F3B-18A6-4010-8563-A764DFDEC84C}" destId="{F06434B8-6A47-4354-8F4C-031D19821732}" srcOrd="0" destOrd="0" presId="urn:microsoft.com/office/officeart/2005/8/layout/hierarchy3"/>
    <dgm:cxn modelId="{F8C2FAF3-DC32-4D37-81A8-3578E5C8C3B4}" type="presParOf" srcId="{BEB80F3B-18A6-4010-8563-A764DFDEC84C}" destId="{14CCC080-5469-403A-B77F-12625B170C54}" srcOrd="1" destOrd="0" presId="urn:microsoft.com/office/officeart/2005/8/layout/hierarchy3"/>
    <dgm:cxn modelId="{FD3D3FE7-7D4B-4996-AE46-06EA48DC912A}" type="presParOf" srcId="{1F0A4B3D-2A3D-4C0A-9A4A-DCA2DFB96FE3}" destId="{6B0CD0FE-EF36-4057-B981-622D5B116446}" srcOrd="1" destOrd="0" presId="urn:microsoft.com/office/officeart/2005/8/layout/hierarchy3"/>
    <dgm:cxn modelId="{365BF49D-55F3-4CC9-AAF0-5A08D071915A}" type="presParOf" srcId="{6B0CD0FE-EF36-4057-B981-622D5B116446}" destId="{6EDA3F39-C2FE-4E42-8383-970E00CBC730}" srcOrd="0" destOrd="0" presId="urn:microsoft.com/office/officeart/2005/8/layout/hierarchy3"/>
    <dgm:cxn modelId="{A1C2A7A4-829F-445C-A6BC-C4DA7268FB29}" type="presParOf" srcId="{6B0CD0FE-EF36-4057-B981-622D5B116446}" destId="{729073AF-F813-414E-8432-754926184911}" srcOrd="1" destOrd="0" presId="urn:microsoft.com/office/officeart/2005/8/layout/hierarchy3"/>
    <dgm:cxn modelId="{08749C54-BB29-4B15-B6D8-657A96D001A8}" type="presParOf" srcId="{6B0CD0FE-EF36-4057-B981-622D5B116446}" destId="{811A2A34-7D97-4827-ADC8-D73C9C2A7CD8}" srcOrd="2" destOrd="0" presId="urn:microsoft.com/office/officeart/2005/8/layout/hierarchy3"/>
    <dgm:cxn modelId="{3D90D29E-5F47-4676-AA24-7EE409EB935F}" type="presParOf" srcId="{6B0CD0FE-EF36-4057-B981-622D5B116446}" destId="{4B30C243-5C4B-4714-BC5D-8C44B96CCDB3}" srcOrd="3" destOrd="0" presId="urn:microsoft.com/office/officeart/2005/8/layout/hierarchy3"/>
    <dgm:cxn modelId="{20308BBB-B748-4672-90D4-5602F04898BE}" type="presParOf" srcId="{B7A6B5E7-CBA6-4860-AAD6-9BFFAB1C1777}" destId="{3D3993E7-9C62-434F-B96E-B1136A77153E}" srcOrd="1" destOrd="0" presId="urn:microsoft.com/office/officeart/2005/8/layout/hierarchy3"/>
    <dgm:cxn modelId="{F9555BD6-7E79-4324-8D5F-6511E9E7D0C4}" type="presParOf" srcId="{3D3993E7-9C62-434F-B96E-B1136A77153E}" destId="{148723F8-914B-4228-B0E3-2035AB4335E0}" srcOrd="0" destOrd="0" presId="urn:microsoft.com/office/officeart/2005/8/layout/hierarchy3"/>
    <dgm:cxn modelId="{15EC0DB8-1FF9-4218-B9B7-F5D0C623AC9F}" type="presParOf" srcId="{148723F8-914B-4228-B0E3-2035AB4335E0}" destId="{45F4232F-8BD5-466D-B43F-2748590805B0}" srcOrd="0" destOrd="0" presId="urn:microsoft.com/office/officeart/2005/8/layout/hierarchy3"/>
    <dgm:cxn modelId="{D4217E09-00E3-4037-8F9A-4F80ABF05940}" type="presParOf" srcId="{148723F8-914B-4228-B0E3-2035AB4335E0}" destId="{0C77DBC4-702B-461E-9547-36514B8A7525}" srcOrd="1" destOrd="0" presId="urn:microsoft.com/office/officeart/2005/8/layout/hierarchy3"/>
    <dgm:cxn modelId="{F4E6AD38-F0C0-45C6-958D-EC3BD69BA18F}" type="presParOf" srcId="{3D3993E7-9C62-434F-B96E-B1136A77153E}" destId="{53859C6F-32F7-40B6-9234-73AEE7D4BE97}" srcOrd="1" destOrd="0" presId="urn:microsoft.com/office/officeart/2005/8/layout/hierarchy3"/>
    <dgm:cxn modelId="{E4061C07-99A4-47B1-AB52-237D70209F9D}" type="presParOf" srcId="{53859C6F-32F7-40B6-9234-73AEE7D4BE97}" destId="{24F87CEC-3174-4D80-871A-92203CA54674}" srcOrd="0" destOrd="0" presId="urn:microsoft.com/office/officeart/2005/8/layout/hierarchy3"/>
    <dgm:cxn modelId="{453DCE1C-040D-47F6-83E9-9374A9687D20}" type="presParOf" srcId="{53859C6F-32F7-40B6-9234-73AEE7D4BE97}" destId="{5D404B8A-4637-464A-B875-E2CB6E166CE4}" srcOrd="1" destOrd="0" presId="urn:microsoft.com/office/officeart/2005/8/layout/hierarchy3"/>
    <dgm:cxn modelId="{E37AF9E1-57F0-4839-8F33-B99FA3B43ECC}" type="presParOf" srcId="{53859C6F-32F7-40B6-9234-73AEE7D4BE97}" destId="{2026A5E9-8A4A-41A2-8E8B-23BBCE66D9CF}" srcOrd="2" destOrd="0" presId="urn:microsoft.com/office/officeart/2005/8/layout/hierarchy3"/>
    <dgm:cxn modelId="{DFA0E10E-793F-4B6B-8F64-2265137F4214}" type="presParOf" srcId="{53859C6F-32F7-40B6-9234-73AEE7D4BE97}" destId="{774C29F7-EE17-4426-B92D-194C7C0BEFF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863029-1121-46E5-AA8E-EB0D3CBDDE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7358C8-F389-41C6-BE61-6AFE366D370C}">
      <dgm:prSet/>
      <dgm:spPr/>
      <dgm:t>
        <a:bodyPr/>
        <a:lstStyle/>
        <a:p>
          <a:r>
            <a:rPr lang="it-IT" dirty="0"/>
            <a:t>Supervisione dell'avanzamento del lavoro tecnico all'interno del pacchetto di lavoro</a:t>
          </a:r>
          <a:endParaRPr lang="en-US" dirty="0"/>
        </a:p>
      </dgm:t>
    </dgm:pt>
    <dgm:pt modelId="{E8D750E3-3375-46E9-A04C-52915F30164B}" type="parTrans" cxnId="{5990E4EA-66E5-496B-B4E2-585ABD58294A}">
      <dgm:prSet/>
      <dgm:spPr/>
      <dgm:t>
        <a:bodyPr/>
        <a:lstStyle/>
        <a:p>
          <a:endParaRPr lang="en-US"/>
        </a:p>
      </dgm:t>
    </dgm:pt>
    <dgm:pt modelId="{0F1B7A12-7AC9-4B83-825A-CF924ADF149B}" type="sibTrans" cxnId="{5990E4EA-66E5-496B-B4E2-585ABD58294A}">
      <dgm:prSet/>
      <dgm:spPr/>
      <dgm:t>
        <a:bodyPr/>
        <a:lstStyle/>
        <a:p>
          <a:endParaRPr lang="en-US"/>
        </a:p>
      </dgm:t>
    </dgm:pt>
    <dgm:pt modelId="{1B942EED-1EB9-44B2-B3EA-F3A608FDB3C7}">
      <dgm:prSet/>
      <dgm:spPr/>
      <dgm:t>
        <a:bodyPr/>
        <a:lstStyle/>
        <a:p>
          <a:r>
            <a:rPr lang="it-IT" dirty="0"/>
            <a:t>Definizione e aggiornamento della scomposizione dettagliata del lavoro per le attività del pacchetto di lavoro insieme ai responsabili delle singole attività</a:t>
          </a:r>
          <a:endParaRPr lang="en-US" dirty="0"/>
        </a:p>
      </dgm:t>
    </dgm:pt>
    <dgm:pt modelId="{3768ABCC-1A06-48BF-9B6D-809F3ADED0C7}" type="parTrans" cxnId="{199E61EC-3FD1-4A68-8376-39E2F601A1A6}">
      <dgm:prSet/>
      <dgm:spPr/>
      <dgm:t>
        <a:bodyPr/>
        <a:lstStyle/>
        <a:p>
          <a:endParaRPr lang="en-US"/>
        </a:p>
      </dgm:t>
    </dgm:pt>
    <dgm:pt modelId="{CF7613AE-A8E3-410B-8C7B-DAEA33CE4954}" type="sibTrans" cxnId="{199E61EC-3FD1-4A68-8376-39E2F601A1A6}">
      <dgm:prSet/>
      <dgm:spPr/>
      <dgm:t>
        <a:bodyPr/>
        <a:lstStyle/>
        <a:p>
          <a:endParaRPr lang="en-US"/>
        </a:p>
      </dgm:t>
    </dgm:pt>
    <dgm:pt modelId="{ABA899D1-021A-4459-B440-C91FBDB2F8EB}">
      <dgm:prSet/>
      <dgm:spPr/>
      <dgm:t>
        <a:bodyPr/>
        <a:lstStyle/>
        <a:p>
          <a:r>
            <a:rPr lang="it-IT" dirty="0"/>
            <a:t>Comunicazione di eventuali piani di lavoro, scadenze interne, documenti e informazioni collegati al pacchetto di lavoro e ai suoi deliverable tra i responsabili delle singole attività e gli altri membri del WP e, se pertinente, al Coordinatore</a:t>
          </a:r>
          <a:endParaRPr lang="en-US" dirty="0"/>
        </a:p>
      </dgm:t>
    </dgm:pt>
    <dgm:pt modelId="{E48FAD9B-052B-4F9E-8E19-F8A88B005575}" type="parTrans" cxnId="{FB2ABCAF-71D0-4F98-8C96-C9D708E2BE07}">
      <dgm:prSet/>
      <dgm:spPr/>
      <dgm:t>
        <a:bodyPr/>
        <a:lstStyle/>
        <a:p>
          <a:endParaRPr lang="en-US"/>
        </a:p>
      </dgm:t>
    </dgm:pt>
    <dgm:pt modelId="{3F446151-A68E-488E-9849-B3AA15C32D50}" type="sibTrans" cxnId="{FB2ABCAF-71D0-4F98-8C96-C9D708E2BE07}">
      <dgm:prSet/>
      <dgm:spPr/>
      <dgm:t>
        <a:bodyPr/>
        <a:lstStyle/>
        <a:p>
          <a:endParaRPr lang="en-US"/>
        </a:p>
      </dgm:t>
    </dgm:pt>
    <dgm:pt modelId="{7B16E7E8-CB51-43E0-B160-4256A6E0A756}">
      <dgm:prSet/>
      <dgm:spPr/>
      <dgm:t>
        <a:bodyPr/>
        <a:lstStyle/>
        <a:p>
          <a:r>
            <a:rPr lang="it-IT" dirty="0"/>
            <a:t>Monitoraggio delle decisioni prese dagli Organi del Consorzio per quanto riguarda il pacchetto di lavoro.</a:t>
          </a:r>
          <a:endParaRPr lang="en-US" dirty="0"/>
        </a:p>
      </dgm:t>
    </dgm:pt>
    <dgm:pt modelId="{F0026CF2-9FDF-4FA0-9F4F-CEFF2CEC0542}" type="parTrans" cxnId="{28772832-3E69-4718-B075-A7ED9CDE1D87}">
      <dgm:prSet/>
      <dgm:spPr/>
      <dgm:t>
        <a:bodyPr/>
        <a:lstStyle/>
        <a:p>
          <a:endParaRPr lang="en-US"/>
        </a:p>
      </dgm:t>
    </dgm:pt>
    <dgm:pt modelId="{2D84B2A1-E4F7-4F03-B8FD-9EAE979AF07E}" type="sibTrans" cxnId="{28772832-3E69-4718-B075-A7ED9CDE1D87}">
      <dgm:prSet/>
      <dgm:spPr/>
      <dgm:t>
        <a:bodyPr/>
        <a:lstStyle/>
        <a:p>
          <a:endParaRPr lang="en-US"/>
        </a:p>
      </dgm:t>
    </dgm:pt>
    <dgm:pt modelId="{86FE35E0-A8BC-441E-A075-B74226C4D124}" type="pres">
      <dgm:prSet presAssocID="{BE863029-1121-46E5-AA8E-EB0D3CBDDEFC}" presName="linear" presStyleCnt="0">
        <dgm:presLayoutVars>
          <dgm:animLvl val="lvl"/>
          <dgm:resizeHandles val="exact"/>
        </dgm:presLayoutVars>
      </dgm:prSet>
      <dgm:spPr/>
    </dgm:pt>
    <dgm:pt modelId="{A52F2E7D-7C30-4DB6-A105-F9B0BDDD2560}" type="pres">
      <dgm:prSet presAssocID="{437358C8-F389-41C6-BE61-6AFE366D370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F04968B-5D17-4786-B80A-7AE5B4E24D87}" type="pres">
      <dgm:prSet presAssocID="{0F1B7A12-7AC9-4B83-825A-CF924ADF149B}" presName="spacer" presStyleCnt="0"/>
      <dgm:spPr/>
    </dgm:pt>
    <dgm:pt modelId="{B9866152-9BD2-4D66-A555-537035DC1AAE}" type="pres">
      <dgm:prSet presAssocID="{1B942EED-1EB9-44B2-B3EA-F3A608FDB3C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27C75F0-ACAE-46F9-B8E5-9B693561EA17}" type="pres">
      <dgm:prSet presAssocID="{CF7613AE-A8E3-410B-8C7B-DAEA33CE4954}" presName="spacer" presStyleCnt="0"/>
      <dgm:spPr/>
    </dgm:pt>
    <dgm:pt modelId="{E60761A2-2A46-476C-BDE4-A0F7486FBBBA}" type="pres">
      <dgm:prSet presAssocID="{ABA899D1-021A-4459-B440-C91FBDB2F8E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843E961-75F5-425C-B0B6-5259ABB35AEE}" type="pres">
      <dgm:prSet presAssocID="{3F446151-A68E-488E-9849-B3AA15C32D50}" presName="spacer" presStyleCnt="0"/>
      <dgm:spPr/>
    </dgm:pt>
    <dgm:pt modelId="{17A8AB2F-2A42-402B-9931-D9D56BC9ECF5}" type="pres">
      <dgm:prSet presAssocID="{7B16E7E8-CB51-43E0-B160-4256A6E0A75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8772832-3E69-4718-B075-A7ED9CDE1D87}" srcId="{BE863029-1121-46E5-AA8E-EB0D3CBDDEFC}" destId="{7B16E7E8-CB51-43E0-B160-4256A6E0A756}" srcOrd="3" destOrd="0" parTransId="{F0026CF2-9FDF-4FA0-9F4F-CEFF2CEC0542}" sibTransId="{2D84B2A1-E4F7-4F03-B8FD-9EAE979AF07E}"/>
    <dgm:cxn modelId="{EADF4634-06E0-4421-B6F4-738C38A3897C}" type="presOf" srcId="{BE863029-1121-46E5-AA8E-EB0D3CBDDEFC}" destId="{86FE35E0-A8BC-441E-A075-B74226C4D124}" srcOrd="0" destOrd="0" presId="urn:microsoft.com/office/officeart/2005/8/layout/vList2"/>
    <dgm:cxn modelId="{EFCD8A38-3DCD-428C-9DE8-0E7C41DBAC10}" type="presOf" srcId="{7B16E7E8-CB51-43E0-B160-4256A6E0A756}" destId="{17A8AB2F-2A42-402B-9931-D9D56BC9ECF5}" srcOrd="0" destOrd="0" presId="urn:microsoft.com/office/officeart/2005/8/layout/vList2"/>
    <dgm:cxn modelId="{152BE16E-6C0B-42E9-9680-BC9596B4578D}" type="presOf" srcId="{1B942EED-1EB9-44B2-B3EA-F3A608FDB3C7}" destId="{B9866152-9BD2-4D66-A555-537035DC1AAE}" srcOrd="0" destOrd="0" presId="urn:microsoft.com/office/officeart/2005/8/layout/vList2"/>
    <dgm:cxn modelId="{66A9C0AB-B0A4-479C-A4B1-5BCC82BA67DD}" type="presOf" srcId="{ABA899D1-021A-4459-B440-C91FBDB2F8EB}" destId="{E60761A2-2A46-476C-BDE4-A0F7486FBBBA}" srcOrd="0" destOrd="0" presId="urn:microsoft.com/office/officeart/2005/8/layout/vList2"/>
    <dgm:cxn modelId="{FB2ABCAF-71D0-4F98-8C96-C9D708E2BE07}" srcId="{BE863029-1121-46E5-AA8E-EB0D3CBDDEFC}" destId="{ABA899D1-021A-4459-B440-C91FBDB2F8EB}" srcOrd="2" destOrd="0" parTransId="{E48FAD9B-052B-4F9E-8E19-F8A88B005575}" sibTransId="{3F446151-A68E-488E-9849-B3AA15C32D50}"/>
    <dgm:cxn modelId="{5990E4EA-66E5-496B-B4E2-585ABD58294A}" srcId="{BE863029-1121-46E5-AA8E-EB0D3CBDDEFC}" destId="{437358C8-F389-41C6-BE61-6AFE366D370C}" srcOrd="0" destOrd="0" parTransId="{E8D750E3-3375-46E9-A04C-52915F30164B}" sibTransId="{0F1B7A12-7AC9-4B83-825A-CF924ADF149B}"/>
    <dgm:cxn modelId="{199E61EC-3FD1-4A68-8376-39E2F601A1A6}" srcId="{BE863029-1121-46E5-AA8E-EB0D3CBDDEFC}" destId="{1B942EED-1EB9-44B2-B3EA-F3A608FDB3C7}" srcOrd="1" destOrd="0" parTransId="{3768ABCC-1A06-48BF-9B6D-809F3ADED0C7}" sibTransId="{CF7613AE-A8E3-410B-8C7B-DAEA33CE4954}"/>
    <dgm:cxn modelId="{9C66F6F8-0363-4EF9-AEBC-0968B984ACC9}" type="presOf" srcId="{437358C8-F389-41C6-BE61-6AFE366D370C}" destId="{A52F2E7D-7C30-4DB6-A105-F9B0BDDD2560}" srcOrd="0" destOrd="0" presId="urn:microsoft.com/office/officeart/2005/8/layout/vList2"/>
    <dgm:cxn modelId="{1264929D-8098-4E4E-B910-8169B7FBD928}" type="presParOf" srcId="{86FE35E0-A8BC-441E-A075-B74226C4D124}" destId="{A52F2E7D-7C30-4DB6-A105-F9B0BDDD2560}" srcOrd="0" destOrd="0" presId="urn:microsoft.com/office/officeart/2005/8/layout/vList2"/>
    <dgm:cxn modelId="{60E18A21-A9D7-4682-9A97-579C02BAEFA5}" type="presParOf" srcId="{86FE35E0-A8BC-441E-A075-B74226C4D124}" destId="{3F04968B-5D17-4786-B80A-7AE5B4E24D87}" srcOrd="1" destOrd="0" presId="urn:microsoft.com/office/officeart/2005/8/layout/vList2"/>
    <dgm:cxn modelId="{B1ED7C81-385C-4CB5-8211-A9E74B130514}" type="presParOf" srcId="{86FE35E0-A8BC-441E-A075-B74226C4D124}" destId="{B9866152-9BD2-4D66-A555-537035DC1AAE}" srcOrd="2" destOrd="0" presId="urn:microsoft.com/office/officeart/2005/8/layout/vList2"/>
    <dgm:cxn modelId="{5EB0898E-372D-466D-9531-AAA5B30DBF43}" type="presParOf" srcId="{86FE35E0-A8BC-441E-A075-B74226C4D124}" destId="{827C75F0-ACAE-46F9-B8E5-9B693561EA17}" srcOrd="3" destOrd="0" presId="urn:microsoft.com/office/officeart/2005/8/layout/vList2"/>
    <dgm:cxn modelId="{1C564EBA-AD1A-4003-A8E7-0A02CFD57A20}" type="presParOf" srcId="{86FE35E0-A8BC-441E-A075-B74226C4D124}" destId="{E60761A2-2A46-476C-BDE4-A0F7486FBBBA}" srcOrd="4" destOrd="0" presId="urn:microsoft.com/office/officeart/2005/8/layout/vList2"/>
    <dgm:cxn modelId="{728C49F3-5ADB-4023-AAD6-387FF641DC6F}" type="presParOf" srcId="{86FE35E0-A8BC-441E-A075-B74226C4D124}" destId="{7843E961-75F5-425C-B0B6-5259ABB35AEE}" srcOrd="5" destOrd="0" presId="urn:microsoft.com/office/officeart/2005/8/layout/vList2"/>
    <dgm:cxn modelId="{6048C998-58FC-498F-9323-B0C16C8DDC73}" type="presParOf" srcId="{86FE35E0-A8BC-441E-A075-B74226C4D124}" destId="{17A8AB2F-2A42-402B-9931-D9D56BC9ECF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27ABB-7E76-458B-97DF-8A1CA9ECC14E}">
      <dsp:nvSpPr>
        <dsp:cNvPr id="0" name=""/>
        <dsp:cNvSpPr/>
      </dsp:nvSpPr>
      <dsp:spPr>
        <a:xfrm>
          <a:off x="332640" y="726225"/>
          <a:ext cx="3450445" cy="405934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D0C69-2C45-49CD-88E1-531951D2C792}">
      <dsp:nvSpPr>
        <dsp:cNvPr id="0" name=""/>
        <dsp:cNvSpPr/>
      </dsp:nvSpPr>
      <dsp:spPr>
        <a:xfrm>
          <a:off x="329561" y="878678"/>
          <a:ext cx="253482" cy="2534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C322C-5034-4645-B16D-C7B858DEC93A}">
      <dsp:nvSpPr>
        <dsp:cNvPr id="0" name=""/>
        <dsp:cNvSpPr/>
      </dsp:nvSpPr>
      <dsp:spPr>
        <a:xfrm>
          <a:off x="341957" y="0"/>
          <a:ext cx="3450445" cy="729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1"/>
              </a:solidFill>
              <a:latin typeface="+mn-lt"/>
            </a:rPr>
            <a:t>You </a:t>
          </a:r>
          <a:r>
            <a:rPr lang="en-GB" sz="2400" b="1" kern="1200" dirty="0">
              <a:solidFill>
                <a:schemeClr val="tx1"/>
              </a:solidFill>
              <a:latin typeface="+mn-lt"/>
            </a:rPr>
            <a:t>need </a:t>
          </a:r>
          <a:r>
            <a:rPr lang="en-GB" sz="2400" b="0" kern="1200" dirty="0">
              <a:solidFill>
                <a:schemeClr val="tx1"/>
              </a:solidFill>
              <a:latin typeface="+mn-lt"/>
            </a:rPr>
            <a:t>(e.g.)</a:t>
          </a:r>
        </a:p>
      </dsp:txBody>
      <dsp:txXfrm>
        <a:off x="341957" y="0"/>
        <a:ext cx="3450445" cy="729229"/>
      </dsp:txXfrm>
    </dsp:sp>
    <dsp:sp modelId="{D3B4AC14-0F58-415B-AEE2-1D0D66C53C3F}">
      <dsp:nvSpPr>
        <dsp:cNvPr id="0" name=""/>
        <dsp:cNvSpPr/>
      </dsp:nvSpPr>
      <dsp:spPr>
        <a:xfrm>
          <a:off x="353424" y="1431055"/>
          <a:ext cx="253475" cy="2534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71BD56-3051-4231-A422-E32DFC3087E2}">
      <dsp:nvSpPr>
        <dsp:cNvPr id="0" name=""/>
        <dsp:cNvSpPr/>
      </dsp:nvSpPr>
      <dsp:spPr>
        <a:xfrm>
          <a:off x="594944" y="1262369"/>
          <a:ext cx="3208914" cy="590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  <a:latin typeface="+mn-lt"/>
            </a:rPr>
            <a:t>Technical documents</a:t>
          </a:r>
        </a:p>
      </dsp:txBody>
      <dsp:txXfrm>
        <a:off x="594944" y="1262369"/>
        <a:ext cx="3208914" cy="590853"/>
      </dsp:txXfrm>
    </dsp:sp>
    <dsp:sp modelId="{D040BF2D-F00D-4570-AD1A-8D3A7E694FEC}">
      <dsp:nvSpPr>
        <dsp:cNvPr id="0" name=""/>
        <dsp:cNvSpPr/>
      </dsp:nvSpPr>
      <dsp:spPr>
        <a:xfrm>
          <a:off x="353424" y="2152634"/>
          <a:ext cx="253475" cy="2534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791C09-C59D-4C6D-B877-59231C980BDD}">
      <dsp:nvSpPr>
        <dsp:cNvPr id="0" name=""/>
        <dsp:cNvSpPr/>
      </dsp:nvSpPr>
      <dsp:spPr>
        <a:xfrm>
          <a:off x="594944" y="1853222"/>
          <a:ext cx="3208914" cy="852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Publications,  prototypes, deliverables</a:t>
          </a:r>
        </a:p>
      </dsp:txBody>
      <dsp:txXfrm>
        <a:off x="594944" y="1853222"/>
        <a:ext cx="3208914" cy="852305"/>
      </dsp:txXfrm>
    </dsp:sp>
    <dsp:sp modelId="{C193617C-2CFE-489C-9A02-479D4D6FD645}">
      <dsp:nvSpPr>
        <dsp:cNvPr id="0" name=""/>
        <dsp:cNvSpPr/>
      </dsp:nvSpPr>
      <dsp:spPr>
        <a:xfrm>
          <a:off x="353424" y="2874213"/>
          <a:ext cx="253475" cy="2534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50A58-F781-44F9-8340-E3210E00AF2B}">
      <dsp:nvSpPr>
        <dsp:cNvPr id="0" name=""/>
        <dsp:cNvSpPr/>
      </dsp:nvSpPr>
      <dsp:spPr>
        <a:xfrm>
          <a:off x="594944" y="2705527"/>
          <a:ext cx="3208914" cy="590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Documentation required by good research practices such as lab books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594944" y="2705527"/>
        <a:ext cx="3208914" cy="590853"/>
      </dsp:txXfrm>
    </dsp:sp>
    <dsp:sp modelId="{9FDD23CE-6032-4B6C-B266-542159EBE6AD}">
      <dsp:nvSpPr>
        <dsp:cNvPr id="0" name=""/>
        <dsp:cNvSpPr/>
      </dsp:nvSpPr>
      <dsp:spPr>
        <a:xfrm>
          <a:off x="353424" y="3803616"/>
          <a:ext cx="253475" cy="2534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A8DBA4-883A-4B6E-904F-E18F237659F7}">
      <dsp:nvSpPr>
        <dsp:cNvPr id="0" name=""/>
        <dsp:cNvSpPr/>
      </dsp:nvSpPr>
      <dsp:spPr>
        <a:xfrm>
          <a:off x="594944" y="3296380"/>
          <a:ext cx="3208914" cy="1267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…any document proving that the work was done as detailed in Annex 1</a:t>
          </a:r>
        </a:p>
      </dsp:txBody>
      <dsp:txXfrm>
        <a:off x="594944" y="3296380"/>
        <a:ext cx="3208914" cy="1267952"/>
      </dsp:txXfrm>
    </dsp:sp>
    <dsp:sp modelId="{DD29986F-573A-4F78-BE24-AE8EB7D676CD}">
      <dsp:nvSpPr>
        <dsp:cNvPr id="0" name=""/>
        <dsp:cNvSpPr/>
      </dsp:nvSpPr>
      <dsp:spPr>
        <a:xfrm>
          <a:off x="4145452" y="729229"/>
          <a:ext cx="3450445" cy="405934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2B154C-58FB-4CCC-B9F0-7F7778F9990F}">
      <dsp:nvSpPr>
        <dsp:cNvPr id="0" name=""/>
        <dsp:cNvSpPr/>
      </dsp:nvSpPr>
      <dsp:spPr>
        <a:xfrm>
          <a:off x="4145485" y="881682"/>
          <a:ext cx="253482" cy="2534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6A5C6C-8738-4797-BD7E-5B48106FA404}">
      <dsp:nvSpPr>
        <dsp:cNvPr id="0" name=""/>
        <dsp:cNvSpPr/>
      </dsp:nvSpPr>
      <dsp:spPr>
        <a:xfrm>
          <a:off x="4183062" y="0"/>
          <a:ext cx="3450445" cy="729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1"/>
              </a:solidFill>
            </a:rPr>
            <a:t>You </a:t>
          </a:r>
          <a:r>
            <a:rPr lang="en-GB" sz="2400" b="1" kern="1200" dirty="0">
              <a:solidFill>
                <a:schemeClr val="tx1"/>
              </a:solidFill>
            </a:rPr>
            <a:t>don't need</a:t>
          </a:r>
        </a:p>
      </dsp:txBody>
      <dsp:txXfrm>
        <a:off x="4183062" y="0"/>
        <a:ext cx="3450445" cy="729229"/>
      </dsp:txXfrm>
    </dsp:sp>
    <dsp:sp modelId="{32ECA179-7832-4720-85D5-4801109929E4}">
      <dsp:nvSpPr>
        <dsp:cNvPr id="0" name=""/>
        <dsp:cNvSpPr/>
      </dsp:nvSpPr>
      <dsp:spPr>
        <a:xfrm>
          <a:off x="4145481" y="1472541"/>
          <a:ext cx="253475" cy="2534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983E1E-FCE0-4C7B-BAB6-8BEEB590BEF1}">
      <dsp:nvSpPr>
        <dsp:cNvPr id="0" name=""/>
        <dsp:cNvSpPr/>
      </dsp:nvSpPr>
      <dsp:spPr>
        <a:xfrm>
          <a:off x="4398124" y="1262369"/>
          <a:ext cx="3208914" cy="590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Time-sheets</a:t>
          </a:r>
        </a:p>
      </dsp:txBody>
      <dsp:txXfrm>
        <a:off x="4398124" y="1262369"/>
        <a:ext cx="3208914" cy="590853"/>
      </dsp:txXfrm>
    </dsp:sp>
    <dsp:sp modelId="{24E1DB94-62F3-47BA-A51C-7271A2895555}">
      <dsp:nvSpPr>
        <dsp:cNvPr id="0" name=""/>
        <dsp:cNvSpPr/>
      </dsp:nvSpPr>
      <dsp:spPr>
        <a:xfrm>
          <a:off x="4156948" y="2021908"/>
          <a:ext cx="253475" cy="2534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C0B160-C06E-425F-B717-49DC1B0EEA69}">
      <dsp:nvSpPr>
        <dsp:cNvPr id="0" name=""/>
        <dsp:cNvSpPr/>
      </dsp:nvSpPr>
      <dsp:spPr>
        <a:xfrm>
          <a:off x="4398124" y="1853222"/>
          <a:ext cx="3208914" cy="590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Pay-slips or contracts</a:t>
          </a:r>
        </a:p>
      </dsp:txBody>
      <dsp:txXfrm>
        <a:off x="4398124" y="1853222"/>
        <a:ext cx="3208914" cy="590853"/>
      </dsp:txXfrm>
    </dsp:sp>
    <dsp:sp modelId="{C161A4AC-B78D-4642-BA09-5E2E56DAEC61}">
      <dsp:nvSpPr>
        <dsp:cNvPr id="0" name=""/>
        <dsp:cNvSpPr/>
      </dsp:nvSpPr>
      <dsp:spPr>
        <a:xfrm>
          <a:off x="4156948" y="2612761"/>
          <a:ext cx="253475" cy="2534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8E0450-86F7-49F4-8851-92ED35B4A1E8}">
      <dsp:nvSpPr>
        <dsp:cNvPr id="0" name=""/>
        <dsp:cNvSpPr/>
      </dsp:nvSpPr>
      <dsp:spPr>
        <a:xfrm>
          <a:off x="4398124" y="2444075"/>
          <a:ext cx="3208914" cy="590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Depreciation policy</a:t>
          </a:r>
        </a:p>
      </dsp:txBody>
      <dsp:txXfrm>
        <a:off x="4398124" y="2444075"/>
        <a:ext cx="3208914" cy="590853"/>
      </dsp:txXfrm>
    </dsp:sp>
    <dsp:sp modelId="{D2CDC7F1-643E-4DD5-9225-CD0729D58FB1}">
      <dsp:nvSpPr>
        <dsp:cNvPr id="0" name=""/>
        <dsp:cNvSpPr/>
      </dsp:nvSpPr>
      <dsp:spPr>
        <a:xfrm>
          <a:off x="4156948" y="3203614"/>
          <a:ext cx="253475" cy="2534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6F565-4992-47FC-9E06-272D893C48CA}">
      <dsp:nvSpPr>
        <dsp:cNvPr id="0" name=""/>
        <dsp:cNvSpPr/>
      </dsp:nvSpPr>
      <dsp:spPr>
        <a:xfrm>
          <a:off x="4398124" y="3034928"/>
          <a:ext cx="3208914" cy="590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Invoices</a:t>
          </a:r>
        </a:p>
      </dsp:txBody>
      <dsp:txXfrm>
        <a:off x="4398124" y="3034928"/>
        <a:ext cx="3208914" cy="590853"/>
      </dsp:txXfrm>
    </dsp:sp>
    <dsp:sp modelId="{28EE6742-2392-494A-AA69-870E778796B4}">
      <dsp:nvSpPr>
        <dsp:cNvPr id="0" name=""/>
        <dsp:cNvSpPr/>
      </dsp:nvSpPr>
      <dsp:spPr>
        <a:xfrm>
          <a:off x="4156948" y="3794467"/>
          <a:ext cx="253475" cy="2534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3B572-0EAB-4163-B2FF-AA1F6062046B}">
      <dsp:nvSpPr>
        <dsp:cNvPr id="0" name=""/>
        <dsp:cNvSpPr/>
      </dsp:nvSpPr>
      <dsp:spPr>
        <a:xfrm>
          <a:off x="4398124" y="3625781"/>
          <a:ext cx="3208914" cy="590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…any documents proving the actual costs incurred</a:t>
          </a:r>
        </a:p>
      </dsp:txBody>
      <dsp:txXfrm>
        <a:off x="4398124" y="3625781"/>
        <a:ext cx="3208914" cy="5908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434B8-6A47-4354-8F4C-031D19821732}">
      <dsp:nvSpPr>
        <dsp:cNvPr id="0" name=""/>
        <dsp:cNvSpPr/>
      </dsp:nvSpPr>
      <dsp:spPr>
        <a:xfrm>
          <a:off x="929770" y="1515"/>
          <a:ext cx="2513637" cy="12568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800" kern="1200" dirty="0"/>
            <a:t>Grant Agreement</a:t>
          </a:r>
        </a:p>
      </dsp:txBody>
      <dsp:txXfrm>
        <a:off x="966581" y="38326"/>
        <a:ext cx="2440015" cy="1183196"/>
      </dsp:txXfrm>
    </dsp:sp>
    <dsp:sp modelId="{6EDA3F39-C2FE-4E42-8383-970E00CBC730}">
      <dsp:nvSpPr>
        <dsp:cNvPr id="0" name=""/>
        <dsp:cNvSpPr/>
      </dsp:nvSpPr>
      <dsp:spPr>
        <a:xfrm>
          <a:off x="1181134" y="1258334"/>
          <a:ext cx="251363" cy="942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2614"/>
              </a:lnTo>
              <a:lnTo>
                <a:pt x="251363" y="9426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9073AF-F813-414E-8432-754926184911}">
      <dsp:nvSpPr>
        <dsp:cNvPr id="0" name=""/>
        <dsp:cNvSpPr/>
      </dsp:nvSpPr>
      <dsp:spPr>
        <a:xfrm>
          <a:off x="1432498" y="1572539"/>
          <a:ext cx="2010910" cy="1256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Funding Authority (Commissione europea, Agenzia esecutiva,..)</a:t>
          </a:r>
        </a:p>
      </dsp:txBody>
      <dsp:txXfrm>
        <a:off x="1469309" y="1609350"/>
        <a:ext cx="1937288" cy="1183196"/>
      </dsp:txXfrm>
    </dsp:sp>
    <dsp:sp modelId="{811A2A34-7D97-4827-ADC8-D73C9C2A7CD8}">
      <dsp:nvSpPr>
        <dsp:cNvPr id="0" name=""/>
        <dsp:cNvSpPr/>
      </dsp:nvSpPr>
      <dsp:spPr>
        <a:xfrm>
          <a:off x="1181134" y="1258334"/>
          <a:ext cx="251363" cy="2513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3637"/>
              </a:lnTo>
              <a:lnTo>
                <a:pt x="251363" y="25136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30C243-5C4B-4714-BC5D-8C44B96CCDB3}">
      <dsp:nvSpPr>
        <dsp:cNvPr id="0" name=""/>
        <dsp:cNvSpPr/>
      </dsp:nvSpPr>
      <dsp:spPr>
        <a:xfrm>
          <a:off x="1432498" y="3143562"/>
          <a:ext cx="2010910" cy="1256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Consorzio – Coordinatore e partner</a:t>
          </a:r>
        </a:p>
      </dsp:txBody>
      <dsp:txXfrm>
        <a:off x="1469309" y="3180373"/>
        <a:ext cx="1937288" cy="1183196"/>
      </dsp:txXfrm>
    </dsp:sp>
    <dsp:sp modelId="{45F4232F-8BD5-466D-B43F-2748590805B0}">
      <dsp:nvSpPr>
        <dsp:cNvPr id="0" name=""/>
        <dsp:cNvSpPr/>
      </dsp:nvSpPr>
      <dsp:spPr>
        <a:xfrm>
          <a:off x="4071817" y="1515"/>
          <a:ext cx="2513637" cy="12568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800" kern="1200" dirty="0"/>
            <a:t>Consortium Agreement</a:t>
          </a:r>
        </a:p>
      </dsp:txBody>
      <dsp:txXfrm>
        <a:off x="4108628" y="38326"/>
        <a:ext cx="2440015" cy="1183196"/>
      </dsp:txXfrm>
    </dsp:sp>
    <dsp:sp modelId="{24F87CEC-3174-4D80-871A-92203CA54674}">
      <dsp:nvSpPr>
        <dsp:cNvPr id="0" name=""/>
        <dsp:cNvSpPr/>
      </dsp:nvSpPr>
      <dsp:spPr>
        <a:xfrm>
          <a:off x="4323181" y="1258334"/>
          <a:ext cx="251363" cy="942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2614"/>
              </a:lnTo>
              <a:lnTo>
                <a:pt x="251363" y="9426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404B8A-4637-464A-B875-E2CB6E166CE4}">
      <dsp:nvSpPr>
        <dsp:cNvPr id="0" name=""/>
        <dsp:cNvSpPr/>
      </dsp:nvSpPr>
      <dsp:spPr>
        <a:xfrm>
          <a:off x="4574545" y="1572539"/>
          <a:ext cx="2010910" cy="1256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Coordinatore</a:t>
          </a:r>
        </a:p>
      </dsp:txBody>
      <dsp:txXfrm>
        <a:off x="4611356" y="1609350"/>
        <a:ext cx="1937288" cy="1183196"/>
      </dsp:txXfrm>
    </dsp:sp>
    <dsp:sp modelId="{2026A5E9-8A4A-41A2-8E8B-23BBCE66D9CF}">
      <dsp:nvSpPr>
        <dsp:cNvPr id="0" name=""/>
        <dsp:cNvSpPr/>
      </dsp:nvSpPr>
      <dsp:spPr>
        <a:xfrm>
          <a:off x="4323181" y="1258334"/>
          <a:ext cx="251363" cy="2513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3637"/>
              </a:lnTo>
              <a:lnTo>
                <a:pt x="251363" y="25136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4C29F7-EE17-4426-B92D-194C7C0BEFFA}">
      <dsp:nvSpPr>
        <dsp:cNvPr id="0" name=""/>
        <dsp:cNvSpPr/>
      </dsp:nvSpPr>
      <dsp:spPr>
        <a:xfrm>
          <a:off x="4574545" y="3143562"/>
          <a:ext cx="2010910" cy="1256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Partner</a:t>
          </a:r>
        </a:p>
      </dsp:txBody>
      <dsp:txXfrm>
        <a:off x="4611356" y="3180373"/>
        <a:ext cx="1937288" cy="11831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F2E7D-7C30-4DB6-A105-F9B0BDDD2560}">
      <dsp:nvSpPr>
        <dsp:cNvPr id="0" name=""/>
        <dsp:cNvSpPr/>
      </dsp:nvSpPr>
      <dsp:spPr>
        <a:xfrm>
          <a:off x="0" y="71391"/>
          <a:ext cx="10953134" cy="11731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Supervisione dell'avanzamento del lavoro tecnico all'interno del pacchetto di lavoro</a:t>
          </a:r>
          <a:endParaRPr lang="en-US" sz="2100" kern="1200" dirty="0"/>
        </a:p>
      </dsp:txBody>
      <dsp:txXfrm>
        <a:off x="57268" y="128659"/>
        <a:ext cx="10838598" cy="1058597"/>
      </dsp:txXfrm>
    </dsp:sp>
    <dsp:sp modelId="{B9866152-9BD2-4D66-A555-537035DC1AAE}">
      <dsp:nvSpPr>
        <dsp:cNvPr id="0" name=""/>
        <dsp:cNvSpPr/>
      </dsp:nvSpPr>
      <dsp:spPr>
        <a:xfrm>
          <a:off x="0" y="1305005"/>
          <a:ext cx="10953134" cy="11731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Definizione e aggiornamento della scomposizione dettagliata del lavoro per le attività del pacchetto di lavoro insieme ai responsabili delle singole attività</a:t>
          </a:r>
          <a:endParaRPr lang="en-US" sz="2100" kern="1200" dirty="0"/>
        </a:p>
      </dsp:txBody>
      <dsp:txXfrm>
        <a:off x="57268" y="1362273"/>
        <a:ext cx="10838598" cy="1058597"/>
      </dsp:txXfrm>
    </dsp:sp>
    <dsp:sp modelId="{E60761A2-2A46-476C-BDE4-A0F7486FBBBA}">
      <dsp:nvSpPr>
        <dsp:cNvPr id="0" name=""/>
        <dsp:cNvSpPr/>
      </dsp:nvSpPr>
      <dsp:spPr>
        <a:xfrm>
          <a:off x="0" y="2538618"/>
          <a:ext cx="10953134" cy="11731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Comunicazione di eventuali piani di lavoro, scadenze interne, documenti e informazioni collegati al pacchetto di lavoro e ai suoi deliverable tra i responsabili delle singole attività e gli altri membri del WP e, se pertinente, al Coordinatore</a:t>
          </a:r>
          <a:endParaRPr lang="en-US" sz="2100" kern="1200" dirty="0"/>
        </a:p>
      </dsp:txBody>
      <dsp:txXfrm>
        <a:off x="57268" y="2595886"/>
        <a:ext cx="10838598" cy="1058597"/>
      </dsp:txXfrm>
    </dsp:sp>
    <dsp:sp modelId="{17A8AB2F-2A42-402B-9931-D9D56BC9ECF5}">
      <dsp:nvSpPr>
        <dsp:cNvPr id="0" name=""/>
        <dsp:cNvSpPr/>
      </dsp:nvSpPr>
      <dsp:spPr>
        <a:xfrm>
          <a:off x="0" y="3772232"/>
          <a:ext cx="10953134" cy="11731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Monitoraggio delle decisioni prese dagli Organi del Consorzio per quanto riguarda il pacchetto di lavoro.</a:t>
          </a:r>
          <a:endParaRPr lang="en-US" sz="2100" kern="1200" dirty="0"/>
        </a:p>
      </dsp:txBody>
      <dsp:txXfrm>
        <a:off x="57268" y="3829500"/>
        <a:ext cx="10838598" cy="1058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D8920-80BF-474A-8A30-EB10536FA4AD}" type="datetimeFigureOut">
              <a:rPr lang="it-IT" smtClean="0"/>
              <a:t>28/05/2025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A2FB1-923A-45DD-846A-6DCA397913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919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170B2-D705-4019-9720-FEF7D0B33102}" type="slidenum">
              <a:rPr lang="it-IT" smtClean="0"/>
              <a:pPr/>
              <a:t>53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2320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9"/>
          <p:cNvSpPr txBox="1">
            <a:spLocks noGrp="1" noChangeArrowheads="1"/>
          </p:cNvSpPr>
          <p:nvPr/>
        </p:nvSpPr>
        <p:spPr bwMode="auto">
          <a:xfrm>
            <a:off x="3985767" y="10555634"/>
            <a:ext cx="3044791" cy="54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7488" tIns="50694" rIns="97488" bIns="50694" anchor="b"/>
          <a:lstStyle>
            <a:lvl1pPr eaLnBrk="0" hangingPunct="0"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C7E8B18-1099-4635-AC55-EB44EB9F00C4}" type="slidenum">
              <a:rPr lang="en-GB" altLang="it-IT" sz="1300">
                <a:solidFill>
                  <a:srgbClr val="000000"/>
                </a:solidFill>
              </a:rPr>
              <a:pPr algn="r" eaLnBrk="1" hangingPunct="1"/>
              <a:t>54</a:t>
            </a:fld>
            <a:endParaRPr lang="en-GB" altLang="it-IT" sz="1300">
              <a:solidFill>
                <a:srgbClr val="000000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827" y="5277817"/>
            <a:ext cx="5161198" cy="50037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298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D1B3179-27D0-4A55-827B-E6A06464D70B}" type="datetimeFigureOut">
              <a:rPr lang="it-IT" smtClean="0"/>
              <a:t>28/05/2025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78C9EA8-72B7-4F1A-BA84-DAE62ED9BC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886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514350" indent="-514350">
              <a:buFont typeface="Wingdings" panose="05000000000000000000" pitchFamily="2" charset="2"/>
              <a:buChar char="§"/>
              <a:defRPr/>
            </a:lvl1pPr>
            <a:lvl2pPr marL="914400" indent="-457200">
              <a:buFont typeface="Wingdings" panose="05000000000000000000" pitchFamily="2" charset="2"/>
              <a:buChar char="§"/>
              <a:defRPr/>
            </a:lvl2pPr>
            <a:lvl3pPr marL="1371600" indent="-457200">
              <a:buFont typeface="Wingdings" panose="05000000000000000000" pitchFamily="2" charset="2"/>
              <a:buChar char="§"/>
              <a:defRPr/>
            </a:lvl3pPr>
            <a:lvl4pPr marL="1714500" indent="-342900">
              <a:buFont typeface="Wingdings" panose="05000000000000000000" pitchFamily="2" charset="2"/>
              <a:buChar char="§"/>
              <a:defRPr/>
            </a:lvl4pPr>
            <a:lvl5pPr marL="2171700" indent="-3429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AAD2-1BD5-4A04-AA99-7484DD5CF5AD}" type="datetimeFigureOut">
              <a:rPr lang="it-IT" smtClean="0"/>
              <a:t>28/05/2025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EC15-F781-4C17-BAC0-36CAFD16ECC9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873125"/>
            <a:ext cx="10515600" cy="995363"/>
          </a:xfrm>
        </p:spPr>
        <p:txBody>
          <a:bodyPr>
            <a:normAutofit/>
          </a:bodyPr>
          <a:lstStyle>
            <a:lvl1pPr>
              <a:defRPr sz="3600" u="heavy" baseline="0">
                <a:uFill>
                  <a:solidFill>
                    <a:srgbClr val="19418A"/>
                  </a:solidFill>
                </a:u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38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3200"/>
            </a:lvl1pPr>
            <a:lvl2pPr marL="685800" indent="-228600">
              <a:buFont typeface="Wingdings" panose="05000000000000000000" pitchFamily="2" charset="2"/>
              <a:buChar char="§"/>
              <a:defRPr sz="2800"/>
            </a:lvl2pPr>
            <a:lvl3pPr marL="1143000" indent="-228600">
              <a:buFont typeface="Wingdings" panose="05000000000000000000" pitchFamily="2" charset="2"/>
              <a:buChar char="§"/>
              <a:defRPr sz="2400"/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806104"/>
            <a:ext cx="3932237" cy="30628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AAD2-1BD5-4A04-AA99-7484DD5CF5AD}" type="datetimeFigureOut">
              <a:rPr lang="it-IT" smtClean="0"/>
              <a:t>28/05/2025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EC15-F781-4C17-BAC0-36CAFD16ECC9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77925"/>
            <a:ext cx="3933825" cy="9953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1" u="heavy" baseline="0" dirty="0">
                <a:uFill>
                  <a:solidFill>
                    <a:srgbClr val="19418A"/>
                  </a:solidFill>
                </a:uFill>
              </a:defRPr>
            </a:lvl1pPr>
          </a:lstStyle>
          <a:p>
            <a:pPr lvl="0"/>
            <a:r>
              <a:rPr lang="it-IT" dirty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38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55672"/>
            <a:ext cx="3932237" cy="281331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AAD2-1BD5-4A04-AA99-7484DD5CF5AD}" type="datetimeFigureOut">
              <a:rPr lang="it-IT" smtClean="0"/>
              <a:t>28/05/2025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EC15-F781-4C17-BAC0-36CAFD16ECC9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01775"/>
            <a:ext cx="3733800" cy="995363"/>
          </a:xfrm>
        </p:spPr>
        <p:txBody>
          <a:bodyPr>
            <a:normAutofit/>
          </a:bodyPr>
          <a:lstStyle>
            <a:lvl1pPr>
              <a:defRPr sz="3600" u="heavy" baseline="0">
                <a:uFill>
                  <a:solidFill>
                    <a:srgbClr val="19418A"/>
                  </a:solidFill>
                </a:u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412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977161" y="2125834"/>
            <a:ext cx="10515600" cy="3993404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7" name="Segnaposto data 3"/>
          <p:cNvSpPr txBox="1">
            <a:spLocks/>
          </p:cNvSpPr>
          <p:nvPr/>
        </p:nvSpPr>
        <p:spPr>
          <a:xfrm>
            <a:off x="977161" y="63609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695FA1-8AB0-4F2D-B9D5-3CF0027F0F1A}" type="datetimeFigureOut">
              <a:rPr lang="it-IT" smtClean="0"/>
              <a:pPr/>
              <a:t>28/05/2025</a:t>
            </a:fld>
            <a:endParaRPr lang="it-IT" dirty="0"/>
          </a:p>
        </p:txBody>
      </p:sp>
      <p:sp>
        <p:nvSpPr>
          <p:cNvPr id="8" name="Segnaposto numero diapositiva 5"/>
          <p:cNvSpPr txBox="1">
            <a:spLocks/>
          </p:cNvSpPr>
          <p:nvPr/>
        </p:nvSpPr>
        <p:spPr>
          <a:xfrm>
            <a:off x="8749561" y="63609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CF12F6-CC84-4CBB-9641-46262A1ED95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873125"/>
            <a:ext cx="10515600" cy="9953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1" u="heavy" baseline="0" dirty="0">
                <a:uFill>
                  <a:solidFill>
                    <a:srgbClr val="19418A"/>
                  </a:solidFill>
                </a:uFill>
              </a:defRPr>
            </a:lvl1pPr>
          </a:lstStyle>
          <a:p>
            <a:pPr lvl="0"/>
            <a:r>
              <a:rPr lang="it-IT" dirty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741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0D07FDF8-13BC-461E-A47F-3920D68CE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27AAD2-1BD5-4A04-AA99-7484DD5CF5AD}" type="datetimeFigureOut">
              <a:rPr lang="it-IT" smtClean="0"/>
              <a:t>28/05/2025</a:t>
            </a:fld>
            <a:endParaRPr 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970FB9FA-E9EC-4093-A5CD-C97D576A9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B0AF56A5-B9AC-48BA-AD5E-125311190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5EC15-F781-4C17-BAC0-36CAFD16EC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0076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7AAD2-1BD5-4A04-AA99-7484DD5CF5AD}" type="datetimeFigureOut">
              <a:rPr lang="it-IT" smtClean="0"/>
              <a:t>28/05/2025</a:t>
            </a:fld>
            <a:endParaRPr lang="it-IT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5EC15-F781-4C17-BAC0-36CAFD16EC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9680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D27AAD2-1BD5-4A04-AA99-7484DD5CF5AD}" type="datetimeFigureOut">
              <a:rPr lang="it-IT" smtClean="0"/>
              <a:t>28/05/2025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EE5EC15-F781-4C17-BAC0-36CAFD16EC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6117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19"/>
            <a:ext cx="5829300" cy="110251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AAD2-1BD5-4A04-AA99-7484DD5CF5AD}" type="datetimeFigureOut">
              <a:rPr lang="it-IT" smtClean="0"/>
              <a:t>28/05/2025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EC15-F781-4C17-BAC0-36CAFD16EC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5144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olo e contenu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838200" y="0"/>
            <a:ext cx="0" cy="12763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bIns="0" rtlCol="0" anchor="b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fld id="{6EE5EC15-F781-4C17-BAC0-36CAFD16ECC9}" type="slidenum">
              <a:rPr lang="it-IT" smtClean="0"/>
              <a:t>‹N›</a:t>
            </a:fld>
            <a:endParaRPr lang="it-IT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AAD2-1BD5-4A04-AA99-7484DD5CF5AD}" type="datetimeFigureOut">
              <a:rPr lang="it-IT" smtClean="0"/>
              <a:t>28/05/2025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4177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352" y="6145213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6309321"/>
            <a:ext cx="6233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BF2BDF8-6441-413D-BAA1-A42BC3C051FF}" type="slidenum">
              <a:rPr lang="de-DE" sz="1000" b="0" smtClean="0">
                <a:solidFill>
                  <a:srgbClr val="0F5494"/>
                </a:solidFill>
              </a:rPr>
              <a:t>‹N›</a:t>
            </a:fld>
            <a:endParaRPr lang="de-DE" sz="1000" b="0" dirty="0" err="1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54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81000" y="1943099"/>
            <a:ext cx="10287000" cy="1419225"/>
          </a:xfrm>
        </p:spPr>
        <p:txBody>
          <a:bodyPr anchor="b">
            <a:noAutofit/>
          </a:bodyPr>
          <a:lstStyle>
            <a:lvl1pPr algn="l">
              <a:defRPr sz="3600" b="1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81000" y="4273552"/>
            <a:ext cx="10287000" cy="927098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Nome Cognome Data e luogo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9559"/>
            <a:ext cx="2647950" cy="105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67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034016" y="6045708"/>
            <a:ext cx="1716024" cy="451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38961" y="761"/>
            <a:ext cx="0" cy="1276350"/>
          </a:xfrm>
          <a:custGeom>
            <a:avLst/>
            <a:gdLst/>
            <a:ahLst/>
            <a:cxnLst/>
            <a:rect l="l" t="t" r="r" b="b"/>
            <a:pathLst>
              <a:path h="1276350">
                <a:moveTo>
                  <a:pt x="0" y="0"/>
                </a:moveTo>
                <a:lnTo>
                  <a:pt x="0" y="1276350"/>
                </a:lnTo>
              </a:path>
            </a:pathLst>
          </a:custGeom>
          <a:ln w="2895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20267" y="606678"/>
            <a:ext cx="10951464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34EA1"/>
                </a:solidFill>
                <a:latin typeface="Arial"/>
                <a:cs typeface="Arial"/>
              </a:defRPr>
            </a:lvl1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7AAD2-1BD5-4A04-AA99-7484DD5CF5AD}" type="datetimeFigureOut">
              <a:rPr lang="it-IT" smtClean="0"/>
              <a:t>28/05/2025</a:t>
            </a:fld>
            <a:endParaRPr lang="it-IT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959595"/>
                </a:solidFill>
                <a:latin typeface="Arial"/>
                <a:cs typeface="Arial"/>
              </a:defRPr>
            </a:lvl1pPr>
          </a:lstStyle>
          <a:p>
            <a:fld id="{6EE5EC15-F781-4C17-BAC0-36CAFD16EC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3744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8200" y="762000"/>
            <a:ext cx="10515600" cy="9286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 sz="3200" b="1" u="heavy" baseline="0" dirty="0">
                <a:uFill>
                  <a:solidFill>
                    <a:srgbClr val="19418A"/>
                  </a:solidFill>
                </a:uFill>
              </a:defRPr>
            </a:lvl1pPr>
          </a:lstStyle>
          <a:p>
            <a:pPr lvl="0"/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BF41-2F14-4182-9CA1-2A726AC870D6}" type="datetimeFigureOut">
              <a:rPr lang="it-IT" smtClean="0"/>
              <a:t>28/05/2025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6E42F-BB29-4E82-97CE-7B3B0AA5AC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0033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§"/>
              <a:defRPr/>
            </a:lvl1pPr>
            <a:lvl2pPr marL="800100" indent="-342900">
              <a:buFont typeface="Wingdings" panose="05000000000000000000" pitchFamily="2" charset="2"/>
              <a:buChar char="§"/>
              <a:defRPr/>
            </a:lvl2pPr>
            <a:lvl3pPr marL="1257300" indent="-342900">
              <a:buFont typeface="Wingdings" panose="05000000000000000000" pitchFamily="2" charset="2"/>
              <a:buChar char="§"/>
              <a:defRPr/>
            </a:lvl3pPr>
            <a:lvl4pPr marL="1657350" indent="-285750">
              <a:buFont typeface="Wingdings" panose="05000000000000000000" pitchFamily="2" charset="2"/>
              <a:buChar char="§"/>
              <a:defRPr/>
            </a:lvl4pPr>
            <a:lvl5pPr marL="2114550" indent="-2857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E58A-7452-4093-BB36-B92FF2CD4BBB}" type="datetimeFigureOut">
              <a:rPr lang="it-IT" smtClean="0"/>
              <a:t>28/05/2025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91BEA-BB06-487C-AC51-2D8C258432B6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838200" y="762000"/>
            <a:ext cx="10515600" cy="9286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 sz="3200" b="1" u="heavy" baseline="0" dirty="0">
                <a:uFill>
                  <a:solidFill>
                    <a:srgbClr val="19418A"/>
                  </a:solidFill>
                </a:uFill>
              </a:defRPr>
            </a:lvl1pPr>
          </a:lstStyle>
          <a:p>
            <a:pPr lvl="0"/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092118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>
            <a:extLst>
              <a:ext uri="{FF2B5EF4-FFF2-40B4-BE49-F238E27FC236}">
                <a16:creationId xmlns:a16="http://schemas.microsoft.com/office/drawing/2014/main" id="{13A8134D-E1DC-4185-9037-82FA74C4E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350" y="6145213"/>
            <a:ext cx="29908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980729"/>
            <a:ext cx="10972800" cy="93662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2276872"/>
            <a:ext cx="109728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330421-D0E2-40C9-817F-2C9E103F2F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8769350" y="115888"/>
            <a:ext cx="28448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68E7A21-001D-4BCC-AB5C-CD887BA2F657}" type="datetimeFigureOut">
              <a:rPr lang="it-IT"/>
              <a:pPr>
                <a:defRPr/>
              </a:pPr>
              <a:t>28/05/2025</a:t>
            </a:fld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CABD41-1270-41A8-ADA3-EA844CA2C2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73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97549-7B77-4645-8AED-BE457FFF08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77800" y="6443663"/>
            <a:ext cx="863600" cy="32067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14A64BD7-5F62-49BF-B384-AA45480C293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6796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8200" y="762000"/>
            <a:ext cx="10515600" cy="9286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 sz="3200" b="1" u="heavy" baseline="0" dirty="0">
                <a:uFill>
                  <a:solidFill>
                    <a:srgbClr val="19418A"/>
                  </a:solidFill>
                </a:uFill>
              </a:defRPr>
            </a:lvl1pPr>
          </a:lstStyle>
          <a:p>
            <a:pPr lvl="0"/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Tx/>
              <a:buBlip>
                <a:blip r:embed="rId3"/>
              </a:buBlip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E58A-7452-4093-BB36-B92FF2CD4BBB}" type="datetimeFigureOut">
              <a:rPr lang="it-IT" smtClean="0"/>
              <a:t>28/05/2025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91BEA-BB06-487C-AC51-2D8C258432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78522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8200" y="762000"/>
            <a:ext cx="10515600" cy="9286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 sz="3200" b="1" u="heavy" baseline="0" dirty="0">
                <a:uFill>
                  <a:solidFill>
                    <a:srgbClr val="19418A"/>
                  </a:solidFill>
                </a:uFill>
              </a:defRPr>
            </a:lvl1pPr>
          </a:lstStyle>
          <a:p>
            <a:pPr lvl="0"/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Tx/>
              <a:buBlip>
                <a:blip r:embed="rId3"/>
              </a:buBlip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5035-4381-4D4B-B6F6-E54283708F83}" type="datetimeFigureOut">
              <a:rPr lang="it-IT" smtClean="0"/>
              <a:t>28/05/2025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5102-E9B1-4D39-8A3C-B2D8090F08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0928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1695FA1-8AB0-4F2D-B9D5-3CF0027F0F1A}" type="datetimeFigureOut">
              <a:rPr lang="it-IT" smtClean="0"/>
              <a:pPr/>
              <a:t>28/05/2025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6CF12F6-CC84-4CBB-9641-46262A1ED95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99499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6930" y="1368000"/>
            <a:ext cx="10486869" cy="410341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8166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81000" y="1943099"/>
            <a:ext cx="10287000" cy="1419225"/>
          </a:xfrm>
        </p:spPr>
        <p:txBody>
          <a:bodyPr anchor="b">
            <a:noAutofit/>
          </a:bodyPr>
          <a:lstStyle>
            <a:lvl1pPr algn="l">
              <a:defRPr sz="3600" b="1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81000" y="4273552"/>
            <a:ext cx="10287000" cy="927098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Nome Cognome Data e luogo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9559"/>
            <a:ext cx="2647950" cy="105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384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32D0-BB3B-4A2F-A777-CEE132E54894}" type="datetimeFigureOut">
              <a:rPr lang="it-IT" smtClean="0"/>
              <a:t>28/05/2025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55AC-5B4F-4CCA-B129-3F39755D99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8929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81000" y="1943099"/>
            <a:ext cx="10287000" cy="1419225"/>
          </a:xfrm>
        </p:spPr>
        <p:txBody>
          <a:bodyPr anchor="b">
            <a:noAutofit/>
          </a:bodyPr>
          <a:lstStyle>
            <a:lvl1pPr algn="l">
              <a:defRPr sz="3600" b="1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81000" y="4273552"/>
            <a:ext cx="10287000" cy="927098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Nome Cognome Data e luogo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9559"/>
            <a:ext cx="2647950" cy="105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664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2CD03-E0D2-41F9-B924-414BEC2157B2}" type="datetimeFigureOut">
              <a:rPr lang="it-IT" smtClean="0"/>
              <a:t>28/05/2025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CB33-E059-4D01-BBD7-01953B57A6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73789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8200" y="762000"/>
            <a:ext cx="10515600" cy="9286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 sz="3200" b="1" u="heavy" baseline="0" dirty="0">
                <a:uFill>
                  <a:solidFill>
                    <a:srgbClr val="19418A"/>
                  </a:solidFill>
                </a:uFill>
              </a:defRPr>
            </a:lvl1pPr>
          </a:lstStyle>
          <a:p>
            <a:pPr lvl="0"/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6559-792D-4D16-A432-4F606826E578}" type="datetimeFigureOut">
              <a:rPr lang="it-IT" smtClean="0"/>
              <a:t>28/05/2025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A67B-D4AB-4FA9-92B6-B01E6D0C43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087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81000" y="1943099"/>
            <a:ext cx="10287000" cy="1419225"/>
          </a:xfrm>
        </p:spPr>
        <p:txBody>
          <a:bodyPr anchor="b">
            <a:noAutofit/>
          </a:bodyPr>
          <a:lstStyle>
            <a:lvl1pPr algn="l">
              <a:defRPr sz="3600" b="1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81000" y="4273552"/>
            <a:ext cx="10287000" cy="927098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Nome </a:t>
            </a:r>
            <a:r>
              <a:rPr lang="it-IT"/>
              <a:t>Cognome </a:t>
            </a:r>
          </a:p>
          <a:p>
            <a:r>
              <a:rPr lang="it-IT"/>
              <a:t>Data </a:t>
            </a:r>
            <a:r>
              <a:rPr lang="it-IT" dirty="0"/>
              <a:t>e luogo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9559"/>
            <a:ext cx="2647950" cy="1050930"/>
          </a:xfrm>
          <a:prstGeom prst="rect">
            <a:avLst/>
          </a:prstGeom>
        </p:spPr>
      </p:pic>
      <p:sp>
        <p:nvSpPr>
          <p:cNvPr id="12" name="Segnaposto immagine 11"/>
          <p:cNvSpPr>
            <a:spLocks noGrp="1"/>
          </p:cNvSpPr>
          <p:nvPr>
            <p:ph type="pic" sz="quarter" idx="10" hasCustomPrompt="1"/>
          </p:nvPr>
        </p:nvSpPr>
        <p:spPr>
          <a:xfrm>
            <a:off x="9210675" y="390525"/>
            <a:ext cx="1714500" cy="103822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>
            <a:noAutofit/>
          </a:bodyPr>
          <a:lstStyle>
            <a:lvl1pPr>
              <a:defRPr sz="1100"/>
            </a:lvl1pPr>
          </a:lstStyle>
          <a:p>
            <a:r>
              <a:rPr lang="it-IT" dirty="0"/>
              <a:t>Logo co-organizzatore</a:t>
            </a:r>
          </a:p>
        </p:txBody>
      </p:sp>
    </p:spTree>
    <p:extLst>
      <p:ext uri="{BB962C8B-B14F-4D97-AF65-F5344CB8AC3E}">
        <p14:creationId xmlns:p14="http://schemas.microsoft.com/office/powerpoint/2010/main" val="27315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8200" y="762000"/>
            <a:ext cx="10515600" cy="9286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 sz="3200" b="1" u="heavy" baseline="0" dirty="0">
                <a:uFill>
                  <a:solidFill>
                    <a:srgbClr val="19418A"/>
                  </a:solidFill>
                </a:uFill>
              </a:defRPr>
            </a:lvl1pPr>
          </a:lstStyle>
          <a:p>
            <a:pPr lvl="0"/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AAD2-1BD5-4A04-AA99-7484DD5CF5AD}" type="datetimeFigureOut">
              <a:rPr lang="it-IT" smtClean="0"/>
              <a:t>28/05/2025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EC15-F781-4C17-BAC0-36CAFD16EC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8375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§"/>
              <a:defRPr/>
            </a:lvl1pPr>
            <a:lvl2pPr marL="800100" indent="-342900">
              <a:buFont typeface="Wingdings" panose="05000000000000000000" pitchFamily="2" charset="2"/>
              <a:buChar char="§"/>
              <a:defRPr/>
            </a:lvl2pPr>
            <a:lvl3pPr marL="1257300" indent="-342900">
              <a:buFont typeface="Wingdings" panose="05000000000000000000" pitchFamily="2" charset="2"/>
              <a:buChar char="§"/>
              <a:defRPr/>
            </a:lvl3pPr>
            <a:lvl4pPr marL="1657350" indent="-285750">
              <a:buFont typeface="Wingdings" panose="05000000000000000000" pitchFamily="2" charset="2"/>
              <a:buChar char="§"/>
              <a:defRPr/>
            </a:lvl4pPr>
            <a:lvl5pPr marL="2114550" indent="-2857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AAD2-1BD5-4A04-AA99-7484DD5CF5AD}" type="datetimeFigureOut">
              <a:rPr lang="it-IT" smtClean="0"/>
              <a:t>28/05/2025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EC15-F781-4C17-BAC0-36CAFD16ECC9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838200" y="762000"/>
            <a:ext cx="10515600" cy="9286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 sz="3200" b="1" u="heavy" baseline="0" dirty="0">
                <a:uFill>
                  <a:solidFill>
                    <a:srgbClr val="19418A"/>
                  </a:solidFill>
                </a:uFill>
              </a:defRPr>
            </a:lvl1pPr>
          </a:lstStyle>
          <a:p>
            <a:pPr lvl="0"/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569012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3200"/>
            </a:lvl1pPr>
            <a:lvl2pPr marL="685800" indent="-228600">
              <a:buFont typeface="Wingdings" panose="05000000000000000000" pitchFamily="2" charset="2"/>
              <a:buChar char="§"/>
              <a:defRPr sz="2800"/>
            </a:lvl2pPr>
            <a:lvl3pPr marL="1143000" indent="-228600">
              <a:buFont typeface="Wingdings" panose="05000000000000000000" pitchFamily="2" charset="2"/>
              <a:buChar char="§"/>
              <a:defRPr sz="2400"/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AAD2-1BD5-4A04-AA99-7484DD5CF5AD}" type="datetimeFigureOut">
              <a:rPr lang="it-IT" smtClean="0"/>
              <a:t>28/05/2025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EC15-F781-4C17-BAC0-36CAFD16ECC9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838200" y="987425"/>
            <a:ext cx="3933825" cy="928688"/>
          </a:xfrm>
        </p:spPr>
        <p:txBody>
          <a:bodyPr>
            <a:noAutofit/>
          </a:bodyPr>
          <a:lstStyle>
            <a:lvl1pPr>
              <a:defRPr sz="2800" b="1" u="heavy" baseline="0">
                <a:uFill>
                  <a:solidFill>
                    <a:srgbClr val="19418A"/>
                  </a:solidFill>
                </a:u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75338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AAD2-1BD5-4A04-AA99-7484DD5CF5AD}" type="datetimeFigureOut">
              <a:rPr lang="it-IT" smtClean="0"/>
              <a:t>28/05/2025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EC15-F781-4C17-BAC0-36CAFD16ECC9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838200" y="987425"/>
            <a:ext cx="3933825" cy="928688"/>
          </a:xfrm>
        </p:spPr>
        <p:txBody>
          <a:bodyPr>
            <a:noAutofit/>
          </a:bodyPr>
          <a:lstStyle>
            <a:lvl1pPr>
              <a:defRPr sz="2800" b="1" u="heavy" baseline="0">
                <a:uFill>
                  <a:solidFill>
                    <a:srgbClr val="19418A"/>
                  </a:solidFill>
                </a:u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682781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AAD2-1BD5-4A04-AA99-7484DD5CF5AD}" type="datetimeFigureOut">
              <a:rPr lang="it-IT" smtClean="0"/>
              <a:t>28/05/2025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EC15-F781-4C17-BAC0-36CAFD16ECC9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873125"/>
            <a:ext cx="10515600" cy="357505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1" u="heavy" baseline="0" dirty="0">
                <a:uFill>
                  <a:solidFill>
                    <a:srgbClr val="19418A"/>
                  </a:solidFill>
                </a:uFill>
              </a:defRPr>
            </a:lvl1pPr>
          </a:lstStyle>
          <a:p>
            <a:pPr lvl="0"/>
            <a:r>
              <a:rPr lang="it-IT" dirty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86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704850"/>
            <a:ext cx="10515600" cy="985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B3179-27D0-4A55-827B-E6A06464D70B}" type="datetimeFigureOut">
              <a:rPr lang="it-IT" smtClean="0"/>
              <a:t>28/05/2025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C9EA8-72B7-4F1A-BA84-DAE62ED9BC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583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t-IT" sz="3200" b="1" u="heavy" kern="1200" baseline="0" smtClean="0">
          <a:solidFill>
            <a:schemeClr val="tx1"/>
          </a:solidFill>
          <a:uFill>
            <a:solidFill>
              <a:srgbClr val="19418A"/>
            </a:solidFill>
          </a:u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704850"/>
            <a:ext cx="10515600" cy="985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7AAD2-1BD5-4A04-AA99-7484DD5CF5AD}" type="datetimeFigureOut">
              <a:rPr lang="it-IT" smtClean="0"/>
              <a:t>28/05/2025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5EC15-F781-4C17-BAC0-36CAFD16EC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411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5" r:id="rId1"/>
    <p:sldLayoutId id="2147483665" r:id="rId2"/>
    <p:sldLayoutId id="2147483666" r:id="rId3"/>
    <p:sldLayoutId id="2147483667" r:id="rId4"/>
    <p:sldLayoutId id="2147484903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4901" r:id="rId15"/>
    <p:sldLayoutId id="2147483679" r:id="rId16"/>
    <p:sldLayoutId id="2147484902" r:id="rId17"/>
    <p:sldLayoutId id="214748368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t-IT" sz="3200" b="1" u="heavy" kern="1200" baseline="0" smtClean="0">
          <a:solidFill>
            <a:schemeClr val="tx1"/>
          </a:solidFill>
          <a:uFill>
            <a:solidFill>
              <a:srgbClr val="19418A"/>
            </a:solidFill>
          </a:u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1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704850"/>
            <a:ext cx="10515600" cy="985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6BF41-2F14-4182-9CA1-2A726AC870D6}" type="datetimeFigureOut">
              <a:rPr lang="it-IT" smtClean="0"/>
              <a:t>28/05/2025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6E42F-BB29-4E82-97CE-7B3B0AA5AC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4887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t-IT" sz="3200" b="1" u="heavy" kern="1200" baseline="0" smtClean="0">
          <a:solidFill>
            <a:schemeClr val="tx1"/>
          </a:solidFill>
          <a:uFill>
            <a:solidFill>
              <a:srgbClr val="19418A"/>
            </a:solidFill>
          </a:u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4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704850"/>
            <a:ext cx="10515600" cy="985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E58A-7452-4093-BB36-B92FF2CD4BBB}" type="datetimeFigureOut">
              <a:rPr lang="it-IT" smtClean="0"/>
              <a:t>28/05/2025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91BEA-BB06-487C-AC51-2D8C258432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545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85" r:id="rId2"/>
    <p:sldLayoutId id="214748368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t-IT" sz="3200" b="1" u="heavy" kern="1200" baseline="0" smtClean="0">
          <a:solidFill>
            <a:schemeClr val="tx1"/>
          </a:solidFill>
          <a:uFill>
            <a:solidFill>
              <a:srgbClr val="19418A"/>
            </a:solidFill>
          </a:u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704850"/>
            <a:ext cx="10515600" cy="985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95035-4381-4D4B-B6F6-E54283708F83}" type="datetimeFigureOut">
              <a:rPr lang="it-IT" smtClean="0"/>
              <a:t>28/05/2025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05102-E9B1-4D39-8A3C-B2D8090F08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427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8" r:id="rId1"/>
    <p:sldLayoutId id="2147484910" r:id="rId2"/>
    <p:sldLayoutId id="2147484916" r:id="rId3"/>
    <p:sldLayoutId id="2147484917" r:id="rId4"/>
    <p:sldLayoutId id="2147484921" r:id="rId5"/>
    <p:sldLayoutId id="214748492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t-IT" sz="3200" b="1" u="heavy" kern="1200" baseline="0" smtClean="0">
          <a:solidFill>
            <a:schemeClr val="tx1"/>
          </a:solidFill>
          <a:uFill>
            <a:solidFill>
              <a:srgbClr val="19418A"/>
            </a:solidFill>
          </a:u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9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704850"/>
            <a:ext cx="10515600" cy="985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56559-792D-4D16-A432-4F606826E578}" type="datetimeFigureOut">
              <a:rPr lang="it-IT" smtClean="0"/>
              <a:t>28/05/2025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BA67B-D4AB-4FA9-92B6-B01E6D0C43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756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t-IT" sz="3200" b="1" u="heavy" kern="1200" baseline="0" smtClean="0">
          <a:solidFill>
            <a:schemeClr val="tx1"/>
          </a:solidFill>
          <a:uFill>
            <a:solidFill>
              <a:srgbClr val="19418A"/>
            </a:solidFill>
          </a:u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4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7.emf"/><Relationship Id="rId4" Type="http://schemas.openxmlformats.org/officeDocument/2006/relationships/package" Target="../embeddings/Microsoft_Excel_Worksheet1.xlsx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info/funding-tenders/opportunities/portal/screen/support/news/30194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pak.elte.hu/media/67/28/fb53bd9b51e603af75e9ba7b706363e34f66ecc3256018f5516bb0d85fdd/horizon_lump%20sum_quick%20guide_en.pdf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7.xml"/><Relationship Id="rId6" Type="http://schemas.openxmlformats.org/officeDocument/2006/relationships/hyperlink" Target="https://ec.europa.eu/info/funding-tenders/opportunities/portal/screen/programmes/horizon/lump-sum/guidance" TargetMode="External"/><Relationship Id="rId5" Type="http://schemas.openxmlformats.org/officeDocument/2006/relationships/hyperlink" Target="https://op.europa.eu/en/publication-detail/-/publication/cc123397-b6ea-11ec-b6f4-01aa75ed71a1/language-en/format-PDF/source-254704739" TargetMode="External"/><Relationship Id="rId10" Type="http://schemas.openxmlformats.org/officeDocument/2006/relationships/hyperlink" Target="https://ec.europa.eu/info/funding-tenders/opportunities/docs/2021-2027/horizon/guidance/ls-decision_he_en.pdf" TargetMode="External"/><Relationship Id="rId4" Type="http://schemas.openxmlformats.org/officeDocument/2006/relationships/hyperlink" Target="https://ec.europa.eu/info/funding-tenders/opportunities/docs/2021-2027/horizon/guidance/ls-funding-what-do-i-need-to-know_he_en.pdf" TargetMode="External"/><Relationship Id="rId9" Type="http://schemas.openxmlformats.org/officeDocument/2006/relationships/hyperlink" Target="https://ec.europa.eu/info/funding-tenders/opportunities/docs/2021-2027/common/agr-contr/ls-mga_en.pdf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5.xml"/><Relationship Id="rId5" Type="http://schemas.openxmlformats.org/officeDocument/2006/relationships/hyperlink" Target="mailto:lef@apre.it" TargetMode="External"/><Relationship Id="rId4" Type="http://schemas.openxmlformats.org/officeDocument/2006/relationships/hyperlink" Target="mailto:gizzi@apre.it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2"/>
          <p:cNvSpPr txBox="1">
            <a:spLocks/>
          </p:cNvSpPr>
          <p:nvPr/>
        </p:nvSpPr>
        <p:spPr>
          <a:xfrm>
            <a:off x="381000" y="5035163"/>
            <a:ext cx="10287000" cy="927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pic>
        <p:nvPicPr>
          <p:cNvPr id="1026" name="Picture 2" descr="Logo del Dipartimento | Università degli Studi di Palermo">
            <a:extLst>
              <a:ext uri="{FF2B5EF4-FFF2-40B4-BE49-F238E27FC236}">
                <a16:creationId xmlns:a16="http://schemas.microsoft.com/office/drawing/2014/main" id="{356420C9-D6B2-7F5A-E7B1-3FF718386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403" y="90296"/>
            <a:ext cx="1610885" cy="161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014FB9-3C48-807F-550E-6A853121D1EE}"/>
              </a:ext>
            </a:extLst>
          </p:cNvPr>
          <p:cNvSpPr txBox="1"/>
          <p:nvPr/>
        </p:nvSpPr>
        <p:spPr>
          <a:xfrm>
            <a:off x="1523999" y="2628780"/>
            <a:ext cx="8543731" cy="380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600" b="0" i="0" u="none" strike="noStrike" baseline="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ctr"/>
            <a:r>
              <a:rPr lang="it-IT" sz="1600" b="0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  <a:t> </a:t>
            </a:r>
            <a:r>
              <a:rPr lang="it-IT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ASPETTI LEGALI E FINANZIARI IN HORIZON EUROPE – PARTE 2</a:t>
            </a:r>
            <a:br>
              <a:rPr lang="it-IT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 LUMP SUM </a:t>
            </a:r>
          </a:p>
          <a:p>
            <a:pPr algn="ctr"/>
            <a:r>
              <a:rPr lang="it-IT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500" b="0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 degli Studi di Palermo </a:t>
            </a:r>
            <a:endParaRPr lang="it-IT" sz="2500" b="0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2500" b="1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Maggio 2025 </a:t>
            </a:r>
            <a:r>
              <a:rPr lang="it-IT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h. 10:00 – 12:00 CET</a:t>
            </a:r>
          </a:p>
          <a:p>
            <a:pPr algn="ctr"/>
            <a:r>
              <a:rPr lang="it-IT" sz="25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GB" sz="25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CORSO ONLINE </a:t>
            </a:r>
            <a:endParaRPr lang="en-GB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81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D61248-474D-58FE-13A5-A0FD9A997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u="none" dirty="0"/>
              <a:t>Opzione 2</a:t>
            </a:r>
            <a:endParaRPr lang="en-GB" u="none" dirty="0"/>
          </a:p>
        </p:txBody>
      </p:sp>
      <p:pic>
        <p:nvPicPr>
          <p:cNvPr id="2052" name="Picture 4" descr="Missioni di Horizon Europe - Sviluppumbria">
            <a:extLst>
              <a:ext uri="{FF2B5EF4-FFF2-40B4-BE49-F238E27FC236}">
                <a16:creationId xmlns:a16="http://schemas.microsoft.com/office/drawing/2014/main" id="{B2606BD0-D032-6ACC-353E-97FD14B109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80" y="1904524"/>
            <a:ext cx="90170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554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9D3D13-3BAE-584B-DA22-90E258A87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723" y="1405288"/>
            <a:ext cx="10515600" cy="1501197"/>
          </a:xfrm>
        </p:spPr>
        <p:txBody>
          <a:bodyPr>
            <a:noAutofit/>
          </a:bodyPr>
          <a:lstStyle/>
          <a:p>
            <a:pPr algn="ctr"/>
            <a:r>
              <a:rPr lang="it-IT" sz="3600" u="none" dirty="0">
                <a:solidFill>
                  <a:srgbClr val="002060"/>
                </a:solidFill>
              </a:rPr>
              <a:t>La predisposizione di una proposta </a:t>
            </a:r>
            <a:br>
              <a:rPr lang="it-IT" sz="3600" u="none" dirty="0">
                <a:solidFill>
                  <a:srgbClr val="002060"/>
                </a:solidFill>
              </a:rPr>
            </a:br>
            <a:r>
              <a:rPr lang="it-IT" sz="3600" u="none" dirty="0" err="1">
                <a:solidFill>
                  <a:srgbClr val="002060"/>
                </a:solidFill>
              </a:rPr>
              <a:t>Lump</a:t>
            </a:r>
            <a:r>
              <a:rPr lang="it-IT" sz="3600" u="none" dirty="0">
                <a:solidFill>
                  <a:srgbClr val="002060"/>
                </a:solidFill>
              </a:rPr>
              <a:t> Sum: budget e Work Packages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E4258ED-B2DD-D5CA-058C-80AD0CF56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58" y="3118757"/>
            <a:ext cx="7049484" cy="323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83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BCCEBF-1EB7-5EA8-7551-F6C86F6F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u="none" dirty="0">
                <a:solidFill>
                  <a:srgbClr val="002060"/>
                </a:solidFill>
              </a:rPr>
              <a:t>…la stima dei costi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0D8D9B-0E55-E70B-698F-AA44D4538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la stima dei costi deve essere </a:t>
            </a:r>
            <a:r>
              <a:rPr lang="it-IT" b="1" dirty="0"/>
              <a:t>un'approssimazione dei costi effettivi</a:t>
            </a:r>
            <a:r>
              <a:rPr lang="it-IT" dirty="0"/>
              <a:t>, ovvero:</a:t>
            </a: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coerenza con i principi </a:t>
            </a:r>
            <a:r>
              <a:rPr lang="it-IT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un </a:t>
            </a:r>
            <a:r>
              <a:rPr lang="it-IT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actual</a:t>
            </a:r>
            <a:r>
              <a:rPr lang="it-IT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cost </a:t>
            </a:r>
            <a:r>
              <a:rPr lang="it-IT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grant</a:t>
            </a:r>
            <a:r>
              <a:rPr lang="it-IT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(art. 6 AMGA)</a:t>
            </a: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 essere in linea con le </a:t>
            </a:r>
            <a:r>
              <a:rPr lang="it-IT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pratiche di contabilità interna dell’ente</a:t>
            </a: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 essere </a:t>
            </a:r>
            <a:r>
              <a:rPr lang="it-IT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ragionevole/non eccessivo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 essere in </a:t>
            </a:r>
            <a:r>
              <a:rPr lang="it-IT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linea e necessaria per le attività proposte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C3FF739-4364-6593-2248-40DE6CEEF5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000" t="16795" r="16304" b="50001"/>
          <a:stretch/>
        </p:blipFill>
        <p:spPr>
          <a:xfrm>
            <a:off x="9392653" y="240631"/>
            <a:ext cx="1668379" cy="137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99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FF2831-7E26-F18D-DAB0-02CB3D49F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0025"/>
            <a:ext cx="10515600" cy="985838"/>
          </a:xfrm>
        </p:spPr>
        <p:txBody>
          <a:bodyPr/>
          <a:lstStyle/>
          <a:p>
            <a:r>
              <a:rPr lang="it-IT" sz="3600" u="none" dirty="0">
                <a:solidFill>
                  <a:srgbClr val="002060"/>
                </a:solidFill>
                <a:latin typeface="+mj-lt"/>
              </a:rPr>
              <a:t>Dashboard</a:t>
            </a:r>
            <a:r>
              <a:rPr lang="it-IT" dirty="0"/>
              <a:t>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7355C82-CCAD-5625-F8FB-ED41AECF4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542" y="1437769"/>
            <a:ext cx="7696404" cy="370522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026102F-72C1-3097-3002-63C3BB66F89B}"/>
              </a:ext>
            </a:extLst>
          </p:cNvPr>
          <p:cNvSpPr txBox="1"/>
          <p:nvPr/>
        </p:nvSpPr>
        <p:spPr>
          <a:xfrm>
            <a:off x="372083" y="5420231"/>
            <a:ext cx="11447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u="sng" dirty="0"/>
              <a:t>https://dashboard.tech.ec.europa.eu/qs_digit_dashboard_mt/public/sense/app/10526974-8664-4f61-8b86-8ecd3a3c8aec/sheet/4304a311-3099-4fe1-97ed-41f6f2782651/state/analysis</a:t>
            </a:r>
          </a:p>
        </p:txBody>
      </p:sp>
    </p:spTree>
    <p:extLst>
      <p:ext uri="{BB962C8B-B14F-4D97-AF65-F5344CB8AC3E}">
        <p14:creationId xmlns:p14="http://schemas.microsoft.com/office/powerpoint/2010/main" val="2928787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DC54CD-0E70-7FD1-6BCF-C6AE43632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74" y="762000"/>
            <a:ext cx="10792326" cy="928688"/>
          </a:xfrm>
        </p:spPr>
        <p:txBody>
          <a:bodyPr/>
          <a:lstStyle/>
          <a:p>
            <a:r>
              <a:rPr lang="it-IT" sz="3600" u="none" dirty="0">
                <a:solidFill>
                  <a:srgbClr val="002060"/>
                </a:solidFill>
              </a:rPr>
              <a:t>Template </a:t>
            </a:r>
            <a:r>
              <a:rPr lang="it-IT" sz="3600" u="none" dirty="0" err="1">
                <a:solidFill>
                  <a:srgbClr val="002060"/>
                </a:solidFill>
              </a:rPr>
              <a:t>excel</a:t>
            </a:r>
            <a:r>
              <a:rPr lang="it-IT" sz="3600" u="none" dirty="0">
                <a:solidFill>
                  <a:srgbClr val="002060"/>
                </a:solidFill>
              </a:rPr>
              <a:t>: come si compila?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6A7C43-CE43-03F5-D0E6-0F4F2CDCB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68" y="1825625"/>
            <a:ext cx="5229726" cy="4351338"/>
          </a:xfrm>
        </p:spPr>
        <p:txBody>
          <a:bodyPr/>
          <a:lstStyle/>
          <a:p>
            <a:r>
              <a:rPr lang="it-IT" dirty="0"/>
              <a:t>Si consiglia di utilizzare </a:t>
            </a:r>
            <a:r>
              <a:rPr lang="it-IT" b="1" dirty="0"/>
              <a:t>Excel 2010 </a:t>
            </a:r>
            <a:r>
              <a:rPr lang="it-IT" dirty="0"/>
              <a:t>o una versione più recente</a:t>
            </a:r>
          </a:p>
          <a:p>
            <a:r>
              <a:rPr lang="it-IT" dirty="0"/>
              <a:t>La </a:t>
            </a:r>
            <a:r>
              <a:rPr lang="it-IT" b="1" dirty="0"/>
              <a:t>valuta</a:t>
            </a:r>
            <a:r>
              <a:rPr lang="it-IT" dirty="0"/>
              <a:t> utilizzata nel modello Excel è </a:t>
            </a:r>
            <a:r>
              <a:rPr lang="it-IT" b="1" dirty="0"/>
              <a:t>l'EURO</a:t>
            </a:r>
          </a:p>
          <a:p>
            <a:r>
              <a:rPr lang="it-IT" dirty="0"/>
              <a:t>Leggere le istruzioni dettagliate nella prima scheda del file Excel</a:t>
            </a:r>
          </a:p>
          <a:p>
            <a:r>
              <a:rPr lang="it-IT" b="1" dirty="0"/>
              <a:t>Per la vostra proposta</a:t>
            </a:r>
            <a:r>
              <a:rPr lang="it-IT" dirty="0"/>
              <a:t>, dovete sempre utilizzare il </a:t>
            </a:r>
            <a:r>
              <a:rPr lang="it-IT" b="1" dirty="0"/>
              <a:t>file scaricabile dal sistema di sottomissione online</a:t>
            </a: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E8E0A816-00C9-2569-5B31-33E0172093C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1825625"/>
            <a:ext cx="5903495" cy="441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85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232C79-350E-2F51-FE5F-55538E018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947" y="661621"/>
            <a:ext cx="10856494" cy="928688"/>
          </a:xfrm>
        </p:spPr>
        <p:txBody>
          <a:bodyPr>
            <a:normAutofit/>
          </a:bodyPr>
          <a:lstStyle/>
          <a:p>
            <a:r>
              <a:rPr lang="it-IT" sz="3600" u="none" dirty="0">
                <a:solidFill>
                  <a:srgbClr val="002060"/>
                </a:solidFill>
              </a:rPr>
              <a:t>Compilare l’elenco dei beneficiari: (‘BE list’ tab)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65432A-1079-7C4A-F727-FF6D2408F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947" y="3348906"/>
            <a:ext cx="11478126" cy="2947620"/>
          </a:xfrm>
        </p:spPr>
        <p:txBody>
          <a:bodyPr>
            <a:normAutofit/>
          </a:bodyPr>
          <a:lstStyle/>
          <a:p>
            <a:r>
              <a:rPr lang="it-IT" sz="2000" dirty="0"/>
              <a:t>Per aggiungere un beneficiario, fare clic sul pulsante </a:t>
            </a:r>
            <a:r>
              <a:rPr lang="it-IT" sz="2000" b="1" dirty="0"/>
              <a:t>«</a:t>
            </a:r>
            <a:r>
              <a:rPr lang="it-IT" sz="2000" b="1" dirty="0" err="1"/>
              <a:t>Add</a:t>
            </a:r>
            <a:r>
              <a:rPr lang="it-IT" sz="2000" b="1" dirty="0"/>
              <a:t> BE» </a:t>
            </a:r>
            <a:r>
              <a:rPr lang="it-IT" sz="2000" dirty="0"/>
              <a:t>per generare una riga aggiuntiva alla tabella. È possibile aggiungere tutti i beneficiari desiderati</a:t>
            </a:r>
          </a:p>
          <a:p>
            <a:r>
              <a:rPr lang="it-IT" sz="2000" dirty="0"/>
              <a:t>Per aggiungere un'entità affiliata, fare clic sul pulsante </a:t>
            </a:r>
            <a:r>
              <a:rPr lang="it-IT" sz="2000" b="1" dirty="0"/>
              <a:t>«</a:t>
            </a:r>
            <a:r>
              <a:rPr lang="it-IT" sz="2000" b="1" dirty="0" err="1"/>
              <a:t>Add</a:t>
            </a:r>
            <a:r>
              <a:rPr lang="it-IT" sz="2000" b="1" dirty="0"/>
              <a:t> AE» </a:t>
            </a:r>
            <a:r>
              <a:rPr lang="it-IT" sz="2000" dirty="0"/>
              <a:t>sulla riga del beneficiario a cui l'entità è affiliata. Per ogni beneficiario e ogni entità affiliata, scrivere il nome e l'acronimo dell'organizzazione e scegliere il Paese e la % di finanziamento dal menù a tendina </a:t>
            </a:r>
          </a:p>
          <a:p>
            <a:r>
              <a:rPr lang="it-IT" sz="2000" dirty="0"/>
              <a:t>Una volta completato il foglio </a:t>
            </a:r>
            <a:r>
              <a:rPr lang="it-IT" sz="2000" b="1" dirty="0"/>
              <a:t>«BE list»</a:t>
            </a:r>
            <a:r>
              <a:rPr lang="it-IT" sz="2000" dirty="0"/>
              <a:t>,</a:t>
            </a:r>
            <a:r>
              <a:rPr lang="it-IT" sz="2000" b="1" dirty="0"/>
              <a:t> </a:t>
            </a:r>
            <a:r>
              <a:rPr lang="it-IT" sz="2000" dirty="0"/>
              <a:t>è necessario fare clic sul pulsante </a:t>
            </a:r>
            <a:r>
              <a:rPr lang="it-IT" sz="2000" b="1" dirty="0"/>
              <a:t>«</a:t>
            </a:r>
            <a:r>
              <a:rPr lang="it-IT" sz="2000" b="1" dirty="0" err="1"/>
              <a:t>Apply</a:t>
            </a:r>
            <a:r>
              <a:rPr lang="it-IT" sz="2000" b="1" dirty="0"/>
              <a:t> </a:t>
            </a:r>
            <a:r>
              <a:rPr lang="it-IT" sz="2000" b="1" dirty="0" err="1"/>
              <a:t>changes</a:t>
            </a:r>
            <a:r>
              <a:rPr lang="it-IT" sz="2000" b="1" dirty="0"/>
              <a:t>» </a:t>
            </a:r>
            <a:r>
              <a:rPr lang="it-IT" sz="2000" dirty="0"/>
              <a:t>per generare le relative schede nella cartella di lavoro: si creerà una scheda per ogni beneficiario</a:t>
            </a:r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EEF7A9E3-16E2-7D02-598E-8A2D5E561318}"/>
              </a:ext>
            </a:extLst>
          </p:cNvPr>
          <p:cNvGrpSpPr/>
          <p:nvPr/>
        </p:nvGrpSpPr>
        <p:grpSpPr>
          <a:xfrm>
            <a:off x="553452" y="1459832"/>
            <a:ext cx="11142601" cy="1796715"/>
            <a:chOff x="662940" y="1263396"/>
            <a:chExt cx="9128379" cy="1645919"/>
          </a:xfrm>
        </p:grpSpPr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EEF8E439-B4D2-FC2F-369C-76BBB09DAB4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2940" y="1263396"/>
              <a:ext cx="9127236" cy="1645919"/>
            </a:xfrm>
            <a:prstGeom prst="rect">
              <a:avLst/>
            </a:prstGeom>
          </p:spPr>
        </p:pic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99C7AADB-709C-4D78-4E8B-15812C102477}"/>
                </a:ext>
              </a:extLst>
            </p:cNvPr>
            <p:cNvSpPr/>
            <p:nvPr/>
          </p:nvSpPr>
          <p:spPr>
            <a:xfrm>
              <a:off x="6870954" y="1405890"/>
              <a:ext cx="2920365" cy="780415"/>
            </a:xfrm>
            <a:custGeom>
              <a:avLst/>
              <a:gdLst/>
              <a:ahLst/>
              <a:cxnLst/>
              <a:rect l="l" t="t" r="r" b="b"/>
              <a:pathLst>
                <a:path w="2920365" h="780414">
                  <a:moveTo>
                    <a:pt x="0" y="252222"/>
                  </a:moveTo>
                  <a:lnTo>
                    <a:pt x="19031" y="179246"/>
                  </a:lnTo>
                  <a:lnTo>
                    <a:pt x="41669" y="146119"/>
                  </a:lnTo>
                  <a:lnTo>
                    <a:pt x="72030" y="115866"/>
                  </a:lnTo>
                  <a:lnTo>
                    <a:pt x="109346" y="88963"/>
                  </a:lnTo>
                  <a:lnTo>
                    <a:pt x="152851" y="65885"/>
                  </a:lnTo>
                  <a:lnTo>
                    <a:pt x="201774" y="47108"/>
                  </a:lnTo>
                  <a:lnTo>
                    <a:pt x="255349" y="33107"/>
                  </a:lnTo>
                  <a:lnTo>
                    <a:pt x="312807" y="24358"/>
                  </a:lnTo>
                  <a:lnTo>
                    <a:pt x="373379" y="21336"/>
                  </a:lnTo>
                  <a:lnTo>
                    <a:pt x="433952" y="24358"/>
                  </a:lnTo>
                  <a:lnTo>
                    <a:pt x="491410" y="33107"/>
                  </a:lnTo>
                  <a:lnTo>
                    <a:pt x="544985" y="47108"/>
                  </a:lnTo>
                  <a:lnTo>
                    <a:pt x="593908" y="65885"/>
                  </a:lnTo>
                  <a:lnTo>
                    <a:pt x="637413" y="88963"/>
                  </a:lnTo>
                  <a:lnTo>
                    <a:pt x="674729" y="115866"/>
                  </a:lnTo>
                  <a:lnTo>
                    <a:pt x="705090" y="146119"/>
                  </a:lnTo>
                  <a:lnTo>
                    <a:pt x="727728" y="179246"/>
                  </a:lnTo>
                  <a:lnTo>
                    <a:pt x="741874" y="214772"/>
                  </a:lnTo>
                  <a:lnTo>
                    <a:pt x="746760" y="252222"/>
                  </a:lnTo>
                  <a:lnTo>
                    <a:pt x="741874" y="289671"/>
                  </a:lnTo>
                  <a:lnTo>
                    <a:pt x="727728" y="325197"/>
                  </a:lnTo>
                  <a:lnTo>
                    <a:pt x="705090" y="358324"/>
                  </a:lnTo>
                  <a:lnTo>
                    <a:pt x="674729" y="388577"/>
                  </a:lnTo>
                  <a:lnTo>
                    <a:pt x="637413" y="415480"/>
                  </a:lnTo>
                  <a:lnTo>
                    <a:pt x="593908" y="438558"/>
                  </a:lnTo>
                  <a:lnTo>
                    <a:pt x="544985" y="457335"/>
                  </a:lnTo>
                  <a:lnTo>
                    <a:pt x="491410" y="471336"/>
                  </a:lnTo>
                  <a:lnTo>
                    <a:pt x="433952" y="480085"/>
                  </a:lnTo>
                  <a:lnTo>
                    <a:pt x="373379" y="483108"/>
                  </a:lnTo>
                  <a:lnTo>
                    <a:pt x="312807" y="480085"/>
                  </a:lnTo>
                  <a:lnTo>
                    <a:pt x="255349" y="471336"/>
                  </a:lnTo>
                  <a:lnTo>
                    <a:pt x="201774" y="457335"/>
                  </a:lnTo>
                  <a:lnTo>
                    <a:pt x="152851" y="438558"/>
                  </a:lnTo>
                  <a:lnTo>
                    <a:pt x="109346" y="415480"/>
                  </a:lnTo>
                  <a:lnTo>
                    <a:pt x="72030" y="388577"/>
                  </a:lnTo>
                  <a:lnTo>
                    <a:pt x="41669" y="358324"/>
                  </a:lnTo>
                  <a:lnTo>
                    <a:pt x="19031" y="325197"/>
                  </a:lnTo>
                  <a:lnTo>
                    <a:pt x="4885" y="289671"/>
                  </a:lnTo>
                  <a:lnTo>
                    <a:pt x="0" y="252222"/>
                  </a:lnTo>
                  <a:close/>
                </a:path>
                <a:path w="2920365" h="780414">
                  <a:moveTo>
                    <a:pt x="0" y="625601"/>
                  </a:moveTo>
                  <a:lnTo>
                    <a:pt x="23355" y="571610"/>
                  </a:lnTo>
                  <a:lnTo>
                    <a:pt x="87802" y="525923"/>
                  </a:lnTo>
                  <a:lnTo>
                    <a:pt x="132801" y="507282"/>
                  </a:lnTo>
                  <a:lnTo>
                    <a:pt x="184911" y="492026"/>
                  </a:lnTo>
                  <a:lnTo>
                    <a:pt x="243081" y="480588"/>
                  </a:lnTo>
                  <a:lnTo>
                    <a:pt x="306255" y="473406"/>
                  </a:lnTo>
                  <a:lnTo>
                    <a:pt x="373379" y="470915"/>
                  </a:lnTo>
                  <a:lnTo>
                    <a:pt x="440504" y="473406"/>
                  </a:lnTo>
                  <a:lnTo>
                    <a:pt x="503678" y="480588"/>
                  </a:lnTo>
                  <a:lnTo>
                    <a:pt x="561848" y="492026"/>
                  </a:lnTo>
                  <a:lnTo>
                    <a:pt x="613958" y="507282"/>
                  </a:lnTo>
                  <a:lnTo>
                    <a:pt x="658957" y="525923"/>
                  </a:lnTo>
                  <a:lnTo>
                    <a:pt x="695790" y="547511"/>
                  </a:lnTo>
                  <a:lnTo>
                    <a:pt x="740745" y="597786"/>
                  </a:lnTo>
                  <a:lnTo>
                    <a:pt x="746760" y="625601"/>
                  </a:lnTo>
                  <a:lnTo>
                    <a:pt x="740745" y="653417"/>
                  </a:lnTo>
                  <a:lnTo>
                    <a:pt x="695790" y="703692"/>
                  </a:lnTo>
                  <a:lnTo>
                    <a:pt x="658957" y="725280"/>
                  </a:lnTo>
                  <a:lnTo>
                    <a:pt x="613958" y="743921"/>
                  </a:lnTo>
                  <a:lnTo>
                    <a:pt x="561847" y="759177"/>
                  </a:lnTo>
                  <a:lnTo>
                    <a:pt x="503678" y="770615"/>
                  </a:lnTo>
                  <a:lnTo>
                    <a:pt x="440504" y="777797"/>
                  </a:lnTo>
                  <a:lnTo>
                    <a:pt x="373379" y="780288"/>
                  </a:lnTo>
                  <a:lnTo>
                    <a:pt x="306255" y="777797"/>
                  </a:lnTo>
                  <a:lnTo>
                    <a:pt x="243081" y="770615"/>
                  </a:lnTo>
                  <a:lnTo>
                    <a:pt x="184911" y="759177"/>
                  </a:lnTo>
                  <a:lnTo>
                    <a:pt x="132801" y="743921"/>
                  </a:lnTo>
                  <a:lnTo>
                    <a:pt x="87802" y="725280"/>
                  </a:lnTo>
                  <a:lnTo>
                    <a:pt x="50969" y="703692"/>
                  </a:lnTo>
                  <a:lnTo>
                    <a:pt x="6014" y="653417"/>
                  </a:lnTo>
                  <a:lnTo>
                    <a:pt x="0" y="625601"/>
                  </a:lnTo>
                  <a:close/>
                </a:path>
                <a:path w="2920365" h="780414">
                  <a:moveTo>
                    <a:pt x="1171955" y="296418"/>
                  </a:moveTo>
                  <a:lnTo>
                    <a:pt x="1182344" y="250576"/>
                  </a:lnTo>
                  <a:lnTo>
                    <a:pt x="1212472" y="206949"/>
                  </a:lnTo>
                  <a:lnTo>
                    <a:pt x="1260787" y="166062"/>
                  </a:lnTo>
                  <a:lnTo>
                    <a:pt x="1325735" y="128444"/>
                  </a:lnTo>
                  <a:lnTo>
                    <a:pt x="1363960" y="111025"/>
                  </a:lnTo>
                  <a:lnTo>
                    <a:pt x="1405760" y="94621"/>
                  </a:lnTo>
                  <a:lnTo>
                    <a:pt x="1450941" y="79297"/>
                  </a:lnTo>
                  <a:lnTo>
                    <a:pt x="1499309" y="65121"/>
                  </a:lnTo>
                  <a:lnTo>
                    <a:pt x="1550669" y="52156"/>
                  </a:lnTo>
                  <a:lnTo>
                    <a:pt x="1604828" y="40470"/>
                  </a:lnTo>
                  <a:lnTo>
                    <a:pt x="1661590" y="30128"/>
                  </a:lnTo>
                  <a:lnTo>
                    <a:pt x="1720763" y="21197"/>
                  </a:lnTo>
                  <a:lnTo>
                    <a:pt x="1782150" y="13742"/>
                  </a:lnTo>
                  <a:lnTo>
                    <a:pt x="1845559" y="7828"/>
                  </a:lnTo>
                  <a:lnTo>
                    <a:pt x="1910795" y="3523"/>
                  </a:lnTo>
                  <a:lnTo>
                    <a:pt x="1977663" y="891"/>
                  </a:lnTo>
                  <a:lnTo>
                    <a:pt x="2045970" y="0"/>
                  </a:lnTo>
                  <a:lnTo>
                    <a:pt x="2114276" y="891"/>
                  </a:lnTo>
                  <a:lnTo>
                    <a:pt x="2181144" y="3523"/>
                  </a:lnTo>
                  <a:lnTo>
                    <a:pt x="2246380" y="7828"/>
                  </a:lnTo>
                  <a:lnTo>
                    <a:pt x="2309789" y="13742"/>
                  </a:lnTo>
                  <a:lnTo>
                    <a:pt x="2371176" y="21197"/>
                  </a:lnTo>
                  <a:lnTo>
                    <a:pt x="2430349" y="30128"/>
                  </a:lnTo>
                  <a:lnTo>
                    <a:pt x="2487111" y="40470"/>
                  </a:lnTo>
                  <a:lnTo>
                    <a:pt x="2541270" y="52156"/>
                  </a:lnTo>
                  <a:lnTo>
                    <a:pt x="2592630" y="65121"/>
                  </a:lnTo>
                  <a:lnTo>
                    <a:pt x="2640998" y="79297"/>
                  </a:lnTo>
                  <a:lnTo>
                    <a:pt x="2686179" y="94621"/>
                  </a:lnTo>
                  <a:lnTo>
                    <a:pt x="2727979" y="111025"/>
                  </a:lnTo>
                  <a:lnTo>
                    <a:pt x="2766204" y="128444"/>
                  </a:lnTo>
                  <a:lnTo>
                    <a:pt x="2800660" y="146812"/>
                  </a:lnTo>
                  <a:lnTo>
                    <a:pt x="2857485" y="186130"/>
                  </a:lnTo>
                  <a:lnTo>
                    <a:pt x="2896901" y="228453"/>
                  </a:lnTo>
                  <a:lnTo>
                    <a:pt x="2917354" y="273253"/>
                  </a:lnTo>
                  <a:lnTo>
                    <a:pt x="2919984" y="296418"/>
                  </a:lnTo>
                  <a:lnTo>
                    <a:pt x="2917354" y="319582"/>
                  </a:lnTo>
                  <a:lnTo>
                    <a:pt x="2896901" y="364382"/>
                  </a:lnTo>
                  <a:lnTo>
                    <a:pt x="2857485" y="406705"/>
                  </a:lnTo>
                  <a:lnTo>
                    <a:pt x="2800660" y="446024"/>
                  </a:lnTo>
                  <a:lnTo>
                    <a:pt x="2766204" y="464391"/>
                  </a:lnTo>
                  <a:lnTo>
                    <a:pt x="2727979" y="481810"/>
                  </a:lnTo>
                  <a:lnTo>
                    <a:pt x="2686179" y="498214"/>
                  </a:lnTo>
                  <a:lnTo>
                    <a:pt x="2640998" y="513538"/>
                  </a:lnTo>
                  <a:lnTo>
                    <a:pt x="2592630" y="527714"/>
                  </a:lnTo>
                  <a:lnTo>
                    <a:pt x="2541270" y="540679"/>
                  </a:lnTo>
                  <a:lnTo>
                    <a:pt x="2487111" y="552365"/>
                  </a:lnTo>
                  <a:lnTo>
                    <a:pt x="2430349" y="562707"/>
                  </a:lnTo>
                  <a:lnTo>
                    <a:pt x="2371176" y="571638"/>
                  </a:lnTo>
                  <a:lnTo>
                    <a:pt x="2309789" y="579093"/>
                  </a:lnTo>
                  <a:lnTo>
                    <a:pt x="2246380" y="585007"/>
                  </a:lnTo>
                  <a:lnTo>
                    <a:pt x="2181144" y="589312"/>
                  </a:lnTo>
                  <a:lnTo>
                    <a:pt x="2114276" y="591944"/>
                  </a:lnTo>
                  <a:lnTo>
                    <a:pt x="2045970" y="592836"/>
                  </a:lnTo>
                  <a:lnTo>
                    <a:pt x="1977663" y="591944"/>
                  </a:lnTo>
                  <a:lnTo>
                    <a:pt x="1910795" y="589312"/>
                  </a:lnTo>
                  <a:lnTo>
                    <a:pt x="1845559" y="585007"/>
                  </a:lnTo>
                  <a:lnTo>
                    <a:pt x="1782150" y="579093"/>
                  </a:lnTo>
                  <a:lnTo>
                    <a:pt x="1720763" y="571638"/>
                  </a:lnTo>
                  <a:lnTo>
                    <a:pt x="1661590" y="562707"/>
                  </a:lnTo>
                  <a:lnTo>
                    <a:pt x="1604828" y="552365"/>
                  </a:lnTo>
                  <a:lnTo>
                    <a:pt x="1550669" y="540679"/>
                  </a:lnTo>
                  <a:lnTo>
                    <a:pt x="1499309" y="527714"/>
                  </a:lnTo>
                  <a:lnTo>
                    <a:pt x="1450941" y="513538"/>
                  </a:lnTo>
                  <a:lnTo>
                    <a:pt x="1405760" y="498214"/>
                  </a:lnTo>
                  <a:lnTo>
                    <a:pt x="1363960" y="481810"/>
                  </a:lnTo>
                  <a:lnTo>
                    <a:pt x="1325735" y="464391"/>
                  </a:lnTo>
                  <a:lnTo>
                    <a:pt x="1291279" y="446024"/>
                  </a:lnTo>
                  <a:lnTo>
                    <a:pt x="1234454" y="406705"/>
                  </a:lnTo>
                  <a:lnTo>
                    <a:pt x="1195038" y="364382"/>
                  </a:lnTo>
                  <a:lnTo>
                    <a:pt x="1174585" y="319582"/>
                  </a:lnTo>
                  <a:lnTo>
                    <a:pt x="1171955" y="296418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BFCA5247-27D3-C0E7-CE60-775D7E6D0338}"/>
              </a:ext>
            </a:extLst>
          </p:cNvPr>
          <p:cNvSpPr txBox="1"/>
          <p:nvPr/>
        </p:nvSpPr>
        <p:spPr>
          <a:xfrm>
            <a:off x="593498" y="5611834"/>
            <a:ext cx="11005003" cy="687368"/>
          </a:xfrm>
          <a:prstGeom prst="rect">
            <a:avLst/>
          </a:prstGeom>
          <a:solidFill>
            <a:srgbClr val="CEEA7D"/>
          </a:solidFill>
          <a:ln w="6096">
            <a:solidFill>
              <a:srgbClr val="AFD10D"/>
            </a:solidFill>
          </a:ln>
        </p:spPr>
        <p:txBody>
          <a:bodyPr vert="horz" wrap="square" lIns="0" tIns="40640" rIns="0" bIns="0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spc="-5" dirty="0">
                <a:solidFill>
                  <a:srgbClr val="921680"/>
                </a:solidFill>
                <a:cs typeface="Arial"/>
              </a:rPr>
              <a:t>Quale tasso di finanziamento scegliere? </a:t>
            </a:r>
            <a:r>
              <a:rPr lang="it-IT" sz="1400" dirty="0">
                <a:effectLst/>
                <a:ea typeface="Times New Roman" panose="02020603050405020304" pitchFamily="18" charset="0"/>
              </a:rPr>
              <a:t>Le azioni RIA e CSA hanno un tasso di finanziamento del 100%; le IA, del 70% (tranne che per le persone giuridiche non for profit, per le quali si applica un tasso del 100%). Altri tassi di finanziamento possono essere specificati nel </a:t>
            </a:r>
            <a:r>
              <a:rPr lang="it-IT" sz="1400" i="1" dirty="0">
                <a:effectLst/>
                <a:ea typeface="Times New Roman" panose="02020603050405020304" pitchFamily="18" charset="0"/>
              </a:rPr>
              <a:t>Work </a:t>
            </a:r>
            <a:r>
              <a:rPr lang="it-IT" sz="1400" i="1" dirty="0" err="1">
                <a:effectLst/>
                <a:ea typeface="Times New Roman" panose="02020603050405020304" pitchFamily="18" charset="0"/>
              </a:rPr>
              <a:t>Programme</a:t>
            </a:r>
            <a:r>
              <a:rPr lang="it-IT" sz="1400" i="1" dirty="0">
                <a:effectLst/>
                <a:ea typeface="Times New Roman" panose="02020603050405020304" pitchFamily="18" charset="0"/>
              </a:rPr>
              <a:t> </a:t>
            </a:r>
            <a:r>
              <a:rPr lang="it-IT" sz="1400" dirty="0">
                <a:effectLst/>
                <a:ea typeface="Times New Roman" panose="02020603050405020304" pitchFamily="18" charset="0"/>
              </a:rPr>
              <a:t>o nella </a:t>
            </a:r>
            <a:r>
              <a:rPr lang="it-IT" sz="1400" i="1" dirty="0" err="1">
                <a:effectLst/>
                <a:ea typeface="Times New Roman" panose="02020603050405020304" pitchFamily="18" charset="0"/>
              </a:rPr>
              <a:t>topic</a:t>
            </a:r>
            <a:r>
              <a:rPr lang="it-IT" sz="1400" i="1" dirty="0">
                <a:ea typeface="Times New Roman" panose="02020603050405020304" pitchFamily="18" charset="0"/>
              </a:rPr>
              <a:t> </a:t>
            </a:r>
            <a:r>
              <a:rPr lang="it-IT" sz="1400" i="1" dirty="0" err="1">
                <a:ea typeface="Times New Roman" panose="02020603050405020304" pitchFamily="18" charset="0"/>
              </a:rPr>
              <a:t>description</a:t>
            </a:r>
            <a:r>
              <a:rPr lang="it-IT" sz="1400" dirty="0">
                <a:ea typeface="Times New Roman" panose="02020603050405020304" pitchFamily="18" charset="0"/>
              </a:rPr>
              <a:t>.</a:t>
            </a:r>
            <a:endParaRPr lang="it-IT" sz="1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444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232C79-350E-2F51-FE5F-55538E018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1" y="762000"/>
            <a:ext cx="10816389" cy="928688"/>
          </a:xfrm>
        </p:spPr>
        <p:txBody>
          <a:bodyPr/>
          <a:lstStyle/>
          <a:p>
            <a:r>
              <a:rPr lang="it-IT" sz="3600" u="none" dirty="0">
                <a:solidFill>
                  <a:srgbClr val="002060"/>
                </a:solidFill>
              </a:rPr>
              <a:t>Compilare la lista dei </a:t>
            </a:r>
            <a:r>
              <a:rPr lang="it-IT" sz="3600" u="none" dirty="0" err="1">
                <a:solidFill>
                  <a:srgbClr val="002060"/>
                </a:solidFill>
              </a:rPr>
              <a:t>WPs</a:t>
            </a:r>
            <a:r>
              <a:rPr lang="it-IT" sz="3600" u="none" dirty="0">
                <a:solidFill>
                  <a:srgbClr val="002060"/>
                </a:solidFill>
              </a:rPr>
              <a:t>: (‘</a:t>
            </a:r>
            <a:r>
              <a:rPr lang="it-IT" sz="3600" u="none" dirty="0" err="1">
                <a:solidFill>
                  <a:srgbClr val="002060"/>
                </a:solidFill>
              </a:rPr>
              <a:t>WPs</a:t>
            </a:r>
            <a:r>
              <a:rPr lang="it-IT" sz="3600" u="none" dirty="0">
                <a:solidFill>
                  <a:srgbClr val="002060"/>
                </a:solidFill>
              </a:rPr>
              <a:t> list’ tab)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65432A-1079-7C4A-F727-FF6D2408F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21" y="3296653"/>
            <a:ext cx="10736179" cy="2880310"/>
          </a:xfrm>
        </p:spPr>
        <p:txBody>
          <a:bodyPr>
            <a:normAutofit/>
          </a:bodyPr>
          <a:lstStyle/>
          <a:p>
            <a:r>
              <a:rPr lang="it-IT" b="1" dirty="0"/>
              <a:t>Per aggiungere un WP, fare clic sul pulsante «</a:t>
            </a:r>
            <a:r>
              <a:rPr lang="it-IT" b="1" dirty="0" err="1"/>
              <a:t>Add</a:t>
            </a:r>
            <a:r>
              <a:rPr lang="it-IT" b="1" dirty="0"/>
              <a:t> WP</a:t>
            </a:r>
            <a:r>
              <a:rPr lang="it-IT" dirty="0"/>
              <a:t>» per generare una riga aggiuntiva alla tabella. È possibile aggiungere i WP desiderati. Seguire lo </a:t>
            </a:r>
            <a:r>
              <a:rPr lang="it-IT" b="1" dirty="0"/>
              <a:t>stesso ordine della Parte B </a:t>
            </a:r>
            <a:r>
              <a:rPr lang="it-IT" b="1" dirty="0" err="1"/>
              <a:t>dell’application</a:t>
            </a:r>
            <a:endParaRPr lang="it-IT" b="1" dirty="0"/>
          </a:p>
          <a:p>
            <a:r>
              <a:rPr lang="it-IT" dirty="0"/>
              <a:t>Una volta completato il foglio " </a:t>
            </a:r>
            <a:r>
              <a:rPr lang="it-IT" b="1" dirty="0"/>
              <a:t>WP List</a:t>
            </a:r>
            <a:r>
              <a:rPr lang="it-IT" dirty="0"/>
              <a:t>", è necessario fare clic sul pulsante "</a:t>
            </a:r>
            <a:r>
              <a:rPr lang="it-IT" b="1" dirty="0" err="1"/>
              <a:t>Appy</a:t>
            </a:r>
            <a:r>
              <a:rPr lang="it-IT" b="1" dirty="0"/>
              <a:t> </a:t>
            </a:r>
            <a:r>
              <a:rPr lang="it-IT" b="1" dirty="0" err="1"/>
              <a:t>changes</a:t>
            </a:r>
            <a:r>
              <a:rPr lang="it-IT" dirty="0"/>
              <a:t>": in questo modo verrà creata una tabella per ogni WP, che verrà aggiunta alle schede individuali dei beneficiari</a:t>
            </a:r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3CA88E2D-2C2A-83BD-7E44-A09CE844E74A}"/>
              </a:ext>
            </a:extLst>
          </p:cNvPr>
          <p:cNvGrpSpPr/>
          <p:nvPr/>
        </p:nvGrpSpPr>
        <p:grpSpPr>
          <a:xfrm>
            <a:off x="617621" y="1577975"/>
            <a:ext cx="10920583" cy="1568196"/>
            <a:chOff x="653795" y="1926335"/>
            <a:chExt cx="10884408" cy="1568196"/>
          </a:xfrm>
        </p:grpSpPr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BB403A70-1E6E-A89D-D4FC-B88B87652C5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3795" y="1926335"/>
              <a:ext cx="10884408" cy="1568196"/>
            </a:xfrm>
            <a:prstGeom prst="rect">
              <a:avLst/>
            </a:prstGeom>
          </p:spPr>
        </p:pic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5B581111-DB15-6F87-01F4-851DD0B81A06}"/>
                </a:ext>
              </a:extLst>
            </p:cNvPr>
            <p:cNvSpPr/>
            <p:nvPr/>
          </p:nvSpPr>
          <p:spPr>
            <a:xfrm>
              <a:off x="8783574" y="2129789"/>
              <a:ext cx="2651760" cy="547370"/>
            </a:xfrm>
            <a:custGeom>
              <a:avLst/>
              <a:gdLst/>
              <a:ahLst/>
              <a:cxnLst/>
              <a:rect l="l" t="t" r="r" b="b"/>
              <a:pathLst>
                <a:path w="2651759" h="547369">
                  <a:moveTo>
                    <a:pt x="1069848" y="273558"/>
                  </a:moveTo>
                  <a:lnTo>
                    <a:pt x="1081301" y="226896"/>
                  </a:lnTo>
                  <a:lnTo>
                    <a:pt x="1114396" y="182798"/>
                  </a:lnTo>
                  <a:lnTo>
                    <a:pt x="1167233" y="141920"/>
                  </a:lnTo>
                  <a:lnTo>
                    <a:pt x="1200462" y="122894"/>
                  </a:lnTo>
                  <a:lnTo>
                    <a:pt x="1237915" y="104918"/>
                  </a:lnTo>
                  <a:lnTo>
                    <a:pt x="1279355" y="88076"/>
                  </a:lnTo>
                  <a:lnTo>
                    <a:pt x="1324544" y="72448"/>
                  </a:lnTo>
                  <a:lnTo>
                    <a:pt x="1373244" y="58117"/>
                  </a:lnTo>
                  <a:lnTo>
                    <a:pt x="1425220" y="45165"/>
                  </a:lnTo>
                  <a:lnTo>
                    <a:pt x="1480232" y="33675"/>
                  </a:lnTo>
                  <a:lnTo>
                    <a:pt x="1538045" y="23727"/>
                  </a:lnTo>
                  <a:lnTo>
                    <a:pt x="1598420" y="15403"/>
                  </a:lnTo>
                  <a:lnTo>
                    <a:pt x="1661121" y="8787"/>
                  </a:lnTo>
                  <a:lnTo>
                    <a:pt x="1725910" y="3960"/>
                  </a:lnTo>
                  <a:lnTo>
                    <a:pt x="1792550" y="1003"/>
                  </a:lnTo>
                  <a:lnTo>
                    <a:pt x="1860803" y="0"/>
                  </a:lnTo>
                  <a:lnTo>
                    <a:pt x="1929057" y="1003"/>
                  </a:lnTo>
                  <a:lnTo>
                    <a:pt x="1995697" y="3960"/>
                  </a:lnTo>
                  <a:lnTo>
                    <a:pt x="2060486" y="8787"/>
                  </a:lnTo>
                  <a:lnTo>
                    <a:pt x="2123187" y="15403"/>
                  </a:lnTo>
                  <a:lnTo>
                    <a:pt x="2183562" y="23727"/>
                  </a:lnTo>
                  <a:lnTo>
                    <a:pt x="2241375" y="33675"/>
                  </a:lnTo>
                  <a:lnTo>
                    <a:pt x="2296387" y="45165"/>
                  </a:lnTo>
                  <a:lnTo>
                    <a:pt x="2348363" y="58117"/>
                  </a:lnTo>
                  <a:lnTo>
                    <a:pt x="2397063" y="72448"/>
                  </a:lnTo>
                  <a:lnTo>
                    <a:pt x="2442252" y="88076"/>
                  </a:lnTo>
                  <a:lnTo>
                    <a:pt x="2483692" y="104918"/>
                  </a:lnTo>
                  <a:lnTo>
                    <a:pt x="2521145" y="122894"/>
                  </a:lnTo>
                  <a:lnTo>
                    <a:pt x="2554374" y="141920"/>
                  </a:lnTo>
                  <a:lnTo>
                    <a:pt x="2607211" y="182798"/>
                  </a:lnTo>
                  <a:lnTo>
                    <a:pt x="2640306" y="226896"/>
                  </a:lnTo>
                  <a:lnTo>
                    <a:pt x="2651759" y="273558"/>
                  </a:lnTo>
                  <a:lnTo>
                    <a:pt x="2648857" y="297168"/>
                  </a:lnTo>
                  <a:lnTo>
                    <a:pt x="2626345" y="342630"/>
                  </a:lnTo>
                  <a:lnTo>
                    <a:pt x="2583142" y="385200"/>
                  </a:lnTo>
                  <a:lnTo>
                    <a:pt x="2521145" y="424221"/>
                  </a:lnTo>
                  <a:lnTo>
                    <a:pt x="2483692" y="442197"/>
                  </a:lnTo>
                  <a:lnTo>
                    <a:pt x="2442252" y="459039"/>
                  </a:lnTo>
                  <a:lnTo>
                    <a:pt x="2397063" y="474667"/>
                  </a:lnTo>
                  <a:lnTo>
                    <a:pt x="2348363" y="488998"/>
                  </a:lnTo>
                  <a:lnTo>
                    <a:pt x="2296387" y="501950"/>
                  </a:lnTo>
                  <a:lnTo>
                    <a:pt x="2241375" y="513440"/>
                  </a:lnTo>
                  <a:lnTo>
                    <a:pt x="2183562" y="523388"/>
                  </a:lnTo>
                  <a:lnTo>
                    <a:pt x="2123187" y="531712"/>
                  </a:lnTo>
                  <a:lnTo>
                    <a:pt x="2060486" y="538328"/>
                  </a:lnTo>
                  <a:lnTo>
                    <a:pt x="1995697" y="543155"/>
                  </a:lnTo>
                  <a:lnTo>
                    <a:pt x="1929057" y="546112"/>
                  </a:lnTo>
                  <a:lnTo>
                    <a:pt x="1860803" y="547115"/>
                  </a:lnTo>
                  <a:lnTo>
                    <a:pt x="1792550" y="546112"/>
                  </a:lnTo>
                  <a:lnTo>
                    <a:pt x="1725910" y="543155"/>
                  </a:lnTo>
                  <a:lnTo>
                    <a:pt x="1661121" y="538328"/>
                  </a:lnTo>
                  <a:lnTo>
                    <a:pt x="1598420" y="531712"/>
                  </a:lnTo>
                  <a:lnTo>
                    <a:pt x="1538045" y="523388"/>
                  </a:lnTo>
                  <a:lnTo>
                    <a:pt x="1480232" y="513440"/>
                  </a:lnTo>
                  <a:lnTo>
                    <a:pt x="1425220" y="501950"/>
                  </a:lnTo>
                  <a:lnTo>
                    <a:pt x="1373244" y="488998"/>
                  </a:lnTo>
                  <a:lnTo>
                    <a:pt x="1324544" y="474667"/>
                  </a:lnTo>
                  <a:lnTo>
                    <a:pt x="1279355" y="459039"/>
                  </a:lnTo>
                  <a:lnTo>
                    <a:pt x="1237915" y="442197"/>
                  </a:lnTo>
                  <a:lnTo>
                    <a:pt x="1200462" y="424221"/>
                  </a:lnTo>
                  <a:lnTo>
                    <a:pt x="1167233" y="405195"/>
                  </a:lnTo>
                  <a:lnTo>
                    <a:pt x="1114396" y="364317"/>
                  </a:lnTo>
                  <a:lnTo>
                    <a:pt x="1081301" y="320219"/>
                  </a:lnTo>
                  <a:lnTo>
                    <a:pt x="1069848" y="273558"/>
                  </a:lnTo>
                  <a:close/>
                </a:path>
                <a:path w="2651759" h="547369">
                  <a:moveTo>
                    <a:pt x="0" y="240030"/>
                  </a:moveTo>
                  <a:lnTo>
                    <a:pt x="17486" y="170697"/>
                  </a:lnTo>
                  <a:lnTo>
                    <a:pt x="38386" y="138829"/>
                  </a:lnTo>
                  <a:lnTo>
                    <a:pt x="66538" y="109320"/>
                  </a:lnTo>
                  <a:lnTo>
                    <a:pt x="101304" y="82543"/>
                  </a:lnTo>
                  <a:lnTo>
                    <a:pt x="142044" y="58867"/>
                  </a:lnTo>
                  <a:lnTo>
                    <a:pt x="188120" y="38664"/>
                  </a:lnTo>
                  <a:lnTo>
                    <a:pt x="238893" y="22305"/>
                  </a:lnTo>
                  <a:lnTo>
                    <a:pt x="293724" y="10160"/>
                  </a:lnTo>
                  <a:lnTo>
                    <a:pt x="351974" y="2602"/>
                  </a:lnTo>
                  <a:lnTo>
                    <a:pt x="413003" y="0"/>
                  </a:lnTo>
                  <a:lnTo>
                    <a:pt x="474033" y="2602"/>
                  </a:lnTo>
                  <a:lnTo>
                    <a:pt x="532283" y="10160"/>
                  </a:lnTo>
                  <a:lnTo>
                    <a:pt x="587114" y="22305"/>
                  </a:lnTo>
                  <a:lnTo>
                    <a:pt x="637887" y="38664"/>
                  </a:lnTo>
                  <a:lnTo>
                    <a:pt x="683963" y="58867"/>
                  </a:lnTo>
                  <a:lnTo>
                    <a:pt x="724703" y="82543"/>
                  </a:lnTo>
                  <a:lnTo>
                    <a:pt x="759469" y="109320"/>
                  </a:lnTo>
                  <a:lnTo>
                    <a:pt x="787621" y="138829"/>
                  </a:lnTo>
                  <a:lnTo>
                    <a:pt x="808521" y="170697"/>
                  </a:lnTo>
                  <a:lnTo>
                    <a:pt x="826007" y="240030"/>
                  </a:lnTo>
                  <a:lnTo>
                    <a:pt x="821529" y="275505"/>
                  </a:lnTo>
                  <a:lnTo>
                    <a:pt x="787621" y="341230"/>
                  </a:lnTo>
                  <a:lnTo>
                    <a:pt x="759469" y="370739"/>
                  </a:lnTo>
                  <a:lnTo>
                    <a:pt x="724703" y="397516"/>
                  </a:lnTo>
                  <a:lnTo>
                    <a:pt x="683963" y="421192"/>
                  </a:lnTo>
                  <a:lnTo>
                    <a:pt x="637887" y="441395"/>
                  </a:lnTo>
                  <a:lnTo>
                    <a:pt x="587114" y="457754"/>
                  </a:lnTo>
                  <a:lnTo>
                    <a:pt x="532283" y="469899"/>
                  </a:lnTo>
                  <a:lnTo>
                    <a:pt x="474033" y="477457"/>
                  </a:lnTo>
                  <a:lnTo>
                    <a:pt x="413003" y="480060"/>
                  </a:lnTo>
                  <a:lnTo>
                    <a:pt x="351974" y="477457"/>
                  </a:lnTo>
                  <a:lnTo>
                    <a:pt x="293724" y="469899"/>
                  </a:lnTo>
                  <a:lnTo>
                    <a:pt x="238893" y="457754"/>
                  </a:lnTo>
                  <a:lnTo>
                    <a:pt x="188120" y="441395"/>
                  </a:lnTo>
                  <a:lnTo>
                    <a:pt x="142044" y="421192"/>
                  </a:lnTo>
                  <a:lnTo>
                    <a:pt x="101304" y="397516"/>
                  </a:lnTo>
                  <a:lnTo>
                    <a:pt x="66538" y="370739"/>
                  </a:lnTo>
                  <a:lnTo>
                    <a:pt x="38386" y="341230"/>
                  </a:lnTo>
                  <a:lnTo>
                    <a:pt x="17486" y="309362"/>
                  </a:lnTo>
                  <a:lnTo>
                    <a:pt x="0" y="240030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40848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232C79-350E-2F51-FE5F-55538E018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9058"/>
            <a:ext cx="10515600" cy="674521"/>
          </a:xfrm>
        </p:spPr>
        <p:txBody>
          <a:bodyPr/>
          <a:lstStyle/>
          <a:p>
            <a:r>
              <a:rPr lang="it-IT" sz="3600" u="none" dirty="0">
                <a:solidFill>
                  <a:srgbClr val="002060"/>
                </a:solidFill>
              </a:rPr>
              <a:t>Compilare le schede dei </a:t>
            </a:r>
            <a:r>
              <a:rPr lang="it-IT" sz="3600" u="none" dirty="0" err="1">
                <a:solidFill>
                  <a:srgbClr val="002060"/>
                </a:solidFill>
              </a:rPr>
              <a:t>beneficiaries</a:t>
            </a:r>
            <a:r>
              <a:rPr lang="it-IT" sz="3600" u="none" dirty="0">
                <a:solidFill>
                  <a:srgbClr val="002060"/>
                </a:solidFill>
              </a:rPr>
              <a:t> (‘</a:t>
            </a:r>
            <a:r>
              <a:rPr lang="it-IT" sz="3600" u="none" dirty="0" err="1">
                <a:solidFill>
                  <a:srgbClr val="002060"/>
                </a:solidFill>
              </a:rPr>
              <a:t>BEx’tab</a:t>
            </a:r>
            <a:r>
              <a:rPr lang="it-IT" sz="3600" u="none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65432A-1079-7C4A-F727-FF6D2408F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17" y="1332246"/>
            <a:ext cx="6071936" cy="499636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Compilare </a:t>
            </a:r>
            <a:r>
              <a:rPr lang="it-IT" sz="2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it-IT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foglio "</a:t>
            </a:r>
            <a:r>
              <a:rPr lang="it-IT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BEx</a:t>
            </a:r>
            <a:r>
              <a:rPr lang="it-IT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per ogni beneficiario</a:t>
            </a:r>
            <a:r>
              <a:rPr lang="it-IT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Questo foglio comprende una sezione separata per ogni WP. </a:t>
            </a:r>
            <a:r>
              <a:rPr lang="it-IT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ogni WP, inserire le stime dei costi per ogni categoria di costo utilizzata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Inserire solo il numero di unità e il costo per unità per ogni categoria di costo </a:t>
            </a:r>
            <a:r>
              <a:rPr lang="it-IT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(celle gialle). Il totale dei costi per categoria viene calcolato automaticamente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il costo unitario, inserire </a:t>
            </a:r>
            <a:r>
              <a:rPr lang="it-IT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solo numeri interi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il </a:t>
            </a:r>
            <a:r>
              <a:rPr lang="it-IT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beneficiario non contribuisce a uno specifico WP, lasciare le celle vuote</a:t>
            </a:r>
            <a:endParaRPr lang="it-IT" sz="2200" b="1" dirty="0"/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7A4FDC2E-373A-1BC5-8421-D6E98E70FED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4548" y="1772653"/>
            <a:ext cx="5831306" cy="39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39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232C79-350E-2F51-FE5F-55538E018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1999"/>
            <a:ext cx="10515600" cy="1063625"/>
          </a:xfrm>
        </p:spPr>
        <p:txBody>
          <a:bodyPr>
            <a:noAutofit/>
          </a:bodyPr>
          <a:lstStyle/>
          <a:p>
            <a:r>
              <a:rPr lang="it-IT" sz="3600" u="none" dirty="0">
                <a:solidFill>
                  <a:srgbClr val="002060"/>
                </a:solidFill>
              </a:rPr>
              <a:t>Compilare le schede delle </a:t>
            </a:r>
            <a:r>
              <a:rPr lang="it-IT" sz="3600" u="none" dirty="0" err="1">
                <a:solidFill>
                  <a:srgbClr val="002060"/>
                </a:solidFill>
              </a:rPr>
              <a:t>affiliated</a:t>
            </a:r>
            <a:r>
              <a:rPr lang="it-IT" sz="3600" u="none" dirty="0">
                <a:solidFill>
                  <a:srgbClr val="002060"/>
                </a:solidFill>
              </a:rPr>
              <a:t> </a:t>
            </a:r>
            <a:r>
              <a:rPr lang="it-IT" sz="3600" u="none" dirty="0" err="1">
                <a:solidFill>
                  <a:srgbClr val="002060"/>
                </a:solidFill>
              </a:rPr>
              <a:t>entities</a:t>
            </a:r>
            <a:r>
              <a:rPr lang="it-IT" sz="3600" u="none" dirty="0">
                <a:solidFill>
                  <a:srgbClr val="002060"/>
                </a:solidFill>
              </a:rPr>
              <a:t> (‘</a:t>
            </a:r>
            <a:r>
              <a:rPr lang="it-IT" sz="3600" u="none" dirty="0" err="1">
                <a:solidFill>
                  <a:srgbClr val="002060"/>
                </a:solidFill>
              </a:rPr>
              <a:t>BEx</a:t>
            </a:r>
            <a:r>
              <a:rPr lang="it-IT" sz="3600" u="none" dirty="0">
                <a:solidFill>
                  <a:srgbClr val="002060"/>
                </a:solidFill>
              </a:rPr>
              <a:t>’  tab) – </a:t>
            </a:r>
            <a:r>
              <a:rPr lang="it-IT" sz="3600" u="none" dirty="0" err="1">
                <a:solidFill>
                  <a:srgbClr val="002060"/>
                </a:solidFill>
              </a:rPr>
              <a:t>affiliated</a:t>
            </a:r>
            <a:r>
              <a:rPr lang="it-IT" sz="3600" u="none" dirty="0">
                <a:solidFill>
                  <a:srgbClr val="002060"/>
                </a:solidFill>
              </a:rPr>
              <a:t> </a:t>
            </a:r>
            <a:r>
              <a:rPr lang="it-IT" sz="3600" u="none" dirty="0" err="1">
                <a:solidFill>
                  <a:srgbClr val="002060"/>
                </a:solidFill>
              </a:rPr>
              <a:t>entities</a:t>
            </a:r>
            <a:endParaRPr lang="it-IT" sz="3600" u="none" dirty="0">
              <a:solidFill>
                <a:srgbClr val="00206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65432A-1079-7C4A-F727-FF6D2408F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5367"/>
            <a:ext cx="4632158" cy="4131595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un beneficiario ha un'entità affiliata, le colonne dell’AE saranno </a:t>
            </a:r>
            <a:r>
              <a:rPr lang="it-IT" sz="2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generate automaticamente nella scheda del file </a:t>
            </a:r>
            <a:r>
              <a:rPr lang="it-IT" sz="26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excel</a:t>
            </a:r>
            <a:r>
              <a:rPr lang="it-IT" sz="2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beneficiario a cui è affiliato</a:t>
            </a:r>
            <a:endParaRPr lang="it-IT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Inserire le </a:t>
            </a:r>
            <a:r>
              <a:rPr lang="it-IT" sz="2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stime dei costi </a:t>
            </a:r>
            <a:r>
              <a:rPr lang="it-IT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dell'entità affiliata </a:t>
            </a:r>
            <a:r>
              <a:rPr lang="it-IT" sz="2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 per il beneficiario principale</a:t>
            </a:r>
          </a:p>
          <a:p>
            <a:endParaRPr lang="it-IT" dirty="0"/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6051447F-A8AA-8A3A-539B-048BA6743136}"/>
              </a:ext>
            </a:extLst>
          </p:cNvPr>
          <p:cNvGrpSpPr/>
          <p:nvPr/>
        </p:nvGrpSpPr>
        <p:grpSpPr>
          <a:xfrm>
            <a:off x="5638801" y="1973179"/>
            <a:ext cx="6553200" cy="4203783"/>
            <a:chOff x="1100327" y="1402080"/>
            <a:chExt cx="9224772" cy="3875532"/>
          </a:xfrm>
        </p:grpSpPr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9C7A3AE8-9D7B-A803-F783-22DEBC179EC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0327" y="1402080"/>
              <a:ext cx="9224772" cy="3875532"/>
            </a:xfrm>
            <a:prstGeom prst="rect">
              <a:avLst/>
            </a:prstGeom>
          </p:spPr>
        </p:pic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5EE82C64-1729-A0C5-4542-12473C377554}"/>
                </a:ext>
              </a:extLst>
            </p:cNvPr>
            <p:cNvSpPr/>
            <p:nvPr/>
          </p:nvSpPr>
          <p:spPr>
            <a:xfrm>
              <a:off x="7718297" y="1512570"/>
              <a:ext cx="1720850" cy="520065"/>
            </a:xfrm>
            <a:custGeom>
              <a:avLst/>
              <a:gdLst/>
              <a:ahLst/>
              <a:cxnLst/>
              <a:rect l="l" t="t" r="r" b="b"/>
              <a:pathLst>
                <a:path w="1720850" h="520064">
                  <a:moveTo>
                    <a:pt x="0" y="259841"/>
                  </a:moveTo>
                  <a:lnTo>
                    <a:pt x="11260" y="217693"/>
                  </a:lnTo>
                  <a:lnTo>
                    <a:pt x="43860" y="177710"/>
                  </a:lnTo>
                  <a:lnTo>
                    <a:pt x="96029" y="140428"/>
                  </a:lnTo>
                  <a:lnTo>
                    <a:pt x="165994" y="106381"/>
                  </a:lnTo>
                  <a:lnTo>
                    <a:pt x="207096" y="90738"/>
                  </a:lnTo>
                  <a:lnTo>
                    <a:pt x="251983" y="76104"/>
                  </a:lnTo>
                  <a:lnTo>
                    <a:pt x="300434" y="62547"/>
                  </a:lnTo>
                  <a:lnTo>
                    <a:pt x="352226" y="50133"/>
                  </a:lnTo>
                  <a:lnTo>
                    <a:pt x="407139" y="38929"/>
                  </a:lnTo>
                  <a:lnTo>
                    <a:pt x="464951" y="29002"/>
                  </a:lnTo>
                  <a:lnTo>
                    <a:pt x="525440" y="20419"/>
                  </a:lnTo>
                  <a:lnTo>
                    <a:pt x="588385" y="13246"/>
                  </a:lnTo>
                  <a:lnTo>
                    <a:pt x="653565" y="7551"/>
                  </a:lnTo>
                  <a:lnTo>
                    <a:pt x="720758" y="3400"/>
                  </a:lnTo>
                  <a:lnTo>
                    <a:pt x="789743" y="861"/>
                  </a:lnTo>
                  <a:lnTo>
                    <a:pt x="860298" y="0"/>
                  </a:lnTo>
                  <a:lnTo>
                    <a:pt x="930852" y="861"/>
                  </a:lnTo>
                  <a:lnTo>
                    <a:pt x="999837" y="3400"/>
                  </a:lnTo>
                  <a:lnTo>
                    <a:pt x="1067030" y="7551"/>
                  </a:lnTo>
                  <a:lnTo>
                    <a:pt x="1132210" y="13246"/>
                  </a:lnTo>
                  <a:lnTo>
                    <a:pt x="1195155" y="20419"/>
                  </a:lnTo>
                  <a:lnTo>
                    <a:pt x="1255644" y="29002"/>
                  </a:lnTo>
                  <a:lnTo>
                    <a:pt x="1313456" y="38929"/>
                  </a:lnTo>
                  <a:lnTo>
                    <a:pt x="1368369" y="50133"/>
                  </a:lnTo>
                  <a:lnTo>
                    <a:pt x="1420161" y="62547"/>
                  </a:lnTo>
                  <a:lnTo>
                    <a:pt x="1468612" y="76104"/>
                  </a:lnTo>
                  <a:lnTo>
                    <a:pt x="1513499" y="90738"/>
                  </a:lnTo>
                  <a:lnTo>
                    <a:pt x="1554601" y="106381"/>
                  </a:lnTo>
                  <a:lnTo>
                    <a:pt x="1591698" y="122966"/>
                  </a:lnTo>
                  <a:lnTo>
                    <a:pt x="1652986" y="158698"/>
                  </a:lnTo>
                  <a:lnTo>
                    <a:pt x="1695592" y="197397"/>
                  </a:lnTo>
                  <a:lnTo>
                    <a:pt x="1717743" y="238530"/>
                  </a:lnTo>
                  <a:lnTo>
                    <a:pt x="1720596" y="259841"/>
                  </a:lnTo>
                  <a:lnTo>
                    <a:pt x="1717743" y="281153"/>
                  </a:lnTo>
                  <a:lnTo>
                    <a:pt x="1695592" y="322286"/>
                  </a:lnTo>
                  <a:lnTo>
                    <a:pt x="1652986" y="360985"/>
                  </a:lnTo>
                  <a:lnTo>
                    <a:pt x="1591698" y="396717"/>
                  </a:lnTo>
                  <a:lnTo>
                    <a:pt x="1554601" y="413302"/>
                  </a:lnTo>
                  <a:lnTo>
                    <a:pt x="1513499" y="428945"/>
                  </a:lnTo>
                  <a:lnTo>
                    <a:pt x="1468612" y="443579"/>
                  </a:lnTo>
                  <a:lnTo>
                    <a:pt x="1420161" y="457136"/>
                  </a:lnTo>
                  <a:lnTo>
                    <a:pt x="1368369" y="469550"/>
                  </a:lnTo>
                  <a:lnTo>
                    <a:pt x="1313456" y="480754"/>
                  </a:lnTo>
                  <a:lnTo>
                    <a:pt x="1255644" y="490681"/>
                  </a:lnTo>
                  <a:lnTo>
                    <a:pt x="1195155" y="499264"/>
                  </a:lnTo>
                  <a:lnTo>
                    <a:pt x="1132210" y="506437"/>
                  </a:lnTo>
                  <a:lnTo>
                    <a:pt x="1067030" y="512132"/>
                  </a:lnTo>
                  <a:lnTo>
                    <a:pt x="999837" y="516283"/>
                  </a:lnTo>
                  <a:lnTo>
                    <a:pt x="930852" y="518822"/>
                  </a:lnTo>
                  <a:lnTo>
                    <a:pt x="860298" y="519683"/>
                  </a:lnTo>
                  <a:lnTo>
                    <a:pt x="789743" y="518822"/>
                  </a:lnTo>
                  <a:lnTo>
                    <a:pt x="720758" y="516283"/>
                  </a:lnTo>
                  <a:lnTo>
                    <a:pt x="653565" y="512132"/>
                  </a:lnTo>
                  <a:lnTo>
                    <a:pt x="588385" y="506437"/>
                  </a:lnTo>
                  <a:lnTo>
                    <a:pt x="525440" y="499264"/>
                  </a:lnTo>
                  <a:lnTo>
                    <a:pt x="464951" y="490681"/>
                  </a:lnTo>
                  <a:lnTo>
                    <a:pt x="407139" y="480754"/>
                  </a:lnTo>
                  <a:lnTo>
                    <a:pt x="352226" y="469550"/>
                  </a:lnTo>
                  <a:lnTo>
                    <a:pt x="300434" y="457136"/>
                  </a:lnTo>
                  <a:lnTo>
                    <a:pt x="251983" y="443579"/>
                  </a:lnTo>
                  <a:lnTo>
                    <a:pt x="207096" y="428945"/>
                  </a:lnTo>
                  <a:lnTo>
                    <a:pt x="165994" y="413302"/>
                  </a:lnTo>
                  <a:lnTo>
                    <a:pt x="128897" y="396717"/>
                  </a:lnTo>
                  <a:lnTo>
                    <a:pt x="67609" y="360985"/>
                  </a:lnTo>
                  <a:lnTo>
                    <a:pt x="25003" y="322286"/>
                  </a:lnTo>
                  <a:lnTo>
                    <a:pt x="2852" y="281153"/>
                  </a:lnTo>
                  <a:lnTo>
                    <a:pt x="0" y="259841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27009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232C79-350E-2F51-FE5F-55538E018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9" y="641684"/>
            <a:ext cx="11871157" cy="753980"/>
          </a:xfrm>
        </p:spPr>
        <p:txBody>
          <a:bodyPr>
            <a:noAutofit/>
          </a:bodyPr>
          <a:lstStyle/>
          <a:p>
            <a:pPr algn="ctr"/>
            <a:r>
              <a:rPr lang="it-IT" sz="3600" u="none" dirty="0">
                <a:solidFill>
                  <a:srgbClr val="002060"/>
                </a:solidFill>
              </a:rPr>
              <a:t>Compilare le schede dei </a:t>
            </a:r>
            <a:r>
              <a:rPr lang="it-IT" sz="3600" u="none" dirty="0" err="1">
                <a:solidFill>
                  <a:srgbClr val="002060"/>
                </a:solidFill>
              </a:rPr>
              <a:t>beneficiaries</a:t>
            </a:r>
            <a:r>
              <a:rPr lang="it-IT" sz="3600" u="none" dirty="0">
                <a:solidFill>
                  <a:srgbClr val="002060"/>
                </a:solidFill>
              </a:rPr>
              <a:t> – </a:t>
            </a:r>
            <a:r>
              <a:rPr lang="it-IT" sz="3600" u="none" dirty="0" err="1">
                <a:solidFill>
                  <a:srgbClr val="002060"/>
                </a:solidFill>
              </a:rPr>
              <a:t>personnel</a:t>
            </a:r>
            <a:r>
              <a:rPr lang="it-IT" sz="3600" u="none" dirty="0">
                <a:solidFill>
                  <a:srgbClr val="002060"/>
                </a:solidFill>
              </a:rPr>
              <a:t> costs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65432A-1079-7C4A-F727-FF6D2408F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022" y="4082716"/>
            <a:ext cx="10900610" cy="2133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Inserire il </a:t>
            </a:r>
            <a:r>
              <a:rPr lang="it-IT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numero totale di unità e il costo medio per unità </a:t>
            </a:r>
            <a:r>
              <a:rPr lang="it-IT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ogni categoria dei costi del personale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unità = 1 </a:t>
            </a:r>
            <a:r>
              <a:rPr lang="it-IT" sz="28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person-month</a:t>
            </a:r>
            <a:endParaRPr lang="it-IT" sz="2800" b="1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gli SME </a:t>
            </a:r>
            <a:r>
              <a:rPr lang="it-IT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Owner</a:t>
            </a:r>
            <a:r>
              <a:rPr lang="it-IT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(A4), il costo per unità è predefinito</a:t>
            </a:r>
          </a:p>
          <a:p>
            <a:endParaRPr lang="it-IT" dirty="0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DDB0B854-6D4F-803A-FB14-261805CB18B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2262" y="1524000"/>
            <a:ext cx="10900610" cy="231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15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it-IT" sz="5600" u="none" dirty="0"/>
              <a:t>Docente APRE</a:t>
            </a:r>
          </a:p>
        </p:txBody>
      </p:sp>
      <p:pic>
        <p:nvPicPr>
          <p:cNvPr id="6" name="Immagine 5" descr="Immagine che contiene persona, uomo, tuta, cravatta&#10;&#10;Descrizione generata automaticamente">
            <a:extLst>
              <a:ext uri="{FF2B5EF4-FFF2-40B4-BE49-F238E27FC236}">
                <a16:creationId xmlns:a16="http://schemas.microsoft.com/office/drawing/2014/main" id="{EC186638-C7C0-4796-BCC7-A084F2F25F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3"/>
          <a:stretch/>
        </p:blipFill>
        <p:spPr>
          <a:xfrm>
            <a:off x="1214545" y="1992398"/>
            <a:ext cx="3581389" cy="35813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657715" y="2990818"/>
            <a:ext cx="4195673" cy="2913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it-IT" sz="20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it-IT" sz="2000" b="1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it-IT" sz="2400" b="1" dirty="0">
                <a:solidFill>
                  <a:schemeClr val="tx1">
                    <a:alpha val="80000"/>
                  </a:schemeClr>
                </a:solidFill>
              </a:rPr>
              <a:t>Daniele Gizzi</a:t>
            </a:r>
          </a:p>
          <a:p>
            <a:pPr marL="0" indent="0" algn="just">
              <a:buNone/>
            </a:pPr>
            <a:r>
              <a:rPr lang="it-IT" sz="2400" dirty="0">
                <a:solidFill>
                  <a:schemeClr val="tx1">
                    <a:alpha val="80000"/>
                  </a:schemeClr>
                </a:solidFill>
              </a:rPr>
              <a:t>NCP Horizon Europe for Legal and Financial and </a:t>
            </a:r>
            <a:r>
              <a:rPr lang="it-IT" sz="2400" dirty="0" err="1">
                <a:solidFill>
                  <a:schemeClr val="tx1">
                    <a:alpha val="80000"/>
                  </a:schemeClr>
                </a:solidFill>
              </a:rPr>
              <a:t>Research</a:t>
            </a:r>
            <a:r>
              <a:rPr lang="it-IT" sz="24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alpha val="80000"/>
                  </a:schemeClr>
                </a:solidFill>
              </a:rPr>
              <a:t>Infrastructures</a:t>
            </a:r>
            <a:endParaRPr lang="it-IT" sz="240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722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232C79-350E-2F51-FE5F-55538E018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68" y="681038"/>
            <a:ext cx="10680032" cy="1009650"/>
          </a:xfrm>
        </p:spPr>
        <p:txBody>
          <a:bodyPr>
            <a:noAutofit/>
          </a:bodyPr>
          <a:lstStyle/>
          <a:p>
            <a:pPr algn="ctr"/>
            <a:r>
              <a:rPr lang="it-IT" sz="3600" u="none" dirty="0">
                <a:solidFill>
                  <a:srgbClr val="002060"/>
                </a:solidFill>
              </a:rPr>
              <a:t>Compilare le schede dei </a:t>
            </a:r>
            <a:r>
              <a:rPr lang="it-IT" sz="3600" u="none" dirty="0" err="1">
                <a:solidFill>
                  <a:srgbClr val="002060"/>
                </a:solidFill>
              </a:rPr>
              <a:t>beneficiaries</a:t>
            </a:r>
            <a:r>
              <a:rPr lang="it-IT" sz="3600" u="none" dirty="0">
                <a:solidFill>
                  <a:srgbClr val="002060"/>
                </a:solidFill>
              </a:rPr>
              <a:t> – </a:t>
            </a:r>
            <a:br>
              <a:rPr lang="it-IT" sz="3600" u="none" dirty="0">
                <a:solidFill>
                  <a:srgbClr val="002060"/>
                </a:solidFill>
              </a:rPr>
            </a:br>
            <a:r>
              <a:rPr lang="it-IT" sz="3600" u="none" dirty="0" err="1">
                <a:solidFill>
                  <a:srgbClr val="002060"/>
                </a:solidFill>
              </a:rPr>
              <a:t>subcontracting</a:t>
            </a:r>
            <a:r>
              <a:rPr lang="it-IT" sz="3600" u="none" dirty="0">
                <a:solidFill>
                  <a:srgbClr val="002060"/>
                </a:solidFill>
              </a:rPr>
              <a:t> costs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65432A-1079-7C4A-F727-FF6D2408F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537" y="2396701"/>
            <a:ext cx="11341768" cy="225551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Inserire il numero di attività subappaltate per beneficiario e per WP come numero di unità. Il </a:t>
            </a:r>
            <a:r>
              <a:rPr lang="it-IT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costo per unità sarà una media dei costi del totale della attività subappaltate.</a:t>
            </a:r>
            <a:r>
              <a:rPr lang="it-IT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Non sono richieste altre informazioni dettagliate nel file Excel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attività </a:t>
            </a:r>
            <a:r>
              <a:rPr lang="it-IT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subappaltare e i relativi </a:t>
            </a:r>
            <a:r>
              <a:rPr lang="it-IT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costi devono essere descritti e giustificati nella tabella 3.1g </a:t>
            </a:r>
            <a:r>
              <a:rPr lang="it-IT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della </a:t>
            </a:r>
            <a:r>
              <a:rPr lang="it-IT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parte B </a:t>
            </a:r>
            <a:r>
              <a:rPr lang="it-IT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della proposta</a:t>
            </a:r>
            <a:endParaRPr lang="it-IT" sz="22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8C2CC6A0-AF70-D9D3-80F6-FF6CC0CEEE5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537" y="1864219"/>
            <a:ext cx="10844463" cy="481081"/>
          </a:xfrm>
          <a:prstGeom prst="rect">
            <a:avLst/>
          </a:prstGeom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94267D57-AFCD-AB41-5672-502D83651C0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98858" y="4724399"/>
            <a:ext cx="5472287" cy="1511621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9EAED96C-7249-DCF9-65D9-8BB6969A6747}"/>
              </a:ext>
            </a:extLst>
          </p:cNvPr>
          <p:cNvSpPr txBox="1"/>
          <p:nvPr/>
        </p:nvSpPr>
        <p:spPr>
          <a:xfrm>
            <a:off x="9312442" y="5085706"/>
            <a:ext cx="2334125" cy="1150315"/>
          </a:xfrm>
          <a:prstGeom prst="rect">
            <a:avLst/>
          </a:prstGeom>
          <a:solidFill>
            <a:srgbClr val="CEEB7D"/>
          </a:solidFill>
        </p:spPr>
        <p:txBody>
          <a:bodyPr vert="horz" wrap="square" lIns="0" tIns="41910" rIns="0" bIns="0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710" marR="123825">
              <a:lnSpc>
                <a:spcPct val="100000"/>
              </a:lnSpc>
              <a:spcBef>
                <a:spcPts val="330"/>
              </a:spcBef>
            </a:pPr>
            <a:r>
              <a:rPr lang="it-IT" dirty="0">
                <a:solidFill>
                  <a:srgbClr val="4D4D4D"/>
                </a:solidFill>
                <a:cs typeface="Arial MT"/>
              </a:rPr>
              <a:t>I costi inseriti qui devono corrispondere a quelli inseriti nel file Excel.</a:t>
            </a:r>
          </a:p>
        </p:txBody>
      </p:sp>
      <p:sp>
        <p:nvSpPr>
          <p:cNvPr id="9" name="Freccia curva 8">
            <a:extLst>
              <a:ext uri="{FF2B5EF4-FFF2-40B4-BE49-F238E27FC236}">
                <a16:creationId xmlns:a16="http://schemas.microsoft.com/office/drawing/2014/main" id="{6B66540B-8F8E-9BBF-B766-9FB83C2D84B4}"/>
              </a:ext>
            </a:extLst>
          </p:cNvPr>
          <p:cNvSpPr/>
          <p:nvPr/>
        </p:nvSpPr>
        <p:spPr>
          <a:xfrm flipV="1">
            <a:off x="1357561" y="4724399"/>
            <a:ext cx="934449" cy="474144"/>
          </a:xfrm>
          <a:prstGeom prst="bentArrow">
            <a:avLst>
              <a:gd name="adj1" fmla="val 25000"/>
              <a:gd name="adj2" fmla="val 22058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2F4A5EAE-5BAA-7300-CB76-1DB2E9AF7E0F}"/>
              </a:ext>
            </a:extLst>
          </p:cNvPr>
          <p:cNvSpPr/>
          <p:nvPr/>
        </p:nvSpPr>
        <p:spPr>
          <a:xfrm>
            <a:off x="8213558" y="5500442"/>
            <a:ext cx="814058" cy="320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3451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E4601E-83A2-F54F-0E38-5A1919072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3347"/>
            <a:ext cx="10515600" cy="844211"/>
          </a:xfrm>
        </p:spPr>
        <p:txBody>
          <a:bodyPr>
            <a:noAutofit/>
          </a:bodyPr>
          <a:lstStyle/>
          <a:p>
            <a:pPr algn="ctr"/>
            <a:r>
              <a:rPr lang="it-IT" sz="3600" u="none" dirty="0">
                <a:solidFill>
                  <a:srgbClr val="002060"/>
                </a:solidFill>
              </a:rPr>
              <a:t>Compilare le schede dei </a:t>
            </a:r>
            <a:r>
              <a:rPr lang="it-IT" sz="3600" u="none" dirty="0" err="1">
                <a:solidFill>
                  <a:srgbClr val="002060"/>
                </a:solidFill>
              </a:rPr>
              <a:t>beneficiaries</a:t>
            </a:r>
            <a:r>
              <a:rPr lang="it-IT" sz="3600" u="none" dirty="0">
                <a:solidFill>
                  <a:srgbClr val="002060"/>
                </a:solidFill>
              </a:rPr>
              <a:t> – </a:t>
            </a:r>
            <a:r>
              <a:rPr lang="it-IT" sz="3600" u="none" dirty="0" err="1">
                <a:solidFill>
                  <a:srgbClr val="002060"/>
                </a:solidFill>
              </a:rPr>
              <a:t>purchase</a:t>
            </a:r>
            <a:r>
              <a:rPr lang="it-IT" sz="3600" u="none" dirty="0">
                <a:solidFill>
                  <a:srgbClr val="002060"/>
                </a:solidFill>
              </a:rPr>
              <a:t> costs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3C4CCE-8833-6265-B264-8E4AE8CCC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43" y="1331495"/>
            <a:ext cx="4555957" cy="5077327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Inserire il </a:t>
            </a:r>
            <a:r>
              <a:rPr lang="it-IT" b="1" dirty="0"/>
              <a:t>numero totale di unità e il costo medio per unità </a:t>
            </a:r>
            <a:r>
              <a:rPr lang="it-IT" dirty="0"/>
              <a:t>per ogni categoria di costo rilevante</a:t>
            </a:r>
          </a:p>
          <a:p>
            <a:r>
              <a:rPr lang="it-IT" dirty="0"/>
              <a:t>Il costo unitario sarà una </a:t>
            </a:r>
            <a:r>
              <a:rPr lang="it-IT" b="1" dirty="0"/>
              <a:t>media dei prezzi </a:t>
            </a:r>
            <a:r>
              <a:rPr lang="it-IT" dirty="0"/>
              <a:t>di tutti gli articoli della categoria per un determinato beneficiario e per WP</a:t>
            </a:r>
          </a:p>
          <a:p>
            <a:r>
              <a:rPr lang="it-IT" b="1" dirty="0"/>
              <a:t>Se i costi di acquisto superano il 15% dei costi del personale per singolo beneficiario</a:t>
            </a:r>
            <a:r>
              <a:rPr lang="it-IT" dirty="0"/>
              <a:t>, si dovrà compilare la </a:t>
            </a:r>
            <a:r>
              <a:rPr lang="it-IT" b="1" dirty="0"/>
              <a:t>tabella 3.1h della Parte B </a:t>
            </a:r>
            <a:r>
              <a:rPr lang="it-IT" dirty="0"/>
              <a:t>della proposta</a:t>
            </a:r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C6CC2839-2C4C-7F32-E81F-BDDEBA07190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5454" y="1357558"/>
            <a:ext cx="6986335" cy="2612864"/>
          </a:xfrm>
          <a:prstGeom prst="rect">
            <a:avLst/>
          </a:prstGeom>
        </p:spPr>
      </p:pic>
      <p:pic>
        <p:nvPicPr>
          <p:cNvPr id="5" name="object 2">
            <a:extLst>
              <a:ext uri="{FF2B5EF4-FFF2-40B4-BE49-F238E27FC236}">
                <a16:creationId xmlns:a16="http://schemas.microsoft.com/office/drawing/2014/main" id="{22B3BB32-A0C5-EA68-125B-8080FE08A6B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82752" y="4114800"/>
            <a:ext cx="5406189" cy="2146854"/>
          </a:xfrm>
          <a:prstGeom prst="rect">
            <a:avLst/>
          </a:prstGeom>
        </p:spPr>
      </p:pic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040EE9F4-4FC8-03DC-7D2C-4BF635CE63CA}"/>
              </a:ext>
            </a:extLst>
          </p:cNvPr>
          <p:cNvSpPr/>
          <p:nvPr/>
        </p:nvSpPr>
        <p:spPr>
          <a:xfrm>
            <a:off x="5402220" y="5179600"/>
            <a:ext cx="814058" cy="320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1412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CCC732-E3B2-CA1B-86E2-9576F4E7B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57" y="425117"/>
            <a:ext cx="11871160" cy="986589"/>
          </a:xfrm>
        </p:spPr>
        <p:txBody>
          <a:bodyPr>
            <a:noAutofit/>
          </a:bodyPr>
          <a:lstStyle/>
          <a:p>
            <a:pPr algn="ctr"/>
            <a:r>
              <a:rPr lang="it-IT" sz="3600" u="none" dirty="0">
                <a:solidFill>
                  <a:srgbClr val="002060"/>
                </a:solidFill>
              </a:rPr>
              <a:t>Compilare le schede dei </a:t>
            </a:r>
            <a:r>
              <a:rPr lang="it-IT" sz="3600" u="none" dirty="0" err="1">
                <a:solidFill>
                  <a:srgbClr val="002060"/>
                </a:solidFill>
              </a:rPr>
              <a:t>beneficiaries</a:t>
            </a:r>
            <a:r>
              <a:rPr lang="it-IT" sz="3600" u="none" dirty="0">
                <a:solidFill>
                  <a:srgbClr val="002060"/>
                </a:solidFill>
              </a:rPr>
              <a:t> –</a:t>
            </a:r>
            <a:r>
              <a:rPr lang="it-IT" sz="3600" u="none" dirty="0" err="1">
                <a:solidFill>
                  <a:srgbClr val="002060"/>
                </a:solidFill>
              </a:rPr>
              <a:t>depreciation</a:t>
            </a:r>
            <a:r>
              <a:rPr lang="it-IT" sz="3600" u="none" dirty="0">
                <a:solidFill>
                  <a:srgbClr val="002060"/>
                </a:solidFill>
              </a:rPr>
              <a:t> costs (1)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5BFF03-93D8-4C35-D565-515B0141B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05" y="2775284"/>
            <a:ext cx="11502189" cy="365759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8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la categoria "</a:t>
            </a:r>
            <a:r>
              <a:rPr lang="it-IT" sz="88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Equipment</a:t>
            </a:r>
            <a:r>
              <a:rPr lang="it-IT" sz="8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è necessario inserire i costi di ammortamento nelle singole schede dei beneficiari: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it-IT" sz="8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Inserire le </a:t>
            </a:r>
            <a:r>
              <a:rPr lang="it-IT" sz="8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informazioni</a:t>
            </a:r>
            <a:r>
              <a:rPr lang="it-IT" sz="8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relative a: </a:t>
            </a:r>
            <a:r>
              <a:rPr lang="it-IT" sz="8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beneficiario, WP, tipologia di risorsa, nome dell'investimento, data di acquisto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it-IT" sz="8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Identificare il prezzo (stimato) </a:t>
            </a:r>
            <a:r>
              <a:rPr lang="it-IT" sz="8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dell'attrezzatura nella colonna </a:t>
            </a:r>
            <a:r>
              <a:rPr lang="it-IT" sz="8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it-IT" sz="8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Purchase</a:t>
            </a:r>
            <a:r>
              <a:rPr lang="it-IT" sz="8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cost</a:t>
            </a:r>
            <a:r>
              <a:rPr lang="it-IT" sz="88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it-IT" sz="8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it-IT" sz="8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Identificare la percentuale di utilizzo dell'attrezzatura per il progetto </a:t>
            </a:r>
            <a:r>
              <a:rPr lang="it-IT" sz="8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nella colonna «% utilizzata per il progetto»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it-IT" sz="8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Dividere il periodo (in mesi) in cui l'attrezzatura è stata utilizzata per il progetto per il periodo di ammortamento (in mesi) dell'attrezzatura</a:t>
            </a:r>
            <a:r>
              <a:rPr lang="it-IT" sz="8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8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Moltiplicare i risultati per il 100%. </a:t>
            </a:r>
            <a:r>
              <a:rPr lang="it-IT" sz="8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Identificare il risultato nella colonna «% di utilizzo per la durata dell'investimento»</a:t>
            </a:r>
          </a:p>
          <a:p>
            <a:endParaRPr lang="it-IT" dirty="0"/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4C534AB3-BAD2-9EED-3748-C4939992307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7516" y="1203158"/>
            <a:ext cx="11401927" cy="148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32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05D594-1949-2EA6-3154-6DD0039D9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558" y="641683"/>
            <a:ext cx="10515600" cy="92868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u="none" dirty="0">
                <a:solidFill>
                  <a:srgbClr val="002060"/>
                </a:solidFill>
              </a:rPr>
              <a:t>Compilare le schede dei </a:t>
            </a:r>
            <a:r>
              <a:rPr lang="it-IT" sz="3600" u="none" dirty="0" err="1">
                <a:solidFill>
                  <a:srgbClr val="002060"/>
                </a:solidFill>
              </a:rPr>
              <a:t>beneficiaries</a:t>
            </a:r>
            <a:r>
              <a:rPr lang="it-IT" sz="3600" u="none" dirty="0">
                <a:solidFill>
                  <a:srgbClr val="002060"/>
                </a:solidFill>
              </a:rPr>
              <a:t> –</a:t>
            </a:r>
            <a:r>
              <a:rPr lang="it-IT" sz="3600" u="none" dirty="0" err="1">
                <a:solidFill>
                  <a:srgbClr val="002060"/>
                </a:solidFill>
              </a:rPr>
              <a:t>depreciation</a:t>
            </a:r>
            <a:r>
              <a:rPr lang="it-IT" sz="3600" u="none" dirty="0">
                <a:solidFill>
                  <a:srgbClr val="002060"/>
                </a:solidFill>
              </a:rPr>
              <a:t> costs (2)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5C2D51-A07A-FB05-66EC-D3453FDC0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557" y="3429000"/>
            <a:ext cx="11413957" cy="2899611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L’importo dei costi di ammortamento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viene trasferito automaticamente alla rispettiva scheda "</a:t>
            </a:r>
            <a:r>
              <a:rPr lang="it-IT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BEx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". 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necessario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aggiungere manualmente 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tali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costi nella sezione dedicata della scheda '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BEx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nella scheda «</a:t>
            </a:r>
            <a:r>
              <a:rPr lang="it-IT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Depreciation</a:t>
            </a:r>
            <a:r>
              <a:rPr lang="it-IT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costs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sono presenti più voci per una singola sezione 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(stesso beneficiario, stesso WP e stessa tipologia di risorsa), è necessario inserire il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numero di voci come unità e aggiungere la media dei costi di ammortamento come "costo per unità"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alcuni casi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il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</a:t>
            </a:r>
            <a:r>
              <a:rPr lang="it-IT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specifica che gli acquisti di attrezzature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infrastrutture e altri beni possono essere dichiarati come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costi interamente capitalizzati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In tal caso, i costi interamente capitalizzati devono essere indicati nella sezione "C.2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Equipment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DFB9C119-9695-7666-976D-7B1EB427630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558" y="1451810"/>
            <a:ext cx="11413958" cy="191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03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7DB390-7195-63F3-1A23-90BA710BF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5600" cy="842211"/>
          </a:xfrm>
        </p:spPr>
        <p:txBody>
          <a:bodyPr>
            <a:noAutofit/>
          </a:bodyPr>
          <a:lstStyle/>
          <a:p>
            <a:pPr algn="ctr"/>
            <a:r>
              <a:rPr lang="it-IT" u="none" dirty="0">
                <a:solidFill>
                  <a:srgbClr val="002060"/>
                </a:solidFill>
              </a:rPr>
              <a:t>Compilare le schede dei </a:t>
            </a:r>
            <a:r>
              <a:rPr lang="it-IT" u="none" dirty="0" err="1">
                <a:solidFill>
                  <a:srgbClr val="002060"/>
                </a:solidFill>
              </a:rPr>
              <a:t>beneficiaries</a:t>
            </a:r>
            <a:r>
              <a:rPr lang="it-IT" u="none" dirty="0">
                <a:solidFill>
                  <a:srgbClr val="002060"/>
                </a:solidFill>
              </a:rPr>
              <a:t> - </a:t>
            </a:r>
            <a:r>
              <a:rPr lang="en-US" u="none" dirty="0">
                <a:solidFill>
                  <a:srgbClr val="002060"/>
                </a:solidFill>
              </a:rPr>
              <a:t>other  direct costs and indirect costs</a:t>
            </a:r>
            <a:endParaRPr lang="it-IT" u="none" dirty="0">
              <a:solidFill>
                <a:srgbClr val="00206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A8ECCE-42CF-7B89-EABD-6090FEF37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46885"/>
            <a:ext cx="10515600" cy="2149641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/>
              <a:t>Alcuni tipologie di costi possono essere inserite solo se esplicitamente previsto nelle condizioni specifiche della call</a:t>
            </a:r>
            <a:r>
              <a:rPr lang="it-IT" dirty="0"/>
              <a:t>. Esempi: </a:t>
            </a:r>
            <a:endParaRPr lang="en-US" dirty="0"/>
          </a:p>
          <a:p>
            <a:pPr>
              <a:buFontTx/>
              <a:buChar char="-"/>
            </a:pPr>
            <a:r>
              <a:rPr lang="it-IT" i="1" dirty="0"/>
              <a:t>sostegno finanziario a terze parti (FSTP)</a:t>
            </a:r>
          </a:p>
          <a:p>
            <a:pPr>
              <a:buFontTx/>
              <a:buChar char="-"/>
            </a:pPr>
            <a:r>
              <a:rPr lang="it-IT" i="1" dirty="0"/>
              <a:t>costi per l'accesso transnazionale e virtuale alle infrastrutture di ricerca </a:t>
            </a:r>
          </a:p>
          <a:p>
            <a:pPr>
              <a:buFontTx/>
              <a:buChar char="-"/>
            </a:pPr>
            <a:r>
              <a:rPr lang="it-IT" i="1" dirty="0"/>
              <a:t>costi per la gestione di appalti PCP/PPI</a:t>
            </a:r>
            <a:endParaRPr lang="en-US" i="1" dirty="0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A020B66F-838A-685D-6B1C-DC9862C7D09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679970"/>
            <a:ext cx="9977106" cy="237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21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261A18-EC08-3411-7568-2DD10E7E3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6382"/>
            <a:ext cx="10515600" cy="758190"/>
          </a:xfrm>
        </p:spPr>
        <p:txBody>
          <a:bodyPr>
            <a:normAutofit/>
          </a:bodyPr>
          <a:lstStyle/>
          <a:p>
            <a:pPr algn="ctr"/>
            <a:r>
              <a:rPr lang="it-IT" u="none" dirty="0" err="1">
                <a:solidFill>
                  <a:srgbClr val="002060"/>
                </a:solidFill>
              </a:rPr>
              <a:t>Lump</a:t>
            </a:r>
            <a:r>
              <a:rPr lang="it-IT" u="none" dirty="0">
                <a:solidFill>
                  <a:srgbClr val="002060"/>
                </a:solidFill>
              </a:rPr>
              <a:t> sum breakdown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E7AB26-806B-D1D1-BAE1-B154F02BA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719" y="1284572"/>
            <a:ext cx="11691069" cy="2809051"/>
          </a:xfrm>
        </p:spPr>
        <p:txBody>
          <a:bodyPr>
            <a:normAutofit fontScale="92500"/>
          </a:bodyPr>
          <a:lstStyle/>
          <a:p>
            <a:r>
              <a:rPr lang="it-IT" b="1" dirty="0"/>
              <a:t>La tabella Excel genera in automatico la ripartizione dell'importo </a:t>
            </a:r>
            <a:r>
              <a:rPr lang="it-IT" b="1" dirty="0" err="1"/>
              <a:t>lump</a:t>
            </a:r>
            <a:r>
              <a:rPr lang="it-IT" b="1" dirty="0"/>
              <a:t> sum per beneficiario/entità affiliata e per WP</a:t>
            </a:r>
            <a:r>
              <a:rPr lang="it-IT" dirty="0"/>
              <a:t>, applicando la % di finanziamento scelto nell'elenco dei beneficiari </a:t>
            </a:r>
          </a:p>
          <a:p>
            <a:r>
              <a:rPr lang="it-IT" dirty="0"/>
              <a:t>Nella </a:t>
            </a:r>
            <a:r>
              <a:rPr lang="it-IT" b="1" dirty="0"/>
              <a:t>parte A della proposta </a:t>
            </a:r>
            <a:r>
              <a:rPr lang="it-IT" dirty="0"/>
              <a:t>è necessario compilare </a:t>
            </a:r>
            <a:r>
              <a:rPr lang="it-IT" b="1" dirty="0"/>
              <a:t>la tabella </a:t>
            </a:r>
            <a:r>
              <a:rPr lang="it-IT" b="1" i="1" dirty="0"/>
              <a:t>"</a:t>
            </a:r>
            <a:r>
              <a:rPr lang="it-IT" sz="2800" b="1" i="1" spc="-5" dirty="0">
                <a:cs typeface="Arial MT"/>
              </a:rPr>
              <a:t>Budget for the </a:t>
            </a:r>
            <a:r>
              <a:rPr lang="it-IT" sz="2800" b="1" i="1" spc="-10" dirty="0" err="1">
                <a:cs typeface="Arial MT"/>
              </a:rPr>
              <a:t>proposal</a:t>
            </a:r>
            <a:r>
              <a:rPr lang="it-IT" i="1" dirty="0"/>
              <a:t>", </a:t>
            </a:r>
            <a:r>
              <a:rPr lang="it-IT" dirty="0"/>
              <a:t>inserendo l'importo del contributo richiesto per ciascun partecipante. Si utilizzeranno gli importi totali per beneficiario riportati nella tabella "</a:t>
            </a:r>
            <a:r>
              <a:rPr lang="en-US" b="1" i="1" dirty="0"/>
              <a:t>Estimated breakdown of the lump sum per work package and per beneficiary</a:t>
            </a:r>
            <a:r>
              <a:rPr lang="en-US" dirty="0"/>
              <a:t>’</a:t>
            </a:r>
            <a:r>
              <a:rPr lang="it-IT" dirty="0"/>
              <a:t>" nel file Excel</a:t>
            </a:r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7941BB46-E09C-528D-84D1-EA1A4E3EFEE0}"/>
              </a:ext>
            </a:extLst>
          </p:cNvPr>
          <p:cNvGrpSpPr/>
          <p:nvPr/>
        </p:nvGrpSpPr>
        <p:grpSpPr>
          <a:xfrm>
            <a:off x="420720" y="4355432"/>
            <a:ext cx="11478767" cy="2061410"/>
            <a:chOff x="342900" y="4421123"/>
            <a:chExt cx="11478767" cy="2019300"/>
          </a:xfrm>
        </p:grpSpPr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B3660987-482A-BF13-5F78-753C9E193C4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65619" y="4421123"/>
              <a:ext cx="4956048" cy="1054608"/>
            </a:xfrm>
            <a:prstGeom prst="rect">
              <a:avLst/>
            </a:prstGeom>
          </p:spPr>
        </p:pic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7419E469-D177-756D-69DD-4B5F8FD19D0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900" y="4421123"/>
              <a:ext cx="6124956" cy="2019300"/>
            </a:xfrm>
            <a:prstGeom prst="rect">
              <a:avLst/>
            </a:prstGeom>
          </p:spPr>
        </p:pic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42DB7D0C-96C4-93A9-4717-E1E05A54C13B}"/>
                </a:ext>
              </a:extLst>
            </p:cNvPr>
            <p:cNvSpPr/>
            <p:nvPr/>
          </p:nvSpPr>
          <p:spPr>
            <a:xfrm>
              <a:off x="5336285" y="5476493"/>
              <a:ext cx="646430" cy="205740"/>
            </a:xfrm>
            <a:custGeom>
              <a:avLst/>
              <a:gdLst/>
              <a:ahLst/>
              <a:cxnLst/>
              <a:rect l="l" t="t" r="r" b="b"/>
              <a:pathLst>
                <a:path w="646429" h="205739">
                  <a:moveTo>
                    <a:pt x="0" y="102869"/>
                  </a:moveTo>
                  <a:lnTo>
                    <a:pt x="25390" y="62847"/>
                  </a:lnTo>
                  <a:lnTo>
                    <a:pt x="94630" y="30146"/>
                  </a:lnTo>
                  <a:lnTo>
                    <a:pt x="142447" y="17580"/>
                  </a:lnTo>
                  <a:lnTo>
                    <a:pt x="197328" y="8090"/>
                  </a:lnTo>
                  <a:lnTo>
                    <a:pt x="257974" y="2091"/>
                  </a:lnTo>
                  <a:lnTo>
                    <a:pt x="323088" y="0"/>
                  </a:lnTo>
                  <a:lnTo>
                    <a:pt x="388201" y="2091"/>
                  </a:lnTo>
                  <a:lnTo>
                    <a:pt x="448847" y="8090"/>
                  </a:lnTo>
                  <a:lnTo>
                    <a:pt x="503728" y="17580"/>
                  </a:lnTo>
                  <a:lnTo>
                    <a:pt x="551545" y="30146"/>
                  </a:lnTo>
                  <a:lnTo>
                    <a:pt x="590997" y="45373"/>
                  </a:lnTo>
                  <a:lnTo>
                    <a:pt x="639611" y="82150"/>
                  </a:lnTo>
                  <a:lnTo>
                    <a:pt x="646176" y="102869"/>
                  </a:lnTo>
                  <a:lnTo>
                    <a:pt x="639611" y="123600"/>
                  </a:lnTo>
                  <a:lnTo>
                    <a:pt x="590997" y="160382"/>
                  </a:lnTo>
                  <a:lnTo>
                    <a:pt x="551545" y="175607"/>
                  </a:lnTo>
                  <a:lnTo>
                    <a:pt x="503728" y="188169"/>
                  </a:lnTo>
                  <a:lnTo>
                    <a:pt x="448847" y="197655"/>
                  </a:lnTo>
                  <a:lnTo>
                    <a:pt x="388201" y="203649"/>
                  </a:lnTo>
                  <a:lnTo>
                    <a:pt x="323088" y="205739"/>
                  </a:lnTo>
                  <a:lnTo>
                    <a:pt x="257974" y="203649"/>
                  </a:lnTo>
                  <a:lnTo>
                    <a:pt x="197328" y="197655"/>
                  </a:lnTo>
                  <a:lnTo>
                    <a:pt x="142447" y="188169"/>
                  </a:lnTo>
                  <a:lnTo>
                    <a:pt x="94630" y="175607"/>
                  </a:lnTo>
                  <a:lnTo>
                    <a:pt x="55178" y="160382"/>
                  </a:lnTo>
                  <a:lnTo>
                    <a:pt x="6564" y="123600"/>
                  </a:lnTo>
                  <a:lnTo>
                    <a:pt x="0" y="102869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183DD24B-0833-D794-C2D9-C8765BC17D95}"/>
                </a:ext>
              </a:extLst>
            </p:cNvPr>
            <p:cNvSpPr/>
            <p:nvPr/>
          </p:nvSpPr>
          <p:spPr>
            <a:xfrm>
              <a:off x="5982461" y="5049011"/>
              <a:ext cx="4916805" cy="544830"/>
            </a:xfrm>
            <a:custGeom>
              <a:avLst/>
              <a:gdLst/>
              <a:ahLst/>
              <a:cxnLst/>
              <a:rect l="l" t="t" r="r" b="b"/>
              <a:pathLst>
                <a:path w="4916805" h="544829">
                  <a:moveTo>
                    <a:pt x="2443607" y="515619"/>
                  </a:moveTo>
                  <a:lnTo>
                    <a:pt x="0" y="515619"/>
                  </a:lnTo>
                  <a:lnTo>
                    <a:pt x="0" y="544550"/>
                  </a:lnTo>
                  <a:lnTo>
                    <a:pt x="2472563" y="544550"/>
                  </a:lnTo>
                  <a:lnTo>
                    <a:pt x="2472563" y="530097"/>
                  </a:lnTo>
                  <a:lnTo>
                    <a:pt x="2443607" y="530097"/>
                  </a:lnTo>
                  <a:lnTo>
                    <a:pt x="2443607" y="515619"/>
                  </a:lnTo>
                  <a:close/>
                </a:path>
                <a:path w="4916805" h="544829">
                  <a:moveTo>
                    <a:pt x="4829429" y="28956"/>
                  </a:moveTo>
                  <a:lnTo>
                    <a:pt x="2443607" y="28956"/>
                  </a:lnTo>
                  <a:lnTo>
                    <a:pt x="2443607" y="530097"/>
                  </a:lnTo>
                  <a:lnTo>
                    <a:pt x="2458085" y="515619"/>
                  </a:lnTo>
                  <a:lnTo>
                    <a:pt x="2472563" y="515619"/>
                  </a:lnTo>
                  <a:lnTo>
                    <a:pt x="2472563" y="57912"/>
                  </a:lnTo>
                  <a:lnTo>
                    <a:pt x="2458085" y="57912"/>
                  </a:lnTo>
                  <a:lnTo>
                    <a:pt x="2472563" y="43433"/>
                  </a:lnTo>
                  <a:lnTo>
                    <a:pt x="4829429" y="43433"/>
                  </a:lnTo>
                  <a:lnTo>
                    <a:pt x="4829429" y="28956"/>
                  </a:lnTo>
                  <a:close/>
                </a:path>
                <a:path w="4916805" h="544829">
                  <a:moveTo>
                    <a:pt x="2472563" y="515619"/>
                  </a:moveTo>
                  <a:lnTo>
                    <a:pt x="2458085" y="515619"/>
                  </a:lnTo>
                  <a:lnTo>
                    <a:pt x="2443607" y="530097"/>
                  </a:lnTo>
                  <a:lnTo>
                    <a:pt x="2472563" y="530097"/>
                  </a:lnTo>
                  <a:lnTo>
                    <a:pt x="2472563" y="515619"/>
                  </a:lnTo>
                  <a:close/>
                </a:path>
                <a:path w="4916805" h="544829">
                  <a:moveTo>
                    <a:pt x="4829429" y="0"/>
                  </a:moveTo>
                  <a:lnTo>
                    <a:pt x="4829429" y="86868"/>
                  </a:lnTo>
                  <a:lnTo>
                    <a:pt x="4887341" y="57912"/>
                  </a:lnTo>
                  <a:lnTo>
                    <a:pt x="4843907" y="57912"/>
                  </a:lnTo>
                  <a:lnTo>
                    <a:pt x="4843907" y="28956"/>
                  </a:lnTo>
                  <a:lnTo>
                    <a:pt x="4887341" y="28956"/>
                  </a:lnTo>
                  <a:lnTo>
                    <a:pt x="4829429" y="0"/>
                  </a:lnTo>
                  <a:close/>
                </a:path>
                <a:path w="4916805" h="544829">
                  <a:moveTo>
                    <a:pt x="2472563" y="43433"/>
                  </a:moveTo>
                  <a:lnTo>
                    <a:pt x="2458085" y="57912"/>
                  </a:lnTo>
                  <a:lnTo>
                    <a:pt x="2472563" y="57912"/>
                  </a:lnTo>
                  <a:lnTo>
                    <a:pt x="2472563" y="43433"/>
                  </a:lnTo>
                  <a:close/>
                </a:path>
                <a:path w="4916805" h="544829">
                  <a:moveTo>
                    <a:pt x="4829429" y="43433"/>
                  </a:moveTo>
                  <a:lnTo>
                    <a:pt x="2472563" y="43433"/>
                  </a:lnTo>
                  <a:lnTo>
                    <a:pt x="2472563" y="57912"/>
                  </a:lnTo>
                  <a:lnTo>
                    <a:pt x="4829429" y="57912"/>
                  </a:lnTo>
                  <a:lnTo>
                    <a:pt x="4829429" y="43433"/>
                  </a:lnTo>
                  <a:close/>
                </a:path>
                <a:path w="4916805" h="544829">
                  <a:moveTo>
                    <a:pt x="4887341" y="28956"/>
                  </a:moveTo>
                  <a:lnTo>
                    <a:pt x="4843907" y="28956"/>
                  </a:lnTo>
                  <a:lnTo>
                    <a:pt x="4843907" y="57912"/>
                  </a:lnTo>
                  <a:lnTo>
                    <a:pt x="4887341" y="57912"/>
                  </a:lnTo>
                  <a:lnTo>
                    <a:pt x="4916296" y="43433"/>
                  </a:lnTo>
                  <a:lnTo>
                    <a:pt x="4887341" y="2895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C06FAB1-06C0-9D22-0000-44F5CBCFBB6E}"/>
              </a:ext>
            </a:extLst>
          </p:cNvPr>
          <p:cNvSpPr txBox="1"/>
          <p:nvPr/>
        </p:nvSpPr>
        <p:spPr>
          <a:xfrm>
            <a:off x="2606842" y="3974686"/>
            <a:ext cx="1523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800" b="1" spc="-5" dirty="0">
                <a:solidFill>
                  <a:srgbClr val="0355B0"/>
                </a:solidFill>
                <a:latin typeface="Arial"/>
                <a:cs typeface="Arial"/>
              </a:rPr>
              <a:t>Excel</a:t>
            </a:r>
            <a:r>
              <a:rPr lang="it-IT" sz="1800" b="1" spc="-65" dirty="0">
                <a:solidFill>
                  <a:srgbClr val="0355B0"/>
                </a:solidFill>
                <a:latin typeface="Arial"/>
                <a:cs typeface="Arial"/>
              </a:rPr>
              <a:t> </a:t>
            </a:r>
            <a:r>
              <a:rPr lang="it-IT" sz="1800" b="1" spc="-5" dirty="0">
                <a:solidFill>
                  <a:srgbClr val="0355B0"/>
                </a:solidFill>
                <a:latin typeface="Arial"/>
                <a:cs typeface="Arial"/>
              </a:rPr>
              <a:t>file</a:t>
            </a:r>
            <a:endParaRPr lang="it-IT" sz="1800" dirty="0">
              <a:latin typeface="Arial"/>
              <a:cs typeface="Arial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EA5BCE4-20DE-FB19-4D19-BE4B7AAFDEC2}"/>
              </a:ext>
            </a:extLst>
          </p:cNvPr>
          <p:cNvSpPr txBox="1"/>
          <p:nvPr/>
        </p:nvSpPr>
        <p:spPr>
          <a:xfrm>
            <a:off x="8823158" y="3954777"/>
            <a:ext cx="1523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b="1" spc="-5" dirty="0">
                <a:solidFill>
                  <a:srgbClr val="0355B0"/>
                </a:solidFill>
                <a:latin typeface="Arial"/>
                <a:cs typeface="Arial"/>
              </a:rPr>
              <a:t>Parte A</a:t>
            </a:r>
            <a:endParaRPr lang="it-IT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1318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90543D-8E87-2914-CDD5-587BAD155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7937"/>
            <a:ext cx="10515600" cy="441158"/>
          </a:xfrm>
        </p:spPr>
        <p:txBody>
          <a:bodyPr>
            <a:normAutofit fontScale="90000"/>
          </a:bodyPr>
          <a:lstStyle/>
          <a:p>
            <a:pPr algn="ctr"/>
            <a:r>
              <a:rPr lang="it-IT" u="none" dirty="0">
                <a:solidFill>
                  <a:srgbClr val="002060"/>
                </a:solidFill>
              </a:rPr>
              <a:t>Tabelle riassuntive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E66FE4-B9B2-1ADD-F2EB-E481E1232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63" y="5204339"/>
            <a:ext cx="10720137" cy="111897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 </a:t>
            </a:r>
            <a:r>
              <a:rPr lang="en-US" b="1" dirty="0" err="1"/>
              <a:t>tabelle</a:t>
            </a:r>
            <a:r>
              <a:rPr lang="en-US" b="1" dirty="0"/>
              <a:t> ‘Summary per WP’ and ‘BE-WP person months’ </a:t>
            </a:r>
            <a:r>
              <a:rPr lang="en-US" b="1" dirty="0" err="1"/>
              <a:t>si</a:t>
            </a:r>
            <a:r>
              <a:rPr lang="en-US" b="1" dirty="0"/>
              <a:t> </a:t>
            </a:r>
            <a:r>
              <a:rPr lang="en-US" b="1" dirty="0" err="1"/>
              <a:t>generano</a:t>
            </a:r>
            <a:r>
              <a:rPr lang="en-US" b="1" dirty="0"/>
              <a:t> </a:t>
            </a:r>
            <a:r>
              <a:rPr lang="en-US" b="1" dirty="0" err="1"/>
              <a:t>automaticamente</a:t>
            </a:r>
            <a:endParaRPr lang="it-IT" b="1" dirty="0"/>
          </a:p>
          <a:p>
            <a:r>
              <a:rPr lang="it-IT" dirty="0"/>
              <a:t>Saranno </a:t>
            </a:r>
            <a:r>
              <a:rPr lang="it-IT" b="1" dirty="0"/>
              <a:t>esaminate dai valutatori </a:t>
            </a:r>
            <a:r>
              <a:rPr lang="it-IT" dirty="0"/>
              <a:t>durante la valutazione della proposta</a:t>
            </a:r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5155A7B5-E55A-7064-1C05-31248008C86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645" y="1179095"/>
            <a:ext cx="8065007" cy="2319448"/>
          </a:xfrm>
          <a:prstGeom prst="rect">
            <a:avLst/>
          </a:prstGeom>
        </p:spPr>
      </p:pic>
      <p:pic>
        <p:nvPicPr>
          <p:cNvPr id="5" name="object 4">
            <a:extLst>
              <a:ext uri="{FF2B5EF4-FFF2-40B4-BE49-F238E27FC236}">
                <a16:creationId xmlns:a16="http://schemas.microsoft.com/office/drawing/2014/main" id="{C75A7575-C879-747A-56EF-26F3B638E3A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25992" y="3585412"/>
            <a:ext cx="7927808" cy="161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30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12D37C-CD52-C8B8-DF7D-C3D0228B2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900" u="none" dirty="0">
                <a:solidFill>
                  <a:srgbClr val="002060"/>
                </a:solidFill>
              </a:rPr>
              <a:t>Reference </a:t>
            </a:r>
            <a:r>
              <a:rPr lang="it-IT" sz="2900" u="none" dirty="0" err="1">
                <a:solidFill>
                  <a:srgbClr val="002060"/>
                </a:solidFill>
              </a:rPr>
              <a:t>documents</a:t>
            </a:r>
            <a:endParaRPr lang="it-IT" sz="2900" u="none" dirty="0">
              <a:solidFill>
                <a:srgbClr val="00206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390705-280C-994D-2867-0A5B15E19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t-IT" u="sng" dirty="0"/>
          </a:p>
          <a:p>
            <a:pPr marL="0" indent="0" algn="ctr">
              <a:buNone/>
            </a:pPr>
            <a:endParaRPr lang="it-IT" u="sng" dirty="0"/>
          </a:p>
          <a:p>
            <a:pPr marL="0" indent="0" algn="ctr">
              <a:buNone/>
            </a:pPr>
            <a:r>
              <a:rPr lang="it-IT" u="sng" dirty="0"/>
              <a:t>https://ec.europa.eu/info/funding-tenders/opportunities/portal/screen/how-to-participate/reference-documents;programCode=HORIZON</a:t>
            </a:r>
          </a:p>
        </p:txBody>
      </p:sp>
    </p:spTree>
    <p:extLst>
      <p:ext uri="{BB962C8B-B14F-4D97-AF65-F5344CB8AC3E}">
        <p14:creationId xmlns:p14="http://schemas.microsoft.com/office/powerpoint/2010/main" val="2334339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1F0997-3041-67E8-90F5-DC5EFE17A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21" y="601579"/>
            <a:ext cx="10736179" cy="697832"/>
          </a:xfrm>
        </p:spPr>
        <p:txBody>
          <a:bodyPr/>
          <a:lstStyle/>
          <a:p>
            <a:pPr algn="ctr"/>
            <a:r>
              <a:rPr lang="it-IT" sz="2900" u="none" dirty="0">
                <a:solidFill>
                  <a:srgbClr val="002060"/>
                </a:solidFill>
              </a:rPr>
              <a:t>Caricare il file </a:t>
            </a:r>
            <a:r>
              <a:rPr lang="it-IT" sz="2900" u="none" dirty="0" err="1">
                <a:solidFill>
                  <a:srgbClr val="002060"/>
                </a:solidFill>
              </a:rPr>
              <a:t>excel</a:t>
            </a:r>
            <a:endParaRPr lang="it-IT" sz="2900" u="none" dirty="0">
              <a:solidFill>
                <a:srgbClr val="00206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00F7E5-5AD0-FDA2-F7AE-03E693F7F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253" y="1299411"/>
            <a:ext cx="5618747" cy="4957010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/>
              <a:t>Una volta completata la «</a:t>
            </a:r>
            <a:r>
              <a:rPr lang="it-IT" b="1" dirty="0" err="1"/>
              <a:t>detailed</a:t>
            </a:r>
            <a:r>
              <a:rPr lang="it-IT" b="1" dirty="0"/>
              <a:t> budget </a:t>
            </a:r>
            <a:r>
              <a:rPr lang="it-IT" b="1" dirty="0" err="1"/>
              <a:t>table</a:t>
            </a:r>
            <a:r>
              <a:rPr lang="it-IT" b="1" dirty="0"/>
              <a:t>»</a:t>
            </a:r>
            <a:r>
              <a:rPr lang="it-IT" dirty="0"/>
              <a:t>, </a:t>
            </a:r>
            <a:r>
              <a:rPr lang="it-IT" b="1" dirty="0"/>
              <a:t>caricarla nel sistema </a:t>
            </a:r>
            <a:r>
              <a:rPr lang="it-IT" dirty="0"/>
              <a:t>di presentazione online come </a:t>
            </a:r>
            <a:r>
              <a:rPr lang="it-IT" b="1" dirty="0"/>
              <a:t>allegato al modello della parte B</a:t>
            </a:r>
          </a:p>
          <a:p>
            <a:r>
              <a:rPr lang="it-IT" dirty="0"/>
              <a:t>Il </a:t>
            </a:r>
            <a:r>
              <a:rPr lang="it-IT" b="1" dirty="0"/>
              <a:t>formato del modello Excel è .</a:t>
            </a:r>
            <a:r>
              <a:rPr lang="it-IT" b="1" dirty="0" err="1"/>
              <a:t>xlsm</a:t>
            </a:r>
            <a:r>
              <a:rPr lang="it-IT" b="1" dirty="0"/>
              <a:t> perché utilizza delle macro</a:t>
            </a:r>
            <a:r>
              <a:rPr lang="it-IT" dirty="0"/>
              <a:t>. Durante il lavoro, salvare sempre in formato .</a:t>
            </a:r>
            <a:r>
              <a:rPr lang="it-IT" dirty="0" err="1"/>
              <a:t>xlsm</a:t>
            </a:r>
            <a:r>
              <a:rPr lang="it-IT" dirty="0"/>
              <a:t> </a:t>
            </a:r>
            <a:r>
              <a:rPr lang="it-IT" b="1" dirty="0"/>
              <a:t>MA caricare il file Excel in formato .</a:t>
            </a:r>
            <a:r>
              <a:rPr lang="it-IT" b="1" dirty="0" err="1"/>
              <a:t>xlsx</a:t>
            </a:r>
            <a:r>
              <a:rPr lang="it-IT" b="1" dirty="0"/>
              <a:t> o .</a:t>
            </a:r>
            <a:r>
              <a:rPr lang="it-IT" b="1" dirty="0" err="1"/>
              <a:t>xls</a:t>
            </a:r>
            <a:r>
              <a:rPr lang="it-IT" dirty="0"/>
              <a:t>. </a:t>
            </a:r>
          </a:p>
          <a:p>
            <a:r>
              <a:rPr lang="it-IT" dirty="0"/>
              <a:t>Per motivi di sicurezza, non è possibile caricare il file in formato .</a:t>
            </a:r>
            <a:r>
              <a:rPr lang="it-IT" dirty="0" err="1"/>
              <a:t>xlsm</a:t>
            </a:r>
            <a:r>
              <a:rPr lang="it-IT" dirty="0"/>
              <a:t>.  Conservare sempre una copia del file .</a:t>
            </a:r>
            <a:r>
              <a:rPr lang="it-IT" dirty="0" err="1"/>
              <a:t>xlsm</a:t>
            </a:r>
            <a:r>
              <a:rPr lang="it-IT" dirty="0"/>
              <a:t> originale</a:t>
            </a:r>
          </a:p>
        </p:txBody>
      </p:sp>
      <p:pic>
        <p:nvPicPr>
          <p:cNvPr id="4" name="object 9">
            <a:extLst>
              <a:ext uri="{FF2B5EF4-FFF2-40B4-BE49-F238E27FC236}">
                <a16:creationId xmlns:a16="http://schemas.microsoft.com/office/drawing/2014/main" id="{AAC18598-27DA-C427-BE42-F7A29238EC6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1395663"/>
            <a:ext cx="5935579" cy="423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60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5D3CC2-9410-4CF8-A569-3DA6ABDDB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566057"/>
            <a:ext cx="10515600" cy="928688"/>
          </a:xfrm>
        </p:spPr>
        <p:txBody>
          <a:bodyPr>
            <a:noAutofit/>
          </a:bodyPr>
          <a:lstStyle/>
          <a:p>
            <a:pPr algn="ctr"/>
            <a:r>
              <a:rPr lang="it-IT" u="none" dirty="0">
                <a:solidFill>
                  <a:srgbClr val="002060"/>
                </a:solidFill>
              </a:rPr>
              <a:t>D</a:t>
            </a:r>
            <a:r>
              <a:rPr lang="it-IT" u="none" dirty="0" err="1">
                <a:solidFill>
                  <a:srgbClr val="002060"/>
                </a:solidFill>
              </a:rPr>
              <a:t>esign</a:t>
            </a:r>
            <a:r>
              <a:rPr lang="it-IT" u="none" dirty="0">
                <a:solidFill>
                  <a:srgbClr val="002060"/>
                </a:solidFill>
              </a:rPr>
              <a:t> dei </a:t>
            </a:r>
            <a:r>
              <a:rPr lang="it-IT" u="none" dirty="0" err="1">
                <a:solidFill>
                  <a:srgbClr val="002060"/>
                </a:solidFill>
              </a:rPr>
              <a:t>WPs</a:t>
            </a:r>
            <a:r>
              <a:rPr lang="it-IT" u="none" dirty="0">
                <a:solidFill>
                  <a:srgbClr val="002060"/>
                </a:solidFill>
              </a:rPr>
              <a:t>…Suggerimenti (1)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F0C7FB-AEAE-463C-B33D-553196501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667" y="1567543"/>
            <a:ext cx="11773503" cy="4867124"/>
          </a:xfrm>
        </p:spPr>
        <p:txBody>
          <a:bodyPr>
            <a:normAutofit fontScale="92500" lnSpcReduction="20000"/>
          </a:bodyPr>
          <a:lstStyle/>
          <a:p>
            <a:pPr lvl="1">
              <a:lnSpc>
                <a:spcPct val="110000"/>
              </a:lnSpc>
            </a:pPr>
            <a:r>
              <a:rPr lang="it-IT" sz="2800" b="1" dirty="0"/>
              <a:t>Massima attenzione alla strutturazione dei </a:t>
            </a:r>
            <a:r>
              <a:rPr lang="it-IT" sz="2800" b="1" dirty="0" err="1"/>
              <a:t>WPs</a:t>
            </a:r>
            <a:r>
              <a:rPr lang="it-IT" sz="2800" dirty="0"/>
              <a:t>,</a:t>
            </a:r>
            <a:r>
              <a:rPr lang="it-IT" sz="2800" b="1" dirty="0"/>
              <a:t> </a:t>
            </a:r>
            <a:r>
              <a:rPr lang="it-IT" sz="2800" dirty="0"/>
              <a:t>considerato che sono la base di riferimento per l’erogazione del contributo</a:t>
            </a:r>
          </a:p>
          <a:p>
            <a:pPr lvl="1">
              <a:lnSpc>
                <a:spcPct val="110000"/>
              </a:lnSpc>
            </a:pPr>
            <a:r>
              <a:rPr lang="it-IT" sz="2800" dirty="0"/>
              <a:t>Il </a:t>
            </a:r>
            <a:r>
              <a:rPr lang="it-IT" sz="2800" b="1" dirty="0"/>
              <a:t>numero di </a:t>
            </a:r>
            <a:r>
              <a:rPr lang="it-IT" sz="2800" b="1" dirty="0" err="1"/>
              <a:t>WPs</a:t>
            </a:r>
            <a:r>
              <a:rPr lang="it-IT" sz="2800" b="1" dirty="0"/>
              <a:t> deve essere ragionevole</a:t>
            </a:r>
            <a:r>
              <a:rPr lang="it-IT" sz="280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(non più di quanto sia possibile gestire) </a:t>
            </a:r>
            <a:endParaRPr lang="it-IT" sz="2800" dirty="0"/>
          </a:p>
          <a:p>
            <a:pPr lvl="1">
              <a:lnSpc>
                <a:spcPct val="110000"/>
              </a:lnSpc>
            </a:pPr>
            <a:r>
              <a:rPr lang="it-IT" sz="2800" dirty="0"/>
              <a:t>La loro costruzione deve essere </a:t>
            </a:r>
            <a:r>
              <a:rPr lang="it-IT" sz="2800" b="1" dirty="0"/>
              <a:t>logica:</a:t>
            </a:r>
          </a:p>
          <a:p>
            <a:pPr lvl="2">
              <a:lnSpc>
                <a:spcPct val="110000"/>
              </a:lnSpc>
            </a:pPr>
            <a:r>
              <a:rPr lang="it-IT" sz="2800" dirty="0"/>
              <a:t>I </a:t>
            </a:r>
            <a:r>
              <a:rPr lang="it-IT" sz="2800" b="1" u="sng" dirty="0"/>
              <a:t>WP devono rappresentare la principale suddivisione del piano di lavoro del progetto</a:t>
            </a:r>
          </a:p>
          <a:p>
            <a:pPr lvl="2">
              <a:lnSpc>
                <a:spcPct val="110000"/>
              </a:lnSpc>
            </a:pPr>
            <a:r>
              <a:rPr lang="it-IT" sz="2800" dirty="0"/>
              <a:t>Non limitarli ad una singola attività (o a parte di essa)</a:t>
            </a:r>
          </a:p>
          <a:p>
            <a:pPr lvl="2">
              <a:lnSpc>
                <a:spcPct val="110000"/>
              </a:lnSpc>
            </a:pPr>
            <a:r>
              <a:rPr lang="it-IT" sz="2800" dirty="0"/>
              <a:t>Non ridurre le attività di un WP a quello di un Task</a:t>
            </a:r>
          </a:p>
          <a:p>
            <a:pPr lvl="2">
              <a:lnSpc>
                <a:spcPct val="110000"/>
              </a:lnSpc>
            </a:pPr>
            <a:r>
              <a:rPr lang="it-IT" sz="2800" dirty="0"/>
              <a:t>Una % di avanzamento non è un WP (ad es. il 50% dei test)</a:t>
            </a:r>
          </a:p>
          <a:p>
            <a:pPr lvl="2">
              <a:lnSpc>
                <a:spcPct val="110000"/>
              </a:lnSpc>
            </a:pPr>
            <a:r>
              <a:rPr lang="it-IT" sz="2800" dirty="0"/>
              <a:t>Un lasso di tempo non è un WP (ad esempio, le attività del primo anno) </a:t>
            </a:r>
          </a:p>
          <a:p>
            <a:pPr lvl="2">
              <a:lnSpc>
                <a:spcPct val="110000"/>
              </a:lnSpc>
            </a:pPr>
            <a:endParaRPr lang="it-IT" sz="2800" dirty="0"/>
          </a:p>
          <a:p>
            <a:pPr lvl="2"/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339B7B1-30F4-46B0-90C4-F08CC8339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9121" y="0"/>
            <a:ext cx="1589315" cy="149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3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715339-F4EE-7995-EA6B-66E2C3AAE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335" y="2216408"/>
            <a:ext cx="1905000" cy="2271615"/>
          </a:xfrm>
        </p:spPr>
        <p:txBody>
          <a:bodyPr>
            <a:normAutofit/>
          </a:bodyPr>
          <a:lstStyle/>
          <a:p>
            <a:r>
              <a:rPr lang="it-IT" sz="4000" u="none" dirty="0"/>
              <a:t>Agenda</a:t>
            </a:r>
            <a:endParaRPr lang="en-GB" sz="4000" u="none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3F5D80E-CFEE-EDD1-0074-58BAAF241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879" y="911050"/>
            <a:ext cx="7144823" cy="503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586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647525-2CCD-FDFF-A08A-965AE58B5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</a:pPr>
            <a:r>
              <a:rPr lang="it-IT" sz="2800" dirty="0"/>
              <a:t>I </a:t>
            </a:r>
            <a:r>
              <a:rPr lang="it-IT" sz="2800" b="1" dirty="0"/>
              <a:t>WP orizzontali </a:t>
            </a:r>
            <a:r>
              <a:rPr lang="it-IT" sz="2800" dirty="0"/>
              <a:t>(management, disseminazione e comunicazione) possono essere costruiti e </a:t>
            </a:r>
            <a:r>
              <a:rPr lang="it-IT" sz="2800" b="1" dirty="0"/>
              <a:t>divisi facendo riferimento ai periodi di reporting </a:t>
            </a:r>
            <a:r>
              <a:rPr lang="it-IT" sz="2800" dirty="0"/>
              <a:t>(</a:t>
            </a:r>
            <a:r>
              <a:rPr lang="it-IT" sz="2800" i="1" dirty="0"/>
              <a:t>cash flow</a:t>
            </a:r>
            <a:r>
              <a:rPr lang="it-IT" sz="2800" dirty="0"/>
              <a:t>)</a:t>
            </a:r>
          </a:p>
          <a:p>
            <a:pPr lvl="1">
              <a:lnSpc>
                <a:spcPct val="100000"/>
              </a:lnSpc>
            </a:pPr>
            <a:r>
              <a:rPr lang="it-IT" sz="2800" dirty="0"/>
              <a:t>Considerare in maniera ragionevole il contributo dei partners e la dimensione del WP</a:t>
            </a:r>
          </a:p>
          <a:p>
            <a:pPr lvl="1">
              <a:lnSpc>
                <a:spcPct val="100000"/>
              </a:lnSpc>
            </a:pPr>
            <a:r>
              <a:rPr lang="it-IT" sz="2800" dirty="0"/>
              <a:t>E’ </a:t>
            </a:r>
            <a:r>
              <a:rPr lang="it-IT" sz="2800" u="sng" dirty="0"/>
              <a:t>sconsigliato di fare lavorare un solo partner per WP</a:t>
            </a:r>
          </a:p>
          <a:p>
            <a:pPr lvl="1">
              <a:lnSpc>
                <a:spcPct val="100000"/>
              </a:lnSpc>
            </a:pPr>
            <a:r>
              <a:rPr lang="it-IT" sz="2800" u="sng" dirty="0"/>
              <a:t>Essere chiari nella definizione delle attività, dei deliverables e delle milestones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E2AE0DF0-8C4B-E740-D952-14837BCE1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5600" cy="928688"/>
          </a:xfrm>
        </p:spPr>
        <p:txBody>
          <a:bodyPr>
            <a:noAutofit/>
          </a:bodyPr>
          <a:lstStyle/>
          <a:p>
            <a:pPr algn="ctr"/>
            <a:r>
              <a:rPr lang="it-IT" u="none" dirty="0">
                <a:solidFill>
                  <a:srgbClr val="002060"/>
                </a:solidFill>
              </a:rPr>
              <a:t>D</a:t>
            </a:r>
            <a:r>
              <a:rPr lang="it-IT" u="none" dirty="0" err="1">
                <a:solidFill>
                  <a:srgbClr val="002060"/>
                </a:solidFill>
              </a:rPr>
              <a:t>esign</a:t>
            </a:r>
            <a:r>
              <a:rPr lang="it-IT" u="none" dirty="0">
                <a:solidFill>
                  <a:srgbClr val="002060"/>
                </a:solidFill>
              </a:rPr>
              <a:t> dei </a:t>
            </a:r>
            <a:r>
              <a:rPr lang="it-IT" u="none" dirty="0" err="1">
                <a:solidFill>
                  <a:srgbClr val="002060"/>
                </a:solidFill>
              </a:rPr>
              <a:t>WPs</a:t>
            </a:r>
            <a:r>
              <a:rPr lang="it-IT" u="none" dirty="0">
                <a:solidFill>
                  <a:srgbClr val="002060"/>
                </a:solidFill>
              </a:rPr>
              <a:t>…Suggerimenti (2)</a:t>
            </a:r>
          </a:p>
        </p:txBody>
      </p:sp>
    </p:spTree>
    <p:extLst>
      <p:ext uri="{BB962C8B-B14F-4D97-AF65-F5344CB8AC3E}">
        <p14:creationId xmlns:p14="http://schemas.microsoft.com/office/powerpoint/2010/main" val="2724376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6AAC8B-FCFA-B700-2BA9-2AF716BC99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7400" y="1287624"/>
            <a:ext cx="11297319" cy="4730622"/>
          </a:xfrm>
        </p:spPr>
        <p:txBody>
          <a:bodyPr/>
          <a:lstStyle/>
          <a:p>
            <a:r>
              <a:rPr lang="de-DE" sz="1800" b="1" dirty="0">
                <a:solidFill>
                  <a:schemeClr val="tx2"/>
                </a:solidFill>
              </a:rPr>
              <a:t>Single </a:t>
            </a:r>
            <a:r>
              <a:rPr lang="en-150" sz="1800" b="1" dirty="0">
                <a:solidFill>
                  <a:schemeClr val="tx2"/>
                </a:solidFill>
              </a:rPr>
              <a:t>long-duration</a:t>
            </a:r>
            <a:r>
              <a:rPr lang="de-DE" sz="1800" b="1" dirty="0">
                <a:solidFill>
                  <a:schemeClr val="tx2"/>
                </a:solidFill>
              </a:rPr>
              <a:t> </a:t>
            </a:r>
            <a:r>
              <a:rPr lang="en-150" sz="1800" b="1" dirty="0">
                <a:solidFill>
                  <a:schemeClr val="tx2"/>
                </a:solidFill>
              </a:rPr>
              <a:t>work</a:t>
            </a:r>
            <a:r>
              <a:rPr lang="de-DE" sz="1800" b="1" dirty="0">
                <a:solidFill>
                  <a:schemeClr val="tx2"/>
                </a:solidFill>
              </a:rPr>
              <a:t> </a:t>
            </a:r>
            <a:r>
              <a:rPr lang="en-150" sz="1800" b="1" dirty="0">
                <a:solidFill>
                  <a:schemeClr val="tx2"/>
                </a:solidFill>
              </a:rPr>
              <a:t>package</a:t>
            </a:r>
          </a:p>
          <a:p>
            <a:endParaRPr lang="en-150" dirty="0"/>
          </a:p>
          <a:p>
            <a:endParaRPr lang="en-150" dirty="0"/>
          </a:p>
          <a:p>
            <a:r>
              <a:rPr lang="de-DE" sz="1800" b="1" dirty="0">
                <a:solidFill>
                  <a:schemeClr val="tx2"/>
                </a:solidFill>
              </a:rPr>
              <a:t>Split </a:t>
            </a:r>
            <a:r>
              <a:rPr lang="en-IE" sz="1800" b="1" dirty="0">
                <a:solidFill>
                  <a:schemeClr val="tx2"/>
                </a:solidFill>
              </a:rPr>
              <a:t>work</a:t>
            </a:r>
            <a:r>
              <a:rPr lang="de-DE" sz="1800" b="1" dirty="0">
                <a:solidFill>
                  <a:schemeClr val="tx2"/>
                </a:solidFill>
              </a:rPr>
              <a:t> </a:t>
            </a:r>
            <a:r>
              <a:rPr lang="de-DE" sz="1800" b="1" dirty="0" err="1">
                <a:solidFill>
                  <a:schemeClr val="tx2"/>
                </a:solidFill>
              </a:rPr>
              <a:t>packages</a:t>
            </a:r>
            <a:r>
              <a:rPr lang="de-DE" sz="1800" b="1" dirty="0">
                <a:solidFill>
                  <a:schemeClr val="tx2"/>
                </a:solidFill>
              </a:rPr>
              <a:t>, same </a:t>
            </a:r>
            <a:r>
              <a:rPr lang="de-DE" sz="1800" b="1" dirty="0" err="1">
                <a:solidFill>
                  <a:schemeClr val="tx2"/>
                </a:solidFill>
              </a:rPr>
              <a:t>content</a:t>
            </a:r>
            <a:endParaRPr lang="en-150" sz="1800" b="1" dirty="0">
              <a:solidFill>
                <a:schemeClr val="tx2"/>
              </a:solidFill>
            </a:endParaRPr>
          </a:p>
          <a:p>
            <a:endParaRPr lang="en-150" sz="1800" b="1" dirty="0">
              <a:solidFill>
                <a:schemeClr val="tx2"/>
              </a:solidFill>
            </a:endParaRPr>
          </a:p>
          <a:p>
            <a:endParaRPr lang="en-150" sz="1800" b="1" dirty="0">
              <a:solidFill>
                <a:schemeClr val="tx2"/>
              </a:solidFill>
            </a:endParaRPr>
          </a:p>
          <a:p>
            <a:endParaRPr lang="en-US" sz="200" dirty="0"/>
          </a:p>
          <a:p>
            <a:pPr marL="285750" indent="-285750">
              <a:buFont typeface="Arial" panose="020B0604020202020204" pitchFamily="34" charset="0"/>
              <a:buChar char="*"/>
            </a:pP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*"/>
            </a:pP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*"/>
            </a:pPr>
            <a:r>
              <a:rPr lang="de-DE" sz="1600" dirty="0"/>
              <a:t>Splitting WPs </a:t>
            </a:r>
            <a:r>
              <a:rPr lang="de-DE" sz="1600" dirty="0" err="1"/>
              <a:t>along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boundaries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reporting</a:t>
            </a:r>
            <a:r>
              <a:rPr lang="de-DE" sz="1600" dirty="0"/>
              <a:t> </a:t>
            </a:r>
            <a:r>
              <a:rPr lang="de-DE" sz="1600" dirty="0" err="1"/>
              <a:t>periods</a:t>
            </a:r>
            <a:r>
              <a:rPr lang="de-DE" sz="1600" dirty="0"/>
              <a:t> </a:t>
            </a:r>
            <a:r>
              <a:rPr lang="de-DE" sz="1600" dirty="0" err="1"/>
              <a:t>allows</a:t>
            </a:r>
            <a:r>
              <a:rPr lang="de-DE" sz="1600" dirty="0"/>
              <a:t> </a:t>
            </a:r>
            <a:r>
              <a:rPr lang="de-DE" sz="1600" dirty="0" err="1"/>
              <a:t>activities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reimbursed</a:t>
            </a:r>
            <a:r>
              <a:rPr lang="de-DE" sz="1600" dirty="0"/>
              <a:t> at intermediate </a:t>
            </a:r>
            <a:r>
              <a:rPr lang="de-DE" sz="1600" dirty="0" err="1"/>
              <a:t>payments</a:t>
            </a:r>
            <a:r>
              <a:rPr lang="de-DE" sz="1600" dirty="0"/>
              <a:t>. </a:t>
            </a:r>
            <a:endParaRPr lang="en-150" sz="1600" dirty="0"/>
          </a:p>
          <a:p>
            <a:pPr marL="285750" indent="-285750">
              <a:buFont typeface="Arial" panose="020B0604020202020204" pitchFamily="34" charset="0"/>
              <a:buChar char="*"/>
            </a:pPr>
            <a:r>
              <a:rPr lang="en-150" sz="1600" dirty="0"/>
              <a:t>In case the </a:t>
            </a:r>
            <a:r>
              <a:rPr lang="de-DE" sz="1600" dirty="0" err="1"/>
              <a:t>resulting</a:t>
            </a:r>
            <a:r>
              <a:rPr lang="de-DE" sz="1600" dirty="0"/>
              <a:t> </a:t>
            </a:r>
            <a:r>
              <a:rPr lang="de-DE" sz="1600" dirty="0" err="1"/>
              <a:t>work</a:t>
            </a:r>
            <a:r>
              <a:rPr lang="de-DE" sz="1600" dirty="0"/>
              <a:t> </a:t>
            </a:r>
            <a:r>
              <a:rPr lang="de-DE" sz="1600" dirty="0" err="1"/>
              <a:t>packages</a:t>
            </a:r>
            <a:r>
              <a:rPr lang="de-DE" sz="1600" dirty="0"/>
              <a:t> </a:t>
            </a:r>
            <a:r>
              <a:rPr lang="en-150" sz="1600" dirty="0"/>
              <a:t>have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same </a:t>
            </a:r>
            <a:r>
              <a:rPr lang="en-150" sz="1600" dirty="0"/>
              <a:t>tasks, </a:t>
            </a:r>
            <a:r>
              <a:rPr lang="de-DE" sz="1600" dirty="0" err="1"/>
              <a:t>there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b="1" dirty="0" err="1"/>
              <a:t>no</a:t>
            </a:r>
            <a:r>
              <a:rPr lang="de-DE" sz="1600" b="1" dirty="0"/>
              <a:t> </a:t>
            </a:r>
            <a:r>
              <a:rPr lang="de-DE" sz="1600" b="1" dirty="0" err="1"/>
              <a:t>need</a:t>
            </a:r>
            <a:r>
              <a:rPr lang="de-DE" sz="1600" b="1" dirty="0"/>
              <a:t> </a:t>
            </a:r>
            <a:r>
              <a:rPr lang="de-DE" sz="1600" b="1" dirty="0" err="1"/>
              <a:t>to</a:t>
            </a:r>
            <a:r>
              <a:rPr lang="de-DE" sz="1600" b="1" dirty="0"/>
              <a:t> </a:t>
            </a:r>
            <a:r>
              <a:rPr lang="de-DE" sz="1600" b="1" dirty="0" err="1"/>
              <a:t>repeat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same </a:t>
            </a:r>
            <a:r>
              <a:rPr lang="de-DE" sz="1600" dirty="0" err="1"/>
              <a:t>description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each</a:t>
            </a:r>
            <a:r>
              <a:rPr lang="de-DE" sz="1600" dirty="0"/>
              <a:t> </a:t>
            </a:r>
            <a:r>
              <a:rPr lang="de-DE" sz="1600" dirty="0" err="1"/>
              <a:t>split</a:t>
            </a:r>
            <a:r>
              <a:rPr lang="de-DE" sz="1600" dirty="0"/>
              <a:t> </a:t>
            </a:r>
            <a:r>
              <a:rPr lang="de-DE" sz="1600" dirty="0" err="1"/>
              <a:t>work</a:t>
            </a:r>
            <a:r>
              <a:rPr lang="de-DE" sz="1600" dirty="0"/>
              <a:t> </a:t>
            </a:r>
            <a:r>
              <a:rPr lang="de-DE" sz="1600" dirty="0" err="1"/>
              <a:t>package</a:t>
            </a:r>
            <a:r>
              <a:rPr lang="de-DE" sz="1600" dirty="0"/>
              <a:t> in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proposal</a:t>
            </a:r>
            <a:r>
              <a:rPr lang="de-DE" sz="1600" dirty="0"/>
              <a:t> (p</a:t>
            </a:r>
            <a:r>
              <a:rPr lang="en-150" sz="1600" dirty="0"/>
              <a:t>art B</a:t>
            </a:r>
            <a:r>
              <a:rPr lang="de-DE" sz="1600" dirty="0"/>
              <a:t>, </a:t>
            </a:r>
            <a:r>
              <a:rPr lang="en-150" sz="1600" dirty="0"/>
              <a:t>table 3.1b</a:t>
            </a:r>
            <a:r>
              <a:rPr lang="de-DE" sz="1600" dirty="0"/>
              <a:t>)</a:t>
            </a:r>
            <a:r>
              <a:rPr lang="en-150" sz="1600" dirty="0"/>
              <a:t>.</a:t>
            </a:r>
            <a:endParaRPr lang="en-IE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215252-F4ED-FD4A-1428-DF03E0CB5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244" y="174785"/>
            <a:ext cx="10513917" cy="412141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Divisione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dei</a:t>
            </a:r>
            <a:r>
              <a:rPr lang="en-US" dirty="0">
                <a:solidFill>
                  <a:schemeClr val="bg1"/>
                </a:solidFill>
              </a:rPr>
              <a:t> Work Packages</a:t>
            </a:r>
            <a:endParaRPr lang="en-IE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D03B2C0-4B8C-21BE-6745-570EB8C22F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285537"/>
              </p:ext>
            </p:extLst>
          </p:nvPr>
        </p:nvGraphicFramePr>
        <p:xfrm>
          <a:off x="656293" y="2924002"/>
          <a:ext cx="1091247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911982" imgH="1104813" progId="Excel.Sheet.12">
                  <p:embed/>
                </p:oleObj>
              </mc:Choice>
              <mc:Fallback>
                <p:oleObj name="Worksheet" r:id="rId2" imgW="10911982" imgH="1104813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D03B2C0-4B8C-21BE-6745-570EB8C22F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6293" y="2924002"/>
                        <a:ext cx="10912475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50A1582-E272-F1BB-39AC-617EE8DAEE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47529"/>
              </p:ext>
            </p:extLst>
          </p:nvPr>
        </p:nvGraphicFramePr>
        <p:xfrm>
          <a:off x="654126" y="1599921"/>
          <a:ext cx="10912475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0911982" imgH="738958" progId="Excel.Sheet.12">
                  <p:embed/>
                </p:oleObj>
              </mc:Choice>
              <mc:Fallback>
                <p:oleObj name="Worksheet" r:id="rId4" imgW="10911982" imgH="738958" progId="Excel.Shee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50A1582-E272-F1BB-39AC-617EE8DAEE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4126" y="1599921"/>
                        <a:ext cx="10912475" cy="738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rrow: Down 3">
            <a:extLst>
              <a:ext uri="{FF2B5EF4-FFF2-40B4-BE49-F238E27FC236}">
                <a16:creationId xmlns:a16="http://schemas.microsoft.com/office/drawing/2014/main" id="{6761ADF3-1787-C524-0A7A-2ED58DB88B3A}"/>
              </a:ext>
            </a:extLst>
          </p:cNvPr>
          <p:cNvSpPr/>
          <p:nvPr/>
        </p:nvSpPr>
        <p:spPr>
          <a:xfrm>
            <a:off x="5246914" y="2407046"/>
            <a:ext cx="211494" cy="431208"/>
          </a:xfrm>
          <a:prstGeom prst="downArrow">
            <a:avLst>
              <a:gd name="adj1" fmla="val 50000"/>
              <a:gd name="adj2" fmla="val 43333"/>
            </a:avLst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rgbClr val="0070C0"/>
              </a:solidFill>
              <a:highlight>
                <a:srgbClr val="0000FF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2C7DE3-D095-2B84-2EA7-904687591E3D}"/>
              </a:ext>
            </a:extLst>
          </p:cNvPr>
          <p:cNvSpPr txBox="1"/>
          <p:nvPr/>
        </p:nvSpPr>
        <p:spPr>
          <a:xfrm>
            <a:off x="3939685" y="2446389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Splitting *</a:t>
            </a:r>
            <a:endParaRPr lang="en-I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59CDEC-8864-DA4C-0D35-FEC17AD6F172}"/>
              </a:ext>
            </a:extLst>
          </p:cNvPr>
          <p:cNvSpPr/>
          <p:nvPr/>
        </p:nvSpPr>
        <p:spPr>
          <a:xfrm>
            <a:off x="654126" y="5950266"/>
            <a:ext cx="907425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150" dirty="0"/>
              <a:t>Splitting WPs </a:t>
            </a:r>
            <a:r>
              <a:rPr lang="en-US" dirty="0"/>
              <a:t>is entirely </a:t>
            </a:r>
            <a:r>
              <a:rPr lang="en-US" b="1" dirty="0"/>
              <a:t>optional</a:t>
            </a:r>
            <a:r>
              <a:rPr lang="en-US" dirty="0"/>
              <a:t>. </a:t>
            </a:r>
            <a:r>
              <a:rPr lang="en-150" dirty="0"/>
              <a:t>It should be used if needed to optimise the cash flow.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9457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8253D7-6B24-162C-BB1F-AF9B68859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u="none" dirty="0">
                <a:solidFill>
                  <a:srgbClr val="002060"/>
                </a:solidFill>
              </a:rPr>
              <a:t>La valutazione della proposta </a:t>
            </a:r>
            <a:r>
              <a:rPr lang="it-IT" sz="4000" u="none" dirty="0" err="1">
                <a:solidFill>
                  <a:srgbClr val="002060"/>
                </a:solidFill>
              </a:rPr>
              <a:t>lump</a:t>
            </a:r>
            <a:r>
              <a:rPr lang="it-IT" sz="4000" u="none" dirty="0">
                <a:solidFill>
                  <a:srgbClr val="002060"/>
                </a:solidFill>
              </a:rPr>
              <a:t> sum (1)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29D65F-562F-2B1C-DAFC-2DB11F4AA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La proposta sarà valutata da esperti indipendenti in base ai criteri di valutazione standard: </a:t>
            </a:r>
            <a:r>
              <a:rPr lang="it-IT" b="1" dirty="0" err="1"/>
              <a:t>excellence</a:t>
            </a:r>
            <a:r>
              <a:rPr lang="it-IT" b="1" dirty="0"/>
              <a:t>, impact e </a:t>
            </a:r>
            <a:r>
              <a:rPr lang="it-IT" b="1" dirty="0" err="1"/>
              <a:t>implementation</a:t>
            </a:r>
            <a:endParaRPr lang="it-IT" b="1" dirty="0"/>
          </a:p>
          <a:p>
            <a:r>
              <a:rPr lang="it-IT" dirty="0"/>
              <a:t>Le stime dei costi saranno valutate rispetto alle attività proposte nell'ambito dell’</a:t>
            </a:r>
            <a:r>
              <a:rPr lang="it-IT" b="1" dirty="0" err="1"/>
              <a:t>implementation</a:t>
            </a:r>
            <a:r>
              <a:rPr lang="it-IT" b="1" dirty="0"/>
              <a:t> </a:t>
            </a:r>
            <a:r>
              <a:rPr lang="it-IT" b="1" dirty="0" err="1"/>
              <a:t>criterion</a:t>
            </a:r>
            <a:r>
              <a:rPr lang="it-IT" b="1" dirty="0"/>
              <a:t> </a:t>
            </a:r>
          </a:p>
          <a:p>
            <a:r>
              <a:rPr lang="it-IT" dirty="0"/>
              <a:t>Gli esperti si assicureranno che le stime siano </a:t>
            </a:r>
            <a:r>
              <a:rPr lang="it-IT" b="1" dirty="0"/>
              <a:t>ragionevoli e non eccessive</a:t>
            </a:r>
            <a:r>
              <a:rPr lang="it-IT" dirty="0"/>
              <a:t> (in linea con le pratiche contabili del BEN; </a:t>
            </a:r>
            <a:r>
              <a:rPr lang="it-IT" i="1" dirty="0"/>
              <a:t>HE Dashboard </a:t>
            </a:r>
            <a:r>
              <a:rPr lang="it-IT" dirty="0"/>
              <a:t>per i costi del personale)</a:t>
            </a:r>
            <a:endParaRPr lang="it-IT" dirty="0">
              <a:solidFill>
                <a:srgbClr val="7030A0"/>
              </a:solidFill>
            </a:endParaRPr>
          </a:p>
          <a:p>
            <a:r>
              <a:rPr lang="it-IT" dirty="0"/>
              <a:t>Se gli esperti riscontrano </a:t>
            </a:r>
            <a:r>
              <a:rPr lang="it-IT" b="1" dirty="0"/>
              <a:t>costi sovrastimati</a:t>
            </a:r>
            <a:r>
              <a:rPr lang="it-IT" dirty="0"/>
              <a:t>, ciò viene registrato nell’Evaluation </a:t>
            </a:r>
            <a:r>
              <a:rPr lang="it-IT" dirty="0" err="1"/>
              <a:t>Summary</a:t>
            </a:r>
            <a:r>
              <a:rPr lang="it-IT" dirty="0"/>
              <a:t> Report (proposte che hanno ricevuto invito per GAP o rigettate) e si rifletterà in una </a:t>
            </a:r>
            <a:r>
              <a:rPr lang="it-IT" b="1" dirty="0"/>
              <a:t>modifica del contributo originario </a:t>
            </a:r>
            <a:r>
              <a:rPr lang="it-IT" b="1" dirty="0" err="1"/>
              <a:t>lump</a:t>
            </a:r>
            <a:r>
              <a:rPr lang="it-IT" b="1" dirty="0"/>
              <a:t> sum nel GA</a:t>
            </a:r>
          </a:p>
        </p:txBody>
      </p:sp>
    </p:spTree>
    <p:extLst>
      <p:ext uri="{BB962C8B-B14F-4D97-AF65-F5344CB8AC3E}">
        <p14:creationId xmlns:p14="http://schemas.microsoft.com/office/powerpoint/2010/main" val="684239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6F0412-64BE-742E-4BA6-6699D005F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u="none" dirty="0">
                <a:solidFill>
                  <a:srgbClr val="002060"/>
                </a:solidFill>
              </a:rPr>
              <a:t>La valutazione della proposta </a:t>
            </a:r>
            <a:r>
              <a:rPr lang="it-IT" sz="4000" u="none" dirty="0" err="1">
                <a:solidFill>
                  <a:srgbClr val="002060"/>
                </a:solidFill>
              </a:rPr>
              <a:t>lump</a:t>
            </a:r>
            <a:r>
              <a:rPr lang="it-IT" sz="4000" u="none" dirty="0">
                <a:solidFill>
                  <a:srgbClr val="002060"/>
                </a:solidFill>
              </a:rPr>
              <a:t> sum (2)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2837C6-5950-5E06-23A4-8FA05E007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Inoltre, i </a:t>
            </a:r>
            <a:r>
              <a:rPr lang="it-IT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valutatori possono formulare raccomandazioni 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specifiche sulle quote LS e sulle stime dei costi. Possono raccomandare: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</a:t>
            </a:r>
            <a:r>
              <a:rPr lang="it-IT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ridurre l'importo forfettario per WP/beneficiario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</a:t>
            </a:r>
            <a:r>
              <a:rPr lang="it-IT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ridistribuire le quote forfettarie tra </a:t>
            </a:r>
            <a:r>
              <a:rPr lang="it-IT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WPs</a:t>
            </a:r>
            <a:r>
              <a:rPr lang="it-IT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/beneficiari</a:t>
            </a: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seguito delle raccomandazioni dei valutatori, l'importo del contributo richiesto potrebbe essere diminuito. </a:t>
            </a:r>
            <a:r>
              <a:rPr lang="it-IT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L'importo della sovvenzione richiesta NON può mai essere aumentato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25580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39576A-A952-C956-425E-C06806277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u="none" dirty="0">
                <a:solidFill>
                  <a:srgbClr val="002060"/>
                </a:solidFill>
              </a:rPr>
              <a:t>La valutazione della proposta </a:t>
            </a:r>
            <a:r>
              <a:rPr lang="it-IT" sz="4000" u="none" dirty="0" err="1">
                <a:solidFill>
                  <a:srgbClr val="002060"/>
                </a:solidFill>
              </a:rPr>
              <a:t>lump</a:t>
            </a:r>
            <a:r>
              <a:rPr lang="it-IT" sz="4000" u="none" dirty="0">
                <a:solidFill>
                  <a:srgbClr val="002060"/>
                </a:solidFill>
              </a:rPr>
              <a:t> sum (3)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42E685-05CF-B6B3-1506-D84DD5852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 in un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actual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cost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grant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riceverete un </a:t>
            </a:r>
            <a:r>
              <a:rPr lang="it-IT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feedback sulla proposta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la proposta è nella </a:t>
            </a:r>
            <a:r>
              <a:rPr lang="it-IT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</a:t>
            </a:r>
            <a:r>
              <a:rPr lang="it-IT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list o </a:t>
            </a:r>
            <a:r>
              <a:rPr lang="it-IT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reserve</a:t>
            </a:r>
            <a:r>
              <a:rPr lang="it-IT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list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it-IT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nell’Evaluation </a:t>
            </a:r>
            <a:r>
              <a:rPr lang="it-IT" sz="2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Summary</a:t>
            </a:r>
            <a:r>
              <a:rPr lang="it-IT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Report (ESR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verranno forniti </a:t>
            </a:r>
            <a:r>
              <a:rPr lang="it-IT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commenti sulla budget </a:t>
            </a:r>
            <a:r>
              <a:rPr lang="it-IT" sz="2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it-IT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tagli al budget o trasferimenti di budget 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 beneficiari e/o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WPs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decisi nel corso della valutazione, se presenti, saranno </a:t>
            </a:r>
            <a:r>
              <a:rPr lang="it-IT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dettagliati durante la fase di GAP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per consentirne l’attuazione</a:t>
            </a:r>
          </a:p>
        </p:txBody>
      </p:sp>
    </p:spTree>
    <p:extLst>
      <p:ext uri="{BB962C8B-B14F-4D97-AF65-F5344CB8AC3E}">
        <p14:creationId xmlns:p14="http://schemas.microsoft.com/office/powerpoint/2010/main" val="8081947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7A6A38-A940-50F3-4608-36DE1B4A8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u="none" dirty="0">
                <a:solidFill>
                  <a:srgbClr val="002060"/>
                </a:solidFill>
              </a:rPr>
              <a:t>La valutazione della proposta </a:t>
            </a:r>
            <a:r>
              <a:rPr lang="it-IT" sz="4000" u="none" dirty="0" err="1">
                <a:solidFill>
                  <a:srgbClr val="002060"/>
                </a:solidFill>
              </a:rPr>
              <a:t>lump</a:t>
            </a:r>
            <a:r>
              <a:rPr lang="it-IT" sz="4000" u="none" dirty="0">
                <a:solidFill>
                  <a:srgbClr val="002060"/>
                </a:solidFill>
              </a:rPr>
              <a:t> sum (4)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FEC31A-086E-C822-FA1E-B76EABF4E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it-IT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proposta è classificata al di sotto della soglia o del budget disponibile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regola, </a:t>
            </a:r>
            <a:r>
              <a:rPr lang="it-IT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ci saranno commenti dettagliati sulla budget </a:t>
            </a:r>
            <a:r>
              <a:rPr lang="it-IT" sz="2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</a:t>
            </a:r>
            <a:r>
              <a:rPr lang="it-IT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meno che la vostra proposta non venga respinta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ad es., a causa di una stima errata del budget (</a:t>
            </a:r>
            <a:r>
              <a:rPr lang="it-IT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 esempio, un importo del budget significativamente sovrastimato o sottostimato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IT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L’Evaluation </a:t>
            </a:r>
            <a:r>
              <a:rPr lang="it-IT" sz="2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</a:t>
            </a:r>
            <a:r>
              <a:rPr lang="it-IT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it-IT" sz="2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etter</a:t>
            </a:r>
            <a:r>
              <a:rPr lang="it-IT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(ERL) rifletterà gli eventuali tagli al budget 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decisi durante la valutazione</a:t>
            </a:r>
            <a:endParaRPr lang="it-IT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82587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614969-414D-4C1E-9E53-315E864ED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742" y="751114"/>
            <a:ext cx="8156121" cy="808265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it-IT" sz="4000" b="1" dirty="0">
                <a:solidFill>
                  <a:srgbClr val="002060"/>
                </a:solidFill>
                <a:uFill>
                  <a:solidFill>
                    <a:srgbClr val="19418A"/>
                  </a:solidFill>
                </a:uFill>
                <a:latin typeface="+mj-lt"/>
                <a:ea typeface="+mj-ea"/>
                <a:cs typeface="+mj-cs"/>
              </a:rPr>
              <a:t>Il budget (</a:t>
            </a:r>
            <a:r>
              <a:rPr lang="it-IT" sz="4000" b="1" dirty="0" err="1">
                <a:solidFill>
                  <a:srgbClr val="002060"/>
                </a:solidFill>
                <a:uFill>
                  <a:solidFill>
                    <a:srgbClr val="19418A"/>
                  </a:solidFill>
                </a:uFill>
                <a:latin typeface="+mj-lt"/>
                <a:ea typeface="+mj-ea"/>
                <a:cs typeface="+mj-cs"/>
              </a:rPr>
              <a:t>Annex</a:t>
            </a:r>
            <a:r>
              <a:rPr lang="it-IT" sz="4000" b="1" dirty="0">
                <a:solidFill>
                  <a:srgbClr val="002060"/>
                </a:solidFill>
                <a:uFill>
                  <a:solidFill>
                    <a:srgbClr val="19418A"/>
                  </a:solidFill>
                </a:uFill>
                <a:latin typeface="+mj-lt"/>
                <a:ea typeface="+mj-ea"/>
                <a:cs typeface="+mj-cs"/>
              </a:rPr>
              <a:t> 2)</a:t>
            </a:r>
          </a:p>
        </p:txBody>
      </p:sp>
      <p:pic>
        <p:nvPicPr>
          <p:cNvPr id="14" name="Immagine 13" descr="Immagine che contiene testo">
            <a:extLst>
              <a:ext uri="{FF2B5EF4-FFF2-40B4-BE49-F238E27FC236}">
                <a16:creationId xmlns:a16="http://schemas.microsoft.com/office/drawing/2014/main" id="{D4C76F67-E9FF-CD91-7538-D3DAFA2D1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436914"/>
            <a:ext cx="10934701" cy="4433207"/>
          </a:xfrm>
          <a:prstGeom prst="rect">
            <a:avLst/>
          </a:prstGeom>
        </p:spPr>
      </p:pic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FE61C94A-DF67-87A9-DFA6-332FD55566F1}"/>
              </a:ext>
            </a:extLst>
          </p:cNvPr>
          <p:cNvSpPr txBox="1">
            <a:spLocks/>
          </p:cNvSpPr>
          <p:nvPr/>
        </p:nvSpPr>
        <p:spPr>
          <a:xfrm>
            <a:off x="9780813" y="751114"/>
            <a:ext cx="2174421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Art.5.4 </a:t>
            </a:r>
          </a:p>
          <a:p>
            <a:pPr marL="0" indent="0">
              <a:buNone/>
            </a:pPr>
            <a:r>
              <a:rPr lang="it-IT" dirty="0" err="1"/>
              <a:t>Lump</a:t>
            </a:r>
            <a:r>
              <a:rPr lang="it-IT" dirty="0"/>
              <a:t> Sum MGA</a:t>
            </a:r>
          </a:p>
        </p:txBody>
      </p:sp>
    </p:spTree>
    <p:extLst>
      <p:ext uri="{BB962C8B-B14F-4D97-AF65-F5344CB8AC3E}">
        <p14:creationId xmlns:p14="http://schemas.microsoft.com/office/powerpoint/2010/main" val="42352110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7786DD-9A0D-E099-38AA-F3CE651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850"/>
            <a:ext cx="4419600" cy="985838"/>
          </a:xfrm>
        </p:spPr>
        <p:txBody>
          <a:bodyPr>
            <a:normAutofit/>
          </a:bodyPr>
          <a:lstStyle/>
          <a:p>
            <a:r>
              <a:rPr lang="it-IT" sz="4000" u="none" dirty="0">
                <a:solidFill>
                  <a:srgbClr val="002060"/>
                </a:solidFill>
                <a:latin typeface="+mj-lt"/>
              </a:rPr>
              <a:t>Budget </a:t>
            </a:r>
            <a:r>
              <a:rPr lang="it-IT" sz="4000" u="none" dirty="0" err="1">
                <a:solidFill>
                  <a:srgbClr val="002060"/>
                </a:solidFill>
                <a:latin typeface="+mj-lt"/>
              </a:rPr>
              <a:t>flexibility</a:t>
            </a:r>
            <a:endParaRPr lang="it-IT" sz="4000" u="none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0FE02C6-E67D-0469-4230-BEC934B8B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1543051"/>
            <a:ext cx="9486900" cy="2114549"/>
          </a:xfrm>
          <a:prstGeom prst="rect">
            <a:avLst/>
          </a:prstGeom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AB80587E-D78C-0374-04B9-E40C231BD8A5}"/>
              </a:ext>
            </a:extLst>
          </p:cNvPr>
          <p:cNvSpPr txBox="1">
            <a:spLocks/>
          </p:cNvSpPr>
          <p:nvPr/>
        </p:nvSpPr>
        <p:spPr>
          <a:xfrm>
            <a:off x="9878786" y="726621"/>
            <a:ext cx="2087334" cy="13443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Art.5.4 Lump Sum MGA</a:t>
            </a:r>
            <a:endParaRPr lang="it-IT" dirty="0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8609EDF1-62F2-3EF8-F616-2CFBB4C6E79C}"/>
              </a:ext>
            </a:extLst>
          </p:cNvPr>
          <p:cNvSpPr txBox="1">
            <a:spLocks/>
          </p:cNvSpPr>
          <p:nvPr/>
        </p:nvSpPr>
        <p:spPr>
          <a:xfrm>
            <a:off x="609601" y="3793067"/>
            <a:ext cx="11345633" cy="25992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Flessibilità nell’utilizzo del budget, purché il progetto venga realizzato come concordato</a:t>
            </a:r>
          </a:p>
          <a:p>
            <a:r>
              <a:rPr lang="it-IT" dirty="0"/>
              <a:t>L'effettiva distribuzione della somma </a:t>
            </a:r>
            <a:r>
              <a:rPr lang="it-IT" dirty="0" err="1"/>
              <a:t>lump</a:t>
            </a:r>
            <a:r>
              <a:rPr lang="it-IT" dirty="0"/>
              <a:t> sum è invisibile alla COMM UE</a:t>
            </a:r>
          </a:p>
          <a:p>
            <a:r>
              <a:rPr lang="it-IT" b="1" dirty="0"/>
              <a:t>I trasferimenti di budget richiedono un emendamento se il consorzio vuole rifletterli nel GA</a:t>
            </a:r>
          </a:p>
          <a:p>
            <a:r>
              <a:rPr lang="it-IT" b="1" dirty="0"/>
              <a:t>I trasferimenti tra </a:t>
            </a:r>
            <a:r>
              <a:rPr lang="it-IT" b="1" dirty="0" err="1"/>
              <a:t>WPs</a:t>
            </a:r>
            <a:r>
              <a:rPr lang="it-IT" b="1" dirty="0"/>
              <a:t> sono possibili se</a:t>
            </a:r>
            <a:r>
              <a:rPr lang="it-IT" dirty="0"/>
              <a:t>:</a:t>
            </a:r>
          </a:p>
          <a:p>
            <a:pPr marL="514350" indent="-514350">
              <a:buAutoNum type="alphaLcParenR"/>
            </a:pPr>
            <a:r>
              <a:rPr lang="it-IT" dirty="0"/>
              <a:t>i </a:t>
            </a:r>
            <a:r>
              <a:rPr lang="it-IT" dirty="0" err="1"/>
              <a:t>WPs</a:t>
            </a:r>
            <a:r>
              <a:rPr lang="it-IT" dirty="0"/>
              <a:t> interessati </a:t>
            </a:r>
            <a:r>
              <a:rPr lang="it-IT" u="sng" dirty="0"/>
              <a:t>non sono già stati completati </a:t>
            </a:r>
            <a:r>
              <a:rPr lang="it-IT" dirty="0"/>
              <a:t>(e dichiarati nel technical report)</a:t>
            </a:r>
          </a:p>
          <a:p>
            <a:pPr marL="514350" indent="-514350">
              <a:buAutoNum type="alphaLcParenR"/>
            </a:pPr>
            <a:r>
              <a:rPr lang="it-IT" dirty="0"/>
              <a:t>sono </a:t>
            </a:r>
            <a:r>
              <a:rPr lang="it-IT" u="sng" dirty="0"/>
              <a:t>giustificati dall'attuazione tecnica e scientifica dell'azione</a:t>
            </a:r>
          </a:p>
        </p:txBody>
      </p:sp>
    </p:spTree>
    <p:extLst>
      <p:ext uri="{BB962C8B-B14F-4D97-AF65-F5344CB8AC3E}">
        <p14:creationId xmlns:p14="http://schemas.microsoft.com/office/powerpoint/2010/main" val="32249381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uzzle bianco con un pezzo rosso">
            <a:extLst>
              <a:ext uri="{FF2B5EF4-FFF2-40B4-BE49-F238E27FC236}">
                <a16:creationId xmlns:a16="http://schemas.microsoft.com/office/drawing/2014/main" id="{CBC1C098-071B-AB27-79DC-FE403C55F6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21" b="17515"/>
          <a:stretch/>
        </p:blipFill>
        <p:spPr>
          <a:xfrm>
            <a:off x="6490607" y="1518557"/>
            <a:ext cx="5192487" cy="3935186"/>
          </a:xfrm>
          <a:prstGeom prst="rect">
            <a:avLst/>
          </a:prstGeom>
          <a:noFill/>
        </p:spPr>
      </p:pic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2AA61DB6-68F8-EF63-8D93-6E44BA0CA2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2693" y="955222"/>
            <a:ext cx="4901293" cy="3935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it-IT" sz="4000" u="none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 pagamenti nello schema </a:t>
            </a:r>
            <a:r>
              <a:rPr lang="it-IT" sz="4000" u="none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Lump</a:t>
            </a:r>
            <a:r>
              <a:rPr lang="it-IT" sz="4000" u="none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Sum</a:t>
            </a:r>
          </a:p>
        </p:txBody>
      </p:sp>
    </p:spTree>
    <p:extLst>
      <p:ext uri="{BB962C8B-B14F-4D97-AF65-F5344CB8AC3E}">
        <p14:creationId xmlns:p14="http://schemas.microsoft.com/office/powerpoint/2010/main" val="33591619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ttangolo 2"/>
          <p:cNvSpPr>
            <a:spLocks noChangeArrowheads="1"/>
          </p:cNvSpPr>
          <p:nvPr/>
        </p:nvSpPr>
        <p:spPr bwMode="auto">
          <a:xfrm>
            <a:off x="1250302" y="1399592"/>
            <a:ext cx="9526555" cy="424731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6C441"/>
              </a:buClr>
              <a:buFont typeface="Arial" panose="020B0604020202020204" pitchFamily="34" charset="0"/>
              <a:buChar char="•"/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6C441"/>
              </a:buClr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6C441"/>
              </a:buClr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6C441"/>
              </a:buClr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6C441"/>
              </a:buClr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it-IT" altLang="it-IT" sz="1800" dirty="0">
                <a:solidFill>
                  <a:schemeClr val="accent1"/>
                </a:solidFill>
              </a:rPr>
              <a:t>I pagamenti sono effettuati al Coordinatore secondo le seguenti modalità: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it-IT" altLang="it-IT" sz="1800" dirty="0">
              <a:solidFill>
                <a:schemeClr val="accent1"/>
              </a:solidFill>
            </a:endParaRPr>
          </a:p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it-IT" altLang="it-IT" sz="1800" b="1" dirty="0" err="1">
                <a:solidFill>
                  <a:schemeClr val="accent1"/>
                </a:solidFill>
              </a:rPr>
              <a:t>pre</a:t>
            </a:r>
            <a:r>
              <a:rPr lang="it-IT" altLang="it-IT" sz="1800" b="1" dirty="0">
                <a:solidFill>
                  <a:schemeClr val="accent1"/>
                </a:solidFill>
              </a:rPr>
              <a:t>-finanziamento</a:t>
            </a:r>
            <a:r>
              <a:rPr lang="it-IT" altLang="it-IT" sz="1800" dirty="0">
                <a:solidFill>
                  <a:schemeClr val="accent1"/>
                </a:solidFill>
              </a:rPr>
              <a:t> </a:t>
            </a:r>
            <a:r>
              <a:rPr lang="it-IT" altLang="it-IT" sz="1800" b="1" u="sng" dirty="0">
                <a:solidFill>
                  <a:schemeClr val="accent1"/>
                </a:solidFill>
              </a:rPr>
              <a:t>entro 30 giorni dall’entrata in vigore </a:t>
            </a:r>
            <a:r>
              <a:rPr lang="it-IT" altLang="it-IT" sz="1800" dirty="0">
                <a:solidFill>
                  <a:schemeClr val="accent1"/>
                </a:solidFill>
              </a:rPr>
              <a:t>del contratto o </a:t>
            </a:r>
            <a:r>
              <a:rPr lang="it-IT" altLang="it-IT" sz="1800" b="1" u="sng" dirty="0">
                <a:solidFill>
                  <a:schemeClr val="accent1"/>
                </a:solidFill>
              </a:rPr>
              <a:t>10 giorni prima della data d’</a:t>
            </a:r>
            <a:r>
              <a:rPr lang="it-IT" altLang="it-IT" sz="1800" b="1" u="sng" dirty="0" err="1">
                <a:solidFill>
                  <a:schemeClr val="accent1"/>
                </a:solidFill>
              </a:rPr>
              <a:t>inzio</a:t>
            </a:r>
            <a:r>
              <a:rPr lang="it-IT" altLang="it-IT" sz="1800" b="1" u="sng" dirty="0">
                <a:solidFill>
                  <a:schemeClr val="accent1"/>
                </a:solidFill>
              </a:rPr>
              <a:t> del progetto</a:t>
            </a:r>
            <a:r>
              <a:rPr lang="it-IT" altLang="it-IT" sz="1800" dirty="0">
                <a:solidFill>
                  <a:schemeClr val="accent1"/>
                </a:solidFill>
              </a:rPr>
              <a:t> (si sceglie la data più tardiva)</a:t>
            </a:r>
          </a:p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endParaRPr lang="it-IT" altLang="it-IT" sz="1800" b="1" u="sng" dirty="0">
              <a:solidFill>
                <a:schemeClr val="accent1"/>
              </a:solidFill>
            </a:endParaRPr>
          </a:p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it-IT" altLang="it-IT" sz="1800" dirty="0">
                <a:solidFill>
                  <a:schemeClr val="accent1"/>
                </a:solidFill>
              </a:rPr>
              <a:t>una </a:t>
            </a:r>
            <a:r>
              <a:rPr lang="it-IT" altLang="it-IT" sz="1800" b="1" dirty="0">
                <a:solidFill>
                  <a:schemeClr val="accent1"/>
                </a:solidFill>
              </a:rPr>
              <a:t>trattenuta pari al 5% del totale del </a:t>
            </a:r>
            <a:r>
              <a:rPr lang="it-IT" altLang="it-IT" sz="1800" b="1" dirty="0" err="1">
                <a:solidFill>
                  <a:schemeClr val="accent1"/>
                </a:solidFill>
              </a:rPr>
              <a:t>grant</a:t>
            </a:r>
            <a:r>
              <a:rPr lang="it-IT" altLang="it-IT" sz="1800" b="1" dirty="0">
                <a:solidFill>
                  <a:schemeClr val="accent1"/>
                </a:solidFill>
              </a:rPr>
              <a:t>, destinata al </a:t>
            </a:r>
            <a:r>
              <a:rPr lang="it-IT" altLang="it-IT" sz="1800" b="1" dirty="0" err="1">
                <a:solidFill>
                  <a:schemeClr val="accent1"/>
                </a:solidFill>
              </a:rPr>
              <a:t>Mutual</a:t>
            </a:r>
            <a:r>
              <a:rPr lang="it-IT" altLang="it-IT" sz="1800" b="1" dirty="0">
                <a:solidFill>
                  <a:schemeClr val="accent1"/>
                </a:solidFill>
              </a:rPr>
              <a:t> Insurance </a:t>
            </a:r>
            <a:r>
              <a:rPr lang="it-IT" altLang="it-IT" sz="1800" b="1" dirty="0" err="1">
                <a:solidFill>
                  <a:schemeClr val="accent1"/>
                </a:solidFill>
              </a:rPr>
              <a:t>Mechanism</a:t>
            </a:r>
            <a:r>
              <a:rPr lang="it-IT" altLang="it-IT" sz="1800" dirty="0">
                <a:solidFill>
                  <a:schemeClr val="accent1"/>
                </a:solidFill>
              </a:rPr>
              <a:t>, viene effettuata alla fonte sull’ammontare del prefinanziamento</a:t>
            </a:r>
          </a:p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endParaRPr lang="it-IT" altLang="it-IT" sz="1800" dirty="0">
              <a:solidFill>
                <a:schemeClr val="accent1"/>
              </a:solidFill>
            </a:endParaRPr>
          </a:p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it-IT" altLang="it-IT" sz="1800" b="1" dirty="0">
                <a:solidFill>
                  <a:schemeClr val="accent1"/>
                </a:solidFill>
              </a:rPr>
              <a:t>pagamento/i intermedi </a:t>
            </a:r>
            <a:r>
              <a:rPr lang="it-IT" altLang="it-IT" sz="1800" dirty="0">
                <a:solidFill>
                  <a:schemeClr val="accent1"/>
                </a:solidFill>
              </a:rPr>
              <a:t>a rimborso dei costi eleggibili dichiarati entro 90 giorni dalla ricezione del </a:t>
            </a:r>
            <a:r>
              <a:rPr lang="it-IT" altLang="it-IT" sz="1800" i="1" dirty="0" err="1">
                <a:solidFill>
                  <a:schemeClr val="accent1"/>
                </a:solidFill>
              </a:rPr>
              <a:t>periodic</a:t>
            </a:r>
            <a:r>
              <a:rPr lang="it-IT" altLang="it-IT" sz="1800" i="1" dirty="0">
                <a:solidFill>
                  <a:schemeClr val="accent1"/>
                </a:solidFill>
              </a:rPr>
              <a:t> report</a:t>
            </a:r>
            <a:r>
              <a:rPr lang="it-IT" altLang="it-IT" sz="1800" dirty="0">
                <a:solidFill>
                  <a:schemeClr val="accent1"/>
                </a:solidFill>
              </a:rPr>
              <a:t>; il pagamento intermedio è condizionato all’approvazione del </a:t>
            </a:r>
            <a:r>
              <a:rPr lang="it-IT" altLang="it-IT" sz="1800" i="1" dirty="0" err="1">
                <a:solidFill>
                  <a:schemeClr val="accent1"/>
                </a:solidFill>
              </a:rPr>
              <a:t>periodic</a:t>
            </a:r>
            <a:r>
              <a:rPr lang="it-IT" altLang="it-IT" sz="1800" i="1" dirty="0">
                <a:solidFill>
                  <a:schemeClr val="accent1"/>
                </a:solidFill>
              </a:rPr>
              <a:t> report</a:t>
            </a:r>
          </a:p>
          <a:p>
            <a:pPr algn="just">
              <a:spcBef>
                <a:spcPct val="0"/>
              </a:spcBef>
              <a:buClrTx/>
              <a:buNone/>
            </a:pPr>
            <a:endParaRPr lang="it-IT" altLang="it-IT" sz="1800" i="1" dirty="0">
              <a:solidFill>
                <a:schemeClr val="accent1"/>
              </a:solidFill>
            </a:endParaRPr>
          </a:p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it-IT" altLang="it-IT" sz="1800" b="1" dirty="0">
                <a:solidFill>
                  <a:schemeClr val="accent1"/>
                </a:solidFill>
              </a:rPr>
              <a:t>pagamento finale </a:t>
            </a:r>
            <a:r>
              <a:rPr lang="it-IT" altLang="it-IT" sz="1800" dirty="0">
                <a:solidFill>
                  <a:schemeClr val="accent1"/>
                </a:solidFill>
              </a:rPr>
              <a:t>successivamente all’approvazione del rapporto finale 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it-IT" altLang="it-IT" sz="1800" dirty="0">
              <a:solidFill>
                <a:schemeClr val="accent1"/>
              </a:solidFill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it-IT" altLang="it-IT" sz="1800" dirty="0">
                <a:solidFill>
                  <a:schemeClr val="accent1"/>
                </a:solidFill>
              </a:rPr>
              <a:t>Il </a:t>
            </a:r>
            <a:r>
              <a:rPr lang="it-IT" altLang="it-IT" sz="1800" dirty="0" err="1">
                <a:solidFill>
                  <a:schemeClr val="accent1"/>
                </a:solidFill>
              </a:rPr>
              <a:t>pre</a:t>
            </a:r>
            <a:r>
              <a:rPr lang="it-IT" altLang="it-IT" sz="1800" dirty="0">
                <a:solidFill>
                  <a:schemeClr val="accent1"/>
                </a:solidFill>
              </a:rPr>
              <a:t>-finanziamento + i pagamenti periodici </a:t>
            </a:r>
            <a:r>
              <a:rPr lang="it-IT" altLang="it-IT" sz="1800" b="1" dirty="0">
                <a:solidFill>
                  <a:schemeClr val="accent1"/>
                </a:solidFill>
              </a:rPr>
              <a:t>non possono superare il 90% dell’importo totale del </a:t>
            </a:r>
            <a:r>
              <a:rPr lang="it-IT" altLang="it-IT" sz="1800" b="1" dirty="0" err="1">
                <a:solidFill>
                  <a:schemeClr val="accent1"/>
                </a:solidFill>
              </a:rPr>
              <a:t>grant</a:t>
            </a:r>
            <a:endParaRPr lang="it-IT" altLang="it-IT" sz="1800" b="1" dirty="0">
              <a:solidFill>
                <a:schemeClr val="accent1"/>
              </a:solidFill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6EE3FDCB-5965-6A5C-7235-74D436D3F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892"/>
            <a:ext cx="10515600" cy="586146"/>
          </a:xfrm>
        </p:spPr>
        <p:txBody>
          <a:bodyPr anchor="ctr">
            <a:normAutofit/>
          </a:bodyPr>
          <a:lstStyle/>
          <a:p>
            <a:r>
              <a:rPr lang="it-IT" u="none" dirty="0">
                <a:solidFill>
                  <a:schemeClr val="bg1"/>
                </a:solidFill>
              </a:rPr>
              <a:t>Pagamenti</a:t>
            </a:r>
          </a:p>
        </p:txBody>
      </p:sp>
    </p:spTree>
    <p:extLst>
      <p:ext uri="{BB962C8B-B14F-4D97-AF65-F5344CB8AC3E}">
        <p14:creationId xmlns:p14="http://schemas.microsoft.com/office/powerpoint/2010/main" val="1240476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6187CE-9979-4D2C-9505-C803B492E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5600" cy="928688"/>
          </a:xfrm>
        </p:spPr>
        <p:txBody>
          <a:bodyPr anchor="ctr">
            <a:normAutofit/>
          </a:bodyPr>
          <a:lstStyle/>
          <a:p>
            <a:r>
              <a:rPr lang="it-IT" sz="3600" u="none" dirty="0">
                <a:solidFill>
                  <a:srgbClr val="002060"/>
                </a:solidFill>
              </a:rPr>
              <a:t>Come funziona lo schema </a:t>
            </a:r>
            <a:r>
              <a:rPr lang="it-IT" sz="3600" u="none" dirty="0" err="1">
                <a:solidFill>
                  <a:srgbClr val="002060"/>
                </a:solidFill>
              </a:rPr>
              <a:t>lump</a:t>
            </a:r>
            <a:r>
              <a:rPr lang="it-IT" sz="3600" u="none" dirty="0">
                <a:solidFill>
                  <a:srgbClr val="002060"/>
                </a:solidFill>
              </a:rPr>
              <a:t> sum</a:t>
            </a:r>
          </a:p>
        </p:txBody>
      </p:sp>
      <p:pic>
        <p:nvPicPr>
          <p:cNvPr id="4" name="Picture 3" descr="Molti punti interrogativi su sfondo nero">
            <a:extLst>
              <a:ext uri="{FF2B5EF4-FFF2-40B4-BE49-F238E27FC236}">
                <a16:creationId xmlns:a16="http://schemas.microsoft.com/office/drawing/2014/main" id="{0912A1DA-1989-1339-69AD-F94F1764D7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671" b="8493"/>
          <a:stretch/>
        </p:blipFill>
        <p:spPr>
          <a:xfrm>
            <a:off x="838200" y="1825625"/>
            <a:ext cx="10515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95954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2CB0C2-7F1B-2C0E-16A8-DDB86498B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837" y="93306"/>
            <a:ext cx="10515600" cy="550506"/>
          </a:xfrm>
        </p:spPr>
        <p:txBody>
          <a:bodyPr>
            <a:normAutofit/>
          </a:bodyPr>
          <a:lstStyle/>
          <a:p>
            <a:r>
              <a:rPr lang="it-IT" u="none" dirty="0">
                <a:solidFill>
                  <a:schemeClr val="bg1"/>
                </a:solidFill>
              </a:rPr>
              <a:t>Calcolo del </a:t>
            </a:r>
            <a:r>
              <a:rPr lang="it-IT" u="none" dirty="0" err="1">
                <a:solidFill>
                  <a:schemeClr val="bg1"/>
                </a:solidFill>
              </a:rPr>
              <a:t>Pre</a:t>
            </a:r>
            <a:r>
              <a:rPr lang="it-IT" u="none" dirty="0">
                <a:solidFill>
                  <a:schemeClr val="bg1"/>
                </a:solidFill>
              </a:rPr>
              <a:t>-financing</a:t>
            </a:r>
            <a:endParaRPr lang="en-GB" u="none" dirty="0">
              <a:solidFill>
                <a:schemeClr val="bg1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1801CDF-4747-1123-6CBC-869B764F3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14" y="1767876"/>
            <a:ext cx="11016694" cy="2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880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3117F7-41D0-43CC-AD27-106C57466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964" y="83976"/>
            <a:ext cx="10307650" cy="553681"/>
          </a:xfrm>
        </p:spPr>
        <p:txBody>
          <a:bodyPr/>
          <a:lstStyle/>
          <a:p>
            <a:r>
              <a:rPr lang="it-IT" u="none" dirty="0" err="1">
                <a:solidFill>
                  <a:schemeClr val="bg1"/>
                </a:solidFill>
              </a:rPr>
              <a:t>Mutual</a:t>
            </a:r>
            <a:r>
              <a:rPr lang="it-IT" u="none" dirty="0">
                <a:solidFill>
                  <a:schemeClr val="bg1"/>
                </a:solidFill>
              </a:rPr>
              <a:t> Insurance </a:t>
            </a:r>
            <a:r>
              <a:rPr lang="it-IT" u="none" dirty="0" err="1">
                <a:solidFill>
                  <a:schemeClr val="bg1"/>
                </a:solidFill>
              </a:rPr>
              <a:t>Mechanism</a:t>
            </a:r>
            <a:endParaRPr lang="it-IT" u="none" dirty="0">
              <a:solidFill>
                <a:schemeClr val="bg1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F288670-BEEB-4E0E-88A7-311F2D013EAD}"/>
              </a:ext>
            </a:extLst>
          </p:cNvPr>
          <p:cNvSpPr/>
          <p:nvPr/>
        </p:nvSpPr>
        <p:spPr>
          <a:xfrm>
            <a:off x="1146544" y="1880118"/>
            <a:ext cx="9898911" cy="2514600"/>
          </a:xfrm>
          <a:custGeom>
            <a:avLst/>
            <a:gdLst>
              <a:gd name="connsiteX0" fmla="*/ 0 w 9898911"/>
              <a:gd name="connsiteY0" fmla="*/ 0 h 2514600"/>
              <a:gd name="connsiteX1" fmla="*/ 857906 w 9898911"/>
              <a:gd name="connsiteY1" fmla="*/ 0 h 2514600"/>
              <a:gd name="connsiteX2" fmla="*/ 1418844 w 9898911"/>
              <a:gd name="connsiteY2" fmla="*/ 0 h 2514600"/>
              <a:gd name="connsiteX3" fmla="*/ 1880793 w 9898911"/>
              <a:gd name="connsiteY3" fmla="*/ 0 h 2514600"/>
              <a:gd name="connsiteX4" fmla="*/ 2243753 w 9898911"/>
              <a:gd name="connsiteY4" fmla="*/ 0 h 2514600"/>
              <a:gd name="connsiteX5" fmla="*/ 3101659 w 9898911"/>
              <a:gd name="connsiteY5" fmla="*/ 0 h 2514600"/>
              <a:gd name="connsiteX6" fmla="*/ 3563608 w 9898911"/>
              <a:gd name="connsiteY6" fmla="*/ 0 h 2514600"/>
              <a:gd name="connsiteX7" fmla="*/ 3926568 w 9898911"/>
              <a:gd name="connsiteY7" fmla="*/ 0 h 2514600"/>
              <a:gd name="connsiteX8" fmla="*/ 4487506 w 9898911"/>
              <a:gd name="connsiteY8" fmla="*/ 0 h 2514600"/>
              <a:gd name="connsiteX9" fmla="*/ 5246423 w 9898911"/>
              <a:gd name="connsiteY9" fmla="*/ 0 h 2514600"/>
              <a:gd name="connsiteX10" fmla="*/ 5609383 w 9898911"/>
              <a:gd name="connsiteY10" fmla="*/ 0 h 2514600"/>
              <a:gd name="connsiteX11" fmla="*/ 6269310 w 9898911"/>
              <a:gd name="connsiteY11" fmla="*/ 0 h 2514600"/>
              <a:gd name="connsiteX12" fmla="*/ 6632270 w 9898911"/>
              <a:gd name="connsiteY12" fmla="*/ 0 h 2514600"/>
              <a:gd name="connsiteX13" fmla="*/ 6995230 w 9898911"/>
              <a:gd name="connsiteY13" fmla="*/ 0 h 2514600"/>
              <a:gd name="connsiteX14" fmla="*/ 7853136 w 9898911"/>
              <a:gd name="connsiteY14" fmla="*/ 0 h 2514600"/>
              <a:gd name="connsiteX15" fmla="*/ 8711042 w 9898911"/>
              <a:gd name="connsiteY15" fmla="*/ 0 h 2514600"/>
              <a:gd name="connsiteX16" fmla="*/ 9898911 w 9898911"/>
              <a:gd name="connsiteY16" fmla="*/ 0 h 2514600"/>
              <a:gd name="connsiteX17" fmla="*/ 9898911 w 9898911"/>
              <a:gd name="connsiteY17" fmla="*/ 653796 h 2514600"/>
              <a:gd name="connsiteX18" fmla="*/ 9898911 w 9898911"/>
              <a:gd name="connsiteY18" fmla="*/ 1232154 h 2514600"/>
              <a:gd name="connsiteX19" fmla="*/ 9898911 w 9898911"/>
              <a:gd name="connsiteY19" fmla="*/ 1785366 h 2514600"/>
              <a:gd name="connsiteX20" fmla="*/ 9898911 w 9898911"/>
              <a:gd name="connsiteY20" fmla="*/ 2514600 h 2514600"/>
              <a:gd name="connsiteX21" fmla="*/ 9238984 w 9898911"/>
              <a:gd name="connsiteY21" fmla="*/ 2514600 h 2514600"/>
              <a:gd name="connsiteX22" fmla="*/ 8381078 w 9898911"/>
              <a:gd name="connsiteY22" fmla="*/ 2514600 h 2514600"/>
              <a:gd name="connsiteX23" fmla="*/ 7523172 w 9898911"/>
              <a:gd name="connsiteY23" fmla="*/ 2514600 h 2514600"/>
              <a:gd name="connsiteX24" fmla="*/ 6665267 w 9898911"/>
              <a:gd name="connsiteY24" fmla="*/ 2514600 h 2514600"/>
              <a:gd name="connsiteX25" fmla="*/ 5906350 w 9898911"/>
              <a:gd name="connsiteY25" fmla="*/ 2514600 h 2514600"/>
              <a:gd name="connsiteX26" fmla="*/ 5345412 w 9898911"/>
              <a:gd name="connsiteY26" fmla="*/ 2514600 h 2514600"/>
              <a:gd name="connsiteX27" fmla="*/ 4883463 w 9898911"/>
              <a:gd name="connsiteY27" fmla="*/ 2514600 h 2514600"/>
              <a:gd name="connsiteX28" fmla="*/ 4520503 w 9898911"/>
              <a:gd name="connsiteY28" fmla="*/ 2514600 h 2514600"/>
              <a:gd name="connsiteX29" fmla="*/ 3860575 w 9898911"/>
              <a:gd name="connsiteY29" fmla="*/ 2514600 h 2514600"/>
              <a:gd name="connsiteX30" fmla="*/ 3299637 w 9898911"/>
              <a:gd name="connsiteY30" fmla="*/ 2514600 h 2514600"/>
              <a:gd name="connsiteX31" fmla="*/ 2540720 w 9898911"/>
              <a:gd name="connsiteY31" fmla="*/ 2514600 h 2514600"/>
              <a:gd name="connsiteX32" fmla="*/ 2078771 w 9898911"/>
              <a:gd name="connsiteY32" fmla="*/ 2514600 h 2514600"/>
              <a:gd name="connsiteX33" fmla="*/ 1319855 w 9898911"/>
              <a:gd name="connsiteY33" fmla="*/ 2514600 h 2514600"/>
              <a:gd name="connsiteX34" fmla="*/ 659927 w 9898911"/>
              <a:gd name="connsiteY34" fmla="*/ 2514600 h 2514600"/>
              <a:gd name="connsiteX35" fmla="*/ 0 w 9898911"/>
              <a:gd name="connsiteY35" fmla="*/ 2514600 h 2514600"/>
              <a:gd name="connsiteX36" fmla="*/ 0 w 9898911"/>
              <a:gd name="connsiteY36" fmla="*/ 1860804 h 2514600"/>
              <a:gd name="connsiteX37" fmla="*/ 0 w 9898911"/>
              <a:gd name="connsiteY37" fmla="*/ 1207008 h 2514600"/>
              <a:gd name="connsiteX38" fmla="*/ 0 w 9898911"/>
              <a:gd name="connsiteY38" fmla="*/ 653796 h 2514600"/>
              <a:gd name="connsiteX39" fmla="*/ 0 w 9898911"/>
              <a:gd name="connsiteY39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898911" h="2514600" extrusionOk="0">
                <a:moveTo>
                  <a:pt x="0" y="0"/>
                </a:moveTo>
                <a:cubicBezTo>
                  <a:pt x="356692" y="-13860"/>
                  <a:pt x="569885" y="-29054"/>
                  <a:pt x="857906" y="0"/>
                </a:cubicBezTo>
                <a:cubicBezTo>
                  <a:pt x="1145927" y="29054"/>
                  <a:pt x="1182913" y="15299"/>
                  <a:pt x="1418844" y="0"/>
                </a:cubicBezTo>
                <a:cubicBezTo>
                  <a:pt x="1654775" y="-15299"/>
                  <a:pt x="1768126" y="668"/>
                  <a:pt x="1880793" y="0"/>
                </a:cubicBezTo>
                <a:cubicBezTo>
                  <a:pt x="1993460" y="-668"/>
                  <a:pt x="2065223" y="-16448"/>
                  <a:pt x="2243753" y="0"/>
                </a:cubicBezTo>
                <a:cubicBezTo>
                  <a:pt x="2422283" y="16448"/>
                  <a:pt x="2846893" y="-399"/>
                  <a:pt x="3101659" y="0"/>
                </a:cubicBezTo>
                <a:cubicBezTo>
                  <a:pt x="3356425" y="399"/>
                  <a:pt x="3361430" y="-618"/>
                  <a:pt x="3563608" y="0"/>
                </a:cubicBezTo>
                <a:cubicBezTo>
                  <a:pt x="3765786" y="618"/>
                  <a:pt x="3774859" y="1467"/>
                  <a:pt x="3926568" y="0"/>
                </a:cubicBezTo>
                <a:cubicBezTo>
                  <a:pt x="4078277" y="-1467"/>
                  <a:pt x="4237510" y="5957"/>
                  <a:pt x="4487506" y="0"/>
                </a:cubicBezTo>
                <a:cubicBezTo>
                  <a:pt x="4737502" y="-5957"/>
                  <a:pt x="5063602" y="-9026"/>
                  <a:pt x="5246423" y="0"/>
                </a:cubicBezTo>
                <a:cubicBezTo>
                  <a:pt x="5429244" y="9026"/>
                  <a:pt x="5503012" y="14137"/>
                  <a:pt x="5609383" y="0"/>
                </a:cubicBezTo>
                <a:cubicBezTo>
                  <a:pt x="5715754" y="-14137"/>
                  <a:pt x="6065613" y="-15181"/>
                  <a:pt x="6269310" y="0"/>
                </a:cubicBezTo>
                <a:cubicBezTo>
                  <a:pt x="6473007" y="15181"/>
                  <a:pt x="6545286" y="-10604"/>
                  <a:pt x="6632270" y="0"/>
                </a:cubicBezTo>
                <a:cubicBezTo>
                  <a:pt x="6719254" y="10604"/>
                  <a:pt x="6828091" y="-4865"/>
                  <a:pt x="6995230" y="0"/>
                </a:cubicBezTo>
                <a:cubicBezTo>
                  <a:pt x="7162369" y="4865"/>
                  <a:pt x="7532094" y="-41332"/>
                  <a:pt x="7853136" y="0"/>
                </a:cubicBezTo>
                <a:cubicBezTo>
                  <a:pt x="8174178" y="41332"/>
                  <a:pt x="8448643" y="24149"/>
                  <a:pt x="8711042" y="0"/>
                </a:cubicBezTo>
                <a:cubicBezTo>
                  <a:pt x="8973441" y="-24149"/>
                  <a:pt x="9562883" y="-22784"/>
                  <a:pt x="9898911" y="0"/>
                </a:cubicBezTo>
                <a:cubicBezTo>
                  <a:pt x="9909860" y="201524"/>
                  <a:pt x="9891129" y="520113"/>
                  <a:pt x="9898911" y="653796"/>
                </a:cubicBezTo>
                <a:cubicBezTo>
                  <a:pt x="9906693" y="787479"/>
                  <a:pt x="9890685" y="965848"/>
                  <a:pt x="9898911" y="1232154"/>
                </a:cubicBezTo>
                <a:cubicBezTo>
                  <a:pt x="9907137" y="1498460"/>
                  <a:pt x="9911241" y="1526327"/>
                  <a:pt x="9898911" y="1785366"/>
                </a:cubicBezTo>
                <a:cubicBezTo>
                  <a:pt x="9886581" y="2044405"/>
                  <a:pt x="9867841" y="2290433"/>
                  <a:pt x="9898911" y="2514600"/>
                </a:cubicBezTo>
                <a:cubicBezTo>
                  <a:pt x="9654362" y="2498052"/>
                  <a:pt x="9379731" y="2528140"/>
                  <a:pt x="9238984" y="2514600"/>
                </a:cubicBezTo>
                <a:cubicBezTo>
                  <a:pt x="9098237" y="2501060"/>
                  <a:pt x="8673243" y="2523221"/>
                  <a:pt x="8381078" y="2514600"/>
                </a:cubicBezTo>
                <a:cubicBezTo>
                  <a:pt x="8088913" y="2505979"/>
                  <a:pt x="7921158" y="2480882"/>
                  <a:pt x="7523172" y="2514600"/>
                </a:cubicBezTo>
                <a:cubicBezTo>
                  <a:pt x="7125186" y="2548318"/>
                  <a:pt x="7019689" y="2496182"/>
                  <a:pt x="6665267" y="2514600"/>
                </a:cubicBezTo>
                <a:cubicBezTo>
                  <a:pt x="6310846" y="2533018"/>
                  <a:pt x="6200699" y="2482953"/>
                  <a:pt x="5906350" y="2514600"/>
                </a:cubicBezTo>
                <a:cubicBezTo>
                  <a:pt x="5612001" y="2546247"/>
                  <a:pt x="5621302" y="2502659"/>
                  <a:pt x="5345412" y="2514600"/>
                </a:cubicBezTo>
                <a:cubicBezTo>
                  <a:pt x="5069522" y="2526541"/>
                  <a:pt x="5109859" y="2506806"/>
                  <a:pt x="4883463" y="2514600"/>
                </a:cubicBezTo>
                <a:cubicBezTo>
                  <a:pt x="4657067" y="2522394"/>
                  <a:pt x="4686254" y="2510204"/>
                  <a:pt x="4520503" y="2514600"/>
                </a:cubicBezTo>
                <a:cubicBezTo>
                  <a:pt x="4354752" y="2518996"/>
                  <a:pt x="4090152" y="2529937"/>
                  <a:pt x="3860575" y="2514600"/>
                </a:cubicBezTo>
                <a:cubicBezTo>
                  <a:pt x="3630998" y="2499263"/>
                  <a:pt x="3510971" y="2519021"/>
                  <a:pt x="3299637" y="2514600"/>
                </a:cubicBezTo>
                <a:cubicBezTo>
                  <a:pt x="3088303" y="2510179"/>
                  <a:pt x="2879623" y="2528014"/>
                  <a:pt x="2540720" y="2514600"/>
                </a:cubicBezTo>
                <a:cubicBezTo>
                  <a:pt x="2201817" y="2501186"/>
                  <a:pt x="2248357" y="2524183"/>
                  <a:pt x="2078771" y="2514600"/>
                </a:cubicBezTo>
                <a:cubicBezTo>
                  <a:pt x="1909185" y="2505017"/>
                  <a:pt x="1697025" y="2541133"/>
                  <a:pt x="1319855" y="2514600"/>
                </a:cubicBezTo>
                <a:cubicBezTo>
                  <a:pt x="942685" y="2488067"/>
                  <a:pt x="898267" y="2495135"/>
                  <a:pt x="659927" y="2514600"/>
                </a:cubicBezTo>
                <a:cubicBezTo>
                  <a:pt x="421587" y="2534065"/>
                  <a:pt x="329139" y="2510869"/>
                  <a:pt x="0" y="2514600"/>
                </a:cubicBezTo>
                <a:cubicBezTo>
                  <a:pt x="-86" y="2380986"/>
                  <a:pt x="17127" y="2025322"/>
                  <a:pt x="0" y="1860804"/>
                </a:cubicBezTo>
                <a:cubicBezTo>
                  <a:pt x="-17127" y="1696286"/>
                  <a:pt x="-29721" y="1494239"/>
                  <a:pt x="0" y="1207008"/>
                </a:cubicBezTo>
                <a:cubicBezTo>
                  <a:pt x="29721" y="919777"/>
                  <a:pt x="3857" y="810705"/>
                  <a:pt x="0" y="653796"/>
                </a:cubicBezTo>
                <a:cubicBezTo>
                  <a:pt x="-3857" y="496887"/>
                  <a:pt x="851" y="18287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33738839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it-IT" sz="3200" dirty="0">
                <a:solidFill>
                  <a:sysClr val="windowText" lastClr="000000"/>
                </a:solidFill>
              </a:rPr>
              <a:t>Al momento dell’erogazione del prefinanziamento </a:t>
            </a:r>
          </a:p>
          <a:p>
            <a:pPr algn="ctr">
              <a:lnSpc>
                <a:spcPct val="150000"/>
              </a:lnSpc>
            </a:pPr>
            <a:r>
              <a:rPr lang="it-IT" sz="3200" dirty="0">
                <a:solidFill>
                  <a:sysClr val="windowText" lastClr="000000"/>
                </a:solidFill>
              </a:rPr>
              <a:t>viene trattenuto un importo pari </a:t>
            </a:r>
          </a:p>
          <a:p>
            <a:pPr algn="ctr">
              <a:lnSpc>
                <a:spcPct val="150000"/>
              </a:lnSpc>
            </a:pPr>
            <a:r>
              <a:rPr lang="it-IT" sz="3200" dirty="0">
                <a:solidFill>
                  <a:sysClr val="windowText" lastClr="000000"/>
                </a:solidFill>
              </a:rPr>
              <a:t>al 5% del contributo complessivo.</a:t>
            </a:r>
          </a:p>
        </p:txBody>
      </p:sp>
    </p:spTree>
    <p:extLst>
      <p:ext uri="{BB962C8B-B14F-4D97-AF65-F5344CB8AC3E}">
        <p14:creationId xmlns:p14="http://schemas.microsoft.com/office/powerpoint/2010/main" val="15166898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F30615-ECC7-E757-CD30-297CC1462B1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36861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latin typeface="Calibri "/>
              </a:rPr>
              <a:t>WP vengono accettati se le attività sono state svolte. Possono essere accettati anche quando tutti i compiti essenziali sono stati completati </a:t>
            </a:r>
            <a:r>
              <a:rPr lang="it-IT" dirty="0">
                <a:latin typeface="Calibri "/>
              </a:rPr>
              <a:t>(90%), quando sono stati svolti compiti equivalenti o quando sono state giustificate le deviazioni</a:t>
            </a:r>
          </a:p>
          <a:p>
            <a:r>
              <a:rPr lang="it-IT" b="1" dirty="0">
                <a:latin typeface="Calibri "/>
              </a:rPr>
              <a:t>Se si vuole modificare la quota LS per WP e BEN si procederà con un emendamento al GA, se </a:t>
            </a:r>
            <a:r>
              <a:rPr lang="it-IT" dirty="0">
                <a:latin typeface="Calibri "/>
              </a:rPr>
              <a:t>questo si riflette in una </a:t>
            </a:r>
            <a:r>
              <a:rPr lang="it-IT" b="1" dirty="0">
                <a:latin typeface="Calibri "/>
              </a:rPr>
              <a:t>modifica sostanziale dell’azione</a:t>
            </a:r>
            <a:r>
              <a:rPr lang="it-IT" dirty="0">
                <a:latin typeface="Calibri "/>
              </a:rPr>
              <a:t>; </a:t>
            </a:r>
            <a:r>
              <a:rPr lang="it-IT" b="1" dirty="0">
                <a:latin typeface="Calibri "/>
              </a:rPr>
              <a:t>in tutti gli altri casi</a:t>
            </a:r>
            <a:r>
              <a:rPr lang="it-IT" dirty="0">
                <a:latin typeface="Calibri "/>
              </a:rPr>
              <a:t>, se le modifiche non sono rilevanti, sarà possibile giustificarle nella sezione «</a:t>
            </a:r>
            <a:r>
              <a:rPr lang="it-IT" b="1" dirty="0" err="1">
                <a:latin typeface="Calibri "/>
              </a:rPr>
              <a:t>Deviations</a:t>
            </a:r>
            <a:r>
              <a:rPr lang="it-IT" dirty="0">
                <a:latin typeface="Calibri "/>
              </a:rPr>
              <a:t>» del technical report (NO emendamento)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3AA0C8E-9CD9-5FAB-68DB-E7710D56F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850"/>
            <a:ext cx="10515600" cy="985838"/>
          </a:xfrm>
        </p:spPr>
        <p:txBody>
          <a:bodyPr>
            <a:normAutofit/>
          </a:bodyPr>
          <a:lstStyle/>
          <a:p>
            <a:r>
              <a:rPr lang="en-US" sz="4000" u="none" dirty="0" err="1">
                <a:solidFill>
                  <a:srgbClr val="002060"/>
                </a:solidFill>
                <a:latin typeface="+mj-lt"/>
              </a:rPr>
              <a:t>Approvazione</a:t>
            </a:r>
            <a:r>
              <a:rPr lang="en-US" sz="4000" u="none" dirty="0">
                <a:solidFill>
                  <a:srgbClr val="002060"/>
                </a:solidFill>
                <a:latin typeface="+mj-lt"/>
              </a:rPr>
              <a:t> e </a:t>
            </a:r>
            <a:r>
              <a:rPr lang="en-US" sz="4000" u="none" dirty="0" err="1">
                <a:solidFill>
                  <a:srgbClr val="002060"/>
                </a:solidFill>
                <a:latin typeface="+mj-lt"/>
              </a:rPr>
              <a:t>pagamento</a:t>
            </a:r>
            <a:r>
              <a:rPr lang="en-US" sz="4000" u="none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u="none" dirty="0" err="1">
                <a:solidFill>
                  <a:srgbClr val="002060"/>
                </a:solidFill>
                <a:latin typeface="+mj-lt"/>
              </a:rPr>
              <a:t>dei</a:t>
            </a:r>
            <a:r>
              <a:rPr lang="en-US" sz="4000" u="none" dirty="0">
                <a:solidFill>
                  <a:srgbClr val="002060"/>
                </a:solidFill>
                <a:latin typeface="+mj-lt"/>
              </a:rPr>
              <a:t> WPs</a:t>
            </a:r>
          </a:p>
        </p:txBody>
      </p:sp>
    </p:spTree>
    <p:extLst>
      <p:ext uri="{BB962C8B-B14F-4D97-AF65-F5344CB8AC3E}">
        <p14:creationId xmlns:p14="http://schemas.microsoft.com/office/powerpoint/2010/main" val="2453000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B62F13-E583-8F1B-2330-BC88B060CE7F}"/>
              </a:ext>
            </a:extLst>
          </p:cNvPr>
          <p:cNvSpPr txBox="1">
            <a:spLocks/>
          </p:cNvSpPr>
          <p:nvPr/>
        </p:nvSpPr>
        <p:spPr>
          <a:xfrm>
            <a:off x="838200" y="1363133"/>
            <a:ext cx="10515600" cy="48514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latin typeface="Calibri "/>
              </a:rPr>
              <a:t>Prima che un WP </a:t>
            </a:r>
            <a:r>
              <a:rPr lang="it-IT" dirty="0">
                <a:latin typeface="Calibri "/>
              </a:rPr>
              <a:t>(che avete dichiarato completato) </a:t>
            </a:r>
            <a:r>
              <a:rPr lang="it-IT" b="1" dirty="0">
                <a:latin typeface="Calibri "/>
              </a:rPr>
              <a:t>venga respinto come incompleto</a:t>
            </a:r>
            <a:r>
              <a:rPr lang="it-IT" dirty="0">
                <a:latin typeface="Calibri "/>
              </a:rPr>
              <a:t>, siete </a:t>
            </a:r>
            <a:r>
              <a:rPr lang="it-IT" b="1" dirty="0">
                <a:latin typeface="Calibri "/>
              </a:rPr>
              <a:t>invitati a rispondere alle osservazioni del Project </a:t>
            </a:r>
            <a:r>
              <a:rPr lang="it-IT" b="1" dirty="0" err="1">
                <a:latin typeface="Calibri "/>
              </a:rPr>
              <a:t>Officer</a:t>
            </a:r>
            <a:endParaRPr lang="it-IT" b="1" dirty="0">
              <a:latin typeface="Calibri "/>
            </a:endParaRPr>
          </a:p>
          <a:p>
            <a:r>
              <a:rPr lang="it-IT" dirty="0">
                <a:latin typeface="Calibri "/>
              </a:rPr>
              <a:t>Se il </a:t>
            </a:r>
            <a:r>
              <a:rPr lang="it-IT" b="1" dirty="0">
                <a:latin typeface="Calibri "/>
              </a:rPr>
              <a:t>rifiuto viene confermato, la quota LS in questione non verrà pagata in quel momento. </a:t>
            </a:r>
            <a:r>
              <a:rPr lang="it-IT" dirty="0">
                <a:latin typeface="Calibri "/>
              </a:rPr>
              <a:t>Dovrete </a:t>
            </a:r>
            <a:r>
              <a:rPr lang="it-IT" b="1" dirty="0">
                <a:latin typeface="Calibri "/>
              </a:rPr>
              <a:t>completare il WP </a:t>
            </a:r>
            <a:r>
              <a:rPr lang="it-IT" dirty="0">
                <a:latin typeface="Calibri "/>
              </a:rPr>
              <a:t>in un secondo momento e </a:t>
            </a:r>
            <a:r>
              <a:rPr lang="it-IT" b="1" dirty="0">
                <a:latin typeface="Calibri "/>
              </a:rPr>
              <a:t>dichiararlo alla fine di ogni successivo reporting </a:t>
            </a:r>
            <a:r>
              <a:rPr lang="it-IT" b="1" dirty="0" err="1">
                <a:latin typeface="Calibri "/>
              </a:rPr>
              <a:t>period</a:t>
            </a:r>
            <a:r>
              <a:rPr lang="it-IT" b="1" dirty="0">
                <a:latin typeface="Calibri "/>
              </a:rPr>
              <a:t> </a:t>
            </a:r>
          </a:p>
          <a:p>
            <a:r>
              <a:rPr lang="it-IT" b="1" dirty="0">
                <a:latin typeface="Calibri "/>
              </a:rPr>
              <a:t>Se non è possibile completare un WP entro la fine del progetto </a:t>
            </a:r>
            <a:r>
              <a:rPr lang="it-IT" dirty="0">
                <a:latin typeface="Calibri "/>
              </a:rPr>
              <a:t>(ad es., per motivi tecnici o per cause di forza maggiore), la </a:t>
            </a:r>
            <a:r>
              <a:rPr lang="it-IT" b="1" dirty="0">
                <a:latin typeface="Calibri "/>
              </a:rPr>
              <a:t>quota LS </a:t>
            </a:r>
            <a:r>
              <a:rPr lang="it-IT" dirty="0">
                <a:latin typeface="Calibri "/>
              </a:rPr>
              <a:t>verrà </a:t>
            </a:r>
            <a:r>
              <a:rPr lang="it-IT" b="1" dirty="0">
                <a:latin typeface="Calibri "/>
              </a:rPr>
              <a:t>pagata parzialmente</a:t>
            </a:r>
            <a:r>
              <a:rPr lang="it-IT" dirty="0">
                <a:latin typeface="Calibri "/>
              </a:rPr>
              <a:t> in base al grado di completamento (N.B. La decisione sul pagamento parziale sarà presa </a:t>
            </a:r>
            <a:r>
              <a:rPr lang="it-IT" b="1" u="sng" dirty="0">
                <a:latin typeface="Calibri "/>
              </a:rPr>
              <a:t>caso per caso</a:t>
            </a:r>
            <a:r>
              <a:rPr lang="it-IT" dirty="0">
                <a:latin typeface="Calibri "/>
              </a:rPr>
              <a:t>)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C71D5DB1-4D69-BF6C-FC82-96B842F2D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850"/>
            <a:ext cx="10515600" cy="658283"/>
          </a:xfrm>
        </p:spPr>
        <p:txBody>
          <a:bodyPr>
            <a:normAutofit/>
          </a:bodyPr>
          <a:lstStyle/>
          <a:p>
            <a:r>
              <a:rPr lang="it-IT" sz="4000" u="none" dirty="0">
                <a:solidFill>
                  <a:srgbClr val="002060"/>
                </a:solidFill>
                <a:latin typeface="+mj-lt"/>
              </a:rPr>
              <a:t>Approvazione e pagamento dei </a:t>
            </a:r>
            <a:r>
              <a:rPr lang="it-IT" sz="4000" u="none" dirty="0" err="1">
                <a:solidFill>
                  <a:srgbClr val="002060"/>
                </a:solidFill>
                <a:latin typeface="+mj-lt"/>
              </a:rPr>
              <a:t>WPs</a:t>
            </a:r>
            <a:endParaRPr lang="en-US" sz="4000" u="none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60328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950CF328-D695-DB0A-B69D-E3AB558A4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00" y="926835"/>
            <a:ext cx="10836563" cy="465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413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avolo&#10;&#10;Descrizione generata automaticamente">
            <a:extLst>
              <a:ext uri="{FF2B5EF4-FFF2-40B4-BE49-F238E27FC236}">
                <a16:creationId xmlns:a16="http://schemas.microsoft.com/office/drawing/2014/main" id="{8C3362F0-6EB7-45F8-82FB-4BEA0B33F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751114"/>
            <a:ext cx="10295164" cy="550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143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6990D00-36BA-D42A-207A-E977E8480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751114"/>
            <a:ext cx="10140043" cy="547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71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DDC1A3-0D0A-4213-84E1-E39E4713D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u="none" dirty="0">
                <a:solidFill>
                  <a:srgbClr val="002060"/>
                </a:solidFill>
              </a:rPr>
              <a:t>Lo schema dei pagamenti…riassumendo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411221EA-1271-4862-82E5-2C3C827276F1}"/>
              </a:ext>
            </a:extLst>
          </p:cNvPr>
          <p:cNvGraphicFramePr>
            <a:graphicFrameLocks noGrp="1"/>
          </p:cNvGraphicFramePr>
          <p:nvPr/>
        </p:nvGraphicFramePr>
        <p:xfrm>
          <a:off x="930730" y="1752903"/>
          <a:ext cx="9519558" cy="4343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1422">
                  <a:extLst>
                    <a:ext uri="{9D8B030D-6E8A-4147-A177-3AD203B41FA5}">
                      <a16:colId xmlns:a16="http://schemas.microsoft.com/office/drawing/2014/main" val="3298950402"/>
                    </a:ext>
                  </a:extLst>
                </a:gridCol>
                <a:gridCol w="2981422">
                  <a:extLst>
                    <a:ext uri="{9D8B030D-6E8A-4147-A177-3AD203B41FA5}">
                      <a16:colId xmlns:a16="http://schemas.microsoft.com/office/drawing/2014/main" val="315157993"/>
                    </a:ext>
                  </a:extLst>
                </a:gridCol>
                <a:gridCol w="3556714">
                  <a:extLst>
                    <a:ext uri="{9D8B030D-6E8A-4147-A177-3AD203B41FA5}">
                      <a16:colId xmlns:a16="http://schemas.microsoft.com/office/drawing/2014/main" val="3556541480"/>
                    </a:ext>
                  </a:extLst>
                </a:gridCol>
              </a:tblGrid>
              <a:tr h="457168">
                <a:tc>
                  <a:txBody>
                    <a:bodyPr/>
                    <a:lstStyle/>
                    <a:p>
                      <a:r>
                        <a:rPr lang="it-IT" dirty="0"/>
                        <a:t>Prefinanziamento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Pagamento intermedio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Pagamento finale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264890"/>
                  </a:ext>
                </a:extLst>
              </a:tr>
              <a:tr h="3885929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it-IT" b="1" dirty="0"/>
                        <a:t>Stessi principi previsti nel MGA basato sugli </a:t>
                      </a:r>
                      <a:r>
                        <a:rPr lang="it-IT" b="1" dirty="0" err="1"/>
                        <a:t>actual</a:t>
                      </a:r>
                      <a:r>
                        <a:rPr lang="it-IT" b="1" dirty="0"/>
                        <a:t> costs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it-IT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dirty="0"/>
                        <a:t>Il coordinatore distribuisce la somma tra i partner nel rispetto di quanto previsto nel </a:t>
                      </a:r>
                      <a:r>
                        <a:rPr lang="it-IT" b="1" dirty="0"/>
                        <a:t>GA</a:t>
                      </a:r>
                      <a:r>
                        <a:rPr lang="it-IT" dirty="0"/>
                        <a:t> e nel </a:t>
                      </a:r>
                      <a:r>
                        <a:rPr lang="it-IT" b="1" dirty="0"/>
                        <a:t>Consortium Agreement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it-IT" b="1" dirty="0"/>
                        <a:t>Uno o più di uno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it-IT" b="1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dirty="0"/>
                        <a:t>A fronte della sottomissione del report, </a:t>
                      </a:r>
                      <a:r>
                        <a:rPr lang="it-IT" b="1" dirty="0"/>
                        <a:t>saranno pagate la quota di contributo LS relative ai WP che sono stati completati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it-IT" dirty="0"/>
                        <a:t>A chiusura del progetto, dopo la sottomissione del </a:t>
                      </a:r>
                      <a:r>
                        <a:rPr lang="it-IT" b="1" dirty="0"/>
                        <a:t>report finale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it-IT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b="1" dirty="0"/>
                        <a:t>È possibile il pagamento dei WP parzialmente completati </a:t>
                      </a:r>
                      <a:r>
                        <a:rPr lang="it-IT" b="0" dirty="0"/>
                        <a:t>(con eventuale riduzione della quota LS prevista nel GA)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it-IT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dirty="0"/>
                        <a:t>Erogato il 5% destinato al </a:t>
                      </a:r>
                      <a:r>
                        <a:rPr lang="it-IT" dirty="0" err="1"/>
                        <a:t>Mutual</a:t>
                      </a:r>
                      <a:r>
                        <a:rPr lang="it-IT" dirty="0"/>
                        <a:t> Insurance </a:t>
                      </a:r>
                      <a:r>
                        <a:rPr lang="it-IT" dirty="0" err="1"/>
                        <a:t>Mechanism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334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32582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41F901-0884-4E52-9503-845187F03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000" u="none" dirty="0">
                <a:solidFill>
                  <a:srgbClr val="002060"/>
                </a:solidFill>
              </a:rPr>
              <a:t>Checks, reviews e audit (1)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D2EDEC-8C07-4D26-90AA-E4ADD0F0A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b="1" dirty="0"/>
              <a:t>Parte tecnica</a:t>
            </a:r>
            <a:r>
              <a:rPr lang="it-IT" dirty="0"/>
              <a:t>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b="1" dirty="0"/>
              <a:t>controllo periodico sull’implementazione del progetto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/>
              <a:t>utilizzare il modello disponibile nel </a:t>
            </a:r>
            <a:r>
              <a:rPr lang="it-IT" i="1" dirty="0" err="1"/>
              <a:t>Periodic</a:t>
            </a:r>
            <a:r>
              <a:rPr lang="it-IT" i="1" dirty="0"/>
              <a:t> Reporting Tool </a:t>
            </a:r>
            <a:r>
              <a:rPr lang="it-IT" dirty="0"/>
              <a:t>del F&amp;T Portal</a:t>
            </a:r>
          </a:p>
          <a:p>
            <a:r>
              <a:rPr lang="it-IT" b="1" dirty="0"/>
              <a:t>Parte finanziaria</a:t>
            </a:r>
            <a:r>
              <a:rPr lang="it-IT" dirty="0"/>
              <a:t>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/>
              <a:t>sensibilmente ridotte le obbligazioni finanziarie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/>
              <a:t>rendiconto finanziario: dichiarazione della propria quota di contributo indicata nell'Allegato 2, in relazione ai </a:t>
            </a:r>
            <a:r>
              <a:rPr lang="it-IT" dirty="0" err="1"/>
              <a:t>WPs</a:t>
            </a:r>
            <a:r>
              <a:rPr lang="it-IT" dirty="0"/>
              <a:t> completati durante il periodo di rendicontazione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b="1" dirty="0"/>
              <a:t>no audit finanziario</a:t>
            </a:r>
          </a:p>
          <a:p>
            <a:pPr lvl="1"/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85323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7B7055-6A04-479F-8110-F6DD69971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u="none" dirty="0">
                <a:solidFill>
                  <a:srgbClr val="002060"/>
                </a:solidFill>
              </a:rPr>
              <a:t>Checks, reviews e audit (2)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294656-C19B-419D-9589-1CFE1DD3C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L’audit si concentrerà </a:t>
            </a:r>
            <a:r>
              <a:rPr lang="it-IT" b="1" dirty="0"/>
              <a:t>sull’implementazione tecnica – NO audit finanziario</a:t>
            </a:r>
          </a:p>
          <a:p>
            <a:r>
              <a:rPr lang="it-IT" dirty="0"/>
              <a:t>In particolare assicurare il </a:t>
            </a:r>
            <a:r>
              <a:rPr lang="it-IT" b="1" dirty="0"/>
              <a:t>rispetto degli obblighi previsti nel GA</a:t>
            </a:r>
            <a:r>
              <a:rPr lang="it-IT" dirty="0"/>
              <a:t>:</a:t>
            </a:r>
          </a:p>
          <a:p>
            <a:pPr lvl="1"/>
            <a:r>
              <a:rPr lang="it-IT" sz="2800" dirty="0"/>
              <a:t>Obbligo di disseminazione e sfruttamento dei risultati</a:t>
            </a:r>
          </a:p>
          <a:p>
            <a:pPr lvl="1"/>
            <a:r>
              <a:rPr lang="it-IT" sz="2800" dirty="0"/>
              <a:t>Obbligazioni relativi all’IPR</a:t>
            </a:r>
          </a:p>
          <a:p>
            <a:pPr lvl="1"/>
            <a:r>
              <a:rPr lang="it-IT" sz="2800" dirty="0"/>
              <a:t>Obbligazioni relativi alle terze parti</a:t>
            </a:r>
          </a:p>
          <a:p>
            <a:pPr lvl="1"/>
            <a:r>
              <a:rPr lang="it-IT" sz="2800" dirty="0"/>
              <a:t>Altre obbligazioni (etica, protezione dei dati, gender </a:t>
            </a:r>
            <a:r>
              <a:rPr lang="it-IT" sz="2800" dirty="0" err="1"/>
              <a:t>equality</a:t>
            </a:r>
            <a:r>
              <a:rPr lang="it-IT" sz="2800" dirty="0"/>
              <a:t>,..)</a:t>
            </a:r>
          </a:p>
        </p:txBody>
      </p:sp>
    </p:spTree>
    <p:extLst>
      <p:ext uri="{BB962C8B-B14F-4D97-AF65-F5344CB8AC3E}">
        <p14:creationId xmlns:p14="http://schemas.microsoft.com/office/powerpoint/2010/main" val="2209458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u="none" dirty="0">
                <a:solidFill>
                  <a:srgbClr val="002060"/>
                </a:solidFill>
              </a:rPr>
              <a:t>Lo schema </a:t>
            </a:r>
            <a:r>
              <a:rPr lang="it-IT" sz="3600" u="none" dirty="0" err="1">
                <a:solidFill>
                  <a:srgbClr val="002060"/>
                </a:solidFill>
              </a:rPr>
              <a:t>lump</a:t>
            </a:r>
            <a:r>
              <a:rPr lang="it-IT" sz="3600" u="none" dirty="0">
                <a:solidFill>
                  <a:srgbClr val="002060"/>
                </a:solidFill>
              </a:rPr>
              <a:t> sum - definizione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DFD86F5-C3D8-4AEE-9073-6B2110314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LUMP SUM</a:t>
            </a:r>
            <a:r>
              <a:rPr lang="it-IT" dirty="0"/>
              <a:t>: importo globale, determinato ex ante, a copertura di tutti i costi sostenuti per implementare il progetto ed erogato al completamento delle attività </a:t>
            </a: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r>
              <a:rPr lang="en-US" dirty="0"/>
              <a:t>Forma di </a:t>
            </a:r>
            <a:r>
              <a:rPr lang="en-US" dirty="0" err="1"/>
              <a:t>costo</a:t>
            </a:r>
            <a:r>
              <a:rPr lang="en-US" dirty="0"/>
              <a:t> </a:t>
            </a:r>
            <a:r>
              <a:rPr lang="en-US" dirty="0" err="1"/>
              <a:t>differente</a:t>
            </a:r>
            <a:r>
              <a:rPr lang="en-US" dirty="0"/>
              <a:t> da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DE01AB4-8E58-40C8-9C1B-BAE30C76ACB1}"/>
              </a:ext>
            </a:extLst>
          </p:cNvPr>
          <p:cNvSpPr txBox="1"/>
          <p:nvPr/>
        </p:nvSpPr>
        <p:spPr>
          <a:xfrm>
            <a:off x="6983681" y="3217625"/>
            <a:ext cx="3955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Actual</a:t>
            </a:r>
            <a:r>
              <a:rPr lang="it-IT" b="1" dirty="0"/>
              <a:t> cost</a:t>
            </a:r>
            <a:r>
              <a:rPr lang="it-IT" dirty="0"/>
              <a:t>: costo realmente sostenuto dal beneficiario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CDF8DC8-04C6-4838-AC3E-232FFFCDE81D}"/>
              </a:ext>
            </a:extLst>
          </p:cNvPr>
          <p:cNvSpPr txBox="1"/>
          <p:nvPr/>
        </p:nvSpPr>
        <p:spPr>
          <a:xfrm>
            <a:off x="6983681" y="4088263"/>
            <a:ext cx="4370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Unit cost</a:t>
            </a:r>
            <a:r>
              <a:rPr lang="it-IT" dirty="0"/>
              <a:t>: importo unitario predeterminato dalla CE oppure dal beneficiario (esempio SME OWNER) 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02C42A4D-8E61-4533-88A6-C254A48A21C5}"/>
              </a:ext>
            </a:extLst>
          </p:cNvPr>
          <p:cNvCxnSpPr/>
          <p:nvPr/>
        </p:nvCxnSpPr>
        <p:spPr>
          <a:xfrm flipV="1">
            <a:off x="5945728" y="3423879"/>
            <a:ext cx="688769" cy="440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EB079FAD-627B-4FF0-AF38-C41EFC48E577}"/>
              </a:ext>
            </a:extLst>
          </p:cNvPr>
          <p:cNvCxnSpPr/>
          <p:nvPr/>
        </p:nvCxnSpPr>
        <p:spPr>
          <a:xfrm>
            <a:off x="5945728" y="3884856"/>
            <a:ext cx="736270" cy="4068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5999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690830"/>
            <a:ext cx="4665133" cy="570703"/>
          </a:xfrm>
        </p:spPr>
        <p:txBody>
          <a:bodyPr/>
          <a:lstStyle/>
          <a:p>
            <a:r>
              <a:rPr lang="en-US" sz="4000" u="none" dirty="0">
                <a:solidFill>
                  <a:srgbClr val="002060"/>
                </a:solidFill>
              </a:rPr>
              <a:t>Keeping records</a:t>
            </a:r>
          </a:p>
        </p:txBody>
      </p:sp>
      <p:sp>
        <p:nvSpPr>
          <p:cNvPr id="5" name="Text Placeholder 2" descr="null" title="null"/>
          <p:cNvSpPr txBox="1">
            <a:spLocks/>
          </p:cNvSpPr>
          <p:nvPr/>
        </p:nvSpPr>
        <p:spPr>
          <a:xfrm>
            <a:off x="570878" y="1100641"/>
            <a:ext cx="9063446" cy="5342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altLang="en-US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2" name="Diagram 21" descr="You need to keep any document proving that the work was done as detailed in Annex 1. For example:&#10;- technical documents;&#10;- publications, prototypes, deliverables;&#10;- any document proving that the work was done as detailed in Annex 1.&#10;All these documents must be kept for all Horizon Europe grants.&#10;&#10;You don't need to keep any document probing the actual costs incurred:&#10;- time-sheets;&#10;- pay-slips or contracts&#10;- depreciation policy&#10;- invoices." title="Which records do you need to keep?"/>
          <p:cNvGraphicFramePr/>
          <p:nvPr/>
        </p:nvGraphicFramePr>
        <p:xfrm>
          <a:off x="1143000" y="1335440"/>
          <a:ext cx="7757328" cy="4608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84247" y="6024510"/>
            <a:ext cx="3474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Same as for all Horizon</a:t>
            </a:r>
            <a:r>
              <a:rPr kumimoji="0" lang="en-GB" sz="1400" b="1" i="1" u="none" kern="1200" cap="none" spc="0" normalizeH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Europe grants</a:t>
            </a:r>
            <a:endParaRPr kumimoji="0" lang="en-GB" sz="1400" b="1" i="1" u="non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Left Brace 7" descr="null" title="null"/>
          <p:cNvSpPr/>
          <p:nvPr/>
        </p:nvSpPr>
        <p:spPr>
          <a:xfrm rot="16200000">
            <a:off x="3022697" y="4266305"/>
            <a:ext cx="335902" cy="3238199"/>
          </a:xfrm>
          <a:prstGeom prst="leftBrace">
            <a:avLst/>
          </a:prstGeom>
          <a:ln>
            <a:solidFill>
              <a:srgbClr val="0F449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6639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FC5440-D9AF-41D4-8BF0-376A8684E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0312"/>
            <a:ext cx="10515600" cy="928688"/>
          </a:xfrm>
        </p:spPr>
        <p:txBody>
          <a:bodyPr>
            <a:noAutofit/>
          </a:bodyPr>
          <a:lstStyle/>
          <a:p>
            <a:pPr algn="ctr"/>
            <a:r>
              <a:rPr lang="it-IT" sz="4000" u="none" dirty="0">
                <a:solidFill>
                  <a:srgbClr val="002060"/>
                </a:solidFill>
              </a:rPr>
              <a:t>Che cosa è opportuno regolamentare nel Consortium Agreement</a:t>
            </a:r>
          </a:p>
        </p:txBody>
      </p:sp>
    </p:spTree>
    <p:extLst>
      <p:ext uri="{BB962C8B-B14F-4D97-AF65-F5344CB8AC3E}">
        <p14:creationId xmlns:p14="http://schemas.microsoft.com/office/powerpoint/2010/main" val="5949707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 bwMode="auto">
          <a:xfrm>
            <a:off x="661929" y="1007015"/>
            <a:ext cx="956495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4000" b="1" dirty="0">
                <a:solidFill>
                  <a:srgbClr val="002060"/>
                </a:solidFill>
                <a:uFill>
                  <a:solidFill>
                    <a:srgbClr val="19418A"/>
                  </a:solidFill>
                </a:uFill>
                <a:latin typeface="+mj-lt"/>
                <a:ea typeface="+mj-ea"/>
                <a:cs typeface="+mj-cs"/>
              </a:rPr>
              <a:t>Cosa è il Consortium Agreement? (art.7.4 AMGA HE)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1548882" y="2062306"/>
            <a:ext cx="8444204" cy="1985819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/>
          <a:lstStyle/>
          <a:p>
            <a:pPr marL="228600" indent="-228600" algn="just"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en-US" altLang="it-IT" sz="2800" dirty="0"/>
              <a:t>	</a:t>
            </a:r>
            <a:r>
              <a:rPr lang="en-US" altLang="it-IT" sz="2800" b="1" dirty="0" err="1"/>
              <a:t>A</a:t>
            </a:r>
            <a:r>
              <a:rPr lang="en-US" altLang="it-IT" sz="2400" b="1" dirty="0" err="1">
                <a:ea typeface="Arial Unicode MS" pitchFamily="34" charset="-128"/>
                <a:cs typeface="Arial Unicode MS" pitchFamily="34" charset="-128"/>
              </a:rPr>
              <a:t>ccordo</a:t>
            </a:r>
            <a:r>
              <a:rPr lang="en-US" altLang="it-IT" sz="2400" b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it-IT" sz="2400" b="1" u="sng" dirty="0" err="1">
                <a:ea typeface="Arial Unicode MS" pitchFamily="34" charset="-128"/>
                <a:cs typeface="Arial Unicode MS" pitchFamily="34" charset="-128"/>
              </a:rPr>
              <a:t>privato</a:t>
            </a:r>
            <a:r>
              <a:rPr lang="en-US" altLang="it-IT" sz="24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it-IT" sz="2400" dirty="0" err="1">
                <a:ea typeface="Arial Unicode MS" pitchFamily="34" charset="-128"/>
                <a:cs typeface="Arial Unicode MS" pitchFamily="34" charset="-128"/>
              </a:rPr>
              <a:t>siglato</a:t>
            </a:r>
            <a:r>
              <a:rPr lang="en-US" altLang="it-IT" sz="24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it-IT" sz="2400" b="1" dirty="0" err="1">
                <a:ea typeface="Arial Unicode MS" pitchFamily="34" charset="-128"/>
                <a:cs typeface="Arial Unicode MS" pitchFamily="34" charset="-128"/>
              </a:rPr>
              <a:t>fra</a:t>
            </a:r>
            <a:r>
              <a:rPr lang="en-US" altLang="it-IT" sz="2400" b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it-IT" sz="2400" b="1" dirty="0" err="1"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altLang="it-IT" sz="2400" b="1" dirty="0">
                <a:ea typeface="Arial Unicode MS" pitchFamily="34" charset="-128"/>
                <a:cs typeface="Arial Unicode MS" pitchFamily="34" charset="-128"/>
              </a:rPr>
              <a:t> partner di un </a:t>
            </a:r>
            <a:r>
              <a:rPr lang="en-US" altLang="it-IT" sz="2400" b="1" dirty="0" err="1">
                <a:ea typeface="Arial Unicode MS" pitchFamily="34" charset="-128"/>
                <a:cs typeface="Arial Unicode MS" pitchFamily="34" charset="-128"/>
              </a:rPr>
              <a:t>progetto</a:t>
            </a:r>
            <a:r>
              <a:rPr lang="en-US" altLang="it-IT" sz="24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it-IT" sz="2400" dirty="0" err="1">
                <a:ea typeface="Arial Unicode MS" pitchFamily="34" charset="-128"/>
                <a:cs typeface="Arial Unicode MS" pitchFamily="34" charset="-128"/>
              </a:rPr>
              <a:t>finanziato</a:t>
            </a:r>
            <a:r>
              <a:rPr lang="en-US" altLang="it-IT" sz="24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it-IT" sz="2400" dirty="0" err="1">
                <a:ea typeface="Arial Unicode MS" pitchFamily="34" charset="-128"/>
                <a:cs typeface="Arial Unicode MS" pitchFamily="34" charset="-128"/>
              </a:rPr>
              <a:t>nell’ambito</a:t>
            </a:r>
            <a:r>
              <a:rPr lang="en-US" altLang="it-IT" sz="2400" dirty="0">
                <a:ea typeface="Arial Unicode MS" pitchFamily="34" charset="-128"/>
                <a:cs typeface="Arial Unicode MS" pitchFamily="34" charset="-128"/>
              </a:rPr>
              <a:t> del </a:t>
            </a:r>
            <a:r>
              <a:rPr lang="en-US" altLang="it-IT" sz="2400" dirty="0" err="1">
                <a:ea typeface="Arial Unicode MS" pitchFamily="34" charset="-128"/>
                <a:cs typeface="Arial Unicode MS" pitchFamily="34" charset="-128"/>
              </a:rPr>
              <a:t>Programma</a:t>
            </a:r>
            <a:r>
              <a:rPr lang="en-US" altLang="it-IT" sz="2400" dirty="0">
                <a:ea typeface="Arial Unicode MS" pitchFamily="34" charset="-128"/>
                <a:cs typeface="Arial Unicode MS" pitchFamily="34" charset="-128"/>
              </a:rPr>
              <a:t> Quadro, per </a:t>
            </a:r>
            <a:r>
              <a:rPr lang="it-IT" altLang="it-IT" sz="2400" dirty="0">
                <a:ea typeface="Arial Unicode MS" pitchFamily="34" charset="-128"/>
                <a:cs typeface="Arial Unicode MS" pitchFamily="34" charset="-128"/>
              </a:rPr>
              <a:t>regolare eventuali controversie che dovessero presentarsi e garantire una piena attuazione dell’azione.</a:t>
            </a:r>
          </a:p>
          <a:p>
            <a:pPr marL="228600" indent="-228600" algn="just"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it-IT" altLang="it-IT" sz="2400" dirty="0"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it-IT" sz="2400" dirty="0">
                <a:ea typeface="Arial Unicode MS" pitchFamily="34" charset="-128"/>
                <a:cs typeface="Arial Unicode MS" pitchFamily="34" charset="-128"/>
              </a:rPr>
              <a:t>È un </a:t>
            </a:r>
            <a:r>
              <a:rPr lang="en-US" altLang="it-IT" sz="2400" u="sng" dirty="0" err="1">
                <a:ea typeface="Arial Unicode MS" pitchFamily="34" charset="-128"/>
                <a:cs typeface="Arial Unicode MS" pitchFamily="34" charset="-128"/>
              </a:rPr>
              <a:t>accordo</a:t>
            </a:r>
            <a:r>
              <a:rPr lang="en-US" altLang="it-IT" sz="2400" u="sng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it-IT" sz="2400" u="sng" dirty="0" err="1">
                <a:ea typeface="Arial Unicode MS" pitchFamily="34" charset="-128"/>
                <a:cs typeface="Arial Unicode MS" pitchFamily="34" charset="-128"/>
              </a:rPr>
              <a:t>privato</a:t>
            </a:r>
            <a:r>
              <a:rPr lang="en-US" altLang="it-IT" sz="2400" u="sng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it-IT" sz="2400" dirty="0" err="1">
                <a:ea typeface="Arial Unicode MS" pitchFamily="34" charset="-128"/>
                <a:cs typeface="Arial Unicode MS" pitchFamily="34" charset="-128"/>
              </a:rPr>
              <a:t>fra</a:t>
            </a:r>
            <a:r>
              <a:rPr lang="en-US" altLang="it-IT" sz="2400" dirty="0">
                <a:ea typeface="Arial Unicode MS" pitchFamily="34" charset="-128"/>
                <a:cs typeface="Arial Unicode MS" pitchFamily="34" charset="-128"/>
              </a:rPr>
              <a:t> le parti in cui la </a:t>
            </a:r>
            <a:r>
              <a:rPr lang="en-US" altLang="it-IT" sz="2400" b="1" dirty="0">
                <a:ea typeface="Arial Unicode MS" pitchFamily="34" charset="-128"/>
                <a:cs typeface="Arial Unicode MS" pitchFamily="34" charset="-128"/>
              </a:rPr>
              <a:t>EC non ne è parte</a:t>
            </a:r>
            <a:r>
              <a:rPr lang="en-US" altLang="it-IT" sz="2400" dirty="0">
                <a:ea typeface="Arial Unicode MS" pitchFamily="34" charset="-128"/>
                <a:cs typeface="Arial Unicode MS" pitchFamily="34" charset="-128"/>
              </a:rPr>
              <a:t>!</a:t>
            </a:r>
            <a:endParaRPr lang="it-IT" altLang="it-IT" sz="28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111956" y="4048125"/>
            <a:ext cx="9968088" cy="83099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it-IT" dirty="0">
                <a:latin typeface="+mn-lt"/>
                <a:cs typeface="Arial" pitchFamily="34" charset="0"/>
              </a:rPr>
              <a:t>La stipula è</a:t>
            </a:r>
            <a:r>
              <a:rPr lang="it-IT" b="1" dirty="0">
                <a:latin typeface="+mn-lt"/>
                <a:cs typeface="Arial" pitchFamily="34" charset="0"/>
              </a:rPr>
              <a:t> </a:t>
            </a:r>
            <a:r>
              <a:rPr lang="it-IT" b="1" u="sng" dirty="0">
                <a:latin typeface="+mn-lt"/>
                <a:cs typeface="Arial" pitchFamily="34" charset="0"/>
              </a:rPr>
              <a:t>OBBLIGATORIA</a:t>
            </a:r>
            <a:r>
              <a:rPr lang="it-IT" b="1" dirty="0">
                <a:latin typeface="+mn-lt"/>
                <a:cs typeface="Arial" pitchFamily="34" charset="0"/>
              </a:rPr>
              <a:t> </a:t>
            </a:r>
            <a:r>
              <a:rPr lang="it-IT" dirty="0">
                <a:latin typeface="+mn-lt"/>
                <a:cs typeface="Arial" pitchFamily="34" charset="0"/>
              </a:rPr>
              <a:t>quando è prevista dal bando; in tutti gli altri casi, è fortemente raccomandato (</a:t>
            </a:r>
            <a:r>
              <a:rPr lang="it-IT" dirty="0">
                <a:solidFill>
                  <a:srgbClr val="00B050"/>
                </a:solidFill>
                <a:latin typeface="+mn-lt"/>
                <a:cs typeface="Arial" pitchFamily="34" charset="0"/>
              </a:rPr>
              <a:t>best practice!)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398631" y="5281950"/>
            <a:ext cx="10227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5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GB" altLang="it-IT" sz="2400" b="1" u="sng" dirty="0" err="1">
                <a:ea typeface="ＭＳ Ｐゴシック" pitchFamily="34" charset="-128"/>
                <a:cs typeface="Arial" pitchFamily="34" charset="0"/>
              </a:rPr>
              <a:t>Compatibile</a:t>
            </a:r>
            <a:r>
              <a:rPr lang="en-GB" altLang="it-IT" sz="2400" b="1" dirty="0">
                <a:solidFill>
                  <a:srgbClr val="3333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altLang="it-IT" sz="2400" dirty="0">
                <a:ea typeface="Arial Unicode MS" pitchFamily="34" charset="-128"/>
                <a:cs typeface="Arial Unicode MS" pitchFamily="34" charset="-128"/>
              </a:rPr>
              <a:t>con il Grant Agreement, </a:t>
            </a:r>
            <a:r>
              <a:rPr lang="en-GB" altLang="it-IT" sz="2400" dirty="0" err="1">
                <a:ea typeface="Arial Unicode MS" pitchFamily="34" charset="-128"/>
                <a:cs typeface="Arial Unicode MS" pitchFamily="34" charset="-128"/>
              </a:rPr>
              <a:t>che</a:t>
            </a:r>
            <a:r>
              <a:rPr lang="en-GB" altLang="it-IT" sz="24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altLang="it-IT" sz="2400" dirty="0" err="1">
                <a:ea typeface="Arial Unicode MS" pitchFamily="34" charset="-128"/>
                <a:cs typeface="Arial Unicode MS" pitchFamily="34" charset="-128"/>
              </a:rPr>
              <a:t>prevale</a:t>
            </a:r>
            <a:r>
              <a:rPr lang="en-GB" altLang="it-IT" sz="2400" dirty="0">
                <a:ea typeface="Arial Unicode MS" pitchFamily="34" charset="-128"/>
                <a:cs typeface="Arial Unicode MS" pitchFamily="34" charset="-128"/>
              </a:rPr>
              <a:t> in </a:t>
            </a:r>
            <a:r>
              <a:rPr lang="en-GB" altLang="it-IT" sz="2400" dirty="0" err="1">
                <a:ea typeface="Arial Unicode MS" pitchFamily="34" charset="-128"/>
                <a:cs typeface="Arial Unicode MS" pitchFamily="34" charset="-128"/>
              </a:rPr>
              <a:t>caso</a:t>
            </a:r>
            <a:r>
              <a:rPr lang="en-GB" altLang="it-IT" sz="2400" dirty="0">
                <a:ea typeface="Arial Unicode MS" pitchFamily="34" charset="-128"/>
                <a:cs typeface="Arial Unicode MS" pitchFamily="34" charset="-128"/>
              </a:rPr>
              <a:t> di </a:t>
            </a:r>
            <a:r>
              <a:rPr lang="en-GB" altLang="it-IT" sz="2400" dirty="0" err="1">
                <a:ea typeface="Arial Unicode MS" pitchFamily="34" charset="-128"/>
                <a:cs typeface="Arial Unicode MS" pitchFamily="34" charset="-128"/>
              </a:rPr>
              <a:t>contraddizioni</a:t>
            </a:r>
            <a:endParaRPr lang="en-GB" altLang="it-IT" sz="2400" dirty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16839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5820" y="570397"/>
            <a:ext cx="10515600" cy="1325563"/>
          </a:xfrm>
        </p:spPr>
        <p:txBody>
          <a:bodyPr>
            <a:normAutofit/>
          </a:bodyPr>
          <a:lstStyle/>
          <a:p>
            <a:pPr marL="457200" indent="-228600" fontAlgn="base">
              <a:spcAft>
                <a:spcPct val="0"/>
              </a:spcAft>
              <a:buBlip>
                <a:blip r:embed="rId3"/>
              </a:buBlip>
              <a:defRPr/>
            </a:pPr>
            <a:r>
              <a:rPr lang="it-IT" altLang="it-IT" sz="2800" u="none" dirty="0">
                <a:solidFill>
                  <a:srgbClr val="002060"/>
                </a:solidFill>
                <a:latin typeface="+mj-lt"/>
              </a:rPr>
              <a:t>Quando?</a:t>
            </a:r>
            <a:endParaRPr lang="it-IT" sz="2800" u="none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15820" y="1407311"/>
            <a:ext cx="109821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ea typeface="Arial Unicode MS" pitchFamily="34" charset="-128"/>
                <a:cs typeface="Arial Unicode MS" pitchFamily="34" charset="-128"/>
              </a:rPr>
              <a:t>Si raccomanda la predisposizione del </a:t>
            </a:r>
            <a:r>
              <a:rPr lang="it-IT" sz="2400" dirty="0" err="1">
                <a:ea typeface="Arial Unicode MS" pitchFamily="34" charset="-128"/>
                <a:cs typeface="Arial Unicode MS" pitchFamily="34" charset="-128"/>
              </a:rPr>
              <a:t>Consortium</a:t>
            </a:r>
            <a:r>
              <a:rPr lang="it-IT" sz="2400" dirty="0">
                <a:ea typeface="Arial Unicode MS" pitchFamily="34" charset="-128"/>
                <a:cs typeface="Arial Unicode MS" pitchFamily="34" charset="-128"/>
              </a:rPr>
              <a:t> Agreement </a:t>
            </a:r>
            <a:r>
              <a:rPr lang="it-IT" sz="24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prima</a:t>
            </a:r>
            <a:r>
              <a:rPr lang="it-IT" sz="2400" dirty="0">
                <a:ea typeface="Arial Unicode MS" pitchFamily="34" charset="-128"/>
                <a:cs typeface="Arial Unicode MS" pitchFamily="34" charset="-128"/>
              </a:rPr>
              <a:t> della firma del Grant Agreement.</a:t>
            </a:r>
          </a:p>
          <a:p>
            <a:r>
              <a:rPr lang="it-IT" sz="2400" dirty="0">
                <a:ea typeface="Arial Unicode MS" pitchFamily="34" charset="-128"/>
                <a:cs typeface="Arial Unicode MS" pitchFamily="34" charset="-128"/>
              </a:rPr>
              <a:t>L’iniziativa di avviare le trattative proviene solitamente dal coordinatore.</a:t>
            </a:r>
          </a:p>
          <a:p>
            <a:r>
              <a:rPr lang="it-IT" i="1" dirty="0">
                <a:ea typeface="Arial Unicode MS" pitchFamily="34" charset="-128"/>
                <a:cs typeface="Arial Unicode MS" pitchFamily="34" charset="-128"/>
              </a:rPr>
              <a:t>- Considerato che generalmente il CA è predisposto prima dell’avvio del progetto, i costi per la sua redazione non sono eleggibili; viceversa, se l’aggiornamento del CA avviene in corso di progetto, i relativi costi saranno eccezionalmente ammissibili.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855786" y="4970558"/>
            <a:ext cx="1013256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28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/>
            </a:pPr>
            <a:r>
              <a:rPr lang="it-IT" altLang="it-IT" sz="2800" b="1" dirty="0">
                <a:solidFill>
                  <a:srgbClr val="002060"/>
                </a:solidFill>
                <a:uFill>
                  <a:solidFill>
                    <a:srgbClr val="19418A"/>
                  </a:solidFill>
                </a:uFill>
                <a:latin typeface="+mj-lt"/>
                <a:ea typeface="+mj-ea"/>
                <a:cs typeface="+mj-cs"/>
              </a:rPr>
              <a:t>Come?</a:t>
            </a:r>
            <a:endParaRPr lang="it-IT" sz="2800" b="1" dirty="0">
              <a:solidFill>
                <a:srgbClr val="002060"/>
              </a:solidFill>
              <a:uFill>
                <a:solidFill>
                  <a:srgbClr val="19418A"/>
                </a:solidFill>
              </a:uFill>
              <a:latin typeface="+mj-lt"/>
              <a:ea typeface="+mj-ea"/>
              <a:cs typeface="+mj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76468" y="5237210"/>
            <a:ext cx="10576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ea typeface="Arial Unicode MS" pitchFamily="34" charset="-128"/>
                <a:cs typeface="Arial Unicode MS" pitchFamily="34" charset="-128"/>
              </a:rPr>
              <a:t>In versione cartacea, NON tramite il Funding &amp; tender </a:t>
            </a:r>
            <a:r>
              <a:rPr lang="it-IT" sz="2400" dirty="0" err="1">
                <a:ea typeface="Arial Unicode MS" pitchFamily="34" charset="-128"/>
                <a:cs typeface="Arial Unicode MS" pitchFamily="34" charset="-128"/>
              </a:rPr>
              <a:t>portal</a:t>
            </a:r>
            <a:r>
              <a:rPr lang="it-IT" sz="2400" dirty="0"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r>
              <a:rPr lang="it-IT" sz="2400" dirty="0">
                <a:ea typeface="Arial Unicode MS" pitchFamily="34" charset="-128"/>
                <a:cs typeface="Arial Unicode MS" pitchFamily="34" charset="-128"/>
              </a:rPr>
              <a:t>E’ possibile utilizzare dei modelli (DESCA; Digital Europe).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13486" y="3464737"/>
            <a:ext cx="10702213" cy="121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28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/>
            </a:pPr>
            <a:r>
              <a:rPr lang="it-IT" sz="2800" b="1" dirty="0">
                <a:solidFill>
                  <a:srgbClr val="002060"/>
                </a:solidFill>
                <a:uFill>
                  <a:solidFill>
                    <a:srgbClr val="19418A"/>
                  </a:solidFill>
                </a:uFill>
                <a:latin typeface="+mj-lt"/>
                <a:ea typeface="+mj-ea"/>
                <a:cs typeface="+mj-cs"/>
              </a:rPr>
              <a:t>Perché?</a:t>
            </a:r>
          </a:p>
          <a:p>
            <a:r>
              <a:rPr lang="it-IT" sz="2400" dirty="0">
                <a:ea typeface="Arial Unicode MS" pitchFamily="34" charset="-128"/>
                <a:cs typeface="Arial Unicode MS" pitchFamily="34" charset="-128"/>
              </a:rPr>
              <a:t>Gli obiettivi del </a:t>
            </a:r>
            <a:r>
              <a:rPr lang="it-IT" sz="2400" dirty="0" err="1">
                <a:ea typeface="Arial Unicode MS" pitchFamily="34" charset="-128"/>
                <a:cs typeface="Arial Unicode MS" pitchFamily="34" charset="-128"/>
              </a:rPr>
              <a:t>Consortium</a:t>
            </a:r>
            <a:r>
              <a:rPr lang="it-IT" sz="2400" dirty="0">
                <a:ea typeface="Arial Unicode MS" pitchFamily="34" charset="-128"/>
                <a:cs typeface="Arial Unicode MS" pitchFamily="34" charset="-128"/>
              </a:rPr>
              <a:t> Agreement sono quelli di regolamentare i rapporti tra i partecipanti, tutelare i relativi interessi e assicurare un’efficace gestione del progetto.</a:t>
            </a:r>
          </a:p>
        </p:txBody>
      </p:sp>
    </p:spTree>
    <p:extLst>
      <p:ext uri="{BB962C8B-B14F-4D97-AF65-F5344CB8AC3E}">
        <p14:creationId xmlns:p14="http://schemas.microsoft.com/office/powerpoint/2010/main" val="7548546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numero diapositiva 3"/>
          <p:cNvSpPr txBox="1">
            <a:spLocks noGrp="1"/>
          </p:cNvSpPr>
          <p:nvPr/>
        </p:nvSpPr>
        <p:spPr bwMode="auto">
          <a:xfrm>
            <a:off x="8077201" y="6524626"/>
            <a:ext cx="1470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FFFFFF"/>
              </a:buClr>
            </a:pPr>
            <a:fld id="{286CB67A-342B-426E-9664-D521DBDFB7D2}" type="slidenum">
              <a:rPr lang="en-GB" altLang="it-IT" sz="1000">
                <a:solidFill>
                  <a:srgbClr val="FFFFFF"/>
                </a:solidFill>
              </a:rPr>
              <a:pPr algn="r" eaLnBrk="1" hangingPunct="1">
                <a:buClr>
                  <a:srgbClr val="FFFFFF"/>
                </a:buClr>
              </a:pPr>
              <a:t>54</a:t>
            </a:fld>
            <a:endParaRPr lang="en-GB" altLang="it-IT" sz="1000">
              <a:solidFill>
                <a:srgbClr val="FFFFFF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5788" y="845324"/>
            <a:ext cx="8226425" cy="535531"/>
          </a:xfrm>
        </p:spPr>
        <p:txBody>
          <a:bodyPr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it-IT" u="none" dirty="0"/>
              <a:t>Chi lo firma?</a:t>
            </a:r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62BAF04A-A1F4-4E16-9958-941B9A8A925D}"/>
              </a:ext>
            </a:extLst>
          </p:cNvPr>
          <p:cNvGraphicFramePr/>
          <p:nvPr/>
        </p:nvGraphicFramePr>
        <p:xfrm>
          <a:off x="4433455" y="1380855"/>
          <a:ext cx="7515226" cy="4401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riangolo isoscele 7">
            <a:extLst>
              <a:ext uri="{FF2B5EF4-FFF2-40B4-BE49-F238E27FC236}">
                <a16:creationId xmlns:a16="http://schemas.microsoft.com/office/drawing/2014/main" id="{2799205E-288B-4308-8D60-95CE47BBDF8F}"/>
              </a:ext>
            </a:extLst>
          </p:cNvPr>
          <p:cNvSpPr/>
          <p:nvPr/>
        </p:nvSpPr>
        <p:spPr>
          <a:xfrm>
            <a:off x="457200" y="2103582"/>
            <a:ext cx="3805382" cy="2650836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Grant Agreement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>
                <a:solidFill>
                  <a:schemeClr val="tx1"/>
                </a:solidFill>
              </a:rPr>
              <a:t>Consortium Agreement</a:t>
            </a:r>
          </a:p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3BC29840-A1C1-4261-81A0-06F85BD35BCF}"/>
              </a:ext>
            </a:extLst>
          </p:cNvPr>
          <p:cNvCxnSpPr/>
          <p:nvPr/>
        </p:nvCxnSpPr>
        <p:spPr>
          <a:xfrm>
            <a:off x="1131454" y="3833091"/>
            <a:ext cx="245687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671110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43883" y="786399"/>
            <a:ext cx="11105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b="1" dirty="0">
                <a:solidFill>
                  <a:srgbClr val="002060"/>
                </a:solidFill>
                <a:uFill>
                  <a:solidFill>
                    <a:srgbClr val="19418A"/>
                  </a:solidFill>
                </a:uFill>
                <a:latin typeface="+mj-lt"/>
                <a:ea typeface="+mj-ea"/>
                <a:cs typeface="+mj-cs"/>
              </a:rPr>
              <a:t>Elementi tipici generalmente presenti in un CA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43883" y="1849227"/>
            <a:ext cx="10552922" cy="4057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Informazioni sui partecipanti al progetto;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Breve descrizione del contesto e dell’obiettivo del Consortium Agreement;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Disposizioni relative alla gestione del progetto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(struttura di governo, procedure di decisione, …);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Disposizioni finanziarie in materia di distribuzione dei pagamenti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Disposizioni in materia di proprietà intellettuale (disposizioni sul trasferimento dei risultati, sulla loro protezione, uso e diritto di accesso alle conoscenze preesistenti,…);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Altre disposizioni generali (data di inizio del progetto, durata del Consortium Agreement,…)</a:t>
            </a:r>
          </a:p>
        </p:txBody>
      </p:sp>
    </p:spTree>
    <p:extLst>
      <p:ext uri="{BB962C8B-B14F-4D97-AF65-F5344CB8AC3E}">
        <p14:creationId xmlns:p14="http://schemas.microsoft.com/office/powerpoint/2010/main" val="40169611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77882" y="874541"/>
            <a:ext cx="11044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b="1" dirty="0">
                <a:solidFill>
                  <a:srgbClr val="002060"/>
                </a:solidFill>
                <a:uFill>
                  <a:solidFill>
                    <a:srgbClr val="19418A"/>
                  </a:solidFill>
                </a:uFill>
                <a:latin typeface="+mj-lt"/>
                <a:ea typeface="+mj-ea"/>
                <a:cs typeface="+mj-cs"/>
              </a:rPr>
              <a:t>Elementi che sarebbe opportuno inserire…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04551" y="2061612"/>
            <a:ext cx="9899780" cy="346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Disposizioni tecniche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(ruoli di ciascun partner, descrizione dei mezzi messi a disposizione dei partner, la pianificazione del lavoro, ….);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Procedure e condizioni relative all’accesso di nuovi partner al CA o/e in caso di cambiamenti nel consortium (es. casi in cui un partner lascia il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consortium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 uno nuovo viene aggiunto);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Disposizioni da applicare in caso di violazione delle regole in materia di confidenzialità;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Legge applicabile in caso di conflitto e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sanzioni che derivano dal mancato rispetto del Consortium Agreement</a:t>
            </a:r>
          </a:p>
        </p:txBody>
      </p:sp>
    </p:spTree>
    <p:extLst>
      <p:ext uri="{BB962C8B-B14F-4D97-AF65-F5344CB8AC3E}">
        <p14:creationId xmlns:p14="http://schemas.microsoft.com/office/powerpoint/2010/main" val="34371051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2F89C4-B1A6-E58E-D337-62589CE03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6" y="495980"/>
            <a:ext cx="11367407" cy="101441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4000" u="none" dirty="0">
                <a:solidFill>
                  <a:srgbClr val="002060"/>
                </a:solidFill>
              </a:rPr>
              <a:t>Consortium Agreement: pagamenti (1)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A2165A-339B-E7C5-4752-CCA941283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728" y="1510393"/>
            <a:ext cx="4773786" cy="466657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b="1" dirty="0"/>
              <a:t>Principi generali</a:t>
            </a:r>
          </a:p>
          <a:p>
            <a:r>
              <a:rPr lang="it-IT" b="1" dirty="0">
                <a:solidFill>
                  <a:srgbClr val="19418A"/>
                </a:solidFill>
              </a:rPr>
              <a:t>Specificare</a:t>
            </a:r>
            <a:r>
              <a:rPr lang="it-IT" dirty="0"/>
              <a:t> come il coordinatore distribuirà il contributo ai partner: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in accordo con </a:t>
            </a:r>
            <a:r>
              <a:rPr lang="it-IT" b="1" dirty="0">
                <a:solidFill>
                  <a:srgbClr val="19418A"/>
                </a:solidFill>
              </a:rPr>
              <a:t>piano consortile (specificare come sono pagate le quote LS)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dopo </a:t>
            </a:r>
            <a:r>
              <a:rPr lang="it-IT" b="1" dirty="0">
                <a:solidFill>
                  <a:srgbClr val="19418A"/>
                </a:solidFill>
              </a:rPr>
              <a:t>approvazione reports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 parte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Granting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Authority</a:t>
            </a:r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introdurre un sotto paragrafo nella sezione «</a:t>
            </a:r>
            <a:r>
              <a:rPr lang="it-IT" dirty="0" err="1"/>
              <a:t>financial</a:t>
            </a:r>
            <a:r>
              <a:rPr lang="it-IT" dirty="0"/>
              <a:t> </a:t>
            </a:r>
            <a:r>
              <a:rPr lang="it-IT" dirty="0" err="1"/>
              <a:t>provisions</a:t>
            </a:r>
            <a:r>
              <a:rPr lang="it-IT" dirty="0"/>
              <a:t>», in cui verrà </a:t>
            </a:r>
            <a:r>
              <a:rPr lang="it-IT" b="1" dirty="0">
                <a:solidFill>
                  <a:srgbClr val="19418A"/>
                </a:solidFill>
              </a:rPr>
              <a:t>dettagliato il piano dei pagamenti</a:t>
            </a: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547187B5-7CCE-326B-7190-7C73EC939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793" y="1510393"/>
            <a:ext cx="6031683" cy="479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279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012EC9-8FA8-4441-9015-0B261243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0"/>
            <a:ext cx="10942864" cy="92868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4000" u="none" dirty="0">
                <a:solidFill>
                  <a:srgbClr val="002060"/>
                </a:solidFill>
              </a:rPr>
              <a:t>Consortium Agreement: pagamenti (3)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7E1325-5EAF-A662-761C-66F01D1F9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44662"/>
            <a:ext cx="5342165" cy="4351338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Specificare che il pagamento delle quote LS per </a:t>
            </a:r>
            <a:r>
              <a:rPr lang="it-IT" dirty="0" err="1"/>
              <a:t>WPs</a:t>
            </a:r>
            <a:r>
              <a:rPr lang="it-IT" dirty="0"/>
              <a:t> avverrà dopo approvazione </a:t>
            </a:r>
            <a:r>
              <a:rPr lang="it-IT" dirty="0" err="1"/>
              <a:t>WPs</a:t>
            </a:r>
            <a:r>
              <a:rPr lang="it-IT" dirty="0"/>
              <a:t> da parte </a:t>
            </a:r>
            <a:r>
              <a:rPr lang="it-IT" dirty="0" err="1"/>
              <a:t>Granting</a:t>
            </a:r>
            <a:r>
              <a:rPr lang="it-IT" dirty="0"/>
              <a:t> Authority</a:t>
            </a:r>
          </a:p>
          <a:p>
            <a:r>
              <a:rPr lang="it-IT" dirty="0"/>
              <a:t>Distinguere tra interim payment e il payment of the balance</a:t>
            </a:r>
          </a:p>
          <a:p>
            <a:r>
              <a:rPr lang="it-IT" b="1" dirty="0"/>
              <a:t>Esempi: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/>
              <a:t>Interim payment</a:t>
            </a:r>
            <a:r>
              <a:rPr lang="it-IT" dirty="0"/>
              <a:t>:</a:t>
            </a:r>
            <a:r>
              <a:rPr lang="it-IT" b="1" dirty="0"/>
              <a:t> </a:t>
            </a:r>
            <a:r>
              <a:rPr lang="it-IT" b="1" dirty="0">
                <a:solidFill>
                  <a:srgbClr val="7030A0"/>
                </a:solidFill>
              </a:rPr>
              <a:t>solo WP completati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/>
              <a:t>Balance: </a:t>
            </a:r>
            <a:r>
              <a:rPr lang="it-IT" dirty="0">
                <a:solidFill>
                  <a:srgbClr val="19418A"/>
                </a:solidFill>
              </a:rPr>
              <a:t>WP completati + WP completati solo parzialmente (N.B. valutazione caso x caso)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7E44DB17-4256-F55D-FA33-EC4AE1110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409" y="1592035"/>
            <a:ext cx="5890720" cy="471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628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9E5F92-0222-EBA6-50CB-8558D02F1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62000"/>
            <a:ext cx="11179629" cy="928688"/>
          </a:xfrm>
        </p:spPr>
        <p:txBody>
          <a:bodyPr>
            <a:normAutofit/>
          </a:bodyPr>
          <a:lstStyle/>
          <a:p>
            <a:r>
              <a:rPr lang="it-IT" sz="4000" u="none" dirty="0">
                <a:solidFill>
                  <a:srgbClr val="002060"/>
                </a:solidFill>
              </a:rPr>
              <a:t>Consortium Agreement: pagamenti (4)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E507C7-CC8E-64D0-BB85-262EADB1A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Interim payment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sono stati completati i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WPs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previsti, l'Autorità concedente erogherà il contributo al coordinatore che a sua volta provvederà a distribuirlo ai beneficiari non oltre 90 giorni dal ricevimento dei fondi. 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pagamento sarà composto dal totale del pagamento intermedio ricevuto dal Coordinatore dall'Autorità concedente moltiplicato per la quota di finanziamento del Beneficiario nel WP corrispondente (%)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Balance payment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L'ultimo pagamento da parte dell'Autorità concedente sarà trasferito direttamente al/i Beneficiario/i interessato/i per intero, con un ritardo minimo, ma non </a:t>
            </a:r>
            <a:r>
              <a:rPr lang="it-IT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oltre 90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giorni dal ricevimento dei fondi da parte dell'Autorità concedente. 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pagamento finale è dovuto al versamento del saldo previsto dal Grant Agreement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4633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818" y="683016"/>
            <a:ext cx="10515600" cy="1063625"/>
          </a:xfrm>
        </p:spPr>
        <p:txBody>
          <a:bodyPr>
            <a:noAutofit/>
          </a:bodyPr>
          <a:lstStyle/>
          <a:p>
            <a:r>
              <a:rPr lang="it-IT" sz="3600" u="none" dirty="0">
                <a:solidFill>
                  <a:srgbClr val="002060"/>
                </a:solidFill>
              </a:rPr>
              <a:t>Lo schema </a:t>
            </a:r>
            <a:r>
              <a:rPr lang="it-IT" sz="3600" u="none" dirty="0" err="1">
                <a:solidFill>
                  <a:srgbClr val="002060"/>
                </a:solidFill>
              </a:rPr>
              <a:t>lump</a:t>
            </a:r>
            <a:r>
              <a:rPr lang="it-IT" sz="3600" u="none" dirty="0">
                <a:solidFill>
                  <a:srgbClr val="002060"/>
                </a:solidFill>
              </a:rPr>
              <a:t> sum. Quando?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Forma di costo utilizzata </a:t>
            </a:r>
            <a:r>
              <a:rPr lang="it-IT" b="1" dirty="0"/>
              <a:t>se previsto dal Work </a:t>
            </a:r>
            <a:r>
              <a:rPr lang="it-IT" b="1" dirty="0" err="1"/>
              <a:t>Programme</a:t>
            </a:r>
            <a:endParaRPr lang="it-IT" b="1" dirty="0"/>
          </a:p>
          <a:p>
            <a:r>
              <a:rPr lang="it-IT" dirty="0"/>
              <a:t>Usato per </a:t>
            </a:r>
            <a:r>
              <a:rPr lang="it-IT" b="1" dirty="0"/>
              <a:t>CSA</a:t>
            </a:r>
            <a:r>
              <a:rPr lang="it-IT" dirty="0"/>
              <a:t>, </a:t>
            </a:r>
            <a:r>
              <a:rPr lang="it-IT" b="1" dirty="0"/>
              <a:t>RIA e IA</a:t>
            </a:r>
          </a:p>
          <a:p>
            <a:endParaRPr lang="it-IT" dirty="0"/>
          </a:p>
          <a:p>
            <a:r>
              <a:rPr lang="it-IT" dirty="0"/>
              <a:t>Forma di costo </a:t>
            </a:r>
            <a:r>
              <a:rPr lang="it-IT" b="1" dirty="0"/>
              <a:t>non</a:t>
            </a:r>
            <a:r>
              <a:rPr lang="it-IT" dirty="0"/>
              <a:t> utilizzata nel </a:t>
            </a:r>
            <a:r>
              <a:rPr lang="it-IT" b="1" dirty="0"/>
              <a:t>MGA generale</a:t>
            </a:r>
          </a:p>
          <a:p>
            <a:r>
              <a:rPr lang="it-IT" b="1" dirty="0"/>
              <a:t>MGA specifico </a:t>
            </a:r>
            <a:r>
              <a:rPr lang="it-IT" dirty="0"/>
              <a:t>per i progetti che utilizzano in via </a:t>
            </a:r>
          </a:p>
          <a:p>
            <a:pPr marL="0" indent="0">
              <a:buNone/>
            </a:pPr>
            <a:r>
              <a:rPr lang="it-IT" dirty="0"/>
              <a:t>esclusiva lo schema </a:t>
            </a:r>
            <a:r>
              <a:rPr lang="it-IT" b="1" dirty="0" err="1"/>
              <a:t>Lump</a:t>
            </a:r>
            <a:r>
              <a:rPr lang="it-IT" b="1" dirty="0"/>
              <a:t> Sum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3B165C9-8886-C3F2-FE44-92857CAE9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550" y="2752419"/>
            <a:ext cx="2936146" cy="342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258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AD0B73-AD5D-4CD6-96E1-9E56358CA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7" y="762000"/>
            <a:ext cx="5655733" cy="928688"/>
          </a:xfrm>
        </p:spPr>
        <p:txBody>
          <a:bodyPr rtlCol="0">
            <a:no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u="none" dirty="0">
                <a:solidFill>
                  <a:srgbClr val="002060"/>
                </a:solidFill>
              </a:rPr>
              <a:t>Lo schema </a:t>
            </a:r>
            <a:r>
              <a:rPr lang="it-IT" sz="4000" u="none" dirty="0" err="1">
                <a:solidFill>
                  <a:srgbClr val="002060"/>
                </a:solidFill>
              </a:rPr>
              <a:t>lump</a:t>
            </a:r>
            <a:r>
              <a:rPr lang="it-IT" sz="4000" u="none" dirty="0">
                <a:solidFill>
                  <a:srgbClr val="002060"/>
                </a:solidFill>
              </a:rPr>
              <a:t> sum…</a:t>
            </a:r>
            <a:br>
              <a:rPr lang="it-IT" sz="4000" u="none" dirty="0">
                <a:solidFill>
                  <a:srgbClr val="002060"/>
                </a:solidFill>
              </a:rPr>
            </a:br>
            <a:r>
              <a:rPr lang="it-IT" sz="4000" u="none" dirty="0">
                <a:solidFill>
                  <a:srgbClr val="002060"/>
                </a:solidFill>
              </a:rPr>
              <a:t>Elementi chiave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6E5980-9576-422F-BD22-B8A2D3C64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267" y="1919288"/>
            <a:ext cx="8424332" cy="4486275"/>
          </a:xfrm>
        </p:spPr>
        <p:txBody>
          <a:bodyPr rtlCol="0">
            <a:normAutofit/>
          </a:bodyPr>
          <a:lstStyle/>
          <a:p>
            <a:pPr>
              <a:spcBef>
                <a:spcPts val="400"/>
              </a:spcBef>
              <a:buFont typeface="Wingdings" panose="05000000000000000000" pitchFamily="2" charset="2"/>
              <a:buChar char="§"/>
              <a:defRPr/>
            </a:pPr>
            <a:r>
              <a:rPr lang="it-IT" sz="2600" dirty="0"/>
              <a:t>L’ammontare del </a:t>
            </a:r>
            <a:r>
              <a:rPr lang="it-IT" sz="2600" dirty="0" err="1"/>
              <a:t>lump</a:t>
            </a:r>
            <a:r>
              <a:rPr lang="it-IT" sz="2600" dirty="0"/>
              <a:t> sum </a:t>
            </a:r>
            <a:r>
              <a:rPr lang="it-IT" sz="2600" b="1" dirty="0"/>
              <a:t>viene negoziato in fase di proposta o è già prefissato nella call</a:t>
            </a:r>
          </a:p>
          <a:p>
            <a:pPr eaLnBrk="1" fontAlgn="auto" hangingPunct="1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it-IT" sz="2600" dirty="0"/>
              <a:t>La quota di </a:t>
            </a:r>
            <a:r>
              <a:rPr lang="it-IT" sz="2600" b="1" dirty="0" err="1"/>
              <a:t>lump</a:t>
            </a:r>
            <a:r>
              <a:rPr lang="it-IT" sz="2600" b="1" dirty="0"/>
              <a:t> sum assegnata per beneficiario e per WP </a:t>
            </a:r>
            <a:r>
              <a:rPr lang="it-IT" sz="2600" dirty="0"/>
              <a:t>è</a:t>
            </a:r>
            <a:r>
              <a:rPr lang="it-IT" sz="2600" dirty="0">
                <a:latin typeface="+mn-lt"/>
              </a:rPr>
              <a:t> stabilita </a:t>
            </a:r>
            <a:r>
              <a:rPr lang="it-IT" sz="2600" b="1" dirty="0">
                <a:latin typeface="+mn-lt"/>
              </a:rPr>
              <a:t>nell’</a:t>
            </a:r>
            <a:r>
              <a:rPr lang="it-IT" sz="2600" b="1" dirty="0" err="1">
                <a:latin typeface="+mn-lt"/>
              </a:rPr>
              <a:t>Annex</a:t>
            </a:r>
            <a:r>
              <a:rPr lang="it-IT" sz="2600" b="1" dirty="0">
                <a:latin typeface="+mn-lt"/>
              </a:rPr>
              <a:t> 2 </a:t>
            </a:r>
            <a:r>
              <a:rPr lang="it-IT" sz="2600" dirty="0">
                <a:latin typeface="+mn-lt"/>
              </a:rPr>
              <a:t>del </a:t>
            </a:r>
            <a:r>
              <a:rPr lang="it-IT" sz="2600" dirty="0"/>
              <a:t>GA</a:t>
            </a:r>
          </a:p>
          <a:p>
            <a:pPr>
              <a:spcBef>
                <a:spcPts val="400"/>
              </a:spcBef>
              <a:buFont typeface="Wingdings" panose="05000000000000000000" pitchFamily="2" charset="2"/>
              <a:buChar char="§"/>
              <a:defRPr/>
            </a:pPr>
            <a:r>
              <a:rPr lang="it-IT" sz="2600" dirty="0"/>
              <a:t>Vengono </a:t>
            </a:r>
            <a:r>
              <a:rPr lang="it-IT" sz="2600" b="1" dirty="0"/>
              <a:t>meno tutte gli obblighi relativi alla rendicontazione dei costi reali e all’audit finanziario</a:t>
            </a:r>
          </a:p>
          <a:p>
            <a:pPr>
              <a:spcBef>
                <a:spcPts val="400"/>
              </a:spcBef>
              <a:buFont typeface="Wingdings" panose="05000000000000000000" pitchFamily="2" charset="2"/>
              <a:buChar char="§"/>
              <a:defRPr/>
            </a:pPr>
            <a:r>
              <a:rPr lang="it-IT" sz="2600" dirty="0"/>
              <a:t>I </a:t>
            </a:r>
            <a:r>
              <a:rPr lang="it-IT" sz="2600" b="1" dirty="0"/>
              <a:t>pagamenti sono effettuati al completamento del WP, alla</a:t>
            </a:r>
          </a:p>
          <a:p>
            <a:pPr marL="0" indent="0">
              <a:spcBef>
                <a:spcPts val="400"/>
              </a:spcBef>
              <a:buNone/>
              <a:defRPr/>
            </a:pPr>
            <a:r>
              <a:rPr lang="it-IT" sz="2600" b="1" dirty="0"/>
              <a:t>fine di un reporting </a:t>
            </a:r>
            <a:r>
              <a:rPr lang="it-IT" sz="2600" b="1" dirty="0" err="1"/>
              <a:t>period</a:t>
            </a:r>
            <a:r>
              <a:rPr lang="it-IT" sz="2600" dirty="0"/>
              <a:t>; </a:t>
            </a:r>
            <a:r>
              <a:rPr lang="it-IT" sz="2600" b="1" dirty="0"/>
              <a:t>eccezionalmente i WP incompleti </a:t>
            </a:r>
            <a:r>
              <a:rPr lang="it-IT" sz="2600" dirty="0"/>
              <a:t>(x ragioni tecniche o causa di forza maggiore) </a:t>
            </a:r>
            <a:r>
              <a:rPr lang="it-IT" sz="2600" b="1" dirty="0"/>
              <a:t>potranno essere pagati in relazione al grado del loro completamento </a:t>
            </a:r>
            <a:r>
              <a:rPr lang="it-IT" sz="2600" dirty="0"/>
              <a:t>in seguito al report finale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it-IT" sz="2600" dirty="0"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sz="26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b="1" dirty="0">
              <a:latin typeface="+mn-lt"/>
            </a:endParaRPr>
          </a:p>
        </p:txBody>
      </p:sp>
      <p:pic>
        <p:nvPicPr>
          <p:cNvPr id="6" name="Immagine 5" descr="Immagine che contiene testo">
            <a:extLst>
              <a:ext uri="{FF2B5EF4-FFF2-40B4-BE49-F238E27FC236}">
                <a16:creationId xmlns:a16="http://schemas.microsoft.com/office/drawing/2014/main" id="{FBB6834B-1974-3E3E-7C32-868D3FDAC0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599" y="668867"/>
            <a:ext cx="3327401" cy="230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804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3FD804-F2B1-409C-4862-DCE914332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u="none" dirty="0">
                <a:solidFill>
                  <a:srgbClr val="C00000"/>
                </a:solidFill>
              </a:rPr>
              <a:t>Alcuni elementi chiave del CA per il LUMP SUM – Modifica del budget</a:t>
            </a:r>
            <a:endParaRPr lang="en-GB" u="none" dirty="0">
              <a:solidFill>
                <a:srgbClr val="C00000"/>
              </a:solidFill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116E4E8-FA14-37B3-F863-18618BBC88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5287" y="1779639"/>
            <a:ext cx="6072790" cy="4434820"/>
          </a:xfr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CEDE79A-779D-6F68-ACC6-737ACCEDC2D1}"/>
              </a:ext>
            </a:extLst>
          </p:cNvPr>
          <p:cNvSpPr txBox="1"/>
          <p:nvPr/>
        </p:nvSpPr>
        <p:spPr>
          <a:xfrm>
            <a:off x="7482347" y="2290917"/>
            <a:ext cx="346095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For lump sum grants it is of high importance to keep the Grant Agreement Annexes up to date and to avoid parallel planning</a:t>
            </a:r>
          </a:p>
        </p:txBody>
      </p:sp>
    </p:spTree>
    <p:extLst>
      <p:ext uri="{BB962C8B-B14F-4D97-AF65-F5344CB8AC3E}">
        <p14:creationId xmlns:p14="http://schemas.microsoft.com/office/powerpoint/2010/main" val="13520878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3FD804-F2B1-409C-4862-DCE914332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u="none" dirty="0">
                <a:solidFill>
                  <a:srgbClr val="C00000"/>
                </a:solidFill>
              </a:rPr>
              <a:t>Alcuni elementi chiave del CA per il LUMP SUM – Reporting interno</a:t>
            </a:r>
            <a:endParaRPr lang="en-GB" u="none" dirty="0">
              <a:solidFill>
                <a:srgbClr val="C0000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0796E07-4689-53DA-9D71-98A5E0B25282}"/>
              </a:ext>
            </a:extLst>
          </p:cNvPr>
          <p:cNvSpPr txBox="1"/>
          <p:nvPr/>
        </p:nvSpPr>
        <p:spPr>
          <a:xfrm>
            <a:off x="1573161" y="2310582"/>
            <a:ext cx="851473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“Internal Progress Report” Internal Progress Report means a written report issued by each Party for each work package providing information to enable the monitoring of the status of completion of a work package. </a:t>
            </a:r>
          </a:p>
        </p:txBody>
      </p:sp>
    </p:spTree>
    <p:extLst>
      <p:ext uri="{BB962C8B-B14F-4D97-AF65-F5344CB8AC3E}">
        <p14:creationId xmlns:p14="http://schemas.microsoft.com/office/powerpoint/2010/main" val="11554711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3FD804-F2B1-409C-4862-DCE914332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u="none" dirty="0">
                <a:solidFill>
                  <a:srgbClr val="C00000"/>
                </a:solidFill>
              </a:rPr>
              <a:t>Alcuni elementi chiave del CA per il LUMP SUM – I Work Package Leader - Responsabilità</a:t>
            </a:r>
            <a:endParaRPr lang="en-GB" u="none" dirty="0">
              <a:solidFill>
                <a:srgbClr val="C00000"/>
              </a:solidFill>
            </a:endParaRPr>
          </a:p>
        </p:txBody>
      </p:sp>
      <p:graphicFrame>
        <p:nvGraphicFramePr>
          <p:cNvPr id="10" name="CasellaDiTesto 7">
            <a:extLst>
              <a:ext uri="{FF2B5EF4-FFF2-40B4-BE49-F238E27FC236}">
                <a16:creationId xmlns:a16="http://schemas.microsoft.com/office/drawing/2014/main" id="{4246AF3A-415E-1F9E-D4B2-A04B243DEFA6}"/>
              </a:ext>
            </a:extLst>
          </p:cNvPr>
          <p:cNvGraphicFramePr/>
          <p:nvPr/>
        </p:nvGraphicFramePr>
        <p:xfrm>
          <a:off x="629266" y="1848466"/>
          <a:ext cx="10953134" cy="5016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31877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3FD804-F2B1-409C-4862-DCE914332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u="none" dirty="0">
                <a:solidFill>
                  <a:srgbClr val="C00000"/>
                </a:solidFill>
              </a:rPr>
              <a:t>Alcuni elementi chiave del CA per il LUMP SUM – I Pagamenti</a:t>
            </a:r>
            <a:endParaRPr lang="en-GB" u="none" dirty="0">
              <a:solidFill>
                <a:srgbClr val="C0000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987B5D2-C1B1-C0AE-5399-C70C1DA35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538" y="1764340"/>
            <a:ext cx="9385421" cy="406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258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0F48C1-F24C-4FC9-87CB-C548D4224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4000" u="none" dirty="0">
                <a:solidFill>
                  <a:srgbClr val="002060"/>
                </a:solidFill>
              </a:rPr>
              <a:t>Qualche spunto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243308-6153-41ED-81A0-7EB5A79FA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b="1" dirty="0" err="1"/>
              <a:t>Submission</a:t>
            </a:r>
            <a:r>
              <a:rPr lang="it-IT" dirty="0"/>
              <a:t> </a:t>
            </a:r>
          </a:p>
          <a:p>
            <a:pPr lvl="1"/>
            <a:r>
              <a:rPr lang="it-IT" dirty="0"/>
              <a:t>Problemi connessi alla compilazione del file Excel per il dettaglio dei costi in caso di utilizzo dell’opzione 2</a:t>
            </a:r>
          </a:p>
          <a:p>
            <a:pPr lvl="1"/>
            <a:r>
              <a:rPr lang="it-IT" dirty="0"/>
              <a:t>Approccio più conservativo nella costruzione dei consorzi</a:t>
            </a:r>
          </a:p>
          <a:p>
            <a:pPr marL="457200" lvl="1" indent="0">
              <a:buNone/>
            </a:pPr>
            <a:endParaRPr lang="it-IT" dirty="0"/>
          </a:p>
          <a:p>
            <a:r>
              <a:rPr lang="it-IT" b="1" dirty="0"/>
              <a:t>Evaluation</a:t>
            </a:r>
          </a:p>
          <a:p>
            <a:pPr lvl="1"/>
            <a:r>
              <a:rPr lang="it-IT" dirty="0"/>
              <a:t>I valutatori spesso hanno sottolineato che la suddivisione in WP non è molto logica</a:t>
            </a:r>
          </a:p>
          <a:p>
            <a:pPr lvl="1"/>
            <a:r>
              <a:rPr lang="it-IT" dirty="0"/>
              <a:t>Non c’è un approccio omogeneo con i WP trasversali</a:t>
            </a:r>
          </a:p>
          <a:p>
            <a:pPr marL="457200" lvl="1" indent="0">
              <a:buNone/>
            </a:pPr>
            <a:endParaRPr lang="it-IT" dirty="0"/>
          </a:p>
          <a:p>
            <a:r>
              <a:rPr lang="it-IT" b="1" dirty="0"/>
              <a:t>Grant Agreement </a:t>
            </a:r>
            <a:r>
              <a:rPr lang="it-IT" b="1" dirty="0" err="1"/>
              <a:t>Preparation</a:t>
            </a:r>
            <a:endParaRPr lang="it-IT" b="1" dirty="0"/>
          </a:p>
          <a:p>
            <a:pPr lvl="1"/>
            <a:r>
              <a:rPr lang="it-IT" dirty="0"/>
              <a:t>Non sono stati rilevati particolari cambiamenti</a:t>
            </a:r>
          </a:p>
          <a:p>
            <a:pPr lvl="1"/>
            <a:r>
              <a:rPr lang="it-IT" dirty="0"/>
              <a:t>Nel caso dell’opzione 2, maggiore attenzione è rivolta ai commenti dei valutatori	</a:t>
            </a:r>
          </a:p>
        </p:txBody>
      </p:sp>
    </p:spTree>
    <p:extLst>
      <p:ext uri="{BB962C8B-B14F-4D97-AF65-F5344CB8AC3E}">
        <p14:creationId xmlns:p14="http://schemas.microsoft.com/office/powerpoint/2010/main" val="18175445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5000" y="943252"/>
            <a:ext cx="3369733" cy="589785"/>
          </a:xfrm>
        </p:spPr>
        <p:txBody>
          <a:bodyPr/>
          <a:lstStyle/>
          <a:p>
            <a:r>
              <a:rPr lang="en-US" sz="4400" u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Link </a:t>
            </a:r>
            <a:r>
              <a:rPr lang="en-US" sz="4400" u="none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</a:t>
            </a:r>
            <a:endParaRPr lang="en-US" sz="4400" u="none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138" y="762144"/>
            <a:ext cx="2968427" cy="3858859"/>
          </a:xfrm>
          <a:prstGeom prst="rect">
            <a:avLst/>
          </a:prstGeom>
        </p:spPr>
      </p:pic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E23AF38F-F70D-406B-AAC0-F809B3C09CE3}"/>
              </a:ext>
            </a:extLst>
          </p:cNvPr>
          <p:cNvSpPr>
            <a:spLocks noGrp="1"/>
          </p:cNvSpPr>
          <p:nvPr/>
        </p:nvSpPr>
        <p:spPr>
          <a:xfrm>
            <a:off x="208280" y="1303108"/>
            <a:ext cx="7103533" cy="4518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it-IT" sz="2000" u="sng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it-IT" sz="2000" u="sng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1DF16B4-3FF7-6C73-2810-8DA25E888EC3}"/>
              </a:ext>
            </a:extLst>
          </p:cNvPr>
          <p:cNvSpPr txBox="1"/>
          <p:nvPr/>
        </p:nvSpPr>
        <p:spPr>
          <a:xfrm>
            <a:off x="635000" y="1727212"/>
            <a:ext cx="8398933" cy="5091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</a:rPr>
              <a:t>Guide allo schema </a:t>
            </a:r>
            <a:r>
              <a:rPr lang="it-IT" b="1" dirty="0" err="1">
                <a:solidFill>
                  <a:srgbClr val="002060"/>
                </a:solidFill>
                <a:latin typeface="Calibri" panose="020F0502020204030204" pitchFamily="34" charset="0"/>
              </a:rPr>
              <a:t>L</a:t>
            </a:r>
            <a:r>
              <a:rPr lang="it-IT" b="1" kern="1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+mn-ea"/>
              </a:rPr>
              <a:t>ump</a:t>
            </a:r>
            <a:r>
              <a:rPr lang="it-IT" b="1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+mn-ea"/>
              </a:rPr>
              <a:t> Sum</a:t>
            </a:r>
            <a:endParaRPr lang="it-IT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en-GB" sz="1400" u="sng" kern="1200" dirty="0">
                <a:solidFill>
                  <a:schemeClr val="tx2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+mn-e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https://ec.europa.eu/info/funding-tenders/opportunities/docs/2021-2027/horizon/guidance/ls-funding-what-do-i-need-to-know_he_en.pdf</a:t>
            </a:r>
            <a:r>
              <a:rPr lang="en-GB" sz="1400" kern="1200" dirty="0">
                <a:solidFill>
                  <a:schemeClr val="tx2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+mn-ea"/>
              </a:rPr>
              <a:t> </a:t>
            </a:r>
            <a:endParaRPr lang="it-IT" sz="1200" dirty="0">
              <a:solidFill>
                <a:schemeClr val="tx2">
                  <a:lumMod val="85000"/>
                  <a:lumOff val="15000"/>
                </a:schemeClr>
              </a:solidFill>
              <a:latin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en-US" sz="1400" u="sng" kern="1200" dirty="0">
                <a:solidFill>
                  <a:schemeClr val="tx2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+mn-e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https://op.europa.eu/en/publication-detail/-/publication/cc123397-b6ea-11ec-b6f4-01aa75ed71a1/language-en/format-PDF/source-254704739</a:t>
            </a:r>
            <a:endParaRPr lang="it-IT" sz="1200" dirty="0">
              <a:solidFill>
                <a:schemeClr val="tx2">
                  <a:lumMod val="85000"/>
                  <a:lumOff val="15000"/>
                </a:schemeClr>
              </a:solidFill>
              <a:latin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en-GB" sz="1400" u="sng" kern="1200" dirty="0">
                <a:solidFill>
                  <a:schemeClr val="tx2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+mn-e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https://ec.europa.eu/info/funding-tenders/opportunities/portal/screen/programmes/horizon/lump-sum/guidance</a:t>
            </a:r>
            <a:r>
              <a:rPr lang="en-GB" sz="1400" kern="1200" dirty="0">
                <a:solidFill>
                  <a:schemeClr val="tx2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+mn-ea"/>
              </a:rPr>
              <a:t> </a:t>
            </a:r>
          </a:p>
          <a:p>
            <a:pPr>
              <a:spcAft>
                <a:spcPts val="1800"/>
              </a:spcAft>
            </a:pPr>
            <a:r>
              <a:rPr lang="en-GB" sz="1400" kern="1200" dirty="0">
                <a:solidFill>
                  <a:schemeClr val="tx2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+mn-ea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https://pak.elte.hu/media/67/28/fb53bd9b51e603af75e9ba7b706363e34f66ecc3256018f5516bb0d85fdd/horizon_lump%20sum_quick%20guide_en.pdf</a:t>
            </a:r>
            <a:r>
              <a:rPr lang="en-GB" sz="1400" kern="1200" dirty="0">
                <a:solidFill>
                  <a:schemeClr val="tx2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+mn-ea"/>
              </a:rPr>
              <a:t> </a:t>
            </a:r>
          </a:p>
          <a:p>
            <a:pPr algn="just">
              <a:spcAft>
                <a:spcPts val="1800"/>
              </a:spcAft>
            </a:pPr>
            <a:r>
              <a:rPr lang="it-IT" sz="1400" dirty="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https://ec.europa.eu/info/funding-tenders/opportunities/portal/screen/support/news/30194</a:t>
            </a:r>
            <a:r>
              <a:rPr lang="it-IT" sz="1400" dirty="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1400" u="sng" dirty="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it-IT" sz="1400" u="sng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Assessment</a:t>
            </a:r>
            <a:r>
              <a:rPr lang="it-IT" sz="1400" u="sng" dirty="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Report </a:t>
            </a:r>
            <a:r>
              <a:rPr lang="it-IT" sz="1400" u="sng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Lump</a:t>
            </a:r>
            <a:r>
              <a:rPr lang="it-IT" sz="1400" u="sng" dirty="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Sum)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Lump sum MGA (Model Grant Agreement)</a:t>
            </a:r>
            <a:endParaRPr lang="it-IT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u="sng" dirty="0">
                <a:solidFill>
                  <a:schemeClr val="tx2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https://ec.europa.eu/info/funding-tenders/opportunities/docs/2021-2027/common/agr-contr/ls-mga_en.pdf</a:t>
            </a:r>
            <a:r>
              <a:rPr lang="en-GB" sz="1400" dirty="0">
                <a:solidFill>
                  <a:schemeClr val="tx2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sz="1100" dirty="0">
              <a:solidFill>
                <a:schemeClr val="tx2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u="sng" dirty="0">
                <a:solidFill>
                  <a:schemeClr val="tx2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https://ec.europa.eu/info/funding-tenders/opportunities/docs/2021-2027/horizon/guidance/ls-decision_he_en.pdf</a:t>
            </a:r>
            <a:r>
              <a:rPr lang="en-GB" sz="1400" dirty="0">
                <a:solidFill>
                  <a:schemeClr val="tx2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sz="1100" dirty="0">
              <a:solidFill>
                <a:schemeClr val="tx2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8613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01-logo APRE_orizzontale_DIGITA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31" y="1756633"/>
            <a:ext cx="3627780" cy="143981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146194" y="4177957"/>
            <a:ext cx="1977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www.apre.it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713607" y="3392577"/>
            <a:ext cx="2842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Email: segreteria@apre.it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625" y="4902485"/>
            <a:ext cx="2362121" cy="570715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878236" y="3777848"/>
            <a:ext cx="2513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Tel. +39 06 48 93 9993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0229E1D-6DD6-4525-BE04-368B0718C1E5}"/>
              </a:ext>
            </a:extLst>
          </p:cNvPr>
          <p:cNvSpPr txBox="1"/>
          <p:nvPr/>
        </p:nvSpPr>
        <p:spPr>
          <a:xfrm>
            <a:off x="5039345" y="2025966"/>
            <a:ext cx="4843696" cy="20621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002060"/>
                </a:solidFill>
              </a:rPr>
              <a:t>GRAZIE PER L’ATTENZIONE!</a:t>
            </a:r>
          </a:p>
          <a:p>
            <a:pPr algn="ctr"/>
            <a:endParaRPr lang="it-IT" sz="3200" b="1" i="1" dirty="0">
              <a:solidFill>
                <a:srgbClr val="002060"/>
              </a:solidFill>
              <a:highlight>
                <a:srgbClr val="0000FF"/>
              </a:highlight>
            </a:endParaRPr>
          </a:p>
          <a:p>
            <a:pPr algn="ctr"/>
            <a:r>
              <a:rPr lang="it-IT" sz="3200" u="sng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gizzi@apre.it</a:t>
            </a:r>
            <a:endParaRPr lang="it-IT" sz="3200" u="sng" dirty="0">
              <a:solidFill>
                <a:srgbClr val="002060"/>
              </a:solidFill>
            </a:endParaRPr>
          </a:p>
          <a:p>
            <a:pPr algn="ctr"/>
            <a:r>
              <a:rPr lang="it-IT" sz="3200" u="sng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lef@apre.it</a:t>
            </a:r>
            <a:endParaRPr lang="it-IT" sz="3200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32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B02056-D513-664C-6847-60C21D3C0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u="none" dirty="0" err="1">
                <a:solidFill>
                  <a:srgbClr val="002060"/>
                </a:solidFill>
                <a:latin typeface="+mj-lt"/>
              </a:rPr>
              <a:t>Lump</a:t>
            </a:r>
            <a:r>
              <a:rPr lang="it-IT" sz="3600" u="none" dirty="0">
                <a:solidFill>
                  <a:srgbClr val="002060"/>
                </a:solidFill>
                <a:latin typeface="+mj-lt"/>
              </a:rPr>
              <a:t> Sum – Quali novità</a:t>
            </a:r>
            <a:endParaRPr lang="en-GB" sz="3600" u="none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F909223-A8AC-1D6B-B241-6FC0354A898B}"/>
              </a:ext>
            </a:extLst>
          </p:cNvPr>
          <p:cNvSpPr txBox="1"/>
          <p:nvPr/>
        </p:nvSpPr>
        <p:spPr>
          <a:xfrm>
            <a:off x="734291" y="2092036"/>
            <a:ext cx="8409709" cy="3678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  <a:spcBef>
                <a:spcPts val="0"/>
              </a:spcBef>
            </a:pPr>
            <a:r>
              <a:rPr lang="it-IT" b="1" dirty="0"/>
              <a:t>Significativo potenziale di semplificazione</a:t>
            </a:r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t-IT" dirty="0"/>
              <a:t>Nonostante le semplificazioni, il finanziamento basato sul rimborso dei costi sostenuti resta complesso e soggetto ad errori</a:t>
            </a:r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t-IT" b="1" dirty="0" err="1">
                <a:solidFill>
                  <a:srgbClr val="C00000"/>
                </a:solidFill>
              </a:rPr>
              <a:t>Lump</a:t>
            </a:r>
            <a:r>
              <a:rPr lang="it-IT" b="1" dirty="0">
                <a:solidFill>
                  <a:srgbClr val="C00000"/>
                </a:solidFill>
              </a:rPr>
              <a:t> Sum, eliminazione degli obblighi di:</a:t>
            </a:r>
          </a:p>
          <a:p>
            <a:pPr marL="342900" indent="-342900" algn="l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rgbClr val="C00000"/>
                </a:solidFill>
              </a:rPr>
              <a:t>rendicontazione dei costi reali</a:t>
            </a:r>
          </a:p>
          <a:p>
            <a:pPr marL="342900" indent="-342900" algn="l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rgbClr val="C00000"/>
                </a:solidFill>
              </a:rPr>
              <a:t>audit finanziari ex post (riduzione degli oneri amministrativi)</a:t>
            </a:r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t-IT" dirty="0"/>
              <a:t>L'accesso al programma diventa più semplice, soprattutto per le piccole organizzazioni e i «nuovi arrivati»</a:t>
            </a:r>
          </a:p>
          <a:p>
            <a:pPr algn="l">
              <a:lnSpc>
                <a:spcPct val="110000"/>
              </a:lnSpc>
            </a:pPr>
            <a:r>
              <a:rPr lang="it-IT" b="1" dirty="0"/>
              <a:t>Maggior focus sui contenuti</a:t>
            </a:r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C00000"/>
                </a:solidFill>
              </a:rPr>
              <a:t>Meno attenzione alla gestione finanziaria e più attenzione al contenuto tecnico-scientifico dei progetti</a:t>
            </a:r>
          </a:p>
        </p:txBody>
      </p:sp>
    </p:spTree>
    <p:extLst>
      <p:ext uri="{BB962C8B-B14F-4D97-AF65-F5344CB8AC3E}">
        <p14:creationId xmlns:p14="http://schemas.microsoft.com/office/powerpoint/2010/main" val="1035915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90AEA5-08E9-15D6-C41A-1F0DF7E61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" y="883920"/>
            <a:ext cx="10500107" cy="345112"/>
          </a:xfrm>
        </p:spPr>
        <p:txBody>
          <a:bodyPr>
            <a:normAutofit fontScale="90000"/>
          </a:bodyPr>
          <a:lstStyle/>
          <a:p>
            <a:r>
              <a:rPr lang="it-IT" sz="3600" u="none" dirty="0">
                <a:solidFill>
                  <a:srgbClr val="002060"/>
                </a:solidFill>
              </a:rPr>
              <a:t>Due opzioni per la determinazione del contributo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C2212D-3D8C-B371-9B48-1058DD64F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635760"/>
            <a:ext cx="5669279" cy="4541203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/>
              <a:t>Opzione 1</a:t>
            </a:r>
          </a:p>
          <a:p>
            <a:pPr lvl="1"/>
            <a:r>
              <a:rPr lang="it-IT" dirty="0"/>
              <a:t>Ammontare del contributo prestabilito «</a:t>
            </a:r>
            <a:r>
              <a:rPr lang="it-IT" dirty="0" err="1"/>
              <a:t>fixed</a:t>
            </a:r>
            <a:r>
              <a:rPr lang="it-IT" dirty="0"/>
              <a:t> </a:t>
            </a:r>
            <a:r>
              <a:rPr lang="it-IT" dirty="0" err="1"/>
              <a:t>amount</a:t>
            </a:r>
            <a:r>
              <a:rPr lang="it-IT" dirty="0"/>
              <a:t>» nella call (</a:t>
            </a:r>
            <a:r>
              <a:rPr lang="it-IT" b="1" i="1" dirty="0">
                <a:solidFill>
                  <a:srgbClr val="C00000"/>
                </a:solidFill>
              </a:rPr>
              <a:t>Opzione 1a</a:t>
            </a:r>
            <a:r>
              <a:rPr lang="it-IT" dirty="0"/>
              <a:t>), </a:t>
            </a:r>
            <a:r>
              <a:rPr lang="it-IT" u="sng" dirty="0"/>
              <a:t>tutti i progetti avranno lo stesso importo</a:t>
            </a:r>
            <a:r>
              <a:rPr lang="it-IT" dirty="0"/>
              <a:t> o prefissato per determinate attività (</a:t>
            </a:r>
            <a:r>
              <a:rPr lang="it-IT" b="1" i="1" dirty="0">
                <a:solidFill>
                  <a:srgbClr val="C00000"/>
                </a:solidFill>
              </a:rPr>
              <a:t>Opzione 1b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Nella proposta vengono descritte le risorse impiegate per raggiungere gli obiettivi</a:t>
            </a:r>
          </a:p>
          <a:p>
            <a:pPr lvl="1"/>
            <a:r>
              <a:rPr lang="it-IT" dirty="0"/>
              <a:t>Il budget prevede la ripartizione dell’importo per Work Packages e per beneficiario</a:t>
            </a:r>
          </a:p>
          <a:p>
            <a:pPr lvl="1"/>
            <a:r>
              <a:rPr lang="it-IT" dirty="0"/>
              <a:t>Nel corso della valutazione occorrerà assicurare che ci sia un appropriato impiego di risorse</a:t>
            </a:r>
          </a:p>
        </p:txBody>
      </p:sp>
      <p:sp>
        <p:nvSpPr>
          <p:cNvPr id="4" name="Segnaposto contenuto 5">
            <a:extLst>
              <a:ext uri="{FF2B5EF4-FFF2-40B4-BE49-F238E27FC236}">
                <a16:creationId xmlns:a16="http://schemas.microsoft.com/office/drawing/2014/main" id="{638938C5-0509-A220-4707-2236E4C421CE}"/>
              </a:ext>
            </a:extLst>
          </p:cNvPr>
          <p:cNvSpPr txBox="1">
            <a:spLocks/>
          </p:cNvSpPr>
          <p:nvPr/>
        </p:nvSpPr>
        <p:spPr>
          <a:xfrm>
            <a:off x="6207759" y="1635760"/>
            <a:ext cx="5905943" cy="45412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/>
              <a:t>Opzione 2</a:t>
            </a:r>
          </a:p>
          <a:p>
            <a:pPr lvl="1"/>
            <a:r>
              <a:rPr lang="it-IT" dirty="0"/>
              <a:t>Ammontare del contributo definito contrattualmente nel Grant Agreement</a:t>
            </a:r>
          </a:p>
          <a:p>
            <a:pPr lvl="1"/>
            <a:r>
              <a:rPr lang="it-IT" dirty="0"/>
              <a:t>La proposta deve contenere una dettagliata stima dei costi</a:t>
            </a:r>
          </a:p>
          <a:p>
            <a:pPr lvl="1"/>
            <a:r>
              <a:rPr lang="it-IT" dirty="0"/>
              <a:t>Il budget prevede la ripartizione dell’importo per Work Packages e per beneficiario</a:t>
            </a:r>
          </a:p>
          <a:p>
            <a:pPr lvl="1"/>
            <a:r>
              <a:rPr lang="it-IT" dirty="0"/>
              <a:t>La dettagliata ripartizione dei costi è oggetto di valutazione, verranno elaborate delle raccomandazioni</a:t>
            </a:r>
          </a:p>
          <a:p>
            <a:pPr lvl="1"/>
            <a:r>
              <a:rPr lang="it-IT" dirty="0"/>
              <a:t>Il budget proposto viene inserito nel Grant Agreement solo dopo la valutazione</a:t>
            </a:r>
          </a:p>
        </p:txBody>
      </p:sp>
    </p:spTree>
    <p:extLst>
      <p:ext uri="{BB962C8B-B14F-4D97-AF65-F5344CB8AC3E}">
        <p14:creationId xmlns:p14="http://schemas.microsoft.com/office/powerpoint/2010/main" val="3934895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AE9ED7-6E1B-D213-978A-85567D3AC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none" dirty="0"/>
              <a:t>Opzione 1b</a:t>
            </a:r>
            <a:endParaRPr lang="en-GB" u="none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C02D8AB-75F4-49C9-10E0-8E596E9E3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6849" y="955039"/>
            <a:ext cx="4832685" cy="4064809"/>
          </a:xfr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42E85A7-8AB0-10B3-2730-2549E0A4E27B}"/>
              </a:ext>
            </a:extLst>
          </p:cNvPr>
          <p:cNvSpPr txBox="1"/>
          <p:nvPr/>
        </p:nvSpPr>
        <p:spPr>
          <a:xfrm>
            <a:off x="1204321" y="5256629"/>
            <a:ext cx="9512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u="sng" dirty="0"/>
              <a:t>https://ec.europa.eu/info/funding-tenders/opportunities/portal/screen/how-to-participate/reference-documents?programmePeriod=2021-2027&amp;frameworkProgramme=43251589</a:t>
            </a:r>
          </a:p>
        </p:txBody>
      </p:sp>
    </p:spTree>
    <p:extLst>
      <p:ext uri="{BB962C8B-B14F-4D97-AF65-F5344CB8AC3E}">
        <p14:creationId xmlns:p14="http://schemas.microsoft.com/office/powerpoint/2010/main" val="1994284389"/>
      </p:ext>
    </p:extLst>
  </p:cSld>
  <p:clrMapOvr>
    <a:masterClrMapping/>
  </p:clrMapOvr>
</p:sld>
</file>

<file path=ppt/theme/theme1.xml><?xml version="1.0" encoding="utf-8"?>
<a:theme xmlns:a="http://schemas.openxmlformats.org/drawingml/2006/main" name="11.03.2021 - Creta">
  <a:themeElements>
    <a:clrScheme name="COLORI APR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A428A"/>
      </a:accent1>
      <a:accent2>
        <a:srgbClr val="28B032"/>
      </a:accent2>
      <a:accent3>
        <a:srgbClr val="A8A9AD"/>
      </a:accent3>
      <a:accent4>
        <a:srgbClr val="111B4C"/>
      </a:accent4>
      <a:accent5>
        <a:srgbClr val="6886B8"/>
      </a:accent5>
      <a:accent6>
        <a:srgbClr val="FFFFFF"/>
      </a:accent6>
      <a:hlink>
        <a:srgbClr val="28B032"/>
      </a:hlink>
      <a:folHlink>
        <a:srgbClr val="A8A9A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Istituzionale_modello" id="{988ED8A4-C5E1-4469-9F88-8A93F95EDBDE}" vid="{D54C6236-D283-459E-8091-5151E463BCC1}"/>
    </a:ext>
  </a:extLst>
</a:theme>
</file>

<file path=ppt/theme/theme2.xml><?xml version="1.0" encoding="utf-8"?>
<a:theme xmlns:a="http://schemas.openxmlformats.org/drawingml/2006/main" name="borgna_10.03.2021">
  <a:themeElements>
    <a:clrScheme name="COLORI APR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A428A"/>
      </a:accent1>
      <a:accent2>
        <a:srgbClr val="28B032"/>
      </a:accent2>
      <a:accent3>
        <a:srgbClr val="A8A9AD"/>
      </a:accent3>
      <a:accent4>
        <a:srgbClr val="111B4C"/>
      </a:accent4>
      <a:accent5>
        <a:srgbClr val="6886B8"/>
      </a:accent5>
      <a:accent6>
        <a:srgbClr val="FFFFFF"/>
      </a:accent6>
      <a:hlink>
        <a:srgbClr val="28B032"/>
      </a:hlink>
      <a:folHlink>
        <a:srgbClr val="A8A9A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Istituzionale_modello" id="{988ED8A4-C5E1-4469-9F88-8A93F95EDBDE}" vid="{D54C6236-D283-459E-8091-5151E463BCC1}"/>
    </a:ext>
  </a:extLst>
</a:theme>
</file>

<file path=ppt/theme/theme3.xml><?xml version="1.0" encoding="utf-8"?>
<a:theme xmlns:a="http://schemas.openxmlformats.org/drawingml/2006/main" name="Ferraro ERC opportunities for US researchers">
  <a:themeElements>
    <a:clrScheme name="COLORI APR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A428A"/>
      </a:accent1>
      <a:accent2>
        <a:srgbClr val="28B032"/>
      </a:accent2>
      <a:accent3>
        <a:srgbClr val="A8A9AD"/>
      </a:accent3>
      <a:accent4>
        <a:srgbClr val="111B4C"/>
      </a:accent4>
      <a:accent5>
        <a:srgbClr val="6886B8"/>
      </a:accent5>
      <a:accent6>
        <a:srgbClr val="FFFFFF"/>
      </a:accent6>
      <a:hlink>
        <a:srgbClr val="28B032"/>
      </a:hlink>
      <a:folHlink>
        <a:srgbClr val="A8A9A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Istituzionale_modello" id="{988ED8A4-C5E1-4469-9F88-8A93F95EDBDE}" vid="{D54C6236-D283-459E-8091-5151E463BCC1}"/>
    </a:ext>
  </a:extLst>
</a:theme>
</file>

<file path=ppt/theme/theme4.xml><?xml version="1.0" encoding="utf-8"?>
<a:theme xmlns:a="http://schemas.openxmlformats.org/drawingml/2006/main" name="ppt">
  <a:themeElements>
    <a:clrScheme name="COLORI APR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A428A"/>
      </a:accent1>
      <a:accent2>
        <a:srgbClr val="28B032"/>
      </a:accent2>
      <a:accent3>
        <a:srgbClr val="A8A9AD"/>
      </a:accent3>
      <a:accent4>
        <a:srgbClr val="111B4C"/>
      </a:accent4>
      <a:accent5>
        <a:srgbClr val="6886B8"/>
      </a:accent5>
      <a:accent6>
        <a:srgbClr val="FFFFFF"/>
      </a:accent6>
      <a:hlink>
        <a:srgbClr val="28B032"/>
      </a:hlink>
      <a:folHlink>
        <a:srgbClr val="A8A9A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" id="{DB57DE80-CBBC-4F13-BBC2-EA0DC7AAEB56}" vid="{D2C2FD38-0529-4D97-B49D-2E5241F2E861}"/>
    </a:ext>
  </a:extLst>
</a:theme>
</file>

<file path=ppt/theme/theme5.xml><?xml version="1.0" encoding="utf-8"?>
<a:theme xmlns:a="http://schemas.openxmlformats.org/drawingml/2006/main" name="1_ppt">
  <a:themeElements>
    <a:clrScheme name="COLORI APR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A428A"/>
      </a:accent1>
      <a:accent2>
        <a:srgbClr val="28B032"/>
      </a:accent2>
      <a:accent3>
        <a:srgbClr val="A8A9AD"/>
      </a:accent3>
      <a:accent4>
        <a:srgbClr val="111B4C"/>
      </a:accent4>
      <a:accent5>
        <a:srgbClr val="6886B8"/>
      </a:accent5>
      <a:accent6>
        <a:srgbClr val="FFFFFF"/>
      </a:accent6>
      <a:hlink>
        <a:srgbClr val="28B032"/>
      </a:hlink>
      <a:folHlink>
        <a:srgbClr val="A8A9A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" id="{DB57DE80-CBBC-4F13-BBC2-EA0DC7AAEB56}" vid="{D2C2FD38-0529-4D97-B49D-2E5241F2E861}"/>
    </a:ext>
  </a:extLst>
</a:theme>
</file>

<file path=ppt/theme/theme6.xml><?xml version="1.0" encoding="utf-8"?>
<a:theme xmlns:a="http://schemas.openxmlformats.org/drawingml/2006/main" name="VersoHEU_borgna_26.06">
  <a:themeElements>
    <a:clrScheme name="COLORI APR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A428A"/>
      </a:accent1>
      <a:accent2>
        <a:srgbClr val="28B032"/>
      </a:accent2>
      <a:accent3>
        <a:srgbClr val="A8A9AD"/>
      </a:accent3>
      <a:accent4>
        <a:srgbClr val="111B4C"/>
      </a:accent4>
      <a:accent5>
        <a:srgbClr val="6886B8"/>
      </a:accent5>
      <a:accent6>
        <a:srgbClr val="FFFFFF"/>
      </a:accent6>
      <a:hlink>
        <a:srgbClr val="28B032"/>
      </a:hlink>
      <a:folHlink>
        <a:srgbClr val="A8A9A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Istituzionale_modello" id="{988ED8A4-C5E1-4469-9F88-8A93F95EDBDE}" vid="{D54C6236-D283-459E-8091-5151E463BCC1}"/>
    </a:ext>
  </a:extLst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11.03.2021 - Creta</Template>
  <TotalTime>0</TotalTime>
  <Words>4396</Words>
  <Application>Microsoft Office PowerPoint</Application>
  <PresentationFormat>Widescreen</PresentationFormat>
  <Paragraphs>360</Paragraphs>
  <Slides>67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6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67</vt:i4>
      </vt:variant>
    </vt:vector>
  </HeadingPairs>
  <TitlesOfParts>
    <vt:vector size="85" baseType="lpstr">
      <vt:lpstr>ＭＳ Ｐゴシック</vt:lpstr>
      <vt:lpstr>Arial</vt:lpstr>
      <vt:lpstr>Arial MT</vt:lpstr>
      <vt:lpstr>Arial Unicode MS</vt:lpstr>
      <vt:lpstr>Calibri</vt:lpstr>
      <vt:lpstr>Calibri </vt:lpstr>
      <vt:lpstr>Calibri Light</vt:lpstr>
      <vt:lpstr>Montserrat</vt:lpstr>
      <vt:lpstr>Times New Roman</vt:lpstr>
      <vt:lpstr>Verdana</vt:lpstr>
      <vt:lpstr>Wingdings</vt:lpstr>
      <vt:lpstr>11.03.2021 - Creta</vt:lpstr>
      <vt:lpstr>borgna_10.03.2021</vt:lpstr>
      <vt:lpstr>Ferraro ERC opportunities for US researchers</vt:lpstr>
      <vt:lpstr>ppt</vt:lpstr>
      <vt:lpstr>1_ppt</vt:lpstr>
      <vt:lpstr>VersoHEU_borgna_26.06</vt:lpstr>
      <vt:lpstr>Worksheet</vt:lpstr>
      <vt:lpstr>Presentazione standard di PowerPoint</vt:lpstr>
      <vt:lpstr>Docente APRE</vt:lpstr>
      <vt:lpstr>Agenda</vt:lpstr>
      <vt:lpstr>Come funziona lo schema lump sum</vt:lpstr>
      <vt:lpstr>Lo schema lump sum - definizione</vt:lpstr>
      <vt:lpstr>Lo schema lump sum. Quando?</vt:lpstr>
      <vt:lpstr>Lump Sum – Quali novità</vt:lpstr>
      <vt:lpstr>Due opzioni per la determinazione del contributo</vt:lpstr>
      <vt:lpstr>Opzione 1b</vt:lpstr>
      <vt:lpstr>Opzione 2</vt:lpstr>
      <vt:lpstr>La predisposizione di una proposta  Lump Sum: budget e Work Packages</vt:lpstr>
      <vt:lpstr>…la stima dei costi</vt:lpstr>
      <vt:lpstr>Dashboard </vt:lpstr>
      <vt:lpstr>Template excel: come si compila?</vt:lpstr>
      <vt:lpstr>Compilare l’elenco dei beneficiari: (‘BE list’ tab)</vt:lpstr>
      <vt:lpstr>Compilare la lista dei WPs: (‘WPs list’ tab)</vt:lpstr>
      <vt:lpstr>Compilare le schede dei beneficiaries (‘BEx’tab)</vt:lpstr>
      <vt:lpstr>Compilare le schede delle affiliated entities (‘BEx’  tab) – affiliated entities</vt:lpstr>
      <vt:lpstr>Compilare le schede dei beneficiaries – personnel costs</vt:lpstr>
      <vt:lpstr>Compilare le schede dei beneficiaries –  subcontracting costs</vt:lpstr>
      <vt:lpstr>Compilare le schede dei beneficiaries – purchase costs</vt:lpstr>
      <vt:lpstr>Compilare le schede dei beneficiaries –depreciation costs (1)</vt:lpstr>
      <vt:lpstr>Compilare le schede dei beneficiaries –depreciation costs (2)</vt:lpstr>
      <vt:lpstr>Compilare le schede dei beneficiaries - other  direct costs and indirect costs</vt:lpstr>
      <vt:lpstr>Lump sum breakdown</vt:lpstr>
      <vt:lpstr>Tabelle riassuntive</vt:lpstr>
      <vt:lpstr>Reference documents</vt:lpstr>
      <vt:lpstr>Caricare il file excel</vt:lpstr>
      <vt:lpstr>Design dei WPs…Suggerimenti (1)</vt:lpstr>
      <vt:lpstr>Design dei WPs…Suggerimenti (2)</vt:lpstr>
      <vt:lpstr>Divisione dei Work Packages</vt:lpstr>
      <vt:lpstr>La valutazione della proposta lump sum (1)</vt:lpstr>
      <vt:lpstr>La valutazione della proposta lump sum (2)</vt:lpstr>
      <vt:lpstr>La valutazione della proposta lump sum (3)</vt:lpstr>
      <vt:lpstr>La valutazione della proposta lump sum (4)</vt:lpstr>
      <vt:lpstr>Presentazione standard di PowerPoint</vt:lpstr>
      <vt:lpstr>Budget flexibility</vt:lpstr>
      <vt:lpstr>I pagamenti nello schema Lump Sum</vt:lpstr>
      <vt:lpstr>Pagamenti</vt:lpstr>
      <vt:lpstr>Calcolo del Pre-financing</vt:lpstr>
      <vt:lpstr>Mutual Insurance Mechanism</vt:lpstr>
      <vt:lpstr>Approvazione e pagamento dei WPs</vt:lpstr>
      <vt:lpstr>Approvazione e pagamento dei WPs</vt:lpstr>
      <vt:lpstr>Presentazione standard di PowerPoint</vt:lpstr>
      <vt:lpstr>Presentazione standard di PowerPoint</vt:lpstr>
      <vt:lpstr>Presentazione standard di PowerPoint</vt:lpstr>
      <vt:lpstr>Lo schema dei pagamenti…riassumendo</vt:lpstr>
      <vt:lpstr>Checks, reviews e audit (1)</vt:lpstr>
      <vt:lpstr>Checks, reviews e audit (2)</vt:lpstr>
      <vt:lpstr>Keeping records</vt:lpstr>
      <vt:lpstr>Che cosa è opportuno regolamentare nel Consortium Agreement</vt:lpstr>
      <vt:lpstr>Presentazione standard di PowerPoint</vt:lpstr>
      <vt:lpstr>Quando?</vt:lpstr>
      <vt:lpstr>Chi lo firma?</vt:lpstr>
      <vt:lpstr>Presentazione standard di PowerPoint</vt:lpstr>
      <vt:lpstr>Presentazione standard di PowerPoint</vt:lpstr>
      <vt:lpstr>Consortium Agreement: pagamenti (1)</vt:lpstr>
      <vt:lpstr>Consortium Agreement: pagamenti (3)</vt:lpstr>
      <vt:lpstr>Consortium Agreement: pagamenti (4)</vt:lpstr>
      <vt:lpstr>Lo schema lump sum… Elementi chiave</vt:lpstr>
      <vt:lpstr>Alcuni elementi chiave del CA per il LUMP SUM – Modifica del budget</vt:lpstr>
      <vt:lpstr>Alcuni elementi chiave del CA per il LUMP SUM – Reporting interno</vt:lpstr>
      <vt:lpstr>Alcuni elementi chiave del CA per il LUMP SUM – I Work Package Leader - Responsabilità</vt:lpstr>
      <vt:lpstr>Alcuni elementi chiave del CA per il LUMP SUM – I Pagamenti</vt:lpstr>
      <vt:lpstr>Qualche spunto</vt:lpstr>
      <vt:lpstr>Link utili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 EUROPE – LE NOVITA’ IMPLEMENTATIVE E GLI ASPETTI LEGALI E FINANZIARI</dc:title>
  <dc:creator>Irene Creta</dc:creator>
  <cp:lastModifiedBy>Daniele Gizzi</cp:lastModifiedBy>
  <cp:revision>425</cp:revision>
  <dcterms:created xsi:type="dcterms:W3CDTF">2021-04-27T10:38:47Z</dcterms:created>
  <dcterms:modified xsi:type="dcterms:W3CDTF">2025-05-28T08:58:18Z</dcterms:modified>
</cp:coreProperties>
</file>