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257" r:id="rId7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8C76D7-FF87-4C64-B49F-04DADD9AA8A2}" type="datetimeFigureOut">
              <a:rPr lang="it-IT" smtClean="0"/>
              <a:t>19/10/2016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C8A082-1E5D-4BE4-B5FE-13AE841B70EF}" type="slidenum">
              <a:rPr lang="it-IT" smtClean="0"/>
              <a:t>‹N›</a:t>
            </a:fld>
            <a:endParaRPr lang="it-IT"/>
          </a:p>
        </p:txBody>
      </p:sp>
    </p:spTree>
    <p:extLst>
      <p:ext uri="{BB962C8B-B14F-4D97-AF65-F5344CB8AC3E}">
        <p14:creationId xmlns:p14="http://schemas.microsoft.com/office/powerpoint/2010/main" val="4204725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512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ED443ED-D841-4736-A227-D882F6B2773A}" type="slidenum">
              <a:rPr lang="it-IT" altLang="it-IT">
                <a:latin typeface="Arial" panose="020B0604020202020204" pitchFamily="34" charset="0"/>
              </a:rPr>
              <a:pPr>
                <a:spcBef>
                  <a:spcPct val="0"/>
                </a:spcBef>
              </a:pPr>
              <a:t>2</a:t>
            </a:fld>
            <a:endParaRPr lang="it-IT" altLang="it-IT">
              <a:latin typeface="Arial" panose="020B0604020202020204" pitchFamily="34" charset="0"/>
            </a:endParaRPr>
          </a:p>
        </p:txBody>
      </p:sp>
    </p:spTree>
    <p:extLst>
      <p:ext uri="{BB962C8B-B14F-4D97-AF65-F5344CB8AC3E}">
        <p14:creationId xmlns:p14="http://schemas.microsoft.com/office/powerpoint/2010/main" val="41707444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326163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975728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055304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766854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694519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2137218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873608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33325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2286371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042695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2678888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3170498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535588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927343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6119354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0361373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3059683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3012667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23896919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518058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267961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23157396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812796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1685484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7000640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0507160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0129817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7043379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7681136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997301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1210861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20534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614691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2781428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8043702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7402745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2079368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6074393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9057098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2092678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0897998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1574863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79626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28930946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929971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47572606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3925385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446214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621537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433708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noTextEdit="1"/>
          </p:cNvSpPr>
          <p:nvPr>
            <p:ph type="sldImg"/>
          </p:nvPr>
        </p:nvSpPr>
        <p:spPr bwMode="auto">
          <a:xfrm>
            <a:off x="411163" y="706438"/>
            <a:ext cx="601980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3513664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noTextEdit="1"/>
          </p:cNvSpPr>
          <p:nvPr>
            <p:ph type="sldImg"/>
          </p:nvPr>
        </p:nvSpPr>
        <p:spPr bwMode="auto">
          <a:xfrm>
            <a:off x="1163638" y="706438"/>
            <a:ext cx="4514850" cy="3386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ChangeArrowheads="1"/>
          </p:cNvSpPr>
          <p:nvPr>
            <p:ph type="body" idx="1"/>
          </p:nvPr>
        </p:nvSpPr>
        <p:spPr bwMode="auto">
          <a:xfrm>
            <a:off x="922338" y="4375150"/>
            <a:ext cx="4997450" cy="4092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1304702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2A6EB5D-EDF8-4330-A08A-825713514148}" type="datetimeFigureOut">
              <a:rPr lang="it-IT" smtClean="0"/>
              <a:t>19/10/2016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1402472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2A6EB5D-EDF8-4330-A08A-825713514148}" type="datetimeFigureOut">
              <a:rPr lang="it-IT" smtClean="0"/>
              <a:t>19/10/2016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4100405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2A6EB5D-EDF8-4330-A08A-825713514148}" type="datetimeFigureOut">
              <a:rPr lang="it-IT" smtClean="0"/>
              <a:t>19/10/2016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941114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2A6EB5D-EDF8-4330-A08A-825713514148}" type="datetimeFigureOut">
              <a:rPr lang="it-IT" smtClean="0"/>
              <a:t>19/10/2016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10836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22A6EB5D-EDF8-4330-A08A-825713514148}" type="datetimeFigureOut">
              <a:rPr lang="it-IT" smtClean="0"/>
              <a:t>19/10/2016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3156190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2A6EB5D-EDF8-4330-A08A-825713514148}" type="datetimeFigureOut">
              <a:rPr lang="it-IT" smtClean="0"/>
              <a:t>19/10/2016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87037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2A6EB5D-EDF8-4330-A08A-825713514148}" type="datetimeFigureOut">
              <a:rPr lang="it-IT" smtClean="0"/>
              <a:t>19/10/2016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491363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22A6EB5D-EDF8-4330-A08A-825713514148}" type="datetimeFigureOut">
              <a:rPr lang="it-IT" smtClean="0"/>
              <a:t>19/10/2016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2795098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2A6EB5D-EDF8-4330-A08A-825713514148}" type="datetimeFigureOut">
              <a:rPr lang="it-IT" smtClean="0"/>
              <a:t>19/10/2016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2621868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22A6EB5D-EDF8-4330-A08A-825713514148}" type="datetimeFigureOut">
              <a:rPr lang="it-IT" smtClean="0"/>
              <a:t>19/10/2016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1862627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22A6EB5D-EDF8-4330-A08A-825713514148}" type="datetimeFigureOut">
              <a:rPr lang="it-IT" smtClean="0"/>
              <a:t>19/10/2016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F3C0D53-75B2-4857-8B5C-FED872CDB81C}" type="slidenum">
              <a:rPr lang="it-IT" smtClean="0"/>
              <a:t>‹N›</a:t>
            </a:fld>
            <a:endParaRPr lang="it-IT"/>
          </a:p>
        </p:txBody>
      </p:sp>
    </p:spTree>
    <p:extLst>
      <p:ext uri="{BB962C8B-B14F-4D97-AF65-F5344CB8AC3E}">
        <p14:creationId xmlns:p14="http://schemas.microsoft.com/office/powerpoint/2010/main" val="390720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A6EB5D-EDF8-4330-A08A-825713514148}" type="datetimeFigureOut">
              <a:rPr lang="it-IT" smtClean="0"/>
              <a:t>19/10/2016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C0D53-75B2-4857-8B5C-FED872CDB81C}" type="slidenum">
              <a:rPr lang="it-IT" smtClean="0"/>
              <a:t>‹N›</a:t>
            </a:fld>
            <a:endParaRPr lang="it-IT"/>
          </a:p>
        </p:txBody>
      </p:sp>
    </p:spTree>
    <p:extLst>
      <p:ext uri="{BB962C8B-B14F-4D97-AF65-F5344CB8AC3E}">
        <p14:creationId xmlns:p14="http://schemas.microsoft.com/office/powerpoint/2010/main" val="3766451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uropa.eu/legislation_summaries/customs/l06025_it.ht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1012" y="404630"/>
            <a:ext cx="8143792" cy="5173650"/>
          </a:xfrm>
          <a:prstGeom prst="rect">
            <a:avLst/>
          </a:prstGeom>
        </p:spPr>
      </p:pic>
      <p:sp>
        <p:nvSpPr>
          <p:cNvPr id="3" name="Sottotitolo 2"/>
          <p:cNvSpPr>
            <a:spLocks noGrp="1"/>
          </p:cNvSpPr>
          <p:nvPr>
            <p:ph type="subTitle" idx="1"/>
          </p:nvPr>
        </p:nvSpPr>
        <p:spPr>
          <a:xfrm>
            <a:off x="1400908" y="3334239"/>
            <a:ext cx="9144000" cy="1655762"/>
          </a:xfrm>
        </p:spPr>
        <p:txBody>
          <a:bodyPr/>
          <a:lstStyle/>
          <a:p>
            <a:r>
              <a:rPr lang="it-IT" dirty="0">
                <a:solidFill>
                  <a:schemeClr val="accent1">
                    <a:lumMod val="75000"/>
                  </a:schemeClr>
                </a:solidFill>
              </a:rPr>
              <a:t>Corso in Global Management</a:t>
            </a:r>
          </a:p>
          <a:p>
            <a:r>
              <a:rPr lang="it-IT" sz="2000" i="1" dirty="0">
                <a:solidFill>
                  <a:schemeClr val="accent1">
                    <a:lumMod val="75000"/>
                  </a:schemeClr>
                </a:solidFill>
              </a:rPr>
              <a:t>Docente Avv. Dagoberto </a:t>
            </a:r>
            <a:r>
              <a:rPr lang="it-IT" sz="2000" i="1" dirty="0" err="1">
                <a:solidFill>
                  <a:schemeClr val="accent1">
                    <a:lumMod val="75000"/>
                  </a:schemeClr>
                </a:solidFill>
              </a:rPr>
              <a:t>Pierluca</a:t>
            </a:r>
            <a:r>
              <a:rPr lang="it-IT" sz="2000" i="1" dirty="0">
                <a:solidFill>
                  <a:schemeClr val="accent1">
                    <a:lumMod val="75000"/>
                  </a:schemeClr>
                </a:solidFill>
              </a:rPr>
              <a:t> Esposito</a:t>
            </a:r>
          </a:p>
          <a:p>
            <a:r>
              <a:rPr lang="it-IT" sz="2000" i="1" dirty="0">
                <a:solidFill>
                  <a:schemeClr val="accent1">
                    <a:lumMod val="75000"/>
                  </a:schemeClr>
                </a:solidFill>
              </a:rPr>
              <a:t>Modulo Trasporti e Dogane</a:t>
            </a:r>
          </a:p>
        </p:txBody>
      </p:sp>
      <p:pic>
        <p:nvPicPr>
          <p:cNvPr id="5" name="Segnaposto contenuto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87285" y="711425"/>
            <a:ext cx="651307" cy="643610"/>
          </a:xfrm>
          <a:prstGeom prst="rect">
            <a:avLst/>
          </a:prstGeom>
        </p:spPr>
      </p:pic>
    </p:spTree>
    <p:extLst>
      <p:ext uri="{BB962C8B-B14F-4D97-AF65-F5344CB8AC3E}">
        <p14:creationId xmlns:p14="http://schemas.microsoft.com/office/powerpoint/2010/main" val="1722698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35189" y="750889"/>
            <a:ext cx="7921625" cy="5324475"/>
          </a:xfrm>
          <a:prstGeom prst="rect">
            <a:avLst/>
          </a:prstGeom>
        </p:spPr>
        <p:txBody>
          <a:bodyPr>
            <a:spAutoFit/>
          </a:bodyPr>
          <a:lstStyle/>
          <a:p>
            <a:pPr algn="ctr" eaLnBrk="1" hangingPunct="1">
              <a:defRPr/>
            </a:pPr>
            <a:r>
              <a:rPr lang="it-IT" sz="2000" b="1" dirty="0">
                <a:solidFill>
                  <a:schemeClr val="hlink"/>
                </a:solidFill>
              </a:rPr>
              <a:t>Merci difettose o non conformi</a:t>
            </a:r>
          </a:p>
          <a:p>
            <a:pPr algn="just" eaLnBrk="1" hangingPunct="1">
              <a:defRPr/>
            </a:pPr>
            <a:endParaRPr lang="it-IT" sz="2000" dirty="0">
              <a:solidFill>
                <a:schemeClr val="hlink"/>
              </a:solidFill>
            </a:endParaRPr>
          </a:p>
          <a:p>
            <a:pPr algn="just" eaLnBrk="1" hangingPunct="1">
              <a:defRPr/>
            </a:pPr>
            <a:r>
              <a:rPr lang="it-IT" sz="2000" dirty="0">
                <a:solidFill>
                  <a:schemeClr val="hlink"/>
                </a:solidFill>
              </a:rPr>
              <a:t>La sezione 3 (Titolo III, Capo 3) disciplina in maniera chiara il rimborso e lo sgravio dei diritti. In particolare, l’art. 116 chiarisce le ipotesi in cui il soggetto passivo ha diritto allo sgravio stabilendo che: “Fatte salve le condizioni stabilite nella presente sezione, si procede al rimborso o allo sgravio degli importi del dazio all'importazione o all'esportazione per uno dei seguenti motivi:</a:t>
            </a:r>
          </a:p>
          <a:p>
            <a:pPr algn="just" eaLnBrk="1" hangingPunct="1">
              <a:defRPr/>
            </a:pPr>
            <a:endParaRPr lang="it-IT" sz="2000" dirty="0">
              <a:solidFill>
                <a:schemeClr val="hlink"/>
              </a:solidFill>
            </a:endParaRPr>
          </a:p>
          <a:p>
            <a:pPr marL="285750" indent="-285750" algn="just">
              <a:buFont typeface="Arial" pitchFamily="34" charset="0"/>
              <a:buChar char="•"/>
              <a:defRPr/>
            </a:pPr>
            <a:r>
              <a:rPr lang="it-IT" sz="2000" dirty="0">
                <a:solidFill>
                  <a:schemeClr val="hlink"/>
                </a:solidFill>
              </a:rPr>
              <a:t>importi del dazio all'importazione o all'esportazione applicati in eccesso</a:t>
            </a:r>
          </a:p>
          <a:p>
            <a:pPr marL="285750" indent="-285750" algn="just">
              <a:buFont typeface="Arial" pitchFamily="34" charset="0"/>
              <a:buChar char="•"/>
              <a:defRPr/>
            </a:pPr>
            <a:r>
              <a:rPr lang="it-IT" sz="2000" dirty="0">
                <a:solidFill>
                  <a:schemeClr val="hlink"/>
                </a:solidFill>
              </a:rPr>
              <a:t>merci difettose o non conformi alle clausole del contratto</a:t>
            </a:r>
          </a:p>
          <a:p>
            <a:pPr marL="285750" indent="-285750" algn="just">
              <a:buFont typeface="Arial" pitchFamily="34" charset="0"/>
              <a:buChar char="•"/>
              <a:defRPr/>
            </a:pPr>
            <a:r>
              <a:rPr lang="it-IT" sz="2000" dirty="0">
                <a:solidFill>
                  <a:schemeClr val="hlink"/>
                </a:solidFill>
              </a:rPr>
              <a:t>errore delle autorità competenti</a:t>
            </a:r>
          </a:p>
          <a:p>
            <a:pPr marL="285750" indent="-285750" algn="just">
              <a:buFont typeface="Arial" pitchFamily="34" charset="0"/>
              <a:buChar char="•"/>
              <a:defRPr/>
            </a:pPr>
            <a:r>
              <a:rPr lang="it-IT" sz="2000" dirty="0">
                <a:solidFill>
                  <a:schemeClr val="hlink"/>
                </a:solidFill>
              </a:rPr>
              <a:t>equità.</a:t>
            </a:r>
          </a:p>
          <a:p>
            <a:pPr marL="285750" indent="-285750" algn="just">
              <a:buFont typeface="Arial" pitchFamily="34" charset="0"/>
              <a:buChar char="•"/>
              <a:defRPr/>
            </a:pPr>
            <a:endParaRPr lang="it-IT" sz="2000" dirty="0">
              <a:solidFill>
                <a:schemeClr val="hlink"/>
              </a:solidFill>
            </a:endParaRPr>
          </a:p>
          <a:p>
            <a:pPr algn="just" eaLnBrk="1" hangingPunct="1">
              <a:defRPr/>
            </a:pPr>
            <a:r>
              <a:rPr lang="it-IT" sz="2000" dirty="0">
                <a:solidFill>
                  <a:schemeClr val="hlink"/>
                </a:solidFill>
              </a:rPr>
              <a:t>Si procede al rimborso dell'importo del dazio all'importazione o all'esportazione pagato qualora la corrispondente dichiarazione in dogana venga invalidata a norma dell'articolo 174.”</a:t>
            </a:r>
          </a:p>
        </p:txBody>
      </p:sp>
    </p:spTree>
    <p:extLst>
      <p:ext uri="{BB962C8B-B14F-4D97-AF65-F5344CB8AC3E}">
        <p14:creationId xmlns:p14="http://schemas.microsoft.com/office/powerpoint/2010/main" val="242590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a:xfrm>
            <a:off x="3503614" y="274639"/>
            <a:ext cx="5329237" cy="706437"/>
          </a:xfrm>
        </p:spPr>
        <p:txBody>
          <a:bodyPr/>
          <a:lstStyle/>
          <a:p>
            <a:r>
              <a:rPr lang="it-IT" altLang="it-IT" sz="3200">
                <a:solidFill>
                  <a:schemeClr val="hlink"/>
                </a:solidFill>
              </a:rPr>
              <a:t>Novità AEO</a:t>
            </a:r>
          </a:p>
        </p:txBody>
      </p:sp>
      <p:sp>
        <p:nvSpPr>
          <p:cNvPr id="16387" name="Rectangle 3"/>
          <p:cNvSpPr>
            <a:spLocks noGrp="1"/>
          </p:cNvSpPr>
          <p:nvPr>
            <p:ph type="body" idx="1"/>
          </p:nvPr>
        </p:nvSpPr>
        <p:spPr>
          <a:xfrm>
            <a:off x="1981200" y="1196975"/>
            <a:ext cx="8362950" cy="4929188"/>
          </a:xfrm>
        </p:spPr>
        <p:txBody>
          <a:bodyPr>
            <a:normAutofit lnSpcReduction="10000"/>
          </a:bodyPr>
          <a:lstStyle/>
          <a:p>
            <a:pPr algn="just">
              <a:lnSpc>
                <a:spcPct val="80000"/>
              </a:lnSpc>
            </a:pPr>
            <a:r>
              <a:rPr lang="it-IT" altLang="it-IT" sz="2400">
                <a:solidFill>
                  <a:schemeClr val="hlink"/>
                </a:solidFill>
              </a:rPr>
              <a:t>Ulteriormente rafforzata la figura dell’Operatore Economico Autorizzato – AEO, già introdotta nel 2006, che potrà trarre il massimo vantaggio beneficiando di controlli doganali ridotti.</a:t>
            </a:r>
          </a:p>
          <a:p>
            <a:pPr algn="just">
              <a:lnSpc>
                <a:spcPct val="80000"/>
              </a:lnSpc>
              <a:buFont typeface="Arial" panose="020B0604020202020204" pitchFamily="34" charset="0"/>
              <a:buNone/>
            </a:pPr>
            <a:r>
              <a:rPr lang="it-IT" altLang="it-IT" sz="2400">
                <a:solidFill>
                  <a:schemeClr val="hlink"/>
                </a:solidFill>
              </a:rPr>
              <a:t>		</a:t>
            </a:r>
            <a:r>
              <a:rPr lang="it-IT" altLang="it-IT" sz="2400">
                <a:solidFill>
                  <a:schemeClr val="hlink"/>
                </a:solidFill>
                <a:sym typeface="Wingdings" panose="05000000000000000000" pitchFamily="2" charset="2"/>
              </a:rPr>
              <a:t> </a:t>
            </a:r>
            <a:r>
              <a:rPr lang="it-IT" altLang="it-IT" sz="2400" i="1">
                <a:solidFill>
                  <a:schemeClr val="hlink"/>
                </a:solidFill>
                <a:sym typeface="Wingdings" panose="05000000000000000000" pitchFamily="2" charset="2"/>
              </a:rPr>
              <a:t>Dal canto suo, anche </a:t>
            </a:r>
            <a:r>
              <a:rPr lang="it-IT" altLang="it-IT" sz="2400" i="1">
                <a:solidFill>
                  <a:schemeClr val="hlink"/>
                </a:solidFill>
              </a:rPr>
              <a:t>L’Autorità doganale sarà alleggerita dall’onere di eseguire controlli indifferenziati, potendo rivolgere l’attenzione nei confronti di chi non si qualificherà come soggetto affidabile.</a:t>
            </a:r>
          </a:p>
          <a:p>
            <a:pPr algn="just">
              <a:lnSpc>
                <a:spcPct val="80000"/>
              </a:lnSpc>
              <a:buFont typeface="Arial" panose="020B0604020202020204" pitchFamily="34" charset="0"/>
              <a:buNone/>
            </a:pPr>
            <a:endParaRPr lang="it-IT" altLang="it-IT" sz="2400" i="1">
              <a:solidFill>
                <a:schemeClr val="hlink"/>
              </a:solidFill>
            </a:endParaRPr>
          </a:p>
          <a:p>
            <a:pPr algn="just">
              <a:lnSpc>
                <a:spcPct val="80000"/>
              </a:lnSpc>
              <a:buFont typeface="Arial" panose="020B0604020202020204" pitchFamily="34" charset="0"/>
              <a:buNone/>
            </a:pPr>
            <a:r>
              <a:rPr lang="it-IT" altLang="it-IT" sz="1600">
                <a:solidFill>
                  <a:schemeClr val="hlink"/>
                </a:solidFill>
                <a:sym typeface="Wingdings" panose="05000000000000000000" pitchFamily="2" charset="2"/>
              </a:rPr>
              <a:t>----- art. 38, comma 2: “</a:t>
            </a:r>
            <a:r>
              <a:rPr lang="it-IT" altLang="it-IT" sz="1600" i="1">
                <a:solidFill>
                  <a:schemeClr val="hlink"/>
                </a:solidFill>
                <a:sym typeface="Wingdings" panose="05000000000000000000" pitchFamily="2" charset="2"/>
              </a:rPr>
              <a:t>Lo status di operatore economico autorizzato consta dei seguenti tipi di autorizzazione:</a:t>
            </a:r>
          </a:p>
          <a:p>
            <a:pPr algn="just">
              <a:lnSpc>
                <a:spcPct val="80000"/>
              </a:lnSpc>
              <a:buFont typeface="Arial" panose="020B0604020202020204" pitchFamily="34" charset="0"/>
              <a:buNone/>
            </a:pPr>
            <a:r>
              <a:rPr lang="it-IT" altLang="it-IT" sz="1600" i="1">
                <a:solidFill>
                  <a:schemeClr val="hlink"/>
                </a:solidFill>
                <a:sym typeface="Wingdings" panose="05000000000000000000" pitchFamily="2" charset="2"/>
              </a:rPr>
              <a:t>a) un primo tipo per un operatore economico autorizzato nel settore della semplificazione doganale, che consente al titolare di beneficiare di alcune semplificazioni previste ai sensi della normativa doganale; oppure</a:t>
            </a:r>
          </a:p>
          <a:p>
            <a:pPr algn="just">
              <a:lnSpc>
                <a:spcPct val="80000"/>
              </a:lnSpc>
              <a:buFont typeface="Arial" panose="020B0604020202020204" pitchFamily="34" charset="0"/>
              <a:buNone/>
            </a:pPr>
            <a:r>
              <a:rPr lang="it-IT" altLang="it-IT" sz="1600" i="1">
                <a:solidFill>
                  <a:schemeClr val="hlink"/>
                </a:solidFill>
                <a:sym typeface="Wingdings" panose="05000000000000000000" pitchFamily="2" charset="2"/>
              </a:rPr>
              <a:t>b) un secondo tipo per un operatore economico autorizzato nel settore della sicurezza, che conferisce al titolare il diritto di ottenere agevolazioni attinenti alla sicurezza.</a:t>
            </a:r>
            <a:r>
              <a:rPr lang="it-IT" altLang="it-IT" sz="1600">
                <a:solidFill>
                  <a:schemeClr val="hlink"/>
                </a:solidFill>
                <a:sym typeface="Wingdings" panose="05000000000000000000" pitchFamily="2" charset="2"/>
              </a:rPr>
              <a:t>”</a:t>
            </a:r>
          </a:p>
          <a:p>
            <a:pPr algn="just">
              <a:lnSpc>
                <a:spcPct val="80000"/>
              </a:lnSpc>
              <a:buFont typeface="Arial" panose="020B0604020202020204" pitchFamily="34" charset="0"/>
              <a:buNone/>
            </a:pPr>
            <a:endParaRPr lang="it-IT" altLang="it-IT" sz="1600" i="1">
              <a:solidFill>
                <a:schemeClr val="hlink"/>
              </a:solidFill>
            </a:endParaRPr>
          </a:p>
          <a:p>
            <a:pPr algn="just">
              <a:lnSpc>
                <a:spcPct val="80000"/>
              </a:lnSpc>
              <a:buFont typeface="Arial" panose="020B0604020202020204" pitchFamily="34" charset="0"/>
              <a:buNone/>
            </a:pPr>
            <a:r>
              <a:rPr lang="it-IT" altLang="it-IT" sz="1600">
                <a:solidFill>
                  <a:schemeClr val="hlink"/>
                </a:solidFill>
                <a:sym typeface="Wingdings" panose="05000000000000000000" pitchFamily="2" charset="2"/>
              </a:rPr>
              <a:t>-----art. 38, comma 4: “</a:t>
            </a:r>
            <a:r>
              <a:rPr lang="it-IT" altLang="it-IT" sz="1600" i="1">
                <a:solidFill>
                  <a:schemeClr val="hlink"/>
                </a:solidFill>
                <a:sym typeface="Wingdings" panose="05000000000000000000" pitchFamily="2" charset="2"/>
              </a:rPr>
              <a:t>Lo status di operatore economico autorizzato è riconosciuto, fatti salvi gli articoli 39, 40 e 41, dalle autorità doganali di tutti gli Stati membri.</a:t>
            </a:r>
            <a:r>
              <a:rPr lang="it-IT" altLang="it-IT" sz="1600">
                <a:solidFill>
                  <a:schemeClr val="hlink"/>
                </a:solidFill>
                <a:sym typeface="Wingdings" panose="05000000000000000000" pitchFamily="2" charset="2"/>
              </a:rPr>
              <a:t>”</a:t>
            </a:r>
            <a:endParaRPr lang="it-IT" altLang="it-IT" sz="1600" i="1">
              <a:solidFill>
                <a:schemeClr val="hlink"/>
              </a:solidFill>
            </a:endParaRPr>
          </a:p>
        </p:txBody>
      </p:sp>
    </p:spTree>
    <p:extLst>
      <p:ext uri="{BB962C8B-B14F-4D97-AF65-F5344CB8AC3E}">
        <p14:creationId xmlns:p14="http://schemas.microsoft.com/office/powerpoint/2010/main" val="1403311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a:xfrm>
            <a:off x="1981200" y="404813"/>
            <a:ext cx="8229600" cy="792162"/>
          </a:xfrm>
        </p:spPr>
        <p:txBody>
          <a:bodyPr/>
          <a:lstStyle/>
          <a:p>
            <a:r>
              <a:rPr lang="it-IT" altLang="it-IT" sz="3200">
                <a:solidFill>
                  <a:schemeClr val="hlink"/>
                </a:solidFill>
              </a:rPr>
              <a:t>Novità in materia di sanzioni</a:t>
            </a:r>
          </a:p>
        </p:txBody>
      </p:sp>
      <p:sp>
        <p:nvSpPr>
          <p:cNvPr id="18435" name="Rectangle 3"/>
          <p:cNvSpPr>
            <a:spLocks noGrp="1"/>
          </p:cNvSpPr>
          <p:nvPr>
            <p:ph type="body" idx="1"/>
          </p:nvPr>
        </p:nvSpPr>
        <p:spPr/>
        <p:txBody>
          <a:bodyPr/>
          <a:lstStyle/>
          <a:p>
            <a:pPr>
              <a:lnSpc>
                <a:spcPct val="80000"/>
              </a:lnSpc>
            </a:pPr>
            <a:r>
              <a:rPr lang="it-IT" altLang="it-IT">
                <a:solidFill>
                  <a:schemeClr val="hlink"/>
                </a:solidFill>
                <a:sym typeface="Wingdings" panose="05000000000000000000" pitchFamily="2" charset="2"/>
              </a:rPr>
              <a:t>A</a:t>
            </a:r>
            <a:r>
              <a:rPr lang="it-IT" altLang="it-IT">
                <a:solidFill>
                  <a:schemeClr val="hlink"/>
                </a:solidFill>
              </a:rPr>
              <a:t>rt. 42 CDU</a:t>
            </a:r>
          </a:p>
          <a:p>
            <a:pPr algn="just">
              <a:lnSpc>
                <a:spcPct val="80000"/>
              </a:lnSpc>
              <a:buFont typeface="Arial" panose="020B0604020202020204" pitchFamily="34" charset="0"/>
              <a:buNone/>
            </a:pPr>
            <a:r>
              <a:rPr lang="it-IT" altLang="it-IT">
                <a:solidFill>
                  <a:schemeClr val="hlink"/>
                </a:solidFill>
              </a:rPr>
              <a:t>	 </a:t>
            </a:r>
            <a:r>
              <a:rPr lang="it-IT" altLang="it-IT" i="1">
                <a:solidFill>
                  <a:schemeClr val="hlink"/>
                </a:solidFill>
                <a:sym typeface="Wingdings" panose="05000000000000000000" pitchFamily="2" charset="2"/>
              </a:rPr>
              <a:t></a:t>
            </a:r>
            <a:r>
              <a:rPr lang="it-IT" altLang="it-IT">
                <a:solidFill>
                  <a:schemeClr val="hlink"/>
                </a:solidFill>
              </a:rPr>
              <a:t> </a:t>
            </a:r>
            <a:r>
              <a:rPr lang="it-IT" altLang="it-IT" i="1">
                <a:solidFill>
                  <a:schemeClr val="hlink"/>
                </a:solidFill>
              </a:rPr>
              <a:t>ciascuno Stato membro, in caso di violazione della normativa doganale, dovrà prevedere sanzioni </a:t>
            </a:r>
            <a:r>
              <a:rPr lang="it-IT" altLang="it-IT" i="1" u="sng">
                <a:solidFill>
                  <a:schemeClr val="hlink"/>
                </a:solidFill>
              </a:rPr>
              <a:t>effettive</a:t>
            </a:r>
            <a:r>
              <a:rPr lang="it-IT" altLang="it-IT" i="1">
                <a:solidFill>
                  <a:schemeClr val="hlink"/>
                </a:solidFill>
              </a:rPr>
              <a:t>, </a:t>
            </a:r>
            <a:r>
              <a:rPr lang="it-IT" altLang="it-IT" i="1" u="sng">
                <a:solidFill>
                  <a:schemeClr val="hlink"/>
                </a:solidFill>
              </a:rPr>
              <a:t>proporzionate</a:t>
            </a:r>
            <a:r>
              <a:rPr lang="it-IT" altLang="it-IT" i="1">
                <a:solidFill>
                  <a:schemeClr val="hlink"/>
                </a:solidFill>
              </a:rPr>
              <a:t> e </a:t>
            </a:r>
            <a:r>
              <a:rPr lang="it-IT" altLang="it-IT" i="1" u="sng">
                <a:solidFill>
                  <a:schemeClr val="hlink"/>
                </a:solidFill>
              </a:rPr>
              <a:t>dissuasive</a:t>
            </a:r>
          </a:p>
          <a:p>
            <a:pPr algn="just">
              <a:lnSpc>
                <a:spcPct val="80000"/>
              </a:lnSpc>
              <a:buFont typeface="Arial" panose="020B0604020202020204" pitchFamily="34" charset="0"/>
              <a:buNone/>
            </a:pPr>
            <a:endParaRPr lang="it-IT" altLang="it-IT" i="1" u="sng">
              <a:solidFill>
                <a:schemeClr val="hlink"/>
              </a:solidFill>
            </a:endParaRPr>
          </a:p>
          <a:p>
            <a:pPr>
              <a:lnSpc>
                <a:spcPct val="80000"/>
              </a:lnSpc>
              <a:buFont typeface="Arial" panose="020B0604020202020204" pitchFamily="34" charset="0"/>
              <a:buNone/>
            </a:pPr>
            <a:r>
              <a:rPr lang="it-IT" altLang="it-IT" u="sng">
                <a:solidFill>
                  <a:srgbClr val="0000FF"/>
                </a:solidFill>
              </a:rPr>
              <a:t>E’ la prima volta che la normativa comunitaria </a:t>
            </a:r>
            <a:r>
              <a:rPr lang="it-IT" altLang="it-IT" u="sng">
                <a:solidFill>
                  <a:schemeClr val="hlink"/>
                </a:solidFill>
              </a:rPr>
              <a:t>“richiama” gli Stati membri affinché prevedano sanzioni e ne fissa i principi.</a:t>
            </a:r>
          </a:p>
          <a:p>
            <a:pPr algn="just">
              <a:lnSpc>
                <a:spcPct val="80000"/>
              </a:lnSpc>
              <a:buFont typeface="Arial" panose="020B0604020202020204" pitchFamily="34" charset="0"/>
              <a:buNone/>
            </a:pPr>
            <a:r>
              <a:rPr lang="it-IT" altLang="it-IT">
                <a:solidFill>
                  <a:schemeClr val="hlink"/>
                </a:solidFill>
                <a:sym typeface="Wingdings" panose="05000000000000000000" pitchFamily="2" charset="2"/>
              </a:rPr>
              <a:t>Il legislatore nazionale è intervenuto con la L. 26 aprile 2012 n. 44 a “rivedere” le sanzioni del “vecchio” t.u.l.d. (d.p.r. n. 43/1973)?</a:t>
            </a:r>
            <a:endParaRPr lang="it-IT" altLang="it-IT">
              <a:solidFill>
                <a:schemeClr val="hlink"/>
              </a:solidFill>
            </a:endParaRPr>
          </a:p>
          <a:p>
            <a:pPr>
              <a:lnSpc>
                <a:spcPct val="80000"/>
              </a:lnSpc>
              <a:buFont typeface="Arial" panose="020B0604020202020204" pitchFamily="34" charset="0"/>
              <a:buNone/>
            </a:pPr>
            <a:endParaRPr lang="it-IT" altLang="it-IT">
              <a:solidFill>
                <a:schemeClr val="hlink"/>
              </a:solidFill>
            </a:endParaRPr>
          </a:p>
        </p:txBody>
      </p:sp>
    </p:spTree>
    <p:extLst>
      <p:ext uri="{BB962C8B-B14F-4D97-AF65-F5344CB8AC3E}">
        <p14:creationId xmlns:p14="http://schemas.microsoft.com/office/powerpoint/2010/main" val="3330832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a:xfrm>
            <a:off x="3143250" y="274638"/>
            <a:ext cx="5761038" cy="633412"/>
          </a:xfrm>
        </p:spPr>
        <p:txBody>
          <a:bodyPr/>
          <a:lstStyle/>
          <a:p>
            <a:r>
              <a:rPr lang="it-IT" altLang="it-IT" sz="3200">
                <a:solidFill>
                  <a:schemeClr val="hlink"/>
                </a:solidFill>
              </a:rPr>
              <a:t>Novità ITV e IVO</a:t>
            </a:r>
          </a:p>
        </p:txBody>
      </p:sp>
      <p:sp>
        <p:nvSpPr>
          <p:cNvPr id="20483" name="Rectangle 3"/>
          <p:cNvSpPr>
            <a:spLocks noGrp="1"/>
          </p:cNvSpPr>
          <p:nvPr>
            <p:ph type="body" idx="1"/>
          </p:nvPr>
        </p:nvSpPr>
        <p:spPr>
          <a:xfrm>
            <a:off x="1981200" y="1125539"/>
            <a:ext cx="8229600" cy="5000625"/>
          </a:xfrm>
        </p:spPr>
        <p:txBody>
          <a:bodyPr/>
          <a:lstStyle/>
          <a:p>
            <a:pPr algn="just">
              <a:lnSpc>
                <a:spcPct val="80000"/>
              </a:lnSpc>
            </a:pPr>
            <a:endParaRPr lang="it-IT" altLang="it-IT" sz="2400">
              <a:solidFill>
                <a:schemeClr val="hlink"/>
              </a:solidFill>
            </a:endParaRPr>
          </a:p>
          <a:p>
            <a:pPr algn="just">
              <a:lnSpc>
                <a:spcPct val="80000"/>
              </a:lnSpc>
            </a:pPr>
            <a:r>
              <a:rPr lang="it-IT" altLang="it-IT" sz="2400">
                <a:solidFill>
                  <a:schemeClr val="hlink"/>
                </a:solidFill>
              </a:rPr>
              <a:t>Modificata l’impostazione delle informazioni vincolanti in materia tariffaria (ITV) e di origine (IVO).</a:t>
            </a:r>
          </a:p>
          <a:p>
            <a:pPr algn="just">
              <a:lnSpc>
                <a:spcPct val="80000"/>
              </a:lnSpc>
            </a:pPr>
            <a:endParaRPr lang="it-IT" altLang="it-IT" sz="2400">
              <a:solidFill>
                <a:schemeClr val="hlink"/>
              </a:solidFill>
            </a:endParaRPr>
          </a:p>
          <a:p>
            <a:pPr algn="ctr">
              <a:lnSpc>
                <a:spcPct val="80000"/>
              </a:lnSpc>
              <a:buFont typeface="Arial" panose="020B0604020202020204" pitchFamily="34" charset="0"/>
              <a:buNone/>
            </a:pPr>
            <a:r>
              <a:rPr lang="it-IT" altLang="it-IT" sz="2400">
                <a:solidFill>
                  <a:schemeClr val="hlink"/>
                </a:solidFill>
              </a:rPr>
              <a:t>12 CDC    </a:t>
            </a:r>
            <a:r>
              <a:rPr lang="it-IT" altLang="it-IT" sz="2400">
                <a:solidFill>
                  <a:schemeClr val="hlink"/>
                </a:solidFill>
                <a:sym typeface="Wingdings" panose="05000000000000000000" pitchFamily="2" charset="2"/>
              </a:rPr>
              <a:t> 33 CDU</a:t>
            </a:r>
            <a:endParaRPr lang="it-IT" altLang="it-IT" sz="2400">
              <a:solidFill>
                <a:schemeClr val="hlink"/>
              </a:solidFill>
            </a:endParaRPr>
          </a:p>
          <a:p>
            <a:pPr lvl="1" algn="just">
              <a:lnSpc>
                <a:spcPct val="80000"/>
              </a:lnSpc>
              <a:buFont typeface="Arial" panose="020B0604020202020204" pitchFamily="34" charset="0"/>
              <a:buNone/>
            </a:pPr>
            <a:endParaRPr lang="it-IT" altLang="it-IT" i="1">
              <a:solidFill>
                <a:schemeClr val="hlink"/>
              </a:solidFill>
            </a:endParaRPr>
          </a:p>
          <a:p>
            <a:pPr lvl="1" algn="just">
              <a:lnSpc>
                <a:spcPct val="80000"/>
              </a:lnSpc>
              <a:buFont typeface="Arial" panose="020B0604020202020204" pitchFamily="34" charset="0"/>
              <a:buNone/>
            </a:pPr>
            <a:r>
              <a:rPr lang="it-IT" altLang="it-IT" i="1">
                <a:solidFill>
                  <a:schemeClr val="hlink"/>
                </a:solidFill>
              </a:rPr>
              <a:t>	</a:t>
            </a:r>
            <a:r>
              <a:rPr lang="it-IT" altLang="it-IT" i="1">
                <a:solidFill>
                  <a:schemeClr val="hlink"/>
                </a:solidFill>
                <a:sym typeface="Wingdings" panose="05000000000000000000" pitchFamily="2" charset="2"/>
              </a:rPr>
              <a:t> </a:t>
            </a:r>
            <a:r>
              <a:rPr lang="it-IT" altLang="it-IT" i="1">
                <a:solidFill>
                  <a:schemeClr val="hlink"/>
                </a:solidFill>
              </a:rPr>
              <a:t>In particolare, le decisioni della Dogana obbligheranno anche il destinatario, e non più solo l’Autorità doganale.</a:t>
            </a:r>
          </a:p>
          <a:p>
            <a:pPr lvl="1" algn="just">
              <a:lnSpc>
                <a:spcPct val="80000"/>
              </a:lnSpc>
              <a:buFont typeface="Arial" panose="020B0604020202020204" pitchFamily="34" charset="0"/>
              <a:buNone/>
            </a:pPr>
            <a:endParaRPr lang="it-IT" altLang="it-IT" i="1">
              <a:solidFill>
                <a:schemeClr val="hlink"/>
              </a:solidFill>
            </a:endParaRPr>
          </a:p>
          <a:p>
            <a:pPr lvl="1" algn="just">
              <a:lnSpc>
                <a:spcPct val="80000"/>
              </a:lnSpc>
              <a:buFont typeface="Arial" panose="020B0604020202020204" pitchFamily="34" charset="0"/>
              <a:buNone/>
            </a:pPr>
            <a:r>
              <a:rPr lang="it-IT" altLang="it-IT" i="1">
                <a:solidFill>
                  <a:schemeClr val="hlink"/>
                </a:solidFill>
              </a:rPr>
              <a:t>   </a:t>
            </a:r>
            <a:r>
              <a:rPr lang="it-IT" altLang="it-IT" i="1">
                <a:solidFill>
                  <a:schemeClr val="hlink"/>
                </a:solidFill>
                <a:sym typeface="Wingdings" panose="05000000000000000000" pitchFamily="2" charset="2"/>
              </a:rPr>
              <a:t> </a:t>
            </a:r>
            <a:r>
              <a:rPr lang="it-IT" altLang="it-IT" i="1">
                <a:solidFill>
                  <a:schemeClr val="hlink"/>
                </a:solidFill>
              </a:rPr>
              <a:t>Entrambe saranno valide per un periodo di tre anni (anziché 6, come inizialmente per ITV)</a:t>
            </a:r>
          </a:p>
          <a:p>
            <a:pPr lvl="1" algn="just">
              <a:lnSpc>
                <a:spcPct val="80000"/>
              </a:lnSpc>
              <a:buFont typeface="Arial" panose="020B0604020202020204" pitchFamily="34" charset="0"/>
              <a:buNone/>
            </a:pPr>
            <a:endParaRPr lang="it-IT" altLang="it-IT" i="1">
              <a:solidFill>
                <a:schemeClr val="hlink"/>
              </a:solidFill>
            </a:endParaRPr>
          </a:p>
        </p:txBody>
      </p:sp>
    </p:spTree>
    <p:extLst>
      <p:ext uri="{BB962C8B-B14F-4D97-AF65-F5344CB8AC3E}">
        <p14:creationId xmlns:p14="http://schemas.microsoft.com/office/powerpoint/2010/main" val="2561756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981200" y="274639"/>
            <a:ext cx="8229600" cy="922337"/>
          </a:xfrm>
        </p:spPr>
        <p:txBody>
          <a:bodyPr/>
          <a:lstStyle/>
          <a:p>
            <a:r>
              <a:rPr lang="it-IT" altLang="it-IT" sz="3200">
                <a:solidFill>
                  <a:schemeClr val="hlink"/>
                </a:solidFill>
              </a:rPr>
              <a:t>Origine della merce</a:t>
            </a:r>
          </a:p>
        </p:txBody>
      </p:sp>
      <p:sp>
        <p:nvSpPr>
          <p:cNvPr id="22531" name="Rectangle 3"/>
          <p:cNvSpPr>
            <a:spLocks noGrp="1"/>
          </p:cNvSpPr>
          <p:nvPr>
            <p:ph type="body" idx="1"/>
          </p:nvPr>
        </p:nvSpPr>
        <p:spPr>
          <a:xfrm>
            <a:off x="2135188" y="1052513"/>
            <a:ext cx="8229600" cy="5543550"/>
          </a:xfrm>
        </p:spPr>
        <p:txBody>
          <a:bodyPr>
            <a:normAutofit lnSpcReduction="10000"/>
          </a:bodyPr>
          <a:lstStyle/>
          <a:p>
            <a:pPr marL="533400" indent="-533400" algn="ctr">
              <a:lnSpc>
                <a:spcPct val="80000"/>
              </a:lnSpc>
              <a:buNone/>
            </a:pPr>
            <a:r>
              <a:rPr lang="it-IT" altLang="it-IT" sz="2000">
                <a:solidFill>
                  <a:schemeClr val="hlink"/>
                </a:solidFill>
              </a:rPr>
              <a:t>Art. 24 CDC </a:t>
            </a:r>
            <a:r>
              <a:rPr lang="it-IT" altLang="it-IT" sz="2000">
                <a:solidFill>
                  <a:schemeClr val="hlink"/>
                </a:solidFill>
                <a:sym typeface="Wingdings" panose="05000000000000000000" pitchFamily="2" charset="2"/>
              </a:rPr>
              <a:t> 60 CDU</a:t>
            </a:r>
            <a:endParaRPr lang="it-IT" altLang="it-IT" sz="2000">
              <a:solidFill>
                <a:schemeClr val="hlink"/>
              </a:solidFill>
            </a:endParaRPr>
          </a:p>
          <a:p>
            <a:pPr marL="914400" lvl="1" indent="-457200">
              <a:lnSpc>
                <a:spcPct val="80000"/>
              </a:lnSpc>
            </a:pPr>
            <a:r>
              <a:rPr lang="it-IT" altLang="it-IT" sz="2000">
                <a:solidFill>
                  <a:schemeClr val="hlink"/>
                </a:solidFill>
              </a:rPr>
              <a:t>Art. 60 CDU. Acquisizione dell’origine.</a:t>
            </a:r>
          </a:p>
          <a:p>
            <a:pPr marL="533400" indent="-533400">
              <a:lnSpc>
                <a:spcPct val="80000"/>
              </a:lnSpc>
              <a:buNone/>
            </a:pPr>
            <a:r>
              <a:rPr lang="it-IT" altLang="it-IT" sz="2400">
                <a:solidFill>
                  <a:schemeClr val="hlink"/>
                </a:solidFill>
              </a:rPr>
              <a:t>La norma ripropone l’impostazione precedente. </a:t>
            </a:r>
          </a:p>
          <a:p>
            <a:pPr marL="533400" indent="-533400" algn="just">
              <a:lnSpc>
                <a:spcPct val="80000"/>
              </a:lnSpc>
              <a:buNone/>
            </a:pPr>
            <a:r>
              <a:rPr lang="it-IT" altLang="it-IT" sz="2400">
                <a:solidFill>
                  <a:schemeClr val="hlink"/>
                </a:solidFill>
              </a:rPr>
              <a:t>		</a:t>
            </a:r>
            <a:r>
              <a:rPr lang="it-IT" altLang="it-IT" sz="2400">
                <a:solidFill>
                  <a:schemeClr val="hlink"/>
                </a:solidFill>
                <a:sym typeface="Wingdings" panose="05000000000000000000" pitchFamily="2" charset="2"/>
              </a:rPr>
              <a:t> </a:t>
            </a:r>
            <a:r>
              <a:rPr lang="it-IT" altLang="it-IT" sz="2400" i="1">
                <a:solidFill>
                  <a:schemeClr val="hlink"/>
                </a:solidFill>
              </a:rPr>
              <a:t>Nei casi in cui alla formazione di un prodotto concorreranno due o più Paesi saranno necessarie tre condizioni per stabilirne l’origine:</a:t>
            </a:r>
          </a:p>
          <a:p>
            <a:pPr marL="533400" indent="-533400">
              <a:lnSpc>
                <a:spcPct val="80000"/>
              </a:lnSpc>
              <a:buFont typeface="Wingdings" panose="05000000000000000000" pitchFamily="2" charset="2"/>
              <a:buAutoNum type="arabicParenR"/>
            </a:pPr>
            <a:r>
              <a:rPr lang="it-IT" altLang="it-IT" sz="2400">
                <a:solidFill>
                  <a:srgbClr val="0000FF"/>
                </a:solidFill>
              </a:rPr>
              <a:t>trasformazione o lavorazione sostanziale;</a:t>
            </a:r>
          </a:p>
          <a:p>
            <a:pPr marL="533400" indent="-533400">
              <a:lnSpc>
                <a:spcPct val="80000"/>
              </a:lnSpc>
              <a:buFont typeface="Wingdings" panose="05000000000000000000" pitchFamily="2" charset="2"/>
              <a:buAutoNum type="arabicParenR"/>
            </a:pPr>
            <a:r>
              <a:rPr lang="it-IT" altLang="it-IT" sz="2400">
                <a:solidFill>
                  <a:srgbClr val="0000FF"/>
                </a:solidFill>
              </a:rPr>
              <a:t>operazione economicamente giustificata e impresa attrezzata a tale scopo (non intervento fittizio e assurdo, solo per fruire regime preferenziale)</a:t>
            </a:r>
          </a:p>
          <a:p>
            <a:pPr marL="533400" indent="-533400">
              <a:lnSpc>
                <a:spcPct val="80000"/>
              </a:lnSpc>
              <a:buFont typeface="Wingdings" panose="05000000000000000000" pitchFamily="2" charset="2"/>
              <a:buAutoNum type="arabicParenR"/>
            </a:pPr>
            <a:r>
              <a:rPr lang="it-IT" altLang="it-IT" sz="2400">
                <a:solidFill>
                  <a:srgbClr val="0000FF"/>
                </a:solidFill>
              </a:rPr>
              <a:t>Fabbricazione di prodotto nuovo o fase importante del processo di fabbricazione (c.d. salto di codice SA)</a:t>
            </a:r>
          </a:p>
          <a:p>
            <a:pPr marL="533400" indent="-533400" algn="just">
              <a:lnSpc>
                <a:spcPct val="80000"/>
              </a:lnSpc>
              <a:buNone/>
            </a:pPr>
            <a:endParaRPr lang="it-IT" altLang="it-IT" sz="2400" i="1">
              <a:solidFill>
                <a:schemeClr val="hlink"/>
              </a:solidFill>
            </a:endParaRPr>
          </a:p>
          <a:p>
            <a:pPr marL="533400" indent="-533400">
              <a:lnSpc>
                <a:spcPct val="80000"/>
              </a:lnSpc>
            </a:pPr>
            <a:r>
              <a:rPr lang="it-IT" altLang="it-IT" sz="2400">
                <a:solidFill>
                  <a:schemeClr val="hlink"/>
                </a:solidFill>
              </a:rPr>
              <a:t>art. 36 Regolamento (CE) n. 450/2008, in ottica di semplificazione, invece dava rilevanza solo al luogo in cui era avvenuta l’ultima </a:t>
            </a:r>
            <a:r>
              <a:rPr lang="it-IT" altLang="it-IT" sz="2400" i="1">
                <a:solidFill>
                  <a:schemeClr val="hlink"/>
                </a:solidFill>
              </a:rPr>
              <a:t>“trasformazione sostanziale”</a:t>
            </a:r>
            <a:r>
              <a:rPr lang="it-IT" altLang="it-IT" sz="2400">
                <a:solidFill>
                  <a:schemeClr val="hlink"/>
                </a:solidFill>
              </a:rPr>
              <a:t>, senza previsione di alcuna altra condizione</a:t>
            </a:r>
            <a:endParaRPr lang="it-IT" altLang="it-IT" sz="2400" i="1">
              <a:solidFill>
                <a:schemeClr val="hlink"/>
              </a:solidFill>
            </a:endParaRPr>
          </a:p>
          <a:p>
            <a:pPr marL="533400" indent="-533400">
              <a:lnSpc>
                <a:spcPct val="80000"/>
              </a:lnSpc>
            </a:pPr>
            <a:endParaRPr lang="it-IT" altLang="it-IT" sz="1600">
              <a:solidFill>
                <a:schemeClr val="hlink"/>
              </a:solidFill>
            </a:endParaRPr>
          </a:p>
        </p:txBody>
      </p:sp>
    </p:spTree>
    <p:extLst>
      <p:ext uri="{BB962C8B-B14F-4D97-AF65-F5344CB8AC3E}">
        <p14:creationId xmlns:p14="http://schemas.microsoft.com/office/powerpoint/2010/main" val="3915299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a:xfrm>
            <a:off x="1981200" y="0"/>
            <a:ext cx="8229600" cy="692150"/>
          </a:xfrm>
        </p:spPr>
        <p:txBody>
          <a:bodyPr/>
          <a:lstStyle/>
          <a:p>
            <a:r>
              <a:rPr lang="it-IT" altLang="it-IT" sz="3200">
                <a:solidFill>
                  <a:schemeClr val="hlink"/>
                </a:solidFill>
              </a:rPr>
              <a:t>Novità “telematiche”</a:t>
            </a:r>
          </a:p>
        </p:txBody>
      </p:sp>
      <p:sp>
        <p:nvSpPr>
          <p:cNvPr id="24579" name="Rectangle 3"/>
          <p:cNvSpPr>
            <a:spLocks noGrp="1"/>
          </p:cNvSpPr>
          <p:nvPr>
            <p:ph type="body" idx="1"/>
          </p:nvPr>
        </p:nvSpPr>
        <p:spPr>
          <a:xfrm>
            <a:off x="1981200" y="765176"/>
            <a:ext cx="8229600" cy="5688013"/>
          </a:xfrm>
        </p:spPr>
        <p:txBody>
          <a:bodyPr>
            <a:normAutofit lnSpcReduction="10000"/>
          </a:bodyPr>
          <a:lstStyle/>
          <a:p>
            <a:pPr algn="ctr">
              <a:lnSpc>
                <a:spcPct val="80000"/>
              </a:lnSpc>
              <a:buFont typeface="Arial" panose="020B0604020202020204" pitchFamily="34" charset="0"/>
              <a:buNone/>
            </a:pPr>
            <a:r>
              <a:rPr lang="it-IT" altLang="it-IT" sz="2000">
                <a:solidFill>
                  <a:schemeClr val="hlink"/>
                </a:solidFill>
              </a:rPr>
              <a:t>Dichiarazioni e procedure elettroniche   </a:t>
            </a:r>
            <a:r>
              <a:rPr lang="it-IT" altLang="it-IT" sz="2000">
                <a:solidFill>
                  <a:schemeClr val="hlink"/>
                </a:solidFill>
                <a:sym typeface="Wingdings" panose="05000000000000000000" pitchFamily="2" charset="2"/>
              </a:rPr>
              <a:t></a:t>
            </a:r>
            <a:r>
              <a:rPr lang="it-IT" altLang="it-IT" sz="2000">
                <a:solidFill>
                  <a:schemeClr val="hlink"/>
                </a:solidFill>
              </a:rPr>
              <a:t> “regola”</a:t>
            </a:r>
          </a:p>
          <a:p>
            <a:pPr algn="ctr">
              <a:lnSpc>
                <a:spcPct val="80000"/>
              </a:lnSpc>
              <a:buFont typeface="Arial" panose="020B0604020202020204" pitchFamily="34" charset="0"/>
              <a:buNone/>
            </a:pPr>
            <a:r>
              <a:rPr lang="it-IT" altLang="it-IT" sz="2000" i="1">
                <a:solidFill>
                  <a:schemeClr val="hlink"/>
                </a:solidFill>
              </a:rPr>
              <a:t>(“vecchi” supporti cartacei   </a:t>
            </a:r>
            <a:r>
              <a:rPr lang="it-IT" altLang="it-IT" sz="2000" i="1">
                <a:solidFill>
                  <a:schemeClr val="hlink"/>
                </a:solidFill>
                <a:sym typeface="Wingdings" panose="05000000000000000000" pitchFamily="2" charset="2"/>
              </a:rPr>
              <a:t></a:t>
            </a:r>
            <a:r>
              <a:rPr lang="it-IT" altLang="it-IT" sz="2000" i="1">
                <a:solidFill>
                  <a:schemeClr val="hlink"/>
                </a:solidFill>
              </a:rPr>
              <a:t>    eccezione).</a:t>
            </a:r>
          </a:p>
          <a:p>
            <a:pPr>
              <a:lnSpc>
                <a:spcPct val="80000"/>
              </a:lnSpc>
              <a:buFont typeface="Arial" panose="020B0604020202020204" pitchFamily="34" charset="0"/>
              <a:buNone/>
            </a:pPr>
            <a:endParaRPr lang="it-IT" altLang="it-IT" sz="2000">
              <a:solidFill>
                <a:schemeClr val="hlink"/>
              </a:solidFill>
            </a:endParaRPr>
          </a:p>
          <a:p>
            <a:pPr algn="just">
              <a:lnSpc>
                <a:spcPct val="80000"/>
              </a:lnSpc>
            </a:pPr>
            <a:r>
              <a:rPr lang="it-IT" altLang="it-IT" sz="2000">
                <a:solidFill>
                  <a:schemeClr val="hlink"/>
                </a:solidFill>
              </a:rPr>
              <a:t>Introdotta la formula della “dichiarazione sommaria”, da presentarsi mediante un procedimento informatico, prima dell’arrivo della merce in dogana.</a:t>
            </a:r>
          </a:p>
          <a:p>
            <a:pPr algn="just">
              <a:lnSpc>
                <a:spcPct val="80000"/>
              </a:lnSpc>
              <a:buFont typeface="Arial" panose="020B0604020202020204" pitchFamily="34" charset="0"/>
              <a:buNone/>
            </a:pPr>
            <a:r>
              <a:rPr lang="it-IT" altLang="it-IT" sz="2000">
                <a:solidFill>
                  <a:schemeClr val="hlink"/>
                </a:solidFill>
                <a:sym typeface="Wingdings" panose="05000000000000000000" pitchFamily="2" charset="2"/>
              </a:rPr>
              <a:t>            </a:t>
            </a:r>
            <a:r>
              <a:rPr lang="it-IT" altLang="it-IT" sz="2000" i="1">
                <a:solidFill>
                  <a:schemeClr val="hlink"/>
                </a:solidFill>
              </a:rPr>
              <a:t>Tale dichiarazione dovrà contenere una firma elettronica o un altro mezzo di autenticazione.</a:t>
            </a:r>
          </a:p>
          <a:p>
            <a:pPr algn="just">
              <a:lnSpc>
                <a:spcPct val="80000"/>
              </a:lnSpc>
              <a:buFont typeface="Arial" panose="020B0604020202020204" pitchFamily="34" charset="0"/>
              <a:buNone/>
            </a:pPr>
            <a:endParaRPr lang="it-IT" altLang="it-IT" sz="2000" i="1">
              <a:solidFill>
                <a:schemeClr val="hlink"/>
              </a:solidFill>
            </a:endParaRPr>
          </a:p>
          <a:p>
            <a:pPr algn="just">
              <a:lnSpc>
                <a:spcPct val="80000"/>
              </a:lnSpc>
            </a:pPr>
            <a:r>
              <a:rPr lang="it-IT" altLang="it-IT" sz="2000">
                <a:solidFill>
                  <a:schemeClr val="hlink"/>
                </a:solidFill>
              </a:rPr>
              <a:t>Potranno essere presentati per via telematica anche tutti i documenti a corredo della dichiarazione, previa autorizzazione (diversamente, in luogo della presentazione della documentazione di riferimento, la Dogana potrà accettare di accedere ai relativi dati nel sistema informatico dell’operatore economico);</a:t>
            </a:r>
          </a:p>
          <a:p>
            <a:pPr algn="just">
              <a:lnSpc>
                <a:spcPct val="80000"/>
              </a:lnSpc>
              <a:buFont typeface="Arial" panose="020B0604020202020204" pitchFamily="34" charset="0"/>
              <a:buNone/>
            </a:pPr>
            <a:endParaRPr lang="it-IT" altLang="it-IT" sz="2000">
              <a:solidFill>
                <a:schemeClr val="hlink"/>
              </a:solidFill>
            </a:endParaRPr>
          </a:p>
          <a:p>
            <a:pPr algn="just">
              <a:lnSpc>
                <a:spcPct val="80000"/>
              </a:lnSpc>
            </a:pPr>
            <a:r>
              <a:rPr lang="it-IT" altLang="it-IT" sz="2000" b="1">
                <a:solidFill>
                  <a:schemeClr val="hlink"/>
                </a:solidFill>
              </a:rPr>
              <a:t>“</a:t>
            </a:r>
            <a:r>
              <a:rPr lang="it-IT" altLang="it-IT" sz="2000" b="1" u="sng">
                <a:solidFill>
                  <a:schemeClr val="hlink"/>
                </a:solidFill>
              </a:rPr>
              <a:t>Sdoganamento centralizzato</a:t>
            </a:r>
            <a:r>
              <a:rPr lang="it-IT" altLang="it-IT" sz="2000" b="1">
                <a:solidFill>
                  <a:schemeClr val="hlink"/>
                </a:solidFill>
              </a:rPr>
              <a:t>”</a:t>
            </a:r>
            <a:r>
              <a:rPr lang="it-IT" altLang="it-IT" sz="2000">
                <a:solidFill>
                  <a:schemeClr val="hlink"/>
                </a:solidFill>
              </a:rPr>
              <a:t> - 179 CDU (mutuato all’attuale procedura di domiciliazione) </a:t>
            </a:r>
          </a:p>
          <a:p>
            <a:pPr lvl="1" algn="just">
              <a:lnSpc>
                <a:spcPct val="80000"/>
              </a:lnSpc>
            </a:pPr>
            <a:r>
              <a:rPr lang="it-IT" altLang="it-IT" sz="1800">
                <a:solidFill>
                  <a:schemeClr val="hlink"/>
                </a:solidFill>
              </a:rPr>
              <a:t>Su richiesta le Autorità doganali potranno autorizzare gli operatori a presentare una dichiarazione presso l’Ufficio competente del luogo in cui l’interessato è stabilito </a:t>
            </a:r>
            <a:r>
              <a:rPr lang="it-IT" altLang="it-IT" sz="1800" i="1">
                <a:solidFill>
                  <a:schemeClr val="hlink"/>
                </a:solidFill>
              </a:rPr>
              <a:t>anche per le merci presentate fisicamente presso un altro Ufficio della Comunità.</a:t>
            </a:r>
          </a:p>
        </p:txBody>
      </p:sp>
    </p:spTree>
    <p:extLst>
      <p:ext uri="{BB962C8B-B14F-4D97-AF65-F5344CB8AC3E}">
        <p14:creationId xmlns:p14="http://schemas.microsoft.com/office/powerpoint/2010/main" val="2089942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1981200" y="274639"/>
            <a:ext cx="8229600" cy="561975"/>
          </a:xfrm>
        </p:spPr>
        <p:txBody>
          <a:bodyPr/>
          <a:lstStyle/>
          <a:p>
            <a:r>
              <a:rPr lang="it-IT" altLang="it-IT" sz="3200">
                <a:solidFill>
                  <a:srgbClr val="0000FF"/>
                </a:solidFill>
              </a:rPr>
              <a:t>Novità – </a:t>
            </a:r>
            <a:r>
              <a:rPr lang="it-IT" altLang="it-IT" sz="3200">
                <a:solidFill>
                  <a:schemeClr val="hlink"/>
                </a:solidFill>
              </a:rPr>
              <a:t>Regimi “Speciali”</a:t>
            </a:r>
          </a:p>
        </p:txBody>
      </p:sp>
      <p:sp>
        <p:nvSpPr>
          <p:cNvPr id="26627" name="Rectangle 3"/>
          <p:cNvSpPr>
            <a:spLocks noGrp="1"/>
          </p:cNvSpPr>
          <p:nvPr>
            <p:ph type="body" idx="1"/>
          </p:nvPr>
        </p:nvSpPr>
        <p:spPr>
          <a:xfrm>
            <a:off x="1981200" y="1268413"/>
            <a:ext cx="8229600" cy="4857750"/>
          </a:xfrm>
          <a:ln>
            <a:solidFill>
              <a:schemeClr val="folHlink"/>
            </a:solidFill>
            <a:miter lim="800000"/>
            <a:headEnd/>
            <a:tailEnd/>
          </a:ln>
        </p:spPr>
        <p:txBody>
          <a:bodyPr/>
          <a:lstStyle/>
          <a:p>
            <a:pPr marL="533400" indent="-533400" algn="ctr">
              <a:buNone/>
            </a:pPr>
            <a:r>
              <a:rPr lang="it-IT" altLang="it-IT" sz="2400">
                <a:solidFill>
                  <a:srgbClr val="0000FF"/>
                </a:solidFill>
              </a:rPr>
              <a:t>Drastica rimodulazione dei </a:t>
            </a:r>
            <a:r>
              <a:rPr lang="it-IT" altLang="it-IT" sz="2400">
                <a:solidFill>
                  <a:schemeClr val="hlink"/>
                </a:solidFill>
              </a:rPr>
              <a:t>regimi sospensivi ed economici, </a:t>
            </a:r>
          </a:p>
          <a:p>
            <a:pPr marL="533400" indent="-533400" algn="ctr">
              <a:buNone/>
            </a:pPr>
            <a:r>
              <a:rPr lang="it-IT" altLang="it-IT" sz="2400">
                <a:solidFill>
                  <a:schemeClr val="hlink"/>
                </a:solidFill>
              </a:rPr>
              <a:t>definiti “speciali”</a:t>
            </a:r>
          </a:p>
          <a:p>
            <a:pPr marL="533400" indent="-533400" algn="ctr">
              <a:buNone/>
            </a:pPr>
            <a:r>
              <a:rPr lang="it-IT" altLang="it-IT" sz="2400">
                <a:solidFill>
                  <a:schemeClr val="hlink"/>
                </a:solidFill>
              </a:rPr>
              <a:t>riproposti in sole 4 distinte declinazioni: </a:t>
            </a:r>
          </a:p>
          <a:p>
            <a:pPr marL="533400" indent="-533400" algn="just">
              <a:buFont typeface="Wingdings" panose="05000000000000000000" pitchFamily="2" charset="2"/>
              <a:buAutoNum type="arabicParenR"/>
            </a:pPr>
            <a:r>
              <a:rPr lang="it-IT" altLang="it-IT" sz="2400">
                <a:solidFill>
                  <a:schemeClr val="hlink"/>
                </a:solidFill>
              </a:rPr>
              <a:t>il TRANSITO, esterno ed interno; </a:t>
            </a:r>
          </a:p>
          <a:p>
            <a:pPr marL="533400" indent="-533400" algn="just">
              <a:buFont typeface="Wingdings" panose="05000000000000000000" pitchFamily="2" charset="2"/>
              <a:buAutoNum type="arabicParenR"/>
            </a:pPr>
            <a:r>
              <a:rPr lang="it-IT" altLang="it-IT" sz="2400">
                <a:solidFill>
                  <a:schemeClr val="hlink"/>
                </a:solidFill>
              </a:rPr>
              <a:t>il DEPOSITO, che comprende il deposito doganale e le zone franche; </a:t>
            </a:r>
          </a:p>
          <a:p>
            <a:pPr marL="533400" indent="-533400" algn="just">
              <a:buFont typeface="Wingdings" panose="05000000000000000000" pitchFamily="2" charset="2"/>
              <a:buAutoNum type="arabicParenR"/>
            </a:pPr>
            <a:r>
              <a:rPr lang="it-IT" altLang="it-IT" sz="2400">
                <a:solidFill>
                  <a:schemeClr val="hlink"/>
                </a:solidFill>
              </a:rPr>
              <a:t>l’USO PARTICOLARE, che comprende l’ammissione temporanea e l’uso finale; </a:t>
            </a:r>
          </a:p>
          <a:p>
            <a:pPr marL="533400" indent="-533400" algn="just">
              <a:buFont typeface="Wingdings" panose="05000000000000000000" pitchFamily="2" charset="2"/>
              <a:buAutoNum type="arabicParenR"/>
            </a:pPr>
            <a:r>
              <a:rPr lang="it-IT" altLang="it-IT" sz="2400">
                <a:solidFill>
                  <a:schemeClr val="hlink"/>
                </a:solidFill>
              </a:rPr>
              <a:t>il PERFEZIONAMENTO, attivo e passivo, nella cui configurazione transita l’attuale previsione della trasformazione sotto controllo doganale, non più espressamente contemplata. </a:t>
            </a:r>
          </a:p>
        </p:txBody>
      </p:sp>
    </p:spTree>
    <p:extLst>
      <p:ext uri="{BB962C8B-B14F-4D97-AF65-F5344CB8AC3E}">
        <p14:creationId xmlns:p14="http://schemas.microsoft.com/office/powerpoint/2010/main" val="2137066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ctrTitle"/>
          </p:nvPr>
        </p:nvSpPr>
        <p:spPr>
          <a:xfrm>
            <a:off x="2209800" y="549276"/>
            <a:ext cx="7772400" cy="1655763"/>
          </a:xfrm>
        </p:spPr>
        <p:txBody>
          <a:bodyPr/>
          <a:lstStyle/>
          <a:p>
            <a:r>
              <a:rPr lang="it-IT" altLang="it-IT" sz="3200" u="sng">
                <a:solidFill>
                  <a:schemeClr val="hlink"/>
                </a:solidFill>
              </a:rPr>
              <a:t>- Classificazione - </a:t>
            </a:r>
          </a:p>
        </p:txBody>
      </p:sp>
      <p:sp>
        <p:nvSpPr>
          <p:cNvPr id="28675" name="Rectangle 3"/>
          <p:cNvSpPr>
            <a:spLocks noGrp="1"/>
          </p:cNvSpPr>
          <p:nvPr>
            <p:ph type="subTitle" idx="1"/>
          </p:nvPr>
        </p:nvSpPr>
        <p:spPr>
          <a:xfrm>
            <a:off x="2895600" y="2492376"/>
            <a:ext cx="6400800" cy="3146425"/>
          </a:xfrm>
        </p:spPr>
        <p:txBody>
          <a:bodyPr/>
          <a:lstStyle/>
          <a:p>
            <a:pPr algn="just">
              <a:lnSpc>
                <a:spcPct val="80000"/>
              </a:lnSpc>
            </a:pPr>
            <a:r>
              <a:rPr lang="it-IT" altLang="it-IT">
                <a:solidFill>
                  <a:schemeClr val="hlink"/>
                </a:solidFill>
              </a:rPr>
              <a:t>Qualificazione della natura della merce oggetto di scambio necessaria per identificare le formalità connesse all’importazione.</a:t>
            </a:r>
          </a:p>
          <a:p>
            <a:pPr>
              <a:lnSpc>
                <a:spcPct val="80000"/>
              </a:lnSpc>
            </a:pPr>
            <a:endParaRPr lang="it-IT" altLang="it-IT">
              <a:solidFill>
                <a:schemeClr val="hlink"/>
              </a:solidFill>
            </a:endParaRPr>
          </a:p>
          <a:p>
            <a:pPr>
              <a:lnSpc>
                <a:spcPct val="80000"/>
              </a:lnSpc>
            </a:pPr>
            <a:endParaRPr lang="it-IT" altLang="it-IT">
              <a:solidFill>
                <a:schemeClr val="hlink"/>
              </a:solidFill>
            </a:endParaRPr>
          </a:p>
          <a:p>
            <a:pPr algn="just">
              <a:lnSpc>
                <a:spcPct val="80000"/>
              </a:lnSpc>
            </a:pPr>
            <a:r>
              <a:rPr lang="it-IT" altLang="it-IT">
                <a:solidFill>
                  <a:schemeClr val="hlink"/>
                </a:solidFill>
              </a:rPr>
              <a:t>Tale qualificazione costituisce il c.d. “Codice doganale” (o voce tariffaria), che determina l’entità dell’aliquota daziaria eventualmente applicabile.</a:t>
            </a:r>
          </a:p>
        </p:txBody>
      </p:sp>
    </p:spTree>
    <p:extLst>
      <p:ext uri="{BB962C8B-B14F-4D97-AF65-F5344CB8AC3E}">
        <p14:creationId xmlns:p14="http://schemas.microsoft.com/office/powerpoint/2010/main" val="598007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r>
              <a:rPr lang="it-IT" altLang="it-IT" sz="3200">
                <a:solidFill>
                  <a:schemeClr val="hlink"/>
                </a:solidFill>
              </a:rPr>
              <a:t>Finalità della classificazione</a:t>
            </a:r>
          </a:p>
        </p:txBody>
      </p:sp>
      <p:sp>
        <p:nvSpPr>
          <p:cNvPr id="30723" name="Rectangle 3"/>
          <p:cNvSpPr>
            <a:spLocks noGrp="1"/>
          </p:cNvSpPr>
          <p:nvPr>
            <p:ph type="body" idx="1"/>
          </p:nvPr>
        </p:nvSpPr>
        <p:spPr/>
        <p:txBody>
          <a:bodyPr/>
          <a:lstStyle/>
          <a:p>
            <a:pPr algn="just">
              <a:lnSpc>
                <a:spcPct val="90000"/>
              </a:lnSpc>
            </a:pPr>
            <a:r>
              <a:rPr lang="it-IT" altLang="it-IT">
                <a:solidFill>
                  <a:schemeClr val="hlink"/>
                </a:solidFill>
              </a:rPr>
              <a:t>Quantificare il dazio dovuto all’importazione;</a:t>
            </a:r>
          </a:p>
          <a:p>
            <a:pPr algn="just">
              <a:lnSpc>
                <a:spcPct val="90000"/>
              </a:lnSpc>
            </a:pPr>
            <a:r>
              <a:rPr lang="it-IT" altLang="it-IT">
                <a:solidFill>
                  <a:schemeClr val="hlink"/>
                </a:solidFill>
              </a:rPr>
              <a:t>Determinare gli elementi in base ai quali applicare le misure di carattere doganale, diverse dai dazi (misure di politica commerciale e divieti economici), impiegando la nomenclatura doganale di riferimento;</a:t>
            </a:r>
          </a:p>
          <a:p>
            <a:pPr algn="just">
              <a:lnSpc>
                <a:spcPct val="90000"/>
              </a:lnSpc>
            </a:pPr>
            <a:r>
              <a:rPr lang="it-IT" altLang="it-IT">
                <a:solidFill>
                  <a:schemeClr val="hlink"/>
                </a:solidFill>
              </a:rPr>
              <a:t>Consentire, nelle movimentazioni transnazionali, l’individuazione delle aliquote Iva, nonché, eventualmente, delle accise, delle restrizioni quantitative, delle disposizioni sanitarie o fitosanitarie.</a:t>
            </a:r>
          </a:p>
        </p:txBody>
      </p:sp>
    </p:spTree>
    <p:extLst>
      <p:ext uri="{BB962C8B-B14F-4D97-AF65-F5344CB8AC3E}">
        <p14:creationId xmlns:p14="http://schemas.microsoft.com/office/powerpoint/2010/main" val="2142071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1981200" y="1"/>
            <a:ext cx="8229600" cy="981075"/>
          </a:xfrm>
        </p:spPr>
        <p:txBody>
          <a:bodyPr/>
          <a:lstStyle/>
          <a:p>
            <a:r>
              <a:rPr lang="it-IT" altLang="it-IT" sz="3200">
                <a:solidFill>
                  <a:schemeClr val="hlink"/>
                </a:solidFill>
              </a:rPr>
              <a:t>Il Sistema armonizzato</a:t>
            </a:r>
          </a:p>
        </p:txBody>
      </p:sp>
      <p:sp>
        <p:nvSpPr>
          <p:cNvPr id="32771" name="Rectangle 3"/>
          <p:cNvSpPr>
            <a:spLocks noGrp="1"/>
          </p:cNvSpPr>
          <p:nvPr>
            <p:ph type="body" idx="1"/>
          </p:nvPr>
        </p:nvSpPr>
        <p:spPr>
          <a:xfrm>
            <a:off x="1992313" y="908050"/>
            <a:ext cx="8280400" cy="5689600"/>
          </a:xfrm>
        </p:spPr>
        <p:txBody>
          <a:bodyPr>
            <a:normAutofit lnSpcReduction="10000"/>
          </a:bodyPr>
          <a:lstStyle/>
          <a:p>
            <a:pPr algn="just">
              <a:lnSpc>
                <a:spcPct val="80000"/>
              </a:lnSpc>
            </a:pPr>
            <a:r>
              <a:rPr lang="it-IT" altLang="it-IT" sz="2200">
                <a:solidFill>
                  <a:schemeClr val="hlink"/>
                </a:solidFill>
              </a:rPr>
              <a:t>1988. Entra in vigore la Convenzione internazionale del Sistema Armonizzato di designazione e di codificazione delle merci, finalizzata alla unificazione delle varie nomenclature doganali fino ad allora esistenti.</a:t>
            </a:r>
          </a:p>
          <a:p>
            <a:pPr algn="just">
              <a:lnSpc>
                <a:spcPct val="80000"/>
              </a:lnSpc>
            </a:pPr>
            <a:r>
              <a:rPr lang="it-IT" altLang="it-IT" sz="2200">
                <a:solidFill>
                  <a:schemeClr val="hlink"/>
                </a:solidFill>
              </a:rPr>
              <a:t>Sistema comune che rappresenta le proprietà caratteristiche delle merci movimentate.</a:t>
            </a:r>
          </a:p>
          <a:p>
            <a:pPr algn="just">
              <a:lnSpc>
                <a:spcPct val="80000"/>
              </a:lnSpc>
            </a:pPr>
            <a:r>
              <a:rPr lang="it-IT" altLang="it-IT" sz="2200">
                <a:solidFill>
                  <a:schemeClr val="hlink"/>
                </a:solidFill>
              </a:rPr>
              <a:t>Esso è costituito da: 1) codici di 6 cifre (prime 4, voce doganale; successive 2, sottovoce di S.A.), descrizione delle merci relative; 2) note legali all’inizio di ciascun Capitolo e di ciascuna Sezione. I codici del S.A. costituiscono la base alla quale ogni Stato aggiunge altre cifre – estendendo quindi la descrizione – per adattarlo alle proprie esigenze specifiche.</a:t>
            </a:r>
          </a:p>
          <a:p>
            <a:pPr algn="just">
              <a:lnSpc>
                <a:spcPct val="80000"/>
              </a:lnSpc>
            </a:pPr>
            <a:r>
              <a:rPr lang="it-IT" altLang="it-IT" sz="2200">
                <a:solidFill>
                  <a:schemeClr val="hlink"/>
                </a:solidFill>
              </a:rPr>
              <a:t>L’U.E. ha aggiunto due cifre, formando la c.d. Nomenclatura Combinata (N.C.) di 8 cifre, più altre 2 (codice TARIC) legate non alla composizione fisica della merce, ma ad altre circostanze quali la destinazione di impiego, le modalità di fabbricazione, etc., a cui corrispondono tassazioni finali diverse ovvero misure economiche specifiche.</a:t>
            </a:r>
          </a:p>
          <a:p>
            <a:pPr algn="just">
              <a:lnSpc>
                <a:spcPct val="80000"/>
              </a:lnSpc>
            </a:pPr>
            <a:r>
              <a:rPr lang="it-IT" altLang="it-IT" sz="2200">
                <a:solidFill>
                  <a:schemeClr val="hlink"/>
                </a:solidFill>
              </a:rPr>
              <a:t>Fanno parte integrante del S.A. anche le norme delle “Note esplicative del Sistema Armonizzato” (norme giuridiche internazionali).</a:t>
            </a:r>
          </a:p>
        </p:txBody>
      </p:sp>
    </p:spTree>
    <p:extLst>
      <p:ext uri="{BB962C8B-B14F-4D97-AF65-F5344CB8AC3E}">
        <p14:creationId xmlns:p14="http://schemas.microsoft.com/office/powerpoint/2010/main" val="183567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a:xfrm>
            <a:off x="1992313" y="333375"/>
            <a:ext cx="8229600" cy="1143000"/>
          </a:xfrm>
          <a:solidFill>
            <a:schemeClr val="bg1"/>
          </a:solidFill>
          <a:ln>
            <a:solidFill>
              <a:schemeClr val="tx1"/>
            </a:solidFill>
            <a:miter lim="800000"/>
            <a:headEnd/>
            <a:tailEnd/>
          </a:ln>
        </p:spPr>
        <p:txBody>
          <a:bodyPr>
            <a:normAutofit fontScale="90000"/>
          </a:bodyPr>
          <a:lstStyle/>
          <a:p>
            <a:pPr eaLnBrk="1" hangingPunct="1"/>
            <a:r>
              <a:rPr lang="it-IT" altLang="it-IT" b="1">
                <a:solidFill>
                  <a:schemeClr val="hlink"/>
                </a:solidFill>
              </a:rPr>
              <a:t>Disciplina doganale nelle operazioni di import - export</a:t>
            </a:r>
          </a:p>
        </p:txBody>
      </p:sp>
      <p:sp>
        <p:nvSpPr>
          <p:cNvPr id="4099" name="Rectangle 3"/>
          <p:cNvSpPr>
            <a:spLocks noGrp="1"/>
          </p:cNvSpPr>
          <p:nvPr>
            <p:ph idx="1"/>
          </p:nvPr>
        </p:nvSpPr>
        <p:spPr>
          <a:solidFill>
            <a:schemeClr val="bg1"/>
          </a:solidFill>
          <a:ln>
            <a:solidFill>
              <a:schemeClr val="tx1"/>
            </a:solidFill>
            <a:miter lim="800000"/>
            <a:headEnd/>
            <a:tailEnd/>
          </a:ln>
        </p:spPr>
        <p:txBody>
          <a:bodyPr/>
          <a:lstStyle/>
          <a:p>
            <a:pPr eaLnBrk="1" hangingPunct="1">
              <a:buFont typeface="Arial" panose="020B0604020202020204" pitchFamily="34" charset="0"/>
              <a:buNone/>
            </a:pPr>
            <a:endParaRPr lang="it-IT" altLang="it-IT"/>
          </a:p>
          <a:p>
            <a:pPr eaLnBrk="1" hangingPunct="1">
              <a:buFont typeface="Arial" panose="020B0604020202020204" pitchFamily="34" charset="0"/>
              <a:buNone/>
            </a:pPr>
            <a:r>
              <a:rPr lang="it-IT" altLang="it-IT" b="1">
                <a:latin typeface="Arial" panose="020B0604020202020204" pitchFamily="34" charset="0"/>
                <a:cs typeface="Arial" panose="020B0604020202020204" pitchFamily="34" charset="0"/>
              </a:rPr>
              <a:t> </a:t>
            </a:r>
            <a:r>
              <a:rPr lang="it-IT" altLang="it-IT" b="1" i="1">
                <a:solidFill>
                  <a:srgbClr val="0000FF"/>
                </a:solidFill>
                <a:latin typeface="Arial Unicode MS" pitchFamily="34" charset="-128"/>
                <a:cs typeface="Times New Roman" panose="02020603050405020304" pitchFamily="18" charset="0"/>
              </a:rPr>
              <a:t>procedure e gestione degli adempimenti doganali  alla luce degli ultimi aggiornamenti normativi </a:t>
            </a:r>
          </a:p>
          <a:p>
            <a:pPr eaLnBrk="1" hangingPunct="1">
              <a:buFont typeface="Arial" panose="020B0604020202020204" pitchFamily="34" charset="0"/>
              <a:buNone/>
            </a:pPr>
            <a:endParaRPr lang="it-IT" altLang="it-IT" b="1" i="1">
              <a:solidFill>
                <a:srgbClr val="0000FF"/>
              </a:solidFill>
              <a:latin typeface="Arial Unicode MS" pitchFamily="34" charset="-128"/>
              <a:cs typeface="Times New Roman" panose="02020603050405020304" pitchFamily="18" charset="0"/>
            </a:endParaRPr>
          </a:p>
          <a:p>
            <a:pPr eaLnBrk="1" hangingPunct="1">
              <a:buFont typeface="Arial" panose="020B0604020202020204" pitchFamily="34" charset="0"/>
              <a:buNone/>
            </a:pPr>
            <a:r>
              <a:rPr lang="it-IT" altLang="it-IT" b="1" i="1">
                <a:solidFill>
                  <a:srgbClr val="0000FF"/>
                </a:solidFill>
                <a:latin typeface="Arial Unicode MS" pitchFamily="34" charset="-128"/>
                <a:cs typeface="Times New Roman" panose="02020603050405020304" pitchFamily="18" charset="0"/>
              </a:rPr>
              <a:t>Interpretazioni giurisprudenziali della CGCE</a:t>
            </a:r>
            <a:endParaRPr lang="it-IT" altLang="it-IT" b="1">
              <a:solidFill>
                <a:srgbClr val="0000FF"/>
              </a:solidFill>
              <a:latin typeface="Arial Unicode MS" pitchFamily="34" charset="-128"/>
              <a:cs typeface="Times New Roman" panose="02020603050405020304" pitchFamily="18" charset="0"/>
            </a:endParaRPr>
          </a:p>
          <a:p>
            <a:pPr eaLnBrk="1" hangingPunct="1">
              <a:buFont typeface="Arial" panose="020B0604020202020204" pitchFamily="34" charset="0"/>
              <a:buNone/>
            </a:pPr>
            <a:endParaRPr lang="it-IT" altLang="it-I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1039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p:txBody>
          <a:bodyPr/>
          <a:lstStyle/>
          <a:p>
            <a:r>
              <a:rPr lang="it-IT" altLang="it-IT" sz="3200">
                <a:solidFill>
                  <a:schemeClr val="hlink"/>
                </a:solidFill>
              </a:rPr>
              <a:t>Tariffa doganale della Comunità europea (TDC)</a:t>
            </a:r>
          </a:p>
        </p:txBody>
      </p:sp>
      <p:sp>
        <p:nvSpPr>
          <p:cNvPr id="34819" name="Rectangle 3"/>
          <p:cNvSpPr>
            <a:spLocks noGrp="1"/>
          </p:cNvSpPr>
          <p:nvPr>
            <p:ph type="body" idx="1"/>
          </p:nvPr>
        </p:nvSpPr>
        <p:spPr/>
        <p:txBody>
          <a:bodyPr/>
          <a:lstStyle/>
          <a:p>
            <a:pPr marL="533400" indent="-533400" algn="ctr">
              <a:lnSpc>
                <a:spcPct val="80000"/>
              </a:lnSpc>
              <a:buNone/>
            </a:pPr>
            <a:r>
              <a:rPr lang="it-IT" altLang="it-IT">
                <a:solidFill>
                  <a:schemeClr val="hlink"/>
                </a:solidFill>
              </a:rPr>
              <a:t>Art. 20, par. 1 e 2 CDC </a:t>
            </a:r>
            <a:r>
              <a:rPr lang="it-IT" altLang="it-IT">
                <a:solidFill>
                  <a:schemeClr val="hlink"/>
                </a:solidFill>
                <a:sym typeface="Wingdings" panose="05000000000000000000" pitchFamily="2" charset="2"/>
              </a:rPr>
              <a:t></a:t>
            </a:r>
            <a:r>
              <a:rPr lang="it-IT" altLang="it-IT">
                <a:solidFill>
                  <a:schemeClr val="hlink"/>
                </a:solidFill>
              </a:rPr>
              <a:t> artt. 56, 57 e 58 del CDU.</a:t>
            </a:r>
          </a:p>
          <a:p>
            <a:pPr marL="533400" indent="-533400" algn="just">
              <a:lnSpc>
                <a:spcPct val="80000"/>
              </a:lnSpc>
            </a:pPr>
            <a:r>
              <a:rPr lang="it-IT" altLang="it-IT">
                <a:solidFill>
                  <a:schemeClr val="hlink"/>
                </a:solidFill>
              </a:rPr>
              <a:t>Si tratta di una codificazione ad 8 cifre che riunisce tutti i codici della Nomenclatura Combinata (NC, Allegato I al reg. CEE n. 2658/1987) e dei relativi dazi ad essi applicabili, che si suddividono in: </a:t>
            </a:r>
          </a:p>
          <a:p>
            <a:pPr marL="533400" indent="-533400" algn="just">
              <a:lnSpc>
                <a:spcPct val="80000"/>
              </a:lnSpc>
              <a:buFont typeface="Wingdings" panose="05000000000000000000" pitchFamily="2" charset="2"/>
              <a:buAutoNum type="arabicParenR"/>
            </a:pPr>
            <a:r>
              <a:rPr lang="it-IT" altLang="it-IT">
                <a:solidFill>
                  <a:schemeClr val="hlink"/>
                </a:solidFill>
              </a:rPr>
              <a:t>autonomi, decisi dalla Comunità con proprio regolamento in ragione di accordi bilaterali o concessi unilateralmente, come nei confronti dei Paesi in via di sviluppo; </a:t>
            </a:r>
          </a:p>
          <a:p>
            <a:pPr marL="533400" indent="-533400" algn="just">
              <a:lnSpc>
                <a:spcPct val="80000"/>
              </a:lnSpc>
              <a:buFont typeface="Wingdings" panose="05000000000000000000" pitchFamily="2" charset="2"/>
              <a:buAutoNum type="arabicParenR"/>
            </a:pPr>
            <a:r>
              <a:rPr lang="it-IT" altLang="it-IT">
                <a:solidFill>
                  <a:schemeClr val="hlink"/>
                </a:solidFill>
              </a:rPr>
              <a:t>convenzionali, consolidati in sede al Gatt (</a:t>
            </a:r>
            <a:r>
              <a:rPr lang="it-IT" altLang="it-IT" i="1">
                <a:solidFill>
                  <a:schemeClr val="hlink"/>
                </a:solidFill>
              </a:rPr>
              <a:t>General Agreement on Tariffs and Trade</a:t>
            </a:r>
            <a:r>
              <a:rPr lang="it-IT" altLang="it-IT">
                <a:solidFill>
                  <a:schemeClr val="hlink"/>
                </a:solidFill>
              </a:rPr>
              <a:t>).</a:t>
            </a:r>
          </a:p>
          <a:p>
            <a:pPr marL="533400" indent="-533400" algn="just">
              <a:lnSpc>
                <a:spcPct val="80000"/>
              </a:lnSpc>
              <a:buNone/>
            </a:pPr>
            <a:endParaRPr lang="it-IT" altLang="it-IT">
              <a:solidFill>
                <a:schemeClr val="hlink"/>
              </a:solidFill>
            </a:endParaRPr>
          </a:p>
        </p:txBody>
      </p:sp>
    </p:spTree>
    <p:extLst>
      <p:ext uri="{BB962C8B-B14F-4D97-AF65-F5344CB8AC3E}">
        <p14:creationId xmlns:p14="http://schemas.microsoft.com/office/powerpoint/2010/main" val="358252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p:txBody>
          <a:bodyPr/>
          <a:lstStyle/>
          <a:p>
            <a:r>
              <a:rPr lang="it-IT" altLang="it-IT" sz="3200">
                <a:solidFill>
                  <a:schemeClr val="hlink"/>
                </a:solidFill>
              </a:rPr>
              <a:t>Ruolo della Corte di Giustizia</a:t>
            </a:r>
          </a:p>
        </p:txBody>
      </p:sp>
      <p:sp>
        <p:nvSpPr>
          <p:cNvPr id="36867" name="Rectangle 3"/>
          <p:cNvSpPr>
            <a:spLocks noGrp="1"/>
          </p:cNvSpPr>
          <p:nvPr>
            <p:ph type="body" idx="1"/>
          </p:nvPr>
        </p:nvSpPr>
        <p:spPr/>
        <p:txBody>
          <a:bodyPr/>
          <a:lstStyle/>
          <a:p>
            <a:pPr>
              <a:buFont typeface="Arial" panose="020B0604020202020204" pitchFamily="34" charset="0"/>
              <a:buNone/>
            </a:pPr>
            <a:endParaRPr lang="it-IT" altLang="it-IT" sz="4000">
              <a:solidFill>
                <a:schemeClr val="hlink"/>
              </a:solidFill>
            </a:endParaRPr>
          </a:p>
          <a:p>
            <a:pPr algn="just">
              <a:buFont typeface="Arial" panose="020B0604020202020204" pitchFamily="34" charset="0"/>
              <a:buNone/>
            </a:pPr>
            <a:r>
              <a:rPr lang="it-IT" altLang="it-IT" sz="4000">
                <a:solidFill>
                  <a:schemeClr val="hlink"/>
                </a:solidFill>
              </a:rPr>
              <a:t>La Corte di Giustizia interpreta la Tariffa e la Nomenclatura Combinata in modo che vengano applicate uniformemente in tutta la Comunità.</a:t>
            </a:r>
          </a:p>
        </p:txBody>
      </p:sp>
    </p:spTree>
    <p:extLst>
      <p:ext uri="{BB962C8B-B14F-4D97-AF65-F5344CB8AC3E}">
        <p14:creationId xmlns:p14="http://schemas.microsoft.com/office/powerpoint/2010/main" val="1087500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ctrTitle"/>
          </p:nvPr>
        </p:nvSpPr>
        <p:spPr>
          <a:xfrm>
            <a:off x="2209800" y="2286000"/>
            <a:ext cx="7772400" cy="1143000"/>
          </a:xfrm>
        </p:spPr>
        <p:txBody>
          <a:bodyPr/>
          <a:lstStyle/>
          <a:p>
            <a:r>
              <a:rPr lang="it-IT" altLang="it-IT" sz="3200">
                <a:solidFill>
                  <a:schemeClr val="hlink"/>
                </a:solidFill>
              </a:rPr>
              <a:t>- Origine delle merci - </a:t>
            </a:r>
          </a:p>
        </p:txBody>
      </p:sp>
    </p:spTree>
    <p:extLst>
      <p:ext uri="{BB962C8B-B14F-4D97-AF65-F5344CB8AC3E}">
        <p14:creationId xmlns:p14="http://schemas.microsoft.com/office/powerpoint/2010/main" val="4267060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normAutofit fontScale="90000"/>
          </a:bodyPr>
          <a:lstStyle/>
          <a:p>
            <a:pPr algn="just"/>
            <a:br>
              <a:rPr lang="it-IT" altLang="it-IT" sz="3200" b="1">
                <a:solidFill>
                  <a:schemeClr val="hlink"/>
                </a:solidFill>
              </a:rPr>
            </a:br>
            <a:br>
              <a:rPr lang="it-IT" altLang="it-IT" sz="3200" b="1">
                <a:solidFill>
                  <a:schemeClr val="hlink"/>
                </a:solidFill>
              </a:rPr>
            </a:br>
            <a:br>
              <a:rPr lang="it-IT" altLang="it-IT" sz="3200" b="1">
                <a:solidFill>
                  <a:schemeClr val="hlink"/>
                </a:solidFill>
              </a:rPr>
            </a:br>
            <a:br>
              <a:rPr lang="it-IT" altLang="it-IT" sz="3200" b="1">
                <a:solidFill>
                  <a:schemeClr val="hlink"/>
                </a:solidFill>
              </a:rPr>
            </a:br>
            <a:br>
              <a:rPr lang="it-IT" altLang="it-IT" sz="3200" b="1">
                <a:solidFill>
                  <a:schemeClr val="hlink"/>
                </a:solidFill>
              </a:rPr>
            </a:br>
            <a:br>
              <a:rPr lang="it-IT" altLang="it-IT" sz="3200" b="1">
                <a:solidFill>
                  <a:schemeClr val="hlink"/>
                </a:solidFill>
              </a:rPr>
            </a:br>
            <a:br>
              <a:rPr lang="it-IT" altLang="it-IT" sz="3200" b="1">
                <a:solidFill>
                  <a:schemeClr val="hlink"/>
                </a:solidFill>
              </a:rPr>
            </a:br>
            <a:br>
              <a:rPr lang="it-IT" altLang="it-IT" sz="3200" b="1">
                <a:solidFill>
                  <a:schemeClr val="hlink"/>
                </a:solidFill>
              </a:rPr>
            </a:br>
            <a:br>
              <a:rPr lang="it-IT" altLang="it-IT" sz="3200" b="1">
                <a:solidFill>
                  <a:schemeClr val="hlink"/>
                </a:solidFill>
              </a:rPr>
            </a:br>
            <a:br>
              <a:rPr lang="it-IT" altLang="it-IT" sz="3200" b="1">
                <a:solidFill>
                  <a:schemeClr val="hlink"/>
                </a:solidFill>
              </a:rPr>
            </a:br>
            <a:br>
              <a:rPr lang="it-IT" altLang="it-IT" sz="3200" b="1">
                <a:solidFill>
                  <a:schemeClr val="hlink"/>
                </a:solidFill>
              </a:rPr>
            </a:br>
            <a:br>
              <a:rPr lang="it-IT" altLang="it-IT" sz="3200" b="1">
                <a:solidFill>
                  <a:schemeClr val="hlink"/>
                </a:solidFill>
              </a:rPr>
            </a:br>
            <a:r>
              <a:rPr lang="it-IT" altLang="it-IT" sz="3200" b="1">
                <a:solidFill>
                  <a:schemeClr val="hlink"/>
                </a:solidFill>
              </a:rPr>
              <a:t>Ogniqualvolta un rapporto commerciale implica una cessione di beni tra Stati diversi si impone – al passaggio della frontiera doganale – la necessità di stabilire l’origine dei prodotti oggetto della transazione.</a:t>
            </a:r>
            <a:br>
              <a:rPr lang="it-IT" altLang="it-IT" sz="3200" b="1">
                <a:solidFill>
                  <a:schemeClr val="hlink"/>
                </a:solidFill>
              </a:rPr>
            </a:br>
            <a:br>
              <a:rPr lang="it-IT" altLang="it-IT" sz="3200" b="1">
                <a:solidFill>
                  <a:schemeClr val="hlink"/>
                </a:solidFill>
              </a:rPr>
            </a:br>
            <a:endParaRPr lang="it-IT" altLang="it-IT" sz="3200" b="1">
              <a:solidFill>
                <a:schemeClr val="hlink"/>
              </a:solidFill>
            </a:endParaRPr>
          </a:p>
        </p:txBody>
      </p:sp>
    </p:spTree>
    <p:extLst>
      <p:ext uri="{BB962C8B-B14F-4D97-AF65-F5344CB8AC3E}">
        <p14:creationId xmlns:p14="http://schemas.microsoft.com/office/powerpoint/2010/main" val="3959551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body" idx="1"/>
          </p:nvPr>
        </p:nvSpPr>
        <p:spPr>
          <a:xfrm>
            <a:off x="1981200" y="836613"/>
            <a:ext cx="8229600" cy="5289550"/>
          </a:xfrm>
        </p:spPr>
        <p:txBody>
          <a:bodyPr>
            <a:normAutofit lnSpcReduction="10000"/>
          </a:bodyPr>
          <a:lstStyle/>
          <a:p>
            <a:pPr>
              <a:lnSpc>
                <a:spcPct val="80000"/>
              </a:lnSpc>
            </a:pPr>
            <a:r>
              <a:rPr lang="it-IT" altLang="it-IT">
                <a:solidFill>
                  <a:schemeClr val="hlink"/>
                </a:solidFill>
              </a:rPr>
              <a:t>a) </a:t>
            </a:r>
            <a:r>
              <a:rPr lang="it-IT" altLang="it-IT" u="sng">
                <a:solidFill>
                  <a:schemeClr val="hlink"/>
                </a:solidFill>
              </a:rPr>
              <a:t>Non preferenziali</a:t>
            </a:r>
          </a:p>
          <a:p>
            <a:pPr>
              <a:lnSpc>
                <a:spcPct val="80000"/>
              </a:lnSpc>
            </a:pPr>
            <a:endParaRPr lang="it-IT" altLang="it-IT" sz="3600" u="sng">
              <a:solidFill>
                <a:schemeClr val="hlink"/>
              </a:solidFill>
            </a:endParaRPr>
          </a:p>
          <a:p>
            <a:pPr algn="just">
              <a:lnSpc>
                <a:spcPct val="80000"/>
              </a:lnSpc>
              <a:buFontTx/>
              <a:buChar char="•"/>
            </a:pPr>
            <a:r>
              <a:rPr lang="it-IT" altLang="it-IT">
                <a:solidFill>
                  <a:schemeClr val="hlink"/>
                </a:solidFill>
              </a:rPr>
              <a:t>Regola generale che connota tutte le operazioni ed i prodotti che vengono importati da Paesi con i quali l’UE non ha perfezionato alcun accordo tariffario.</a:t>
            </a:r>
          </a:p>
          <a:p>
            <a:pPr>
              <a:lnSpc>
                <a:spcPct val="80000"/>
              </a:lnSpc>
              <a:buFontTx/>
              <a:buChar char="•"/>
            </a:pPr>
            <a:endParaRPr lang="it-IT" altLang="it-IT">
              <a:solidFill>
                <a:schemeClr val="hlink"/>
              </a:solidFill>
            </a:endParaRPr>
          </a:p>
          <a:p>
            <a:pPr algn="just">
              <a:lnSpc>
                <a:spcPct val="80000"/>
              </a:lnSpc>
              <a:buFontTx/>
              <a:buChar char="•"/>
            </a:pPr>
            <a:r>
              <a:rPr lang="it-IT" altLang="it-IT">
                <a:solidFill>
                  <a:schemeClr val="hlink"/>
                </a:solidFill>
              </a:rPr>
              <a:t>Si applica anche negli scambi con Paesi con cui vigono accordi specifici laddove una spedizione di merci sia priva della documentazione comprovante l’effettiva origine del prodotto.</a:t>
            </a:r>
          </a:p>
          <a:p>
            <a:pPr algn="just">
              <a:lnSpc>
                <a:spcPct val="80000"/>
              </a:lnSpc>
              <a:buFontTx/>
              <a:buChar char="•"/>
            </a:pPr>
            <a:endParaRPr lang="it-IT" altLang="it-IT">
              <a:solidFill>
                <a:schemeClr val="hlink"/>
              </a:solidFill>
            </a:endParaRPr>
          </a:p>
          <a:p>
            <a:pPr algn="just">
              <a:lnSpc>
                <a:spcPct val="80000"/>
              </a:lnSpc>
              <a:buFontTx/>
              <a:buChar char="•"/>
            </a:pPr>
            <a:r>
              <a:rPr lang="it-IT" altLang="it-IT">
                <a:solidFill>
                  <a:schemeClr val="hlink"/>
                </a:solidFill>
              </a:rPr>
              <a:t>L’aliquota daziaria applicabile è quella riportata nel testo della tariffa doganale comune.</a:t>
            </a:r>
          </a:p>
          <a:p>
            <a:pPr>
              <a:lnSpc>
                <a:spcPct val="80000"/>
              </a:lnSpc>
              <a:buFont typeface="Arial" panose="020B0604020202020204" pitchFamily="34" charset="0"/>
              <a:buNone/>
            </a:pPr>
            <a:endParaRPr lang="it-IT" altLang="it-IT">
              <a:solidFill>
                <a:schemeClr val="hlink"/>
              </a:solidFill>
            </a:endParaRPr>
          </a:p>
        </p:txBody>
      </p:sp>
      <p:pic>
        <p:nvPicPr>
          <p:cNvPr id="43011" name="Immagin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76750" y="1"/>
            <a:ext cx="32385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1899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xfrm>
            <a:off x="3071814" y="1"/>
            <a:ext cx="6048375" cy="620713"/>
          </a:xfrm>
        </p:spPr>
        <p:txBody>
          <a:bodyPr/>
          <a:lstStyle/>
          <a:p>
            <a:r>
              <a:rPr lang="it-IT" altLang="it-IT" sz="3200">
                <a:solidFill>
                  <a:schemeClr val="hlink"/>
                </a:solidFill>
              </a:rPr>
              <a:t>Regole di origine</a:t>
            </a:r>
          </a:p>
        </p:txBody>
      </p:sp>
      <p:sp>
        <p:nvSpPr>
          <p:cNvPr id="45059" name="Rectangle 3"/>
          <p:cNvSpPr>
            <a:spLocks noGrp="1"/>
          </p:cNvSpPr>
          <p:nvPr>
            <p:ph type="body" sz="half" idx="1"/>
          </p:nvPr>
        </p:nvSpPr>
        <p:spPr>
          <a:xfrm>
            <a:off x="1981201" y="692151"/>
            <a:ext cx="8075613" cy="5434013"/>
          </a:xfrm>
        </p:spPr>
        <p:txBody>
          <a:bodyPr>
            <a:normAutofit lnSpcReduction="10000"/>
          </a:bodyPr>
          <a:lstStyle/>
          <a:p>
            <a:pPr algn="just">
              <a:lnSpc>
                <a:spcPct val="90000"/>
              </a:lnSpc>
            </a:pPr>
            <a:r>
              <a:rPr lang="it-IT" altLang="it-IT">
                <a:solidFill>
                  <a:schemeClr val="hlink"/>
                </a:solidFill>
              </a:rPr>
              <a:t>b) </a:t>
            </a:r>
            <a:r>
              <a:rPr lang="it-IT" altLang="it-IT" u="sng">
                <a:solidFill>
                  <a:schemeClr val="hlink"/>
                </a:solidFill>
              </a:rPr>
              <a:t>Preferenziali</a:t>
            </a:r>
            <a:r>
              <a:rPr lang="it-IT" altLang="it-IT">
                <a:solidFill>
                  <a:schemeClr val="hlink"/>
                </a:solidFill>
              </a:rPr>
              <a:t> </a:t>
            </a:r>
          </a:p>
          <a:p>
            <a:pPr algn="just">
              <a:lnSpc>
                <a:spcPct val="90000"/>
              </a:lnSpc>
              <a:buFontTx/>
              <a:buChar char="•"/>
            </a:pPr>
            <a:r>
              <a:rPr lang="it-IT" altLang="it-IT" sz="2400">
                <a:solidFill>
                  <a:schemeClr val="hlink"/>
                </a:solidFill>
              </a:rPr>
              <a:t>Trattamento daziario privilegiato basato su accordi di libero scambio o a base unilaterale.</a:t>
            </a:r>
          </a:p>
          <a:p>
            <a:pPr algn="just">
              <a:lnSpc>
                <a:spcPct val="90000"/>
              </a:lnSpc>
              <a:buFontTx/>
              <a:buNone/>
            </a:pPr>
            <a:endParaRPr lang="it-IT" altLang="it-IT" sz="2400">
              <a:solidFill>
                <a:schemeClr val="hlink"/>
              </a:solidFill>
            </a:endParaRPr>
          </a:p>
          <a:p>
            <a:pPr algn="just">
              <a:lnSpc>
                <a:spcPct val="90000"/>
              </a:lnSpc>
              <a:buFontTx/>
              <a:buChar char="•"/>
            </a:pPr>
            <a:r>
              <a:rPr lang="it-IT" altLang="it-IT" sz="2400">
                <a:solidFill>
                  <a:schemeClr val="hlink"/>
                </a:solidFill>
              </a:rPr>
              <a:t>Trattamento preferenziale subordinato a due condizioni.</a:t>
            </a:r>
            <a:r>
              <a:rPr lang="it-IT" altLang="it-IT" sz="2000">
                <a:solidFill>
                  <a:schemeClr val="hlink"/>
                </a:solidFill>
              </a:rPr>
              <a:t> </a:t>
            </a:r>
          </a:p>
          <a:p>
            <a:pPr algn="just">
              <a:lnSpc>
                <a:spcPct val="90000"/>
              </a:lnSpc>
              <a:buFontTx/>
              <a:buNone/>
            </a:pPr>
            <a:r>
              <a:rPr lang="it-IT" altLang="it-IT" sz="2000">
                <a:solidFill>
                  <a:schemeClr val="hlink"/>
                </a:solidFill>
              </a:rPr>
              <a:t>1) </a:t>
            </a:r>
            <a:r>
              <a:rPr lang="it-IT" altLang="it-IT" sz="2000" u="sng">
                <a:solidFill>
                  <a:schemeClr val="hlink"/>
                </a:solidFill>
              </a:rPr>
              <a:t>regola del “trasporto diretto”</a:t>
            </a:r>
            <a:r>
              <a:rPr lang="it-IT" altLang="it-IT" sz="2000">
                <a:solidFill>
                  <a:schemeClr val="hlink"/>
                </a:solidFill>
              </a:rPr>
              <a:t> i prodotti originari del Paese accordatario devono essere trasportati direttamente a destinazione;</a:t>
            </a:r>
          </a:p>
          <a:p>
            <a:pPr algn="just">
              <a:lnSpc>
                <a:spcPct val="90000"/>
              </a:lnSpc>
              <a:buFontTx/>
              <a:buNone/>
            </a:pPr>
            <a:r>
              <a:rPr lang="it-IT" altLang="it-IT" sz="2000">
                <a:solidFill>
                  <a:schemeClr val="hlink"/>
                </a:solidFill>
              </a:rPr>
              <a:t>2) le merci devono aver acquisito il carattere di </a:t>
            </a:r>
            <a:r>
              <a:rPr lang="it-IT" altLang="it-IT" sz="2000" u="sng">
                <a:solidFill>
                  <a:schemeClr val="hlink"/>
                </a:solidFill>
              </a:rPr>
              <a:t>prodotti “originari”</a:t>
            </a:r>
            <a:r>
              <a:rPr lang="it-IT" altLang="it-IT" sz="2000">
                <a:solidFill>
                  <a:schemeClr val="hlink"/>
                </a:solidFill>
              </a:rPr>
              <a:t>, giustificato secondo le regole di cooperazione amministrativa previste in ogni atto o accordo (es. regola del “salto del codice SA”/art. 24 CDC - art. 60 CDU).</a:t>
            </a:r>
          </a:p>
          <a:p>
            <a:pPr algn="just">
              <a:lnSpc>
                <a:spcPct val="90000"/>
              </a:lnSpc>
              <a:buFontTx/>
              <a:buNone/>
            </a:pPr>
            <a:endParaRPr lang="it-IT" altLang="it-IT" sz="2000">
              <a:solidFill>
                <a:schemeClr val="hlink"/>
              </a:solidFill>
            </a:endParaRPr>
          </a:p>
          <a:p>
            <a:pPr algn="just">
              <a:lnSpc>
                <a:spcPct val="90000"/>
              </a:lnSpc>
              <a:buFontTx/>
              <a:buChar char="•"/>
            </a:pPr>
            <a:r>
              <a:rPr lang="it-IT" altLang="it-IT" sz="2400">
                <a:solidFill>
                  <a:schemeClr val="hlink"/>
                </a:solidFill>
              </a:rPr>
              <a:t>Gli effetti delle preferenze sono circoscritti ai soli profili daziari, senza avere alcun riflesso sulle misure di politica economica o altre restrizioni o divieti all’importazione.</a:t>
            </a:r>
          </a:p>
        </p:txBody>
      </p:sp>
    </p:spTree>
    <p:extLst>
      <p:ext uri="{BB962C8B-B14F-4D97-AF65-F5344CB8AC3E}">
        <p14:creationId xmlns:p14="http://schemas.microsoft.com/office/powerpoint/2010/main" val="50261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1992313" y="333375"/>
            <a:ext cx="8229600" cy="1195388"/>
          </a:xfrm>
        </p:spPr>
        <p:txBody>
          <a:bodyPr/>
          <a:lstStyle/>
          <a:p>
            <a:r>
              <a:rPr lang="it-IT" altLang="it-IT" sz="3200">
                <a:solidFill>
                  <a:schemeClr val="hlink"/>
                </a:solidFill>
              </a:rPr>
              <a:t>Determinazione dell’origine</a:t>
            </a:r>
          </a:p>
        </p:txBody>
      </p:sp>
      <p:sp>
        <p:nvSpPr>
          <p:cNvPr id="47107" name="Rectangle 3"/>
          <p:cNvSpPr>
            <a:spLocks noGrp="1"/>
          </p:cNvSpPr>
          <p:nvPr>
            <p:ph type="body" idx="1"/>
          </p:nvPr>
        </p:nvSpPr>
        <p:spPr>
          <a:xfrm>
            <a:off x="2135188" y="1916113"/>
            <a:ext cx="7848600" cy="3744912"/>
          </a:xfrm>
        </p:spPr>
        <p:txBody>
          <a:bodyPr>
            <a:normAutofit lnSpcReduction="10000"/>
          </a:bodyPr>
          <a:lstStyle/>
          <a:p>
            <a:pPr algn="just">
              <a:lnSpc>
                <a:spcPct val="80000"/>
              </a:lnSpc>
            </a:pPr>
            <a:r>
              <a:rPr lang="it-IT" altLang="it-IT" sz="2400">
                <a:solidFill>
                  <a:srgbClr val="0000FF"/>
                </a:solidFill>
              </a:rPr>
              <a:t>1) Art. 60, par. 1 CDU (nozione di merce originaria di un Paese): “</a:t>
            </a:r>
            <a:r>
              <a:rPr lang="it-IT" altLang="it-IT" sz="2400" i="1">
                <a:solidFill>
                  <a:srgbClr val="0000FF"/>
                </a:solidFill>
              </a:rPr>
              <a:t>sono originarie le merci interamente ottenute in tale Paese</a:t>
            </a:r>
            <a:r>
              <a:rPr lang="it-IT" altLang="it-IT" sz="2400">
                <a:solidFill>
                  <a:srgbClr val="0000FF"/>
                </a:solidFill>
              </a:rPr>
              <a:t>”;</a:t>
            </a:r>
          </a:p>
          <a:p>
            <a:pPr algn="just">
              <a:lnSpc>
                <a:spcPct val="80000"/>
              </a:lnSpc>
              <a:buFont typeface="Arial" panose="020B0604020202020204" pitchFamily="34" charset="0"/>
              <a:buNone/>
            </a:pPr>
            <a:endParaRPr lang="it-IT" altLang="it-IT" sz="2400">
              <a:solidFill>
                <a:srgbClr val="0000FF"/>
              </a:solidFill>
            </a:endParaRPr>
          </a:p>
          <a:p>
            <a:pPr algn="just">
              <a:lnSpc>
                <a:spcPct val="80000"/>
              </a:lnSpc>
              <a:buFont typeface="Arial" panose="020B0604020202020204" pitchFamily="34" charset="0"/>
              <a:buNone/>
            </a:pPr>
            <a:endParaRPr lang="it-IT" altLang="it-IT" sz="2400">
              <a:solidFill>
                <a:srgbClr val="0000FF"/>
              </a:solidFill>
            </a:endParaRPr>
          </a:p>
          <a:p>
            <a:pPr algn="just">
              <a:lnSpc>
                <a:spcPct val="80000"/>
              </a:lnSpc>
            </a:pPr>
            <a:r>
              <a:rPr lang="it-IT" altLang="it-IT" sz="2400">
                <a:solidFill>
                  <a:srgbClr val="0000FF"/>
                </a:solidFill>
              </a:rPr>
              <a:t>2) Art. 60, par. 2 CDU. Attribuzione dell’origine a prodotti la cui genesi non è univocamente determinabile;</a:t>
            </a:r>
          </a:p>
          <a:p>
            <a:pPr algn="just">
              <a:lnSpc>
                <a:spcPct val="80000"/>
              </a:lnSpc>
              <a:buFont typeface="Arial" panose="020B0604020202020204" pitchFamily="34" charset="0"/>
              <a:buNone/>
            </a:pPr>
            <a:endParaRPr lang="it-IT" altLang="it-IT" sz="2400">
              <a:solidFill>
                <a:srgbClr val="0000FF"/>
              </a:solidFill>
            </a:endParaRPr>
          </a:p>
          <a:p>
            <a:pPr algn="just">
              <a:lnSpc>
                <a:spcPct val="80000"/>
              </a:lnSpc>
              <a:buFont typeface="Arial" panose="020B0604020202020204" pitchFamily="34" charset="0"/>
              <a:buNone/>
            </a:pPr>
            <a:endParaRPr lang="it-IT" altLang="it-IT" sz="2400">
              <a:solidFill>
                <a:srgbClr val="0000FF"/>
              </a:solidFill>
            </a:endParaRPr>
          </a:p>
          <a:p>
            <a:pPr algn="just">
              <a:lnSpc>
                <a:spcPct val="80000"/>
              </a:lnSpc>
            </a:pPr>
            <a:r>
              <a:rPr lang="it-IT" altLang="it-IT" sz="2400">
                <a:solidFill>
                  <a:srgbClr val="0000FF"/>
                </a:solidFill>
              </a:rPr>
              <a:t>3) Convenzione di Kyoto. Criterio della regola percentuale </a:t>
            </a:r>
            <a:r>
              <a:rPr lang="it-IT" altLang="it-IT" sz="2400" i="1">
                <a:solidFill>
                  <a:srgbClr val="0000FF"/>
                </a:solidFill>
              </a:rPr>
              <a:t>ad valorem </a:t>
            </a:r>
            <a:r>
              <a:rPr lang="it-IT" altLang="it-IT" sz="2400">
                <a:solidFill>
                  <a:srgbClr val="0000FF"/>
                </a:solidFill>
              </a:rPr>
              <a:t>(c.d. criterio del valore aggiunto);</a:t>
            </a:r>
          </a:p>
          <a:p>
            <a:pPr algn="just">
              <a:lnSpc>
                <a:spcPct val="80000"/>
              </a:lnSpc>
              <a:buFont typeface="Arial" panose="020B0604020202020204" pitchFamily="34" charset="0"/>
              <a:buNone/>
            </a:pPr>
            <a:endParaRPr lang="it-IT" altLang="it-IT" sz="2000">
              <a:solidFill>
                <a:srgbClr val="0000FF"/>
              </a:solidFill>
            </a:endParaRPr>
          </a:p>
        </p:txBody>
      </p:sp>
    </p:spTree>
    <p:extLst>
      <p:ext uri="{BB962C8B-B14F-4D97-AF65-F5344CB8AC3E}">
        <p14:creationId xmlns:p14="http://schemas.microsoft.com/office/powerpoint/2010/main" val="3309033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2"/>
          <p:cNvSpPr>
            <a:spLocks noGrp="1"/>
          </p:cNvSpPr>
          <p:nvPr>
            <p:ph idx="1"/>
          </p:nvPr>
        </p:nvSpPr>
        <p:spPr>
          <a:xfrm>
            <a:off x="1919288" y="620714"/>
            <a:ext cx="8229600" cy="5545137"/>
          </a:xfrm>
        </p:spPr>
        <p:txBody>
          <a:bodyPr>
            <a:normAutofit lnSpcReduction="10000"/>
          </a:bodyPr>
          <a:lstStyle/>
          <a:p>
            <a:pPr algn="just">
              <a:lnSpc>
                <a:spcPct val="80000"/>
              </a:lnSpc>
            </a:pPr>
            <a:r>
              <a:rPr lang="it-IT" altLang="it-IT" sz="2400">
                <a:solidFill>
                  <a:srgbClr val="0000FF"/>
                </a:solidFill>
              </a:rPr>
              <a:t>4) Il c.d. “</a:t>
            </a:r>
            <a:r>
              <a:rPr lang="it-IT" altLang="it-IT" sz="2400" i="1">
                <a:solidFill>
                  <a:srgbClr val="0000FF"/>
                </a:solidFill>
              </a:rPr>
              <a:t>Roll up</a:t>
            </a:r>
            <a:r>
              <a:rPr lang="it-IT" altLang="it-IT" sz="2400">
                <a:solidFill>
                  <a:srgbClr val="0000FF"/>
                </a:solidFill>
              </a:rPr>
              <a:t>”,</a:t>
            </a:r>
            <a:r>
              <a:rPr lang="it-IT" altLang="it-IT" sz="2000">
                <a:solidFill>
                  <a:srgbClr val="0000FF"/>
                </a:solidFill>
              </a:rPr>
              <a:t> fenomeno utilizzato per eludere (senza configurare alcuna violazione) le regole di origine basate sul contenuto locale delle componenti sia del bene finale che intermedie. L’assunto di base è che un prodotto intermedio sarà considerato originario se sottoposto a lavorazioni tali per cui il contenuto locale dello stesso è superiore ad una percentuale stabilita. Quando tale prodotto intermedio viene utilizzato per la produzione di un altro bene, sarà il suo </a:t>
            </a:r>
            <a:r>
              <a:rPr lang="it-IT" altLang="it-IT" sz="2000" b="1">
                <a:solidFill>
                  <a:srgbClr val="0000FF"/>
                </a:solidFill>
              </a:rPr>
              <a:t>valore totale</a:t>
            </a:r>
            <a:r>
              <a:rPr lang="it-IT" altLang="it-IT" sz="2000">
                <a:solidFill>
                  <a:srgbClr val="0000FF"/>
                </a:solidFill>
              </a:rPr>
              <a:t> (</a:t>
            </a:r>
            <a:r>
              <a:rPr lang="it-IT" altLang="it-IT" sz="2000" b="1">
                <a:solidFill>
                  <a:srgbClr val="0000FF"/>
                </a:solidFill>
              </a:rPr>
              <a:t>non</a:t>
            </a:r>
            <a:r>
              <a:rPr lang="it-IT" altLang="it-IT" sz="2000">
                <a:solidFill>
                  <a:srgbClr val="0000FF"/>
                </a:solidFill>
              </a:rPr>
              <a:t> l’ammontare delle componenti di costo originare) ad essere conteggiato ai fini della determinazione della percentuale di contenuto del bene finale. La conseguenza sarà che l’effettiva percentuale di contenuto locale del bene finale è assai inferiore a quella formalmente dichiarata alle autorità doganali.Una seconda forma di </a:t>
            </a:r>
            <a:r>
              <a:rPr lang="it-IT" altLang="it-IT" sz="2000" i="1">
                <a:solidFill>
                  <a:srgbClr val="0000FF"/>
                </a:solidFill>
              </a:rPr>
              <a:t>roll up si manifesta, invece, fra produttori dislocati in fasi diverse del ciclo di lavorazione che non abbiano tra loro rapporti per quanto riguarda l’assetto proprietario o societario</a:t>
            </a:r>
            <a:r>
              <a:rPr lang="it-IT" altLang="it-IT" sz="2000">
                <a:solidFill>
                  <a:srgbClr val="0000FF"/>
                </a:solidFill>
              </a:rPr>
              <a:t>;</a:t>
            </a:r>
          </a:p>
          <a:p>
            <a:pPr algn="just">
              <a:lnSpc>
                <a:spcPct val="80000"/>
              </a:lnSpc>
              <a:buFont typeface="Arial" panose="020B0604020202020204" pitchFamily="34" charset="0"/>
              <a:buNone/>
            </a:pPr>
            <a:endParaRPr lang="it-IT" altLang="it-IT" sz="2000">
              <a:solidFill>
                <a:srgbClr val="0000FF"/>
              </a:solidFill>
            </a:endParaRPr>
          </a:p>
          <a:p>
            <a:pPr algn="just">
              <a:lnSpc>
                <a:spcPct val="80000"/>
              </a:lnSpc>
              <a:buFont typeface="Arial" panose="020B0604020202020204" pitchFamily="34" charset="0"/>
              <a:buNone/>
            </a:pPr>
            <a:endParaRPr lang="it-IT" altLang="it-IT" sz="2000">
              <a:solidFill>
                <a:srgbClr val="0000FF"/>
              </a:solidFill>
            </a:endParaRPr>
          </a:p>
          <a:p>
            <a:pPr algn="just">
              <a:lnSpc>
                <a:spcPct val="80000"/>
              </a:lnSpc>
            </a:pPr>
            <a:r>
              <a:rPr lang="it-IT" altLang="it-IT" sz="2400">
                <a:solidFill>
                  <a:srgbClr val="0000FF"/>
                </a:solidFill>
              </a:rPr>
              <a:t>5) Regole particolari:</a:t>
            </a:r>
          </a:p>
          <a:p>
            <a:pPr lvl="1" indent="-342900" algn="just">
              <a:lnSpc>
                <a:spcPct val="80000"/>
              </a:lnSpc>
              <a:buFontTx/>
              <a:buChar char="-"/>
            </a:pPr>
            <a:r>
              <a:rPr lang="it-IT" altLang="it-IT" sz="2000">
                <a:solidFill>
                  <a:srgbClr val="0000FF"/>
                </a:solidFill>
              </a:rPr>
              <a:t>cumulo bilaterale; cumulo regionale; cumulo completo; cumulo diagonale; cumulo multilaterale, </a:t>
            </a:r>
            <a:r>
              <a:rPr lang="it-IT" altLang="it-IT" sz="2000" i="1">
                <a:solidFill>
                  <a:srgbClr val="0000FF"/>
                </a:solidFill>
              </a:rPr>
              <a:t>etc</a:t>
            </a:r>
            <a:r>
              <a:rPr lang="it-IT" altLang="it-IT" sz="2000">
                <a:solidFill>
                  <a:srgbClr val="0000FF"/>
                </a:solidFill>
              </a:rPr>
              <a:t>.</a:t>
            </a:r>
          </a:p>
          <a:p>
            <a:pPr lvl="1" indent="-342900" algn="just">
              <a:lnSpc>
                <a:spcPct val="80000"/>
              </a:lnSpc>
              <a:buFontTx/>
              <a:buChar char="-"/>
            </a:pPr>
            <a:r>
              <a:rPr lang="it-IT" altLang="it-IT" sz="2000">
                <a:solidFill>
                  <a:srgbClr val="0000FF"/>
                </a:solidFill>
              </a:rPr>
              <a:t>No drawback</a:t>
            </a:r>
          </a:p>
        </p:txBody>
      </p:sp>
    </p:spTree>
    <p:extLst>
      <p:ext uri="{BB962C8B-B14F-4D97-AF65-F5344CB8AC3E}">
        <p14:creationId xmlns:p14="http://schemas.microsoft.com/office/powerpoint/2010/main" val="1578590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it-IT" altLang="it-IT" sz="3200">
                <a:solidFill>
                  <a:schemeClr val="hlink"/>
                </a:solidFill>
              </a:rPr>
              <a:t>Certificazione di origine</a:t>
            </a:r>
          </a:p>
        </p:txBody>
      </p:sp>
      <p:sp>
        <p:nvSpPr>
          <p:cNvPr id="50179" name="Rectangle 3"/>
          <p:cNvSpPr>
            <a:spLocks noGrp="1"/>
          </p:cNvSpPr>
          <p:nvPr>
            <p:ph type="body" idx="1"/>
          </p:nvPr>
        </p:nvSpPr>
        <p:spPr/>
        <p:txBody>
          <a:bodyPr/>
          <a:lstStyle/>
          <a:p>
            <a:endParaRPr lang="it-IT" altLang="it-IT">
              <a:solidFill>
                <a:schemeClr val="hlink"/>
              </a:solidFill>
            </a:endParaRPr>
          </a:p>
          <a:p>
            <a:endParaRPr lang="it-IT" altLang="it-IT">
              <a:solidFill>
                <a:schemeClr val="hlink"/>
              </a:solidFill>
            </a:endParaRPr>
          </a:p>
          <a:p>
            <a:pPr algn="just">
              <a:buFont typeface="Arial" panose="020B0604020202020204" pitchFamily="34" charset="0"/>
              <a:buNone/>
            </a:pPr>
            <a:r>
              <a:rPr lang="it-IT" altLang="it-IT">
                <a:solidFill>
                  <a:schemeClr val="hlink"/>
                </a:solidFill>
              </a:rPr>
              <a:t>La prova dell’origine viene data da un documento denominato </a:t>
            </a:r>
            <a:r>
              <a:rPr lang="it-IT" altLang="it-IT" b="1">
                <a:solidFill>
                  <a:schemeClr val="hlink"/>
                </a:solidFill>
              </a:rPr>
              <a:t>certificato di origine</a:t>
            </a:r>
            <a:r>
              <a:rPr lang="it-IT" altLang="it-IT">
                <a:solidFill>
                  <a:schemeClr val="hlink"/>
                </a:solidFill>
              </a:rPr>
              <a:t>. </a:t>
            </a:r>
          </a:p>
        </p:txBody>
      </p:sp>
    </p:spTree>
    <p:extLst>
      <p:ext uri="{BB962C8B-B14F-4D97-AF65-F5344CB8AC3E}">
        <p14:creationId xmlns:p14="http://schemas.microsoft.com/office/powerpoint/2010/main" val="461352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xfrm>
            <a:off x="1981200" y="1"/>
            <a:ext cx="8229600" cy="765175"/>
          </a:xfrm>
        </p:spPr>
        <p:txBody>
          <a:bodyPr/>
          <a:lstStyle/>
          <a:p>
            <a:r>
              <a:rPr lang="it-IT" altLang="it-IT" sz="3200">
                <a:solidFill>
                  <a:schemeClr val="hlink"/>
                </a:solidFill>
              </a:rPr>
              <a:t>Modello Eur. 1</a:t>
            </a:r>
          </a:p>
        </p:txBody>
      </p:sp>
      <p:sp>
        <p:nvSpPr>
          <p:cNvPr id="52227" name="Rectangle 3"/>
          <p:cNvSpPr>
            <a:spLocks noGrp="1"/>
          </p:cNvSpPr>
          <p:nvPr>
            <p:ph type="body" idx="1"/>
          </p:nvPr>
        </p:nvSpPr>
        <p:spPr>
          <a:xfrm>
            <a:off x="1981200" y="836613"/>
            <a:ext cx="8229600" cy="5289550"/>
          </a:xfrm>
        </p:spPr>
        <p:txBody>
          <a:bodyPr/>
          <a:lstStyle/>
          <a:p>
            <a:pPr algn="just">
              <a:lnSpc>
                <a:spcPct val="90000"/>
              </a:lnSpc>
            </a:pPr>
            <a:r>
              <a:rPr lang="it-IT" altLang="it-IT" sz="2400">
                <a:solidFill>
                  <a:schemeClr val="hlink"/>
                </a:solidFill>
              </a:rPr>
              <a:t>Per i Paesi legati all’Unione da accordi bilaterali.</a:t>
            </a:r>
          </a:p>
          <a:p>
            <a:pPr algn="just">
              <a:lnSpc>
                <a:spcPct val="90000"/>
              </a:lnSpc>
            </a:pPr>
            <a:r>
              <a:rPr lang="it-IT" altLang="it-IT" sz="2400">
                <a:solidFill>
                  <a:schemeClr val="hlink"/>
                </a:solidFill>
              </a:rPr>
              <a:t>Rilasciato dalle autorità doganali del Paese di esportazione su domanda scritta dell’esportatore.</a:t>
            </a:r>
          </a:p>
          <a:p>
            <a:pPr algn="just">
              <a:lnSpc>
                <a:spcPct val="90000"/>
              </a:lnSpc>
            </a:pPr>
            <a:r>
              <a:rPr lang="it-IT" altLang="it-IT" sz="2400">
                <a:solidFill>
                  <a:schemeClr val="hlink"/>
                </a:solidFill>
              </a:rPr>
              <a:t>Le autorità doganali del Paese di esportazione intraprendono le iniziative necessarie per la verifica dell’origine delle merci e per il controllo degli altri dati del certificato Eur. 1.</a:t>
            </a:r>
          </a:p>
          <a:p>
            <a:pPr algn="just">
              <a:lnSpc>
                <a:spcPct val="90000"/>
              </a:lnSpc>
            </a:pPr>
            <a:r>
              <a:rPr lang="it-IT" altLang="it-IT" sz="2400">
                <a:solidFill>
                  <a:schemeClr val="hlink"/>
                </a:solidFill>
              </a:rPr>
              <a:t>La Dogana del Paese importatore non può rifiutare di accettare il certificato né contestare all’importatore l’origine dichiarata, o qualsiasi altra irregolarità formale e/o sostanziale.</a:t>
            </a:r>
          </a:p>
          <a:p>
            <a:pPr algn="just">
              <a:lnSpc>
                <a:spcPct val="90000"/>
              </a:lnSpc>
            </a:pPr>
            <a:r>
              <a:rPr lang="it-IT" altLang="it-IT" sz="2400">
                <a:solidFill>
                  <a:schemeClr val="hlink"/>
                </a:solidFill>
              </a:rPr>
              <a:t>Può essere rilasciato anche ad esportazione avvenuta (dicitura “rilasciato a posteriori”).</a:t>
            </a:r>
          </a:p>
          <a:p>
            <a:pPr algn="just">
              <a:lnSpc>
                <a:spcPct val="90000"/>
              </a:lnSpc>
            </a:pPr>
            <a:r>
              <a:rPr lang="it-IT" altLang="it-IT" sz="2400">
                <a:solidFill>
                  <a:schemeClr val="hlink"/>
                </a:solidFill>
              </a:rPr>
              <a:t>Possono essere rilasciati duplicati in caso di smarrimento e/o furti (dicitura “duplicato”).</a:t>
            </a:r>
          </a:p>
          <a:p>
            <a:pPr algn="just">
              <a:lnSpc>
                <a:spcPct val="90000"/>
              </a:lnSpc>
              <a:buFont typeface="Arial" panose="020B0604020202020204" pitchFamily="34" charset="0"/>
              <a:buNone/>
            </a:pPr>
            <a:endParaRPr lang="it-IT" altLang="it-IT" sz="2400">
              <a:solidFill>
                <a:schemeClr val="hlink"/>
              </a:solidFill>
            </a:endParaRPr>
          </a:p>
        </p:txBody>
      </p:sp>
    </p:spTree>
    <p:extLst>
      <p:ext uri="{BB962C8B-B14F-4D97-AF65-F5344CB8AC3E}">
        <p14:creationId xmlns:p14="http://schemas.microsoft.com/office/powerpoint/2010/main" val="3459143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r>
              <a:rPr lang="it-IT" altLang="it-IT" u="sng">
                <a:solidFill>
                  <a:schemeClr val="hlink"/>
                </a:solidFill>
              </a:rPr>
              <a:t>- Il nuovo codice doganale comunitario (NCDC) - </a:t>
            </a:r>
          </a:p>
        </p:txBody>
      </p:sp>
      <p:sp>
        <p:nvSpPr>
          <p:cNvPr id="158723" name="Rectangle 3"/>
          <p:cNvSpPr>
            <a:spLocks noGrp="1"/>
          </p:cNvSpPr>
          <p:nvPr>
            <p:ph type="body" idx="1"/>
          </p:nvPr>
        </p:nvSpPr>
        <p:spPr/>
        <p:txBody>
          <a:bodyPr/>
          <a:lstStyle/>
          <a:p>
            <a:pPr>
              <a:lnSpc>
                <a:spcPct val="80000"/>
              </a:lnSpc>
              <a:buFont typeface="Arial" charset="0"/>
              <a:buNone/>
              <a:defRPr/>
            </a:pPr>
            <a:endParaRPr lang="it-IT" altLang="it-IT" sz="2000" dirty="0">
              <a:solidFill>
                <a:schemeClr val="hlink"/>
              </a:solidFill>
            </a:endParaRPr>
          </a:p>
          <a:p>
            <a:pPr>
              <a:lnSpc>
                <a:spcPct val="80000"/>
              </a:lnSpc>
              <a:buFont typeface="Arial" charset="0"/>
              <a:buNone/>
              <a:defRPr/>
            </a:pPr>
            <a:r>
              <a:rPr lang="it-IT" altLang="it-IT" sz="2000" dirty="0">
                <a:solidFill>
                  <a:schemeClr val="hlink"/>
                </a:solidFill>
              </a:rPr>
              <a:t>30 Ottobre 2013 entra in vigore il nuovo codice doganale comunitario</a:t>
            </a:r>
          </a:p>
          <a:p>
            <a:pPr marL="0" indent="0" algn="ctr">
              <a:buNone/>
              <a:defRPr/>
            </a:pPr>
            <a:endParaRPr lang="it-IT" sz="3600" dirty="0">
              <a:solidFill>
                <a:srgbClr val="000000"/>
              </a:solidFill>
              <a:latin typeface="EUAlbertina"/>
            </a:endParaRPr>
          </a:p>
          <a:p>
            <a:pPr marL="0" indent="0">
              <a:buNone/>
              <a:defRPr/>
            </a:pPr>
            <a:r>
              <a:rPr lang="it-IT" sz="2000" b="1" dirty="0">
                <a:solidFill>
                  <a:schemeClr val="hlink"/>
                </a:solidFill>
              </a:rPr>
              <a:t>REGOLAMENTO (UE) N. 952/2013 DEL PARLAMENTO EUROPEO E DEL CONSIGLIO  del 9 ottobre 2013 che istituisce il codice doganale dell'Unione </a:t>
            </a:r>
            <a:endParaRPr lang="it-IT" altLang="it-IT" sz="2000" b="1" dirty="0">
              <a:solidFill>
                <a:schemeClr val="hlink"/>
              </a:solidFill>
            </a:endParaRPr>
          </a:p>
        </p:txBody>
      </p:sp>
    </p:spTree>
    <p:extLst>
      <p:ext uri="{BB962C8B-B14F-4D97-AF65-F5344CB8AC3E}">
        <p14:creationId xmlns:p14="http://schemas.microsoft.com/office/powerpoint/2010/main" val="2186708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p:txBody>
          <a:bodyPr/>
          <a:lstStyle/>
          <a:p>
            <a:r>
              <a:rPr lang="it-IT" altLang="it-IT" sz="3200">
                <a:solidFill>
                  <a:schemeClr val="hlink"/>
                </a:solidFill>
              </a:rPr>
              <a:t>Modello Eur 2</a:t>
            </a:r>
          </a:p>
        </p:txBody>
      </p:sp>
      <p:sp>
        <p:nvSpPr>
          <p:cNvPr id="54275" name="Rectangle 3"/>
          <p:cNvSpPr>
            <a:spLocks noGrp="1"/>
          </p:cNvSpPr>
          <p:nvPr>
            <p:ph type="body" idx="1"/>
          </p:nvPr>
        </p:nvSpPr>
        <p:spPr/>
        <p:txBody>
          <a:bodyPr/>
          <a:lstStyle/>
          <a:p>
            <a:pPr algn="just"/>
            <a:r>
              <a:rPr lang="it-IT" altLang="it-IT">
                <a:solidFill>
                  <a:schemeClr val="hlink"/>
                </a:solidFill>
              </a:rPr>
              <a:t>Previsto per spedizioni contenenti unicamente prodotti originari e di valore unitario non superiore ad un importo in euro variabile in ragione del diverso accordo.</a:t>
            </a:r>
          </a:p>
          <a:p>
            <a:pPr algn="just"/>
            <a:r>
              <a:rPr lang="it-IT" altLang="it-IT">
                <a:solidFill>
                  <a:schemeClr val="hlink"/>
                </a:solidFill>
              </a:rPr>
              <a:t>Compilato e firmato direttamente dall’esportatore o, sotto la sua responsabilità, dal suo rappresentante autorizzato.</a:t>
            </a:r>
          </a:p>
        </p:txBody>
      </p:sp>
    </p:spTree>
    <p:extLst>
      <p:ext uri="{BB962C8B-B14F-4D97-AF65-F5344CB8AC3E}">
        <p14:creationId xmlns:p14="http://schemas.microsoft.com/office/powerpoint/2010/main" val="3662529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a:xfrm>
            <a:off x="1981200" y="1"/>
            <a:ext cx="8229600" cy="1052513"/>
          </a:xfrm>
        </p:spPr>
        <p:txBody>
          <a:bodyPr/>
          <a:lstStyle/>
          <a:p>
            <a:r>
              <a:rPr lang="it-IT" altLang="it-IT" sz="3200">
                <a:solidFill>
                  <a:schemeClr val="hlink"/>
                </a:solidFill>
              </a:rPr>
              <a:t>Form A</a:t>
            </a:r>
          </a:p>
        </p:txBody>
      </p:sp>
      <p:sp>
        <p:nvSpPr>
          <p:cNvPr id="56323" name="Rectangle 3"/>
          <p:cNvSpPr>
            <a:spLocks noGrp="1"/>
          </p:cNvSpPr>
          <p:nvPr>
            <p:ph type="body" idx="1"/>
          </p:nvPr>
        </p:nvSpPr>
        <p:spPr>
          <a:xfrm>
            <a:off x="1981200" y="1052513"/>
            <a:ext cx="8229600" cy="5073650"/>
          </a:xfrm>
        </p:spPr>
        <p:txBody>
          <a:bodyPr>
            <a:normAutofit lnSpcReduction="10000"/>
          </a:bodyPr>
          <a:lstStyle/>
          <a:p>
            <a:pPr>
              <a:lnSpc>
                <a:spcPct val="90000"/>
              </a:lnSpc>
            </a:pPr>
            <a:r>
              <a:rPr lang="it-IT" altLang="it-IT">
                <a:solidFill>
                  <a:schemeClr val="hlink"/>
                </a:solidFill>
              </a:rPr>
              <a:t>Utilizzato per tutti gli altri Paesi beneficiari del SPG o per quelli beneficiari di agevolazioni tariffarie concesse unilateralmente dall’Unione.</a:t>
            </a:r>
          </a:p>
          <a:p>
            <a:pPr>
              <a:lnSpc>
                <a:spcPct val="90000"/>
              </a:lnSpc>
            </a:pPr>
            <a:r>
              <a:rPr lang="it-IT" altLang="it-IT">
                <a:solidFill>
                  <a:schemeClr val="hlink"/>
                </a:solidFill>
              </a:rPr>
              <a:t>Rilasciato su richiesta scritta dell’esportatore o del suo rappresentante autorizzato.</a:t>
            </a:r>
          </a:p>
          <a:p>
            <a:pPr>
              <a:lnSpc>
                <a:spcPct val="90000"/>
              </a:lnSpc>
            </a:pPr>
            <a:r>
              <a:rPr lang="it-IT" altLang="it-IT">
                <a:solidFill>
                  <a:schemeClr val="hlink"/>
                </a:solidFill>
              </a:rPr>
              <a:t>Corredato di ogni altro documento giustificativo utile a comprovare che i prodotti da esportare sono originari ed hanno quindi diritto al trattamento preferenziale.</a:t>
            </a:r>
          </a:p>
          <a:p>
            <a:pPr>
              <a:lnSpc>
                <a:spcPct val="90000"/>
              </a:lnSpc>
            </a:pPr>
            <a:r>
              <a:rPr lang="it-IT" altLang="it-IT">
                <a:solidFill>
                  <a:schemeClr val="hlink"/>
                </a:solidFill>
              </a:rPr>
              <a:t>Stesse considerazioni fatte per l’Eur 1 circa la competenza della Dogana di importazione a verificarne la correttezza nonché relativamente alla possibilità di emettere copie a posteriori o duplicati.</a:t>
            </a:r>
          </a:p>
        </p:txBody>
      </p:sp>
    </p:spTree>
    <p:extLst>
      <p:ext uri="{BB962C8B-B14F-4D97-AF65-F5344CB8AC3E}">
        <p14:creationId xmlns:p14="http://schemas.microsoft.com/office/powerpoint/2010/main" val="37170572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xfrm>
            <a:off x="1981200" y="1"/>
            <a:ext cx="8229600" cy="1052513"/>
          </a:xfrm>
        </p:spPr>
        <p:txBody>
          <a:bodyPr/>
          <a:lstStyle/>
          <a:p>
            <a:r>
              <a:rPr lang="it-IT" altLang="it-IT" sz="3200">
                <a:solidFill>
                  <a:schemeClr val="hlink"/>
                </a:solidFill>
              </a:rPr>
              <a:t>Dichiarazione su fattura</a:t>
            </a:r>
          </a:p>
        </p:txBody>
      </p:sp>
      <p:sp>
        <p:nvSpPr>
          <p:cNvPr id="58371" name="Rectangle 3"/>
          <p:cNvSpPr>
            <a:spLocks noGrp="1"/>
          </p:cNvSpPr>
          <p:nvPr>
            <p:ph type="body" idx="1"/>
          </p:nvPr>
        </p:nvSpPr>
        <p:spPr>
          <a:xfrm>
            <a:off x="1981200" y="1196975"/>
            <a:ext cx="8229600" cy="4929188"/>
          </a:xfrm>
        </p:spPr>
        <p:txBody>
          <a:bodyPr>
            <a:normAutofit lnSpcReduction="10000"/>
          </a:bodyPr>
          <a:lstStyle/>
          <a:p>
            <a:pPr algn="just">
              <a:lnSpc>
                <a:spcPct val="90000"/>
              </a:lnSpc>
            </a:pPr>
            <a:r>
              <a:rPr lang="it-IT" altLang="it-IT" sz="2400">
                <a:solidFill>
                  <a:schemeClr val="hlink"/>
                </a:solidFill>
              </a:rPr>
              <a:t>Utilizzabile da qualsiasi esportatore per le spedizioni consistenti in uno o più colli contenenti prodotti originari della Comunità, il cui valore non superi i 6.000,00 euro - o il valore precisato nel singolo accordo -, o da un esportatore autorizzato.</a:t>
            </a:r>
          </a:p>
          <a:p>
            <a:pPr algn="just">
              <a:lnSpc>
                <a:spcPct val="90000"/>
              </a:lnSpc>
            </a:pPr>
            <a:r>
              <a:rPr lang="it-IT" altLang="it-IT" sz="2400">
                <a:solidFill>
                  <a:schemeClr val="hlink"/>
                </a:solidFill>
              </a:rPr>
              <a:t>Redatta dall’esportatore, in lingua inglese o francese, sulla fattura, sulla bolletta di consegna, o su altro documento commerciale.</a:t>
            </a:r>
          </a:p>
          <a:p>
            <a:pPr algn="just">
              <a:lnSpc>
                <a:spcPct val="90000"/>
              </a:lnSpc>
            </a:pPr>
            <a:r>
              <a:rPr lang="it-IT" altLang="it-IT" sz="2400">
                <a:solidFill>
                  <a:schemeClr val="hlink"/>
                </a:solidFill>
              </a:rPr>
              <a:t>Recante la firma manoscritta dell’esportatore, salvo che lo stesso non sia autorizzato.</a:t>
            </a:r>
          </a:p>
          <a:p>
            <a:pPr algn="just">
              <a:lnSpc>
                <a:spcPct val="90000"/>
              </a:lnSpc>
            </a:pPr>
            <a:r>
              <a:rPr lang="it-IT" altLang="it-IT" sz="2400">
                <a:solidFill>
                  <a:schemeClr val="hlink"/>
                </a:solidFill>
              </a:rPr>
              <a:t>L’esportatore deve essere in grado di presentare in qualsiasi momento alle autorità doganali che ne facciano richiesta tutti i documenti atti a provare il carattere originario dei prodotti esportati.</a:t>
            </a:r>
          </a:p>
        </p:txBody>
      </p:sp>
    </p:spTree>
    <p:extLst>
      <p:ext uri="{BB962C8B-B14F-4D97-AF65-F5344CB8AC3E}">
        <p14:creationId xmlns:p14="http://schemas.microsoft.com/office/powerpoint/2010/main" val="2138817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p:txBody>
          <a:bodyPr/>
          <a:lstStyle/>
          <a:p>
            <a:r>
              <a:rPr lang="it-IT" altLang="it-IT" sz="3200">
                <a:solidFill>
                  <a:schemeClr val="hlink"/>
                </a:solidFill>
              </a:rPr>
              <a:t>ATR</a:t>
            </a:r>
          </a:p>
        </p:txBody>
      </p:sp>
      <p:sp>
        <p:nvSpPr>
          <p:cNvPr id="60419" name="Rectangle 3"/>
          <p:cNvSpPr>
            <a:spLocks noGrp="1"/>
          </p:cNvSpPr>
          <p:nvPr>
            <p:ph type="body" idx="1"/>
          </p:nvPr>
        </p:nvSpPr>
        <p:spPr/>
        <p:txBody>
          <a:bodyPr/>
          <a:lstStyle/>
          <a:p>
            <a:pPr algn="just"/>
            <a:r>
              <a:rPr lang="it-IT" altLang="it-IT">
                <a:solidFill>
                  <a:schemeClr val="hlink"/>
                </a:solidFill>
              </a:rPr>
              <a:t>Utilizzato nell’ambito dell’accordo tra UE e Turchia</a:t>
            </a:r>
          </a:p>
        </p:txBody>
      </p:sp>
    </p:spTree>
    <p:extLst>
      <p:ext uri="{BB962C8B-B14F-4D97-AF65-F5344CB8AC3E}">
        <p14:creationId xmlns:p14="http://schemas.microsoft.com/office/powerpoint/2010/main" val="35007845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ctrTitle"/>
          </p:nvPr>
        </p:nvSpPr>
        <p:spPr>
          <a:xfrm>
            <a:off x="2209800" y="2286000"/>
            <a:ext cx="7772400" cy="1143000"/>
          </a:xfrm>
        </p:spPr>
        <p:txBody>
          <a:bodyPr>
            <a:normAutofit fontScale="90000"/>
          </a:bodyPr>
          <a:lstStyle/>
          <a:p>
            <a:br>
              <a:rPr lang="it-IT" altLang="it-IT" sz="4000">
                <a:solidFill>
                  <a:schemeClr val="hlink"/>
                </a:solidFill>
              </a:rPr>
            </a:br>
            <a:r>
              <a:rPr lang="it-IT" altLang="it-IT" sz="3200">
                <a:solidFill>
                  <a:schemeClr val="hlink"/>
                </a:solidFill>
              </a:rPr>
              <a:t>Sentenza Beemsterboer</a:t>
            </a:r>
            <a:br>
              <a:rPr lang="it-IT" altLang="it-IT" sz="4000">
                <a:solidFill>
                  <a:schemeClr val="hlink"/>
                </a:solidFill>
              </a:rPr>
            </a:br>
            <a:r>
              <a:rPr lang="it-IT" altLang="it-IT" sz="2000" b="1">
                <a:solidFill>
                  <a:schemeClr val="hlink"/>
                </a:solidFill>
              </a:rPr>
              <a:t>Corte di Giustizia, 9 marzo 2006, causa C- 293/04</a:t>
            </a:r>
            <a:br>
              <a:rPr lang="it-IT" altLang="it-IT" sz="4000" b="1">
                <a:solidFill>
                  <a:schemeClr val="hlink"/>
                </a:solidFill>
              </a:rPr>
            </a:br>
            <a:br>
              <a:rPr lang="it-IT" altLang="it-IT" sz="4000" b="1">
                <a:solidFill>
                  <a:schemeClr val="hlink"/>
                </a:solidFill>
              </a:rPr>
            </a:br>
            <a:br>
              <a:rPr lang="it-IT" altLang="it-IT" sz="4000">
                <a:solidFill>
                  <a:schemeClr val="hlink"/>
                </a:solidFill>
              </a:rPr>
            </a:br>
            <a:r>
              <a:rPr lang="it-IT" altLang="it-IT" sz="2000">
                <a:solidFill>
                  <a:schemeClr val="hlink"/>
                </a:solidFill>
              </a:rPr>
              <a:t>Inesattezza certificati di origine</a:t>
            </a:r>
            <a:br>
              <a:rPr lang="it-IT" altLang="it-IT" sz="2000">
                <a:solidFill>
                  <a:schemeClr val="hlink"/>
                </a:solidFill>
              </a:rPr>
            </a:br>
            <a:r>
              <a:rPr lang="it-IT" altLang="it-IT" sz="2000">
                <a:solidFill>
                  <a:schemeClr val="hlink"/>
                </a:solidFill>
              </a:rPr>
              <a:t>Onere della prova</a:t>
            </a:r>
            <a:br>
              <a:rPr lang="it-IT" altLang="it-IT" sz="2000">
                <a:solidFill>
                  <a:schemeClr val="hlink"/>
                </a:solidFill>
              </a:rPr>
            </a:br>
            <a:r>
              <a:rPr lang="it-IT" altLang="it-IT" sz="2000">
                <a:solidFill>
                  <a:schemeClr val="hlink"/>
                </a:solidFill>
              </a:rPr>
              <a:t>220 CDC</a:t>
            </a:r>
          </a:p>
        </p:txBody>
      </p:sp>
      <p:sp>
        <p:nvSpPr>
          <p:cNvPr id="62467" name="Rectangle 3"/>
          <p:cNvSpPr>
            <a:spLocks noGrp="1"/>
          </p:cNvSpPr>
          <p:nvPr>
            <p:ph type="subTitle" idx="1"/>
          </p:nvPr>
        </p:nvSpPr>
        <p:spPr/>
        <p:txBody>
          <a:bodyPr/>
          <a:lstStyle/>
          <a:p>
            <a:pPr>
              <a:lnSpc>
                <a:spcPct val="80000"/>
              </a:lnSpc>
            </a:pPr>
            <a:endParaRPr lang="it-IT" altLang="it-IT" sz="2800">
              <a:solidFill>
                <a:schemeClr val="hlink"/>
              </a:solidFill>
            </a:endParaRPr>
          </a:p>
          <a:p>
            <a:pPr>
              <a:lnSpc>
                <a:spcPct val="80000"/>
              </a:lnSpc>
            </a:pPr>
            <a:endParaRPr lang="it-IT" altLang="it-IT" sz="2800">
              <a:solidFill>
                <a:schemeClr val="hlink"/>
              </a:solidFill>
            </a:endParaRPr>
          </a:p>
          <a:p>
            <a:pPr>
              <a:lnSpc>
                <a:spcPct val="80000"/>
              </a:lnSpc>
            </a:pPr>
            <a:endParaRPr lang="it-IT" altLang="it-IT" sz="2800">
              <a:solidFill>
                <a:schemeClr val="hlink"/>
              </a:solidFill>
            </a:endParaRPr>
          </a:p>
          <a:p>
            <a:pPr>
              <a:lnSpc>
                <a:spcPct val="80000"/>
              </a:lnSpc>
            </a:pPr>
            <a:endParaRPr lang="it-IT" altLang="it-IT" sz="2800">
              <a:solidFill>
                <a:schemeClr val="hlink"/>
              </a:solidFill>
            </a:endParaRPr>
          </a:p>
        </p:txBody>
      </p:sp>
    </p:spTree>
    <p:extLst>
      <p:ext uri="{BB962C8B-B14F-4D97-AF65-F5344CB8AC3E}">
        <p14:creationId xmlns:p14="http://schemas.microsoft.com/office/powerpoint/2010/main" val="23719642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p:txBody>
          <a:bodyPr/>
          <a:lstStyle/>
          <a:p>
            <a:r>
              <a:rPr lang="it-IT" altLang="it-IT" sz="2800">
                <a:solidFill>
                  <a:schemeClr val="hlink"/>
                </a:solidFill>
              </a:rPr>
              <a:t>Art. 220, n. 2, lett. b, CDC</a:t>
            </a:r>
            <a:br>
              <a:rPr lang="it-IT" altLang="it-IT" sz="2800">
                <a:solidFill>
                  <a:schemeClr val="hlink"/>
                </a:solidFill>
              </a:rPr>
            </a:br>
            <a:r>
              <a:rPr lang="it-IT" altLang="it-IT" sz="2800">
                <a:solidFill>
                  <a:schemeClr val="hlink"/>
                </a:solidFill>
              </a:rPr>
              <a:t>Non si procede alla contabilizzazione a posteriori se:</a:t>
            </a:r>
          </a:p>
        </p:txBody>
      </p:sp>
      <p:sp>
        <p:nvSpPr>
          <p:cNvPr id="64515" name="Rectangle 3"/>
          <p:cNvSpPr>
            <a:spLocks noGrp="1"/>
          </p:cNvSpPr>
          <p:nvPr>
            <p:ph type="body" idx="1"/>
          </p:nvPr>
        </p:nvSpPr>
        <p:spPr/>
        <p:txBody>
          <a:bodyPr/>
          <a:lstStyle/>
          <a:p>
            <a:pPr algn="just">
              <a:lnSpc>
                <a:spcPct val="80000"/>
              </a:lnSpc>
            </a:pPr>
            <a:r>
              <a:rPr lang="it-IT" altLang="it-IT" sz="4000">
                <a:solidFill>
                  <a:schemeClr val="hlink"/>
                </a:solidFill>
              </a:rPr>
              <a:t>“1. L’importo dei dazi legalmente dovuto non è stato contabilizzato per un </a:t>
            </a:r>
            <a:r>
              <a:rPr lang="it-IT" altLang="it-IT" sz="4000" b="1">
                <a:solidFill>
                  <a:schemeClr val="hlink"/>
                </a:solidFill>
              </a:rPr>
              <a:t>errore</a:t>
            </a:r>
            <a:r>
              <a:rPr lang="it-IT" altLang="it-IT" sz="4000">
                <a:solidFill>
                  <a:schemeClr val="hlink"/>
                </a:solidFill>
              </a:rPr>
              <a:t> dell’autorità doganale, che non poteva </a:t>
            </a:r>
            <a:r>
              <a:rPr lang="it-IT" altLang="it-IT" sz="4000" b="1">
                <a:solidFill>
                  <a:schemeClr val="hlink"/>
                </a:solidFill>
              </a:rPr>
              <a:t>ragionevolmente</a:t>
            </a:r>
            <a:r>
              <a:rPr lang="it-IT" altLang="it-IT" sz="4000">
                <a:solidFill>
                  <a:schemeClr val="hlink"/>
                </a:solidFill>
              </a:rPr>
              <a:t> essere scoperto dal debitore avendo questi agito in </a:t>
            </a:r>
            <a:r>
              <a:rPr lang="it-IT" altLang="it-IT" sz="4000" b="1">
                <a:solidFill>
                  <a:schemeClr val="hlink"/>
                </a:solidFill>
              </a:rPr>
              <a:t>buona fede</a:t>
            </a:r>
            <a:r>
              <a:rPr lang="it-IT" altLang="it-IT" sz="4000">
                <a:solidFill>
                  <a:schemeClr val="hlink"/>
                </a:solidFill>
              </a:rPr>
              <a:t> e rispettato tutte le </a:t>
            </a:r>
            <a:r>
              <a:rPr lang="it-IT" altLang="it-IT" sz="4000" b="1">
                <a:solidFill>
                  <a:schemeClr val="hlink"/>
                </a:solidFill>
              </a:rPr>
              <a:t>disposizioni previste dalla normativa</a:t>
            </a:r>
            <a:r>
              <a:rPr lang="it-IT" altLang="it-IT" sz="4000">
                <a:solidFill>
                  <a:schemeClr val="hlink"/>
                </a:solidFill>
              </a:rPr>
              <a:t> in vigore riguardo alla dichiarazione in dogana.</a:t>
            </a:r>
          </a:p>
          <a:p>
            <a:pPr>
              <a:lnSpc>
                <a:spcPct val="80000"/>
              </a:lnSpc>
              <a:buFont typeface="Arial" panose="020B0604020202020204" pitchFamily="34" charset="0"/>
              <a:buNone/>
            </a:pPr>
            <a:endParaRPr lang="it-IT" altLang="it-IT" sz="4000">
              <a:solidFill>
                <a:schemeClr val="hlink"/>
              </a:solidFill>
            </a:endParaRPr>
          </a:p>
        </p:txBody>
      </p:sp>
    </p:spTree>
    <p:extLst>
      <p:ext uri="{BB962C8B-B14F-4D97-AF65-F5344CB8AC3E}">
        <p14:creationId xmlns:p14="http://schemas.microsoft.com/office/powerpoint/2010/main" val="2874950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body" idx="1"/>
          </p:nvPr>
        </p:nvSpPr>
        <p:spPr>
          <a:xfrm>
            <a:off x="1981200" y="692151"/>
            <a:ext cx="8229600" cy="5434013"/>
          </a:xfrm>
        </p:spPr>
        <p:txBody>
          <a:bodyPr/>
          <a:lstStyle/>
          <a:p>
            <a:pPr algn="just">
              <a:lnSpc>
                <a:spcPct val="80000"/>
              </a:lnSpc>
            </a:pPr>
            <a:r>
              <a:rPr lang="it-IT" altLang="it-IT" sz="2400">
                <a:solidFill>
                  <a:schemeClr val="hlink"/>
                </a:solidFill>
              </a:rPr>
              <a:t>2. Quando la posizione preferenziale di una merce è stabilita in base ad un </a:t>
            </a:r>
            <a:r>
              <a:rPr lang="it-IT" altLang="it-IT" sz="2400" b="1">
                <a:solidFill>
                  <a:schemeClr val="hlink"/>
                </a:solidFill>
              </a:rPr>
              <a:t>sistema di cooperazione amministrativa</a:t>
            </a:r>
            <a:r>
              <a:rPr lang="it-IT" altLang="it-IT" sz="2400">
                <a:solidFill>
                  <a:schemeClr val="hlink"/>
                </a:solidFill>
              </a:rPr>
              <a:t> che coinvolge le autorità di un Paese terzo,</a:t>
            </a:r>
          </a:p>
          <a:p>
            <a:pPr algn="just">
              <a:lnSpc>
                <a:spcPct val="80000"/>
              </a:lnSpc>
              <a:buFont typeface="Arial" panose="020B0604020202020204" pitchFamily="34" charset="0"/>
              <a:buNone/>
            </a:pPr>
            <a:r>
              <a:rPr lang="it-IT" altLang="it-IT" sz="2400">
                <a:solidFill>
                  <a:schemeClr val="hlink"/>
                </a:solidFill>
              </a:rPr>
              <a:t>il rilascio da parte di queste ultime di un certificato, ove esso si riveli </a:t>
            </a:r>
            <a:r>
              <a:rPr lang="it-IT" altLang="it-IT" sz="2400" b="1">
                <a:solidFill>
                  <a:schemeClr val="hlink"/>
                </a:solidFill>
              </a:rPr>
              <a:t>inesatto</a:t>
            </a:r>
            <a:r>
              <a:rPr lang="it-IT" altLang="it-IT" sz="2400">
                <a:solidFill>
                  <a:schemeClr val="hlink"/>
                </a:solidFill>
              </a:rPr>
              <a:t>, costituisce, ai sensi del primo comma,</a:t>
            </a:r>
          </a:p>
          <a:p>
            <a:pPr algn="just">
              <a:lnSpc>
                <a:spcPct val="80000"/>
              </a:lnSpc>
              <a:buFont typeface="Arial" panose="020B0604020202020204" pitchFamily="34" charset="0"/>
              <a:buNone/>
            </a:pPr>
            <a:r>
              <a:rPr lang="it-IT" altLang="it-IT" sz="2400" i="1">
                <a:solidFill>
                  <a:schemeClr val="hlink"/>
                </a:solidFill>
              </a:rPr>
              <a:t>un errore che non poteva ragionevolmente essere scoperto</a:t>
            </a:r>
            <a:r>
              <a:rPr lang="it-IT" altLang="it-IT" sz="2400">
                <a:solidFill>
                  <a:schemeClr val="hlink"/>
                </a:solidFill>
              </a:rPr>
              <a:t>.</a:t>
            </a:r>
          </a:p>
          <a:p>
            <a:pPr>
              <a:lnSpc>
                <a:spcPct val="80000"/>
              </a:lnSpc>
            </a:pPr>
            <a:endParaRPr lang="it-IT" altLang="it-IT" sz="2400">
              <a:solidFill>
                <a:schemeClr val="hlink"/>
              </a:solidFill>
            </a:endParaRPr>
          </a:p>
          <a:p>
            <a:pPr algn="just">
              <a:lnSpc>
                <a:spcPct val="80000"/>
              </a:lnSpc>
            </a:pPr>
            <a:r>
              <a:rPr lang="it-IT" altLang="it-IT" sz="2400">
                <a:solidFill>
                  <a:schemeClr val="hlink"/>
                </a:solidFill>
              </a:rPr>
              <a:t>3. Il rilascio di un certificato inesatto non costituisce tuttavia un errore in tal senso se il certificato si basa su una </a:t>
            </a:r>
            <a:r>
              <a:rPr lang="it-IT" altLang="it-IT" sz="2400" b="1">
                <a:solidFill>
                  <a:schemeClr val="hlink"/>
                </a:solidFill>
              </a:rPr>
              <a:t>situazione fattuale inesatta riferita dall’esportatore</a:t>
            </a:r>
          </a:p>
          <a:p>
            <a:pPr algn="ctr">
              <a:lnSpc>
                <a:spcPct val="80000"/>
              </a:lnSpc>
              <a:buFont typeface="Arial" panose="020B0604020202020204" pitchFamily="34" charset="0"/>
              <a:buNone/>
            </a:pPr>
            <a:r>
              <a:rPr lang="it-IT" altLang="it-IT" sz="2400">
                <a:solidFill>
                  <a:schemeClr val="hlink"/>
                </a:solidFill>
              </a:rPr>
              <a:t>salvo se, </a:t>
            </a:r>
          </a:p>
          <a:p>
            <a:pPr algn="just">
              <a:lnSpc>
                <a:spcPct val="80000"/>
              </a:lnSpc>
              <a:buFont typeface="Arial" panose="020B0604020202020204" pitchFamily="34" charset="0"/>
              <a:buNone/>
            </a:pPr>
            <a:r>
              <a:rPr lang="it-IT" altLang="it-IT" sz="2400">
                <a:solidFill>
                  <a:schemeClr val="hlink"/>
                </a:solidFill>
              </a:rPr>
              <a:t>in particolare, è evidente che le autorità che hanno rilasciato il certificato </a:t>
            </a:r>
            <a:r>
              <a:rPr lang="it-IT" altLang="it-IT" sz="2400" b="1">
                <a:solidFill>
                  <a:schemeClr val="hlink"/>
                </a:solidFill>
              </a:rPr>
              <a:t>erano informate o avrebbero ragionevolmente dovuto essere informate</a:t>
            </a:r>
            <a:r>
              <a:rPr lang="it-IT" altLang="it-IT" sz="2400">
                <a:solidFill>
                  <a:schemeClr val="hlink"/>
                </a:solidFill>
              </a:rPr>
              <a:t> che le merci non avevano diritto al regime preferenziale.</a:t>
            </a:r>
          </a:p>
          <a:p>
            <a:pPr>
              <a:lnSpc>
                <a:spcPct val="80000"/>
              </a:lnSpc>
              <a:buFont typeface="Arial" panose="020B0604020202020204" pitchFamily="34" charset="0"/>
              <a:buNone/>
            </a:pPr>
            <a:endParaRPr lang="it-IT" altLang="it-IT" sz="2400">
              <a:solidFill>
                <a:schemeClr val="hlink"/>
              </a:solidFill>
            </a:endParaRPr>
          </a:p>
        </p:txBody>
      </p:sp>
    </p:spTree>
    <p:extLst>
      <p:ext uri="{BB962C8B-B14F-4D97-AF65-F5344CB8AC3E}">
        <p14:creationId xmlns:p14="http://schemas.microsoft.com/office/powerpoint/2010/main" val="17402845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a:xfrm>
            <a:off x="1981200" y="274639"/>
            <a:ext cx="8229600" cy="777875"/>
          </a:xfrm>
        </p:spPr>
        <p:txBody>
          <a:bodyPr/>
          <a:lstStyle/>
          <a:p>
            <a:r>
              <a:rPr lang="it-IT" altLang="it-IT" sz="3200">
                <a:solidFill>
                  <a:schemeClr val="hlink"/>
                </a:solidFill>
              </a:rPr>
              <a:t>La fattispecie</a:t>
            </a:r>
          </a:p>
        </p:txBody>
      </p:sp>
      <p:sp>
        <p:nvSpPr>
          <p:cNvPr id="68611" name="Rectangle 3"/>
          <p:cNvSpPr>
            <a:spLocks noGrp="1"/>
          </p:cNvSpPr>
          <p:nvPr>
            <p:ph type="body" idx="1"/>
          </p:nvPr>
        </p:nvSpPr>
        <p:spPr>
          <a:xfrm>
            <a:off x="1981200" y="1196975"/>
            <a:ext cx="8229600" cy="4929188"/>
          </a:xfrm>
        </p:spPr>
        <p:txBody>
          <a:bodyPr/>
          <a:lstStyle/>
          <a:p>
            <a:pPr>
              <a:lnSpc>
                <a:spcPct val="90000"/>
              </a:lnSpc>
            </a:pPr>
            <a:r>
              <a:rPr lang="it-IT" altLang="it-IT" sz="2400">
                <a:solidFill>
                  <a:schemeClr val="hlink"/>
                </a:solidFill>
              </a:rPr>
              <a:t>La Società “Hoogwegt” acquista alcuni quantitativi di burro dall’impresa estone “Lacto”.</a:t>
            </a:r>
          </a:p>
          <a:p>
            <a:pPr>
              <a:lnSpc>
                <a:spcPct val="90000"/>
              </a:lnSpc>
            </a:pPr>
            <a:r>
              <a:rPr lang="it-IT" altLang="it-IT" sz="2400">
                <a:solidFill>
                  <a:schemeClr val="hlink"/>
                </a:solidFill>
              </a:rPr>
              <a:t>Tali quantitativi vengono dichiarati all’ingresso nei Paesi Bassi dalla “Beemsterboer” (spedizioniere doganale) operante per conto della Hoogwegt.</a:t>
            </a:r>
          </a:p>
          <a:p>
            <a:pPr>
              <a:lnSpc>
                <a:spcPct val="90000"/>
              </a:lnSpc>
            </a:pPr>
            <a:r>
              <a:rPr lang="it-IT" altLang="it-IT" sz="2400">
                <a:solidFill>
                  <a:schemeClr val="hlink"/>
                </a:solidFill>
              </a:rPr>
              <a:t>L’Estonia viene indicata come Paese di origine delle merci.</a:t>
            </a:r>
          </a:p>
          <a:p>
            <a:pPr>
              <a:lnSpc>
                <a:spcPct val="90000"/>
              </a:lnSpc>
            </a:pPr>
            <a:r>
              <a:rPr lang="it-IT" altLang="it-IT" sz="2400">
                <a:solidFill>
                  <a:schemeClr val="hlink"/>
                </a:solidFill>
              </a:rPr>
              <a:t>Le merci vengono immesse in libera pratica con applicazione della tariffa preferenziale sulla base di un accordo di libero scambio tra Estonia e UE.</a:t>
            </a:r>
          </a:p>
          <a:p>
            <a:pPr>
              <a:lnSpc>
                <a:spcPct val="90000"/>
              </a:lnSpc>
            </a:pPr>
            <a:r>
              <a:rPr lang="it-IT" altLang="it-IT" sz="2400">
                <a:solidFill>
                  <a:schemeClr val="hlink"/>
                </a:solidFill>
              </a:rPr>
              <a:t>Per provare l’origine del burro ciascuna dichiarazione doganale è accompagnata da un certificato Eur. 1, rilasciato dalle autorità doganali estoni su richiesta della Lacto.</a:t>
            </a:r>
          </a:p>
        </p:txBody>
      </p:sp>
    </p:spTree>
    <p:extLst>
      <p:ext uri="{BB962C8B-B14F-4D97-AF65-F5344CB8AC3E}">
        <p14:creationId xmlns:p14="http://schemas.microsoft.com/office/powerpoint/2010/main" val="42585959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body" idx="1"/>
          </p:nvPr>
        </p:nvSpPr>
        <p:spPr>
          <a:xfrm>
            <a:off x="1981200" y="765175"/>
            <a:ext cx="8229600" cy="5759450"/>
          </a:xfrm>
        </p:spPr>
        <p:txBody>
          <a:bodyPr>
            <a:normAutofit lnSpcReduction="10000"/>
          </a:bodyPr>
          <a:lstStyle/>
          <a:p>
            <a:pPr algn="just">
              <a:lnSpc>
                <a:spcPct val="90000"/>
              </a:lnSpc>
            </a:pPr>
            <a:r>
              <a:rPr lang="it-IT" altLang="it-IT" sz="2400">
                <a:solidFill>
                  <a:schemeClr val="hlink"/>
                </a:solidFill>
              </a:rPr>
              <a:t>In seguito ad indicazioni relative ad una frode riguardante quantitativi di burro commercializzato tra l’Unione europea e l’Estonia, una delegazione istituita dalla Commissione CE, in collaborazione con le autorità doganali nazionali, effettua un controllo a questo proposito.</a:t>
            </a:r>
          </a:p>
          <a:p>
            <a:pPr algn="just">
              <a:lnSpc>
                <a:spcPct val="90000"/>
              </a:lnSpc>
            </a:pPr>
            <a:r>
              <a:rPr lang="it-IT" altLang="it-IT" sz="2400">
                <a:solidFill>
                  <a:schemeClr val="hlink"/>
                </a:solidFill>
              </a:rPr>
              <a:t>Emerge che la Lacto (esportatore) non aveva conservato i documenti originari comprovanti l’origine del burro esportato (negligenza dell’esportatore).</a:t>
            </a:r>
          </a:p>
          <a:p>
            <a:pPr algn="just">
              <a:lnSpc>
                <a:spcPct val="90000"/>
              </a:lnSpc>
            </a:pPr>
            <a:r>
              <a:rPr lang="it-IT" altLang="it-IT" sz="2400">
                <a:solidFill>
                  <a:schemeClr val="hlink"/>
                </a:solidFill>
              </a:rPr>
              <a:t>L’ispettorato delle dogane estone dichiara nulli i certificati Eur. 1 e provvede alla loro revoca.</a:t>
            </a:r>
          </a:p>
          <a:p>
            <a:pPr algn="just">
              <a:lnSpc>
                <a:spcPct val="90000"/>
              </a:lnSpc>
            </a:pPr>
            <a:r>
              <a:rPr lang="it-IT" altLang="it-IT" sz="2400">
                <a:solidFill>
                  <a:schemeClr val="hlink"/>
                </a:solidFill>
              </a:rPr>
              <a:t>Nell’impossibilità di stabilire l’origine del burro le autorità doganali olandesi procedono al recupero a posteriori nei confronti della Beemsterboer.</a:t>
            </a:r>
          </a:p>
          <a:p>
            <a:pPr algn="just">
              <a:lnSpc>
                <a:spcPct val="90000"/>
              </a:lnSpc>
            </a:pPr>
            <a:r>
              <a:rPr lang="it-IT" altLang="it-IT" sz="2400">
                <a:solidFill>
                  <a:schemeClr val="hlink"/>
                </a:solidFill>
              </a:rPr>
              <a:t>Nel corso del procedimento giudiziale conseguentemente insorto, il Gerechtshof te Amsterdam decide di sospendere il giudizio e di adire la Corte di Giustizia con rinvio pregiudiziale.</a:t>
            </a:r>
          </a:p>
        </p:txBody>
      </p:sp>
    </p:spTree>
    <p:extLst>
      <p:ext uri="{BB962C8B-B14F-4D97-AF65-F5344CB8AC3E}">
        <p14:creationId xmlns:p14="http://schemas.microsoft.com/office/powerpoint/2010/main" val="16318403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p:txBody>
          <a:bodyPr/>
          <a:lstStyle/>
          <a:p>
            <a:r>
              <a:rPr lang="it-IT" altLang="it-IT" sz="3200">
                <a:solidFill>
                  <a:schemeClr val="hlink"/>
                </a:solidFill>
              </a:rPr>
              <a:t>Questioni pregiudiziali</a:t>
            </a:r>
            <a:br>
              <a:rPr lang="it-IT" altLang="it-IT" sz="3200">
                <a:solidFill>
                  <a:schemeClr val="hlink"/>
                </a:solidFill>
              </a:rPr>
            </a:br>
            <a:r>
              <a:rPr lang="it-IT" altLang="it-IT" sz="3200">
                <a:solidFill>
                  <a:schemeClr val="hlink"/>
                </a:solidFill>
              </a:rPr>
              <a:t>sottoposte all’esame della CGCE</a:t>
            </a:r>
          </a:p>
        </p:txBody>
      </p:sp>
      <p:sp>
        <p:nvSpPr>
          <p:cNvPr id="72707" name="Rectangle 3"/>
          <p:cNvSpPr>
            <a:spLocks noGrp="1"/>
          </p:cNvSpPr>
          <p:nvPr>
            <p:ph type="body" idx="1"/>
          </p:nvPr>
        </p:nvSpPr>
        <p:spPr/>
        <p:txBody>
          <a:bodyPr/>
          <a:lstStyle/>
          <a:p>
            <a:pPr algn="just">
              <a:lnSpc>
                <a:spcPct val="80000"/>
              </a:lnSpc>
            </a:pPr>
            <a:r>
              <a:rPr lang="it-IT" altLang="it-IT" sz="2000">
                <a:solidFill>
                  <a:schemeClr val="hlink"/>
                </a:solidFill>
              </a:rPr>
              <a:t>1) (…)</a:t>
            </a:r>
          </a:p>
          <a:p>
            <a:pPr algn="just">
              <a:lnSpc>
                <a:spcPct val="80000"/>
              </a:lnSpc>
            </a:pPr>
            <a:r>
              <a:rPr lang="it-IT" altLang="it-IT" sz="2000">
                <a:solidFill>
                  <a:schemeClr val="hlink"/>
                </a:solidFill>
              </a:rPr>
              <a:t>2) “</a:t>
            </a:r>
            <a:r>
              <a:rPr lang="it-IT" altLang="it-IT" sz="2000" u="sng">
                <a:solidFill>
                  <a:schemeClr val="hlink"/>
                </a:solidFill>
              </a:rPr>
              <a:t>se un certificato Eur. 1 del quale sia impossibile accertare l’effettiva inesattezza</a:t>
            </a:r>
            <a:r>
              <a:rPr lang="it-IT" altLang="it-IT" sz="2000">
                <a:solidFill>
                  <a:schemeClr val="hlink"/>
                </a:solidFill>
              </a:rPr>
              <a:t>, in quanto ad un controllo a posteriori l’origine delle merci per le quali il certificato è stato rilasciato non ha potuto esser confermata, mentre tali merci per questo solo motivo vengono private del trattamento preferenziale, </a:t>
            </a:r>
            <a:r>
              <a:rPr lang="it-IT" altLang="it-IT" sz="2000" u="sng">
                <a:solidFill>
                  <a:schemeClr val="hlink"/>
                </a:solidFill>
              </a:rPr>
              <a:t>sia un “certificato inesatto”, ai sensi dell’art. 220, n. 2, lett. b)</a:t>
            </a:r>
            <a:r>
              <a:rPr lang="it-IT" altLang="it-IT" sz="2000">
                <a:solidFill>
                  <a:schemeClr val="hlink"/>
                </a:solidFill>
              </a:rPr>
              <a:t> CDC e, ove così non fosse, se un interessato possa invocare vittoriosamente tale disposizione”;</a:t>
            </a:r>
          </a:p>
          <a:p>
            <a:pPr algn="just">
              <a:lnSpc>
                <a:spcPct val="80000"/>
              </a:lnSpc>
              <a:buFont typeface="Arial" panose="020B0604020202020204" pitchFamily="34" charset="0"/>
              <a:buNone/>
            </a:pPr>
            <a:endParaRPr lang="it-IT" altLang="it-IT" sz="2000">
              <a:solidFill>
                <a:schemeClr val="hlink"/>
              </a:solidFill>
            </a:endParaRPr>
          </a:p>
          <a:p>
            <a:pPr algn="just">
              <a:lnSpc>
                <a:spcPct val="80000"/>
              </a:lnSpc>
            </a:pPr>
            <a:r>
              <a:rPr lang="it-IT" altLang="it-IT" sz="2000">
                <a:solidFill>
                  <a:schemeClr val="hlink"/>
                </a:solidFill>
              </a:rPr>
              <a:t>3) “in caso di soluzione affermativa della seconda questione, </a:t>
            </a:r>
            <a:r>
              <a:rPr lang="it-IT" altLang="it-IT" sz="2000" u="sng">
                <a:solidFill>
                  <a:schemeClr val="hlink"/>
                </a:solidFill>
              </a:rPr>
              <a:t>su chi gravi l’onere di provare:</a:t>
            </a:r>
          </a:p>
          <a:p>
            <a:pPr lvl="1" algn="just">
              <a:lnSpc>
                <a:spcPct val="80000"/>
              </a:lnSpc>
            </a:pPr>
            <a:r>
              <a:rPr lang="it-IT" altLang="it-IT" sz="1800">
                <a:solidFill>
                  <a:schemeClr val="hlink"/>
                </a:solidFill>
              </a:rPr>
              <a:t>che il certificato è basato su una </a:t>
            </a:r>
            <a:r>
              <a:rPr lang="it-IT" altLang="it-IT" sz="1800" i="1">
                <a:solidFill>
                  <a:schemeClr val="hlink"/>
                </a:solidFill>
              </a:rPr>
              <a:t>inesatta presentazione dei fatti</a:t>
            </a:r>
            <a:r>
              <a:rPr lang="it-IT" altLang="it-IT" sz="1800">
                <a:solidFill>
                  <a:schemeClr val="hlink"/>
                </a:solidFill>
              </a:rPr>
              <a:t> da parte dell’esportatore, e/o </a:t>
            </a:r>
          </a:p>
          <a:p>
            <a:pPr lvl="1" algn="just">
              <a:lnSpc>
                <a:spcPct val="80000"/>
              </a:lnSpc>
            </a:pPr>
            <a:r>
              <a:rPr lang="it-IT" altLang="it-IT" sz="1800">
                <a:solidFill>
                  <a:schemeClr val="hlink"/>
                </a:solidFill>
              </a:rPr>
              <a:t>che </a:t>
            </a:r>
            <a:r>
              <a:rPr lang="it-IT" altLang="it-IT" sz="1800" i="1">
                <a:solidFill>
                  <a:schemeClr val="hlink"/>
                </a:solidFill>
              </a:rPr>
              <a:t>le autorità</a:t>
            </a:r>
            <a:r>
              <a:rPr lang="it-IT" altLang="it-IT" sz="1800">
                <a:solidFill>
                  <a:schemeClr val="hlink"/>
                </a:solidFill>
              </a:rPr>
              <a:t> che hanno rilasciato il certificato (Eur. 1) </a:t>
            </a:r>
            <a:r>
              <a:rPr lang="it-IT" altLang="it-IT" sz="1800" i="1">
                <a:solidFill>
                  <a:schemeClr val="hlink"/>
                </a:solidFill>
              </a:rPr>
              <a:t>manifestamente sapevano o avrebbero dovuto sapere</a:t>
            </a:r>
            <a:r>
              <a:rPr lang="it-IT" altLang="it-IT" sz="1800">
                <a:solidFill>
                  <a:schemeClr val="hlink"/>
                </a:solidFill>
              </a:rPr>
              <a:t> che le merci non potevano beneficiare di un trattamento preferenziale”;</a:t>
            </a:r>
          </a:p>
          <a:p>
            <a:pPr algn="just">
              <a:lnSpc>
                <a:spcPct val="80000"/>
              </a:lnSpc>
            </a:pPr>
            <a:r>
              <a:rPr lang="it-IT" altLang="it-IT" sz="2000">
                <a:solidFill>
                  <a:schemeClr val="hlink"/>
                </a:solidFill>
              </a:rPr>
              <a:t>4) (…)</a:t>
            </a:r>
          </a:p>
        </p:txBody>
      </p:sp>
    </p:spTree>
    <p:extLst>
      <p:ext uri="{BB962C8B-B14F-4D97-AF65-F5344CB8AC3E}">
        <p14:creationId xmlns:p14="http://schemas.microsoft.com/office/powerpoint/2010/main" val="575759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1992313" y="188913"/>
            <a:ext cx="8229600" cy="863600"/>
          </a:xfrm>
        </p:spPr>
        <p:txBody>
          <a:bodyPr/>
          <a:lstStyle/>
          <a:p>
            <a:r>
              <a:rPr lang="it-IT" altLang="it-IT" sz="3600">
                <a:solidFill>
                  <a:srgbClr val="0000FF"/>
                </a:solidFill>
              </a:rPr>
              <a:t>Evoluzione legislativa</a:t>
            </a:r>
          </a:p>
        </p:txBody>
      </p:sp>
      <p:sp>
        <p:nvSpPr>
          <p:cNvPr id="4099" name="Segnaposto contenuto 2"/>
          <p:cNvSpPr>
            <a:spLocks noGrp="1"/>
          </p:cNvSpPr>
          <p:nvPr>
            <p:ph idx="1"/>
          </p:nvPr>
        </p:nvSpPr>
        <p:spPr>
          <a:xfrm>
            <a:off x="1992313" y="1125539"/>
            <a:ext cx="8229600" cy="5399087"/>
          </a:xfrm>
        </p:spPr>
        <p:txBody>
          <a:bodyPr/>
          <a:lstStyle/>
          <a:p>
            <a:pPr marL="0" indent="0" algn="ctr">
              <a:buNone/>
              <a:defRPr/>
            </a:pPr>
            <a:r>
              <a:rPr lang="it-IT" altLang="it-IT" sz="2400" b="1" dirty="0">
                <a:solidFill>
                  <a:srgbClr val="0000FF"/>
                </a:solidFill>
              </a:rPr>
              <a:t>VECCHIO IMPIANTO NORMATIVO</a:t>
            </a:r>
          </a:p>
          <a:p>
            <a:pPr marL="0" indent="0" algn="ctr">
              <a:buNone/>
              <a:defRPr/>
            </a:pPr>
            <a:endParaRPr lang="it-IT" altLang="it-IT" sz="2400" dirty="0">
              <a:solidFill>
                <a:srgbClr val="0000FF"/>
              </a:solidFill>
            </a:endParaRPr>
          </a:p>
          <a:p>
            <a:pPr algn="just">
              <a:defRPr/>
            </a:pPr>
            <a:r>
              <a:rPr lang="it-IT" altLang="it-IT" sz="2400" dirty="0">
                <a:solidFill>
                  <a:srgbClr val="0000FF"/>
                </a:solidFill>
              </a:rPr>
              <a:t>Codice doganale - Regolamento (CEE) n° 2913/92 del Consiglio del 12 ottobre 1992</a:t>
            </a:r>
          </a:p>
          <a:p>
            <a:pPr algn="just">
              <a:defRPr/>
            </a:pPr>
            <a:r>
              <a:rPr lang="it-IT" altLang="it-IT" sz="2400" dirty="0">
                <a:solidFill>
                  <a:srgbClr val="0000FF"/>
                </a:solidFill>
              </a:rPr>
              <a:t>Regolamento Comunitario di Attuazione - Regolamento (CEE) n° 2454/93 della Commissione del 2 luglio 1993 e Allegati. Il Regolamento (D.A.C.C.) fissa talune disposizioni d'applicazione del regolamento (CEE) n.2913/92 del Consiglio che istituisce il codice doganale comunitario</a:t>
            </a:r>
          </a:p>
          <a:p>
            <a:pPr algn="just">
              <a:defRPr/>
            </a:pPr>
            <a:r>
              <a:rPr lang="it-IT" altLang="it-IT" sz="2400" dirty="0">
                <a:solidFill>
                  <a:srgbClr val="0000FF"/>
                </a:solidFill>
              </a:rPr>
              <a:t>Regolamento CE N.450/2008 del 23 aprile 2008 che istituisce il Codice doganale comunitario, cd. “Codice doganale aggiornato”, abrogato dal Regolamento (UE) N. 952/2013</a:t>
            </a:r>
          </a:p>
        </p:txBody>
      </p:sp>
    </p:spTree>
    <p:extLst>
      <p:ext uri="{BB962C8B-B14F-4D97-AF65-F5344CB8AC3E}">
        <p14:creationId xmlns:p14="http://schemas.microsoft.com/office/powerpoint/2010/main" val="37431900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a:xfrm>
            <a:off x="1981200" y="274638"/>
            <a:ext cx="8229600" cy="633412"/>
          </a:xfrm>
        </p:spPr>
        <p:txBody>
          <a:bodyPr/>
          <a:lstStyle/>
          <a:p>
            <a:r>
              <a:rPr lang="it-IT" altLang="it-IT" sz="3200">
                <a:solidFill>
                  <a:schemeClr val="hlink"/>
                </a:solidFill>
              </a:rPr>
              <a:t>Interpretazione della Corte di Giustizia CE</a:t>
            </a:r>
          </a:p>
        </p:txBody>
      </p:sp>
      <p:sp>
        <p:nvSpPr>
          <p:cNvPr id="74755" name="Rectangle 3"/>
          <p:cNvSpPr>
            <a:spLocks noGrp="1"/>
          </p:cNvSpPr>
          <p:nvPr>
            <p:ph type="body" idx="1"/>
          </p:nvPr>
        </p:nvSpPr>
        <p:spPr>
          <a:xfrm>
            <a:off x="1981200" y="1052513"/>
            <a:ext cx="8218488" cy="5040312"/>
          </a:xfrm>
        </p:spPr>
        <p:txBody>
          <a:bodyPr/>
          <a:lstStyle/>
          <a:p>
            <a:pPr algn="just">
              <a:lnSpc>
                <a:spcPct val="80000"/>
              </a:lnSpc>
            </a:pPr>
            <a:r>
              <a:rPr lang="it-IT" altLang="it-IT" sz="1800">
                <a:solidFill>
                  <a:schemeClr val="hlink"/>
                </a:solidFill>
              </a:rPr>
              <a:t>Qualora a seguito di un controllo a posteriori l’origine delle merci risultante da u n certificato Eur. 1 non possa più essere confermata tale certificato </a:t>
            </a:r>
            <a:r>
              <a:rPr lang="it-IT" altLang="it-IT" sz="1800" u="sng">
                <a:solidFill>
                  <a:schemeClr val="hlink"/>
                </a:solidFill>
              </a:rPr>
              <a:t>deve essere considerato come un certificato inesatto</a:t>
            </a:r>
            <a:r>
              <a:rPr lang="it-IT" altLang="it-IT" sz="1800">
                <a:solidFill>
                  <a:schemeClr val="hlink"/>
                </a:solidFill>
              </a:rPr>
              <a:t> ai sensi dell’art. 220, n. 2, lett. b) CDC.</a:t>
            </a:r>
          </a:p>
          <a:p>
            <a:pPr algn="just">
              <a:lnSpc>
                <a:spcPct val="80000"/>
              </a:lnSpc>
              <a:buFont typeface="Arial" panose="020B0604020202020204" pitchFamily="34" charset="0"/>
              <a:buNone/>
            </a:pPr>
            <a:endParaRPr lang="it-IT" altLang="it-IT" sz="1800">
              <a:solidFill>
                <a:schemeClr val="hlink"/>
              </a:solidFill>
            </a:endParaRPr>
          </a:p>
          <a:p>
            <a:pPr algn="just">
              <a:lnSpc>
                <a:spcPct val="80000"/>
              </a:lnSpc>
            </a:pPr>
            <a:r>
              <a:rPr lang="it-IT" altLang="it-IT" sz="1800">
                <a:solidFill>
                  <a:schemeClr val="hlink"/>
                </a:solidFill>
              </a:rPr>
              <a:t>Conformemente alle regole tradizionali di ripartizione </a:t>
            </a:r>
            <a:r>
              <a:rPr lang="it-IT" altLang="it-IT" sz="1800" u="sng">
                <a:solidFill>
                  <a:schemeClr val="hlink"/>
                </a:solidFill>
              </a:rPr>
              <a:t>dell’onere della prova, spetta alle autorità doganali</a:t>
            </a:r>
            <a:r>
              <a:rPr lang="it-IT" altLang="it-IT" sz="1800">
                <a:solidFill>
                  <a:schemeClr val="hlink"/>
                </a:solidFill>
              </a:rPr>
              <a:t> che intendano avvalersi dell’art. 220, n. 2, lett. b), comma 3, initio, CDC, per procedere al recupero a posteriori, fornire, a sostegno della loro pretesa, la prova che il rilascio dei certificati inesatti è imputabile all’inesatta presentazione dei fatti da parte dell’esportatore.</a:t>
            </a:r>
          </a:p>
          <a:p>
            <a:pPr algn="just">
              <a:lnSpc>
                <a:spcPct val="80000"/>
              </a:lnSpc>
            </a:pPr>
            <a:r>
              <a:rPr lang="it-IT" altLang="it-IT" sz="1800" u="sng">
                <a:solidFill>
                  <a:schemeClr val="hlink"/>
                </a:solidFill>
              </a:rPr>
              <a:t>Laddove, tuttavia, le Autorità doganali non abbiano la possibilità di dimostrare</a:t>
            </a:r>
            <a:r>
              <a:rPr lang="it-IT" altLang="it-IT" sz="1800">
                <a:solidFill>
                  <a:schemeClr val="hlink"/>
                </a:solidFill>
              </a:rPr>
              <a:t> la correttezza o meno delle informazioni fornite in vista del rilascio di un certificato Eur. 1 (</a:t>
            </a:r>
            <a:r>
              <a:rPr lang="it-IT" altLang="it-IT" sz="1800" u="sng">
                <a:solidFill>
                  <a:schemeClr val="hlink"/>
                </a:solidFill>
              </a:rPr>
              <a:t>perché per esempio l’esportatore non ha conservato, presso di sé, i documenti probatori, malgrado l’obbligo di conservare per almeno tre anni</a:t>
            </a:r>
            <a:r>
              <a:rPr lang="it-IT" altLang="it-IT" sz="1800">
                <a:solidFill>
                  <a:schemeClr val="hlink"/>
                </a:solidFill>
              </a:rPr>
              <a:t> la necessaria documentazione comprovante il carattere originario dei prodotti in questione, come imposto dall’art. 28, n. 1, del Protocollo n. 3), </a:t>
            </a:r>
            <a:r>
              <a:rPr lang="it-IT" altLang="it-IT" sz="1800" u="sng">
                <a:solidFill>
                  <a:schemeClr val="hlink"/>
                </a:solidFill>
              </a:rPr>
              <a:t>spetta al debitore provare che i detti certificati rilasciati dalle Autorità del Paese terzo erano fondati su un’esatta presentazione dei fatti.</a:t>
            </a:r>
          </a:p>
          <a:p>
            <a:pPr algn="just">
              <a:lnSpc>
                <a:spcPct val="80000"/>
              </a:lnSpc>
            </a:pPr>
            <a:r>
              <a:rPr lang="it-IT" altLang="it-IT" sz="1800">
                <a:solidFill>
                  <a:schemeClr val="hlink"/>
                </a:solidFill>
              </a:rPr>
              <a:t>Spetta agli operatori economici adottare, nell’ambito dei loro rapporti contrattuali, i provvedimenti necessari per premunirsi contro i </a:t>
            </a:r>
            <a:r>
              <a:rPr lang="it-IT" altLang="it-IT" sz="1800" b="1">
                <a:solidFill>
                  <a:schemeClr val="hlink"/>
                </a:solidFill>
              </a:rPr>
              <a:t>rischi </a:t>
            </a:r>
            <a:r>
              <a:rPr lang="it-IT" altLang="it-IT" sz="1800">
                <a:solidFill>
                  <a:schemeClr val="hlink"/>
                </a:solidFill>
              </a:rPr>
              <a:t>di un’azione di recupero a posteriori.</a:t>
            </a:r>
          </a:p>
          <a:p>
            <a:pPr algn="just">
              <a:lnSpc>
                <a:spcPct val="80000"/>
              </a:lnSpc>
            </a:pPr>
            <a:endParaRPr lang="it-IT" altLang="it-IT" sz="1800">
              <a:solidFill>
                <a:schemeClr val="hlink"/>
              </a:solidFill>
            </a:endParaRPr>
          </a:p>
        </p:txBody>
      </p:sp>
    </p:spTree>
    <p:extLst>
      <p:ext uri="{BB962C8B-B14F-4D97-AF65-F5344CB8AC3E}">
        <p14:creationId xmlns:p14="http://schemas.microsoft.com/office/powerpoint/2010/main" val="902318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p:txBody>
          <a:bodyPr/>
          <a:lstStyle/>
          <a:p>
            <a:r>
              <a:rPr lang="it-IT" altLang="it-IT" sz="3200">
                <a:solidFill>
                  <a:schemeClr val="hlink"/>
                </a:solidFill>
              </a:rPr>
              <a:t>Massima della Corte di Giustizia CE</a:t>
            </a:r>
          </a:p>
        </p:txBody>
      </p:sp>
      <p:sp>
        <p:nvSpPr>
          <p:cNvPr id="76803" name="Rectangle 3"/>
          <p:cNvSpPr>
            <a:spLocks noGrp="1"/>
          </p:cNvSpPr>
          <p:nvPr>
            <p:ph type="body" idx="1"/>
          </p:nvPr>
        </p:nvSpPr>
        <p:spPr/>
        <p:txBody>
          <a:bodyPr/>
          <a:lstStyle/>
          <a:p>
            <a:pPr algn="just">
              <a:lnSpc>
                <a:spcPct val="80000"/>
              </a:lnSpc>
            </a:pPr>
            <a:r>
              <a:rPr lang="it-IT" altLang="it-IT" sz="2400">
                <a:solidFill>
                  <a:schemeClr val="hlink"/>
                </a:solidFill>
              </a:rPr>
              <a:t>“</a:t>
            </a:r>
            <a:r>
              <a:rPr lang="it-IT" altLang="it-IT" sz="2400" i="1">
                <a:solidFill>
                  <a:schemeClr val="hlink"/>
                </a:solidFill>
              </a:rPr>
              <a:t> In linea di principio spetta alle autorità doganali che intendano avvalersi dell’art. 220, n. 2, lett. b), comma 3, </a:t>
            </a:r>
            <a:r>
              <a:rPr lang="it-IT" altLang="it-IT" sz="2400">
                <a:solidFill>
                  <a:schemeClr val="hlink"/>
                </a:solidFill>
              </a:rPr>
              <a:t>initio</a:t>
            </a:r>
            <a:r>
              <a:rPr lang="it-IT" altLang="it-IT" sz="2400" i="1">
                <a:solidFill>
                  <a:schemeClr val="hlink"/>
                </a:solidFill>
              </a:rPr>
              <a:t>, per procedere al recupero a posteriori, fornire la prova che il rilascio dei certificati inesatti è imputabile all’inesatta presentazione dei fatti da parte dell’esportatore. Tuttavia, qualora, a seguito di una negligenza imputabile soltanto all’esportatore, le autorità doganali si trovino nell’impossibilità di fornire la prova necessaria del fatto che il certificato Eur. 1 è stato rilasciato sulla base della presentazione esatta o inesatta dei fatti da parte dell’esportatore stesso, incombe al debitore dei dazi dimostrare che tale certificato rilasciato dalle autorità del Paese terzo si basava su un’esatta presentazione dei fatti”.</a:t>
            </a:r>
            <a:endParaRPr lang="it-IT" altLang="it-IT" sz="2400">
              <a:solidFill>
                <a:schemeClr val="hlink"/>
              </a:solidFill>
            </a:endParaRPr>
          </a:p>
        </p:txBody>
      </p:sp>
    </p:spTree>
    <p:extLst>
      <p:ext uri="{BB962C8B-B14F-4D97-AF65-F5344CB8AC3E}">
        <p14:creationId xmlns:p14="http://schemas.microsoft.com/office/powerpoint/2010/main" val="3330933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ctrTitle"/>
          </p:nvPr>
        </p:nvSpPr>
        <p:spPr>
          <a:xfrm>
            <a:off x="2209800" y="2286000"/>
            <a:ext cx="7772400" cy="1143000"/>
          </a:xfrm>
        </p:spPr>
        <p:txBody>
          <a:bodyPr/>
          <a:lstStyle/>
          <a:p>
            <a:r>
              <a:rPr lang="it-IT" altLang="it-IT" sz="3200" u="sng">
                <a:solidFill>
                  <a:schemeClr val="hlink"/>
                </a:solidFill>
              </a:rPr>
              <a:t>- Valore delle merci - </a:t>
            </a:r>
          </a:p>
        </p:txBody>
      </p:sp>
      <p:sp>
        <p:nvSpPr>
          <p:cNvPr id="78851" name="Rectangle 3"/>
          <p:cNvSpPr>
            <a:spLocks noGrp="1"/>
          </p:cNvSpPr>
          <p:nvPr>
            <p:ph type="subTitle" idx="1"/>
          </p:nvPr>
        </p:nvSpPr>
        <p:spPr/>
        <p:txBody>
          <a:bodyPr/>
          <a:lstStyle/>
          <a:p>
            <a:r>
              <a:rPr lang="it-IT" altLang="it-IT">
                <a:solidFill>
                  <a:schemeClr val="hlink"/>
                </a:solidFill>
              </a:rPr>
              <a:t>Procedura di valutazione di ciascuna transazione</a:t>
            </a:r>
          </a:p>
        </p:txBody>
      </p:sp>
    </p:spTree>
    <p:extLst>
      <p:ext uri="{BB962C8B-B14F-4D97-AF65-F5344CB8AC3E}">
        <p14:creationId xmlns:p14="http://schemas.microsoft.com/office/powerpoint/2010/main" val="14900110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p:txBody>
          <a:bodyPr/>
          <a:lstStyle/>
          <a:p>
            <a:r>
              <a:rPr lang="it-IT" altLang="it-IT" sz="4000">
                <a:solidFill>
                  <a:schemeClr val="hlink"/>
                </a:solidFill>
              </a:rPr>
              <a:t>Criterio base: valore di transazione</a:t>
            </a:r>
          </a:p>
        </p:txBody>
      </p:sp>
      <p:sp>
        <p:nvSpPr>
          <p:cNvPr id="80899" name="Rectangle 3"/>
          <p:cNvSpPr>
            <a:spLocks noGrp="1"/>
          </p:cNvSpPr>
          <p:nvPr>
            <p:ph type="body" idx="1"/>
          </p:nvPr>
        </p:nvSpPr>
        <p:spPr/>
        <p:txBody>
          <a:bodyPr/>
          <a:lstStyle/>
          <a:p>
            <a:pPr algn="ctr">
              <a:buFont typeface="Arial" panose="020B0604020202020204" pitchFamily="34" charset="0"/>
              <a:buNone/>
            </a:pPr>
            <a:endParaRPr lang="it-IT" altLang="it-IT">
              <a:solidFill>
                <a:schemeClr val="hlink"/>
              </a:solidFill>
            </a:endParaRPr>
          </a:p>
          <a:p>
            <a:pPr algn="ctr">
              <a:buFont typeface="Arial" panose="020B0604020202020204" pitchFamily="34" charset="0"/>
              <a:buNone/>
            </a:pPr>
            <a:r>
              <a:rPr lang="it-IT" altLang="it-IT">
                <a:solidFill>
                  <a:schemeClr val="hlink"/>
                </a:solidFill>
              </a:rPr>
              <a:t>Art. 70 CDU</a:t>
            </a:r>
          </a:p>
          <a:p>
            <a:pPr algn="just"/>
            <a:endParaRPr lang="it-IT" altLang="it-IT">
              <a:solidFill>
                <a:schemeClr val="hlink"/>
              </a:solidFill>
            </a:endParaRPr>
          </a:p>
          <a:p>
            <a:pPr algn="just">
              <a:buFont typeface="Arial" panose="020B0604020202020204" pitchFamily="34" charset="0"/>
              <a:buNone/>
            </a:pPr>
            <a:r>
              <a:rPr lang="it-IT" altLang="it-IT">
                <a:solidFill>
                  <a:schemeClr val="hlink"/>
                </a:solidFill>
              </a:rPr>
              <a:t>Il valore di transazione corrisponde “</a:t>
            </a:r>
            <a:r>
              <a:rPr lang="it-IT" altLang="it-IT" i="1">
                <a:solidFill>
                  <a:schemeClr val="hlink"/>
                </a:solidFill>
              </a:rPr>
              <a:t>al prezzo effettivamente pagato o da pagare per le merci quando sono vendute per l’esportazione verso il territorio doganale dell’Unione, eventualmente adeguato</a:t>
            </a:r>
            <a:r>
              <a:rPr lang="it-IT" altLang="it-IT">
                <a:solidFill>
                  <a:schemeClr val="hlink"/>
                </a:solidFill>
              </a:rPr>
              <a:t>” </a:t>
            </a:r>
          </a:p>
          <a:p>
            <a:pPr algn="just">
              <a:buFont typeface="Arial" panose="020B0604020202020204" pitchFamily="34" charset="0"/>
              <a:buNone/>
            </a:pPr>
            <a:endParaRPr lang="it-IT" altLang="it-IT">
              <a:solidFill>
                <a:schemeClr val="hlink"/>
              </a:solidFill>
            </a:endParaRPr>
          </a:p>
        </p:txBody>
      </p:sp>
    </p:spTree>
    <p:extLst>
      <p:ext uri="{BB962C8B-B14F-4D97-AF65-F5344CB8AC3E}">
        <p14:creationId xmlns:p14="http://schemas.microsoft.com/office/powerpoint/2010/main" val="15220716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a:xfrm>
            <a:off x="1981200" y="1"/>
            <a:ext cx="8229600" cy="1700213"/>
          </a:xfrm>
        </p:spPr>
        <p:txBody>
          <a:bodyPr/>
          <a:lstStyle/>
          <a:p>
            <a:pPr algn="just"/>
            <a:r>
              <a:rPr lang="it-IT" altLang="it-IT" sz="1800">
                <a:solidFill>
                  <a:schemeClr val="hlink"/>
                </a:solidFill>
              </a:rPr>
              <a:t>Affinché l’equità e la centralità del metodo del valore di transazione non siano vanificate da particolari situazioni in cui possono venire a trovarsi le parti contraenti è necessario che siano rispettate determinate condizioni</a:t>
            </a:r>
            <a:br>
              <a:rPr lang="it-IT" altLang="it-IT" sz="1800">
                <a:solidFill>
                  <a:schemeClr val="hlink"/>
                </a:solidFill>
              </a:rPr>
            </a:br>
            <a:r>
              <a:rPr lang="it-IT" altLang="it-IT" sz="1800">
                <a:solidFill>
                  <a:schemeClr val="hlink"/>
                </a:solidFill>
              </a:rPr>
              <a:t>(pena l’inapplicabilità di tale regola).</a:t>
            </a:r>
          </a:p>
        </p:txBody>
      </p:sp>
      <p:sp>
        <p:nvSpPr>
          <p:cNvPr id="82947" name="Rectangle 3"/>
          <p:cNvSpPr>
            <a:spLocks noGrp="1"/>
          </p:cNvSpPr>
          <p:nvPr>
            <p:ph type="body" idx="1"/>
          </p:nvPr>
        </p:nvSpPr>
        <p:spPr>
          <a:xfrm>
            <a:off x="1981200" y="1916114"/>
            <a:ext cx="8229600" cy="4537075"/>
          </a:xfrm>
        </p:spPr>
        <p:txBody>
          <a:bodyPr/>
          <a:lstStyle/>
          <a:p>
            <a:pPr algn="just">
              <a:lnSpc>
                <a:spcPct val="80000"/>
              </a:lnSpc>
            </a:pPr>
            <a:r>
              <a:rPr lang="it-IT" altLang="it-IT" sz="2000">
                <a:solidFill>
                  <a:schemeClr val="hlink"/>
                </a:solidFill>
              </a:rPr>
              <a:t>Non devono esistere restrizioni per la cessione o l’utilizzazione delle merci da parte del compratore, al di fuori di quelle imposte o richieste dalla legge o dalle autorità pubbliche nell’Unione, o che limitino l’area geografica nella quale le merci possono essere rivendute, ovvero non intacchino sostanzialmente il loro valore;</a:t>
            </a:r>
          </a:p>
          <a:p>
            <a:pPr algn="just">
              <a:lnSpc>
                <a:spcPct val="80000"/>
              </a:lnSpc>
            </a:pPr>
            <a:r>
              <a:rPr lang="it-IT" altLang="it-IT" sz="2000">
                <a:solidFill>
                  <a:schemeClr val="hlink"/>
                </a:solidFill>
              </a:rPr>
              <a:t>La vendita o il prezzo non deve essere subordinato a condizioni o prestazioni il cui valore non possa essere determinato in relazione alle merci da valutare;</a:t>
            </a:r>
          </a:p>
          <a:p>
            <a:pPr algn="just">
              <a:lnSpc>
                <a:spcPct val="80000"/>
              </a:lnSpc>
            </a:pPr>
            <a:r>
              <a:rPr lang="it-IT" altLang="it-IT" sz="2000">
                <a:solidFill>
                  <a:schemeClr val="hlink"/>
                </a:solidFill>
              </a:rPr>
              <a:t>Nessuna parte del prodotto, relativo a qualsiasi rivendita o successiva cessione, deve ritornare direttamente o indirettamente al venditore, a meno che non possa essere operato un appropriato adeguamento;</a:t>
            </a:r>
          </a:p>
          <a:p>
            <a:pPr algn="just">
              <a:lnSpc>
                <a:spcPct val="80000"/>
              </a:lnSpc>
            </a:pPr>
            <a:r>
              <a:rPr lang="it-IT" altLang="it-IT" sz="2400">
                <a:solidFill>
                  <a:schemeClr val="hlink"/>
                </a:solidFill>
              </a:rPr>
              <a:t>Non devono esserci legami tra l’acquirente e il venditore che abbiano influenzato la determinazione del prezzo </a:t>
            </a:r>
            <a:r>
              <a:rPr lang="it-IT" altLang="it-IT" sz="2400" i="1">
                <a:solidFill>
                  <a:srgbClr val="0000FF"/>
                </a:solidFill>
              </a:rPr>
              <a:t>-</a:t>
            </a:r>
            <a:r>
              <a:rPr lang="it-IT" altLang="it-IT" sz="2400">
                <a:solidFill>
                  <a:srgbClr val="0000FF"/>
                </a:solidFill>
              </a:rPr>
              <a:t> art. 70, par. 3, lett. d), CDU </a:t>
            </a:r>
            <a:r>
              <a:rPr lang="it-IT" altLang="it-IT" sz="2000">
                <a:solidFill>
                  <a:srgbClr val="0000FF"/>
                </a:solidFill>
              </a:rPr>
              <a:t>(</a:t>
            </a:r>
            <a:r>
              <a:rPr lang="it-IT" altLang="it-IT" sz="2000">
                <a:solidFill>
                  <a:schemeClr val="hlink"/>
                </a:solidFill>
              </a:rPr>
              <a:t>se vi è un legame, il valore di transazione deve essere “accettabile” a fini doganali)</a:t>
            </a:r>
          </a:p>
        </p:txBody>
      </p:sp>
    </p:spTree>
    <p:extLst>
      <p:ext uri="{BB962C8B-B14F-4D97-AF65-F5344CB8AC3E}">
        <p14:creationId xmlns:p14="http://schemas.microsoft.com/office/powerpoint/2010/main" val="13284057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p:cNvSpPr>
          <p:nvPr>
            <p:ph type="title"/>
          </p:nvPr>
        </p:nvSpPr>
        <p:spPr/>
        <p:txBody>
          <a:bodyPr/>
          <a:lstStyle/>
          <a:p>
            <a:pPr algn="just"/>
            <a:r>
              <a:rPr lang="it-IT" altLang="it-IT" sz="3200">
                <a:solidFill>
                  <a:schemeClr val="hlink"/>
                </a:solidFill>
              </a:rPr>
              <a:t>Metodi alternativi di valutazione</a:t>
            </a:r>
            <a:br>
              <a:rPr lang="it-IT" altLang="it-IT" sz="4000">
                <a:solidFill>
                  <a:schemeClr val="hlink"/>
                </a:solidFill>
              </a:rPr>
            </a:br>
            <a:r>
              <a:rPr lang="it-IT" altLang="it-IT" sz="2200">
                <a:solidFill>
                  <a:schemeClr val="hlink"/>
                </a:solidFill>
              </a:rPr>
              <a:t>Se il valore di transazione non può essere determinato, </a:t>
            </a:r>
            <a:br>
              <a:rPr lang="it-IT" altLang="it-IT" sz="2200">
                <a:solidFill>
                  <a:schemeClr val="hlink"/>
                </a:solidFill>
              </a:rPr>
            </a:br>
            <a:r>
              <a:rPr lang="it-IT" altLang="it-IT" sz="2200">
                <a:solidFill>
                  <a:schemeClr val="hlink"/>
                </a:solidFill>
              </a:rPr>
              <a:t>si dovrà ricorrere ai c.d. “metodi secondari” (art. 74 CDU):</a:t>
            </a:r>
          </a:p>
        </p:txBody>
      </p:sp>
      <p:sp>
        <p:nvSpPr>
          <p:cNvPr id="84995" name="Rectangle 3"/>
          <p:cNvSpPr>
            <a:spLocks noGrp="1"/>
          </p:cNvSpPr>
          <p:nvPr>
            <p:ph type="body" idx="1"/>
          </p:nvPr>
        </p:nvSpPr>
        <p:spPr/>
        <p:txBody>
          <a:bodyPr/>
          <a:lstStyle/>
          <a:p>
            <a:pPr algn="just"/>
            <a:r>
              <a:rPr lang="it-IT" altLang="it-IT">
                <a:solidFill>
                  <a:schemeClr val="hlink"/>
                </a:solidFill>
              </a:rPr>
              <a:t>Valore di transazione di merci identiche;</a:t>
            </a:r>
          </a:p>
          <a:p>
            <a:pPr algn="just"/>
            <a:r>
              <a:rPr lang="it-IT" altLang="it-IT">
                <a:solidFill>
                  <a:schemeClr val="hlink"/>
                </a:solidFill>
              </a:rPr>
              <a:t>Valore di transazioni di merci similari;</a:t>
            </a:r>
          </a:p>
          <a:p>
            <a:pPr algn="just"/>
            <a:r>
              <a:rPr lang="it-IT" altLang="it-IT">
                <a:solidFill>
                  <a:schemeClr val="hlink"/>
                </a:solidFill>
              </a:rPr>
              <a:t>Valore dedotto dal prezzo di rivendita in UE;</a:t>
            </a:r>
          </a:p>
          <a:p>
            <a:pPr algn="just"/>
            <a:r>
              <a:rPr lang="it-IT" altLang="it-IT">
                <a:solidFill>
                  <a:schemeClr val="hlink"/>
                </a:solidFill>
              </a:rPr>
              <a:t>Valore calcolato o ricostruito sulla base dei costi di produzione;</a:t>
            </a:r>
          </a:p>
          <a:p>
            <a:pPr algn="just"/>
            <a:r>
              <a:rPr lang="it-IT" altLang="it-IT">
                <a:solidFill>
                  <a:schemeClr val="hlink"/>
                </a:solidFill>
              </a:rPr>
              <a:t>Valore calcolato con il c.d. “metodo ragionevole” (a condizione del rispetto dei principi GATT).</a:t>
            </a:r>
          </a:p>
          <a:p>
            <a:pPr algn="just">
              <a:buFont typeface="Arial" panose="020B0604020202020204" pitchFamily="34" charset="0"/>
              <a:buNone/>
            </a:pPr>
            <a:r>
              <a:rPr lang="it-IT" altLang="it-IT">
                <a:solidFill>
                  <a:schemeClr val="hlink"/>
                </a:solidFill>
              </a:rPr>
              <a:t>N.B. ciascuno di essi può essere utilizzato solo quando il precedente sia inadeguato/inapplicabile.</a:t>
            </a:r>
          </a:p>
        </p:txBody>
      </p:sp>
    </p:spTree>
    <p:extLst>
      <p:ext uri="{BB962C8B-B14F-4D97-AF65-F5344CB8AC3E}">
        <p14:creationId xmlns:p14="http://schemas.microsoft.com/office/powerpoint/2010/main" val="32116535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p:txBody>
          <a:bodyPr/>
          <a:lstStyle/>
          <a:p>
            <a:r>
              <a:rPr lang="it-IT" altLang="it-IT" sz="3200">
                <a:solidFill>
                  <a:schemeClr val="hlink"/>
                </a:solidFill>
              </a:rPr>
              <a:t>Elementi del valore di transazione</a:t>
            </a:r>
            <a:br>
              <a:rPr lang="it-IT" altLang="it-IT" sz="3200">
                <a:solidFill>
                  <a:schemeClr val="hlink"/>
                </a:solidFill>
              </a:rPr>
            </a:br>
            <a:r>
              <a:rPr lang="it-IT" altLang="it-IT" sz="3200">
                <a:solidFill>
                  <a:schemeClr val="hlink"/>
                </a:solidFill>
              </a:rPr>
              <a:t>art. 71 CDU</a:t>
            </a:r>
          </a:p>
        </p:txBody>
      </p:sp>
      <p:sp>
        <p:nvSpPr>
          <p:cNvPr id="87043" name="Rectangle 3"/>
          <p:cNvSpPr>
            <a:spLocks noGrp="1"/>
          </p:cNvSpPr>
          <p:nvPr>
            <p:ph type="body" idx="1"/>
          </p:nvPr>
        </p:nvSpPr>
        <p:spPr/>
        <p:txBody>
          <a:bodyPr/>
          <a:lstStyle/>
          <a:p>
            <a:pPr algn="just"/>
            <a:r>
              <a:rPr lang="it-IT" altLang="it-IT">
                <a:solidFill>
                  <a:schemeClr val="hlink"/>
                </a:solidFill>
              </a:rPr>
              <a:t>Commissioni e spese di mediazione, escluse le commissioni di acquisto;</a:t>
            </a:r>
          </a:p>
          <a:p>
            <a:pPr algn="just"/>
            <a:r>
              <a:rPr lang="it-IT" altLang="it-IT">
                <a:solidFill>
                  <a:schemeClr val="hlink"/>
                </a:solidFill>
              </a:rPr>
              <a:t>Costo dei contenitori considerati, ai fini doganali, come formanti un tutt’unico con la merce;</a:t>
            </a:r>
          </a:p>
          <a:p>
            <a:pPr algn="just"/>
            <a:r>
              <a:rPr lang="it-IT" altLang="it-IT">
                <a:solidFill>
                  <a:schemeClr val="hlink"/>
                </a:solidFill>
              </a:rPr>
              <a:t>Costo dell’imballaggio, comprendente sia la manodopera che i materiali</a:t>
            </a:r>
          </a:p>
        </p:txBody>
      </p:sp>
    </p:spTree>
    <p:extLst>
      <p:ext uri="{BB962C8B-B14F-4D97-AF65-F5344CB8AC3E}">
        <p14:creationId xmlns:p14="http://schemas.microsoft.com/office/powerpoint/2010/main" val="24977711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body" idx="1"/>
          </p:nvPr>
        </p:nvSpPr>
        <p:spPr>
          <a:xfrm>
            <a:off x="1981200" y="765175"/>
            <a:ext cx="8229600" cy="5360988"/>
          </a:xfrm>
        </p:spPr>
        <p:txBody>
          <a:bodyPr/>
          <a:lstStyle/>
          <a:p>
            <a:pPr algn="just">
              <a:lnSpc>
                <a:spcPct val="90000"/>
              </a:lnSpc>
            </a:pPr>
            <a:r>
              <a:rPr lang="it-IT" altLang="it-IT">
                <a:solidFill>
                  <a:schemeClr val="hlink"/>
                </a:solidFill>
              </a:rPr>
              <a:t>Materie, componenti, parti ed elementi similari incorporati nelle merci importate;</a:t>
            </a:r>
          </a:p>
          <a:p>
            <a:pPr algn="just">
              <a:lnSpc>
                <a:spcPct val="90000"/>
              </a:lnSpc>
            </a:pPr>
            <a:r>
              <a:rPr lang="it-IT" altLang="it-IT">
                <a:solidFill>
                  <a:schemeClr val="hlink"/>
                </a:solidFill>
              </a:rPr>
              <a:t>Utensili, matrici, stampi ed oggetti similari utilizzati per la produzione delle merci importate;</a:t>
            </a:r>
          </a:p>
          <a:p>
            <a:pPr algn="just">
              <a:lnSpc>
                <a:spcPct val="90000"/>
              </a:lnSpc>
            </a:pPr>
            <a:r>
              <a:rPr lang="it-IT" altLang="it-IT">
                <a:solidFill>
                  <a:schemeClr val="hlink"/>
                </a:solidFill>
              </a:rPr>
              <a:t>Materie consumate durante la produzione delle merci importate;</a:t>
            </a:r>
          </a:p>
          <a:p>
            <a:pPr algn="just">
              <a:lnSpc>
                <a:spcPct val="90000"/>
              </a:lnSpc>
            </a:pPr>
            <a:r>
              <a:rPr lang="it-IT" altLang="it-IT">
                <a:solidFill>
                  <a:schemeClr val="hlink"/>
                </a:solidFill>
              </a:rPr>
              <a:t>Lavori di ingegneria, di studio, di arte e di design, piani e schizzi, eseguiti in un Paese non membro dell’Unione e necessari per produrre le merci importate.</a:t>
            </a:r>
          </a:p>
        </p:txBody>
      </p:sp>
    </p:spTree>
    <p:extLst>
      <p:ext uri="{BB962C8B-B14F-4D97-AF65-F5344CB8AC3E}">
        <p14:creationId xmlns:p14="http://schemas.microsoft.com/office/powerpoint/2010/main" val="42431004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body" idx="1"/>
          </p:nvPr>
        </p:nvSpPr>
        <p:spPr>
          <a:xfrm>
            <a:off x="1981200" y="476250"/>
            <a:ext cx="8229600" cy="5976938"/>
          </a:xfrm>
        </p:spPr>
        <p:txBody>
          <a:bodyPr>
            <a:normAutofit lnSpcReduction="10000"/>
          </a:bodyPr>
          <a:lstStyle/>
          <a:p>
            <a:pPr algn="just">
              <a:lnSpc>
                <a:spcPct val="90000"/>
              </a:lnSpc>
            </a:pPr>
            <a:r>
              <a:rPr lang="it-IT" altLang="it-IT">
                <a:solidFill>
                  <a:schemeClr val="hlink"/>
                </a:solidFill>
              </a:rPr>
              <a:t>I corrispettivi e i diritti di licenza relativi alle merci da valutare, che il compratore è tenuto a pagare, direttamente o indirettamente, come condizione della vendita delle merci da valutare, nella misura in cui detti corrispettivi e diritti di licenza non sono stati inclusi nel prezzo effettivamente pagato o da pagare;</a:t>
            </a:r>
          </a:p>
          <a:p>
            <a:pPr algn="just">
              <a:lnSpc>
                <a:spcPct val="90000"/>
              </a:lnSpc>
            </a:pPr>
            <a:r>
              <a:rPr lang="it-IT" altLang="it-IT">
                <a:solidFill>
                  <a:schemeClr val="hlink"/>
                </a:solidFill>
              </a:rPr>
              <a:t>Il valore di ogni parte di rivendita di qualsiasi ulteriore rivendita, cessione o utilizzazione delle merci importate spettante direttamente o indirettamente al venditore;</a:t>
            </a:r>
          </a:p>
          <a:p>
            <a:pPr algn="just">
              <a:lnSpc>
                <a:spcPct val="90000"/>
              </a:lnSpc>
            </a:pPr>
            <a:r>
              <a:rPr lang="it-IT" altLang="it-IT">
                <a:solidFill>
                  <a:schemeClr val="hlink"/>
                </a:solidFill>
              </a:rPr>
              <a:t>Le spese di trasporto e di assicurazione delle merci importate e le spese di carico e di movimentazione connesse al trasporto delle merci importate </a:t>
            </a:r>
            <a:r>
              <a:rPr lang="it-IT" altLang="it-IT" u="sng">
                <a:solidFill>
                  <a:schemeClr val="hlink"/>
                </a:solidFill>
              </a:rPr>
              <a:t>fino al luogo d’introduzione delle merci nel territorio doganale dell’Unione</a:t>
            </a:r>
            <a:r>
              <a:rPr lang="it-IT" altLang="it-IT">
                <a:solidFill>
                  <a:schemeClr val="hlink"/>
                </a:solidFill>
              </a:rPr>
              <a:t>.</a:t>
            </a:r>
          </a:p>
        </p:txBody>
      </p:sp>
    </p:spTree>
    <p:extLst>
      <p:ext uri="{BB962C8B-B14F-4D97-AF65-F5344CB8AC3E}">
        <p14:creationId xmlns:p14="http://schemas.microsoft.com/office/powerpoint/2010/main" val="23089454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p:txBody>
          <a:bodyPr/>
          <a:lstStyle/>
          <a:p>
            <a:r>
              <a:rPr lang="it-IT" altLang="it-IT" sz="3200">
                <a:solidFill>
                  <a:schemeClr val="hlink"/>
                </a:solidFill>
              </a:rPr>
              <a:t>Elementi da non includere nel valore in dogana art. 72 CDU</a:t>
            </a:r>
          </a:p>
        </p:txBody>
      </p:sp>
      <p:sp>
        <p:nvSpPr>
          <p:cNvPr id="93187" name="Rectangle 3"/>
          <p:cNvSpPr>
            <a:spLocks noGrp="1"/>
          </p:cNvSpPr>
          <p:nvPr>
            <p:ph type="body" idx="1"/>
          </p:nvPr>
        </p:nvSpPr>
        <p:spPr/>
        <p:txBody>
          <a:bodyPr/>
          <a:lstStyle/>
          <a:p>
            <a:pPr algn="just">
              <a:lnSpc>
                <a:spcPct val="80000"/>
              </a:lnSpc>
            </a:pPr>
            <a:r>
              <a:rPr lang="it-IT" altLang="it-IT" sz="2000">
                <a:solidFill>
                  <a:schemeClr val="hlink"/>
                </a:solidFill>
              </a:rPr>
              <a:t>Spese di trasporto delle merci dopo il loro arrivo nel luogo di introduzione del territorio doganale dell’Unione;</a:t>
            </a:r>
          </a:p>
          <a:p>
            <a:pPr algn="just">
              <a:lnSpc>
                <a:spcPct val="80000"/>
              </a:lnSpc>
            </a:pPr>
            <a:r>
              <a:rPr lang="it-IT" altLang="it-IT" sz="2000">
                <a:solidFill>
                  <a:schemeClr val="hlink"/>
                </a:solidFill>
              </a:rPr>
              <a:t>Spese relative a lavori di costruzione, di installazione, di montaggio, di manutenzione, di assistenza tecnica iniziati dopo l’importazione sulle merci importate (ad esempio, impianti, macchinari, materiale industriale);</a:t>
            </a:r>
          </a:p>
          <a:p>
            <a:pPr algn="just">
              <a:lnSpc>
                <a:spcPct val="80000"/>
              </a:lnSpc>
            </a:pPr>
            <a:r>
              <a:rPr lang="it-IT" altLang="it-IT" sz="2000">
                <a:solidFill>
                  <a:schemeClr val="hlink"/>
                </a:solidFill>
              </a:rPr>
              <a:t>Commissioni di acquisto;</a:t>
            </a:r>
          </a:p>
          <a:p>
            <a:pPr algn="just">
              <a:lnSpc>
                <a:spcPct val="80000"/>
              </a:lnSpc>
            </a:pPr>
            <a:r>
              <a:rPr lang="it-IT" altLang="it-IT" sz="2000">
                <a:solidFill>
                  <a:schemeClr val="hlink"/>
                </a:solidFill>
              </a:rPr>
              <a:t>Spese relative al diritto di riproduzione nella Comunità delle merci importate;</a:t>
            </a:r>
          </a:p>
          <a:p>
            <a:pPr algn="just">
              <a:lnSpc>
                <a:spcPct val="80000"/>
              </a:lnSpc>
            </a:pPr>
            <a:r>
              <a:rPr lang="it-IT" altLang="it-IT" sz="2000">
                <a:solidFill>
                  <a:schemeClr val="hlink"/>
                </a:solidFill>
              </a:rPr>
              <a:t>Interessi conseguenti ad un accordo di finanziamento concluso dal compratore e relativo all’acquisto di  merci importate;</a:t>
            </a:r>
          </a:p>
          <a:p>
            <a:pPr algn="just">
              <a:lnSpc>
                <a:spcPct val="80000"/>
              </a:lnSpc>
            </a:pPr>
            <a:r>
              <a:rPr lang="it-IT" altLang="it-IT" sz="2000">
                <a:solidFill>
                  <a:schemeClr val="hlink"/>
                </a:solidFill>
              </a:rPr>
              <a:t>Dazi all’importazione e altre imposizioni da pagare nella Comunità a motivo dell’importazione e della vendita delle merci.</a:t>
            </a:r>
          </a:p>
        </p:txBody>
      </p:sp>
    </p:spTree>
    <p:extLst>
      <p:ext uri="{BB962C8B-B14F-4D97-AF65-F5344CB8AC3E}">
        <p14:creationId xmlns:p14="http://schemas.microsoft.com/office/powerpoint/2010/main" val="1247614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a:xfrm>
            <a:off x="1992313" y="188913"/>
            <a:ext cx="8229600" cy="863600"/>
          </a:xfrm>
        </p:spPr>
        <p:txBody>
          <a:bodyPr/>
          <a:lstStyle/>
          <a:p>
            <a:r>
              <a:rPr lang="it-IT" altLang="it-IT" sz="3600">
                <a:solidFill>
                  <a:srgbClr val="0000FF"/>
                </a:solidFill>
              </a:rPr>
              <a:t>Evoluzione legislativa</a:t>
            </a:r>
          </a:p>
        </p:txBody>
      </p:sp>
      <p:sp>
        <p:nvSpPr>
          <p:cNvPr id="4099" name="Segnaposto contenuto 2"/>
          <p:cNvSpPr>
            <a:spLocks noGrp="1"/>
          </p:cNvSpPr>
          <p:nvPr>
            <p:ph idx="1"/>
          </p:nvPr>
        </p:nvSpPr>
        <p:spPr>
          <a:xfrm>
            <a:off x="1992313" y="1125538"/>
            <a:ext cx="8229600" cy="5543550"/>
          </a:xfrm>
        </p:spPr>
        <p:txBody>
          <a:bodyPr/>
          <a:lstStyle/>
          <a:p>
            <a:pPr marL="0" indent="0" algn="ctr">
              <a:buNone/>
              <a:defRPr/>
            </a:pPr>
            <a:r>
              <a:rPr lang="it-IT" altLang="it-IT" sz="2400" b="1" dirty="0">
                <a:solidFill>
                  <a:srgbClr val="0000FF"/>
                </a:solidFill>
              </a:rPr>
              <a:t>NUOVO IMPIANTO NORMATIVO</a:t>
            </a:r>
            <a:endParaRPr lang="it-IT" altLang="it-IT" sz="2400" dirty="0">
              <a:solidFill>
                <a:srgbClr val="0000FF"/>
              </a:solidFill>
            </a:endParaRPr>
          </a:p>
          <a:p>
            <a:pPr algn="just">
              <a:defRPr/>
            </a:pPr>
            <a:r>
              <a:rPr lang="it-IT" altLang="it-IT" sz="2000" b="1" dirty="0">
                <a:solidFill>
                  <a:srgbClr val="0000FF"/>
                </a:solidFill>
              </a:rPr>
              <a:t>Regolamento (UE) N. 952/2013</a:t>
            </a:r>
            <a:r>
              <a:rPr lang="it-IT" altLang="it-IT" sz="2000" dirty="0">
                <a:solidFill>
                  <a:srgbClr val="0000FF"/>
                </a:solidFill>
              </a:rPr>
              <a:t> del Parlamento Europeo e del Consiglio del 9 ottobre 2013 che istituisce il Codice Doganale dell’Unione (CDU)</a:t>
            </a:r>
          </a:p>
          <a:p>
            <a:pPr algn="just">
              <a:defRPr/>
            </a:pPr>
            <a:r>
              <a:rPr lang="it-IT" altLang="it-IT" sz="2000" b="1" dirty="0">
                <a:solidFill>
                  <a:srgbClr val="0000FF"/>
                </a:solidFill>
              </a:rPr>
              <a:t>Regolamento Delegato (UE) N. 2446/2015 (RD)</a:t>
            </a:r>
            <a:r>
              <a:rPr lang="it-IT" altLang="it-IT" sz="2000" dirty="0">
                <a:solidFill>
                  <a:srgbClr val="0000FF"/>
                </a:solidFill>
              </a:rPr>
              <a:t> che integra il regolamento (UE) n. 952/2013 del Parlamento europeo e del Consiglio in relazione alle modalità che specificano alcune disposizioni del codice doganale dell'Unione</a:t>
            </a:r>
          </a:p>
          <a:p>
            <a:pPr algn="just">
              <a:defRPr/>
            </a:pPr>
            <a:r>
              <a:rPr lang="it-IT" altLang="it-IT" sz="2000" b="1" dirty="0">
                <a:solidFill>
                  <a:srgbClr val="0000FF"/>
                </a:solidFill>
              </a:rPr>
              <a:t>Regolamento di Esecuzione (UE) N. 2447/2015 (RE)</a:t>
            </a:r>
            <a:r>
              <a:rPr lang="it-IT" altLang="it-IT" sz="2000" dirty="0">
                <a:solidFill>
                  <a:srgbClr val="0000FF"/>
                </a:solidFill>
              </a:rPr>
              <a:t> recante modalità di applicazione di talune disposizioni del regolamento (UE) n. 952/2013 del Parlamento europeo e del Consiglio che istituisce il codice doganale dell’Unione</a:t>
            </a:r>
          </a:p>
          <a:p>
            <a:pPr algn="just">
              <a:defRPr/>
            </a:pPr>
            <a:r>
              <a:rPr lang="it-IT" altLang="it-IT" sz="2000" b="1" dirty="0">
                <a:solidFill>
                  <a:srgbClr val="0000FF"/>
                </a:solidFill>
              </a:rPr>
              <a:t>Regolamento Delegato (UE) N. 341/2016 (RDT)</a:t>
            </a:r>
            <a:r>
              <a:rPr lang="it-IT" altLang="it-IT" sz="2000" dirty="0">
                <a:solidFill>
                  <a:srgbClr val="0000FF"/>
                </a:solidFill>
              </a:rPr>
              <a:t> che integra il regolamento (UE) n. 952/2013 del Parlamento europeo e del Consiglio per quanto riguarda le </a:t>
            </a:r>
            <a:r>
              <a:rPr lang="it-IT" altLang="it-IT" sz="2000" u="sng" dirty="0">
                <a:solidFill>
                  <a:srgbClr val="0000FF"/>
                </a:solidFill>
              </a:rPr>
              <a:t>norme transitorie</a:t>
            </a:r>
            <a:r>
              <a:rPr lang="it-IT" altLang="it-IT" sz="2000" dirty="0">
                <a:solidFill>
                  <a:srgbClr val="0000FF"/>
                </a:solidFill>
              </a:rPr>
              <a:t> relative a talune disposizioni del codice doganale dell'Unione nei casi in cui i pertinenti sistemi elettronici non sono ancora operativi e che modifica il regolamento delegato (UE) 2015/2446 della Commissione</a:t>
            </a:r>
          </a:p>
        </p:txBody>
      </p:sp>
    </p:spTree>
    <p:extLst>
      <p:ext uri="{BB962C8B-B14F-4D97-AF65-F5344CB8AC3E}">
        <p14:creationId xmlns:p14="http://schemas.microsoft.com/office/powerpoint/2010/main" val="32965048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ctrTitle"/>
          </p:nvPr>
        </p:nvSpPr>
        <p:spPr>
          <a:xfrm>
            <a:off x="2209800" y="2286000"/>
            <a:ext cx="7772400" cy="1143000"/>
          </a:xfrm>
        </p:spPr>
        <p:txBody>
          <a:bodyPr/>
          <a:lstStyle/>
          <a:p>
            <a:r>
              <a:rPr lang="it-IT" altLang="it-IT" sz="3200">
                <a:solidFill>
                  <a:schemeClr val="hlink"/>
                </a:solidFill>
              </a:rPr>
              <a:t>Sentenza Carboni</a:t>
            </a:r>
            <a:br>
              <a:rPr lang="it-IT" altLang="it-IT" sz="3200">
                <a:solidFill>
                  <a:schemeClr val="hlink"/>
                </a:solidFill>
              </a:rPr>
            </a:br>
            <a:r>
              <a:rPr lang="it-IT" altLang="it-IT" sz="3200">
                <a:solidFill>
                  <a:schemeClr val="hlink"/>
                </a:solidFill>
              </a:rPr>
              <a:t>Corte di Giustizia, 28 febbraio 2008, C- 263/06</a:t>
            </a:r>
          </a:p>
        </p:txBody>
      </p:sp>
      <p:sp>
        <p:nvSpPr>
          <p:cNvPr id="95235" name="Rectangle 3"/>
          <p:cNvSpPr>
            <a:spLocks noGrp="1"/>
          </p:cNvSpPr>
          <p:nvPr>
            <p:ph type="subTitle" idx="1"/>
          </p:nvPr>
        </p:nvSpPr>
        <p:spPr/>
        <p:txBody>
          <a:bodyPr/>
          <a:lstStyle/>
          <a:p>
            <a:pPr algn="just"/>
            <a:r>
              <a:rPr lang="it-IT" altLang="it-IT" sz="2800">
                <a:solidFill>
                  <a:schemeClr val="hlink"/>
                </a:solidFill>
              </a:rPr>
              <a:t>Determinazione del valore in Dogana per l’applicazione di un dazio antidumping variabile. Valore di transazione.</a:t>
            </a:r>
          </a:p>
        </p:txBody>
      </p:sp>
    </p:spTree>
    <p:extLst>
      <p:ext uri="{BB962C8B-B14F-4D97-AF65-F5344CB8AC3E}">
        <p14:creationId xmlns:p14="http://schemas.microsoft.com/office/powerpoint/2010/main" val="18970684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a:xfrm>
            <a:off x="1981200" y="274639"/>
            <a:ext cx="8229600" cy="561975"/>
          </a:xfrm>
        </p:spPr>
        <p:txBody>
          <a:bodyPr/>
          <a:lstStyle/>
          <a:p>
            <a:r>
              <a:rPr lang="it-IT" altLang="it-IT" sz="3200">
                <a:solidFill>
                  <a:schemeClr val="hlink"/>
                </a:solidFill>
              </a:rPr>
              <a:t>La fattispecie</a:t>
            </a:r>
          </a:p>
        </p:txBody>
      </p:sp>
      <p:sp>
        <p:nvSpPr>
          <p:cNvPr id="97283" name="Rectangle 3"/>
          <p:cNvSpPr>
            <a:spLocks noGrp="1"/>
          </p:cNvSpPr>
          <p:nvPr>
            <p:ph type="body" idx="1"/>
          </p:nvPr>
        </p:nvSpPr>
        <p:spPr>
          <a:xfrm>
            <a:off x="1981200" y="1052513"/>
            <a:ext cx="8229600" cy="5073650"/>
          </a:xfrm>
        </p:spPr>
        <p:txBody>
          <a:bodyPr>
            <a:normAutofit lnSpcReduction="10000"/>
          </a:bodyPr>
          <a:lstStyle/>
          <a:p>
            <a:pPr algn="just">
              <a:lnSpc>
                <a:spcPct val="80000"/>
              </a:lnSpc>
            </a:pPr>
            <a:r>
              <a:rPr lang="it-IT" altLang="it-IT" sz="2000">
                <a:solidFill>
                  <a:schemeClr val="hlink"/>
                </a:solidFill>
              </a:rPr>
              <a:t>La Società “Carboni e Derivati s.r.l.” acquista dalla “Commercio Materie Prime CMP s.p.a., con sede in Genova, una partita di ghisa ematite originaria della Russia, a sua volta acquistata dalla cipriota “OME-DTECH Electronics LTD”.</a:t>
            </a:r>
          </a:p>
          <a:p>
            <a:pPr algn="just">
              <a:lnSpc>
                <a:spcPct val="80000"/>
              </a:lnSpc>
            </a:pPr>
            <a:r>
              <a:rPr lang="it-IT" altLang="it-IT" sz="2000">
                <a:solidFill>
                  <a:schemeClr val="hlink"/>
                </a:solidFill>
              </a:rPr>
              <a:t>La mandataria della Carboni, SPA – MAT s.r.l., presenta alla Dogana di Molfetta (BA), per conto della Carboni, la dichiarazione relativa all’importazione di tale partita, il cui valore era dichiarato su una base di ECU 151 per tonnellata.</a:t>
            </a:r>
          </a:p>
          <a:p>
            <a:pPr algn="just">
              <a:lnSpc>
                <a:spcPct val="80000"/>
              </a:lnSpc>
            </a:pPr>
            <a:r>
              <a:rPr lang="it-IT" altLang="it-IT" sz="2000">
                <a:solidFill>
                  <a:schemeClr val="hlink"/>
                </a:solidFill>
              </a:rPr>
              <a:t>Le autorità doganali, con verbale di accertamento, informano la Carboni, tramite la mandataria, che all’importo liquidato va aggiunto, conformemente alla decisione n. 67/94, un dazio antidumping pari alla differenza tra il prezzo di ECU 149 per tonnellata, e il valore doganale dichiarato (quello di 151 per tonnellata non venne ritenuto plausibile dalle Autorità).</a:t>
            </a:r>
          </a:p>
          <a:p>
            <a:pPr algn="just">
              <a:lnSpc>
                <a:spcPct val="80000"/>
              </a:lnSpc>
            </a:pPr>
            <a:r>
              <a:rPr lang="it-IT" altLang="it-IT" sz="2000">
                <a:solidFill>
                  <a:schemeClr val="hlink"/>
                </a:solidFill>
              </a:rPr>
              <a:t>La Carboni fornisce garanzia fideiussoria per il pagamento della somma richiesta a titolo di dazio antidumping dal garante, cioè la RAS, ma conviene in giudizio quest’ultima e il Ministero dinanzi al Tribunale di Bari contestando la fondatezza della richiesta del dazio nonché, di conseguenza, la necessità del deposito in garanzia.</a:t>
            </a:r>
          </a:p>
        </p:txBody>
      </p:sp>
    </p:spTree>
    <p:extLst>
      <p:ext uri="{BB962C8B-B14F-4D97-AF65-F5344CB8AC3E}">
        <p14:creationId xmlns:p14="http://schemas.microsoft.com/office/powerpoint/2010/main" val="42721046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p:cNvSpPr>
          <p:nvPr>
            <p:ph type="title"/>
          </p:nvPr>
        </p:nvSpPr>
        <p:spPr/>
        <p:txBody>
          <a:bodyPr/>
          <a:lstStyle/>
          <a:p>
            <a:r>
              <a:rPr lang="it-IT" altLang="it-IT" sz="3200">
                <a:solidFill>
                  <a:schemeClr val="hlink"/>
                </a:solidFill>
              </a:rPr>
              <a:t>Le ragioni della Carboni</a:t>
            </a:r>
          </a:p>
        </p:txBody>
      </p:sp>
      <p:sp>
        <p:nvSpPr>
          <p:cNvPr id="99331" name="Rectangle 3"/>
          <p:cNvSpPr>
            <a:spLocks noGrp="1"/>
          </p:cNvSpPr>
          <p:nvPr>
            <p:ph type="body" idx="1"/>
          </p:nvPr>
        </p:nvSpPr>
        <p:spPr/>
        <p:txBody>
          <a:bodyPr/>
          <a:lstStyle/>
          <a:p>
            <a:pPr algn="just"/>
            <a:r>
              <a:rPr lang="it-IT" altLang="it-IT">
                <a:solidFill>
                  <a:schemeClr val="hlink"/>
                </a:solidFill>
              </a:rPr>
              <a:t>La Carboni fa valere che il prezzo di ECU 151 per tonnellata, indicato nella fattura emessa dalla CMP, è superiore al prezzo minimo di importazione (ECU 149 per tonnellata), </a:t>
            </a:r>
          </a:p>
          <a:p>
            <a:pPr algn="just"/>
            <a:endParaRPr lang="it-IT" altLang="it-IT">
              <a:solidFill>
                <a:schemeClr val="hlink"/>
              </a:solidFill>
            </a:endParaRPr>
          </a:p>
          <a:p>
            <a:pPr algn="just">
              <a:buFont typeface="Arial" panose="020B0604020202020204" pitchFamily="34" charset="0"/>
              <a:buNone/>
            </a:pPr>
            <a:r>
              <a:rPr lang="it-IT" altLang="it-IT">
                <a:solidFill>
                  <a:schemeClr val="hlink"/>
                </a:solidFill>
              </a:rPr>
              <a:t>non ci sarebbe motivo di imporre un dazio antidumping.</a:t>
            </a:r>
          </a:p>
        </p:txBody>
      </p:sp>
      <p:sp>
        <p:nvSpPr>
          <p:cNvPr id="99332" name="AutoShape 4"/>
          <p:cNvSpPr>
            <a:spLocks noChangeArrowheads="1"/>
          </p:cNvSpPr>
          <p:nvPr/>
        </p:nvSpPr>
        <p:spPr bwMode="auto">
          <a:xfrm>
            <a:off x="6024564" y="3716339"/>
            <a:ext cx="142875" cy="504825"/>
          </a:xfrm>
          <a:prstGeom prst="downArrow">
            <a:avLst>
              <a:gd name="adj1" fmla="val 50000"/>
              <a:gd name="adj2" fmla="val 88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it-IT" altLang="it-IT" sz="1800">
              <a:latin typeface="Arial" panose="020B0604020202020204" pitchFamily="34" charset="0"/>
            </a:endParaRPr>
          </a:p>
        </p:txBody>
      </p:sp>
    </p:spTree>
    <p:extLst>
      <p:ext uri="{BB962C8B-B14F-4D97-AF65-F5344CB8AC3E}">
        <p14:creationId xmlns:p14="http://schemas.microsoft.com/office/powerpoint/2010/main" val="30374915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p:nvPr>
        </p:nvSpPr>
        <p:spPr>
          <a:xfrm>
            <a:off x="1981200" y="0"/>
            <a:ext cx="8229600" cy="908050"/>
          </a:xfrm>
        </p:spPr>
        <p:txBody>
          <a:bodyPr/>
          <a:lstStyle/>
          <a:p>
            <a:r>
              <a:rPr lang="it-IT" altLang="it-IT" sz="3200">
                <a:solidFill>
                  <a:schemeClr val="hlink"/>
                </a:solidFill>
              </a:rPr>
              <a:t>Le ragioni dell’Ufficio</a:t>
            </a:r>
          </a:p>
        </p:txBody>
      </p:sp>
      <p:sp>
        <p:nvSpPr>
          <p:cNvPr id="101379" name="Rectangle 3"/>
          <p:cNvSpPr>
            <a:spLocks noGrp="1"/>
          </p:cNvSpPr>
          <p:nvPr>
            <p:ph type="body" idx="1"/>
          </p:nvPr>
        </p:nvSpPr>
        <p:spPr>
          <a:xfrm>
            <a:off x="1981200" y="1052513"/>
            <a:ext cx="8229600" cy="5073650"/>
          </a:xfrm>
        </p:spPr>
        <p:txBody>
          <a:bodyPr/>
          <a:lstStyle/>
          <a:p>
            <a:pPr algn="just">
              <a:lnSpc>
                <a:spcPct val="90000"/>
              </a:lnSpc>
              <a:buFont typeface="Arial" panose="020B0604020202020204" pitchFamily="34" charset="0"/>
              <a:buNone/>
            </a:pPr>
            <a:r>
              <a:rPr lang="it-IT" altLang="it-IT">
                <a:solidFill>
                  <a:schemeClr val="hlink"/>
                </a:solidFill>
              </a:rPr>
              <a:t>L’Ufficio sostiene che il prezzo indicato sulla fattura pro forma della CMP è inattendibile.</a:t>
            </a:r>
          </a:p>
          <a:p>
            <a:pPr algn="just">
              <a:lnSpc>
                <a:spcPct val="90000"/>
              </a:lnSpc>
              <a:buFont typeface="Arial" panose="020B0604020202020204" pitchFamily="34" charset="0"/>
              <a:buNone/>
            </a:pPr>
            <a:r>
              <a:rPr lang="it-IT" altLang="it-IT">
                <a:solidFill>
                  <a:schemeClr val="hlink"/>
                </a:solidFill>
              </a:rPr>
              <a:t>La fattura relativa alla vendita precedente, invero, rilasciata dalla OME-DTECH, indica un prezzo di vendita alla CMP di ECU 130, 98 per tonnellata (di molto inferiore, quindi, al prezzo minimo di importazione stabilito dalla decisione n. 67/94).</a:t>
            </a:r>
          </a:p>
          <a:p>
            <a:pPr algn="just">
              <a:lnSpc>
                <a:spcPct val="90000"/>
              </a:lnSpc>
              <a:buFont typeface="Arial" panose="020B0604020202020204" pitchFamily="34" charset="0"/>
              <a:buNone/>
            </a:pPr>
            <a:r>
              <a:rPr lang="it-IT" altLang="it-IT">
                <a:solidFill>
                  <a:schemeClr val="hlink"/>
                </a:solidFill>
              </a:rPr>
              <a:t>Sulla base della differenza tra 149 Ecu e 130,98, l’Ufficio recupera i diritti doganali.</a:t>
            </a:r>
          </a:p>
          <a:p>
            <a:pPr>
              <a:lnSpc>
                <a:spcPct val="90000"/>
              </a:lnSpc>
              <a:buFont typeface="Arial" panose="020B0604020202020204" pitchFamily="34" charset="0"/>
              <a:buNone/>
            </a:pPr>
            <a:endParaRPr lang="it-IT" altLang="it-IT">
              <a:solidFill>
                <a:schemeClr val="hlink"/>
              </a:solidFill>
            </a:endParaRPr>
          </a:p>
        </p:txBody>
      </p:sp>
    </p:spTree>
    <p:extLst>
      <p:ext uri="{BB962C8B-B14F-4D97-AF65-F5344CB8AC3E}">
        <p14:creationId xmlns:p14="http://schemas.microsoft.com/office/powerpoint/2010/main" val="33533882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p:nvPr>
        </p:nvSpPr>
        <p:spPr/>
        <p:txBody>
          <a:bodyPr/>
          <a:lstStyle/>
          <a:p>
            <a:r>
              <a:rPr lang="it-IT" altLang="it-IT" sz="3200">
                <a:solidFill>
                  <a:schemeClr val="hlink"/>
                </a:solidFill>
              </a:rPr>
              <a:t>Tribunale di Bari</a:t>
            </a:r>
          </a:p>
        </p:txBody>
      </p:sp>
      <p:sp>
        <p:nvSpPr>
          <p:cNvPr id="103427" name="Rectangle 3"/>
          <p:cNvSpPr>
            <a:spLocks noGrp="1"/>
          </p:cNvSpPr>
          <p:nvPr>
            <p:ph type="body" idx="1"/>
          </p:nvPr>
        </p:nvSpPr>
        <p:spPr>
          <a:xfrm>
            <a:off x="1774826" y="1600201"/>
            <a:ext cx="8435975" cy="4525963"/>
          </a:xfrm>
        </p:spPr>
        <p:txBody>
          <a:bodyPr/>
          <a:lstStyle/>
          <a:p>
            <a:pPr algn="ctr">
              <a:buFont typeface="Arial" panose="020B0604020202020204" pitchFamily="34" charset="0"/>
              <a:buNone/>
            </a:pPr>
            <a:r>
              <a:rPr lang="it-IT" altLang="it-IT">
                <a:solidFill>
                  <a:schemeClr val="hlink"/>
                </a:solidFill>
              </a:rPr>
              <a:t>Respinge il ricorso della Carboni</a:t>
            </a:r>
          </a:p>
          <a:p>
            <a:pPr algn="ctr">
              <a:buFont typeface="Arial" panose="020B0604020202020204" pitchFamily="34" charset="0"/>
              <a:buNone/>
            </a:pPr>
            <a:endParaRPr lang="it-IT" altLang="it-IT">
              <a:solidFill>
                <a:schemeClr val="hlink"/>
              </a:solidFill>
            </a:endParaRPr>
          </a:p>
          <a:p>
            <a:pPr algn="just">
              <a:buFont typeface="Arial" panose="020B0604020202020204" pitchFamily="34" charset="0"/>
              <a:buNone/>
            </a:pPr>
            <a:r>
              <a:rPr lang="it-IT" altLang="it-IT">
                <a:solidFill>
                  <a:schemeClr val="hlink"/>
                </a:solidFill>
              </a:rPr>
              <a:t>la difesa del mercato europeo attraverso l’imposizione di un dazio antidumping deve essere attuata </a:t>
            </a:r>
            <a:r>
              <a:rPr lang="it-IT" altLang="it-IT" u="sng">
                <a:solidFill>
                  <a:schemeClr val="hlink"/>
                </a:solidFill>
              </a:rPr>
              <a:t>al momento dell’ingresso nella Comunità</a:t>
            </a:r>
            <a:r>
              <a:rPr lang="it-IT" altLang="it-IT">
                <a:solidFill>
                  <a:schemeClr val="hlink"/>
                </a:solidFill>
              </a:rPr>
              <a:t>, </a:t>
            </a:r>
          </a:p>
          <a:p>
            <a:pPr algn="just">
              <a:buFont typeface="Arial" panose="020B0604020202020204" pitchFamily="34" charset="0"/>
              <a:buNone/>
            </a:pPr>
            <a:endParaRPr lang="it-IT" altLang="it-IT">
              <a:solidFill>
                <a:schemeClr val="hlink"/>
              </a:solidFill>
            </a:endParaRPr>
          </a:p>
          <a:p>
            <a:pPr algn="ctr">
              <a:buFont typeface="Arial" panose="020B0604020202020204" pitchFamily="34" charset="0"/>
              <a:buNone/>
            </a:pPr>
            <a:r>
              <a:rPr lang="it-IT" altLang="it-IT">
                <a:solidFill>
                  <a:schemeClr val="hlink"/>
                </a:solidFill>
                <a:sym typeface="Wingdings" panose="05000000000000000000" pitchFamily="2" charset="2"/>
              </a:rPr>
              <a:t> </a:t>
            </a:r>
            <a:r>
              <a:rPr lang="it-IT" altLang="it-IT">
                <a:solidFill>
                  <a:schemeClr val="hlink"/>
                </a:solidFill>
              </a:rPr>
              <a:t>vale a dire al </a:t>
            </a:r>
            <a:r>
              <a:rPr lang="it-IT" altLang="it-IT" i="1">
                <a:solidFill>
                  <a:schemeClr val="hlink"/>
                </a:solidFill>
              </a:rPr>
              <a:t>momento del primo acquisto da parte di un operatore comunitario </a:t>
            </a:r>
            <a:r>
              <a:rPr lang="it-IT" altLang="it-IT">
                <a:solidFill>
                  <a:schemeClr val="hlink"/>
                </a:solidFill>
              </a:rPr>
              <a:t>(nel caso, la CMP).</a:t>
            </a:r>
          </a:p>
        </p:txBody>
      </p:sp>
    </p:spTree>
    <p:extLst>
      <p:ext uri="{BB962C8B-B14F-4D97-AF65-F5344CB8AC3E}">
        <p14:creationId xmlns:p14="http://schemas.microsoft.com/office/powerpoint/2010/main" val="24856597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p:cNvSpPr>
          <p:nvPr>
            <p:ph type="title"/>
          </p:nvPr>
        </p:nvSpPr>
        <p:spPr/>
        <p:txBody>
          <a:bodyPr/>
          <a:lstStyle/>
          <a:p>
            <a:r>
              <a:rPr lang="it-IT" altLang="it-IT" sz="3200">
                <a:solidFill>
                  <a:schemeClr val="hlink"/>
                </a:solidFill>
              </a:rPr>
              <a:t>Corte di Appello di Bari</a:t>
            </a:r>
          </a:p>
        </p:txBody>
      </p:sp>
      <p:sp>
        <p:nvSpPr>
          <p:cNvPr id="105475" name="Rectangle 3"/>
          <p:cNvSpPr>
            <a:spLocks noGrp="1"/>
          </p:cNvSpPr>
          <p:nvPr>
            <p:ph type="body" idx="1"/>
          </p:nvPr>
        </p:nvSpPr>
        <p:spPr>
          <a:xfrm>
            <a:off x="1981200" y="1341439"/>
            <a:ext cx="8229600" cy="4784725"/>
          </a:xfrm>
        </p:spPr>
        <p:txBody>
          <a:bodyPr/>
          <a:lstStyle/>
          <a:p>
            <a:pPr algn="ctr">
              <a:buFont typeface="Arial" panose="020B0604020202020204" pitchFamily="34" charset="0"/>
              <a:buNone/>
            </a:pPr>
            <a:r>
              <a:rPr lang="it-IT" altLang="it-IT">
                <a:solidFill>
                  <a:schemeClr val="hlink"/>
                </a:solidFill>
              </a:rPr>
              <a:t>Respinge l’appello della Carboni</a:t>
            </a:r>
          </a:p>
          <a:p>
            <a:pPr algn="just">
              <a:buFont typeface="Arial" panose="020B0604020202020204" pitchFamily="34" charset="0"/>
              <a:buNone/>
            </a:pPr>
            <a:r>
              <a:rPr lang="it-IT" altLang="it-IT">
                <a:solidFill>
                  <a:schemeClr val="hlink"/>
                </a:solidFill>
              </a:rPr>
              <a:t>l’espressione “immissione in libera pratica” di cui all’art. 201 del CDC designa l’introduzione della merce nel mercato comunitario e ciò impone di prendere in considerazione </a:t>
            </a:r>
            <a:r>
              <a:rPr lang="it-IT" altLang="it-IT" i="1">
                <a:solidFill>
                  <a:schemeClr val="hlink"/>
                </a:solidFill>
              </a:rPr>
              <a:t>la fase commerciale di acquisto della merce da parte del primo operatore comunitario</a:t>
            </a:r>
            <a:r>
              <a:rPr lang="it-IT" altLang="it-IT">
                <a:solidFill>
                  <a:schemeClr val="hlink"/>
                </a:solidFill>
              </a:rPr>
              <a:t>.</a:t>
            </a:r>
          </a:p>
          <a:p>
            <a:pPr algn="just">
              <a:buFont typeface="Arial" panose="020B0604020202020204" pitchFamily="34" charset="0"/>
              <a:buNone/>
            </a:pPr>
            <a:r>
              <a:rPr lang="it-IT" altLang="it-IT">
                <a:solidFill>
                  <a:schemeClr val="hlink"/>
                </a:solidFill>
              </a:rPr>
              <a:t>Diversamente, la normativa antidumping verrebbe facilmente aggirata.</a:t>
            </a:r>
          </a:p>
        </p:txBody>
      </p:sp>
    </p:spTree>
    <p:extLst>
      <p:ext uri="{BB962C8B-B14F-4D97-AF65-F5344CB8AC3E}">
        <p14:creationId xmlns:p14="http://schemas.microsoft.com/office/powerpoint/2010/main" val="3363756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p:cNvSpPr>
          <p:nvPr>
            <p:ph type="title"/>
          </p:nvPr>
        </p:nvSpPr>
        <p:spPr>
          <a:xfrm>
            <a:off x="1981200" y="274638"/>
            <a:ext cx="8229600" cy="417512"/>
          </a:xfrm>
        </p:spPr>
        <p:txBody>
          <a:bodyPr>
            <a:normAutofit fontScale="90000"/>
          </a:bodyPr>
          <a:lstStyle/>
          <a:p>
            <a:r>
              <a:rPr lang="it-IT" altLang="it-IT" sz="3200">
                <a:solidFill>
                  <a:schemeClr val="hlink"/>
                </a:solidFill>
              </a:rPr>
              <a:t>Corte di Cassazione</a:t>
            </a:r>
          </a:p>
        </p:txBody>
      </p:sp>
      <p:sp>
        <p:nvSpPr>
          <p:cNvPr id="107523" name="Rectangle 3"/>
          <p:cNvSpPr>
            <a:spLocks noGrp="1"/>
          </p:cNvSpPr>
          <p:nvPr>
            <p:ph type="body" idx="1"/>
          </p:nvPr>
        </p:nvSpPr>
        <p:spPr>
          <a:xfrm>
            <a:off x="2063750" y="1196975"/>
            <a:ext cx="8229600" cy="5289550"/>
          </a:xfrm>
        </p:spPr>
        <p:txBody>
          <a:bodyPr/>
          <a:lstStyle/>
          <a:p>
            <a:pPr algn="ctr">
              <a:lnSpc>
                <a:spcPct val="80000"/>
              </a:lnSpc>
              <a:buFont typeface="Arial" panose="020B0604020202020204" pitchFamily="34" charset="0"/>
              <a:buNone/>
            </a:pPr>
            <a:r>
              <a:rPr lang="it-IT" altLang="it-IT" sz="2000">
                <a:solidFill>
                  <a:schemeClr val="hlink"/>
                </a:solidFill>
              </a:rPr>
              <a:t>Dinanzi alla Corte di Cassazione, la Carboni sostiene:</a:t>
            </a:r>
          </a:p>
          <a:p>
            <a:pPr algn="just">
              <a:lnSpc>
                <a:spcPct val="80000"/>
              </a:lnSpc>
            </a:pPr>
            <a:r>
              <a:rPr lang="it-IT" altLang="it-IT" sz="2000">
                <a:solidFill>
                  <a:schemeClr val="hlink"/>
                </a:solidFill>
              </a:rPr>
              <a:t>l’immissione in libera pratica si verifica </a:t>
            </a:r>
            <a:r>
              <a:rPr lang="it-IT" altLang="it-IT" sz="2000" i="1">
                <a:solidFill>
                  <a:schemeClr val="hlink"/>
                </a:solidFill>
              </a:rPr>
              <a:t>solo nel momento in cui la merce entra</a:t>
            </a:r>
            <a:r>
              <a:rPr lang="it-IT" altLang="it-IT" sz="2000">
                <a:solidFill>
                  <a:schemeClr val="hlink"/>
                </a:solidFill>
              </a:rPr>
              <a:t> nel territorio doganale della Comunità e </a:t>
            </a:r>
            <a:r>
              <a:rPr lang="it-IT" altLang="it-IT" sz="2000" i="1">
                <a:solidFill>
                  <a:schemeClr val="hlink"/>
                </a:solidFill>
              </a:rPr>
              <a:t>non quando viene semplicemente acquistata da un soggetto comunitario</a:t>
            </a:r>
            <a:r>
              <a:rPr lang="it-IT" altLang="it-IT" sz="2000">
                <a:solidFill>
                  <a:schemeClr val="hlink"/>
                </a:solidFill>
              </a:rPr>
              <a:t> in uno Stato situato fuori dalla Comunità. </a:t>
            </a:r>
          </a:p>
          <a:p>
            <a:pPr algn="just">
              <a:lnSpc>
                <a:spcPct val="80000"/>
              </a:lnSpc>
            </a:pPr>
            <a:r>
              <a:rPr lang="it-IT" altLang="it-IT" sz="2000">
                <a:solidFill>
                  <a:schemeClr val="hlink"/>
                </a:solidFill>
              </a:rPr>
              <a:t>La funzione del dazi antidumping non è quella di sanzionare lo Stato produttore per impedirgli di esportare ad un prezzo determinato, ma di evitare che merce sottocosto entri nel mercato comunitario, producendo effetti negativi sulla concorrenza.</a:t>
            </a:r>
          </a:p>
          <a:p>
            <a:pPr algn="just">
              <a:lnSpc>
                <a:spcPct val="80000"/>
              </a:lnSpc>
            </a:pPr>
            <a:r>
              <a:rPr lang="it-IT" altLang="it-IT" sz="2000">
                <a:solidFill>
                  <a:schemeClr val="hlink"/>
                </a:solidFill>
              </a:rPr>
              <a:t>Inoltre, ai sensi dell’art. 29, n. 1, c. 1, del CDC, il “valore in dogana delle merci importate è il valore di transazione, cioè il prezzo effettivamente pagato”.</a:t>
            </a:r>
          </a:p>
          <a:p>
            <a:pPr algn="just">
              <a:lnSpc>
                <a:spcPct val="80000"/>
              </a:lnSpc>
            </a:pPr>
            <a:r>
              <a:rPr lang="it-IT" altLang="it-IT" sz="2000">
                <a:solidFill>
                  <a:schemeClr val="hlink"/>
                </a:solidFill>
              </a:rPr>
              <a:t>La differenza di prezzo tra acquisto e rivendita, nel caso di specie, è giustificata da diversi fattori quali l’attività di intermediazione, le spese di trasporto e l’assunzione dei rischi.</a:t>
            </a:r>
          </a:p>
          <a:p>
            <a:pPr algn="just">
              <a:lnSpc>
                <a:spcPct val="80000"/>
              </a:lnSpc>
              <a:buFont typeface="Arial" panose="020B0604020202020204" pitchFamily="34" charset="0"/>
              <a:buNone/>
            </a:pPr>
            <a:endParaRPr lang="it-IT" altLang="it-IT" sz="2000">
              <a:solidFill>
                <a:schemeClr val="hlink"/>
              </a:solidFill>
            </a:endParaRPr>
          </a:p>
          <a:p>
            <a:pPr>
              <a:lnSpc>
                <a:spcPct val="80000"/>
              </a:lnSpc>
              <a:buFont typeface="Arial" panose="020B0604020202020204" pitchFamily="34" charset="0"/>
              <a:buNone/>
            </a:pPr>
            <a:endParaRPr lang="it-IT" altLang="it-IT" sz="2000">
              <a:solidFill>
                <a:schemeClr val="hlink"/>
              </a:solidFill>
            </a:endParaRPr>
          </a:p>
        </p:txBody>
      </p:sp>
    </p:spTree>
    <p:extLst>
      <p:ext uri="{BB962C8B-B14F-4D97-AF65-F5344CB8AC3E}">
        <p14:creationId xmlns:p14="http://schemas.microsoft.com/office/powerpoint/2010/main" val="10187516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p:cNvSpPr>
          <p:nvPr>
            <p:ph type="body" idx="1"/>
          </p:nvPr>
        </p:nvSpPr>
        <p:spPr>
          <a:xfrm>
            <a:off x="1981200" y="836613"/>
            <a:ext cx="8229600" cy="5289550"/>
          </a:xfrm>
        </p:spPr>
        <p:txBody>
          <a:bodyPr/>
          <a:lstStyle/>
          <a:p>
            <a:pPr algn="ctr">
              <a:buFont typeface="Arial" panose="020B0604020202020204" pitchFamily="34" charset="0"/>
              <a:buNone/>
            </a:pPr>
            <a:r>
              <a:rPr lang="it-IT" altLang="it-IT">
                <a:solidFill>
                  <a:schemeClr val="hlink"/>
                </a:solidFill>
              </a:rPr>
              <a:t>Secondo il Ministero, invece, </a:t>
            </a:r>
          </a:p>
          <a:p>
            <a:pPr algn="just">
              <a:buFont typeface="Arial" panose="020B0604020202020204" pitchFamily="34" charset="0"/>
              <a:buNone/>
            </a:pPr>
            <a:r>
              <a:rPr lang="it-IT" altLang="it-IT">
                <a:solidFill>
                  <a:schemeClr val="hlink"/>
                </a:solidFill>
              </a:rPr>
              <a:t>la </a:t>
            </a:r>
            <a:r>
              <a:rPr lang="it-IT" altLang="it-IT" i="1">
                <a:solidFill>
                  <a:schemeClr val="hlink"/>
                </a:solidFill>
              </a:rPr>
              <a:t>ratio legis</a:t>
            </a:r>
            <a:r>
              <a:rPr lang="it-IT" altLang="it-IT">
                <a:solidFill>
                  <a:schemeClr val="hlink"/>
                </a:solidFill>
              </a:rPr>
              <a:t> della normativa antidumping conduce a ritenere che il pregiudizio al mercato comunitario</a:t>
            </a:r>
          </a:p>
          <a:p>
            <a:pPr algn="just">
              <a:buFont typeface="Arial" panose="020B0604020202020204" pitchFamily="34" charset="0"/>
              <a:buNone/>
            </a:pPr>
            <a:r>
              <a:rPr lang="it-IT" altLang="it-IT">
                <a:solidFill>
                  <a:schemeClr val="hlink"/>
                </a:solidFill>
              </a:rPr>
              <a:t> </a:t>
            </a:r>
            <a:r>
              <a:rPr lang="it-IT" altLang="it-IT" i="1">
                <a:solidFill>
                  <a:schemeClr val="hlink"/>
                </a:solidFill>
              </a:rPr>
              <a:t>non</a:t>
            </a:r>
            <a:r>
              <a:rPr lang="it-IT" altLang="it-IT">
                <a:solidFill>
                  <a:schemeClr val="hlink"/>
                </a:solidFill>
              </a:rPr>
              <a:t> si realizza </a:t>
            </a:r>
            <a:r>
              <a:rPr lang="it-IT" altLang="it-IT" i="1">
                <a:solidFill>
                  <a:schemeClr val="hlink"/>
                </a:solidFill>
              </a:rPr>
              <a:t>soltanto</a:t>
            </a:r>
            <a:r>
              <a:rPr lang="it-IT" altLang="it-IT">
                <a:solidFill>
                  <a:schemeClr val="hlink"/>
                </a:solidFill>
              </a:rPr>
              <a:t> con la concreta </a:t>
            </a:r>
            <a:r>
              <a:rPr lang="it-IT" altLang="it-IT" i="1">
                <a:solidFill>
                  <a:schemeClr val="hlink"/>
                </a:solidFill>
              </a:rPr>
              <a:t>immissione nel territorio </a:t>
            </a:r>
            <a:r>
              <a:rPr lang="it-IT" altLang="it-IT">
                <a:solidFill>
                  <a:schemeClr val="hlink"/>
                </a:solidFill>
              </a:rPr>
              <a:t>doganale comunitario di merci sottocosto,</a:t>
            </a:r>
          </a:p>
          <a:p>
            <a:pPr algn="just">
              <a:buFont typeface="Arial" panose="020B0604020202020204" pitchFamily="34" charset="0"/>
              <a:buNone/>
            </a:pPr>
            <a:r>
              <a:rPr lang="it-IT" altLang="it-IT" i="1">
                <a:solidFill>
                  <a:schemeClr val="hlink"/>
                </a:solidFill>
              </a:rPr>
              <a:t>ma anche </a:t>
            </a:r>
            <a:r>
              <a:rPr lang="it-IT" altLang="it-IT">
                <a:solidFill>
                  <a:schemeClr val="hlink"/>
                </a:solidFill>
              </a:rPr>
              <a:t>nel caso in cui </a:t>
            </a:r>
            <a:r>
              <a:rPr lang="it-IT" altLang="it-IT" i="1">
                <a:solidFill>
                  <a:schemeClr val="hlink"/>
                </a:solidFill>
              </a:rPr>
              <a:t>un operatore comunitario acquisti dette merci ad un prezzo inferiore rispetto ad altri operatori comunitari</a:t>
            </a:r>
            <a:r>
              <a:rPr lang="it-IT" altLang="it-IT">
                <a:solidFill>
                  <a:schemeClr val="hlink"/>
                </a:solidFill>
              </a:rPr>
              <a:t>. </a:t>
            </a:r>
          </a:p>
          <a:p>
            <a:pPr algn="just"/>
            <a:endParaRPr lang="it-IT" altLang="it-IT">
              <a:solidFill>
                <a:schemeClr val="hlink"/>
              </a:solidFill>
            </a:endParaRPr>
          </a:p>
        </p:txBody>
      </p:sp>
    </p:spTree>
    <p:extLst>
      <p:ext uri="{BB962C8B-B14F-4D97-AF65-F5344CB8AC3E}">
        <p14:creationId xmlns:p14="http://schemas.microsoft.com/office/powerpoint/2010/main" val="37890025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p:cNvSpPr>
          <p:nvPr>
            <p:ph type="title"/>
          </p:nvPr>
        </p:nvSpPr>
        <p:spPr>
          <a:xfrm>
            <a:off x="1981200" y="1"/>
            <a:ext cx="8229600" cy="981075"/>
          </a:xfrm>
        </p:spPr>
        <p:txBody>
          <a:bodyPr/>
          <a:lstStyle/>
          <a:p>
            <a:r>
              <a:rPr lang="it-IT" altLang="it-IT" sz="3200">
                <a:solidFill>
                  <a:schemeClr val="hlink"/>
                </a:solidFill>
              </a:rPr>
              <a:t>Questione pregiudiziale</a:t>
            </a:r>
          </a:p>
        </p:txBody>
      </p:sp>
      <p:sp>
        <p:nvSpPr>
          <p:cNvPr id="111619" name="Rectangle 3"/>
          <p:cNvSpPr>
            <a:spLocks noGrp="1"/>
          </p:cNvSpPr>
          <p:nvPr>
            <p:ph type="body" idx="1"/>
          </p:nvPr>
        </p:nvSpPr>
        <p:spPr>
          <a:xfrm>
            <a:off x="1981200" y="1125539"/>
            <a:ext cx="8229600" cy="5000625"/>
          </a:xfrm>
        </p:spPr>
        <p:txBody>
          <a:bodyPr>
            <a:normAutofit fontScale="92500"/>
          </a:bodyPr>
          <a:lstStyle/>
          <a:p>
            <a:pPr algn="just">
              <a:lnSpc>
                <a:spcPct val="90000"/>
              </a:lnSpc>
            </a:pPr>
            <a:r>
              <a:rPr lang="it-IT" altLang="it-IT">
                <a:solidFill>
                  <a:schemeClr val="hlink"/>
                </a:solidFill>
              </a:rPr>
              <a:t>Il giudice del rinvio chiede se la normativa doganale comunitaria legittimi le autorità doganali a determinare il valore doganale, ai fini dell’applicazione del dazio antidumping istituito dalla decisione n. 67/94, </a:t>
            </a:r>
            <a:r>
              <a:rPr lang="it-IT" altLang="it-IT" u="sng">
                <a:solidFill>
                  <a:schemeClr val="hlink"/>
                </a:solidFill>
              </a:rPr>
              <a:t>sulla base del prezzo pattuito per le  medesime merci in una vendita precedente a quella per la quale è stata resa la dichiarazione in dogana</a:t>
            </a:r>
            <a:r>
              <a:rPr lang="it-IT" altLang="it-IT">
                <a:solidFill>
                  <a:schemeClr val="hlink"/>
                </a:solidFill>
              </a:rPr>
              <a:t>.</a:t>
            </a:r>
          </a:p>
          <a:p>
            <a:pPr algn="just">
              <a:lnSpc>
                <a:spcPct val="90000"/>
              </a:lnSpc>
              <a:buFont typeface="Arial" panose="020B0604020202020204" pitchFamily="34" charset="0"/>
              <a:buNone/>
            </a:pPr>
            <a:endParaRPr lang="it-IT" altLang="it-IT">
              <a:solidFill>
                <a:schemeClr val="hlink"/>
              </a:solidFill>
            </a:endParaRPr>
          </a:p>
          <a:p>
            <a:pPr algn="just">
              <a:lnSpc>
                <a:spcPct val="90000"/>
              </a:lnSpc>
              <a:buFont typeface="Arial" panose="020B0604020202020204" pitchFamily="34" charset="0"/>
              <a:buNone/>
            </a:pPr>
            <a:r>
              <a:rPr lang="it-IT" altLang="it-IT" sz="2400">
                <a:solidFill>
                  <a:schemeClr val="hlink"/>
                </a:solidFill>
              </a:rPr>
              <a:t>Occorre cioè verificare se le autorità doganali possano, in generale, fare riferimento, ai fini dell’applicazione del dazio antidumping, al prezzo stabilito per le stesse merci in una vendita precedente, anche qualora il prezzo dichiarato corrisponda a quello che l’importatore ha effettivamente pagato o dovrà pagare. </a:t>
            </a:r>
          </a:p>
        </p:txBody>
      </p:sp>
    </p:spTree>
    <p:extLst>
      <p:ext uri="{BB962C8B-B14F-4D97-AF65-F5344CB8AC3E}">
        <p14:creationId xmlns:p14="http://schemas.microsoft.com/office/powerpoint/2010/main" val="7693777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p:cNvSpPr>
          <p:nvPr>
            <p:ph type="title"/>
          </p:nvPr>
        </p:nvSpPr>
        <p:spPr>
          <a:xfrm>
            <a:off x="1981200" y="274638"/>
            <a:ext cx="8229600" cy="633412"/>
          </a:xfrm>
        </p:spPr>
        <p:txBody>
          <a:bodyPr/>
          <a:lstStyle/>
          <a:p>
            <a:r>
              <a:rPr lang="it-IT" altLang="it-IT" sz="3200">
                <a:solidFill>
                  <a:schemeClr val="hlink"/>
                </a:solidFill>
              </a:rPr>
              <a:t>Soluzione della CGCE</a:t>
            </a:r>
          </a:p>
        </p:txBody>
      </p:sp>
      <p:sp>
        <p:nvSpPr>
          <p:cNvPr id="113667" name="Rectangle 3"/>
          <p:cNvSpPr>
            <a:spLocks noGrp="1"/>
          </p:cNvSpPr>
          <p:nvPr>
            <p:ph type="body" idx="1"/>
          </p:nvPr>
        </p:nvSpPr>
        <p:spPr>
          <a:xfrm>
            <a:off x="1981200" y="1125539"/>
            <a:ext cx="8229600" cy="5000625"/>
          </a:xfrm>
        </p:spPr>
        <p:txBody>
          <a:bodyPr>
            <a:normAutofit lnSpcReduction="10000"/>
          </a:bodyPr>
          <a:lstStyle/>
          <a:p>
            <a:pPr algn="just">
              <a:lnSpc>
                <a:spcPct val="80000"/>
              </a:lnSpc>
            </a:pPr>
            <a:r>
              <a:rPr lang="it-IT" altLang="it-IT" sz="2400">
                <a:solidFill>
                  <a:schemeClr val="hlink"/>
                </a:solidFill>
              </a:rPr>
              <a:t>Occorre innanzitutto interpretare la nozione di “valore doganale </a:t>
            </a:r>
            <a:r>
              <a:rPr lang="it-IT" altLang="it-IT" sz="2400" i="1" u="sng">
                <a:solidFill>
                  <a:schemeClr val="hlink"/>
                </a:solidFill>
              </a:rPr>
              <a:t>dichiarato</a:t>
            </a:r>
            <a:r>
              <a:rPr lang="it-IT" altLang="it-IT" sz="2400">
                <a:solidFill>
                  <a:schemeClr val="hlink"/>
                </a:solidFill>
              </a:rPr>
              <a:t>”, ai sensi dell’art. 1, n. 2, della decisione n. 67/94.</a:t>
            </a:r>
          </a:p>
          <a:p>
            <a:pPr algn="just">
              <a:lnSpc>
                <a:spcPct val="80000"/>
              </a:lnSpc>
            </a:pPr>
            <a:r>
              <a:rPr lang="it-IT" altLang="it-IT" sz="2400">
                <a:solidFill>
                  <a:schemeClr val="hlink"/>
                </a:solidFill>
              </a:rPr>
              <a:t>Per valore doganale si intende il valore in dogana delle merci importate come definito dalla normativa doganale.</a:t>
            </a:r>
          </a:p>
          <a:p>
            <a:pPr algn="just">
              <a:lnSpc>
                <a:spcPct val="80000"/>
              </a:lnSpc>
            </a:pPr>
            <a:r>
              <a:rPr lang="it-IT" altLang="it-IT" sz="2400">
                <a:solidFill>
                  <a:schemeClr val="hlink"/>
                </a:solidFill>
              </a:rPr>
              <a:t>Riferimento all’art. 29, n. 1, del CDC, che definisce il valore doganale come il “valore di transazione, cioè il prezzo effettivamente pagato o da pagare per le merci quando siano </a:t>
            </a:r>
            <a:r>
              <a:rPr lang="it-IT" altLang="it-IT" sz="2400" b="1">
                <a:solidFill>
                  <a:schemeClr val="hlink"/>
                </a:solidFill>
              </a:rPr>
              <a:t>vendute per l’esportazione a destinazione del territorio doganale della Comunità</a:t>
            </a:r>
            <a:r>
              <a:rPr lang="it-IT" altLang="it-IT" sz="2400">
                <a:solidFill>
                  <a:schemeClr val="hlink"/>
                </a:solidFill>
              </a:rPr>
              <a:t>”, previa eventuale rettifica effettuata conformemente alle altre disposizioni del CDC.</a:t>
            </a:r>
          </a:p>
          <a:p>
            <a:pPr algn="just">
              <a:lnSpc>
                <a:spcPct val="80000"/>
              </a:lnSpc>
            </a:pPr>
            <a:r>
              <a:rPr lang="it-IT" altLang="it-IT" sz="2400">
                <a:solidFill>
                  <a:schemeClr val="hlink"/>
                </a:solidFill>
              </a:rPr>
              <a:t>Deve quindi essere dimostrato, al momento della vendita, che le merci originarie di uno Stato terzo sono destinate al territorio doganale della Comunità.</a:t>
            </a:r>
          </a:p>
          <a:p>
            <a:pPr algn="just">
              <a:lnSpc>
                <a:spcPct val="80000"/>
              </a:lnSpc>
            </a:pPr>
            <a:r>
              <a:rPr lang="it-IT" altLang="it-IT" sz="2400">
                <a:solidFill>
                  <a:schemeClr val="hlink"/>
                </a:solidFill>
              </a:rPr>
              <a:t>Il fatto che le merci oggetto di una vendita siano dichiarate per l’immissione in libera pratica è da considerarsi un’indicazione sufficiente che detta condizione sia soddisfatta. </a:t>
            </a:r>
          </a:p>
          <a:p>
            <a:pPr algn="just">
              <a:lnSpc>
                <a:spcPct val="80000"/>
              </a:lnSpc>
              <a:buFont typeface="Arial" panose="020B0604020202020204" pitchFamily="34" charset="0"/>
              <a:buNone/>
            </a:pPr>
            <a:endParaRPr lang="it-IT" altLang="it-IT" sz="2400">
              <a:solidFill>
                <a:schemeClr val="hlink"/>
              </a:solidFill>
            </a:endParaRPr>
          </a:p>
        </p:txBody>
      </p:sp>
    </p:spTree>
    <p:extLst>
      <p:ext uri="{BB962C8B-B14F-4D97-AF65-F5344CB8AC3E}">
        <p14:creationId xmlns:p14="http://schemas.microsoft.com/office/powerpoint/2010/main" val="396377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body" idx="4294967295"/>
          </p:nvPr>
        </p:nvSpPr>
        <p:spPr>
          <a:xfrm>
            <a:off x="1703389" y="404813"/>
            <a:ext cx="8785225" cy="6119812"/>
          </a:xfrm>
        </p:spPr>
        <p:txBody>
          <a:bodyPr/>
          <a:lstStyle/>
          <a:p>
            <a:pPr algn="just"/>
            <a:endParaRPr lang="it-IT" altLang="it-IT" sz="2400">
              <a:solidFill>
                <a:schemeClr val="hlink"/>
              </a:solidFill>
            </a:endParaRPr>
          </a:p>
          <a:p>
            <a:pPr algn="just"/>
            <a:r>
              <a:rPr lang="it-IT" altLang="it-IT" sz="2400">
                <a:solidFill>
                  <a:schemeClr val="hlink"/>
                </a:solidFill>
              </a:rPr>
              <a:t>Il codice doganale comunitario, che stabilisce e definisce la legislazione applicabile alle importazioni e alle esportazioni di merci tra la Comunità ed i paesi terzi, è stato aggiornato in seguito alla scadenza del trattato CECA e ai due allargamenti successivi dell'Unione europea. È inoltre stato reso conforme alla convenzione internazionale per la semplificazione e </a:t>
            </a:r>
            <a:r>
              <a:rPr lang="it-IT" altLang="it-IT" sz="2400">
                <a:solidFill>
                  <a:schemeClr val="hlink"/>
                </a:solidFill>
                <a:hlinkClick r:id="rId3"/>
              </a:rPr>
              <a:t>l’armonizzazione dei regimi doganali</a:t>
            </a:r>
            <a:r>
              <a:rPr lang="it-IT" altLang="it-IT" sz="2400">
                <a:solidFill>
                  <a:schemeClr val="hlink"/>
                </a:solidFill>
              </a:rPr>
              <a:t> e alla Carta dei diritti fondamentali dell’Unione europea.</a:t>
            </a:r>
          </a:p>
          <a:p>
            <a:endParaRPr lang="it-IT" altLang="it-IT" sz="2400">
              <a:solidFill>
                <a:schemeClr val="hlink"/>
              </a:solidFill>
            </a:endParaRPr>
          </a:p>
          <a:p>
            <a:pPr algn="just"/>
            <a:r>
              <a:rPr lang="it-IT" altLang="it-IT" sz="2400">
                <a:solidFill>
                  <a:schemeClr val="hlink"/>
                </a:solidFill>
              </a:rPr>
              <a:t>Il provvedimento reca una serie di innovazioni, rispetto al previgente Reg. 2913/92, grazie anche all'introduzione dell'</a:t>
            </a:r>
            <a:r>
              <a:rPr lang="it-IT" altLang="it-IT" sz="2400" b="1">
                <a:solidFill>
                  <a:schemeClr val="hlink"/>
                </a:solidFill>
              </a:rPr>
              <a:t>informatizzazione di numerose procedure</a:t>
            </a:r>
            <a:r>
              <a:rPr lang="it-IT" altLang="it-IT" sz="2400">
                <a:solidFill>
                  <a:schemeClr val="hlink"/>
                </a:solidFill>
              </a:rPr>
              <a:t> ed allo </a:t>
            </a:r>
            <a:r>
              <a:rPr lang="it-IT" altLang="it-IT" sz="2400" b="1">
                <a:solidFill>
                  <a:schemeClr val="hlink"/>
                </a:solidFill>
              </a:rPr>
              <a:t>snellimento dei sistemi di controllo</a:t>
            </a:r>
            <a:r>
              <a:rPr lang="it-IT" altLang="it-IT" sz="2400">
                <a:solidFill>
                  <a:schemeClr val="hlink"/>
                </a:solidFill>
              </a:rPr>
              <a:t>.</a:t>
            </a:r>
          </a:p>
          <a:p>
            <a:pPr algn="just"/>
            <a:endParaRPr lang="it-IT" altLang="it-IT">
              <a:solidFill>
                <a:schemeClr val="hlink"/>
              </a:solidFill>
            </a:endParaRPr>
          </a:p>
        </p:txBody>
      </p:sp>
    </p:spTree>
    <p:extLst>
      <p:ext uri="{BB962C8B-B14F-4D97-AF65-F5344CB8AC3E}">
        <p14:creationId xmlns:p14="http://schemas.microsoft.com/office/powerpoint/2010/main" val="30726344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p:cNvSpPr>
          <p:nvPr>
            <p:ph type="title"/>
          </p:nvPr>
        </p:nvSpPr>
        <p:spPr>
          <a:xfrm>
            <a:off x="1981200" y="0"/>
            <a:ext cx="8229600" cy="692150"/>
          </a:xfrm>
        </p:spPr>
        <p:txBody>
          <a:bodyPr/>
          <a:lstStyle/>
          <a:p>
            <a:r>
              <a:rPr lang="it-IT" altLang="it-IT" sz="3200">
                <a:solidFill>
                  <a:schemeClr val="hlink"/>
                </a:solidFill>
              </a:rPr>
              <a:t>Massima</a:t>
            </a:r>
          </a:p>
        </p:txBody>
      </p:sp>
      <p:sp>
        <p:nvSpPr>
          <p:cNvPr id="115715" name="Rectangle 3"/>
          <p:cNvSpPr>
            <a:spLocks noGrp="1"/>
          </p:cNvSpPr>
          <p:nvPr>
            <p:ph type="body" idx="1"/>
          </p:nvPr>
        </p:nvSpPr>
        <p:spPr>
          <a:xfrm>
            <a:off x="1981200" y="765176"/>
            <a:ext cx="8229600" cy="5616575"/>
          </a:xfrm>
        </p:spPr>
        <p:txBody>
          <a:bodyPr/>
          <a:lstStyle/>
          <a:p>
            <a:pPr algn="just">
              <a:lnSpc>
                <a:spcPct val="80000"/>
              </a:lnSpc>
            </a:pPr>
            <a:r>
              <a:rPr lang="it-IT" altLang="it-IT" sz="2400">
                <a:solidFill>
                  <a:schemeClr val="hlink"/>
                </a:solidFill>
              </a:rPr>
              <a:t>Le autorità doganali non possono determinare il valore doganale ai fini dell’applicazione del dazi antidumping sulla base del prezzo fissato per le merci di cui trattasi in una vendita precedente a quella per la quale è stata resa la dichiarazione in dogana, qualora il prezzo dichiarato corrisponda a quello effettivamente pagato o da pagare da parte dell’importatore</a:t>
            </a:r>
          </a:p>
          <a:p>
            <a:pPr algn="r">
              <a:lnSpc>
                <a:spcPct val="80000"/>
              </a:lnSpc>
              <a:buFont typeface="Wingdings" panose="05000000000000000000" pitchFamily="2" charset="2"/>
              <a:buChar char="à"/>
            </a:pPr>
            <a:r>
              <a:rPr lang="it-IT" altLang="it-IT" sz="2400" i="1">
                <a:solidFill>
                  <a:schemeClr val="hlink"/>
                </a:solidFill>
              </a:rPr>
              <a:t>(147 DAC – facoltà solo per operatore)</a:t>
            </a:r>
          </a:p>
          <a:p>
            <a:pPr algn="just">
              <a:lnSpc>
                <a:spcPct val="80000"/>
              </a:lnSpc>
              <a:buFont typeface="Wingdings" panose="05000000000000000000" pitchFamily="2" charset="2"/>
              <a:buChar char="à"/>
            </a:pPr>
            <a:endParaRPr lang="it-IT" altLang="it-IT" sz="2400" i="1">
              <a:solidFill>
                <a:schemeClr val="hlink"/>
              </a:solidFill>
            </a:endParaRPr>
          </a:p>
          <a:p>
            <a:pPr algn="just">
              <a:lnSpc>
                <a:spcPct val="80000"/>
              </a:lnSpc>
            </a:pPr>
            <a:r>
              <a:rPr lang="it-IT" altLang="it-IT" sz="2400">
                <a:solidFill>
                  <a:schemeClr val="hlink"/>
                </a:solidFill>
              </a:rPr>
              <a:t>La base di applicazione del dazi antidumping non è il valore doganale in quanto tale, ma il valore doganale dichiarato dall’importatore.</a:t>
            </a:r>
          </a:p>
          <a:p>
            <a:pPr algn="just">
              <a:lnSpc>
                <a:spcPct val="80000"/>
              </a:lnSpc>
              <a:buFont typeface="Arial" panose="020B0604020202020204" pitchFamily="34" charset="0"/>
              <a:buNone/>
            </a:pPr>
            <a:r>
              <a:rPr lang="it-IT" altLang="it-IT" sz="2400" i="1">
                <a:solidFill>
                  <a:schemeClr val="hlink"/>
                </a:solidFill>
              </a:rPr>
              <a:t>		Ne consegue che i prezzi delle vendite anteriori a quella il cui prezzo è stato scelto dall’importatore ai fini della dichiarazione in dogana non possono essere presi in considerazione per applicare un dazi antidumping.</a:t>
            </a:r>
            <a:endParaRPr lang="it-IT" altLang="it-IT" sz="2400">
              <a:solidFill>
                <a:schemeClr val="hlink"/>
              </a:solidFill>
            </a:endParaRPr>
          </a:p>
        </p:txBody>
      </p:sp>
    </p:spTree>
    <p:extLst>
      <p:ext uri="{BB962C8B-B14F-4D97-AF65-F5344CB8AC3E}">
        <p14:creationId xmlns:p14="http://schemas.microsoft.com/office/powerpoint/2010/main" val="34403716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p:cNvSpPr>
          <p:nvPr>
            <p:ph type="body" idx="1"/>
          </p:nvPr>
        </p:nvSpPr>
        <p:spPr>
          <a:xfrm>
            <a:off x="1981200" y="260351"/>
            <a:ext cx="8229600" cy="5865813"/>
          </a:xfrm>
        </p:spPr>
        <p:txBody>
          <a:bodyPr/>
          <a:lstStyle/>
          <a:p>
            <a:pPr algn="just">
              <a:lnSpc>
                <a:spcPct val="80000"/>
              </a:lnSpc>
            </a:pPr>
            <a:r>
              <a:rPr lang="it-IT" altLang="it-IT" sz="2400">
                <a:solidFill>
                  <a:schemeClr val="hlink"/>
                </a:solidFill>
              </a:rPr>
              <a:t>Per contro, nel caso in cui le Autorità abbiano </a:t>
            </a:r>
            <a:r>
              <a:rPr lang="it-IT" altLang="it-IT" sz="2400" u="sng">
                <a:solidFill>
                  <a:schemeClr val="hlink"/>
                </a:solidFill>
              </a:rPr>
              <a:t>fondati dubbi</a:t>
            </a:r>
            <a:r>
              <a:rPr lang="it-IT" altLang="it-IT" sz="2400">
                <a:solidFill>
                  <a:schemeClr val="hlink"/>
                </a:solidFill>
              </a:rPr>
              <a:t> (181 bis DAC) sulla veridicità del valore dichiarato e tali dubbi persistano dopo che siano state richieste informazioni complementari e sia stata concessa all’interessato una ragionevole possibilità di far valere il proprio punto di vista riguardo ai motivi alla base di detti dubbi, ma non sia stato possibile dimostrare il prezzo effettivamente pagato o da pagare, le autorità doganali possono, ai sensi dell’art. 31 del CDC, calcolare il valore doganale ai fini dell’applicazione del dazio antidumping facendo riferimento al prezzo concordato per le merci di cui trattasi nella vendita precedente più vicina a quella per la quale è stata resa la dichiarazione in dogana, della cui veridicità dette autorità non abbiano oggettivamente alcun modo di dubitare.</a:t>
            </a:r>
          </a:p>
        </p:txBody>
      </p:sp>
    </p:spTree>
    <p:extLst>
      <p:ext uri="{BB962C8B-B14F-4D97-AF65-F5344CB8AC3E}">
        <p14:creationId xmlns:p14="http://schemas.microsoft.com/office/powerpoint/2010/main" val="23107087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b="1" dirty="0">
                <a:solidFill>
                  <a:schemeClr val="hlink"/>
                </a:solidFill>
                <a:latin typeface="+mn-lt"/>
                <a:ea typeface="+mn-ea"/>
                <a:cs typeface="+mn-cs"/>
              </a:rPr>
              <a:t>Contenzioso doganale:</a:t>
            </a:r>
            <a:br>
              <a:rPr lang="it-IT" b="1" dirty="0">
                <a:solidFill>
                  <a:schemeClr val="hlink"/>
                </a:solidFill>
                <a:latin typeface="+mn-lt"/>
                <a:ea typeface="+mn-ea"/>
                <a:cs typeface="+mn-cs"/>
              </a:rPr>
            </a:br>
            <a:r>
              <a:rPr lang="it-IT" b="1" dirty="0">
                <a:solidFill>
                  <a:schemeClr val="hlink"/>
                </a:solidFill>
                <a:latin typeface="+mn-lt"/>
                <a:ea typeface="+mn-ea"/>
                <a:cs typeface="+mn-cs"/>
              </a:rPr>
              <a:t>aspetti sostanziali e sanzionatori</a:t>
            </a:r>
          </a:p>
        </p:txBody>
      </p:sp>
      <p:sp>
        <p:nvSpPr>
          <p:cNvPr id="119811" name="Segnaposto contenuto 2"/>
          <p:cNvSpPr>
            <a:spLocks noGrp="1"/>
          </p:cNvSpPr>
          <p:nvPr>
            <p:ph idx="1"/>
          </p:nvPr>
        </p:nvSpPr>
        <p:spPr/>
        <p:txBody>
          <a:bodyPr/>
          <a:lstStyle/>
          <a:p>
            <a:pPr algn="just"/>
            <a:endParaRPr lang="it-IT" altLang="it-IT"/>
          </a:p>
          <a:p>
            <a:pPr algn="just"/>
            <a:r>
              <a:rPr lang="it-IT" altLang="it-IT">
                <a:solidFill>
                  <a:schemeClr val="hlink"/>
                </a:solidFill>
              </a:rPr>
              <a:t>Il contenzioso doganale riguarda gli aspetti impositivi quali dazi e imposte, ma anche tutto ciò che deriva dall’applicazione della normativa doganale che, come disciplinato dall’art. 20, co. 1 del Tuld, compete alle dogane.</a:t>
            </a:r>
          </a:p>
        </p:txBody>
      </p:sp>
    </p:spTree>
    <p:extLst>
      <p:ext uri="{BB962C8B-B14F-4D97-AF65-F5344CB8AC3E}">
        <p14:creationId xmlns:p14="http://schemas.microsoft.com/office/powerpoint/2010/main" val="117358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olo 1"/>
          <p:cNvSpPr>
            <a:spLocks noGrp="1"/>
          </p:cNvSpPr>
          <p:nvPr>
            <p:ph type="title"/>
          </p:nvPr>
        </p:nvSpPr>
        <p:spPr>
          <a:xfrm>
            <a:off x="1981200" y="274639"/>
            <a:ext cx="8229600" cy="993775"/>
          </a:xfrm>
        </p:spPr>
        <p:txBody>
          <a:bodyPr/>
          <a:lstStyle/>
          <a:p>
            <a:r>
              <a:rPr lang="it-IT" altLang="it-IT" sz="3200" b="1">
                <a:solidFill>
                  <a:srgbClr val="0000FF"/>
                </a:solidFill>
              </a:rPr>
              <a:t>Casi di contenzioso notevolmente aumentati</a:t>
            </a:r>
          </a:p>
        </p:txBody>
      </p:sp>
      <p:sp>
        <p:nvSpPr>
          <p:cNvPr id="3" name="Segnaposto contenuto 2"/>
          <p:cNvSpPr>
            <a:spLocks noGrp="1"/>
          </p:cNvSpPr>
          <p:nvPr>
            <p:ph idx="1"/>
          </p:nvPr>
        </p:nvSpPr>
        <p:spPr>
          <a:xfrm>
            <a:off x="1981200" y="1412876"/>
            <a:ext cx="8229600" cy="5040313"/>
          </a:xfrm>
        </p:spPr>
        <p:txBody>
          <a:bodyPr/>
          <a:lstStyle/>
          <a:p>
            <a:pPr marL="0" indent="0">
              <a:buNone/>
              <a:defRPr/>
            </a:pPr>
            <a:r>
              <a:rPr lang="it-IT" sz="2000" dirty="0">
                <a:solidFill>
                  <a:srgbClr val="0000FF"/>
                </a:solidFill>
              </a:rPr>
              <a:t>Grazie ai vari controlli che la legge impone in merito all’entrata e all’uscita, al transito e alla circolazione delle merci tra i vari paesi, alla contraffazione, all’etichettatura, alla corretta indicazione geografica dei prodotti, i casi di contenzioso sono notevolmente aumentati:</a:t>
            </a:r>
          </a:p>
          <a:p>
            <a:pPr marL="0" indent="0">
              <a:buNone/>
              <a:defRPr/>
            </a:pPr>
            <a:endParaRPr lang="it-IT" sz="2000" dirty="0">
              <a:solidFill>
                <a:srgbClr val="0000FF"/>
              </a:solidFill>
            </a:endParaRPr>
          </a:p>
          <a:p>
            <a:pPr>
              <a:defRPr/>
            </a:pPr>
            <a:r>
              <a:rPr lang="it-IT" sz="2000" dirty="0">
                <a:solidFill>
                  <a:srgbClr val="0000FF"/>
                </a:solidFill>
              </a:rPr>
              <a:t>contestazioni mosse dall’ufficio procedente (durante la fase di accertamento dell’imposta o nella fase di revisione dell’accertamento della stessa)</a:t>
            </a:r>
          </a:p>
          <a:p>
            <a:pPr>
              <a:defRPr/>
            </a:pPr>
            <a:r>
              <a:rPr lang="it-IT" sz="2000" dirty="0">
                <a:solidFill>
                  <a:srgbClr val="0000FF"/>
                </a:solidFill>
              </a:rPr>
              <a:t>violazione di norme tributarie, che originano sanzioni penali o amministrative</a:t>
            </a:r>
          </a:p>
          <a:p>
            <a:pPr>
              <a:defRPr/>
            </a:pPr>
            <a:r>
              <a:rPr lang="it-IT" sz="2000" dirty="0">
                <a:solidFill>
                  <a:srgbClr val="0000FF"/>
                </a:solidFill>
              </a:rPr>
              <a:t>violazione di altre norme che mirano a tutelare il consumatore.</a:t>
            </a:r>
          </a:p>
          <a:p>
            <a:pPr marL="0" indent="0">
              <a:buNone/>
              <a:defRPr/>
            </a:pPr>
            <a:endParaRPr lang="it-IT" sz="2000" dirty="0">
              <a:solidFill>
                <a:srgbClr val="0000FF"/>
              </a:solidFill>
            </a:endParaRPr>
          </a:p>
          <a:p>
            <a:pPr marL="0" indent="0">
              <a:buNone/>
              <a:defRPr/>
            </a:pPr>
            <a:r>
              <a:rPr lang="it-IT" sz="2000" dirty="0">
                <a:solidFill>
                  <a:srgbClr val="0000FF"/>
                </a:solidFill>
              </a:rPr>
              <a:t>Gli illeciti e i reati in materia doganale vengono risolti e trattati con il </a:t>
            </a:r>
            <a:r>
              <a:rPr lang="it-IT" sz="2000" b="1" dirty="0">
                <a:solidFill>
                  <a:srgbClr val="0000FF"/>
                </a:solidFill>
              </a:rPr>
              <a:t>rito tributario</a:t>
            </a:r>
            <a:r>
              <a:rPr lang="it-IT" sz="2000" dirty="0">
                <a:solidFill>
                  <a:srgbClr val="0000FF"/>
                </a:solidFill>
              </a:rPr>
              <a:t> o con quello </a:t>
            </a:r>
            <a:r>
              <a:rPr lang="it-IT" sz="2000" b="1" dirty="0">
                <a:solidFill>
                  <a:srgbClr val="0000FF"/>
                </a:solidFill>
              </a:rPr>
              <a:t>penale</a:t>
            </a:r>
            <a:r>
              <a:rPr lang="it-IT" sz="2000" dirty="0">
                <a:solidFill>
                  <a:srgbClr val="0000FF"/>
                </a:solidFill>
              </a:rPr>
              <a:t> o, come previsto dalle singole leggi, a seconda della violazione dal </a:t>
            </a:r>
            <a:r>
              <a:rPr lang="it-IT" sz="2000" b="1" dirty="0">
                <a:solidFill>
                  <a:srgbClr val="0000FF"/>
                </a:solidFill>
              </a:rPr>
              <a:t>Giudice civile ordinario</a:t>
            </a:r>
            <a:r>
              <a:rPr lang="it-IT" sz="2000" dirty="0">
                <a:solidFill>
                  <a:srgbClr val="0000FF"/>
                </a:solidFill>
              </a:rPr>
              <a:t> o da quello </a:t>
            </a:r>
            <a:r>
              <a:rPr lang="it-IT" sz="2000" b="1" dirty="0">
                <a:solidFill>
                  <a:srgbClr val="0000FF"/>
                </a:solidFill>
              </a:rPr>
              <a:t>amministrativo</a:t>
            </a:r>
            <a:r>
              <a:rPr lang="it-IT" sz="2000" dirty="0">
                <a:solidFill>
                  <a:srgbClr val="0000FF"/>
                </a:solidFill>
              </a:rPr>
              <a:t>.</a:t>
            </a:r>
          </a:p>
        </p:txBody>
      </p:sp>
    </p:spTree>
    <p:extLst>
      <p:ext uri="{BB962C8B-B14F-4D97-AF65-F5344CB8AC3E}">
        <p14:creationId xmlns:p14="http://schemas.microsoft.com/office/powerpoint/2010/main" val="37211421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olo 1"/>
          <p:cNvSpPr>
            <a:spLocks noGrp="1"/>
          </p:cNvSpPr>
          <p:nvPr>
            <p:ph type="title"/>
          </p:nvPr>
        </p:nvSpPr>
        <p:spPr>
          <a:xfrm>
            <a:off x="1992313" y="115888"/>
            <a:ext cx="8229600" cy="419100"/>
          </a:xfrm>
        </p:spPr>
        <p:txBody>
          <a:bodyPr>
            <a:normAutofit fontScale="90000"/>
          </a:bodyPr>
          <a:lstStyle/>
          <a:p>
            <a:r>
              <a:rPr lang="it-IT" altLang="it-IT" sz="2400" b="1">
                <a:solidFill>
                  <a:srgbClr val="0000FF"/>
                </a:solidFill>
              </a:rPr>
              <a:t>Difesa del contribuente e impugnazione della pretesa tributaria</a:t>
            </a:r>
          </a:p>
        </p:txBody>
      </p:sp>
      <p:sp>
        <p:nvSpPr>
          <p:cNvPr id="121859" name="Segnaposto contenuto 2"/>
          <p:cNvSpPr>
            <a:spLocks noGrp="1"/>
          </p:cNvSpPr>
          <p:nvPr>
            <p:ph idx="1"/>
          </p:nvPr>
        </p:nvSpPr>
        <p:spPr>
          <a:xfrm>
            <a:off x="1524001" y="692150"/>
            <a:ext cx="8964613" cy="6165850"/>
          </a:xfrm>
        </p:spPr>
        <p:txBody>
          <a:bodyPr/>
          <a:lstStyle/>
          <a:p>
            <a:pPr algn="just"/>
            <a:r>
              <a:rPr lang="it-IT" altLang="it-IT" sz="2000">
                <a:solidFill>
                  <a:srgbClr val="0000FF"/>
                </a:solidFill>
              </a:rPr>
              <a:t>Il contenzioso tributario compie i suoi primi passi nel verbale che viene redatto dall’ufficio durante la fase di accertamento doganale. Il </a:t>
            </a:r>
            <a:r>
              <a:rPr lang="it-IT" altLang="it-IT" sz="2000" b="1">
                <a:solidFill>
                  <a:srgbClr val="0000FF"/>
                </a:solidFill>
              </a:rPr>
              <a:t>verbale non può essere impugnato autonomamente</a:t>
            </a:r>
            <a:r>
              <a:rPr lang="it-IT" altLang="it-IT" sz="2000">
                <a:solidFill>
                  <a:srgbClr val="0000FF"/>
                </a:solidFill>
              </a:rPr>
              <a:t>, ma deve recare l’indicazione di avvalersi di termini previsti dallo statuto del contribuente.</a:t>
            </a:r>
          </a:p>
          <a:p>
            <a:pPr algn="just"/>
            <a:r>
              <a:rPr lang="it-IT" altLang="it-IT" sz="2000">
                <a:solidFill>
                  <a:srgbClr val="0000FF"/>
                </a:solidFill>
              </a:rPr>
              <a:t>Questi è autorizzato a depositare le proprie </a:t>
            </a:r>
            <a:r>
              <a:rPr lang="it-IT" altLang="it-IT" sz="2000" b="1">
                <a:solidFill>
                  <a:srgbClr val="0000FF"/>
                </a:solidFill>
              </a:rPr>
              <a:t>osservazioni difensive entro sessanta giorni dalla notifica del verbale</a:t>
            </a:r>
            <a:r>
              <a:rPr lang="it-IT" altLang="it-IT" sz="2000">
                <a:solidFill>
                  <a:srgbClr val="0000FF"/>
                </a:solidFill>
              </a:rPr>
              <a:t>. Nel caso di mancato accoglimento, al verbale può seguire l’accertamento con la relativa pretesa tributaria.</a:t>
            </a:r>
          </a:p>
          <a:p>
            <a:pPr algn="just"/>
            <a:r>
              <a:rPr lang="it-IT" altLang="it-IT" sz="2000">
                <a:solidFill>
                  <a:srgbClr val="0000FF"/>
                </a:solidFill>
              </a:rPr>
              <a:t>Tale atto è impugnabile dinnanzi alla competente </a:t>
            </a:r>
            <a:r>
              <a:rPr lang="it-IT" altLang="it-IT" sz="2000" b="1">
                <a:solidFill>
                  <a:srgbClr val="0000FF"/>
                </a:solidFill>
              </a:rPr>
              <a:t>commissione tributaria provinciale</a:t>
            </a:r>
            <a:r>
              <a:rPr lang="it-IT" altLang="it-IT" sz="2000">
                <a:solidFill>
                  <a:srgbClr val="0000FF"/>
                </a:solidFill>
              </a:rPr>
              <a:t> entro sessanta (60) giorni dalla notifica.</a:t>
            </a:r>
          </a:p>
          <a:p>
            <a:pPr algn="just"/>
            <a:r>
              <a:rPr lang="it-IT" altLang="it-IT" sz="2000">
                <a:solidFill>
                  <a:srgbClr val="0000FF"/>
                </a:solidFill>
              </a:rPr>
              <a:t>Nell’avviso di accertamento vi è un </a:t>
            </a:r>
            <a:r>
              <a:rPr lang="it-IT" altLang="it-IT" sz="2000" b="1">
                <a:solidFill>
                  <a:srgbClr val="0000FF"/>
                </a:solidFill>
              </a:rPr>
              <a:t>termine di grazia di dieci giorni per il pagamento</a:t>
            </a:r>
            <a:r>
              <a:rPr lang="it-IT" altLang="it-IT" sz="2000">
                <a:solidFill>
                  <a:srgbClr val="0000FF"/>
                </a:solidFill>
              </a:rPr>
              <a:t>, trascorso il quale il procedimento viene iscritto a ruolo.</a:t>
            </a:r>
          </a:p>
          <a:p>
            <a:pPr algn="just"/>
            <a:r>
              <a:rPr lang="it-IT" altLang="it-IT" sz="2000">
                <a:solidFill>
                  <a:srgbClr val="0000FF"/>
                </a:solidFill>
              </a:rPr>
              <a:t>In alternativa, entro trenta giorni dalla notifica dell’avviso è possibile </a:t>
            </a:r>
            <a:r>
              <a:rPr lang="it-IT" altLang="it-IT" sz="2000" b="1">
                <a:solidFill>
                  <a:srgbClr val="0000FF"/>
                </a:solidFill>
              </a:rPr>
              <a:t>ricorrere ad una fase intermedia di contenzioso amministrativo </a:t>
            </a:r>
            <a:r>
              <a:rPr lang="it-IT" altLang="it-IT" sz="2000">
                <a:solidFill>
                  <a:srgbClr val="0000FF"/>
                </a:solidFill>
              </a:rPr>
              <a:t>ex artt. 66 e ss. del Tuld come prevede il contenzioso doganale; procedimento utile anche per contrastare le ordinarie contestazioni che possono sorgere in fase di accertamento doganale.</a:t>
            </a:r>
          </a:p>
          <a:p>
            <a:pPr algn="just"/>
            <a:r>
              <a:rPr lang="it-IT" altLang="it-IT" sz="2000">
                <a:solidFill>
                  <a:srgbClr val="0000FF"/>
                </a:solidFill>
              </a:rPr>
              <a:t>Ex art. 22 D.lgs. 374/90, divenuto definitivo l’accertamento doganale, formalizzato nella bolletta doganale, è possibile </a:t>
            </a:r>
            <a:r>
              <a:rPr lang="it-IT" altLang="it-IT" sz="2000" b="1">
                <a:solidFill>
                  <a:srgbClr val="0000FF"/>
                </a:solidFill>
              </a:rPr>
              <a:t>esperire i rimedi in sede civile (tributaria) o amministrativa entro sessanta gg.</a:t>
            </a:r>
          </a:p>
        </p:txBody>
      </p:sp>
    </p:spTree>
    <p:extLst>
      <p:ext uri="{BB962C8B-B14F-4D97-AF65-F5344CB8AC3E}">
        <p14:creationId xmlns:p14="http://schemas.microsoft.com/office/powerpoint/2010/main" val="37369641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olo 1"/>
          <p:cNvSpPr>
            <a:spLocks noGrp="1"/>
          </p:cNvSpPr>
          <p:nvPr>
            <p:ph type="title"/>
          </p:nvPr>
        </p:nvSpPr>
        <p:spPr>
          <a:xfrm>
            <a:off x="1774826" y="115888"/>
            <a:ext cx="8569325" cy="792162"/>
          </a:xfrm>
        </p:spPr>
        <p:txBody>
          <a:bodyPr>
            <a:normAutofit fontScale="90000"/>
          </a:bodyPr>
          <a:lstStyle/>
          <a:p>
            <a:r>
              <a:rPr lang="it-IT" altLang="it-IT" sz="3200" b="1">
                <a:solidFill>
                  <a:srgbClr val="0000FF"/>
                </a:solidFill>
              </a:rPr>
              <a:t>Sanzione con effetto immediato e sospensione del provvedimento</a:t>
            </a:r>
          </a:p>
        </p:txBody>
      </p:sp>
      <p:sp>
        <p:nvSpPr>
          <p:cNvPr id="122883" name="Segnaposto contenuto 2"/>
          <p:cNvSpPr>
            <a:spLocks noGrp="1"/>
          </p:cNvSpPr>
          <p:nvPr>
            <p:ph idx="1"/>
          </p:nvPr>
        </p:nvSpPr>
        <p:spPr>
          <a:xfrm>
            <a:off x="1847850" y="1052514"/>
            <a:ext cx="8351838" cy="5616575"/>
          </a:xfrm>
        </p:spPr>
        <p:txBody>
          <a:bodyPr/>
          <a:lstStyle/>
          <a:p>
            <a:pPr algn="just"/>
            <a:r>
              <a:rPr lang="it-IT" altLang="it-IT" sz="2000">
                <a:solidFill>
                  <a:srgbClr val="0000FF"/>
                </a:solidFill>
              </a:rPr>
              <a:t>In casi eccezionali, gli Uffici delle dogane possono anche irrogare la sanzione con effetto immediato, nell’ipotesi in cui vi sia una </a:t>
            </a:r>
            <a:r>
              <a:rPr lang="it-IT" altLang="it-IT" sz="2000" b="1">
                <a:solidFill>
                  <a:srgbClr val="0000FF"/>
                </a:solidFill>
              </a:rPr>
              <a:t>violazione legata direttamente al pagamento del tributo.</a:t>
            </a:r>
          </a:p>
          <a:p>
            <a:pPr algn="just"/>
            <a:r>
              <a:rPr lang="it-IT" altLang="it-IT" sz="2000">
                <a:solidFill>
                  <a:srgbClr val="0000FF"/>
                </a:solidFill>
              </a:rPr>
              <a:t>In questi casi, è possibile essere ammessi al </a:t>
            </a:r>
            <a:r>
              <a:rPr lang="it-IT" altLang="it-IT" sz="2000" b="1">
                <a:solidFill>
                  <a:srgbClr val="0000FF"/>
                </a:solidFill>
              </a:rPr>
              <a:t>pagamento agevolato</a:t>
            </a:r>
            <a:r>
              <a:rPr lang="it-IT" altLang="it-IT" sz="2000">
                <a:solidFill>
                  <a:srgbClr val="0000FF"/>
                </a:solidFill>
              </a:rPr>
              <a:t> pari ad un quarto dell’importo irrogato nell’atto, qualora il pagamento avvenga entro il termine di sessanta gg previsto per proporre ricorso. Naturalmente, se si sceglie il pagamento agevolato, non si può più esperire il ricorso e lo stesso definisce la vertenza.</a:t>
            </a:r>
          </a:p>
          <a:p>
            <a:pPr algn="just"/>
            <a:r>
              <a:rPr lang="it-IT" altLang="it-IT" sz="2000">
                <a:solidFill>
                  <a:srgbClr val="0000FF"/>
                </a:solidFill>
              </a:rPr>
              <a:t>In caso l’autorità doganale dubiti della conformità del provvedimento impugnato (o se questo possa provocare danni irreparabili all’interessato), può sospenderlo e, in tal caso, può richiedere al debitore di prestare una </a:t>
            </a:r>
            <a:r>
              <a:rPr lang="it-IT" altLang="it-IT" sz="2000" b="1">
                <a:solidFill>
                  <a:srgbClr val="0000FF"/>
                </a:solidFill>
              </a:rPr>
              <a:t>garanzia</a:t>
            </a:r>
            <a:r>
              <a:rPr lang="it-IT" altLang="it-IT" sz="2000">
                <a:solidFill>
                  <a:srgbClr val="0000FF"/>
                </a:solidFill>
              </a:rPr>
              <a:t>. La sospensione dell’efficacia del provvedimento può anche essere richiesta direttamente alla commissione tributaria ex art. 47, D.lgs. 546/92.</a:t>
            </a:r>
          </a:p>
          <a:p>
            <a:pPr algn="just"/>
            <a:r>
              <a:rPr lang="it-IT" altLang="it-IT" sz="2000">
                <a:solidFill>
                  <a:srgbClr val="0000FF"/>
                </a:solidFill>
              </a:rPr>
              <a:t>Va detto che, in materia doganale, lo strumento del </a:t>
            </a:r>
            <a:r>
              <a:rPr lang="it-IT" altLang="it-IT" sz="2000" b="1">
                <a:solidFill>
                  <a:srgbClr val="0000FF"/>
                </a:solidFill>
              </a:rPr>
              <a:t>ricorso in autotutela</a:t>
            </a:r>
            <a:r>
              <a:rPr lang="it-IT" altLang="it-IT" sz="2000">
                <a:solidFill>
                  <a:srgbClr val="0000FF"/>
                </a:solidFill>
              </a:rPr>
              <a:t> va utilizzato solo in caso vi siano errori oggettivamente evidenti o di diritto, e solo se comunque si è deciso di non impugnare l’atto giudizialmente.</a:t>
            </a:r>
          </a:p>
        </p:txBody>
      </p:sp>
    </p:spTree>
    <p:extLst>
      <p:ext uri="{BB962C8B-B14F-4D97-AF65-F5344CB8AC3E}">
        <p14:creationId xmlns:p14="http://schemas.microsoft.com/office/powerpoint/2010/main" val="8141526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olo 1"/>
          <p:cNvSpPr>
            <a:spLocks noGrp="1"/>
          </p:cNvSpPr>
          <p:nvPr>
            <p:ph type="title"/>
          </p:nvPr>
        </p:nvSpPr>
        <p:spPr>
          <a:xfrm>
            <a:off x="1981200" y="333375"/>
            <a:ext cx="8229600" cy="1150938"/>
          </a:xfrm>
        </p:spPr>
        <p:txBody>
          <a:bodyPr/>
          <a:lstStyle/>
          <a:p>
            <a:r>
              <a:rPr lang="it-IT" altLang="it-IT" sz="4000" b="1">
                <a:solidFill>
                  <a:srgbClr val="0000FF"/>
                </a:solidFill>
              </a:rPr>
              <a:t>1. Contenzioso sostanziale tributario</a:t>
            </a:r>
          </a:p>
        </p:txBody>
      </p:sp>
      <p:sp>
        <p:nvSpPr>
          <p:cNvPr id="123907" name="Segnaposto contenuto 2"/>
          <p:cNvSpPr>
            <a:spLocks noGrp="1"/>
          </p:cNvSpPr>
          <p:nvPr>
            <p:ph idx="1"/>
          </p:nvPr>
        </p:nvSpPr>
        <p:spPr>
          <a:xfrm>
            <a:off x="1992314" y="1700213"/>
            <a:ext cx="8207375" cy="4392612"/>
          </a:xfrm>
        </p:spPr>
        <p:txBody>
          <a:bodyPr/>
          <a:lstStyle/>
          <a:p>
            <a:pPr marL="0" indent="0" algn="just">
              <a:buNone/>
            </a:pPr>
            <a:r>
              <a:rPr lang="it-IT" altLang="it-IT">
                <a:solidFill>
                  <a:srgbClr val="0000FF"/>
                </a:solidFill>
              </a:rPr>
              <a:t>Il contenzioso </a:t>
            </a:r>
            <a:r>
              <a:rPr lang="it-IT" altLang="it-IT" b="1">
                <a:solidFill>
                  <a:srgbClr val="0000FF"/>
                </a:solidFill>
              </a:rPr>
              <a:t>“sostanziale tributario”</a:t>
            </a:r>
            <a:r>
              <a:rPr lang="it-IT" altLang="it-IT">
                <a:solidFill>
                  <a:srgbClr val="0000FF"/>
                </a:solidFill>
              </a:rPr>
              <a:t> sorge quando l’Autorità doganale mette in discussione gli elementi della dichiarazione in dogana. I casi più diffusi riguardano </a:t>
            </a:r>
            <a:r>
              <a:rPr lang="it-IT" altLang="it-IT" b="1">
                <a:solidFill>
                  <a:srgbClr val="0000FF"/>
                </a:solidFill>
              </a:rPr>
              <a:t>qualità, quantità, origine e valore o l’importo</a:t>
            </a:r>
            <a:r>
              <a:rPr lang="it-IT" altLang="it-IT">
                <a:solidFill>
                  <a:srgbClr val="0000FF"/>
                </a:solidFill>
              </a:rPr>
              <a:t> della somma dovuta dal debitore tenuto ad adempiere l’obbligazione doganale.</a:t>
            </a:r>
          </a:p>
        </p:txBody>
      </p:sp>
    </p:spTree>
    <p:extLst>
      <p:ext uri="{BB962C8B-B14F-4D97-AF65-F5344CB8AC3E}">
        <p14:creationId xmlns:p14="http://schemas.microsoft.com/office/powerpoint/2010/main" val="36084857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1" y="260350"/>
            <a:ext cx="8964613" cy="6597650"/>
          </a:xfrm>
        </p:spPr>
        <p:txBody>
          <a:bodyPr/>
          <a:lstStyle/>
          <a:p>
            <a:pPr marL="0" indent="0" algn="ctr">
              <a:buNone/>
              <a:defRPr/>
            </a:pPr>
            <a:r>
              <a:rPr lang="it-IT" sz="2000" i="1" dirty="0">
                <a:solidFill>
                  <a:srgbClr val="0000FF"/>
                </a:solidFill>
              </a:rPr>
              <a:t>Procedure di accertamento obbligazione tributaria doganale Artt. 8 – 9</a:t>
            </a:r>
          </a:p>
          <a:p>
            <a:pPr marL="0" indent="0" algn="ctr">
              <a:buNone/>
              <a:defRPr/>
            </a:pPr>
            <a:endParaRPr lang="it-IT" sz="2000" dirty="0">
              <a:solidFill>
                <a:srgbClr val="0000FF"/>
              </a:solidFill>
            </a:endParaRPr>
          </a:p>
          <a:p>
            <a:pPr algn="just">
              <a:defRPr/>
            </a:pPr>
            <a:r>
              <a:rPr lang="it-IT" sz="2000" dirty="0">
                <a:solidFill>
                  <a:srgbClr val="0000FF"/>
                </a:solidFill>
              </a:rPr>
              <a:t>L’ufficio procede all’esame della dichiarazione presentata e della relativa documentazione: l’esame verte su “valore e origine merce”, “qualità” e “quantità”, più in generale su tutti gli elementi necessari per l’applicazione della tariffa e per la liquidazione dei diritti doganali dovuti.</a:t>
            </a:r>
          </a:p>
          <a:p>
            <a:pPr algn="just">
              <a:defRPr/>
            </a:pPr>
            <a:r>
              <a:rPr lang="it-IT" sz="2000" dirty="0">
                <a:solidFill>
                  <a:srgbClr val="0000FF"/>
                </a:solidFill>
              </a:rPr>
              <a:t>L’ufficio appone sulla bolletta l’annotazione, con firma e data, e liquida i diritti doganali confermando o rettificando l’ammontare degli stessi come riportato dal dichiarante. </a:t>
            </a:r>
            <a:r>
              <a:rPr lang="it-IT" sz="2000" b="1" dirty="0">
                <a:solidFill>
                  <a:srgbClr val="0000FF"/>
                </a:solidFill>
              </a:rPr>
              <a:t>Con l’apposizione della data l’accertamento diventa definitivo</a:t>
            </a:r>
            <a:r>
              <a:rPr lang="it-IT" sz="2000" dirty="0">
                <a:solidFill>
                  <a:srgbClr val="0000FF"/>
                </a:solidFill>
              </a:rPr>
              <a:t>.</a:t>
            </a:r>
          </a:p>
          <a:p>
            <a:pPr marL="0" indent="0" algn="just">
              <a:buNone/>
              <a:defRPr/>
            </a:pPr>
            <a:endParaRPr lang="it-IT" sz="2000" dirty="0">
              <a:solidFill>
                <a:srgbClr val="0000FF"/>
              </a:solidFill>
            </a:endParaRPr>
          </a:p>
          <a:p>
            <a:pPr marL="0" indent="0" algn="ctr">
              <a:buNone/>
              <a:defRPr/>
            </a:pPr>
            <a:r>
              <a:rPr lang="it-IT" sz="2000" i="1" dirty="0">
                <a:solidFill>
                  <a:srgbClr val="0000FF"/>
                </a:solidFill>
              </a:rPr>
              <a:t>Ritardo nei pagamenti del tributo accertato: ex art. 86 </a:t>
            </a:r>
            <a:r>
              <a:rPr lang="it-IT" sz="2000" i="1" dirty="0" err="1">
                <a:solidFill>
                  <a:srgbClr val="0000FF"/>
                </a:solidFill>
              </a:rPr>
              <a:t>Tuld</a:t>
            </a:r>
            <a:endParaRPr lang="it-IT" sz="2000" i="1" dirty="0">
              <a:solidFill>
                <a:srgbClr val="0000FF"/>
              </a:solidFill>
            </a:endParaRPr>
          </a:p>
          <a:p>
            <a:pPr marL="0" indent="0" algn="ctr">
              <a:buNone/>
              <a:defRPr/>
            </a:pPr>
            <a:endParaRPr lang="it-IT" sz="2000" dirty="0">
              <a:solidFill>
                <a:srgbClr val="0000FF"/>
              </a:solidFill>
            </a:endParaRPr>
          </a:p>
          <a:p>
            <a:pPr algn="just">
              <a:defRPr/>
            </a:pPr>
            <a:r>
              <a:rPr lang="it-IT" sz="2000" dirty="0">
                <a:solidFill>
                  <a:srgbClr val="0000FF"/>
                </a:solidFill>
              </a:rPr>
              <a:t>Il contribuente è tenuto al pagamento di </a:t>
            </a:r>
            <a:r>
              <a:rPr lang="it-IT" sz="2000" b="1" dirty="0">
                <a:solidFill>
                  <a:srgbClr val="0000FF"/>
                </a:solidFill>
              </a:rPr>
              <a:t>interessi di mora</a:t>
            </a:r>
            <a:r>
              <a:rPr lang="it-IT" sz="2000" dirty="0">
                <a:solidFill>
                  <a:srgbClr val="0000FF"/>
                </a:solidFill>
              </a:rPr>
              <a:t>, che vengono per altro aggiornati con regolare cadenza. L’accertamento del tributo viene cristallizzato nella “bolletta” e il diritto in essa contenuto si prescrive, a seconda dei casi</a:t>
            </a:r>
          </a:p>
          <a:p>
            <a:pPr algn="just">
              <a:defRPr/>
            </a:pPr>
            <a:r>
              <a:rPr lang="it-IT" sz="2000" dirty="0">
                <a:solidFill>
                  <a:srgbClr val="0000FF"/>
                </a:solidFill>
              </a:rPr>
              <a:t>dalla data riportata sulla bolletta, per i diritti in essa liquidati</a:t>
            </a:r>
          </a:p>
          <a:p>
            <a:pPr algn="just">
              <a:defRPr/>
            </a:pPr>
            <a:r>
              <a:rPr lang="it-IT" sz="2000" dirty="0">
                <a:solidFill>
                  <a:srgbClr val="0000FF"/>
                </a:solidFill>
              </a:rPr>
              <a:t>dalla data della revisione dell’accertamento, in caso il mancato pagamento sia dipeso da un errato accertamento del valore o origine della merce o della sua qualità e quantità.</a:t>
            </a:r>
          </a:p>
          <a:p>
            <a:pPr>
              <a:defRPr/>
            </a:pPr>
            <a:endParaRPr lang="it-IT" dirty="0"/>
          </a:p>
        </p:txBody>
      </p:sp>
    </p:spTree>
    <p:extLst>
      <p:ext uri="{BB962C8B-B14F-4D97-AF65-F5344CB8AC3E}">
        <p14:creationId xmlns:p14="http://schemas.microsoft.com/office/powerpoint/2010/main" val="33048068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0" y="115888"/>
            <a:ext cx="9144000" cy="6742112"/>
          </a:xfrm>
        </p:spPr>
        <p:txBody>
          <a:bodyPr/>
          <a:lstStyle/>
          <a:p>
            <a:pPr marL="0" indent="0" algn="ctr">
              <a:buNone/>
              <a:defRPr/>
            </a:pPr>
            <a:r>
              <a:rPr lang="it-IT" sz="2000" i="1" dirty="0">
                <a:solidFill>
                  <a:srgbClr val="0000FF"/>
                </a:solidFill>
              </a:rPr>
              <a:t>Contestazioni in fase di accertamento</a:t>
            </a:r>
            <a:endParaRPr lang="it-IT" sz="2000" dirty="0">
              <a:solidFill>
                <a:srgbClr val="0000FF"/>
              </a:solidFill>
            </a:endParaRPr>
          </a:p>
          <a:p>
            <a:pPr marL="0" indent="0" algn="just">
              <a:buNone/>
              <a:defRPr/>
            </a:pPr>
            <a:r>
              <a:rPr lang="it-IT" sz="1800" dirty="0">
                <a:solidFill>
                  <a:srgbClr val="0000FF"/>
                </a:solidFill>
              </a:rPr>
              <a:t>Se nella fase dell’accertamento sorgono contestazioni in merito ad esempio al valore o all’origine della merce o della sua qualità e quantità, il proprietario della merce può immediatamente ricorrere agli </a:t>
            </a:r>
            <a:r>
              <a:rPr lang="it-IT" sz="1800" b="1" dirty="0">
                <a:solidFill>
                  <a:srgbClr val="0000FF"/>
                </a:solidFill>
              </a:rPr>
              <a:t>strumenti d’impugnazione</a:t>
            </a:r>
            <a:r>
              <a:rPr lang="it-IT" sz="1800" dirty="0">
                <a:solidFill>
                  <a:srgbClr val="0000FF"/>
                </a:solidFill>
              </a:rPr>
              <a:t> previsti dalla legge, con modalità e tempistiche regolate dagli art. 65 e </a:t>
            </a:r>
            <a:r>
              <a:rPr lang="it-IT" sz="1800" dirty="0" err="1">
                <a:solidFill>
                  <a:srgbClr val="0000FF"/>
                </a:solidFill>
              </a:rPr>
              <a:t>ss</a:t>
            </a:r>
            <a:r>
              <a:rPr lang="it-IT" sz="1800" dirty="0">
                <a:solidFill>
                  <a:srgbClr val="0000FF"/>
                </a:solidFill>
              </a:rPr>
              <a:t> del </a:t>
            </a:r>
            <a:r>
              <a:rPr lang="it-IT" sz="1800" dirty="0" err="1">
                <a:solidFill>
                  <a:srgbClr val="0000FF"/>
                </a:solidFill>
              </a:rPr>
              <a:t>Tuld</a:t>
            </a:r>
            <a:r>
              <a:rPr lang="it-IT" sz="1800" dirty="0">
                <a:solidFill>
                  <a:srgbClr val="0000FF"/>
                </a:solidFill>
              </a:rPr>
              <a:t>, proprio per evitare che le ragioni della dogana si consolidino.</a:t>
            </a:r>
          </a:p>
          <a:p>
            <a:pPr marL="0" indent="0">
              <a:buNone/>
              <a:defRPr/>
            </a:pPr>
            <a:r>
              <a:rPr lang="it-IT" sz="2000" i="1" dirty="0">
                <a:solidFill>
                  <a:srgbClr val="0000FF"/>
                </a:solidFill>
              </a:rPr>
              <a:t>	Caso 1</a:t>
            </a:r>
            <a:r>
              <a:rPr lang="it-IT" sz="2000" dirty="0">
                <a:solidFill>
                  <a:srgbClr val="0000FF"/>
                </a:solidFill>
              </a:rPr>
              <a:t> </a:t>
            </a:r>
          </a:p>
          <a:p>
            <a:pPr marL="0" indent="0" algn="just">
              <a:buNone/>
              <a:defRPr/>
            </a:pPr>
            <a:r>
              <a:rPr lang="it-IT" sz="1800" dirty="0">
                <a:solidFill>
                  <a:srgbClr val="0000FF"/>
                </a:solidFill>
              </a:rPr>
              <a:t>L’operatore può chiedere:</a:t>
            </a:r>
          </a:p>
          <a:p>
            <a:pPr algn="just">
              <a:defRPr/>
            </a:pPr>
            <a:r>
              <a:rPr lang="it-IT" sz="1800" dirty="0">
                <a:solidFill>
                  <a:srgbClr val="0000FF"/>
                </a:solidFill>
              </a:rPr>
              <a:t>l’intervento del </a:t>
            </a:r>
            <a:r>
              <a:rPr lang="it-IT" sz="1800" b="1" dirty="0">
                <a:solidFill>
                  <a:srgbClr val="0000FF"/>
                </a:solidFill>
              </a:rPr>
              <a:t>funzionario responsabile</a:t>
            </a:r>
            <a:r>
              <a:rPr lang="it-IT" sz="1800" dirty="0">
                <a:solidFill>
                  <a:srgbClr val="0000FF"/>
                </a:solidFill>
              </a:rPr>
              <a:t> dell’area a cui appartiene il funzionario verificatore, per effettuare un secondo controllo sulla merce la c.d. “visita di controllo”</a:t>
            </a:r>
          </a:p>
          <a:p>
            <a:pPr algn="just">
              <a:defRPr/>
            </a:pPr>
            <a:r>
              <a:rPr lang="it-IT" sz="1800" dirty="0">
                <a:solidFill>
                  <a:srgbClr val="0000FF"/>
                </a:solidFill>
              </a:rPr>
              <a:t>l’intervento di </a:t>
            </a:r>
            <a:r>
              <a:rPr lang="it-IT" sz="1800" b="1" dirty="0">
                <a:solidFill>
                  <a:srgbClr val="0000FF"/>
                </a:solidFill>
              </a:rPr>
              <a:t>due periti</a:t>
            </a:r>
            <a:r>
              <a:rPr lang="it-IT" sz="1800" dirty="0">
                <a:solidFill>
                  <a:srgbClr val="0000FF"/>
                </a:solidFill>
              </a:rPr>
              <a:t>, la cui opinione comunque non viene considerata vincolante dalle dogane.</a:t>
            </a:r>
          </a:p>
          <a:p>
            <a:pPr marL="0" indent="0" algn="just">
              <a:buNone/>
              <a:defRPr/>
            </a:pPr>
            <a:r>
              <a:rPr lang="it-IT" sz="1800" dirty="0">
                <a:solidFill>
                  <a:srgbClr val="0000FF"/>
                </a:solidFill>
              </a:rPr>
              <a:t>La decisione motivata del direttore ufficio delle dogane può essere impugnata entro dieci giorni dalla notifica con contestuale </a:t>
            </a:r>
            <a:r>
              <a:rPr lang="it-IT" sz="1800" b="1" dirty="0">
                <a:solidFill>
                  <a:srgbClr val="0000FF"/>
                </a:solidFill>
              </a:rPr>
              <a:t>istanza di redazione del verbale di controversia</a:t>
            </a:r>
            <a:r>
              <a:rPr lang="it-IT" sz="1800" dirty="0">
                <a:solidFill>
                  <a:srgbClr val="0000FF"/>
                </a:solidFill>
              </a:rPr>
              <a:t>.</a:t>
            </a:r>
          </a:p>
          <a:p>
            <a:pPr marL="0" indent="0">
              <a:buNone/>
              <a:defRPr/>
            </a:pPr>
            <a:r>
              <a:rPr lang="it-IT" sz="2000" i="1" dirty="0">
                <a:solidFill>
                  <a:srgbClr val="0000FF"/>
                </a:solidFill>
              </a:rPr>
              <a:t>	Caso 2</a:t>
            </a:r>
            <a:endParaRPr lang="it-IT" sz="2000" dirty="0">
              <a:solidFill>
                <a:srgbClr val="0000FF"/>
              </a:solidFill>
            </a:endParaRPr>
          </a:p>
          <a:p>
            <a:pPr marL="0" indent="0" algn="just">
              <a:buNone/>
              <a:defRPr/>
            </a:pPr>
            <a:r>
              <a:rPr lang="it-IT" sz="1800" dirty="0">
                <a:solidFill>
                  <a:srgbClr val="0000FF"/>
                </a:solidFill>
              </a:rPr>
              <a:t>L’operatore può richiedere alla dogana di </a:t>
            </a:r>
            <a:r>
              <a:rPr lang="it-IT" sz="1800" b="1" dirty="0">
                <a:solidFill>
                  <a:srgbClr val="0000FF"/>
                </a:solidFill>
              </a:rPr>
              <a:t>prelevare dei campioni di merce</a:t>
            </a:r>
            <a:r>
              <a:rPr lang="it-IT" sz="1800" dirty="0">
                <a:solidFill>
                  <a:srgbClr val="0000FF"/>
                </a:solidFill>
              </a:rPr>
              <a:t> e di inviarli alla sezione operativa</a:t>
            </a:r>
            <a:r>
              <a:rPr lang="it-IT" sz="1800" b="1" dirty="0">
                <a:solidFill>
                  <a:srgbClr val="0000FF"/>
                </a:solidFill>
              </a:rPr>
              <a:t> laboratorio chimico</a:t>
            </a:r>
            <a:r>
              <a:rPr lang="it-IT" sz="1800" dirty="0">
                <a:solidFill>
                  <a:srgbClr val="0000FF"/>
                </a:solidFill>
              </a:rPr>
              <a:t> competente, in tutti quei casi in cui per particolari condizioni tecniche non sia possibile determinare le caratteristiche della merce.</a:t>
            </a:r>
          </a:p>
          <a:p>
            <a:pPr algn="just">
              <a:defRPr/>
            </a:pPr>
            <a:r>
              <a:rPr lang="it-IT" sz="1800" dirty="0">
                <a:solidFill>
                  <a:srgbClr val="0000FF"/>
                </a:solidFill>
              </a:rPr>
              <a:t>Se il risultato analisi non viene accettato dall’operatore, può essere impugnato entro trenta (30) giorni dalla notifica del risultato delle analisi.</a:t>
            </a:r>
          </a:p>
          <a:p>
            <a:pPr algn="just">
              <a:defRPr/>
            </a:pPr>
            <a:r>
              <a:rPr lang="it-IT" sz="1800" dirty="0">
                <a:solidFill>
                  <a:srgbClr val="0000FF"/>
                </a:solidFill>
              </a:rPr>
              <a:t>Se il risultato non viene impugnato, si considera accettato e a quel punto non rimane che la possibilità di impugnare la “</a:t>
            </a:r>
            <a:r>
              <a:rPr lang="it-IT" sz="1800" i="1" dirty="0">
                <a:solidFill>
                  <a:srgbClr val="0000FF"/>
                </a:solidFill>
              </a:rPr>
              <a:t>bolletta doganale</a:t>
            </a:r>
            <a:r>
              <a:rPr lang="it-IT" sz="1800" dirty="0">
                <a:solidFill>
                  <a:srgbClr val="0000FF"/>
                </a:solidFill>
              </a:rPr>
              <a:t>” con ricorso alla commissione tributaria.</a:t>
            </a:r>
          </a:p>
        </p:txBody>
      </p:sp>
    </p:spTree>
    <p:extLst>
      <p:ext uri="{BB962C8B-B14F-4D97-AF65-F5344CB8AC3E}">
        <p14:creationId xmlns:p14="http://schemas.microsoft.com/office/powerpoint/2010/main" val="36299870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31951" y="188913"/>
            <a:ext cx="8785225" cy="6553200"/>
          </a:xfrm>
        </p:spPr>
        <p:txBody>
          <a:bodyPr/>
          <a:lstStyle/>
          <a:p>
            <a:pPr marL="0" indent="0" algn="ctr">
              <a:buNone/>
              <a:defRPr/>
            </a:pPr>
            <a:r>
              <a:rPr lang="it-IT" sz="2400" i="1" dirty="0">
                <a:solidFill>
                  <a:srgbClr val="0000FF"/>
                </a:solidFill>
              </a:rPr>
              <a:t>Verbale di controversia</a:t>
            </a:r>
            <a:endParaRPr lang="it-IT" sz="2400" dirty="0">
              <a:solidFill>
                <a:srgbClr val="0000FF"/>
              </a:solidFill>
            </a:endParaRPr>
          </a:p>
          <a:p>
            <a:pPr algn="just">
              <a:defRPr/>
            </a:pPr>
            <a:r>
              <a:rPr lang="it-IT" sz="2000" dirty="0">
                <a:solidFill>
                  <a:srgbClr val="0000FF"/>
                </a:solidFill>
              </a:rPr>
              <a:t>Il verbale di controversia rappresenta l’inizio formale della controversia doganale. Ci sono trenta gg di tempo per rivolgersi al direttore regionale delle dogane competente per territorio.</a:t>
            </a:r>
          </a:p>
          <a:p>
            <a:pPr algn="just">
              <a:defRPr/>
            </a:pPr>
            <a:r>
              <a:rPr lang="it-IT" sz="2000" dirty="0">
                <a:solidFill>
                  <a:srgbClr val="0000FF"/>
                </a:solidFill>
              </a:rPr>
              <a:t>La direzione regionale istruisce la pratica affinché il direttore possa decidere, nel termine, non perentorio, di mesi quattro. Atto questo </a:t>
            </a:r>
            <a:r>
              <a:rPr lang="it-IT" sz="2000" b="1" dirty="0">
                <a:solidFill>
                  <a:srgbClr val="0000FF"/>
                </a:solidFill>
              </a:rPr>
              <a:t>impugnabile solo in caso di vizi </a:t>
            </a:r>
            <a:r>
              <a:rPr lang="it-IT" sz="2000" dirty="0">
                <a:solidFill>
                  <a:srgbClr val="0000FF"/>
                </a:solidFill>
              </a:rPr>
              <a:t>che concernono ad esempio la motivazione o una carenza nell’istruttoria effettuata.</a:t>
            </a:r>
          </a:p>
          <a:p>
            <a:pPr marL="0" indent="0" algn="just">
              <a:buNone/>
              <a:defRPr/>
            </a:pPr>
            <a:endParaRPr lang="it-IT" sz="2000" dirty="0">
              <a:solidFill>
                <a:srgbClr val="0000FF"/>
              </a:solidFill>
            </a:endParaRPr>
          </a:p>
          <a:p>
            <a:pPr marL="0" indent="0" algn="ctr">
              <a:buNone/>
              <a:defRPr/>
            </a:pPr>
            <a:r>
              <a:rPr lang="it-IT" sz="2400" i="1" dirty="0">
                <a:solidFill>
                  <a:srgbClr val="0000FF"/>
                </a:solidFill>
              </a:rPr>
              <a:t>Revisione dell’accertamento</a:t>
            </a:r>
            <a:endParaRPr lang="it-IT" sz="2400" dirty="0">
              <a:solidFill>
                <a:srgbClr val="0000FF"/>
              </a:solidFill>
            </a:endParaRPr>
          </a:p>
          <a:p>
            <a:pPr algn="just">
              <a:defRPr/>
            </a:pPr>
            <a:r>
              <a:rPr lang="it-IT" sz="2000" dirty="0">
                <a:solidFill>
                  <a:srgbClr val="0000FF"/>
                </a:solidFill>
              </a:rPr>
              <a:t>L’accertamento, una volta definitivo, può essere soggetto a revisione entro i tre anni successivi. Sia ad istanza di parte che d’ufficio. Ciò può avvenire sia nel caso le merci siano a disposizione dell’operatore, sia nel caso in cui siano già uscite da quell’area considerata come territorio doganale.</a:t>
            </a:r>
          </a:p>
          <a:p>
            <a:pPr algn="just">
              <a:defRPr/>
            </a:pPr>
            <a:r>
              <a:rPr lang="it-IT" sz="2000" dirty="0">
                <a:solidFill>
                  <a:srgbClr val="0000FF"/>
                </a:solidFill>
              </a:rPr>
              <a:t>Nel corso del procedimento vengono acquisiti dati e informazioni, ma soprattutto </a:t>
            </a:r>
            <a:r>
              <a:rPr lang="it-IT" sz="2000" b="1" dirty="0">
                <a:solidFill>
                  <a:srgbClr val="0000FF"/>
                </a:solidFill>
              </a:rPr>
              <a:t>documenti relativi alle operazioni di importazione ed esportazione </a:t>
            </a:r>
            <a:r>
              <a:rPr lang="it-IT" sz="2000" dirty="0">
                <a:solidFill>
                  <a:srgbClr val="0000FF"/>
                </a:solidFill>
              </a:rPr>
              <a:t>come ad esempio costi di assicurazione, trasporto, deposito e tutto ciò che concorre a formare il valore della merce ai fini delle operazioni doganali (ad esempio IVA, esportazione, importazione, deposito, transito).</a:t>
            </a:r>
          </a:p>
        </p:txBody>
      </p:sp>
    </p:spTree>
    <p:extLst>
      <p:ext uri="{BB962C8B-B14F-4D97-AF65-F5344CB8AC3E}">
        <p14:creationId xmlns:p14="http://schemas.microsoft.com/office/powerpoint/2010/main" val="220953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790700" y="620713"/>
            <a:ext cx="8567738" cy="5632450"/>
          </a:xfrm>
          <a:prstGeom prst="rect">
            <a:avLst/>
          </a:prstGeom>
        </p:spPr>
        <p:txBody>
          <a:bodyPr>
            <a:spAutoFit/>
          </a:bodyPr>
          <a:lstStyle/>
          <a:p>
            <a:pPr algn="just" eaLnBrk="1" hangingPunct="1">
              <a:defRPr/>
            </a:pPr>
            <a:r>
              <a:rPr lang="it-IT" sz="2000" dirty="0">
                <a:solidFill>
                  <a:schemeClr val="hlink"/>
                </a:solidFill>
              </a:rPr>
              <a:t>Il nuovo Codice disciplina i principi cardine generali della materia, in termini soprattutto di rappresentanza, sanzioni e controlli, delegando alle prossime disposizioni di attuazione tutta la regolamentazione di dettaglio.</a:t>
            </a:r>
          </a:p>
          <a:p>
            <a:pPr algn="just" eaLnBrk="1" hangingPunct="1">
              <a:defRPr/>
            </a:pPr>
            <a:endParaRPr lang="it-IT" sz="2000" dirty="0">
              <a:solidFill>
                <a:schemeClr val="hlink"/>
              </a:solidFill>
            </a:endParaRPr>
          </a:p>
          <a:p>
            <a:pPr algn="just" eaLnBrk="1" hangingPunct="1">
              <a:defRPr/>
            </a:pPr>
            <a:r>
              <a:rPr lang="it-IT" sz="2000" dirty="0">
                <a:solidFill>
                  <a:schemeClr val="hlink"/>
                </a:solidFill>
              </a:rPr>
              <a:t>Il codice doganale aggiornato concerne:</a:t>
            </a:r>
          </a:p>
          <a:p>
            <a:pPr algn="just" eaLnBrk="1" hangingPunct="1">
              <a:defRPr/>
            </a:pPr>
            <a:endParaRPr lang="it-IT" sz="2000" dirty="0">
              <a:solidFill>
                <a:schemeClr val="hlink"/>
              </a:solidFill>
            </a:endParaRPr>
          </a:p>
          <a:p>
            <a:pPr marL="342900" indent="-342900" algn="just">
              <a:buFont typeface="Arial" pitchFamily="34" charset="0"/>
              <a:buChar char="•"/>
              <a:defRPr/>
            </a:pPr>
            <a:r>
              <a:rPr lang="it-IT" sz="2000" dirty="0">
                <a:solidFill>
                  <a:schemeClr val="hlink"/>
                </a:solidFill>
              </a:rPr>
              <a:t>le disposizioni generali relative al campo di applicazione della legislazione doganale, al ruolo delle dogane e ai diritti e agli obblighi delle persone ai sensi della legislazione doganale</a:t>
            </a:r>
          </a:p>
          <a:p>
            <a:pPr marL="342900" indent="-342900" algn="just">
              <a:buFont typeface="Arial" pitchFamily="34" charset="0"/>
              <a:buChar char="•"/>
              <a:defRPr/>
            </a:pPr>
            <a:r>
              <a:rPr lang="it-IT" sz="2000" dirty="0">
                <a:solidFill>
                  <a:schemeClr val="hlink"/>
                </a:solidFill>
              </a:rPr>
              <a:t>i principi in base ai quali sono applicati i dazi all'importazione o all'esportazione e le altre misure nel quadro degli scambi di merci (tariffa doganale comune, origine delle merci, valore in dogana)</a:t>
            </a:r>
          </a:p>
          <a:p>
            <a:pPr marL="342900" indent="-342900" algn="just">
              <a:buFont typeface="Arial" pitchFamily="34" charset="0"/>
              <a:buChar char="•"/>
              <a:defRPr/>
            </a:pPr>
            <a:r>
              <a:rPr lang="it-IT" sz="2000" dirty="0">
                <a:solidFill>
                  <a:schemeClr val="hlink"/>
                </a:solidFill>
              </a:rPr>
              <a:t>l'obbligazione doganale e le garanzie di tale obbligazione</a:t>
            </a:r>
          </a:p>
          <a:p>
            <a:pPr marL="342900" indent="-342900" algn="just">
              <a:buFont typeface="Arial" pitchFamily="34" charset="0"/>
              <a:buChar char="•"/>
              <a:defRPr/>
            </a:pPr>
            <a:r>
              <a:rPr lang="it-IT" sz="2000" dirty="0">
                <a:solidFill>
                  <a:schemeClr val="hlink"/>
                </a:solidFill>
              </a:rPr>
              <a:t>il trattamento doganale delle merci introdotte nel territorio doganale della Comunità</a:t>
            </a:r>
          </a:p>
          <a:p>
            <a:pPr marL="342900" indent="-342900" algn="just">
              <a:buFont typeface="Arial" pitchFamily="34" charset="0"/>
              <a:buChar char="•"/>
              <a:defRPr/>
            </a:pPr>
            <a:r>
              <a:rPr lang="it-IT" sz="2000" dirty="0">
                <a:solidFill>
                  <a:schemeClr val="hlink"/>
                </a:solidFill>
              </a:rPr>
              <a:t>le norme in materia di posizione doganale, vincolo di merci a un regime doganale, verifica, svincolo e rimozione delle merci</a:t>
            </a:r>
          </a:p>
          <a:p>
            <a:pPr marL="342900" indent="-342900" algn="just">
              <a:buFont typeface="Arial" pitchFamily="34" charset="0"/>
              <a:buChar char="•"/>
              <a:defRPr/>
            </a:pPr>
            <a:r>
              <a:rPr lang="it-IT" sz="2000" dirty="0">
                <a:solidFill>
                  <a:schemeClr val="hlink"/>
                </a:solidFill>
              </a:rPr>
              <a:t>l'immissione in libera pratica e l'esenzione dai dazi all'importazione.</a:t>
            </a:r>
          </a:p>
        </p:txBody>
      </p:sp>
    </p:spTree>
    <p:extLst>
      <p:ext uri="{BB962C8B-B14F-4D97-AF65-F5344CB8AC3E}">
        <p14:creationId xmlns:p14="http://schemas.microsoft.com/office/powerpoint/2010/main" val="29378550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31951" y="188914"/>
            <a:ext cx="8785225" cy="6408737"/>
          </a:xfrm>
        </p:spPr>
        <p:txBody>
          <a:bodyPr/>
          <a:lstStyle/>
          <a:p>
            <a:pPr marL="0" indent="0" algn="ctr">
              <a:buNone/>
              <a:defRPr/>
            </a:pPr>
            <a:r>
              <a:rPr lang="it-IT" sz="2400" i="1" dirty="0">
                <a:solidFill>
                  <a:srgbClr val="0000FF"/>
                </a:solidFill>
              </a:rPr>
              <a:t>Sanzioni</a:t>
            </a:r>
          </a:p>
          <a:p>
            <a:pPr marL="0" indent="0" algn="ctr">
              <a:buNone/>
              <a:defRPr/>
            </a:pPr>
            <a:endParaRPr lang="it-IT" sz="2000" dirty="0">
              <a:solidFill>
                <a:srgbClr val="0000FF"/>
              </a:solidFill>
            </a:endParaRPr>
          </a:p>
          <a:p>
            <a:pPr algn="just">
              <a:defRPr/>
            </a:pPr>
            <a:r>
              <a:rPr lang="it-IT" sz="2000" dirty="0">
                <a:solidFill>
                  <a:srgbClr val="0000FF"/>
                </a:solidFill>
              </a:rPr>
              <a:t>Da un minimo di 5.000 Euro ad un massimo di 10.000 Euro in caso di inadempimento alle richieste delle predette informazioni e/o documenti.</a:t>
            </a:r>
          </a:p>
          <a:p>
            <a:pPr algn="just">
              <a:defRPr/>
            </a:pPr>
            <a:r>
              <a:rPr lang="it-IT" sz="2000" dirty="0">
                <a:solidFill>
                  <a:srgbClr val="0000FF"/>
                </a:solidFill>
              </a:rPr>
              <a:t>Oltre ai costi in termini di esborsi di denaro vi può essere anche un’eventuale sospensione o una revoca delle autorizzazioni e delle facoltà concesse ai diversi operatori.</a:t>
            </a:r>
          </a:p>
          <a:p>
            <a:pPr marL="0" indent="0" algn="just">
              <a:buNone/>
              <a:defRPr/>
            </a:pPr>
            <a:endParaRPr lang="it-IT" sz="2000" dirty="0">
              <a:solidFill>
                <a:srgbClr val="0000FF"/>
              </a:solidFill>
            </a:endParaRPr>
          </a:p>
          <a:p>
            <a:pPr marL="0" indent="0" algn="ctr">
              <a:buNone/>
              <a:defRPr/>
            </a:pPr>
            <a:r>
              <a:rPr lang="it-IT" sz="2400" i="1" dirty="0">
                <a:solidFill>
                  <a:srgbClr val="0000FF"/>
                </a:solidFill>
              </a:rPr>
              <a:t>Provvedimento del direttore dell’ufficio</a:t>
            </a:r>
          </a:p>
          <a:p>
            <a:pPr marL="0" indent="0" algn="ctr">
              <a:buNone/>
              <a:defRPr/>
            </a:pPr>
            <a:endParaRPr lang="it-IT" sz="2000" dirty="0">
              <a:solidFill>
                <a:srgbClr val="0000FF"/>
              </a:solidFill>
            </a:endParaRPr>
          </a:p>
          <a:p>
            <a:pPr algn="just">
              <a:defRPr/>
            </a:pPr>
            <a:r>
              <a:rPr lang="it-IT" sz="2000" dirty="0">
                <a:solidFill>
                  <a:srgbClr val="0000FF"/>
                </a:solidFill>
              </a:rPr>
              <a:t>Se emerge che i dati forniti in corso di procedimento erano inesatti o incompleti viene liquidata una nuova somma corrispondente al </a:t>
            </a:r>
            <a:r>
              <a:rPr lang="it-IT" sz="2000" i="1" dirty="0">
                <a:solidFill>
                  <a:srgbClr val="0000FF"/>
                </a:solidFill>
              </a:rPr>
              <a:t>quantum</a:t>
            </a:r>
            <a:r>
              <a:rPr lang="it-IT" sz="2000" dirty="0">
                <a:solidFill>
                  <a:srgbClr val="0000FF"/>
                </a:solidFill>
              </a:rPr>
              <a:t> effettivamente dovuto.</a:t>
            </a:r>
          </a:p>
          <a:p>
            <a:pPr algn="just">
              <a:defRPr/>
            </a:pPr>
            <a:r>
              <a:rPr lang="it-IT" sz="2000" dirty="0">
                <a:solidFill>
                  <a:srgbClr val="0000FF"/>
                </a:solidFill>
              </a:rPr>
              <a:t>Se presupposti quali quantità, qualità, origine e valore della merce vengono messi in discussione, verrà emanato un avviso di accertamento suppletivo e di rettifica.</a:t>
            </a:r>
          </a:p>
          <a:p>
            <a:pPr marL="0" indent="0" algn="just">
              <a:buNone/>
              <a:defRPr/>
            </a:pPr>
            <a:r>
              <a:rPr lang="it-IT" sz="2000" dirty="0">
                <a:solidFill>
                  <a:srgbClr val="0000FF"/>
                </a:solidFill>
              </a:rPr>
              <a:t>Avverso questo provvedimento si può agire dinnanzi alla commissione tributaria, ma anche dinnanzi al direttore generale delle dogane.</a:t>
            </a:r>
          </a:p>
        </p:txBody>
      </p:sp>
    </p:spTree>
    <p:extLst>
      <p:ext uri="{BB962C8B-B14F-4D97-AF65-F5344CB8AC3E}">
        <p14:creationId xmlns:p14="http://schemas.microsoft.com/office/powerpoint/2010/main" val="19667574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olo 1"/>
          <p:cNvSpPr>
            <a:spLocks noGrp="1"/>
          </p:cNvSpPr>
          <p:nvPr>
            <p:ph type="title"/>
          </p:nvPr>
        </p:nvSpPr>
        <p:spPr>
          <a:xfrm>
            <a:off x="1703389" y="1"/>
            <a:ext cx="8713787" cy="620713"/>
          </a:xfrm>
        </p:spPr>
        <p:txBody>
          <a:bodyPr/>
          <a:lstStyle/>
          <a:p>
            <a:r>
              <a:rPr lang="it-IT" altLang="it-IT" sz="3600" b="1">
                <a:solidFill>
                  <a:srgbClr val="0000FF"/>
                </a:solidFill>
              </a:rPr>
              <a:t>2. Contenzioso sanzionatorio tributario</a:t>
            </a:r>
          </a:p>
        </p:txBody>
      </p:sp>
      <p:sp>
        <p:nvSpPr>
          <p:cNvPr id="3" name="Segnaposto contenuto 2"/>
          <p:cNvSpPr>
            <a:spLocks noGrp="1"/>
          </p:cNvSpPr>
          <p:nvPr>
            <p:ph idx="1"/>
          </p:nvPr>
        </p:nvSpPr>
        <p:spPr>
          <a:xfrm>
            <a:off x="1524000" y="620714"/>
            <a:ext cx="9144000" cy="6237287"/>
          </a:xfrm>
        </p:spPr>
        <p:txBody>
          <a:bodyPr/>
          <a:lstStyle/>
          <a:p>
            <a:pPr marL="0" indent="0" algn="just">
              <a:buNone/>
              <a:defRPr/>
            </a:pPr>
            <a:r>
              <a:rPr lang="it-IT" sz="2000" dirty="0">
                <a:solidFill>
                  <a:srgbClr val="0000FF"/>
                </a:solidFill>
              </a:rPr>
              <a:t>Il contenzioso “sanzionatorio tributario” sorge prevalentemente a causa di una fattispecie identificabile nei c.d. </a:t>
            </a:r>
            <a:r>
              <a:rPr lang="it-IT" sz="2000" b="1" dirty="0">
                <a:solidFill>
                  <a:srgbClr val="0000FF"/>
                </a:solidFill>
              </a:rPr>
              <a:t>reati di contrabbando</a:t>
            </a:r>
            <a:r>
              <a:rPr lang="it-IT" sz="2000" dirty="0">
                <a:solidFill>
                  <a:srgbClr val="0000FF"/>
                </a:solidFill>
              </a:rPr>
              <a:t> disciplinati dagli artt. 282 a 301 bis. L’art. 282, </a:t>
            </a:r>
            <a:r>
              <a:rPr lang="it-IT" sz="2000" dirty="0" err="1">
                <a:solidFill>
                  <a:srgbClr val="0000FF"/>
                </a:solidFill>
              </a:rPr>
              <a:t>lett</a:t>
            </a:r>
            <a:r>
              <a:rPr lang="it-IT" sz="2000" dirty="0">
                <a:solidFill>
                  <a:srgbClr val="0000FF"/>
                </a:solidFill>
              </a:rPr>
              <a:t>. b) </a:t>
            </a:r>
            <a:r>
              <a:rPr lang="it-IT" sz="2000" dirty="0" err="1">
                <a:solidFill>
                  <a:srgbClr val="0000FF"/>
                </a:solidFill>
              </a:rPr>
              <a:t>Tuld</a:t>
            </a:r>
            <a:r>
              <a:rPr lang="it-IT" sz="2000" dirty="0">
                <a:solidFill>
                  <a:srgbClr val="0000FF"/>
                </a:solidFill>
              </a:rPr>
              <a:t> prescrive come punibile chiunque “</a:t>
            </a:r>
            <a:r>
              <a:rPr lang="it-IT" sz="2000" i="1" dirty="0">
                <a:solidFill>
                  <a:srgbClr val="0000FF"/>
                </a:solidFill>
              </a:rPr>
              <a:t>scarica o deposita merci estere nello spazio intermedio tra la frontiera e la dogana più vicina</a:t>
            </a:r>
            <a:r>
              <a:rPr lang="it-IT" sz="2000" dirty="0">
                <a:solidFill>
                  <a:srgbClr val="0000FF"/>
                </a:solidFill>
              </a:rPr>
              <a:t>” e ciò indipendentemente dal fatto che si sia verificata una frode in danno all’Erario.</a:t>
            </a:r>
          </a:p>
          <a:p>
            <a:pPr marL="0" indent="0" algn="just">
              <a:buNone/>
              <a:defRPr/>
            </a:pPr>
            <a:r>
              <a:rPr lang="it-IT" sz="2000" dirty="0">
                <a:solidFill>
                  <a:srgbClr val="0000FF"/>
                </a:solidFill>
              </a:rPr>
              <a:t>L’art. 292 </a:t>
            </a:r>
            <a:r>
              <a:rPr lang="it-IT" sz="2000" dirty="0" err="1">
                <a:solidFill>
                  <a:srgbClr val="0000FF"/>
                </a:solidFill>
              </a:rPr>
              <a:t>Tuld</a:t>
            </a:r>
            <a:r>
              <a:rPr lang="it-IT" sz="2000" dirty="0">
                <a:solidFill>
                  <a:srgbClr val="0000FF"/>
                </a:solidFill>
              </a:rPr>
              <a:t> elenca i c.d. “altri casi di contrabbando” e recita “</a:t>
            </a:r>
            <a:r>
              <a:rPr lang="it-IT" sz="2000" i="1" dirty="0">
                <a:solidFill>
                  <a:srgbClr val="0000FF"/>
                </a:solidFill>
              </a:rPr>
              <a:t>Chiunque, fuori dei casi preveduti negli articoli precedenti, sottrae merci al pagamento dei diritti di confine dovuti, è punito con la multa non minore di due e non maggiore di dieci volte i diritti medesimi</a:t>
            </a:r>
            <a:r>
              <a:rPr lang="it-IT" sz="2000" dirty="0">
                <a:solidFill>
                  <a:srgbClr val="0000FF"/>
                </a:solidFill>
              </a:rPr>
              <a:t>.”</a:t>
            </a:r>
          </a:p>
          <a:p>
            <a:pPr marL="0" indent="0" algn="just">
              <a:buNone/>
              <a:defRPr/>
            </a:pPr>
            <a:r>
              <a:rPr lang="it-IT" sz="2000" dirty="0">
                <a:solidFill>
                  <a:srgbClr val="0000FF"/>
                </a:solidFill>
              </a:rPr>
              <a:t>L’art. 295 </a:t>
            </a:r>
            <a:r>
              <a:rPr lang="it-IT" sz="2000" dirty="0" err="1">
                <a:solidFill>
                  <a:srgbClr val="0000FF"/>
                </a:solidFill>
              </a:rPr>
              <a:t>Tuld</a:t>
            </a:r>
            <a:r>
              <a:rPr lang="it-IT" sz="2000" dirty="0">
                <a:solidFill>
                  <a:srgbClr val="0000FF"/>
                </a:solidFill>
              </a:rPr>
              <a:t> prevede poi le </a:t>
            </a:r>
            <a:r>
              <a:rPr lang="it-IT" sz="2000" b="1" dirty="0">
                <a:solidFill>
                  <a:srgbClr val="0000FF"/>
                </a:solidFill>
              </a:rPr>
              <a:t>aggravanti </a:t>
            </a:r>
            <a:r>
              <a:rPr lang="it-IT" sz="2000" dirty="0">
                <a:solidFill>
                  <a:srgbClr val="0000FF"/>
                </a:solidFill>
              </a:rPr>
              <a:t>per il reato di contrabbando:</a:t>
            </a:r>
          </a:p>
          <a:p>
            <a:pPr algn="just">
              <a:defRPr/>
            </a:pPr>
            <a:r>
              <a:rPr lang="it-IT" sz="2000" dirty="0">
                <a:solidFill>
                  <a:srgbClr val="0000FF"/>
                </a:solidFill>
              </a:rPr>
              <a:t>da cinque a dieci volte i diritti evasi: in caso siano stati usati mezzi di trasporto appartenenti a persona estranea al reato</a:t>
            </a:r>
          </a:p>
          <a:p>
            <a:pPr algn="just">
              <a:defRPr/>
            </a:pPr>
            <a:r>
              <a:rPr lang="it-IT" sz="2000" dirty="0">
                <a:solidFill>
                  <a:srgbClr val="0000FF"/>
                </a:solidFill>
              </a:rPr>
              <a:t>oltre alla multa è aggiunta la reclusione da tre a cinque anni, in alcuni casi (quando il colpevole viene sorpreso a mano armata, quando tre o più persone colpevoli siano sorprese insieme riunite e in condizioni tali da frapporre ostacolo agli organi di polizia, quando il fatto sia commesso con altro delitto contro la fede pubblica o contro la pubblica amministrazione, </a:t>
            </a:r>
            <a:r>
              <a:rPr lang="it-IT" sz="2000" dirty="0" err="1">
                <a:solidFill>
                  <a:srgbClr val="0000FF"/>
                </a:solidFill>
              </a:rPr>
              <a:t>ecc</a:t>
            </a:r>
            <a:r>
              <a:rPr lang="it-IT" sz="2000" dirty="0">
                <a:solidFill>
                  <a:srgbClr val="0000FF"/>
                </a:solidFill>
              </a:rPr>
              <a:t>…).</a:t>
            </a:r>
          </a:p>
          <a:p>
            <a:pPr marL="0" indent="0" algn="just">
              <a:buNone/>
              <a:defRPr/>
            </a:pPr>
            <a:r>
              <a:rPr lang="it-IT" sz="2000" dirty="0">
                <a:solidFill>
                  <a:srgbClr val="0000FF"/>
                </a:solidFill>
              </a:rPr>
              <a:t>Oltre alla multa è aggiunta la reclusione fino a tre anni quando l'ammontare dei diritti di confine dovuti è maggiore a Euro 49.993,03.</a:t>
            </a:r>
          </a:p>
        </p:txBody>
      </p:sp>
    </p:spTree>
    <p:extLst>
      <p:ext uri="{BB962C8B-B14F-4D97-AF65-F5344CB8AC3E}">
        <p14:creationId xmlns:p14="http://schemas.microsoft.com/office/powerpoint/2010/main" val="28817522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olo 1"/>
          <p:cNvSpPr>
            <a:spLocks noGrp="1"/>
          </p:cNvSpPr>
          <p:nvPr>
            <p:ph type="title"/>
          </p:nvPr>
        </p:nvSpPr>
        <p:spPr>
          <a:xfrm>
            <a:off x="1992313" y="1"/>
            <a:ext cx="8229600" cy="792163"/>
          </a:xfrm>
        </p:spPr>
        <p:txBody>
          <a:bodyPr/>
          <a:lstStyle/>
          <a:p>
            <a:r>
              <a:rPr lang="it-IT" altLang="it-IT" sz="3600" b="1">
                <a:solidFill>
                  <a:srgbClr val="0000FF"/>
                </a:solidFill>
              </a:rPr>
              <a:t>Nuovo art. 303 Tuld</a:t>
            </a:r>
          </a:p>
        </p:txBody>
      </p:sp>
      <p:sp>
        <p:nvSpPr>
          <p:cNvPr id="130051" name="Segnaposto contenuto 2"/>
          <p:cNvSpPr>
            <a:spLocks noGrp="1"/>
          </p:cNvSpPr>
          <p:nvPr>
            <p:ph idx="1"/>
          </p:nvPr>
        </p:nvSpPr>
        <p:spPr>
          <a:xfrm>
            <a:off x="1631950" y="836614"/>
            <a:ext cx="8928100" cy="5832475"/>
          </a:xfrm>
        </p:spPr>
        <p:txBody>
          <a:bodyPr/>
          <a:lstStyle/>
          <a:p>
            <a:pPr marL="0" indent="0" algn="just">
              <a:buNone/>
            </a:pPr>
            <a:r>
              <a:rPr lang="it-IT" altLang="it-IT" sz="2000">
                <a:solidFill>
                  <a:srgbClr val="0000FF"/>
                </a:solidFill>
              </a:rPr>
              <a:t>Il nuovo art. 303 Tuld, legge 26 aprile 2012 n. 44, è la </a:t>
            </a:r>
            <a:r>
              <a:rPr lang="it-IT" altLang="it-IT" sz="2000" b="1">
                <a:solidFill>
                  <a:srgbClr val="0000FF"/>
                </a:solidFill>
              </a:rPr>
              <a:t>norma sanzionatoria applicata con più frequenza nell’attività di controllo del settore doganale</a:t>
            </a:r>
            <a:r>
              <a:rPr lang="it-IT" altLang="it-IT" sz="2000">
                <a:solidFill>
                  <a:srgbClr val="0000FF"/>
                </a:solidFill>
              </a:rPr>
              <a:t> mira a far si che l’operatore presti la massima attenzione nella compilazione della dichiarazione, indicando in maniera puntuale tutti i dati che saranno oggetto di accertamento.</a:t>
            </a:r>
          </a:p>
          <a:p>
            <a:pPr marL="0" indent="0" algn="just">
              <a:buNone/>
            </a:pPr>
            <a:endParaRPr lang="it-IT" altLang="it-IT" sz="2000">
              <a:solidFill>
                <a:srgbClr val="0000FF"/>
              </a:solidFill>
            </a:endParaRPr>
          </a:p>
          <a:p>
            <a:pPr marL="0" indent="0" algn="just">
              <a:buNone/>
            </a:pPr>
            <a:r>
              <a:rPr lang="it-IT" altLang="it-IT" sz="2000">
                <a:solidFill>
                  <a:srgbClr val="0000FF"/>
                </a:solidFill>
              </a:rPr>
              <a:t>Va sottolineato che la dichiarazione, dopo la registrazione, diventa “</a:t>
            </a:r>
            <a:r>
              <a:rPr lang="it-IT" altLang="it-IT" sz="2000" b="1">
                <a:solidFill>
                  <a:srgbClr val="0000FF"/>
                </a:solidFill>
              </a:rPr>
              <a:t>bolletta doganale</a:t>
            </a:r>
            <a:r>
              <a:rPr lang="it-IT" altLang="it-IT" sz="2000">
                <a:solidFill>
                  <a:srgbClr val="0000FF"/>
                </a:solidFill>
              </a:rPr>
              <a:t>” e dunque atto pubblico.</a:t>
            </a:r>
          </a:p>
          <a:p>
            <a:pPr marL="0" indent="0" algn="just">
              <a:buNone/>
            </a:pPr>
            <a:endParaRPr lang="it-IT" altLang="it-IT" sz="2000">
              <a:solidFill>
                <a:srgbClr val="0000FF"/>
              </a:solidFill>
            </a:endParaRPr>
          </a:p>
          <a:p>
            <a:pPr marL="0" indent="0" algn="just">
              <a:buNone/>
            </a:pPr>
            <a:r>
              <a:rPr lang="it-IT" altLang="it-IT" sz="2000" i="1">
                <a:solidFill>
                  <a:srgbClr val="0000FF"/>
                </a:solidFill>
              </a:rPr>
              <a:t>	Art. 303 , co. 1 Tuld</a:t>
            </a:r>
            <a:endParaRPr lang="it-IT" altLang="it-IT" sz="2000">
              <a:solidFill>
                <a:srgbClr val="0000FF"/>
              </a:solidFill>
            </a:endParaRPr>
          </a:p>
          <a:p>
            <a:pPr marL="0" indent="0" algn="just">
              <a:buNone/>
            </a:pPr>
            <a:r>
              <a:rPr lang="it-IT" altLang="it-IT" sz="2000">
                <a:solidFill>
                  <a:srgbClr val="0000FF"/>
                </a:solidFill>
              </a:rPr>
              <a:t>È prevista una sanzione amministrativa da Euro 103,00 a Euro 516,00 per il dichiarante che ha fornito informazioni inesatte o erronee su qualità, quantità, valore delle merci di importazione definitiva, deposito o da spedire ad altra dogana con bolletta di cauzione.</a:t>
            </a:r>
          </a:p>
          <a:p>
            <a:pPr marL="0" indent="0" algn="just">
              <a:buNone/>
            </a:pPr>
            <a:endParaRPr lang="it-IT" altLang="it-IT" sz="2000">
              <a:solidFill>
                <a:srgbClr val="0000FF"/>
              </a:solidFill>
            </a:endParaRPr>
          </a:p>
          <a:p>
            <a:pPr marL="0" indent="0" algn="just">
              <a:buNone/>
            </a:pPr>
            <a:r>
              <a:rPr lang="it-IT" altLang="it-IT" sz="2000">
                <a:solidFill>
                  <a:srgbClr val="0000FF"/>
                </a:solidFill>
              </a:rPr>
              <a:t>Tale regola non è applicabile nel caso l’indicazione errata dei del valore abbia comportato la rideterminazione dei diritti di confine, in tal caso si devono applicare le sanzioni indicate al co. 3 art. 303.</a:t>
            </a:r>
          </a:p>
        </p:txBody>
      </p:sp>
    </p:spTree>
    <p:extLst>
      <p:ext uri="{BB962C8B-B14F-4D97-AF65-F5344CB8AC3E}">
        <p14:creationId xmlns:p14="http://schemas.microsoft.com/office/powerpoint/2010/main" val="34185495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19288" y="620714"/>
            <a:ext cx="8424862" cy="5400675"/>
          </a:xfrm>
        </p:spPr>
        <p:txBody>
          <a:bodyPr/>
          <a:lstStyle/>
          <a:p>
            <a:pPr marL="0" indent="0" algn="just">
              <a:buNone/>
              <a:defRPr/>
            </a:pPr>
            <a:r>
              <a:rPr lang="it-IT" sz="2000" i="1" dirty="0"/>
              <a:t>	</a:t>
            </a:r>
            <a:r>
              <a:rPr lang="it-IT" sz="2000" i="1" dirty="0">
                <a:solidFill>
                  <a:srgbClr val="0000FF"/>
                </a:solidFill>
              </a:rPr>
              <a:t>Art. 303, co. 2 </a:t>
            </a:r>
            <a:r>
              <a:rPr lang="it-IT" sz="2000" i="1" dirty="0" err="1">
                <a:solidFill>
                  <a:srgbClr val="0000FF"/>
                </a:solidFill>
              </a:rPr>
              <a:t>Tuld</a:t>
            </a:r>
            <a:endParaRPr lang="it-IT" sz="2000" i="1" dirty="0">
              <a:solidFill>
                <a:srgbClr val="0000FF"/>
              </a:solidFill>
            </a:endParaRPr>
          </a:p>
          <a:p>
            <a:pPr marL="0" indent="0" algn="just">
              <a:buNone/>
              <a:defRPr/>
            </a:pPr>
            <a:endParaRPr lang="it-IT" sz="2000" dirty="0">
              <a:solidFill>
                <a:srgbClr val="0000FF"/>
              </a:solidFill>
            </a:endParaRPr>
          </a:p>
          <a:p>
            <a:pPr marL="0" indent="0" algn="just">
              <a:buNone/>
              <a:defRPr/>
            </a:pPr>
            <a:r>
              <a:rPr lang="it-IT" sz="2000" dirty="0">
                <a:solidFill>
                  <a:srgbClr val="0000FF"/>
                </a:solidFill>
              </a:rPr>
              <a:t>In determinati casi, più precisamente lettera e) art. 4 D.lgs. 374/90 le predette </a:t>
            </a:r>
            <a:r>
              <a:rPr lang="it-IT" sz="2000" b="1" dirty="0">
                <a:solidFill>
                  <a:srgbClr val="0000FF"/>
                </a:solidFill>
              </a:rPr>
              <a:t>sanzioni non si applicano</a:t>
            </a:r>
            <a:r>
              <a:rPr lang="it-IT" sz="2000" dirty="0">
                <a:solidFill>
                  <a:srgbClr val="0000FF"/>
                </a:solidFill>
              </a:rPr>
              <a:t>:</a:t>
            </a:r>
          </a:p>
          <a:p>
            <a:pPr marL="0" indent="0" algn="just">
              <a:buNone/>
              <a:defRPr/>
            </a:pPr>
            <a:endParaRPr lang="it-IT" sz="2000" dirty="0">
              <a:solidFill>
                <a:srgbClr val="0000FF"/>
              </a:solidFill>
            </a:endParaRPr>
          </a:p>
          <a:p>
            <a:pPr algn="just">
              <a:defRPr/>
            </a:pPr>
            <a:r>
              <a:rPr lang="it-IT" sz="2000" dirty="0">
                <a:solidFill>
                  <a:srgbClr val="0000FF"/>
                </a:solidFill>
              </a:rPr>
              <a:t>se comunque è stata indicata in modo preciso la denominazione commerciale della merce, cosicché possano essere applicati correttamente i diritti</a:t>
            </a:r>
          </a:p>
          <a:p>
            <a:pPr algn="just">
              <a:defRPr/>
            </a:pPr>
            <a:r>
              <a:rPr lang="it-IT" sz="2000" dirty="0">
                <a:solidFill>
                  <a:srgbClr val="0000FF"/>
                </a:solidFill>
              </a:rPr>
              <a:t>se le merci dichiarate e quelle riconosciute in sede di accertamento sono nella tariffa in differenti sotto voci della stessa voce, e la somma dovuta, secondo la dichiarazione, per i diritti di confine è uguale a quello dei diritti liquidati o lo supera di meno di un terzo</a:t>
            </a:r>
          </a:p>
          <a:p>
            <a:pPr algn="just">
              <a:defRPr/>
            </a:pPr>
            <a:r>
              <a:rPr lang="it-IT" sz="2000" dirty="0">
                <a:solidFill>
                  <a:srgbClr val="0000FF"/>
                </a:solidFill>
              </a:rPr>
              <a:t>differenze in più o in meno nella quantità o nel valore non superano il cinque per cento per ciascuna qualità delle merci dichiarate.</a:t>
            </a:r>
          </a:p>
          <a:p>
            <a:pPr marL="0" indent="0" algn="just">
              <a:buNone/>
              <a:defRPr/>
            </a:pPr>
            <a:r>
              <a:rPr lang="it-IT" sz="2000" i="1" dirty="0"/>
              <a:t>	</a:t>
            </a:r>
            <a:endParaRPr lang="it-IT" sz="2000" dirty="0"/>
          </a:p>
        </p:txBody>
      </p:sp>
    </p:spTree>
    <p:extLst>
      <p:ext uri="{BB962C8B-B14F-4D97-AF65-F5344CB8AC3E}">
        <p14:creationId xmlns:p14="http://schemas.microsoft.com/office/powerpoint/2010/main" val="33441769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74825" y="620713"/>
            <a:ext cx="8642350" cy="5688012"/>
          </a:xfrm>
        </p:spPr>
        <p:txBody>
          <a:bodyPr/>
          <a:lstStyle/>
          <a:p>
            <a:pPr marL="0" indent="0" algn="just">
              <a:buNone/>
              <a:defRPr/>
            </a:pPr>
            <a:r>
              <a:rPr lang="it-IT" sz="2000" i="1" dirty="0">
                <a:solidFill>
                  <a:prstClr val="black"/>
                </a:solidFill>
              </a:rPr>
              <a:t>	</a:t>
            </a:r>
            <a:r>
              <a:rPr lang="it-IT" sz="2000" i="1" dirty="0">
                <a:solidFill>
                  <a:srgbClr val="0000FF"/>
                </a:solidFill>
              </a:rPr>
              <a:t>Art. 303 , co. 3 </a:t>
            </a:r>
            <a:r>
              <a:rPr lang="it-IT" sz="2000" i="1" dirty="0" err="1">
                <a:solidFill>
                  <a:srgbClr val="0000FF"/>
                </a:solidFill>
              </a:rPr>
              <a:t>Tuld</a:t>
            </a:r>
            <a:endParaRPr lang="it-IT" sz="2000" dirty="0">
              <a:solidFill>
                <a:srgbClr val="0000FF"/>
              </a:solidFill>
            </a:endParaRPr>
          </a:p>
          <a:p>
            <a:pPr marL="0" indent="0" algn="just">
              <a:buNone/>
              <a:defRPr/>
            </a:pPr>
            <a:endParaRPr lang="it-IT" sz="2000" dirty="0">
              <a:solidFill>
                <a:srgbClr val="0000FF"/>
              </a:solidFill>
            </a:endParaRPr>
          </a:p>
          <a:p>
            <a:pPr marL="0" indent="0" algn="just">
              <a:buNone/>
              <a:defRPr/>
            </a:pPr>
            <a:r>
              <a:rPr lang="it-IT" sz="2000" dirty="0">
                <a:solidFill>
                  <a:srgbClr val="0000FF"/>
                </a:solidFill>
              </a:rPr>
              <a:t>Nel caso in cui i diritti di confine complessivamente dovuti siano maggiori di quelli calcolati in base alla dichiarazione e la differenza superi il cinque per cento, vengono applicate le seguenti sanzioni, sempreché il fatto non costituisca più grave reato:</a:t>
            </a:r>
          </a:p>
          <a:p>
            <a:pPr marL="0" indent="0" algn="just">
              <a:buNone/>
              <a:defRPr/>
            </a:pPr>
            <a:endParaRPr lang="it-IT" sz="2000" dirty="0">
              <a:solidFill>
                <a:srgbClr val="0000FF"/>
              </a:solidFill>
            </a:endParaRPr>
          </a:p>
          <a:p>
            <a:pPr algn="just">
              <a:defRPr/>
            </a:pPr>
            <a:r>
              <a:rPr lang="it-IT" sz="2000" dirty="0">
                <a:solidFill>
                  <a:srgbClr val="0000FF"/>
                </a:solidFill>
              </a:rPr>
              <a:t>per i diritti fino a 500 Euro sanzione amministrativa da 103 Euro a 500 Euro</a:t>
            </a:r>
          </a:p>
          <a:p>
            <a:pPr algn="just">
              <a:defRPr/>
            </a:pPr>
            <a:r>
              <a:rPr lang="it-IT" sz="2000" dirty="0">
                <a:solidFill>
                  <a:srgbClr val="0000FF"/>
                </a:solidFill>
              </a:rPr>
              <a:t>per i diritti da 500,1 Euro a 1.000 Euro, si applica la sanzione amministrativa da 1.000 Euro a 5.000 Euro</a:t>
            </a:r>
          </a:p>
          <a:p>
            <a:pPr algn="just">
              <a:defRPr/>
            </a:pPr>
            <a:r>
              <a:rPr lang="it-IT" sz="2000" dirty="0">
                <a:solidFill>
                  <a:srgbClr val="0000FF"/>
                </a:solidFill>
              </a:rPr>
              <a:t>per i diritti da 1000,1 Euro a 2.000 Euro, si applica la sanzione amministrativa da 5.000 Euro a 15.000 Euro</a:t>
            </a:r>
          </a:p>
          <a:p>
            <a:pPr algn="just">
              <a:defRPr/>
            </a:pPr>
            <a:r>
              <a:rPr lang="it-IT" sz="2000" dirty="0">
                <a:solidFill>
                  <a:srgbClr val="0000FF"/>
                </a:solidFill>
              </a:rPr>
              <a:t>per i diritti da 2.000,1 Euro a 3.999,99 Euro, si applica la sanzione amministrativa da 15.000 Euro a 30.000 Euro</a:t>
            </a:r>
          </a:p>
          <a:p>
            <a:pPr algn="just">
              <a:defRPr/>
            </a:pPr>
            <a:r>
              <a:rPr lang="it-IT" sz="2000" dirty="0">
                <a:solidFill>
                  <a:srgbClr val="0000FF"/>
                </a:solidFill>
              </a:rPr>
              <a:t>per i diritti pari o superiori a 4.000 Euro, si applica la sanzione amministrativa da 30.000 Euro a dieci volte l'importo dei diritti.</a:t>
            </a:r>
          </a:p>
        </p:txBody>
      </p:sp>
    </p:spTree>
    <p:extLst>
      <p:ext uri="{BB962C8B-B14F-4D97-AF65-F5344CB8AC3E}">
        <p14:creationId xmlns:p14="http://schemas.microsoft.com/office/powerpoint/2010/main" val="10901649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olo 1"/>
          <p:cNvSpPr>
            <a:spLocks noGrp="1"/>
          </p:cNvSpPr>
          <p:nvPr>
            <p:ph type="title"/>
          </p:nvPr>
        </p:nvSpPr>
        <p:spPr>
          <a:xfrm>
            <a:off x="1631950" y="115889"/>
            <a:ext cx="8928100" cy="865187"/>
          </a:xfrm>
        </p:spPr>
        <p:txBody>
          <a:bodyPr/>
          <a:lstStyle/>
          <a:p>
            <a:r>
              <a:rPr lang="it-IT" altLang="it-IT" sz="3200" b="1">
                <a:solidFill>
                  <a:srgbClr val="0000FF"/>
                </a:solidFill>
              </a:rPr>
              <a:t>3. Violazioni in materia di tutela del consumatore</a:t>
            </a:r>
          </a:p>
        </p:txBody>
      </p:sp>
      <p:sp>
        <p:nvSpPr>
          <p:cNvPr id="133123" name="Segnaposto contenuto 2"/>
          <p:cNvSpPr>
            <a:spLocks noGrp="1"/>
          </p:cNvSpPr>
          <p:nvPr>
            <p:ph idx="1"/>
          </p:nvPr>
        </p:nvSpPr>
        <p:spPr>
          <a:xfrm>
            <a:off x="1774825" y="1268414"/>
            <a:ext cx="8642350" cy="4897437"/>
          </a:xfrm>
        </p:spPr>
        <p:txBody>
          <a:bodyPr/>
          <a:lstStyle/>
          <a:p>
            <a:pPr marL="0" indent="0" algn="just">
              <a:buNone/>
            </a:pPr>
            <a:r>
              <a:rPr lang="it-IT" altLang="it-IT" sz="2000">
                <a:solidFill>
                  <a:srgbClr val="0000FF"/>
                </a:solidFill>
              </a:rPr>
              <a:t>Sono molto frequenti i casi in cui gli uffici doganali riscontrano </a:t>
            </a:r>
            <a:r>
              <a:rPr lang="it-IT" altLang="it-IT" sz="2000" b="1">
                <a:solidFill>
                  <a:srgbClr val="0000FF"/>
                </a:solidFill>
              </a:rPr>
              <a:t>irregolarità nell’indicazione dell’origine geografica del prodotto</a:t>
            </a:r>
            <a:r>
              <a:rPr lang="it-IT" altLang="it-IT" sz="2000">
                <a:solidFill>
                  <a:srgbClr val="0000FF"/>
                </a:solidFill>
              </a:rPr>
              <a:t>, soprattutto nell’etichettatura dei prodotti destinati all’importazione.</a:t>
            </a:r>
          </a:p>
          <a:p>
            <a:pPr marL="0" indent="0" algn="just">
              <a:buNone/>
            </a:pPr>
            <a:endParaRPr lang="it-IT" altLang="it-IT" sz="2000">
              <a:solidFill>
                <a:srgbClr val="0000FF"/>
              </a:solidFill>
            </a:endParaRPr>
          </a:p>
          <a:p>
            <a:pPr marL="0" indent="0" algn="just">
              <a:buNone/>
            </a:pPr>
            <a:r>
              <a:rPr lang="it-IT" altLang="it-IT" sz="2000">
                <a:solidFill>
                  <a:srgbClr val="0000FF"/>
                </a:solidFill>
              </a:rPr>
              <a:t>Nei casi più gravi, in cui vengono indicati dati falsi, vi è il rischio concreto per l’operatore di subire un </a:t>
            </a:r>
            <a:r>
              <a:rPr lang="it-IT" altLang="it-IT" sz="2000" b="1">
                <a:solidFill>
                  <a:srgbClr val="0000FF"/>
                </a:solidFill>
              </a:rPr>
              <a:t>procedimento penale</a:t>
            </a:r>
            <a:r>
              <a:rPr lang="it-IT" altLang="it-IT" sz="2000">
                <a:solidFill>
                  <a:srgbClr val="0000FF"/>
                </a:solidFill>
              </a:rPr>
              <a:t> o comunque pesanti sanzioni, che possono comportare il sequestro della merce o un provvedimento interdittivo e sanzionatorio.</a:t>
            </a:r>
          </a:p>
          <a:p>
            <a:pPr marL="0" indent="0" algn="just">
              <a:buNone/>
            </a:pPr>
            <a:endParaRPr lang="it-IT" altLang="it-IT" sz="2000">
              <a:solidFill>
                <a:srgbClr val="0000FF"/>
              </a:solidFill>
            </a:endParaRPr>
          </a:p>
          <a:p>
            <a:pPr marL="0" indent="0" algn="just">
              <a:buNone/>
            </a:pPr>
            <a:r>
              <a:rPr lang="it-IT" altLang="it-IT" sz="2000">
                <a:solidFill>
                  <a:srgbClr val="0000FF"/>
                </a:solidFill>
              </a:rPr>
              <a:t>Merita di essere menzionato l’Accordo di Madrid e art. 517, c.p. - “repressione di false o fallaci indicazioni di provenienza delle merci” - secondo il quale la dogana ha il compito di apporre il fermo amministrativo sulle merci, mentre l’autorità giudiziaria può disporre il sequestro penale delle merci a fini “conservativi”.</a:t>
            </a:r>
          </a:p>
        </p:txBody>
      </p:sp>
    </p:spTree>
    <p:extLst>
      <p:ext uri="{BB962C8B-B14F-4D97-AF65-F5344CB8AC3E}">
        <p14:creationId xmlns:p14="http://schemas.microsoft.com/office/powerpoint/2010/main" val="25107402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306608"/>
          </a:xfrm>
        </p:spPr>
        <p:txBody>
          <a:bodyPr>
            <a:normAutofit/>
          </a:bodyPr>
          <a:lstStyle/>
          <a:p>
            <a:pPr lvl="0">
              <a:spcBef>
                <a:spcPts val="1000"/>
              </a:spcBef>
              <a:defRPr/>
            </a:pPr>
            <a:r>
              <a:rPr lang="it-IT" sz="2000" b="1" dirty="0">
                <a:solidFill>
                  <a:srgbClr val="0000FF"/>
                </a:solidFill>
                <a:latin typeface="Calibri" panose="020F0502020204030204"/>
                <a:ea typeface="+mn-ea"/>
                <a:cs typeface="+mn-cs"/>
              </a:rPr>
              <a:t>Nella prassi le dogane</a:t>
            </a:r>
            <a:r>
              <a:rPr lang="it-IT" sz="2000" dirty="0">
                <a:solidFill>
                  <a:srgbClr val="0000FF"/>
                </a:solidFill>
                <a:latin typeface="Calibri" panose="020F0502020204030204"/>
                <a:ea typeface="+mn-ea"/>
                <a:cs typeface="+mn-cs"/>
              </a:rPr>
              <a:t> ricorrono sempre meno al fermo amministrativo e </a:t>
            </a:r>
            <a:r>
              <a:rPr lang="it-IT" sz="2000" b="1" dirty="0">
                <a:solidFill>
                  <a:srgbClr val="0000FF"/>
                </a:solidFill>
                <a:latin typeface="Calibri" panose="020F0502020204030204"/>
                <a:ea typeface="+mn-ea"/>
                <a:cs typeface="+mn-cs"/>
              </a:rPr>
              <a:t>procedono direttamente al sequestro</a:t>
            </a:r>
            <a:r>
              <a:rPr lang="it-IT" sz="2000" dirty="0">
                <a:solidFill>
                  <a:srgbClr val="0000FF"/>
                </a:solidFill>
                <a:latin typeface="Calibri" panose="020F0502020204030204"/>
                <a:ea typeface="+mn-ea"/>
                <a:cs typeface="+mn-cs"/>
              </a:rPr>
              <a:t> penale ai sensi dell’art. 354 c.p.p., previo comunicazione alla Procura della Repubblica competente.</a:t>
            </a:r>
            <a:br>
              <a:rPr lang="it-IT" sz="2000" dirty="0">
                <a:solidFill>
                  <a:srgbClr val="0000FF"/>
                </a:solidFill>
                <a:latin typeface="Calibri" panose="020F0502020204030204"/>
                <a:ea typeface="+mn-ea"/>
                <a:cs typeface="+mn-cs"/>
              </a:rPr>
            </a:br>
            <a:br>
              <a:rPr lang="it-IT" sz="2000" dirty="0">
                <a:solidFill>
                  <a:srgbClr val="0000FF"/>
                </a:solidFill>
                <a:latin typeface="Calibri" panose="020F0502020204030204"/>
                <a:ea typeface="+mn-ea"/>
                <a:cs typeface="+mn-cs"/>
              </a:rPr>
            </a:br>
            <a:r>
              <a:rPr lang="it-IT" sz="2000" dirty="0">
                <a:solidFill>
                  <a:srgbClr val="0000FF"/>
                </a:solidFill>
                <a:latin typeface="Calibri" panose="020F0502020204030204"/>
                <a:ea typeface="+mn-ea"/>
                <a:cs typeface="+mn-cs"/>
              </a:rPr>
              <a:t>L’istanza per la regolarizzazione della merce, che verrà sottoposta dalla dogana al nulla osta del magistrato inquirente, dovrà essere predisposta con cura e basata su elementi concreti, poiché in difetto potrebbe </a:t>
            </a:r>
            <a:r>
              <a:rPr lang="it-IT" sz="2000" i="1" dirty="0">
                <a:solidFill>
                  <a:srgbClr val="0000FF"/>
                </a:solidFill>
                <a:latin typeface="Calibri" panose="020F0502020204030204"/>
                <a:ea typeface="+mn-ea"/>
                <a:cs typeface="+mn-cs"/>
              </a:rPr>
              <a:t>“costituire un’ulteriore prova della fondatezza dell’addebito</a:t>
            </a:r>
            <a:r>
              <a:rPr lang="it-IT" sz="2000" dirty="0">
                <a:solidFill>
                  <a:srgbClr val="0000FF"/>
                </a:solidFill>
                <a:latin typeface="Calibri" panose="020F0502020204030204"/>
                <a:ea typeface="+mn-ea"/>
                <a:cs typeface="+mn-cs"/>
              </a:rPr>
              <a:t>”.</a:t>
            </a:r>
            <a:br>
              <a:rPr lang="it-IT" sz="2000" dirty="0">
                <a:solidFill>
                  <a:srgbClr val="0000FF"/>
                </a:solidFill>
                <a:latin typeface="Calibri" panose="020F0502020204030204"/>
                <a:ea typeface="+mn-ea"/>
                <a:cs typeface="+mn-cs"/>
              </a:rPr>
            </a:br>
            <a:br>
              <a:rPr lang="it-IT" sz="2000" dirty="0">
                <a:solidFill>
                  <a:srgbClr val="0000FF"/>
                </a:solidFill>
                <a:latin typeface="Calibri" panose="020F0502020204030204"/>
                <a:ea typeface="+mn-ea"/>
                <a:cs typeface="+mn-cs"/>
              </a:rPr>
            </a:br>
            <a:r>
              <a:rPr lang="it-IT" sz="2000" dirty="0">
                <a:solidFill>
                  <a:srgbClr val="0000FF"/>
                </a:solidFill>
                <a:latin typeface="Calibri" panose="020F0502020204030204"/>
                <a:ea typeface="+mn-ea"/>
                <a:cs typeface="+mn-cs"/>
              </a:rPr>
              <a:t>Per completare il quadro normativo di riferimento per la tutela del consumatore ricordiamo infine:</a:t>
            </a:r>
            <a:br>
              <a:rPr lang="it-IT" sz="2000" dirty="0">
                <a:solidFill>
                  <a:srgbClr val="0000FF"/>
                </a:solidFill>
                <a:latin typeface="Calibri" panose="020F0502020204030204"/>
                <a:ea typeface="+mn-ea"/>
                <a:cs typeface="+mn-cs"/>
              </a:rPr>
            </a:br>
            <a:br>
              <a:rPr lang="it-IT" sz="2000" dirty="0">
                <a:solidFill>
                  <a:srgbClr val="0000FF"/>
                </a:solidFill>
                <a:latin typeface="Calibri" panose="020F0502020204030204"/>
                <a:ea typeface="+mn-ea"/>
                <a:cs typeface="+mn-cs"/>
              </a:rPr>
            </a:br>
            <a:r>
              <a:rPr lang="it-IT" sz="2000" dirty="0">
                <a:solidFill>
                  <a:srgbClr val="0000FF"/>
                </a:solidFill>
                <a:latin typeface="Calibri" panose="020F0502020204030204"/>
                <a:ea typeface="+mn-ea"/>
                <a:cs typeface="+mn-cs"/>
              </a:rPr>
              <a:t>- la Legge 24-12-2003, n. 350, art. 4 co. 49, nonché l’art. 517 c.p., che mira a rafforzare la tutela del “</a:t>
            </a:r>
            <a:r>
              <a:rPr lang="it-IT" sz="2000" i="1" dirty="0">
                <a:solidFill>
                  <a:srgbClr val="0000FF"/>
                </a:solidFill>
                <a:latin typeface="Calibri" panose="020F0502020204030204"/>
                <a:ea typeface="+mn-ea"/>
                <a:cs typeface="+mn-cs"/>
              </a:rPr>
              <a:t>made in </a:t>
            </a:r>
            <a:r>
              <a:rPr lang="it-IT" sz="2000" i="1" dirty="0" err="1">
                <a:solidFill>
                  <a:srgbClr val="0000FF"/>
                </a:solidFill>
                <a:latin typeface="Calibri" panose="020F0502020204030204"/>
                <a:ea typeface="+mn-ea"/>
                <a:cs typeface="+mn-cs"/>
              </a:rPr>
              <a:t>Italy</a:t>
            </a:r>
            <a:r>
              <a:rPr lang="it-IT" sz="2000" dirty="0">
                <a:solidFill>
                  <a:srgbClr val="0000FF"/>
                </a:solidFill>
                <a:latin typeface="Calibri" panose="020F0502020204030204"/>
                <a:ea typeface="+mn-ea"/>
                <a:cs typeface="+mn-cs"/>
              </a:rPr>
              <a:t>” intensificando la repressione di false o fallaci indicazioni di provenienza o di origine, riferite alle merci che devono essere commercializzate nel territorio nazionale</a:t>
            </a:r>
            <a:br>
              <a:rPr lang="it-IT" sz="2000" dirty="0">
                <a:solidFill>
                  <a:srgbClr val="0000FF"/>
                </a:solidFill>
                <a:latin typeface="Calibri" panose="020F0502020204030204"/>
                <a:ea typeface="+mn-ea"/>
                <a:cs typeface="+mn-cs"/>
              </a:rPr>
            </a:br>
            <a:br>
              <a:rPr lang="it-IT" sz="2000" dirty="0">
                <a:solidFill>
                  <a:srgbClr val="0000FF"/>
                </a:solidFill>
                <a:latin typeface="Calibri" panose="020F0502020204030204"/>
                <a:ea typeface="+mn-ea"/>
                <a:cs typeface="+mn-cs"/>
              </a:rPr>
            </a:br>
            <a:r>
              <a:rPr lang="it-IT" sz="2000" dirty="0">
                <a:solidFill>
                  <a:srgbClr val="0000FF"/>
                </a:solidFill>
                <a:latin typeface="Calibri" panose="020F0502020204030204"/>
                <a:ea typeface="+mn-ea"/>
                <a:cs typeface="+mn-cs"/>
              </a:rPr>
              <a:t>- la direttiva 2005/29/Ce, recepita nel nostro ordinamento con Legge 25 gennaio 2006, n. 29, inerente la repressione delle pratiche commerciali sleali tra imprese e consumatori.</a:t>
            </a:r>
            <a:br>
              <a:rPr lang="it-IT" sz="2000" dirty="0">
                <a:solidFill>
                  <a:srgbClr val="0000FF"/>
                </a:solidFill>
                <a:latin typeface="Calibri" panose="020F0502020204030204"/>
                <a:ea typeface="+mn-ea"/>
                <a:cs typeface="+mn-cs"/>
              </a:rPr>
            </a:br>
            <a:endParaRPr lang="it-IT" dirty="0"/>
          </a:p>
        </p:txBody>
      </p:sp>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23676" y="6044342"/>
            <a:ext cx="739232" cy="730497"/>
          </a:xfrm>
        </p:spPr>
      </p:pic>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690" y="6097160"/>
            <a:ext cx="1153195" cy="717425"/>
          </a:xfrm>
          <a:prstGeom prst="rect">
            <a:avLst/>
          </a:prstGeom>
        </p:spPr>
      </p:pic>
    </p:spTree>
    <p:extLst>
      <p:ext uri="{BB962C8B-B14F-4D97-AF65-F5344CB8AC3E}">
        <p14:creationId xmlns:p14="http://schemas.microsoft.com/office/powerpoint/2010/main" val="2910759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47850" y="620713"/>
            <a:ext cx="8496300" cy="5016500"/>
          </a:xfrm>
          <a:prstGeom prst="rect">
            <a:avLst/>
          </a:prstGeom>
        </p:spPr>
        <p:txBody>
          <a:bodyPr>
            <a:spAutoFit/>
          </a:bodyPr>
          <a:lstStyle/>
          <a:p>
            <a:pPr algn="ctr" eaLnBrk="1" hangingPunct="1">
              <a:defRPr/>
            </a:pPr>
            <a:r>
              <a:rPr lang="it-IT" sz="2000" b="1" dirty="0">
                <a:solidFill>
                  <a:schemeClr val="hlink"/>
                </a:solidFill>
              </a:rPr>
              <a:t>Principali novità</a:t>
            </a:r>
          </a:p>
          <a:p>
            <a:pPr algn="just" eaLnBrk="1" hangingPunct="1">
              <a:defRPr/>
            </a:pPr>
            <a:endParaRPr lang="it-IT" sz="2000" dirty="0">
              <a:solidFill>
                <a:schemeClr val="hlink"/>
              </a:solidFill>
            </a:endParaRPr>
          </a:p>
          <a:p>
            <a:pPr algn="just" eaLnBrk="1" hangingPunct="1">
              <a:defRPr/>
            </a:pPr>
            <a:r>
              <a:rPr lang="it-IT" sz="2000" dirty="0">
                <a:solidFill>
                  <a:schemeClr val="hlink"/>
                </a:solidFill>
              </a:rPr>
              <a:t>Il nuovo codice doganale individua i regimi doganali speciali e li raggruppa in quattro funzioni economiche. L’art. 210 stabilisce che ”Le merci possono essere vincolate a una delle seguenti categorie di regimi speciali:</a:t>
            </a:r>
          </a:p>
          <a:p>
            <a:pPr algn="just" eaLnBrk="1" hangingPunct="1">
              <a:defRPr/>
            </a:pPr>
            <a:endParaRPr lang="it-IT" sz="2000" dirty="0">
              <a:solidFill>
                <a:schemeClr val="hlink"/>
              </a:solidFill>
            </a:endParaRPr>
          </a:p>
          <a:p>
            <a:pPr marL="342900" indent="-342900" algn="just">
              <a:buFont typeface="Arial" pitchFamily="34" charset="0"/>
              <a:buChar char="•"/>
              <a:defRPr/>
            </a:pPr>
            <a:r>
              <a:rPr lang="it-IT" sz="2000" dirty="0">
                <a:solidFill>
                  <a:schemeClr val="hlink"/>
                </a:solidFill>
              </a:rPr>
              <a:t>transito, che comprende il transito esterno e interno</a:t>
            </a:r>
          </a:p>
          <a:p>
            <a:pPr marL="342900" indent="-342900" algn="just">
              <a:buFont typeface="Arial" pitchFamily="34" charset="0"/>
              <a:buChar char="•"/>
              <a:defRPr/>
            </a:pPr>
            <a:r>
              <a:rPr lang="it-IT" sz="2000" dirty="0">
                <a:solidFill>
                  <a:schemeClr val="hlink"/>
                </a:solidFill>
              </a:rPr>
              <a:t>deposito, che comprende il deposito doganale e le zone franche</a:t>
            </a:r>
          </a:p>
          <a:p>
            <a:pPr marL="342900" indent="-342900" algn="just">
              <a:buFont typeface="Arial" pitchFamily="34" charset="0"/>
              <a:buChar char="•"/>
              <a:defRPr/>
            </a:pPr>
            <a:r>
              <a:rPr lang="it-IT" sz="2000" dirty="0">
                <a:solidFill>
                  <a:schemeClr val="hlink"/>
                </a:solidFill>
              </a:rPr>
              <a:t>uso particolare, che comprende l'ammissione temporanea e l'uso finale</a:t>
            </a:r>
          </a:p>
          <a:p>
            <a:pPr marL="342900" indent="-342900" algn="just">
              <a:buFont typeface="Arial" pitchFamily="34" charset="0"/>
              <a:buChar char="•"/>
              <a:defRPr/>
            </a:pPr>
            <a:r>
              <a:rPr lang="it-IT" sz="2000" dirty="0">
                <a:solidFill>
                  <a:schemeClr val="hlink"/>
                </a:solidFill>
              </a:rPr>
              <a:t>perfezionamento, che comprende il perfezionamento attivo e passivo”.</a:t>
            </a:r>
          </a:p>
          <a:p>
            <a:pPr algn="just" eaLnBrk="1" hangingPunct="1">
              <a:defRPr/>
            </a:pPr>
            <a:endParaRPr lang="it-IT" sz="2000" dirty="0">
              <a:solidFill>
                <a:schemeClr val="hlink"/>
              </a:solidFill>
            </a:endParaRPr>
          </a:p>
          <a:p>
            <a:pPr algn="just" eaLnBrk="1" hangingPunct="1">
              <a:defRPr/>
            </a:pPr>
            <a:r>
              <a:rPr lang="it-IT" sz="2000" dirty="0">
                <a:solidFill>
                  <a:schemeClr val="hlink"/>
                </a:solidFill>
              </a:rPr>
              <a:t>Altri aspetti rilevanti sono: il trattamento doganale della partenza delle merci dal territorio doganale della Comunità (merci in uscita dal territorio, esportazione e riesportazione, esenzione dai dazi); il comitato del codice doganale e le procedure che consentono alla Commissione di adottare misure d'applicazione del codice.</a:t>
            </a:r>
          </a:p>
        </p:txBody>
      </p:sp>
    </p:spTree>
    <p:extLst>
      <p:ext uri="{BB962C8B-B14F-4D97-AF65-F5344CB8AC3E}">
        <p14:creationId xmlns:p14="http://schemas.microsoft.com/office/powerpoint/2010/main" val="188802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68476" y="620713"/>
            <a:ext cx="8569325" cy="5632450"/>
          </a:xfrm>
          <a:prstGeom prst="rect">
            <a:avLst/>
          </a:prstGeom>
        </p:spPr>
        <p:txBody>
          <a:bodyPr>
            <a:spAutoFit/>
          </a:bodyPr>
          <a:lstStyle/>
          <a:p>
            <a:pPr algn="just" eaLnBrk="1" hangingPunct="1">
              <a:defRPr/>
            </a:pPr>
            <a:r>
              <a:rPr lang="it-IT" sz="2000" dirty="0">
                <a:solidFill>
                  <a:schemeClr val="hlink"/>
                </a:solidFill>
              </a:rPr>
              <a:t>Il codice istituisce processi moderni basati su procedimenti informatici, al fine di garantire in generale la semplificazione e l'applicazione uniforme della normativa doganale; nonché migliorare i controlli doganali e facilitare le procedure di sdoganamento, le quali diventano così integralmente informatizzate.</a:t>
            </a:r>
          </a:p>
          <a:p>
            <a:pPr algn="just" eaLnBrk="1" hangingPunct="1">
              <a:defRPr/>
            </a:pPr>
            <a:endParaRPr lang="it-IT" sz="2000" dirty="0">
              <a:solidFill>
                <a:schemeClr val="hlink"/>
              </a:solidFill>
            </a:endParaRPr>
          </a:p>
          <a:p>
            <a:pPr algn="just" eaLnBrk="1" hangingPunct="1">
              <a:defRPr/>
            </a:pPr>
            <a:r>
              <a:rPr lang="it-IT" sz="2000" dirty="0">
                <a:solidFill>
                  <a:schemeClr val="hlink"/>
                </a:solidFill>
              </a:rPr>
              <a:t>L’utilizzo di tecnologie dell’informazione e della comunicazione diventa la regola per le autorità doganali che possono, così, scambiarsi dati. Tali sistemi concernono segnatamente:</a:t>
            </a:r>
          </a:p>
          <a:p>
            <a:pPr algn="just" eaLnBrk="1" hangingPunct="1">
              <a:defRPr/>
            </a:pPr>
            <a:endParaRPr lang="it-IT" sz="2000" dirty="0">
              <a:solidFill>
                <a:schemeClr val="hlink"/>
              </a:solidFill>
            </a:endParaRPr>
          </a:p>
          <a:p>
            <a:pPr marL="342900" indent="-342900" algn="just">
              <a:buFont typeface="Arial" pitchFamily="34" charset="0"/>
              <a:buChar char="•"/>
              <a:defRPr/>
            </a:pPr>
            <a:r>
              <a:rPr lang="it-IT" sz="2000" dirty="0">
                <a:solidFill>
                  <a:schemeClr val="hlink"/>
                </a:solidFill>
              </a:rPr>
              <a:t>le formalità espletate dagli operatori economici</a:t>
            </a:r>
          </a:p>
          <a:p>
            <a:pPr marL="342900" indent="-342900" algn="just">
              <a:buFont typeface="Arial" pitchFamily="34" charset="0"/>
              <a:buChar char="•"/>
              <a:defRPr/>
            </a:pPr>
            <a:r>
              <a:rPr lang="it-IT" sz="2000" dirty="0">
                <a:solidFill>
                  <a:schemeClr val="hlink"/>
                </a:solidFill>
              </a:rPr>
              <a:t>i regimi doganali (in particolare nel caso dello sdoganamento centralizzato) e la registrazione/autorizzazione degli operatori economici (identificazione e registrazione degli operatori economici: EORI; concessione dello status di operatore economico autorizzato nel settore della "semplificazione doganale" o/e nel settore "sicurezza": AEO)</a:t>
            </a:r>
          </a:p>
          <a:p>
            <a:pPr marL="342900" indent="-342900" algn="just">
              <a:buFont typeface="Arial" pitchFamily="34" charset="0"/>
              <a:buChar char="•"/>
              <a:defRPr/>
            </a:pPr>
            <a:r>
              <a:rPr lang="it-IT" sz="2000" dirty="0">
                <a:solidFill>
                  <a:schemeClr val="hlink"/>
                </a:solidFill>
              </a:rPr>
              <a:t>la gestione del rischio attraverso un quadro comune per la Commissione e gli Stati membri che consenta alle autorità doganali di eseguire controlli basati su analisi nazionali, comunitarie e internazionali.</a:t>
            </a:r>
          </a:p>
        </p:txBody>
      </p:sp>
    </p:spTree>
    <p:extLst>
      <p:ext uri="{BB962C8B-B14F-4D97-AF65-F5344CB8AC3E}">
        <p14:creationId xmlns:p14="http://schemas.microsoft.com/office/powerpoint/2010/main" val="410402641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6331</Words>
  <Application>Microsoft Office PowerPoint</Application>
  <PresentationFormat>Widescreen</PresentationFormat>
  <Paragraphs>432</Paragraphs>
  <Slides>76</Slides>
  <Notes>53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76</vt:i4>
      </vt:variant>
    </vt:vector>
  </HeadingPairs>
  <TitlesOfParts>
    <vt:vector size="84" baseType="lpstr">
      <vt:lpstr>Arial</vt:lpstr>
      <vt:lpstr>Arial Unicode MS</vt:lpstr>
      <vt:lpstr>Calibri</vt:lpstr>
      <vt:lpstr>Calibri Light</vt:lpstr>
      <vt:lpstr>EUAlbertina</vt:lpstr>
      <vt:lpstr>Times New Roman</vt:lpstr>
      <vt:lpstr>Wingdings</vt:lpstr>
      <vt:lpstr>Tema di Office</vt:lpstr>
      <vt:lpstr>Presentazione standard di PowerPoint</vt:lpstr>
      <vt:lpstr>Disciplina doganale nelle operazioni di import - export</vt:lpstr>
      <vt:lpstr>- Il nuovo codice doganale comunitario (NCDC) - </vt:lpstr>
      <vt:lpstr>Evoluzione legislativa</vt:lpstr>
      <vt:lpstr>Evoluzione legislativa</vt:lpstr>
      <vt:lpstr>Presentazione standard di PowerPoint</vt:lpstr>
      <vt:lpstr>Presentazione standard di PowerPoint</vt:lpstr>
      <vt:lpstr>Presentazione standard di PowerPoint</vt:lpstr>
      <vt:lpstr>Presentazione standard di PowerPoint</vt:lpstr>
      <vt:lpstr>Presentazione standard di PowerPoint</vt:lpstr>
      <vt:lpstr>Novità AEO</vt:lpstr>
      <vt:lpstr>Novità in materia di sanzioni</vt:lpstr>
      <vt:lpstr>Novità ITV e IVO</vt:lpstr>
      <vt:lpstr>Origine della merce</vt:lpstr>
      <vt:lpstr>Novità “telematiche”</vt:lpstr>
      <vt:lpstr>Novità – Regimi “Speciali”</vt:lpstr>
      <vt:lpstr>- Classificazione - </vt:lpstr>
      <vt:lpstr>Finalità della classificazione</vt:lpstr>
      <vt:lpstr>Il Sistema armonizzato</vt:lpstr>
      <vt:lpstr>Tariffa doganale della Comunità europea (TDC)</vt:lpstr>
      <vt:lpstr>Ruolo della Corte di Giustizia</vt:lpstr>
      <vt:lpstr>- Origine delle merci - </vt:lpstr>
      <vt:lpstr>            Ogniqualvolta un rapporto commerciale implica una cessione di beni tra Stati diversi si impone – al passaggio della frontiera doganale – la necessità di stabilire l’origine dei prodotti oggetto della transazione.  </vt:lpstr>
      <vt:lpstr>Presentazione standard di PowerPoint</vt:lpstr>
      <vt:lpstr>Regole di origine</vt:lpstr>
      <vt:lpstr>Determinazione dell’origine</vt:lpstr>
      <vt:lpstr>Presentazione standard di PowerPoint</vt:lpstr>
      <vt:lpstr>Certificazione di origine</vt:lpstr>
      <vt:lpstr>Modello Eur. 1</vt:lpstr>
      <vt:lpstr>Modello Eur 2</vt:lpstr>
      <vt:lpstr>Form A</vt:lpstr>
      <vt:lpstr>Dichiarazione su fattura</vt:lpstr>
      <vt:lpstr>ATR</vt:lpstr>
      <vt:lpstr> Sentenza Beemsterboer Corte di Giustizia, 9 marzo 2006, causa C- 293/04   Inesattezza certificati di origine Onere della prova 220 CDC</vt:lpstr>
      <vt:lpstr>Art. 220, n. 2, lett. b, CDC Non si procede alla contabilizzazione a posteriori se:</vt:lpstr>
      <vt:lpstr>Presentazione standard di PowerPoint</vt:lpstr>
      <vt:lpstr>La fattispecie</vt:lpstr>
      <vt:lpstr>Presentazione standard di PowerPoint</vt:lpstr>
      <vt:lpstr>Questioni pregiudiziali sottoposte all’esame della CGCE</vt:lpstr>
      <vt:lpstr>Interpretazione della Corte di Giustizia CE</vt:lpstr>
      <vt:lpstr>Massima della Corte di Giustizia CE</vt:lpstr>
      <vt:lpstr>- Valore delle merci - </vt:lpstr>
      <vt:lpstr>Criterio base: valore di transazione</vt:lpstr>
      <vt:lpstr>Affinché l’equità e la centralità del metodo del valore di transazione non siano vanificate da particolari situazioni in cui possono venire a trovarsi le parti contraenti è necessario che siano rispettate determinate condizioni (pena l’inapplicabilità di tale regola).</vt:lpstr>
      <vt:lpstr>Metodi alternativi di valutazione Se il valore di transazione non può essere determinato,  si dovrà ricorrere ai c.d. “metodi secondari” (art. 74 CDU):</vt:lpstr>
      <vt:lpstr>Elementi del valore di transazione art. 71 CDU</vt:lpstr>
      <vt:lpstr>Presentazione standard di PowerPoint</vt:lpstr>
      <vt:lpstr>Presentazione standard di PowerPoint</vt:lpstr>
      <vt:lpstr>Elementi da non includere nel valore in dogana art. 72 CDU</vt:lpstr>
      <vt:lpstr>Sentenza Carboni Corte di Giustizia, 28 febbraio 2008, C- 263/06</vt:lpstr>
      <vt:lpstr>La fattispecie</vt:lpstr>
      <vt:lpstr>Le ragioni della Carboni</vt:lpstr>
      <vt:lpstr>Le ragioni dell’Ufficio</vt:lpstr>
      <vt:lpstr>Tribunale di Bari</vt:lpstr>
      <vt:lpstr>Corte di Appello di Bari</vt:lpstr>
      <vt:lpstr>Corte di Cassazione</vt:lpstr>
      <vt:lpstr>Presentazione standard di PowerPoint</vt:lpstr>
      <vt:lpstr>Questione pregiudiziale</vt:lpstr>
      <vt:lpstr>Soluzione della CGCE</vt:lpstr>
      <vt:lpstr>Massima</vt:lpstr>
      <vt:lpstr>Presentazione standard di PowerPoint</vt:lpstr>
      <vt:lpstr>Contenzioso doganale: aspetti sostanziali e sanzionatori</vt:lpstr>
      <vt:lpstr>Casi di contenzioso notevolmente aumentati</vt:lpstr>
      <vt:lpstr>Difesa del contribuente e impugnazione della pretesa tributaria</vt:lpstr>
      <vt:lpstr>Sanzione con effetto immediato e sospensione del provvedimento</vt:lpstr>
      <vt:lpstr>1. Contenzioso sostanziale tributario</vt:lpstr>
      <vt:lpstr>Presentazione standard di PowerPoint</vt:lpstr>
      <vt:lpstr>Presentazione standard di PowerPoint</vt:lpstr>
      <vt:lpstr>Presentazione standard di PowerPoint</vt:lpstr>
      <vt:lpstr>Presentazione standard di PowerPoint</vt:lpstr>
      <vt:lpstr>2. Contenzioso sanzionatorio tributario</vt:lpstr>
      <vt:lpstr>Nuovo art. 303 Tuld</vt:lpstr>
      <vt:lpstr>Presentazione standard di PowerPoint</vt:lpstr>
      <vt:lpstr>Presentazione standard di PowerPoint</vt:lpstr>
      <vt:lpstr>3. Violazioni in materia di tutela del consumatore</vt:lpstr>
      <vt:lpstr>Nella prassi le dogane ricorrono sempre meno al fermo amministrativo e procedono direttamente al sequestro penale ai sensi dell’art. 354 c.p.p., previo comunicazione alla Procura della Repubblica competente.  L’istanza per la regolarizzazione della merce, che verrà sottoposta dalla dogana al nulla osta del magistrato inquirente, dovrà essere predisposta con cura e basata su elementi concreti, poiché in difetto potrebbe “costituire un’ulteriore prova della fondatezza dell’addebito”.  Per completare il quadro normativo di riferimento per la tutela del consumatore ricordiamo infine:  - la Legge 24-12-2003, n. 350, art. 4 co. 49, nonché l’art. 517 c.p., che mira a rafforzare la tutela del “made in Italy” intensificando la repressione di false o fallaci indicazioni di provenienza o di origine, riferite alle merci che devono essere commercializzate nel territorio nazionale  - la direttiva 2005/29/Ce, recepita nel nostro ordinamento con Legge 25 gennaio 2006, n. 29, inerente la repressione delle pratiche commerciali sleali tra imprese e consumatori.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Bacchi Adriana</dc:creator>
  <cp:lastModifiedBy>user</cp:lastModifiedBy>
  <cp:revision>4</cp:revision>
  <dcterms:created xsi:type="dcterms:W3CDTF">2016-09-06T07:15:20Z</dcterms:created>
  <dcterms:modified xsi:type="dcterms:W3CDTF">2016-10-19T17:12:35Z</dcterms:modified>
</cp:coreProperties>
</file>