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7E382-8D5B-48BC-A64E-EC8172B6DBF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97F28-44F5-4849-8541-C8D2A3103E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95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C013C8-9FD4-46A9-B17F-2101E46BE96A}" type="slidenum">
              <a:rPr lang="it-IT" altLang="it-IT" sz="1200" u="none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20</a:t>
            </a:fld>
            <a:endParaRPr lang="it-IT" altLang="it-IT" sz="120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8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7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40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11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027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9"/>
          <p:cNvSpPr>
            <a:spLocks noGrp="1"/>
          </p:cNvSpPr>
          <p:nvPr>
            <p:ph type="body" sz="quarter" idx="14"/>
          </p:nvPr>
        </p:nvSpPr>
        <p:spPr>
          <a:xfrm>
            <a:off x="876737" y="3361080"/>
            <a:ext cx="1043932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sz="2000">
                <a:latin typeface="+mn-lt"/>
                <a:ea typeface="+mj-ea"/>
                <a:cs typeface="+mj-cs"/>
                <a:sym typeface="Kontrapunkt Bob Light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44551" y="80629"/>
            <a:ext cx="10502900" cy="1070571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971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9"/>
          <p:cNvSpPr>
            <a:spLocks noGrp="1"/>
          </p:cNvSpPr>
          <p:nvPr>
            <p:ph type="body" sz="quarter" idx="14"/>
          </p:nvPr>
        </p:nvSpPr>
        <p:spPr>
          <a:xfrm>
            <a:off x="3979225" y="1088740"/>
            <a:ext cx="4107355" cy="2031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800">
                <a:latin typeface="+mn-lt"/>
                <a:ea typeface="+mj-ea"/>
                <a:cs typeface="+mj-cs"/>
                <a:sym typeface="Kontrapunkt Bob Ligh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hape 210"/>
          <p:cNvSpPr>
            <a:spLocks noGrp="1"/>
          </p:cNvSpPr>
          <p:nvPr>
            <p:ph type="body" sz="quarter" idx="15"/>
          </p:nvPr>
        </p:nvSpPr>
        <p:spPr>
          <a:xfrm>
            <a:off x="1257031" y="1505286"/>
            <a:ext cx="9551741" cy="573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  <a:defRPr>
                <a:latin typeface="+mn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1257300" y="2312988"/>
            <a:ext cx="9551194" cy="36361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44551" y="80629"/>
            <a:ext cx="10502900" cy="1070571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979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19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7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6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9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8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6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EB5D-EDF8-4330-A08A-825713514148}" type="datetimeFigureOut">
              <a:rPr lang="it-IT" smtClean="0"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3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3.JPG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12" y="404630"/>
            <a:ext cx="8143792" cy="517365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0908" y="3334239"/>
            <a:ext cx="9144000" cy="1655762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Corso in Global Management</a:t>
            </a:r>
          </a:p>
          <a:p>
            <a:r>
              <a:rPr lang="it-IT" sz="2000" i="1" dirty="0" smtClean="0">
                <a:solidFill>
                  <a:schemeClr val="accent1">
                    <a:lumMod val="75000"/>
                  </a:schemeClr>
                </a:solidFill>
              </a:rPr>
              <a:t>Docente: Avv. Alessandro Russo</a:t>
            </a:r>
            <a:endParaRPr lang="it-IT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000" i="1" dirty="0" smtClean="0">
                <a:solidFill>
                  <a:schemeClr val="accent1">
                    <a:lumMod val="75000"/>
                  </a:schemeClr>
                </a:solidFill>
              </a:rPr>
              <a:t>Modulo</a:t>
            </a:r>
            <a:r>
              <a:rPr lang="it-IT" sz="2000" i="1" dirty="0" smtClean="0">
                <a:solidFill>
                  <a:schemeClr val="accent1">
                    <a:lumMod val="75000"/>
                  </a:schemeClr>
                </a:solidFill>
              </a:rPr>
              <a:t>: Pagamenti Internazionali</a:t>
            </a:r>
            <a:endParaRPr lang="it-IT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44" y="571500"/>
            <a:ext cx="740752" cy="7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11297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Incassi Elettronici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36707"/>
            <a:ext cx="10972324" cy="4526233"/>
          </a:xfrm>
        </p:spPr>
        <p:txBody>
          <a:bodyPr/>
          <a:lstStyle/>
          <a:p>
            <a:r>
              <a:rPr lang="it-IT" dirty="0" smtClean="0"/>
              <a:t>Esempio Italia: RI.BA. ( ricevuta bancaria)</a:t>
            </a:r>
          </a:p>
          <a:p>
            <a:r>
              <a:rPr lang="it-IT" dirty="0" smtClean="0"/>
              <a:t>Esistono strumenti simili in tutti i Paesi UE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Comunque il debitore può decidere di non pagare ma, a differenza del bonifico, ha una data fissa predeterminata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114578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08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Incassi Elettronici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Esistono due diverse tipologie ( di addebito diretto) :</a:t>
            </a:r>
          </a:p>
          <a:p>
            <a:r>
              <a:rPr lang="it-IT" dirty="0" smtClean="0"/>
              <a:t>La prima derivante dal sistema bancario tedesco, </a:t>
            </a:r>
            <a:r>
              <a:rPr lang="it-IT" dirty="0"/>
              <a:t>detta </a:t>
            </a:r>
            <a:r>
              <a:rPr lang="it-IT" b="1" dirty="0" err="1"/>
              <a:t>Lastschrift</a:t>
            </a:r>
            <a:r>
              <a:rPr lang="it-IT" dirty="0"/>
              <a:t> </a:t>
            </a:r>
            <a:r>
              <a:rPr lang="it-IT" dirty="0" smtClean="0"/>
              <a:t>( oggi sistema prevalente in ambito UE.</a:t>
            </a:r>
          </a:p>
          <a:p>
            <a:r>
              <a:rPr lang="it-IT" dirty="0" smtClean="0"/>
              <a:t>La seconda derivante dal modello francese </a:t>
            </a:r>
            <a:r>
              <a:rPr lang="it-IT" b="1" dirty="0" smtClean="0"/>
              <a:t>(LCR)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96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Incassi Elettronici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LCR</a:t>
            </a:r>
            <a:r>
              <a:rPr lang="it-IT" dirty="0" smtClean="0"/>
              <a:t> ( Francia):</a:t>
            </a:r>
          </a:p>
          <a:p>
            <a:r>
              <a:rPr lang="it-IT" dirty="0" smtClean="0"/>
              <a:t>Anche in questo caso il debitore può decidere di non onorare alla scadenza ma tale inadempimento genera alcune conseguenze:</a:t>
            </a:r>
          </a:p>
          <a:p>
            <a:pPr marL="0" indent="0">
              <a:buNone/>
            </a:pPr>
            <a:endParaRPr lang="it-IT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Segnalazione immediata alla centrale rischi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Visibilità diffusa dell’insoluto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8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Titoli di credito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Assegno? Cambiale?</a:t>
            </a:r>
          </a:p>
          <a:p>
            <a:r>
              <a:rPr lang="it-IT" b="1" dirty="0" smtClean="0"/>
              <a:t>L’assegno</a:t>
            </a:r>
            <a:r>
              <a:rPr lang="it-IT" dirty="0" smtClean="0"/>
              <a:t> è da evitare in quanto l’incasso è s.b.f. ( salvo buon fine)</a:t>
            </a:r>
          </a:p>
          <a:p>
            <a:r>
              <a:rPr lang="it-IT" dirty="0" smtClean="0"/>
              <a:t>I tempi di definitività possono variare da paese a Paese</a:t>
            </a:r>
          </a:p>
          <a:p>
            <a:r>
              <a:rPr lang="it-IT" dirty="0" smtClean="0"/>
              <a:t>Es.: disciplina dell’assegno in USA: tempi molto lunghi ( vari mesi!)</a:t>
            </a:r>
          </a:p>
          <a:p>
            <a:r>
              <a:rPr lang="it-IT" dirty="0" smtClean="0"/>
              <a:t>È sconsigliato l’uso dell’assegno nelle transazioni internazionali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1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3869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Titoli di credito in ambito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9279"/>
            <a:ext cx="10972324" cy="4526233"/>
          </a:xfrm>
        </p:spPr>
        <p:txBody>
          <a:bodyPr>
            <a:normAutofit/>
          </a:bodyPr>
          <a:lstStyle/>
          <a:p>
            <a:r>
              <a:rPr lang="it-IT" dirty="0" smtClean="0"/>
              <a:t>Non esiste una disciplina uniforme</a:t>
            </a:r>
          </a:p>
          <a:p>
            <a:r>
              <a:rPr lang="it-IT" dirty="0" smtClean="0"/>
              <a:t>Esiste una </a:t>
            </a:r>
            <a:r>
              <a:rPr lang="it-IT" dirty="0"/>
              <a:t>C</a:t>
            </a:r>
            <a:r>
              <a:rPr lang="it-IT" dirty="0" smtClean="0"/>
              <a:t>onvenzione Internazionale: </a:t>
            </a:r>
            <a:r>
              <a:rPr lang="it-IT" b="1" dirty="0" smtClean="0"/>
              <a:t>Convenzione di Ginevra del 1930</a:t>
            </a:r>
          </a:p>
          <a:p>
            <a:r>
              <a:rPr lang="it-IT" dirty="0" smtClean="0"/>
              <a:t>Differenze tra paesi di Common Law e paesi di </a:t>
            </a:r>
            <a:r>
              <a:rPr lang="it-IT" dirty="0" err="1"/>
              <a:t>C</a:t>
            </a:r>
            <a:r>
              <a:rPr lang="it-IT" dirty="0" err="1" smtClean="0"/>
              <a:t>ivil</a:t>
            </a:r>
            <a:r>
              <a:rPr lang="it-IT" dirty="0" smtClean="0"/>
              <a:t> Law</a:t>
            </a:r>
          </a:p>
          <a:p>
            <a:r>
              <a:rPr lang="it-IT" dirty="0" smtClean="0"/>
              <a:t>Nei paesi di Common Law non esiste la categoria dei titoli di credito</a:t>
            </a:r>
          </a:p>
          <a:p>
            <a:r>
              <a:rPr lang="it-IT" dirty="0" smtClean="0"/>
              <a:t>Nei paesi di </a:t>
            </a:r>
            <a:r>
              <a:rPr lang="it-IT" dirty="0" err="1" smtClean="0"/>
              <a:t>Civil</a:t>
            </a:r>
            <a:r>
              <a:rPr lang="it-IT" dirty="0" smtClean="0"/>
              <a:t> Law il titolo di credito diventa titolo esecutivo</a:t>
            </a:r>
          </a:p>
          <a:p>
            <a:r>
              <a:rPr lang="it-IT" dirty="0" smtClean="0"/>
              <a:t>Nei paesi di Common Law è necessario un provvedimento giudiziale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57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Titoli di credito cambiari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r>
              <a:rPr lang="it-IT" sz="4299" b="1" dirty="0"/>
              <a:t>Cambiale tratta ( Bill of </a:t>
            </a:r>
            <a:r>
              <a:rPr lang="it-IT" sz="4299" b="1" dirty="0" err="1"/>
              <a:t>exchange</a:t>
            </a:r>
            <a:r>
              <a:rPr lang="it-IT" sz="4299" b="1" dirty="0"/>
              <a:t>): </a:t>
            </a:r>
            <a:r>
              <a:rPr lang="it-IT" sz="4299" dirty="0"/>
              <a:t>titolo emesso dal creditore ed accettato dal debitore</a:t>
            </a:r>
          </a:p>
          <a:p>
            <a:pPr marL="0" indent="0">
              <a:buNone/>
            </a:pPr>
            <a:endParaRPr lang="it-IT" sz="4299" dirty="0"/>
          </a:p>
          <a:p>
            <a:r>
              <a:rPr lang="it-IT" sz="4299" b="1" dirty="0"/>
              <a:t>Pagherò cambiario (</a:t>
            </a:r>
            <a:r>
              <a:rPr lang="it-IT" sz="4299" b="1" dirty="0" err="1"/>
              <a:t>Promissory</a:t>
            </a:r>
            <a:r>
              <a:rPr lang="it-IT" sz="4299" b="1" dirty="0"/>
              <a:t> note)</a:t>
            </a:r>
            <a:r>
              <a:rPr lang="it-IT" sz="4299" dirty="0"/>
              <a:t>: titolo emesso direttamente dal debitore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19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3299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Titoli di credito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8708"/>
            <a:ext cx="10972324" cy="452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299" b="1" dirty="0"/>
              <a:t>Avallo:</a:t>
            </a:r>
          </a:p>
          <a:p>
            <a:pPr marL="0" indent="0">
              <a:buNone/>
            </a:pPr>
            <a:endParaRPr lang="it-IT" sz="4299" dirty="0"/>
          </a:p>
          <a:p>
            <a:pPr marL="0" indent="0">
              <a:buNone/>
            </a:pPr>
            <a:r>
              <a:rPr lang="it-IT" sz="4299" dirty="0"/>
              <a:t>L’istituto dell’avallo cambiario prevede una firma in garanzia di una banca o altro soggetto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69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Titoli di credito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 </a:t>
            </a:r>
          </a:p>
          <a:p>
            <a:pPr marL="0" indent="0" algn="just">
              <a:buNone/>
            </a:pPr>
            <a:r>
              <a:rPr lang="it-IT" sz="4299" b="1" dirty="0"/>
              <a:t>Nota:</a:t>
            </a:r>
            <a:r>
              <a:rPr lang="it-IT" sz="4299" dirty="0"/>
              <a:t> in operazioni di vendita di impianti, beni di alto valore e simili l’utilizzo dei titoli di credito cambiari è molto frequente anche in funzione delle esigenze di dilazione della parte acquirente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634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6341" y="2380778"/>
            <a:ext cx="10439320" cy="369332"/>
          </a:xfrm>
        </p:spPr>
        <p:txBody>
          <a:bodyPr>
            <a:noAutofit/>
          </a:bodyPr>
          <a:lstStyle/>
          <a:p>
            <a:pPr marL="342831" indent="-342831" algn="just">
              <a:buFont typeface="Arial" panose="020B0604020202020204" pitchFamily="34" charset="0"/>
              <a:buChar char="•"/>
            </a:pPr>
            <a:r>
              <a:rPr lang="it-IT" sz="2699" dirty="0"/>
              <a:t>il pagamento del prezzo avviene mediante scambio di documenti attraverso il sistema bancario</a:t>
            </a:r>
          </a:p>
          <a:p>
            <a:pPr marL="342831" indent="-342831" algn="just">
              <a:buFont typeface="Arial" panose="020B0604020202020204" pitchFamily="34" charset="0"/>
              <a:buChar char="•"/>
            </a:pPr>
            <a:r>
              <a:rPr lang="it-IT" sz="2699" dirty="0"/>
              <a:t>NON garantisce la certezza dell’incasso o della qualità della merce</a:t>
            </a:r>
          </a:p>
          <a:p>
            <a:pPr marL="342831" indent="-342831" algn="just">
              <a:buFont typeface="Arial" panose="020B0604020202020204" pitchFamily="34" charset="0"/>
              <a:buChar char="•"/>
            </a:pPr>
            <a:r>
              <a:rPr lang="it-IT" sz="2699" dirty="0"/>
              <a:t>È finalizzato a stabilire una procedura che le banche sono tenute a rispettare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Operazioni documentarie</a:t>
            </a:r>
            <a:br>
              <a:rPr lang="it-IT" sz="4099" dirty="0"/>
            </a:br>
            <a:r>
              <a:rPr lang="it-IT" sz="4099" dirty="0"/>
              <a:t> C.A.D. (cash </a:t>
            </a:r>
            <a:r>
              <a:rPr lang="it-IT" sz="4099" dirty="0" err="1"/>
              <a:t>against</a:t>
            </a:r>
            <a:r>
              <a:rPr lang="it-IT" sz="4099" dirty="0"/>
              <a:t> </a:t>
            </a:r>
            <a:r>
              <a:rPr lang="it-IT" sz="4099" dirty="0" err="1"/>
              <a:t>documents</a:t>
            </a:r>
            <a:r>
              <a:rPr lang="it-IT" sz="4099" dirty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9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44551" y="1721750"/>
            <a:ext cx="10439320" cy="369332"/>
          </a:xfrm>
        </p:spPr>
        <p:txBody>
          <a:bodyPr>
            <a:noAutofit/>
          </a:bodyPr>
          <a:lstStyle/>
          <a:p>
            <a:r>
              <a:rPr lang="it-IT" sz="2400" b="1" dirty="0"/>
              <a:t>Intervengono almeno 2 banche. Di seguito le diverse fasi:</a:t>
            </a:r>
          </a:p>
          <a:p>
            <a:endParaRPr lang="it-IT" sz="2400" b="1" dirty="0"/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accordo tra le Parti ( il venditore prepara la merce) 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invio della merce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consegna del venditore dei documenti alla propria banca con relative istruzioni (conferisce mandato)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trasferimento documenti alla banca del compratore( o altra ma sempre nel paese del compratore)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La banca  ricevente avvisa il compratore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Il compratore effettua il pagamento e riceve i documenti necessari per ritirare la merce in dogana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400" dirty="0"/>
              <a:t>La banca ricevente trasferisce l’importo ricevuto alla banca del venditore</a:t>
            </a:r>
          </a:p>
          <a:p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C.A.D. (detta anche rimessa o incasso documentario)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9923585" cy="419710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1115070"/>
            <a:ext cx="10438792" cy="359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altLang="it-IT" sz="2150" dirty="0"/>
              <a:t>Disciplinate dalla </a:t>
            </a:r>
            <a:r>
              <a:rPr lang="it-IT" altLang="it-IT" sz="2150" dirty="0" err="1"/>
              <a:t>Pubbl</a:t>
            </a:r>
            <a:r>
              <a:rPr lang="it-IT" altLang="it-IT" sz="2150" dirty="0"/>
              <a:t>. ICC </a:t>
            </a:r>
            <a:r>
              <a:rPr lang="it-IT" altLang="it-IT" sz="2150" dirty="0" err="1"/>
              <a:t>Num</a:t>
            </a:r>
            <a:r>
              <a:rPr lang="it-IT" altLang="it-IT" sz="2150" dirty="0"/>
              <a:t>. 522 U.R.C.</a:t>
            </a:r>
          </a:p>
          <a:p>
            <a:pPr>
              <a:buFontTx/>
              <a:buNone/>
            </a:pPr>
            <a:endParaRPr lang="it-IT" altLang="it-IT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it-IT" altLang="it-IT" sz="4099" dirty="0"/>
              <a:t>Operazioni C.A.D.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86216" y="2057400"/>
            <a:ext cx="1707507" cy="36932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b="1" u="none">
                <a:solidFill>
                  <a:srgbClr val="FF3300"/>
                </a:solidFill>
                <a:latin typeface="Verdana" panose="020B0604030504040204" pitchFamily="34" charset="0"/>
              </a:rPr>
              <a:t>Esportatore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391335" y="2060575"/>
            <a:ext cx="1784451" cy="36932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b="1" u="none">
                <a:solidFill>
                  <a:srgbClr val="FF3300"/>
                </a:solidFill>
                <a:latin typeface="Verdana" panose="020B0604030504040204" pitchFamily="34" charset="0"/>
              </a:rPr>
              <a:t>Importatore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514781" y="5029201"/>
            <a:ext cx="1904904" cy="646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b="1" u="none">
                <a:solidFill>
                  <a:srgbClr val="FF3300"/>
                </a:solidFill>
                <a:latin typeface="Verdana" panose="020B0604030504040204" pitchFamily="34" charset="0"/>
              </a:rPr>
              <a:t>Banca del venditore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38942" y="5029201"/>
            <a:ext cx="1981100" cy="646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b="1" u="none">
                <a:solidFill>
                  <a:srgbClr val="FF3300"/>
                </a:solidFill>
                <a:latin typeface="Verdana" panose="020B0604030504040204" pitchFamily="34" charset="0"/>
              </a:rPr>
              <a:t>Banca del compratore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4876861" y="2093915"/>
            <a:ext cx="1981100" cy="255587"/>
          </a:xfrm>
          <a:prstGeom prst="rightArrow">
            <a:avLst>
              <a:gd name="adj1" fmla="val 50000"/>
              <a:gd name="adj2" fmla="val 1937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921310" y="2403475"/>
            <a:ext cx="1622548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u="none">
                <a:solidFill>
                  <a:schemeClr val="tx1"/>
                </a:solidFill>
                <a:latin typeface="Verdana" panose="020B0604030504040204" pitchFamily="34" charset="0"/>
              </a:rPr>
              <a:t>1)Invio merce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7319901" y="2636838"/>
            <a:ext cx="258749" cy="1828800"/>
          </a:xfrm>
          <a:prstGeom prst="upArrow">
            <a:avLst>
              <a:gd name="adj1" fmla="val 50000"/>
              <a:gd name="adj2" fmla="val 1766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022980" y="3429000"/>
            <a:ext cx="1585833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u="none" dirty="0">
                <a:solidFill>
                  <a:schemeClr val="tx1"/>
                </a:solidFill>
                <a:latin typeface="Verdana" panose="020B0604030504040204" pitchFamily="34" charset="0"/>
              </a:rPr>
              <a:t>6)Consegna documenti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7967568" y="2708275"/>
            <a:ext cx="258749" cy="1828800"/>
          </a:xfrm>
          <a:prstGeom prst="downArrow">
            <a:avLst>
              <a:gd name="adj1" fmla="val 50000"/>
              <a:gd name="adj2" fmla="val 1766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535790" y="3357563"/>
            <a:ext cx="1655678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u="none">
                <a:solidFill>
                  <a:schemeClr val="tx1"/>
                </a:solidFill>
                <a:latin typeface="Verdana" panose="020B0604030504040204" pitchFamily="34" charset="0"/>
              </a:rPr>
              <a:t>5)Pagamento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4876862" y="5521326"/>
            <a:ext cx="2057296" cy="284163"/>
          </a:xfrm>
          <a:prstGeom prst="leftArrow">
            <a:avLst>
              <a:gd name="adj1" fmla="val 50000"/>
              <a:gd name="adj2" fmla="val 18100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4876862" y="5016501"/>
            <a:ext cx="2133492" cy="284163"/>
          </a:xfrm>
          <a:prstGeom prst="rightArrow">
            <a:avLst>
              <a:gd name="adj1" fmla="val 50000"/>
              <a:gd name="adj2" fmla="val 1877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810191" y="4637088"/>
            <a:ext cx="2122685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u="none" dirty="0">
                <a:solidFill>
                  <a:schemeClr val="tx1"/>
                </a:solidFill>
                <a:latin typeface="Verdana" panose="020B0604030504040204" pitchFamily="34" charset="0"/>
              </a:rPr>
              <a:t>3) Invio documenti</a:t>
            </a: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2971958" y="2743200"/>
            <a:ext cx="255575" cy="1828800"/>
          </a:xfrm>
          <a:prstGeom prst="downArrow">
            <a:avLst>
              <a:gd name="adj1" fmla="val 50000"/>
              <a:gd name="adj2" fmla="val 1788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524233" y="3200400"/>
            <a:ext cx="1660441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u="none" dirty="0">
                <a:solidFill>
                  <a:schemeClr val="tx1"/>
                </a:solidFill>
                <a:latin typeface="Verdana" panose="020B0604030504040204" pitchFamily="34" charset="0"/>
              </a:rPr>
              <a:t>2)Consegna documenti</a:t>
            </a:r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 rot="-5400000">
            <a:off x="8123875" y="3561565"/>
            <a:ext cx="2133600" cy="284149"/>
          </a:xfrm>
          <a:prstGeom prst="rightArrow">
            <a:avLst>
              <a:gd name="adj1" fmla="val 50000"/>
              <a:gd name="adj2" fmla="val 1877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9464506" y="3227388"/>
            <a:ext cx="1103175" cy="369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25C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999E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800" u="none">
                <a:solidFill>
                  <a:schemeClr val="tx1"/>
                </a:solidFill>
              </a:rPr>
              <a:t>4) avviso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4907024" y="5819777"/>
            <a:ext cx="1391907" cy="369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25C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999E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it-IT" altLang="it-IT" sz="1800" u="none">
                <a:solidFill>
                  <a:schemeClr val="tx1"/>
                </a:solidFill>
              </a:rPr>
              <a:t>7) accredito</a:t>
            </a:r>
          </a:p>
        </p:txBody>
      </p:sp>
      <p:sp>
        <p:nvSpPr>
          <p:cNvPr id="8214" name="Oval 24"/>
          <p:cNvSpPr>
            <a:spLocks noChangeArrowheads="1"/>
          </p:cNvSpPr>
          <p:nvPr/>
        </p:nvSpPr>
        <p:spPr bwMode="auto">
          <a:xfrm>
            <a:off x="5597552" y="3381988"/>
            <a:ext cx="3866954" cy="519342"/>
          </a:xfrm>
          <a:prstGeom prst="ellipse">
            <a:avLst/>
          </a:prstGeom>
          <a:noFill/>
          <a:ln w="28575">
            <a:solidFill>
              <a:srgbClr val="CC0066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7A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999E3"/>
                </a:solidFill>
              </a14:hiddenFill>
            </a:ext>
          </a:extLst>
        </p:spPr>
        <p:txBody>
          <a:bodyPr wrap="square" lIns="91434" tIns="45717" rIns="91434" bIns="45717" anchor="ctr">
            <a:spAutoFit/>
          </a:bodyPr>
          <a:lstStyle>
            <a:lvl1pPr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u="sng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25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 autoUpdateAnimBg="0"/>
      <p:bldP spid="57349" grpId="0" animBg="1" autoUpdateAnimBg="0"/>
      <p:bldP spid="57350" grpId="0" animBg="1" autoUpdateAnimBg="0"/>
      <p:bldP spid="57351" grpId="0" animBg="1" autoUpdateAnimBg="0"/>
      <p:bldP spid="57352" grpId="0" animBg="1"/>
      <p:bldP spid="57353" grpId="0" autoUpdateAnimBg="0"/>
      <p:bldP spid="57354" grpId="0" animBg="1"/>
      <p:bldP spid="57355" grpId="0" autoUpdateAnimBg="0"/>
      <p:bldP spid="57356" grpId="0" animBg="1"/>
      <p:bldP spid="57357" grpId="0" autoUpdateAnimBg="0"/>
      <p:bldP spid="57358" grpId="0" animBg="1"/>
      <p:bldP spid="57359" grpId="0" animBg="1"/>
      <p:bldP spid="57360" grpId="0" autoUpdateAnimBg="0"/>
      <p:bldP spid="57362" grpId="0" animBg="1"/>
      <p:bldP spid="57364" grpId="0" autoUpdateAnimBg="0"/>
      <p:bldP spid="573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44551" y="1680561"/>
            <a:ext cx="10439320" cy="369332"/>
          </a:xfrm>
        </p:spPr>
        <p:txBody>
          <a:bodyPr>
            <a:noAutofit/>
          </a:bodyPr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Rispetto alla lettera di credito (dove la banca emittente si obbliga a pagare) nelle operazioni CAD le banche NON assumono alcuna obbligazione di pagamento ma solo di rispetto della procedura di consegna documenti e gestione dell’incasso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Nelle operazioni CAD le banche NON entrano nel merito dei documenti ( come avviene invece nella lettera di credito dove i documenti vengono esaminati)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Alcuni concetti essenziali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5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391318"/>
            <a:ext cx="10438792" cy="4313083"/>
          </a:xfrm>
        </p:spPr>
        <p:txBody>
          <a:bodyPr>
            <a:noAutofit/>
          </a:bodyPr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dirty="0"/>
              <a:t>Per rendere standard la procedura ( ed i ruoli dei soggetti bancari coinvolti) la CCI (Camera di Commercio Internazionale)  ha emanato la </a:t>
            </a:r>
            <a:r>
              <a:rPr lang="it-IT" sz="2999" dirty="0" err="1"/>
              <a:t>Pubbl</a:t>
            </a:r>
            <a:r>
              <a:rPr lang="it-IT" sz="2999" dirty="0"/>
              <a:t>. n° 522 denominata URC, </a:t>
            </a:r>
            <a:r>
              <a:rPr lang="it-IT" sz="2999" dirty="0" err="1"/>
              <a:t>Uniform</a:t>
            </a:r>
            <a:r>
              <a:rPr lang="it-IT" sz="2999" dirty="0"/>
              <a:t> </a:t>
            </a:r>
            <a:r>
              <a:rPr lang="it-IT" sz="2999" dirty="0" err="1"/>
              <a:t>Rules</a:t>
            </a:r>
            <a:r>
              <a:rPr lang="it-IT" sz="2999" dirty="0"/>
              <a:t> for Collection ( in italiano N.U.I. norme uniformi sugli incassi documentari)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dirty="0"/>
              <a:t>Tale pubblicazione regolamenta in dettaglio le operazioni C.A.D.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C.A.D.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74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5073348"/>
          </a:xfrm>
        </p:spPr>
        <p:txBody>
          <a:bodyPr>
            <a:normAutofit/>
          </a:bodyPr>
          <a:lstStyle/>
          <a:p>
            <a:r>
              <a:rPr lang="it-IT" sz="3299" b="1" dirty="0"/>
              <a:t>Il venditore deve considerare in particolar modo:</a:t>
            </a:r>
          </a:p>
          <a:p>
            <a:pPr lvl="1"/>
            <a:r>
              <a:rPr lang="it-IT" sz="2000" dirty="0"/>
              <a:t>Valore della commessa</a:t>
            </a:r>
          </a:p>
          <a:p>
            <a:pPr lvl="1"/>
            <a:r>
              <a:rPr lang="it-IT" sz="2000" dirty="0"/>
              <a:t>Rapporto con il cliente</a:t>
            </a:r>
          </a:p>
          <a:p>
            <a:pPr lvl="1"/>
            <a:r>
              <a:rPr lang="it-IT" sz="2000" dirty="0"/>
              <a:t>Termine di resa della merce</a:t>
            </a:r>
          </a:p>
          <a:p>
            <a:pPr marL="457132" lvl="1" indent="0">
              <a:buNone/>
            </a:pPr>
            <a:r>
              <a:rPr lang="it-IT" sz="2000" b="1" dirty="0"/>
              <a:t>Alcuni consigli:</a:t>
            </a:r>
          </a:p>
          <a:p>
            <a:pPr lvl="1"/>
            <a:r>
              <a:rPr lang="it-IT" sz="2000" dirty="0"/>
              <a:t>Utilizzare un termine di resa del gruppo C</a:t>
            </a:r>
          </a:p>
          <a:p>
            <a:pPr lvl="1"/>
            <a:r>
              <a:rPr lang="it-IT" sz="2000" dirty="0"/>
              <a:t>Utilizza il CAD con un Cliente NON sconosciuto</a:t>
            </a:r>
          </a:p>
          <a:p>
            <a:pPr lvl="1"/>
            <a:r>
              <a:rPr lang="it-IT" sz="2000" dirty="0"/>
              <a:t>Da non utilizzare come mezzo di pagamento in Paesi con elevato tasso di corruzione doganale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Alcune considerazioni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5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450939"/>
            <a:ext cx="10438792" cy="3975192"/>
          </a:xfrm>
        </p:spPr>
        <p:txBody>
          <a:bodyPr>
            <a:normAutofit/>
          </a:bodyPr>
          <a:lstStyle/>
          <a:p>
            <a:r>
              <a:rPr lang="it-IT" sz="2699" dirty="0"/>
              <a:t>Esiste una variante del C.A.D. conosciuta come pagamento a mezzo D/A ( documenti verso accettazione)</a:t>
            </a:r>
          </a:p>
          <a:p>
            <a:endParaRPr lang="it-IT" sz="2699" dirty="0"/>
          </a:p>
          <a:p>
            <a:r>
              <a:rPr lang="it-IT" sz="2699" dirty="0"/>
              <a:t>Tale variante prevede una dilazione al compratore: invece del pagamento «cash» il compratore </a:t>
            </a:r>
            <a:r>
              <a:rPr lang="it-IT" sz="2699" u="sng" dirty="0"/>
              <a:t>accetta ( </a:t>
            </a:r>
            <a:r>
              <a:rPr lang="it-IT" sz="2699" u="sng" dirty="0" err="1"/>
              <a:t>bill</a:t>
            </a:r>
            <a:r>
              <a:rPr lang="it-IT" sz="2699" u="sng" dirty="0"/>
              <a:t> of </a:t>
            </a:r>
            <a:r>
              <a:rPr lang="it-IT" sz="2699" u="sng" dirty="0" err="1"/>
              <a:t>exchange</a:t>
            </a:r>
            <a:r>
              <a:rPr lang="it-IT" sz="2699" dirty="0"/>
              <a:t>) oppure </a:t>
            </a:r>
            <a:r>
              <a:rPr lang="it-IT" sz="2699" u="sng" dirty="0"/>
              <a:t>emette (</a:t>
            </a:r>
            <a:r>
              <a:rPr lang="it-IT" sz="2699" u="sng" dirty="0" err="1"/>
              <a:t>Promissory</a:t>
            </a:r>
            <a:r>
              <a:rPr lang="it-IT" sz="2699" u="sng" dirty="0"/>
              <a:t> note)</a:t>
            </a:r>
            <a:r>
              <a:rPr lang="it-IT" sz="2699" dirty="0"/>
              <a:t> un titolo cambiario a favore del Venditore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C.A.D.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257545" y="2090587"/>
            <a:ext cx="9550711" cy="3636169"/>
          </a:xfrm>
        </p:spPr>
        <p:txBody>
          <a:bodyPr>
            <a:normAutofit/>
          </a:bodyPr>
          <a:lstStyle/>
          <a:p>
            <a:r>
              <a:rPr lang="it-IT" sz="3999" dirty="0"/>
              <a:t>Costituisce obbligazione di pagamento assunta dalla Banca dell’Acquirente (ORDINANTE) nei confronti del Venditore (BENEFICIARIO)</a:t>
            </a:r>
          </a:p>
          <a:p>
            <a:endParaRPr lang="it-IT" sz="39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4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it-IT" sz="2699" dirty="0"/>
              <a:t>Consiste nell’impegno irrevocabile di pagamento a fronte di una presentazione di documenti «CONFORME»</a:t>
            </a:r>
          </a:p>
          <a:p>
            <a:r>
              <a:rPr lang="it-IT" sz="2699" dirty="0"/>
              <a:t>Documenti conformi: sono dichiarati tali a seguito di un esame, da parte della banca, di conformità rispetto alle prescrizioni del credito, alle Norme UCP600  ed alla Prassi Bancaria Internazionale Uniforme della CCI (Camera di Commercio Internazionale)</a:t>
            </a:r>
          </a:p>
          <a:p>
            <a:endParaRPr lang="it-IT" sz="26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8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999" dirty="0"/>
          </a:p>
          <a:p>
            <a:pPr marL="0" indent="0">
              <a:buNone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SOGGETTI COINVOLTI: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Venditore ( Beneficiario del credito)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Compratore ( Ordinante il credito)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Banca Emittente ( la banca che emette il credito , cioè la banca del Compratore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Altre Banche ( con ruoli diversi a seconda dei casi)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7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I crediti documentari sono disciplinati dalla Pubblicazione CCI UCP 600, in vigore dal 2007</a:t>
            </a:r>
          </a:p>
          <a:p>
            <a:endParaRPr lang="it-IT" sz="3599" dirty="0"/>
          </a:p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( in precedenza erano vigenti altre pubblicazioni ad es. 500, 400, </a:t>
            </a:r>
            <a:r>
              <a:rPr lang="it-IT" sz="3599" dirty="0" err="1">
                <a:solidFill>
                  <a:schemeClr val="accent5">
                    <a:lumMod val="50000"/>
                  </a:schemeClr>
                </a:solidFill>
              </a:rPr>
              <a:t>ecc</a:t>
            </a:r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…)</a:t>
            </a:r>
          </a:p>
          <a:p>
            <a:endParaRPr lang="it-IT" sz="35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3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72" y="180098"/>
            <a:ext cx="8661050" cy="6046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7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845158" y="261015"/>
            <a:ext cx="10502478" cy="1069851"/>
          </a:xfrm>
        </p:spPr>
        <p:txBody>
          <a:bodyPr>
            <a:noAutofit/>
          </a:bodyPr>
          <a:lstStyle/>
          <a:p>
            <a:r>
              <a:rPr lang="it-IT" sz="4749" dirty="0"/>
              <a:t>Gli Strumenti di Pagamento Internazionali</a:t>
            </a:r>
          </a:p>
        </p:txBody>
      </p:sp>
      <p:sp>
        <p:nvSpPr>
          <p:cNvPr id="8" name="Sottotitolo 2"/>
          <p:cNvSpPr>
            <a:spLocks noGrp="1"/>
          </p:cNvSpPr>
          <p:nvPr>
            <p:ph type="body" sz="quarter" idx="4294967295"/>
          </p:nvPr>
        </p:nvSpPr>
        <p:spPr>
          <a:xfrm>
            <a:off x="1320956" y="1737008"/>
            <a:ext cx="9550882" cy="3635748"/>
          </a:xfrm>
        </p:spPr>
        <p:txBody>
          <a:bodyPr>
            <a:noAutofit/>
          </a:bodyPr>
          <a:lstStyle/>
          <a:p>
            <a:pPr algn="l"/>
            <a:r>
              <a:rPr lang="it-IT" sz="2999" dirty="0"/>
              <a:t>Le Condizioni di Pagamento:</a:t>
            </a:r>
          </a:p>
          <a:p>
            <a:pPr marL="680263" indent="-680263"/>
            <a:r>
              <a:rPr lang="it-IT" sz="2999" dirty="0"/>
              <a:t>Tre aspetti: </a:t>
            </a:r>
            <a:r>
              <a:rPr lang="it-IT" sz="2999" b="1" dirty="0"/>
              <a:t>«come, dove, quando» </a:t>
            </a:r>
            <a:r>
              <a:rPr lang="it-IT" sz="2999" dirty="0"/>
              <a:t>farsi pagare.</a:t>
            </a:r>
          </a:p>
          <a:p>
            <a:pPr marL="680263" indent="-680263"/>
            <a:r>
              <a:rPr lang="it-IT" sz="2999" b="1" dirty="0"/>
              <a:t>Quando:</a:t>
            </a:r>
            <a:r>
              <a:rPr lang="it-IT" sz="2999" dirty="0"/>
              <a:t> il pagamento può essere anticipato, posticipato, contestuale</a:t>
            </a:r>
          </a:p>
          <a:p>
            <a:pPr marL="680263" indent="-680263"/>
            <a:r>
              <a:rPr lang="it-IT" sz="2999" b="1" dirty="0"/>
              <a:t>Dove:</a:t>
            </a:r>
            <a:r>
              <a:rPr lang="it-IT" sz="2999" dirty="0"/>
              <a:t> il pagamento può avvenire sulla piazza del debitore, del venditore, su piazza terza</a:t>
            </a:r>
          </a:p>
          <a:p>
            <a:pPr marL="680263" indent="-680263"/>
            <a:r>
              <a:rPr lang="it-IT" sz="2999" b="1" dirty="0"/>
              <a:t>Come:</a:t>
            </a:r>
            <a:r>
              <a:rPr lang="it-IT" sz="2999" dirty="0"/>
              <a:t> analisi dei diversi metodi esistenti</a:t>
            </a:r>
            <a:endParaRPr lang="it-IT" sz="5749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223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Autonomia: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 i crediti sono per loro natura operazioni distinte dai contratti di vendita o da altri contratti su cui possono fondarsi.</a:t>
            </a:r>
          </a:p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Astrattezza: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 il credito è svincolato dalla causa che l'ha originato.</a:t>
            </a:r>
          </a:p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Formalismo: 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essendo una forma di pagamento la cui prestazione (pagamento, accettazione, negoziazione) è vincolata alla presentazione dei documenti prescritti nel credito, le banche dovranno esaminare esclusivamente i documenti presentati per accertare che, nella forma, essi appaiano conformi ai termini e alle condizioni del credito.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Caratteristiche del credito documentario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Con l’emissione del credito la Banca Emittente si obbliga direttamente nei confronti del beneficiario.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L’obbligo della banca: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È Certo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È Autonomo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È Definitivo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Credito Documentario (Lettera di Credito)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Certo: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certezza dell’intervento della Banca nell’operazione, in contrapposizione alla «eventualità» dell’intervento della banca tipica delle garanzie bancarie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Definitivo: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il pagamento del credito è sempre definitivo e non «salvo buon fine»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Autonomo: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l’obbligazione della banca è autonoma rispetto 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Rapporto tra Compratore e Venditore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Rapporto tra Banca emittente e Venditore ( beneficiario)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Rapporto tra Compratore ( Ordinante e Banca Emittente)</a:t>
            </a:r>
            <a:endParaRPr lang="it-IT" sz="1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La natura dell’obbligo della Banca emittente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7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Due distinte fasi con relative difficoltà: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Difficoltà nella negoziazione durante le trattative con la controparte (dovute alla riluttanza verso tale modalità di pagamento)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Difficoltà durante la fase di Utilizzo del credito ( dovute a richieste particolari sui documenti o a diverse prassi delle banche)</a:t>
            </a:r>
          </a:p>
          <a:p>
            <a:pPr marL="0" indent="0" algn="ctr">
              <a:buNone/>
            </a:pPr>
            <a:r>
              <a:rPr lang="it-IT" sz="2999" b="1" dirty="0">
                <a:solidFill>
                  <a:schemeClr val="accent5">
                    <a:lumMod val="50000"/>
                  </a:schemeClr>
                </a:solidFill>
              </a:rPr>
              <a:t>Si raccomanda massima attenzione</a:t>
            </a:r>
            <a:endParaRPr lang="it-IT" sz="29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Pagamento a mezzo Lettera di credito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0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257545" y="1744632"/>
            <a:ext cx="9550711" cy="3636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Art. 4. Crediti e Contratti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a) Il credito, per sua natura, è operazione distinta dal contratto di vendita o altro contratto su cui può fondarsi. Tale contratto non riguarda e non impegna in alcun modo le banche, anche se un qualsiasi riferimento ad esso è incluso nel credito.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Conseguentemente l’impegno di una banca ad onorare, a negoziare o adempiere qualsiasi altra obbligazione derivante dal credito NON è soggetto ad azioni o eccezioni da parte dell’ordinante fondate sui suoi rapporti con la banca emittente o con il beneficiario.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Il beneficiario non può in alcun caso avvalersi dei rapporti contrattuali esistenti fra le banche o fra l’ordinante e la banca emittente.</a:t>
            </a:r>
          </a:p>
          <a:p>
            <a:pPr marL="0" indent="0">
              <a:buNone/>
            </a:pPr>
            <a:endParaRPr lang="it-IT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b)  La Banca Emittente deve scoraggiare qualunque tentativo dell’ordinante di includere, quale parte integrante del credito, copie del sottostante contratto, fatture pro forma e simili.”</a:t>
            </a:r>
            <a:endParaRPr lang="it-IT" sz="1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Autonomia del credito e UCP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0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321041" y="1559316"/>
            <a:ext cx="9550711" cy="3636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L’articolo 4 evidenzia il carattere di autonomia ed astrattezza del Credito documentario rispetto alla vendita o ad altro contratto cui si riferisce e rispetto al mandato ricevuto. Le banche restano estranee anche in presenza di un qualsiasi riferimento contrattuale incluso nel Credito o nei documenti richiesti. La prestazione in capo alla banca, sia essa di negoziare o di “onorare” non è in ogni caso soggetta ad azioni o eccezioni da parte dell’Ordinante fondate sui suoi rapporti con la banca emittente o con il Beneficiario.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Si ribadisce l’opportunità per le banche emittenti di scoraggiare qualunque tentativo dell’Ordinante di includere, come parte integrante del Credito, copie dei sottostanti contratti, fatture proforma o simili. </a:t>
            </a:r>
            <a:endParaRPr lang="it-IT" sz="1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Autonomia del credito e UCP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09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Art. 5. Documenti e merci, servizi o prestazioni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“Le banche operano su documenti e non su merci, servizi o altre prestazioni cui i documenti possono riferirsi”.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L’articolo 5 evidenzia che le banche operano esclusivamente  su documenti e non sulle merci o servizi che sono alla base dell’operazione. Ciò al fine di evidenziare che il Beneficiario di un Credito rimane comunque vincolato alle responsabilità contrattuali conseguenti alla spedizione di merce non conforme, a fronte di documenti corretti presentati in utilizzo del Credito. 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Autonomia del credito e UCP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Credito documentario semplice: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Comporta l’eliminazione, per il Venditore, del rischio Commerciale</a:t>
            </a:r>
          </a:p>
          <a:p>
            <a:pPr marL="0" indent="0">
              <a:buNone/>
            </a:pPr>
            <a:endParaRPr lang="it-IT" sz="2999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999" dirty="0">
                <a:solidFill>
                  <a:schemeClr val="accent5">
                    <a:lumMod val="50000"/>
                  </a:schemeClr>
                </a:solidFill>
              </a:rPr>
              <a:t>Per quanto riguarda invece il Rischio Paese/Politico, questo continua a sussistere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599" dirty="0"/>
              <a:t>Pagamento a mezzo Credito Documentario ( L/C)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6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321041" y="1028571"/>
            <a:ext cx="9550711" cy="5044139"/>
          </a:xfrm>
        </p:spPr>
        <p:txBody>
          <a:bodyPr>
            <a:normAutofit/>
          </a:bodyPr>
          <a:lstStyle/>
          <a:p>
            <a:pPr algn="just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</a:rPr>
              <a:t>Di seguito si riporta l’art. 7 delle UCP600 che disciplina l’obbligo della banca Emittente: </a:t>
            </a:r>
          </a:p>
          <a:p>
            <a:pPr algn="just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</a:rPr>
              <a:t>Art. .7 Impegni della banca emittente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a) A condizione che i documenti prescritti siano presentati alla banca designata o alla banca emittente e che costituiscano una presentazione conforme, la banca emittente deve onorare quando il credito è utilizzabile per: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i. Pagamento a vista, pagamento differito o accettazione presso la banca emittente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ii. Pagamento a vista presso una banca designata e tale banca designata non paga;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iii. Pagamento differito presso una banca designata e tale banca designata non assume il proprio impegno di pagamento differito o, avendo assunto tale impegno di pagamento differito, non paga alla scadenza;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iv. Accettazione presso una banca designata e tale banca designata non accetta la tratta spiccata su di essa o, avendola accettata, non paga alla scadenza;</a:t>
            </a: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v. Negoziazione presso una banca designata e tale banca designata non negozia.</a:t>
            </a:r>
          </a:p>
          <a:p>
            <a:pPr algn="just"/>
            <a:endParaRPr lang="it-IT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b) La banca emittente è irrevocabilmente impegnata ad onorare dal momento in cui emette il credito</a:t>
            </a:r>
          </a:p>
          <a:p>
            <a:pPr algn="just"/>
            <a:endParaRPr lang="it-IT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c) La banca emittente si impegna a rimborsare la banca designata che ha onorato o negoziato una presentazione conforme e che ha inviato i documenti alla banca emittente. Il rimborso dell’importo di una presentazione conforme relativa ad un credito utilizzabile per accettazione o pagamento differito è dovuto alla scadenza, indipendentemente dal fatto che la banca designata abbia o meno pagato in anticipo o acquistato i documenti o la tratta prima della scadenza. L’impegno della banca emittente a rimborsare la banca designata è indipendente dall’impegno assunto dalla stessa banca emittente verso il beneficiario.”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La banca emittente: obblighi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6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altLang="it-IT" sz="4099" dirty="0"/>
              <a:t>Schema Credito documentario semplice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233" y="-115413"/>
            <a:ext cx="184718" cy="2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900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/>
          </p:nvPr>
        </p:nvGraphicFramePr>
        <p:xfrm>
          <a:off x="1981408" y="1607562"/>
          <a:ext cx="7677275" cy="44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" r:id="rId3" imgW="4571981" imgH="3429123" progId="PowerPoint.Slide.8">
                  <p:embed/>
                </p:oleObj>
              </mc:Choice>
              <mc:Fallback>
                <p:oleObj name="Diapositiva" r:id="rId3" imgW="4571981" imgH="342912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408" y="1607562"/>
                        <a:ext cx="7677275" cy="4482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11756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Quando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03154" y="1350756"/>
            <a:ext cx="10972324" cy="4526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4299" b="1" dirty="0"/>
              <a:t>Pagamento anticipato: </a:t>
            </a:r>
            <a:r>
              <a:rPr lang="it-IT" sz="4299" dirty="0"/>
              <a:t>tutti i rischi a carico del compratore</a:t>
            </a:r>
          </a:p>
          <a:p>
            <a:pPr algn="just"/>
            <a:r>
              <a:rPr lang="it-IT" sz="4299" dirty="0"/>
              <a:t>Altri fattori: competitività rispetto alle condizioni di pagamento praticate dai concorrenti.</a:t>
            </a:r>
          </a:p>
          <a:p>
            <a:pPr algn="just"/>
            <a:r>
              <a:rPr lang="it-IT" sz="4299" dirty="0"/>
              <a:t>Possibile richieste di scontistica da parte del Cliente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192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6"/>
          </p:nvPr>
        </p:nvSpPr>
        <p:spPr>
          <a:xfrm>
            <a:off x="1257545" y="1299831"/>
            <a:ext cx="9550711" cy="36361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altLang="it-IT" sz="2400" i="1" u="sng" dirty="0">
                <a:sym typeface="Kontrapunkt Bob Light"/>
              </a:rPr>
              <a:t>successivamente alla fase 7) esame documenti sono possibili due ipotesi:</a:t>
            </a:r>
            <a:endParaRPr lang="it-IT" altLang="it-IT" sz="2400" i="1" dirty="0">
              <a:sym typeface="Kontrapunkt Bob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altLang="it-IT" sz="2400" i="1" dirty="0">
                <a:sym typeface="Kontrapunkt Bob Light"/>
              </a:rPr>
              <a:t> Presentazione conforme: La banca paga secondo le condizioni stabilite nel credito e addebita l’ordinante.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altLang="it-IT" sz="2400" i="1" dirty="0">
                <a:sym typeface="Kontrapunkt Bob Light"/>
              </a:rPr>
              <a:t>Presentazione non conforme: la banca non effettua il pagamento, notifica le riserve ed attende istruzioni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it-IT" altLang="it-IT" sz="2400" dirty="0"/>
              <a:t/>
            </a:r>
            <a:br>
              <a:rPr lang="it-IT" altLang="it-IT" sz="2400" dirty="0"/>
            </a:br>
            <a:r>
              <a:rPr lang="it-IT" altLang="it-IT" dirty="0"/>
              <a:t>Segue…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1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È possibile intervenire sul rischio Paese/politico attraverso un particolare istituto, contemplato nelle UCP600, definito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CONFERMA</a:t>
            </a:r>
          </a:p>
          <a:p>
            <a:pPr marL="0" indent="0" algn="ctr">
              <a:buNone/>
            </a:pP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Consiste nell’obbligo assunto da una ulteriore banca, che si aggiunge all’obbligo della Banca emittente, di onorare il credito a fronte di una presentazione di documenti conforme</a:t>
            </a:r>
          </a:p>
          <a:p>
            <a:pPr marL="0" indent="0">
              <a:buNone/>
            </a:pP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Anche l’obbligo della banca Confermante  è certo, autonomo, definitivo</a:t>
            </a:r>
          </a:p>
          <a:p>
            <a:pPr marL="0" indent="0">
              <a:buNone/>
            </a:pPr>
            <a:endParaRPr lang="it-IT" sz="1800" b="1" dirty="0"/>
          </a:p>
          <a:p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99" dirty="0"/>
              <a:t>La conferma al Credito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883605" y="2996952"/>
            <a:ext cx="48460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it-IT" sz="9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6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L’art. 2 delle UCP (rubricato “Definizioni”) definisce la conferma come:</a:t>
            </a:r>
          </a:p>
          <a:p>
            <a:pPr lvl="0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“L’impegno inderogabile della banca confermante, che si aggiunge a quello della banca emittente, di onorare o negoziare una presentazione conforme”;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definisce poi la banca confermante come:</a:t>
            </a:r>
          </a:p>
          <a:p>
            <a:pPr lvl="0"/>
            <a:r>
              <a:rPr lang="it-IT" sz="2400" i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La banca che aggiunge la propria conferma ad un credito su autorizzazione o richiesta della banca emittente”.</a:t>
            </a:r>
            <a:r>
              <a:rPr lang="it-IT" sz="2400" i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99" dirty="0"/>
              <a:t>La conferma al credito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11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257545" y="1223177"/>
            <a:ext cx="9550711" cy="4725980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Art. 8 UCP : Impegni della banca confermante: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a) A condizione che i documenti prescritti siano presentati alla banca confermante o a qualunque altra banca designata e che essi costituiscano una presentazione conforme, la banca confermante deve:</a:t>
            </a:r>
          </a:p>
          <a:p>
            <a:pPr marL="0" indent="0">
              <a:buNone/>
            </a:pPr>
            <a:r>
              <a:rPr lang="it-IT" sz="1600" u="sng" dirty="0">
                <a:solidFill>
                  <a:schemeClr val="accent5">
                    <a:lumMod val="50000"/>
                  </a:schemeClr>
                </a:solidFill>
              </a:rPr>
              <a:t>i. Onorare, quando il credito è utilizzabile per: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   a)	Pagamento a vista, pagamento differito o accettazione presso la banca confermante;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   b)	Pagamento a vista presso altra banca designata e tale banca designata non paga;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   c)	Pagamento differito presso altra banca designata e tale banca designata non assume il proprio          impegno di pagamento differito o, avendo assunto tale impegno di pagamento differito, non paga alla scadenza;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  d)	Accettazione presso altra banca designata e tale banca designata non accetta la tratta spiccata su di essa o, avendola accettata, non paga alla scadenza;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  e)	Negoziazione presso altra banca designata e tale banca designata non negozia.</a:t>
            </a:r>
          </a:p>
          <a:p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u="sng" dirty="0">
                <a:solidFill>
                  <a:schemeClr val="accent5">
                    <a:lumMod val="50000"/>
                  </a:schemeClr>
                </a:solidFill>
              </a:rPr>
              <a:t>ii. Negoziare, senza rivalsa, se il credito è utilizzabile per negoziazione presso la banca confermante</a:t>
            </a:r>
            <a:r>
              <a:rPr lang="it-IT" sz="1600" u="sng" dirty="0"/>
              <a:t>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Segue… La conferma al credito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1257545" y="1223177"/>
            <a:ext cx="9550711" cy="4725980"/>
          </a:xfrm>
        </p:spPr>
        <p:txBody>
          <a:bodyPr>
            <a:normAutofit/>
          </a:bodyPr>
          <a:lstStyle/>
          <a:p>
            <a:pPr algn="just"/>
            <a:r>
              <a:rPr lang="it-IT" sz="1800" dirty="0"/>
              <a:t>b. 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la banca confermante è irrevocabilmente impegnata ad onorare o negoziare dal momento in cui aggiunge la propria conferma al credito.</a:t>
            </a:r>
          </a:p>
          <a:p>
            <a:pPr algn="just"/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c. la banca confermante si impegna a rimborsare un’altra banca designata che ha onorato o negoziato una presentazione conforme e che ha inviato i documenti alla banca confermante. Il rimborso dell’importo di una presentazione conforme relativa ad un credito utilizzabile per accettazione o pagamento differito è dovuto alla scadenza, indipendentemente dal fatto che un’altra banca designata abbia o meno pagato in anticipo o acquistato i documenti o la tratta prima della scadenza. L’impegno della banca confermante a rimborsare altra banca designata è indipendente dall’impegno assunto dalla stessa banca confermante verso il beneficiario.</a:t>
            </a:r>
          </a:p>
          <a:p>
            <a:pPr algn="just"/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d. Se una banca è autorizzata o richiesta dalla banca emittente di confermare un credito, ma non è disposta a farlo, deve informarne, senza ritardo, la banca emittente e può avvisare il credito senza aggiungere la conferma”.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99" dirty="0"/>
              <a:t>Segue… art. 8 UCP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23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612699" y="148264"/>
          <a:ext cx="8818336" cy="605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" r:id="rId3" imgW="4571981" imgH="3429123" progId="PowerPoint.Slide.8">
                  <p:embed/>
                </p:oleObj>
              </mc:Choice>
              <mc:Fallback>
                <p:oleObj name="Diapositiva" r:id="rId3" imgW="4571981" imgH="342912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699" y="148264"/>
                        <a:ext cx="8818336" cy="6054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877001" y="401869"/>
            <a:ext cx="10438792" cy="4607159"/>
          </a:xfrm>
        </p:spPr>
        <p:txBody>
          <a:bodyPr/>
          <a:lstStyle/>
          <a:p>
            <a:r>
              <a:rPr lang="it-IT" sz="4099" dirty="0">
                <a:solidFill>
                  <a:srgbClr val="003366"/>
                </a:solidFill>
              </a:rPr>
              <a:t>Segue…</a:t>
            </a:r>
          </a:p>
          <a:p>
            <a:endParaRPr lang="it-IT" sz="1800" dirty="0"/>
          </a:p>
          <a:p>
            <a:r>
              <a:rPr lang="it-IT" sz="2400" dirty="0"/>
              <a:t>successivamente alla fase 7) 1° esame documenti due possibili ipotesi:</a:t>
            </a:r>
          </a:p>
          <a:p>
            <a:endParaRPr lang="it-IT" sz="2400" dirty="0"/>
          </a:p>
          <a:p>
            <a:r>
              <a:rPr lang="it-IT" sz="2400" dirty="0"/>
              <a:t>Presentazione conforme: La banca confermante  paga secondo le condizioni stabilite nel credito e addebita l’ordinante. Trasmette inoltre i documenti alla banca emittente per il 2° esame dei documenti ( se la presentazione sarà giudicata conforme la Banca emittente effettuerà il pagamento nei confronti della banca confermante).</a:t>
            </a:r>
          </a:p>
          <a:p>
            <a:endParaRPr lang="it-IT" sz="2400" dirty="0"/>
          </a:p>
          <a:p>
            <a:r>
              <a:rPr lang="it-IT" sz="2400" dirty="0"/>
              <a:t>Presentazione non conforme: la banca confermante non effettua il pagamento, notifica le riserve al beneficiario e trasmette i documenti alla banca emittente </a:t>
            </a:r>
          </a:p>
          <a:p>
            <a:endParaRPr lang="it-IT" sz="2699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6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5347" y="534162"/>
            <a:ext cx="10615432" cy="438465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it-IT" altLang="it-IT" sz="4099" dirty="0">
                <a:solidFill>
                  <a:srgbClr val="003366"/>
                </a:solidFill>
                <a:ea typeface="+mj-ea"/>
                <a:cs typeface="+mj-cs"/>
                <a:sym typeface="Kontrapunkt Bob Light"/>
              </a:rPr>
              <a:t>Segue…</a:t>
            </a:r>
          </a:p>
          <a:p>
            <a:endParaRPr lang="it-IT" altLang="it-IT" sz="2799" b="1" dirty="0">
              <a:solidFill>
                <a:srgbClr val="000066"/>
              </a:solidFill>
            </a:endParaRPr>
          </a:p>
          <a:p>
            <a:pPr defTabSz="412658"/>
            <a:r>
              <a:rPr lang="it-IT" altLang="it-IT" sz="2999" dirty="0">
                <a:solidFill>
                  <a:srgbClr val="53585F"/>
                </a:solidFill>
                <a:ea typeface="+mj-ea"/>
                <a:cs typeface="+mj-cs"/>
                <a:sym typeface="Kontrapunkt Bob Light"/>
              </a:rPr>
              <a:t>successivamente alla fase 9) 2° esame documenti:</a:t>
            </a:r>
          </a:p>
          <a:p>
            <a:pPr defTabSz="412658"/>
            <a:r>
              <a:rPr lang="it-IT" altLang="it-IT" sz="2999" dirty="0">
                <a:solidFill>
                  <a:srgbClr val="53585F"/>
                </a:solidFill>
                <a:ea typeface="+mj-ea"/>
                <a:cs typeface="+mj-cs"/>
                <a:sym typeface="Kontrapunkt Bob Light"/>
              </a:rPr>
              <a:t>in caso di ricezione documenti giudicati conformi dalla banca confermante la banca emittente ripeterà l’esame documenti, se ritenuti conformi effettuerà il pagamento alla banca confermante e addebiterà l’ordinante.</a:t>
            </a:r>
          </a:p>
          <a:p>
            <a:pPr defTabSz="412658"/>
            <a:r>
              <a:rPr lang="it-IT" altLang="it-IT" sz="2999" dirty="0">
                <a:solidFill>
                  <a:srgbClr val="53585F"/>
                </a:solidFill>
                <a:ea typeface="+mj-ea"/>
                <a:cs typeface="+mj-cs"/>
                <a:sym typeface="Kontrapunkt Bob Light"/>
              </a:rPr>
              <a:t>se ritenuti non conformi notificherà le riserve, rifiuterà la prestazione e rimane in attesa di istruzioni.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997" y="548682"/>
            <a:ext cx="8762556" cy="728184"/>
          </a:xfrm>
        </p:spPr>
        <p:txBody>
          <a:bodyPr>
            <a:normAutofit/>
          </a:bodyPr>
          <a:lstStyle/>
          <a:p>
            <a:r>
              <a:rPr lang="it-IT" sz="4099" dirty="0"/>
              <a:t>Il Credito Documentario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5739" y="1351566"/>
            <a:ext cx="8568518" cy="4525707"/>
          </a:xfrm>
        </p:spPr>
        <p:txBody>
          <a:bodyPr>
            <a:normAutofit/>
          </a:bodyPr>
          <a:lstStyle/>
          <a:p>
            <a:r>
              <a:rPr lang="it-IT" sz="3199" b="1" dirty="0"/>
              <a:t>Modalità di Pagamento:</a:t>
            </a:r>
          </a:p>
          <a:p>
            <a:pPr algn="l"/>
            <a:r>
              <a:rPr lang="it-IT" dirty="0" smtClean="0"/>
              <a:t>Secondo le UCP la Banca:</a:t>
            </a:r>
          </a:p>
          <a:p>
            <a:pPr algn="l"/>
            <a:r>
              <a:rPr lang="it-IT" b="1" dirty="0" smtClean="0"/>
              <a:t>ONORA IL CREDITO   </a:t>
            </a:r>
            <a:r>
              <a:rPr lang="it-IT" i="1" dirty="0" smtClean="0"/>
              <a:t>oppure</a:t>
            </a:r>
            <a:r>
              <a:rPr lang="it-IT" dirty="0" smtClean="0"/>
              <a:t> </a:t>
            </a:r>
            <a:r>
              <a:rPr lang="it-IT" b="1" dirty="0" smtClean="0"/>
              <a:t>NEGOZIA IL CREDITO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Per «onorare il credito» si intende:</a:t>
            </a:r>
          </a:p>
          <a:p>
            <a:pPr marL="457132" indent="-457132" algn="l">
              <a:buFont typeface="Wingdings" panose="05000000000000000000" pitchFamily="2" charset="2"/>
              <a:buChar char="Ø"/>
            </a:pPr>
            <a:r>
              <a:rPr lang="it-IT" dirty="0" smtClean="0"/>
              <a:t>Pagamento a vista</a:t>
            </a:r>
          </a:p>
          <a:p>
            <a:pPr marL="457132" indent="-457132" algn="l">
              <a:buFont typeface="Wingdings" panose="05000000000000000000" pitchFamily="2" charset="2"/>
              <a:buChar char="Ø"/>
            </a:pPr>
            <a:r>
              <a:rPr lang="it-IT" dirty="0" smtClean="0"/>
              <a:t>Pagamento differito</a:t>
            </a:r>
          </a:p>
          <a:p>
            <a:pPr marL="457132" indent="-457132" algn="l">
              <a:buFont typeface="Wingdings" panose="05000000000000000000" pitchFamily="2" charset="2"/>
              <a:buChar char="Ø"/>
            </a:pPr>
            <a:r>
              <a:rPr lang="it-IT" dirty="0" smtClean="0"/>
              <a:t>Pagamento per accettazione</a:t>
            </a:r>
          </a:p>
          <a:p>
            <a:pPr algn="l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1"/>
            <a:ext cx="10438792" cy="18651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Successivamente all’ esame di conformità dei documenti con esito positivo avviene il pagamento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(la banca paga subito dopo la verifica dei documenti e la presentazione risulta conforme al credito)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Pagamento a vista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6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… segue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r>
              <a:rPr lang="it-IT" b="1" dirty="0" smtClean="0"/>
              <a:t>Pagamento posticipato: </a:t>
            </a:r>
            <a:r>
              <a:rPr lang="it-IT" dirty="0" smtClean="0"/>
              <a:t>tutti i rischi a carico del venditore</a:t>
            </a:r>
          </a:p>
          <a:p>
            <a:r>
              <a:rPr lang="it-IT" b="1" dirty="0" smtClean="0"/>
              <a:t>Pagamento contestuale: </a:t>
            </a:r>
            <a:r>
              <a:rPr lang="it-IT" dirty="0" smtClean="0"/>
              <a:t>condizione di equilibrio, ma il COD ( cash on delivery) è difficile da realizzare tra soggetti distanti.</a:t>
            </a:r>
          </a:p>
          <a:p>
            <a:r>
              <a:rPr lang="it-IT" b="1" dirty="0" smtClean="0"/>
              <a:t>Nella prassi internazionale </a:t>
            </a:r>
            <a:r>
              <a:rPr lang="it-IT" dirty="0" smtClean="0"/>
              <a:t>il pagamento contestuale avviene tramite il sistema </a:t>
            </a:r>
            <a:r>
              <a:rPr lang="it-IT" b="1" dirty="0" smtClean="0"/>
              <a:t>CAD </a:t>
            </a:r>
            <a:r>
              <a:rPr lang="it-IT" dirty="0" smtClean="0"/>
              <a:t>(cash </a:t>
            </a:r>
            <a:r>
              <a:rPr lang="it-IT" dirty="0" err="1" smtClean="0"/>
              <a:t>against</a:t>
            </a:r>
            <a:r>
              <a:rPr lang="it-IT" dirty="0" smtClean="0"/>
              <a:t> </a:t>
            </a:r>
            <a:r>
              <a:rPr lang="it-IT" dirty="0" err="1" smtClean="0"/>
              <a:t>documents</a:t>
            </a:r>
            <a:r>
              <a:rPr lang="it-IT" dirty="0" smtClean="0"/>
              <a:t>), contestuale quindi alla consegna dei documenti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785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4934216"/>
          </a:xfrm>
        </p:spPr>
        <p:txBody>
          <a:bodyPr>
            <a:normAutofit/>
          </a:bodyPr>
          <a:lstStyle/>
          <a:p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Il pagamento avviene, sempre in caso di accertata conformità, allo scadere del termine riportato nel credito ( ad es. xx giorni data fattura oppure xx giorni data Bill of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Lading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(In questo caso si tenga presente dal momento in cui la banca dichiara che i documenti sono in regola (presentazione conforme) il beneficiario ha già maturato il diritto al pagamento, e quindi deve attendere soltanto il termine stabilito, senza che la banca possa successivamente sollevare ulteriori eccezioni per rifiutare la prestazione (anche in presenza di un provvedimento cautelare emanato dall’autorità giudiziaria)</a:t>
            </a:r>
          </a:p>
          <a:p>
            <a:pPr algn="just"/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Pagamento differito: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2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232310"/>
            <a:ext cx="10438792" cy="49093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Il termine «accettazione» indica l’uso di una o più tratte ( titoli cambiari)</a:t>
            </a:r>
          </a:p>
          <a:p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Le tratte sono spiccate sulla Banca emittente e NON sul Compratore</a:t>
            </a:r>
          </a:p>
          <a:p>
            <a:endParaRPr lang="it-IT" dirty="0" smtClean="0"/>
          </a:p>
          <a:p>
            <a:pPr algn="just"/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(la banca si impegna ad accettare le tratte documentate su di essa spiccate dall’esportatore. La banca accetta quindi per conto dell’importatore (ordinante) gli effetti emessi dall’esportatore (beneficiario) e nello steso tempo provvede a ritirare i documenti che accompagnano la tratta. Le tratte, una volta accettate, diventano una carta cambiaria particolarmente apprezzata e facilmente monetizzabile)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Pagamento per accettazione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0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1200329"/>
          </a:xfrm>
        </p:spPr>
        <p:txBody>
          <a:bodyPr/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Un credito pagabile in via differita o per accettazione può essere oggetto di smobilizzo: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Cessione pro solvendo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( è un’anticipazione «salvo buon fine»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Cessione pro soluto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( viene ceduto il credito a titolo definitivo ( è più costoso)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Possibilità di cessione del credito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4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4993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Il credito sarà negoziabile ( sia pro solvendo che pro soluto)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condizione «pagabile per negoziazione» consente, se desiderato, di spostare l’obbligo anche a banca diversa dalla Banca Emittente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Il credito può essere negoziabile con la formula «presso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any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bank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» oppure «presso banca determinata in fase di emissione»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(significa esborso da parte della banca autorizzata a negoziare a fronte della tratta e/o dei documenti. La negoziazione avviene comunque a fronte di una cessione a titolo oneroso del credito documentario, il che comporta l’incasso effettivo di un importo minore rispetto all’importo previsto dal credito. In merito alla negoziazione è utile precisare che tale prestazione viene effettuata da soggetto bancario diverso dalla banca emittente, la quale rimborserà poi la banca che ha negoziato dell’intero importo previsto dal credito)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Credito pagabile Per NEGOZIAZIONE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3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391318"/>
            <a:ext cx="10438792" cy="4193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999" dirty="0">
                <a:solidFill>
                  <a:schemeClr val="accent5">
                    <a:lumMod val="50000"/>
                  </a:schemeClr>
                </a:solidFill>
              </a:rPr>
              <a:t>La Banca non procede al pagamento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999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999" dirty="0">
                <a:solidFill>
                  <a:schemeClr val="accent5">
                    <a:lumMod val="50000"/>
                  </a:schemeClr>
                </a:solidFill>
              </a:rPr>
              <a:t>La Banca non consegna i documenti al Compratore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9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Cosa accade se la presentazione non è conforme?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272061"/>
            <a:ext cx="10438792" cy="5585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Art. 15 UCP: documenti conformi ( la banca deve onorare il credito e consegnare i documenti al Compratore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Art. 16 UCP: Documenti non conformi ( la banca non onora il credito 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Invia al Presentatore un avviso contenente:</a:t>
            </a:r>
          </a:p>
          <a:p>
            <a:pPr lvl="1"/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Il rifiuto di onorare</a:t>
            </a:r>
          </a:p>
          <a:p>
            <a:pPr lvl="1"/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I motivi per i quali non onora ( le riserve riscontrate sui documenti)</a:t>
            </a:r>
          </a:p>
          <a:p>
            <a:pPr lvl="1"/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Cosa intende farne dei documenti: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Può, prima della scadenza del termine, chiedere al Compratore se intende sciogliere le riserve;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Trattenere i documenti  presso di sé in attesa di scioglimento delle riserve del Compratore o ulteriori istruzioni da parte del Presentatore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Restituire direttamente i documenti al presentatore</a:t>
            </a:r>
          </a:p>
          <a:p>
            <a:pPr lvl="2"/>
            <a:endParaRPr lang="it-IT" sz="1600" dirty="0"/>
          </a:p>
          <a:p>
            <a:pPr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599" dirty="0"/>
              <a:t>Presentazione documenti  ( utilizzo del credito)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90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1"/>
            <a:ext cx="10438792" cy="5113100"/>
          </a:xfrm>
        </p:spPr>
        <p:txBody>
          <a:bodyPr>
            <a:normAutofit/>
          </a:bodyPr>
          <a:lstStyle/>
          <a:p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I documenti abitualmente richiesti in un credito documentario sono: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Fattura commerciale ( in più esemplari originali o copie)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Certificato di Origine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Documento di trasporto ( DDT)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Certificato di Assicurazione delle merci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 err="1">
                <a:solidFill>
                  <a:schemeClr val="accent5">
                    <a:lumMod val="50000"/>
                  </a:schemeClr>
                </a:solidFill>
              </a:rPr>
              <a:t>Packing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 List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Altri documenti a seconda dei casi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Quali documenti presentare?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8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431069"/>
            <a:ext cx="10438792" cy="3138680"/>
          </a:xfrm>
        </p:spPr>
        <p:txBody>
          <a:bodyPr/>
          <a:lstStyle/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L’esame dei documenti non è discrezionale bensì disciplinato dalle UCP 600</a:t>
            </a:r>
          </a:p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UCP 600 e Prassi Bancaria internazionale uniforme ( PBIU CCI) richiamata dall’art. 14 UCP600)</a:t>
            </a:r>
          </a:p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FONDAMENTALE l’art. 14 delle UCP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L’esame di conformità dei documenti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6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5132976"/>
          </a:xfrm>
        </p:spPr>
        <p:txBody>
          <a:bodyPr>
            <a:normAutofit/>
          </a:bodyPr>
          <a:lstStyle/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L’esame viene svolto in base 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Quanto previsto nel testo della lettera di credito</a:t>
            </a:r>
          </a:p>
          <a:p>
            <a:endParaRPr lang="it-IT" sz="3599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Quanto previsto dalle UCP e dalla PBIU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Criteri principali per l’esame dei documenti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4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167704"/>
            <a:ext cx="10438792" cy="1477328"/>
          </a:xfrm>
        </p:spPr>
        <p:txBody>
          <a:bodyPr/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È importante analizzare prima di tutto le condizioni previste dalla Lettera di Credito (che prevalgono in quanto previsto dalle UCP600)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È fondamentale il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check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up delle singole condizioni della Lettera di credito al fine di verificare la presenza di eventuali deroghe alle UCP600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Come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Quali Strumenti di pagamento utilizzare?</a:t>
            </a:r>
          </a:p>
          <a:p>
            <a:r>
              <a:rPr lang="it-IT" dirty="0" smtClean="0"/>
              <a:t>A  prescindere dallo strumento utilizzato se il pagamento è atto discrezionale del compratore il rischio di mancato pagamento continua a sussistere</a:t>
            </a:r>
          </a:p>
          <a:p>
            <a:r>
              <a:rPr lang="it-IT" dirty="0" smtClean="0"/>
              <a:t>A seconda dei diversi strumenti cambiano piuttosto le conseguenze dell’inadempimento per il compratore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865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5093224"/>
          </a:xfrm>
        </p:spPr>
        <p:txBody>
          <a:bodyPr>
            <a:noAutofit/>
          </a:bodyPr>
          <a:lstStyle/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Non esiste una gerarchia tra UCP600 e PBIU</a:t>
            </a:r>
          </a:p>
          <a:p>
            <a:endParaRPr lang="it-IT" sz="3599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Le UCP contengono le prescrizioni generali</a:t>
            </a:r>
          </a:p>
          <a:p>
            <a:endParaRPr lang="it-IT" sz="3599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3599" dirty="0">
                <a:solidFill>
                  <a:schemeClr val="accent5">
                    <a:lumMod val="50000"/>
                  </a:schemeClr>
                </a:solidFill>
              </a:rPr>
              <a:t>La PBIU contiene esempi sugli aspetti più critici in merito ai dati contenuti nei singoli documenti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21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514286"/>
            <a:ext cx="10438792" cy="5547881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Art. 14 UCP: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Stabilisce il termine massimo a disposizione delle banche per l’esame dei documenti (5 giorni)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Stabilisce le modalità dell’esame dei documenti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In precedenza prevaleva la c.d. «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strict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compliance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doctrine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. Con la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revision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delle UCP del 2007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èprevalsa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invece la c.d. «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reasonable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compliance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doctrine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9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44551" y="1659347"/>
            <a:ext cx="10438792" cy="1477328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Ancora sull’art. 14 UCP: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Secondo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 «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reasonable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compliance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» i dati in un documento NON necessitano essere identici ma non in conflitto con quanto previsto nel credito o contenuto in altri documenti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Non è richiesta quindi la specularità dei dati bensì l’assenza di conflitti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6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311814"/>
            <a:ext cx="10438792" cy="482985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Ancora sull’art. 14 UCP: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Un documento di trasporto richiesto in originale è da considerare scaduto dopo 21 giorni dall’emissione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Esempio: il credito riporta abitualmente sia la data di scadenza del credito (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expiry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date) sia la data ultima spedizione ( last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shipment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date). Ai fini dell’esame è da considerare data ultima per la presentazione dei documenti quella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ra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expiry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date e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shipment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date, quella che cade per prima.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7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272061"/>
            <a:ext cx="10438792" cy="449196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Descrizione delle merci: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Sempre presente nel testo del credito. 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NB: la descrizione delle merci in fattura dovrà essere sempre esattamente uguale alla descrizione merci riportata nel credito</a:t>
            </a: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Nei documenti diversi dalla fattura la descrizione delle merci potrà essere riportata anche in termini più generici,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prchè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i dati non risultino in conflitto con la descrizione riportata nel credito (o in altri documenti)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4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490697"/>
            <a:ext cx="10438792" cy="4511843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Altri aspetti rilevanti:</a:t>
            </a: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Spedizioni parziali: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le parti possono scegliere se consentite o meno. Le UCP stabiliscono che, nel silenzio delle parti ( e quindi del credito), le spedizioni parziali sono da intendersi come CONSENTITE</a:t>
            </a:r>
          </a:p>
          <a:p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Tolleranze: </a:t>
            </a:r>
          </a:p>
          <a:p>
            <a:pPr lvl="1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nel silenzio delle parti è consentita una tolleranza + /- 5%. </a:t>
            </a:r>
          </a:p>
          <a:p>
            <a:pPr lvl="1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Espressioni quali «circa», «quasi» e similari che accompagnano l’importo consentono una tolleranza del +/- 10%. </a:t>
            </a:r>
          </a:p>
          <a:p>
            <a:pPr lvl="1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È possibile escludere le tolleranze oppure stabilirne  «ad hoc».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…segue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1572222"/>
            <a:ext cx="10438792" cy="44501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Banca Emittente: </a:t>
            </a:r>
            <a:r>
              <a:rPr lang="it-IT" altLang="it-IT" sz="2200" dirty="0"/>
              <a:t>Banca che emette il credito su richiesta di un ordinante o per proprio conto Art. 2 e art. 7 UCP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Banca Confermante: </a:t>
            </a:r>
            <a:r>
              <a:rPr lang="it-IT" altLang="it-IT" sz="2200" dirty="0"/>
              <a:t>Banca che aggiunge la propria conferma ad un credito su autorizzazione o richiesta della banca </a:t>
            </a:r>
            <a:r>
              <a:rPr lang="it-IT" altLang="it-IT" sz="2200" dirty="0" err="1"/>
              <a:t>emittenteArt</a:t>
            </a:r>
            <a:r>
              <a:rPr lang="it-IT" altLang="it-IT" sz="2200" dirty="0"/>
              <a:t>. 2 e art. 8 UCP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Banca Avvisante: </a:t>
            </a:r>
            <a:r>
              <a:rPr lang="it-IT" altLang="it-IT" sz="2200" dirty="0"/>
              <a:t>Banca che avvisa il credito su richiesta della banca </a:t>
            </a:r>
            <a:r>
              <a:rPr lang="it-IT" altLang="it-IT" sz="2200" dirty="0" err="1"/>
              <a:t>emittenteArt</a:t>
            </a:r>
            <a:r>
              <a:rPr lang="it-IT" altLang="it-IT" sz="2200" dirty="0"/>
              <a:t>. 2 UCP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Banca Designata: </a:t>
            </a:r>
            <a:r>
              <a:rPr lang="it-IT" altLang="it-IT" sz="2200" dirty="0"/>
              <a:t>Banca presso la quale il credito è utilizzabile ovvero qualsiasi banca nel caso di credito utilizzabile presso qualsiasi bancaArt.2 e art. 12 UCP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Banca rimborsante: </a:t>
            </a:r>
            <a:r>
              <a:rPr lang="it-IT" altLang="it-IT" sz="2200" dirty="0"/>
              <a:t>Banca espressamente incaricata dalla banca emittente di rimborsare la Banca designata </a:t>
            </a:r>
            <a:r>
              <a:rPr lang="en-GB" altLang="it-IT" sz="2200" dirty="0"/>
              <a:t>Art. 13 UCP </a:t>
            </a:r>
            <a:r>
              <a:rPr lang="en-GB" altLang="it-IT" sz="2200" dirty="0" err="1"/>
              <a:t>Pubblicazione</a:t>
            </a:r>
            <a:r>
              <a:rPr lang="en-GB" altLang="it-IT" sz="2200" dirty="0"/>
              <a:t> ICC URR (Uniform Rules for </a:t>
            </a:r>
            <a:r>
              <a:rPr lang="en-GB" altLang="it-IT" sz="2200" dirty="0" err="1"/>
              <a:t>Rembursement</a:t>
            </a:r>
            <a:r>
              <a:rPr lang="en-GB" altLang="it-IT" sz="2200" dirty="0"/>
              <a:t>)</a:t>
            </a:r>
            <a:endParaRPr lang="it-IT" altLang="it-IT" sz="22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altLang="it-IT" sz="4099" dirty="0"/>
              <a:t>I diversi ruoli ricoperti dalle banche nei crediti documentari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90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1552346"/>
            <a:ext cx="10438792" cy="359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I documenti devono essere completi, e presentati nel numero di esemplari richiesto dal credito.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Devono essere presentati con lo stesso numero di originali e di copie prescritte nel credito (sempre almeno uno in originale;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Devono essere presentati nella stessa tipologia richiesta, cioè se il credito richiede come documento di trasporto l’aereo (l’Air Way </a:t>
            </a:r>
            <a:r>
              <a:rPr lang="it-IT" altLang="it-IT" sz="2200" b="1" dirty="0" err="1"/>
              <a:t>bill</a:t>
            </a:r>
            <a:r>
              <a:rPr lang="it-IT" altLang="it-IT" sz="2200" b="1" dirty="0"/>
              <a:t>) dovrò presentare alla banca un documento di trasporto aereo che nella forma appaia essere un Air Way Bill.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Devono essere presentati entro la scadenza prevista e, salvo diversa prescrizione, entro 21 giorni dalla data di spedizione della merce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Vanno evitate le correzioni e/o cancellature ecc. In ogni caso qualora queste vengano effettuate, devono essere sempre convalidate da chi ha emesso il documento con la parola “</a:t>
            </a:r>
            <a:r>
              <a:rPr lang="it-IT" altLang="it-IT" sz="2200" b="1" dirty="0" err="1"/>
              <a:t>approved</a:t>
            </a:r>
            <a:r>
              <a:rPr lang="it-IT" altLang="it-IT" sz="2200" b="1" dirty="0"/>
              <a:t>”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/>
              <a:t>Non devono esserci contrasti tra quanto dichiarato su un documento e quanto appare su altri documenti;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altLang="it-IT" sz="4099" dirty="0"/>
              <a:t>REGOLE NELLA COMPILAZIONE DEI DOCUMENTI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876555"/>
            <a:ext cx="10438792" cy="359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Occorre che ci sia concordanza fra i documenti presentati, nel senso che l’insieme dei documenti deve chiaramente riferirsi alla stessa operazione;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Spesso è richiesto che il numero del credito documentario appaia su tutti i documenti. È opportuno comunque sempre riportare il numero di credito documentario nei documenti.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La data di spedizione che appare nel documento di trasporto non deve essere posteriore alla data ultima di spedizione prescritta nel credito;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200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I documenti devono essere presentati entro il tempo stabilito nel credito presso la banca indicata nello stesso;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L’importo dei documenti deve corrispondere a quello per cui è stato emesso il credito, salvo la possibilità di prevedere nel credito apposite  tolleranze nell’importo, nella quantità o nei prezzi unitari secondo quanto previsto dalle Norme della </a:t>
            </a:r>
            <a:r>
              <a:rPr lang="it-IT" altLang="it-IT" sz="2200" b="1" dirty="0" err="1"/>
              <a:t>pubbl</a:t>
            </a:r>
            <a:r>
              <a:rPr lang="it-IT" altLang="it-IT" sz="2200" b="1" dirty="0"/>
              <a:t>. 600;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b="1" dirty="0"/>
              <a:t>La sottoscrizione dei documenti di trasporto deve essere apposta in conformità a quanto previsto dalle NUU, ( il firmatario deve dichiarare in che veste appone la sottoscrizione).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it-IT" altLang="it-IT" sz="4099" dirty="0"/>
              <a:t>Segue…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90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1044260"/>
            <a:ext cx="10438792" cy="6716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509" indent="-609509" algn="just">
              <a:lnSpc>
                <a:spcPct val="80000"/>
              </a:lnSpc>
            </a:pPr>
            <a:r>
              <a:rPr lang="it-IT" altLang="it-IT" sz="2200" b="1" dirty="0"/>
              <a:t>Trattative e stipulazione del contratto: </a:t>
            </a:r>
            <a:r>
              <a:rPr lang="it-IT" altLang="it-IT" sz="2200" dirty="0"/>
              <a:t>Ordinante e compratore dovranno stabilire le condizioni di pagamento e, qualora l’intesa sia raggiunta sulla lettera di credito concordare le caratteristiche della stessa</a:t>
            </a:r>
          </a:p>
          <a:p>
            <a:pPr marL="609509" indent="-609509" algn="just">
              <a:lnSpc>
                <a:spcPct val="80000"/>
              </a:lnSpc>
            </a:pPr>
            <a:endParaRPr lang="it-IT" altLang="it-IT" sz="2200" b="1" dirty="0"/>
          </a:p>
          <a:p>
            <a:pPr marL="609509" indent="-609509" algn="just">
              <a:lnSpc>
                <a:spcPct val="80000"/>
              </a:lnSpc>
            </a:pPr>
            <a:r>
              <a:rPr lang="it-IT" altLang="it-IT" sz="2200" b="1" dirty="0"/>
              <a:t>Richiesta dell’ordinante alla propria banca ed emissione del credito documentario  </a:t>
            </a:r>
            <a:r>
              <a:rPr lang="it-IT" altLang="it-IT" sz="2200" dirty="0"/>
              <a:t>L’ordinante richiede l’emissione alla propria banca e quest’ultima, accertate le condizioni per l’emissione (disponibilità di fido ecc..) procederà ad emettere il credito con eventuale richiesta di conferma alla banca confermante.</a:t>
            </a:r>
          </a:p>
          <a:p>
            <a:pPr marL="609509" indent="-609509" algn="just">
              <a:lnSpc>
                <a:spcPct val="80000"/>
              </a:lnSpc>
            </a:pPr>
            <a:endParaRPr lang="it-IT" altLang="it-IT" sz="2200" dirty="0"/>
          </a:p>
          <a:p>
            <a:pPr marL="609509" indent="-609509" algn="just">
              <a:lnSpc>
                <a:spcPct val="80000"/>
              </a:lnSpc>
            </a:pPr>
            <a:r>
              <a:rPr lang="it-IT" altLang="it-IT" sz="2200" b="1" dirty="0"/>
              <a:t>Notifica al beneficiario </a:t>
            </a:r>
            <a:r>
              <a:rPr lang="it-IT" altLang="it-IT" sz="2200" dirty="0"/>
              <a:t>La banca avvisante e/o eventualmente confermante notifica l’emissione del credito al beneficiario ( N.B. i due soggetti potrebbero anche non coincidere)</a:t>
            </a:r>
          </a:p>
          <a:p>
            <a:pPr marL="609509" indent="-609509" algn="just">
              <a:lnSpc>
                <a:spcPct val="80000"/>
              </a:lnSpc>
            </a:pPr>
            <a:endParaRPr lang="it-IT" altLang="it-IT" sz="2200" b="1" dirty="0"/>
          </a:p>
          <a:p>
            <a:pPr marL="609509" indent="-609509" algn="just">
              <a:lnSpc>
                <a:spcPct val="80000"/>
              </a:lnSpc>
            </a:pPr>
            <a:r>
              <a:rPr lang="it-IT" altLang="it-IT" sz="2200" b="1" dirty="0"/>
              <a:t>Eventuali </a:t>
            </a:r>
            <a:r>
              <a:rPr lang="it-IT" altLang="it-IT" sz="2200" b="1" dirty="0" err="1"/>
              <a:t>modifiche</a:t>
            </a:r>
            <a:r>
              <a:rPr lang="it-IT" altLang="it-IT" sz="2200" dirty="0" err="1"/>
              <a:t>Il</a:t>
            </a:r>
            <a:r>
              <a:rPr lang="it-IT" altLang="it-IT" sz="2200" dirty="0"/>
              <a:t> beneficiario, successivamente alla notifica e fino all’utilizzo del credito, potrebbe concordare con l’ordinante eventuali modifiche  al credito </a:t>
            </a:r>
          </a:p>
          <a:p>
            <a:pPr marL="609509" indent="-609509" algn="just">
              <a:lnSpc>
                <a:spcPct val="80000"/>
              </a:lnSpc>
            </a:pPr>
            <a:endParaRPr lang="it-IT" altLang="it-IT" sz="2200" b="1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817" y="23485"/>
            <a:ext cx="10502368" cy="1070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t-IT" altLang="it-IT" sz="4099" dirty="0"/>
              <a:t>Le fasi del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9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11297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Strumenti disponibili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36707"/>
            <a:ext cx="10972324" cy="4526233"/>
          </a:xfrm>
        </p:spPr>
        <p:txBody>
          <a:bodyPr>
            <a:normAutofit/>
          </a:bodyPr>
          <a:lstStyle/>
          <a:p>
            <a:r>
              <a:rPr lang="it-IT" b="1" dirty="0" smtClean="0"/>
              <a:t>Bonifico bancario</a:t>
            </a:r>
          </a:p>
          <a:p>
            <a:r>
              <a:rPr lang="it-IT" b="1" dirty="0" smtClean="0"/>
              <a:t>Incassi elettronici</a:t>
            </a:r>
          </a:p>
          <a:p>
            <a:r>
              <a:rPr lang="it-IT" b="1" dirty="0" smtClean="0"/>
              <a:t>Titoli di credito </a:t>
            </a:r>
            <a:r>
              <a:rPr lang="it-IT" dirty="0" smtClean="0"/>
              <a:t>( assegni e titoli cambiari)</a:t>
            </a:r>
          </a:p>
          <a:p>
            <a:r>
              <a:rPr lang="it-IT" b="1" dirty="0" smtClean="0"/>
              <a:t>Operazioni Documentarie: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 smtClean="0"/>
              <a:t>C.A.D.</a:t>
            </a:r>
            <a:r>
              <a:rPr lang="it-IT" dirty="0" smtClean="0"/>
              <a:t> ( cash </a:t>
            </a:r>
            <a:r>
              <a:rPr lang="it-IT" dirty="0" err="1" smtClean="0"/>
              <a:t>against</a:t>
            </a:r>
            <a:r>
              <a:rPr lang="it-IT" dirty="0" smtClean="0"/>
              <a:t> </a:t>
            </a:r>
            <a:r>
              <a:rPr lang="it-IT" dirty="0" err="1" smtClean="0"/>
              <a:t>documents</a:t>
            </a:r>
            <a:r>
              <a:rPr lang="it-IT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 smtClean="0"/>
              <a:t>Lettere di credito </a:t>
            </a:r>
            <a:r>
              <a:rPr lang="it-IT" dirty="0" smtClean="0"/>
              <a:t>( o crediti documentari). quest’ultimo consente l’effettiva eliminazione del rischio di insolvenza del debitore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 smtClean="0"/>
              <a:t>Garanzie bancarie 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6526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877001" y="1152794"/>
            <a:ext cx="10438792" cy="5982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b="1" dirty="0"/>
              <a:t>Spedizione della </a:t>
            </a:r>
            <a:r>
              <a:rPr lang="it-IT" altLang="it-IT" b="1" dirty="0" smtClean="0"/>
              <a:t>merce </a:t>
            </a:r>
            <a:r>
              <a:rPr lang="it-IT" altLang="it-IT" dirty="0" smtClean="0"/>
              <a:t>Il </a:t>
            </a:r>
            <a:r>
              <a:rPr lang="it-IT" altLang="it-IT" dirty="0"/>
              <a:t>beneficiario provvede all’invio della merce e alla preparazione dei documenti richiesti dal credito</a:t>
            </a:r>
          </a:p>
          <a:p>
            <a:pPr eaLnBrk="1" hangingPunct="1">
              <a:lnSpc>
                <a:spcPct val="80000"/>
              </a:lnSpc>
            </a:pPr>
            <a:endParaRPr lang="it-IT" altLang="it-IT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b="1" dirty="0"/>
              <a:t>Presentazione documenti (utilizzo)</a:t>
            </a:r>
            <a:r>
              <a:rPr lang="it-IT" altLang="it-IT" dirty="0"/>
              <a:t>Entro la scadenza il beneficiario utilizza il credito (anche attraverso utilizzi parziali) presentando i documenti presso la banca designata e/o confermante a seconda dei casi</a:t>
            </a:r>
          </a:p>
          <a:p>
            <a:pPr eaLnBrk="1" hangingPunct="1">
              <a:lnSpc>
                <a:spcPct val="80000"/>
              </a:lnSpc>
            </a:pPr>
            <a:endParaRPr lang="it-IT" altLang="it-IT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b="1" dirty="0"/>
              <a:t>Esame </a:t>
            </a:r>
            <a:r>
              <a:rPr lang="it-IT" altLang="it-IT" b="1" dirty="0" err="1"/>
              <a:t>documenti</a:t>
            </a:r>
            <a:r>
              <a:rPr lang="it-IT" altLang="it-IT" dirty="0" err="1"/>
              <a:t>La</a:t>
            </a:r>
            <a:r>
              <a:rPr lang="it-IT" altLang="it-IT" dirty="0"/>
              <a:t> banca confermante e/o la banca designata e/o la banca emittente, entro 5 giorni lavorativi bancari procede all’esame dei documenti pronunciandosi in merito: l’esito può essere: presentazione conforme: la banca adempie alla propria obbligazione secondo le prescrizioni del </a:t>
            </a:r>
            <a:r>
              <a:rPr lang="it-IT" altLang="it-IT" dirty="0" err="1"/>
              <a:t>creditopresentazione</a:t>
            </a:r>
            <a:r>
              <a:rPr lang="it-IT" altLang="it-IT" dirty="0"/>
              <a:t> non conforme: la banca comunica le riserve riscontrate, rifiuta la prestazione e trattiene i documenti in attesa di istruzioni da parte del beneficiario </a:t>
            </a:r>
          </a:p>
          <a:p>
            <a:pPr eaLnBrk="1" hangingPunct="1">
              <a:lnSpc>
                <a:spcPct val="80000"/>
              </a:lnSpc>
            </a:pPr>
            <a:endParaRPr lang="it-IT" altLang="it-IT" b="1" dirty="0"/>
          </a:p>
          <a:p>
            <a:pPr eaLnBrk="1" hangingPunct="1">
              <a:lnSpc>
                <a:spcPct val="80000"/>
              </a:lnSpc>
            </a:pPr>
            <a:r>
              <a:rPr lang="it-IT" altLang="it-IT" b="1" dirty="0"/>
              <a:t>Consegna dei documenti e addebito all’</a:t>
            </a:r>
            <a:r>
              <a:rPr lang="it-IT" altLang="it-IT" b="1" dirty="0" err="1"/>
              <a:t>ordinante</a:t>
            </a:r>
            <a:r>
              <a:rPr lang="it-IT" altLang="it-IT" dirty="0" err="1"/>
              <a:t>In</a:t>
            </a:r>
            <a:r>
              <a:rPr lang="it-IT" altLang="it-IT" dirty="0"/>
              <a:t> caso di presentazione conforme la banca procederà al pagamento e provvederà ad addebitare l’ordinante. In caso di presentazione non conforme invece attenderà comunicazioni ( ad es. scioglimento riserve da parte dell’ordinante o autorizzazione a consegnare i documenti da parte del beneficiario). In mancanza di istruzioni restituirà i documenti al beneficiario.</a:t>
            </a:r>
          </a:p>
          <a:p>
            <a:pPr eaLnBrk="1" hangingPunct="1">
              <a:lnSpc>
                <a:spcPct val="80000"/>
              </a:lnSpc>
            </a:pPr>
            <a:endParaRPr lang="it-IT" altLang="it-IT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it-IT" altLang="it-IT" sz="2400" dirty="0"/>
              <a:t/>
            </a:r>
            <a:br>
              <a:rPr lang="it-IT" altLang="it-IT" sz="2400" dirty="0"/>
            </a:br>
            <a:r>
              <a:rPr lang="it-IT" altLang="it-IT" dirty="0"/>
              <a:t>Segue…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0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15891" y="1548755"/>
            <a:ext cx="10439320" cy="369332"/>
          </a:xfrm>
        </p:spPr>
        <p:txBody>
          <a:bodyPr>
            <a:noAutofit/>
          </a:bodyPr>
          <a:lstStyle/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Credito trasferibile (art. 38 UCP):</a:t>
            </a:r>
          </a:p>
          <a:p>
            <a:pPr marL="457132" lvl="1" indent="0">
              <a:buNone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Consente di trasferire, tutto o parte del credito, ad uno o più ulteriori beneficiari</a:t>
            </a:r>
          </a:p>
          <a:p>
            <a:pPr marL="457132" lvl="1" indent="0">
              <a:buNone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NB: è consentito soltanto un passaggio  dal primo beneficiario al / ai secondi beneficiari</a:t>
            </a:r>
          </a:p>
          <a:p>
            <a:pPr marL="457132" lvl="1" indent="0">
              <a:buNone/>
            </a:pPr>
            <a:endParaRPr lang="it-IT" sz="2699" dirty="0">
              <a:solidFill>
                <a:schemeClr val="accent5">
                  <a:lumMod val="50000"/>
                </a:schemeClr>
              </a:solidFill>
            </a:endParaRPr>
          </a:p>
          <a:p>
            <a:pPr marL="457132" lvl="1" indent="0">
              <a:buNone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Un credito può essere trasferito soltanto se è espressamente denominato come “trasferibile” dalla banca emittente e soltanto nei termini e alle condizioni precisate nel credito originario, a eccezione di alcuni elementi come l’importo, i prezzi unitari e il periodo di validità, che possono subire singole variazioni.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Tipologie di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2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44551" y="1622896"/>
            <a:ext cx="10439320" cy="369332"/>
          </a:xfrm>
        </p:spPr>
        <p:txBody>
          <a:bodyPr>
            <a:noAutofit/>
          </a:bodyPr>
          <a:lstStyle/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Credito Revolving:</a:t>
            </a:r>
            <a:endParaRPr lang="it-IT" sz="2699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Con il credito revolving ( o rinnovabile) la Banca emittente si impegna ad aprire N volte un credito, sempre alle medesime condizioni.</a:t>
            </a:r>
          </a:p>
          <a:p>
            <a:endParaRPr lang="it-IT" sz="2699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Con il credito revolving la banca emittente si impegna a rinnovare, di volta in volta, l’impegno a pagare, a negoziare, ad accettare o a fare effettuare il pagamento, ripristinando sempre l’importo iniziale del credito. Può essere cumulativo (che consente cioè di cumulare gli importi non utilizzati negli utilizzi successivi) o non cumulativo (dove gli importi non utilizzati entro la scadenza non possono essere cumulati negli utilizzi successivi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Tipologie di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6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sz="quarter" idx="14"/>
          </p:nvPr>
        </p:nvSpPr>
        <p:spPr>
          <a:xfrm>
            <a:off x="844551" y="2034788"/>
            <a:ext cx="10228662" cy="626034"/>
          </a:xfrm>
        </p:spPr>
        <p:txBody>
          <a:bodyPr>
            <a:noAutofit/>
          </a:bodyPr>
          <a:lstStyle/>
          <a:p>
            <a:pPr algn="just"/>
            <a:r>
              <a:rPr lang="it-IT" sz="2699" b="1" i="1" dirty="0">
                <a:solidFill>
                  <a:schemeClr val="accent5">
                    <a:lumMod val="50000"/>
                  </a:schemeClr>
                </a:solidFill>
              </a:rPr>
              <a:t>Il credito sussidiario o controcredito</a:t>
            </a:r>
          </a:p>
          <a:p>
            <a:pPr algn="just"/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È una forma particolare di credito che si realizza quando il beneficiario di un credito documentario irrevocabile dispone, a sua volta, di aprire un nuovo credito documentario (il back to back) a favore di un fornitore per l’acquisto delle merci oggetto del credito base.</a:t>
            </a:r>
          </a:p>
          <a:p>
            <a:pPr algn="just"/>
            <a:endParaRPr lang="it-IT" sz="2699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Il credito sussidiario può sembrare simile al credito trasferibile, ma di fatto non lo è: il credito base e il credito back to back sono correlati e interdipendenti da un punto di vista strettamente economico, mentre non lo sono da un punto di vista giuridico, in quanto in questo caso sono costituiti due crediti distinti ed autonomi.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99" dirty="0"/>
              <a:t>Tipologie di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9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sz="quarter" idx="14"/>
          </p:nvPr>
        </p:nvSpPr>
        <p:spPr>
          <a:xfrm>
            <a:off x="895947" y="2479631"/>
            <a:ext cx="10439320" cy="369332"/>
          </a:xfrm>
        </p:spPr>
        <p:txBody>
          <a:bodyPr>
            <a:noAutofit/>
          </a:bodyPr>
          <a:lstStyle/>
          <a:p>
            <a:pPr algn="just"/>
            <a:r>
              <a:rPr lang="it-IT" sz="2699" b="1" i="1" dirty="0">
                <a:solidFill>
                  <a:schemeClr val="accent5">
                    <a:lumMod val="50000"/>
                  </a:schemeClr>
                </a:solidFill>
              </a:rPr>
              <a:t>Il credito di anticipazione o con clausola rossa </a:t>
            </a:r>
          </a:p>
          <a:p>
            <a:pPr algn="just"/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Con il credito di anticipazione (</a:t>
            </a:r>
            <a:r>
              <a:rPr lang="it-IT" sz="2699" dirty="0" err="1">
                <a:solidFill>
                  <a:schemeClr val="accent5">
                    <a:lumMod val="50000"/>
                  </a:schemeClr>
                </a:solidFill>
              </a:rPr>
              <a:t>red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699" dirty="0" err="1">
                <a:solidFill>
                  <a:schemeClr val="accent5">
                    <a:lumMod val="50000"/>
                  </a:schemeClr>
                </a:solidFill>
              </a:rPr>
              <a:t>clause</a:t>
            </a: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) si autorizza il pagamento di determinate somme al beneficiario prima della presentazione dei documenti, dietro rilascio di una ricevuta che attesti l’impegno assunto di destinare tali somme alla produzione e alla spedizione delle merci o comunque alla predisposizione della fornitura</a:t>
            </a:r>
          </a:p>
          <a:p>
            <a:endParaRPr lang="it-IT" sz="26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99" dirty="0"/>
              <a:t>Tipologie di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9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1"/>
            <a:ext cx="10438792" cy="5114343"/>
          </a:xfrm>
        </p:spPr>
        <p:txBody>
          <a:bodyPr>
            <a:noAutofit/>
          </a:bodyPr>
          <a:lstStyle/>
          <a:p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Stand By </a:t>
            </a:r>
            <a:r>
              <a:rPr lang="it-IT" sz="2699" b="1" dirty="0" err="1">
                <a:solidFill>
                  <a:schemeClr val="accent5">
                    <a:lumMod val="50000"/>
                  </a:schemeClr>
                </a:solidFill>
              </a:rPr>
              <a:t>Letter</a:t>
            </a:r>
            <a:r>
              <a:rPr lang="it-IT" sz="2699" b="1" dirty="0">
                <a:solidFill>
                  <a:schemeClr val="accent5">
                    <a:lumMod val="50000"/>
                  </a:schemeClr>
                </a:solidFill>
              </a:rPr>
              <a:t> of credit: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Può essere regolata dalle UCP600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Differisce dallo schema tipico del credito documentario e si avvicina molto allo schema tipico delle garanzie bancarie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L’impegno della banca è: eventuale autonomo e definitivo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Consiste nell’impegno della banca emittente di pagare a fronte di una richiesta di pagamento, al verificarsi del mancato pagamento da parte del debitore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>
                <a:solidFill>
                  <a:schemeClr val="accent5">
                    <a:lumMod val="50000"/>
                  </a:schemeClr>
                </a:solidFill>
              </a:rPr>
              <a:t>Nella stand-by la funzione della presentazione e relativo esame dei documenti è «probatoria dell’adempimento del venditore» che richiede il pagamento</a:t>
            </a:r>
          </a:p>
          <a:p>
            <a:endParaRPr lang="it-IT" sz="2699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Tipologie di credito documentario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8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Si utilizzano soprattutto negli appalti internazionali</a:t>
            </a:r>
          </a:p>
          <a:p>
            <a:pPr marL="571414" indent="-571414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A garanzia delle obbligazioni di «dare» si utilizzano le Lettere di credito.</a:t>
            </a:r>
          </a:p>
          <a:p>
            <a:pPr marL="571414" indent="-571414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A garanzia delle obbligazioni di </a:t>
            </a:r>
            <a:r>
              <a:rPr lang="it-IT" dirty="0" smtClean="0">
                <a:solidFill>
                  <a:schemeClr val="tx1"/>
                </a:solidFill>
              </a:rPr>
              <a:t>«fare</a:t>
            </a:r>
            <a:r>
              <a:rPr lang="it-IT" dirty="0">
                <a:solidFill>
                  <a:schemeClr val="tx1"/>
                </a:solidFill>
              </a:rPr>
              <a:t>» si utilizzano </a:t>
            </a:r>
            <a:r>
              <a:rPr lang="it-IT" dirty="0" smtClean="0">
                <a:solidFill>
                  <a:schemeClr val="tx1"/>
                </a:solidFill>
              </a:rPr>
              <a:t>le Garanzie Bancarie Internazionali</a:t>
            </a:r>
          </a:p>
          <a:p>
            <a:pPr marL="571414" indent="-571414">
              <a:buFont typeface="Wingdings" panose="05000000000000000000" pitchFamily="2" charset="2"/>
              <a:buChar char="Ø"/>
            </a:pPr>
            <a:endParaRPr lang="it-IT" sz="3999" dirty="0"/>
          </a:p>
          <a:p>
            <a:pPr marL="571414" indent="-571414">
              <a:buFont typeface="Wingdings" panose="05000000000000000000" pitchFamily="2" charset="2"/>
              <a:buChar char="Ø"/>
            </a:pPr>
            <a:endParaRPr lang="it-IT" sz="39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Le Garanzie Bancarie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1817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391317"/>
            <a:ext cx="10438792" cy="3498169"/>
          </a:xfrm>
        </p:spPr>
        <p:txBody>
          <a:bodyPr>
            <a:noAutofit/>
          </a:bodyPr>
          <a:lstStyle/>
          <a:p>
            <a:pPr algn="just"/>
            <a:endParaRPr lang="it-IT" sz="2699" dirty="0"/>
          </a:p>
          <a:p>
            <a:pPr algn="just"/>
            <a:r>
              <a:rPr lang="it-IT" sz="2699" dirty="0"/>
              <a:t>Le garanzie utilizzate nella prassi bancaria internazionale NON rientrano nello schema tipico della </a:t>
            </a:r>
            <a:r>
              <a:rPr lang="it-IT" sz="2699" b="1" dirty="0"/>
              <a:t>«fideiussione» </a:t>
            </a:r>
            <a:r>
              <a:rPr lang="it-IT" sz="2699" dirty="0"/>
              <a:t>bensì nello schema del c.d. </a:t>
            </a:r>
            <a:r>
              <a:rPr lang="it-IT" sz="2699" b="1" dirty="0"/>
              <a:t>« contratto autonomo di garanzia»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Le garanzia bancarie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519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060875"/>
            <a:ext cx="10438792" cy="2335255"/>
          </a:xfrm>
        </p:spPr>
        <p:txBody>
          <a:bodyPr/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La fideiussione è disciplinata dal Codice Civile Italiano agli artt. 1936 e ss.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Art. 1936 c.c.: «È fideiussore colui che, obbligandosi personalmente verso il creditore, garantisce l'adempimento di un'obbligazione altrui»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L’articolo definisce il ruolo del fideiussore e NON  la fideiussione</a:t>
            </a:r>
          </a:p>
          <a:p>
            <a:endParaRPr lang="it-IT" sz="26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La Fideiussione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1307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295741"/>
            <a:ext cx="10438792" cy="2335255"/>
          </a:xfrm>
        </p:spPr>
        <p:txBody>
          <a:bodyPr/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Accessorietà dell’obbligazione del fideiussore rispetto all’obbligazione del debitore.</a:t>
            </a:r>
          </a:p>
          <a:p>
            <a:endParaRPr lang="it-IT" sz="2699" dirty="0"/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L’accessorietà comporta la dipendenza dell’obbligazione fideiussoria  rispetto alle sorti del rapporto principale</a:t>
            </a:r>
          </a:p>
          <a:p>
            <a:endParaRPr lang="it-IT" sz="2699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La Fideiussione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22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Bonifico Bancario: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r>
              <a:rPr lang="it-IT" b="1" dirty="0" smtClean="0"/>
              <a:t>Bonifico UE</a:t>
            </a:r>
            <a:r>
              <a:rPr lang="it-IT" dirty="0" smtClean="0"/>
              <a:t>: la disciplina è uniforme in tutta l’area dell’Unione Europea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Bonifico Extra UE:</a:t>
            </a:r>
            <a:r>
              <a:rPr lang="it-IT" dirty="0"/>
              <a:t>  </a:t>
            </a:r>
            <a:r>
              <a:rPr lang="it-IT" dirty="0" smtClean="0"/>
              <a:t>comporta costi e tempistiche possono variare a seconda del Paese. Si consiglia disciplinare chi sosterrà i costi del bonifico.</a:t>
            </a:r>
            <a:endParaRPr lang="it-IT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57020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067167"/>
            <a:ext cx="10438792" cy="2335255"/>
          </a:xfrm>
        </p:spPr>
        <p:txBody>
          <a:bodyPr/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Art. 1945 c.c.: Il fideiussore può opporre contro il creditore tutte le eccezioni che spettano al debitore principale, salva quella derivante dall'incapacità </a:t>
            </a:r>
          </a:p>
          <a:p>
            <a:endParaRPr lang="it-IT" sz="2699" dirty="0"/>
          </a:p>
          <a:p>
            <a:r>
              <a:rPr lang="it-IT" sz="2699" b="1" dirty="0"/>
              <a:t>NB: se il fideiussore non eccepisce, perde il diritto di rivalsa sul debitore principale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La Fideiussione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9912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265926"/>
            <a:ext cx="10438792" cy="2335255"/>
          </a:xfrm>
        </p:spPr>
        <p:txBody>
          <a:bodyPr/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Nella </a:t>
            </a:r>
            <a:r>
              <a:rPr lang="it-IT" sz="2699" b="1" dirty="0"/>
              <a:t>Fideiussione</a:t>
            </a:r>
            <a:r>
              <a:rPr lang="it-IT" sz="2699" dirty="0"/>
              <a:t> l’accessorietà comporta un legame con il rapporto principale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Nel </a:t>
            </a:r>
            <a:r>
              <a:rPr lang="it-IT" sz="2699" b="1" dirty="0"/>
              <a:t>Contratto autonomo di garanzia </a:t>
            </a:r>
            <a:r>
              <a:rPr lang="it-IT" sz="2699" dirty="0"/>
              <a:t>l’obbligazione del garante è autonoma rispetto al rapporto principale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dirty="0"/>
              <a:t>Le due figure contrattuali, nonostante le similitudini, differiscono nella </a:t>
            </a:r>
            <a:r>
              <a:rPr lang="it-IT" sz="2699" b="1" dirty="0"/>
              <a:t>«causa del contratto»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Differenze: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8800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047290"/>
            <a:ext cx="10438792" cy="2335255"/>
          </a:xfrm>
        </p:spPr>
        <p:txBody>
          <a:bodyPr/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b="1" dirty="0"/>
              <a:t>Nella Fideiussione</a:t>
            </a:r>
            <a:r>
              <a:rPr lang="it-IT" sz="2699" dirty="0"/>
              <a:t>: la causa del contratto consiste nella garanzia dell’adempimento dell’obbligazione altrui ( del debitore).</a:t>
            </a:r>
          </a:p>
          <a:p>
            <a:endParaRPr lang="it-IT" sz="2699" dirty="0"/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b="1" dirty="0"/>
              <a:t>Nel Contratto Autonomo di Garanzia</a:t>
            </a:r>
            <a:r>
              <a:rPr lang="it-IT" sz="2699" dirty="0"/>
              <a:t> la causa del contratto consiste nell’indennizzo del beneficiario per il verificarsi di un determinato evento ( oggettivo).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Differenze: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9887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609953"/>
            <a:ext cx="10438792" cy="4074572"/>
          </a:xfrm>
        </p:spPr>
        <p:txBody>
          <a:bodyPr>
            <a:norm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2699" dirty="0"/>
              <a:t>Contengono nel testo l’obbligazione della banca di pagare a prima richiesta e senza sollevare azioni eccezioni </a:t>
            </a:r>
            <a:r>
              <a:rPr lang="it-IT" sz="2699" dirty="0" err="1"/>
              <a:t>ecc</a:t>
            </a:r>
            <a:r>
              <a:rPr lang="it-IT" sz="2699" dirty="0"/>
              <a:t>… </a:t>
            </a:r>
            <a:r>
              <a:rPr lang="it-IT" sz="2699" dirty="0" err="1"/>
              <a:t>ecc</a:t>
            </a:r>
            <a:r>
              <a:rPr lang="it-IT" sz="2699" dirty="0"/>
              <a:t>…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2699" dirty="0"/>
              <a:t>Contengono nel testo deroghe alle norme del Codice Civile</a:t>
            </a:r>
          </a:p>
          <a:p>
            <a:endParaRPr lang="it-IT" sz="2699" dirty="0"/>
          </a:p>
          <a:p>
            <a:r>
              <a:rPr lang="it-IT" sz="2699" b="1" dirty="0"/>
              <a:t>SCOPO:</a:t>
            </a:r>
            <a:r>
              <a:rPr lang="it-IT" sz="2699" dirty="0"/>
              <a:t> creare delle fideiussioni con caratteristiche tipiche del contratto autonomo di garanzia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Fideiussioni a prima richiesta </a:t>
            </a:r>
            <a:br>
              <a:rPr lang="it-IT" sz="4099" dirty="0"/>
            </a:br>
            <a:r>
              <a:rPr lang="it-IT" sz="4099" dirty="0"/>
              <a:t>(o a prima domanda)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2558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896637"/>
            <a:ext cx="10438792" cy="2999924"/>
          </a:xfrm>
        </p:spPr>
        <p:txBody>
          <a:bodyPr/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dirty="0"/>
              <a:t>La </a:t>
            </a:r>
            <a:r>
              <a:rPr lang="it-IT" sz="2999" b="1" dirty="0"/>
              <a:t>CCI</a:t>
            </a:r>
            <a:r>
              <a:rPr lang="it-IT" sz="2999" dirty="0"/>
              <a:t> (Camera di Commercio internazionale) ha emanato una pubblicazione, come per i crediti documentari, che disciplina le garanzia bancarie internazionali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dirty="0"/>
              <a:t>Pubblicazione </a:t>
            </a:r>
            <a:r>
              <a:rPr lang="it-IT" sz="2999" b="1" dirty="0"/>
              <a:t>URDG 758 </a:t>
            </a:r>
            <a:r>
              <a:rPr lang="it-IT" sz="2999" dirty="0"/>
              <a:t>( ha sostituito la precedente </a:t>
            </a:r>
            <a:r>
              <a:rPr lang="it-IT" sz="2999" dirty="0" err="1"/>
              <a:t>pubbl</a:t>
            </a:r>
            <a:r>
              <a:rPr lang="it-IT" sz="2999" dirty="0"/>
              <a:t>. URDG 458)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dirty="0"/>
              <a:t>Le URDG definiscono la garanzia come autonoma rispetto al contratto principale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Norme sulle Garanzia bancarie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8257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371441"/>
            <a:ext cx="10438792" cy="4690727"/>
          </a:xfrm>
        </p:spPr>
        <p:txBody>
          <a:bodyPr>
            <a:normAutofit/>
          </a:bodyPr>
          <a:lstStyle/>
          <a:p>
            <a:r>
              <a:rPr lang="it-IT" sz="3299" b="1" dirty="0"/>
              <a:t>Caratteristiche: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Importi rilevanti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Lunghi tempi di esecuzione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Suddivisi spesso in «stati avanzamento lavori»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Pagamento a SAL ( Stato avanzamento lavori)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Per ogni fase solitamente si richiede idonea garanzia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299" dirty="0"/>
              <a:t>Quindi più garanzie di importi e con scadenze differenti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Appalti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0474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028572"/>
            <a:ext cx="10438792" cy="4742910"/>
          </a:xfrm>
        </p:spPr>
        <p:txBody>
          <a:bodyPr>
            <a:norm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2699" b="1" dirty="0"/>
              <a:t>Prima fase: «offerta».</a:t>
            </a:r>
            <a:r>
              <a:rPr lang="it-IT" sz="2699" dirty="0"/>
              <a:t> La garanzia bancaria richiesta viene denominata «</a:t>
            </a:r>
            <a:r>
              <a:rPr lang="it-IT" sz="2699" dirty="0" err="1"/>
              <a:t>Bid</a:t>
            </a:r>
            <a:r>
              <a:rPr lang="it-IT" sz="2699" dirty="0"/>
              <a:t> Bond»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2699" b="1" dirty="0"/>
              <a:t>Seconda fase: « anticipo versato dal Committente». </a:t>
            </a:r>
            <a:r>
              <a:rPr lang="it-IT" sz="2699" dirty="0"/>
              <a:t>La garanzia bancaria richiesta viene denominata «Advance </a:t>
            </a:r>
            <a:r>
              <a:rPr lang="it-IT" sz="2699" dirty="0" err="1"/>
              <a:t>Payment</a:t>
            </a:r>
            <a:r>
              <a:rPr lang="it-IT" sz="2699" dirty="0"/>
              <a:t> Bond»</a:t>
            </a:r>
          </a:p>
          <a:p>
            <a:endParaRPr lang="it-IT" sz="2699" dirty="0"/>
          </a:p>
          <a:p>
            <a:r>
              <a:rPr lang="it-IT" sz="2699" b="1" dirty="0"/>
              <a:t>Nota</a:t>
            </a:r>
            <a:r>
              <a:rPr lang="it-IT" sz="2699" dirty="0"/>
              <a:t>:  l’Advance </a:t>
            </a:r>
            <a:r>
              <a:rPr lang="it-IT" sz="2699" dirty="0" err="1"/>
              <a:t>Payment</a:t>
            </a:r>
            <a:r>
              <a:rPr lang="it-IT" sz="2699" dirty="0"/>
              <a:t> Bond viene spesso richiesto anche in altre operazioni commerciali, diverse dall’appalto, ma che comunque comportano il versamento di un anticipo ( ad es. operazioni di vendita)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Appalti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6867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2432927"/>
            <a:ext cx="10438792" cy="1587614"/>
          </a:xfrm>
        </p:spPr>
        <p:txBody>
          <a:bodyPr/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699" b="1" dirty="0"/>
              <a:t>Terza fase: «Esecuzione lavori». </a:t>
            </a:r>
          </a:p>
          <a:p>
            <a:endParaRPr lang="it-IT" sz="2699" b="1" dirty="0"/>
          </a:p>
          <a:p>
            <a:r>
              <a:rPr lang="it-IT" sz="2699" dirty="0"/>
              <a:t>La garanzia bancaria richiesta viene denominata </a:t>
            </a:r>
            <a:r>
              <a:rPr lang="it-IT" sz="2699" b="1" dirty="0"/>
              <a:t>«Performance Bond»</a:t>
            </a:r>
            <a:r>
              <a:rPr lang="it-IT" sz="2699" dirty="0"/>
              <a:t>, cioè la garanzia di buona esecuzione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99" dirty="0"/>
              <a:t>Appalti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5263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6341" y="2237674"/>
            <a:ext cx="10439320" cy="369332"/>
          </a:xfrm>
        </p:spPr>
        <p:txBody>
          <a:bodyPr>
            <a:noAutofit/>
          </a:bodyPr>
          <a:lstStyle/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b="1" dirty="0"/>
              <a:t>«</a:t>
            </a:r>
            <a:r>
              <a:rPr lang="it-IT" sz="2699" b="1" dirty="0" err="1"/>
              <a:t>Manteinance</a:t>
            </a:r>
            <a:r>
              <a:rPr lang="it-IT" sz="2699" b="1" dirty="0"/>
              <a:t> Bond»</a:t>
            </a:r>
            <a:r>
              <a:rPr lang="it-IT" sz="2699" dirty="0"/>
              <a:t>: emessa a garanzia dell’obbligo di intervento 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b="1" dirty="0"/>
              <a:t>«Custom Bond»</a:t>
            </a:r>
            <a:r>
              <a:rPr lang="it-IT" sz="2699" dirty="0"/>
              <a:t>: emessa a garanzie del pagamento dei costi doganali ( richiesta in USA)</a:t>
            </a:r>
          </a:p>
          <a:p>
            <a:pPr marL="342831" indent="-342831">
              <a:buFont typeface="Arial" panose="020B0604020202020204" pitchFamily="34" charset="0"/>
              <a:buChar char="•"/>
            </a:pPr>
            <a:r>
              <a:rPr lang="it-IT" sz="2699" b="1" dirty="0"/>
              <a:t>«Down </a:t>
            </a:r>
            <a:r>
              <a:rPr lang="it-IT" sz="2699" b="1" dirty="0" err="1"/>
              <a:t>Payment</a:t>
            </a:r>
            <a:r>
              <a:rPr lang="it-IT" sz="2699" b="1" dirty="0"/>
              <a:t> Bond» </a:t>
            </a:r>
            <a:r>
              <a:rPr lang="it-IT" sz="2699" dirty="0"/>
              <a:t>emessa verso la ricezione di una somma a titolo di </a:t>
            </a:r>
            <a:r>
              <a:rPr lang="it-IT" sz="2699" dirty="0" smtClean="0"/>
              <a:t>acconto</a:t>
            </a:r>
            <a:endParaRPr lang="it-IT" sz="2699" dirty="0"/>
          </a:p>
          <a:p>
            <a:r>
              <a:rPr lang="it-IT" sz="2699" b="1" dirty="0"/>
              <a:t>Nota:</a:t>
            </a:r>
            <a:r>
              <a:rPr lang="it-IT" sz="2699" dirty="0"/>
              <a:t> si utilizzano, assieme alle figure precedenti, anche fuori dal mondo degli appalti internazionali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Altre forme di Garanzia Bancaria Internazionale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6822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968435"/>
            <a:ext cx="10438792" cy="2584554"/>
          </a:xfrm>
        </p:spPr>
        <p:txBody>
          <a:bodyPr/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b="1" dirty="0"/>
              <a:t>Garanzia Diretta:</a:t>
            </a:r>
            <a:r>
              <a:rPr lang="it-IT" sz="2999" dirty="0"/>
              <a:t> la banca del debitore emette la garanzia direttamente nei confronti del beneficiario</a:t>
            </a:r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2999" b="1" dirty="0"/>
              <a:t>Garanzia Indiretta: </a:t>
            </a:r>
            <a:r>
              <a:rPr lang="it-IT" sz="2999" dirty="0"/>
              <a:t>la banca del debitore (detta </a:t>
            </a:r>
            <a:r>
              <a:rPr lang="it-IT" sz="2999" dirty="0" err="1"/>
              <a:t>controgarante</a:t>
            </a:r>
            <a:r>
              <a:rPr lang="it-IT" sz="2999" dirty="0"/>
              <a:t>)incarica una seconda banca (solitamente nel paese del beneficiario) che provvede al rilascio della garanzia in favore del beneficiario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99" dirty="0"/>
              <a:t>Forma della Garanzia bancaria Internazionale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52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0235" y="0"/>
            <a:ext cx="10972324" cy="1142868"/>
          </a:xfrm>
        </p:spPr>
        <p:txBody>
          <a:bodyPr>
            <a:normAutofit/>
          </a:bodyPr>
          <a:lstStyle/>
          <a:p>
            <a:r>
              <a:rPr lang="it-IT" sz="4749" dirty="0"/>
              <a:t>Bonifico Bancario: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0235" y="1325409"/>
            <a:ext cx="10972324" cy="4526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Consigli:</a:t>
            </a:r>
          </a:p>
          <a:p>
            <a:r>
              <a:rPr lang="it-IT" dirty="0" smtClean="0"/>
              <a:t>Verificare le tempistiche dell’accredito definitivo</a:t>
            </a:r>
          </a:p>
          <a:p>
            <a:r>
              <a:rPr lang="it-IT" dirty="0" smtClean="0"/>
              <a:t>Spesso il bonifico può essere revocato entro fine giornata</a:t>
            </a:r>
          </a:p>
          <a:p>
            <a:r>
              <a:rPr lang="it-IT" dirty="0" smtClean="0"/>
              <a:t>È consigliabile attendere la definitività dell’accredito prima di procedere alla consegna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7311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4"/>
          </p:nvPr>
        </p:nvSpPr>
        <p:spPr>
          <a:xfrm>
            <a:off x="877001" y="1975910"/>
            <a:ext cx="10438792" cy="3083152"/>
          </a:xfrm>
        </p:spPr>
        <p:txBody>
          <a:bodyPr/>
          <a:lstStyle/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599" dirty="0"/>
              <a:t>Soprattutto in caso di garanzie indirette, si verificano a volte casi di escussione </a:t>
            </a:r>
            <a:r>
              <a:rPr lang="it-IT" sz="3599" b="1" dirty="0"/>
              <a:t>«indebita» o «fraudolenta».</a:t>
            </a:r>
          </a:p>
          <a:p>
            <a:endParaRPr lang="it-IT" sz="3599" dirty="0"/>
          </a:p>
          <a:p>
            <a:pPr marL="428539" indent="-428539">
              <a:buFont typeface="Arial" panose="020B0604020202020204" pitchFamily="34" charset="0"/>
              <a:buChar char="•"/>
            </a:pPr>
            <a:r>
              <a:rPr lang="it-IT" sz="3599" dirty="0"/>
              <a:t>Strumento di tutela: Richiesta di provvedimento cautelare, sollevando la c.d. </a:t>
            </a:r>
            <a:r>
              <a:rPr lang="it-IT" sz="3599" b="1" dirty="0"/>
              <a:t>«</a:t>
            </a:r>
            <a:r>
              <a:rPr lang="it-IT" sz="3599" b="1" dirty="0" err="1"/>
              <a:t>exceptio</a:t>
            </a:r>
            <a:r>
              <a:rPr lang="it-IT" sz="3599" b="1" dirty="0"/>
              <a:t> doli»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 </a:t>
            </a:r>
            <a:r>
              <a:rPr lang="it-IT" dirty="0"/>
              <a:t>rischi delle Garanzie Bancarie Internazionali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3" y="6135717"/>
            <a:ext cx="650630" cy="6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534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5754</Words>
  <Application>Microsoft Office PowerPoint</Application>
  <PresentationFormat>Widescreen</PresentationFormat>
  <Paragraphs>487</Paragraphs>
  <Slides>90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90</vt:i4>
      </vt:variant>
    </vt:vector>
  </HeadingPairs>
  <TitlesOfParts>
    <vt:vector size="101" baseType="lpstr">
      <vt:lpstr>ＭＳ Ｐゴシック</vt:lpstr>
      <vt:lpstr>Arial</vt:lpstr>
      <vt:lpstr>Calibri</vt:lpstr>
      <vt:lpstr>Calibri Light</vt:lpstr>
      <vt:lpstr>Kontrapunkt Bob Light</vt:lpstr>
      <vt:lpstr>Tahoma</vt:lpstr>
      <vt:lpstr>Times New Roman</vt:lpstr>
      <vt:lpstr>Verdana</vt:lpstr>
      <vt:lpstr>Wingdings</vt:lpstr>
      <vt:lpstr>Tema di Office</vt:lpstr>
      <vt:lpstr>Diapositiva</vt:lpstr>
      <vt:lpstr>Presentazione standard di PowerPoint</vt:lpstr>
      <vt:lpstr>Presentazione standard di PowerPoint</vt:lpstr>
      <vt:lpstr>Gli Strumenti di Pagamento Internazionali</vt:lpstr>
      <vt:lpstr>Quando</vt:lpstr>
      <vt:lpstr>… segue</vt:lpstr>
      <vt:lpstr>Come</vt:lpstr>
      <vt:lpstr>Strumenti disponibili</vt:lpstr>
      <vt:lpstr>Bonifico Bancario:</vt:lpstr>
      <vt:lpstr>Bonifico Bancario:</vt:lpstr>
      <vt:lpstr>Incassi Elettronici</vt:lpstr>
      <vt:lpstr>Incassi Elettronici</vt:lpstr>
      <vt:lpstr>Incassi Elettronici</vt:lpstr>
      <vt:lpstr>Titoli di credito</vt:lpstr>
      <vt:lpstr>Titoli di credito in ambito internazionale</vt:lpstr>
      <vt:lpstr>Titoli di credito cambiari</vt:lpstr>
      <vt:lpstr>Titoli di credito</vt:lpstr>
      <vt:lpstr>Titoli di credito</vt:lpstr>
      <vt:lpstr>Operazioni documentarie  C.A.D. (cash against documents)</vt:lpstr>
      <vt:lpstr>C.A.D. (detta anche rimessa o incasso documentario)</vt:lpstr>
      <vt:lpstr>Operazioni C.A.D.</vt:lpstr>
      <vt:lpstr>Alcuni concetti essenziali</vt:lpstr>
      <vt:lpstr>C.A.D.</vt:lpstr>
      <vt:lpstr>Alcune considerazioni</vt:lpstr>
      <vt:lpstr>C.A.D.</vt:lpstr>
      <vt:lpstr>Il Credito Documentario</vt:lpstr>
      <vt:lpstr>Il Credito Documentario</vt:lpstr>
      <vt:lpstr>Il Credito Documentario</vt:lpstr>
      <vt:lpstr>Il Credito Documentario</vt:lpstr>
      <vt:lpstr>Presentazione standard di PowerPoint</vt:lpstr>
      <vt:lpstr>Caratteristiche del credito documentario:</vt:lpstr>
      <vt:lpstr>Il Credito Documentario (Lettera di Credito)</vt:lpstr>
      <vt:lpstr>La natura dell’obbligo della Banca emittente</vt:lpstr>
      <vt:lpstr>Pagamento a mezzo Lettera di credito</vt:lpstr>
      <vt:lpstr>Autonomia del credito e UCP</vt:lpstr>
      <vt:lpstr>Autonomia del credito e UCP</vt:lpstr>
      <vt:lpstr>Autonomia del credito e UCP</vt:lpstr>
      <vt:lpstr>Pagamento a mezzo Credito Documentario ( L/C)</vt:lpstr>
      <vt:lpstr>La banca emittente: obblighi</vt:lpstr>
      <vt:lpstr>Schema Credito documentario semplice</vt:lpstr>
      <vt:lpstr> Segue…</vt:lpstr>
      <vt:lpstr>La conferma al Credito</vt:lpstr>
      <vt:lpstr>La conferma al credito</vt:lpstr>
      <vt:lpstr>Segue… La conferma al credito</vt:lpstr>
      <vt:lpstr>Segue… art. 8 UCP</vt:lpstr>
      <vt:lpstr>Presentazione standard di PowerPoint</vt:lpstr>
      <vt:lpstr>Presentazione standard di PowerPoint</vt:lpstr>
      <vt:lpstr>Presentazione standard di PowerPoint</vt:lpstr>
      <vt:lpstr>Il Credito Documentario</vt:lpstr>
      <vt:lpstr>Pagamento a vista</vt:lpstr>
      <vt:lpstr>Pagamento differito:</vt:lpstr>
      <vt:lpstr>Pagamento per accettazione</vt:lpstr>
      <vt:lpstr>Possibilità di cessione del credito</vt:lpstr>
      <vt:lpstr>Credito pagabile Per NEGOZIAZIONE</vt:lpstr>
      <vt:lpstr>Cosa accade se la presentazione non è conforme?</vt:lpstr>
      <vt:lpstr>Presentazione documenti  ( utilizzo del credito) </vt:lpstr>
      <vt:lpstr>Quali documenti presentare?</vt:lpstr>
      <vt:lpstr>L’esame di conformità dei documenti</vt:lpstr>
      <vt:lpstr>Criteri principali per l’esame dei documenti</vt:lpstr>
      <vt:lpstr>…segue</vt:lpstr>
      <vt:lpstr>…segue</vt:lpstr>
      <vt:lpstr>…segue</vt:lpstr>
      <vt:lpstr>…segue</vt:lpstr>
      <vt:lpstr>…segue</vt:lpstr>
      <vt:lpstr>…segue</vt:lpstr>
      <vt:lpstr>…segue</vt:lpstr>
      <vt:lpstr>I diversi ruoli ricoperti dalle banche nei crediti documentari</vt:lpstr>
      <vt:lpstr>REGOLE NELLA COMPILAZIONE DEI DOCUMENTI</vt:lpstr>
      <vt:lpstr>Segue…</vt:lpstr>
      <vt:lpstr>Le fasi del credito documentario</vt:lpstr>
      <vt:lpstr> Segue…</vt:lpstr>
      <vt:lpstr>Tipologie di credito documentario</vt:lpstr>
      <vt:lpstr>Tipologie di credito documentario</vt:lpstr>
      <vt:lpstr>Tipologie di credito documentario</vt:lpstr>
      <vt:lpstr>Tipologie di credito documentario</vt:lpstr>
      <vt:lpstr>Tipologie di credito documentario</vt:lpstr>
      <vt:lpstr>Le Garanzie Bancarie Internazionali</vt:lpstr>
      <vt:lpstr>Le garanzia bancarie internazionali</vt:lpstr>
      <vt:lpstr>La Fideiussione</vt:lpstr>
      <vt:lpstr>La Fideiussione</vt:lpstr>
      <vt:lpstr>La Fideiussione</vt:lpstr>
      <vt:lpstr>Differenze:</vt:lpstr>
      <vt:lpstr>Differenze:</vt:lpstr>
      <vt:lpstr>Fideiussioni a prima richiesta  (o a prima domanda)</vt:lpstr>
      <vt:lpstr>Norme sulle Garanzia bancarie Internazionali</vt:lpstr>
      <vt:lpstr>Appalti Internazionali</vt:lpstr>
      <vt:lpstr>Appalti Internazionali</vt:lpstr>
      <vt:lpstr>Appalti Internazionali</vt:lpstr>
      <vt:lpstr>Altre forme di Garanzia Bancaria Internazionale</vt:lpstr>
      <vt:lpstr>Forma della Garanzia bancaria Internazionale</vt:lpstr>
      <vt:lpstr>I rischi delle Garanzie Bancarie Internazionali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Bacchi Adriana</dc:creator>
  <cp:lastModifiedBy>Utente</cp:lastModifiedBy>
  <cp:revision>6</cp:revision>
  <dcterms:created xsi:type="dcterms:W3CDTF">2016-09-06T07:15:20Z</dcterms:created>
  <dcterms:modified xsi:type="dcterms:W3CDTF">2016-10-05T14:48:55Z</dcterms:modified>
</cp:coreProperties>
</file>