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8" r:id="rId3"/>
    <p:sldId id="299" r:id="rId4"/>
    <p:sldId id="300" r:id="rId5"/>
    <p:sldId id="311" r:id="rId6"/>
    <p:sldId id="312" r:id="rId7"/>
    <p:sldId id="313" r:id="rId8"/>
    <p:sldId id="314" r:id="rId9"/>
    <p:sldId id="315" r:id="rId10"/>
    <p:sldId id="316" r:id="rId11"/>
    <p:sldId id="31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5" y="1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D8EB0-F232-4F57-A577-90331B39C347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2BA19-1F00-419A-B07D-4E2DC1474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90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589810-C293-4299-8CD9-285CE05E8AC8}" type="slidenum">
              <a:rPr lang="it-IT" altLang="it-IT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1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47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4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114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7486" y="273050"/>
            <a:ext cx="10968567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07485" y="1598613"/>
            <a:ext cx="5382683" cy="44973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3367" y="1598613"/>
            <a:ext cx="5382684" cy="44973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257C-558D-414F-8001-365948EA80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5076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7486" y="273050"/>
            <a:ext cx="10968567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07485" y="1598613"/>
            <a:ext cx="5382683" cy="44973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6193367" y="1598613"/>
            <a:ext cx="5382684" cy="4497387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2078B-68A9-48A9-A9BC-4845867E00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316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6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19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37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36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09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86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62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20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EB5D-EDF8-4330-A08A-825713514148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0D53-75B2-4857-8B5C-FED872CDB8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45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12" y="404630"/>
            <a:ext cx="8143792" cy="5173650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0908" y="3334239"/>
            <a:ext cx="9144000" cy="1655762"/>
          </a:xfrm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Corso in Global Management</a:t>
            </a:r>
          </a:p>
          <a:p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</a:rPr>
              <a:t>Docente Monica </a:t>
            </a:r>
            <a:r>
              <a:rPr lang="it-IT" sz="2000" i="1" dirty="0" err="1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it-IT" sz="2000" i="1" dirty="0" err="1" smtClean="0">
                <a:solidFill>
                  <a:schemeClr val="accent1">
                    <a:lumMod val="75000"/>
                  </a:schemeClr>
                </a:solidFill>
              </a:rPr>
              <a:t>andalà</a:t>
            </a:r>
            <a:endParaRPr lang="it-IT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</a:rPr>
              <a:t>Modulo «Tecniche di comunicazione»</a:t>
            </a:r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285" y="711425"/>
            <a:ext cx="651307" cy="64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4813"/>
            <a:ext cx="10363200" cy="1554162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3200" i="1" smtClean="0"/>
              <a:t/>
            </a:r>
            <a:br>
              <a:rPr lang="it-IT" altLang="it-IT" sz="3200" i="1" smtClean="0"/>
            </a:br>
            <a:endParaRPr lang="it-IT" altLang="it-IT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7486" y="2819400"/>
            <a:ext cx="10968567" cy="4497388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dirty="0" smtClean="0"/>
              <a:t>In senso generale è il ricevente del processo comunicativo (i lettori di un quotidiano, gli ascoltatori radiofonici, i telespettatori)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altLang="it-IT" sz="2400" b="1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altLang="it-IT" sz="2400" b="1" dirty="0" smtClean="0"/>
              <a:t>Nodi problematici</a:t>
            </a:r>
          </a:p>
          <a:p>
            <a:pPr eaLnBrk="1" hangingPunct="1">
              <a:defRPr/>
            </a:pPr>
            <a:r>
              <a:rPr lang="it-IT" altLang="it-IT" sz="2400" dirty="0" smtClean="0"/>
              <a:t>sinteticità del concetto/ complessità della realtà rappresentata</a:t>
            </a:r>
          </a:p>
          <a:p>
            <a:pPr eaLnBrk="1" hangingPunct="1">
              <a:defRPr/>
            </a:pPr>
            <a:r>
              <a:rPr lang="it-IT" altLang="it-IT" sz="2400" dirty="0" err="1" smtClean="0"/>
              <a:t>classificabilità</a:t>
            </a:r>
            <a:r>
              <a:rPr lang="it-IT" altLang="it-IT" sz="2400" dirty="0" smtClean="0"/>
              <a:t>/non </a:t>
            </a:r>
            <a:r>
              <a:rPr lang="it-IT" altLang="it-IT" sz="2400" dirty="0" err="1" smtClean="0"/>
              <a:t>classificabilità</a:t>
            </a:r>
            <a:endParaRPr lang="it-IT" altLang="it-IT" sz="2400" dirty="0" smtClean="0"/>
          </a:p>
          <a:p>
            <a:pPr eaLnBrk="1" hangingPunct="1">
              <a:defRPr/>
            </a:pPr>
            <a:endParaRPr lang="it-IT" altLang="it-IT" sz="2400" b="1" dirty="0" smtClean="0"/>
          </a:p>
          <a:p>
            <a:pPr eaLnBrk="1" hangingPunct="1">
              <a:defRPr/>
            </a:pPr>
            <a:endParaRPr lang="it-IT" altLang="it-IT" sz="2400" b="1" dirty="0" smtClean="0"/>
          </a:p>
          <a:p>
            <a:pPr eaLnBrk="1" hangingPunct="1">
              <a:defRPr/>
            </a:pPr>
            <a:endParaRPr lang="it-IT" altLang="it-IT" sz="2400" b="1" dirty="0" smtClean="0"/>
          </a:p>
          <a:p>
            <a:pPr eaLnBrk="1" hangingPunct="1">
              <a:defRPr/>
            </a:pPr>
            <a:endParaRPr lang="it-IT" altLang="it-IT" sz="2400" dirty="0" smtClean="0"/>
          </a:p>
          <a:p>
            <a:pPr eaLnBrk="1" hangingPunct="1">
              <a:defRPr/>
            </a:pPr>
            <a:endParaRPr lang="it-IT" altLang="it-IT" sz="2400" dirty="0" smtClean="0"/>
          </a:p>
        </p:txBody>
      </p:sp>
      <p:pic>
        <p:nvPicPr>
          <p:cNvPr id="27652" name="Picture 4" descr="pubbl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1" y="1700213"/>
            <a:ext cx="32512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83569" y="1916116"/>
            <a:ext cx="27185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rgbClr val="FF9900"/>
                </a:solidFill>
                <a:latin typeface="Arial Black" pitchFamily="34" charset="0"/>
              </a:rPr>
              <a:t>Il ricevente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Arial Black" pitchFamily="34" charset="0"/>
              </a:rPr>
              <a:t>Gli elementi costitutivi della comunicazione</a:t>
            </a:r>
            <a:br>
              <a:rPr lang="it-IT" altLang="it-IT" b="1">
                <a:solidFill>
                  <a:schemeClr val="tx2"/>
                </a:solidFill>
                <a:latin typeface="Arial Black" pitchFamily="34" charset="0"/>
              </a:rPr>
            </a:br>
            <a:endParaRPr lang="it-IT" altLang="it-IT" sz="4000" b="1"/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6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90651" y="1341438"/>
            <a:ext cx="10058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3200" b="1" smtClean="0">
                <a:solidFill>
                  <a:srgbClr val="FF9900"/>
                </a:solidFill>
                <a:latin typeface="Arial Black" pitchFamily="34" charset="0"/>
              </a:rPr>
              <a:t>Feedback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7053" y="2112963"/>
            <a:ext cx="5378449" cy="4411662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it-IT" altLang="it-IT" sz="2400" dirty="0" smtClean="0"/>
              <a:t>Il feedback è: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it-IT" altLang="it-IT" sz="2400" smtClean="0"/>
              <a:t>la risposta o parte di risposta ad uno stimolo comunicativo che il ricevente rimanda alla fonte.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it-IT" altLang="it-IT" sz="2400" dirty="0" smtClean="0"/>
              <a:t>lo scopo del feedback consiste nel controllare l’efficacia del messaggio (nel breve) e l’efficienza del processo (nel medio-lungo termine).</a:t>
            </a:r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197600" y="3089278"/>
          <a:ext cx="5486400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magine bitmap" r:id="rId4" imgW="4129524" imgH="3520745" progId="Paint.Picture">
                  <p:embed/>
                </p:oleObj>
              </mc:Choice>
              <mc:Fallback>
                <p:oleObj name="Immagine bitmap" r:id="rId4" imgW="4129524" imgH="352074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3089278"/>
                        <a:ext cx="5486400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Arial Black" pitchFamily="34" charset="0"/>
              </a:rPr>
              <a:t>Gli elementi costitutivi della comunicazione</a:t>
            </a:r>
            <a:br>
              <a:rPr lang="it-IT" altLang="it-IT" b="1">
                <a:solidFill>
                  <a:schemeClr val="tx2"/>
                </a:solidFill>
                <a:latin typeface="Arial Black" pitchFamily="34" charset="0"/>
              </a:rPr>
            </a:br>
            <a:endParaRPr lang="it-IT" altLang="it-IT" sz="4000" b="1"/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33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008592" y="373084"/>
            <a:ext cx="12096751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3600" b="1" dirty="0" smtClean="0"/>
              <a:t>PRINCIPI DELLA COMUNICAZIONE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45995" y="1800663"/>
            <a:ext cx="116840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it-IT" altLang="it-IT" dirty="0" smtClean="0"/>
              <a:t>1- Chi dice		 		           </a:t>
            </a:r>
            <a:r>
              <a:rPr lang="it-IT" altLang="it-IT" b="1" i="1" dirty="0" smtClean="0"/>
              <a:t>la fonte</a:t>
            </a:r>
            <a:r>
              <a:rPr lang="it-IT" altLang="it-IT" i="1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altLang="it-IT" dirty="0" smtClean="0"/>
              <a:t>	</a:t>
            </a:r>
          </a:p>
          <a:p>
            <a:pPr eaLnBrk="1" hangingPunct="1">
              <a:defRPr/>
            </a:pPr>
            <a:r>
              <a:rPr lang="it-IT" altLang="it-IT" dirty="0" smtClean="0"/>
              <a:t>2- Che cosa		</a:t>
            </a:r>
            <a:r>
              <a:rPr lang="it-IT" altLang="it-IT" b="1" dirty="0" smtClean="0"/>
              <a:t>	          </a:t>
            </a:r>
            <a:r>
              <a:rPr lang="it-IT" altLang="it-IT" b="1" i="1" dirty="0" smtClean="0"/>
              <a:t>il messaggio</a:t>
            </a:r>
            <a:br>
              <a:rPr lang="it-IT" altLang="it-IT" b="1" i="1" dirty="0" smtClean="0"/>
            </a:br>
            <a:r>
              <a:rPr lang="it-IT" altLang="it-IT" dirty="0" smtClean="0"/>
              <a:t>		</a:t>
            </a:r>
          </a:p>
          <a:p>
            <a:pPr eaLnBrk="1" hangingPunct="1">
              <a:defRPr/>
            </a:pPr>
            <a:r>
              <a:rPr lang="it-IT" altLang="it-IT" dirty="0" smtClean="0"/>
              <a:t>3- Attraverso  quale canale	         </a:t>
            </a:r>
            <a:r>
              <a:rPr lang="it-IT" altLang="it-IT" b="1" i="1" dirty="0" smtClean="0"/>
              <a:t>il canale</a:t>
            </a:r>
            <a:br>
              <a:rPr lang="it-IT" altLang="it-IT" b="1" i="1" dirty="0" smtClean="0"/>
            </a:br>
            <a:r>
              <a:rPr lang="it-IT" altLang="it-IT" dirty="0" smtClean="0"/>
              <a:t>		</a:t>
            </a:r>
          </a:p>
          <a:p>
            <a:pPr eaLnBrk="1" hangingPunct="1">
              <a:defRPr/>
            </a:pPr>
            <a:r>
              <a:rPr lang="it-IT" altLang="it-IT" dirty="0" smtClean="0"/>
              <a:t>4- A chi				             </a:t>
            </a:r>
            <a:r>
              <a:rPr lang="it-IT" altLang="it-IT" b="1" i="1" dirty="0" smtClean="0"/>
              <a:t>il ricevente</a:t>
            </a:r>
            <a:br>
              <a:rPr lang="it-IT" altLang="it-IT" b="1" i="1" dirty="0" smtClean="0"/>
            </a:br>
            <a:r>
              <a:rPr lang="it-IT" altLang="it-IT" dirty="0" smtClean="0"/>
              <a:t>		</a:t>
            </a:r>
            <a:endParaRPr lang="it-IT" altLang="it-IT" i="1" dirty="0" smtClean="0"/>
          </a:p>
          <a:p>
            <a:pPr eaLnBrk="1" hangingPunct="1">
              <a:defRPr/>
            </a:pPr>
            <a:r>
              <a:rPr lang="it-IT" altLang="it-IT" dirty="0" smtClean="0"/>
              <a:t>5- Con quale effetto		           </a:t>
            </a:r>
            <a:r>
              <a:rPr lang="it-IT" altLang="it-IT" b="1" i="1" dirty="0" smtClean="0"/>
              <a:t>l’effetto</a:t>
            </a:r>
            <a:br>
              <a:rPr lang="it-IT" altLang="it-IT" b="1" i="1" dirty="0" smtClean="0"/>
            </a:br>
            <a:r>
              <a:rPr lang="it-IT" altLang="it-IT" dirty="0" smtClean="0"/>
              <a:t>		</a:t>
            </a:r>
            <a:endParaRPr lang="it-IT" altLang="it-IT" i="1" dirty="0" smtClean="0"/>
          </a:p>
          <a:p>
            <a:pPr marL="0" indent="0" eaLnBrk="1" hangingPunct="1">
              <a:buNone/>
              <a:defRPr/>
            </a:pPr>
            <a:endParaRPr lang="it-IT" altLang="it-IT" dirty="0" smtClean="0"/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231338" y="1979507"/>
            <a:ext cx="1301749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3231337" y="2906563"/>
            <a:ext cx="1301749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4746759" y="3425069"/>
            <a:ext cx="1200814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2580462" y="4190330"/>
            <a:ext cx="3118880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4533086" y="4947870"/>
            <a:ext cx="1301751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7573433" y="6400802"/>
            <a:ext cx="34964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i="1">
                <a:solidFill>
                  <a:schemeClr val="tx2"/>
                </a:solidFill>
                <a:latin typeface="Tahoma" pitchFamily="34" charset="0"/>
              </a:rPr>
              <a:t>H. D. Lasswell (1948)</a:t>
            </a:r>
          </a:p>
        </p:txBody>
      </p:sp>
      <p:pic>
        <p:nvPicPr>
          <p:cNvPr id="10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z="4000" smtClean="0"/>
              <a:t>Gli elementi comunicativi</a:t>
            </a:r>
            <a:br>
              <a:rPr lang="it-IT" altLang="it-IT" sz="4000" smtClean="0"/>
            </a:br>
            <a:r>
              <a:rPr lang="it-IT" altLang="it-IT" sz="4000" smtClean="0"/>
              <a:t>di Dell Hymes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435" y="1978025"/>
            <a:ext cx="11523133" cy="4546600"/>
          </a:xfrm>
          <a:solidFill>
            <a:srgbClr val="993366"/>
          </a:solidFill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>
            <a:flatTx/>
          </a:bodyPr>
          <a:lstStyle/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t-IT" altLang="it-IT" sz="2400" b="1" i="1" dirty="0" err="1" smtClean="0">
                <a:effectLst/>
              </a:rPr>
              <a:t>Setting</a:t>
            </a:r>
            <a:r>
              <a:rPr lang="it-IT" altLang="it-IT" sz="2400" dirty="0" smtClean="0">
                <a:effectLst/>
              </a:rPr>
              <a:t>: le circostanze dell’atto comunicativo e l’ambiente psicologico e culturale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t-IT" altLang="it-IT" sz="2400" b="1" i="1" dirty="0" err="1" smtClean="0">
                <a:effectLst/>
              </a:rPr>
              <a:t>Partecipants</a:t>
            </a:r>
            <a:r>
              <a:rPr lang="it-IT" altLang="it-IT" sz="2400" dirty="0" smtClean="0">
                <a:effectLst/>
              </a:rPr>
              <a:t>: gli individui e gli enti comunicativi coinvolti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t-IT" altLang="it-IT" sz="2400" b="1" i="1" dirty="0" err="1" smtClean="0">
                <a:effectLst/>
              </a:rPr>
              <a:t>Ends</a:t>
            </a:r>
            <a:r>
              <a:rPr lang="it-IT" altLang="it-IT" sz="2400" b="1" i="1" dirty="0" smtClean="0">
                <a:effectLst/>
              </a:rPr>
              <a:t>:</a:t>
            </a:r>
            <a:r>
              <a:rPr lang="it-IT" altLang="it-IT" sz="2400" dirty="0" smtClean="0">
                <a:effectLst/>
              </a:rPr>
              <a:t> gli obiettivi, attesi e ottenuti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t-IT" altLang="it-IT" sz="2400" b="1" i="1" dirty="0" smtClean="0">
                <a:effectLst/>
              </a:rPr>
              <a:t>Art </a:t>
            </a:r>
            <a:r>
              <a:rPr lang="it-IT" altLang="it-IT" sz="2400" b="1" i="1" dirty="0" err="1" smtClean="0">
                <a:effectLst/>
              </a:rPr>
              <a:t>Characteristic</a:t>
            </a:r>
            <a:r>
              <a:rPr lang="it-IT" altLang="it-IT" sz="2400" b="1" i="1" dirty="0" smtClean="0">
                <a:effectLst/>
              </a:rPr>
              <a:t>:</a:t>
            </a:r>
            <a:r>
              <a:rPr lang="it-IT" altLang="it-IT" sz="2400" dirty="0" smtClean="0">
                <a:effectLst/>
              </a:rPr>
              <a:t>  forme e contenuti dello scambio comunicativo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t-IT" altLang="it-IT" sz="2400" b="1" i="1" dirty="0" err="1" smtClean="0">
                <a:effectLst/>
              </a:rPr>
              <a:t>Key</a:t>
            </a:r>
            <a:r>
              <a:rPr lang="it-IT" altLang="it-IT" sz="2400" b="1" i="1" dirty="0" smtClean="0">
                <a:effectLst/>
              </a:rPr>
              <a:t>:</a:t>
            </a:r>
            <a:r>
              <a:rPr lang="it-IT" altLang="it-IT" sz="2400" dirty="0" smtClean="0">
                <a:effectLst/>
              </a:rPr>
              <a:t> il modo con cui l’atto comunicativo si è compiuto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t-IT" altLang="it-IT" sz="2400" b="1" i="1" dirty="0" smtClean="0">
                <a:effectLst/>
              </a:rPr>
              <a:t>Instruments:</a:t>
            </a:r>
            <a:r>
              <a:rPr lang="it-IT" altLang="it-IT" sz="2400" dirty="0" smtClean="0">
                <a:effectLst/>
              </a:rPr>
              <a:t> codice e canali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t-IT" altLang="it-IT" sz="2400" b="1" dirty="0" err="1" smtClean="0">
                <a:effectLst/>
              </a:rPr>
              <a:t>Norms</a:t>
            </a:r>
            <a:r>
              <a:rPr lang="it-IT" altLang="it-IT" sz="2400" b="1" dirty="0" smtClean="0">
                <a:effectLst/>
              </a:rPr>
              <a:t> of </a:t>
            </a:r>
            <a:r>
              <a:rPr lang="it-IT" altLang="it-IT" sz="2400" b="1" dirty="0" err="1" smtClean="0">
                <a:effectLst/>
              </a:rPr>
              <a:t>interaction</a:t>
            </a:r>
            <a:r>
              <a:rPr lang="it-IT" altLang="it-IT" sz="2400" b="1" dirty="0" smtClean="0">
                <a:effectLst/>
              </a:rPr>
              <a:t> and of </a:t>
            </a:r>
            <a:r>
              <a:rPr lang="it-IT" altLang="it-IT" sz="2400" b="1" dirty="0" err="1" smtClean="0">
                <a:effectLst/>
              </a:rPr>
              <a:t>interpretation</a:t>
            </a:r>
            <a:r>
              <a:rPr lang="it-IT" altLang="it-IT" sz="2400" dirty="0" smtClean="0">
                <a:effectLst/>
              </a:rPr>
              <a:t>: comportamenti specifici che accompagnano performances linguistiche e regole tipiche dell’agire</a:t>
            </a:r>
          </a:p>
          <a:p>
            <a:pPr marL="552450" indent="-55245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it-IT" altLang="it-IT" sz="2400" b="1" dirty="0" err="1" smtClean="0">
                <a:effectLst/>
              </a:rPr>
              <a:t>Genres</a:t>
            </a:r>
            <a:r>
              <a:rPr lang="it-IT" altLang="it-IT" sz="2400" b="1" dirty="0" smtClean="0">
                <a:effectLst/>
              </a:rPr>
              <a:t>:</a:t>
            </a:r>
            <a:r>
              <a:rPr lang="it-IT" altLang="it-IT" sz="2400" dirty="0" smtClean="0">
                <a:effectLst/>
              </a:rPr>
              <a:t> categorie degli atti comunicativi (lezione, preghiera…)</a:t>
            </a:r>
            <a:endParaRPr lang="it-IT" altLang="it-IT" sz="2700" dirty="0" smtClean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1422400" y="838200"/>
            <a:ext cx="99568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CC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66"/>
                </a:solidFill>
              </a:rPr>
              <a:t>ALCUNE RICERCHE AFFERMANO CHE IL DIALOGO E’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>
                <a:solidFill>
                  <a:srgbClr val="000066"/>
                </a:solidFill>
              </a:rPr>
              <a:t>FORMATO DA:</a:t>
            </a: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1524000" y="2438400"/>
            <a:ext cx="2235200" cy="1524000"/>
            <a:chOff x="720" y="1248"/>
            <a:chExt cx="1056" cy="960"/>
          </a:xfrm>
        </p:grpSpPr>
        <p:sp>
          <p:nvSpPr>
            <p:cNvPr id="11277" name="AutoShape 4"/>
            <p:cNvSpPr>
              <a:spLocks noChangeArrowheads="1"/>
            </p:cNvSpPr>
            <p:nvPr/>
          </p:nvSpPr>
          <p:spPr bwMode="auto">
            <a:xfrm>
              <a:off x="720" y="1248"/>
              <a:ext cx="1056" cy="960"/>
            </a:xfrm>
            <a:prstGeom prst="downArrowCallout">
              <a:avLst>
                <a:gd name="adj1" fmla="val 27500"/>
                <a:gd name="adj2" fmla="val 27500"/>
                <a:gd name="adj3" fmla="val 16667"/>
                <a:gd name="adj4" fmla="val 66667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lin ang="5400000" scaled="1"/>
            </a:gra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1127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104" y="1392"/>
              <a:ext cx="324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b="1" i="1" kern="10">
                  <a:ln w="19050">
                    <a:solidFill>
                      <a:srgbClr val="9933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7%</a:t>
              </a:r>
            </a:p>
          </p:txBody>
        </p:sp>
      </p:grpSp>
      <p:grpSp>
        <p:nvGrpSpPr>
          <p:cNvPr id="57350" name="Group 6"/>
          <p:cNvGrpSpPr>
            <a:grpSpLocks/>
          </p:cNvGrpSpPr>
          <p:nvPr/>
        </p:nvGrpSpPr>
        <p:grpSpPr bwMode="auto">
          <a:xfrm>
            <a:off x="5283200" y="2438400"/>
            <a:ext cx="2235200" cy="1524000"/>
            <a:chOff x="2112" y="1248"/>
            <a:chExt cx="1056" cy="960"/>
          </a:xfrm>
        </p:grpSpPr>
        <p:sp>
          <p:nvSpPr>
            <p:cNvPr id="11275" name="AutoShape 7"/>
            <p:cNvSpPr>
              <a:spLocks noChangeArrowheads="1"/>
            </p:cNvSpPr>
            <p:nvPr/>
          </p:nvSpPr>
          <p:spPr bwMode="auto">
            <a:xfrm>
              <a:off x="2112" y="1248"/>
              <a:ext cx="1056" cy="960"/>
            </a:xfrm>
            <a:prstGeom prst="downArrowCallout">
              <a:avLst>
                <a:gd name="adj1" fmla="val 27500"/>
                <a:gd name="adj2" fmla="val 27500"/>
                <a:gd name="adj3" fmla="val 16667"/>
                <a:gd name="adj4" fmla="val 66667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lin ang="5400000" scaled="1"/>
            </a:gra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1127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96" y="1392"/>
              <a:ext cx="324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b="1" i="1" kern="10">
                  <a:ln w="19050">
                    <a:solidFill>
                      <a:srgbClr val="9933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38%</a:t>
              </a:r>
            </a:p>
          </p:txBody>
        </p:sp>
      </p:grpSp>
      <p:grpSp>
        <p:nvGrpSpPr>
          <p:cNvPr id="57353" name="Group 9"/>
          <p:cNvGrpSpPr>
            <a:grpSpLocks/>
          </p:cNvGrpSpPr>
          <p:nvPr/>
        </p:nvGrpSpPr>
        <p:grpSpPr bwMode="auto">
          <a:xfrm>
            <a:off x="8940800" y="2438400"/>
            <a:ext cx="2235200" cy="1524000"/>
            <a:chOff x="3792" y="1248"/>
            <a:chExt cx="1056" cy="960"/>
          </a:xfrm>
        </p:grpSpPr>
        <p:sp>
          <p:nvSpPr>
            <p:cNvPr id="11273" name="AutoShape 10"/>
            <p:cNvSpPr>
              <a:spLocks noChangeArrowheads="1"/>
            </p:cNvSpPr>
            <p:nvPr/>
          </p:nvSpPr>
          <p:spPr bwMode="auto">
            <a:xfrm>
              <a:off x="3792" y="1248"/>
              <a:ext cx="1056" cy="960"/>
            </a:xfrm>
            <a:prstGeom prst="downArrowCallout">
              <a:avLst>
                <a:gd name="adj1" fmla="val 27500"/>
                <a:gd name="adj2" fmla="val 27500"/>
                <a:gd name="adj3" fmla="val 16667"/>
                <a:gd name="adj4" fmla="val 66667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FFCCCC"/>
                </a:gs>
              </a:gsLst>
              <a:lin ang="5400000" scaled="1"/>
            </a:gra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1127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176" y="1392"/>
              <a:ext cx="324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b="1" i="1" kern="10">
                  <a:ln w="19050">
                    <a:solidFill>
                      <a:srgbClr val="9933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Impact"/>
                </a:rPr>
                <a:t>55%</a:t>
              </a:r>
            </a:p>
          </p:txBody>
        </p:sp>
      </p:grp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1422400" y="4495800"/>
            <a:ext cx="2438400" cy="15240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PAROLE</a:t>
            </a:r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5181600" y="4495800"/>
            <a:ext cx="2438400" cy="15240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VOCE</a:t>
            </a: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8534400" y="4495800"/>
            <a:ext cx="3149600" cy="15240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</a:rPr>
              <a:t>GESTUALITA’</a:t>
            </a:r>
          </a:p>
        </p:txBody>
      </p:sp>
      <p:pic>
        <p:nvPicPr>
          <p:cNvPr id="15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9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 autoUpdateAnimBg="0"/>
      <p:bldP spid="57356" grpId="0" animBg="1" autoUpdateAnimBg="0"/>
      <p:bldP spid="57357" grpId="0" animBg="1" autoUpdateAnimBg="0"/>
      <p:bldP spid="5735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 dirty="0">
                <a:solidFill>
                  <a:schemeClr val="tx2"/>
                </a:solidFill>
                <a:latin typeface="Arial Black" pitchFamily="34" charset="0"/>
              </a:rPr>
              <a:t>Gli elementi costitutivi della comunicazione</a:t>
            </a:r>
            <a:br>
              <a:rPr lang="it-IT" altLang="it-IT" b="1" dirty="0">
                <a:solidFill>
                  <a:schemeClr val="tx2"/>
                </a:solidFill>
                <a:latin typeface="Arial Black" pitchFamily="34" charset="0"/>
              </a:rPr>
            </a:br>
            <a:endParaRPr lang="it-IT" altLang="it-IT" sz="4000" b="1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2969" y="1752600"/>
            <a:ext cx="10363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Tx/>
              <a:buSzTx/>
              <a:buFontTx/>
              <a:buChar char="•"/>
            </a:pPr>
            <a:r>
              <a:rPr lang="it-IT" altLang="it-IT" sz="2400" dirty="0"/>
              <a:t>In senso generale identifica chi produce il messaggio.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Char char="•"/>
            </a:pPr>
            <a:r>
              <a:rPr lang="it-IT" altLang="it-IT" sz="2400" dirty="0"/>
              <a:t>Nodi problematici</a:t>
            </a:r>
          </a:p>
          <a:p>
            <a:pPr lvl="1" eaLnBrk="1" hangingPunct="1">
              <a:lnSpc>
                <a:spcPct val="80000"/>
              </a:lnSpc>
              <a:buFont typeface="Monotype Sorts" pitchFamily="2" charset="2"/>
              <a:buChar char="u"/>
            </a:pPr>
            <a:r>
              <a:rPr lang="it-IT" altLang="it-IT" sz="2400" dirty="0"/>
              <a:t>intenzionalità comunicativa</a:t>
            </a:r>
          </a:p>
          <a:p>
            <a:pPr lvl="1" eaLnBrk="1" hangingPunct="1">
              <a:lnSpc>
                <a:spcPct val="80000"/>
              </a:lnSpc>
              <a:buFont typeface="Monotype Sorts" pitchFamily="2" charset="2"/>
              <a:buChar char="u"/>
            </a:pPr>
            <a:r>
              <a:rPr lang="it-IT" altLang="it-IT" sz="2400" dirty="0"/>
              <a:t>competenza e abilità</a:t>
            </a:r>
          </a:p>
          <a:p>
            <a:pPr lvl="1" eaLnBrk="1" hangingPunct="1">
              <a:lnSpc>
                <a:spcPct val="80000"/>
              </a:lnSpc>
              <a:buFont typeface="Monotype Sorts" pitchFamily="2" charset="2"/>
              <a:buChar char="u"/>
            </a:pPr>
            <a:r>
              <a:rPr lang="it-IT" altLang="it-IT" sz="2400" dirty="0"/>
              <a:t>credibilità della fonte/rapporto con il canale</a:t>
            </a:r>
          </a:p>
          <a:p>
            <a:pPr lvl="1" eaLnBrk="1" hangingPunct="1">
              <a:lnSpc>
                <a:spcPct val="80000"/>
              </a:lnSpc>
              <a:buFont typeface="Monotype Sorts" pitchFamily="2" charset="2"/>
              <a:buChar char="u"/>
            </a:pPr>
            <a:r>
              <a:rPr lang="it-IT" altLang="it-IT" sz="2400" dirty="0"/>
              <a:t>livelli di efficacia</a:t>
            </a:r>
          </a:p>
          <a:p>
            <a:pPr eaLnBrk="1" hangingPunct="1">
              <a:buClrTx/>
              <a:buSzTx/>
              <a:buFontTx/>
              <a:buChar char="•"/>
            </a:pPr>
            <a:endParaRPr lang="it-IT" altLang="it-IT" sz="2800" dirty="0"/>
          </a:p>
        </p:txBody>
      </p:sp>
      <p:pic>
        <p:nvPicPr>
          <p:cNvPr id="22532" name="Picture 4" descr="fo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386" y="981078"/>
            <a:ext cx="1951567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745110" y="1211132"/>
            <a:ext cx="325543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 dirty="0">
                <a:solidFill>
                  <a:srgbClr val="FF9900"/>
                </a:solidFill>
                <a:latin typeface="Arial Black" pitchFamily="34" charset="0"/>
              </a:rPr>
              <a:t>La fonte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52969" y="4227907"/>
            <a:ext cx="11233149" cy="1628775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marL="571500" indent="-5715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  <a:lvl2pPr marL="839788" indent="-49530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2pPr>
            <a:lvl3pPr marL="1131888" indent="-43815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3pPr>
            <a:lvl4pPr marL="1370013" indent="-3810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4pPr>
            <a:lvl5pPr marL="1663700" indent="-3810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5pPr>
            <a:lvl6pPr marL="2120900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6pPr>
            <a:lvl7pPr marL="2578100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7pPr>
            <a:lvl8pPr marL="3035300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8pPr>
            <a:lvl9pPr marL="3492500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it-IT" altLang="it-IT" sz="2000" dirty="0" smtClean="0">
                <a:effectLst/>
              </a:rPr>
              <a:t>Tre fattori legati alla fonte del messaggio: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it-IT" altLang="it-IT" sz="2000" dirty="0" smtClean="0">
                <a:effectLst/>
              </a:rPr>
              <a:t>La competenza professionale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it-IT" altLang="it-IT" sz="2000" dirty="0" smtClean="0">
                <a:effectLst/>
              </a:rPr>
              <a:t>L’attendibilità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it-IT" altLang="it-IT" sz="2000" dirty="0" smtClean="0">
                <a:effectLst/>
              </a:rPr>
              <a:t>La simpatia della fonte</a:t>
            </a:r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13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altLang="it-IT" sz="3200" b="1" dirty="0" smtClean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  <a:t>L’efficacia </a:t>
            </a:r>
            <a:r>
              <a:rPr lang="it-IT" altLang="it-IT" sz="3200" b="1" dirty="0">
                <a:solidFill>
                  <a:schemeClr val="tx2"/>
                </a:solidFill>
                <a:latin typeface="Arial Black" pitchFamily="34" charset="0"/>
                <a:ea typeface="+mn-ea"/>
                <a:cs typeface="Arial" pitchFamily="34" charset="0"/>
              </a:rPr>
              <a:t>comunicativa di una fonte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7486" y="2751140"/>
            <a:ext cx="9137649" cy="2693987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it-IT" altLang="it-IT" sz="2800" smtClean="0"/>
              <a:t>Tre fattori legati alla fonte del messaggio: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it-IT" altLang="it-IT" sz="2800" smtClean="0"/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it-IT" altLang="it-IT" sz="2800" smtClean="0"/>
              <a:t>La competenza professionale</a:t>
            </a:r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it-IT" altLang="it-IT" sz="2800" smtClean="0"/>
              <a:t>L’attendibilità</a:t>
            </a:r>
          </a:p>
          <a:p>
            <a:pPr marL="571500" indent="-571500" eaLnBrk="1" hangingPunct="1">
              <a:buFont typeface="Wingdings" pitchFamily="2" charset="2"/>
              <a:buAutoNum type="arabicPeriod"/>
              <a:defRPr/>
            </a:pPr>
            <a:r>
              <a:rPr lang="it-IT" altLang="it-IT" sz="2800" smtClean="0"/>
              <a:t>La simpatia della fonte</a:t>
            </a:r>
          </a:p>
        </p:txBody>
      </p:sp>
      <p:pic>
        <p:nvPicPr>
          <p:cNvPr id="23556" name="Picture 4" descr="fon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13184" y="3789363"/>
            <a:ext cx="3545416" cy="2533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3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Arial Black" pitchFamily="34" charset="0"/>
              </a:rPr>
              <a:t>Gli elementi costitutivi della comunicazione</a:t>
            </a:r>
            <a:br>
              <a:rPr lang="it-IT" altLang="it-IT" b="1">
                <a:solidFill>
                  <a:schemeClr val="tx2"/>
                </a:solidFill>
                <a:latin typeface="Arial Black" pitchFamily="34" charset="0"/>
              </a:rPr>
            </a:br>
            <a:endParaRPr lang="it-IT" altLang="it-IT" sz="4000" b="1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117600" y="2097088"/>
            <a:ext cx="10464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Tx/>
              <a:buSzTx/>
              <a:buFontTx/>
              <a:buChar char="•"/>
            </a:pPr>
            <a:r>
              <a:rPr lang="it-IT" altLang="it-IT" sz="2800" dirty="0"/>
              <a:t>In senso generale è tutto ciò che costituisce oggetto di scambio nella pratica comunicativa.</a:t>
            </a:r>
          </a:p>
          <a:p>
            <a:pPr eaLnBrk="1" hangingPunct="1">
              <a:buClrTx/>
              <a:buSzTx/>
              <a:buFontTx/>
              <a:buChar char="•"/>
            </a:pPr>
            <a:r>
              <a:rPr lang="it-IT" altLang="it-IT" sz="2800" dirty="0"/>
              <a:t>Nodi problematici</a:t>
            </a:r>
            <a:endParaRPr lang="it-IT" altLang="it-IT" dirty="0"/>
          </a:p>
          <a:p>
            <a:pPr lvl="2" eaLnBrk="1" hangingPunct="1">
              <a:lnSpc>
                <a:spcPct val="80000"/>
              </a:lnSpc>
              <a:buClrTx/>
              <a:buSzTx/>
              <a:buFont typeface="Monotype Sorts" pitchFamily="2" charset="2"/>
              <a:buChar char="u"/>
            </a:pPr>
            <a:r>
              <a:rPr lang="it-IT" altLang="it-IT" b="1" dirty="0"/>
              <a:t>distinzione tra significante/significato</a:t>
            </a:r>
            <a:r>
              <a:rPr lang="it-IT" altLang="it-IT" sz="2600" b="1" dirty="0"/>
              <a:t> </a:t>
            </a:r>
          </a:p>
          <a:p>
            <a:pPr lvl="2" eaLnBrk="1" hangingPunct="1">
              <a:lnSpc>
                <a:spcPct val="80000"/>
              </a:lnSpc>
              <a:buClrTx/>
              <a:buSzTx/>
              <a:buFont typeface="Monotype Sorts" pitchFamily="2" charset="2"/>
              <a:buChar char="u"/>
            </a:pPr>
            <a:r>
              <a:rPr lang="it-IT" altLang="it-IT" b="1" dirty="0"/>
              <a:t>distinzione tra segno, segnale e messaggio </a:t>
            </a:r>
          </a:p>
          <a:p>
            <a:pPr lvl="2" eaLnBrk="1" hangingPunct="1">
              <a:lnSpc>
                <a:spcPct val="80000"/>
              </a:lnSpc>
              <a:buClrTx/>
              <a:buSzTx/>
              <a:buFont typeface="Monotype Sorts" pitchFamily="2" charset="2"/>
              <a:buChar char="u"/>
            </a:pPr>
            <a:r>
              <a:rPr lang="it-IT" altLang="it-IT" sz="2600" b="1" dirty="0"/>
              <a:t>strutturazione/codificazione del messaggio</a:t>
            </a:r>
            <a:endParaRPr lang="it-IT" altLang="it-IT" b="1" dirty="0"/>
          </a:p>
          <a:p>
            <a:pPr lvl="2" eaLnBrk="1" hangingPunct="1">
              <a:lnSpc>
                <a:spcPct val="80000"/>
              </a:lnSpc>
              <a:buClrTx/>
              <a:buSzTx/>
              <a:buFont typeface="Monotype Sorts" pitchFamily="2" charset="2"/>
              <a:buChar char="u"/>
            </a:pPr>
            <a:r>
              <a:rPr lang="it-IT" altLang="it-IT" sz="2600" b="1" dirty="0"/>
              <a:t>livelli di efficacia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3116" y="5187377"/>
            <a:ext cx="11425767" cy="584775"/>
          </a:xfrm>
          <a:prstGeom prst="rect">
            <a:avLst/>
          </a:prstGeom>
          <a:solidFill>
            <a:srgbClr val="9933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2" algn="ctr" eaLnBrk="1" hangingPunct="1">
              <a:lnSpc>
                <a:spcPct val="80000"/>
              </a:lnSpc>
              <a:buClrTx/>
              <a:buSzTx/>
              <a:buFont typeface="Monotype Sorts" pitchFamily="2" charset="2"/>
              <a:buNone/>
            </a:pPr>
            <a:r>
              <a:rPr lang="it-IT" altLang="it-IT" sz="2000" i="1" dirty="0"/>
              <a:t>la identificazione del segnale emanato dall’emittente non implica automaticamente la corretta interpretazione del messaggio da parte del ricevente</a:t>
            </a:r>
            <a:endParaRPr lang="it-IT" altLang="it-IT" sz="2000" i="1" dirty="0">
              <a:latin typeface="Times New Roman" pitchFamily="18" charset="0"/>
            </a:endParaRPr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4176185" y="1557341"/>
            <a:ext cx="3045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rgbClr val="FF9900"/>
                </a:solidFill>
                <a:latin typeface="Arial Black" pitchFamily="34" charset="0"/>
              </a:rPr>
              <a:t>Il messaggio</a:t>
            </a:r>
          </a:p>
        </p:txBody>
      </p:sp>
      <p:pic>
        <p:nvPicPr>
          <p:cNvPr id="6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9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14400" y="14224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it-IT" altLang="it-IT" b="1">
                <a:solidFill>
                  <a:schemeClr val="tx2"/>
                </a:solidFill>
                <a:latin typeface="Arial Black" pitchFamily="34" charset="0"/>
              </a:rPr>
            </a:br>
            <a:r>
              <a:rPr lang="it-IT" altLang="it-IT" b="1">
                <a:solidFill>
                  <a:srgbClr val="FF9900"/>
                </a:solidFill>
                <a:latin typeface="Arial Black" pitchFamily="34" charset="0"/>
              </a:rPr>
              <a:t>Il codice</a:t>
            </a:r>
            <a:endParaRPr lang="it-IT" altLang="it-IT" sz="4000">
              <a:solidFill>
                <a:srgbClr val="FF9900"/>
              </a:solidFill>
              <a:latin typeface="Arial Black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14400" y="26273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Tx/>
              <a:buSzTx/>
              <a:buFontTx/>
              <a:buChar char="•"/>
            </a:pPr>
            <a:r>
              <a:rPr lang="it-IT" altLang="it-IT" sz="2600" dirty="0"/>
              <a:t>In senso generale è un sistema generalmente condiviso per l’organizzazione dei segni.</a:t>
            </a:r>
          </a:p>
          <a:p>
            <a:pPr eaLnBrk="1" hangingPunct="1">
              <a:lnSpc>
                <a:spcPct val="110000"/>
              </a:lnSpc>
              <a:buClrTx/>
              <a:buSzTx/>
              <a:buFontTx/>
              <a:buChar char="•"/>
            </a:pPr>
            <a:r>
              <a:rPr lang="it-IT" altLang="it-IT" sz="2600" dirty="0"/>
              <a:t>Nodi problematici</a:t>
            </a:r>
          </a:p>
          <a:p>
            <a:pPr lvl="1" eaLnBrk="1" hangingPunct="1">
              <a:lnSpc>
                <a:spcPct val="90000"/>
              </a:lnSpc>
              <a:buFont typeface="Monotype Sorts" pitchFamily="2" charset="2"/>
              <a:buChar char="u"/>
            </a:pPr>
            <a:r>
              <a:rPr lang="it-IT" altLang="it-IT" sz="2600" dirty="0"/>
              <a:t>livello di arbitrarietà/controllabilità </a:t>
            </a:r>
            <a:br>
              <a:rPr lang="it-IT" altLang="it-IT" sz="2600" dirty="0"/>
            </a:br>
            <a:r>
              <a:rPr lang="it-IT" altLang="it-IT" sz="2600" dirty="0"/>
              <a:t>ad  esempio: digitale/analogico, codici ristretti/codici elaborati</a:t>
            </a:r>
          </a:p>
          <a:p>
            <a:pPr lvl="1" eaLnBrk="1" hangingPunct="1">
              <a:lnSpc>
                <a:spcPct val="90000"/>
              </a:lnSpc>
              <a:buFont typeface="Monotype Sorts" pitchFamily="2" charset="2"/>
              <a:buChar char="u"/>
            </a:pPr>
            <a:r>
              <a:rPr lang="it-IT" altLang="it-IT" sz="2600" dirty="0"/>
              <a:t>trasferimento/trasformazione</a:t>
            </a:r>
            <a:br>
              <a:rPr lang="it-IT" altLang="it-IT" sz="2600" dirty="0"/>
            </a:br>
            <a:r>
              <a:rPr lang="it-IT" altLang="it-IT" sz="2600" dirty="0"/>
              <a:t>problema della decodifica e della costruzione di senso</a:t>
            </a:r>
          </a:p>
          <a:p>
            <a:pPr eaLnBrk="1" hangingPunct="1">
              <a:buClrTx/>
              <a:buSzTx/>
              <a:buFontTx/>
              <a:buChar char="•"/>
            </a:pPr>
            <a:endParaRPr lang="it-IT" altLang="it-IT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Arial Black" pitchFamily="34" charset="0"/>
              </a:rPr>
              <a:t>Gli elementi costitutivi della comunicazione</a:t>
            </a:r>
            <a:br>
              <a:rPr lang="it-IT" altLang="it-IT" b="1">
                <a:solidFill>
                  <a:schemeClr val="tx2"/>
                </a:solidFill>
                <a:latin typeface="Arial Black" pitchFamily="34" charset="0"/>
              </a:rPr>
            </a:br>
            <a:endParaRPr lang="it-IT" altLang="it-IT" sz="4000" b="1"/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1" y="1590675"/>
            <a:ext cx="10363200" cy="685800"/>
          </a:xfrm>
        </p:spPr>
        <p:txBody>
          <a:bodyPr anchor="b" anchorCtr="0"/>
          <a:lstStyle/>
          <a:p>
            <a:pPr eaLnBrk="1" hangingPunct="1">
              <a:defRPr/>
            </a:pPr>
            <a:r>
              <a:rPr lang="it-IT" altLang="it-IT" sz="3200" b="1" smtClean="0">
                <a:solidFill>
                  <a:srgbClr val="FF9900"/>
                </a:solidFill>
                <a:latin typeface="Arial Black" pitchFamily="34" charset="0"/>
              </a:rPr>
              <a:t>Il canale comunicativo</a:t>
            </a:r>
          </a:p>
        </p:txBody>
      </p:sp>
      <p:pic>
        <p:nvPicPr>
          <p:cNvPr id="37891" name="Picture 3" descr="Telefonino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3397250"/>
            <a:ext cx="5689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7486" y="2244725"/>
            <a:ext cx="10968567" cy="44973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it-IT" altLang="it-IT" sz="2800" smtClean="0"/>
              <a:t>In senso generale è il mezzo fisico attraverso il quale si svolge l’atto comunicativo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it-IT" altLang="it-IT" sz="2800" i="1" smtClean="0"/>
              <a:t>Si possono distinguere due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it-IT" altLang="it-IT" sz="2800" i="1" smtClean="0"/>
              <a:t>tipologie di canale: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it-IT" altLang="it-IT" sz="2800" smtClean="0"/>
              <a:t>I canali personali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it-IT" altLang="it-IT" sz="2800" smtClean="0"/>
              <a:t>I canali non personali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it-IT" altLang="it-IT" sz="2800" smtClean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35222" y="6289873"/>
            <a:ext cx="53941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dirty="0"/>
              <a:t>Cfr. P. </a:t>
            </a:r>
            <a:r>
              <a:rPr lang="it-IT" altLang="it-IT" sz="1400" dirty="0" err="1"/>
              <a:t>Kotler</a:t>
            </a:r>
            <a:r>
              <a:rPr lang="it-IT" altLang="it-IT" sz="1400" dirty="0"/>
              <a:t>, </a:t>
            </a:r>
            <a:r>
              <a:rPr lang="it-IT" altLang="it-IT" sz="1400" i="1" dirty="0"/>
              <a:t>Marketing management</a:t>
            </a:r>
            <a:r>
              <a:rPr lang="it-IT" altLang="it-IT" sz="1400" dirty="0"/>
              <a:t>,  </a:t>
            </a:r>
            <a:r>
              <a:rPr lang="it-IT" altLang="it-IT" sz="1400" dirty="0" err="1"/>
              <a:t>ISEDI,Torino</a:t>
            </a:r>
            <a:r>
              <a:rPr lang="it-IT" altLang="it-IT" sz="1400" dirty="0"/>
              <a:t>, 1993, p. 835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Arial Black" pitchFamily="34" charset="0"/>
              </a:rPr>
              <a:t>Gli elementi costitutivi della comunicazione</a:t>
            </a:r>
            <a:br>
              <a:rPr lang="it-IT" altLang="it-IT" b="1">
                <a:solidFill>
                  <a:schemeClr val="tx2"/>
                </a:solidFill>
                <a:latin typeface="Arial Black" pitchFamily="34" charset="0"/>
              </a:rPr>
            </a:br>
            <a:endParaRPr lang="it-IT" altLang="it-IT" sz="4000" b="1"/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12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416</Words>
  <Application>Microsoft Office PowerPoint</Application>
  <PresentationFormat>Widescreen</PresentationFormat>
  <Paragraphs>86</Paragraphs>
  <Slides>11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Impact</vt:lpstr>
      <vt:lpstr>Monotype Sorts</vt:lpstr>
      <vt:lpstr>Tahoma</vt:lpstr>
      <vt:lpstr>Times New Roman</vt:lpstr>
      <vt:lpstr>Wingdings</vt:lpstr>
      <vt:lpstr>Tema di Office</vt:lpstr>
      <vt:lpstr>Immagine bitmap</vt:lpstr>
      <vt:lpstr>Presentazione standard di PowerPoint</vt:lpstr>
      <vt:lpstr>PRINCIPI DELLA COMUNICAZIONE</vt:lpstr>
      <vt:lpstr>Gli elementi comunicativi di Dell Hymes</vt:lpstr>
      <vt:lpstr>Presentazione standard di PowerPoint</vt:lpstr>
      <vt:lpstr>Presentazione standard di PowerPoint</vt:lpstr>
      <vt:lpstr>L’efficacia comunicativa di una fonte</vt:lpstr>
      <vt:lpstr>Presentazione standard di PowerPoint</vt:lpstr>
      <vt:lpstr>Presentazione standard di PowerPoint</vt:lpstr>
      <vt:lpstr>Il canale comunicativo</vt:lpstr>
      <vt:lpstr> </vt:lpstr>
      <vt:lpstr>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Bacchi Adriana</dc:creator>
  <cp:lastModifiedBy>DI NOTO</cp:lastModifiedBy>
  <cp:revision>30</cp:revision>
  <dcterms:created xsi:type="dcterms:W3CDTF">2016-09-06T07:15:20Z</dcterms:created>
  <dcterms:modified xsi:type="dcterms:W3CDTF">2016-09-28T07:18:31Z</dcterms:modified>
</cp:coreProperties>
</file>