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98" r:id="rId3"/>
    <p:sldId id="299" r:id="rId4"/>
    <p:sldId id="300" r:id="rId5"/>
    <p:sldId id="311" r:id="rId6"/>
    <p:sldId id="312" r:id="rId7"/>
    <p:sldId id="313" r:id="rId8"/>
    <p:sldId id="314" r:id="rId9"/>
    <p:sldId id="315" r:id="rId10"/>
    <p:sldId id="316" r:id="rId11"/>
    <p:sldId id="317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65" y="18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3D8EB0-F232-4F57-A577-90331B39C347}" type="datetimeFigureOut">
              <a:rPr lang="it-IT" smtClean="0"/>
              <a:t>28/09/2016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92BA19-1F00-419A-B07D-4E2DC1474A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3905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8589810-C293-4299-8CD9-285CE05E8AC8}" type="slidenum">
              <a:rPr lang="it-IT" altLang="it-IT" smtClean="0"/>
              <a:pPr eaLnBrk="1" hangingPunct="1">
                <a:spcBef>
                  <a:spcPct val="0"/>
                </a:spcBef>
              </a:pPr>
              <a:t>11</a:t>
            </a:fld>
            <a:endParaRPr lang="it-IT" altLang="it-IT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415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EB5D-EDF8-4330-A08A-825713514148}" type="datetimeFigureOut">
              <a:rPr lang="it-IT" smtClean="0"/>
              <a:t>28/09/2016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0D53-75B2-4857-8B5C-FED872CDB8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2472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EB5D-EDF8-4330-A08A-825713514148}" type="datetimeFigureOut">
              <a:rPr lang="it-IT" smtClean="0"/>
              <a:t>28/09/2016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0D53-75B2-4857-8B5C-FED872CDB8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0405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EB5D-EDF8-4330-A08A-825713514148}" type="datetimeFigureOut">
              <a:rPr lang="it-IT" smtClean="0"/>
              <a:t>28/09/2016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0D53-75B2-4857-8B5C-FED872CDB8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1114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7486" y="273050"/>
            <a:ext cx="10968567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607485" y="1598613"/>
            <a:ext cx="5382683" cy="449738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3367" y="1598613"/>
            <a:ext cx="5382684" cy="449738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C8257C-558D-414F-8001-365948EA80A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650766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olo, testo e C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7486" y="273050"/>
            <a:ext cx="10968567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607485" y="1598613"/>
            <a:ext cx="5382683" cy="449738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lipArt 3"/>
          <p:cNvSpPr>
            <a:spLocks noGrp="1"/>
          </p:cNvSpPr>
          <p:nvPr>
            <p:ph type="clipArt" sz="half" idx="2"/>
          </p:nvPr>
        </p:nvSpPr>
        <p:spPr>
          <a:xfrm>
            <a:off x="6193367" y="1598613"/>
            <a:ext cx="5382684" cy="4497387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B2078B-68A9-48A9-A9BC-4845867E000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83162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EB5D-EDF8-4330-A08A-825713514148}" type="datetimeFigureOut">
              <a:rPr lang="it-IT" smtClean="0"/>
              <a:t>28/09/2016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0D53-75B2-4857-8B5C-FED872CDB8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363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EB5D-EDF8-4330-A08A-825713514148}" type="datetimeFigureOut">
              <a:rPr lang="it-IT" smtClean="0"/>
              <a:t>28/09/2016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0D53-75B2-4857-8B5C-FED872CDB8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6190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EB5D-EDF8-4330-A08A-825713514148}" type="datetimeFigureOut">
              <a:rPr lang="it-IT" smtClean="0"/>
              <a:t>28/09/2016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0D53-75B2-4857-8B5C-FED872CDB8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0379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EB5D-EDF8-4330-A08A-825713514148}" type="datetimeFigureOut">
              <a:rPr lang="it-IT" smtClean="0"/>
              <a:t>28/09/2016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0D53-75B2-4857-8B5C-FED872CDB8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1363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EB5D-EDF8-4330-A08A-825713514148}" type="datetimeFigureOut">
              <a:rPr lang="it-IT" smtClean="0"/>
              <a:t>28/09/2016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0D53-75B2-4857-8B5C-FED872CDB8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5098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EB5D-EDF8-4330-A08A-825713514148}" type="datetimeFigureOut">
              <a:rPr lang="it-IT" smtClean="0"/>
              <a:t>28/09/2016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0D53-75B2-4857-8B5C-FED872CDB8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1868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EB5D-EDF8-4330-A08A-825713514148}" type="datetimeFigureOut">
              <a:rPr lang="it-IT" smtClean="0"/>
              <a:t>28/09/2016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0D53-75B2-4857-8B5C-FED872CDB8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2627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EB5D-EDF8-4330-A08A-825713514148}" type="datetimeFigureOut">
              <a:rPr lang="it-IT" smtClean="0"/>
              <a:t>28/09/2016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0D53-75B2-4857-8B5C-FED872CDB8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7203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6EB5D-EDF8-4330-A08A-825713514148}" type="datetimeFigureOut">
              <a:rPr lang="it-IT" smtClean="0"/>
              <a:t>28/09/2016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C0D53-75B2-4857-8B5C-FED872CDB8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6451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4" r:id="rId12"/>
    <p:sldLayoutId id="2147483675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JP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gif"/><Relationship Id="rId5" Type="http://schemas.openxmlformats.org/officeDocument/2006/relationships/image" Target="../media/image8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1012" y="404630"/>
            <a:ext cx="8143792" cy="5173650"/>
          </a:xfrm>
          <a:prstGeom prst="rect">
            <a:avLst/>
          </a:prstGeom>
        </p:spPr>
      </p:pic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00908" y="3334239"/>
            <a:ext cx="9144000" cy="1655762"/>
          </a:xfrm>
        </p:spPr>
        <p:txBody>
          <a:bodyPr/>
          <a:lstStyle/>
          <a:p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Corso in Global Management</a:t>
            </a:r>
          </a:p>
          <a:p>
            <a:r>
              <a:rPr lang="it-IT" sz="2000" i="1" dirty="0" smtClean="0">
                <a:solidFill>
                  <a:schemeClr val="accent1">
                    <a:lumMod val="75000"/>
                  </a:schemeClr>
                </a:solidFill>
              </a:rPr>
              <a:t>Docente Monica </a:t>
            </a:r>
            <a:r>
              <a:rPr lang="it-IT" sz="2000" i="1" dirty="0" err="1">
                <a:solidFill>
                  <a:schemeClr val="accent1">
                    <a:lumMod val="75000"/>
                  </a:schemeClr>
                </a:solidFill>
              </a:rPr>
              <a:t>M</a:t>
            </a:r>
            <a:r>
              <a:rPr lang="it-IT" sz="2000" i="1" dirty="0" err="1" smtClean="0">
                <a:solidFill>
                  <a:schemeClr val="accent1">
                    <a:lumMod val="75000"/>
                  </a:schemeClr>
                </a:solidFill>
              </a:rPr>
              <a:t>andalà</a:t>
            </a:r>
            <a:endParaRPr lang="it-IT" sz="2000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sz="2000" i="1" dirty="0" smtClean="0">
                <a:solidFill>
                  <a:schemeClr val="accent1">
                    <a:lumMod val="75000"/>
                  </a:schemeClr>
                </a:solidFill>
              </a:rPr>
              <a:t>Modulo «Tecniche di comunicazione»</a:t>
            </a:r>
          </a:p>
        </p:txBody>
      </p:sp>
      <p:pic>
        <p:nvPicPr>
          <p:cNvPr id="5" name="Segnaposto contenuto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7285" y="711425"/>
            <a:ext cx="651307" cy="643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69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404813"/>
            <a:ext cx="10363200" cy="1554162"/>
          </a:xfrm>
        </p:spPr>
        <p:txBody>
          <a:bodyPr/>
          <a:lstStyle/>
          <a:p>
            <a:pPr eaLnBrk="1" hangingPunct="1">
              <a:defRPr/>
            </a:pPr>
            <a:r>
              <a:rPr lang="it-IT" altLang="it-IT" sz="3200" i="1" smtClean="0"/>
              <a:t/>
            </a:r>
            <a:br>
              <a:rPr lang="it-IT" altLang="it-IT" sz="3200" i="1" smtClean="0"/>
            </a:br>
            <a:endParaRPr lang="it-IT" altLang="it-IT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7486" y="2819400"/>
            <a:ext cx="10968567" cy="4497388"/>
          </a:xfrm>
        </p:spPr>
        <p:txBody>
          <a:bodyPr/>
          <a:lstStyle/>
          <a:p>
            <a:pPr eaLnBrk="1" hangingPunct="1">
              <a:defRPr/>
            </a:pPr>
            <a:r>
              <a:rPr lang="it-IT" altLang="it-IT" sz="2400" dirty="0" smtClean="0"/>
              <a:t>In senso generale è il ricevente del processo comunicativo (i lettori di un quotidiano, gli ascoltatori radiofonici, i telespettatori)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altLang="it-IT" sz="2400" b="1" dirty="0" smtClean="0"/>
              <a:t>	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altLang="it-IT" sz="2400" b="1" dirty="0" smtClean="0"/>
              <a:t>Nodi problematici</a:t>
            </a:r>
          </a:p>
          <a:p>
            <a:pPr eaLnBrk="1" hangingPunct="1">
              <a:defRPr/>
            </a:pPr>
            <a:r>
              <a:rPr lang="it-IT" altLang="it-IT" sz="2400" dirty="0" smtClean="0"/>
              <a:t>sinteticità del concetto/ complessità della realtà rappresentata</a:t>
            </a:r>
          </a:p>
          <a:p>
            <a:pPr eaLnBrk="1" hangingPunct="1">
              <a:defRPr/>
            </a:pPr>
            <a:r>
              <a:rPr lang="it-IT" altLang="it-IT" sz="2400" dirty="0" err="1" smtClean="0"/>
              <a:t>classificabilità</a:t>
            </a:r>
            <a:r>
              <a:rPr lang="it-IT" altLang="it-IT" sz="2400" dirty="0" smtClean="0"/>
              <a:t>/non </a:t>
            </a:r>
            <a:r>
              <a:rPr lang="it-IT" altLang="it-IT" sz="2400" dirty="0" err="1" smtClean="0"/>
              <a:t>classificabilità</a:t>
            </a:r>
            <a:endParaRPr lang="it-IT" altLang="it-IT" sz="2400" dirty="0" smtClean="0"/>
          </a:p>
          <a:p>
            <a:pPr eaLnBrk="1" hangingPunct="1">
              <a:defRPr/>
            </a:pPr>
            <a:endParaRPr lang="it-IT" altLang="it-IT" sz="2400" b="1" dirty="0" smtClean="0"/>
          </a:p>
          <a:p>
            <a:pPr eaLnBrk="1" hangingPunct="1">
              <a:defRPr/>
            </a:pPr>
            <a:endParaRPr lang="it-IT" altLang="it-IT" sz="2400" b="1" dirty="0" smtClean="0"/>
          </a:p>
          <a:p>
            <a:pPr eaLnBrk="1" hangingPunct="1">
              <a:defRPr/>
            </a:pPr>
            <a:endParaRPr lang="it-IT" altLang="it-IT" sz="2400" b="1" dirty="0" smtClean="0"/>
          </a:p>
          <a:p>
            <a:pPr eaLnBrk="1" hangingPunct="1">
              <a:defRPr/>
            </a:pPr>
            <a:endParaRPr lang="it-IT" altLang="it-IT" sz="2400" dirty="0" smtClean="0"/>
          </a:p>
          <a:p>
            <a:pPr eaLnBrk="1" hangingPunct="1">
              <a:defRPr/>
            </a:pPr>
            <a:endParaRPr lang="it-IT" altLang="it-IT" sz="2400" dirty="0" smtClean="0"/>
          </a:p>
        </p:txBody>
      </p:sp>
      <p:pic>
        <p:nvPicPr>
          <p:cNvPr id="27652" name="Picture 4" descr="pubblic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551" y="1700213"/>
            <a:ext cx="325120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3983569" y="1916116"/>
            <a:ext cx="271856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b="1">
                <a:solidFill>
                  <a:srgbClr val="FF9900"/>
                </a:solidFill>
                <a:latin typeface="Arial Black" pitchFamily="34" charset="0"/>
              </a:rPr>
              <a:t>Il ricevente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b="1">
                <a:solidFill>
                  <a:schemeClr val="tx2"/>
                </a:solidFill>
                <a:latin typeface="Arial Black" pitchFamily="34" charset="0"/>
              </a:rPr>
              <a:t>Gli elementi costitutivi della comunicazione</a:t>
            </a:r>
            <a:br>
              <a:rPr lang="it-IT" altLang="it-IT" b="1">
                <a:solidFill>
                  <a:schemeClr val="tx2"/>
                </a:solidFill>
                <a:latin typeface="Arial Black" pitchFamily="34" charset="0"/>
              </a:rPr>
            </a:br>
            <a:endParaRPr lang="it-IT" altLang="it-IT" sz="4000" b="1"/>
          </a:p>
        </p:txBody>
      </p:sp>
      <p:pic>
        <p:nvPicPr>
          <p:cNvPr id="7" name="Segnaposto contenuto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3676" y="6044342"/>
            <a:ext cx="739232" cy="730497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690" y="6097160"/>
            <a:ext cx="1153195" cy="71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961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390651" y="1341438"/>
            <a:ext cx="10058400" cy="1295400"/>
          </a:xfrm>
        </p:spPr>
        <p:txBody>
          <a:bodyPr/>
          <a:lstStyle/>
          <a:p>
            <a:pPr eaLnBrk="1" hangingPunct="1">
              <a:defRPr/>
            </a:pPr>
            <a:r>
              <a:rPr lang="it-IT" altLang="it-IT" sz="3200" b="1" smtClean="0">
                <a:solidFill>
                  <a:srgbClr val="FF9900"/>
                </a:solidFill>
                <a:latin typeface="Arial Black" pitchFamily="34" charset="0"/>
              </a:rPr>
              <a:t>Feedback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27053" y="2112963"/>
            <a:ext cx="5378449" cy="4411662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it-IT" altLang="it-IT" sz="2400" dirty="0" smtClean="0"/>
              <a:t>Il feedback è: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it-IT" altLang="it-IT" sz="2400" smtClean="0"/>
              <a:t>la risposta o parte di risposta ad uno stimolo comunicativo che il ricevente rimanda alla fonte.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it-IT" altLang="it-IT" sz="2400" dirty="0" smtClean="0"/>
              <a:t>lo scopo del feedback consiste nel controllare l’efficacia del messaggio (nel breve) e l’efficienza del processo (nel medio-lungo termine).</a:t>
            </a:r>
          </a:p>
        </p:txBody>
      </p:sp>
      <p:graphicFrame>
        <p:nvGraphicFramePr>
          <p:cNvPr id="39940" name="Object 4"/>
          <p:cNvGraphicFramePr>
            <a:graphicFrameLocks noGrp="1" noChangeAspect="1"/>
          </p:cNvGraphicFramePr>
          <p:nvPr>
            <p:ph type="clipArt" sz="half" idx="2"/>
          </p:nvPr>
        </p:nvGraphicFramePr>
        <p:xfrm>
          <a:off x="6197600" y="3089278"/>
          <a:ext cx="5486400" cy="350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Immagine bitmap" r:id="rId4" imgW="4129524" imgH="3520745" progId="Paint.Picture">
                  <p:embed/>
                </p:oleObj>
              </mc:Choice>
              <mc:Fallback>
                <p:oleObj name="Immagine bitmap" r:id="rId4" imgW="4129524" imgH="3520745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7600" y="3089278"/>
                        <a:ext cx="5486400" cy="3508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b="1">
                <a:solidFill>
                  <a:schemeClr val="tx2"/>
                </a:solidFill>
                <a:latin typeface="Arial Black" pitchFamily="34" charset="0"/>
              </a:rPr>
              <a:t>Gli elementi costitutivi della comunicazione</a:t>
            </a:r>
            <a:br>
              <a:rPr lang="it-IT" altLang="it-IT" b="1">
                <a:solidFill>
                  <a:schemeClr val="tx2"/>
                </a:solidFill>
                <a:latin typeface="Arial Black" pitchFamily="34" charset="0"/>
              </a:rPr>
            </a:br>
            <a:endParaRPr lang="it-IT" altLang="it-IT" sz="4000" b="1"/>
          </a:p>
        </p:txBody>
      </p:sp>
      <p:pic>
        <p:nvPicPr>
          <p:cNvPr id="6" name="Segnaposto contenuto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3676" y="6044342"/>
            <a:ext cx="739232" cy="730497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690" y="6097160"/>
            <a:ext cx="1153195" cy="71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1339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>
          <a:xfrm>
            <a:off x="1008592" y="373084"/>
            <a:ext cx="12096751" cy="1143000"/>
          </a:xfrm>
        </p:spPr>
        <p:txBody>
          <a:bodyPr/>
          <a:lstStyle/>
          <a:p>
            <a:pPr eaLnBrk="1" hangingPunct="1">
              <a:defRPr/>
            </a:pPr>
            <a:r>
              <a:rPr lang="it-IT" altLang="it-IT" sz="3600" b="1" dirty="0" smtClean="0"/>
              <a:t>PRINCIPI DELLA COMUNICAZIONE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45995" y="1800663"/>
            <a:ext cx="11684000" cy="4114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it-IT" altLang="it-IT" dirty="0" smtClean="0"/>
              <a:t>1- Chi dice		 		           </a:t>
            </a:r>
            <a:r>
              <a:rPr lang="it-IT" altLang="it-IT" b="1" i="1" dirty="0" smtClean="0"/>
              <a:t>la fonte</a:t>
            </a:r>
            <a:r>
              <a:rPr lang="it-IT" altLang="it-IT" i="1" dirty="0" smtClean="0"/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altLang="it-IT" dirty="0" smtClean="0"/>
              <a:t>	</a:t>
            </a:r>
          </a:p>
          <a:p>
            <a:pPr eaLnBrk="1" hangingPunct="1">
              <a:defRPr/>
            </a:pPr>
            <a:r>
              <a:rPr lang="it-IT" altLang="it-IT" dirty="0" smtClean="0"/>
              <a:t>2- Che cosa		</a:t>
            </a:r>
            <a:r>
              <a:rPr lang="it-IT" altLang="it-IT" b="1" dirty="0" smtClean="0"/>
              <a:t>	          </a:t>
            </a:r>
            <a:r>
              <a:rPr lang="it-IT" altLang="it-IT" b="1" i="1" dirty="0" smtClean="0"/>
              <a:t>il messaggio</a:t>
            </a:r>
            <a:br>
              <a:rPr lang="it-IT" altLang="it-IT" b="1" i="1" dirty="0" smtClean="0"/>
            </a:br>
            <a:r>
              <a:rPr lang="it-IT" altLang="it-IT" dirty="0" smtClean="0"/>
              <a:t>		</a:t>
            </a:r>
          </a:p>
          <a:p>
            <a:pPr eaLnBrk="1" hangingPunct="1">
              <a:defRPr/>
            </a:pPr>
            <a:r>
              <a:rPr lang="it-IT" altLang="it-IT" dirty="0" smtClean="0"/>
              <a:t>3- Attraverso  quale canale	         </a:t>
            </a:r>
            <a:r>
              <a:rPr lang="it-IT" altLang="it-IT" b="1" i="1" dirty="0" smtClean="0"/>
              <a:t>il canale</a:t>
            </a:r>
            <a:br>
              <a:rPr lang="it-IT" altLang="it-IT" b="1" i="1" dirty="0" smtClean="0"/>
            </a:br>
            <a:r>
              <a:rPr lang="it-IT" altLang="it-IT" dirty="0" smtClean="0"/>
              <a:t>		</a:t>
            </a:r>
          </a:p>
          <a:p>
            <a:pPr eaLnBrk="1" hangingPunct="1">
              <a:defRPr/>
            </a:pPr>
            <a:r>
              <a:rPr lang="it-IT" altLang="it-IT" dirty="0" smtClean="0"/>
              <a:t>4- A chi				             </a:t>
            </a:r>
            <a:r>
              <a:rPr lang="it-IT" altLang="it-IT" b="1" i="1" dirty="0" smtClean="0"/>
              <a:t>il ricevente</a:t>
            </a:r>
            <a:br>
              <a:rPr lang="it-IT" altLang="it-IT" b="1" i="1" dirty="0" smtClean="0"/>
            </a:br>
            <a:r>
              <a:rPr lang="it-IT" altLang="it-IT" dirty="0" smtClean="0"/>
              <a:t>		</a:t>
            </a:r>
            <a:endParaRPr lang="it-IT" altLang="it-IT" i="1" dirty="0" smtClean="0"/>
          </a:p>
          <a:p>
            <a:pPr eaLnBrk="1" hangingPunct="1">
              <a:defRPr/>
            </a:pPr>
            <a:r>
              <a:rPr lang="it-IT" altLang="it-IT" dirty="0" smtClean="0"/>
              <a:t>5- Con quale effetto		           </a:t>
            </a:r>
            <a:r>
              <a:rPr lang="it-IT" altLang="it-IT" b="1" i="1" dirty="0" smtClean="0"/>
              <a:t>l’effetto</a:t>
            </a:r>
            <a:br>
              <a:rPr lang="it-IT" altLang="it-IT" b="1" i="1" dirty="0" smtClean="0"/>
            </a:br>
            <a:r>
              <a:rPr lang="it-IT" altLang="it-IT" dirty="0" smtClean="0"/>
              <a:t>		</a:t>
            </a:r>
            <a:endParaRPr lang="it-IT" altLang="it-IT" i="1" dirty="0" smtClean="0"/>
          </a:p>
          <a:p>
            <a:pPr marL="0" indent="0" eaLnBrk="1" hangingPunct="1">
              <a:buNone/>
              <a:defRPr/>
            </a:pPr>
            <a:endParaRPr lang="it-IT" altLang="it-IT" dirty="0" smtClean="0"/>
          </a:p>
        </p:txBody>
      </p:sp>
      <p:sp>
        <p:nvSpPr>
          <p:cNvPr id="9220" name="AutoShape 6"/>
          <p:cNvSpPr>
            <a:spLocks noChangeArrowheads="1"/>
          </p:cNvSpPr>
          <p:nvPr/>
        </p:nvSpPr>
        <p:spPr bwMode="auto">
          <a:xfrm>
            <a:off x="3231338" y="1979507"/>
            <a:ext cx="1301749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rgbClr val="99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/>
          </a:p>
        </p:txBody>
      </p:sp>
      <p:sp>
        <p:nvSpPr>
          <p:cNvPr id="9221" name="AutoShape 7"/>
          <p:cNvSpPr>
            <a:spLocks noChangeArrowheads="1"/>
          </p:cNvSpPr>
          <p:nvPr/>
        </p:nvSpPr>
        <p:spPr bwMode="auto">
          <a:xfrm>
            <a:off x="3231337" y="2906563"/>
            <a:ext cx="1301749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rgbClr val="99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/>
          </a:p>
        </p:txBody>
      </p:sp>
      <p:sp>
        <p:nvSpPr>
          <p:cNvPr id="9222" name="AutoShape 8"/>
          <p:cNvSpPr>
            <a:spLocks noChangeArrowheads="1"/>
          </p:cNvSpPr>
          <p:nvPr/>
        </p:nvSpPr>
        <p:spPr bwMode="auto">
          <a:xfrm>
            <a:off x="4746759" y="3425069"/>
            <a:ext cx="1200814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rgbClr val="99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/>
          </a:p>
        </p:txBody>
      </p:sp>
      <p:sp>
        <p:nvSpPr>
          <p:cNvPr id="9223" name="AutoShape 9"/>
          <p:cNvSpPr>
            <a:spLocks noChangeArrowheads="1"/>
          </p:cNvSpPr>
          <p:nvPr/>
        </p:nvSpPr>
        <p:spPr bwMode="auto">
          <a:xfrm>
            <a:off x="2580462" y="4190330"/>
            <a:ext cx="3118880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rgbClr val="99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/>
          </a:p>
        </p:txBody>
      </p:sp>
      <p:sp>
        <p:nvSpPr>
          <p:cNvPr id="9224" name="AutoShape 10"/>
          <p:cNvSpPr>
            <a:spLocks noChangeArrowheads="1"/>
          </p:cNvSpPr>
          <p:nvPr/>
        </p:nvSpPr>
        <p:spPr bwMode="auto">
          <a:xfrm>
            <a:off x="4533086" y="4947870"/>
            <a:ext cx="1301751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rgbClr val="99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/>
          </a:p>
        </p:txBody>
      </p:sp>
      <p:sp>
        <p:nvSpPr>
          <p:cNvPr id="9225" name="Rectangle 11"/>
          <p:cNvSpPr>
            <a:spLocks noChangeArrowheads="1"/>
          </p:cNvSpPr>
          <p:nvPr/>
        </p:nvSpPr>
        <p:spPr bwMode="auto">
          <a:xfrm>
            <a:off x="7573433" y="6400802"/>
            <a:ext cx="349647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400" b="1" i="1">
                <a:solidFill>
                  <a:schemeClr val="tx2"/>
                </a:solidFill>
                <a:latin typeface="Tahoma" pitchFamily="34" charset="0"/>
              </a:rPr>
              <a:t>H. D. Lasswell (1948)</a:t>
            </a:r>
          </a:p>
        </p:txBody>
      </p:sp>
      <p:pic>
        <p:nvPicPr>
          <p:cNvPr id="10" name="Segnaposto contenuto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3676" y="6044342"/>
            <a:ext cx="739232" cy="730497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690" y="6097160"/>
            <a:ext cx="1153195" cy="71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29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altLang="it-IT" sz="4000" smtClean="0"/>
              <a:t>Gli elementi comunicativi</a:t>
            </a:r>
            <a:br>
              <a:rPr lang="it-IT" altLang="it-IT" sz="4000" smtClean="0"/>
            </a:br>
            <a:r>
              <a:rPr lang="it-IT" altLang="it-IT" sz="4000" smtClean="0"/>
              <a:t>di Dell Hymes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4435" y="1978025"/>
            <a:ext cx="11523133" cy="4546600"/>
          </a:xfrm>
          <a:solidFill>
            <a:srgbClr val="993366"/>
          </a:solidFill>
          <a:scene3d>
            <a:camera prst="legacyPerspectiveFront">
              <a:rot lat="1500000" lon="1500000" rev="0"/>
            </a:camera>
            <a:lightRig rig="legacyFlat2" dir="b"/>
          </a:scene3d>
          <a:sp3d extrusionH="430200" prstMaterial="legacyMatte">
            <a:bevelT w="13500" h="13500" prst="angle"/>
            <a:bevelB w="13500" h="13500" prst="angle"/>
            <a:extrusionClr>
              <a:srgbClr val="993366"/>
            </a:extrusionClr>
          </a:sp3d>
        </p:spPr>
        <p:txBody>
          <a:bodyPr>
            <a:flatTx/>
          </a:bodyPr>
          <a:lstStyle/>
          <a:p>
            <a:pPr marL="552450" indent="-552450" algn="just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it-IT" altLang="it-IT" sz="2400" b="1" i="1" dirty="0" err="1" smtClean="0">
                <a:effectLst/>
              </a:rPr>
              <a:t>Setting</a:t>
            </a:r>
            <a:r>
              <a:rPr lang="it-IT" altLang="it-IT" sz="2400" dirty="0" smtClean="0">
                <a:effectLst/>
              </a:rPr>
              <a:t>: le circostanze dell’atto comunicativo e l’ambiente psicologico e culturale</a:t>
            </a:r>
          </a:p>
          <a:p>
            <a:pPr marL="552450" indent="-552450" algn="just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it-IT" altLang="it-IT" sz="2400" b="1" i="1" dirty="0" err="1" smtClean="0">
                <a:effectLst/>
              </a:rPr>
              <a:t>Partecipants</a:t>
            </a:r>
            <a:r>
              <a:rPr lang="it-IT" altLang="it-IT" sz="2400" dirty="0" smtClean="0">
                <a:effectLst/>
              </a:rPr>
              <a:t>: gli individui e gli enti comunicativi coinvolti</a:t>
            </a:r>
          </a:p>
          <a:p>
            <a:pPr marL="552450" indent="-552450" algn="just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it-IT" altLang="it-IT" sz="2400" b="1" i="1" dirty="0" err="1" smtClean="0">
                <a:effectLst/>
              </a:rPr>
              <a:t>Ends</a:t>
            </a:r>
            <a:r>
              <a:rPr lang="it-IT" altLang="it-IT" sz="2400" b="1" i="1" dirty="0" smtClean="0">
                <a:effectLst/>
              </a:rPr>
              <a:t>:</a:t>
            </a:r>
            <a:r>
              <a:rPr lang="it-IT" altLang="it-IT" sz="2400" dirty="0" smtClean="0">
                <a:effectLst/>
              </a:rPr>
              <a:t> gli obiettivi, attesi e ottenuti</a:t>
            </a:r>
          </a:p>
          <a:p>
            <a:pPr marL="552450" indent="-552450" algn="just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it-IT" altLang="it-IT" sz="2400" b="1" i="1" dirty="0" smtClean="0">
                <a:effectLst/>
              </a:rPr>
              <a:t>Art </a:t>
            </a:r>
            <a:r>
              <a:rPr lang="it-IT" altLang="it-IT" sz="2400" b="1" i="1" dirty="0" err="1" smtClean="0">
                <a:effectLst/>
              </a:rPr>
              <a:t>Characteristic</a:t>
            </a:r>
            <a:r>
              <a:rPr lang="it-IT" altLang="it-IT" sz="2400" b="1" i="1" dirty="0" smtClean="0">
                <a:effectLst/>
              </a:rPr>
              <a:t>:</a:t>
            </a:r>
            <a:r>
              <a:rPr lang="it-IT" altLang="it-IT" sz="2400" dirty="0" smtClean="0">
                <a:effectLst/>
              </a:rPr>
              <a:t>  forme e contenuti dello scambio comunicativo</a:t>
            </a:r>
          </a:p>
          <a:p>
            <a:pPr marL="552450" indent="-552450" algn="just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it-IT" altLang="it-IT" sz="2400" b="1" i="1" dirty="0" err="1" smtClean="0">
                <a:effectLst/>
              </a:rPr>
              <a:t>Key</a:t>
            </a:r>
            <a:r>
              <a:rPr lang="it-IT" altLang="it-IT" sz="2400" b="1" i="1" dirty="0" smtClean="0">
                <a:effectLst/>
              </a:rPr>
              <a:t>:</a:t>
            </a:r>
            <a:r>
              <a:rPr lang="it-IT" altLang="it-IT" sz="2400" dirty="0" smtClean="0">
                <a:effectLst/>
              </a:rPr>
              <a:t> il modo con cui l’atto comunicativo si è compiuto</a:t>
            </a:r>
          </a:p>
          <a:p>
            <a:pPr marL="552450" indent="-552450" algn="just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it-IT" altLang="it-IT" sz="2400" b="1" i="1" dirty="0" smtClean="0">
                <a:effectLst/>
              </a:rPr>
              <a:t>Instruments:</a:t>
            </a:r>
            <a:r>
              <a:rPr lang="it-IT" altLang="it-IT" sz="2400" dirty="0" smtClean="0">
                <a:effectLst/>
              </a:rPr>
              <a:t> codice e canali</a:t>
            </a:r>
          </a:p>
          <a:p>
            <a:pPr marL="552450" indent="-552450" algn="just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it-IT" altLang="it-IT" sz="2400" b="1" dirty="0" err="1" smtClean="0">
                <a:effectLst/>
              </a:rPr>
              <a:t>Norms</a:t>
            </a:r>
            <a:r>
              <a:rPr lang="it-IT" altLang="it-IT" sz="2400" b="1" dirty="0" smtClean="0">
                <a:effectLst/>
              </a:rPr>
              <a:t> of </a:t>
            </a:r>
            <a:r>
              <a:rPr lang="it-IT" altLang="it-IT" sz="2400" b="1" dirty="0" err="1" smtClean="0">
                <a:effectLst/>
              </a:rPr>
              <a:t>interaction</a:t>
            </a:r>
            <a:r>
              <a:rPr lang="it-IT" altLang="it-IT" sz="2400" b="1" dirty="0" smtClean="0">
                <a:effectLst/>
              </a:rPr>
              <a:t> and of </a:t>
            </a:r>
            <a:r>
              <a:rPr lang="it-IT" altLang="it-IT" sz="2400" b="1" dirty="0" err="1" smtClean="0">
                <a:effectLst/>
              </a:rPr>
              <a:t>interpretation</a:t>
            </a:r>
            <a:r>
              <a:rPr lang="it-IT" altLang="it-IT" sz="2400" dirty="0" smtClean="0">
                <a:effectLst/>
              </a:rPr>
              <a:t>: comportamenti specifici che accompagnano performances linguistiche e regole tipiche dell’agire</a:t>
            </a:r>
          </a:p>
          <a:p>
            <a:pPr marL="552450" indent="-552450" algn="just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it-IT" altLang="it-IT" sz="2400" b="1" dirty="0" err="1" smtClean="0">
                <a:effectLst/>
              </a:rPr>
              <a:t>Genres</a:t>
            </a:r>
            <a:r>
              <a:rPr lang="it-IT" altLang="it-IT" sz="2400" b="1" dirty="0" smtClean="0">
                <a:effectLst/>
              </a:rPr>
              <a:t>:</a:t>
            </a:r>
            <a:r>
              <a:rPr lang="it-IT" altLang="it-IT" sz="2400" dirty="0" smtClean="0">
                <a:effectLst/>
              </a:rPr>
              <a:t> categorie degli atti comunicativi (lezione, preghiera…)</a:t>
            </a:r>
            <a:endParaRPr lang="it-IT" altLang="it-IT" sz="2700" dirty="0" smtClean="0"/>
          </a:p>
        </p:txBody>
      </p:sp>
      <p:pic>
        <p:nvPicPr>
          <p:cNvPr id="4" name="Segnaposto contenuto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3676" y="6044342"/>
            <a:ext cx="739232" cy="73049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690" y="6097160"/>
            <a:ext cx="1153195" cy="71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98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ChangeArrowheads="1"/>
          </p:cNvSpPr>
          <p:nvPr/>
        </p:nvSpPr>
        <p:spPr bwMode="auto">
          <a:xfrm>
            <a:off x="1422400" y="838200"/>
            <a:ext cx="9956800" cy="9144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CC"/>
              </a:gs>
              <a:gs pos="100000">
                <a:schemeClr val="bg1"/>
              </a:gs>
            </a:gsLst>
            <a:path path="rect">
              <a:fillToRect l="100000" t="100000"/>
            </a:path>
          </a:gradFill>
          <a:ln w="9525">
            <a:solidFill>
              <a:srgbClr val="99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000" b="1">
                <a:solidFill>
                  <a:srgbClr val="000066"/>
                </a:solidFill>
              </a:rPr>
              <a:t>ALCUNE RICERCHE AFFERMANO CHE IL DIALOGO E’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000" b="1">
                <a:solidFill>
                  <a:srgbClr val="000066"/>
                </a:solidFill>
              </a:rPr>
              <a:t>FORMATO DA:</a:t>
            </a:r>
          </a:p>
        </p:txBody>
      </p:sp>
      <p:grpSp>
        <p:nvGrpSpPr>
          <p:cNvPr id="57347" name="Group 3"/>
          <p:cNvGrpSpPr>
            <a:grpSpLocks/>
          </p:cNvGrpSpPr>
          <p:nvPr/>
        </p:nvGrpSpPr>
        <p:grpSpPr bwMode="auto">
          <a:xfrm>
            <a:off x="1524000" y="2438400"/>
            <a:ext cx="2235200" cy="1524000"/>
            <a:chOff x="720" y="1248"/>
            <a:chExt cx="1056" cy="960"/>
          </a:xfrm>
        </p:grpSpPr>
        <p:sp>
          <p:nvSpPr>
            <p:cNvPr id="11277" name="AutoShape 4"/>
            <p:cNvSpPr>
              <a:spLocks noChangeArrowheads="1"/>
            </p:cNvSpPr>
            <p:nvPr/>
          </p:nvSpPr>
          <p:spPr bwMode="auto">
            <a:xfrm>
              <a:off x="720" y="1248"/>
              <a:ext cx="1056" cy="960"/>
            </a:xfrm>
            <a:prstGeom prst="downArrowCallout">
              <a:avLst>
                <a:gd name="adj1" fmla="val 27500"/>
                <a:gd name="adj2" fmla="val 27500"/>
                <a:gd name="adj3" fmla="val 16667"/>
                <a:gd name="adj4" fmla="val 66667"/>
              </a:avLst>
            </a:prstGeom>
            <a:gradFill rotWithShape="0">
              <a:gsLst>
                <a:gs pos="0">
                  <a:schemeClr val="bg1"/>
                </a:gs>
                <a:gs pos="100000">
                  <a:srgbClr val="FFCCCC"/>
                </a:gs>
              </a:gsLst>
              <a:lin ang="5400000" scaled="1"/>
            </a:gradFill>
            <a:ln w="9525">
              <a:solidFill>
                <a:srgbClr val="99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itchFamily="2" charset="2"/>
                <a:buChar char="§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Wingdings" pitchFamily="2" charset="2"/>
                <a:buChar char="§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it-IT" altLang="it-IT" sz="1800"/>
            </a:p>
          </p:txBody>
        </p:sp>
        <p:sp>
          <p:nvSpPr>
            <p:cNvPr id="11278" name="WordArt 5"/>
            <p:cNvSpPr>
              <a:spLocks noChangeArrowheads="1" noChangeShapeType="1" noTextEdit="1"/>
            </p:cNvSpPr>
            <p:nvPr/>
          </p:nvSpPr>
          <p:spPr bwMode="auto">
            <a:xfrm>
              <a:off x="1104" y="1392"/>
              <a:ext cx="324" cy="36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it-IT" sz="3600" b="1" i="1" kern="10">
                  <a:ln w="19050">
                    <a:solidFill>
                      <a:srgbClr val="993300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algn="ctr" rotWithShape="0">
                      <a:srgbClr val="C0C0C0"/>
                    </a:outerShdw>
                  </a:effectLst>
                  <a:latin typeface="Impact"/>
                </a:rPr>
                <a:t>7%</a:t>
              </a:r>
            </a:p>
          </p:txBody>
        </p:sp>
      </p:grpSp>
      <p:grpSp>
        <p:nvGrpSpPr>
          <p:cNvPr id="57350" name="Group 6"/>
          <p:cNvGrpSpPr>
            <a:grpSpLocks/>
          </p:cNvGrpSpPr>
          <p:nvPr/>
        </p:nvGrpSpPr>
        <p:grpSpPr bwMode="auto">
          <a:xfrm>
            <a:off x="5283200" y="2438400"/>
            <a:ext cx="2235200" cy="1524000"/>
            <a:chOff x="2112" y="1248"/>
            <a:chExt cx="1056" cy="960"/>
          </a:xfrm>
        </p:grpSpPr>
        <p:sp>
          <p:nvSpPr>
            <p:cNvPr id="11275" name="AutoShape 7"/>
            <p:cNvSpPr>
              <a:spLocks noChangeArrowheads="1"/>
            </p:cNvSpPr>
            <p:nvPr/>
          </p:nvSpPr>
          <p:spPr bwMode="auto">
            <a:xfrm>
              <a:off x="2112" y="1248"/>
              <a:ext cx="1056" cy="960"/>
            </a:xfrm>
            <a:prstGeom prst="downArrowCallout">
              <a:avLst>
                <a:gd name="adj1" fmla="val 27500"/>
                <a:gd name="adj2" fmla="val 27500"/>
                <a:gd name="adj3" fmla="val 16667"/>
                <a:gd name="adj4" fmla="val 66667"/>
              </a:avLst>
            </a:prstGeom>
            <a:gradFill rotWithShape="0">
              <a:gsLst>
                <a:gs pos="0">
                  <a:schemeClr val="bg1"/>
                </a:gs>
                <a:gs pos="100000">
                  <a:srgbClr val="FFCCCC"/>
                </a:gs>
              </a:gsLst>
              <a:lin ang="5400000" scaled="1"/>
            </a:gradFill>
            <a:ln w="9525">
              <a:solidFill>
                <a:srgbClr val="99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itchFamily="2" charset="2"/>
                <a:buChar char="§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Wingdings" pitchFamily="2" charset="2"/>
                <a:buChar char="§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it-IT" altLang="it-IT" sz="1800"/>
            </a:p>
          </p:txBody>
        </p:sp>
        <p:sp>
          <p:nvSpPr>
            <p:cNvPr id="11276" name="WordArt 8"/>
            <p:cNvSpPr>
              <a:spLocks noChangeArrowheads="1" noChangeShapeType="1" noTextEdit="1"/>
            </p:cNvSpPr>
            <p:nvPr/>
          </p:nvSpPr>
          <p:spPr bwMode="auto">
            <a:xfrm>
              <a:off x="2496" y="1392"/>
              <a:ext cx="324" cy="36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it-IT" sz="3600" b="1" i="1" kern="10">
                  <a:ln w="19050">
                    <a:solidFill>
                      <a:srgbClr val="993300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algn="ctr" rotWithShape="0">
                      <a:srgbClr val="C0C0C0"/>
                    </a:outerShdw>
                  </a:effectLst>
                  <a:latin typeface="Impact"/>
                </a:rPr>
                <a:t>38%</a:t>
              </a:r>
            </a:p>
          </p:txBody>
        </p:sp>
      </p:grpSp>
      <p:grpSp>
        <p:nvGrpSpPr>
          <p:cNvPr id="57353" name="Group 9"/>
          <p:cNvGrpSpPr>
            <a:grpSpLocks/>
          </p:cNvGrpSpPr>
          <p:nvPr/>
        </p:nvGrpSpPr>
        <p:grpSpPr bwMode="auto">
          <a:xfrm>
            <a:off x="8940800" y="2438400"/>
            <a:ext cx="2235200" cy="1524000"/>
            <a:chOff x="3792" y="1248"/>
            <a:chExt cx="1056" cy="960"/>
          </a:xfrm>
        </p:grpSpPr>
        <p:sp>
          <p:nvSpPr>
            <p:cNvPr id="11273" name="AutoShape 10"/>
            <p:cNvSpPr>
              <a:spLocks noChangeArrowheads="1"/>
            </p:cNvSpPr>
            <p:nvPr/>
          </p:nvSpPr>
          <p:spPr bwMode="auto">
            <a:xfrm>
              <a:off x="3792" y="1248"/>
              <a:ext cx="1056" cy="960"/>
            </a:xfrm>
            <a:prstGeom prst="downArrowCallout">
              <a:avLst>
                <a:gd name="adj1" fmla="val 27500"/>
                <a:gd name="adj2" fmla="val 27500"/>
                <a:gd name="adj3" fmla="val 16667"/>
                <a:gd name="adj4" fmla="val 66667"/>
              </a:avLst>
            </a:prstGeom>
            <a:gradFill rotWithShape="0">
              <a:gsLst>
                <a:gs pos="0">
                  <a:schemeClr val="bg1"/>
                </a:gs>
                <a:gs pos="100000">
                  <a:srgbClr val="FFCCCC"/>
                </a:gs>
              </a:gsLst>
              <a:lin ang="5400000" scaled="1"/>
            </a:gradFill>
            <a:ln w="9525">
              <a:solidFill>
                <a:srgbClr val="99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itchFamily="2" charset="2"/>
                <a:buChar char="§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Wingdings" pitchFamily="2" charset="2"/>
                <a:buChar char="§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it-IT" altLang="it-IT" sz="1800"/>
            </a:p>
          </p:txBody>
        </p:sp>
        <p:sp>
          <p:nvSpPr>
            <p:cNvPr id="11274" name="WordArt 11"/>
            <p:cNvSpPr>
              <a:spLocks noChangeArrowheads="1" noChangeShapeType="1" noTextEdit="1"/>
            </p:cNvSpPr>
            <p:nvPr/>
          </p:nvSpPr>
          <p:spPr bwMode="auto">
            <a:xfrm>
              <a:off x="4176" y="1392"/>
              <a:ext cx="324" cy="36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it-IT" sz="3600" b="1" i="1" kern="10">
                  <a:ln w="19050">
                    <a:solidFill>
                      <a:srgbClr val="993300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algn="ctr" rotWithShape="0">
                      <a:srgbClr val="C0C0C0"/>
                    </a:outerShdw>
                  </a:effectLst>
                  <a:latin typeface="Impact"/>
                </a:rPr>
                <a:t>55%</a:t>
              </a:r>
            </a:p>
          </p:txBody>
        </p:sp>
      </p:grpSp>
      <p:sp>
        <p:nvSpPr>
          <p:cNvPr id="57356" name="Oval 12"/>
          <p:cNvSpPr>
            <a:spLocks noChangeArrowheads="1"/>
          </p:cNvSpPr>
          <p:nvPr/>
        </p:nvSpPr>
        <p:spPr bwMode="auto">
          <a:xfrm>
            <a:off x="1422400" y="4495800"/>
            <a:ext cx="2438400" cy="1524000"/>
          </a:xfrm>
          <a:prstGeom prst="ellipse">
            <a:avLst/>
          </a:prstGeom>
          <a:gradFill rotWithShape="0">
            <a:gsLst>
              <a:gs pos="0">
                <a:schemeClr val="bg1"/>
              </a:gs>
              <a:gs pos="100000">
                <a:srgbClr val="CCFF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400" b="1">
                <a:solidFill>
                  <a:srgbClr val="FF0000"/>
                </a:solidFill>
              </a:rPr>
              <a:t>PAROLE</a:t>
            </a:r>
          </a:p>
        </p:txBody>
      </p:sp>
      <p:sp>
        <p:nvSpPr>
          <p:cNvPr id="57357" name="Oval 13"/>
          <p:cNvSpPr>
            <a:spLocks noChangeArrowheads="1"/>
          </p:cNvSpPr>
          <p:nvPr/>
        </p:nvSpPr>
        <p:spPr bwMode="auto">
          <a:xfrm>
            <a:off x="5181600" y="4495800"/>
            <a:ext cx="2438400" cy="1524000"/>
          </a:xfrm>
          <a:prstGeom prst="ellipse">
            <a:avLst/>
          </a:prstGeom>
          <a:gradFill rotWithShape="0">
            <a:gsLst>
              <a:gs pos="0">
                <a:schemeClr val="bg1"/>
              </a:gs>
              <a:gs pos="100000">
                <a:srgbClr val="CCFF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400" b="1">
                <a:solidFill>
                  <a:srgbClr val="FF0000"/>
                </a:solidFill>
              </a:rPr>
              <a:t>VOCE</a:t>
            </a:r>
          </a:p>
        </p:txBody>
      </p:sp>
      <p:sp>
        <p:nvSpPr>
          <p:cNvPr id="57358" name="Oval 14"/>
          <p:cNvSpPr>
            <a:spLocks noChangeArrowheads="1"/>
          </p:cNvSpPr>
          <p:nvPr/>
        </p:nvSpPr>
        <p:spPr bwMode="auto">
          <a:xfrm>
            <a:off x="8534400" y="4495800"/>
            <a:ext cx="3149600" cy="1524000"/>
          </a:xfrm>
          <a:prstGeom prst="ellipse">
            <a:avLst/>
          </a:prstGeom>
          <a:gradFill rotWithShape="0">
            <a:gsLst>
              <a:gs pos="0">
                <a:schemeClr val="bg1"/>
              </a:gs>
              <a:gs pos="100000">
                <a:srgbClr val="CCFF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400" b="1">
                <a:solidFill>
                  <a:srgbClr val="FF0000"/>
                </a:solidFill>
              </a:rPr>
              <a:t>GESTUALITA’</a:t>
            </a:r>
          </a:p>
        </p:txBody>
      </p:sp>
      <p:pic>
        <p:nvPicPr>
          <p:cNvPr id="15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3676" y="6044342"/>
            <a:ext cx="739232" cy="730497"/>
          </a:xfrm>
        </p:spPr>
      </p:pic>
      <p:pic>
        <p:nvPicPr>
          <p:cNvPr id="16" name="Immagin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690" y="6097160"/>
            <a:ext cx="1153195" cy="71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995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7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7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7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7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7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7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7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7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 animBg="1" autoUpdateAnimBg="0"/>
      <p:bldP spid="57356" grpId="0" animBg="1" autoUpdateAnimBg="0"/>
      <p:bldP spid="57357" grpId="0" animBg="1" autoUpdateAnimBg="0"/>
      <p:bldP spid="57358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b="1" dirty="0">
                <a:solidFill>
                  <a:schemeClr val="tx2"/>
                </a:solidFill>
                <a:latin typeface="Arial Black" pitchFamily="34" charset="0"/>
              </a:rPr>
              <a:t>Gli elementi costitutivi della comunicazione</a:t>
            </a:r>
            <a:br>
              <a:rPr lang="it-IT" altLang="it-IT" b="1" dirty="0">
                <a:solidFill>
                  <a:schemeClr val="tx2"/>
                </a:solidFill>
                <a:latin typeface="Arial Black" pitchFamily="34" charset="0"/>
              </a:rPr>
            </a:br>
            <a:endParaRPr lang="it-IT" altLang="it-IT" sz="4000" b="1" dirty="0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452969" y="1752600"/>
            <a:ext cx="103632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buClrTx/>
              <a:buSzTx/>
              <a:buFontTx/>
              <a:buChar char="•"/>
            </a:pPr>
            <a:r>
              <a:rPr lang="it-IT" altLang="it-IT" sz="2400" dirty="0"/>
              <a:t>In senso generale identifica chi produce il messaggio.</a:t>
            </a:r>
          </a:p>
          <a:p>
            <a:pPr eaLnBrk="1" hangingPunct="1">
              <a:lnSpc>
                <a:spcPct val="80000"/>
              </a:lnSpc>
              <a:buClrTx/>
              <a:buSzTx/>
              <a:buFontTx/>
              <a:buChar char="•"/>
            </a:pPr>
            <a:r>
              <a:rPr lang="it-IT" altLang="it-IT" sz="2400" dirty="0"/>
              <a:t>Nodi problematici</a:t>
            </a:r>
          </a:p>
          <a:p>
            <a:pPr lvl="1" eaLnBrk="1" hangingPunct="1">
              <a:lnSpc>
                <a:spcPct val="80000"/>
              </a:lnSpc>
              <a:buFont typeface="Monotype Sorts" pitchFamily="2" charset="2"/>
              <a:buChar char="u"/>
            </a:pPr>
            <a:r>
              <a:rPr lang="it-IT" altLang="it-IT" sz="2400" dirty="0"/>
              <a:t>intenzionalità comunicativa</a:t>
            </a:r>
          </a:p>
          <a:p>
            <a:pPr lvl="1" eaLnBrk="1" hangingPunct="1">
              <a:lnSpc>
                <a:spcPct val="80000"/>
              </a:lnSpc>
              <a:buFont typeface="Monotype Sorts" pitchFamily="2" charset="2"/>
              <a:buChar char="u"/>
            </a:pPr>
            <a:r>
              <a:rPr lang="it-IT" altLang="it-IT" sz="2400" dirty="0"/>
              <a:t>competenza e abilità</a:t>
            </a:r>
          </a:p>
          <a:p>
            <a:pPr lvl="1" eaLnBrk="1" hangingPunct="1">
              <a:lnSpc>
                <a:spcPct val="80000"/>
              </a:lnSpc>
              <a:buFont typeface="Monotype Sorts" pitchFamily="2" charset="2"/>
              <a:buChar char="u"/>
            </a:pPr>
            <a:r>
              <a:rPr lang="it-IT" altLang="it-IT" sz="2400" dirty="0"/>
              <a:t>credibilità della fonte/rapporto con il canale</a:t>
            </a:r>
          </a:p>
          <a:p>
            <a:pPr lvl="1" eaLnBrk="1" hangingPunct="1">
              <a:lnSpc>
                <a:spcPct val="80000"/>
              </a:lnSpc>
              <a:buFont typeface="Monotype Sorts" pitchFamily="2" charset="2"/>
              <a:buChar char="u"/>
            </a:pPr>
            <a:r>
              <a:rPr lang="it-IT" altLang="it-IT" sz="2400" dirty="0"/>
              <a:t>livelli di efficacia</a:t>
            </a:r>
          </a:p>
          <a:p>
            <a:pPr eaLnBrk="1" hangingPunct="1">
              <a:buClrTx/>
              <a:buSzTx/>
              <a:buFontTx/>
              <a:buChar char="•"/>
            </a:pPr>
            <a:endParaRPr lang="it-IT" altLang="it-IT" sz="2800" dirty="0"/>
          </a:p>
        </p:txBody>
      </p:sp>
      <p:pic>
        <p:nvPicPr>
          <p:cNvPr id="22532" name="Picture 4" descr="fon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0386" y="981078"/>
            <a:ext cx="1951567" cy="139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3" name="Rectangle 6"/>
          <p:cNvSpPr>
            <a:spLocks noChangeArrowheads="1"/>
          </p:cNvSpPr>
          <p:nvPr/>
        </p:nvSpPr>
        <p:spPr bwMode="auto">
          <a:xfrm>
            <a:off x="3745110" y="1211132"/>
            <a:ext cx="325543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b="1" dirty="0">
                <a:solidFill>
                  <a:srgbClr val="FF9900"/>
                </a:solidFill>
                <a:latin typeface="Arial Black" pitchFamily="34" charset="0"/>
              </a:rPr>
              <a:t>La fonte</a:t>
            </a: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452969" y="4227907"/>
            <a:ext cx="11233149" cy="1628775"/>
          </a:xfrm>
          <a:prstGeom prst="rect">
            <a:avLst/>
          </a:prstGeom>
          <a:solidFill>
            <a:srgbClr val="99336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993366"/>
            </a:extrusion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>
            <a:lvl1pPr marL="571500" indent="-5715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  <a:lvl2pPr marL="839788" indent="-495300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2pPr>
            <a:lvl3pPr marL="1131888" indent="-43815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3pPr>
            <a:lvl4pPr marL="1370013" indent="-381000"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4pPr>
            <a:lvl5pPr marL="1663700" indent="-3810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5pPr>
            <a:lvl6pPr marL="2120900" indent="-3810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6pPr>
            <a:lvl7pPr marL="2578100" indent="-3810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7pPr>
            <a:lvl8pPr marL="3035300" indent="-3810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8pPr>
            <a:lvl9pPr marL="3492500" indent="-3810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9pPr>
          </a:lstStyle>
          <a:p>
            <a:pPr>
              <a:buFont typeface="Wingdings" pitchFamily="2" charset="2"/>
              <a:buNone/>
              <a:defRPr/>
            </a:pPr>
            <a:r>
              <a:rPr lang="it-IT" altLang="it-IT" sz="2000" dirty="0" smtClean="0">
                <a:effectLst/>
              </a:rPr>
              <a:t>Tre fattori legati alla fonte del messaggio:</a:t>
            </a:r>
          </a:p>
          <a:p>
            <a:pPr>
              <a:buFont typeface="Wingdings" pitchFamily="2" charset="2"/>
              <a:buAutoNum type="arabicPeriod"/>
              <a:defRPr/>
            </a:pPr>
            <a:r>
              <a:rPr lang="it-IT" altLang="it-IT" sz="2000" dirty="0" smtClean="0">
                <a:effectLst/>
              </a:rPr>
              <a:t>La competenza professionale</a:t>
            </a:r>
          </a:p>
          <a:p>
            <a:pPr>
              <a:buFont typeface="Wingdings" pitchFamily="2" charset="2"/>
              <a:buAutoNum type="arabicPeriod"/>
              <a:defRPr/>
            </a:pPr>
            <a:r>
              <a:rPr lang="it-IT" altLang="it-IT" sz="2000" dirty="0" smtClean="0">
                <a:effectLst/>
              </a:rPr>
              <a:t>L’attendibilità</a:t>
            </a:r>
          </a:p>
          <a:p>
            <a:pPr>
              <a:buFont typeface="Wingdings" pitchFamily="2" charset="2"/>
              <a:buAutoNum type="arabicPeriod"/>
              <a:defRPr/>
            </a:pPr>
            <a:r>
              <a:rPr lang="it-IT" altLang="it-IT" sz="2000" dirty="0" smtClean="0">
                <a:effectLst/>
              </a:rPr>
              <a:t>La simpatia della fonte</a:t>
            </a:r>
          </a:p>
        </p:txBody>
      </p:sp>
      <p:pic>
        <p:nvPicPr>
          <p:cNvPr id="7" name="Segnaposto contenuto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3676" y="6044342"/>
            <a:ext cx="739232" cy="730497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690" y="6097160"/>
            <a:ext cx="1153195" cy="71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133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/>
      <p:bldP spid="2970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it-IT" altLang="it-IT" sz="3200" b="1" dirty="0" smtClean="0">
                <a:solidFill>
                  <a:schemeClr val="tx2"/>
                </a:solidFill>
                <a:latin typeface="Arial Black" pitchFamily="34" charset="0"/>
                <a:ea typeface="+mn-ea"/>
                <a:cs typeface="Arial" pitchFamily="34" charset="0"/>
              </a:rPr>
              <a:t>L’efficacia </a:t>
            </a:r>
            <a:r>
              <a:rPr lang="it-IT" altLang="it-IT" sz="3200" b="1" dirty="0">
                <a:solidFill>
                  <a:schemeClr val="tx2"/>
                </a:solidFill>
                <a:latin typeface="Arial Black" pitchFamily="34" charset="0"/>
                <a:ea typeface="+mn-ea"/>
                <a:cs typeface="Arial" pitchFamily="34" charset="0"/>
              </a:rPr>
              <a:t>comunicativa di una fonte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7486" y="2751140"/>
            <a:ext cx="9137649" cy="2693987"/>
          </a:xfrm>
        </p:spPr>
        <p:txBody>
          <a:bodyPr/>
          <a:lstStyle/>
          <a:p>
            <a:pPr marL="571500" indent="-571500" eaLnBrk="1" hangingPunct="1">
              <a:buFont typeface="Wingdings" pitchFamily="2" charset="2"/>
              <a:buNone/>
              <a:defRPr/>
            </a:pPr>
            <a:r>
              <a:rPr lang="it-IT" altLang="it-IT" sz="2800" smtClean="0"/>
              <a:t>Tre fattori legati alla fonte del messaggio:</a:t>
            </a:r>
          </a:p>
          <a:p>
            <a:pPr marL="571500" indent="-571500" eaLnBrk="1" hangingPunct="1">
              <a:buFont typeface="Wingdings" pitchFamily="2" charset="2"/>
              <a:buNone/>
              <a:defRPr/>
            </a:pPr>
            <a:endParaRPr lang="it-IT" altLang="it-IT" sz="2800" smtClean="0"/>
          </a:p>
          <a:p>
            <a:pPr marL="571500" indent="-571500" eaLnBrk="1" hangingPunct="1">
              <a:buFont typeface="Wingdings" pitchFamily="2" charset="2"/>
              <a:buAutoNum type="arabicPeriod"/>
              <a:defRPr/>
            </a:pPr>
            <a:r>
              <a:rPr lang="it-IT" altLang="it-IT" sz="2800" smtClean="0"/>
              <a:t>La competenza professionale</a:t>
            </a:r>
          </a:p>
          <a:p>
            <a:pPr marL="571500" indent="-571500" eaLnBrk="1" hangingPunct="1">
              <a:buFont typeface="Wingdings" pitchFamily="2" charset="2"/>
              <a:buAutoNum type="arabicPeriod"/>
              <a:defRPr/>
            </a:pPr>
            <a:r>
              <a:rPr lang="it-IT" altLang="it-IT" sz="2800" smtClean="0"/>
              <a:t>L’attendibilità</a:t>
            </a:r>
          </a:p>
          <a:p>
            <a:pPr marL="571500" indent="-571500" eaLnBrk="1" hangingPunct="1">
              <a:buFont typeface="Wingdings" pitchFamily="2" charset="2"/>
              <a:buAutoNum type="arabicPeriod"/>
              <a:defRPr/>
            </a:pPr>
            <a:r>
              <a:rPr lang="it-IT" altLang="it-IT" sz="2800" smtClean="0"/>
              <a:t>La simpatia della fonte</a:t>
            </a:r>
          </a:p>
        </p:txBody>
      </p:sp>
      <p:pic>
        <p:nvPicPr>
          <p:cNvPr id="23556" name="Picture 4" descr="font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113184" y="3789363"/>
            <a:ext cx="3545416" cy="25336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Segnaposto contenuto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3676" y="6044342"/>
            <a:ext cx="739232" cy="730497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690" y="6097160"/>
            <a:ext cx="1153195" cy="71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2307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ChangeArrowheads="1"/>
          </p:cNvSpPr>
          <p:nvPr/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b="1">
                <a:solidFill>
                  <a:schemeClr val="tx2"/>
                </a:solidFill>
                <a:latin typeface="Arial Black" pitchFamily="34" charset="0"/>
              </a:rPr>
              <a:t>Gli elementi costitutivi della comunicazione</a:t>
            </a:r>
            <a:br>
              <a:rPr lang="it-IT" altLang="it-IT" b="1">
                <a:solidFill>
                  <a:schemeClr val="tx2"/>
                </a:solidFill>
                <a:latin typeface="Arial Black" pitchFamily="34" charset="0"/>
              </a:rPr>
            </a:br>
            <a:endParaRPr lang="it-IT" altLang="it-IT" sz="4000" b="1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1117600" y="2097088"/>
            <a:ext cx="10464800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buClrTx/>
              <a:buSzTx/>
              <a:buFontTx/>
              <a:buChar char="•"/>
            </a:pPr>
            <a:r>
              <a:rPr lang="it-IT" altLang="it-IT" sz="2800" dirty="0"/>
              <a:t>In senso generale è tutto ciò che costituisce oggetto di scambio nella pratica comunicativa.</a:t>
            </a:r>
          </a:p>
          <a:p>
            <a:pPr eaLnBrk="1" hangingPunct="1">
              <a:buClrTx/>
              <a:buSzTx/>
              <a:buFontTx/>
              <a:buChar char="•"/>
            </a:pPr>
            <a:r>
              <a:rPr lang="it-IT" altLang="it-IT" sz="2800" dirty="0"/>
              <a:t>Nodi problematici</a:t>
            </a:r>
            <a:endParaRPr lang="it-IT" altLang="it-IT" dirty="0"/>
          </a:p>
          <a:p>
            <a:pPr lvl="2" eaLnBrk="1" hangingPunct="1">
              <a:lnSpc>
                <a:spcPct val="80000"/>
              </a:lnSpc>
              <a:buClrTx/>
              <a:buSzTx/>
              <a:buFont typeface="Monotype Sorts" pitchFamily="2" charset="2"/>
              <a:buChar char="u"/>
            </a:pPr>
            <a:r>
              <a:rPr lang="it-IT" altLang="it-IT" b="1" dirty="0"/>
              <a:t>distinzione tra significante/significato</a:t>
            </a:r>
            <a:r>
              <a:rPr lang="it-IT" altLang="it-IT" sz="2600" b="1" dirty="0"/>
              <a:t> </a:t>
            </a:r>
          </a:p>
          <a:p>
            <a:pPr lvl="2" eaLnBrk="1" hangingPunct="1">
              <a:lnSpc>
                <a:spcPct val="80000"/>
              </a:lnSpc>
              <a:buClrTx/>
              <a:buSzTx/>
              <a:buFont typeface="Monotype Sorts" pitchFamily="2" charset="2"/>
              <a:buChar char="u"/>
            </a:pPr>
            <a:r>
              <a:rPr lang="it-IT" altLang="it-IT" b="1" dirty="0"/>
              <a:t>distinzione tra segno, segnale e messaggio </a:t>
            </a:r>
          </a:p>
          <a:p>
            <a:pPr lvl="2" eaLnBrk="1" hangingPunct="1">
              <a:lnSpc>
                <a:spcPct val="80000"/>
              </a:lnSpc>
              <a:buClrTx/>
              <a:buSzTx/>
              <a:buFont typeface="Monotype Sorts" pitchFamily="2" charset="2"/>
              <a:buChar char="u"/>
            </a:pPr>
            <a:r>
              <a:rPr lang="it-IT" altLang="it-IT" sz="2600" b="1" dirty="0"/>
              <a:t>strutturazione/codificazione del messaggio</a:t>
            </a:r>
            <a:endParaRPr lang="it-IT" altLang="it-IT" b="1" dirty="0"/>
          </a:p>
          <a:p>
            <a:pPr lvl="2" eaLnBrk="1" hangingPunct="1">
              <a:lnSpc>
                <a:spcPct val="80000"/>
              </a:lnSpc>
              <a:buClrTx/>
              <a:buSzTx/>
              <a:buFont typeface="Monotype Sorts" pitchFamily="2" charset="2"/>
              <a:buChar char="u"/>
            </a:pPr>
            <a:r>
              <a:rPr lang="it-IT" altLang="it-IT" sz="2600" b="1" dirty="0"/>
              <a:t>livelli di efficacia</a:t>
            </a: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383116" y="5187377"/>
            <a:ext cx="11425767" cy="584775"/>
          </a:xfrm>
          <a:prstGeom prst="rect">
            <a:avLst/>
          </a:prstGeom>
          <a:solidFill>
            <a:srgbClr val="9933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993366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2" algn="ctr" eaLnBrk="1" hangingPunct="1">
              <a:lnSpc>
                <a:spcPct val="80000"/>
              </a:lnSpc>
              <a:buClrTx/>
              <a:buSzTx/>
              <a:buFont typeface="Monotype Sorts" pitchFamily="2" charset="2"/>
              <a:buNone/>
            </a:pPr>
            <a:r>
              <a:rPr lang="it-IT" altLang="it-IT" sz="2000" i="1" dirty="0"/>
              <a:t>la identificazione del segnale emanato dall’emittente non implica automaticamente la corretta interpretazione del messaggio da parte del ricevente</a:t>
            </a:r>
            <a:endParaRPr lang="it-IT" altLang="it-IT" sz="2000" i="1" dirty="0">
              <a:latin typeface="Times New Roman" pitchFamily="18" charset="0"/>
            </a:endParaRPr>
          </a:p>
        </p:txBody>
      </p:sp>
      <p:sp>
        <p:nvSpPr>
          <p:cNvPr id="24581" name="Rectangle 8"/>
          <p:cNvSpPr>
            <a:spLocks noChangeArrowheads="1"/>
          </p:cNvSpPr>
          <p:nvPr/>
        </p:nvSpPr>
        <p:spPr bwMode="auto">
          <a:xfrm>
            <a:off x="4176185" y="1557341"/>
            <a:ext cx="304544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b="1">
                <a:solidFill>
                  <a:srgbClr val="FF9900"/>
                </a:solidFill>
                <a:latin typeface="Arial Black" pitchFamily="34" charset="0"/>
              </a:rPr>
              <a:t>Il messaggio</a:t>
            </a:r>
          </a:p>
        </p:txBody>
      </p:sp>
      <p:pic>
        <p:nvPicPr>
          <p:cNvPr id="6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3676" y="6044342"/>
            <a:ext cx="739232" cy="730497"/>
          </a:xfr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690" y="6097160"/>
            <a:ext cx="1153195" cy="71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394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6" grpId="0"/>
      <p:bldP spid="3072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914400" y="14224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b="1">
                <a:solidFill>
                  <a:schemeClr val="tx2"/>
                </a:solidFill>
                <a:latin typeface="Arial Black" pitchFamily="34" charset="0"/>
              </a:rPr>
              <a:t/>
            </a:r>
            <a:br>
              <a:rPr lang="it-IT" altLang="it-IT" b="1">
                <a:solidFill>
                  <a:schemeClr val="tx2"/>
                </a:solidFill>
                <a:latin typeface="Arial Black" pitchFamily="34" charset="0"/>
              </a:rPr>
            </a:br>
            <a:r>
              <a:rPr lang="it-IT" altLang="it-IT" b="1">
                <a:solidFill>
                  <a:srgbClr val="FF9900"/>
                </a:solidFill>
                <a:latin typeface="Arial Black" pitchFamily="34" charset="0"/>
              </a:rPr>
              <a:t>Il codice</a:t>
            </a:r>
            <a:endParaRPr lang="it-IT" altLang="it-IT" sz="4000">
              <a:solidFill>
                <a:srgbClr val="FF9900"/>
              </a:solidFill>
              <a:latin typeface="Arial Black" pitchFamily="34" charset="0"/>
            </a:endParaRP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914400" y="2627313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buClrTx/>
              <a:buSzTx/>
              <a:buFontTx/>
              <a:buChar char="•"/>
            </a:pPr>
            <a:r>
              <a:rPr lang="it-IT" altLang="it-IT" sz="2600" dirty="0"/>
              <a:t>In senso generale è un sistema generalmente condiviso per l’organizzazione dei segni.</a:t>
            </a:r>
          </a:p>
          <a:p>
            <a:pPr eaLnBrk="1" hangingPunct="1">
              <a:lnSpc>
                <a:spcPct val="110000"/>
              </a:lnSpc>
              <a:buClrTx/>
              <a:buSzTx/>
              <a:buFontTx/>
              <a:buChar char="•"/>
            </a:pPr>
            <a:r>
              <a:rPr lang="it-IT" altLang="it-IT" sz="2600" dirty="0"/>
              <a:t>Nodi problematici</a:t>
            </a:r>
          </a:p>
          <a:p>
            <a:pPr lvl="1" eaLnBrk="1" hangingPunct="1">
              <a:lnSpc>
                <a:spcPct val="90000"/>
              </a:lnSpc>
              <a:buFont typeface="Monotype Sorts" pitchFamily="2" charset="2"/>
              <a:buChar char="u"/>
            </a:pPr>
            <a:r>
              <a:rPr lang="it-IT" altLang="it-IT" sz="2600" dirty="0"/>
              <a:t>livello di arbitrarietà/controllabilità </a:t>
            </a:r>
            <a:br>
              <a:rPr lang="it-IT" altLang="it-IT" sz="2600" dirty="0"/>
            </a:br>
            <a:r>
              <a:rPr lang="it-IT" altLang="it-IT" sz="2600" dirty="0"/>
              <a:t>ad  esempio: digitale/analogico, codici ristretti/codici elaborati</a:t>
            </a:r>
          </a:p>
          <a:p>
            <a:pPr lvl="1" eaLnBrk="1" hangingPunct="1">
              <a:lnSpc>
                <a:spcPct val="90000"/>
              </a:lnSpc>
              <a:buFont typeface="Monotype Sorts" pitchFamily="2" charset="2"/>
              <a:buChar char="u"/>
            </a:pPr>
            <a:r>
              <a:rPr lang="it-IT" altLang="it-IT" sz="2600" dirty="0"/>
              <a:t>trasferimento/trasformazione</a:t>
            </a:r>
            <a:br>
              <a:rPr lang="it-IT" altLang="it-IT" sz="2600" dirty="0"/>
            </a:br>
            <a:r>
              <a:rPr lang="it-IT" altLang="it-IT" sz="2600" dirty="0"/>
              <a:t>problema della decodifica e della costruzione di senso</a:t>
            </a:r>
          </a:p>
          <a:p>
            <a:pPr eaLnBrk="1" hangingPunct="1">
              <a:buClrTx/>
              <a:buSzTx/>
              <a:buFontTx/>
              <a:buChar char="•"/>
            </a:pPr>
            <a:endParaRPr lang="it-IT" altLang="it-IT" dirty="0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b="1">
                <a:solidFill>
                  <a:schemeClr val="tx2"/>
                </a:solidFill>
                <a:latin typeface="Arial Black" pitchFamily="34" charset="0"/>
              </a:rPr>
              <a:t>Gli elementi costitutivi della comunicazione</a:t>
            </a:r>
            <a:br>
              <a:rPr lang="it-IT" altLang="it-IT" b="1">
                <a:solidFill>
                  <a:schemeClr val="tx2"/>
                </a:solidFill>
                <a:latin typeface="Arial Black" pitchFamily="34" charset="0"/>
              </a:rPr>
            </a:br>
            <a:endParaRPr lang="it-IT" altLang="it-IT" sz="4000" b="1"/>
          </a:p>
        </p:txBody>
      </p:sp>
      <p:pic>
        <p:nvPicPr>
          <p:cNvPr id="5" name="Segnaposto contenuto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3676" y="6044342"/>
            <a:ext cx="739232" cy="730497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690" y="6097160"/>
            <a:ext cx="1153195" cy="71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695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27051" y="1590675"/>
            <a:ext cx="10363200" cy="685800"/>
          </a:xfrm>
        </p:spPr>
        <p:txBody>
          <a:bodyPr anchor="b" anchorCtr="0"/>
          <a:lstStyle/>
          <a:p>
            <a:pPr eaLnBrk="1" hangingPunct="1">
              <a:defRPr/>
            </a:pPr>
            <a:r>
              <a:rPr lang="it-IT" altLang="it-IT" sz="3200" b="1" smtClean="0">
                <a:solidFill>
                  <a:srgbClr val="FF9900"/>
                </a:solidFill>
                <a:latin typeface="Arial Black" pitchFamily="34" charset="0"/>
              </a:rPr>
              <a:t>Il canale comunicativo</a:t>
            </a:r>
          </a:p>
        </p:txBody>
      </p:sp>
      <p:pic>
        <p:nvPicPr>
          <p:cNvPr id="37891" name="Picture 3" descr="Telefonino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2400" y="3397250"/>
            <a:ext cx="56896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7486" y="2244725"/>
            <a:ext cx="10968567" cy="4497388"/>
          </a:xfrm>
        </p:spPr>
        <p:txBody>
          <a:bodyPr/>
          <a:lstStyle/>
          <a:p>
            <a:pPr eaLnBrk="1" hangingPunct="1">
              <a:lnSpc>
                <a:spcPct val="110000"/>
              </a:lnSpc>
              <a:defRPr/>
            </a:pPr>
            <a:r>
              <a:rPr lang="it-IT" altLang="it-IT" sz="2800" smtClean="0"/>
              <a:t>In senso generale è il mezzo fisico attraverso il quale si svolge l’atto comunicativo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it-IT" altLang="it-IT" sz="2800" i="1" smtClean="0"/>
              <a:t>Si possono distinguere due 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it-IT" altLang="it-IT" sz="2800" i="1" smtClean="0"/>
              <a:t>tipologie di canale: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it-IT" altLang="it-IT" sz="2800" smtClean="0"/>
              <a:t>I canali personali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it-IT" altLang="it-IT" sz="2800" smtClean="0"/>
              <a:t>I canali non personali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endParaRPr lang="it-IT" altLang="it-IT" sz="2800" smtClean="0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2635222" y="6289873"/>
            <a:ext cx="539416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400" dirty="0"/>
              <a:t>Cfr. P. </a:t>
            </a:r>
            <a:r>
              <a:rPr lang="it-IT" altLang="it-IT" sz="1400" dirty="0" err="1"/>
              <a:t>Kotler</a:t>
            </a:r>
            <a:r>
              <a:rPr lang="it-IT" altLang="it-IT" sz="1400" dirty="0"/>
              <a:t>, </a:t>
            </a:r>
            <a:r>
              <a:rPr lang="it-IT" altLang="it-IT" sz="1400" i="1" dirty="0"/>
              <a:t>Marketing management</a:t>
            </a:r>
            <a:r>
              <a:rPr lang="it-IT" altLang="it-IT" sz="1400" dirty="0"/>
              <a:t>,  </a:t>
            </a:r>
            <a:r>
              <a:rPr lang="it-IT" altLang="it-IT" sz="1400" dirty="0" err="1"/>
              <a:t>ISEDI,Torino</a:t>
            </a:r>
            <a:r>
              <a:rPr lang="it-IT" altLang="it-IT" sz="1400" dirty="0"/>
              <a:t>, 1993, p. 835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b="1">
                <a:solidFill>
                  <a:schemeClr val="tx2"/>
                </a:solidFill>
                <a:latin typeface="Arial Black" pitchFamily="34" charset="0"/>
              </a:rPr>
              <a:t>Gli elementi costitutivi della comunicazione</a:t>
            </a:r>
            <a:br>
              <a:rPr lang="it-IT" altLang="it-IT" b="1">
                <a:solidFill>
                  <a:schemeClr val="tx2"/>
                </a:solidFill>
                <a:latin typeface="Arial Black" pitchFamily="34" charset="0"/>
              </a:rPr>
            </a:br>
            <a:endParaRPr lang="it-IT" altLang="it-IT" sz="4000" b="1"/>
          </a:p>
        </p:txBody>
      </p:sp>
      <p:pic>
        <p:nvPicPr>
          <p:cNvPr id="7" name="Segnaposto contenuto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3676" y="6044342"/>
            <a:ext cx="739232" cy="730497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690" y="6097160"/>
            <a:ext cx="1153195" cy="71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8127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37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 build="p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416</Words>
  <Application>Microsoft Office PowerPoint</Application>
  <PresentationFormat>Widescreen</PresentationFormat>
  <Paragraphs>86</Paragraphs>
  <Slides>11</Slides>
  <Notes>1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22" baseType="lpstr">
      <vt:lpstr>Arial</vt:lpstr>
      <vt:lpstr>Arial Black</vt:lpstr>
      <vt:lpstr>Calibri</vt:lpstr>
      <vt:lpstr>Calibri Light</vt:lpstr>
      <vt:lpstr>Impact</vt:lpstr>
      <vt:lpstr>Monotype Sorts</vt:lpstr>
      <vt:lpstr>Tahoma</vt:lpstr>
      <vt:lpstr>Times New Roman</vt:lpstr>
      <vt:lpstr>Wingdings</vt:lpstr>
      <vt:lpstr>Tema di Office</vt:lpstr>
      <vt:lpstr>Immagine bitmap</vt:lpstr>
      <vt:lpstr>Presentazione standard di PowerPoint</vt:lpstr>
      <vt:lpstr>PRINCIPI DELLA COMUNICAZIONE</vt:lpstr>
      <vt:lpstr>Gli elementi comunicativi di Dell Hymes</vt:lpstr>
      <vt:lpstr>Presentazione standard di PowerPoint</vt:lpstr>
      <vt:lpstr>Presentazione standard di PowerPoint</vt:lpstr>
      <vt:lpstr>L’efficacia comunicativa di una fonte</vt:lpstr>
      <vt:lpstr>Presentazione standard di PowerPoint</vt:lpstr>
      <vt:lpstr>Presentazione standard di PowerPoint</vt:lpstr>
      <vt:lpstr>Il canale comunicativo</vt:lpstr>
      <vt:lpstr> </vt:lpstr>
      <vt:lpstr>Feedback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Bacchi Adriana</dc:creator>
  <cp:lastModifiedBy>DI NOTO</cp:lastModifiedBy>
  <cp:revision>30</cp:revision>
  <dcterms:created xsi:type="dcterms:W3CDTF">2016-09-06T07:15:20Z</dcterms:created>
  <dcterms:modified xsi:type="dcterms:W3CDTF">2016-09-28T07:18:31Z</dcterms:modified>
</cp:coreProperties>
</file>