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9" r:id="rId2"/>
    <p:sldId id="278" r:id="rId3"/>
    <p:sldId id="264" r:id="rId4"/>
    <p:sldId id="267" r:id="rId5"/>
    <p:sldId id="281" r:id="rId6"/>
    <p:sldId id="268" r:id="rId7"/>
    <p:sldId id="280" r:id="rId8"/>
    <p:sldId id="271" r:id="rId9"/>
    <p:sldId id="277" r:id="rId10"/>
    <p:sldId id="276" r:id="rId11"/>
    <p:sldId id="269" r:id="rId12"/>
    <p:sldId id="270" r:id="rId13"/>
    <p:sldId id="272" r:id="rId14"/>
    <p:sldId id="274" r:id="rId15"/>
    <p:sldId id="275" r:id="rId16"/>
    <p:sldId id="263" r:id="rId17"/>
  </p:sldIdLst>
  <p:sldSz cx="9144000" cy="6858000" type="screen4x3"/>
  <p:notesSz cx="6791325" cy="9872663"/>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8" autoAdjust="0"/>
    <p:restoredTop sz="94598" autoAdjust="0"/>
  </p:normalViewPr>
  <p:slideViewPr>
    <p:cSldViewPr>
      <p:cViewPr varScale="1">
        <p:scale>
          <a:sx n="65" d="100"/>
          <a:sy n="65" d="100"/>
        </p:scale>
        <p:origin x="-120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Anto\commissione%20qualit&#224;\VQR\tabelle%20palermo.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Anto\COMMISSIONE%20QUALIT&#192;\VQR\tabelle%20palermo.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it-IT"/>
  <c:pivotSource>
    <c:name>[tabelle palermo.xlsx]Foglio8!Tabella_pivot2</c:name>
    <c:fmtId val="-1"/>
  </c:pivotSource>
  <c:chart>
    <c:title>
      <c:tx>
        <c:rich>
          <a:bodyPr/>
          <a:lstStyle/>
          <a:p>
            <a:pPr>
              <a:defRPr/>
            </a:pPr>
            <a:r>
              <a:rPr lang="it-IT"/>
              <a:t>R</a:t>
            </a:r>
          </a:p>
        </c:rich>
      </c:tx>
      <c:layout/>
    </c:title>
    <c:pivotFmts>
      <c:pivotFmt>
        <c:idx val="0"/>
        <c:marker>
          <c:symbol val="none"/>
        </c:marker>
      </c:pivotFmt>
      <c:pivotFmt>
        <c:idx val="1"/>
        <c:marker>
          <c:symbol val="none"/>
        </c:marker>
      </c:pivotFmt>
      <c:pivotFmt>
        <c:idx val="2"/>
        <c:marker>
          <c:symbol val="none"/>
        </c:marker>
      </c:pivotFmt>
      <c:pivotFmt>
        <c:idx val="3"/>
        <c:marker>
          <c:symbol val="none"/>
        </c:marker>
      </c:pivotFmt>
      <c:pivotFmt>
        <c:idx val="4"/>
        <c:marker>
          <c:symbol val="none"/>
        </c:marker>
      </c:pivotFmt>
      <c:pivotFmt>
        <c:idx val="5"/>
        <c:marker>
          <c:symbol val="none"/>
        </c:marker>
      </c:pivotFmt>
    </c:pivotFmts>
    <c:plotArea>
      <c:layout/>
      <c:barChart>
        <c:barDir val="col"/>
        <c:grouping val="clustered"/>
        <c:ser>
          <c:idx val="0"/>
          <c:order val="0"/>
          <c:tx>
            <c:strRef>
              <c:f>Foglio8!$B$3</c:f>
              <c:strCache>
                <c:ptCount val="1"/>
                <c:pt idx="0">
                  <c:v>Totale</c:v>
                </c:pt>
              </c:strCache>
            </c:strRef>
          </c:tx>
          <c:cat>
            <c:multiLvlStrRef>
              <c:f>Foglio8!$A$4:$A$59</c:f>
              <c:multiLvlStrCache>
                <c:ptCount val="41"/>
                <c:lvl>
                  <c:pt idx="0">
                    <c:v>Energia, Ingegneria dell'Informazione e Modelli Matematici (DEIM)</c:v>
                  </c:pt>
                  <c:pt idx="1">
                    <c:v>Matematica e Informatica</c:v>
                  </c:pt>
                  <c:pt idx="2">
                    <c:v>Fisica e Chimica</c:v>
                  </c:pt>
                  <c:pt idx="3">
                    <c:v>Fisica e Chimica</c:v>
                  </c:pt>
                  <c:pt idx="4">
                    <c:v>Scienze e Tecnologie Biologiche, Chimiche e Farmaceutiche</c:v>
                  </c:pt>
                  <c:pt idx="5">
                    <c:v>Scienze della Terra e del Mare (DISTEM)</c:v>
                  </c:pt>
                  <c:pt idx="6">
                    <c:v>Biomedicina Sperimentale e Neuroscienze Cliniche (BioNeC)</c:v>
                  </c:pt>
                  <c:pt idx="7">
                    <c:v>Biopatologia e Biotecnologie Mediche e Forensi ( DIBIMEF)</c:v>
                  </c:pt>
                  <c:pt idx="8">
                    <c:v>Scienze Agrarie e Forestali</c:v>
                  </c:pt>
                  <c:pt idx="9">
                    <c:v>Scienze della Terra e del Mare (DISTEM)</c:v>
                  </c:pt>
                  <c:pt idx="10">
                    <c:v>Scienze e Tecnologie Biologiche, Chimiche e Farmaceutiche</c:v>
                  </c:pt>
                  <c:pt idx="11">
                    <c:v>Scienze Giuridiche, della Società e dello Sport</c:v>
                  </c:pt>
                  <c:pt idx="12">
                    <c:v>Scienze per la Promozione della Salute e Materno Infantile</c:v>
                  </c:pt>
                  <c:pt idx="13">
                    <c:v>Biomedicina Sperimentale e Neuroscienze Cliniche (BioNeC)</c:v>
                  </c:pt>
                  <c:pt idx="14">
                    <c:v>Biomedico di Medicina Interna e Specialistica (DIBIMIS)</c:v>
                  </c:pt>
                  <c:pt idx="15">
                    <c:v>Biopatologia e Biotecnologie Mediche e Forensi ( DIBIMEF)</c:v>
                  </c:pt>
                  <c:pt idx="16">
                    <c:v>Discipline Chirurgiche, Oncologiche e Stomatologiche (Di.Chir.On.S.)</c:v>
                  </c:pt>
                  <c:pt idx="17">
                    <c:v>Scienze Giuridiche, della Società e dello Sport</c:v>
                  </c:pt>
                  <c:pt idx="18">
                    <c:v>Scienze per la Promozione della Salute e Materno Infantile</c:v>
                  </c:pt>
                  <c:pt idx="19">
                    <c:v>Scienze Agrarie e Forestali</c:v>
                  </c:pt>
                  <c:pt idx="20">
                    <c:v>Architettura (DARCH)</c:v>
                  </c:pt>
                  <c:pt idx="21">
                    <c:v>Ingegneria Civile, Ambientale, Aerospaziale, dei Materiali (DICAM)</c:v>
                  </c:pt>
                  <c:pt idx="22">
                    <c:v>Energia, Ingegneria dell'Informazione e Modelli Matematici (DEIM)</c:v>
                  </c:pt>
                  <c:pt idx="23">
                    <c:v>Ingegneria Chimica, Gestionale, Informatica, Meccanica</c:v>
                  </c:pt>
                  <c:pt idx="24">
                    <c:v>Ingegneria Civile, Ambientale, Aerospaziale, dei Materiali (DICAM)</c:v>
                  </c:pt>
                  <c:pt idx="25">
                    <c:v>Beni Culturali - Studi Culturali</c:v>
                  </c:pt>
                  <c:pt idx="26">
                    <c:v>Scienze Umanistiche</c:v>
                  </c:pt>
                  <c:pt idx="27">
                    <c:v>Studi Europei e dell'Integrazione Internazionale. Diritti, Economia, Management,</c:v>
                  </c:pt>
                  <c:pt idx="28">
                    <c:v>Beni Culturali - Studi Culturali</c:v>
                  </c:pt>
                  <c:pt idx="29">
                    <c:v>Psicologia</c:v>
                  </c:pt>
                  <c:pt idx="30">
                    <c:v>Scienze Giuridiche, della Società e dello Sport</c:v>
                  </c:pt>
                  <c:pt idx="31">
                    <c:v>Scienze Umanistiche</c:v>
                  </c:pt>
                  <c:pt idx="32">
                    <c:v>Scienze Economiche, Aziendali e Statistiche (SEAS)</c:v>
                  </c:pt>
                  <c:pt idx="33">
                    <c:v>Scienze Giuridiche, della Società e dello Sport</c:v>
                  </c:pt>
                  <c:pt idx="34">
                    <c:v>Studi Europei e dell'Integrazione Internazionale. Diritti, Economia, Management,</c:v>
                  </c:pt>
                  <c:pt idx="35">
                    <c:v>Scienze Economiche, Aziendali e Statistiche (SEAS)</c:v>
                  </c:pt>
                  <c:pt idx="36">
                    <c:v>Scienze Giuridiche, della Società e dello Sport</c:v>
                  </c:pt>
                  <c:pt idx="37">
                    <c:v>Studi Europei e dell'Integrazione Internazionale. Diritti, Economia, Management,</c:v>
                  </c:pt>
                  <c:pt idx="38">
                    <c:v>Beni Culturali - Studi Culturali</c:v>
                  </c:pt>
                  <c:pt idx="39">
                    <c:v>Scienze Giuridiche, della Società e dello Sport</c:v>
                  </c:pt>
                  <c:pt idx="40">
                    <c:v>Studi Europei e dell'Integrazione Internazionale. Diritti, Economia, Management,</c:v>
                  </c:pt>
                </c:lvl>
                <c:lvl>
                  <c:pt idx="0">
                    <c:v>1</c:v>
                  </c:pt>
                  <c:pt idx="2">
                    <c:v>2</c:v>
                  </c:pt>
                  <c:pt idx="3">
                    <c:v>3</c:v>
                  </c:pt>
                  <c:pt idx="5">
                    <c:v>4</c:v>
                  </c:pt>
                  <c:pt idx="6">
                    <c:v>5</c:v>
                  </c:pt>
                  <c:pt idx="13">
                    <c:v>6</c:v>
                  </c:pt>
                  <c:pt idx="19">
                    <c:v>7</c:v>
                  </c:pt>
                  <c:pt idx="20">
                    <c:v>8</c:v>
                  </c:pt>
                  <c:pt idx="22">
                    <c:v>9</c:v>
                  </c:pt>
                  <c:pt idx="25">
                    <c:v>10</c:v>
                  </c:pt>
                  <c:pt idx="28">
                    <c:v>11</c:v>
                  </c:pt>
                  <c:pt idx="32">
                    <c:v>12</c:v>
                  </c:pt>
                  <c:pt idx="35">
                    <c:v>13</c:v>
                  </c:pt>
                  <c:pt idx="38">
                    <c:v>14</c:v>
                  </c:pt>
                </c:lvl>
              </c:multiLvlStrCache>
            </c:multiLvlStrRef>
          </c:cat>
          <c:val>
            <c:numRef>
              <c:f>Foglio8!$B$4:$B$59</c:f>
              <c:numCache>
                <c:formatCode>General</c:formatCode>
                <c:ptCount val="41"/>
                <c:pt idx="0">
                  <c:v>0.81947726011276167</c:v>
                </c:pt>
                <c:pt idx="1">
                  <c:v>0.98008292913436745</c:v>
                </c:pt>
                <c:pt idx="2">
                  <c:v>0.97691082954406749</c:v>
                </c:pt>
                <c:pt idx="3">
                  <c:v>1.0804194211959841</c:v>
                </c:pt>
                <c:pt idx="4">
                  <c:v>0.83401161432266235</c:v>
                </c:pt>
                <c:pt idx="5">
                  <c:v>1.0789755582809448</c:v>
                </c:pt>
                <c:pt idx="6">
                  <c:v>0.59512764215469394</c:v>
                </c:pt>
                <c:pt idx="7">
                  <c:v>4.4555008411407464E-2</c:v>
                </c:pt>
                <c:pt idx="8">
                  <c:v>0.10210523009300243</c:v>
                </c:pt>
                <c:pt idx="9">
                  <c:v>0.80941599607467662</c:v>
                </c:pt>
                <c:pt idx="10">
                  <c:v>0.74250006675720159</c:v>
                </c:pt>
                <c:pt idx="11">
                  <c:v>0.26654839515686085</c:v>
                </c:pt>
                <c:pt idx="12">
                  <c:v>0.84134709835052579</c:v>
                </c:pt>
                <c:pt idx="13">
                  <c:v>0.7643033266067506</c:v>
                </c:pt>
                <c:pt idx="14">
                  <c:v>1.054492831230164</c:v>
                </c:pt>
                <c:pt idx="15">
                  <c:v>0.77253347635269154</c:v>
                </c:pt>
                <c:pt idx="16">
                  <c:v>0.74393767118454068</c:v>
                </c:pt>
                <c:pt idx="17">
                  <c:v>-0.31517359614372281</c:v>
                </c:pt>
                <c:pt idx="18">
                  <c:v>0.71842283010482866</c:v>
                </c:pt>
                <c:pt idx="19">
                  <c:v>0.68433821201324496</c:v>
                </c:pt>
                <c:pt idx="20">
                  <c:v>0.97565090656280584</c:v>
                </c:pt>
                <c:pt idx="21">
                  <c:v>0.85459202527999878</c:v>
                </c:pt>
                <c:pt idx="22">
                  <c:v>0.8906636238098149</c:v>
                </c:pt>
                <c:pt idx="23">
                  <c:v>0.97837275266647394</c:v>
                </c:pt>
                <c:pt idx="24">
                  <c:v>1.1945900917053223</c:v>
                </c:pt>
                <c:pt idx="25">
                  <c:v>0.78773832321166959</c:v>
                </c:pt>
                <c:pt idx="26">
                  <c:v>0.84807419776916504</c:v>
                </c:pt>
                <c:pt idx="27">
                  <c:v>1.080727219581604</c:v>
                </c:pt>
                <c:pt idx="28">
                  <c:v>0.83538556098937988</c:v>
                </c:pt>
                <c:pt idx="29">
                  <c:v>0.67973411083221469</c:v>
                </c:pt>
                <c:pt idx="30">
                  <c:v>0.84014183282852373</c:v>
                </c:pt>
                <c:pt idx="31">
                  <c:v>1.0126314163208008</c:v>
                </c:pt>
                <c:pt idx="32">
                  <c:v>0.36567720770835882</c:v>
                </c:pt>
                <c:pt idx="33">
                  <c:v>1.0447920560836792</c:v>
                </c:pt>
                <c:pt idx="34">
                  <c:v>1.1162105798721331</c:v>
                </c:pt>
                <c:pt idx="35">
                  <c:v>0.67715114355087447</c:v>
                </c:pt>
                <c:pt idx="36">
                  <c:v>0.91273665428161621</c:v>
                </c:pt>
                <c:pt idx="37">
                  <c:v>1.70003879070282</c:v>
                </c:pt>
                <c:pt idx="38">
                  <c:v>0.75379377603530995</c:v>
                </c:pt>
                <c:pt idx="39">
                  <c:v>1.2284046411514278</c:v>
                </c:pt>
                <c:pt idx="40">
                  <c:v>0.79680305719375688</c:v>
                </c:pt>
              </c:numCache>
            </c:numRef>
          </c:val>
        </c:ser>
        <c:axId val="43646976"/>
        <c:axId val="43649664"/>
      </c:barChart>
      <c:catAx>
        <c:axId val="43646976"/>
        <c:scaling>
          <c:orientation val="minMax"/>
        </c:scaling>
        <c:axPos val="b"/>
        <c:majorTickMark val="none"/>
        <c:tickLblPos val="nextTo"/>
        <c:crossAx val="43649664"/>
        <c:crosses val="autoZero"/>
        <c:auto val="1"/>
        <c:lblAlgn val="ctr"/>
        <c:lblOffset val="100"/>
      </c:catAx>
      <c:valAx>
        <c:axId val="43649664"/>
        <c:scaling>
          <c:orientation val="minMax"/>
        </c:scaling>
        <c:axPos val="l"/>
        <c:majorGridlines/>
        <c:numFmt formatCode="General" sourceLinked="1"/>
        <c:majorTickMark val="none"/>
        <c:tickLblPos val="nextTo"/>
        <c:crossAx val="43646976"/>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it-IT"/>
  <c:chart>
    <c:autoTitleDeleted val="1"/>
    <c:plotArea>
      <c:layout/>
      <c:barChart>
        <c:barDir val="col"/>
        <c:grouping val="clustered"/>
        <c:ser>
          <c:idx val="0"/>
          <c:order val="0"/>
          <c:tx>
            <c:strRef>
              <c:f>'tab 50.15 palermo'!$F$1</c:f>
              <c:strCache>
                <c:ptCount val="1"/>
                <c:pt idx="0">
                  <c:v>% Prodotti attesi sul totale struttura</c:v>
                </c:pt>
              </c:strCache>
            </c:strRef>
          </c:tx>
          <c:cat>
            <c:strRef>
              <c:f>'tab 50.15 palermo'!$A$2:$A$22</c:f>
              <c:strCache>
                <c:ptCount val="21"/>
                <c:pt idx="0">
                  <c:v>nd</c:v>
                </c:pt>
                <c:pt idx="1">
                  <c:v>DARCH</c:v>
                </c:pt>
                <c:pt idx="2">
                  <c:v>BC - SC</c:v>
                </c:pt>
                <c:pt idx="3">
                  <c:v>BioNeC</c:v>
                </c:pt>
                <c:pt idx="4">
                  <c:v>DIBIMIS</c:v>
                </c:pt>
                <c:pt idx="5">
                  <c:v> DIBIMEF</c:v>
                </c:pt>
                <c:pt idx="6">
                  <c:v>Di.Chir.On.S</c:v>
                </c:pt>
                <c:pt idx="7">
                  <c:v>DEIM</c:v>
                </c:pt>
                <c:pt idx="8">
                  <c:v>Fisica e Chimica</c:v>
                </c:pt>
                <c:pt idx="9">
                  <c:v>DICGIM</c:v>
                </c:pt>
                <c:pt idx="10">
                  <c:v>DICAM</c:v>
                </c:pt>
                <c:pt idx="11">
                  <c:v>MeI</c:v>
                </c:pt>
                <c:pt idx="12">
                  <c:v>Psicologia</c:v>
                </c:pt>
                <c:pt idx="13">
                  <c:v>SAF</c:v>
                </c:pt>
                <c:pt idx="14">
                  <c:v>SEAS</c:v>
                </c:pt>
                <c:pt idx="15">
                  <c:v>SGSS</c:v>
                </c:pt>
                <c:pt idx="16">
                  <c:v>SU</c:v>
                </c:pt>
                <c:pt idx="17">
                  <c:v>DISTEM</c:v>
                </c:pt>
                <c:pt idx="18">
                  <c:v>STBCF</c:v>
                </c:pt>
                <c:pt idx="19">
                  <c:v>SPSeMI</c:v>
                </c:pt>
                <c:pt idx="20">
                  <c:v>D.E.M.S.</c:v>
                </c:pt>
              </c:strCache>
            </c:strRef>
          </c:cat>
          <c:val>
            <c:numRef>
              <c:f>'tab 50.15 palermo'!$F$2:$F$22</c:f>
              <c:numCache>
                <c:formatCode>General</c:formatCode>
                <c:ptCount val="21"/>
                <c:pt idx="0">
                  <c:v>7.5759999999999996</c:v>
                </c:pt>
                <c:pt idx="1">
                  <c:v>4.9009999999999998</c:v>
                </c:pt>
                <c:pt idx="2">
                  <c:v>6.4489999999999998</c:v>
                </c:pt>
                <c:pt idx="3">
                  <c:v>4.1919999999999975</c:v>
                </c:pt>
                <c:pt idx="4">
                  <c:v>4.0199999999999996</c:v>
                </c:pt>
                <c:pt idx="5">
                  <c:v>3.2029999999999998</c:v>
                </c:pt>
                <c:pt idx="6">
                  <c:v>4.2350000000000003</c:v>
                </c:pt>
                <c:pt idx="7">
                  <c:v>5.6099999999999985</c:v>
                </c:pt>
                <c:pt idx="8">
                  <c:v>3.5680000000000001</c:v>
                </c:pt>
                <c:pt idx="9">
                  <c:v>3.8479999999999999</c:v>
                </c:pt>
                <c:pt idx="10">
                  <c:v>4.4710000000000107</c:v>
                </c:pt>
                <c:pt idx="11">
                  <c:v>2.6440000000000001</c:v>
                </c:pt>
                <c:pt idx="12">
                  <c:v>3.6970000000000001</c:v>
                </c:pt>
                <c:pt idx="13">
                  <c:v>6.4700000000000024</c:v>
                </c:pt>
                <c:pt idx="14">
                  <c:v>4.2130000000000001</c:v>
                </c:pt>
                <c:pt idx="15">
                  <c:v>8.7269999999999985</c:v>
                </c:pt>
                <c:pt idx="16">
                  <c:v>5.1589999999999945</c:v>
                </c:pt>
                <c:pt idx="17">
                  <c:v>2.6659999999999999</c:v>
                </c:pt>
                <c:pt idx="18">
                  <c:v>7.4809999999999999</c:v>
                </c:pt>
                <c:pt idx="19">
                  <c:v>4.1059999999999945</c:v>
                </c:pt>
                <c:pt idx="20">
                  <c:v>2.7730000000000001</c:v>
                </c:pt>
              </c:numCache>
            </c:numRef>
          </c:val>
        </c:ser>
        <c:ser>
          <c:idx val="1"/>
          <c:order val="1"/>
          <c:tx>
            <c:strRef>
              <c:f>'tab 50.15 palermo'!$G$1</c:f>
              <c:strCache>
                <c:ptCount val="1"/>
                <c:pt idx="0">
                  <c:v>IRFD x 100</c:v>
                </c:pt>
              </c:strCache>
            </c:strRef>
          </c:tx>
          <c:cat>
            <c:strRef>
              <c:f>'tab 50.15 palermo'!$A$2:$A$22</c:f>
              <c:strCache>
                <c:ptCount val="21"/>
                <c:pt idx="0">
                  <c:v>nd</c:v>
                </c:pt>
                <c:pt idx="1">
                  <c:v>DARCH</c:v>
                </c:pt>
                <c:pt idx="2">
                  <c:v>BC - SC</c:v>
                </c:pt>
                <c:pt idx="3">
                  <c:v>BioNeC</c:v>
                </c:pt>
                <c:pt idx="4">
                  <c:v>DIBIMIS</c:v>
                </c:pt>
                <c:pt idx="5">
                  <c:v> DIBIMEF</c:v>
                </c:pt>
                <c:pt idx="6">
                  <c:v>Di.Chir.On.S</c:v>
                </c:pt>
                <c:pt idx="7">
                  <c:v>DEIM</c:v>
                </c:pt>
                <c:pt idx="8">
                  <c:v>Fisica e Chimica</c:v>
                </c:pt>
                <c:pt idx="9">
                  <c:v>DICGIM</c:v>
                </c:pt>
                <c:pt idx="10">
                  <c:v>DICAM</c:v>
                </c:pt>
                <c:pt idx="11">
                  <c:v>MeI</c:v>
                </c:pt>
                <c:pt idx="12">
                  <c:v>Psicologia</c:v>
                </c:pt>
                <c:pt idx="13">
                  <c:v>SAF</c:v>
                </c:pt>
                <c:pt idx="14">
                  <c:v>SEAS</c:v>
                </c:pt>
                <c:pt idx="15">
                  <c:v>SGSS</c:v>
                </c:pt>
                <c:pt idx="16">
                  <c:v>SU</c:v>
                </c:pt>
                <c:pt idx="17">
                  <c:v>DISTEM</c:v>
                </c:pt>
                <c:pt idx="18">
                  <c:v>STBCF</c:v>
                </c:pt>
                <c:pt idx="19">
                  <c:v>SPSeMI</c:v>
                </c:pt>
                <c:pt idx="20">
                  <c:v>D.E.M.S.</c:v>
                </c:pt>
              </c:strCache>
            </c:strRef>
          </c:cat>
          <c:val>
            <c:numRef>
              <c:f>'tab 50.15 palermo'!$G$2:$G$22</c:f>
              <c:numCache>
                <c:formatCode>General</c:formatCode>
                <c:ptCount val="21"/>
                <c:pt idx="0">
                  <c:v>1.9019999999999972</c:v>
                </c:pt>
                <c:pt idx="1">
                  <c:v>6.6119999999999965</c:v>
                </c:pt>
                <c:pt idx="2">
                  <c:v>6.5010000000000003</c:v>
                </c:pt>
                <c:pt idx="3">
                  <c:v>3.2600000000000002</c:v>
                </c:pt>
                <c:pt idx="4">
                  <c:v>5.032</c:v>
                </c:pt>
                <c:pt idx="5">
                  <c:v>3.4959999999999987</c:v>
                </c:pt>
                <c:pt idx="6">
                  <c:v>3.2800000000000002</c:v>
                </c:pt>
                <c:pt idx="7">
                  <c:v>7.5590000000000002</c:v>
                </c:pt>
                <c:pt idx="8">
                  <c:v>7.8959999999999955</c:v>
                </c:pt>
                <c:pt idx="9">
                  <c:v>5.2290000000000001</c:v>
                </c:pt>
                <c:pt idx="10">
                  <c:v>5.2409999999999997</c:v>
                </c:pt>
                <c:pt idx="11">
                  <c:v>2.242</c:v>
                </c:pt>
                <c:pt idx="12">
                  <c:v>2.9659999999999997</c:v>
                </c:pt>
                <c:pt idx="13">
                  <c:v>6.0049999999999955</c:v>
                </c:pt>
                <c:pt idx="14">
                  <c:v>1.8169999999999975</c:v>
                </c:pt>
                <c:pt idx="15">
                  <c:v>6.7619999999999996</c:v>
                </c:pt>
                <c:pt idx="16">
                  <c:v>6.3839999999999995</c:v>
                </c:pt>
                <c:pt idx="17">
                  <c:v>3.524</c:v>
                </c:pt>
                <c:pt idx="18">
                  <c:v>8.8820000000000068</c:v>
                </c:pt>
                <c:pt idx="19">
                  <c:v>3.2690000000000001</c:v>
                </c:pt>
                <c:pt idx="20">
                  <c:v>2.1379999999999999</c:v>
                </c:pt>
              </c:numCache>
            </c:numRef>
          </c:val>
        </c:ser>
        <c:dLbls>
          <c:showVal val="1"/>
        </c:dLbls>
        <c:overlap val="-25"/>
        <c:axId val="55784960"/>
        <c:axId val="55786496"/>
      </c:barChart>
      <c:catAx>
        <c:axId val="55784960"/>
        <c:scaling>
          <c:orientation val="minMax"/>
        </c:scaling>
        <c:axPos val="b"/>
        <c:majorTickMark val="none"/>
        <c:tickLblPos val="nextTo"/>
        <c:crossAx val="55786496"/>
        <c:crosses val="autoZero"/>
        <c:auto val="1"/>
        <c:lblAlgn val="ctr"/>
        <c:lblOffset val="100"/>
      </c:catAx>
      <c:valAx>
        <c:axId val="55786496"/>
        <c:scaling>
          <c:orientation val="minMax"/>
        </c:scaling>
        <c:delete val="1"/>
        <c:axPos val="l"/>
        <c:numFmt formatCode="General" sourceLinked="1"/>
        <c:tickLblPos val="none"/>
        <c:crossAx val="55784960"/>
        <c:crosses val="autoZero"/>
        <c:crossBetween val="between"/>
      </c:valAx>
    </c:plotArea>
    <c:legend>
      <c:legendPos val="t"/>
      <c:layout/>
      <c:txPr>
        <a:bodyPr/>
        <a:lstStyle/>
        <a:p>
          <a:pPr>
            <a:defRPr sz="1800"/>
          </a:pPr>
          <a:endParaRPr lang="it-IT"/>
        </a:p>
      </c:txPr>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2908" cy="49363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46846" y="0"/>
            <a:ext cx="2942908" cy="493633"/>
          </a:xfrm>
          <a:prstGeom prst="rect">
            <a:avLst/>
          </a:prstGeom>
        </p:spPr>
        <p:txBody>
          <a:bodyPr vert="horz" lIns="91440" tIns="45720" rIns="91440" bIns="45720" rtlCol="0"/>
          <a:lstStyle>
            <a:lvl1pPr algn="r">
              <a:defRPr sz="1200"/>
            </a:lvl1pPr>
          </a:lstStyle>
          <a:p>
            <a:fld id="{27AABD57-1137-4A79-92A0-34C3C1A7480D}" type="datetimeFigureOut">
              <a:rPr lang="it-IT" smtClean="0"/>
              <a:pPr/>
              <a:t>11/04/2014</a:t>
            </a:fld>
            <a:endParaRPr lang="it-IT"/>
          </a:p>
        </p:txBody>
      </p:sp>
      <p:sp>
        <p:nvSpPr>
          <p:cNvPr id="4" name="Segnaposto piè di pagina 3"/>
          <p:cNvSpPr>
            <a:spLocks noGrp="1"/>
          </p:cNvSpPr>
          <p:nvPr>
            <p:ph type="ftr" sz="quarter" idx="2"/>
          </p:nvPr>
        </p:nvSpPr>
        <p:spPr>
          <a:xfrm>
            <a:off x="0" y="9377316"/>
            <a:ext cx="2942908" cy="493633"/>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46846" y="9377316"/>
            <a:ext cx="2942908" cy="493633"/>
          </a:xfrm>
          <a:prstGeom prst="rect">
            <a:avLst/>
          </a:prstGeom>
        </p:spPr>
        <p:txBody>
          <a:bodyPr vert="horz" lIns="91440" tIns="45720" rIns="91440" bIns="45720" rtlCol="0" anchor="b"/>
          <a:lstStyle>
            <a:lvl1pPr algn="r">
              <a:defRPr sz="1200"/>
            </a:lvl1pPr>
          </a:lstStyle>
          <a:p>
            <a:fld id="{A966F185-397C-46AE-9DB1-D479183763E8}" type="slidenum">
              <a:rPr lang="it-IT" smtClean="0"/>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2908" cy="49363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6846" y="0"/>
            <a:ext cx="2942908" cy="493633"/>
          </a:xfrm>
          <a:prstGeom prst="rect">
            <a:avLst/>
          </a:prstGeom>
        </p:spPr>
        <p:txBody>
          <a:bodyPr vert="horz" lIns="91440" tIns="45720" rIns="91440" bIns="45720" rtlCol="0"/>
          <a:lstStyle>
            <a:lvl1pPr algn="r">
              <a:defRPr sz="1200"/>
            </a:lvl1pPr>
          </a:lstStyle>
          <a:p>
            <a:fld id="{C67A8E02-8DC3-4EFA-9EB0-0BC145DE3976}" type="datetimeFigureOut">
              <a:rPr lang="it-IT" smtClean="0"/>
              <a:pPr/>
              <a:t>11/04/2014</a:t>
            </a:fld>
            <a:endParaRPr lang="it-IT"/>
          </a:p>
        </p:txBody>
      </p:sp>
      <p:sp>
        <p:nvSpPr>
          <p:cNvPr id="4" name="Segnaposto immagine diapositiva 3"/>
          <p:cNvSpPr>
            <a:spLocks noGrp="1" noRot="1" noChangeAspect="1"/>
          </p:cNvSpPr>
          <p:nvPr>
            <p:ph type="sldImg" idx="2"/>
          </p:nvPr>
        </p:nvSpPr>
        <p:spPr>
          <a:xfrm>
            <a:off x="927100" y="739775"/>
            <a:ext cx="4937125" cy="3703638"/>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133" y="4689515"/>
            <a:ext cx="5433060" cy="444269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377316"/>
            <a:ext cx="2942908" cy="493633"/>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6846" y="9377316"/>
            <a:ext cx="2942908" cy="493633"/>
          </a:xfrm>
          <a:prstGeom prst="rect">
            <a:avLst/>
          </a:prstGeom>
        </p:spPr>
        <p:txBody>
          <a:bodyPr vert="horz" lIns="91440" tIns="45720" rIns="91440" bIns="45720" rtlCol="0" anchor="b"/>
          <a:lstStyle>
            <a:lvl1pPr algn="r">
              <a:defRPr sz="1200"/>
            </a:lvl1pPr>
          </a:lstStyle>
          <a:p>
            <a:fld id="{3AB16161-07F6-4D2A-BD58-263B9B47B321}"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DDCDAAA1-63D7-4C99-8E23-E29276BC1F0B}" type="slidenum">
              <a:rPr lang="it-IT" smtClean="0"/>
              <a:pPr/>
              <a:t>13</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DDCDAAA1-63D7-4C99-8E23-E29276BC1F0B}" type="slidenum">
              <a:rPr lang="it-IT" smtClean="0"/>
              <a:pPr/>
              <a:t>15</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dirty="0" smtClean="0"/>
              <a:t>Fare clic per modificare lo stile del titolo</a:t>
            </a:r>
            <a:endParaRPr lang="it-IT" dirty="0"/>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5" name="Rectangle 5"/>
          <p:cNvSpPr>
            <a:spLocks noGrp="1" noChangeArrowheads="1"/>
          </p:cNvSpPr>
          <p:nvPr>
            <p:ph type="ftr" sz="quarter" idx="11"/>
          </p:nvPr>
        </p:nvSpPr>
        <p:spPr>
          <a:ln/>
        </p:spPr>
        <p:txBody>
          <a:bodyPr/>
          <a:lstStyle>
            <a:lvl1pPr>
              <a:defRPr/>
            </a:lvl1pPr>
          </a:lstStyle>
          <a:p>
            <a:r>
              <a:rPr lang="en-US" b="1" dirty="0" smtClean="0"/>
              <a:t>Governing Board Meeting</a:t>
            </a:r>
            <a:r>
              <a:rPr lang="en-US" dirty="0" smtClean="0"/>
              <a:t> </a:t>
            </a:r>
            <a:endParaRPr lang="it-IT" dirty="0" smtClean="0"/>
          </a:p>
          <a:p>
            <a:r>
              <a:rPr lang="en-US" dirty="0" smtClean="0"/>
              <a:t>Euro-Mediterranean Universities Network TETHYS</a:t>
            </a:r>
            <a:endParaRPr lang="it-IT" dirty="0"/>
          </a:p>
        </p:txBody>
      </p:sp>
      <p:sp>
        <p:nvSpPr>
          <p:cNvPr id="6" name="Rectangle 6"/>
          <p:cNvSpPr>
            <a:spLocks noGrp="1" noChangeArrowheads="1"/>
          </p:cNvSpPr>
          <p:nvPr>
            <p:ph type="sldNum" sz="quarter" idx="12"/>
          </p:nvPr>
        </p:nvSpPr>
        <p:spPr>
          <a:ln/>
        </p:spPr>
        <p:txBody>
          <a:bodyPr/>
          <a:lstStyle>
            <a:lvl1pPr>
              <a:defRPr/>
            </a:lvl1pPr>
          </a:lstStyle>
          <a:p>
            <a:pPr>
              <a:defRPr/>
            </a:pPr>
            <a:fld id="{B3F8557A-DCF4-441B-97BA-9A8B65860A5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E1881BD7-0067-4826-B8CE-62B89F93418D}"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E13D6E17-6405-4777-B693-B4525582BC70}"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FD572F1D-AB48-42FD-A9F4-52322F742F25}"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9959D566-203D-4638-863C-1B820CC63C28}"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7CA2B541-84F1-4525-894E-F6664DB50D9B}"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785C63EB-675C-45DA-A06F-58C65C2A90AD}"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B1B95108-6037-4646-BE09-14DB88A7F35F}"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4C2540D6-2372-4BB7-B4DC-256B0CB6803E}"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F2EF6D62-3FA7-41A1-83FD-74E69160CAFD}"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F66F4574-746B-4469-843A-0DBFF61D5B80}"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9" name="Rectangle 5"/>
          <p:cNvSpPr>
            <a:spLocks noGrp="1" noChangeArrowheads="1"/>
          </p:cNvSpPr>
          <p:nvPr>
            <p:ph type="ftr" sz="quarter" idx="3"/>
          </p:nvPr>
        </p:nvSpPr>
        <p:spPr bwMode="auto">
          <a:xfrm>
            <a:off x="3124200" y="6049094"/>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b="1" dirty="0" smtClean="0"/>
              <a:t>Governing Board Meeting</a:t>
            </a:r>
            <a:endParaRPr lang="it-IT" b="1" dirty="0" smtClean="0"/>
          </a:p>
          <a:p>
            <a:r>
              <a:rPr lang="en-US" dirty="0" smtClean="0"/>
              <a:t>Euro-Mediterranean Universities Network TETHYS</a:t>
            </a:r>
            <a:endParaRPr lang="it-IT"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784403E-0398-4C40-8658-62A290ADE8F0}"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4"/>
          <p:cNvSpPr>
            <a:spLocks noGrp="1" noChangeArrowheads="1"/>
          </p:cNvSpPr>
          <p:nvPr>
            <p:ph type="ctrTitle"/>
          </p:nvPr>
        </p:nvSpPr>
        <p:spPr>
          <a:xfrm>
            <a:off x="684213" y="2205038"/>
            <a:ext cx="7772400" cy="1082675"/>
          </a:xfrm>
        </p:spPr>
        <p:txBody>
          <a:bodyPr/>
          <a:lstStyle/>
          <a:p>
            <a:pPr eaLnBrk="1" hangingPunct="1"/>
            <a:r>
              <a:rPr lang="it-IT" sz="900" smtClean="0">
                <a:solidFill>
                  <a:srgbClr val="000000"/>
                </a:solidFill>
                <a:latin typeface="Times New Roman" pitchFamily="18" charset="0"/>
              </a:rPr>
              <a:t/>
            </a:r>
            <a:br>
              <a:rPr lang="it-IT" sz="900" smtClean="0">
                <a:solidFill>
                  <a:srgbClr val="000000"/>
                </a:solidFill>
                <a:latin typeface="Times New Roman" pitchFamily="18" charset="0"/>
              </a:rPr>
            </a:br>
            <a:endParaRPr lang="it-IT" sz="900" smtClean="0">
              <a:solidFill>
                <a:srgbClr val="000000"/>
              </a:solidFill>
              <a:latin typeface="Times New Roman" pitchFamily="18" charset="0"/>
            </a:endParaRPr>
          </a:p>
        </p:txBody>
      </p:sp>
      <p:sp>
        <p:nvSpPr>
          <p:cNvPr id="13314" name="Rectangle 5"/>
          <p:cNvSpPr>
            <a:spLocks noGrp="1" noChangeArrowheads="1"/>
          </p:cNvSpPr>
          <p:nvPr>
            <p:ph type="subTitle" idx="1"/>
          </p:nvPr>
        </p:nvSpPr>
        <p:spPr>
          <a:xfrm>
            <a:off x="250825" y="1700213"/>
            <a:ext cx="8642350" cy="2736850"/>
          </a:xfrm>
        </p:spPr>
        <p:txBody>
          <a:bodyPr/>
          <a:lstStyle/>
          <a:p>
            <a:pPr eaLnBrk="1" hangingPunct="1">
              <a:lnSpc>
                <a:spcPct val="80000"/>
              </a:lnSpc>
            </a:pPr>
            <a:r>
              <a:rPr lang="en-US" sz="2800" dirty="0" smtClean="0">
                <a:solidFill>
                  <a:srgbClr val="FF0000"/>
                </a:solidFill>
                <a:latin typeface="Times New Roman" pitchFamily="18" charset="0"/>
                <a:cs typeface="Times New Roman" pitchFamily="18" charset="0"/>
              </a:rPr>
              <a:t>University evaluation systems: </a:t>
            </a:r>
          </a:p>
          <a:p>
            <a:pPr eaLnBrk="1" hangingPunct="1">
              <a:lnSpc>
                <a:spcPct val="80000"/>
              </a:lnSpc>
            </a:pPr>
            <a:r>
              <a:rPr lang="en-US" sz="2800" dirty="0" smtClean="0">
                <a:solidFill>
                  <a:srgbClr val="FF0000"/>
                </a:solidFill>
                <a:latin typeface="Times New Roman" pitchFamily="18" charset="0"/>
                <a:cs typeface="Times New Roman" pitchFamily="18" charset="0"/>
              </a:rPr>
              <a:t>The experience of the University of Palermo</a:t>
            </a:r>
            <a:endParaRPr lang="it-IT" sz="2800" b="1" dirty="0" smtClean="0">
              <a:solidFill>
                <a:srgbClr val="FF0000"/>
              </a:solidFill>
              <a:latin typeface="Times New Roman" pitchFamily="18" charset="0"/>
              <a:cs typeface="Times New Roman" pitchFamily="18" charset="0"/>
            </a:endParaRPr>
          </a:p>
        </p:txBody>
      </p:sp>
      <p:sp>
        <p:nvSpPr>
          <p:cNvPr id="13315" name="Rectangle 6"/>
          <p:cNvSpPr>
            <a:spLocks noChangeArrowheads="1"/>
          </p:cNvSpPr>
          <p:nvPr/>
        </p:nvSpPr>
        <p:spPr bwMode="auto">
          <a:xfrm>
            <a:off x="2554096" y="3645024"/>
            <a:ext cx="3934219" cy="707886"/>
          </a:xfrm>
          <a:prstGeom prst="rect">
            <a:avLst/>
          </a:prstGeom>
          <a:noFill/>
          <a:ln w="9525">
            <a:noFill/>
            <a:miter lim="800000"/>
            <a:headEnd/>
            <a:tailEnd/>
          </a:ln>
        </p:spPr>
        <p:txBody>
          <a:bodyPr wrap="none">
            <a:spAutoFit/>
          </a:bodyPr>
          <a:lstStyle/>
          <a:p>
            <a:pPr algn="ctr"/>
            <a:r>
              <a:rPr lang="it-IT" sz="2000" dirty="0" smtClean="0">
                <a:solidFill>
                  <a:srgbClr val="000000"/>
                </a:solidFill>
                <a:latin typeface="Times New Roman" pitchFamily="18" charset="0"/>
              </a:rPr>
              <a:t>Antonella </a:t>
            </a:r>
            <a:r>
              <a:rPr lang="it-IT" sz="2000" dirty="0" err="1" smtClean="0">
                <a:solidFill>
                  <a:srgbClr val="000000"/>
                </a:solidFill>
                <a:latin typeface="Times New Roman" pitchFamily="18" charset="0"/>
              </a:rPr>
              <a:t>Plaia</a:t>
            </a:r>
            <a:endParaRPr lang="it-IT" sz="2000" dirty="0" smtClean="0">
              <a:solidFill>
                <a:srgbClr val="000000"/>
              </a:solidFill>
              <a:latin typeface="Times New Roman" pitchFamily="18" charset="0"/>
            </a:endParaRPr>
          </a:p>
          <a:p>
            <a:pPr algn="ctr"/>
            <a:r>
              <a:rPr lang="it-IT" sz="2000" dirty="0" err="1" smtClean="0">
                <a:solidFill>
                  <a:srgbClr val="000000"/>
                </a:solidFill>
                <a:latin typeface="Times New Roman" pitchFamily="18" charset="0"/>
              </a:rPr>
              <a:t>Rector</a:t>
            </a:r>
            <a:r>
              <a:rPr lang="it-IT" sz="2000" dirty="0" smtClean="0">
                <a:solidFill>
                  <a:srgbClr val="000000"/>
                </a:solidFill>
                <a:latin typeface="Times New Roman" pitchFamily="18" charset="0"/>
              </a:rPr>
              <a:t>’s Delegate </a:t>
            </a:r>
            <a:r>
              <a:rPr lang="it-IT" sz="2000" dirty="0" err="1" smtClean="0">
                <a:solidFill>
                  <a:srgbClr val="000000"/>
                </a:solidFill>
                <a:latin typeface="Times New Roman" pitchFamily="18" charset="0"/>
              </a:rPr>
              <a:t>for</a:t>
            </a:r>
            <a:r>
              <a:rPr lang="it-IT" sz="2000" dirty="0" smtClean="0">
                <a:solidFill>
                  <a:srgbClr val="000000"/>
                </a:solidFill>
                <a:latin typeface="Times New Roman" pitchFamily="18" charset="0"/>
              </a:rPr>
              <a:t> the </a:t>
            </a:r>
            <a:r>
              <a:rPr lang="it-IT" sz="2000" dirty="0" err="1" smtClean="0">
                <a:solidFill>
                  <a:srgbClr val="000000"/>
                </a:solidFill>
                <a:latin typeface="Times New Roman" pitchFamily="18" charset="0"/>
              </a:rPr>
              <a:t>Evaluation</a:t>
            </a:r>
            <a:endParaRPr lang="it-IT" sz="2000" dirty="0">
              <a:solidFill>
                <a:srgbClr val="000000"/>
              </a:solidFill>
              <a:latin typeface="Times New Roman" pitchFamily="18" charset="0"/>
            </a:endParaRPr>
          </a:p>
        </p:txBody>
      </p:sp>
      <p:sp>
        <p:nvSpPr>
          <p:cNvPr id="13316"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6"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438150" y="652463"/>
            <a:ext cx="8267700" cy="5553075"/>
          </a:xfrm>
          <a:prstGeom prst="rect">
            <a:avLst/>
          </a:prstGeom>
          <a:noFill/>
          <a:ln w="9525">
            <a:noFill/>
            <a:miter lim="800000"/>
            <a:headEnd/>
            <a:tailEnd/>
          </a:ln>
        </p:spPr>
      </p:pic>
      <p:sp>
        <p:nvSpPr>
          <p:cNvPr id="3"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4"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dirty="0" err="1" smtClean="0">
                <a:solidFill>
                  <a:srgbClr val="FF0000"/>
                </a:solidFill>
              </a:rPr>
              <a:t>Research</a:t>
            </a:r>
            <a:r>
              <a:rPr lang="it-IT" sz="4000" dirty="0" smtClean="0">
                <a:solidFill>
                  <a:srgbClr val="FF0000"/>
                </a:solidFill>
              </a:rPr>
              <a:t> </a:t>
            </a:r>
            <a:r>
              <a:rPr lang="it-IT" sz="4000" dirty="0" err="1" smtClean="0">
                <a:solidFill>
                  <a:srgbClr val="FF0000"/>
                </a:solidFill>
              </a:rPr>
              <a:t>assesment</a:t>
            </a:r>
            <a:r>
              <a:rPr lang="it-IT" sz="4000" dirty="0" smtClean="0">
                <a:solidFill>
                  <a:srgbClr val="FF0000"/>
                </a:solidFill>
              </a:rPr>
              <a:t> (</a:t>
            </a:r>
            <a:r>
              <a:rPr lang="it-IT" sz="4000" dirty="0" err="1" smtClean="0">
                <a:solidFill>
                  <a:srgbClr val="FF0000"/>
                </a:solidFill>
              </a:rPr>
              <a:t>since</a:t>
            </a:r>
            <a:r>
              <a:rPr lang="it-IT" sz="4000" dirty="0" smtClean="0">
                <a:solidFill>
                  <a:srgbClr val="FF0000"/>
                </a:solidFill>
              </a:rPr>
              <a:t> 2006)</a:t>
            </a:r>
            <a:endParaRPr lang="it-IT" sz="4000" dirty="0">
              <a:solidFill>
                <a:srgbClr val="FF0000"/>
              </a:solidFill>
            </a:endParaRPr>
          </a:p>
        </p:txBody>
      </p:sp>
      <p:sp>
        <p:nvSpPr>
          <p:cNvPr id="3" name="Segnaposto contenuto 2"/>
          <p:cNvSpPr>
            <a:spLocks noGrp="1"/>
          </p:cNvSpPr>
          <p:nvPr>
            <p:ph idx="1"/>
          </p:nvPr>
        </p:nvSpPr>
        <p:spPr/>
        <p:txBody>
          <a:bodyPr/>
          <a:lstStyle/>
          <a:p>
            <a:pPr marL="9525" indent="-9525">
              <a:buNone/>
            </a:pPr>
            <a:r>
              <a:rPr lang="it-IT" sz="1800" dirty="0" err="1" smtClean="0"/>
              <a:t>Research</a:t>
            </a:r>
            <a:r>
              <a:rPr lang="it-IT" sz="1800" dirty="0" smtClean="0"/>
              <a:t> database </a:t>
            </a:r>
            <a:r>
              <a:rPr lang="it-IT" sz="1800" dirty="0" err="1" smtClean="0"/>
              <a:t>where</a:t>
            </a:r>
            <a:r>
              <a:rPr lang="it-IT" sz="1800" dirty="0" smtClean="0"/>
              <a:t> </a:t>
            </a:r>
            <a:r>
              <a:rPr lang="it-IT" sz="1800" dirty="0" err="1" smtClean="0"/>
              <a:t>each</a:t>
            </a:r>
            <a:r>
              <a:rPr lang="it-IT" sz="1800" dirty="0" smtClean="0"/>
              <a:t> professor/</a:t>
            </a:r>
            <a:r>
              <a:rPr lang="it-IT" sz="1800" dirty="0" err="1" smtClean="0"/>
              <a:t>postdoc</a:t>
            </a:r>
            <a:r>
              <a:rPr lang="it-IT" sz="1800" dirty="0" smtClean="0"/>
              <a:t>/</a:t>
            </a:r>
            <a:r>
              <a:rPr lang="it-IT" sz="1800" dirty="0" err="1" smtClean="0"/>
              <a:t>phd</a:t>
            </a:r>
            <a:r>
              <a:rPr lang="it-IT" sz="1800" dirty="0" smtClean="0"/>
              <a:t> </a:t>
            </a:r>
            <a:r>
              <a:rPr lang="it-IT" sz="1800" dirty="0" err="1" smtClean="0"/>
              <a:t>student</a:t>
            </a:r>
            <a:r>
              <a:rPr lang="it-IT" sz="1800" dirty="0" smtClean="0"/>
              <a:t> </a:t>
            </a:r>
            <a:r>
              <a:rPr lang="it-IT" sz="1800" dirty="0" err="1" smtClean="0"/>
              <a:t>uploads</a:t>
            </a:r>
            <a:r>
              <a:rPr lang="it-IT" sz="1800" dirty="0" smtClean="0"/>
              <a:t> </a:t>
            </a:r>
            <a:r>
              <a:rPr lang="it-IT" sz="1800" dirty="0" err="1" smtClean="0"/>
              <a:t>his</a:t>
            </a:r>
            <a:r>
              <a:rPr lang="it-IT" sz="1800" dirty="0" smtClean="0"/>
              <a:t>/</a:t>
            </a:r>
            <a:r>
              <a:rPr lang="it-IT" sz="1800" dirty="0" err="1" smtClean="0"/>
              <a:t>her</a:t>
            </a:r>
            <a:r>
              <a:rPr lang="it-IT" sz="1800" dirty="0" smtClean="0"/>
              <a:t> </a:t>
            </a:r>
            <a:r>
              <a:rPr lang="it-IT" sz="1800" dirty="0" err="1" smtClean="0"/>
              <a:t>research</a:t>
            </a:r>
            <a:r>
              <a:rPr lang="it-IT" sz="1800" dirty="0" smtClean="0"/>
              <a:t> </a:t>
            </a:r>
            <a:r>
              <a:rPr lang="it-IT" sz="1800" dirty="0" err="1" smtClean="0"/>
              <a:t>products</a:t>
            </a:r>
            <a:r>
              <a:rPr lang="it-IT" sz="1800" dirty="0" smtClean="0"/>
              <a:t>, </a:t>
            </a:r>
            <a:r>
              <a:rPr lang="it-IT" sz="1800" dirty="0" err="1" smtClean="0"/>
              <a:t>research</a:t>
            </a:r>
            <a:r>
              <a:rPr lang="it-IT" sz="1800" dirty="0" smtClean="0"/>
              <a:t> </a:t>
            </a:r>
            <a:r>
              <a:rPr lang="it-IT" sz="1800" dirty="0" err="1" smtClean="0"/>
              <a:t>projects</a:t>
            </a:r>
            <a:r>
              <a:rPr lang="it-IT" sz="1800" dirty="0" smtClean="0"/>
              <a:t>, …</a:t>
            </a:r>
          </a:p>
          <a:p>
            <a:pPr marL="9525" indent="-9525">
              <a:buNone/>
            </a:pPr>
            <a:r>
              <a:rPr lang="it-IT" sz="1800" dirty="0" smtClean="0"/>
              <a:t>14 </a:t>
            </a:r>
            <a:r>
              <a:rPr lang="it-IT" sz="1800" dirty="0" err="1" smtClean="0"/>
              <a:t>research</a:t>
            </a:r>
            <a:r>
              <a:rPr lang="it-IT" sz="1800" dirty="0" smtClean="0"/>
              <a:t> </a:t>
            </a:r>
            <a:r>
              <a:rPr lang="it-IT" sz="1800" dirty="0" err="1" smtClean="0"/>
              <a:t>assessment</a:t>
            </a:r>
            <a:r>
              <a:rPr lang="it-IT" sz="1800" dirty="0" smtClean="0"/>
              <a:t> </a:t>
            </a:r>
            <a:r>
              <a:rPr lang="it-IT" sz="1800" dirty="0" err="1" smtClean="0"/>
              <a:t>commitees</a:t>
            </a:r>
            <a:r>
              <a:rPr lang="it-IT" sz="1800" dirty="0" smtClean="0"/>
              <a:t> </a:t>
            </a:r>
            <a:r>
              <a:rPr lang="it-IT" sz="1800" dirty="0" err="1" smtClean="0"/>
              <a:t>that</a:t>
            </a:r>
            <a:r>
              <a:rPr lang="it-IT" sz="1800" dirty="0" smtClean="0"/>
              <a:t> </a:t>
            </a:r>
            <a:r>
              <a:rPr lang="it-IT" sz="1800" dirty="0" err="1" smtClean="0"/>
              <a:t>evaluate</a:t>
            </a:r>
            <a:r>
              <a:rPr lang="it-IT" sz="1800" dirty="0" smtClean="0"/>
              <a:t>, </a:t>
            </a:r>
            <a:r>
              <a:rPr lang="it-IT" sz="1800" dirty="0" err="1" smtClean="0"/>
              <a:t>each</a:t>
            </a:r>
            <a:r>
              <a:rPr lang="it-IT" sz="1800" dirty="0" smtClean="0"/>
              <a:t> </a:t>
            </a:r>
            <a:r>
              <a:rPr lang="it-IT" sz="1800" dirty="0" err="1" smtClean="0"/>
              <a:t>year</a:t>
            </a:r>
            <a:r>
              <a:rPr lang="it-IT" sz="1800" dirty="0" smtClean="0"/>
              <a:t>, UNIPA </a:t>
            </a:r>
            <a:r>
              <a:rPr lang="it-IT" sz="1800" dirty="0" err="1" smtClean="0"/>
              <a:t>research</a:t>
            </a:r>
            <a:r>
              <a:rPr lang="it-IT" sz="1800" dirty="0" smtClean="0"/>
              <a:t>.</a:t>
            </a:r>
          </a:p>
          <a:p>
            <a:pPr marL="9525" indent="-9525">
              <a:buNone/>
            </a:pPr>
            <a:endParaRPr lang="it-IT" sz="1800" dirty="0" smtClean="0"/>
          </a:p>
          <a:p>
            <a:pPr marL="9525" indent="-9525">
              <a:buNone/>
            </a:pPr>
            <a:r>
              <a:rPr lang="it-IT" sz="1800" dirty="0" smtClean="0"/>
              <a:t>The </a:t>
            </a:r>
            <a:r>
              <a:rPr lang="it-IT" sz="1800" dirty="0" err="1" smtClean="0"/>
              <a:t>results</a:t>
            </a:r>
            <a:r>
              <a:rPr lang="it-IT" sz="1800" dirty="0" smtClean="0"/>
              <a:t> </a:t>
            </a:r>
            <a:r>
              <a:rPr lang="it-IT" sz="1800" dirty="0" err="1" smtClean="0"/>
              <a:t>of</a:t>
            </a:r>
            <a:r>
              <a:rPr lang="it-IT" sz="1800" dirty="0" smtClean="0"/>
              <a:t> the </a:t>
            </a:r>
            <a:r>
              <a:rPr lang="it-IT" sz="1800" dirty="0" err="1" smtClean="0"/>
              <a:t>evaluation</a:t>
            </a:r>
            <a:r>
              <a:rPr lang="it-IT" sz="1800" dirty="0" smtClean="0"/>
              <a:t> </a:t>
            </a:r>
            <a:r>
              <a:rPr lang="it-IT" sz="1800" dirty="0" err="1" smtClean="0"/>
              <a:t>process</a:t>
            </a:r>
            <a:r>
              <a:rPr lang="it-IT" sz="1800" dirty="0" smtClean="0"/>
              <a:t> </a:t>
            </a:r>
            <a:r>
              <a:rPr lang="it-IT" sz="1800" dirty="0" err="1" smtClean="0"/>
              <a:t>allow</a:t>
            </a:r>
            <a:r>
              <a:rPr lang="it-IT" sz="1800" dirty="0" smtClean="0"/>
              <a:t> </a:t>
            </a:r>
            <a:r>
              <a:rPr lang="it-IT" sz="1800" dirty="0" err="1" smtClean="0"/>
              <a:t>to</a:t>
            </a:r>
            <a:r>
              <a:rPr lang="it-IT" sz="1800" dirty="0" smtClean="0"/>
              <a:t> join </a:t>
            </a:r>
            <a:r>
              <a:rPr lang="it-IT" sz="1800" dirty="0" err="1" smtClean="0"/>
              <a:t>competitions</a:t>
            </a:r>
            <a:r>
              <a:rPr lang="it-IT" sz="1800" dirty="0" smtClean="0"/>
              <a:t> </a:t>
            </a:r>
            <a:r>
              <a:rPr lang="it-IT" sz="1800" dirty="0" err="1" smtClean="0"/>
              <a:t>for</a:t>
            </a:r>
            <a:r>
              <a:rPr lang="it-IT" sz="1800" dirty="0" smtClean="0"/>
              <a:t> </a:t>
            </a:r>
            <a:r>
              <a:rPr lang="it-IT" sz="1800" dirty="0" err="1" smtClean="0"/>
              <a:t>research</a:t>
            </a:r>
            <a:r>
              <a:rPr lang="it-IT" sz="1800" dirty="0" smtClean="0"/>
              <a:t> </a:t>
            </a:r>
            <a:r>
              <a:rPr lang="it-IT" sz="1800" dirty="0" err="1" smtClean="0"/>
              <a:t>funds</a:t>
            </a:r>
            <a:r>
              <a:rPr lang="it-IT" sz="1800" dirty="0" smtClean="0"/>
              <a:t>, </a:t>
            </a:r>
            <a:r>
              <a:rPr lang="it-IT" sz="1800" dirty="0" err="1" smtClean="0"/>
              <a:t>to</a:t>
            </a:r>
            <a:r>
              <a:rPr lang="it-IT" sz="1800" dirty="0" smtClean="0"/>
              <a:t> join </a:t>
            </a:r>
            <a:r>
              <a:rPr lang="it-IT" sz="1800" dirty="0" err="1" smtClean="0"/>
              <a:t>phd</a:t>
            </a:r>
            <a:r>
              <a:rPr lang="it-IT" sz="1800" dirty="0" smtClean="0"/>
              <a:t> </a:t>
            </a:r>
            <a:r>
              <a:rPr lang="it-IT" sz="1800" dirty="0" err="1" smtClean="0"/>
              <a:t>board</a:t>
            </a:r>
            <a:r>
              <a:rPr lang="it-IT" sz="1800" dirty="0" smtClean="0"/>
              <a:t>, </a:t>
            </a:r>
            <a:r>
              <a:rPr lang="it-IT" sz="1800" dirty="0" err="1" smtClean="0"/>
              <a:t>to</a:t>
            </a:r>
            <a:r>
              <a:rPr lang="it-IT" sz="1800" dirty="0" smtClean="0"/>
              <a:t> </a:t>
            </a:r>
            <a:r>
              <a:rPr lang="it-IT" sz="1800" dirty="0" err="1" smtClean="0"/>
              <a:t>become</a:t>
            </a:r>
            <a:r>
              <a:rPr lang="it-IT" sz="1800" dirty="0" smtClean="0"/>
              <a:t> </a:t>
            </a:r>
            <a:r>
              <a:rPr lang="it-IT" sz="1800" dirty="0" err="1" smtClean="0"/>
              <a:t>postdoc</a:t>
            </a:r>
            <a:r>
              <a:rPr lang="it-IT" sz="1800" dirty="0" smtClean="0"/>
              <a:t> tutor.</a:t>
            </a:r>
          </a:p>
          <a:p>
            <a:pPr marL="9525" indent="-9525">
              <a:buNone/>
            </a:pPr>
            <a:endParaRPr lang="it-IT" sz="1800" dirty="0" smtClean="0"/>
          </a:p>
          <a:p>
            <a:pPr marL="9525" indent="-9525">
              <a:buNone/>
            </a:pPr>
            <a:r>
              <a:rPr lang="it-IT" sz="1800" dirty="0" err="1" smtClean="0"/>
              <a:t>Since</a:t>
            </a:r>
            <a:r>
              <a:rPr lang="it-IT" sz="1800" dirty="0" smtClean="0"/>
              <a:t> 2010 a competitive </a:t>
            </a:r>
            <a:r>
              <a:rPr lang="it-IT" sz="1800" dirty="0" err="1" smtClean="0"/>
              <a:t>fund</a:t>
            </a:r>
            <a:r>
              <a:rPr lang="it-IT" sz="1800" dirty="0" smtClean="0"/>
              <a:t> </a:t>
            </a:r>
            <a:r>
              <a:rPr lang="it-IT" sz="1800" dirty="0" err="1" smtClean="0"/>
              <a:t>is</a:t>
            </a:r>
            <a:r>
              <a:rPr lang="it-IT" sz="1800" dirty="0" smtClean="0"/>
              <a:t> </a:t>
            </a:r>
            <a:r>
              <a:rPr lang="it-IT" sz="1800" dirty="0" err="1" smtClean="0"/>
              <a:t>distributed</a:t>
            </a:r>
            <a:r>
              <a:rPr lang="it-IT" sz="1800" dirty="0" smtClean="0"/>
              <a:t> </a:t>
            </a:r>
            <a:r>
              <a:rPr lang="it-IT" sz="1800" dirty="0" err="1" smtClean="0"/>
              <a:t>by</a:t>
            </a:r>
            <a:r>
              <a:rPr lang="it-IT" sz="1800" dirty="0" smtClean="0"/>
              <a:t> </a:t>
            </a:r>
            <a:r>
              <a:rPr lang="it-IT" sz="1800" dirty="0" err="1" smtClean="0"/>
              <a:t>Italian</a:t>
            </a:r>
            <a:r>
              <a:rPr lang="it-IT" sz="1800" dirty="0" smtClean="0"/>
              <a:t> </a:t>
            </a:r>
            <a:r>
              <a:rPr lang="it-IT" sz="1800" dirty="0" err="1" smtClean="0"/>
              <a:t>Ministry</a:t>
            </a:r>
            <a:r>
              <a:rPr lang="it-IT" sz="1800" dirty="0" smtClean="0"/>
              <a:t> </a:t>
            </a:r>
            <a:r>
              <a:rPr lang="it-IT" sz="1800" dirty="0" err="1" smtClean="0"/>
              <a:t>of</a:t>
            </a:r>
            <a:r>
              <a:rPr lang="it-IT" sz="1800" dirty="0" smtClean="0"/>
              <a:t> </a:t>
            </a:r>
            <a:r>
              <a:rPr lang="it-IT" sz="1800" dirty="0" err="1" smtClean="0"/>
              <a:t>Education</a:t>
            </a:r>
            <a:r>
              <a:rPr lang="it-IT" sz="1800" dirty="0" smtClean="0"/>
              <a:t> </a:t>
            </a:r>
            <a:r>
              <a:rPr lang="it-IT" sz="1800" dirty="0" err="1" smtClean="0"/>
              <a:t>to</a:t>
            </a:r>
            <a:r>
              <a:rPr lang="it-IT" sz="1800" dirty="0" smtClean="0"/>
              <a:t> </a:t>
            </a:r>
            <a:r>
              <a:rPr lang="it-IT" sz="1800" dirty="0" err="1" smtClean="0"/>
              <a:t>reward</a:t>
            </a:r>
            <a:r>
              <a:rPr lang="it-IT" sz="1800" dirty="0" smtClean="0"/>
              <a:t> </a:t>
            </a:r>
            <a:r>
              <a:rPr lang="it-IT" sz="1800" dirty="0" err="1" smtClean="0"/>
              <a:t>both</a:t>
            </a:r>
            <a:r>
              <a:rPr lang="it-IT" sz="1800" dirty="0" smtClean="0"/>
              <a:t> </a:t>
            </a:r>
            <a:r>
              <a:rPr lang="it-IT" sz="1800" dirty="0" err="1" smtClean="0"/>
              <a:t>teaching</a:t>
            </a:r>
            <a:r>
              <a:rPr lang="it-IT" sz="1800" dirty="0" smtClean="0"/>
              <a:t> and </a:t>
            </a:r>
            <a:r>
              <a:rPr lang="it-IT" sz="1800" dirty="0" err="1" smtClean="0"/>
              <a:t>research</a:t>
            </a:r>
            <a:r>
              <a:rPr lang="it-IT" sz="1800" dirty="0" smtClean="0"/>
              <a:t> </a:t>
            </a:r>
            <a:r>
              <a:rPr lang="it-IT" sz="1800" dirty="0" err="1" smtClean="0"/>
              <a:t>quality</a:t>
            </a:r>
            <a:r>
              <a:rPr lang="it-IT" sz="1800" dirty="0" smtClean="0"/>
              <a:t>.</a:t>
            </a:r>
            <a:r>
              <a:rPr lang="en-US" sz="1800" dirty="0" smtClean="0"/>
              <a:t> The incidence of this competitive fund on the total amount of fund distributed increased since then. </a:t>
            </a:r>
          </a:p>
          <a:p>
            <a:pPr>
              <a:buNone/>
            </a:pPr>
            <a:endParaRPr lang="it-IT" sz="1800" dirty="0"/>
          </a:p>
        </p:txBody>
      </p:sp>
      <p:sp>
        <p:nvSpPr>
          <p:cNvPr id="4"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5"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err="1" smtClean="0">
                <a:solidFill>
                  <a:srgbClr val="FF0000"/>
                </a:solidFill>
              </a:rPr>
              <a:t>Results</a:t>
            </a:r>
            <a:r>
              <a:rPr lang="it-IT" sz="3200" dirty="0" smtClean="0">
                <a:solidFill>
                  <a:srgbClr val="FF0000"/>
                </a:solidFill>
              </a:rPr>
              <a:t> </a:t>
            </a:r>
            <a:r>
              <a:rPr lang="it-IT" sz="3200" dirty="0" err="1" smtClean="0">
                <a:solidFill>
                  <a:srgbClr val="FF0000"/>
                </a:solidFill>
              </a:rPr>
              <a:t>of</a:t>
            </a:r>
            <a:r>
              <a:rPr lang="it-IT" sz="3200" dirty="0" smtClean="0">
                <a:solidFill>
                  <a:srgbClr val="FF0000"/>
                </a:solidFill>
              </a:rPr>
              <a:t> the ANVUR VQR 2004-2010</a:t>
            </a:r>
            <a:endParaRPr lang="it-IT" sz="3200" dirty="0">
              <a:solidFill>
                <a:srgbClr val="FF0000"/>
              </a:solidFill>
            </a:endParaRPr>
          </a:p>
        </p:txBody>
      </p:sp>
      <p:sp>
        <p:nvSpPr>
          <p:cNvPr id="4" name="Segnaposto contenuto 3"/>
          <p:cNvSpPr>
            <a:spLocks noGrp="1"/>
          </p:cNvSpPr>
          <p:nvPr>
            <p:ph idx="1"/>
          </p:nvPr>
        </p:nvSpPr>
        <p:spPr/>
        <p:txBody>
          <a:bodyPr/>
          <a:lstStyle/>
          <a:p>
            <a:pPr marL="85725" indent="0" algn="just">
              <a:buNone/>
            </a:pPr>
            <a:r>
              <a:rPr lang="it-IT" sz="1800" dirty="0" smtClean="0"/>
              <a:t>VQR </a:t>
            </a:r>
            <a:r>
              <a:rPr lang="en-US" sz="1800" dirty="0" smtClean="0"/>
              <a:t>(Evaluation of Research Quality) is the Italian research assessment exercise that ANVUR (the National Agency for the Evaluation of the University and Research system) carried out on behalf of the Italian Ministry for Education.</a:t>
            </a:r>
          </a:p>
          <a:p>
            <a:pPr marL="85725" indent="0">
              <a:buNone/>
            </a:pPr>
            <a:endParaRPr lang="it-IT" sz="1800" dirty="0" smtClean="0"/>
          </a:p>
          <a:p>
            <a:pPr marL="85725" indent="0" algn="just">
              <a:buNone/>
            </a:pPr>
            <a:r>
              <a:rPr lang="it-IT" sz="1800" dirty="0" err="1" smtClean="0"/>
              <a:t>We</a:t>
            </a:r>
            <a:r>
              <a:rPr lang="it-IT" sz="1800" dirty="0" smtClean="0"/>
              <a:t> </a:t>
            </a:r>
            <a:r>
              <a:rPr lang="it-IT" sz="1800" dirty="0" err="1" smtClean="0"/>
              <a:t>use</a:t>
            </a:r>
            <a:r>
              <a:rPr lang="it-IT" sz="1800" dirty="0" smtClean="0"/>
              <a:t> </a:t>
            </a:r>
            <a:r>
              <a:rPr lang="it-IT" sz="1800" dirty="0" smtClean="0"/>
              <a:t>VQR </a:t>
            </a:r>
            <a:r>
              <a:rPr lang="it-IT" sz="1800" dirty="0" err="1" smtClean="0"/>
              <a:t>results</a:t>
            </a:r>
            <a:r>
              <a:rPr lang="it-IT" sz="1800" dirty="0" smtClean="0"/>
              <a:t> </a:t>
            </a:r>
            <a:r>
              <a:rPr lang="it-IT" sz="1800" dirty="0" err="1" smtClean="0"/>
              <a:t>to</a:t>
            </a:r>
            <a:r>
              <a:rPr lang="it-IT" sz="1800" dirty="0" smtClean="0"/>
              <a:t> </a:t>
            </a:r>
            <a:r>
              <a:rPr lang="it-IT" sz="1800" dirty="0" err="1" smtClean="0"/>
              <a:t>see</a:t>
            </a:r>
            <a:r>
              <a:rPr lang="it-IT" sz="1800" dirty="0" smtClean="0"/>
              <a:t> </a:t>
            </a:r>
            <a:r>
              <a:rPr lang="it-IT" sz="1800" dirty="0" err="1" smtClean="0"/>
              <a:t>how</a:t>
            </a:r>
            <a:r>
              <a:rPr lang="it-IT" sz="1800" dirty="0" smtClean="0"/>
              <a:t> </a:t>
            </a:r>
            <a:r>
              <a:rPr lang="it-IT" sz="1800" dirty="0" err="1" smtClean="0"/>
              <a:t>each</a:t>
            </a:r>
            <a:r>
              <a:rPr lang="it-IT" sz="1800" dirty="0" smtClean="0"/>
              <a:t> </a:t>
            </a:r>
            <a:r>
              <a:rPr lang="it-IT" sz="1800" dirty="0" err="1" smtClean="0"/>
              <a:t>department</a:t>
            </a:r>
            <a:r>
              <a:rPr lang="it-IT" sz="1800" dirty="0" smtClean="0"/>
              <a:t> </a:t>
            </a:r>
            <a:r>
              <a:rPr lang="it-IT" sz="1800" dirty="0" err="1" smtClean="0"/>
              <a:t>performed</a:t>
            </a:r>
            <a:r>
              <a:rPr lang="it-IT" sz="1800" dirty="0" smtClean="0"/>
              <a:t>.</a:t>
            </a:r>
          </a:p>
          <a:p>
            <a:pPr marL="85725" indent="0">
              <a:buNone/>
            </a:pPr>
            <a:r>
              <a:rPr lang="it-IT" sz="1800" dirty="0" err="1" smtClean="0"/>
              <a:t>We</a:t>
            </a:r>
            <a:r>
              <a:rPr lang="it-IT" sz="1800" dirty="0" smtClean="0"/>
              <a:t> </a:t>
            </a:r>
            <a:r>
              <a:rPr lang="it-IT" sz="1800" dirty="0" err="1" smtClean="0"/>
              <a:t>have</a:t>
            </a:r>
            <a:r>
              <a:rPr lang="it-IT" sz="1800" dirty="0" smtClean="0"/>
              <a:t> </a:t>
            </a:r>
            <a:r>
              <a:rPr lang="it-IT" sz="1800" dirty="0" err="1" smtClean="0"/>
              <a:t>now</a:t>
            </a:r>
            <a:r>
              <a:rPr lang="it-IT" sz="1800" dirty="0" smtClean="0"/>
              <a:t> </a:t>
            </a:r>
            <a:r>
              <a:rPr lang="it-IT" sz="1800" dirty="0" err="1" smtClean="0"/>
              <a:t>aligned</a:t>
            </a:r>
            <a:r>
              <a:rPr lang="it-IT" sz="1800" dirty="0" smtClean="0"/>
              <a:t> </a:t>
            </a:r>
            <a:r>
              <a:rPr lang="it-IT" sz="1800" dirty="0" err="1" smtClean="0"/>
              <a:t>internal</a:t>
            </a:r>
            <a:r>
              <a:rPr lang="it-IT" sz="1800" dirty="0" smtClean="0"/>
              <a:t> </a:t>
            </a:r>
            <a:r>
              <a:rPr lang="it-IT" sz="1800" dirty="0" err="1" smtClean="0"/>
              <a:t>research</a:t>
            </a:r>
            <a:r>
              <a:rPr lang="it-IT" sz="1800" dirty="0" smtClean="0"/>
              <a:t> </a:t>
            </a:r>
            <a:r>
              <a:rPr lang="it-IT" sz="1800" dirty="0" err="1" smtClean="0"/>
              <a:t>assessment</a:t>
            </a:r>
            <a:r>
              <a:rPr lang="it-IT" sz="1800" dirty="0" smtClean="0"/>
              <a:t> </a:t>
            </a:r>
            <a:r>
              <a:rPr lang="it-IT" sz="1800" dirty="0" err="1" smtClean="0"/>
              <a:t>to</a:t>
            </a:r>
            <a:r>
              <a:rPr lang="it-IT" sz="1800" dirty="0" smtClean="0"/>
              <a:t> VQR </a:t>
            </a:r>
            <a:r>
              <a:rPr lang="it-IT" sz="1800" dirty="0" err="1" smtClean="0"/>
              <a:t>criteria</a:t>
            </a:r>
            <a:r>
              <a:rPr lang="it-IT" sz="1800" dirty="0" smtClean="0"/>
              <a:t>.</a:t>
            </a:r>
            <a:endParaRPr lang="it-IT" sz="1800" dirty="0"/>
          </a:p>
        </p:txBody>
      </p:sp>
      <p:sp>
        <p:nvSpPr>
          <p:cNvPr id="5"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6"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err="1" smtClean="0">
                <a:solidFill>
                  <a:srgbClr val="FF0000"/>
                </a:solidFill>
              </a:rPr>
              <a:t>Average</a:t>
            </a:r>
            <a:r>
              <a:rPr lang="it-IT" sz="2400" dirty="0" smtClean="0">
                <a:solidFill>
                  <a:srgbClr val="FF0000"/>
                </a:solidFill>
              </a:rPr>
              <a:t> </a:t>
            </a:r>
            <a:r>
              <a:rPr lang="it-IT" sz="2400" dirty="0" err="1" smtClean="0">
                <a:solidFill>
                  <a:srgbClr val="FF0000"/>
                </a:solidFill>
              </a:rPr>
              <a:t>grade</a:t>
            </a:r>
            <a:r>
              <a:rPr lang="it-IT" sz="2400" dirty="0" smtClean="0">
                <a:solidFill>
                  <a:srgbClr val="FF0000"/>
                </a:solidFill>
              </a:rPr>
              <a:t> </a:t>
            </a:r>
            <a:r>
              <a:rPr lang="it-IT" sz="2400" dirty="0" err="1" smtClean="0">
                <a:solidFill>
                  <a:srgbClr val="FF0000"/>
                </a:solidFill>
              </a:rPr>
              <a:t>of</a:t>
            </a:r>
            <a:r>
              <a:rPr lang="it-IT" sz="2400" dirty="0" smtClean="0">
                <a:solidFill>
                  <a:srgbClr val="FF0000"/>
                </a:solidFill>
              </a:rPr>
              <a:t> </a:t>
            </a:r>
            <a:r>
              <a:rPr lang="it-IT" sz="2400" dirty="0" err="1" smtClean="0">
                <a:solidFill>
                  <a:srgbClr val="FF0000"/>
                </a:solidFill>
              </a:rPr>
              <a:t>expected</a:t>
            </a:r>
            <a:r>
              <a:rPr lang="it-IT" sz="2400" dirty="0" smtClean="0">
                <a:solidFill>
                  <a:srgbClr val="FF0000"/>
                </a:solidFill>
              </a:rPr>
              <a:t> </a:t>
            </a:r>
            <a:r>
              <a:rPr lang="it-IT" sz="2400" dirty="0" err="1" smtClean="0">
                <a:solidFill>
                  <a:srgbClr val="FF0000"/>
                </a:solidFill>
              </a:rPr>
              <a:t>research</a:t>
            </a:r>
            <a:r>
              <a:rPr lang="it-IT" sz="2400" dirty="0" smtClean="0">
                <a:solidFill>
                  <a:srgbClr val="FF0000"/>
                </a:solidFill>
              </a:rPr>
              <a:t> </a:t>
            </a:r>
            <a:r>
              <a:rPr lang="it-IT" sz="2400" dirty="0" err="1" smtClean="0">
                <a:solidFill>
                  <a:srgbClr val="FF0000"/>
                </a:solidFill>
              </a:rPr>
              <a:t>products</a:t>
            </a:r>
            <a:r>
              <a:rPr lang="it-IT" sz="2400" dirty="0" smtClean="0">
                <a:solidFill>
                  <a:srgbClr val="FF0000"/>
                </a:solidFill>
              </a:rPr>
              <a:t> </a:t>
            </a:r>
            <a:r>
              <a:rPr lang="it-IT" sz="2400" dirty="0" err="1" smtClean="0">
                <a:solidFill>
                  <a:srgbClr val="FF0000"/>
                </a:solidFill>
              </a:rPr>
              <a:t>with</a:t>
            </a:r>
            <a:r>
              <a:rPr lang="it-IT" sz="2400" dirty="0" smtClean="0">
                <a:solidFill>
                  <a:srgbClr val="FF0000"/>
                </a:solidFill>
              </a:rPr>
              <a:t> </a:t>
            </a:r>
            <a:r>
              <a:rPr lang="it-IT" sz="2400" dirty="0" err="1" smtClean="0">
                <a:solidFill>
                  <a:srgbClr val="FF0000"/>
                </a:solidFill>
              </a:rPr>
              <a:t>respect</a:t>
            </a:r>
            <a:r>
              <a:rPr lang="it-IT" sz="2400" dirty="0" smtClean="0">
                <a:solidFill>
                  <a:srgbClr val="FF0000"/>
                </a:solidFill>
              </a:rPr>
              <a:t> </a:t>
            </a:r>
            <a:r>
              <a:rPr lang="it-IT" sz="2400" dirty="0" err="1" smtClean="0">
                <a:solidFill>
                  <a:srgbClr val="FF0000"/>
                </a:solidFill>
              </a:rPr>
              <a:t>to</a:t>
            </a:r>
            <a:r>
              <a:rPr lang="it-IT" sz="2400" dirty="0" smtClean="0">
                <a:solidFill>
                  <a:srgbClr val="FF0000"/>
                </a:solidFill>
              </a:rPr>
              <a:t> </a:t>
            </a:r>
            <a:r>
              <a:rPr lang="it-IT" sz="2400" dirty="0" err="1" smtClean="0">
                <a:solidFill>
                  <a:srgbClr val="FF0000"/>
                </a:solidFill>
              </a:rPr>
              <a:t>average</a:t>
            </a:r>
            <a:r>
              <a:rPr lang="it-IT" sz="2400" dirty="0" smtClean="0">
                <a:solidFill>
                  <a:srgbClr val="FF0000"/>
                </a:solidFill>
              </a:rPr>
              <a:t> </a:t>
            </a:r>
            <a:r>
              <a:rPr lang="it-IT" sz="2400" dirty="0" err="1" smtClean="0">
                <a:solidFill>
                  <a:srgbClr val="FF0000"/>
                </a:solidFill>
              </a:rPr>
              <a:t>grade</a:t>
            </a:r>
            <a:r>
              <a:rPr lang="it-IT" sz="2400" dirty="0" smtClean="0">
                <a:solidFill>
                  <a:srgbClr val="FF0000"/>
                </a:solidFill>
              </a:rPr>
              <a:t> </a:t>
            </a:r>
            <a:r>
              <a:rPr lang="it-IT" sz="2400" dirty="0" err="1" smtClean="0">
                <a:solidFill>
                  <a:srgbClr val="FF0000"/>
                </a:solidFill>
              </a:rPr>
              <a:t>of</a:t>
            </a:r>
            <a:r>
              <a:rPr lang="it-IT" sz="2400" dirty="0" smtClean="0">
                <a:solidFill>
                  <a:srgbClr val="FF0000"/>
                </a:solidFill>
              </a:rPr>
              <a:t> the (</a:t>
            </a:r>
            <a:r>
              <a:rPr lang="it-IT" sz="2400" dirty="0" err="1" smtClean="0">
                <a:solidFill>
                  <a:srgbClr val="FF0000"/>
                </a:solidFill>
              </a:rPr>
              <a:t>research</a:t>
            </a:r>
            <a:r>
              <a:rPr lang="it-IT" sz="2400" dirty="0" smtClean="0">
                <a:solidFill>
                  <a:srgbClr val="FF0000"/>
                </a:solidFill>
              </a:rPr>
              <a:t>) area: </a:t>
            </a:r>
            <a:r>
              <a:rPr lang="it-IT" sz="2400" i="1" dirty="0" err="1" smtClean="0">
                <a:solidFill>
                  <a:srgbClr val="FF0000"/>
                </a:solidFill>
                <a:latin typeface="Times New Roman" pitchFamily="18" charset="0"/>
                <a:cs typeface="Times New Roman" pitchFamily="18" charset="0"/>
              </a:rPr>
              <a:t>R</a:t>
            </a:r>
            <a:r>
              <a:rPr lang="it-IT" sz="2400" i="1" baseline="-25000" dirty="0" err="1" smtClean="0">
                <a:solidFill>
                  <a:srgbClr val="FF0000"/>
                </a:solidFill>
                <a:latin typeface="Times New Roman" pitchFamily="18" charset="0"/>
                <a:cs typeface="Times New Roman" pitchFamily="18" charset="0"/>
              </a:rPr>
              <a:t>i</a:t>
            </a:r>
            <a:r>
              <a:rPr lang="it-IT" sz="2400" i="1" baseline="-25000" dirty="0" smtClean="0">
                <a:solidFill>
                  <a:srgbClr val="FF0000"/>
                </a:solidFill>
                <a:latin typeface="Times New Roman" pitchFamily="18" charset="0"/>
                <a:cs typeface="Times New Roman" pitchFamily="18" charset="0"/>
              </a:rPr>
              <a:t>,j</a:t>
            </a:r>
            <a:endParaRPr lang="it-IT" sz="2400" dirty="0"/>
          </a:p>
        </p:txBody>
      </p:sp>
      <p:sp>
        <p:nvSpPr>
          <p:cNvPr id="6" name="Segnaposto piè di pagina 4"/>
          <p:cNvSpPr>
            <a:spLocks noGrp="1"/>
          </p:cNvSpPr>
          <p:nvPr>
            <p:ph type="ftr" sz="quarter" idx="4294967295"/>
          </p:nvPr>
        </p:nvSpPr>
        <p:spPr>
          <a:xfrm>
            <a:off x="3124200" y="6356350"/>
            <a:ext cx="2895600" cy="365125"/>
          </a:xfrm>
          <a:prstGeom prst="rect">
            <a:avLst/>
          </a:prstGeom>
        </p:spPr>
        <p:txBody>
          <a:bodyPr vert="horz" lIns="91440" tIns="45720" rIns="91440" bIns="45720" rtlCol="0" anchor="ctr"/>
          <a:lstStyle>
            <a:lvl1pPr algn="ctr">
              <a:defRPr sz="1200">
                <a:solidFill>
                  <a:schemeClr val="accent1">
                    <a:lumMod val="50000"/>
                  </a:schemeClr>
                </a:solidFill>
              </a:defRPr>
            </a:lvl1pPr>
          </a:lstStyle>
          <a:p>
            <a:r>
              <a:rPr lang="it-IT" dirty="0" smtClean="0"/>
              <a:t>Antonella </a:t>
            </a:r>
            <a:r>
              <a:rPr lang="it-IT" dirty="0" err="1" smtClean="0"/>
              <a:t>Plaia</a:t>
            </a:r>
            <a:endParaRPr lang="it-IT" dirty="0"/>
          </a:p>
        </p:txBody>
      </p:sp>
      <p:pic>
        <p:nvPicPr>
          <p:cNvPr id="7" name="Immagine 6" descr="palermo_per_area_R.jpeg"/>
          <p:cNvPicPr>
            <a:picLocks noChangeAspect="1"/>
          </p:cNvPicPr>
          <p:nvPr/>
        </p:nvPicPr>
        <p:blipFill>
          <a:blip r:embed="rId3" cstate="print"/>
          <a:stretch>
            <a:fillRect/>
          </a:stretch>
        </p:blipFill>
        <p:spPr>
          <a:xfrm>
            <a:off x="285750" y="1208112"/>
            <a:ext cx="8572500" cy="5029200"/>
          </a:xfrm>
          <a:prstGeom prst="rect">
            <a:avLst/>
          </a:prstGeom>
        </p:spPr>
      </p:pic>
      <p:sp>
        <p:nvSpPr>
          <p:cNvPr id="5"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8"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ico 3"/>
          <p:cNvGraphicFramePr>
            <a:graphicFrameLocks noGrp="1"/>
          </p:cNvGraphicFramePr>
          <p:nvPr/>
        </p:nvGraphicFramePr>
        <p:xfrm>
          <a:off x="-78787" y="404664"/>
          <a:ext cx="9043275" cy="60641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afico 2"/>
          <p:cNvGraphicFramePr/>
          <p:nvPr/>
        </p:nvGraphicFramePr>
        <p:xfrm>
          <a:off x="204788" y="9525"/>
          <a:ext cx="8734424" cy="6838950"/>
        </p:xfrm>
        <a:graphic>
          <a:graphicData uri="http://schemas.openxmlformats.org/drawingml/2006/chart">
            <c:chart xmlns:c="http://schemas.openxmlformats.org/drawingml/2006/chart" xmlns:r="http://schemas.openxmlformats.org/officeDocument/2006/relationships" r:id="rId3"/>
          </a:graphicData>
        </a:graphic>
      </p:graphicFrame>
      <p:sp>
        <p:nvSpPr>
          <p:cNvPr id="4" name="Segnaposto piè di pagina 4"/>
          <p:cNvSpPr>
            <a:spLocks noGrp="1"/>
          </p:cNvSpPr>
          <p:nvPr>
            <p:ph type="ftr" sz="quarter" idx="4294967295"/>
          </p:nvPr>
        </p:nvSpPr>
        <p:spPr>
          <a:xfrm>
            <a:off x="3124200" y="6356350"/>
            <a:ext cx="2895600" cy="365125"/>
          </a:xfrm>
          <a:prstGeom prst="rect">
            <a:avLst/>
          </a:prstGeom>
        </p:spPr>
        <p:txBody>
          <a:bodyPr vert="horz" lIns="91440" tIns="45720" rIns="91440" bIns="45720" rtlCol="0" anchor="ctr"/>
          <a:lstStyle>
            <a:lvl1pPr algn="ctr">
              <a:defRPr sz="1200">
                <a:solidFill>
                  <a:schemeClr val="accent1">
                    <a:lumMod val="50000"/>
                  </a:schemeClr>
                </a:solidFill>
              </a:defRPr>
            </a:lvl1pPr>
          </a:lstStyle>
          <a:p>
            <a:r>
              <a:rPr lang="it-IT" dirty="0" smtClean="0"/>
              <a:t>Antonella </a:t>
            </a:r>
            <a:r>
              <a:rPr lang="it-IT" dirty="0" err="1" smtClean="0"/>
              <a:t>Plaia</a:t>
            </a:r>
            <a:endParaRPr lang="it-IT"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Conclusions</a:t>
            </a:r>
            <a:endParaRPr lang="it-IT" dirty="0">
              <a:solidFill>
                <a:srgbClr val="FF0000"/>
              </a:solidFill>
            </a:endParaRPr>
          </a:p>
        </p:txBody>
      </p:sp>
      <p:sp>
        <p:nvSpPr>
          <p:cNvPr id="4" name="Segnaposto contenuto 2"/>
          <p:cNvSpPr txBox="1">
            <a:spLocks/>
          </p:cNvSpPr>
          <p:nvPr/>
        </p:nvSpPr>
        <p:spPr bwMode="auto">
          <a:xfrm>
            <a:off x="539552" y="1340768"/>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en-US" b="0" i="0" u="none" strike="noStrike" kern="0" cap="none" spc="0" normalizeH="0" baseline="0" noProof="0" dirty="0" smtClean="0">
                <a:ln>
                  <a:noFill/>
                </a:ln>
                <a:solidFill>
                  <a:schemeClr val="tx1"/>
                </a:solidFill>
                <a:effectLst/>
                <a:uLnTx/>
                <a:uFillTx/>
                <a:latin typeface="+mn-lt"/>
                <a:ea typeface="+mn-ea"/>
                <a:cs typeface="+mn-cs"/>
              </a:rPr>
              <a:t>“</a:t>
            </a:r>
            <a:r>
              <a:rPr kumimoji="0" lang="en-US" b="0" i="0" u="sng" strike="noStrike" kern="0" cap="none" spc="0" normalizeH="0" baseline="0" noProof="0" dirty="0" smtClean="0">
                <a:ln>
                  <a:noFill/>
                </a:ln>
                <a:solidFill>
                  <a:schemeClr val="tx1"/>
                </a:solidFill>
                <a:effectLst/>
                <a:uLnTx/>
                <a:uFillTx/>
                <a:latin typeface="+mn-lt"/>
                <a:ea typeface="+mn-ea"/>
                <a:cs typeface="+mn-cs"/>
              </a:rPr>
              <a:t>Institutional self-knowledge is the starting point for effective quality assurance.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en-US" b="0" i="0" u="sng" strike="noStrike" kern="0" cap="none" spc="0" normalizeH="0" baseline="0" noProof="0" dirty="0" smtClean="0">
                <a:ln>
                  <a:noFill/>
                </a:ln>
                <a:solidFill>
                  <a:schemeClr val="tx1"/>
                </a:solidFill>
                <a:effectLst/>
                <a:uLnTx/>
                <a:uFillTx/>
                <a:latin typeface="+mn-lt"/>
                <a:ea typeface="+mn-ea"/>
                <a:cs typeface="+mn-cs"/>
              </a:rPr>
              <a:t>It is important that institutions have the means of collecting and </a:t>
            </a:r>
            <a:r>
              <a:rPr kumimoji="0" lang="en-US" b="0" i="0" u="sng" strike="noStrike" kern="0" cap="none" spc="0" normalizeH="0" baseline="0" noProof="0" dirty="0" err="1" smtClean="0">
                <a:ln>
                  <a:noFill/>
                </a:ln>
                <a:solidFill>
                  <a:schemeClr val="tx1"/>
                </a:solidFill>
                <a:effectLst/>
                <a:uLnTx/>
                <a:uFillTx/>
                <a:latin typeface="+mn-lt"/>
                <a:ea typeface="+mn-ea"/>
                <a:cs typeface="+mn-cs"/>
              </a:rPr>
              <a:t>analysing</a:t>
            </a:r>
            <a:r>
              <a:rPr kumimoji="0" lang="en-US" b="0" i="0" u="sng" strike="noStrike" kern="0" cap="none" spc="0" normalizeH="0" baseline="0" noProof="0" dirty="0" smtClean="0">
                <a:ln>
                  <a:noFill/>
                </a:ln>
                <a:solidFill>
                  <a:schemeClr val="tx1"/>
                </a:solidFill>
                <a:effectLst/>
                <a:uLnTx/>
                <a:uFillTx/>
                <a:latin typeface="+mn-lt"/>
                <a:ea typeface="+mn-ea"/>
                <a:cs typeface="+mn-cs"/>
              </a:rPr>
              <a:t> information about their own activities. </a:t>
            </a:r>
          </a:p>
          <a:p>
            <a:pPr marL="342900" marR="0" lvl="0" indent="-342900" algn="l" defTabSz="914400" rtl="0" eaLnBrk="0" fontAlgn="base" latinLnBrk="0" hangingPunct="0">
              <a:lnSpc>
                <a:spcPct val="100000"/>
              </a:lnSpc>
              <a:spcBef>
                <a:spcPct val="20000"/>
              </a:spcBef>
              <a:spcAft>
                <a:spcPct val="0"/>
              </a:spcAft>
              <a:buClrTx/>
              <a:buSzTx/>
              <a:buFontTx/>
              <a:buNone/>
              <a:tabLst/>
              <a:defRPr/>
            </a:pPr>
            <a:r>
              <a:rPr kumimoji="0" lang="en-US" b="0" i="0" u="sng" strike="noStrike" kern="0" cap="none" spc="0" normalizeH="0" baseline="0" noProof="0" dirty="0" smtClean="0">
                <a:ln>
                  <a:noFill/>
                </a:ln>
                <a:solidFill>
                  <a:schemeClr val="tx1"/>
                </a:solidFill>
                <a:effectLst/>
                <a:uLnTx/>
                <a:uFillTx/>
                <a:latin typeface="+mn-lt"/>
                <a:ea typeface="+mn-ea"/>
                <a:cs typeface="+mn-cs"/>
              </a:rPr>
              <a:t>Without this they will not know what is working well and what needs attention, or the results of innovatory practices</a:t>
            </a:r>
            <a:r>
              <a:rPr kumimoji="0" lang="en-US" b="0" i="0" u="none" strike="noStrike" kern="0" cap="none" spc="0" normalizeH="0" baseline="0" noProof="0" dirty="0" smtClean="0">
                <a:ln>
                  <a:noFill/>
                </a:ln>
                <a:solidFill>
                  <a:schemeClr val="tx1"/>
                </a:solidFill>
                <a:effectLst/>
                <a:uLnTx/>
                <a:uFillTx/>
                <a:latin typeface="+mn-lt"/>
                <a:ea typeface="+mn-ea"/>
                <a:cs typeface="+mn-cs"/>
              </a:rPr>
              <a:t>.” ENQA Standards and Guidelines.</a:t>
            </a: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lang="en-US" kern="0" dirty="0" smtClean="0">
              <a:latin typeface="+mn-lt"/>
            </a:endParaRPr>
          </a:p>
          <a:p>
            <a:pPr marL="342900" lvl="0" indent="-342900" eaLnBrk="0" hangingPunct="0">
              <a:spcBef>
                <a:spcPct val="20000"/>
              </a:spcBef>
            </a:pPr>
            <a:r>
              <a:rPr lang="en-US" kern="0" dirty="0" smtClean="0">
                <a:latin typeface="+mn-lt"/>
              </a:rPr>
              <a:t>UNIPA tries to follow these recommendations since </a:t>
            </a:r>
            <a:r>
              <a:rPr lang="it-IT" dirty="0" err="1" smtClean="0"/>
              <a:t>early</a:t>
            </a:r>
            <a:r>
              <a:rPr lang="it-IT" dirty="0" smtClean="0"/>
              <a:t> </a:t>
            </a:r>
            <a:r>
              <a:rPr lang="it-IT" dirty="0" err="1" smtClean="0"/>
              <a:t>nineties</a:t>
            </a:r>
            <a:r>
              <a:rPr lang="it-IT" dirty="0" smtClean="0"/>
              <a:t>.</a:t>
            </a:r>
          </a:p>
          <a:p>
            <a:pPr marL="342900" lvl="0" indent="-342900" eaLnBrk="0" hangingPunct="0">
              <a:spcBef>
                <a:spcPct val="20000"/>
              </a:spcBef>
            </a:pPr>
            <a:endParaRPr lang="it-IT" kern="0" dirty="0" smtClean="0">
              <a:latin typeface="+mn-lt"/>
            </a:endParaRPr>
          </a:p>
          <a:p>
            <a:pPr marL="342900" lvl="0" indent="-342900" eaLnBrk="0" hangingPunct="0">
              <a:spcBef>
                <a:spcPct val="20000"/>
              </a:spcBef>
            </a:pPr>
            <a:r>
              <a:rPr lang="it-IT" kern="0" dirty="0" smtClean="0">
                <a:latin typeface="+mn-lt"/>
              </a:rPr>
              <a:t>UNIPA </a:t>
            </a:r>
            <a:r>
              <a:rPr lang="it-IT" kern="0" dirty="0" err="1" smtClean="0">
                <a:latin typeface="+mn-lt"/>
              </a:rPr>
              <a:t>tries</a:t>
            </a:r>
            <a:r>
              <a:rPr lang="it-IT" kern="0" dirty="0" smtClean="0">
                <a:latin typeface="+mn-lt"/>
              </a:rPr>
              <a:t> </a:t>
            </a:r>
            <a:r>
              <a:rPr lang="it-IT" kern="0" dirty="0" err="1" smtClean="0">
                <a:latin typeface="+mn-lt"/>
              </a:rPr>
              <a:t>to</a:t>
            </a:r>
            <a:r>
              <a:rPr lang="it-IT" kern="0" dirty="0" smtClean="0">
                <a:latin typeface="+mn-lt"/>
              </a:rPr>
              <a:t> </a:t>
            </a:r>
            <a:r>
              <a:rPr lang="it-IT" kern="0" dirty="0" err="1" smtClean="0">
                <a:latin typeface="+mn-lt"/>
              </a:rPr>
              <a:t>remain</a:t>
            </a:r>
            <a:r>
              <a:rPr lang="it-IT" kern="0" dirty="0" smtClean="0">
                <a:latin typeface="+mn-lt"/>
              </a:rPr>
              <a:t> </a:t>
            </a:r>
            <a:r>
              <a:rPr lang="it-IT" kern="0" dirty="0" err="1" smtClean="0">
                <a:latin typeface="+mn-lt"/>
              </a:rPr>
              <a:t>aligned</a:t>
            </a:r>
            <a:r>
              <a:rPr lang="it-IT" kern="0" dirty="0" smtClean="0">
                <a:latin typeface="+mn-lt"/>
              </a:rPr>
              <a:t> </a:t>
            </a:r>
            <a:r>
              <a:rPr lang="it-IT" kern="0" dirty="0" err="1" smtClean="0">
                <a:latin typeface="+mn-lt"/>
              </a:rPr>
              <a:t>with</a:t>
            </a:r>
            <a:r>
              <a:rPr lang="it-IT" kern="0" dirty="0" smtClean="0">
                <a:latin typeface="+mn-lt"/>
              </a:rPr>
              <a:t> </a:t>
            </a:r>
            <a:r>
              <a:rPr lang="it-IT" kern="0" dirty="0" err="1" smtClean="0">
                <a:latin typeface="+mn-lt"/>
              </a:rPr>
              <a:t>all</a:t>
            </a:r>
            <a:r>
              <a:rPr lang="it-IT" kern="0" dirty="0" smtClean="0">
                <a:latin typeface="+mn-lt"/>
              </a:rPr>
              <a:t> the </a:t>
            </a:r>
            <a:r>
              <a:rPr lang="it-IT" kern="0" dirty="0" err="1" smtClean="0">
                <a:latin typeface="+mn-lt"/>
              </a:rPr>
              <a:t>changes</a:t>
            </a:r>
            <a:r>
              <a:rPr lang="it-IT" kern="0" dirty="0" smtClean="0">
                <a:latin typeface="+mn-lt"/>
              </a:rPr>
              <a:t> in the </a:t>
            </a:r>
            <a:r>
              <a:rPr lang="it-IT" kern="0" dirty="0" err="1" smtClean="0">
                <a:latin typeface="+mn-lt"/>
              </a:rPr>
              <a:t>evaluation</a:t>
            </a:r>
            <a:r>
              <a:rPr lang="it-IT" kern="0" dirty="0" smtClean="0">
                <a:latin typeface="+mn-lt"/>
              </a:rPr>
              <a:t> </a:t>
            </a:r>
            <a:r>
              <a:rPr lang="it-IT" kern="0" dirty="0" err="1" smtClean="0">
                <a:latin typeface="+mn-lt"/>
              </a:rPr>
              <a:t>activities</a:t>
            </a:r>
            <a:r>
              <a:rPr lang="it-IT" kern="0" dirty="0" smtClean="0">
                <a:latin typeface="+mn-lt"/>
              </a:rPr>
              <a:t> </a:t>
            </a:r>
            <a:r>
              <a:rPr lang="it-IT" kern="0" dirty="0" err="1" smtClean="0">
                <a:latin typeface="+mn-lt"/>
              </a:rPr>
              <a:t>implemented</a:t>
            </a:r>
            <a:r>
              <a:rPr lang="it-IT" kern="0" dirty="0" smtClean="0">
                <a:latin typeface="+mn-lt"/>
              </a:rPr>
              <a:t> </a:t>
            </a:r>
            <a:r>
              <a:rPr lang="it-IT" kern="0" dirty="0" err="1" smtClean="0">
                <a:latin typeface="+mn-lt"/>
              </a:rPr>
              <a:t>by</a:t>
            </a:r>
            <a:r>
              <a:rPr lang="it-IT" kern="0" dirty="0" smtClean="0">
                <a:latin typeface="+mn-lt"/>
              </a:rPr>
              <a:t>  the </a:t>
            </a:r>
            <a:r>
              <a:rPr lang="it-IT" kern="0" dirty="0" err="1" smtClean="0">
                <a:latin typeface="+mn-lt"/>
              </a:rPr>
              <a:t>Ministry</a:t>
            </a:r>
            <a:r>
              <a:rPr lang="it-IT" kern="0" dirty="0" smtClean="0">
                <a:latin typeface="+mn-lt"/>
              </a:rPr>
              <a:t> and ANVUR, </a:t>
            </a:r>
            <a:r>
              <a:rPr lang="it-IT" kern="0" dirty="0" err="1" smtClean="0">
                <a:latin typeface="+mn-lt"/>
              </a:rPr>
              <a:t>namely</a:t>
            </a:r>
            <a:r>
              <a:rPr lang="it-IT" kern="0" dirty="0" smtClean="0">
                <a:latin typeface="+mn-lt"/>
              </a:rPr>
              <a:t>: </a:t>
            </a:r>
            <a:r>
              <a:rPr lang="it-IT" kern="0" dirty="0" err="1" smtClean="0">
                <a:latin typeface="+mn-lt"/>
              </a:rPr>
              <a:t>indicators</a:t>
            </a:r>
            <a:r>
              <a:rPr lang="it-IT" kern="0" dirty="0" smtClean="0">
                <a:latin typeface="+mn-lt"/>
              </a:rPr>
              <a:t> </a:t>
            </a:r>
            <a:r>
              <a:rPr lang="it-IT" kern="0" dirty="0" err="1" smtClean="0">
                <a:latin typeface="+mn-lt"/>
              </a:rPr>
              <a:t>for</a:t>
            </a:r>
            <a:r>
              <a:rPr lang="it-IT" kern="0" dirty="0" smtClean="0">
                <a:latin typeface="+mn-lt"/>
              </a:rPr>
              <a:t> the </a:t>
            </a:r>
            <a:r>
              <a:rPr lang="it-IT" kern="0" dirty="0" err="1" smtClean="0">
                <a:latin typeface="+mn-lt"/>
              </a:rPr>
              <a:t>distribution</a:t>
            </a:r>
            <a:r>
              <a:rPr lang="it-IT" kern="0" dirty="0" smtClean="0">
                <a:latin typeface="+mn-lt"/>
              </a:rPr>
              <a:t> </a:t>
            </a:r>
            <a:r>
              <a:rPr lang="it-IT" kern="0" dirty="0" err="1" smtClean="0">
                <a:latin typeface="+mn-lt"/>
              </a:rPr>
              <a:t>of</a:t>
            </a:r>
            <a:r>
              <a:rPr lang="it-IT" kern="0" dirty="0" smtClean="0">
                <a:latin typeface="+mn-lt"/>
              </a:rPr>
              <a:t> </a:t>
            </a:r>
            <a:r>
              <a:rPr lang="it-IT" dirty="0" smtClean="0"/>
              <a:t>competitive </a:t>
            </a:r>
            <a:r>
              <a:rPr lang="it-IT" dirty="0" err="1" smtClean="0"/>
              <a:t>fund</a:t>
            </a:r>
            <a:r>
              <a:rPr lang="it-IT" dirty="0" smtClean="0"/>
              <a:t>, </a:t>
            </a:r>
            <a:r>
              <a:rPr lang="it-IT" dirty="0" err="1" smtClean="0"/>
              <a:t>indicators</a:t>
            </a:r>
            <a:r>
              <a:rPr lang="it-IT" dirty="0" smtClean="0"/>
              <a:t> </a:t>
            </a:r>
            <a:r>
              <a:rPr lang="it-IT" dirty="0" err="1" smtClean="0"/>
              <a:t>for</a:t>
            </a:r>
            <a:r>
              <a:rPr lang="it-IT" dirty="0" smtClean="0"/>
              <a:t> </a:t>
            </a:r>
            <a:r>
              <a:rPr lang="it-IT" dirty="0" err="1" smtClean="0"/>
              <a:t>University</a:t>
            </a:r>
            <a:r>
              <a:rPr lang="it-IT" dirty="0" smtClean="0"/>
              <a:t> </a:t>
            </a:r>
            <a:r>
              <a:rPr lang="it-IT" dirty="0" err="1" smtClean="0"/>
              <a:t>Strategic</a:t>
            </a:r>
            <a:r>
              <a:rPr lang="it-IT" dirty="0" smtClean="0"/>
              <a:t> </a:t>
            </a:r>
            <a:r>
              <a:rPr lang="it-IT" dirty="0" err="1" smtClean="0"/>
              <a:t>plans</a:t>
            </a:r>
            <a:r>
              <a:rPr lang="it-IT" dirty="0" smtClean="0"/>
              <a:t>, VQR, …</a:t>
            </a:r>
          </a:p>
          <a:p>
            <a:pPr marL="342900" lvl="0" indent="-342900" eaLnBrk="0" hangingPunct="0">
              <a:spcBef>
                <a:spcPct val="20000"/>
              </a:spcBef>
            </a:pPr>
            <a:r>
              <a:rPr lang="it-IT" i="1" kern="0" dirty="0" smtClean="0">
                <a:latin typeface="Times New Roman" pitchFamily="18" charset="0"/>
                <a:cs typeface="Times New Roman" pitchFamily="18" charset="0"/>
              </a:rPr>
              <a:t>The </a:t>
            </a:r>
            <a:r>
              <a:rPr lang="it-IT" i="1" kern="0" dirty="0" err="1" smtClean="0">
                <a:latin typeface="Times New Roman" pitchFamily="18" charset="0"/>
                <a:cs typeface="Times New Roman" pitchFamily="18" charset="0"/>
              </a:rPr>
              <a:t>main</a:t>
            </a:r>
            <a:r>
              <a:rPr lang="it-IT" i="1" kern="0" dirty="0" smtClean="0">
                <a:latin typeface="Times New Roman" pitchFamily="18" charset="0"/>
                <a:cs typeface="Times New Roman" pitchFamily="18" charset="0"/>
              </a:rPr>
              <a:t> </a:t>
            </a:r>
            <a:r>
              <a:rPr lang="it-IT" i="1" kern="0" dirty="0" err="1" smtClean="0">
                <a:latin typeface="Times New Roman" pitchFamily="18" charset="0"/>
                <a:cs typeface="Times New Roman" pitchFamily="18" charset="0"/>
              </a:rPr>
              <a:t>problem</a:t>
            </a:r>
            <a:r>
              <a:rPr lang="it-IT" i="1" kern="0" dirty="0" smtClean="0">
                <a:latin typeface="Times New Roman" pitchFamily="18" charset="0"/>
                <a:cs typeface="Times New Roman" pitchFamily="18" charset="0"/>
              </a:rPr>
              <a:t> </a:t>
            </a:r>
            <a:r>
              <a:rPr lang="it-IT" i="1" kern="0" dirty="0" err="1" smtClean="0">
                <a:latin typeface="Times New Roman" pitchFamily="18" charset="0"/>
                <a:cs typeface="Times New Roman" pitchFamily="18" charset="0"/>
              </a:rPr>
              <a:t>is</a:t>
            </a:r>
            <a:r>
              <a:rPr lang="it-IT" i="1" kern="0" dirty="0" smtClean="0">
                <a:latin typeface="Times New Roman" pitchFamily="18" charset="0"/>
                <a:cs typeface="Times New Roman" pitchFamily="18" charset="0"/>
              </a:rPr>
              <a:t> </a:t>
            </a:r>
            <a:r>
              <a:rPr lang="it-IT" i="1" kern="0" dirty="0" err="1" smtClean="0">
                <a:latin typeface="Times New Roman" pitchFamily="18" charset="0"/>
                <a:cs typeface="Times New Roman" pitchFamily="18" charset="0"/>
              </a:rPr>
              <a:t>sometime</a:t>
            </a:r>
            <a:r>
              <a:rPr lang="it-IT" i="1" kern="0" dirty="0" smtClean="0">
                <a:latin typeface="Times New Roman" pitchFamily="18" charset="0"/>
                <a:cs typeface="Times New Roman" pitchFamily="18" charset="0"/>
              </a:rPr>
              <a:t> </a:t>
            </a:r>
            <a:r>
              <a:rPr lang="en-US" i="1" kern="0" dirty="0" smtClean="0">
                <a:latin typeface="Times New Roman" pitchFamily="18" charset="0"/>
                <a:cs typeface="Times New Roman" pitchFamily="18" charset="0"/>
              </a:rPr>
              <a:t>the rate (or the speed, actually really high) with which the Ministry changes the evaluation indicators</a:t>
            </a:r>
            <a:r>
              <a:rPr lang="it-IT" i="1" kern="0" dirty="0" smtClean="0">
                <a:latin typeface="Times New Roman" pitchFamily="18" charset="0"/>
                <a:cs typeface="Times New Roman" pitchFamily="18" charset="0"/>
              </a:rPr>
              <a:t>.</a:t>
            </a:r>
          </a:p>
          <a:p>
            <a:pPr marL="342900" lvl="0" indent="-342900" eaLnBrk="0" hangingPunct="0">
              <a:spcBef>
                <a:spcPct val="20000"/>
              </a:spcBef>
            </a:pPr>
            <a:endParaRPr lang="it-IT" kern="0" dirty="0" smtClean="0">
              <a:latin typeface="+mn-lt"/>
            </a:endParaRPr>
          </a:p>
          <a:p>
            <a:pPr marL="342900" lvl="0" indent="-342900" eaLnBrk="0" hangingPunct="0">
              <a:spcBef>
                <a:spcPct val="20000"/>
              </a:spcBef>
            </a:pPr>
            <a:endParaRPr lang="en-US" kern="0" dirty="0" smtClean="0">
              <a:latin typeface="+mn-lt"/>
            </a:endParaRPr>
          </a:p>
        </p:txBody>
      </p:sp>
      <p:sp>
        <p:nvSpPr>
          <p:cNvPr id="5"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6"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000" dirty="0" smtClean="0">
                <a:solidFill>
                  <a:srgbClr val="FF0000"/>
                </a:solidFill>
              </a:rPr>
              <a:t>ENQA </a:t>
            </a:r>
            <a:r>
              <a:rPr lang="en-US" sz="2000" dirty="0" smtClean="0">
                <a:solidFill>
                  <a:srgbClr val="FF0000"/>
                </a:solidFill>
              </a:rPr>
              <a:t>Standards and Guidelines for Quality Assurance </a:t>
            </a:r>
            <a:br>
              <a:rPr lang="en-US" sz="2000" dirty="0" smtClean="0">
                <a:solidFill>
                  <a:srgbClr val="FF0000"/>
                </a:solidFill>
              </a:rPr>
            </a:br>
            <a:r>
              <a:rPr lang="en-US" sz="2000" dirty="0" smtClean="0">
                <a:solidFill>
                  <a:srgbClr val="FF0000"/>
                </a:solidFill>
              </a:rPr>
              <a:t>in the European Higher Education Area</a:t>
            </a:r>
            <a:br>
              <a:rPr lang="en-US" sz="2000" dirty="0" smtClean="0">
                <a:solidFill>
                  <a:srgbClr val="FF0000"/>
                </a:solidFill>
              </a:rPr>
            </a:br>
            <a:endParaRPr lang="it-IT" sz="2000" dirty="0">
              <a:solidFill>
                <a:srgbClr val="FF0000"/>
              </a:solidFill>
            </a:endParaRPr>
          </a:p>
        </p:txBody>
      </p:sp>
      <p:sp>
        <p:nvSpPr>
          <p:cNvPr id="3" name="Segnaposto contenuto 2"/>
          <p:cNvSpPr>
            <a:spLocks noGrp="1"/>
          </p:cNvSpPr>
          <p:nvPr>
            <p:ph idx="1"/>
          </p:nvPr>
        </p:nvSpPr>
        <p:spPr>
          <a:xfrm>
            <a:off x="457200" y="1268760"/>
            <a:ext cx="8229600" cy="4525963"/>
          </a:xfrm>
        </p:spPr>
        <p:txBody>
          <a:bodyPr/>
          <a:lstStyle/>
          <a:p>
            <a:pPr marL="85725" indent="-9525" algn="just">
              <a:buNone/>
            </a:pPr>
            <a:r>
              <a:rPr lang="en-US" sz="1900" dirty="0" smtClean="0"/>
              <a:t>“Institutions should have a </a:t>
            </a:r>
            <a:r>
              <a:rPr lang="en-US" sz="1900" b="1" dirty="0" smtClean="0"/>
              <a:t>policy</a:t>
            </a:r>
            <a:r>
              <a:rPr lang="en-US" sz="1900" dirty="0" smtClean="0"/>
              <a:t> and associated </a:t>
            </a:r>
            <a:r>
              <a:rPr lang="en-US" sz="1900" b="1" dirty="0" smtClean="0"/>
              <a:t>procedures</a:t>
            </a:r>
            <a:r>
              <a:rPr lang="en-US" sz="1900" dirty="0" smtClean="0"/>
              <a:t> for the </a:t>
            </a:r>
            <a:r>
              <a:rPr lang="en-US" sz="1900" b="1" dirty="0" smtClean="0"/>
              <a:t>assurance</a:t>
            </a:r>
            <a:r>
              <a:rPr lang="en-US" sz="1900" dirty="0" smtClean="0"/>
              <a:t> of the </a:t>
            </a:r>
            <a:r>
              <a:rPr lang="en-US" sz="1900" b="1" dirty="0" smtClean="0"/>
              <a:t>quality</a:t>
            </a:r>
            <a:r>
              <a:rPr lang="en-US" sz="1900" dirty="0" smtClean="0"/>
              <a:t> and standards of their </a:t>
            </a:r>
            <a:r>
              <a:rPr lang="en-US" sz="1900" dirty="0" err="1" smtClean="0"/>
              <a:t>programmes</a:t>
            </a:r>
            <a:r>
              <a:rPr lang="en-US" sz="1900" dirty="0" smtClean="0"/>
              <a:t> and awards. They should also commit themselves explicitly to the development of a culture which </a:t>
            </a:r>
            <a:r>
              <a:rPr lang="en-US" sz="1900" dirty="0" err="1" smtClean="0"/>
              <a:t>recognises</a:t>
            </a:r>
            <a:r>
              <a:rPr lang="en-US" sz="1900" dirty="0" smtClean="0"/>
              <a:t> the importance of quality, and quality assurance, in their work. To achieve this, institutions should develop and implement a strategy for the continuous enhancement of quality.</a:t>
            </a:r>
          </a:p>
          <a:p>
            <a:pPr marL="85725" indent="-9525" algn="just">
              <a:buNone/>
            </a:pPr>
            <a:r>
              <a:rPr lang="en-US" sz="1900" dirty="0" smtClean="0"/>
              <a:t>The strategy, policy and procedures should have a formal status and be publicly </a:t>
            </a:r>
            <a:r>
              <a:rPr lang="it-IT" sz="1900" dirty="0" err="1" smtClean="0"/>
              <a:t>available</a:t>
            </a:r>
            <a:r>
              <a:rPr lang="it-IT" sz="1900" dirty="0" smtClean="0"/>
              <a:t>.</a:t>
            </a:r>
          </a:p>
          <a:p>
            <a:pPr marL="85725" indent="-9525" algn="just">
              <a:buNone/>
            </a:pPr>
            <a:r>
              <a:rPr lang="en-US" sz="1900" u="sng" dirty="0" smtClean="0"/>
              <a:t>Formal policies and procedures provide a framework within which higher education institutions can develop and monitor the effectiveness of their quality assurance </a:t>
            </a:r>
            <a:r>
              <a:rPr lang="it-IT" sz="1900" u="sng" dirty="0" err="1" smtClean="0"/>
              <a:t>systems</a:t>
            </a:r>
            <a:r>
              <a:rPr lang="it-IT" sz="1900" u="sng" dirty="0" smtClean="0"/>
              <a:t>.</a:t>
            </a:r>
          </a:p>
          <a:p>
            <a:pPr marL="85725" indent="-9525" algn="just">
              <a:buNone/>
            </a:pPr>
            <a:r>
              <a:rPr lang="en-US" sz="1900" dirty="0" smtClean="0"/>
              <a:t>Institutions should ensure that they </a:t>
            </a:r>
            <a:r>
              <a:rPr lang="en-US" sz="1900" u="sng" dirty="0" smtClean="0"/>
              <a:t>collect</a:t>
            </a:r>
            <a:r>
              <a:rPr lang="en-US" sz="1900" dirty="0" smtClean="0"/>
              <a:t>, </a:t>
            </a:r>
            <a:r>
              <a:rPr lang="en-US" sz="1900" u="sng" dirty="0" err="1" smtClean="0"/>
              <a:t>analyse</a:t>
            </a:r>
            <a:r>
              <a:rPr lang="en-US" sz="1900" dirty="0" smtClean="0"/>
              <a:t> and </a:t>
            </a:r>
            <a:r>
              <a:rPr lang="en-US" sz="1900" u="sng" dirty="0" smtClean="0"/>
              <a:t>use</a:t>
            </a:r>
            <a:r>
              <a:rPr lang="en-US" sz="1900" dirty="0" smtClean="0"/>
              <a:t> relevant information for the effective management of their </a:t>
            </a:r>
            <a:r>
              <a:rPr lang="en-US" sz="1900" dirty="0" err="1" smtClean="0"/>
              <a:t>programmes</a:t>
            </a:r>
            <a:r>
              <a:rPr lang="en-US" sz="1900" dirty="0" smtClean="0"/>
              <a:t> of study and other activities.”</a:t>
            </a:r>
            <a:endParaRPr lang="it-IT" sz="1900" dirty="0"/>
          </a:p>
        </p:txBody>
      </p:sp>
      <p:sp>
        <p:nvSpPr>
          <p:cNvPr id="4"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5"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Evaluation</a:t>
            </a:r>
            <a:r>
              <a:rPr lang="it-IT" dirty="0" smtClean="0">
                <a:solidFill>
                  <a:srgbClr val="FF0000"/>
                </a:solidFill>
              </a:rPr>
              <a:t> in UNIPA:1990-2000</a:t>
            </a:r>
            <a:endParaRPr lang="it-IT" dirty="0">
              <a:solidFill>
                <a:srgbClr val="FF0000"/>
              </a:solidFill>
            </a:endParaRPr>
          </a:p>
        </p:txBody>
      </p:sp>
      <p:sp>
        <p:nvSpPr>
          <p:cNvPr id="3" name="Segnaposto contenuto 2"/>
          <p:cNvSpPr>
            <a:spLocks noGrp="1"/>
          </p:cNvSpPr>
          <p:nvPr>
            <p:ph idx="1"/>
          </p:nvPr>
        </p:nvSpPr>
        <p:spPr>
          <a:xfrm>
            <a:off x="457200" y="1412776"/>
            <a:ext cx="8229600" cy="4525963"/>
          </a:xfrm>
        </p:spPr>
        <p:txBody>
          <a:bodyPr/>
          <a:lstStyle/>
          <a:p>
            <a:pPr>
              <a:buNone/>
            </a:pPr>
            <a:r>
              <a:rPr lang="en-US" sz="1800" dirty="0" smtClean="0"/>
              <a:t>Campus  Project </a:t>
            </a:r>
          </a:p>
          <a:p>
            <a:r>
              <a:rPr lang="en-US" sz="1800" dirty="0" smtClean="0"/>
              <a:t>Experimental project (without funding). </a:t>
            </a:r>
          </a:p>
          <a:p>
            <a:r>
              <a:rPr lang="en-US" sz="1800" dirty="0" smtClean="0"/>
              <a:t>First experience (for UNIPA) of Self-Evaluation Report</a:t>
            </a:r>
          </a:p>
          <a:p>
            <a:r>
              <a:rPr lang="en-US" sz="1800" dirty="0" smtClean="0"/>
              <a:t>Deming “Plan – Do – Check – Act”:  iterative four-step management method used for the control and continuous improvement of processes and products</a:t>
            </a:r>
          </a:p>
          <a:p>
            <a:r>
              <a:rPr lang="en-US" sz="1800" dirty="0" smtClean="0"/>
              <a:t>Peer Review</a:t>
            </a:r>
          </a:p>
          <a:p>
            <a:endParaRPr lang="en-US" sz="1800" dirty="0" smtClean="0"/>
          </a:p>
          <a:p>
            <a:pPr>
              <a:buNone/>
            </a:pPr>
            <a:r>
              <a:rPr lang="en-US" sz="1800" dirty="0" smtClean="0"/>
              <a:t>The Ministry of Education,  using European  Funds,  funded 7 short degrees (diploma). </a:t>
            </a:r>
          </a:p>
          <a:p>
            <a:r>
              <a:rPr lang="en-US" sz="1800" dirty="0" smtClean="0"/>
              <a:t>Not only financial reporting</a:t>
            </a:r>
          </a:p>
          <a:p>
            <a:r>
              <a:rPr lang="en-US" sz="1800" dirty="0" smtClean="0"/>
              <a:t>The first experiments of performance evaluation: tracking the careers of students. </a:t>
            </a:r>
          </a:p>
          <a:p>
            <a:r>
              <a:rPr lang="en-US" sz="1800" dirty="0" smtClean="0">
                <a:solidFill>
                  <a:srgbClr val="FF0000"/>
                </a:solidFill>
              </a:rPr>
              <a:t>Since 2000 UNIPA has a delegate to evaluation activities, UNIPA declares its Mission, the Charter of Services is issued.</a:t>
            </a:r>
            <a:endParaRPr lang="it-IT" sz="1800" dirty="0" smtClean="0">
              <a:solidFill>
                <a:srgbClr val="FF0000"/>
              </a:solidFill>
            </a:endParaRPr>
          </a:p>
          <a:p>
            <a:endParaRPr lang="it-IT" sz="1800" dirty="0"/>
          </a:p>
        </p:txBody>
      </p:sp>
      <p:sp>
        <p:nvSpPr>
          <p:cNvPr id="4"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5"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r>
              <a:rPr lang="en-US" sz="2000" b="1" dirty="0" err="1" smtClean="0"/>
              <a:t>CampusOne</a:t>
            </a:r>
            <a:r>
              <a:rPr lang="en-US" sz="2000" b="1" dirty="0" smtClean="0"/>
              <a:t> Experience</a:t>
            </a:r>
          </a:p>
          <a:p>
            <a:pPr>
              <a:buNone/>
            </a:pPr>
            <a:endParaRPr lang="en-US" sz="1600" b="1" dirty="0" smtClean="0"/>
          </a:p>
          <a:p>
            <a:pPr>
              <a:buNone/>
            </a:pPr>
            <a:r>
              <a:rPr lang="en-US" sz="1600" b="1" dirty="0" err="1" smtClean="0"/>
              <a:t>CampusOne</a:t>
            </a:r>
            <a:r>
              <a:rPr lang="en-US" sz="1600" b="1" dirty="0" smtClean="0"/>
              <a:t> </a:t>
            </a:r>
            <a:r>
              <a:rPr lang="en-US" sz="1600" dirty="0" smtClean="0"/>
              <a:t>national project , a project funded by the government with the use of UMTS funds (Law 388 - 31.12.2000) and managed by the CRUI (Conference of Italian University Rectors ) .</a:t>
            </a:r>
          </a:p>
          <a:p>
            <a:pPr>
              <a:buNone/>
            </a:pPr>
            <a:endParaRPr lang="en-US" sz="1600" dirty="0" smtClean="0"/>
          </a:p>
          <a:p>
            <a:pPr>
              <a:buNone/>
            </a:pPr>
            <a:r>
              <a:rPr lang="en-US" sz="1600" dirty="0" smtClean="0"/>
              <a:t> The </a:t>
            </a:r>
            <a:r>
              <a:rPr lang="en-US" sz="1600" b="1" dirty="0" smtClean="0"/>
              <a:t>aim</a:t>
            </a:r>
            <a:r>
              <a:rPr lang="en-US" sz="1600" dirty="0" smtClean="0"/>
              <a:t> of the national project is to be able to provide the universities - in the three years 2001-2004 – with models and tools with which to implement, measure and improve the process of reform introduced by the DM 509/99 (the so called 3+2 reform of universities – bachelor + master).</a:t>
            </a:r>
          </a:p>
          <a:p>
            <a:pPr>
              <a:buNone/>
            </a:pPr>
            <a:r>
              <a:rPr lang="en-US" sz="1600" dirty="0" smtClean="0"/>
              <a:t> The </a:t>
            </a:r>
            <a:r>
              <a:rPr lang="en-US" sz="1600" b="1" dirty="0" smtClean="0"/>
              <a:t>goal</a:t>
            </a:r>
            <a:r>
              <a:rPr lang="en-US" sz="1600" dirty="0" smtClean="0"/>
              <a:t> is to transfer to the new three-year degrees the standards applied to university degrees financed by Campus project.</a:t>
            </a:r>
          </a:p>
        </p:txBody>
      </p:sp>
      <p:sp>
        <p:nvSpPr>
          <p:cNvPr id="4" name="Titolo 1"/>
          <p:cNvSpPr>
            <a:spLocks noGrp="1"/>
          </p:cNvSpPr>
          <p:nvPr>
            <p:ph type="title"/>
          </p:nvPr>
        </p:nvSpPr>
        <p:spPr>
          <a:xfrm>
            <a:off x="457200" y="274638"/>
            <a:ext cx="8229600" cy="1143000"/>
          </a:xfrm>
        </p:spPr>
        <p:txBody>
          <a:bodyPr/>
          <a:lstStyle/>
          <a:p>
            <a:r>
              <a:rPr lang="it-IT" dirty="0" err="1" smtClean="0">
                <a:solidFill>
                  <a:srgbClr val="FF0000"/>
                </a:solidFill>
              </a:rPr>
              <a:t>Evaluation</a:t>
            </a:r>
            <a:r>
              <a:rPr lang="it-IT" dirty="0" smtClean="0">
                <a:solidFill>
                  <a:srgbClr val="FF0000"/>
                </a:solidFill>
              </a:rPr>
              <a:t> in UNIPA:2001-2009</a:t>
            </a:r>
            <a:endParaRPr lang="it-IT" dirty="0">
              <a:solidFill>
                <a:srgbClr val="FF0000"/>
              </a:solidFill>
            </a:endParaRPr>
          </a:p>
        </p:txBody>
      </p:sp>
      <p:sp>
        <p:nvSpPr>
          <p:cNvPr id="5"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6"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r>
              <a:rPr lang="en-US" sz="2000" b="1" dirty="0" err="1" smtClean="0"/>
              <a:t>CampusOne</a:t>
            </a:r>
            <a:r>
              <a:rPr lang="en-US" sz="2000" b="1" dirty="0" smtClean="0"/>
              <a:t> Experience</a:t>
            </a:r>
          </a:p>
          <a:p>
            <a:pPr>
              <a:buNone/>
            </a:pPr>
            <a:endParaRPr lang="en-US" sz="1600" dirty="0" smtClean="0"/>
          </a:p>
          <a:p>
            <a:pPr>
              <a:buNone/>
            </a:pPr>
            <a:r>
              <a:rPr lang="en-US" sz="1600" dirty="0" smtClean="0"/>
              <a:t>UNIPA participates with 5 programs, and, during the second year of the project, 9 new programs entered (but without funding), in order to experiment the main elements provided by the project: the teaching management , the stage activities and the </a:t>
            </a:r>
            <a:r>
              <a:rPr lang="en-US" sz="1600" b="1" dirty="0" smtClean="0"/>
              <a:t>evaluation</a:t>
            </a:r>
            <a:r>
              <a:rPr lang="en-US" sz="1600" dirty="0" smtClean="0"/>
              <a:t>.</a:t>
            </a:r>
          </a:p>
          <a:p>
            <a:pPr>
              <a:buNone/>
            </a:pPr>
            <a:r>
              <a:rPr lang="en-US" sz="1600" dirty="0" smtClean="0"/>
              <a:t>The objective was achieved through the following specific actions :</a:t>
            </a:r>
          </a:p>
          <a:p>
            <a:pPr>
              <a:buNone/>
            </a:pPr>
            <a:r>
              <a:rPr lang="en-US" sz="1600" dirty="0" smtClean="0"/>
              <a:t>• </a:t>
            </a:r>
            <a:r>
              <a:rPr lang="en-US" sz="1600" b="1" dirty="0" smtClean="0"/>
              <a:t>Educational Management </a:t>
            </a:r>
            <a:r>
              <a:rPr lang="en-US" sz="1600" dirty="0" smtClean="0"/>
              <a:t>(Educational tutors, 14 educational managers are now present in UNIPA)</a:t>
            </a:r>
          </a:p>
          <a:p>
            <a:pPr>
              <a:buNone/>
            </a:pPr>
            <a:r>
              <a:rPr lang="en-US" sz="1600" dirty="0" smtClean="0"/>
              <a:t>• </a:t>
            </a:r>
            <a:r>
              <a:rPr lang="en-US" sz="1600" b="1" dirty="0" smtClean="0"/>
              <a:t>Certification of language and computer skills </a:t>
            </a:r>
            <a:r>
              <a:rPr lang="en-US" sz="1600" dirty="0" smtClean="0"/>
              <a:t>(start-up UNIPA Language Center)</a:t>
            </a:r>
          </a:p>
          <a:p>
            <a:pPr>
              <a:buNone/>
            </a:pPr>
            <a:r>
              <a:rPr lang="en-US" sz="1600" dirty="0" smtClean="0"/>
              <a:t>• </a:t>
            </a:r>
            <a:r>
              <a:rPr lang="en-US" sz="1600" b="1" dirty="0" smtClean="0"/>
              <a:t>Stage and internships </a:t>
            </a:r>
            <a:r>
              <a:rPr lang="en-US" sz="1600" dirty="0" smtClean="0"/>
              <a:t>(start-up of Liaison Office and Stage and Internship Office)</a:t>
            </a:r>
          </a:p>
          <a:p>
            <a:pPr>
              <a:buNone/>
            </a:pPr>
            <a:r>
              <a:rPr lang="en-US" sz="1600" dirty="0" smtClean="0"/>
              <a:t>• </a:t>
            </a:r>
            <a:r>
              <a:rPr lang="en-US" sz="1600" b="1" dirty="0" smtClean="0"/>
              <a:t>Evaluation</a:t>
            </a:r>
            <a:r>
              <a:rPr lang="en-US" sz="1600" dirty="0" smtClean="0"/>
              <a:t> (development of a culture of teaching evaluation)</a:t>
            </a:r>
          </a:p>
          <a:p>
            <a:pPr>
              <a:buNone/>
            </a:pPr>
            <a:r>
              <a:rPr lang="en-US" sz="1600" dirty="0" smtClean="0"/>
              <a:t>• </a:t>
            </a:r>
            <a:r>
              <a:rPr lang="en-US" sz="1600" b="1" dirty="0" smtClean="0"/>
              <a:t>Relationship with the territory </a:t>
            </a:r>
            <a:r>
              <a:rPr lang="en-US" sz="1600" dirty="0" smtClean="0"/>
              <a:t>(involvement of stakeholders)</a:t>
            </a:r>
          </a:p>
          <a:p>
            <a:pPr>
              <a:buNone/>
            </a:pPr>
            <a:r>
              <a:rPr lang="en-US" sz="1600" dirty="0" smtClean="0"/>
              <a:t>• </a:t>
            </a:r>
            <a:r>
              <a:rPr lang="en-US" sz="1600" b="1" dirty="0" smtClean="0"/>
              <a:t>Strengthening of ICT </a:t>
            </a:r>
            <a:r>
              <a:rPr lang="en-US" sz="1600" dirty="0" smtClean="0"/>
              <a:t>(Information and Communication Technology) </a:t>
            </a:r>
            <a:r>
              <a:rPr lang="en-US" sz="1600" b="1" dirty="0" smtClean="0"/>
              <a:t>services</a:t>
            </a:r>
            <a:r>
              <a:rPr lang="en-US" sz="1600" dirty="0" smtClean="0"/>
              <a:t> (start-up of UNIPA Museum network)</a:t>
            </a:r>
            <a:endParaRPr lang="it-IT" sz="1600" dirty="0"/>
          </a:p>
        </p:txBody>
      </p:sp>
      <p:sp>
        <p:nvSpPr>
          <p:cNvPr id="4" name="Titolo 1"/>
          <p:cNvSpPr>
            <a:spLocks noGrp="1"/>
          </p:cNvSpPr>
          <p:nvPr>
            <p:ph type="title"/>
          </p:nvPr>
        </p:nvSpPr>
        <p:spPr>
          <a:xfrm>
            <a:off x="457200" y="274638"/>
            <a:ext cx="8229600" cy="1143000"/>
          </a:xfrm>
        </p:spPr>
        <p:txBody>
          <a:bodyPr/>
          <a:lstStyle/>
          <a:p>
            <a:r>
              <a:rPr lang="it-IT" dirty="0" err="1" smtClean="0">
                <a:solidFill>
                  <a:srgbClr val="FF0000"/>
                </a:solidFill>
              </a:rPr>
              <a:t>Evaluation</a:t>
            </a:r>
            <a:r>
              <a:rPr lang="it-IT" dirty="0" smtClean="0">
                <a:solidFill>
                  <a:srgbClr val="FF0000"/>
                </a:solidFill>
              </a:rPr>
              <a:t> in UNIPA:2001-2009</a:t>
            </a:r>
            <a:endParaRPr lang="it-IT" dirty="0">
              <a:solidFill>
                <a:srgbClr val="FF0000"/>
              </a:solidFill>
            </a:endParaRPr>
          </a:p>
        </p:txBody>
      </p:sp>
      <p:sp>
        <p:nvSpPr>
          <p:cNvPr id="5"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6"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r>
              <a:rPr lang="en-US" sz="2000" b="1" dirty="0" smtClean="0"/>
              <a:t>EUA experience</a:t>
            </a:r>
          </a:p>
          <a:p>
            <a:endParaRPr lang="en-US" sz="1600" dirty="0" smtClean="0"/>
          </a:p>
          <a:p>
            <a:pPr>
              <a:buNone/>
            </a:pPr>
            <a:r>
              <a:rPr lang="en-US" sz="1600" dirty="0" smtClean="0"/>
              <a:t>In 2008 UNIPA participates to the EUA’s Institutional Evaluation </a:t>
            </a:r>
            <a:r>
              <a:rPr lang="en-US" sz="1600" dirty="0" err="1" smtClean="0"/>
              <a:t>Programme</a:t>
            </a:r>
            <a:r>
              <a:rPr lang="en-US" sz="1600" dirty="0" smtClean="0"/>
              <a:t> (IEP).</a:t>
            </a:r>
          </a:p>
          <a:p>
            <a:pPr>
              <a:buNone/>
            </a:pPr>
            <a:r>
              <a:rPr lang="en-US" sz="1600" dirty="0" smtClean="0"/>
              <a:t>IEP provides external institutional evaluation services to higher education institutions in the context of their own aims and profiles since 1994.</a:t>
            </a:r>
          </a:p>
          <a:p>
            <a:pPr>
              <a:buNone/>
            </a:pPr>
            <a:r>
              <a:rPr lang="en-US" sz="1600" dirty="0" smtClean="0"/>
              <a:t>The evaluation begins with a </a:t>
            </a:r>
            <a:r>
              <a:rPr lang="en-US" sz="1600" dirty="0" smtClean="0">
                <a:solidFill>
                  <a:srgbClr val="FF0000"/>
                </a:solidFill>
              </a:rPr>
              <a:t>self-evaluation process </a:t>
            </a:r>
            <a:r>
              <a:rPr lang="en-US" sz="1600" dirty="0" smtClean="0"/>
              <a:t>and </a:t>
            </a:r>
            <a:r>
              <a:rPr lang="en-US" sz="1600" dirty="0" smtClean="0">
                <a:solidFill>
                  <a:srgbClr val="FF0000"/>
                </a:solidFill>
              </a:rPr>
              <a:t>a self-evaluation report </a:t>
            </a:r>
            <a:r>
              <a:rPr lang="en-US" sz="1600" dirty="0" smtClean="0"/>
              <a:t>conducted by the institution, followed by two site </a:t>
            </a:r>
            <a:r>
              <a:rPr lang="en-US" sz="1600" dirty="0" smtClean="0">
                <a:solidFill>
                  <a:srgbClr val="FF0000"/>
                </a:solidFill>
              </a:rPr>
              <a:t>visits by an evaluation team</a:t>
            </a:r>
            <a:r>
              <a:rPr lang="en-US" sz="1600" dirty="0" smtClean="0"/>
              <a:t>, and is concluded with a </a:t>
            </a:r>
            <a:r>
              <a:rPr lang="en-US" sz="1600" dirty="0" smtClean="0">
                <a:solidFill>
                  <a:srgbClr val="FF0000"/>
                </a:solidFill>
              </a:rPr>
              <a:t>final report by the evaluation team</a:t>
            </a:r>
            <a:r>
              <a:rPr lang="en-US" sz="1600" dirty="0" smtClean="0"/>
              <a:t> highlighting </a:t>
            </a:r>
            <a:r>
              <a:rPr lang="en-US" sz="1600" b="1" dirty="0" smtClean="0">
                <a:solidFill>
                  <a:schemeClr val="accent2">
                    <a:lumMod val="75000"/>
                  </a:schemeClr>
                </a:solidFill>
              </a:rPr>
              <a:t>good practices identified</a:t>
            </a:r>
            <a:r>
              <a:rPr lang="en-US" sz="1600" dirty="0" smtClean="0"/>
              <a:t> and </a:t>
            </a:r>
            <a:r>
              <a:rPr lang="en-US" sz="1600" b="1" dirty="0" smtClean="0">
                <a:solidFill>
                  <a:schemeClr val="accent2">
                    <a:lumMod val="75000"/>
                  </a:schemeClr>
                </a:solidFill>
              </a:rPr>
              <a:t>providing recommendations for improvement. </a:t>
            </a:r>
          </a:p>
          <a:p>
            <a:pPr>
              <a:buNone/>
            </a:pPr>
            <a:endParaRPr lang="en-US" sz="1600" dirty="0" smtClean="0"/>
          </a:p>
          <a:p>
            <a:pPr>
              <a:buNone/>
            </a:pPr>
            <a:r>
              <a:rPr lang="en-US" sz="1600" dirty="0" smtClean="0"/>
              <a:t>The focus of an IEP evaluation is the institution as a whole and not the individual study </a:t>
            </a:r>
            <a:r>
              <a:rPr lang="en-US" sz="1600" dirty="0" err="1" smtClean="0"/>
              <a:t>programmes</a:t>
            </a:r>
            <a:r>
              <a:rPr lang="en-US" sz="1600" dirty="0" smtClean="0"/>
              <a:t> or units. Recommendations and insights are provided on the institutions’ structures, processes, policies and culture, to enable them to perform the full range of their activities in line with their strategic plans and objectives, and build the capacity to address change processes. </a:t>
            </a:r>
          </a:p>
          <a:p>
            <a:pPr>
              <a:buNone/>
            </a:pPr>
            <a:endParaRPr lang="en-US" sz="1600" dirty="0" smtClean="0"/>
          </a:p>
        </p:txBody>
      </p:sp>
      <p:sp>
        <p:nvSpPr>
          <p:cNvPr id="4" name="Titolo 1"/>
          <p:cNvSpPr>
            <a:spLocks noGrp="1"/>
          </p:cNvSpPr>
          <p:nvPr>
            <p:ph type="title"/>
          </p:nvPr>
        </p:nvSpPr>
        <p:spPr>
          <a:xfrm>
            <a:off x="457200" y="274638"/>
            <a:ext cx="8229600" cy="1143000"/>
          </a:xfrm>
        </p:spPr>
        <p:txBody>
          <a:bodyPr/>
          <a:lstStyle/>
          <a:p>
            <a:r>
              <a:rPr lang="it-IT" dirty="0" err="1" smtClean="0">
                <a:solidFill>
                  <a:srgbClr val="FF0000"/>
                </a:solidFill>
              </a:rPr>
              <a:t>Evaluation</a:t>
            </a:r>
            <a:r>
              <a:rPr lang="it-IT" dirty="0" smtClean="0">
                <a:solidFill>
                  <a:srgbClr val="FF0000"/>
                </a:solidFill>
              </a:rPr>
              <a:t> in UNIPA:2001-2009</a:t>
            </a:r>
            <a:endParaRPr lang="it-IT" dirty="0">
              <a:solidFill>
                <a:srgbClr val="FF0000"/>
              </a:solidFill>
            </a:endParaRPr>
          </a:p>
        </p:txBody>
      </p:sp>
      <p:sp>
        <p:nvSpPr>
          <p:cNvPr id="5"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6"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484784"/>
            <a:ext cx="8229600" cy="4525963"/>
          </a:xfrm>
        </p:spPr>
        <p:txBody>
          <a:bodyPr/>
          <a:lstStyle/>
          <a:p>
            <a:pPr algn="ctr">
              <a:buNone/>
            </a:pPr>
            <a:r>
              <a:rPr lang="en-US" sz="2000" b="1" dirty="0" smtClean="0"/>
              <a:t>EUA experience</a:t>
            </a:r>
          </a:p>
          <a:p>
            <a:endParaRPr lang="en-US" sz="1400" dirty="0" smtClean="0"/>
          </a:p>
          <a:p>
            <a:pPr>
              <a:buNone/>
            </a:pPr>
            <a:r>
              <a:rPr lang="en-US" sz="1600" dirty="0" smtClean="0"/>
              <a:t>The internal quality processes for which clear and defined responsibilities exist and</a:t>
            </a:r>
          </a:p>
          <a:p>
            <a:pPr>
              <a:buNone/>
            </a:pPr>
            <a:r>
              <a:rPr lang="en-US" sz="1600" dirty="0" smtClean="0"/>
              <a:t>which appear to be more widely shared within the Institution are: </a:t>
            </a:r>
          </a:p>
          <a:p>
            <a:pPr>
              <a:buNone/>
            </a:pPr>
            <a:r>
              <a:rPr lang="en-US" sz="1600" dirty="0" smtClean="0"/>
              <a:t>1. Teaching evaluation on the basis of student assessment (since 1999)</a:t>
            </a:r>
          </a:p>
          <a:p>
            <a:pPr>
              <a:buNone/>
            </a:pPr>
            <a:r>
              <a:rPr lang="en-US" sz="1600" dirty="0" smtClean="0"/>
              <a:t>2. Research activity evaluation (since 2006)</a:t>
            </a:r>
          </a:p>
          <a:p>
            <a:pPr>
              <a:buNone/>
            </a:pPr>
            <a:r>
              <a:rPr lang="en-US" sz="1600" dirty="0" smtClean="0"/>
              <a:t>3. Evaluation of the objectives of technical-administrative staff (since 2004)</a:t>
            </a:r>
          </a:p>
          <a:p>
            <a:pPr>
              <a:buNone/>
            </a:pPr>
            <a:endParaRPr lang="en-US" sz="1600" dirty="0" smtClean="0"/>
          </a:p>
          <a:p>
            <a:pPr>
              <a:buNone/>
            </a:pPr>
            <a:r>
              <a:rPr lang="en-US" sz="1600" dirty="0" smtClean="0"/>
              <a:t>UNIPA Actions after EUA report </a:t>
            </a:r>
          </a:p>
          <a:p>
            <a:r>
              <a:rPr lang="en-US" sz="1600" dirty="0" smtClean="0"/>
              <a:t>82 departments: too many, now 20 </a:t>
            </a:r>
          </a:p>
          <a:p>
            <a:r>
              <a:rPr lang="en-US" sz="1600" dirty="0" smtClean="0"/>
              <a:t>12 faculties: too many, now 5 schools</a:t>
            </a:r>
          </a:p>
          <a:p>
            <a:r>
              <a:rPr lang="en-US" sz="1600" dirty="0" smtClean="0"/>
              <a:t>Set </a:t>
            </a:r>
            <a:r>
              <a:rPr lang="en-US" sz="1600" dirty="0" smtClean="0"/>
              <a:t>out a Strategic Plan followed by a structured implementation plan with “mile-stones” and a monitoring procedure.</a:t>
            </a:r>
          </a:p>
          <a:p>
            <a:r>
              <a:rPr lang="en-US" sz="1600" dirty="0" smtClean="0"/>
              <a:t>Students are now involved in many commissions and groups.</a:t>
            </a:r>
          </a:p>
          <a:p>
            <a:r>
              <a:rPr lang="en-US" sz="1600" dirty="0" smtClean="0"/>
              <a:t>Measures have been taken to develop </a:t>
            </a:r>
            <a:r>
              <a:rPr lang="it-IT" sz="1600" dirty="0" smtClean="0"/>
              <a:t>the </a:t>
            </a:r>
            <a:r>
              <a:rPr lang="it-IT" sz="1600" dirty="0" err="1" smtClean="0"/>
              <a:t>graduates</a:t>
            </a:r>
            <a:r>
              <a:rPr lang="it-IT" sz="1600" dirty="0" smtClean="0"/>
              <a:t>’ </a:t>
            </a:r>
            <a:r>
              <a:rPr lang="it-IT" sz="1600" dirty="0" err="1" smtClean="0"/>
              <a:t>entrepreneurial</a:t>
            </a:r>
            <a:r>
              <a:rPr lang="it-IT" sz="1600" dirty="0" smtClean="0"/>
              <a:t> </a:t>
            </a:r>
            <a:r>
              <a:rPr lang="it-IT" sz="1600" dirty="0" err="1" smtClean="0"/>
              <a:t>skills</a:t>
            </a:r>
            <a:r>
              <a:rPr lang="it-IT" sz="1600" dirty="0" smtClean="0"/>
              <a:t> (ARCA)</a:t>
            </a:r>
            <a:endParaRPr lang="en-US" sz="1600" dirty="0" smtClean="0"/>
          </a:p>
        </p:txBody>
      </p:sp>
      <p:sp>
        <p:nvSpPr>
          <p:cNvPr id="4" name="Titolo 1"/>
          <p:cNvSpPr>
            <a:spLocks noGrp="1"/>
          </p:cNvSpPr>
          <p:nvPr>
            <p:ph type="title"/>
          </p:nvPr>
        </p:nvSpPr>
        <p:spPr>
          <a:xfrm>
            <a:off x="457200" y="274638"/>
            <a:ext cx="8229600" cy="1143000"/>
          </a:xfrm>
        </p:spPr>
        <p:txBody>
          <a:bodyPr/>
          <a:lstStyle/>
          <a:p>
            <a:r>
              <a:rPr lang="it-IT" dirty="0" err="1" smtClean="0">
                <a:solidFill>
                  <a:srgbClr val="FF0000"/>
                </a:solidFill>
              </a:rPr>
              <a:t>Evaluation</a:t>
            </a:r>
            <a:r>
              <a:rPr lang="it-IT" dirty="0" smtClean="0">
                <a:solidFill>
                  <a:srgbClr val="FF0000"/>
                </a:solidFill>
              </a:rPr>
              <a:t> in UNIPA:2001-2009</a:t>
            </a:r>
            <a:endParaRPr lang="it-IT" dirty="0">
              <a:solidFill>
                <a:srgbClr val="FF0000"/>
              </a:solidFill>
            </a:endParaRPr>
          </a:p>
        </p:txBody>
      </p:sp>
      <p:sp>
        <p:nvSpPr>
          <p:cNvPr id="5"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6"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1412776"/>
            <a:ext cx="8229600" cy="4525963"/>
          </a:xfrm>
        </p:spPr>
        <p:txBody>
          <a:bodyPr/>
          <a:lstStyle/>
          <a:p>
            <a:pPr>
              <a:buNone/>
            </a:pPr>
            <a:r>
              <a:rPr lang="it-IT" sz="1600" dirty="0" err="1" smtClean="0"/>
              <a:t>Since</a:t>
            </a:r>
            <a:r>
              <a:rPr lang="it-IT" sz="1600" dirty="0" smtClean="0"/>
              <a:t> 2010 a competitive </a:t>
            </a:r>
            <a:r>
              <a:rPr lang="it-IT" sz="1600" dirty="0" err="1" smtClean="0"/>
              <a:t>fund</a:t>
            </a:r>
            <a:r>
              <a:rPr lang="it-IT" sz="1600" dirty="0" smtClean="0"/>
              <a:t> </a:t>
            </a:r>
            <a:r>
              <a:rPr lang="it-IT" sz="1600" dirty="0" err="1" smtClean="0"/>
              <a:t>is</a:t>
            </a:r>
            <a:r>
              <a:rPr lang="it-IT" sz="1600" dirty="0" smtClean="0"/>
              <a:t> </a:t>
            </a:r>
            <a:r>
              <a:rPr lang="it-IT" sz="1600" dirty="0" err="1" smtClean="0"/>
              <a:t>distributed</a:t>
            </a:r>
            <a:r>
              <a:rPr lang="it-IT" sz="1600" dirty="0" smtClean="0"/>
              <a:t> </a:t>
            </a:r>
            <a:r>
              <a:rPr lang="it-IT" sz="1600" dirty="0" err="1" smtClean="0"/>
              <a:t>by</a:t>
            </a:r>
            <a:r>
              <a:rPr lang="it-IT" sz="1600" dirty="0" smtClean="0"/>
              <a:t> </a:t>
            </a:r>
            <a:r>
              <a:rPr lang="it-IT" sz="1600" dirty="0" err="1" smtClean="0"/>
              <a:t>Italian</a:t>
            </a:r>
            <a:r>
              <a:rPr lang="it-IT" sz="1600" dirty="0" smtClean="0"/>
              <a:t> </a:t>
            </a:r>
            <a:r>
              <a:rPr lang="it-IT" sz="1600" dirty="0" err="1" smtClean="0"/>
              <a:t>University</a:t>
            </a:r>
            <a:r>
              <a:rPr lang="it-IT" sz="1600" dirty="0" smtClean="0"/>
              <a:t> </a:t>
            </a:r>
            <a:r>
              <a:rPr lang="it-IT" sz="1600" dirty="0" err="1" smtClean="0"/>
              <a:t>Ministry</a:t>
            </a:r>
            <a:r>
              <a:rPr lang="it-IT" sz="1600" dirty="0" smtClean="0"/>
              <a:t> </a:t>
            </a:r>
            <a:r>
              <a:rPr lang="it-IT" sz="1600" dirty="0" err="1" smtClean="0"/>
              <a:t>to</a:t>
            </a:r>
            <a:r>
              <a:rPr lang="it-IT" sz="1600" dirty="0" smtClean="0"/>
              <a:t> </a:t>
            </a:r>
            <a:r>
              <a:rPr lang="it-IT" sz="1600" dirty="0" err="1" smtClean="0"/>
              <a:t>reward</a:t>
            </a:r>
            <a:r>
              <a:rPr lang="it-IT" sz="1600" dirty="0" smtClean="0"/>
              <a:t> </a:t>
            </a:r>
            <a:r>
              <a:rPr lang="it-IT" sz="1600" dirty="0" err="1" smtClean="0"/>
              <a:t>both</a:t>
            </a:r>
            <a:r>
              <a:rPr lang="it-IT" sz="1600" dirty="0" smtClean="0"/>
              <a:t> </a:t>
            </a:r>
            <a:r>
              <a:rPr lang="it-IT" sz="1600" dirty="0" err="1" smtClean="0"/>
              <a:t>teaching</a:t>
            </a:r>
            <a:r>
              <a:rPr lang="it-IT" sz="1600" dirty="0" smtClean="0"/>
              <a:t> and </a:t>
            </a:r>
            <a:r>
              <a:rPr lang="it-IT" sz="1600" dirty="0" err="1" smtClean="0"/>
              <a:t>research</a:t>
            </a:r>
            <a:r>
              <a:rPr lang="it-IT" sz="1600" dirty="0" smtClean="0"/>
              <a:t> </a:t>
            </a:r>
            <a:r>
              <a:rPr lang="it-IT" sz="1600" dirty="0" err="1" smtClean="0"/>
              <a:t>quality</a:t>
            </a:r>
            <a:r>
              <a:rPr lang="it-IT" sz="1600" dirty="0" smtClean="0"/>
              <a:t>.</a:t>
            </a:r>
            <a:r>
              <a:rPr lang="en-US" sz="1600" dirty="0" smtClean="0"/>
              <a:t> The incidence of this competitive fund on the total amount of fund distributed increased since then. </a:t>
            </a:r>
          </a:p>
          <a:p>
            <a:pPr>
              <a:buNone/>
            </a:pPr>
            <a:endParaRPr lang="en-US" sz="1600" dirty="0" smtClean="0"/>
          </a:p>
          <a:p>
            <a:pPr algn="ctr">
              <a:buNone/>
            </a:pPr>
            <a:r>
              <a:rPr lang="it-IT" sz="1600" dirty="0" err="1" smtClean="0">
                <a:solidFill>
                  <a:srgbClr val="FF0000"/>
                </a:solidFill>
              </a:rPr>
              <a:t>Teaching</a:t>
            </a:r>
            <a:r>
              <a:rPr lang="it-IT" sz="1600" dirty="0" smtClean="0">
                <a:solidFill>
                  <a:srgbClr val="FF0000"/>
                </a:solidFill>
              </a:rPr>
              <a:t> </a:t>
            </a:r>
            <a:r>
              <a:rPr lang="it-IT" sz="1600" dirty="0" err="1" smtClean="0">
                <a:solidFill>
                  <a:srgbClr val="FF0000"/>
                </a:solidFill>
              </a:rPr>
              <a:t>evaluation</a:t>
            </a:r>
            <a:endParaRPr lang="en-US" sz="1600" dirty="0" smtClean="0">
              <a:solidFill>
                <a:srgbClr val="FF0000"/>
              </a:solidFill>
            </a:endParaRPr>
          </a:p>
          <a:p>
            <a:pPr>
              <a:buNone/>
            </a:pPr>
            <a:endParaRPr lang="en-US" sz="1600" dirty="0" smtClean="0"/>
          </a:p>
          <a:p>
            <a:pPr>
              <a:buNone/>
            </a:pPr>
            <a:r>
              <a:rPr lang="en-US" sz="1600" dirty="0" smtClean="0"/>
              <a:t>Teaching quality is evaluated according to 2 performance indicators, one that considers the amount of “regular-active” students and another based on the amount of credits earned by students. </a:t>
            </a:r>
          </a:p>
          <a:p>
            <a:pPr>
              <a:buNone/>
            </a:pPr>
            <a:r>
              <a:rPr lang="en-US" sz="1600" dirty="0" smtClean="0"/>
              <a:t>Since 2010 UNIPA started to monitor these indicators at different levels:</a:t>
            </a:r>
          </a:p>
          <a:p>
            <a:r>
              <a:rPr lang="en-US" sz="1600" dirty="0" smtClean="0"/>
              <a:t>University</a:t>
            </a:r>
          </a:p>
          <a:p>
            <a:r>
              <a:rPr lang="en-US" sz="1600" dirty="0" smtClean="0"/>
              <a:t>Faculty</a:t>
            </a:r>
          </a:p>
          <a:p>
            <a:r>
              <a:rPr lang="en-US" sz="1600" dirty="0" smtClean="0"/>
              <a:t>Single Program</a:t>
            </a:r>
          </a:p>
          <a:p>
            <a:endParaRPr lang="en-US" sz="1600" dirty="0" smtClean="0"/>
          </a:p>
          <a:p>
            <a:pPr>
              <a:buNone/>
            </a:pPr>
            <a:r>
              <a:rPr lang="en-US" sz="1600" dirty="0" smtClean="0"/>
              <a:t>The results of this monitoring process are shown to heads of faculties and programs every year, usually after the Ministry has assigned the competitive fund.</a:t>
            </a:r>
          </a:p>
          <a:p>
            <a:pPr>
              <a:buNone/>
            </a:pPr>
            <a:endParaRPr lang="en-US" sz="1600" dirty="0" smtClean="0"/>
          </a:p>
        </p:txBody>
      </p:sp>
      <p:sp>
        <p:nvSpPr>
          <p:cNvPr id="4" name="Titolo 1"/>
          <p:cNvSpPr txBox="1">
            <a:spLocks/>
          </p:cNvSpPr>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sz="4400" b="0" i="0" u="none" strike="noStrike" kern="0" cap="none" spc="0" normalizeH="0" baseline="0" noProof="0" dirty="0" err="1" smtClean="0">
                <a:ln>
                  <a:noFill/>
                </a:ln>
                <a:solidFill>
                  <a:srgbClr val="FF0000"/>
                </a:solidFill>
                <a:effectLst/>
                <a:uLnTx/>
                <a:uFillTx/>
                <a:latin typeface="+mj-lt"/>
                <a:ea typeface="+mj-ea"/>
                <a:cs typeface="+mj-cs"/>
              </a:rPr>
              <a:t>Evaluation</a:t>
            </a:r>
            <a:r>
              <a:rPr kumimoji="0" lang="it-IT" sz="4400" b="0" i="0" u="none" strike="noStrike" kern="0" cap="none" spc="0" normalizeH="0" baseline="0" noProof="0" dirty="0" smtClean="0">
                <a:ln>
                  <a:noFill/>
                </a:ln>
                <a:solidFill>
                  <a:srgbClr val="FF0000"/>
                </a:solidFill>
                <a:effectLst/>
                <a:uLnTx/>
                <a:uFillTx/>
                <a:latin typeface="+mj-lt"/>
                <a:ea typeface="+mj-ea"/>
                <a:cs typeface="+mj-cs"/>
              </a:rPr>
              <a:t> in UNIPA:2010-</a:t>
            </a:r>
            <a:endParaRPr kumimoji="0" lang="it-IT" sz="4400" b="0" i="0" u="none" strike="noStrike" kern="0" cap="none" spc="0" normalizeH="0" baseline="0" noProof="0" dirty="0">
              <a:ln>
                <a:noFill/>
              </a:ln>
              <a:solidFill>
                <a:srgbClr val="FF0000"/>
              </a:solidFill>
              <a:effectLst/>
              <a:uLnTx/>
              <a:uFillTx/>
              <a:latin typeface="+mj-lt"/>
              <a:ea typeface="+mj-ea"/>
              <a:cs typeface="+mj-cs"/>
            </a:endParaRPr>
          </a:p>
        </p:txBody>
      </p:sp>
      <p:sp>
        <p:nvSpPr>
          <p:cNvPr id="5"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6"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1259632" y="1428750"/>
            <a:ext cx="6834168" cy="4464000"/>
          </a:xfrm>
          <a:prstGeom prst="rect">
            <a:avLst/>
          </a:prstGeom>
          <a:noFill/>
          <a:ln w="9525">
            <a:noFill/>
            <a:miter lim="800000"/>
            <a:headEnd/>
            <a:tailEnd/>
          </a:ln>
        </p:spPr>
      </p:pic>
      <p:sp>
        <p:nvSpPr>
          <p:cNvPr id="3" name="Rectangle 7"/>
          <p:cNvSpPr>
            <a:spLocks noChangeArrowheads="1"/>
          </p:cNvSpPr>
          <p:nvPr/>
        </p:nvSpPr>
        <p:spPr bwMode="auto">
          <a:xfrm>
            <a:off x="6280353" y="5988014"/>
            <a:ext cx="2540119"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Palermo  </a:t>
            </a:r>
            <a:r>
              <a:rPr lang="it-IT" sz="1600" dirty="0" err="1" smtClean="0">
                <a:solidFill>
                  <a:srgbClr val="000000"/>
                </a:solidFill>
                <a:latin typeface="Interstate-Regular"/>
              </a:rPr>
              <a:t>April</a:t>
            </a:r>
            <a:r>
              <a:rPr lang="it-IT" sz="1600" dirty="0" smtClean="0">
                <a:solidFill>
                  <a:srgbClr val="000000"/>
                </a:solidFill>
                <a:latin typeface="Interstate-Regular"/>
              </a:rPr>
              <a:t> 10-11 2014</a:t>
            </a:r>
            <a:endParaRPr lang="it-IT" sz="1600" dirty="0">
              <a:solidFill>
                <a:srgbClr val="000000"/>
              </a:solidFill>
              <a:latin typeface="Interstate-Regular"/>
            </a:endParaRPr>
          </a:p>
        </p:txBody>
      </p:sp>
      <p:sp>
        <p:nvSpPr>
          <p:cNvPr id="4" name="Rectangle 7"/>
          <p:cNvSpPr>
            <a:spLocks noChangeArrowheads="1"/>
          </p:cNvSpPr>
          <p:nvPr/>
        </p:nvSpPr>
        <p:spPr bwMode="auto">
          <a:xfrm>
            <a:off x="3707904" y="5988014"/>
            <a:ext cx="1548822" cy="321306"/>
          </a:xfrm>
          <a:prstGeom prst="rect">
            <a:avLst/>
          </a:prstGeom>
          <a:noFill/>
          <a:ln w="9525">
            <a:noFill/>
            <a:miter lim="800000"/>
            <a:headEnd/>
            <a:tailEnd/>
          </a:ln>
        </p:spPr>
        <p:txBody>
          <a:bodyPr wrap="none">
            <a:spAutoFit/>
          </a:bodyPr>
          <a:lstStyle/>
          <a:p>
            <a:pPr hangingPunct="0">
              <a:lnSpc>
                <a:spcPct val="93000"/>
              </a:lnSpc>
              <a:buSzPct val="100000"/>
            </a:pPr>
            <a:r>
              <a:rPr lang="it-IT" sz="1600" dirty="0" smtClean="0">
                <a:solidFill>
                  <a:srgbClr val="000000"/>
                </a:solidFill>
                <a:latin typeface="Interstate-Regular"/>
              </a:rPr>
              <a:t>Antonella </a:t>
            </a:r>
            <a:r>
              <a:rPr lang="it-IT" sz="1600" dirty="0" err="1" smtClean="0">
                <a:solidFill>
                  <a:srgbClr val="000000"/>
                </a:solidFill>
                <a:latin typeface="Interstate-Regular"/>
              </a:rPr>
              <a:t>Plaia</a:t>
            </a:r>
            <a:endParaRPr lang="it-IT" sz="1600" dirty="0">
              <a:solidFill>
                <a:srgbClr val="000000"/>
              </a:solidFill>
              <a:latin typeface="Interstate-Regul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1175</TotalTime>
  <Words>1258</Words>
  <Application>Microsoft Office PowerPoint</Application>
  <PresentationFormat>Presentazione su schermo (4:3)</PresentationFormat>
  <Paragraphs>129</Paragraphs>
  <Slides>16</Slides>
  <Notes>2</Notes>
  <HiddenSlides>0</HiddenSlides>
  <MMClips>0</MMClips>
  <ScaleCrop>false</ScaleCrop>
  <HeadingPairs>
    <vt:vector size="4" baseType="variant">
      <vt:variant>
        <vt:lpstr>Tema</vt:lpstr>
      </vt:variant>
      <vt:variant>
        <vt:i4>1</vt:i4>
      </vt:variant>
      <vt:variant>
        <vt:lpstr>Titoli diapositive</vt:lpstr>
      </vt:variant>
      <vt:variant>
        <vt:i4>16</vt:i4>
      </vt:variant>
    </vt:vector>
  </HeadingPairs>
  <TitlesOfParts>
    <vt:vector size="17" baseType="lpstr">
      <vt:lpstr>Struttura predefinita</vt:lpstr>
      <vt:lpstr> </vt:lpstr>
      <vt:lpstr>ENQA Standards and Guidelines for Quality Assurance  in the European Higher Education Area </vt:lpstr>
      <vt:lpstr>Evaluation in UNIPA:1990-2000</vt:lpstr>
      <vt:lpstr>Evaluation in UNIPA:2001-2009</vt:lpstr>
      <vt:lpstr>Evaluation in UNIPA:2001-2009</vt:lpstr>
      <vt:lpstr>Evaluation in UNIPA:2001-2009</vt:lpstr>
      <vt:lpstr>Evaluation in UNIPA:2001-2009</vt:lpstr>
      <vt:lpstr>Diapositiva 8</vt:lpstr>
      <vt:lpstr>Diapositiva 9</vt:lpstr>
      <vt:lpstr>Diapositiva 10</vt:lpstr>
      <vt:lpstr>Research assesment (since 2006)</vt:lpstr>
      <vt:lpstr>Results of the ANVUR VQR 2004-2010</vt:lpstr>
      <vt:lpstr>Average grade of expected research products with respect to average grade of the (research) area: Ri,j</vt:lpstr>
      <vt:lpstr>Diapositiva 14</vt:lpstr>
      <vt:lpstr>Diapositiva 15</vt:lpstr>
      <vt:lpstr>Conclusions</vt:lpstr>
    </vt:vector>
  </TitlesOfParts>
  <Company>unipa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Tore</dc:creator>
  <cp:lastModifiedBy>plaia</cp:lastModifiedBy>
  <cp:revision>160</cp:revision>
  <dcterms:created xsi:type="dcterms:W3CDTF">2011-02-15T10:49:20Z</dcterms:created>
  <dcterms:modified xsi:type="dcterms:W3CDTF">2014-04-11T06:30:16Z</dcterms:modified>
</cp:coreProperties>
</file>