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4"/>
  </p:notesMasterIdLst>
  <p:sldIdLst>
    <p:sldId id="257" r:id="rId2"/>
    <p:sldId id="258" r:id="rId3"/>
    <p:sldId id="292" r:id="rId4"/>
    <p:sldId id="293" r:id="rId5"/>
    <p:sldId id="294" r:id="rId6"/>
    <p:sldId id="295"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6" r:id="rId23"/>
    <p:sldId id="297" r:id="rId24"/>
    <p:sldId id="298" r:id="rId25"/>
    <p:sldId id="299" r:id="rId26"/>
    <p:sldId id="300" r:id="rId27"/>
    <p:sldId id="301" r:id="rId28"/>
    <p:sldId id="302" r:id="rId29"/>
    <p:sldId id="303" r:id="rId30"/>
    <p:sldId id="308" r:id="rId31"/>
    <p:sldId id="318" r:id="rId32"/>
    <p:sldId id="309" r:id="rId33"/>
    <p:sldId id="306" r:id="rId34"/>
    <p:sldId id="310" r:id="rId35"/>
    <p:sldId id="304" r:id="rId36"/>
    <p:sldId id="328" r:id="rId37"/>
    <p:sldId id="324" r:id="rId38"/>
    <p:sldId id="311" r:id="rId39"/>
    <p:sldId id="312" r:id="rId40"/>
    <p:sldId id="319" r:id="rId41"/>
    <p:sldId id="313" r:id="rId42"/>
    <p:sldId id="317" r:id="rId43"/>
    <p:sldId id="316" r:id="rId44"/>
    <p:sldId id="320" r:id="rId45"/>
    <p:sldId id="321" r:id="rId46"/>
    <p:sldId id="322" r:id="rId47"/>
    <p:sldId id="323" r:id="rId48"/>
    <p:sldId id="315" r:id="rId49"/>
    <p:sldId id="325" r:id="rId50"/>
    <p:sldId id="326" r:id="rId51"/>
    <p:sldId id="327" r:id="rId52"/>
    <p:sldId id="276" r:id="rId5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809A0688-8C1E-4619-B28F-7AD725B5FCA8}" type="datetimeFigureOut">
              <a:rPr lang="en-US" smtClean="0"/>
              <a:pPr/>
              <a:t>4/8/2014</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766B243F-BC2B-4ADE-8667-38A94A3D6C1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a:lstStyle/>
          <a:p>
            <a:endParaRPr lang="en-US" smtClean="0"/>
          </a:p>
        </p:txBody>
      </p:sp>
      <p:sp>
        <p:nvSpPr>
          <p:cNvPr id="1239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980FA35-1117-42E9-9A1C-E74DA170EE67}" type="slidenum">
              <a:rPr lang="ar-JO" smtClean="0"/>
              <a:pPr>
                <a:defRPr/>
              </a:pPr>
              <a:t>1</a:t>
            </a:fld>
            <a:endParaRPr lang="ar-JO"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0E9716F8-A3D4-41E2-963C-FEE1B35919E5}" type="slidenum">
              <a:rPr lang="ar-JO" smtClean="0"/>
              <a:pPr>
                <a:defRPr/>
              </a:pPr>
              <a:t>33</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C8F2200-AC5A-4655-B53E-0DB49368FBD1}" type="datetime1">
              <a:rPr lang="en-US" smtClean="0"/>
              <a:pPr/>
              <a:t>4/8/2014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419882-99F8-4B4A-9DA7-B8858549E435}" type="datetime1">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0CF51A-236C-4C9D-B654-5026DD26BDA8}" type="datetime1">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752C6B-FA91-443D-AC75-6841E6B373D2}" type="datetime1">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DB4C37-738A-4DE3-A185-2BB19E2417B9}" type="datetime1">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05FF04-DE14-45E5-A919-84405F58088A}" type="datetime1">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025DB5B-2E3B-414E-A399-18F03C8E542F}" type="datetime1">
              <a:rPr lang="en-US" smtClean="0"/>
              <a:pPr/>
              <a:t>4/8/2014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602A3B-A751-4C40-B821-120F53782E53}" type="datetime1">
              <a:rPr lang="en-US" smtClean="0"/>
              <a:pPr/>
              <a:t>4/8/2014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A449E-E2A9-444B-9403-AC37F764DEE3}" type="datetime1">
              <a:rPr lang="en-US" smtClean="0"/>
              <a:pPr/>
              <a:t>4/8/2014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0BA1D39-0AE9-4325-ABF7-55599CC2C3A6}" type="datetime1">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CF909B5-589F-4F5D-965A-7FF2A57BA024}" type="datetime1">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DDBC0A-2D31-4E54-9D27-DA528B3B1AB0}" type="datetime1">
              <a:rPr lang="en-US" smtClean="0"/>
              <a:pPr/>
              <a:t>4/8/2014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tempus.uwic.ac.uk/Modules%20online.php"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457200" y="274638"/>
            <a:ext cx="8229600" cy="944562"/>
          </a:xfrm>
        </p:spPr>
        <p:txBody>
          <a:bodyPr/>
          <a:lstStyle/>
          <a:p>
            <a:r>
              <a:rPr lang="en-US" sz="2800" b="1" smtClean="0">
                <a:solidFill>
                  <a:srgbClr val="0000FF"/>
                </a:solidFill>
              </a:rPr>
              <a:t>The Association of Arab Universities</a:t>
            </a:r>
          </a:p>
        </p:txBody>
      </p:sp>
      <p:pic>
        <p:nvPicPr>
          <p:cNvPr id="112643" name="Content Placeholder 4" descr="Building_Final_05.jpg"/>
          <p:cNvPicPr>
            <a:picLocks noGrp="1" noChangeAspect="1"/>
          </p:cNvPicPr>
          <p:nvPr>
            <p:ph idx="1"/>
          </p:nvPr>
        </p:nvPicPr>
        <p:blipFill>
          <a:blip r:embed="rId3" cstate="print"/>
          <a:srcRect/>
          <a:stretch>
            <a:fillRect/>
          </a:stretch>
        </p:blipFill>
        <p:spPr>
          <a:xfrm>
            <a:off x="76200" y="1600200"/>
            <a:ext cx="9067800" cy="3810000"/>
          </a:xfrm>
        </p:spPr>
      </p:pic>
      <p:sp>
        <p:nvSpPr>
          <p:cNvPr id="4" name="Slide Number Placeholder 3"/>
          <p:cNvSpPr>
            <a:spLocks noGrp="1"/>
          </p:cNvSpPr>
          <p:nvPr>
            <p:ph type="sldNum" sz="quarter" idx="12"/>
          </p:nvPr>
        </p:nvSpPr>
        <p:spPr/>
        <p:txBody>
          <a:bodyPr/>
          <a:lstStyle/>
          <a:p>
            <a:pPr>
              <a:defRPr/>
            </a:pPr>
            <a:fld id="{FC7D46E8-BEBD-4750-A255-9563A1358584}"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algn="just" rtl="0">
              <a:buNone/>
            </a:pPr>
            <a:r>
              <a:rPr lang="en-US" b="1" dirty="0" smtClean="0">
                <a:solidFill>
                  <a:srgbClr val="C00000"/>
                </a:solidFill>
              </a:rPr>
              <a:t>4- The Council of Quality Assurance and Accreditation (at the premises of </a:t>
            </a:r>
            <a:r>
              <a:rPr lang="en-US" b="1" dirty="0" err="1" smtClean="0">
                <a:solidFill>
                  <a:srgbClr val="C00000"/>
                </a:solidFill>
              </a:rPr>
              <a:t>AArU</a:t>
            </a:r>
            <a:r>
              <a:rPr lang="en-US" b="1" dirty="0" smtClean="0">
                <a:solidFill>
                  <a:srgbClr val="C00000"/>
                </a:solidFill>
              </a:rPr>
              <a:t>).</a:t>
            </a:r>
          </a:p>
          <a:p>
            <a:pPr algn="just" rtl="0">
              <a:buNone/>
            </a:pPr>
            <a:endParaRPr lang="en-US" b="1" dirty="0" smtClean="0">
              <a:solidFill>
                <a:srgbClr val="C00000"/>
              </a:solidFill>
            </a:endParaRPr>
          </a:p>
          <a:p>
            <a:pPr algn="just" rtl="0">
              <a:buNone/>
            </a:pPr>
            <a:r>
              <a:rPr lang="en-US" dirty="0" smtClean="0"/>
              <a:t>	</a:t>
            </a:r>
            <a:r>
              <a:rPr lang="en-US" sz="2800" b="1" dirty="0" smtClean="0">
                <a:solidFill>
                  <a:schemeClr val="accent2">
                    <a:lumMod val="75000"/>
                  </a:schemeClr>
                </a:solidFill>
              </a:rPr>
              <a:t>The Council is located at the headquarter of </a:t>
            </a:r>
            <a:r>
              <a:rPr lang="en-US" sz="2800" b="1" dirty="0" err="1" smtClean="0">
                <a:solidFill>
                  <a:schemeClr val="accent2">
                    <a:lumMod val="75000"/>
                  </a:schemeClr>
                </a:solidFill>
              </a:rPr>
              <a:t>AArU</a:t>
            </a:r>
            <a:r>
              <a:rPr lang="en-US" sz="2800" b="1" dirty="0" smtClean="0">
                <a:solidFill>
                  <a:schemeClr val="accent2">
                    <a:lumMod val="75000"/>
                  </a:schemeClr>
                </a:solidFill>
              </a:rPr>
              <a:t>. Its mission is to assist Arab Universities to improve their quality, through spreading of the culture of QA, preparing QA guides, provide advice and training to support the process of QA and Accreditation for institutes and programs.</a:t>
            </a:r>
          </a:p>
          <a:p>
            <a:pPr algn="just" rtl="0">
              <a:buNone/>
            </a:pPr>
            <a:endParaRPr lang="en-US" sz="2800" b="1" dirty="0" smtClean="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lgn="just" rtl="0">
              <a:buNone/>
            </a:pPr>
            <a:r>
              <a:rPr lang="en-US" b="1" dirty="0" smtClean="0">
                <a:solidFill>
                  <a:srgbClr val="C00000"/>
                </a:solidFill>
              </a:rPr>
              <a:t>5- The Center for Depositing University Theses (hosted by University of Jordan).</a:t>
            </a:r>
          </a:p>
          <a:p>
            <a:pPr algn="just" rtl="0">
              <a:buNone/>
            </a:pPr>
            <a:r>
              <a:rPr lang="en-US" dirty="0" smtClean="0"/>
              <a:t>	</a:t>
            </a:r>
          </a:p>
          <a:p>
            <a:pPr algn="just" rtl="0">
              <a:buNone/>
            </a:pPr>
            <a:r>
              <a:rPr lang="en-US" b="1" dirty="0" smtClean="0">
                <a:solidFill>
                  <a:schemeClr val="accent2">
                    <a:lumMod val="75000"/>
                  </a:schemeClr>
                </a:solidFill>
              </a:rPr>
              <a:t>	</a:t>
            </a:r>
            <a:r>
              <a:rPr lang="en-US" sz="2800" b="1" dirty="0" smtClean="0">
                <a:solidFill>
                  <a:schemeClr val="accent2">
                    <a:lumMod val="75000"/>
                  </a:schemeClr>
                </a:solidFill>
              </a:rPr>
              <a:t>The center  publishes a semi-annual guide including university theses which are deposited by Arab member universities at the University of Jordan Library to be used for the advancement of research.</a:t>
            </a:r>
          </a:p>
          <a:p>
            <a:pPr rtl="0">
              <a:buNone/>
            </a:pPr>
            <a:r>
              <a:rPr lang="en-US" sz="2800" b="1" dirty="0" smtClean="0">
                <a:solidFill>
                  <a:schemeClr val="accent2">
                    <a:lumMod val="75000"/>
                  </a:schemeClr>
                </a:solidFill>
              </a:rPr>
              <a:t> </a:t>
            </a:r>
          </a:p>
          <a:p>
            <a:pPr algn="just" rtl="0">
              <a:buNone/>
            </a:pPr>
            <a:endParaRPr lang="en-US" b="1" dirty="0" smtClean="0">
              <a:solidFill>
                <a:schemeClr val="accent2">
                  <a:lumMod val="75000"/>
                </a:schemeClr>
              </a:solidFill>
            </a:endParaRPr>
          </a:p>
          <a:p>
            <a:endParaRPr lang="en-US" dirty="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algn="just" rtl="0">
              <a:buNone/>
            </a:pPr>
            <a:r>
              <a:rPr lang="en-US" b="1" dirty="0" smtClean="0">
                <a:solidFill>
                  <a:srgbClr val="C00000"/>
                </a:solidFill>
              </a:rPr>
              <a:t>6- The Arab Periodicals Center (hosted by   </a:t>
            </a:r>
            <a:r>
              <a:rPr lang="en-US" b="1" dirty="0" err="1" smtClean="0">
                <a:solidFill>
                  <a:srgbClr val="C00000"/>
                </a:solidFill>
              </a:rPr>
              <a:t>Yarmouk</a:t>
            </a:r>
            <a:r>
              <a:rPr lang="en-US" b="1" dirty="0" smtClean="0">
                <a:solidFill>
                  <a:srgbClr val="C00000"/>
                </a:solidFill>
              </a:rPr>
              <a:t> University, Jordan).</a:t>
            </a:r>
          </a:p>
          <a:p>
            <a:pPr algn="just" rtl="0">
              <a:buNone/>
            </a:pPr>
            <a:r>
              <a:rPr lang="en-US" dirty="0" smtClean="0"/>
              <a:t>	</a:t>
            </a:r>
          </a:p>
          <a:p>
            <a:pPr algn="just" rtl="0">
              <a:buNone/>
            </a:pPr>
            <a:r>
              <a:rPr lang="en-US" sz="2800" b="1" dirty="0" smtClean="0">
                <a:solidFill>
                  <a:schemeClr val="accent2">
                    <a:lumMod val="75000"/>
                  </a:schemeClr>
                </a:solidFill>
              </a:rPr>
              <a:t>	The Center's objective is to computerize all Arab periodicals  and Journals published by Arab universities, and to provide services to universities in accordance with mutually signed agreements. </a:t>
            </a:r>
          </a:p>
          <a:p>
            <a:pPr algn="just" rtl="0">
              <a:buNone/>
            </a:pPr>
            <a:endParaRPr lang="en-US" sz="2800" b="1" dirty="0" smtClean="0">
              <a:solidFill>
                <a:schemeClr val="accent2">
                  <a:lumMod val="75000"/>
                </a:schemeClr>
              </a:solidFill>
            </a:endParaRPr>
          </a:p>
          <a:p>
            <a:pPr algn="just" rtl="0"/>
            <a:endParaRPr lang="en-US" sz="2800" b="1"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lgn="just" rtl="0">
              <a:buNone/>
            </a:pPr>
            <a:r>
              <a:rPr lang="en-US" b="1" dirty="0" smtClean="0">
                <a:solidFill>
                  <a:srgbClr val="C00000"/>
                </a:solidFill>
              </a:rPr>
              <a:t>7- Fund of Supporting Palestinian Universities, (hosted by University of Jordan).</a:t>
            </a:r>
          </a:p>
          <a:p>
            <a:pPr algn="just" rtl="0">
              <a:buNone/>
            </a:pPr>
            <a:endParaRPr lang="en-US" b="1" dirty="0" smtClean="0">
              <a:solidFill>
                <a:srgbClr val="C00000"/>
              </a:solidFill>
            </a:endParaRPr>
          </a:p>
          <a:p>
            <a:pPr algn="just" rtl="0">
              <a:buNone/>
            </a:pPr>
            <a:r>
              <a:rPr lang="en-US" dirty="0" smtClean="0"/>
              <a:t>	</a:t>
            </a:r>
            <a:r>
              <a:rPr lang="en-US" sz="2800" b="1" dirty="0" smtClean="0">
                <a:solidFill>
                  <a:schemeClr val="accent2">
                    <a:lumMod val="75000"/>
                  </a:schemeClr>
                </a:solidFill>
              </a:rPr>
              <a:t>The Fund is to support scientific research in Palestinian universities. It is supervised by a board of directors and it has an independent entity. The Fund is financed by membership dues, donations of various institutions and individuals. </a:t>
            </a:r>
          </a:p>
          <a:p>
            <a:endParaRPr lang="en-US" sz="2800" b="1"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lgn="just" rtl="0">
              <a:buNone/>
            </a:pPr>
            <a:r>
              <a:rPr lang="en-US" b="1" dirty="0" smtClean="0">
                <a:solidFill>
                  <a:srgbClr val="C00000"/>
                </a:solidFill>
              </a:rPr>
              <a:t>8- The Arab Scientific Research Fund</a:t>
            </a:r>
            <a:r>
              <a:rPr lang="en-US" dirty="0" smtClean="0">
                <a:solidFill>
                  <a:srgbClr val="C00000"/>
                </a:solidFill>
              </a:rPr>
              <a:t> </a:t>
            </a:r>
          </a:p>
          <a:p>
            <a:pPr algn="just">
              <a:buFont typeface="Wingdings 2"/>
              <a:buNone/>
            </a:pPr>
            <a:r>
              <a:rPr lang="en-US" dirty="0" smtClean="0"/>
              <a:t>	</a:t>
            </a:r>
          </a:p>
          <a:p>
            <a:pPr algn="just">
              <a:buFont typeface="Wingdings 2"/>
              <a:buNone/>
            </a:pPr>
            <a:r>
              <a:rPr lang="en-US" sz="2800" b="1" dirty="0" smtClean="0">
                <a:solidFill>
                  <a:schemeClr val="accent2">
                    <a:lumMod val="75000"/>
                  </a:schemeClr>
                </a:solidFill>
              </a:rPr>
              <a:t>The Arab Scientific Research Fund is located at the headquarter of </a:t>
            </a:r>
            <a:r>
              <a:rPr lang="en-US" sz="2800" b="1" dirty="0" err="1" smtClean="0">
                <a:solidFill>
                  <a:schemeClr val="accent2">
                    <a:lumMod val="75000"/>
                  </a:schemeClr>
                </a:solidFill>
              </a:rPr>
              <a:t>AArU</a:t>
            </a:r>
            <a:r>
              <a:rPr lang="en-US" sz="2800" b="1" dirty="0" smtClean="0">
                <a:solidFill>
                  <a:schemeClr val="accent2">
                    <a:lumMod val="75000"/>
                  </a:schemeClr>
                </a:solidFill>
              </a:rPr>
              <a:t>.  It aims at providing financial support to scientific research projects submitted by member universities and supporting distinguished students through provision of study and research scholarships as well as supporting their higher education research programs.</a:t>
            </a:r>
          </a:p>
          <a:p>
            <a:pPr algn="l"/>
            <a:endParaRPr lang="en-US" sz="2800" b="1"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ctr" rtl="0">
              <a:buNone/>
            </a:pPr>
            <a:r>
              <a:rPr lang="en-US" b="1" dirty="0" smtClean="0">
                <a:solidFill>
                  <a:srgbClr val="C00000"/>
                </a:solidFill>
              </a:rPr>
              <a:t>Societies of Counterpart Faculties </a:t>
            </a:r>
          </a:p>
          <a:p>
            <a:pPr algn="ctr" rtl="0">
              <a:buNone/>
            </a:pPr>
            <a:r>
              <a:rPr lang="en-US" b="1" dirty="0" smtClean="0">
                <a:solidFill>
                  <a:srgbClr val="C00000"/>
                </a:solidFill>
              </a:rPr>
              <a:t>at Arab Universities</a:t>
            </a:r>
          </a:p>
          <a:p>
            <a:pPr algn="just"/>
            <a:r>
              <a:rPr lang="en-US" sz="2800" b="1" dirty="0" smtClean="0">
                <a:solidFill>
                  <a:schemeClr val="accent2">
                    <a:lumMod val="75000"/>
                  </a:schemeClr>
                </a:solidFill>
              </a:rPr>
              <a:t>The aim of establishing these Societies is to expand the scope of activities of AARU by encouraging counterpart faculties to exchange meetings of faculty members and students; to hold seminars and conferences; to develop their respective curricula; to issue specialized journals; to exchange research results and periodicals; and to link these faculties with communication networks.</a:t>
            </a:r>
          </a:p>
          <a:p>
            <a:endParaRPr lang="en-US" dirty="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Content Placeholder 2"/>
          <p:cNvSpPr>
            <a:spLocks noGrp="1"/>
          </p:cNvSpPr>
          <p:nvPr>
            <p:ph idx="1"/>
          </p:nvPr>
        </p:nvSpPr>
        <p:spPr>
          <a:xfrm>
            <a:off x="457200" y="609600"/>
            <a:ext cx="8229600" cy="5516563"/>
          </a:xfrm>
        </p:spPr>
        <p:txBody>
          <a:bodyPr/>
          <a:lstStyle/>
          <a:p>
            <a:pPr algn="l" rtl="0">
              <a:buFont typeface="Arial" pitchFamily="34" charset="0"/>
              <a:buNone/>
            </a:pPr>
            <a:r>
              <a:rPr lang="en-US" sz="2800" b="1" dirty="0" smtClean="0"/>
              <a:t>	</a:t>
            </a:r>
            <a:r>
              <a:rPr lang="en-US" sz="2800" b="1" dirty="0" smtClean="0">
                <a:solidFill>
                  <a:srgbClr val="C00000"/>
                </a:solidFill>
              </a:rPr>
              <a:t>Twenty </a:t>
            </a:r>
            <a:r>
              <a:rPr lang="ar-JO" sz="2800" b="1" dirty="0" smtClean="0">
                <a:solidFill>
                  <a:srgbClr val="C00000"/>
                </a:solidFill>
              </a:rPr>
              <a:t> </a:t>
            </a:r>
            <a:r>
              <a:rPr lang="en-US" sz="2800" b="1" dirty="0" smtClean="0">
                <a:solidFill>
                  <a:srgbClr val="C00000"/>
                </a:solidFill>
              </a:rPr>
              <a:t>one Societies have been established so far, namely:</a:t>
            </a:r>
          </a:p>
          <a:p>
            <a:pPr algn="l" rtl="0">
              <a:buFont typeface="Arial" pitchFamily="34" charset="0"/>
              <a:buNone/>
            </a:pPr>
            <a:r>
              <a:rPr lang="en-US" sz="2800" b="1" dirty="0" smtClean="0">
                <a:solidFill>
                  <a:schemeClr val="accent1">
                    <a:lumMod val="75000"/>
                  </a:schemeClr>
                </a:solidFill>
              </a:rPr>
              <a:t>1-</a:t>
            </a:r>
            <a:r>
              <a:rPr lang="en-US" sz="2800" b="1" dirty="0" smtClean="0"/>
              <a:t> </a:t>
            </a:r>
            <a:r>
              <a:rPr lang="en-US" sz="2800" b="1" dirty="0" smtClean="0">
                <a:solidFill>
                  <a:schemeClr val="accent1">
                    <a:lumMod val="75000"/>
                  </a:schemeClr>
                </a:solidFill>
              </a:rPr>
              <a:t>Society of Faculties of Physical Education, which is hosted by the Faculty of Physical Education at the University of Jordan.</a:t>
            </a:r>
          </a:p>
          <a:p>
            <a:pPr algn="l" rtl="0">
              <a:buFont typeface="Arial" pitchFamily="34" charset="0"/>
              <a:buNone/>
            </a:pPr>
            <a:r>
              <a:rPr lang="en-US" sz="2800" b="1" dirty="0" smtClean="0">
                <a:solidFill>
                  <a:schemeClr val="accent1">
                    <a:lumMod val="75000"/>
                  </a:schemeClr>
                </a:solidFill>
              </a:rPr>
              <a:t>2- Society of Faculties of Veterinary Medicine, which is hosted by the Faculty of Veterinary Medicine at the University of Science and Technology, Jordan.</a:t>
            </a:r>
          </a:p>
          <a:p>
            <a:pPr algn="l" rtl="0">
              <a:buFont typeface="Arial" pitchFamily="34" charset="0"/>
              <a:buNone/>
            </a:pPr>
            <a:r>
              <a:rPr lang="en-US" sz="2800" b="1" dirty="0" smtClean="0">
                <a:solidFill>
                  <a:schemeClr val="accent1">
                    <a:lumMod val="75000"/>
                  </a:schemeClr>
                </a:solidFill>
              </a:rPr>
              <a:t>3- Society of Faculties of Medicine, which is hosted by the Faculty of Medicine at the University of Jordan.</a:t>
            </a:r>
          </a:p>
          <a:p>
            <a:pPr algn="l" rtl="0"/>
            <a:endParaRPr lang="en-US" sz="2800" dirty="0" smtClean="0"/>
          </a:p>
        </p:txBody>
      </p:sp>
      <p:sp>
        <p:nvSpPr>
          <p:cNvPr id="4" name="Slide Number Placeholder 3"/>
          <p:cNvSpPr>
            <a:spLocks noGrp="1"/>
          </p:cNvSpPr>
          <p:nvPr>
            <p:ph type="sldNum" sz="quarter" idx="12"/>
          </p:nvPr>
        </p:nvSpPr>
        <p:spPr/>
        <p:txBody>
          <a:bodyPr/>
          <a:lstStyle/>
          <a:p>
            <a:pPr>
              <a:defRPr/>
            </a:pPr>
            <a:fld id="{F688F9C1-5BD6-4D4C-94AA-609BCE9D0C2F}"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Content Placeholder 2"/>
          <p:cNvSpPr>
            <a:spLocks noGrp="1"/>
          </p:cNvSpPr>
          <p:nvPr>
            <p:ph idx="1"/>
          </p:nvPr>
        </p:nvSpPr>
        <p:spPr>
          <a:xfrm>
            <a:off x="457200" y="762000"/>
            <a:ext cx="8229600" cy="5364163"/>
          </a:xfrm>
        </p:spPr>
        <p:txBody>
          <a:bodyPr>
            <a:normAutofit lnSpcReduction="10000"/>
          </a:bodyPr>
          <a:lstStyle/>
          <a:p>
            <a:pPr algn="l" rtl="0">
              <a:buFont typeface="Arial" pitchFamily="34" charset="0"/>
              <a:buNone/>
            </a:pPr>
            <a:r>
              <a:rPr lang="en-US" sz="2800" b="1" dirty="0" smtClean="0">
                <a:solidFill>
                  <a:schemeClr val="accent1">
                    <a:lumMod val="75000"/>
                  </a:schemeClr>
                </a:solidFill>
              </a:rPr>
              <a:t>4-</a:t>
            </a:r>
            <a:r>
              <a:rPr lang="en-US" sz="2800" dirty="0" smtClean="0"/>
              <a:t> </a:t>
            </a:r>
            <a:r>
              <a:rPr lang="en-US" sz="2800" b="1" dirty="0" smtClean="0">
                <a:solidFill>
                  <a:schemeClr val="accent1">
                    <a:lumMod val="75000"/>
                  </a:schemeClr>
                </a:solidFill>
              </a:rPr>
              <a:t>Society of Faculties of Pharmacy, which is hosted by the Faculty of Pharmacy at the University of Damascus, Syria.</a:t>
            </a:r>
          </a:p>
          <a:p>
            <a:pPr algn="l" rtl="0">
              <a:buFont typeface="Arial" pitchFamily="34" charset="0"/>
              <a:buNone/>
            </a:pPr>
            <a:r>
              <a:rPr lang="en-US" sz="2800" b="1" dirty="0" smtClean="0">
                <a:solidFill>
                  <a:schemeClr val="accent1">
                    <a:lumMod val="75000"/>
                  </a:schemeClr>
                </a:solidFill>
              </a:rPr>
              <a:t>5- Society of Faculties of Arts, which is hosted by the Faculty of Arts at </a:t>
            </a:r>
            <a:r>
              <a:rPr lang="en-US" sz="2800" b="1" dirty="0" err="1" smtClean="0">
                <a:solidFill>
                  <a:schemeClr val="accent1">
                    <a:lumMod val="75000"/>
                  </a:schemeClr>
                </a:solidFill>
              </a:rPr>
              <a:t>Yarmuk</a:t>
            </a:r>
            <a:r>
              <a:rPr lang="en-US" sz="2800" b="1" dirty="0" smtClean="0">
                <a:solidFill>
                  <a:schemeClr val="accent1">
                    <a:lumMod val="75000"/>
                  </a:schemeClr>
                </a:solidFill>
              </a:rPr>
              <a:t> </a:t>
            </a:r>
            <a:r>
              <a:rPr lang="en-US" sz="2800" b="1" dirty="0" err="1" smtClean="0">
                <a:solidFill>
                  <a:schemeClr val="accent1">
                    <a:lumMod val="75000"/>
                  </a:schemeClr>
                </a:solidFill>
              </a:rPr>
              <a:t>University,Jordan</a:t>
            </a:r>
            <a:r>
              <a:rPr lang="en-US" sz="2800" b="1" dirty="0" smtClean="0">
                <a:solidFill>
                  <a:schemeClr val="accent1">
                    <a:lumMod val="75000"/>
                  </a:schemeClr>
                </a:solidFill>
              </a:rPr>
              <a:t>.</a:t>
            </a:r>
          </a:p>
          <a:p>
            <a:pPr algn="l" rtl="0">
              <a:buFont typeface="Arial" pitchFamily="34" charset="0"/>
              <a:buNone/>
            </a:pPr>
            <a:r>
              <a:rPr lang="en-US" sz="2800" b="1" dirty="0" smtClean="0">
                <a:solidFill>
                  <a:schemeClr val="accent1">
                    <a:lumMod val="75000"/>
                  </a:schemeClr>
                </a:solidFill>
              </a:rPr>
              <a:t>6- Society of Faculties of Tourism and Hotel Management, which is hosted by the Faculty of Tourism and Hotel Management at the Suez Canal University, Egypt.</a:t>
            </a:r>
          </a:p>
          <a:p>
            <a:pPr algn="l" rtl="0">
              <a:buFont typeface="Arial" pitchFamily="34" charset="0"/>
              <a:buNone/>
            </a:pPr>
            <a:r>
              <a:rPr lang="en-US" sz="2800" b="1" dirty="0" smtClean="0">
                <a:solidFill>
                  <a:schemeClr val="accent1">
                    <a:lumMod val="75000"/>
                  </a:schemeClr>
                </a:solidFill>
              </a:rPr>
              <a:t>7-Society of Faculties of Engineering, which is hosted by the Faculty of Engineering at Baghdad University, Iraq.</a:t>
            </a:r>
          </a:p>
          <a:p>
            <a:pPr algn="l" rtl="0"/>
            <a:endParaRPr lang="en-US" sz="2800" dirty="0" smtClean="0"/>
          </a:p>
        </p:txBody>
      </p:sp>
      <p:sp>
        <p:nvSpPr>
          <p:cNvPr id="4" name="Slide Number Placeholder 3"/>
          <p:cNvSpPr>
            <a:spLocks noGrp="1"/>
          </p:cNvSpPr>
          <p:nvPr>
            <p:ph type="sldNum" sz="quarter" idx="12"/>
          </p:nvPr>
        </p:nvSpPr>
        <p:spPr/>
        <p:txBody>
          <a:bodyPr/>
          <a:lstStyle/>
          <a:p>
            <a:pPr>
              <a:defRPr/>
            </a:pPr>
            <a:fld id="{4EB23BA8-E3F8-4315-AA8E-5777EABCAA44}"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Content Placeholder 2"/>
          <p:cNvSpPr>
            <a:spLocks noGrp="1"/>
          </p:cNvSpPr>
          <p:nvPr>
            <p:ph idx="1"/>
          </p:nvPr>
        </p:nvSpPr>
        <p:spPr>
          <a:xfrm>
            <a:off x="457200" y="762000"/>
            <a:ext cx="8229600" cy="5592763"/>
          </a:xfrm>
        </p:spPr>
        <p:txBody>
          <a:bodyPr>
            <a:normAutofit fontScale="92500"/>
          </a:bodyPr>
          <a:lstStyle/>
          <a:p>
            <a:pPr algn="l" rtl="0">
              <a:buFont typeface="Arial" pitchFamily="34" charset="0"/>
              <a:buNone/>
            </a:pPr>
            <a:r>
              <a:rPr lang="en-US" sz="2800" b="1" dirty="0" smtClean="0">
                <a:solidFill>
                  <a:schemeClr val="accent1">
                    <a:lumMod val="75000"/>
                  </a:schemeClr>
                </a:solidFill>
              </a:rPr>
              <a:t>8-</a:t>
            </a:r>
            <a:r>
              <a:rPr lang="en-US" sz="2800" dirty="0" smtClean="0"/>
              <a:t> </a:t>
            </a:r>
            <a:r>
              <a:rPr lang="en-US" sz="2800" b="1" dirty="0" smtClean="0">
                <a:solidFill>
                  <a:schemeClr val="accent1">
                    <a:lumMod val="75000"/>
                  </a:schemeClr>
                </a:solidFill>
              </a:rPr>
              <a:t>Society of Faculties of Dentistry, which is hosted by the Faculty of Dentistry at Saint Joseph University, Lebanon.</a:t>
            </a:r>
          </a:p>
          <a:p>
            <a:pPr algn="l" rtl="0">
              <a:buFont typeface="Arial" pitchFamily="34" charset="0"/>
              <a:buNone/>
            </a:pPr>
            <a:r>
              <a:rPr lang="en-US" sz="2800" b="1" dirty="0" smtClean="0">
                <a:solidFill>
                  <a:schemeClr val="accent1">
                    <a:lumMod val="75000"/>
                  </a:schemeClr>
                </a:solidFill>
              </a:rPr>
              <a:t>9- Society of Faculties of Education, which is hosted by the Faculty of Education at Damascus University, Syria.</a:t>
            </a:r>
          </a:p>
          <a:p>
            <a:pPr algn="l" rtl="0">
              <a:buFont typeface="Arial" pitchFamily="34" charset="0"/>
              <a:buNone/>
            </a:pPr>
            <a:r>
              <a:rPr lang="en-US" sz="2800" b="1" dirty="0" smtClean="0">
                <a:solidFill>
                  <a:schemeClr val="accent1">
                    <a:lumMod val="75000"/>
                  </a:schemeClr>
                </a:solidFill>
              </a:rPr>
              <a:t>10-Society of Faculties of Fine Arts, which is hosted by the Faculty of Fine Arts at Lebanese University, Lebanon.</a:t>
            </a:r>
          </a:p>
          <a:p>
            <a:pPr algn="l" rtl="0">
              <a:buFont typeface="Arial" pitchFamily="34" charset="0"/>
              <a:buNone/>
            </a:pPr>
            <a:r>
              <a:rPr lang="en-US" sz="2800" b="1" dirty="0" smtClean="0">
                <a:solidFill>
                  <a:schemeClr val="accent1">
                    <a:lumMod val="75000"/>
                  </a:schemeClr>
                </a:solidFill>
              </a:rPr>
              <a:t>11-Society of Faculties of Business Administration and Commerce, which is hosted by the Faculty of Business Administration and Commerce at Saint-Esprit University, Lebanon.</a:t>
            </a:r>
          </a:p>
          <a:p>
            <a:pPr algn="l"/>
            <a:endParaRPr lang="en-US" sz="2800" dirty="0" smtClean="0"/>
          </a:p>
        </p:txBody>
      </p:sp>
      <p:sp>
        <p:nvSpPr>
          <p:cNvPr id="4" name="Slide Number Placeholder 3"/>
          <p:cNvSpPr>
            <a:spLocks noGrp="1"/>
          </p:cNvSpPr>
          <p:nvPr>
            <p:ph type="sldNum" sz="quarter" idx="12"/>
          </p:nvPr>
        </p:nvSpPr>
        <p:spPr/>
        <p:txBody>
          <a:bodyPr/>
          <a:lstStyle/>
          <a:p>
            <a:pPr>
              <a:defRPr/>
            </a:pPr>
            <a:fld id="{45493A61-9EDF-43D9-8784-E0C76E8EF304}"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Content Placeholder 2"/>
          <p:cNvSpPr>
            <a:spLocks noGrp="1"/>
          </p:cNvSpPr>
          <p:nvPr>
            <p:ph idx="1"/>
          </p:nvPr>
        </p:nvSpPr>
        <p:spPr>
          <a:xfrm>
            <a:off x="457200" y="914400"/>
            <a:ext cx="8229600" cy="5638800"/>
          </a:xfrm>
        </p:spPr>
        <p:txBody>
          <a:bodyPr>
            <a:normAutofit/>
          </a:bodyPr>
          <a:lstStyle/>
          <a:p>
            <a:pPr algn="l" rtl="0">
              <a:buFont typeface="Arial" pitchFamily="34" charset="0"/>
              <a:buNone/>
            </a:pPr>
            <a:r>
              <a:rPr lang="en-US" b="1" dirty="0" smtClean="0">
                <a:solidFill>
                  <a:schemeClr val="accent1">
                    <a:lumMod val="75000"/>
                  </a:schemeClr>
                </a:solidFill>
              </a:rPr>
              <a:t>12-Society of Faculties of Agriculture, which is hosted by the Faculty of Agriculture at Khartoum University, Sudan.</a:t>
            </a:r>
          </a:p>
          <a:p>
            <a:pPr algn="l" rtl="0">
              <a:buFont typeface="Arial" pitchFamily="34" charset="0"/>
              <a:buNone/>
            </a:pPr>
            <a:r>
              <a:rPr lang="en-US" b="1" dirty="0" smtClean="0">
                <a:solidFill>
                  <a:schemeClr val="accent1">
                    <a:lumMod val="75000"/>
                  </a:schemeClr>
                </a:solidFill>
              </a:rPr>
              <a:t>13-Society of Faculties of Science, which is hosted by the Faculty of Science at Bahrain University, Bahrain.</a:t>
            </a:r>
          </a:p>
          <a:p>
            <a:pPr algn="l" rtl="0">
              <a:buFont typeface="Arial" pitchFamily="34" charset="0"/>
              <a:buNone/>
            </a:pPr>
            <a:r>
              <a:rPr lang="en-US" b="1" dirty="0" smtClean="0">
                <a:solidFill>
                  <a:schemeClr val="accent1">
                    <a:lumMod val="75000"/>
                  </a:schemeClr>
                </a:solidFill>
              </a:rPr>
              <a:t>14-Society of Faculties of Nursing, which is hosted by the Faculty of Nursing at Al-</a:t>
            </a:r>
            <a:r>
              <a:rPr lang="en-US" b="1" dirty="0" err="1" smtClean="0">
                <a:solidFill>
                  <a:schemeClr val="accent1">
                    <a:lumMod val="75000"/>
                  </a:schemeClr>
                </a:solidFill>
              </a:rPr>
              <a:t>Zaytoonah</a:t>
            </a:r>
            <a:r>
              <a:rPr lang="en-US" b="1" dirty="0" smtClean="0">
                <a:solidFill>
                  <a:schemeClr val="accent1">
                    <a:lumMod val="75000"/>
                  </a:schemeClr>
                </a:solidFill>
              </a:rPr>
              <a:t> University, Jordan.</a:t>
            </a:r>
          </a:p>
          <a:p>
            <a:pPr algn="just" rtl="0">
              <a:buFont typeface="Arial" pitchFamily="34" charset="0"/>
              <a:buNone/>
            </a:pPr>
            <a:r>
              <a:rPr lang="en-US" b="1" dirty="0" smtClean="0">
                <a:solidFill>
                  <a:schemeClr val="accent1">
                    <a:lumMod val="75000"/>
                  </a:schemeClr>
                </a:solidFill>
              </a:rPr>
              <a:t>15-Society of Faculties of </a:t>
            </a:r>
            <a:r>
              <a:rPr lang="en-US" b="1" dirty="0" err="1" smtClean="0">
                <a:solidFill>
                  <a:schemeClr val="accent1">
                    <a:lumMod val="75000"/>
                  </a:schemeClr>
                </a:solidFill>
              </a:rPr>
              <a:t>Shari'a</a:t>
            </a:r>
            <a:r>
              <a:rPr lang="en-US" b="1" dirty="0" smtClean="0">
                <a:solidFill>
                  <a:schemeClr val="accent1">
                    <a:lumMod val="75000"/>
                  </a:schemeClr>
                </a:solidFill>
              </a:rPr>
              <a:t> and Islamic Studies, which is hosted by the Faculty of </a:t>
            </a:r>
            <a:r>
              <a:rPr lang="en-US" b="1" dirty="0" err="1" smtClean="0">
                <a:solidFill>
                  <a:schemeClr val="accent1">
                    <a:lumMod val="75000"/>
                  </a:schemeClr>
                </a:solidFill>
              </a:rPr>
              <a:t>Shari'a</a:t>
            </a:r>
            <a:r>
              <a:rPr lang="en-US" b="1" dirty="0" smtClean="0">
                <a:solidFill>
                  <a:schemeClr val="accent1">
                    <a:lumMod val="75000"/>
                  </a:schemeClr>
                </a:solidFill>
              </a:rPr>
              <a:t>  at Algeria University, Algeria.</a:t>
            </a:r>
          </a:p>
          <a:p>
            <a:pPr algn="l">
              <a:buNone/>
            </a:pPr>
            <a:endParaRPr lang="en-US" b="1" dirty="0" smtClean="0">
              <a:solidFill>
                <a:schemeClr val="accent1">
                  <a:lumMod val="75000"/>
                </a:schemeClr>
              </a:solidFill>
            </a:endParaRPr>
          </a:p>
        </p:txBody>
      </p:sp>
      <p:sp>
        <p:nvSpPr>
          <p:cNvPr id="4" name="Slide Number Placeholder 3"/>
          <p:cNvSpPr>
            <a:spLocks noGrp="1"/>
          </p:cNvSpPr>
          <p:nvPr>
            <p:ph type="sldNum" sz="quarter" idx="12"/>
          </p:nvPr>
        </p:nvSpPr>
        <p:spPr/>
        <p:txBody>
          <a:bodyPr/>
          <a:lstStyle/>
          <a:p>
            <a:pPr>
              <a:defRPr/>
            </a:pPr>
            <a:fld id="{313B8CC6-65F1-48B3-85E5-4093502140F6}"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990600" y="533400"/>
            <a:ext cx="7391400" cy="1313688"/>
          </a:xfrm>
        </p:spPr>
        <p:txBody>
          <a:bodyPr>
            <a:normAutofit fontScale="90000"/>
          </a:bodyPr>
          <a:lstStyle/>
          <a:p>
            <a:r>
              <a:rPr lang="en-US" b="1" dirty="0" smtClean="0">
                <a:solidFill>
                  <a:srgbClr val="0000FF"/>
                </a:solidFill>
              </a:rPr>
              <a:t/>
            </a:r>
            <a:br>
              <a:rPr lang="en-US" b="1" dirty="0" smtClean="0">
                <a:solidFill>
                  <a:srgbClr val="0000FF"/>
                </a:solidFill>
              </a:rPr>
            </a:br>
            <a:r>
              <a:rPr lang="en-US" b="1" dirty="0" smtClean="0">
                <a:solidFill>
                  <a:srgbClr val="0000FF"/>
                </a:solidFill>
              </a:rPr>
              <a:t>The Association of Arab Universities</a:t>
            </a:r>
          </a:p>
        </p:txBody>
      </p:sp>
      <p:sp>
        <p:nvSpPr>
          <p:cNvPr id="94211" name="Content Placeholder 2"/>
          <p:cNvSpPr>
            <a:spLocks noGrp="1"/>
          </p:cNvSpPr>
          <p:nvPr>
            <p:ph idx="1"/>
          </p:nvPr>
        </p:nvSpPr>
        <p:spPr/>
        <p:txBody>
          <a:bodyPr/>
          <a:lstStyle/>
          <a:p>
            <a:pPr algn="just">
              <a:buNone/>
            </a:pPr>
            <a:r>
              <a:rPr lang="en-US" sz="2400" dirty="0" smtClean="0"/>
              <a:t>	</a:t>
            </a:r>
            <a:r>
              <a:rPr lang="en-US" sz="2400" b="1" dirty="0" smtClean="0">
                <a:solidFill>
                  <a:schemeClr val="accent1">
                    <a:lumMod val="75000"/>
                  </a:schemeClr>
                </a:solidFill>
              </a:rPr>
              <a:t>The Association of Arab Universities is a non-governmental organization that has an independent legal character. Its membership includes 260 Arab Universities at the present time. AARU's was established in 1964 upon a resolution issued by the Arab League. A temporary Secretariat General was formed in Cairo, Egypt. In 1969, permanent Secretariat General was designated. Its permanent headquarters has been in Amman since 1984, the capital of the Hashemite Kingdom of Jordan</a:t>
            </a:r>
            <a:r>
              <a:rPr lang="en-US" sz="2400" dirty="0" smtClean="0">
                <a:solidFill>
                  <a:schemeClr val="accent1">
                    <a:lumMod val="75000"/>
                  </a:schemeClr>
                </a:solidFill>
              </a:rPr>
              <a:t>.</a:t>
            </a:r>
          </a:p>
        </p:txBody>
      </p:sp>
      <p:sp>
        <p:nvSpPr>
          <p:cNvPr id="4" name="Slide Number Placeholder 3"/>
          <p:cNvSpPr>
            <a:spLocks noGrp="1"/>
          </p:cNvSpPr>
          <p:nvPr>
            <p:ph type="sldNum" sz="quarter" idx="12"/>
          </p:nvPr>
        </p:nvSpPr>
        <p:spPr/>
        <p:txBody>
          <a:bodyPr/>
          <a:lstStyle/>
          <a:p>
            <a:pPr>
              <a:defRPr/>
            </a:pPr>
            <a:fld id="{C7EB30DB-97DF-408D-A0C0-9FC0ACA55E94}"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Content Placeholder 2"/>
          <p:cNvSpPr>
            <a:spLocks noGrp="1"/>
          </p:cNvSpPr>
          <p:nvPr>
            <p:ph idx="1"/>
          </p:nvPr>
        </p:nvSpPr>
        <p:spPr>
          <a:xfrm>
            <a:off x="457200" y="1143000"/>
            <a:ext cx="8229600" cy="4983163"/>
          </a:xfrm>
        </p:spPr>
        <p:txBody>
          <a:bodyPr/>
          <a:lstStyle/>
          <a:p>
            <a:pPr algn="just" rtl="0">
              <a:buNone/>
            </a:pPr>
            <a:r>
              <a:rPr lang="en-US" b="1" dirty="0" smtClean="0">
                <a:solidFill>
                  <a:schemeClr val="accent1">
                    <a:lumMod val="75000"/>
                  </a:schemeClr>
                </a:solidFill>
              </a:rPr>
              <a:t>16-Society of Faculties of Computers and Informatics, which is hosted by the Faculty of Computers and Informatics at </a:t>
            </a:r>
            <a:r>
              <a:rPr lang="en-US" b="1" dirty="0" err="1" smtClean="0">
                <a:solidFill>
                  <a:schemeClr val="accent1">
                    <a:lumMod val="75000"/>
                  </a:schemeClr>
                </a:solidFill>
              </a:rPr>
              <a:t>Zarqa</a:t>
            </a:r>
            <a:r>
              <a:rPr lang="en-US" b="1" dirty="0" smtClean="0">
                <a:solidFill>
                  <a:schemeClr val="accent1">
                    <a:lumMod val="75000"/>
                  </a:schemeClr>
                </a:solidFill>
              </a:rPr>
              <a:t> University, Jordan.</a:t>
            </a:r>
          </a:p>
          <a:p>
            <a:pPr algn="just" rtl="0">
              <a:buFont typeface="Arial" pitchFamily="34" charset="0"/>
              <a:buNone/>
            </a:pPr>
            <a:r>
              <a:rPr lang="en-US" b="1" dirty="0" smtClean="0">
                <a:solidFill>
                  <a:schemeClr val="accent1">
                    <a:lumMod val="75000"/>
                  </a:schemeClr>
                </a:solidFill>
              </a:rPr>
              <a:t>17-Society of Faculties of Law, which is hosted by the Faculty of Law at Cairo University, Egypt.</a:t>
            </a:r>
          </a:p>
          <a:p>
            <a:pPr algn="l" rtl="0">
              <a:buFont typeface="Arial" pitchFamily="34" charset="0"/>
              <a:buNone/>
            </a:pPr>
            <a:r>
              <a:rPr lang="en-US" b="1" dirty="0" smtClean="0">
                <a:solidFill>
                  <a:schemeClr val="accent1">
                    <a:lumMod val="75000"/>
                  </a:schemeClr>
                </a:solidFill>
              </a:rPr>
              <a:t>18-Society of Faculties of Physiotherapy, which is hosted by the Faculty of Physiotherapy at Saint-Joseph University, Lebanon.</a:t>
            </a:r>
          </a:p>
          <a:p>
            <a:pPr algn="l">
              <a:buFont typeface="Arial" pitchFamily="34" charset="0"/>
              <a:buNone/>
            </a:pPr>
            <a:endParaRPr lang="en-US" sz="2800" dirty="0" smtClean="0"/>
          </a:p>
        </p:txBody>
      </p:sp>
      <p:sp>
        <p:nvSpPr>
          <p:cNvPr id="4" name="Slide Number Placeholder 3"/>
          <p:cNvSpPr>
            <a:spLocks noGrp="1"/>
          </p:cNvSpPr>
          <p:nvPr>
            <p:ph type="sldNum" sz="quarter" idx="12"/>
          </p:nvPr>
        </p:nvSpPr>
        <p:spPr/>
        <p:txBody>
          <a:bodyPr/>
          <a:lstStyle/>
          <a:p>
            <a:pPr>
              <a:defRPr/>
            </a:pPr>
            <a:fld id="{C22F4347-3A0D-479B-BE32-02E75E1B7D1A}"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Content Placeholder 2"/>
          <p:cNvSpPr>
            <a:spLocks noGrp="1"/>
          </p:cNvSpPr>
          <p:nvPr>
            <p:ph idx="1"/>
          </p:nvPr>
        </p:nvSpPr>
        <p:spPr>
          <a:xfrm>
            <a:off x="457200" y="381000"/>
            <a:ext cx="8229600" cy="5745163"/>
          </a:xfrm>
        </p:spPr>
        <p:txBody>
          <a:bodyPr/>
          <a:lstStyle/>
          <a:p>
            <a:pPr algn="just" rtl="0">
              <a:buNone/>
            </a:pPr>
            <a:r>
              <a:rPr lang="en-US" b="1" dirty="0" smtClean="0"/>
              <a:t>19-Society of Faculties of Mass Media and Journalism, which is hosted by the Faculty of Mass Communication at Cairo University, Egypt.</a:t>
            </a:r>
          </a:p>
          <a:p>
            <a:pPr algn="just" rtl="0">
              <a:buFont typeface="Arial" pitchFamily="34" charset="0"/>
              <a:buNone/>
            </a:pPr>
            <a:r>
              <a:rPr lang="en-US" b="1" dirty="0" smtClean="0"/>
              <a:t>20-Society of Faculties of Languages, which is hosted by the Faculty of Arts and Humanities at </a:t>
            </a:r>
            <a:r>
              <a:rPr lang="en-US" b="1" dirty="0" err="1" smtClean="0"/>
              <a:t>Albaath</a:t>
            </a:r>
            <a:r>
              <a:rPr lang="en-US" b="1" dirty="0" smtClean="0"/>
              <a:t> University, Syria</a:t>
            </a:r>
            <a:r>
              <a:rPr lang="en-US" dirty="0" smtClean="0"/>
              <a:t>.</a:t>
            </a:r>
          </a:p>
          <a:p>
            <a:pPr algn="just" rtl="0">
              <a:buFont typeface="Arial" pitchFamily="34" charset="0"/>
              <a:buNone/>
            </a:pPr>
            <a:r>
              <a:rPr lang="en-US" b="1" dirty="0" smtClean="0"/>
              <a:t>21-Society of Faculties of Social Work, which is hosted by Faculty of Education and Social Work at the Modern University of Business and Science (MUBS), Lebanon</a:t>
            </a:r>
            <a:r>
              <a:rPr lang="en-US" dirty="0" smtClean="0"/>
              <a:t>.</a:t>
            </a:r>
          </a:p>
          <a:p>
            <a:pPr algn="l" rtl="0"/>
            <a:endParaRPr lang="en-US" dirty="0" smtClean="0"/>
          </a:p>
        </p:txBody>
      </p:sp>
      <p:sp>
        <p:nvSpPr>
          <p:cNvPr id="4" name="Slide Number Placeholder 3"/>
          <p:cNvSpPr>
            <a:spLocks noGrp="1"/>
          </p:cNvSpPr>
          <p:nvPr>
            <p:ph type="sldNum" sz="quarter" idx="12"/>
          </p:nvPr>
        </p:nvSpPr>
        <p:spPr/>
        <p:txBody>
          <a:bodyPr/>
          <a:lstStyle/>
          <a:p>
            <a:pPr>
              <a:defRPr/>
            </a:pPr>
            <a:fld id="{669B6F35-892C-4A01-BFF7-77D3C1C4A897}"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457200" y="990600"/>
            <a:ext cx="8229600" cy="4953000"/>
          </a:xfrm>
        </p:spPr>
        <p:txBody>
          <a:bodyPr>
            <a:normAutofit fontScale="92500" lnSpcReduction="10000"/>
          </a:bodyPr>
          <a:lstStyle/>
          <a:p>
            <a:pPr marL="0" indent="0" algn="just" rtl="0">
              <a:buNone/>
            </a:pPr>
            <a:r>
              <a:rPr lang="en-US" sz="2800" dirty="0" smtClean="0">
                <a:solidFill>
                  <a:schemeClr val="tx2"/>
                </a:solidFill>
              </a:rPr>
              <a:t>The Arab world today faces a host of hurdles when it comes to higher education and  scientific research including a lack of clear focus in research priorities and strategies, insufficient time and funding to meet research goals, low awareness of the importance and impact of good scientific research, inadequate networking opportunities and databases, limited international collaborative efforts, and of course, the brain-drain.</a:t>
            </a:r>
            <a:endParaRPr lang="en-US" sz="2800" b="1" dirty="0" smtClean="0">
              <a:solidFill>
                <a:schemeClr val="tx2"/>
              </a:solidFill>
            </a:endParaRPr>
          </a:p>
          <a:p>
            <a:pPr algn="just">
              <a:buFont typeface="Arial" pitchFamily="34" charset="0"/>
              <a:buNone/>
            </a:pPr>
            <a:endParaRPr lang="en-US" sz="2400" b="1" dirty="0" smtClean="0">
              <a:solidFill>
                <a:srgbClr val="C00000"/>
              </a:solidFill>
            </a:endParaRPr>
          </a:p>
          <a:p>
            <a:pPr algn="ctr">
              <a:buFont typeface="Arial" pitchFamily="34" charset="0"/>
              <a:buNone/>
            </a:pPr>
            <a:r>
              <a:rPr lang="en-US" sz="3600" b="1" dirty="0" smtClean="0">
                <a:solidFill>
                  <a:srgbClr val="C00000"/>
                </a:solidFill>
              </a:rPr>
              <a:t>The First Challenge is  :</a:t>
            </a:r>
          </a:p>
          <a:p>
            <a:pPr algn="ctr">
              <a:buFont typeface="Arial" pitchFamily="34" charset="0"/>
              <a:buNone/>
            </a:pPr>
            <a:r>
              <a:rPr lang="en-US" sz="3600" b="1" dirty="0" smtClean="0">
                <a:solidFill>
                  <a:srgbClr val="C00000"/>
                </a:solidFill>
              </a:rPr>
              <a:t>Quality Assurance </a:t>
            </a:r>
          </a:p>
        </p:txBody>
      </p:sp>
      <p:sp>
        <p:nvSpPr>
          <p:cNvPr id="4" name="Slide Number Placeholder 3"/>
          <p:cNvSpPr>
            <a:spLocks noGrp="1"/>
          </p:cNvSpPr>
          <p:nvPr>
            <p:ph type="sldNum" sz="quarter" idx="12"/>
          </p:nvPr>
        </p:nvSpPr>
        <p:spPr/>
        <p:txBody>
          <a:bodyPr/>
          <a:lstStyle/>
          <a:p>
            <a:pPr>
              <a:defRPr/>
            </a:pPr>
            <a:fld id="{3ED5A7EB-ABB2-42EA-B9B6-3E902C7F0BA5}"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457200" y="914400"/>
            <a:ext cx="8229600" cy="5211763"/>
          </a:xfrm>
        </p:spPr>
        <p:txBody>
          <a:bodyPr>
            <a:normAutofit lnSpcReduction="10000"/>
          </a:bodyPr>
          <a:lstStyle/>
          <a:p>
            <a:pPr algn="just" rtl="0">
              <a:buFont typeface="Arial" pitchFamily="34" charset="0"/>
              <a:buNone/>
            </a:pPr>
            <a:r>
              <a:rPr lang="en-GB" dirty="0" smtClean="0"/>
              <a:t>	</a:t>
            </a:r>
            <a:r>
              <a:rPr lang="en-GB" dirty="0" smtClean="0">
                <a:solidFill>
                  <a:schemeClr val="tx2"/>
                </a:solidFill>
              </a:rPr>
              <a:t>As a result of Globalization, competitiveness and accelerating expansion of private Higher Education, it is vital to take several actions such as : </a:t>
            </a:r>
            <a:endParaRPr lang="en-US" dirty="0" smtClean="0">
              <a:solidFill>
                <a:schemeClr val="tx2"/>
              </a:solidFill>
            </a:endParaRPr>
          </a:p>
          <a:p>
            <a:pPr marL="808038" lvl="2" indent="-452438" algn="just" rtl="0"/>
            <a:r>
              <a:rPr lang="en-GB" sz="3200" b="1" dirty="0" smtClean="0">
                <a:solidFill>
                  <a:schemeClr val="accent2">
                    <a:lumMod val="50000"/>
                  </a:schemeClr>
                </a:solidFill>
              </a:rPr>
              <a:t>To establish national quality assurance frameworks and to develop current established ones in order to guarantee the quality of education and control its outcomes.</a:t>
            </a:r>
            <a:endParaRPr lang="en-US" sz="3200" b="1" dirty="0" smtClean="0">
              <a:solidFill>
                <a:schemeClr val="accent2">
                  <a:lumMod val="50000"/>
                </a:schemeClr>
              </a:solidFill>
            </a:endParaRPr>
          </a:p>
          <a:p>
            <a:pPr marL="808038" lvl="2" indent="-452438" algn="just" rtl="0"/>
            <a:r>
              <a:rPr lang="en-GB" sz="3200" b="1" dirty="0" smtClean="0">
                <a:solidFill>
                  <a:schemeClr val="accent2">
                    <a:lumMod val="50000"/>
                  </a:schemeClr>
                </a:solidFill>
              </a:rPr>
              <a:t>To develop, enhance and review current internal quality management systems.</a:t>
            </a:r>
            <a:endParaRPr lang="en-US" sz="3200" b="1" dirty="0" smtClean="0">
              <a:solidFill>
                <a:schemeClr val="accent2">
                  <a:lumMod val="50000"/>
                </a:schemeClr>
              </a:solidFill>
            </a:endParaRPr>
          </a:p>
          <a:p>
            <a:pPr algn="l" rtl="0"/>
            <a:endParaRPr lang="en-US" b="1" dirty="0" smtClean="0"/>
          </a:p>
        </p:txBody>
      </p:sp>
      <p:sp>
        <p:nvSpPr>
          <p:cNvPr id="4" name="Slide Number Placeholder 3"/>
          <p:cNvSpPr>
            <a:spLocks noGrp="1"/>
          </p:cNvSpPr>
          <p:nvPr>
            <p:ph type="sldNum" sz="quarter" idx="12"/>
          </p:nvPr>
        </p:nvSpPr>
        <p:spPr/>
        <p:txBody>
          <a:bodyPr/>
          <a:lstStyle/>
          <a:p>
            <a:pPr>
              <a:defRPr/>
            </a:pPr>
            <a:fld id="{58217A21-49DD-4E09-B228-36F7B23F099A}"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lnSpcReduction="10000"/>
          </a:bodyPr>
          <a:lstStyle/>
          <a:p>
            <a:pPr marL="628650" lvl="2" indent="-450850" algn="just" rtl="0">
              <a:defRPr/>
            </a:pPr>
            <a:r>
              <a:rPr lang="en-GB" sz="3200" b="1" dirty="0" smtClean="0">
                <a:solidFill>
                  <a:schemeClr val="accent2">
                    <a:lumMod val="50000"/>
                  </a:schemeClr>
                </a:solidFill>
              </a:rPr>
              <a:t>To encourage establishing regional quality assurance networks to help promoting QA of higher education in the region.</a:t>
            </a:r>
            <a:endParaRPr lang="en-US" sz="3200" b="1" dirty="0" smtClean="0">
              <a:solidFill>
                <a:schemeClr val="accent2">
                  <a:lumMod val="50000"/>
                </a:schemeClr>
              </a:solidFill>
            </a:endParaRPr>
          </a:p>
          <a:p>
            <a:pPr marL="628650" lvl="2" indent="-450850" algn="just" rtl="0">
              <a:defRPr/>
            </a:pPr>
            <a:r>
              <a:rPr lang="en-GB" sz="3200" b="1" dirty="0" smtClean="0">
                <a:solidFill>
                  <a:schemeClr val="accent2">
                    <a:lumMod val="50000"/>
                  </a:schemeClr>
                </a:solidFill>
              </a:rPr>
              <a:t>To build capacities for education quality assurance systems</a:t>
            </a:r>
            <a:endParaRPr lang="en-US" sz="3200" b="1" dirty="0" smtClean="0">
              <a:solidFill>
                <a:schemeClr val="accent2">
                  <a:lumMod val="50000"/>
                </a:schemeClr>
              </a:solidFill>
            </a:endParaRPr>
          </a:p>
          <a:p>
            <a:pPr marL="628650" lvl="2" indent="-450850" algn="just" rtl="0">
              <a:defRPr/>
            </a:pPr>
            <a:r>
              <a:rPr lang="en-GB" sz="3200" b="1" dirty="0" smtClean="0">
                <a:solidFill>
                  <a:schemeClr val="accent2">
                    <a:lumMod val="50000"/>
                  </a:schemeClr>
                </a:solidFill>
              </a:rPr>
              <a:t>To develop action plans on quality assurance of higher education institutions.</a:t>
            </a:r>
            <a:endParaRPr lang="en-US" sz="3200" b="1" dirty="0" smtClean="0">
              <a:solidFill>
                <a:schemeClr val="accent2">
                  <a:lumMod val="50000"/>
                </a:schemeClr>
              </a:solidFill>
            </a:endParaRPr>
          </a:p>
          <a:p>
            <a:pPr marL="628650" lvl="2" indent="-450850" algn="just" rtl="0">
              <a:defRPr/>
            </a:pPr>
            <a:r>
              <a:rPr lang="en-GB" sz="3200" b="1" dirty="0" smtClean="0">
                <a:solidFill>
                  <a:schemeClr val="accent2">
                    <a:lumMod val="50000"/>
                  </a:schemeClr>
                </a:solidFill>
              </a:rPr>
              <a:t>To enhance international cooperation in fields of Higher education quality assurance.</a:t>
            </a:r>
            <a:endParaRPr lang="en-US" sz="3200" b="1" dirty="0" smtClean="0">
              <a:solidFill>
                <a:schemeClr val="accent2">
                  <a:lumMod val="50000"/>
                </a:schemeClr>
              </a:solidFill>
            </a:endParaRPr>
          </a:p>
          <a:p>
            <a:pPr lvl="2" algn="l" rtl="0">
              <a:defRPr/>
            </a:pPr>
            <a:endParaRPr lang="en-US" sz="3200" dirty="0" smtClean="0"/>
          </a:p>
        </p:txBody>
      </p:sp>
      <p:sp>
        <p:nvSpPr>
          <p:cNvPr id="4" name="Slide Number Placeholder 3"/>
          <p:cNvSpPr>
            <a:spLocks noGrp="1"/>
          </p:cNvSpPr>
          <p:nvPr>
            <p:ph type="sldNum" sz="quarter" idx="12"/>
          </p:nvPr>
        </p:nvSpPr>
        <p:spPr/>
        <p:txBody>
          <a:bodyPr/>
          <a:lstStyle/>
          <a:p>
            <a:pPr>
              <a:defRPr/>
            </a:pPr>
            <a:fld id="{BDCAD785-18C4-408B-B983-05A128A0B081}"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81000" y="990600"/>
            <a:ext cx="8229600" cy="609600"/>
          </a:xfrm>
        </p:spPr>
        <p:txBody>
          <a:bodyPr>
            <a:normAutofit fontScale="90000"/>
          </a:bodyPr>
          <a:lstStyle/>
          <a:p>
            <a:r>
              <a:rPr lang="en-US" b="1" dirty="0" smtClean="0">
                <a:solidFill>
                  <a:srgbClr val="C00000"/>
                </a:solidFill>
              </a:rPr>
              <a:t>Role of AARU in Quality Assurance</a:t>
            </a:r>
          </a:p>
        </p:txBody>
      </p:sp>
      <p:sp>
        <p:nvSpPr>
          <p:cNvPr id="31747" name="Content Placeholder 2"/>
          <p:cNvSpPr>
            <a:spLocks noGrp="1"/>
          </p:cNvSpPr>
          <p:nvPr>
            <p:ph idx="1"/>
          </p:nvPr>
        </p:nvSpPr>
        <p:spPr>
          <a:xfrm>
            <a:off x="609600" y="1981200"/>
            <a:ext cx="8229600" cy="4191000"/>
          </a:xfrm>
        </p:spPr>
        <p:txBody>
          <a:bodyPr/>
          <a:lstStyle/>
          <a:p>
            <a:pPr algn="just" rtl="0"/>
            <a:r>
              <a:rPr lang="en-US" sz="3200" b="1" dirty="0" smtClean="0">
                <a:solidFill>
                  <a:schemeClr val="accent2">
                    <a:lumMod val="50000"/>
                  </a:schemeClr>
                </a:solidFill>
              </a:rPr>
              <a:t>Due to the importance of the topic of quality assurance, the Council of AARU agreed in its meeting in Algeria 2006 to establish a council for quality assurance and accreditation (QAAC) for member universities to adopt the policies of the Association in this regard as explained above.</a:t>
            </a:r>
          </a:p>
          <a:p>
            <a:pPr algn="l" rtl="0">
              <a:buNone/>
            </a:pPr>
            <a:endParaRPr lang="en-US" dirty="0" smtClean="0"/>
          </a:p>
        </p:txBody>
      </p:sp>
      <p:sp>
        <p:nvSpPr>
          <p:cNvPr id="4" name="Slide Number Placeholder 3"/>
          <p:cNvSpPr>
            <a:spLocks noGrp="1"/>
          </p:cNvSpPr>
          <p:nvPr>
            <p:ph type="sldNum" sz="quarter" idx="12"/>
          </p:nvPr>
        </p:nvSpPr>
        <p:spPr/>
        <p:txBody>
          <a:bodyPr/>
          <a:lstStyle/>
          <a:p>
            <a:pPr>
              <a:defRPr/>
            </a:pPr>
            <a:fld id="{709C1DB8-E75C-4B38-AA75-91CEB774B6AA}"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457200" y="1066800"/>
            <a:ext cx="8229600" cy="5059363"/>
          </a:xfrm>
        </p:spPr>
        <p:txBody>
          <a:bodyPr>
            <a:normAutofit fontScale="92500" lnSpcReduction="20000"/>
          </a:bodyPr>
          <a:lstStyle/>
          <a:p>
            <a:pPr algn="just"/>
            <a:r>
              <a:rPr lang="en-US" sz="3200" b="1" dirty="0" err="1" smtClean="0">
                <a:solidFill>
                  <a:schemeClr val="accent2">
                    <a:lumMod val="50000"/>
                  </a:schemeClr>
                </a:solidFill>
              </a:rPr>
              <a:t>AArU</a:t>
            </a:r>
            <a:r>
              <a:rPr lang="en-US" sz="3200" b="1" dirty="0" smtClean="0">
                <a:solidFill>
                  <a:schemeClr val="accent2">
                    <a:lumMod val="50000"/>
                  </a:schemeClr>
                </a:solidFill>
              </a:rPr>
              <a:t> cooperates with national accreditation bodies to discuss and plan together in order  to create an Arab  umbrella to take the responsibility of quality assurance, while making all efforts with UNESCO and relevant organizations, to give effect to the Convention on the Recognition of Studies, Certificates, Diplomas, Degrees and other Academic Qualifications in Higher Education in the Arab States to ensure promoting academic mobility and strengthening international understanding.</a:t>
            </a:r>
          </a:p>
          <a:p>
            <a:pPr algn="l" rtl="0"/>
            <a:endParaRPr lang="en-US" sz="2800" dirty="0" smtClean="0"/>
          </a:p>
        </p:txBody>
      </p:sp>
      <p:sp>
        <p:nvSpPr>
          <p:cNvPr id="4" name="Slide Number Placeholder 3"/>
          <p:cNvSpPr>
            <a:spLocks noGrp="1"/>
          </p:cNvSpPr>
          <p:nvPr>
            <p:ph type="sldNum" sz="quarter" idx="12"/>
          </p:nvPr>
        </p:nvSpPr>
        <p:spPr/>
        <p:txBody>
          <a:bodyPr/>
          <a:lstStyle/>
          <a:p>
            <a:pPr>
              <a:defRPr/>
            </a:pPr>
            <a:fld id="{232C5E77-7867-408F-8C12-65046A6E123F}"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81000" y="990600"/>
            <a:ext cx="8229600" cy="762000"/>
          </a:xfrm>
        </p:spPr>
        <p:txBody>
          <a:bodyPr/>
          <a:lstStyle/>
          <a:p>
            <a:r>
              <a:rPr lang="en-US" sz="3200" b="1" dirty="0" smtClean="0">
                <a:solidFill>
                  <a:srgbClr val="C00000"/>
                </a:solidFill>
              </a:rPr>
              <a:t>Role of AARU in Supporting Scientific Research </a:t>
            </a:r>
            <a:endParaRPr lang="en-US" sz="3200" b="1" dirty="0" smtClean="0"/>
          </a:p>
        </p:txBody>
      </p:sp>
      <p:sp>
        <p:nvSpPr>
          <p:cNvPr id="48131" name="Content Placeholder 2"/>
          <p:cNvSpPr>
            <a:spLocks noGrp="1"/>
          </p:cNvSpPr>
          <p:nvPr>
            <p:ph idx="1"/>
          </p:nvPr>
        </p:nvSpPr>
        <p:spPr>
          <a:xfrm>
            <a:off x="381000" y="1905000"/>
            <a:ext cx="8229600" cy="4495800"/>
          </a:xfrm>
        </p:spPr>
        <p:txBody>
          <a:bodyPr>
            <a:normAutofit fontScale="77500" lnSpcReduction="20000"/>
          </a:bodyPr>
          <a:lstStyle/>
          <a:p>
            <a:pPr algn="just" rtl="0">
              <a:buFont typeface="Arial" pitchFamily="34" charset="0"/>
              <a:buNone/>
            </a:pPr>
            <a:r>
              <a:rPr lang="en-US" sz="2800" b="1" dirty="0" smtClean="0">
                <a:solidFill>
                  <a:srgbClr val="0000FF"/>
                </a:solidFill>
              </a:rPr>
              <a:t>Funding Scientific Research:</a:t>
            </a:r>
          </a:p>
          <a:p>
            <a:pPr algn="just" rtl="0"/>
            <a:r>
              <a:rPr lang="en-US" sz="3000" b="1" dirty="0" smtClean="0">
                <a:solidFill>
                  <a:schemeClr val="accent2">
                    <a:lumMod val="50000"/>
                  </a:schemeClr>
                </a:solidFill>
              </a:rPr>
              <a:t>Any worthwhile research must necessarily be based on the following pillars:  vision, strategy, logistics, human resources that include well qualified researchers and meaningful research priorities directed towards problem-solving rather than just publishing.</a:t>
            </a:r>
          </a:p>
          <a:p>
            <a:pPr algn="just" rtl="0">
              <a:buFont typeface="Arial" pitchFamily="34" charset="0"/>
              <a:buNone/>
            </a:pPr>
            <a:endParaRPr lang="en-US" sz="2400" dirty="0" smtClean="0"/>
          </a:p>
          <a:p>
            <a:pPr algn="just"/>
            <a:r>
              <a:rPr lang="en-US" sz="3000" b="1" dirty="0" smtClean="0">
                <a:solidFill>
                  <a:schemeClr val="accent2">
                    <a:lumMod val="50000"/>
                  </a:schemeClr>
                </a:solidFill>
              </a:rPr>
              <a:t>The Arab world today faces a host of hurdles when it comes to scientific research including a lack of clear focus in research priorities and strategies, insufficient time and funding to meet research goals, low awareness of the importance and impact of good scientific research, inadequate networking opportunities and databases, limited international collaborative efforts, and of course, the brain-drain. </a:t>
            </a:r>
          </a:p>
          <a:p>
            <a:pPr algn="just" rtl="0"/>
            <a:endParaRPr lang="en-US" sz="2000" dirty="0" smtClean="0"/>
          </a:p>
        </p:txBody>
      </p:sp>
      <p:sp>
        <p:nvSpPr>
          <p:cNvPr id="4" name="Slide Number Placeholder 3"/>
          <p:cNvSpPr>
            <a:spLocks noGrp="1"/>
          </p:cNvSpPr>
          <p:nvPr>
            <p:ph type="sldNum" sz="quarter" idx="12"/>
          </p:nvPr>
        </p:nvSpPr>
        <p:spPr/>
        <p:txBody>
          <a:bodyPr/>
          <a:lstStyle/>
          <a:p>
            <a:pPr>
              <a:defRPr/>
            </a:pPr>
            <a:fld id="{4787654D-1911-49C7-8C7B-C6FD56E0E166}"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457200" y="990600"/>
            <a:ext cx="8229600" cy="5410200"/>
          </a:xfrm>
        </p:spPr>
        <p:txBody>
          <a:bodyPr/>
          <a:lstStyle/>
          <a:p>
            <a:pPr algn="just" rtl="0"/>
            <a:r>
              <a:rPr lang="en-US" sz="2300" b="1" dirty="0" smtClean="0">
                <a:solidFill>
                  <a:schemeClr val="accent2">
                    <a:lumMod val="50000"/>
                  </a:schemeClr>
                </a:solidFill>
              </a:rPr>
              <a:t>One of the solutions to meet the challenges is to increase the budget for scientific research, select meaningful priority areas for research, lay down workable strategic goals and action plans, establish adequate databases and networking capabilities, and robustly encourage private sector input and participation. </a:t>
            </a:r>
          </a:p>
          <a:p>
            <a:pPr algn="just" rtl="0"/>
            <a:r>
              <a:rPr lang="en-US" sz="2300" b="1" dirty="0" smtClean="0">
                <a:solidFill>
                  <a:schemeClr val="accent2">
                    <a:lumMod val="50000"/>
                  </a:schemeClr>
                </a:solidFill>
              </a:rPr>
              <a:t>In a step to support financing scientific research at Arab Universities, a decision was adopted in March 2012 during the last meeting of </a:t>
            </a:r>
            <a:r>
              <a:rPr lang="en-US" sz="2300" b="1" dirty="0" err="1" smtClean="0">
                <a:solidFill>
                  <a:schemeClr val="accent2">
                    <a:lumMod val="50000"/>
                  </a:schemeClr>
                </a:solidFill>
              </a:rPr>
              <a:t>AArU</a:t>
            </a:r>
            <a:r>
              <a:rPr lang="en-US" sz="2300" b="1" dirty="0" smtClean="0">
                <a:solidFill>
                  <a:schemeClr val="accent2">
                    <a:lumMod val="50000"/>
                  </a:schemeClr>
                </a:solidFill>
              </a:rPr>
              <a:t> in Morocco to launch The Scientific Research Fund at the headquarters of </a:t>
            </a:r>
            <a:r>
              <a:rPr lang="en-US" sz="2300" b="1" dirty="0" err="1" smtClean="0">
                <a:solidFill>
                  <a:schemeClr val="accent2">
                    <a:lumMod val="50000"/>
                  </a:schemeClr>
                </a:solidFill>
              </a:rPr>
              <a:t>AArU</a:t>
            </a:r>
            <a:r>
              <a:rPr lang="en-US" sz="2300" b="1" dirty="0" smtClean="0">
                <a:solidFill>
                  <a:schemeClr val="accent2">
                    <a:lumMod val="50000"/>
                  </a:schemeClr>
                </a:solidFill>
              </a:rPr>
              <a:t> as explained above. We are working to seek the support of various bodies to make this Fund effective</a:t>
            </a:r>
            <a:r>
              <a:rPr lang="en-US" sz="2400" dirty="0" smtClean="0"/>
              <a:t>.  </a:t>
            </a:r>
          </a:p>
          <a:p>
            <a:pPr algn="just" rtl="0"/>
            <a:endParaRPr lang="en-US" sz="2000" dirty="0" smtClean="0"/>
          </a:p>
        </p:txBody>
      </p:sp>
      <p:sp>
        <p:nvSpPr>
          <p:cNvPr id="4" name="Slide Number Placeholder 3"/>
          <p:cNvSpPr>
            <a:spLocks noGrp="1"/>
          </p:cNvSpPr>
          <p:nvPr>
            <p:ph type="sldNum" sz="quarter" idx="12"/>
          </p:nvPr>
        </p:nvSpPr>
        <p:spPr/>
        <p:txBody>
          <a:bodyPr/>
          <a:lstStyle/>
          <a:p>
            <a:pPr>
              <a:defRPr/>
            </a:pPr>
            <a:fld id="{6435B8D6-DC58-4C64-8EC8-BDA143F1CEA5}"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304800" y="609600"/>
            <a:ext cx="8229600" cy="762000"/>
          </a:xfrm>
        </p:spPr>
        <p:txBody>
          <a:bodyPr/>
          <a:lstStyle/>
          <a:p>
            <a:r>
              <a:rPr lang="en-US" sz="3200" b="1" dirty="0" smtClean="0">
                <a:solidFill>
                  <a:srgbClr val="C00000"/>
                </a:solidFill>
              </a:rPr>
              <a:t> Role of AARU in Enhancing Internationalization</a:t>
            </a:r>
            <a:endParaRPr lang="en-US" sz="3200" b="1" dirty="0" smtClean="0"/>
          </a:p>
        </p:txBody>
      </p:sp>
      <p:sp>
        <p:nvSpPr>
          <p:cNvPr id="3" name="Content Placeholder 2"/>
          <p:cNvSpPr>
            <a:spLocks noGrp="1"/>
          </p:cNvSpPr>
          <p:nvPr>
            <p:ph idx="1"/>
          </p:nvPr>
        </p:nvSpPr>
        <p:spPr>
          <a:xfrm>
            <a:off x="457200" y="1371600"/>
            <a:ext cx="8229600" cy="5105400"/>
          </a:xfrm>
        </p:spPr>
        <p:txBody>
          <a:bodyPr>
            <a:normAutofit/>
          </a:bodyPr>
          <a:lstStyle/>
          <a:p>
            <a:pPr algn="just" rtl="0">
              <a:buFont typeface="Arial" pitchFamily="34" charset="0"/>
              <a:buNone/>
              <a:defRPr/>
            </a:pPr>
            <a:r>
              <a:rPr lang="en-US" sz="2800" b="1" dirty="0" smtClean="0">
                <a:solidFill>
                  <a:srgbClr val="0000FF"/>
                </a:solidFill>
              </a:rPr>
              <a:t> Internationalization:</a:t>
            </a:r>
          </a:p>
          <a:p>
            <a:pPr algn="just" rtl="0">
              <a:defRPr/>
            </a:pPr>
            <a:r>
              <a:rPr lang="en-US" sz="2400" dirty="0" smtClean="0">
                <a:solidFill>
                  <a:srgbClr val="0000FF"/>
                </a:solidFill>
              </a:rPr>
              <a:t>in order to facilitate cooperation between Arab universities and relevant regional and international universities, and to keep pace with the various developments in learning techniques and patterns, </a:t>
            </a:r>
            <a:r>
              <a:rPr lang="en-US" sz="2400" dirty="0" err="1" smtClean="0">
                <a:solidFill>
                  <a:srgbClr val="0000FF"/>
                </a:solidFill>
              </a:rPr>
              <a:t>AArU</a:t>
            </a:r>
            <a:r>
              <a:rPr lang="en-US" sz="2400" dirty="0" smtClean="0">
                <a:solidFill>
                  <a:srgbClr val="0000FF"/>
                </a:solidFill>
              </a:rPr>
              <a:t> has organized and will organize several activities:</a:t>
            </a:r>
          </a:p>
          <a:p>
            <a:pPr algn="just" rtl="0">
              <a:defRPr/>
            </a:pPr>
            <a:endParaRPr lang="en-US" sz="800" dirty="0" smtClean="0">
              <a:solidFill>
                <a:srgbClr val="0000FF"/>
              </a:solidFill>
            </a:endParaRPr>
          </a:p>
          <a:p>
            <a:pPr marL="903288" indent="-547688" algn="just" rtl="0">
              <a:buFont typeface="Arial" pitchFamily="34" charset="0"/>
              <a:buNone/>
              <a:defRPr/>
            </a:pPr>
            <a:r>
              <a:rPr lang="en-US" sz="2300" b="1" dirty="0" smtClean="0">
                <a:solidFill>
                  <a:schemeClr val="accent2">
                    <a:lumMod val="50000"/>
                  </a:schemeClr>
                </a:solidFill>
              </a:rPr>
              <a:t>(1)</a:t>
            </a:r>
            <a:r>
              <a:rPr lang="en-US" sz="2400" dirty="0" smtClean="0"/>
              <a:t> </a:t>
            </a:r>
            <a:r>
              <a:rPr lang="en-US" sz="2300" b="1" dirty="0" err="1" smtClean="0">
                <a:solidFill>
                  <a:schemeClr val="accent2">
                    <a:lumMod val="50000"/>
                  </a:schemeClr>
                </a:solidFill>
              </a:rPr>
              <a:t>AArU</a:t>
            </a:r>
            <a:r>
              <a:rPr lang="en-US" sz="2300" b="1" dirty="0" smtClean="0">
                <a:solidFill>
                  <a:schemeClr val="accent2">
                    <a:lumMod val="50000"/>
                  </a:schemeClr>
                </a:solidFill>
              </a:rPr>
              <a:t> organized in cooperation with the Islamic Science University of Malaysia (USIM) a periodical  Arab-Malaysian Higher Education Summit for Arab and Malaysian universities in addition to countries of South Eastern Asia  which was held from 2-6 October 2012 in Malaysia. </a:t>
            </a:r>
          </a:p>
          <a:p>
            <a:pPr algn="just" rtl="0">
              <a:defRPr/>
            </a:pPr>
            <a:endParaRPr lang="en-US" sz="2000" dirty="0"/>
          </a:p>
        </p:txBody>
      </p:sp>
      <p:sp>
        <p:nvSpPr>
          <p:cNvPr id="4" name="Slide Number Placeholder 3"/>
          <p:cNvSpPr>
            <a:spLocks noGrp="1"/>
          </p:cNvSpPr>
          <p:nvPr>
            <p:ph type="sldNum" sz="quarter" idx="12"/>
          </p:nvPr>
        </p:nvSpPr>
        <p:spPr/>
        <p:txBody>
          <a:bodyPr/>
          <a:lstStyle/>
          <a:p>
            <a:pPr>
              <a:defRPr/>
            </a:pPr>
            <a:fld id="{BCA07039-1E53-4AF0-9BB2-74C3CA5D1C7B}"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en-US" dirty="0" smtClean="0"/>
              <a:t>	</a:t>
            </a:r>
            <a:r>
              <a:rPr lang="en-US" b="1" u="sng" dirty="0" smtClean="0">
                <a:solidFill>
                  <a:srgbClr val="C00000"/>
                </a:solidFill>
              </a:rPr>
              <a:t>What is the Mission of AARU?</a:t>
            </a:r>
            <a:endParaRPr lang="en-US" b="1" dirty="0" smtClean="0">
              <a:solidFill>
                <a:srgbClr val="C00000"/>
              </a:solidFill>
            </a:endParaRPr>
          </a:p>
          <a:p>
            <a:pPr>
              <a:buNone/>
            </a:pPr>
            <a:r>
              <a:rPr lang="en-US" dirty="0" smtClean="0"/>
              <a:t> </a:t>
            </a:r>
          </a:p>
          <a:p>
            <a:pPr>
              <a:buNone/>
            </a:pPr>
            <a:r>
              <a:rPr lang="en-US" dirty="0" smtClean="0"/>
              <a:t>	</a:t>
            </a:r>
            <a:r>
              <a:rPr lang="en-US" b="1" dirty="0" smtClean="0">
                <a:solidFill>
                  <a:srgbClr val="C00000"/>
                </a:solidFill>
              </a:rPr>
              <a:t>The mission of AARU aims at </a:t>
            </a:r>
            <a:r>
              <a:rPr lang="en-US" b="1" dirty="0" smtClean="0">
                <a:solidFill>
                  <a:schemeClr val="accent1">
                    <a:lumMod val="75000"/>
                  </a:schemeClr>
                </a:solidFill>
              </a:rPr>
              <a:t>"Assisting and coordinating the efforts of Arab Universities to prepare capable graduates who can serve their Arab communities and preserve its unified culture and civilization, as well as to assist in developing its natural resources."</a:t>
            </a:r>
            <a:endParaRPr lang="en-US" dirty="0" smtClean="0">
              <a:solidFill>
                <a:schemeClr val="accent1">
                  <a:lumMod val="75000"/>
                </a:schemeClr>
              </a:solidFill>
            </a:endParaRPr>
          </a:p>
          <a:p>
            <a:pPr algn="just">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638800"/>
          </a:xfrm>
        </p:spPr>
        <p:txBody>
          <a:bodyPr>
            <a:normAutofit fontScale="32500" lnSpcReduction="20000"/>
          </a:bodyPr>
          <a:lstStyle/>
          <a:p>
            <a:pPr>
              <a:buNone/>
            </a:pPr>
            <a:r>
              <a:rPr lang="en-US" sz="11200" b="1" dirty="0" smtClean="0">
                <a:solidFill>
                  <a:srgbClr val="C00000"/>
                </a:solidFill>
              </a:rPr>
              <a:t>The topics discussed in the Summit were the following:</a:t>
            </a:r>
          </a:p>
          <a:p>
            <a:pPr lvl="0">
              <a:buFont typeface="Wingdings" pitchFamily="2" charset="2"/>
              <a:buChar char="q"/>
            </a:pPr>
            <a:r>
              <a:rPr lang="en-US" sz="9200" b="1" dirty="0" smtClean="0">
                <a:solidFill>
                  <a:schemeClr val="accent2">
                    <a:lumMod val="50000"/>
                  </a:schemeClr>
                </a:solidFill>
              </a:rPr>
              <a:t>Quality Assurance and Accreditation of Institutions and Academic programs.</a:t>
            </a:r>
          </a:p>
          <a:p>
            <a:pPr lvl="0">
              <a:buFont typeface="Wingdings" pitchFamily="2" charset="2"/>
              <a:buChar char="q"/>
            </a:pPr>
            <a:r>
              <a:rPr lang="en-US" sz="9200" b="1" dirty="0" smtClean="0">
                <a:solidFill>
                  <a:schemeClr val="accent2">
                    <a:lumMod val="50000"/>
                  </a:schemeClr>
                </a:solidFill>
              </a:rPr>
              <a:t>Academic Ranking and Advancement of HE: Lessons from Malaysia and the Arab Countries.</a:t>
            </a:r>
          </a:p>
          <a:p>
            <a:pPr lvl="0">
              <a:buFont typeface="Wingdings" pitchFamily="2" charset="2"/>
              <a:buChar char="q"/>
            </a:pPr>
            <a:r>
              <a:rPr lang="en-US" sz="9200" b="1" dirty="0" smtClean="0">
                <a:solidFill>
                  <a:schemeClr val="accent2">
                    <a:lumMod val="50000"/>
                  </a:schemeClr>
                </a:solidFill>
              </a:rPr>
              <a:t>Mobility of Staff members and Student among Arab and Malaysian Universities.</a:t>
            </a:r>
          </a:p>
          <a:p>
            <a:pPr lvl="0">
              <a:buFont typeface="Wingdings" pitchFamily="2" charset="2"/>
              <a:buChar char="q"/>
            </a:pPr>
            <a:r>
              <a:rPr lang="en-US" sz="9200" b="1" dirty="0" smtClean="0">
                <a:solidFill>
                  <a:schemeClr val="accent2">
                    <a:lumMod val="50000"/>
                  </a:schemeClr>
                </a:solidFill>
              </a:rPr>
              <a:t>Establishment of combined Scientific Research Centers of Excellence.</a:t>
            </a:r>
          </a:p>
          <a:p>
            <a:pPr lvl="0">
              <a:buFont typeface="Wingdings" pitchFamily="2" charset="2"/>
              <a:buChar char="q"/>
            </a:pPr>
            <a:r>
              <a:rPr lang="en-US" sz="9200" b="1" dirty="0" smtClean="0">
                <a:solidFill>
                  <a:schemeClr val="accent2">
                    <a:lumMod val="50000"/>
                  </a:schemeClr>
                </a:solidFill>
              </a:rPr>
              <a:t>Joint Degree Programs among Arab Malaysian universities.</a:t>
            </a:r>
          </a:p>
          <a:p>
            <a:pPr rtl="1">
              <a:buNone/>
            </a:pPr>
            <a:r>
              <a:rPr lang="ar-SA" dirty="0" smtClean="0"/>
              <a:t> </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lnSpcReduction="10000"/>
          </a:bodyPr>
          <a:lstStyle/>
          <a:p>
            <a:pPr lvl="0">
              <a:buFont typeface="Wingdings" pitchFamily="2" charset="2"/>
              <a:buChar char="q"/>
            </a:pPr>
            <a:r>
              <a:rPr lang="en-US" sz="2800" b="1" dirty="0" smtClean="0">
                <a:solidFill>
                  <a:schemeClr val="accent2">
                    <a:lumMod val="50000"/>
                  </a:schemeClr>
                </a:solidFill>
              </a:rPr>
              <a:t>Role of Higher Education in Restoration of the Leading Role of Islamic </a:t>
            </a:r>
            <a:r>
              <a:rPr lang="en-US" sz="2800" b="1" dirty="0" err="1" smtClean="0">
                <a:solidFill>
                  <a:schemeClr val="accent2">
                    <a:lumMod val="50000"/>
                  </a:schemeClr>
                </a:solidFill>
              </a:rPr>
              <a:t>Ummah</a:t>
            </a:r>
            <a:r>
              <a:rPr lang="en-US" sz="2800" b="1" dirty="0" smtClean="0">
                <a:solidFill>
                  <a:schemeClr val="accent2">
                    <a:lumMod val="50000"/>
                  </a:schemeClr>
                </a:solidFill>
              </a:rPr>
              <a:t> in the Progress of knowledge Today.</a:t>
            </a:r>
          </a:p>
          <a:p>
            <a:pPr lvl="0">
              <a:buFont typeface="Wingdings" pitchFamily="2" charset="2"/>
              <a:buChar char="q"/>
            </a:pPr>
            <a:r>
              <a:rPr lang="en-US" sz="2800" b="1" dirty="0" smtClean="0">
                <a:solidFill>
                  <a:schemeClr val="accent2">
                    <a:lumMod val="50000"/>
                  </a:schemeClr>
                </a:solidFill>
              </a:rPr>
              <a:t>Role of Higher Education in Revitalization of Intellectual Dynamism, Holistic Approach on Education, and Positive Contribution of Muslim Scholars in Directing Life Sciences  during the Era of Biotechnology and Nanotechnology</a:t>
            </a:r>
          </a:p>
          <a:p>
            <a:pPr lvl="0">
              <a:buFont typeface="Wingdings" pitchFamily="2" charset="2"/>
              <a:buChar char="q"/>
            </a:pPr>
            <a:r>
              <a:rPr lang="en-US" sz="2800" b="1" dirty="0" smtClean="0">
                <a:solidFill>
                  <a:schemeClr val="accent2">
                    <a:lumMod val="50000"/>
                  </a:schemeClr>
                </a:solidFill>
              </a:rPr>
              <a:t>Role of Higher Education in Spreading the Islamic World Views on Human Values and Code of Ethics in all </a:t>
            </a:r>
            <a:r>
              <a:rPr lang="en-US" sz="2800" dirty="0" smtClean="0"/>
              <a:t>Disciplines.  </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r>
              <a:rPr lang="en-US" sz="2800" b="1" dirty="0" smtClean="0">
                <a:solidFill>
                  <a:schemeClr val="accent2">
                    <a:lumMod val="50000"/>
                  </a:schemeClr>
                </a:solidFill>
              </a:rPr>
              <a:t>The second Arab ASEAN Higher Education summit will be hosted by Mansoura University in Egypt during 2014. The conference will gather Arab, Malaysian and ASEAN universities’ presidents to enhance collaboration and discuss issues of common and mutual interest such as Quality Assurance, student and staff mobility, Internationalization of Higher Education, joint degree programs and others.</a:t>
            </a:r>
          </a:p>
          <a:p>
            <a:endParaRPr lang="en-US" sz="28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a:bodyPr>
          <a:lstStyle/>
          <a:p>
            <a:pPr algn="just" rtl="0">
              <a:defRPr/>
            </a:pPr>
            <a:endParaRPr lang="en-US" sz="2000" dirty="0" smtClean="0">
              <a:solidFill>
                <a:srgbClr val="0000FF"/>
              </a:solidFill>
            </a:endParaRPr>
          </a:p>
          <a:p>
            <a:pPr marL="903288" indent="-547688" algn="just">
              <a:buNone/>
              <a:defRPr/>
            </a:pPr>
            <a:r>
              <a:rPr lang="en-US" sz="3200" b="1" dirty="0" smtClean="0">
                <a:solidFill>
                  <a:schemeClr val="accent2">
                    <a:lumMod val="50000"/>
                  </a:schemeClr>
                </a:solidFill>
              </a:rPr>
              <a:t>(2) The Association of Arab universities organized the First Arab-Euro University Conference on Higher Education in collaboration with The University of Barcelona (UB), and the European University Association (EUA) during 30-31 May 2013 in Barcelona, Spain. </a:t>
            </a:r>
          </a:p>
          <a:p>
            <a:pPr marL="903288" indent="-547688" algn="just" rtl="0">
              <a:buFont typeface="Arial" pitchFamily="34" charset="0"/>
              <a:buNone/>
              <a:defRPr/>
            </a:pPr>
            <a:endParaRPr lang="en-US" b="1" dirty="0" smtClean="0"/>
          </a:p>
        </p:txBody>
      </p:sp>
      <p:sp>
        <p:nvSpPr>
          <p:cNvPr id="4" name="Slide Number Placeholder 3"/>
          <p:cNvSpPr>
            <a:spLocks noGrp="1"/>
          </p:cNvSpPr>
          <p:nvPr>
            <p:ph type="sldNum" sz="quarter" idx="12"/>
          </p:nvPr>
        </p:nvSpPr>
        <p:spPr/>
        <p:txBody>
          <a:bodyPr/>
          <a:lstStyle/>
          <a:p>
            <a:pPr>
              <a:defRPr/>
            </a:pPr>
            <a:fld id="{CDF91ECC-8B3C-46B1-A05A-CB96E14786AE}"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20000"/>
          </a:bodyPr>
          <a:lstStyle/>
          <a:p>
            <a:pPr>
              <a:buNone/>
            </a:pPr>
            <a:r>
              <a:rPr lang="en-US" b="1" dirty="0" smtClean="0">
                <a:solidFill>
                  <a:srgbClr val="C00000"/>
                </a:solidFill>
              </a:rPr>
              <a:t>	</a:t>
            </a:r>
            <a:r>
              <a:rPr lang="en-US" sz="3500" b="1" dirty="0" smtClean="0">
                <a:solidFill>
                  <a:srgbClr val="C00000"/>
                </a:solidFill>
              </a:rPr>
              <a:t>The main topics that were discussed are the following:</a:t>
            </a:r>
          </a:p>
          <a:p>
            <a:pPr algn="just"/>
            <a:r>
              <a:rPr lang="en-US" sz="3200" b="1" dirty="0" smtClean="0">
                <a:solidFill>
                  <a:schemeClr val="accent2">
                    <a:lumMod val="50000"/>
                  </a:schemeClr>
                </a:solidFill>
              </a:rPr>
              <a:t>Higher education development trends in Europe and the Arab World</a:t>
            </a:r>
          </a:p>
          <a:p>
            <a:pPr algn="just"/>
            <a:r>
              <a:rPr lang="en-US" sz="3200" b="1" dirty="0" smtClean="0">
                <a:solidFill>
                  <a:schemeClr val="accent2">
                    <a:lumMod val="50000"/>
                  </a:schemeClr>
                </a:solidFill>
              </a:rPr>
              <a:t>Comparability and equivalence of higher education systems: Bologna as an example.</a:t>
            </a:r>
          </a:p>
          <a:p>
            <a:pPr algn="just"/>
            <a:r>
              <a:rPr lang="en-US" sz="3200" b="1" dirty="0" smtClean="0">
                <a:solidFill>
                  <a:schemeClr val="accent2">
                    <a:lumMod val="50000"/>
                  </a:schemeClr>
                </a:solidFill>
              </a:rPr>
              <a:t>Employability: cultural, social and economic perspectives.</a:t>
            </a:r>
          </a:p>
          <a:p>
            <a:pPr algn="just"/>
            <a:r>
              <a:rPr lang="en-US" sz="3200" b="1" dirty="0" smtClean="0">
                <a:solidFill>
                  <a:schemeClr val="accent2">
                    <a:lumMod val="50000"/>
                  </a:schemeClr>
                </a:solidFill>
              </a:rPr>
              <a:t>Research and doctoral education.</a:t>
            </a:r>
          </a:p>
          <a:p>
            <a:pPr algn="just"/>
            <a:r>
              <a:rPr lang="en-US" sz="3200" b="1" dirty="0" smtClean="0">
                <a:solidFill>
                  <a:schemeClr val="accent2">
                    <a:lumMod val="50000"/>
                  </a:schemeClr>
                </a:solidFill>
              </a:rPr>
              <a:t>Internationalization of higher education.   </a:t>
            </a:r>
          </a:p>
          <a:p>
            <a:pPr algn="just"/>
            <a:r>
              <a:rPr lang="en-US" sz="3200" b="1" dirty="0" smtClean="0">
                <a:solidFill>
                  <a:schemeClr val="accent2">
                    <a:lumMod val="50000"/>
                  </a:schemeClr>
                </a:solidFill>
              </a:rPr>
              <a:t>Towards enhanced higher education collaboration between Europe and the Arab World.</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724400"/>
          </a:xfrm>
        </p:spPr>
        <p:txBody>
          <a:bodyPr>
            <a:normAutofit fontScale="32500" lnSpcReduction="20000"/>
          </a:bodyPr>
          <a:lstStyle/>
          <a:p>
            <a:pPr algn="just" rtl="0">
              <a:defRPr/>
            </a:pPr>
            <a:endParaRPr lang="en-US" sz="800" dirty="0" smtClean="0">
              <a:solidFill>
                <a:srgbClr val="0000FF"/>
              </a:solidFill>
            </a:endParaRPr>
          </a:p>
          <a:p>
            <a:pPr algn="just" rtl="0">
              <a:defRPr/>
            </a:pPr>
            <a:endParaRPr lang="en-US" sz="800" dirty="0" smtClean="0">
              <a:solidFill>
                <a:srgbClr val="0000FF"/>
              </a:solidFill>
            </a:endParaRPr>
          </a:p>
          <a:p>
            <a:pPr algn="just" rtl="0">
              <a:defRPr/>
            </a:pPr>
            <a:endParaRPr lang="en-US" sz="800" dirty="0" smtClean="0">
              <a:solidFill>
                <a:srgbClr val="0000FF"/>
              </a:solidFill>
            </a:endParaRPr>
          </a:p>
          <a:p>
            <a:pPr algn="just"/>
            <a:r>
              <a:rPr lang="en-US" sz="3000" b="1" dirty="0" smtClean="0">
                <a:solidFill>
                  <a:schemeClr val="accent2">
                    <a:lumMod val="50000"/>
                  </a:schemeClr>
                </a:solidFill>
              </a:rPr>
              <a:t>(3) 	</a:t>
            </a:r>
            <a:r>
              <a:rPr lang="en-US" sz="7000" b="1" dirty="0" err="1" smtClean="0">
                <a:solidFill>
                  <a:schemeClr val="accent2">
                    <a:lumMod val="50000"/>
                  </a:schemeClr>
                </a:solidFill>
              </a:rPr>
              <a:t>AArU</a:t>
            </a:r>
            <a:r>
              <a:rPr lang="en-US" sz="7000" b="1" dirty="0" smtClean="0">
                <a:solidFill>
                  <a:schemeClr val="accent2">
                    <a:lumMod val="50000"/>
                  </a:schemeClr>
                </a:solidFill>
              </a:rPr>
              <a:t> will organize in cooperation with the Turkish 	Universities a similar periodical Summit  for Arab 	and Turkish universities’ presidents during 24-26  	April 2014 in Istanbul .The </a:t>
            </a:r>
            <a:r>
              <a:rPr lang="tr-TR" sz="7000" b="1" dirty="0" smtClean="0">
                <a:solidFill>
                  <a:schemeClr val="accent2">
                    <a:lumMod val="50000"/>
                  </a:schemeClr>
                </a:solidFill>
              </a:rPr>
              <a:t>Topics for Scientific </a:t>
            </a:r>
            <a:r>
              <a:rPr lang="en-US" sz="7000" b="1" dirty="0" smtClean="0">
                <a:solidFill>
                  <a:schemeClr val="accent2">
                    <a:lumMod val="50000"/>
                  </a:schemeClr>
                </a:solidFill>
              </a:rPr>
              <a:t>	</a:t>
            </a:r>
            <a:r>
              <a:rPr lang="tr-TR" sz="7000" b="1" dirty="0" smtClean="0">
                <a:solidFill>
                  <a:schemeClr val="accent2">
                    <a:lumMod val="50000"/>
                  </a:schemeClr>
                </a:solidFill>
              </a:rPr>
              <a:t>Sessions</a:t>
            </a:r>
            <a:r>
              <a:rPr lang="en-US" sz="7000" b="1" dirty="0" smtClean="0">
                <a:solidFill>
                  <a:schemeClr val="accent2">
                    <a:lumMod val="50000"/>
                  </a:schemeClr>
                </a:solidFill>
              </a:rPr>
              <a:t> are: 	</a:t>
            </a:r>
            <a:r>
              <a:rPr lang="tr-TR" sz="7000" b="1" dirty="0" smtClean="0">
                <a:solidFill>
                  <a:schemeClr val="accent2">
                    <a:lumMod val="50000"/>
                  </a:schemeClr>
                </a:solidFill>
              </a:rPr>
              <a:t>Industry and University </a:t>
            </a:r>
            <a:r>
              <a:rPr lang="en-US" sz="7000" b="1" dirty="0" smtClean="0">
                <a:solidFill>
                  <a:schemeClr val="accent2">
                    <a:lumMod val="50000"/>
                  </a:schemeClr>
                </a:solidFill>
              </a:rPr>
              <a:t>	</a:t>
            </a:r>
            <a:r>
              <a:rPr lang="tr-TR" sz="7000" b="1" dirty="0" smtClean="0">
                <a:solidFill>
                  <a:schemeClr val="accent2">
                    <a:lumMod val="50000"/>
                  </a:schemeClr>
                </a:solidFill>
              </a:rPr>
              <a:t>Collaboration: Connecting </a:t>
            </a:r>
            <a:r>
              <a:rPr lang="en-US" sz="7000" b="1" dirty="0" smtClean="0">
                <a:solidFill>
                  <a:schemeClr val="accent2">
                    <a:lumMod val="50000"/>
                  </a:schemeClr>
                </a:solidFill>
              </a:rPr>
              <a:t>	</a:t>
            </a:r>
            <a:r>
              <a:rPr lang="tr-TR" sz="7000" b="1" dirty="0" smtClean="0">
                <a:solidFill>
                  <a:schemeClr val="accent2">
                    <a:lumMod val="50000"/>
                  </a:schemeClr>
                </a:solidFill>
              </a:rPr>
              <a:t>universities with </a:t>
            </a:r>
            <a:r>
              <a:rPr lang="en-US" sz="7000" b="1" dirty="0" smtClean="0">
                <a:solidFill>
                  <a:schemeClr val="accent2">
                    <a:lumMod val="50000"/>
                  </a:schemeClr>
                </a:solidFill>
              </a:rPr>
              <a:t>	</a:t>
            </a:r>
            <a:r>
              <a:rPr lang="tr-TR" sz="7000" b="1" dirty="0" smtClean="0">
                <a:solidFill>
                  <a:schemeClr val="accent2">
                    <a:lumMod val="50000"/>
                  </a:schemeClr>
                </a:solidFill>
              </a:rPr>
              <a:t>the Market</a:t>
            </a:r>
            <a:r>
              <a:rPr lang="en-US" sz="7000" b="1" dirty="0" smtClean="0">
                <a:solidFill>
                  <a:schemeClr val="accent2">
                    <a:lumMod val="50000"/>
                  </a:schemeClr>
                </a:solidFill>
              </a:rPr>
              <a:t>; </a:t>
            </a:r>
            <a:r>
              <a:rPr lang="tr-TR" sz="7000" b="1" dirty="0" smtClean="0">
                <a:solidFill>
                  <a:schemeClr val="accent2">
                    <a:lumMod val="50000"/>
                  </a:schemeClr>
                </a:solidFill>
              </a:rPr>
              <a:t>Opportunities and </a:t>
            </a:r>
            <a:r>
              <a:rPr lang="en-US" sz="7000" b="1" dirty="0" smtClean="0">
                <a:solidFill>
                  <a:schemeClr val="accent2">
                    <a:lumMod val="50000"/>
                  </a:schemeClr>
                </a:solidFill>
              </a:rPr>
              <a:t>	</a:t>
            </a:r>
            <a:r>
              <a:rPr lang="tr-TR" sz="7000" b="1" dirty="0" smtClean="0">
                <a:solidFill>
                  <a:schemeClr val="accent2">
                    <a:lumMod val="50000"/>
                  </a:schemeClr>
                </a:solidFill>
              </a:rPr>
              <a:t>Challenges in </a:t>
            </a:r>
            <a:r>
              <a:rPr lang="en-US" sz="7000" b="1" dirty="0" smtClean="0">
                <a:solidFill>
                  <a:schemeClr val="accent2">
                    <a:lumMod val="50000"/>
                  </a:schemeClr>
                </a:solidFill>
              </a:rPr>
              <a:t>	</a:t>
            </a:r>
            <a:r>
              <a:rPr lang="tr-TR" sz="7000" b="1" dirty="0" smtClean="0">
                <a:solidFill>
                  <a:schemeClr val="accent2">
                    <a:lumMod val="50000"/>
                  </a:schemeClr>
                </a:solidFill>
              </a:rPr>
              <a:t>Higher Education in the Region</a:t>
            </a:r>
            <a:r>
              <a:rPr lang="en-US" sz="7000" b="1" dirty="0" smtClean="0">
                <a:solidFill>
                  <a:schemeClr val="accent2">
                    <a:lumMod val="50000"/>
                  </a:schemeClr>
                </a:solidFill>
              </a:rPr>
              <a:t>; 	</a:t>
            </a:r>
            <a:r>
              <a:rPr lang="tr-TR" sz="7000" b="1" dirty="0" smtClean="0">
                <a:solidFill>
                  <a:schemeClr val="accent2">
                    <a:lumMod val="50000"/>
                  </a:schemeClr>
                </a:solidFill>
              </a:rPr>
              <a:t>Arab-Turkish </a:t>
            </a:r>
            <a:r>
              <a:rPr lang="en-US" sz="7000" b="1" dirty="0" smtClean="0">
                <a:solidFill>
                  <a:schemeClr val="accent2">
                    <a:lumMod val="50000"/>
                  </a:schemeClr>
                </a:solidFill>
              </a:rPr>
              <a:t>	</a:t>
            </a:r>
            <a:r>
              <a:rPr lang="tr-TR" sz="7000" b="1" dirty="0" smtClean="0">
                <a:solidFill>
                  <a:schemeClr val="accent2">
                    <a:lumMod val="50000"/>
                  </a:schemeClr>
                </a:solidFill>
              </a:rPr>
              <a:t>Cooperation.Science, Technology and </a:t>
            </a:r>
            <a:r>
              <a:rPr lang="en-US" sz="7000" b="1" dirty="0" smtClean="0">
                <a:solidFill>
                  <a:schemeClr val="accent2">
                    <a:lumMod val="50000"/>
                  </a:schemeClr>
                </a:solidFill>
              </a:rPr>
              <a:t>	</a:t>
            </a:r>
            <a:r>
              <a:rPr lang="tr-TR" sz="7000" b="1" dirty="0" smtClean="0">
                <a:solidFill>
                  <a:schemeClr val="accent2">
                    <a:lumMod val="50000"/>
                  </a:schemeClr>
                </a:solidFill>
              </a:rPr>
              <a:t>Innovation</a:t>
            </a:r>
            <a:r>
              <a:rPr lang="en-US" sz="7000" b="1" dirty="0" smtClean="0">
                <a:solidFill>
                  <a:schemeClr val="accent2">
                    <a:lumMod val="50000"/>
                  </a:schemeClr>
                </a:solidFill>
              </a:rPr>
              <a:t>; 	</a:t>
            </a:r>
            <a:r>
              <a:rPr lang="tr-TR" sz="7000" b="1" dirty="0" smtClean="0">
                <a:solidFill>
                  <a:schemeClr val="accent2">
                    <a:lumMod val="50000"/>
                  </a:schemeClr>
                </a:solidFill>
              </a:rPr>
              <a:t>Governance of Universities</a:t>
            </a:r>
            <a:r>
              <a:rPr lang="en-US" sz="7000" b="1" dirty="0" smtClean="0">
                <a:solidFill>
                  <a:schemeClr val="accent2">
                    <a:lumMod val="50000"/>
                  </a:schemeClr>
                </a:solidFill>
              </a:rPr>
              <a:t>; </a:t>
            </a:r>
            <a:r>
              <a:rPr lang="tr-TR" sz="7000" b="1" dirty="0" smtClean="0">
                <a:solidFill>
                  <a:schemeClr val="accent2">
                    <a:lumMod val="50000"/>
                  </a:schemeClr>
                </a:solidFill>
              </a:rPr>
              <a:t>Staff  and </a:t>
            </a:r>
            <a:r>
              <a:rPr lang="en-US" sz="7000" b="1" dirty="0" smtClean="0">
                <a:solidFill>
                  <a:schemeClr val="accent2">
                    <a:lumMod val="50000"/>
                  </a:schemeClr>
                </a:solidFill>
              </a:rPr>
              <a:t>	</a:t>
            </a:r>
            <a:r>
              <a:rPr lang="tr-TR" sz="7000" b="1" dirty="0" smtClean="0">
                <a:solidFill>
                  <a:schemeClr val="accent2">
                    <a:lumMod val="50000"/>
                  </a:schemeClr>
                </a:solidFill>
              </a:rPr>
              <a:t>Student </a:t>
            </a:r>
            <a:r>
              <a:rPr lang="en-US" sz="7000" b="1" dirty="0" smtClean="0">
                <a:solidFill>
                  <a:schemeClr val="accent2">
                    <a:lumMod val="50000"/>
                  </a:schemeClr>
                </a:solidFill>
              </a:rPr>
              <a:t>	</a:t>
            </a:r>
            <a:r>
              <a:rPr lang="tr-TR" sz="7000" b="1" dirty="0" smtClean="0">
                <a:solidFill>
                  <a:schemeClr val="accent2">
                    <a:lumMod val="50000"/>
                  </a:schemeClr>
                </a:solidFill>
              </a:rPr>
              <a:t>Mobility in the Region</a:t>
            </a:r>
            <a:r>
              <a:rPr lang="en-US" sz="7000" b="1" dirty="0" smtClean="0">
                <a:solidFill>
                  <a:schemeClr val="accent2">
                    <a:lumMod val="50000"/>
                  </a:schemeClr>
                </a:solidFill>
              </a:rPr>
              <a:t>; </a:t>
            </a:r>
            <a:r>
              <a:rPr lang="tr-TR" sz="7000" b="1" dirty="0" smtClean="0">
                <a:solidFill>
                  <a:schemeClr val="accent2">
                    <a:lumMod val="50000"/>
                  </a:schemeClr>
                </a:solidFill>
              </a:rPr>
              <a:t>Improving the </a:t>
            </a:r>
            <a:r>
              <a:rPr lang="en-US" sz="7000" b="1" dirty="0" smtClean="0">
                <a:solidFill>
                  <a:schemeClr val="accent2">
                    <a:lumMod val="50000"/>
                  </a:schemeClr>
                </a:solidFill>
              </a:rPr>
              <a:t>	</a:t>
            </a:r>
            <a:r>
              <a:rPr lang="tr-TR" sz="7000" b="1" dirty="0" smtClean="0">
                <a:solidFill>
                  <a:schemeClr val="accent2">
                    <a:lumMod val="50000"/>
                  </a:schemeClr>
                </a:solidFill>
              </a:rPr>
              <a:t>Employability of Students</a:t>
            </a:r>
            <a:r>
              <a:rPr lang="en-US" sz="7000" b="1" dirty="0" smtClean="0">
                <a:solidFill>
                  <a:schemeClr val="accent2">
                    <a:lumMod val="50000"/>
                  </a:schemeClr>
                </a:solidFill>
              </a:rPr>
              <a:t>; </a:t>
            </a:r>
            <a:r>
              <a:rPr lang="tr-TR" sz="7000" b="1" dirty="0" smtClean="0">
                <a:solidFill>
                  <a:schemeClr val="accent2">
                    <a:lumMod val="50000"/>
                  </a:schemeClr>
                </a:solidFill>
              </a:rPr>
              <a:t>Global Networking</a:t>
            </a:r>
            <a:r>
              <a:rPr lang="en-US" sz="7000" b="1" dirty="0" smtClean="0">
                <a:solidFill>
                  <a:schemeClr val="accent2">
                    <a:lumMod val="50000"/>
                  </a:schemeClr>
                </a:solidFill>
              </a:rPr>
              <a:t> and  	</a:t>
            </a:r>
            <a:r>
              <a:rPr lang="tr-TR" sz="7000" b="1" dirty="0" smtClean="0">
                <a:solidFill>
                  <a:schemeClr val="accent2">
                    <a:lumMod val="50000"/>
                  </a:schemeClr>
                </a:solidFill>
              </a:rPr>
              <a:t>Quality Assurance for Higher Education in the </a:t>
            </a:r>
            <a:r>
              <a:rPr lang="en-US" sz="7000" b="1" dirty="0" smtClean="0">
                <a:solidFill>
                  <a:schemeClr val="accent2">
                    <a:lumMod val="50000"/>
                  </a:schemeClr>
                </a:solidFill>
              </a:rPr>
              <a:t>	</a:t>
            </a:r>
            <a:r>
              <a:rPr lang="tr-TR" sz="7000" b="1" dirty="0" smtClean="0">
                <a:solidFill>
                  <a:schemeClr val="accent2">
                    <a:lumMod val="50000"/>
                  </a:schemeClr>
                </a:solidFill>
              </a:rPr>
              <a:t>Region. </a:t>
            </a:r>
            <a:endParaRPr lang="en-US" sz="7000" b="1" dirty="0" smtClean="0">
              <a:solidFill>
                <a:schemeClr val="accent2">
                  <a:lumMod val="50000"/>
                </a:schemeClr>
              </a:solidFill>
            </a:endParaRPr>
          </a:p>
          <a:p>
            <a:pPr>
              <a:buNone/>
            </a:pPr>
            <a:r>
              <a:rPr lang="tr-TR" sz="7000" dirty="0" smtClean="0"/>
              <a:t> </a:t>
            </a:r>
            <a:endParaRPr lang="en-US" sz="7000" dirty="0" smtClean="0"/>
          </a:p>
          <a:p>
            <a:pPr marL="903288" indent="-547688" algn="just">
              <a:buNone/>
              <a:defRPr/>
            </a:pPr>
            <a:endParaRPr lang="en-US" sz="7000" b="1" dirty="0" smtClean="0">
              <a:solidFill>
                <a:schemeClr val="accent2">
                  <a:lumMod val="50000"/>
                </a:schemeClr>
              </a:solidFill>
            </a:endParaRPr>
          </a:p>
        </p:txBody>
      </p:sp>
      <p:sp>
        <p:nvSpPr>
          <p:cNvPr id="4" name="Slide Number Placeholder 3"/>
          <p:cNvSpPr>
            <a:spLocks noGrp="1"/>
          </p:cNvSpPr>
          <p:nvPr>
            <p:ph type="sldNum" sz="quarter" idx="12"/>
          </p:nvPr>
        </p:nvSpPr>
        <p:spPr/>
        <p:txBody>
          <a:bodyPr/>
          <a:lstStyle/>
          <a:p>
            <a:pPr>
              <a:defRPr/>
            </a:pPr>
            <a:fld id="{63B6EAC1-66A1-45D1-A2AA-F309CADF8E15}" type="slidenum">
              <a:rPr lang="en-US" smtClean="0"/>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5486400"/>
          </a:xfrm>
        </p:spPr>
        <p:txBody>
          <a:bodyPr>
            <a:normAutofit fontScale="92500" lnSpcReduction="10000"/>
          </a:bodyPr>
          <a:lstStyle/>
          <a:p>
            <a:pPr algn="just">
              <a:buNone/>
            </a:pPr>
            <a:r>
              <a:rPr lang="en-US" dirty="0" smtClean="0"/>
              <a:t>(4) </a:t>
            </a:r>
            <a:r>
              <a:rPr lang="en-US" b="1" dirty="0" err="1" smtClean="0">
                <a:solidFill>
                  <a:schemeClr val="accent2">
                    <a:lumMod val="50000"/>
                  </a:schemeClr>
                </a:solidFill>
              </a:rPr>
              <a:t>AArU</a:t>
            </a:r>
            <a:r>
              <a:rPr lang="en-US" b="1" dirty="0" smtClean="0">
                <a:solidFill>
                  <a:schemeClr val="accent2">
                    <a:lumMod val="50000"/>
                  </a:schemeClr>
                </a:solidFill>
              </a:rPr>
              <a:t>  </a:t>
            </a:r>
            <a:r>
              <a:rPr lang="en-US" b="1" dirty="0" smtClean="0">
                <a:solidFill>
                  <a:schemeClr val="accent2">
                    <a:lumMod val="50000"/>
                  </a:schemeClr>
                </a:solidFill>
              </a:rPr>
              <a:t>will also organize </a:t>
            </a:r>
            <a:r>
              <a:rPr lang="en-US" b="1" dirty="0" smtClean="0">
                <a:solidFill>
                  <a:schemeClr val="accent2">
                    <a:lumMod val="50000"/>
                  </a:schemeClr>
                </a:solidFill>
              </a:rPr>
              <a:t>in cooperation with 	the European </a:t>
            </a:r>
            <a:r>
              <a:rPr lang="en-US" b="1" dirty="0" smtClean="0">
                <a:solidFill>
                  <a:schemeClr val="accent2">
                    <a:lumMod val="50000"/>
                  </a:schemeClr>
                </a:solidFill>
              </a:rPr>
              <a:t>Universities Association (EUA) </a:t>
            </a:r>
            <a:r>
              <a:rPr lang="en-US" b="1" dirty="0" smtClean="0">
                <a:solidFill>
                  <a:schemeClr val="accent2">
                    <a:lumMod val="50000"/>
                  </a:schemeClr>
                </a:solidFill>
              </a:rPr>
              <a:t>	and Barcelona University the second </a:t>
            </a:r>
            <a:r>
              <a:rPr lang="en-US" b="1" dirty="0" smtClean="0">
                <a:solidFill>
                  <a:schemeClr val="accent2">
                    <a:lumMod val="50000"/>
                  </a:schemeClr>
                </a:solidFill>
              </a:rPr>
              <a:t>Arab</a:t>
            </a:r>
            <a:r>
              <a:rPr lang="en-US" b="1" dirty="0" smtClean="0">
                <a:solidFill>
                  <a:schemeClr val="accent2">
                    <a:lumMod val="50000"/>
                  </a:schemeClr>
                </a:solidFill>
              </a:rPr>
              <a:t>–	Euro Conference </a:t>
            </a:r>
            <a:r>
              <a:rPr lang="en-US" b="1" dirty="0" smtClean="0">
                <a:solidFill>
                  <a:schemeClr val="accent2">
                    <a:lumMod val="50000"/>
                  </a:schemeClr>
                </a:solidFill>
              </a:rPr>
              <a:t>on Higher Education </a:t>
            </a:r>
            <a:r>
              <a:rPr lang="en-US" b="1" dirty="0" smtClean="0">
                <a:solidFill>
                  <a:schemeClr val="accent2">
                    <a:lumMod val="50000"/>
                  </a:schemeClr>
                </a:solidFill>
              </a:rPr>
              <a:t>	(</a:t>
            </a:r>
            <a:r>
              <a:rPr lang="en-US" b="1" dirty="0" smtClean="0">
                <a:solidFill>
                  <a:schemeClr val="accent2">
                    <a:lumMod val="50000"/>
                  </a:schemeClr>
                </a:solidFill>
              </a:rPr>
              <a:t>AECHE2) </a:t>
            </a:r>
            <a:r>
              <a:rPr lang="en-US" b="1" dirty="0" smtClean="0">
                <a:solidFill>
                  <a:schemeClr val="accent2">
                    <a:lumMod val="50000"/>
                  </a:schemeClr>
                </a:solidFill>
              </a:rPr>
              <a:t>	and </a:t>
            </a:r>
            <a:r>
              <a:rPr lang="en-US" b="1" dirty="0" smtClean="0">
                <a:solidFill>
                  <a:schemeClr val="accent2">
                    <a:lumMod val="50000"/>
                  </a:schemeClr>
                </a:solidFill>
              </a:rPr>
              <a:t>will be hosted by Princess </a:t>
            </a:r>
            <a:r>
              <a:rPr lang="en-US" b="1" dirty="0" err="1" smtClean="0">
                <a:solidFill>
                  <a:schemeClr val="accent2">
                    <a:lumMod val="50000"/>
                  </a:schemeClr>
                </a:solidFill>
              </a:rPr>
              <a:t>Sumaya</a:t>
            </a:r>
            <a:r>
              <a:rPr lang="en-US" b="1" dirty="0" smtClean="0">
                <a:solidFill>
                  <a:schemeClr val="accent2">
                    <a:lumMod val="50000"/>
                  </a:schemeClr>
                </a:solidFill>
              </a:rPr>
              <a:t> 	University </a:t>
            </a:r>
            <a:r>
              <a:rPr lang="en-US" b="1" dirty="0" smtClean="0">
                <a:solidFill>
                  <a:schemeClr val="accent2">
                    <a:lumMod val="50000"/>
                  </a:schemeClr>
                </a:solidFill>
              </a:rPr>
              <a:t>for Technology in </a:t>
            </a:r>
            <a:r>
              <a:rPr lang="en-US" b="1" dirty="0" smtClean="0">
                <a:solidFill>
                  <a:schemeClr val="accent2">
                    <a:lumMod val="50000"/>
                  </a:schemeClr>
                </a:solidFill>
              </a:rPr>
              <a:t>	Jordan </a:t>
            </a:r>
            <a:r>
              <a:rPr lang="en-US" b="1" dirty="0" smtClean="0">
                <a:solidFill>
                  <a:schemeClr val="accent2">
                    <a:lumMod val="50000"/>
                  </a:schemeClr>
                </a:solidFill>
              </a:rPr>
              <a:t>during </a:t>
            </a:r>
            <a:r>
              <a:rPr lang="en-US" b="1" dirty="0" smtClean="0">
                <a:solidFill>
                  <a:schemeClr val="accent2">
                    <a:lumMod val="50000"/>
                  </a:schemeClr>
                </a:solidFill>
              </a:rPr>
              <a:t>10-	12 	June </a:t>
            </a:r>
            <a:r>
              <a:rPr lang="en-US" b="1" dirty="0" smtClean="0">
                <a:solidFill>
                  <a:schemeClr val="accent2">
                    <a:lumMod val="50000"/>
                  </a:schemeClr>
                </a:solidFill>
              </a:rPr>
              <a:t>2014. </a:t>
            </a:r>
            <a:r>
              <a:rPr lang="en-US" b="1" dirty="0" smtClean="0">
                <a:solidFill>
                  <a:schemeClr val="accent2">
                    <a:lumMod val="50000"/>
                  </a:schemeClr>
                </a:solidFill>
              </a:rPr>
              <a:t>The conference will discuss 	the following 	topics:</a:t>
            </a:r>
          </a:p>
          <a:p>
            <a:pPr lvl="2" algn="just"/>
            <a:r>
              <a:rPr lang="en-US" sz="2600" b="1" dirty="0" smtClean="0">
                <a:solidFill>
                  <a:schemeClr val="accent2">
                    <a:lumMod val="50000"/>
                  </a:schemeClr>
                </a:solidFill>
              </a:rPr>
              <a:t>Internationalizing through Regional </a:t>
            </a:r>
            <a:r>
              <a:rPr lang="en-US" sz="2600" b="1" dirty="0" err="1" smtClean="0">
                <a:solidFill>
                  <a:schemeClr val="accent2">
                    <a:lumMod val="50000"/>
                  </a:schemeClr>
                </a:solidFill>
              </a:rPr>
              <a:t>Programmes</a:t>
            </a:r>
            <a:r>
              <a:rPr lang="en-US" sz="2600" b="1" dirty="0" smtClean="0">
                <a:solidFill>
                  <a:schemeClr val="accent2">
                    <a:lumMod val="50000"/>
                  </a:schemeClr>
                </a:solidFill>
              </a:rPr>
              <a:t>.</a:t>
            </a:r>
          </a:p>
          <a:p>
            <a:pPr lvl="2" algn="just"/>
            <a:r>
              <a:rPr lang="en-US" sz="2600" b="1" dirty="0" smtClean="0">
                <a:solidFill>
                  <a:schemeClr val="accent2">
                    <a:lumMod val="50000"/>
                  </a:schemeClr>
                </a:solidFill>
              </a:rPr>
              <a:t>Educating Global Citizens for Tomorrow: The Role of EU-Arab Higher Education Student and Staff Exchanges.</a:t>
            </a:r>
          </a:p>
          <a:p>
            <a:pPr lvl="2" algn="just"/>
            <a:r>
              <a:rPr lang="en-US" sz="2600" b="1" dirty="0" smtClean="0">
                <a:solidFill>
                  <a:schemeClr val="accent2">
                    <a:lumMod val="50000"/>
                  </a:schemeClr>
                </a:solidFill>
              </a:rPr>
              <a:t>Embedding Mobility into Institutional Partnership: The Example of Joint Degrees. </a:t>
            </a:r>
          </a:p>
          <a:p>
            <a:pPr lvl="2" algn="just"/>
            <a:r>
              <a:rPr lang="en-US" sz="2600" b="1" dirty="0" smtClean="0">
                <a:solidFill>
                  <a:schemeClr val="accent2">
                    <a:lumMod val="50000"/>
                  </a:schemeClr>
                </a:solidFill>
              </a:rPr>
              <a:t>Towards an Arab Mobility </a:t>
            </a:r>
            <a:r>
              <a:rPr lang="en-US" sz="2600" b="1" dirty="0" err="1" smtClean="0">
                <a:solidFill>
                  <a:schemeClr val="accent2">
                    <a:lumMod val="50000"/>
                  </a:schemeClr>
                </a:solidFill>
              </a:rPr>
              <a:t>Programme</a:t>
            </a:r>
            <a:r>
              <a:rPr lang="en-US" sz="2600" b="1" dirty="0" smtClean="0">
                <a:solidFill>
                  <a:schemeClr val="accent2">
                    <a:lumMod val="50000"/>
                  </a:schemeClr>
                </a:solidFill>
              </a:rPr>
              <a:t> and Reinforced EU-Arab Partnership.</a:t>
            </a:r>
          </a:p>
          <a:p>
            <a:endParaRPr lang="en-US" b="1" dirty="0" smtClean="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8229600" cy="4389120"/>
          </a:xfrm>
        </p:spPr>
        <p:txBody>
          <a:bodyPr/>
          <a:lstStyle/>
          <a:p>
            <a:pPr algn="just"/>
            <a:r>
              <a:rPr lang="en-US" dirty="0" smtClean="0"/>
              <a:t>(5) </a:t>
            </a:r>
            <a:r>
              <a:rPr lang="en-US" sz="2800" b="1" dirty="0" err="1" smtClean="0">
                <a:solidFill>
                  <a:schemeClr val="accent2">
                    <a:lumMod val="50000"/>
                  </a:schemeClr>
                </a:solidFill>
              </a:rPr>
              <a:t>AArU</a:t>
            </a:r>
            <a:r>
              <a:rPr lang="en-US" sz="2800" b="1" dirty="0" smtClean="0">
                <a:solidFill>
                  <a:schemeClr val="accent2">
                    <a:lumMod val="50000"/>
                  </a:schemeClr>
                </a:solidFill>
              </a:rPr>
              <a:t> will organize the Arab German 	Conference for Technical and Engineering 	universities  at Chemnitz University of 	Technology in Germany during 26-28 	October 2014.</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85000" lnSpcReduction="10000"/>
          </a:bodyPr>
          <a:lstStyle/>
          <a:p>
            <a:pPr lvl="0" algn="just" rtl="0">
              <a:buNone/>
            </a:pPr>
            <a:r>
              <a:rPr lang="en-US" sz="3500" dirty="0" smtClean="0"/>
              <a:t>	</a:t>
            </a:r>
            <a:r>
              <a:rPr lang="en-US" sz="3500" b="1" dirty="0" err="1" smtClean="0">
                <a:solidFill>
                  <a:srgbClr val="0000FF"/>
                </a:solidFill>
              </a:rPr>
              <a:t>AArU</a:t>
            </a:r>
            <a:r>
              <a:rPr lang="en-US" sz="3500" b="1" dirty="0" smtClean="0">
                <a:solidFill>
                  <a:srgbClr val="0000FF"/>
                </a:solidFill>
              </a:rPr>
              <a:t> also contribute in various EU – Erasmus </a:t>
            </a:r>
            <a:r>
              <a:rPr lang="en-US" sz="3500" b="1" dirty="0" err="1" smtClean="0">
                <a:solidFill>
                  <a:srgbClr val="0000FF"/>
                </a:solidFill>
              </a:rPr>
              <a:t>Mundus</a:t>
            </a:r>
            <a:r>
              <a:rPr lang="en-US" sz="3500" b="1" dirty="0" smtClean="0">
                <a:solidFill>
                  <a:srgbClr val="0000FF"/>
                </a:solidFill>
              </a:rPr>
              <a:t> projects, such as:</a:t>
            </a:r>
          </a:p>
          <a:p>
            <a:pPr lvl="0" algn="just" rtl="0">
              <a:buNone/>
            </a:pPr>
            <a:endParaRPr lang="en-US" b="1" dirty="0" smtClean="0">
              <a:solidFill>
                <a:srgbClr val="0000FF"/>
              </a:solidFill>
            </a:endParaRPr>
          </a:p>
          <a:p>
            <a:pPr algn="just" rtl="0">
              <a:buNone/>
            </a:pPr>
            <a:r>
              <a:rPr lang="en-US" sz="2400" dirty="0" smtClean="0"/>
              <a:t>	</a:t>
            </a:r>
            <a:r>
              <a:rPr lang="en-US" sz="3000" b="1" dirty="0" smtClean="0">
                <a:solidFill>
                  <a:srgbClr val="00B0F0"/>
                </a:solidFill>
              </a:rPr>
              <a:t>Al FIHRI </a:t>
            </a:r>
            <a:r>
              <a:rPr lang="en-US" sz="3000" b="1" dirty="0" err="1" smtClean="0">
                <a:solidFill>
                  <a:srgbClr val="00B0F0"/>
                </a:solidFill>
              </a:rPr>
              <a:t>programme</a:t>
            </a:r>
            <a:r>
              <a:rPr lang="en-US" sz="3000" b="1" dirty="0" smtClean="0">
                <a:solidFill>
                  <a:srgbClr val="00B0F0"/>
                </a:solidFill>
              </a:rPr>
              <a:t> </a:t>
            </a:r>
            <a:r>
              <a:rPr lang="en-US" sz="3000" b="1" dirty="0" smtClean="0">
                <a:solidFill>
                  <a:schemeClr val="accent2">
                    <a:lumMod val="50000"/>
                  </a:schemeClr>
                </a:solidFill>
              </a:rPr>
              <a:t>which proposes a coherent promotion strategy of the EU Higher Education and international training, involving 11 universities from North Africa and European partners. The program aims at contributing to development of human resources and international cooperation capacity of  Higher education institutions by putting forward a mobility scheme of 203 people.</a:t>
            </a:r>
          </a:p>
          <a:p>
            <a:pPr lvl="0" algn="just" rtl="0">
              <a:buNone/>
            </a:pPr>
            <a:r>
              <a:rPr lang="en-US" sz="3000" b="1" dirty="0" smtClean="0">
                <a:solidFill>
                  <a:schemeClr val="accent2">
                    <a:lumMod val="50000"/>
                  </a:schemeClr>
                </a:solidFill>
              </a:rPr>
              <a:t>	</a:t>
            </a:r>
            <a:endParaRPr lang="en-US" sz="30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lvl="0" algn="just" rtl="0">
              <a:buNone/>
            </a:pPr>
            <a:r>
              <a:rPr lang="en-US" dirty="0" smtClean="0"/>
              <a:t>	</a:t>
            </a:r>
            <a:r>
              <a:rPr lang="en-US" sz="2800" b="1" dirty="0" smtClean="0">
                <a:solidFill>
                  <a:srgbClr val="00B0F0"/>
                </a:solidFill>
              </a:rPr>
              <a:t>Program for Excellence Academic Cooperation Exchange PEACE (EU/Jordan, Syria, Lebanon and Palestine).</a:t>
            </a:r>
            <a:r>
              <a:rPr lang="en-US" sz="2800" b="1" dirty="0" smtClean="0">
                <a:solidFill>
                  <a:schemeClr val="accent2">
                    <a:lumMod val="50000"/>
                  </a:schemeClr>
                </a:solidFill>
              </a:rPr>
              <a:t>The objective of the program is to stimulate exchanges, contacts and transfer of know-how in order to provide valuable input for improving socioeconomic situation, to achieve greater equality, transparency and employability, to improve skills and qualification of institutions and individuals in number of areas of specific interest and to enhance bilateral relations.</a:t>
            </a:r>
          </a:p>
          <a:p>
            <a:pPr algn="just" rtl="0">
              <a:buNone/>
            </a:pPr>
            <a:endParaRPr lang="en-US" sz="2800" b="1" dirty="0" smtClean="0">
              <a:solidFill>
                <a:schemeClr val="accent2">
                  <a:lumMod val="50000"/>
                </a:schemeClr>
              </a:solidFill>
            </a:endParaRPr>
          </a:p>
          <a:p>
            <a:pPr lvl="0" algn="just" rtl="0">
              <a:buNone/>
            </a:pPr>
            <a:endParaRPr lang="en-US" dirty="0" smtClean="0"/>
          </a:p>
          <a:p>
            <a:endParaRPr lang="en-US" dirty="0" smtClean="0"/>
          </a:p>
          <a:p>
            <a:pPr algn="l" rtl="0"/>
            <a:endParaRPr lang="en-US" dirty="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None/>
            </a:pPr>
            <a:r>
              <a:rPr lang="en-US" b="1" u="sng" dirty="0" smtClean="0">
                <a:solidFill>
                  <a:srgbClr val="C00000"/>
                </a:solidFill>
              </a:rPr>
              <a:t>What are AARU’s Goals?</a:t>
            </a:r>
          </a:p>
          <a:p>
            <a:pPr>
              <a:buNone/>
            </a:pPr>
            <a:r>
              <a:rPr lang="en-US" dirty="0" smtClean="0"/>
              <a:t> </a:t>
            </a:r>
          </a:p>
          <a:p>
            <a:pPr>
              <a:buNone/>
            </a:pPr>
            <a:r>
              <a:rPr lang="en-US" dirty="0" smtClean="0"/>
              <a:t>	</a:t>
            </a:r>
            <a:r>
              <a:rPr lang="en-US" b="1" dirty="0" smtClean="0">
                <a:solidFill>
                  <a:schemeClr val="accent1">
                    <a:lumMod val="75000"/>
                  </a:schemeClr>
                </a:solidFill>
              </a:rPr>
              <a:t>The Association of Arab Universities has many important goals such as:</a:t>
            </a:r>
          </a:p>
          <a:p>
            <a:pPr lvl="0"/>
            <a:r>
              <a:rPr lang="en-US" b="1" dirty="0" smtClean="0">
                <a:solidFill>
                  <a:schemeClr val="accent1">
                    <a:lumMod val="75000"/>
                  </a:schemeClr>
                </a:solidFill>
              </a:rPr>
              <a:t>Enhancing cooperation amongst Arab universities and institutes of higher education and scientific research.</a:t>
            </a:r>
          </a:p>
          <a:p>
            <a:pPr algn="just"/>
            <a:r>
              <a:rPr lang="en-US" b="1" dirty="0" smtClean="0">
                <a:solidFill>
                  <a:schemeClr val="accent1">
                    <a:lumMod val="75000"/>
                  </a:schemeClr>
                </a:solidFill>
              </a:rPr>
              <a:t>Cooperating with counterpart associations and institutions to raise the level of higher education, to promote joint research projects, and to exchange knowledge.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Autofit/>
          </a:bodyPr>
          <a:lstStyle/>
          <a:p>
            <a:pPr algn="just">
              <a:buNone/>
            </a:pPr>
            <a:r>
              <a:rPr lang="en-US" sz="2800" b="1" dirty="0" smtClean="0">
                <a:solidFill>
                  <a:srgbClr val="00B0F0"/>
                </a:solidFill>
              </a:rPr>
              <a:t>	</a:t>
            </a:r>
            <a:r>
              <a:rPr lang="en-US" sz="2400" b="1" dirty="0" smtClean="0">
                <a:solidFill>
                  <a:srgbClr val="00B0F0"/>
                </a:solidFill>
              </a:rPr>
              <a:t>Project on “Development of a Higher Education and Research Area between Europe and the Middle </a:t>
            </a:r>
            <a:r>
              <a:rPr lang="en-US" sz="2400" b="1" dirty="0" err="1" smtClean="0">
                <a:solidFill>
                  <a:srgbClr val="00B0F0"/>
                </a:solidFill>
              </a:rPr>
              <a:t>EaSt</a:t>
            </a:r>
            <a:r>
              <a:rPr lang="en-US" sz="2400" b="1" dirty="0" smtClean="0">
                <a:solidFill>
                  <a:srgbClr val="00B0F0"/>
                </a:solidFill>
              </a:rPr>
              <a:t> HERMES”. </a:t>
            </a:r>
            <a:r>
              <a:rPr lang="en-US" sz="2000" b="1" dirty="0" smtClean="0">
                <a:solidFill>
                  <a:schemeClr val="accent2">
                    <a:lumMod val="50000"/>
                  </a:schemeClr>
                </a:solidFill>
              </a:rPr>
              <a:t>The project </a:t>
            </a:r>
            <a:r>
              <a:rPr lang="en-GB" sz="2000" b="1" dirty="0" smtClean="0">
                <a:solidFill>
                  <a:schemeClr val="accent2">
                    <a:lumMod val="50000"/>
                  </a:schemeClr>
                </a:solidFill>
              </a:rPr>
              <a:t>is coordinated by Aix-Marseille University/Tethys Network </a:t>
            </a:r>
            <a:r>
              <a:rPr lang="en-US" sz="2000" b="1" dirty="0" smtClean="0">
                <a:solidFill>
                  <a:schemeClr val="accent2">
                    <a:lumMod val="50000"/>
                  </a:schemeClr>
                </a:solidFill>
              </a:rPr>
              <a:t>and consists of 20 partner universities - 11 from the Middle East (Jordan, Lebanon, Syria, and Palestine) and 9 from the EU).The objectives are to develop higher education teaching and learning capacity through the transfer of know-how and knowledge; to improve the employability of the individuals by giving them the appropriate skills as regards to the </a:t>
            </a:r>
            <a:r>
              <a:rPr lang="en-US" sz="2000" b="1" dirty="0" err="1" smtClean="0">
                <a:solidFill>
                  <a:schemeClr val="accent2">
                    <a:lumMod val="50000"/>
                  </a:schemeClr>
                </a:solidFill>
              </a:rPr>
              <a:t>labour</a:t>
            </a:r>
            <a:r>
              <a:rPr lang="en-US" sz="2000" b="1" dirty="0" smtClean="0">
                <a:solidFill>
                  <a:schemeClr val="accent2">
                    <a:lumMod val="50000"/>
                  </a:schemeClr>
                </a:solidFill>
              </a:rPr>
              <a:t> market and an international experience in the context of globalization; To better integrate Middle East universities within the European Higher Education and Research Area and to contribute to  the harmonization of HE curricula and diplomas in accordance with the Bologna process. The project’s  objectives will be achieved through the mobility activities which concern undergraduate, master, doctoral and post-doctoral students as well as academic and </a:t>
            </a:r>
            <a:r>
              <a:rPr lang="en-US" sz="2000" b="1" smtClean="0">
                <a:solidFill>
                  <a:schemeClr val="accent2">
                    <a:lumMod val="50000"/>
                  </a:schemeClr>
                </a:solidFill>
              </a:rPr>
              <a:t>administrative staff. </a:t>
            </a:r>
            <a:r>
              <a:rPr lang="en-US" sz="2000" b="1" dirty="0" smtClean="0">
                <a:solidFill>
                  <a:schemeClr val="accent2">
                    <a:lumMod val="50000"/>
                  </a:schemeClr>
                </a:solidFill>
              </a:rPr>
              <a:t>	</a:t>
            </a:r>
          </a:p>
          <a:p>
            <a:pPr algn="just">
              <a:buNone/>
            </a:pPr>
            <a:endParaRPr lang="en-US" sz="2000" b="1" dirty="0" smtClean="0">
              <a:solidFill>
                <a:schemeClr val="accent2">
                  <a:lumMod val="50000"/>
                </a:schemeClr>
              </a:solidFill>
            </a:endParaRPr>
          </a:p>
          <a:p>
            <a:pPr algn="just">
              <a:buNone/>
            </a:pPr>
            <a:endParaRPr lang="en-US" sz="1000" b="1" dirty="0" smtClean="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fontScale="92500" lnSpcReduction="10000"/>
          </a:bodyPr>
          <a:lstStyle/>
          <a:p>
            <a:pPr algn="just" rtl="0">
              <a:buNone/>
            </a:pPr>
            <a:r>
              <a:rPr lang="en-US" b="1" dirty="0" smtClean="0">
                <a:solidFill>
                  <a:srgbClr val="FF0000"/>
                </a:solidFill>
              </a:rPr>
              <a:t>	</a:t>
            </a:r>
            <a:r>
              <a:rPr lang="en-US" sz="4000" b="1" dirty="0" err="1" smtClean="0">
                <a:solidFill>
                  <a:srgbClr val="FF0000"/>
                </a:solidFill>
              </a:rPr>
              <a:t>AArU</a:t>
            </a:r>
            <a:r>
              <a:rPr lang="en-US" sz="4000" b="1" dirty="0" smtClean="0">
                <a:solidFill>
                  <a:srgbClr val="FF0000"/>
                </a:solidFill>
              </a:rPr>
              <a:t> signed partnership with many tempus projects such as:</a:t>
            </a:r>
            <a:endParaRPr lang="en-US" b="1" dirty="0" smtClean="0">
              <a:solidFill>
                <a:srgbClr val="FF0000"/>
              </a:solidFill>
            </a:endParaRPr>
          </a:p>
          <a:p>
            <a:pPr algn="just"/>
            <a:r>
              <a:rPr lang="en-US" sz="3000" b="1" dirty="0" smtClean="0">
                <a:solidFill>
                  <a:srgbClr val="00B0F0"/>
                </a:solidFill>
              </a:rPr>
              <a:t>TEMPUS Leadership in Higher Education Management  </a:t>
            </a:r>
            <a:r>
              <a:rPr lang="en-US" sz="3000" b="1" dirty="0" smtClean="0">
                <a:solidFill>
                  <a:schemeClr val="accent2">
                    <a:lumMod val="50000"/>
                  </a:schemeClr>
                </a:solidFill>
              </a:rPr>
              <a:t>which is dedicated to the topic of university Leadership.  It aims to help at three levels – existing leaders, potential leaders and aspiring leaders. The material from the previous levels will be distilled into masters level modules which could form the basis of a Masters degree. The project is also supporting the role of women in Higher Education management through a group called</a:t>
            </a:r>
            <a:r>
              <a:rPr lang="en-US" sz="3000" b="1" dirty="0" smtClean="0"/>
              <a:t> </a:t>
            </a:r>
            <a:r>
              <a:rPr lang="en-US" sz="3000" b="1" dirty="0" smtClean="0">
                <a:hlinkClick r:id="rId2"/>
              </a:rPr>
              <a:t>WHEEL</a:t>
            </a:r>
            <a:endParaRPr lang="en-US" sz="3000" b="1" dirty="0" smtClean="0"/>
          </a:p>
          <a:p>
            <a:endParaRPr lang="en-US" dirty="0" smtClean="0"/>
          </a:p>
          <a:p>
            <a:pPr lvl="0" algn="just" rtl="0"/>
            <a:endParaRPr lang="en-US" dirty="0" smtClean="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pPr lvl="0" algn="just"/>
            <a:r>
              <a:rPr lang="en-US" sz="3200" b="1" dirty="0" smtClean="0">
                <a:solidFill>
                  <a:srgbClr val="00B0F0"/>
                </a:solidFill>
              </a:rPr>
              <a:t>TEMPUS </a:t>
            </a:r>
            <a:r>
              <a:rPr lang="en-US" sz="3200" b="1" dirty="0" err="1" smtClean="0">
                <a:solidFill>
                  <a:srgbClr val="00B0F0"/>
                </a:solidFill>
              </a:rPr>
              <a:t>EQuAM</a:t>
            </a:r>
            <a:r>
              <a:rPr lang="en-US" sz="3200" b="1" dirty="0" smtClean="0">
                <a:solidFill>
                  <a:srgbClr val="00B0F0"/>
                </a:solidFill>
              </a:rPr>
              <a:t> Enhancing Quality Management in Jordanian Universities </a:t>
            </a:r>
            <a:r>
              <a:rPr lang="en-US" sz="3200" b="1" dirty="0" smtClean="0">
                <a:solidFill>
                  <a:schemeClr val="accent2">
                    <a:lumMod val="50000"/>
                  </a:schemeClr>
                </a:solidFill>
              </a:rPr>
              <a:t>. The project is led by University of Barcelona and aims at  assisting the creation of a model to assess the quality of the Jordanian higher education system.</a:t>
            </a:r>
          </a:p>
          <a:p>
            <a:pPr algn="just"/>
            <a:endParaRPr lang="en-US" sz="28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Autofit/>
          </a:bodyPr>
          <a:lstStyle/>
          <a:p>
            <a:pPr algn="just"/>
            <a:r>
              <a:rPr lang="en-US" sz="2800" b="1" dirty="0" smtClean="0">
                <a:solidFill>
                  <a:srgbClr val="00B0F0"/>
                </a:solidFill>
              </a:rPr>
              <a:t>Building Capacity for University Management in the ENPI South Region BUCUM </a:t>
            </a:r>
            <a:r>
              <a:rPr lang="en-US" sz="2800" b="1" dirty="0" smtClean="0">
                <a:solidFill>
                  <a:schemeClr val="accent2">
                    <a:lumMod val="50000"/>
                  </a:schemeClr>
                </a:solidFill>
              </a:rPr>
              <a:t>which is coordinated by Cardiff Metropolitan University  in the MENA region. The wider objective of the project is to demonstrate that good management practices can build sustainable Higher Education cooperation between nations. The project does this by addressing the challenges facing the management of a global university in the 21st Century.</a:t>
            </a:r>
            <a:endParaRPr lang="en-US" sz="28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algn="just"/>
            <a:r>
              <a:rPr lang="en-US" dirty="0" smtClean="0"/>
              <a:t>"</a:t>
            </a:r>
            <a:r>
              <a:rPr lang="en-US" sz="2800" b="1" dirty="0" err="1" smtClean="0">
                <a:solidFill>
                  <a:srgbClr val="00B0F0"/>
                </a:solidFill>
              </a:rPr>
              <a:t>Modernisation</a:t>
            </a:r>
            <a:r>
              <a:rPr lang="en-US" sz="2800" b="1" dirty="0" smtClean="0">
                <a:solidFill>
                  <a:srgbClr val="00B0F0"/>
                </a:solidFill>
              </a:rPr>
              <a:t> of Institutional Management of </a:t>
            </a:r>
            <a:r>
              <a:rPr lang="en-US" sz="2800" b="1" dirty="0" err="1" smtClean="0">
                <a:solidFill>
                  <a:srgbClr val="00B0F0"/>
                </a:solidFill>
              </a:rPr>
              <a:t>Internationalisation</a:t>
            </a:r>
            <a:r>
              <a:rPr lang="en-US" sz="2800" b="1" dirty="0" smtClean="0">
                <a:solidFill>
                  <a:srgbClr val="00B0F0"/>
                </a:solidFill>
              </a:rPr>
              <a:t> in South Neighboring Countries: Towards </a:t>
            </a:r>
            <a:r>
              <a:rPr lang="en-US" sz="2800" b="1" dirty="0" err="1" smtClean="0">
                <a:solidFill>
                  <a:srgbClr val="00B0F0"/>
                </a:solidFill>
              </a:rPr>
              <a:t>Internationalisation</a:t>
            </a:r>
            <a:r>
              <a:rPr lang="en-US" sz="2800" b="1" dirty="0" smtClean="0">
                <a:solidFill>
                  <a:srgbClr val="00B0F0"/>
                </a:solidFill>
              </a:rPr>
              <a:t> Management Model“ MIMI, </a:t>
            </a:r>
            <a:r>
              <a:rPr lang="en-US" sz="2800" dirty="0" smtClean="0"/>
              <a:t>The </a:t>
            </a:r>
            <a:r>
              <a:rPr lang="en-US" sz="2800" dirty="0" err="1" smtClean="0"/>
              <a:t>MIMi</a:t>
            </a:r>
            <a:r>
              <a:rPr lang="en-US" sz="2800" dirty="0" smtClean="0"/>
              <a:t> Project is addressed to six Universities in Jordan, Morocco and Lebanon and its main aim is upgrading of internationalization processes in those Universities.</a:t>
            </a:r>
            <a:endParaRPr lang="en-US" sz="2800" b="1" dirty="0" smtClean="0">
              <a:solidFill>
                <a:srgbClr val="00B0F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lstStyle/>
          <a:p>
            <a:pPr algn="just"/>
            <a:r>
              <a:rPr lang="en-US" sz="2800" b="1" dirty="0" smtClean="0">
                <a:solidFill>
                  <a:srgbClr val="00B0F0"/>
                </a:solidFill>
              </a:rPr>
              <a:t>ENPI South: K Knowledge of recognition procedures in ENPI South countries </a:t>
            </a:r>
            <a:r>
              <a:rPr lang="en-US" sz="2800" b="1" dirty="0" err="1" smtClean="0">
                <a:solidFill>
                  <a:srgbClr val="00B0F0"/>
                </a:solidFill>
              </a:rPr>
              <a:t>RecoNow</a:t>
            </a:r>
            <a:r>
              <a:rPr lang="en-US" sz="2800" b="1" dirty="0" smtClean="0">
                <a:solidFill>
                  <a:srgbClr val="00B0F0"/>
                </a:solidFill>
              </a:rPr>
              <a:t>, </a:t>
            </a:r>
            <a:r>
              <a:rPr lang="en-US" sz="2800" b="1" dirty="0" smtClean="0">
                <a:solidFill>
                  <a:schemeClr val="accent2">
                    <a:lumMod val="50000"/>
                  </a:schemeClr>
                </a:solidFill>
              </a:rPr>
              <a:t>The aim of </a:t>
            </a:r>
            <a:r>
              <a:rPr lang="en-US" sz="2800" b="1" dirty="0" err="1" smtClean="0">
                <a:solidFill>
                  <a:schemeClr val="accent2">
                    <a:lumMod val="50000"/>
                  </a:schemeClr>
                </a:solidFill>
              </a:rPr>
              <a:t>RecoNow</a:t>
            </a:r>
            <a:r>
              <a:rPr lang="en-US" sz="2800" b="1" dirty="0" smtClean="0">
                <a:solidFill>
                  <a:schemeClr val="accent2">
                    <a:lumMod val="50000"/>
                  </a:schemeClr>
                </a:solidFill>
              </a:rPr>
              <a:t> project is to </a:t>
            </a:r>
            <a:r>
              <a:rPr lang="en-US" sz="2800" b="1" dirty="0" err="1" smtClean="0">
                <a:solidFill>
                  <a:schemeClr val="accent2">
                    <a:lumMod val="50000"/>
                  </a:schemeClr>
                </a:solidFill>
              </a:rPr>
              <a:t>favour</a:t>
            </a:r>
            <a:r>
              <a:rPr lang="en-US" sz="2800" b="1" dirty="0" smtClean="0">
                <a:solidFill>
                  <a:schemeClr val="accent2">
                    <a:lumMod val="50000"/>
                  </a:schemeClr>
                </a:solidFill>
              </a:rPr>
              <a:t> and to increase the quality of vertical and  horizontal student mobility within Middle East and European higher education systems. </a:t>
            </a:r>
          </a:p>
          <a:p>
            <a:pPr algn="just"/>
            <a:endParaRPr lang="en-US" sz="2800" b="1" dirty="0" smtClean="0">
              <a:solidFill>
                <a:srgbClr val="00B0F0"/>
              </a:solidFill>
            </a:endParaRP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lstStyle/>
          <a:p>
            <a:pPr algn="just"/>
            <a:r>
              <a:rPr lang="en-US" sz="2800" b="1" dirty="0" smtClean="0">
                <a:solidFill>
                  <a:srgbClr val="00B0F0"/>
                </a:solidFill>
              </a:rPr>
              <a:t>Enhancing Quality of Technology-Enhanced Learning at Jordanian Universities </a:t>
            </a:r>
            <a:r>
              <a:rPr lang="en-US" sz="2800" b="1" dirty="0" err="1" smtClean="0">
                <a:solidFill>
                  <a:srgbClr val="00B0F0"/>
                </a:solidFill>
              </a:rPr>
              <a:t>EQTeL</a:t>
            </a:r>
            <a:r>
              <a:rPr lang="en-US" sz="2800" b="1" dirty="0" smtClean="0">
                <a:solidFill>
                  <a:srgbClr val="00B0F0"/>
                </a:solidFill>
              </a:rPr>
              <a:t>, </a:t>
            </a:r>
            <a:r>
              <a:rPr lang="en-US" sz="2800" b="1" dirty="0" smtClean="0">
                <a:solidFill>
                  <a:schemeClr val="accent2">
                    <a:lumMod val="50000"/>
                  </a:schemeClr>
                </a:solidFill>
              </a:rPr>
              <a:t>it aims to improve the quality and relevance of technology-enhanced learning (</a:t>
            </a:r>
            <a:r>
              <a:rPr lang="en-US" sz="2800" b="1" dirty="0" err="1" smtClean="0">
                <a:solidFill>
                  <a:schemeClr val="accent2">
                    <a:lumMod val="50000"/>
                  </a:schemeClr>
                </a:solidFill>
              </a:rPr>
              <a:t>TeL</a:t>
            </a:r>
            <a:r>
              <a:rPr lang="en-US" sz="2800" b="1" dirty="0" smtClean="0">
                <a:solidFill>
                  <a:schemeClr val="accent2">
                    <a:lumMod val="50000"/>
                  </a:schemeClr>
                </a:solidFill>
              </a:rPr>
              <a:t>) at Jordanian higher education institutions and to enable the country’s easier inclusion into European Higher Education Area. The main project objective is to improve, develop and implement accreditation standards, guidelines and procedures for quality assurance of </a:t>
            </a:r>
            <a:r>
              <a:rPr lang="en-US" sz="2800" b="1" dirty="0" err="1" smtClean="0">
                <a:solidFill>
                  <a:schemeClr val="accent2">
                    <a:lumMod val="50000"/>
                  </a:schemeClr>
                </a:solidFill>
              </a:rPr>
              <a:t>TeL</a:t>
            </a:r>
            <a:r>
              <a:rPr lang="en-US" sz="2800" b="1" dirty="0" smtClean="0">
                <a:solidFill>
                  <a:schemeClr val="accent2">
                    <a:lumMod val="50000"/>
                  </a:schemeClr>
                </a:solidFill>
              </a:rPr>
              <a:t> courses and study programs at a national level.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fontScale="47500" lnSpcReduction="20000"/>
          </a:bodyPr>
          <a:lstStyle/>
          <a:p>
            <a:pPr algn="just"/>
            <a:r>
              <a:rPr lang="en-US" sz="5900" b="1" dirty="0" smtClean="0">
                <a:solidFill>
                  <a:srgbClr val="00B0F0"/>
                </a:solidFill>
              </a:rPr>
              <a:t>Tuning Middle East and North Africa T-MEDA</a:t>
            </a:r>
            <a:r>
              <a:rPr lang="en-US" sz="4500" b="1" dirty="0" smtClean="0">
                <a:solidFill>
                  <a:srgbClr val="00B0F0"/>
                </a:solidFill>
              </a:rPr>
              <a:t>,</a:t>
            </a:r>
            <a:r>
              <a:rPr lang="en-US" dirty="0" smtClean="0"/>
              <a:t> </a:t>
            </a:r>
            <a:r>
              <a:rPr lang="en-US" sz="6000" b="1" dirty="0" smtClean="0">
                <a:solidFill>
                  <a:schemeClr val="accent2">
                    <a:lumMod val="50000"/>
                  </a:schemeClr>
                </a:solidFill>
              </a:rPr>
              <a:t>it aims at </a:t>
            </a:r>
            <a:r>
              <a:rPr lang="en-US" sz="6100" b="1" dirty="0" smtClean="0">
                <a:solidFill>
                  <a:schemeClr val="accent2">
                    <a:lumMod val="50000"/>
                  </a:schemeClr>
                </a:solidFill>
              </a:rPr>
              <a:t>implementing</a:t>
            </a:r>
            <a:r>
              <a:rPr lang="en-US" sz="6000" b="1" dirty="0" smtClean="0">
                <a:solidFill>
                  <a:schemeClr val="accent2">
                    <a:lumMod val="50000"/>
                  </a:schemeClr>
                </a:solidFill>
              </a:rPr>
              <a:t> of the Bologna tools in Southern Neighboring Area universities through building of a framework of comparable, compatible and transparent </a:t>
            </a:r>
            <a:r>
              <a:rPr lang="en-US" sz="6000" b="1" dirty="0" err="1" smtClean="0">
                <a:solidFill>
                  <a:schemeClr val="accent2">
                    <a:lumMod val="50000"/>
                  </a:schemeClr>
                </a:solidFill>
              </a:rPr>
              <a:t>programmes</a:t>
            </a:r>
            <a:r>
              <a:rPr lang="en-US" sz="6000" b="1" dirty="0" smtClean="0">
                <a:solidFill>
                  <a:schemeClr val="accent2">
                    <a:lumMod val="50000"/>
                  </a:schemeClr>
                </a:solidFill>
              </a:rPr>
              <a:t> of studies. In order to achieve this, four specific objectives have been identified: to apply the Tuning methodology in universities of SNA in four subject areas – Law and Good Governance including Human Rights; Healthcare and Nursing; Construction Trades, Engineering and Architecture; Tourism; </a:t>
            </a:r>
            <a:endParaRPr lang="en-US" sz="5000"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799"/>
            <a:ext cx="8229600" cy="4648201"/>
          </a:xfrm>
        </p:spPr>
        <p:txBody>
          <a:bodyPr/>
          <a:lstStyle/>
          <a:p>
            <a:pPr algn="just" rtl="0">
              <a:buNone/>
            </a:pPr>
            <a:r>
              <a:rPr lang="en-US" dirty="0" smtClean="0"/>
              <a:t>	</a:t>
            </a:r>
            <a:r>
              <a:rPr lang="en-US" sz="3200" b="1" dirty="0" err="1" smtClean="0">
                <a:solidFill>
                  <a:schemeClr val="accent2">
                    <a:lumMod val="50000"/>
                  </a:schemeClr>
                </a:solidFill>
              </a:rPr>
              <a:t>AArU</a:t>
            </a:r>
            <a:r>
              <a:rPr lang="en-US" sz="3200" b="1" dirty="0" smtClean="0">
                <a:solidFill>
                  <a:schemeClr val="accent2">
                    <a:lumMod val="50000"/>
                  </a:schemeClr>
                </a:solidFill>
              </a:rPr>
              <a:t> contributes in the African Higher Education Harmonization and Tuning Project, which is part of the Africa-EU strategic partnership and is to enhance degree comparability, graduate mobility and employability.</a:t>
            </a:r>
          </a:p>
          <a:p>
            <a:endParaRPr lang="en-US" sz="3200" b="1"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Arab European Leadership Network for Higher Education (ARELEN)</a:t>
            </a:r>
            <a:endParaRPr lang="en-US" sz="3600" b="1" dirty="0"/>
          </a:p>
        </p:txBody>
      </p:sp>
      <p:sp>
        <p:nvSpPr>
          <p:cNvPr id="3" name="Content Placeholder 2"/>
          <p:cNvSpPr>
            <a:spLocks noGrp="1"/>
          </p:cNvSpPr>
          <p:nvPr>
            <p:ph idx="1"/>
          </p:nvPr>
        </p:nvSpPr>
        <p:spPr>
          <a:xfrm>
            <a:off x="457200" y="2590800"/>
            <a:ext cx="8229600" cy="3733800"/>
          </a:xfrm>
        </p:spPr>
        <p:txBody>
          <a:bodyPr>
            <a:normAutofit/>
          </a:bodyPr>
          <a:lstStyle/>
          <a:p>
            <a:pPr algn="just"/>
            <a:r>
              <a:rPr lang="en-US" sz="3600" dirty="0" smtClean="0"/>
              <a:t>ARELEN is an outcome of the Tempus project "Leadership in Higher Education Management", coordinated by Cardiff Metropolitan University. Co-founded by Association of Arab Universities.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Autofit/>
          </a:bodyPr>
          <a:lstStyle/>
          <a:p>
            <a:r>
              <a:rPr lang="en-US" sz="2800" b="1" dirty="0" smtClean="0">
                <a:solidFill>
                  <a:schemeClr val="accent1">
                    <a:lumMod val="75000"/>
                  </a:schemeClr>
                </a:solidFill>
              </a:rPr>
              <a:t>Maintaining close relations with many national, regional and international institutions and organizations to exchange ideas and experience in fields of higher education and research.</a:t>
            </a:r>
          </a:p>
          <a:p>
            <a:pPr lvl="0"/>
            <a:r>
              <a:rPr lang="en-US" sz="2800" b="1" dirty="0" smtClean="0">
                <a:solidFill>
                  <a:schemeClr val="accent1">
                    <a:lumMod val="75000"/>
                  </a:schemeClr>
                </a:solidFill>
              </a:rPr>
              <a:t>Supporting and encouraging mutual mobility of students and staff members among Arab universities.</a:t>
            </a:r>
          </a:p>
          <a:p>
            <a:pPr lvl="0"/>
            <a:r>
              <a:rPr lang="en-US" sz="2800" b="1" dirty="0" smtClean="0">
                <a:solidFill>
                  <a:schemeClr val="accent1">
                    <a:lumMod val="75000"/>
                  </a:schemeClr>
                </a:solidFill>
              </a:rPr>
              <a:t>Cooperating to promote quality assurance and accreditation in the Arab Universities</a:t>
            </a:r>
            <a:r>
              <a:rPr lang="en-US" sz="3000" dirty="0" smtClean="0"/>
              <a:t>.</a:t>
            </a:r>
          </a:p>
          <a:p>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lnSpcReduction="10000"/>
          </a:bodyPr>
          <a:lstStyle/>
          <a:p>
            <a:pPr algn="just"/>
            <a:r>
              <a:rPr lang="en-US" sz="2800" dirty="0" smtClean="0"/>
              <a:t>The principle mission of ARELEN is to provide a platform for higher education institutions to facilitate the mutual learning of current and future leadership through the exchange of experiences, expertise and best practices. ARELEN will enhance existing and facilitate new links between leaders of higher education institutions within the Arab region and between the Arab and European region. ARELEN will contribute to building leadership capacities necessary to face the dynamic environment in which higher education institutions are operating using innovative and sustainable approaches thereby enhancing the quality of higher education institutions.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lnSpcReduction="10000"/>
          </a:bodyPr>
          <a:lstStyle/>
          <a:p>
            <a:pPr algn="just"/>
            <a:r>
              <a:rPr lang="en-US" sz="3200" dirty="0" smtClean="0"/>
              <a:t>The First workshop was held at </a:t>
            </a:r>
            <a:r>
              <a:rPr lang="en-US" sz="3200" dirty="0" err="1" smtClean="0"/>
              <a:t>AArU</a:t>
            </a:r>
            <a:r>
              <a:rPr lang="en-US" sz="3200" dirty="0" smtClean="0"/>
              <a:t> headquarters on 24-25 February 2014 in Amman, Jordan in cooperation with the British Council and the Leadership Foundation in UK. 30 Arab Rectors and vice Rectors of universities attended this workshop which was concerned about Leadership and Internationalization</a:t>
            </a:r>
            <a:r>
              <a:rPr lang="en-US" dirty="0" smtClean="0"/>
              <a:t>.</a:t>
            </a:r>
          </a:p>
          <a:p>
            <a:pPr algn="just"/>
            <a:r>
              <a:rPr lang="en-US" sz="3200" dirty="0" smtClean="0"/>
              <a:t>In future, other workshops will be organized in various topics regarding university leadership.</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Content Placeholder 2"/>
          <p:cNvSpPr>
            <a:spLocks noGrp="1"/>
          </p:cNvSpPr>
          <p:nvPr>
            <p:ph idx="1"/>
          </p:nvPr>
        </p:nvSpPr>
        <p:spPr/>
        <p:txBody>
          <a:bodyPr/>
          <a:lstStyle/>
          <a:p>
            <a:pPr algn="ctr" rtl="0">
              <a:buFont typeface="Arial" pitchFamily="34" charset="0"/>
              <a:buNone/>
            </a:pPr>
            <a:r>
              <a:rPr lang="en-US" sz="6000" b="1" smtClean="0"/>
              <a:t>Thank You for Your Time</a:t>
            </a:r>
          </a:p>
        </p:txBody>
      </p:sp>
      <p:sp>
        <p:nvSpPr>
          <p:cNvPr id="4" name="Slide Number Placeholder 3"/>
          <p:cNvSpPr>
            <a:spLocks noGrp="1"/>
          </p:cNvSpPr>
          <p:nvPr>
            <p:ph type="sldNum" sz="quarter" idx="12"/>
          </p:nvPr>
        </p:nvSpPr>
        <p:spPr/>
        <p:txBody>
          <a:bodyPr/>
          <a:lstStyle/>
          <a:p>
            <a:pPr>
              <a:defRPr/>
            </a:pPr>
            <a:fld id="{62215AD4-F05A-46C5-83BD-D29C51D38F8E}" type="slidenum">
              <a:rPr lang="en-US" smtClean="0"/>
              <a:pPr>
                <a:defRPr/>
              </a:pPr>
              <a:t>52</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algn="just"/>
            <a:r>
              <a:rPr lang="en-US" sz="2800" b="1" dirty="0" smtClean="0">
                <a:solidFill>
                  <a:schemeClr val="accent1">
                    <a:lumMod val="75000"/>
                  </a:schemeClr>
                </a:solidFill>
              </a:rPr>
              <a:t>The Association of Arab Universities functions through three main bodies, </a:t>
            </a:r>
            <a:r>
              <a:rPr lang="en-US" b="1" dirty="0" smtClean="0">
                <a:solidFill>
                  <a:srgbClr val="C00000"/>
                </a:solidFill>
              </a:rPr>
              <a:t>The General Conference</a:t>
            </a:r>
            <a:r>
              <a:rPr lang="en-US" dirty="0" smtClean="0">
                <a:solidFill>
                  <a:srgbClr val="C00000"/>
                </a:solidFill>
              </a:rPr>
              <a:t> </a:t>
            </a:r>
            <a:r>
              <a:rPr lang="en-US" sz="2800" b="1" dirty="0" smtClean="0">
                <a:solidFill>
                  <a:schemeClr val="accent1">
                    <a:lumMod val="75000"/>
                  </a:schemeClr>
                </a:solidFill>
              </a:rPr>
              <a:t>of the Association, which is the highest authority of the Association; </a:t>
            </a:r>
            <a:r>
              <a:rPr lang="en-US" b="1" dirty="0" smtClean="0">
                <a:solidFill>
                  <a:srgbClr val="C00000"/>
                </a:solidFill>
              </a:rPr>
              <a:t>The Executive Council</a:t>
            </a:r>
            <a:r>
              <a:rPr lang="en-US" dirty="0" smtClean="0"/>
              <a:t> </a:t>
            </a:r>
            <a:r>
              <a:rPr lang="en-US" sz="2800" b="1" dirty="0" smtClean="0">
                <a:solidFill>
                  <a:schemeClr val="accent1">
                    <a:lumMod val="75000"/>
                  </a:schemeClr>
                </a:solidFill>
              </a:rPr>
              <a:t>and</a:t>
            </a:r>
            <a:r>
              <a:rPr lang="en-US" dirty="0" smtClean="0"/>
              <a:t> </a:t>
            </a:r>
            <a:r>
              <a:rPr lang="en-US" b="1" dirty="0" smtClean="0">
                <a:solidFill>
                  <a:srgbClr val="C00000"/>
                </a:solidFill>
              </a:rPr>
              <a:t>the General Secretariat. </a:t>
            </a:r>
            <a:endParaRPr lang="en-US" dirty="0" smtClean="0">
              <a:solidFill>
                <a:srgbClr val="C00000"/>
              </a:solidFill>
            </a:endParaRPr>
          </a:p>
          <a:p>
            <a:pPr algn="just"/>
            <a:r>
              <a:rPr lang="en-US" sz="2800" b="1" dirty="0" err="1" smtClean="0">
                <a:solidFill>
                  <a:schemeClr val="accent1">
                    <a:lumMod val="75000"/>
                  </a:schemeClr>
                </a:solidFill>
              </a:rPr>
              <a:t>AArU</a:t>
            </a:r>
            <a:r>
              <a:rPr lang="en-US" sz="2800" b="1" dirty="0" smtClean="0">
                <a:solidFill>
                  <a:schemeClr val="accent1">
                    <a:lumMod val="75000"/>
                  </a:schemeClr>
                </a:solidFill>
              </a:rPr>
              <a:t> has also affiliated councils, centers and funds that are hosted by various member universities. These are as follows: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Content Placeholder 2"/>
          <p:cNvSpPr>
            <a:spLocks noGrp="1"/>
          </p:cNvSpPr>
          <p:nvPr>
            <p:ph idx="1"/>
          </p:nvPr>
        </p:nvSpPr>
        <p:spPr>
          <a:xfrm>
            <a:off x="457200" y="914400"/>
            <a:ext cx="8229600" cy="5211763"/>
          </a:xfrm>
        </p:spPr>
        <p:txBody>
          <a:bodyPr/>
          <a:lstStyle/>
          <a:p>
            <a:pPr algn="l" rtl="0">
              <a:buFont typeface="Arial" pitchFamily="34" charset="0"/>
              <a:buNone/>
            </a:pPr>
            <a:r>
              <a:rPr lang="en-US" sz="3600" b="1" dirty="0" smtClean="0">
                <a:solidFill>
                  <a:srgbClr val="C00000"/>
                </a:solidFill>
              </a:rPr>
              <a:t>1</a:t>
            </a:r>
            <a:r>
              <a:rPr lang="en-US" sz="2000" b="1" dirty="0" smtClean="0">
                <a:solidFill>
                  <a:srgbClr val="C00000"/>
                </a:solidFill>
              </a:rPr>
              <a:t>- </a:t>
            </a:r>
            <a:r>
              <a:rPr lang="en-US" sz="3600" b="1" dirty="0" smtClean="0">
                <a:solidFill>
                  <a:srgbClr val="C00000"/>
                </a:solidFill>
              </a:rPr>
              <a:t>The Arab Council for Training of Arab Universities Students (hosted by University of Jordan).</a:t>
            </a:r>
          </a:p>
          <a:p>
            <a:pPr algn="just" rtl="0">
              <a:buNone/>
            </a:pPr>
            <a:r>
              <a:rPr lang="en-US" sz="3600" dirty="0" smtClean="0"/>
              <a:t>	</a:t>
            </a:r>
            <a:r>
              <a:rPr lang="en-US" sz="2800" b="1" dirty="0" smtClean="0">
                <a:solidFill>
                  <a:schemeClr val="accent2">
                    <a:lumMod val="75000"/>
                  </a:schemeClr>
                </a:solidFill>
              </a:rPr>
              <a:t>The aim of the Council is to facilitate intra-Arab student mobility from various universities to get professional training opportunities at different Arab universities, companies and organizations located in different Arab countries. </a:t>
            </a:r>
          </a:p>
        </p:txBody>
      </p:sp>
      <p:sp>
        <p:nvSpPr>
          <p:cNvPr id="4" name="Slide Number Placeholder 3"/>
          <p:cNvSpPr>
            <a:spLocks noGrp="1"/>
          </p:cNvSpPr>
          <p:nvPr>
            <p:ph type="sldNum" sz="quarter" idx="12"/>
          </p:nvPr>
        </p:nvSpPr>
        <p:spPr/>
        <p:txBody>
          <a:bodyPr/>
          <a:lstStyle/>
          <a:p>
            <a:pPr>
              <a:defRPr/>
            </a:pPr>
            <a:fld id="{E8AE8DA1-D9A5-4513-9980-39C260C9C45C}"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686800" cy="5105400"/>
          </a:xfrm>
        </p:spPr>
        <p:txBody>
          <a:bodyPr>
            <a:normAutofit fontScale="92500" lnSpcReduction="10000"/>
          </a:bodyPr>
          <a:lstStyle/>
          <a:p>
            <a:pPr algn="l" rtl="0">
              <a:buNone/>
            </a:pPr>
            <a:r>
              <a:rPr lang="en-US" b="1" dirty="0" smtClean="0">
                <a:solidFill>
                  <a:srgbClr val="C00000"/>
                </a:solidFill>
              </a:rPr>
              <a:t>2- The Arab Council for Higher Studies and  Scientific Research (hosted by Cairo University).</a:t>
            </a:r>
          </a:p>
          <a:p>
            <a:pPr algn="l" rtl="0">
              <a:buNone/>
            </a:pPr>
            <a:endParaRPr lang="en-US" b="1" dirty="0" smtClean="0"/>
          </a:p>
          <a:p>
            <a:pPr algn="just" rtl="0">
              <a:buNone/>
            </a:pPr>
            <a:r>
              <a:rPr lang="en-US" dirty="0" smtClean="0"/>
              <a:t>	</a:t>
            </a:r>
            <a:r>
              <a:rPr lang="en-US" sz="2800" b="1" dirty="0" smtClean="0">
                <a:solidFill>
                  <a:schemeClr val="accent2">
                    <a:lumMod val="75000"/>
                  </a:schemeClr>
                </a:solidFill>
              </a:rPr>
              <a:t>The Council’s main objectives are to set scientific standards for the accreditation of graduate programs and encouraging research and joint Arab universities activities; to encourage the publication of scientific research; to provide technical consultancy services and studies in the area of development in the Arab world.</a:t>
            </a:r>
          </a:p>
          <a:p>
            <a:pPr algn="just" rtl="0">
              <a:buNone/>
            </a:pPr>
            <a:endParaRPr lang="en-US" b="1" dirty="0" smtClean="0">
              <a:solidFill>
                <a:schemeClr val="accent2">
                  <a:lumMod val="75000"/>
                </a:schemeClr>
              </a:solidFill>
            </a:endParaRPr>
          </a:p>
          <a:p>
            <a:pPr algn="just" rtl="0">
              <a:buNone/>
            </a:pPr>
            <a:r>
              <a:rPr lang="en-US" b="1" dirty="0" smtClean="0">
                <a:solidFill>
                  <a:schemeClr val="accent2">
                    <a:lumMod val="75000"/>
                  </a:schemeClr>
                </a:solidFill>
              </a:rPr>
              <a:t> </a:t>
            </a:r>
            <a:r>
              <a:rPr lang="en-US" b="1" dirty="0" smtClean="0"/>
              <a:t/>
            </a:r>
            <a:br>
              <a:rPr lang="en-US" b="1" dirty="0" smtClean="0"/>
            </a:br>
            <a:endParaRPr lang="en-US" dirty="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lstStyle/>
          <a:p>
            <a:pPr algn="just" rtl="0">
              <a:buNone/>
            </a:pPr>
            <a:r>
              <a:rPr lang="en-US" b="1" dirty="0" smtClean="0">
                <a:solidFill>
                  <a:srgbClr val="C00000"/>
                </a:solidFill>
              </a:rPr>
              <a:t>3- The Arab Council for Students Activities (hosted by South Valley university, Egypt).</a:t>
            </a:r>
          </a:p>
          <a:p>
            <a:pPr algn="just" rtl="0">
              <a:buNone/>
            </a:pPr>
            <a:endParaRPr lang="en-US" dirty="0" smtClean="0">
              <a:solidFill>
                <a:srgbClr val="C00000"/>
              </a:solidFill>
            </a:endParaRPr>
          </a:p>
          <a:p>
            <a:pPr algn="just" rtl="0">
              <a:buNone/>
            </a:pPr>
            <a:r>
              <a:rPr lang="en-US" dirty="0" smtClean="0"/>
              <a:t>	</a:t>
            </a:r>
            <a:r>
              <a:rPr lang="en-US" sz="2800" b="1" dirty="0" smtClean="0">
                <a:solidFill>
                  <a:schemeClr val="accent2">
                    <a:lumMod val="75000"/>
                  </a:schemeClr>
                </a:solidFill>
              </a:rPr>
              <a:t>The Council’s objectives is to encourage and plan students meetings among Arab Universities in order to take part in many joint cultural, artistic, sport seminars, meetings and sessions.</a:t>
            </a:r>
          </a:p>
          <a:p>
            <a:pPr algn="just" rtl="0">
              <a:buNone/>
            </a:pPr>
            <a:endParaRPr lang="en-US" b="1" dirty="0" smtClean="0">
              <a:solidFill>
                <a:schemeClr val="accent2">
                  <a:lumMod val="75000"/>
                </a:schemeClr>
              </a:solidFill>
            </a:endParaRPr>
          </a:p>
          <a:p>
            <a:pPr algn="just" rtl="0">
              <a:buNone/>
            </a:pPr>
            <a:endParaRPr lang="en-US" dirty="0"/>
          </a:p>
        </p:txBody>
      </p:sp>
      <p:sp>
        <p:nvSpPr>
          <p:cNvPr id="4" name="Slide Number Placeholder 3"/>
          <p:cNvSpPr>
            <a:spLocks noGrp="1"/>
          </p:cNvSpPr>
          <p:nvPr>
            <p:ph type="sldNum" sz="quarter" idx="12"/>
          </p:nvPr>
        </p:nvSpPr>
        <p:spPr/>
        <p:txBody>
          <a:bodyPr/>
          <a:lstStyle/>
          <a:p>
            <a:pPr>
              <a:defRPr/>
            </a:pPr>
            <a:fld id="{06B87328-EE14-451E-A0EB-9031A890E320}" type="slidenum">
              <a:rPr lang="en-US" smtClean="0"/>
              <a:pPr>
                <a:defRPr/>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268</TotalTime>
  <Words>2086</Words>
  <Application>Microsoft Office PowerPoint</Application>
  <PresentationFormat>On-screen Show (4:3)</PresentationFormat>
  <Paragraphs>201</Paragraphs>
  <Slides>52</Slides>
  <Notes>2</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Flow</vt:lpstr>
      <vt:lpstr>The Association of Arab Universities</vt:lpstr>
      <vt:lpstr> The Association of Arab Universities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Role of AARU in Quality Assurance</vt:lpstr>
      <vt:lpstr>Slide 26</vt:lpstr>
      <vt:lpstr>Role of AARU in Supporting Scientific Research </vt:lpstr>
      <vt:lpstr>Slide 28</vt:lpstr>
      <vt:lpstr> Role of AARU in Enhancing Internationalization</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Arab European Leadership Network for Higher Education (ARELEN)</vt:lpstr>
      <vt:lpstr>Slide 50</vt:lpstr>
      <vt:lpstr>Slide 51</vt:lpstr>
      <vt:lpstr>Slide 52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Association of Arab Universities</dc:title>
  <dc:creator>May Wahbeh</dc:creator>
  <cp:lastModifiedBy>mwahbeh</cp:lastModifiedBy>
  <cp:revision>61</cp:revision>
  <dcterms:created xsi:type="dcterms:W3CDTF">2006-08-16T00:00:00Z</dcterms:created>
  <dcterms:modified xsi:type="dcterms:W3CDTF">2014-04-08T06:34:03Z</dcterms:modified>
</cp:coreProperties>
</file>