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5"/>
  </p:handoutMasterIdLst>
  <p:sldIdLst>
    <p:sldId id="257" r:id="rId2"/>
    <p:sldId id="258" r:id="rId3"/>
    <p:sldId id="259" r:id="rId4"/>
    <p:sldId id="262" r:id="rId5"/>
    <p:sldId id="263" r:id="rId6"/>
    <p:sldId id="264" r:id="rId7"/>
    <p:sldId id="260" r:id="rId8"/>
    <p:sldId id="265" r:id="rId9"/>
    <p:sldId id="266" r:id="rId10"/>
    <p:sldId id="267" r:id="rId11"/>
    <p:sldId id="261" r:id="rId12"/>
    <p:sldId id="269" r:id="rId13"/>
    <p:sldId id="268" r:id="rId14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97F942-A49D-40A2-96F2-51C926869E46}" type="datetimeFigureOut">
              <a:rPr lang="fr-FR" smtClean="0"/>
              <a:t>11/04/2014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BD0213-E8F1-4A9D-A016-4CF208C663FE}" type="slidenum">
              <a:rPr lang="fr-FR" smtClean="0"/>
              <a:t>‹N›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60220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2248F-F073-4E2E-B4F2-DA8564335F61}" type="datetimeFigureOut">
              <a:rPr lang="fr-FR" smtClean="0"/>
              <a:t>11/04/2014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C6B54-5413-44E2-AB45-4EF005B2E872}" type="slidenum">
              <a:rPr lang="fr-FR" smtClean="0"/>
              <a:t>‹N›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56605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2248F-F073-4E2E-B4F2-DA8564335F61}" type="datetimeFigureOut">
              <a:rPr lang="fr-FR" smtClean="0"/>
              <a:t>11/04/2014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C6B54-5413-44E2-AB45-4EF005B2E872}" type="slidenum">
              <a:rPr lang="fr-FR" smtClean="0"/>
              <a:t>‹N›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65855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2248F-F073-4E2E-B4F2-DA8564335F61}" type="datetimeFigureOut">
              <a:rPr lang="fr-FR" smtClean="0"/>
              <a:t>11/04/2014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C6B54-5413-44E2-AB45-4EF005B2E872}" type="slidenum">
              <a:rPr lang="fr-FR" smtClean="0"/>
              <a:t>‹N›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9969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2248F-F073-4E2E-B4F2-DA8564335F61}" type="datetimeFigureOut">
              <a:rPr lang="fr-FR" smtClean="0"/>
              <a:t>11/04/2014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C6B54-5413-44E2-AB45-4EF005B2E872}" type="slidenum">
              <a:rPr lang="fr-FR" smtClean="0"/>
              <a:t>‹N›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3799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2248F-F073-4E2E-B4F2-DA8564335F61}" type="datetimeFigureOut">
              <a:rPr lang="fr-FR" smtClean="0"/>
              <a:t>11/04/2014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C6B54-5413-44E2-AB45-4EF005B2E872}" type="slidenum">
              <a:rPr lang="fr-FR" smtClean="0"/>
              <a:t>‹N›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2579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2248F-F073-4E2E-B4F2-DA8564335F61}" type="datetimeFigureOut">
              <a:rPr lang="fr-FR" smtClean="0"/>
              <a:t>11/04/2014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C6B54-5413-44E2-AB45-4EF005B2E872}" type="slidenum">
              <a:rPr lang="fr-FR" smtClean="0"/>
              <a:t>‹N›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8825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2248F-F073-4E2E-B4F2-DA8564335F61}" type="datetimeFigureOut">
              <a:rPr lang="fr-FR" smtClean="0"/>
              <a:t>11/04/2014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C6B54-5413-44E2-AB45-4EF005B2E872}" type="slidenum">
              <a:rPr lang="fr-FR" smtClean="0"/>
              <a:t>‹N›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6217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2248F-F073-4E2E-B4F2-DA8564335F61}" type="datetimeFigureOut">
              <a:rPr lang="fr-FR" smtClean="0"/>
              <a:t>11/04/2014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C6B54-5413-44E2-AB45-4EF005B2E872}" type="slidenum">
              <a:rPr lang="fr-FR" smtClean="0"/>
              <a:t>‹N›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6244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2248F-F073-4E2E-B4F2-DA8564335F61}" type="datetimeFigureOut">
              <a:rPr lang="fr-FR" smtClean="0"/>
              <a:t>11/04/2014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C6B54-5413-44E2-AB45-4EF005B2E872}" type="slidenum">
              <a:rPr lang="fr-FR" smtClean="0"/>
              <a:t>‹N›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3131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2248F-F073-4E2E-B4F2-DA8564335F61}" type="datetimeFigureOut">
              <a:rPr lang="fr-FR" smtClean="0"/>
              <a:t>11/04/2014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C6B54-5413-44E2-AB45-4EF005B2E872}" type="slidenum">
              <a:rPr lang="fr-FR" smtClean="0"/>
              <a:t>‹N›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9524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2248F-F073-4E2E-B4F2-DA8564335F61}" type="datetimeFigureOut">
              <a:rPr lang="fr-FR" smtClean="0"/>
              <a:t>11/04/2014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C6B54-5413-44E2-AB45-4EF005B2E872}" type="slidenum">
              <a:rPr lang="fr-FR" smtClean="0"/>
              <a:t>‹N›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6205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52248F-F073-4E2E-B4F2-DA8564335F61}" type="datetimeFigureOut">
              <a:rPr lang="fr-FR" smtClean="0"/>
              <a:t>11/04/2014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6C6B54-5413-44E2-AB45-4EF005B2E872}" type="slidenum">
              <a:rPr lang="fr-FR" smtClean="0"/>
              <a:t>‹N›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449028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logo MESR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85601" y="260648"/>
            <a:ext cx="772795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ZoneTexte 3"/>
          <p:cNvSpPr txBox="1"/>
          <p:nvPr/>
        </p:nvSpPr>
        <p:spPr>
          <a:xfrm>
            <a:off x="467544" y="4941168"/>
            <a:ext cx="835292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 err="1" smtClean="0"/>
              <a:t>Professor</a:t>
            </a:r>
            <a:r>
              <a:rPr lang="fr-FR" sz="2000" b="1" dirty="0" smtClean="0"/>
              <a:t> </a:t>
            </a:r>
            <a:r>
              <a:rPr lang="fr-FR" sz="2000" b="1" dirty="0" err="1" smtClean="0"/>
              <a:t>Andre</a:t>
            </a:r>
            <a:r>
              <a:rPr lang="fr-FR" sz="2000" b="1" dirty="0" smtClean="0"/>
              <a:t> </a:t>
            </a:r>
            <a:r>
              <a:rPr lang="fr-FR" sz="2000" b="1" dirty="0" err="1" smtClean="0"/>
              <a:t>Nieoullon</a:t>
            </a:r>
            <a:endParaRPr lang="fr-FR" sz="2000" b="1" dirty="0" smtClean="0"/>
          </a:p>
          <a:p>
            <a:pPr algn="ctr"/>
            <a:r>
              <a:rPr lang="fr-FR" sz="2000" b="1" i="1" dirty="0" smtClean="0"/>
              <a:t>Direction Générale de l’Enseignement Supérieur et de la Recherche</a:t>
            </a:r>
          </a:p>
          <a:p>
            <a:pPr algn="ctr"/>
            <a:r>
              <a:rPr lang="fr-FR" sz="2000" b="1" dirty="0" smtClean="0"/>
              <a:t>French </a:t>
            </a:r>
            <a:r>
              <a:rPr lang="fr-FR" sz="2000" b="1" dirty="0" err="1" smtClean="0"/>
              <a:t>Ministry</a:t>
            </a:r>
            <a:r>
              <a:rPr lang="fr-FR" sz="2000" b="1" dirty="0" smtClean="0"/>
              <a:t> of </a:t>
            </a:r>
            <a:r>
              <a:rPr lang="fr-FR" sz="2000" b="1" dirty="0" err="1" smtClean="0"/>
              <a:t>Higher</a:t>
            </a:r>
            <a:r>
              <a:rPr lang="fr-FR" sz="2000" b="1" dirty="0" smtClean="0"/>
              <a:t> </a:t>
            </a:r>
            <a:r>
              <a:rPr lang="fr-FR" sz="2000" b="1" dirty="0"/>
              <a:t>E</a:t>
            </a:r>
            <a:r>
              <a:rPr lang="fr-FR" sz="2000" b="1" dirty="0" smtClean="0"/>
              <a:t>ducation and </a:t>
            </a:r>
            <a:r>
              <a:rPr lang="fr-FR" sz="2000" b="1" dirty="0" err="1"/>
              <a:t>R</a:t>
            </a:r>
            <a:r>
              <a:rPr lang="fr-FR" sz="2000" b="1" dirty="0" err="1" smtClean="0"/>
              <a:t>esearch</a:t>
            </a:r>
            <a:endParaRPr lang="fr-FR" sz="2000" b="1" dirty="0"/>
          </a:p>
        </p:txBody>
      </p:sp>
      <p:sp>
        <p:nvSpPr>
          <p:cNvPr id="5" name="Rectangle 4"/>
          <p:cNvSpPr/>
          <p:nvPr/>
        </p:nvSpPr>
        <p:spPr>
          <a:xfrm>
            <a:off x="467544" y="2293729"/>
            <a:ext cx="8136904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sz="4400" b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Internationalization</a:t>
            </a:r>
            <a:r>
              <a:rPr lang="fr-FR" sz="44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of </a:t>
            </a:r>
            <a:r>
              <a:rPr lang="fr-FR" sz="4400" b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diplomas</a:t>
            </a:r>
            <a:endParaRPr lang="fr-FR" sz="44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ctr"/>
            <a:r>
              <a:rPr lang="fr-FR" sz="32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France</a:t>
            </a:r>
            <a:r>
              <a:rPr lang="fr-FR" sz="32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1691680" y="6309320"/>
            <a:ext cx="61926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 smtClean="0"/>
              <a:t>TETHYS </a:t>
            </a:r>
            <a:r>
              <a:rPr lang="fr-FR" sz="2000" b="1" dirty="0" err="1" smtClean="0"/>
              <a:t>Conference</a:t>
            </a:r>
            <a:r>
              <a:rPr lang="fr-FR" sz="2000" b="1" dirty="0" smtClean="0"/>
              <a:t>, </a:t>
            </a:r>
            <a:r>
              <a:rPr lang="fr-FR" sz="2000" b="1" dirty="0" err="1" smtClean="0"/>
              <a:t>Palerma</a:t>
            </a:r>
            <a:r>
              <a:rPr lang="fr-FR" sz="2000" b="1" dirty="0" smtClean="0"/>
              <a:t>, April 10th-11th, 2014</a:t>
            </a:r>
            <a:endParaRPr lang="fr-FR" sz="2000" b="1" dirty="0"/>
          </a:p>
        </p:txBody>
      </p:sp>
    </p:spTree>
    <p:extLst>
      <p:ext uri="{BB962C8B-B14F-4D97-AF65-F5344CB8AC3E}">
        <p14:creationId xmlns:p14="http://schemas.microsoft.com/office/powerpoint/2010/main" val="3559858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logo MESR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85601" y="260648"/>
            <a:ext cx="772795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ZoneTexte 2"/>
          <p:cNvSpPr txBox="1"/>
          <p:nvPr/>
        </p:nvSpPr>
        <p:spPr>
          <a:xfrm>
            <a:off x="1115616" y="1628800"/>
            <a:ext cx="70567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main </a:t>
            </a:r>
            <a:r>
              <a:rPr lang="fr-FR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mobility</a:t>
            </a:r>
            <a:r>
              <a:rPr lang="fr-F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programs</a:t>
            </a:r>
            <a:endParaRPr lang="fr-FR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611560" y="2564904"/>
            <a:ext cx="792088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/>
              <a:t>Joint programs </a:t>
            </a:r>
            <a:r>
              <a:rPr lang="fr-FR" sz="2800" b="1" dirty="0" err="1" smtClean="0"/>
              <a:t>supported</a:t>
            </a:r>
            <a:r>
              <a:rPr lang="fr-FR" sz="2800" b="1" dirty="0" smtClean="0"/>
              <a:t> by French </a:t>
            </a:r>
            <a:r>
              <a:rPr lang="fr-FR" sz="2800" b="1" dirty="0" err="1" smtClean="0"/>
              <a:t>Foreign</a:t>
            </a:r>
            <a:r>
              <a:rPr lang="fr-FR" sz="2800" b="1" dirty="0" smtClean="0"/>
              <a:t> </a:t>
            </a:r>
            <a:r>
              <a:rPr lang="fr-FR" sz="2800" b="1" dirty="0" err="1" smtClean="0"/>
              <a:t>Affairs</a:t>
            </a:r>
            <a:r>
              <a:rPr lang="fr-FR" sz="2800" b="1" dirty="0" smtClean="0"/>
              <a:t> </a:t>
            </a:r>
            <a:r>
              <a:rPr lang="fr-FR" sz="2800" b="1" dirty="0" err="1" smtClean="0"/>
              <a:t>Ministry</a:t>
            </a:r>
            <a:r>
              <a:rPr lang="fr-FR" sz="2800" b="1" dirty="0" smtClean="0"/>
              <a:t> and </a:t>
            </a:r>
            <a:r>
              <a:rPr lang="fr-FR" sz="2800" b="1" dirty="0" err="1" smtClean="0"/>
              <a:t>Ministry</a:t>
            </a:r>
            <a:r>
              <a:rPr lang="fr-FR" sz="2800" b="1" dirty="0" smtClean="0"/>
              <a:t> of </a:t>
            </a:r>
            <a:r>
              <a:rPr lang="fr-FR" sz="2800" b="1" dirty="0" err="1" smtClean="0"/>
              <a:t>Higher</a:t>
            </a:r>
            <a:r>
              <a:rPr lang="fr-FR" sz="2800" b="1" dirty="0" smtClean="0"/>
              <a:t> Education:</a:t>
            </a:r>
          </a:p>
          <a:p>
            <a:endParaRPr lang="fr-FR" sz="2800" b="1" dirty="0"/>
          </a:p>
          <a:p>
            <a:r>
              <a:rPr lang="fr-FR" sz="2800" b="1" dirty="0" smtClean="0"/>
              <a:t>CAMPUS France</a:t>
            </a:r>
          </a:p>
          <a:p>
            <a:endParaRPr lang="fr-FR" sz="2800" b="1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800" b="1" dirty="0" smtClean="0"/>
              <a:t>Grants </a:t>
            </a:r>
            <a:r>
              <a:rPr lang="fr-FR" sz="2800" b="1" dirty="0" err="1" smtClean="0"/>
              <a:t>from</a:t>
            </a:r>
            <a:r>
              <a:rPr lang="fr-FR" sz="2800" b="1" dirty="0" smtClean="0"/>
              <a:t> the french </a:t>
            </a:r>
            <a:r>
              <a:rPr lang="fr-FR" sz="2800" b="1" dirty="0" err="1" smtClean="0"/>
              <a:t>Government</a:t>
            </a:r>
            <a:endParaRPr lang="fr-FR" sz="2800" b="1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fr-FR" sz="28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800" b="1" dirty="0" smtClean="0"/>
              <a:t>Program of excellence EIFFEL</a:t>
            </a:r>
            <a:endParaRPr lang="fr-FR" sz="2800" b="1" dirty="0"/>
          </a:p>
        </p:txBody>
      </p:sp>
    </p:spTree>
    <p:extLst>
      <p:ext uri="{BB962C8B-B14F-4D97-AF65-F5344CB8AC3E}">
        <p14:creationId xmlns:p14="http://schemas.microsoft.com/office/powerpoint/2010/main" val="1209922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logo MESR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85601" y="260648"/>
            <a:ext cx="772795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ZoneTexte 2"/>
          <p:cNvSpPr txBox="1"/>
          <p:nvPr/>
        </p:nvSpPr>
        <p:spPr>
          <a:xfrm>
            <a:off x="539552" y="1628800"/>
            <a:ext cx="7992888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3600" b="1" dirty="0" smtClean="0"/>
              <a:t>An </a:t>
            </a:r>
            <a:r>
              <a:rPr lang="fr-FR" sz="3600" b="1" dirty="0" err="1" smtClean="0"/>
              <a:t>example</a:t>
            </a:r>
            <a:r>
              <a:rPr lang="fr-FR" sz="3600" b="1" dirty="0" smtClean="0"/>
              <a:t> of an international Master </a:t>
            </a:r>
            <a:r>
              <a:rPr lang="fr-FR" sz="3600" b="1" dirty="0" err="1" smtClean="0"/>
              <a:t>supported</a:t>
            </a:r>
            <a:r>
              <a:rPr lang="fr-FR" sz="3600" b="1" dirty="0" smtClean="0"/>
              <a:t> by a TEMPUS program:</a:t>
            </a:r>
          </a:p>
          <a:p>
            <a:pPr algn="just"/>
            <a:r>
              <a:rPr lang="fr-FR" sz="3600" b="1" i="1" dirty="0" smtClean="0"/>
              <a:t>ISIS Master in Neuroscience</a:t>
            </a:r>
          </a:p>
          <a:p>
            <a:pPr algn="just"/>
            <a:endParaRPr lang="fr-FR" sz="3600" b="1" i="1" dirty="0"/>
          </a:p>
          <a:p>
            <a:pPr algn="just"/>
            <a:r>
              <a:rPr lang="fr-FR" sz="2800" b="1" i="1" dirty="0" smtClean="0"/>
              <a:t>Coordination: </a:t>
            </a:r>
            <a:r>
              <a:rPr lang="fr-FR" sz="2800" b="1" i="1" dirty="0" err="1" smtClean="0"/>
              <a:t>University</a:t>
            </a:r>
            <a:r>
              <a:rPr lang="fr-FR" sz="2800" b="1" i="1" dirty="0" smtClean="0"/>
              <a:t> of Bordeaux</a:t>
            </a:r>
          </a:p>
          <a:p>
            <a:pPr algn="just"/>
            <a:r>
              <a:rPr lang="fr-FR" sz="2800" b="1" i="1" dirty="0" smtClean="0"/>
              <a:t>French </a:t>
            </a:r>
            <a:r>
              <a:rPr lang="fr-FR" sz="2800" b="1" i="1" dirty="0" err="1" smtClean="0"/>
              <a:t>partner</a:t>
            </a:r>
            <a:r>
              <a:rPr lang="fr-FR" sz="2800" b="1" i="1" dirty="0" smtClean="0"/>
              <a:t>: Aix-</a:t>
            </a:r>
            <a:r>
              <a:rPr lang="fr-FR" sz="2800" b="1" i="1" dirty="0"/>
              <a:t>M</a:t>
            </a:r>
            <a:r>
              <a:rPr lang="fr-FR" sz="2800" b="1" i="1" dirty="0" smtClean="0"/>
              <a:t>arseille </a:t>
            </a:r>
            <a:r>
              <a:rPr lang="fr-FR" sz="2800" b="1" i="1" dirty="0" err="1" smtClean="0"/>
              <a:t>University</a:t>
            </a:r>
            <a:endParaRPr lang="fr-FR" sz="2800" b="1" i="1" dirty="0" smtClean="0"/>
          </a:p>
          <a:p>
            <a:pPr algn="just"/>
            <a:endParaRPr lang="fr-FR" sz="2800" b="1" i="1" dirty="0"/>
          </a:p>
          <a:p>
            <a:pPr algn="just"/>
            <a:r>
              <a:rPr lang="fr-FR" sz="2800" b="1" i="1" dirty="0" smtClean="0"/>
              <a:t>South-</a:t>
            </a:r>
            <a:r>
              <a:rPr lang="fr-FR" sz="2800" b="1" i="1" dirty="0" err="1"/>
              <a:t>M</a:t>
            </a:r>
            <a:r>
              <a:rPr lang="fr-FR" sz="2800" b="1" i="1" dirty="0" err="1" smtClean="0"/>
              <a:t>editerranean</a:t>
            </a:r>
            <a:r>
              <a:rPr lang="fr-FR" sz="2800" b="1" i="1" dirty="0" smtClean="0"/>
              <a:t> </a:t>
            </a:r>
            <a:r>
              <a:rPr lang="fr-FR" sz="2800" b="1" i="1" dirty="0" err="1" smtClean="0"/>
              <a:t>partners</a:t>
            </a:r>
            <a:r>
              <a:rPr lang="fr-FR" sz="2800" b="1" i="1" dirty="0" smtClean="0"/>
              <a:t>: Marrakech, </a:t>
            </a:r>
            <a:r>
              <a:rPr lang="fr-FR" sz="2800" b="1" i="1" dirty="0" err="1" smtClean="0"/>
              <a:t>Tetouan</a:t>
            </a:r>
            <a:r>
              <a:rPr lang="fr-FR" sz="2800" b="1" i="1" dirty="0" smtClean="0"/>
              <a:t> (</a:t>
            </a:r>
            <a:r>
              <a:rPr lang="fr-FR" sz="2800" b="1" i="1" dirty="0" err="1" smtClean="0"/>
              <a:t>Marocco</a:t>
            </a:r>
            <a:r>
              <a:rPr lang="fr-FR" sz="2800" b="1" i="1" dirty="0" smtClean="0"/>
              <a:t>), Alexandria (</a:t>
            </a:r>
            <a:r>
              <a:rPr lang="fr-FR" sz="2800" b="1" i="1" dirty="0" err="1" smtClean="0"/>
              <a:t>Egypt</a:t>
            </a:r>
            <a:r>
              <a:rPr lang="fr-FR" sz="2800" b="1" i="1" dirty="0" smtClean="0"/>
              <a:t>), Saint Joseph </a:t>
            </a:r>
            <a:r>
              <a:rPr lang="fr-FR" sz="2800" b="1" i="1" dirty="0" err="1" smtClean="0"/>
              <a:t>University</a:t>
            </a:r>
            <a:r>
              <a:rPr lang="fr-FR" sz="2800" b="1" i="1" dirty="0" smtClean="0"/>
              <a:t> </a:t>
            </a:r>
            <a:r>
              <a:rPr lang="fr-FR" sz="2800" b="1" i="1" smtClean="0"/>
              <a:t>(Lebanon</a:t>
            </a:r>
            <a:r>
              <a:rPr lang="fr-FR" sz="2800" b="1" i="1" dirty="0" smtClean="0"/>
              <a:t>)</a:t>
            </a:r>
            <a:endParaRPr lang="fr-FR" sz="2800" b="1" i="1" dirty="0"/>
          </a:p>
        </p:txBody>
      </p:sp>
    </p:spTree>
    <p:extLst>
      <p:ext uri="{BB962C8B-B14F-4D97-AF65-F5344CB8AC3E}">
        <p14:creationId xmlns:p14="http://schemas.microsoft.com/office/powerpoint/2010/main" val="4215886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logo MESR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85601" y="260648"/>
            <a:ext cx="772795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ZoneTexte 2"/>
          <p:cNvSpPr txBox="1"/>
          <p:nvPr/>
        </p:nvSpPr>
        <p:spPr>
          <a:xfrm>
            <a:off x="539552" y="1628800"/>
            <a:ext cx="8496944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800" b="1" i="1" dirty="0" err="1" smtClean="0"/>
              <a:t>Other</a:t>
            </a:r>
            <a:r>
              <a:rPr lang="fr-FR" sz="2800" b="1" i="1" dirty="0" smtClean="0"/>
              <a:t> collaborative programs</a:t>
            </a:r>
          </a:p>
          <a:p>
            <a:pPr algn="just"/>
            <a:endParaRPr lang="fr-FR" sz="2800" b="1" i="1" dirty="0"/>
          </a:p>
          <a:p>
            <a:pPr algn="just"/>
            <a:r>
              <a:rPr lang="fr-FR" sz="2400" b="1" i="1" dirty="0" smtClean="0"/>
              <a:t>« collège doctoral franco-japonais » </a:t>
            </a:r>
            <a:r>
              <a:rPr lang="fr-FR" sz="2000" b="1" i="1" dirty="0" smtClean="0"/>
              <a:t>(consortium)</a:t>
            </a:r>
          </a:p>
          <a:p>
            <a:pPr algn="just"/>
            <a:endParaRPr lang="fr-FR" sz="2000" b="1" i="1" dirty="0" smtClean="0"/>
          </a:p>
          <a:p>
            <a:pPr algn="just"/>
            <a:r>
              <a:rPr lang="fr-FR" sz="2400" b="1" i="1" dirty="0" smtClean="0"/>
              <a:t>« collège universitaire franco-brésilien </a:t>
            </a:r>
            <a:r>
              <a:rPr lang="fr-FR" sz="2400" b="1" i="1" dirty="0" err="1" smtClean="0"/>
              <a:t>santos</a:t>
            </a:r>
            <a:r>
              <a:rPr lang="fr-FR" sz="2400" b="1" i="1" dirty="0" smtClean="0"/>
              <a:t>-Dumont »</a:t>
            </a:r>
            <a:r>
              <a:rPr lang="fr-FR" sz="2000" b="1" i="1" dirty="0" smtClean="0"/>
              <a:t> (ENS Cachan)</a:t>
            </a:r>
          </a:p>
          <a:p>
            <a:pPr algn="just"/>
            <a:endParaRPr lang="fr-FR" sz="2000" b="1" i="1" dirty="0"/>
          </a:p>
          <a:p>
            <a:pPr algn="just"/>
            <a:r>
              <a:rPr lang="fr-FR" sz="2000" b="1" i="1" dirty="0" smtClean="0"/>
              <a:t>… and </a:t>
            </a:r>
            <a:r>
              <a:rPr lang="fr-FR" sz="2000" b="1" i="1" dirty="0" err="1" smtClean="0"/>
              <a:t>different</a:t>
            </a:r>
            <a:r>
              <a:rPr lang="fr-FR" sz="2000" b="1" i="1" dirty="0" smtClean="0"/>
              <a:t> initiatives of the </a:t>
            </a:r>
            <a:r>
              <a:rPr lang="fr-FR" sz="2000" b="1" i="1" dirty="0" err="1" smtClean="0"/>
              <a:t>universities</a:t>
            </a:r>
            <a:r>
              <a:rPr lang="fr-FR" sz="2000" b="1" i="1" dirty="0" smtClean="0"/>
              <a:t> in France</a:t>
            </a:r>
            <a:endParaRPr lang="fr-FR" sz="2000" b="1" i="1" dirty="0"/>
          </a:p>
        </p:txBody>
      </p:sp>
    </p:spTree>
    <p:extLst>
      <p:ext uri="{BB962C8B-B14F-4D97-AF65-F5344CB8AC3E}">
        <p14:creationId xmlns:p14="http://schemas.microsoft.com/office/powerpoint/2010/main" val="596749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logo MESR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85601" y="260648"/>
            <a:ext cx="772795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ZoneTexte 2"/>
          <p:cNvSpPr txBox="1"/>
          <p:nvPr/>
        </p:nvSpPr>
        <p:spPr>
          <a:xfrm>
            <a:off x="539552" y="1628800"/>
            <a:ext cx="799288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800" b="1" i="1" dirty="0" smtClean="0"/>
              <a:t>For more information:</a:t>
            </a:r>
          </a:p>
          <a:p>
            <a:pPr algn="just"/>
            <a:endParaRPr lang="fr-FR" sz="2800" b="1" i="1" dirty="0"/>
          </a:p>
          <a:p>
            <a:pPr algn="just"/>
            <a:endParaRPr lang="fr-FR" sz="2800" b="1" i="1" dirty="0" smtClean="0"/>
          </a:p>
          <a:p>
            <a:pPr algn="just"/>
            <a:r>
              <a:rPr lang="fr-FR" sz="2800" b="1" i="1" dirty="0"/>
              <a:t>	</a:t>
            </a:r>
            <a:r>
              <a:rPr lang="fr-FR" sz="2800" b="1" i="1" dirty="0" smtClean="0"/>
              <a:t>andre.nieoullon@enseignementsup.gouv.fr</a:t>
            </a:r>
            <a:endParaRPr lang="fr-FR" sz="2800" b="1" i="1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755576" y="4509120"/>
            <a:ext cx="77768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 smtClean="0"/>
              <a:t>France </a:t>
            </a:r>
            <a:r>
              <a:rPr lang="it-IT" sz="2400" b="1" dirty="0" err="1" smtClean="0"/>
              <a:t>supports</a:t>
            </a:r>
            <a:r>
              <a:rPr lang="it-IT" sz="2400" b="1" dirty="0" smtClean="0"/>
              <a:t> </a:t>
            </a:r>
            <a:r>
              <a:rPr lang="it-IT" sz="2400" b="1" dirty="0" err="1" smtClean="0"/>
              <a:t>internationalization</a:t>
            </a:r>
            <a:r>
              <a:rPr lang="it-IT" sz="2400" b="1" dirty="0" smtClean="0"/>
              <a:t> of diploma and double (joint) </a:t>
            </a:r>
            <a:r>
              <a:rPr lang="it-IT" sz="2400" b="1" dirty="0" err="1" smtClean="0"/>
              <a:t>diplomation</a:t>
            </a:r>
            <a:r>
              <a:rPr lang="it-IT" sz="2400" b="1" dirty="0" smtClean="0"/>
              <a:t> </a:t>
            </a:r>
            <a:r>
              <a:rPr lang="it-IT" sz="2400" b="1" dirty="0" err="1" smtClean="0"/>
              <a:t>especially</a:t>
            </a:r>
            <a:r>
              <a:rPr lang="it-IT" sz="2400" b="1" dirty="0" smtClean="0"/>
              <a:t> </a:t>
            </a:r>
            <a:r>
              <a:rPr lang="it-IT" sz="2400" b="1" dirty="0" err="1" smtClean="0"/>
              <a:t>at</a:t>
            </a:r>
            <a:r>
              <a:rPr lang="it-IT" sz="2400" b="1" dirty="0" smtClean="0"/>
              <a:t> master and </a:t>
            </a:r>
            <a:r>
              <a:rPr lang="it-IT" sz="2400" b="1" dirty="0" err="1" smtClean="0"/>
              <a:t>doctoral</a:t>
            </a:r>
            <a:r>
              <a:rPr lang="it-IT" sz="2400" b="1" dirty="0" smtClean="0"/>
              <a:t> </a:t>
            </a:r>
            <a:r>
              <a:rPr lang="it-IT" sz="2400" b="1" dirty="0" err="1" smtClean="0"/>
              <a:t>levels</a:t>
            </a:r>
            <a:endParaRPr lang="it-IT" sz="2400" b="1" dirty="0"/>
          </a:p>
        </p:txBody>
      </p:sp>
    </p:spTree>
    <p:extLst>
      <p:ext uri="{BB962C8B-B14F-4D97-AF65-F5344CB8AC3E}">
        <p14:creationId xmlns:p14="http://schemas.microsoft.com/office/powerpoint/2010/main" val="3074415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logo MESR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85601" y="260648"/>
            <a:ext cx="772795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ZoneTexte 2"/>
          <p:cNvSpPr txBox="1"/>
          <p:nvPr/>
        </p:nvSpPr>
        <p:spPr>
          <a:xfrm>
            <a:off x="1043608" y="1628800"/>
            <a:ext cx="7344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Internationalization</a:t>
            </a:r>
            <a:r>
              <a:rPr lang="fr-F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of </a:t>
            </a:r>
            <a:r>
              <a:rPr lang="fr-FR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diplomas</a:t>
            </a:r>
            <a:r>
              <a:rPr lang="fr-F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fr-FR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043608" y="2780928"/>
            <a:ext cx="777686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800" b="1" dirty="0" smtClean="0"/>
              <a:t>France (2013) has </a:t>
            </a:r>
            <a:r>
              <a:rPr lang="fr-FR" sz="2800" b="1" dirty="0" err="1" smtClean="0"/>
              <a:t>numerous</a:t>
            </a:r>
            <a:r>
              <a:rPr lang="fr-FR" sz="2800" b="1" dirty="0" smtClean="0"/>
              <a:t> joint-programs </a:t>
            </a:r>
            <a:r>
              <a:rPr lang="fr-FR" sz="2800" b="1" dirty="0" err="1" smtClean="0"/>
              <a:t>with</a:t>
            </a:r>
            <a:r>
              <a:rPr lang="fr-FR" sz="2800" b="1" dirty="0" smtClean="0"/>
              <a:t> </a:t>
            </a:r>
            <a:r>
              <a:rPr lang="fr-FR" sz="2800" b="1" dirty="0" err="1" smtClean="0"/>
              <a:t>different</a:t>
            </a:r>
            <a:r>
              <a:rPr lang="fr-FR" sz="2800" b="1" dirty="0" smtClean="0"/>
              <a:t> </a:t>
            </a:r>
            <a:r>
              <a:rPr lang="fr-FR" sz="2800" b="1" dirty="0" err="1" smtClean="0"/>
              <a:t>universities</a:t>
            </a:r>
            <a:r>
              <a:rPr lang="fr-FR" sz="2800" b="1" dirty="0" smtClean="0"/>
              <a:t> over the world:</a:t>
            </a:r>
          </a:p>
          <a:p>
            <a:pPr algn="just"/>
            <a:endParaRPr lang="fr-FR" sz="2800" b="1" dirty="0" smtClean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fr-FR" sz="2800" b="1" dirty="0" smtClean="0"/>
              <a:t>138 joint-masters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fr-FR" sz="2800" b="1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fr-FR" sz="2800" b="1" dirty="0" smtClean="0"/>
              <a:t>43 joint-</a:t>
            </a:r>
            <a:r>
              <a:rPr lang="fr-FR" sz="2800" b="1" dirty="0" err="1" smtClean="0"/>
              <a:t>doctorates</a:t>
            </a:r>
            <a:r>
              <a:rPr lang="fr-FR" sz="2800" b="1" dirty="0" smtClean="0"/>
              <a:t> </a:t>
            </a:r>
            <a:r>
              <a:rPr lang="fr-FR" sz="2400" b="1" dirty="0" smtClean="0"/>
              <a:t>(ERASMUS MUNDUS program)</a:t>
            </a:r>
            <a:endParaRPr lang="fr-FR" sz="2400" b="1" dirty="0"/>
          </a:p>
        </p:txBody>
      </p:sp>
    </p:spTree>
    <p:extLst>
      <p:ext uri="{BB962C8B-B14F-4D97-AF65-F5344CB8AC3E}">
        <p14:creationId xmlns:p14="http://schemas.microsoft.com/office/powerpoint/2010/main" val="2110145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logo MESR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85601" y="260648"/>
            <a:ext cx="772795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ZoneTexte 2"/>
          <p:cNvSpPr txBox="1"/>
          <p:nvPr/>
        </p:nvSpPr>
        <p:spPr>
          <a:xfrm>
            <a:off x="971600" y="1700808"/>
            <a:ext cx="74168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fr-FR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student</a:t>
            </a:r>
            <a:r>
              <a:rPr lang="fr-F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mobility</a:t>
            </a:r>
            <a:r>
              <a:rPr lang="fr-F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France</a:t>
            </a:r>
            <a:endParaRPr lang="fr-FR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539552" y="2708920"/>
            <a:ext cx="806489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About 300.000 </a:t>
            </a:r>
            <a:r>
              <a:rPr lang="fr-FR" sz="2400" b="1" dirty="0" err="1" smtClean="0"/>
              <a:t>foreign</a:t>
            </a:r>
            <a:r>
              <a:rPr lang="fr-FR" sz="2400" b="1" dirty="0" smtClean="0"/>
              <a:t> </a:t>
            </a:r>
            <a:r>
              <a:rPr lang="fr-FR" sz="2400" b="1" dirty="0" err="1" smtClean="0"/>
              <a:t>students</a:t>
            </a:r>
            <a:r>
              <a:rPr lang="fr-FR" sz="2400" b="1" dirty="0" smtClean="0"/>
              <a:t> in France (12% of the total)</a:t>
            </a:r>
          </a:p>
          <a:p>
            <a:endParaRPr lang="fr-FR" sz="2400" b="1" dirty="0"/>
          </a:p>
          <a:p>
            <a:r>
              <a:rPr lang="fr-FR" sz="2400" b="1" dirty="0" smtClean="0"/>
              <a:t>The </a:t>
            </a:r>
            <a:r>
              <a:rPr lang="fr-FR" sz="2400" b="1" dirty="0" err="1" smtClean="0"/>
              <a:t>number</a:t>
            </a:r>
            <a:r>
              <a:rPr lang="fr-FR" sz="2400" b="1" dirty="0" smtClean="0"/>
              <a:t> </a:t>
            </a:r>
            <a:r>
              <a:rPr lang="fr-FR" sz="2400" b="1" dirty="0" err="1" smtClean="0"/>
              <a:t>is</a:t>
            </a:r>
            <a:r>
              <a:rPr lang="fr-FR" sz="2400" b="1" dirty="0" smtClean="0"/>
              <a:t> </a:t>
            </a:r>
            <a:r>
              <a:rPr lang="fr-FR" sz="2400" b="1" dirty="0" err="1" smtClean="0"/>
              <a:t>increasing</a:t>
            </a:r>
            <a:r>
              <a:rPr lang="fr-FR" sz="2400" b="1" dirty="0" smtClean="0"/>
              <a:t> </a:t>
            </a:r>
            <a:r>
              <a:rPr lang="fr-FR" sz="2400" b="1" dirty="0" err="1" smtClean="0"/>
              <a:t>every</a:t>
            </a:r>
            <a:r>
              <a:rPr lang="fr-FR" sz="2400" b="1" dirty="0" smtClean="0"/>
              <a:t> </a:t>
            </a:r>
            <a:r>
              <a:rPr lang="fr-FR" sz="2400" b="1" dirty="0" err="1" smtClean="0"/>
              <a:t>year</a:t>
            </a:r>
            <a:r>
              <a:rPr lang="fr-FR" sz="2400" b="1" dirty="0" smtClean="0"/>
              <a:t> (+90% over the last 15 </a:t>
            </a:r>
            <a:r>
              <a:rPr lang="fr-FR" sz="2400" b="1" dirty="0" err="1" smtClean="0"/>
              <a:t>years</a:t>
            </a:r>
            <a:r>
              <a:rPr lang="fr-FR" sz="2400" b="1" dirty="0" smtClean="0"/>
              <a:t> </a:t>
            </a:r>
            <a:r>
              <a:rPr lang="fr-FR" sz="2400" b="1" dirty="0" err="1" smtClean="0"/>
              <a:t>period</a:t>
            </a:r>
            <a:r>
              <a:rPr lang="fr-FR" sz="2400" b="1" dirty="0" smtClean="0"/>
              <a:t>)</a:t>
            </a:r>
          </a:p>
          <a:p>
            <a:endParaRPr lang="fr-FR" sz="2400" b="1" dirty="0"/>
          </a:p>
          <a:p>
            <a:r>
              <a:rPr lang="fr-FR" sz="2400" b="1" dirty="0" err="1" smtClean="0"/>
              <a:t>Foreign</a:t>
            </a:r>
            <a:r>
              <a:rPr lang="fr-FR" sz="2400" b="1" dirty="0" smtClean="0"/>
              <a:t> </a:t>
            </a:r>
            <a:r>
              <a:rPr lang="fr-FR" sz="2400" b="1" dirty="0" err="1" smtClean="0"/>
              <a:t>students</a:t>
            </a:r>
            <a:r>
              <a:rPr lang="fr-FR" sz="2400" b="1" dirty="0" smtClean="0"/>
              <a:t> proportion: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FR" sz="2400" b="1" dirty="0" smtClean="0"/>
              <a:t>11% of the </a:t>
            </a:r>
            <a:r>
              <a:rPr lang="fr-FR" sz="2400" b="1" dirty="0" err="1" smtClean="0"/>
              <a:t>bachelor</a:t>
            </a:r>
            <a:r>
              <a:rPr lang="fr-FR" sz="2400" b="1" dirty="0" smtClean="0"/>
              <a:t> (Licence) </a:t>
            </a:r>
            <a:r>
              <a:rPr lang="fr-FR" sz="2400" b="1" dirty="0" err="1" smtClean="0"/>
              <a:t>students</a:t>
            </a:r>
            <a:endParaRPr lang="fr-FR" sz="2400" b="1" dirty="0" smtClean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FR" sz="2400" b="1" dirty="0" smtClean="0"/>
              <a:t>18% of the master </a:t>
            </a:r>
            <a:r>
              <a:rPr lang="fr-FR" sz="2400" b="1" dirty="0" err="1" smtClean="0"/>
              <a:t>students</a:t>
            </a:r>
            <a:endParaRPr lang="fr-FR" sz="2400" b="1" dirty="0" smtClean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FR" sz="2400" b="1" dirty="0" smtClean="0"/>
              <a:t>41% of the </a:t>
            </a:r>
            <a:r>
              <a:rPr lang="fr-FR" sz="2400" b="1" dirty="0" err="1" smtClean="0"/>
              <a:t>PhD</a:t>
            </a:r>
            <a:r>
              <a:rPr lang="fr-FR" sz="2400" b="1" dirty="0" smtClean="0"/>
              <a:t> </a:t>
            </a:r>
            <a:r>
              <a:rPr lang="fr-FR" sz="2400" b="1" dirty="0" err="1" smtClean="0"/>
              <a:t>students</a:t>
            </a:r>
            <a:endParaRPr lang="fr-FR" sz="2400" b="1" dirty="0"/>
          </a:p>
        </p:txBody>
      </p:sp>
    </p:spTree>
    <p:extLst>
      <p:ext uri="{BB962C8B-B14F-4D97-AF65-F5344CB8AC3E}">
        <p14:creationId xmlns:p14="http://schemas.microsoft.com/office/powerpoint/2010/main" val="4268811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logo MESR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85601" y="260648"/>
            <a:ext cx="772795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ZoneTexte 2"/>
          <p:cNvSpPr txBox="1"/>
          <p:nvPr/>
        </p:nvSpPr>
        <p:spPr>
          <a:xfrm>
            <a:off x="971600" y="1700808"/>
            <a:ext cx="74168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fr-FR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student</a:t>
            </a:r>
            <a:r>
              <a:rPr lang="fr-F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mobility</a:t>
            </a:r>
            <a:r>
              <a:rPr lang="fr-F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France</a:t>
            </a:r>
            <a:endParaRPr lang="fr-FR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539552" y="2708920"/>
            <a:ext cx="806489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err="1" smtClean="0"/>
              <a:t>Geographic</a:t>
            </a:r>
            <a:r>
              <a:rPr lang="fr-FR" sz="2400" b="1" dirty="0" smtClean="0"/>
              <a:t> </a:t>
            </a:r>
            <a:r>
              <a:rPr lang="fr-FR" sz="2400" b="1" dirty="0" err="1" smtClean="0"/>
              <a:t>origin</a:t>
            </a:r>
            <a:r>
              <a:rPr lang="fr-FR" sz="2400" b="1" dirty="0" smtClean="0"/>
              <a:t> of the </a:t>
            </a:r>
            <a:r>
              <a:rPr lang="fr-FR" sz="2400" b="1" dirty="0" err="1" smtClean="0"/>
              <a:t>foreign</a:t>
            </a:r>
            <a:r>
              <a:rPr lang="fr-FR" sz="2400" b="1" dirty="0" smtClean="0"/>
              <a:t> </a:t>
            </a:r>
            <a:r>
              <a:rPr lang="fr-FR" sz="2400" b="1" dirty="0" err="1" smtClean="0"/>
              <a:t>students</a:t>
            </a:r>
            <a:r>
              <a:rPr lang="fr-FR" sz="2400" b="1" dirty="0" smtClean="0"/>
              <a:t> in France:</a:t>
            </a:r>
          </a:p>
          <a:p>
            <a:endParaRPr lang="fr-FR" sz="2400" b="1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FR" sz="2400" b="1" dirty="0" smtClean="0"/>
              <a:t>About 100.000 </a:t>
            </a:r>
            <a:r>
              <a:rPr lang="fr-FR" sz="2400" b="1" dirty="0" err="1" smtClean="0"/>
              <a:t>from</a:t>
            </a:r>
            <a:r>
              <a:rPr lang="fr-FR" sz="2400" b="1" dirty="0" smtClean="0"/>
              <a:t> </a:t>
            </a:r>
            <a:r>
              <a:rPr lang="fr-FR" sz="2400" b="1" dirty="0" err="1" smtClean="0"/>
              <a:t>Africa</a:t>
            </a:r>
            <a:r>
              <a:rPr lang="fr-FR" sz="2400" b="1" dirty="0" smtClean="0"/>
              <a:t> out of 300.000 (one </a:t>
            </a:r>
            <a:r>
              <a:rPr lang="fr-FR" sz="2400" b="1" dirty="0" err="1" smtClean="0"/>
              <a:t>third</a:t>
            </a:r>
            <a:r>
              <a:rPr lang="fr-FR" sz="2400" b="1" dirty="0" smtClean="0"/>
              <a:t>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fr-FR" sz="2400" b="1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FR" sz="2400" b="1" dirty="0" smtClean="0"/>
              <a:t>45.000 </a:t>
            </a:r>
            <a:r>
              <a:rPr lang="fr-FR" sz="2400" b="1" dirty="0" err="1" smtClean="0"/>
              <a:t>from</a:t>
            </a:r>
            <a:r>
              <a:rPr lang="fr-FR" sz="2400" b="1" dirty="0" smtClean="0"/>
              <a:t> </a:t>
            </a:r>
            <a:r>
              <a:rPr lang="fr-FR" sz="2400" b="1" dirty="0" err="1" smtClean="0"/>
              <a:t>Asia</a:t>
            </a:r>
            <a:endParaRPr lang="fr-FR" sz="2400" b="1" dirty="0" smtClean="0"/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fr-FR" sz="2400" b="1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FR" sz="2400" b="1" dirty="0" smtClean="0"/>
              <a:t>40.000 </a:t>
            </a:r>
            <a:r>
              <a:rPr lang="fr-FR" sz="2400" b="1" dirty="0" err="1" smtClean="0"/>
              <a:t>from</a:t>
            </a:r>
            <a:r>
              <a:rPr lang="fr-FR" sz="2400" b="1" dirty="0" smtClean="0"/>
              <a:t> </a:t>
            </a:r>
            <a:r>
              <a:rPr lang="fr-FR" sz="2400" b="1" dirty="0" err="1" smtClean="0"/>
              <a:t>other</a:t>
            </a:r>
            <a:r>
              <a:rPr lang="fr-FR" sz="2400" b="1" dirty="0" smtClean="0"/>
              <a:t> </a:t>
            </a:r>
            <a:r>
              <a:rPr lang="fr-FR" sz="2400" b="1" dirty="0" err="1" smtClean="0"/>
              <a:t>european</a:t>
            </a:r>
            <a:r>
              <a:rPr lang="fr-FR" sz="2400" b="1" dirty="0" smtClean="0"/>
              <a:t> countries</a:t>
            </a:r>
            <a:endParaRPr lang="fr-FR" sz="2400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539552" y="5733256"/>
            <a:ext cx="8064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The total </a:t>
            </a:r>
            <a:r>
              <a:rPr lang="fr-FR" sz="2400" b="1" dirty="0" err="1" smtClean="0"/>
              <a:t>cost</a:t>
            </a:r>
            <a:r>
              <a:rPr lang="fr-FR" sz="2400" b="1" dirty="0" smtClean="0"/>
              <a:t> for France </a:t>
            </a:r>
            <a:r>
              <a:rPr lang="fr-FR" sz="2400" b="1" dirty="0" err="1" smtClean="0"/>
              <a:t>is</a:t>
            </a:r>
            <a:r>
              <a:rPr lang="fr-FR" sz="2400" b="1" dirty="0" smtClean="0"/>
              <a:t> </a:t>
            </a:r>
            <a:r>
              <a:rPr lang="fr-FR" sz="2400" b="1" dirty="0" err="1" smtClean="0"/>
              <a:t>estimated</a:t>
            </a:r>
            <a:r>
              <a:rPr lang="fr-FR" sz="2400" b="1" dirty="0" smtClean="0"/>
              <a:t> to 2.5 billion euros/</a:t>
            </a:r>
            <a:r>
              <a:rPr lang="fr-FR" sz="2400" b="1" dirty="0" err="1" smtClean="0"/>
              <a:t>year</a:t>
            </a:r>
            <a:r>
              <a:rPr lang="fr-FR" sz="2400" b="1" dirty="0" smtClean="0"/>
              <a:t> </a:t>
            </a:r>
            <a:endParaRPr lang="fr-FR" sz="2400" b="1" dirty="0"/>
          </a:p>
        </p:txBody>
      </p:sp>
    </p:spTree>
    <p:extLst>
      <p:ext uri="{BB962C8B-B14F-4D97-AF65-F5344CB8AC3E}">
        <p14:creationId xmlns:p14="http://schemas.microsoft.com/office/powerpoint/2010/main" val="385116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logo MESR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85601" y="260648"/>
            <a:ext cx="772795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ZoneTexte 2"/>
          <p:cNvSpPr txBox="1"/>
          <p:nvPr/>
        </p:nvSpPr>
        <p:spPr>
          <a:xfrm>
            <a:off x="971600" y="1700808"/>
            <a:ext cx="74168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fr-FR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student</a:t>
            </a:r>
            <a:r>
              <a:rPr lang="fr-F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mobility</a:t>
            </a:r>
            <a:r>
              <a:rPr lang="fr-F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France</a:t>
            </a:r>
            <a:endParaRPr lang="fr-FR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539552" y="2708920"/>
            <a:ext cx="806489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About 20% of the </a:t>
            </a:r>
            <a:r>
              <a:rPr lang="fr-FR" sz="2400" b="1" dirty="0" err="1" smtClean="0"/>
              <a:t>foreign</a:t>
            </a:r>
            <a:r>
              <a:rPr lang="fr-FR" sz="2400" b="1" dirty="0" smtClean="0"/>
              <a:t> </a:t>
            </a:r>
            <a:r>
              <a:rPr lang="fr-FR" sz="2400" b="1" dirty="0" err="1" smtClean="0"/>
              <a:t>students</a:t>
            </a:r>
            <a:r>
              <a:rPr lang="fr-FR" sz="2400" b="1" dirty="0" smtClean="0"/>
              <a:t> are </a:t>
            </a:r>
            <a:r>
              <a:rPr lang="fr-FR" sz="2400" b="1" dirty="0" err="1" smtClean="0"/>
              <a:t>learning</a:t>
            </a:r>
            <a:r>
              <a:rPr lang="fr-FR" sz="2400" b="1" dirty="0" smtClean="0"/>
              <a:t> </a:t>
            </a:r>
            <a:r>
              <a:rPr lang="fr-FR" sz="2400" b="1" dirty="0" err="1" smtClean="0"/>
              <a:t>technology</a:t>
            </a:r>
            <a:r>
              <a:rPr lang="fr-FR" sz="2400" b="1" dirty="0" smtClean="0"/>
              <a:t> and business</a:t>
            </a:r>
          </a:p>
          <a:p>
            <a:endParaRPr lang="fr-FR" sz="2400" b="1" dirty="0"/>
          </a:p>
          <a:p>
            <a:r>
              <a:rPr lang="fr-FR" sz="2400" b="1" dirty="0" smtClean="0"/>
              <a:t>Few </a:t>
            </a:r>
            <a:r>
              <a:rPr lang="fr-FR" sz="2400" b="1" dirty="0" err="1" smtClean="0"/>
              <a:t>students</a:t>
            </a:r>
            <a:r>
              <a:rPr lang="fr-FR" sz="2400" b="1" dirty="0" smtClean="0"/>
              <a:t> are </a:t>
            </a:r>
            <a:r>
              <a:rPr lang="fr-FR" sz="2400" b="1" dirty="0" err="1" smtClean="0"/>
              <a:t>learning</a:t>
            </a:r>
            <a:r>
              <a:rPr lang="fr-FR" sz="2400" b="1" dirty="0" smtClean="0"/>
              <a:t> </a:t>
            </a:r>
            <a:r>
              <a:rPr lang="fr-FR" sz="2400" b="1" dirty="0" err="1" smtClean="0"/>
              <a:t>Health</a:t>
            </a:r>
            <a:r>
              <a:rPr lang="fr-FR" sz="2400" b="1" dirty="0" smtClean="0"/>
              <a:t> sciences (</a:t>
            </a:r>
            <a:r>
              <a:rPr lang="fr-FR" sz="2400" b="1" dirty="0" err="1" smtClean="0"/>
              <a:t>less</a:t>
            </a:r>
            <a:r>
              <a:rPr lang="fr-FR" sz="2400" b="1" dirty="0" smtClean="0"/>
              <a:t> </a:t>
            </a:r>
            <a:r>
              <a:rPr lang="fr-FR" sz="2400" b="1" dirty="0" err="1" smtClean="0"/>
              <a:t>than</a:t>
            </a:r>
            <a:r>
              <a:rPr lang="fr-FR" sz="2400" b="1" dirty="0" smtClean="0"/>
              <a:t> 6%) </a:t>
            </a:r>
            <a:r>
              <a:rPr lang="fr-FR" sz="2400" b="1" dirty="0" err="1" smtClean="0"/>
              <a:t>because</a:t>
            </a:r>
            <a:r>
              <a:rPr lang="fr-FR" sz="2400" b="1" dirty="0" smtClean="0"/>
              <a:t> of national </a:t>
            </a:r>
            <a:r>
              <a:rPr lang="fr-FR" sz="2400" b="1" dirty="0" err="1" smtClean="0"/>
              <a:t>regulations</a:t>
            </a:r>
            <a:r>
              <a:rPr lang="fr-FR" sz="2400" b="1" dirty="0" smtClean="0"/>
              <a:t> of the flow</a:t>
            </a:r>
          </a:p>
          <a:p>
            <a:endParaRPr lang="fr-FR" sz="2400" b="1" dirty="0"/>
          </a:p>
          <a:p>
            <a:r>
              <a:rPr lang="fr-FR" sz="2400" b="1" i="1" u="sng" dirty="0" smtClean="0"/>
              <a:t>Illustration</a:t>
            </a:r>
            <a:r>
              <a:rPr lang="fr-FR" sz="2400" b="1" i="1" dirty="0" smtClean="0"/>
              <a:t>: </a:t>
            </a:r>
            <a:r>
              <a:rPr lang="fr-FR" sz="2400" b="1" dirty="0" smtClean="0"/>
              <a:t> High </a:t>
            </a:r>
            <a:r>
              <a:rPr lang="fr-FR" sz="2400" b="1" dirty="0" err="1" smtClean="0"/>
              <a:t>Schools</a:t>
            </a:r>
            <a:r>
              <a:rPr lang="fr-FR" sz="2400" b="1" dirty="0" smtClean="0"/>
              <a:t> of engineering and business </a:t>
            </a:r>
            <a:r>
              <a:rPr lang="fr-FR" sz="2400" b="1" dirty="0" err="1" smtClean="0"/>
              <a:t>schools</a:t>
            </a:r>
            <a:endParaRPr lang="fr-FR" sz="2400" b="1" dirty="0" smtClean="0"/>
          </a:p>
          <a:p>
            <a:r>
              <a:rPr lang="fr-FR" sz="2400" b="1" dirty="0" smtClean="0"/>
              <a:t>	About 15 to 20% of </a:t>
            </a:r>
            <a:r>
              <a:rPr lang="fr-FR" sz="2400" b="1" dirty="0" err="1" smtClean="0"/>
              <a:t>foreign</a:t>
            </a:r>
            <a:r>
              <a:rPr lang="fr-FR" sz="2400" b="1" dirty="0" smtClean="0"/>
              <a:t> </a:t>
            </a:r>
            <a:r>
              <a:rPr lang="fr-FR" sz="2400" b="1" dirty="0" err="1" smtClean="0"/>
              <a:t>students</a:t>
            </a:r>
            <a:r>
              <a:rPr lang="fr-FR" sz="2400" b="1" dirty="0" smtClean="0"/>
              <a:t> (43.000 in 2011)</a:t>
            </a:r>
          </a:p>
          <a:p>
            <a:pPr marL="1714500" lvl="3" indent="-342900">
              <a:buFont typeface="Arial" panose="020B0604020202020204" pitchFamily="34" charset="0"/>
              <a:buChar char="•"/>
            </a:pPr>
            <a:r>
              <a:rPr lang="fr-FR" sz="2400" b="1" dirty="0" smtClean="0"/>
              <a:t>8.500 </a:t>
            </a:r>
            <a:r>
              <a:rPr lang="fr-FR" sz="2400" b="1" dirty="0" err="1" smtClean="0"/>
              <a:t>from</a:t>
            </a:r>
            <a:r>
              <a:rPr lang="fr-FR" sz="2400" b="1" dirty="0" smtClean="0"/>
              <a:t> Maghreb</a:t>
            </a:r>
          </a:p>
          <a:p>
            <a:pPr marL="1714500" lvl="3" indent="-342900">
              <a:buFont typeface="Arial" panose="020B0604020202020204" pitchFamily="34" charset="0"/>
              <a:buChar char="•"/>
            </a:pPr>
            <a:r>
              <a:rPr lang="fr-FR" sz="2400" b="1" dirty="0" smtClean="0"/>
              <a:t>7.000 </a:t>
            </a:r>
            <a:r>
              <a:rPr lang="fr-FR" sz="2400" b="1" dirty="0" err="1" smtClean="0"/>
              <a:t>from</a:t>
            </a:r>
            <a:r>
              <a:rPr lang="fr-FR" sz="2400" b="1" dirty="0" smtClean="0"/>
              <a:t> China</a:t>
            </a:r>
          </a:p>
          <a:p>
            <a:pPr marL="1714500" lvl="3" indent="-342900">
              <a:buFont typeface="Arial" panose="020B0604020202020204" pitchFamily="34" charset="0"/>
              <a:buChar char="•"/>
            </a:pPr>
            <a:r>
              <a:rPr lang="fr-FR" sz="2400" b="1" dirty="0" smtClean="0"/>
              <a:t>4.000 </a:t>
            </a:r>
            <a:r>
              <a:rPr lang="fr-FR" sz="2400" b="1" dirty="0" err="1" smtClean="0"/>
              <a:t>from</a:t>
            </a:r>
            <a:r>
              <a:rPr lang="fr-FR" sz="2400" b="1" dirty="0" smtClean="0"/>
              <a:t> </a:t>
            </a:r>
            <a:r>
              <a:rPr lang="fr-FR" sz="2400" b="1" dirty="0" err="1" smtClean="0"/>
              <a:t>Sub-saharian</a:t>
            </a:r>
            <a:r>
              <a:rPr lang="fr-FR" sz="2400" b="1" dirty="0" smtClean="0"/>
              <a:t> </a:t>
            </a:r>
            <a:r>
              <a:rPr lang="fr-FR" sz="2400" b="1" dirty="0" err="1" smtClean="0"/>
              <a:t>Africa</a:t>
            </a:r>
            <a:endParaRPr lang="fr-FR" sz="2400" b="1" dirty="0"/>
          </a:p>
        </p:txBody>
      </p:sp>
    </p:spTree>
    <p:extLst>
      <p:ext uri="{BB962C8B-B14F-4D97-AF65-F5344CB8AC3E}">
        <p14:creationId xmlns:p14="http://schemas.microsoft.com/office/powerpoint/2010/main" val="2043897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logo MESR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85601" y="260648"/>
            <a:ext cx="772795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ZoneTexte 2"/>
          <p:cNvSpPr txBox="1"/>
          <p:nvPr/>
        </p:nvSpPr>
        <p:spPr>
          <a:xfrm>
            <a:off x="971600" y="1700808"/>
            <a:ext cx="74168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fr-FR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student</a:t>
            </a:r>
            <a:r>
              <a:rPr lang="fr-F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mobility</a:t>
            </a:r>
            <a:r>
              <a:rPr lang="fr-F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France</a:t>
            </a:r>
            <a:endParaRPr lang="fr-FR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539552" y="2708920"/>
            <a:ext cx="806489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err="1" smtClean="0"/>
              <a:t>Mobility</a:t>
            </a:r>
            <a:r>
              <a:rPr lang="fr-FR" sz="2400" b="1" dirty="0" smtClean="0"/>
              <a:t> of french </a:t>
            </a:r>
            <a:r>
              <a:rPr lang="fr-FR" sz="2400" b="1" dirty="0" err="1" smtClean="0"/>
              <a:t>students</a:t>
            </a:r>
            <a:r>
              <a:rPr lang="fr-FR" sz="2400" b="1" dirty="0" smtClean="0"/>
              <a:t> to </a:t>
            </a:r>
            <a:r>
              <a:rPr lang="fr-FR" sz="2400" b="1" dirty="0" err="1" smtClean="0"/>
              <a:t>abroad</a:t>
            </a:r>
            <a:r>
              <a:rPr lang="fr-FR" sz="2400" b="1" dirty="0" smtClean="0"/>
              <a:t>:</a:t>
            </a:r>
          </a:p>
          <a:p>
            <a:r>
              <a:rPr lang="fr-FR" sz="2400" b="1" dirty="0" smtClean="0"/>
              <a:t> 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fr-FR" sz="2400" b="1" dirty="0" smtClean="0"/>
              <a:t>about 48.000 </a:t>
            </a:r>
            <a:r>
              <a:rPr lang="fr-FR" sz="2400" b="1" dirty="0" err="1" smtClean="0"/>
              <a:t>students</a:t>
            </a:r>
            <a:r>
              <a:rPr lang="fr-FR" sz="2400" b="1" dirty="0" smtClean="0"/>
              <a:t> (</a:t>
            </a:r>
            <a:r>
              <a:rPr lang="fr-FR" sz="2400" b="1" dirty="0" err="1" smtClean="0"/>
              <a:t>compared</a:t>
            </a:r>
            <a:r>
              <a:rPr lang="fr-FR" sz="2400" b="1" dirty="0" smtClean="0"/>
              <a:t> to 300.000 </a:t>
            </a:r>
            <a:r>
              <a:rPr lang="fr-FR" sz="2400" b="1" dirty="0" err="1" smtClean="0"/>
              <a:t>foreign</a:t>
            </a:r>
            <a:r>
              <a:rPr lang="fr-FR" sz="2400" b="1" dirty="0" smtClean="0"/>
              <a:t> </a:t>
            </a:r>
            <a:r>
              <a:rPr lang="fr-FR" sz="2400" b="1" dirty="0" err="1" smtClean="0"/>
              <a:t>students</a:t>
            </a:r>
            <a:r>
              <a:rPr lang="fr-FR" sz="2400" b="1" dirty="0" smtClean="0"/>
              <a:t> in France)</a:t>
            </a:r>
            <a:endParaRPr lang="fr-FR" sz="2400" b="1" dirty="0"/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fr-FR" sz="2400" b="1" dirty="0" err="1" smtClean="0"/>
              <a:t>mean</a:t>
            </a:r>
            <a:r>
              <a:rPr lang="fr-FR" sz="2400" b="1" dirty="0" smtClean="0"/>
              <a:t> duration of the </a:t>
            </a:r>
            <a:r>
              <a:rPr lang="fr-FR" sz="2400" b="1" dirty="0" err="1" smtClean="0"/>
              <a:t>stay</a:t>
            </a:r>
            <a:r>
              <a:rPr lang="fr-FR" sz="2400" b="1" dirty="0" smtClean="0"/>
              <a:t>: 2 to 6 </a:t>
            </a:r>
            <a:r>
              <a:rPr lang="fr-FR" sz="2400" b="1" dirty="0" err="1" smtClean="0"/>
              <a:t>months</a:t>
            </a:r>
            <a:r>
              <a:rPr lang="fr-FR" sz="2400" b="1" dirty="0" smtClean="0"/>
              <a:t> </a:t>
            </a:r>
            <a:r>
              <a:rPr lang="fr-FR" b="1" dirty="0" smtClean="0"/>
              <a:t>(short </a:t>
            </a:r>
            <a:r>
              <a:rPr lang="fr-FR" b="1" dirty="0" err="1" smtClean="0"/>
              <a:t>stays</a:t>
            </a:r>
            <a:r>
              <a:rPr lang="fr-FR" b="1" dirty="0" smtClean="0"/>
              <a:t>)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539552" y="4653136"/>
            <a:ext cx="784887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err="1" smtClean="0"/>
              <a:t>Geographic</a:t>
            </a:r>
            <a:r>
              <a:rPr lang="fr-FR" sz="2400" b="1" dirty="0" smtClean="0"/>
              <a:t> </a:t>
            </a:r>
            <a:r>
              <a:rPr lang="fr-FR" sz="2400" b="1" dirty="0" err="1" smtClean="0"/>
              <a:t>mobility</a:t>
            </a:r>
            <a:r>
              <a:rPr lang="fr-FR" sz="2400" b="1" dirty="0"/>
              <a:t>:</a:t>
            </a:r>
            <a:endParaRPr lang="fr-FR" sz="2400" b="1" dirty="0" smtClean="0"/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fr-FR" sz="2400" b="1" dirty="0" smtClean="0"/>
              <a:t>40% to </a:t>
            </a:r>
            <a:r>
              <a:rPr lang="fr-FR" sz="2400" b="1" dirty="0" err="1" smtClean="0"/>
              <a:t>other</a:t>
            </a:r>
            <a:r>
              <a:rPr lang="fr-FR" sz="2400" b="1" dirty="0" smtClean="0"/>
              <a:t> </a:t>
            </a:r>
            <a:r>
              <a:rPr lang="fr-FR" sz="2400" b="1" dirty="0" err="1" smtClean="0"/>
              <a:t>European</a:t>
            </a:r>
            <a:r>
              <a:rPr lang="fr-FR" sz="2400" b="1" dirty="0" smtClean="0"/>
              <a:t> countries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fr-FR" sz="2400" b="1" dirty="0" smtClean="0"/>
              <a:t>20% to USA + Canada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fr-FR" sz="2400" b="1" dirty="0" smtClean="0"/>
              <a:t>20% to </a:t>
            </a:r>
            <a:r>
              <a:rPr lang="fr-FR" sz="2400" b="1" dirty="0" err="1" smtClean="0"/>
              <a:t>Asia</a:t>
            </a:r>
            <a:endParaRPr lang="fr-FR" sz="2400" b="1" dirty="0" smtClean="0"/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fr-FR" sz="2400" b="1" dirty="0" smtClean="0"/>
              <a:t>10% to South </a:t>
            </a:r>
            <a:r>
              <a:rPr lang="fr-FR" sz="2400" b="1" dirty="0" err="1" smtClean="0"/>
              <a:t>America</a:t>
            </a:r>
            <a:r>
              <a:rPr lang="fr-FR" sz="2400" b="1" dirty="0" smtClean="0"/>
              <a:t> </a:t>
            </a:r>
            <a:endParaRPr lang="fr-FR" sz="2400" b="1" dirty="0"/>
          </a:p>
        </p:txBody>
      </p:sp>
    </p:spTree>
    <p:extLst>
      <p:ext uri="{BB962C8B-B14F-4D97-AF65-F5344CB8AC3E}">
        <p14:creationId xmlns:p14="http://schemas.microsoft.com/office/powerpoint/2010/main" val="855955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logo MESR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85601" y="260648"/>
            <a:ext cx="772795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ZoneTexte 2"/>
          <p:cNvSpPr txBox="1"/>
          <p:nvPr/>
        </p:nvSpPr>
        <p:spPr>
          <a:xfrm>
            <a:off x="1115616" y="1628800"/>
            <a:ext cx="70567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main </a:t>
            </a:r>
            <a:r>
              <a:rPr lang="fr-FR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mobility</a:t>
            </a:r>
            <a:r>
              <a:rPr lang="fr-F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programs</a:t>
            </a:r>
            <a:endParaRPr lang="fr-FR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1115616" y="2564904"/>
            <a:ext cx="7056784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/>
              <a:t>ERASMUS program </a:t>
            </a:r>
            <a:r>
              <a:rPr lang="fr-FR" sz="2800" b="1" dirty="0" err="1" smtClean="0"/>
              <a:t>is</a:t>
            </a:r>
            <a:r>
              <a:rPr lang="fr-FR" sz="2800" b="1" dirty="0" smtClean="0"/>
              <a:t> the </a:t>
            </a:r>
            <a:r>
              <a:rPr lang="fr-FR" sz="2800" b="1" dirty="0" err="1" smtClean="0"/>
              <a:t>most</a:t>
            </a:r>
            <a:r>
              <a:rPr lang="fr-FR" sz="2800" b="1" dirty="0" smtClean="0"/>
              <a:t> </a:t>
            </a:r>
            <a:r>
              <a:rPr lang="fr-FR" sz="2800" b="1" dirty="0" err="1" smtClean="0"/>
              <a:t>popular</a:t>
            </a:r>
            <a:endParaRPr lang="fr-FR" sz="2800" b="1" dirty="0" smtClean="0"/>
          </a:p>
          <a:p>
            <a:r>
              <a:rPr lang="fr-FR" sz="2400" b="1" dirty="0" smtClean="0"/>
              <a:t>About 33.000 french </a:t>
            </a:r>
            <a:r>
              <a:rPr lang="fr-FR" sz="2400" b="1" dirty="0" err="1" smtClean="0"/>
              <a:t>students</a:t>
            </a:r>
            <a:r>
              <a:rPr lang="fr-FR" sz="2400" b="1" dirty="0" smtClean="0"/>
              <a:t> </a:t>
            </a:r>
            <a:r>
              <a:rPr lang="fr-FR" sz="2400" b="1" dirty="0" err="1" smtClean="0"/>
              <a:t>used</a:t>
            </a:r>
            <a:r>
              <a:rPr lang="fr-FR" sz="2400" b="1" dirty="0" smtClean="0"/>
              <a:t> the program in the </a:t>
            </a:r>
            <a:r>
              <a:rPr lang="fr-FR" sz="2400" b="1" dirty="0" err="1" smtClean="0"/>
              <a:t>academic</a:t>
            </a:r>
            <a:r>
              <a:rPr lang="fr-FR" sz="2400" b="1" dirty="0" smtClean="0"/>
              <a:t> </a:t>
            </a:r>
            <a:r>
              <a:rPr lang="fr-FR" sz="2400" b="1" dirty="0" err="1" smtClean="0"/>
              <a:t>year</a:t>
            </a:r>
            <a:r>
              <a:rPr lang="fr-FR" sz="2400" b="1" dirty="0" smtClean="0"/>
              <a:t> 2011-2012</a:t>
            </a:r>
          </a:p>
          <a:p>
            <a:r>
              <a:rPr lang="fr-FR" dirty="0" smtClean="0"/>
              <a:t> </a:t>
            </a:r>
          </a:p>
          <a:p>
            <a:r>
              <a:rPr lang="fr-FR" sz="2800" b="1" dirty="0" smtClean="0"/>
              <a:t>ERASMUS MUNDUS program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fr-FR" sz="2800" b="1" dirty="0" smtClean="0"/>
              <a:t>138 joint-masters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fr-FR" sz="2800" b="1" dirty="0" smtClean="0"/>
              <a:t>43 joint-</a:t>
            </a:r>
            <a:r>
              <a:rPr lang="fr-FR" sz="2800" b="1" dirty="0" err="1" smtClean="0"/>
              <a:t>doctorate</a:t>
            </a:r>
            <a:r>
              <a:rPr lang="fr-FR" sz="2800" b="1" dirty="0" smtClean="0"/>
              <a:t> programs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1115616" y="5661248"/>
            <a:ext cx="74168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/>
              <a:t>TEMPUS programs: about 30 programs running in 2012</a:t>
            </a:r>
            <a:endParaRPr lang="fr-FR" sz="2800" b="1" dirty="0"/>
          </a:p>
        </p:txBody>
      </p:sp>
    </p:spTree>
    <p:extLst>
      <p:ext uri="{BB962C8B-B14F-4D97-AF65-F5344CB8AC3E}">
        <p14:creationId xmlns:p14="http://schemas.microsoft.com/office/powerpoint/2010/main" val="2975888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logo MESR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85601" y="260648"/>
            <a:ext cx="772795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ZoneTexte 2"/>
          <p:cNvSpPr txBox="1"/>
          <p:nvPr/>
        </p:nvSpPr>
        <p:spPr>
          <a:xfrm>
            <a:off x="1115616" y="1628800"/>
            <a:ext cx="70567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main </a:t>
            </a:r>
            <a:r>
              <a:rPr lang="fr-FR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mobility</a:t>
            </a:r>
            <a:r>
              <a:rPr lang="fr-F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programs</a:t>
            </a:r>
            <a:endParaRPr lang="fr-FR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1115616" y="2564904"/>
            <a:ext cx="72008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/>
              <a:t>ERASMUS MUNDUS program: 3 types of action</a:t>
            </a:r>
          </a:p>
          <a:p>
            <a:endParaRPr lang="fr-FR" sz="28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800" b="1" dirty="0" smtClean="0"/>
              <a:t>Support to Master and </a:t>
            </a:r>
            <a:r>
              <a:rPr lang="fr-FR" sz="2800" b="1" dirty="0" err="1" smtClean="0"/>
              <a:t>Doctorate</a:t>
            </a:r>
            <a:r>
              <a:rPr lang="fr-FR" sz="2800" b="1" dirty="0" smtClean="0"/>
              <a:t> programs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fr-FR" sz="28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800" b="1" dirty="0" smtClean="0"/>
              <a:t>Support </a:t>
            </a:r>
            <a:r>
              <a:rPr lang="fr-FR" sz="2800" b="1" dirty="0" err="1" smtClean="0"/>
              <a:t>mobility</a:t>
            </a:r>
            <a:r>
              <a:rPr lang="fr-FR" sz="2800" b="1" dirty="0" smtClean="0"/>
              <a:t> </a:t>
            </a:r>
            <a:r>
              <a:rPr lang="fr-FR" sz="2800" b="1" dirty="0" err="1" smtClean="0"/>
              <a:t>grants</a:t>
            </a:r>
            <a:r>
              <a:rPr lang="fr-FR" sz="2800" b="1" dirty="0" smtClean="0"/>
              <a:t> for </a:t>
            </a:r>
            <a:r>
              <a:rPr lang="fr-FR" sz="2800" b="1" dirty="0" err="1" smtClean="0"/>
              <a:t>students</a:t>
            </a:r>
            <a:endParaRPr lang="fr-FR" sz="2800" b="1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fr-FR" sz="28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800" b="1" dirty="0" smtClean="0"/>
              <a:t>Support </a:t>
            </a:r>
            <a:r>
              <a:rPr lang="fr-FR" sz="2800" b="1" dirty="0" err="1" smtClean="0"/>
              <a:t>special</a:t>
            </a:r>
            <a:r>
              <a:rPr lang="fr-FR" sz="2800" b="1" dirty="0" smtClean="0"/>
              <a:t> actions to </a:t>
            </a:r>
            <a:r>
              <a:rPr lang="fr-FR" sz="2800" b="1" dirty="0" err="1" smtClean="0"/>
              <a:t>promote</a:t>
            </a:r>
            <a:r>
              <a:rPr lang="fr-FR" sz="2800" b="1" dirty="0" smtClean="0"/>
              <a:t> </a:t>
            </a:r>
            <a:r>
              <a:rPr lang="fr-FR" sz="2800" b="1" dirty="0" err="1" smtClean="0"/>
              <a:t>development</a:t>
            </a:r>
            <a:r>
              <a:rPr lang="fr-FR" sz="2800" b="1" dirty="0" smtClean="0"/>
              <a:t> of </a:t>
            </a:r>
            <a:r>
              <a:rPr lang="fr-FR" sz="2800" b="1" dirty="0" err="1" smtClean="0"/>
              <a:t>universities</a:t>
            </a:r>
            <a:r>
              <a:rPr lang="fr-FR" sz="2800" b="1" dirty="0" smtClean="0"/>
              <a:t> in non-EU countries  to </a:t>
            </a:r>
            <a:r>
              <a:rPr lang="fr-FR" sz="2800" b="1" dirty="0" err="1" smtClean="0"/>
              <a:t>increase</a:t>
            </a:r>
            <a:r>
              <a:rPr lang="fr-FR" sz="2800" b="1" dirty="0" smtClean="0"/>
              <a:t> </a:t>
            </a:r>
            <a:r>
              <a:rPr lang="fr-FR" sz="2800" b="1" dirty="0" err="1" smtClean="0"/>
              <a:t>partnership</a:t>
            </a:r>
            <a:endParaRPr lang="fr-FR" sz="2800" b="1" dirty="0"/>
          </a:p>
        </p:txBody>
      </p:sp>
    </p:spTree>
    <p:extLst>
      <p:ext uri="{BB962C8B-B14F-4D97-AF65-F5344CB8AC3E}">
        <p14:creationId xmlns:p14="http://schemas.microsoft.com/office/powerpoint/2010/main" val="2162342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logo MESR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85601" y="260648"/>
            <a:ext cx="772795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ZoneTexte 2"/>
          <p:cNvSpPr txBox="1"/>
          <p:nvPr/>
        </p:nvSpPr>
        <p:spPr>
          <a:xfrm>
            <a:off x="1115616" y="1628800"/>
            <a:ext cx="70567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main </a:t>
            </a:r>
            <a:r>
              <a:rPr lang="fr-FR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mobility</a:t>
            </a:r>
            <a:r>
              <a:rPr lang="fr-F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programs</a:t>
            </a:r>
            <a:endParaRPr lang="fr-FR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539552" y="2564904"/>
            <a:ext cx="860444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err="1" smtClean="0"/>
              <a:t>Bilateral</a:t>
            </a:r>
            <a:r>
              <a:rPr lang="fr-FR" sz="2800" b="1" dirty="0" smtClean="0"/>
              <a:t> joint-</a:t>
            </a:r>
            <a:r>
              <a:rPr lang="fr-FR" sz="2800" b="1" dirty="0" err="1" smtClean="0"/>
              <a:t>agreements</a:t>
            </a:r>
            <a:r>
              <a:rPr lang="fr-FR" sz="2800" b="1" dirty="0" smtClean="0"/>
              <a:t> </a:t>
            </a:r>
            <a:r>
              <a:rPr lang="fr-FR" sz="2800" b="1" dirty="0" err="1" smtClean="0"/>
              <a:t>between</a:t>
            </a:r>
            <a:r>
              <a:rPr lang="fr-FR" sz="2800" b="1" dirty="0" smtClean="0"/>
              <a:t> France and </a:t>
            </a:r>
            <a:r>
              <a:rPr lang="fr-FR" sz="2800" b="1" dirty="0" err="1" smtClean="0"/>
              <a:t>different</a:t>
            </a:r>
            <a:r>
              <a:rPr lang="fr-FR" sz="2800" b="1" dirty="0" smtClean="0"/>
              <a:t> countries (Master and </a:t>
            </a:r>
            <a:r>
              <a:rPr lang="fr-FR" sz="2800" b="1" dirty="0" err="1" smtClean="0"/>
              <a:t>Doctorate</a:t>
            </a:r>
            <a:r>
              <a:rPr lang="fr-FR" sz="2800" b="1" dirty="0" smtClean="0"/>
              <a:t> </a:t>
            </a:r>
            <a:r>
              <a:rPr lang="fr-FR" sz="2800" b="1" dirty="0" err="1" smtClean="0"/>
              <a:t>agreements</a:t>
            </a:r>
            <a:r>
              <a:rPr lang="fr-FR" sz="2800" b="1" dirty="0" smtClean="0"/>
              <a:t>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fr-FR" sz="2800" b="1" dirty="0" smtClean="0"/>
              <a:t>« Université Franco-Allemande »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fr-FR" sz="2800" b="1" dirty="0" smtClean="0"/>
              <a:t>« Université Franco-Italienne » (programme VINCI)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fr-FR" sz="2800" b="1" dirty="0" smtClean="0"/>
              <a:t>« Université Franco-Néerlandaise »</a:t>
            </a:r>
            <a:endParaRPr lang="fr-FR" sz="2800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539552" y="5013176"/>
            <a:ext cx="82089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err="1" smtClean="0"/>
              <a:t>Specific</a:t>
            </a:r>
            <a:r>
              <a:rPr lang="fr-FR" sz="2800" b="1" dirty="0" smtClean="0"/>
              <a:t> </a:t>
            </a:r>
            <a:r>
              <a:rPr lang="fr-FR" sz="2800" b="1" dirty="0" err="1" smtClean="0"/>
              <a:t>bilateral</a:t>
            </a:r>
            <a:r>
              <a:rPr lang="fr-FR" sz="2800" b="1" dirty="0" smtClean="0"/>
              <a:t> Master programs (Spain, </a:t>
            </a:r>
            <a:r>
              <a:rPr lang="fr-FR" sz="2800" b="1" dirty="0" err="1" smtClean="0"/>
              <a:t>Brasil</a:t>
            </a:r>
            <a:r>
              <a:rPr lang="fr-FR" sz="2800" b="1" dirty="0" smtClean="0"/>
              <a:t>, Mexico, etc. </a:t>
            </a:r>
            <a:endParaRPr lang="fr-FR" sz="2800" b="1" dirty="0"/>
          </a:p>
        </p:txBody>
      </p:sp>
    </p:spTree>
    <p:extLst>
      <p:ext uri="{BB962C8B-B14F-4D97-AF65-F5344CB8AC3E}">
        <p14:creationId xmlns:p14="http://schemas.microsoft.com/office/powerpoint/2010/main" val="4162148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476</Words>
  <Application>Microsoft Office PowerPoint</Application>
  <PresentationFormat>Presentazione su schermo (4:3)</PresentationFormat>
  <Paragraphs>99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14" baseType="lpstr">
      <vt:lpstr>Thème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André Nieoullon</dc:creator>
  <cp:lastModifiedBy>Sala magna</cp:lastModifiedBy>
  <cp:revision>18</cp:revision>
  <cp:lastPrinted>2014-04-09T11:10:17Z</cp:lastPrinted>
  <dcterms:created xsi:type="dcterms:W3CDTF">2014-04-01T10:45:35Z</dcterms:created>
  <dcterms:modified xsi:type="dcterms:W3CDTF">2014-04-11T07:13:35Z</dcterms:modified>
</cp:coreProperties>
</file>