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5"/>
  </p:notesMasterIdLst>
  <p:sldIdLst>
    <p:sldId id="256" r:id="rId2"/>
    <p:sldId id="257" r:id="rId3"/>
    <p:sldId id="260" r:id="rId4"/>
    <p:sldId id="272" r:id="rId5"/>
    <p:sldId id="263" r:id="rId6"/>
    <p:sldId id="268" r:id="rId7"/>
    <p:sldId id="261" r:id="rId8"/>
    <p:sldId id="265" r:id="rId9"/>
    <p:sldId id="286" r:id="rId10"/>
    <p:sldId id="264" r:id="rId11"/>
    <p:sldId id="281" r:id="rId12"/>
    <p:sldId id="266" r:id="rId13"/>
    <p:sldId id="280" r:id="rId14"/>
    <p:sldId id="267" r:id="rId15"/>
    <p:sldId id="285" r:id="rId16"/>
    <p:sldId id="269" r:id="rId17"/>
    <p:sldId id="270" r:id="rId18"/>
    <p:sldId id="271" r:id="rId19"/>
    <p:sldId id="278" r:id="rId20"/>
    <p:sldId id="273" r:id="rId21"/>
    <p:sldId id="283" r:id="rId22"/>
    <p:sldId id="276" r:id="rId23"/>
    <p:sldId id="284" r:id="rId2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99" autoAdjust="0"/>
    <p:restoredTop sz="89359" autoAdjust="0"/>
  </p:normalViewPr>
  <p:slideViewPr>
    <p:cSldViewPr snapToGrid="0" snapToObjects="1">
      <p:cViewPr>
        <p:scale>
          <a:sx n="100" d="100"/>
          <a:sy n="100" d="100"/>
        </p:scale>
        <p:origin x="-1288" y="6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3FADD-5E5F-604A-8944-88A77129B674}" type="datetimeFigureOut">
              <a:rPr lang="it-IT" smtClean="0"/>
              <a:pPr/>
              <a:t>11/04/14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0E5C4-7AD7-DA4A-B659-F5AB8A4D1492}" type="slidenum">
              <a:rPr lang="it-IT" smtClean="0"/>
              <a:pPr/>
              <a:t>‹n.›</a:t>
            </a:fld>
            <a:endParaRPr lang="it-IT"/>
          </a:p>
        </p:txBody>
      </p:sp>
    </p:spTree>
    <p:extLst>
      <p:ext uri="{BB962C8B-B14F-4D97-AF65-F5344CB8AC3E}">
        <p14:creationId xmlns:p14="http://schemas.microsoft.com/office/powerpoint/2010/main" val="1228649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baseline="0" dirty="0" err="1" smtClean="0">
                <a:solidFill>
                  <a:schemeClr val="tx1"/>
                </a:solidFill>
                <a:latin typeface="+mn-lt"/>
                <a:ea typeface="+mn-ea"/>
                <a:cs typeface="+mn-cs"/>
              </a:rPr>
              <a:t>This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programme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was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drafted</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according</a:t>
            </a:r>
            <a:r>
              <a:rPr lang="it-IT" sz="1200" kern="1200" baseline="0" dirty="0" smtClean="0">
                <a:solidFill>
                  <a:schemeClr val="tx1"/>
                </a:solidFill>
                <a:latin typeface="+mn-lt"/>
                <a:ea typeface="+mn-ea"/>
                <a:cs typeface="+mn-cs"/>
              </a:rPr>
              <a:t> to the </a:t>
            </a:r>
            <a:r>
              <a:rPr lang="it-IT" sz="1200" kern="1200" baseline="0" dirty="0" err="1" smtClean="0">
                <a:solidFill>
                  <a:schemeClr val="tx1"/>
                </a:solidFill>
                <a:latin typeface="+mn-lt"/>
                <a:ea typeface="+mn-ea"/>
                <a:cs typeface="+mn-cs"/>
              </a:rPr>
              <a:t>firm</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belief</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that</a:t>
            </a:r>
            <a:r>
              <a:rPr lang="it-IT" sz="1200" kern="1200" baseline="0" dirty="0" smtClean="0">
                <a:solidFill>
                  <a:schemeClr val="tx1"/>
                </a:solidFill>
                <a:latin typeface="+mn-lt"/>
                <a:ea typeface="+mn-ea"/>
                <a:cs typeface="+mn-cs"/>
              </a:rPr>
              <a:t> the </a:t>
            </a:r>
            <a:r>
              <a:rPr lang="it-IT" sz="1200" kern="1200" baseline="0" dirty="0" err="1" smtClean="0">
                <a:solidFill>
                  <a:schemeClr val="tx1"/>
                </a:solidFill>
                <a:latin typeface="+mn-lt"/>
                <a:ea typeface="+mn-ea"/>
                <a:cs typeface="+mn-cs"/>
              </a:rPr>
              <a:t>fields</a:t>
            </a:r>
            <a:r>
              <a:rPr lang="it-IT" sz="1200" kern="1200" baseline="0" dirty="0" smtClean="0">
                <a:solidFill>
                  <a:schemeClr val="tx1"/>
                </a:solidFill>
                <a:latin typeface="+mn-lt"/>
                <a:ea typeface="+mn-ea"/>
                <a:cs typeface="+mn-cs"/>
              </a:rPr>
              <a:t> of </a:t>
            </a:r>
            <a:r>
              <a:rPr lang="it-IT" sz="1200" kern="1200" baseline="0" dirty="0" err="1" smtClean="0">
                <a:solidFill>
                  <a:schemeClr val="tx1"/>
                </a:solidFill>
                <a:latin typeface="+mn-lt"/>
                <a:ea typeface="+mn-ea"/>
                <a:cs typeface="+mn-cs"/>
              </a:rPr>
              <a:t>education</a:t>
            </a:r>
            <a:r>
              <a:rPr lang="it-IT" sz="1200" kern="1200" baseline="0" dirty="0" smtClean="0">
                <a:solidFill>
                  <a:schemeClr val="tx1"/>
                </a:solidFill>
                <a:latin typeface="+mn-lt"/>
                <a:ea typeface="+mn-ea"/>
                <a:cs typeface="+mn-cs"/>
              </a:rPr>
              <a:t>, training, </a:t>
            </a:r>
            <a:r>
              <a:rPr lang="it-IT" sz="1200" kern="1200" baseline="0" dirty="0" err="1" smtClean="0">
                <a:solidFill>
                  <a:schemeClr val="tx1"/>
                </a:solidFill>
                <a:latin typeface="+mn-lt"/>
                <a:ea typeface="+mn-ea"/>
                <a:cs typeface="+mn-cs"/>
              </a:rPr>
              <a:t>youth</a:t>
            </a:r>
            <a:r>
              <a:rPr lang="it-IT" sz="1200" kern="1200" baseline="0" dirty="0" smtClean="0">
                <a:solidFill>
                  <a:schemeClr val="tx1"/>
                </a:solidFill>
                <a:latin typeface="+mn-lt"/>
                <a:ea typeface="+mn-ea"/>
                <a:cs typeface="+mn-cs"/>
              </a:rPr>
              <a:t> and sport can </a:t>
            </a:r>
            <a:r>
              <a:rPr lang="it-IT" sz="1200" kern="1200" baseline="0" dirty="0" err="1" smtClean="0">
                <a:solidFill>
                  <a:schemeClr val="tx1"/>
                </a:solidFill>
                <a:latin typeface="+mn-lt"/>
                <a:ea typeface="+mn-ea"/>
                <a:cs typeface="+mn-cs"/>
              </a:rPr>
              <a:t>make</a:t>
            </a:r>
            <a:r>
              <a:rPr lang="it-IT" sz="1200" kern="1200" baseline="0" dirty="0" smtClean="0">
                <a:solidFill>
                  <a:schemeClr val="tx1"/>
                </a:solidFill>
                <a:latin typeface="+mn-lt"/>
                <a:ea typeface="+mn-ea"/>
                <a:cs typeface="+mn-cs"/>
              </a:rPr>
              <a:t> a major </a:t>
            </a:r>
            <a:r>
              <a:rPr lang="it-IT" sz="1200" kern="1200" baseline="0" dirty="0" err="1" smtClean="0">
                <a:solidFill>
                  <a:schemeClr val="tx1"/>
                </a:solidFill>
                <a:latin typeface="+mn-lt"/>
                <a:ea typeface="+mn-ea"/>
                <a:cs typeface="+mn-cs"/>
              </a:rPr>
              <a:t>contribution</a:t>
            </a:r>
            <a:r>
              <a:rPr lang="it-IT" sz="1200" kern="1200" baseline="0" dirty="0" smtClean="0">
                <a:solidFill>
                  <a:schemeClr val="tx1"/>
                </a:solidFill>
                <a:latin typeface="+mn-lt"/>
                <a:ea typeface="+mn-ea"/>
                <a:cs typeface="+mn-cs"/>
              </a:rPr>
              <a:t> to help tackle the </a:t>
            </a:r>
            <a:r>
              <a:rPr lang="it-IT" sz="1200" kern="1200" baseline="0" dirty="0" err="1" smtClean="0">
                <a:solidFill>
                  <a:schemeClr val="tx1"/>
                </a:solidFill>
                <a:latin typeface="+mn-lt"/>
                <a:ea typeface="+mn-ea"/>
                <a:cs typeface="+mn-cs"/>
              </a:rPr>
              <a:t>key</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challenges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that</a:t>
            </a:r>
            <a:r>
              <a:rPr lang="it-IT" sz="1200" kern="1200" baseline="0" dirty="0" smtClean="0">
                <a:solidFill>
                  <a:schemeClr val="tx1"/>
                </a:solidFill>
                <a:latin typeface="+mn-lt"/>
                <a:ea typeface="+mn-ea"/>
                <a:cs typeface="+mn-cs"/>
              </a:rPr>
              <a:t> Europe </a:t>
            </a:r>
            <a:r>
              <a:rPr lang="it-IT" sz="1200" kern="1200" baseline="0" dirty="0" err="1" smtClean="0">
                <a:solidFill>
                  <a:schemeClr val="tx1"/>
                </a:solidFill>
                <a:latin typeface="+mn-lt"/>
                <a:ea typeface="+mn-ea"/>
                <a:cs typeface="+mn-cs"/>
              </a:rPr>
              <a:t>is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facing</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both</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now</a:t>
            </a:r>
            <a:r>
              <a:rPr lang="it-IT" sz="1200" kern="1200" baseline="0" dirty="0" smtClean="0">
                <a:solidFill>
                  <a:schemeClr val="tx1"/>
                </a:solidFill>
                <a:latin typeface="+mn-lt"/>
                <a:ea typeface="+mn-ea"/>
                <a:cs typeface="+mn-cs"/>
              </a:rPr>
              <a:t> and in the </a:t>
            </a:r>
            <a:r>
              <a:rPr lang="it-IT" sz="1200" kern="1200" baseline="0" dirty="0" err="1" smtClean="0">
                <a:solidFill>
                  <a:schemeClr val="tx1"/>
                </a:solidFill>
                <a:latin typeface="+mn-lt"/>
                <a:ea typeface="+mn-ea"/>
                <a:cs typeface="+mn-cs"/>
              </a:rPr>
              <a:t>next</a:t>
            </a:r>
            <a:r>
              <a:rPr lang="it-IT" sz="1200" kern="1200" baseline="0" dirty="0" smtClean="0">
                <a:solidFill>
                  <a:schemeClr val="tx1"/>
                </a:solidFill>
                <a:latin typeface="+mn-lt"/>
                <a:ea typeface="+mn-ea"/>
                <a:cs typeface="+mn-cs"/>
              </a:rPr>
              <a:t> decade. </a:t>
            </a:r>
            <a:r>
              <a:rPr lang="it-IT" sz="1200" kern="1200" baseline="0" dirty="0" err="1" smtClean="0">
                <a:solidFill>
                  <a:schemeClr val="tx1"/>
                </a:solidFill>
                <a:latin typeface="+mn-lt"/>
                <a:ea typeface="+mn-ea"/>
                <a:cs typeface="+mn-cs"/>
              </a:rPr>
              <a:t>They</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have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been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recognised</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as</a:t>
            </a:r>
            <a:r>
              <a:rPr lang="it-IT" sz="1200" kern="1200" baseline="0" dirty="0" smtClean="0">
                <a:solidFill>
                  <a:schemeClr val="tx1"/>
                </a:solidFill>
                <a:latin typeface="+mn-lt"/>
                <a:ea typeface="+mn-ea"/>
                <a:cs typeface="+mn-cs"/>
              </a:rPr>
              <a:t> key drivers </a:t>
            </a:r>
            <a:r>
              <a:rPr lang="it-IT" sz="1200" kern="1200" baseline="0" dirty="0" err="1" smtClean="0">
                <a:solidFill>
                  <a:schemeClr val="tx1"/>
                </a:solidFill>
                <a:latin typeface="+mn-lt"/>
                <a:ea typeface="+mn-ea"/>
                <a:cs typeface="+mn-cs"/>
              </a:rPr>
              <a:t>within</a:t>
            </a:r>
            <a:r>
              <a:rPr lang="it-IT" sz="1200" kern="1200" baseline="0" dirty="0" smtClean="0">
                <a:solidFill>
                  <a:schemeClr val="tx1"/>
                </a:solidFill>
                <a:latin typeface="+mn-lt"/>
                <a:ea typeface="+mn-ea"/>
                <a:cs typeface="+mn-cs"/>
              </a:rPr>
              <a:t> the Europe 2020 </a:t>
            </a:r>
            <a:r>
              <a:rPr lang="it-IT" sz="1200" kern="1200" baseline="0" dirty="0" err="1" smtClean="0">
                <a:solidFill>
                  <a:schemeClr val="tx1"/>
                </a:solidFill>
                <a:latin typeface="+mn-lt"/>
                <a:ea typeface="+mn-ea"/>
                <a:cs typeface="+mn-cs"/>
              </a:rPr>
              <a:t>Strategy</a:t>
            </a:r>
            <a:r>
              <a:rPr lang="it-IT" sz="1200" kern="1200" baseline="0" dirty="0" smtClean="0">
                <a:solidFill>
                  <a:schemeClr val="tx1"/>
                </a:solidFill>
                <a:latin typeface="+mn-lt"/>
                <a:ea typeface="+mn-ea"/>
                <a:cs typeface="+mn-cs"/>
              </a:rPr>
              <a:t> to </a:t>
            </a:r>
            <a:r>
              <a:rPr lang="it-IT" sz="1200" kern="1200" baseline="0" dirty="0" err="1" smtClean="0">
                <a:solidFill>
                  <a:schemeClr val="tx1"/>
                </a:solidFill>
                <a:latin typeface="+mn-lt"/>
                <a:ea typeface="+mn-ea"/>
                <a:cs typeface="+mn-cs"/>
              </a:rPr>
              <a:t>overcome</a:t>
            </a:r>
            <a:r>
              <a:rPr lang="it-IT" sz="1200" kern="1200" baseline="0" dirty="0" smtClean="0">
                <a:solidFill>
                  <a:schemeClr val="tx1"/>
                </a:solidFill>
                <a:latin typeface="+mn-lt"/>
                <a:ea typeface="+mn-ea"/>
                <a:cs typeface="+mn-cs"/>
              </a:rPr>
              <a:t> the </a:t>
            </a:r>
            <a:r>
              <a:rPr lang="it-IT" sz="1200" kern="1200" baseline="0" dirty="0" err="1" smtClean="0">
                <a:solidFill>
                  <a:schemeClr val="tx1"/>
                </a:solidFill>
                <a:latin typeface="+mn-lt"/>
                <a:ea typeface="+mn-ea"/>
                <a:cs typeface="+mn-cs"/>
              </a:rPr>
              <a:t>socio-economic</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crisis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affecting</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European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countries</a:t>
            </a:r>
            <a:r>
              <a:rPr lang="it-IT" sz="1200" kern="1200" baseline="0" dirty="0" smtClean="0">
                <a:solidFill>
                  <a:schemeClr val="tx1"/>
                </a:solidFill>
                <a:latin typeface="+mn-lt"/>
                <a:ea typeface="+mn-ea"/>
                <a:cs typeface="+mn-cs"/>
              </a:rPr>
              <a:t>, to </a:t>
            </a:r>
            <a:r>
              <a:rPr lang="it-IT" sz="1200" kern="1200" baseline="0" dirty="0" err="1" smtClean="0">
                <a:solidFill>
                  <a:schemeClr val="tx1"/>
                </a:solidFill>
                <a:latin typeface="+mn-lt"/>
                <a:ea typeface="+mn-ea"/>
                <a:cs typeface="+mn-cs"/>
              </a:rPr>
              <a:t>boost</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growth</a:t>
            </a:r>
            <a:r>
              <a:rPr lang="it-IT" sz="1200" kern="1200" baseline="0" dirty="0" smtClean="0">
                <a:solidFill>
                  <a:schemeClr val="tx1"/>
                </a:solidFill>
                <a:latin typeface="+mn-lt"/>
                <a:ea typeface="+mn-ea"/>
                <a:cs typeface="+mn-cs"/>
              </a:rPr>
              <a:t> and </a:t>
            </a:r>
            <a:r>
              <a:rPr lang="it-IT" sz="1200" kern="1200" baseline="0" dirty="0" err="1" smtClean="0">
                <a:solidFill>
                  <a:schemeClr val="tx1"/>
                </a:solidFill>
                <a:latin typeface="+mn-lt"/>
                <a:ea typeface="+mn-ea"/>
                <a:cs typeface="+mn-cs"/>
              </a:rPr>
              <a:t>jobs</a:t>
            </a:r>
            <a:r>
              <a:rPr lang="it-IT" sz="1200" kern="1200" baseline="0" dirty="0" smtClean="0">
                <a:solidFill>
                  <a:schemeClr val="tx1"/>
                </a:solidFill>
                <a:latin typeface="+mn-lt"/>
                <a:ea typeface="+mn-ea"/>
                <a:cs typeface="+mn-cs"/>
              </a:rPr>
              <a:t> and to </a:t>
            </a:r>
            <a:r>
              <a:rPr lang="it-IT" sz="1200" kern="1200" baseline="0" dirty="0" err="1" smtClean="0">
                <a:solidFill>
                  <a:schemeClr val="tx1"/>
                </a:solidFill>
                <a:latin typeface="+mn-lt"/>
                <a:ea typeface="+mn-ea"/>
                <a:cs typeface="+mn-cs"/>
              </a:rPr>
              <a:t>foster</a:t>
            </a:r>
            <a:r>
              <a:rPr lang="it-IT" sz="1200" kern="1200" baseline="0" dirty="0" smtClean="0">
                <a:solidFill>
                  <a:schemeClr val="tx1"/>
                </a:solidFill>
                <a:latin typeface="+mn-lt"/>
                <a:ea typeface="+mn-ea"/>
                <a:cs typeface="+mn-cs"/>
              </a:rPr>
              <a:t> social </a:t>
            </a:r>
            <a:r>
              <a:rPr lang="it-IT" sz="1200" kern="1200" baseline="0" dirty="0" err="1" smtClean="0">
                <a:solidFill>
                  <a:schemeClr val="tx1"/>
                </a:solidFill>
                <a:latin typeface="+mn-lt"/>
                <a:ea typeface="+mn-ea"/>
                <a:cs typeface="+mn-cs"/>
              </a:rPr>
              <a:t>equity</a:t>
            </a:r>
            <a:r>
              <a:rPr lang="it-IT" sz="1200" kern="1200" baseline="0" dirty="0" smtClean="0">
                <a:solidFill>
                  <a:schemeClr val="tx1"/>
                </a:solidFill>
                <a:latin typeface="+mn-lt"/>
                <a:ea typeface="+mn-ea"/>
                <a:cs typeface="+mn-cs"/>
              </a:rPr>
              <a:t> and </a:t>
            </a:r>
            <a:r>
              <a:rPr lang="it-IT" sz="1200" kern="1200" baseline="0" dirty="0" err="1" smtClean="0">
                <a:solidFill>
                  <a:schemeClr val="tx1"/>
                </a:solidFill>
                <a:latin typeface="+mn-lt"/>
                <a:ea typeface="+mn-ea"/>
                <a:cs typeface="+mn-cs"/>
              </a:rPr>
              <a:t>inclusion</a:t>
            </a:r>
            <a:r>
              <a:rPr lang="it-IT" sz="1200" kern="1200" baseline="0" dirty="0" smtClean="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A720E5C4-7AD7-DA4A-B659-F5AB8A4D1492}"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headline education </a:t>
            </a:r>
            <a:r>
              <a:rPr lang="en-US" sz="1200" b="1" i="0" u="none" strike="noStrike" kern="1200" baseline="0" dirty="0" smtClean="0">
                <a:solidFill>
                  <a:schemeClr val="tx1"/>
                </a:solidFill>
                <a:latin typeface="+mn-lt"/>
                <a:ea typeface="+mn-ea"/>
                <a:cs typeface="+mn-cs"/>
              </a:rPr>
              <a:t>target </a:t>
            </a:r>
            <a:r>
              <a:rPr lang="en-US" sz="1200" b="0" i="0" u="none" strike="noStrike" kern="1200" baseline="0" dirty="0" smtClean="0">
                <a:solidFill>
                  <a:schemeClr val="tx1"/>
                </a:solidFill>
                <a:latin typeface="+mn-lt"/>
                <a:ea typeface="+mn-ea"/>
                <a:cs typeface="+mn-cs"/>
              </a:rPr>
              <a:t>is to reduce early school leaving to less than 10% and increase attainment in tertiary education to at least 40% by</a:t>
            </a:r>
          </a:p>
          <a:p>
            <a:r>
              <a:rPr lang="it-IT" sz="1200" b="0" i="0" u="none" strike="noStrike" kern="1200" baseline="0" dirty="0" smtClean="0">
                <a:solidFill>
                  <a:schemeClr val="tx1"/>
                </a:solidFill>
                <a:latin typeface="+mn-lt"/>
                <a:ea typeface="+mn-ea"/>
                <a:cs typeface="+mn-cs"/>
              </a:rPr>
              <a:t>2020</a:t>
            </a:r>
            <a:endParaRPr lang="it-IT" dirty="0"/>
          </a:p>
        </p:txBody>
      </p:sp>
      <p:sp>
        <p:nvSpPr>
          <p:cNvPr id="4" name="Segnaposto numero diapositiva 3"/>
          <p:cNvSpPr>
            <a:spLocks noGrp="1"/>
          </p:cNvSpPr>
          <p:nvPr>
            <p:ph type="sldNum" sz="quarter" idx="10"/>
          </p:nvPr>
        </p:nvSpPr>
        <p:spPr/>
        <p:txBody>
          <a:bodyPr/>
          <a:lstStyle/>
          <a:p>
            <a:fld id="{A720E5C4-7AD7-DA4A-B659-F5AB8A4D1492}" type="slidenum">
              <a:rPr lang="it-IT" smtClean="0"/>
              <a:pPr/>
              <a:t>10</a:t>
            </a:fld>
            <a:endParaRPr lang="it-IT"/>
          </a:p>
        </p:txBody>
      </p:sp>
    </p:spTree>
    <p:extLst>
      <p:ext uri="{BB962C8B-B14F-4D97-AF65-F5344CB8AC3E}">
        <p14:creationId xmlns:p14="http://schemas.microsoft.com/office/powerpoint/2010/main" val="4138134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28600" indent="-228600">
              <a:buAutoNum type="arabicParenR"/>
            </a:pPr>
            <a:r>
              <a:rPr lang="it-IT" sz="1200" kern="1200" baseline="0" dirty="0" smtClean="0">
                <a:solidFill>
                  <a:schemeClr val="tx1"/>
                </a:solidFill>
                <a:latin typeface="+mn-lt"/>
                <a:ea typeface="+mn-ea"/>
                <a:cs typeface="+mn-cs"/>
              </a:rPr>
              <a:t>and </a:t>
            </a:r>
            <a:r>
              <a:rPr lang="it-IT" sz="1200" kern="1200" baseline="0" dirty="0" err="1" smtClean="0">
                <a:solidFill>
                  <a:schemeClr val="tx1"/>
                </a:solidFill>
                <a:latin typeface="+mn-lt"/>
                <a:ea typeface="+mn-ea"/>
                <a:cs typeface="+mn-cs"/>
              </a:rPr>
              <a:t>their</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contribution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to</a:t>
            </a:r>
            <a:r>
              <a:rPr lang="it-IT" sz="1200" kern="1200" baseline="0" dirty="0" smtClean="0">
                <a:solidFill>
                  <a:schemeClr val="tx1"/>
                </a:solidFill>
                <a:latin typeface="+mn-lt"/>
                <a:ea typeface="+mn-ea"/>
                <a:cs typeface="+mn-cs"/>
              </a:rPr>
              <a:t> a </a:t>
            </a:r>
            <a:r>
              <a:rPr lang="it-IT" sz="1200" kern="1200" baseline="0" dirty="0" err="1" smtClean="0">
                <a:solidFill>
                  <a:schemeClr val="tx1"/>
                </a:solidFill>
                <a:latin typeface="+mn-lt"/>
                <a:ea typeface="+mn-ea"/>
                <a:cs typeface="+mn-cs"/>
              </a:rPr>
              <a:t>cohesive</a:t>
            </a:r>
            <a:r>
              <a:rPr lang="it-IT" sz="1200" kern="1200" baseline="0" dirty="0" smtClean="0">
                <a:solidFill>
                  <a:schemeClr val="tx1"/>
                </a:solidFill>
                <a:latin typeface="+mn-lt"/>
                <a:ea typeface="+mn-ea"/>
                <a:cs typeface="+mn-cs"/>
              </a:rPr>
              <a:t> society, in </a:t>
            </a:r>
            <a:r>
              <a:rPr lang="it-IT" sz="1200" kern="1200" baseline="0" dirty="0" err="1" smtClean="0">
                <a:solidFill>
                  <a:schemeClr val="tx1"/>
                </a:solidFill>
                <a:latin typeface="+mn-lt"/>
                <a:ea typeface="+mn-ea"/>
                <a:cs typeface="+mn-cs"/>
              </a:rPr>
              <a:t>particular</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through</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increased</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opportunities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for</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learning</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mobility</a:t>
            </a:r>
            <a:r>
              <a:rPr lang="it-IT" sz="1200" kern="1200" baseline="0" dirty="0" smtClean="0">
                <a:solidFill>
                  <a:schemeClr val="tx1"/>
                </a:solidFill>
                <a:latin typeface="+mn-lt"/>
                <a:ea typeface="+mn-ea"/>
                <a:cs typeface="+mn-cs"/>
              </a:rPr>
              <a:t> and </a:t>
            </a:r>
            <a:r>
              <a:rPr lang="it-IT" sz="1200" kern="1200" baseline="0" dirty="0" err="1" smtClean="0">
                <a:solidFill>
                  <a:schemeClr val="tx1"/>
                </a:solidFill>
                <a:latin typeface="+mn-lt"/>
                <a:ea typeface="+mn-ea"/>
                <a:cs typeface="+mn-cs"/>
              </a:rPr>
              <a:t>through</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strengthened</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cooperation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between</a:t>
            </a:r>
            <a:r>
              <a:rPr lang="it-IT" sz="1200" kern="1200" baseline="0" dirty="0" smtClean="0">
                <a:solidFill>
                  <a:schemeClr val="tx1"/>
                </a:solidFill>
                <a:latin typeface="+mn-lt"/>
                <a:ea typeface="+mn-ea"/>
                <a:cs typeface="+mn-cs"/>
              </a:rPr>
              <a:t> the world </a:t>
            </a:r>
            <a:r>
              <a:rPr lang="it-IT" sz="1200" kern="1200" baseline="0" dirty="0" err="1" smtClean="0">
                <a:solidFill>
                  <a:schemeClr val="tx1"/>
                </a:solidFill>
                <a:latin typeface="+mn-lt"/>
                <a:ea typeface="+mn-ea"/>
                <a:cs typeface="+mn-cs"/>
              </a:rPr>
              <a:t>of</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education</a:t>
            </a:r>
            <a:r>
              <a:rPr lang="it-IT" sz="1200" kern="1200" baseline="0" dirty="0" smtClean="0">
                <a:solidFill>
                  <a:schemeClr val="tx1"/>
                </a:solidFill>
                <a:latin typeface="+mn-lt"/>
                <a:ea typeface="+mn-ea"/>
                <a:cs typeface="+mn-cs"/>
              </a:rPr>
              <a:t> and training and the world </a:t>
            </a:r>
            <a:r>
              <a:rPr lang="it-IT" sz="1200" kern="1200" baseline="0" dirty="0" err="1" smtClean="0">
                <a:solidFill>
                  <a:schemeClr val="tx1"/>
                </a:solidFill>
                <a:latin typeface="+mn-lt"/>
                <a:ea typeface="+mn-ea"/>
                <a:cs typeface="+mn-cs"/>
              </a:rPr>
              <a:t>of</a:t>
            </a:r>
            <a:r>
              <a:rPr lang="it-IT" sz="1200" kern="1200" baseline="0" dirty="0" smtClean="0">
                <a:solidFill>
                  <a:schemeClr val="tx1"/>
                </a:solidFill>
                <a:latin typeface="+mn-lt"/>
                <a:ea typeface="+mn-ea"/>
                <a:cs typeface="+mn-cs"/>
              </a:rPr>
              <a:t> work;</a:t>
            </a:r>
          </a:p>
          <a:p>
            <a:r>
              <a:rPr lang="it-IT" sz="1200" kern="1200" baseline="0" dirty="0" err="1" smtClean="0">
                <a:solidFill>
                  <a:schemeClr val="tx1"/>
                </a:solidFill>
                <a:latin typeface="+mn-lt"/>
                <a:ea typeface="+mn-ea"/>
                <a:cs typeface="+mn-cs"/>
              </a:rPr>
              <a:t>2</a:t>
            </a:r>
            <a:r>
              <a:rPr lang="it-IT" sz="1200" kern="1200" baseline="0" dirty="0" smtClean="0">
                <a:solidFill>
                  <a:schemeClr val="tx1"/>
                </a:solidFill>
                <a:latin typeface="+mn-lt"/>
                <a:ea typeface="+mn-ea"/>
                <a:cs typeface="+mn-cs"/>
              </a:rPr>
              <a:t>) in </a:t>
            </a:r>
            <a:r>
              <a:rPr lang="it-IT" sz="1200" kern="1200" baseline="0" dirty="0" err="1" smtClean="0">
                <a:solidFill>
                  <a:schemeClr val="tx1"/>
                </a:solidFill>
                <a:latin typeface="+mn-lt"/>
                <a:ea typeface="+mn-ea"/>
                <a:cs typeface="+mn-cs"/>
              </a:rPr>
              <a:t>particular</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through</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enhanced</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transnational</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cooperation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between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education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andtraining</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providers</a:t>
            </a:r>
            <a:r>
              <a:rPr lang="it-IT" sz="1200" kern="1200" baseline="0" dirty="0" smtClean="0">
                <a:solidFill>
                  <a:schemeClr val="tx1"/>
                </a:solidFill>
                <a:latin typeface="+mn-lt"/>
                <a:ea typeface="+mn-ea"/>
                <a:cs typeface="+mn-cs"/>
              </a:rPr>
              <a:t> and </a:t>
            </a:r>
            <a:r>
              <a:rPr lang="it-IT" sz="1200" kern="1200" baseline="0" dirty="0" err="1" smtClean="0">
                <a:solidFill>
                  <a:schemeClr val="tx1"/>
                </a:solidFill>
                <a:latin typeface="+mn-lt"/>
                <a:ea typeface="+mn-ea"/>
                <a:cs typeface="+mn-cs"/>
              </a:rPr>
              <a:t>other</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stakeholders</a:t>
            </a:r>
            <a:r>
              <a:rPr lang="it-IT" sz="1200" kern="1200" baseline="0" dirty="0" smtClean="0">
                <a:solidFill>
                  <a:schemeClr val="tx1"/>
                </a:solidFill>
                <a:latin typeface="+mn-lt"/>
                <a:ea typeface="+mn-ea"/>
                <a:cs typeface="+mn-cs"/>
              </a:rPr>
              <a:t>;</a:t>
            </a:r>
          </a:p>
          <a:p>
            <a:r>
              <a:rPr lang="it-IT" dirty="0" err="1" smtClean="0"/>
              <a:t>3</a:t>
            </a:r>
            <a:r>
              <a:rPr lang="it-IT" dirty="0" smtClean="0"/>
              <a:t>)</a:t>
            </a:r>
            <a:r>
              <a:rPr lang="it-IT" sz="1200" kern="1200" baseline="0" dirty="0" smtClean="0">
                <a:solidFill>
                  <a:schemeClr val="tx1"/>
                </a:solidFill>
                <a:latin typeface="+mn-lt"/>
                <a:ea typeface="+mn-ea"/>
                <a:cs typeface="+mn-cs"/>
              </a:rPr>
              <a:t>, in </a:t>
            </a:r>
            <a:r>
              <a:rPr lang="it-IT" sz="1200" kern="1200" baseline="0" dirty="0" err="1" smtClean="0">
                <a:solidFill>
                  <a:schemeClr val="tx1"/>
                </a:solidFill>
                <a:latin typeface="+mn-lt"/>
                <a:ea typeface="+mn-ea"/>
                <a:cs typeface="+mn-cs"/>
              </a:rPr>
              <a:t>particular</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through</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enhanced</a:t>
            </a:r>
            <a:r>
              <a:rPr lang="it-IT" sz="1200" kern="1200" baseline="0" dirty="0" smtClean="0">
                <a:solidFill>
                  <a:schemeClr val="tx1"/>
                </a:solidFill>
                <a:latin typeface="+mn-lt"/>
                <a:ea typeface="+mn-ea"/>
                <a:cs typeface="+mn-cs"/>
              </a:rPr>
              <a:t> policy </a:t>
            </a:r>
            <a:r>
              <a:rPr lang="it-IT" sz="1200" kern="1200" baseline="0" dirty="0" err="1" smtClean="0">
                <a:solidFill>
                  <a:schemeClr val="tx1"/>
                </a:solidFill>
                <a:latin typeface="+mn-lt"/>
                <a:ea typeface="+mn-ea"/>
                <a:cs typeface="+mn-cs"/>
              </a:rPr>
              <a:t>cooperation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better</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use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of</a:t>
            </a:r>
            <a:r>
              <a:rPr lang="it-IT" sz="1200" kern="1200" baseline="0" dirty="0" smtClean="0">
                <a:solidFill>
                  <a:schemeClr val="tx1"/>
                </a:solidFill>
                <a:latin typeface="+mn-lt"/>
                <a:ea typeface="+mn-ea"/>
                <a:cs typeface="+mn-cs"/>
              </a:rPr>
              <a:t> EU </a:t>
            </a:r>
            <a:r>
              <a:rPr lang="it-IT" sz="1200" kern="1200" baseline="0" dirty="0" err="1" smtClean="0">
                <a:solidFill>
                  <a:schemeClr val="tx1"/>
                </a:solidFill>
                <a:latin typeface="+mn-lt"/>
                <a:ea typeface="+mn-ea"/>
                <a:cs typeface="+mn-cs"/>
              </a:rPr>
              <a:t>transparency</a:t>
            </a:r>
            <a:r>
              <a:rPr lang="it-IT" sz="1200" kern="1200" baseline="0" dirty="0" smtClean="0">
                <a:solidFill>
                  <a:schemeClr val="tx1"/>
                </a:solidFill>
                <a:latin typeface="+mn-lt"/>
                <a:ea typeface="+mn-ea"/>
                <a:cs typeface="+mn-cs"/>
              </a:rPr>
              <a:t> and </a:t>
            </a:r>
            <a:r>
              <a:rPr lang="it-IT" sz="1200" kern="1200" baseline="0" dirty="0" err="1" smtClean="0">
                <a:solidFill>
                  <a:schemeClr val="tx1"/>
                </a:solidFill>
                <a:latin typeface="+mn-lt"/>
                <a:ea typeface="+mn-ea"/>
                <a:cs typeface="+mn-cs"/>
              </a:rPr>
              <a:t>recognition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tools</a:t>
            </a:r>
            <a:r>
              <a:rPr lang="it-IT" sz="1200" kern="1200" baseline="0" dirty="0" smtClean="0">
                <a:solidFill>
                  <a:schemeClr val="tx1"/>
                </a:solidFill>
                <a:latin typeface="+mn-lt"/>
                <a:ea typeface="+mn-ea"/>
                <a:cs typeface="+mn-cs"/>
              </a:rPr>
              <a:t> and the </a:t>
            </a:r>
            <a:r>
              <a:rPr lang="it-IT" sz="1200" kern="1200" baseline="0" dirty="0" err="1" smtClean="0">
                <a:solidFill>
                  <a:schemeClr val="tx1"/>
                </a:solidFill>
                <a:latin typeface="+mn-lt"/>
                <a:ea typeface="+mn-ea"/>
                <a:cs typeface="+mn-cs"/>
              </a:rPr>
              <a:t>dissemination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of</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good</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practices</a:t>
            </a:r>
            <a:r>
              <a:rPr lang="it-IT" sz="1200" kern="1200" baseline="0" dirty="0" smtClean="0">
                <a:solidFill>
                  <a:schemeClr val="tx1"/>
                </a:solidFill>
                <a:latin typeface="+mn-lt"/>
                <a:ea typeface="+mn-ea"/>
                <a:cs typeface="+mn-cs"/>
              </a:rPr>
              <a:t>;</a:t>
            </a:r>
          </a:p>
          <a:p>
            <a:r>
              <a:rPr lang="it-IT" sz="1200" kern="1200" baseline="0" dirty="0" err="1" smtClean="0">
                <a:solidFill>
                  <a:schemeClr val="tx1"/>
                </a:solidFill>
                <a:latin typeface="+mn-lt"/>
                <a:ea typeface="+mn-ea"/>
                <a:cs typeface="+mn-cs"/>
              </a:rPr>
              <a:t>4</a:t>
            </a:r>
            <a:r>
              <a:rPr lang="it-IT" sz="1200" kern="1200" baseline="0" dirty="0" smtClean="0">
                <a:solidFill>
                  <a:schemeClr val="tx1"/>
                </a:solidFill>
                <a:latin typeface="+mn-lt"/>
                <a:ea typeface="+mn-ea"/>
                <a:cs typeface="+mn-cs"/>
              </a:rPr>
              <a:t>) in </a:t>
            </a:r>
            <a:r>
              <a:rPr lang="it-IT" sz="1200" kern="1200" baseline="0" dirty="0" err="1" smtClean="0">
                <a:solidFill>
                  <a:schemeClr val="tx1"/>
                </a:solidFill>
                <a:latin typeface="+mn-lt"/>
                <a:ea typeface="+mn-ea"/>
                <a:cs typeface="+mn-cs"/>
              </a:rPr>
              <a:t>particular</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through</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cooperation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between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Programme</a:t>
            </a:r>
            <a:r>
              <a:rPr lang="it-IT" sz="1200" kern="1200" baseline="0" dirty="0" smtClean="0">
                <a:solidFill>
                  <a:schemeClr val="tx1"/>
                </a:solidFill>
                <a:latin typeface="+mn-lt"/>
                <a:ea typeface="+mn-ea"/>
                <a:cs typeface="+mn-cs"/>
              </a:rPr>
              <a:t> and </a:t>
            </a:r>
            <a:r>
              <a:rPr lang="it-IT" sz="1200" kern="1200" baseline="0" dirty="0" err="1" smtClean="0">
                <a:solidFill>
                  <a:schemeClr val="tx1"/>
                </a:solidFill>
                <a:latin typeface="+mn-lt"/>
                <a:ea typeface="+mn-ea"/>
                <a:cs typeface="+mn-cs"/>
              </a:rPr>
              <a:t>Partner-Country</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institutions</a:t>
            </a:r>
            <a:r>
              <a:rPr lang="it-IT" sz="1200" kern="1200" baseline="0" dirty="0" smtClean="0">
                <a:solidFill>
                  <a:schemeClr val="tx1"/>
                </a:solidFill>
                <a:latin typeface="+mn-lt"/>
                <a:ea typeface="+mn-ea"/>
                <a:cs typeface="+mn-cs"/>
              </a:rPr>
              <a:t> in the </a:t>
            </a:r>
            <a:r>
              <a:rPr lang="it-IT" sz="1200" kern="1200" baseline="0" dirty="0" err="1" smtClean="0">
                <a:solidFill>
                  <a:schemeClr val="tx1"/>
                </a:solidFill>
                <a:latin typeface="+mn-lt"/>
                <a:ea typeface="+mn-ea"/>
                <a:cs typeface="+mn-cs"/>
              </a:rPr>
              <a:t>field</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of</a:t>
            </a:r>
            <a:r>
              <a:rPr lang="it-IT" sz="1200" kern="1200" baseline="0" dirty="0" smtClean="0">
                <a:solidFill>
                  <a:schemeClr val="tx1"/>
                </a:solidFill>
                <a:latin typeface="+mn-lt"/>
                <a:ea typeface="+mn-ea"/>
                <a:cs typeface="+mn-cs"/>
              </a:rPr>
              <a:t> VET and in </a:t>
            </a:r>
            <a:r>
              <a:rPr lang="it-IT" sz="1200" kern="1200" baseline="0" dirty="0" err="1" smtClean="0">
                <a:solidFill>
                  <a:schemeClr val="tx1"/>
                </a:solidFill>
                <a:latin typeface="+mn-lt"/>
                <a:ea typeface="+mn-ea"/>
                <a:cs typeface="+mn-cs"/>
              </a:rPr>
              <a:t>higher</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education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by</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increasing</a:t>
            </a:r>
            <a:r>
              <a:rPr lang="it-IT" sz="1200" kern="1200" baseline="0" dirty="0" smtClean="0">
                <a:solidFill>
                  <a:schemeClr val="tx1"/>
                </a:solidFill>
                <a:latin typeface="+mn-lt"/>
                <a:ea typeface="+mn-ea"/>
                <a:cs typeface="+mn-cs"/>
              </a:rPr>
              <a:t> the </a:t>
            </a:r>
            <a:r>
              <a:rPr lang="it-IT" sz="1200" kern="1200" baseline="0" dirty="0" err="1" smtClean="0">
                <a:solidFill>
                  <a:schemeClr val="tx1"/>
                </a:solidFill>
                <a:latin typeface="+mn-lt"/>
                <a:ea typeface="+mn-ea"/>
                <a:cs typeface="+mn-cs"/>
              </a:rPr>
              <a:t>attractiveness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of</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European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higher</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education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institutions</a:t>
            </a:r>
            <a:r>
              <a:rPr lang="it-IT" sz="1200" kern="1200" baseline="0" dirty="0" smtClean="0">
                <a:solidFill>
                  <a:schemeClr val="tx1"/>
                </a:solidFill>
                <a:latin typeface="+mn-lt"/>
                <a:ea typeface="+mn-ea"/>
                <a:cs typeface="+mn-cs"/>
              </a:rPr>
              <a:t> and </a:t>
            </a:r>
            <a:r>
              <a:rPr lang="it-IT" sz="1200" kern="1200" baseline="0" dirty="0" err="1" smtClean="0">
                <a:solidFill>
                  <a:schemeClr val="tx1"/>
                </a:solidFill>
                <a:latin typeface="+mn-lt"/>
                <a:ea typeface="+mn-ea"/>
                <a:cs typeface="+mn-cs"/>
              </a:rPr>
              <a:t>supporting</a:t>
            </a:r>
            <a:r>
              <a:rPr lang="it-IT" sz="1200" kern="1200" baseline="0" dirty="0" smtClean="0">
                <a:solidFill>
                  <a:schemeClr val="tx1"/>
                </a:solidFill>
                <a:latin typeface="+mn-lt"/>
                <a:ea typeface="+mn-ea"/>
                <a:cs typeface="+mn-cs"/>
              </a:rPr>
              <a:t> the EU'</a:t>
            </a:r>
            <a:r>
              <a:rPr lang="it-IT" sz="1200" kern="1200" baseline="0" dirty="0" err="1" smtClean="0">
                <a:solidFill>
                  <a:schemeClr val="tx1"/>
                </a:solidFill>
                <a:latin typeface="+mn-lt"/>
                <a:ea typeface="+mn-ea"/>
                <a:cs typeface="+mn-cs"/>
              </a:rPr>
              <a:t>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external</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action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including</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its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development</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objectives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through</a:t>
            </a:r>
            <a:r>
              <a:rPr lang="it-IT" sz="1200" kern="1200" baseline="0" dirty="0" smtClean="0">
                <a:solidFill>
                  <a:schemeClr val="tx1"/>
                </a:solidFill>
                <a:latin typeface="+mn-lt"/>
                <a:ea typeface="+mn-ea"/>
                <a:cs typeface="+mn-cs"/>
              </a:rPr>
              <a:t> the promotion </a:t>
            </a:r>
            <a:r>
              <a:rPr lang="it-IT" sz="1200" kern="1200" baseline="0" dirty="0" err="1" smtClean="0">
                <a:solidFill>
                  <a:schemeClr val="tx1"/>
                </a:solidFill>
                <a:latin typeface="+mn-lt"/>
                <a:ea typeface="+mn-ea"/>
                <a:cs typeface="+mn-cs"/>
              </a:rPr>
              <a:t>of</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mobility</a:t>
            </a:r>
            <a:r>
              <a:rPr lang="it-IT" sz="1200" kern="1200" baseline="0" dirty="0" smtClean="0">
                <a:solidFill>
                  <a:schemeClr val="tx1"/>
                </a:solidFill>
                <a:latin typeface="+mn-lt"/>
                <a:ea typeface="+mn-ea"/>
                <a:cs typeface="+mn-cs"/>
              </a:rPr>
              <a:t> and </a:t>
            </a:r>
            <a:r>
              <a:rPr lang="it-IT" sz="1200" kern="1200" baseline="0" dirty="0" err="1" smtClean="0">
                <a:solidFill>
                  <a:schemeClr val="tx1"/>
                </a:solidFill>
                <a:latin typeface="+mn-lt"/>
                <a:ea typeface="+mn-ea"/>
                <a:cs typeface="+mn-cs"/>
              </a:rPr>
              <a:t>cooperation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between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Programme</a:t>
            </a:r>
            <a:r>
              <a:rPr lang="it-IT" sz="1200" kern="1200" baseline="0" dirty="0" smtClean="0">
                <a:solidFill>
                  <a:schemeClr val="tx1"/>
                </a:solidFill>
                <a:latin typeface="+mn-lt"/>
                <a:ea typeface="+mn-ea"/>
                <a:cs typeface="+mn-cs"/>
              </a:rPr>
              <a:t> and </a:t>
            </a:r>
            <a:r>
              <a:rPr lang="it-IT" sz="1200" kern="1200" baseline="0" dirty="0" err="1" smtClean="0">
                <a:solidFill>
                  <a:schemeClr val="tx1"/>
                </a:solidFill>
                <a:latin typeface="+mn-lt"/>
                <a:ea typeface="+mn-ea"/>
                <a:cs typeface="+mn-cs"/>
              </a:rPr>
              <a:t>Partner-Country</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higher</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education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institutions</a:t>
            </a:r>
            <a:r>
              <a:rPr lang="it-IT" sz="1200" kern="1200" baseline="0" dirty="0" smtClean="0">
                <a:solidFill>
                  <a:schemeClr val="tx1"/>
                </a:solidFill>
                <a:latin typeface="+mn-lt"/>
                <a:ea typeface="+mn-ea"/>
                <a:cs typeface="+mn-cs"/>
              </a:rPr>
              <a:t> and </a:t>
            </a:r>
            <a:r>
              <a:rPr lang="it-IT" sz="1200" kern="1200" baseline="0" dirty="0" err="1" smtClean="0">
                <a:solidFill>
                  <a:schemeClr val="tx1"/>
                </a:solidFill>
                <a:latin typeface="+mn-lt"/>
                <a:ea typeface="+mn-ea"/>
                <a:cs typeface="+mn-cs"/>
              </a:rPr>
              <a:t>targeted</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capacity</a:t>
            </a:r>
            <a:r>
              <a:rPr lang="it-IT" sz="1200" kern="1200" baseline="0" dirty="0" smtClean="0">
                <a:solidFill>
                  <a:schemeClr val="tx1"/>
                </a:solidFill>
                <a:latin typeface="+mn-lt"/>
                <a:ea typeface="+mn-ea"/>
                <a:cs typeface="+mn-cs"/>
              </a:rPr>
              <a:t> building in Partner </a:t>
            </a:r>
            <a:r>
              <a:rPr lang="it-IT" sz="1200" kern="1200" baseline="0" dirty="0" err="1" smtClean="0">
                <a:solidFill>
                  <a:schemeClr val="tx1"/>
                </a:solidFill>
                <a:latin typeface="+mn-lt"/>
                <a:ea typeface="+mn-ea"/>
                <a:cs typeface="+mn-cs"/>
              </a:rPr>
              <a:t>Countries</a:t>
            </a:r>
            <a:r>
              <a:rPr lang="it-IT" sz="1200" kern="1200" baseline="0" dirty="0" smtClean="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A720E5C4-7AD7-DA4A-B659-F5AB8A4D1492}" type="slidenum">
              <a:rPr lang="it-IT" smtClean="0"/>
              <a:pPr/>
              <a:t>11</a:t>
            </a:fld>
            <a:endParaRPr lang="it-IT"/>
          </a:p>
        </p:txBody>
      </p:sp>
    </p:spTree>
    <p:extLst>
      <p:ext uri="{BB962C8B-B14F-4D97-AF65-F5344CB8AC3E}">
        <p14:creationId xmlns:p14="http://schemas.microsoft.com/office/powerpoint/2010/main" val="4138134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Tahoma"/>
                <a:cs typeface="Tahoma"/>
              </a:rPr>
              <a:t>Transnational Strategic Partnership</a:t>
            </a:r>
            <a:r>
              <a:rPr lang="en-US" sz="1200" dirty="0" smtClean="0">
                <a:latin typeface="Tahoma"/>
                <a:cs typeface="Tahoma"/>
              </a:rPr>
              <a:t>s aimed to develop initiatives addressing one or more fields of education training and youth and promote innovation, exchange of experience and know-how between different type  of </a:t>
            </a:r>
            <a:r>
              <a:rPr lang="en-US" sz="1200" dirty="0" err="1" smtClean="0">
                <a:latin typeface="Tahoma"/>
                <a:cs typeface="Tahoma"/>
              </a:rPr>
              <a:t>organisations</a:t>
            </a:r>
            <a:r>
              <a:rPr lang="en-US" sz="1200" dirty="0" smtClean="0">
                <a:latin typeface="Tahoma"/>
                <a:cs typeface="Tahoma"/>
              </a:rPr>
              <a:t> involved in education, training and youth or in other relevant fields.</a:t>
            </a:r>
            <a:r>
              <a:rPr lang="en-US" sz="1200" b="1" dirty="0" smtClean="0">
                <a:latin typeface="Tahoma"/>
                <a:cs typeface="Tahoma"/>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Tahoma"/>
                <a:cs typeface="Tahoma"/>
              </a:rPr>
              <a:t>Knowledge Alliances</a:t>
            </a:r>
            <a:r>
              <a:rPr lang="en-US" sz="1200" dirty="0" smtClean="0">
                <a:latin typeface="Tahoma"/>
                <a:cs typeface="Tahoma"/>
              </a:rPr>
              <a:t>: between higher education institutions and enterprises which aim to foster innovation, entrepreneurship, creativity, employability, knowledge exchange and/or multidisciplinary teaching and learning;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Tahoma"/>
                <a:cs typeface="Tahoma"/>
              </a:rPr>
              <a:t>Sector Skill Alliances</a:t>
            </a:r>
            <a:r>
              <a:rPr lang="en-US" sz="1200" dirty="0" smtClean="0">
                <a:latin typeface="Tahoma"/>
                <a:cs typeface="Tahoma"/>
              </a:rPr>
              <a:t> supporting the design and delivery of joint vocational training curricula, </a:t>
            </a:r>
            <a:r>
              <a:rPr lang="en-US" sz="1200" dirty="0" err="1" smtClean="0">
                <a:latin typeface="Tahoma"/>
                <a:cs typeface="Tahoma"/>
              </a:rPr>
              <a:t>programmes</a:t>
            </a:r>
            <a:r>
              <a:rPr lang="en-US" sz="1200" dirty="0" smtClean="0">
                <a:latin typeface="Tahoma"/>
                <a:cs typeface="Tahoma"/>
              </a:rPr>
              <a:t> and teaching and training methodologies, drawing on evidence of trends in a specific economic sector and skills needed in order to perform in one or more professional fields;</a:t>
            </a:r>
            <a:endParaRPr lang="it-IT" sz="1200" b="1" dirty="0" smtClean="0">
              <a:latin typeface="Tahoma"/>
              <a:cs typeface="Tahoma"/>
            </a:endParaRPr>
          </a:p>
          <a:p>
            <a:r>
              <a:rPr lang="en-US" sz="1200" b="1" i="0" u="none" strike="noStrike" kern="1200" baseline="0" dirty="0" smtClean="0">
                <a:solidFill>
                  <a:schemeClr val="tx1"/>
                </a:solidFill>
                <a:latin typeface="+mn-lt"/>
                <a:ea typeface="+mn-ea"/>
                <a:cs typeface="+mn-cs"/>
              </a:rPr>
              <a:t>Capacity Building </a:t>
            </a:r>
            <a:r>
              <a:rPr lang="en-US" sz="1200" b="0" i="0" u="none" strike="noStrike" kern="1200" baseline="0" dirty="0" smtClean="0">
                <a:solidFill>
                  <a:schemeClr val="tx1"/>
                </a:solidFill>
                <a:latin typeface="+mn-lt"/>
                <a:ea typeface="+mn-ea"/>
                <a:cs typeface="+mn-cs"/>
              </a:rPr>
              <a:t>projects supporting cooperation with Partner Countries in the fields of higher education and youth. Capacity Building projects aim to support </a:t>
            </a:r>
            <a:r>
              <a:rPr lang="en-US" sz="1200" b="0" i="0" u="none" strike="noStrike" kern="1200" baseline="0" dirty="0" err="1" smtClean="0">
                <a:solidFill>
                  <a:schemeClr val="tx1"/>
                </a:solidFill>
                <a:latin typeface="+mn-lt"/>
                <a:ea typeface="+mn-ea"/>
                <a:cs typeface="+mn-cs"/>
              </a:rPr>
              <a:t>organisations</a:t>
            </a:r>
            <a:r>
              <a:rPr lang="en-US" sz="1200" b="0" i="0" u="none" strike="noStrike" kern="1200" baseline="0" dirty="0" smtClean="0">
                <a:solidFill>
                  <a:schemeClr val="tx1"/>
                </a:solidFill>
                <a:latin typeface="+mn-lt"/>
                <a:ea typeface="+mn-ea"/>
                <a:cs typeface="+mn-cs"/>
              </a:rPr>
              <a:t>/institutions and systems in their </a:t>
            </a:r>
            <a:r>
              <a:rPr lang="en-US" sz="1200" b="0" i="0" u="none" strike="noStrike" kern="1200" baseline="0" dirty="0" err="1" smtClean="0">
                <a:solidFill>
                  <a:schemeClr val="tx1"/>
                </a:solidFill>
                <a:latin typeface="+mn-lt"/>
                <a:ea typeface="+mn-ea"/>
                <a:cs typeface="+mn-cs"/>
              </a:rPr>
              <a:t>modernisation</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internationalisation</a:t>
            </a:r>
            <a:r>
              <a:rPr lang="en-US" sz="1200" b="0" i="0" u="none" strike="noStrike" kern="1200" baseline="0" dirty="0" smtClean="0">
                <a:solidFill>
                  <a:schemeClr val="tx1"/>
                </a:solidFill>
                <a:latin typeface="+mn-lt"/>
                <a:ea typeface="+mn-ea"/>
                <a:cs typeface="+mn-cs"/>
              </a:rPr>
              <a:t> process. Certain mobility activities are supported in so far as they</a:t>
            </a:r>
          </a:p>
          <a:p>
            <a:r>
              <a:rPr lang="en-US" sz="1200" b="0" i="0" u="none" strike="noStrike" kern="1200" baseline="0" dirty="0" smtClean="0">
                <a:solidFill>
                  <a:schemeClr val="tx1"/>
                </a:solidFill>
                <a:latin typeface="+mn-lt"/>
                <a:ea typeface="+mn-ea"/>
                <a:cs typeface="+mn-cs"/>
              </a:rPr>
              <a:t>contribute to the objectives of the project;</a:t>
            </a:r>
          </a:p>
          <a:p>
            <a:r>
              <a:rPr lang="en-US" sz="1200" b="1" i="0" u="none" strike="noStrike" kern="1200" baseline="0" dirty="0" smtClean="0">
                <a:solidFill>
                  <a:schemeClr val="tx1"/>
                </a:solidFill>
                <a:latin typeface="+mn-lt"/>
                <a:ea typeface="+mn-ea"/>
                <a:cs typeface="+mn-cs"/>
              </a:rPr>
              <a:t>platforms, such as </a:t>
            </a:r>
            <a:r>
              <a:rPr lang="en-US" sz="1200" b="1" i="0" u="none" strike="noStrike" kern="1200" baseline="0" dirty="0" err="1" smtClean="0">
                <a:solidFill>
                  <a:schemeClr val="tx1"/>
                </a:solidFill>
                <a:latin typeface="+mn-lt"/>
                <a:ea typeface="+mn-ea"/>
                <a:cs typeface="+mn-cs"/>
              </a:rPr>
              <a:t>eTwinning</a:t>
            </a:r>
            <a:r>
              <a:rPr lang="en-US" sz="1200" b="1" i="0" u="none" strike="noStrike" kern="1200" baseline="0" dirty="0" smtClean="0">
                <a:solidFill>
                  <a:schemeClr val="tx1"/>
                </a:solidFill>
                <a:latin typeface="+mn-lt"/>
                <a:ea typeface="+mn-ea"/>
                <a:cs typeface="+mn-cs"/>
              </a:rPr>
              <a:t>, the European Platform for Adult Learning (EPALE) and the European Youth Portal, </a:t>
            </a:r>
            <a:r>
              <a:rPr lang="en-US" sz="1200" b="0" i="0" u="none" strike="noStrike" kern="1200" baseline="0" dirty="0" smtClean="0">
                <a:solidFill>
                  <a:schemeClr val="tx1"/>
                </a:solidFill>
                <a:latin typeface="+mn-lt"/>
                <a:ea typeface="+mn-ea"/>
                <a:cs typeface="+mn-cs"/>
              </a:rPr>
              <a:t>offering virtual collaboration spaces, databases of opportunities, communities of practices and other online services for teachers, trainers and practitioners in the field of school and adult</a:t>
            </a:r>
          </a:p>
          <a:p>
            <a:r>
              <a:rPr lang="en-US" sz="1200" b="0" i="0" u="none" strike="noStrike" kern="1200" baseline="0" dirty="0" smtClean="0">
                <a:solidFill>
                  <a:schemeClr val="tx1"/>
                </a:solidFill>
                <a:latin typeface="+mn-lt"/>
                <a:ea typeface="+mn-ea"/>
                <a:cs typeface="+mn-cs"/>
              </a:rPr>
              <a:t>education as well as for young people, volunteers and youth workers across Europe and beyond.</a:t>
            </a:r>
          </a:p>
          <a:p>
            <a:endParaRPr lang="en-US" sz="1200" b="0" i="0" u="none" strike="noStrike" kern="1200" baseline="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A720E5C4-7AD7-DA4A-B659-F5AB8A4D1492}" type="slidenum">
              <a:rPr lang="it-IT" smtClean="0"/>
              <a:pPr/>
              <a:t>14</a:t>
            </a:fld>
            <a:endParaRPr lang="it-IT"/>
          </a:p>
        </p:txBody>
      </p:sp>
    </p:spTree>
    <p:extLst>
      <p:ext uri="{BB962C8B-B14F-4D97-AF65-F5344CB8AC3E}">
        <p14:creationId xmlns:p14="http://schemas.microsoft.com/office/powerpoint/2010/main" val="1078654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Tahoma"/>
                <a:cs typeface="Tahoma"/>
              </a:rPr>
              <a:t>Sector Skill Alliances</a:t>
            </a:r>
            <a:r>
              <a:rPr lang="en-US" sz="1200" dirty="0" smtClean="0">
                <a:latin typeface="Tahoma"/>
                <a:cs typeface="Tahoma"/>
              </a:rPr>
              <a:t> supporting the design and delivery of joint vocational training curricula, </a:t>
            </a:r>
            <a:r>
              <a:rPr lang="en-US" sz="1200" dirty="0" err="1" smtClean="0">
                <a:latin typeface="Tahoma"/>
                <a:cs typeface="Tahoma"/>
              </a:rPr>
              <a:t>programmes</a:t>
            </a:r>
            <a:r>
              <a:rPr lang="en-US" sz="1200" dirty="0" smtClean="0">
                <a:latin typeface="Tahoma"/>
                <a:cs typeface="Tahoma"/>
              </a:rPr>
              <a:t> and teaching and training methodologies, drawing on evidence of trends in a specific economic sector and skills needed in order to perform in one or more professional fields;</a:t>
            </a:r>
            <a:endParaRPr lang="it-IT" sz="1200" b="1" dirty="0" smtClean="0">
              <a:latin typeface="Tahoma"/>
              <a:cs typeface="Tahoma"/>
            </a:endParaRPr>
          </a:p>
          <a:p>
            <a:r>
              <a:rPr lang="en-US" sz="1200" b="1" i="0" u="none" strike="noStrike" kern="1200" baseline="0" dirty="0" smtClean="0">
                <a:solidFill>
                  <a:schemeClr val="tx1"/>
                </a:solidFill>
                <a:latin typeface="+mn-lt"/>
                <a:ea typeface="+mn-ea"/>
                <a:cs typeface="+mn-cs"/>
              </a:rPr>
              <a:t>Capacity Building </a:t>
            </a:r>
            <a:r>
              <a:rPr lang="en-US" sz="1200" b="0" i="0" u="none" strike="noStrike" kern="1200" baseline="0" dirty="0" smtClean="0">
                <a:solidFill>
                  <a:schemeClr val="tx1"/>
                </a:solidFill>
                <a:latin typeface="+mn-lt"/>
                <a:ea typeface="+mn-ea"/>
                <a:cs typeface="+mn-cs"/>
              </a:rPr>
              <a:t>projects supporting cooperation with Partner Countries in the fields of higher education and youth. Capacity Building projects aim to support </a:t>
            </a:r>
            <a:r>
              <a:rPr lang="en-US" sz="1200" b="0" i="0" u="none" strike="noStrike" kern="1200" baseline="0" dirty="0" err="1" smtClean="0">
                <a:solidFill>
                  <a:schemeClr val="tx1"/>
                </a:solidFill>
                <a:latin typeface="+mn-lt"/>
                <a:ea typeface="+mn-ea"/>
                <a:cs typeface="+mn-cs"/>
              </a:rPr>
              <a:t>organisations</a:t>
            </a:r>
            <a:r>
              <a:rPr lang="en-US" sz="1200" b="0" i="0" u="none" strike="noStrike" kern="1200" baseline="0" dirty="0" smtClean="0">
                <a:solidFill>
                  <a:schemeClr val="tx1"/>
                </a:solidFill>
                <a:latin typeface="+mn-lt"/>
                <a:ea typeface="+mn-ea"/>
                <a:cs typeface="+mn-cs"/>
              </a:rPr>
              <a:t>/institutions and systems in their </a:t>
            </a:r>
            <a:r>
              <a:rPr lang="en-US" sz="1200" b="0" i="0" u="none" strike="noStrike" kern="1200" baseline="0" dirty="0" err="1" smtClean="0">
                <a:solidFill>
                  <a:schemeClr val="tx1"/>
                </a:solidFill>
                <a:latin typeface="+mn-lt"/>
                <a:ea typeface="+mn-ea"/>
                <a:cs typeface="+mn-cs"/>
              </a:rPr>
              <a:t>modernisation</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internationalisation</a:t>
            </a:r>
            <a:r>
              <a:rPr lang="en-US" sz="1200" b="0" i="0" u="none" strike="noStrike" kern="1200" baseline="0" dirty="0" smtClean="0">
                <a:solidFill>
                  <a:schemeClr val="tx1"/>
                </a:solidFill>
                <a:latin typeface="+mn-lt"/>
                <a:ea typeface="+mn-ea"/>
                <a:cs typeface="+mn-cs"/>
              </a:rPr>
              <a:t> process. Certain mobility activities are supported in so far as they</a:t>
            </a:r>
          </a:p>
          <a:p>
            <a:r>
              <a:rPr lang="en-US" sz="1200" b="0" i="0" u="none" strike="noStrike" kern="1200" baseline="0" dirty="0" smtClean="0">
                <a:solidFill>
                  <a:schemeClr val="tx1"/>
                </a:solidFill>
                <a:latin typeface="+mn-lt"/>
                <a:ea typeface="+mn-ea"/>
                <a:cs typeface="+mn-cs"/>
              </a:rPr>
              <a:t>contribute to the objectives of the project;</a:t>
            </a:r>
          </a:p>
          <a:p>
            <a:r>
              <a:rPr lang="en-US" sz="1200" b="1" i="0" u="none" strike="noStrike" kern="1200" baseline="0" dirty="0" smtClean="0">
                <a:solidFill>
                  <a:schemeClr val="tx1"/>
                </a:solidFill>
                <a:latin typeface="+mn-lt"/>
                <a:ea typeface="+mn-ea"/>
                <a:cs typeface="+mn-cs"/>
              </a:rPr>
              <a:t>platforms, such as </a:t>
            </a:r>
            <a:r>
              <a:rPr lang="en-US" sz="1200" b="1" i="0" u="none" strike="noStrike" kern="1200" baseline="0" dirty="0" err="1" smtClean="0">
                <a:solidFill>
                  <a:schemeClr val="tx1"/>
                </a:solidFill>
                <a:latin typeface="+mn-lt"/>
                <a:ea typeface="+mn-ea"/>
                <a:cs typeface="+mn-cs"/>
              </a:rPr>
              <a:t>eTwinning</a:t>
            </a:r>
            <a:r>
              <a:rPr lang="en-US" sz="1200" b="1" i="0" u="none" strike="noStrike" kern="1200" baseline="0" dirty="0" smtClean="0">
                <a:solidFill>
                  <a:schemeClr val="tx1"/>
                </a:solidFill>
                <a:latin typeface="+mn-lt"/>
                <a:ea typeface="+mn-ea"/>
                <a:cs typeface="+mn-cs"/>
              </a:rPr>
              <a:t>, the European Platform for Adult Learning (EPALE) and the European Youth Portal, </a:t>
            </a:r>
            <a:r>
              <a:rPr lang="en-US" sz="1200" b="0" i="0" u="none" strike="noStrike" kern="1200" baseline="0" dirty="0" smtClean="0">
                <a:solidFill>
                  <a:schemeClr val="tx1"/>
                </a:solidFill>
                <a:latin typeface="+mn-lt"/>
                <a:ea typeface="+mn-ea"/>
                <a:cs typeface="+mn-cs"/>
              </a:rPr>
              <a:t>offering virtual collaboration spaces, databases of opportunities, communities of practices and other online services for teachers, trainers and practitioners in the field of school and adult</a:t>
            </a:r>
          </a:p>
          <a:p>
            <a:r>
              <a:rPr lang="en-US" sz="1200" b="0" i="0" u="none" strike="noStrike" kern="1200" baseline="0" dirty="0" smtClean="0">
                <a:solidFill>
                  <a:schemeClr val="tx1"/>
                </a:solidFill>
                <a:latin typeface="+mn-lt"/>
                <a:ea typeface="+mn-ea"/>
                <a:cs typeface="+mn-cs"/>
              </a:rPr>
              <a:t>education as well as for young people, volunteers and youth workers across Europe and beyond.</a:t>
            </a:r>
          </a:p>
          <a:p>
            <a:endParaRPr lang="en-US" sz="1200" b="0" i="0" u="none" strike="noStrike" kern="1200" baseline="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A720E5C4-7AD7-DA4A-B659-F5AB8A4D1492}" type="slidenum">
              <a:rPr lang="it-IT" smtClean="0"/>
              <a:pPr/>
              <a:t>15</a:t>
            </a:fld>
            <a:endParaRPr lang="it-IT"/>
          </a:p>
        </p:txBody>
      </p:sp>
    </p:spTree>
    <p:extLst>
      <p:ext uri="{BB962C8B-B14F-4D97-AF65-F5344CB8AC3E}">
        <p14:creationId xmlns:p14="http://schemas.microsoft.com/office/powerpoint/2010/main" val="1078654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a:bodyPr>
          <a:lstStyle/>
          <a:p>
            <a:r>
              <a:rPr lang="en-US" sz="1200" b="1" i="0" u="none" strike="noStrike" kern="1200" baseline="0" dirty="0" smtClean="0">
                <a:solidFill>
                  <a:schemeClr val="tx1"/>
                </a:solidFill>
                <a:latin typeface="+mn-lt"/>
                <a:ea typeface="+mn-ea"/>
                <a:cs typeface="+mn-cs"/>
              </a:rPr>
              <a:t>Support to European policy tools </a:t>
            </a:r>
            <a:r>
              <a:rPr lang="en-US" sz="1200" b="0" i="0" u="none" strike="noStrike" kern="1200" baseline="0" dirty="0" smtClean="0">
                <a:solidFill>
                  <a:schemeClr val="tx1"/>
                </a:solidFill>
                <a:latin typeface="+mn-lt"/>
                <a:ea typeface="+mn-ea"/>
                <a:cs typeface="+mn-cs"/>
              </a:rPr>
              <a:t>This Action also includes the support to networks that facilitate</a:t>
            </a:r>
          </a:p>
          <a:p>
            <a:r>
              <a:rPr lang="en-US" sz="1200" b="0" i="0" u="none" strike="noStrike" kern="1200" baseline="0" dirty="0" smtClean="0">
                <a:solidFill>
                  <a:schemeClr val="tx1"/>
                </a:solidFill>
                <a:latin typeface="+mn-lt"/>
                <a:ea typeface="+mn-ea"/>
                <a:cs typeface="+mn-cs"/>
              </a:rPr>
              <a:t>cross-European exchanges, the learning and working mobility of citizens as well as the development of</a:t>
            </a:r>
          </a:p>
          <a:p>
            <a:r>
              <a:rPr lang="en-US" sz="1200" b="0" i="0" u="none" strike="noStrike" kern="1200" baseline="0" dirty="0" smtClean="0">
                <a:solidFill>
                  <a:schemeClr val="tx1"/>
                </a:solidFill>
                <a:latin typeface="+mn-lt"/>
                <a:ea typeface="+mn-ea"/>
                <a:cs typeface="+mn-cs"/>
              </a:rPr>
              <a:t>flexible learning pathways between different fields of education, training and youth;</a:t>
            </a:r>
          </a:p>
          <a:p>
            <a:r>
              <a:rPr lang="en-US" sz="1200" b="1" i="0" u="none" strike="noStrike" kern="1200" baseline="0" dirty="0" smtClean="0">
                <a:solidFill>
                  <a:schemeClr val="tx1"/>
                </a:solidFill>
                <a:latin typeface="+mn-lt"/>
                <a:ea typeface="+mn-ea"/>
                <a:cs typeface="+mn-cs"/>
              </a:rPr>
              <a:t>Stakeholder dialogue, policy and </a:t>
            </a:r>
            <a:r>
              <a:rPr lang="en-US" sz="1200" b="1" i="0" u="none" strike="noStrike" kern="1200" baseline="0" dirty="0" err="1" smtClean="0">
                <a:solidFill>
                  <a:schemeClr val="tx1"/>
                </a:solidFill>
                <a:latin typeface="+mn-lt"/>
                <a:ea typeface="+mn-ea"/>
                <a:cs typeface="+mn-cs"/>
              </a:rPr>
              <a:t>Programme</a:t>
            </a:r>
            <a:r>
              <a:rPr lang="en-US" sz="1200" b="1" i="0" u="none" strike="noStrike" kern="1200" baseline="0" dirty="0" smtClean="0">
                <a:solidFill>
                  <a:schemeClr val="tx1"/>
                </a:solidFill>
                <a:latin typeface="+mn-lt"/>
                <a:ea typeface="+mn-ea"/>
                <a:cs typeface="+mn-cs"/>
              </a:rPr>
              <a:t> promotion </a:t>
            </a:r>
            <a:r>
              <a:rPr lang="en-US" sz="1200" b="0" i="0" u="none" strike="noStrike" kern="1200" baseline="0" dirty="0" smtClean="0">
                <a:solidFill>
                  <a:schemeClr val="tx1"/>
                </a:solidFill>
                <a:latin typeface="+mn-lt"/>
                <a:ea typeface="+mn-ea"/>
                <a:cs typeface="+mn-cs"/>
              </a:rPr>
              <a:t>with public authorities, providers and</a:t>
            </a:r>
          </a:p>
          <a:p>
            <a:r>
              <a:rPr lang="en-US" sz="1200" b="0" i="0" u="none" strike="noStrike" kern="1200" baseline="0" dirty="0" smtClean="0">
                <a:solidFill>
                  <a:schemeClr val="tx1"/>
                </a:solidFill>
                <a:latin typeface="+mn-lt"/>
                <a:ea typeface="+mn-ea"/>
                <a:cs typeface="+mn-cs"/>
              </a:rPr>
              <a:t>stakeholders in the fields of education, training and youth are necessary for raising awareness about Europe</a:t>
            </a:r>
          </a:p>
          <a:p>
            <a:r>
              <a:rPr lang="en-US" sz="1200" b="0" i="0" u="none" strike="noStrike" kern="1200" baseline="0" dirty="0" smtClean="0">
                <a:solidFill>
                  <a:schemeClr val="tx1"/>
                </a:solidFill>
                <a:latin typeface="+mn-lt"/>
                <a:ea typeface="+mn-ea"/>
                <a:cs typeface="+mn-cs"/>
              </a:rPr>
              <a:t>2020, Education and Training 2020, the European Youth Strategy and other European sector-specific policy</a:t>
            </a:r>
          </a:p>
          <a:p>
            <a:r>
              <a:rPr lang="en-US" sz="1200" b="0" i="0" u="none" strike="noStrike" kern="1200" baseline="0" dirty="0" smtClean="0">
                <a:solidFill>
                  <a:schemeClr val="tx1"/>
                </a:solidFill>
                <a:latin typeface="+mn-lt"/>
                <a:ea typeface="+mn-ea"/>
                <a:cs typeface="+mn-cs"/>
              </a:rPr>
              <a:t>agendas, as well as the external dimension of EU education, training and youth policies. They are also</a:t>
            </a:r>
          </a:p>
          <a:p>
            <a:r>
              <a:rPr lang="en-US" sz="1200" b="0" i="0" u="none" strike="noStrike" kern="1200" baseline="0" dirty="0" smtClean="0">
                <a:solidFill>
                  <a:schemeClr val="tx1"/>
                </a:solidFill>
                <a:latin typeface="+mn-lt"/>
                <a:ea typeface="+mn-ea"/>
                <a:cs typeface="+mn-cs"/>
              </a:rPr>
              <a:t>essential to stimulate the effective exploitation of the </a:t>
            </a:r>
            <a:r>
              <a:rPr lang="en-US" sz="1200" b="0" i="0" u="none" strike="noStrike" kern="1200" baseline="0" dirty="0" err="1" smtClean="0">
                <a:solidFill>
                  <a:schemeClr val="tx1"/>
                </a:solidFill>
                <a:latin typeface="+mn-lt"/>
                <a:ea typeface="+mn-ea"/>
                <a:cs typeface="+mn-cs"/>
              </a:rPr>
              <a:t>Programme</a:t>
            </a:r>
            <a:r>
              <a:rPr lang="en-US" sz="1200" b="0" i="0" u="none" strike="noStrike" kern="1200" baseline="0" dirty="0" smtClean="0">
                <a:solidFill>
                  <a:schemeClr val="tx1"/>
                </a:solidFill>
                <a:latin typeface="+mn-lt"/>
                <a:ea typeface="+mn-ea"/>
                <a:cs typeface="+mn-cs"/>
              </a:rPr>
              <a:t> results and generate tangible impact.</a:t>
            </a:r>
            <a:endParaRPr lang="it-IT" dirty="0"/>
          </a:p>
        </p:txBody>
      </p:sp>
      <p:sp>
        <p:nvSpPr>
          <p:cNvPr id="4" name="Segnaposto numero diapositiva 3"/>
          <p:cNvSpPr>
            <a:spLocks noGrp="1"/>
          </p:cNvSpPr>
          <p:nvPr>
            <p:ph type="sldNum" sz="quarter" idx="10"/>
          </p:nvPr>
        </p:nvSpPr>
        <p:spPr/>
        <p:txBody>
          <a:bodyPr/>
          <a:lstStyle/>
          <a:p>
            <a:fld id="{A720E5C4-7AD7-DA4A-B659-F5AB8A4D1492}" type="slidenum">
              <a:rPr lang="it-IT" smtClean="0"/>
              <a:pPr/>
              <a:t>16</a:t>
            </a:fld>
            <a:endParaRPr lang="it-IT"/>
          </a:p>
        </p:txBody>
      </p:sp>
    </p:spTree>
    <p:extLst>
      <p:ext uri="{BB962C8B-B14F-4D97-AF65-F5344CB8AC3E}">
        <p14:creationId xmlns:p14="http://schemas.microsoft.com/office/powerpoint/2010/main" val="1078654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a:bodyPr>
          <a:lstStyle/>
          <a:p>
            <a:r>
              <a:rPr lang="en-US" sz="1200" b="1" i="0" u="none" strike="noStrike" kern="1200" baseline="0" dirty="0" smtClean="0">
                <a:solidFill>
                  <a:schemeClr val="tx1"/>
                </a:solidFill>
                <a:latin typeface="+mn-lt"/>
                <a:ea typeface="+mn-ea"/>
                <a:cs typeface="+mn-cs"/>
              </a:rPr>
              <a:t>Academic Modules, Chairs, </a:t>
            </a:r>
            <a:r>
              <a:rPr lang="en-US" sz="1200" b="1" i="0" u="none" strike="noStrike" kern="1200" baseline="0" dirty="0" err="1" smtClean="0">
                <a:solidFill>
                  <a:schemeClr val="tx1"/>
                </a:solidFill>
                <a:latin typeface="+mn-lt"/>
                <a:ea typeface="+mn-ea"/>
                <a:cs typeface="+mn-cs"/>
              </a:rPr>
              <a:t>Centres</a:t>
            </a:r>
            <a:r>
              <a:rPr lang="en-US" sz="1200" b="1" i="0" u="none" strike="noStrike" kern="1200" baseline="0" dirty="0" smtClean="0">
                <a:solidFill>
                  <a:schemeClr val="tx1"/>
                </a:solidFill>
                <a:latin typeface="+mn-lt"/>
                <a:ea typeface="+mn-ea"/>
                <a:cs typeface="+mn-cs"/>
              </a:rPr>
              <a:t> of Excellence </a:t>
            </a:r>
            <a:r>
              <a:rPr lang="en-US" sz="1200" b="0" i="0" u="none" strike="noStrike" kern="1200" baseline="0" dirty="0" smtClean="0">
                <a:solidFill>
                  <a:schemeClr val="tx1"/>
                </a:solidFill>
                <a:latin typeface="+mn-lt"/>
                <a:ea typeface="+mn-ea"/>
                <a:cs typeface="+mn-cs"/>
              </a:rPr>
              <a:t>in order to deepen teaching in European integration studies embodied in an official curriculum of a higher education institution, as well as to conduct, monitor and supervise research on EU content, also for other educational levels such as teacher training and</a:t>
            </a:r>
          </a:p>
          <a:p>
            <a:r>
              <a:rPr lang="en-US" sz="1200" b="0" i="0" u="none" strike="noStrike" kern="1200" baseline="0" dirty="0" smtClean="0">
                <a:solidFill>
                  <a:schemeClr val="tx1"/>
                </a:solidFill>
                <a:latin typeface="+mn-lt"/>
                <a:ea typeface="+mn-ea"/>
                <a:cs typeface="+mn-cs"/>
              </a:rPr>
              <a:t>compulsory education. These Actions are also intended to provide in-depth teaching on European integration matters for future professionals in fields which are in increasing demand on the </a:t>
            </a:r>
            <a:r>
              <a:rPr lang="en-US" sz="1200" b="0" i="0" u="none" strike="noStrike" kern="1200" baseline="0" dirty="0" err="1" smtClean="0">
                <a:solidFill>
                  <a:schemeClr val="tx1"/>
                </a:solidFill>
                <a:latin typeface="+mn-lt"/>
                <a:ea typeface="+mn-ea"/>
                <a:cs typeface="+mn-cs"/>
              </a:rPr>
              <a:t>labour</a:t>
            </a:r>
            <a:r>
              <a:rPr lang="en-US" sz="1200" b="0" i="0" u="none" strike="noStrike" kern="1200" baseline="0" dirty="0" smtClean="0">
                <a:solidFill>
                  <a:schemeClr val="tx1"/>
                </a:solidFill>
                <a:latin typeface="+mn-lt"/>
                <a:ea typeface="+mn-ea"/>
                <a:cs typeface="+mn-cs"/>
              </a:rPr>
              <a:t> market, and at the same time aim at encouraging, advising and mentoring the young generation of teachers and researchers in</a:t>
            </a:r>
          </a:p>
          <a:p>
            <a:r>
              <a:rPr lang="en-US" sz="1200" b="0" i="0" u="none" strike="noStrike" kern="1200" baseline="0" dirty="0" smtClean="0">
                <a:solidFill>
                  <a:schemeClr val="tx1"/>
                </a:solidFill>
                <a:latin typeface="+mn-lt"/>
                <a:ea typeface="+mn-ea"/>
                <a:cs typeface="+mn-cs"/>
              </a:rPr>
              <a:t>European integration subject areas;</a:t>
            </a:r>
          </a:p>
          <a:p>
            <a:r>
              <a:rPr lang="en-US" sz="1200" b="1" i="0" u="none" strike="noStrike" kern="1200" baseline="0" dirty="0" smtClean="0">
                <a:solidFill>
                  <a:schemeClr val="tx1"/>
                </a:solidFill>
                <a:latin typeface="+mn-lt"/>
                <a:ea typeface="+mn-ea"/>
                <a:cs typeface="+mn-cs"/>
              </a:rPr>
              <a:t>Policy debate with academic world, supported through</a:t>
            </a:r>
            <a:r>
              <a:rPr lang="en-US" sz="1200" b="0" i="0" u="none" strike="noStrike" kern="1200" baseline="0" dirty="0" smtClean="0">
                <a:solidFill>
                  <a:schemeClr val="tx1"/>
                </a:solidFill>
                <a:latin typeface="+mn-lt"/>
                <a:ea typeface="+mn-ea"/>
                <a:cs typeface="+mn-cs"/>
              </a:rPr>
              <a:t>: </a:t>
            </a:r>
          </a:p>
          <a:p>
            <a:r>
              <a:rPr lang="en-US" sz="1200" b="1" i="0" u="none" strike="noStrike" kern="1200" baseline="0" dirty="0" smtClean="0">
                <a:solidFill>
                  <a:schemeClr val="tx1"/>
                </a:solidFill>
                <a:latin typeface="+mn-lt"/>
                <a:ea typeface="+mn-ea"/>
                <a:cs typeface="+mn-cs"/>
              </a:rPr>
              <a:t>a) Networks </a:t>
            </a:r>
            <a:r>
              <a:rPr lang="en-US" sz="1200" b="0" i="0" u="none" strike="noStrike" kern="1200" baseline="0" dirty="0" smtClean="0">
                <a:solidFill>
                  <a:schemeClr val="tx1"/>
                </a:solidFill>
                <a:latin typeface="+mn-lt"/>
                <a:ea typeface="+mn-ea"/>
                <a:cs typeface="+mn-cs"/>
              </a:rPr>
              <a:t>to enhance cooperation between different universities throughout Europe and around the world, foster cooperation and create a high knowledge exchange platform with public actors and the Commission services on highly relevant EU subjects;</a:t>
            </a:r>
          </a:p>
          <a:p>
            <a:r>
              <a:rPr lang="en-US" sz="1200" b="1" i="0" u="none" strike="noStrike" kern="1200" baseline="0" dirty="0" smtClean="0">
                <a:solidFill>
                  <a:schemeClr val="tx1"/>
                </a:solidFill>
                <a:latin typeface="+mn-lt"/>
                <a:ea typeface="+mn-ea"/>
                <a:cs typeface="+mn-cs"/>
              </a:rPr>
              <a:t>b) Projects </a:t>
            </a:r>
            <a:r>
              <a:rPr lang="en-US" sz="1200" b="0" i="0" u="none" strike="noStrike" kern="1200" baseline="0" dirty="0" smtClean="0">
                <a:solidFill>
                  <a:schemeClr val="tx1"/>
                </a:solidFill>
                <a:latin typeface="+mn-lt"/>
                <a:ea typeface="+mn-ea"/>
                <a:cs typeface="+mn-cs"/>
              </a:rPr>
              <a:t>for innovation and </a:t>
            </a:r>
            <a:r>
              <a:rPr lang="en-US" sz="1200" b="0" i="0" u="none" strike="noStrike" kern="1200" baseline="0" dirty="0" err="1" smtClean="0">
                <a:solidFill>
                  <a:schemeClr val="tx1"/>
                </a:solidFill>
                <a:latin typeface="+mn-lt"/>
                <a:ea typeface="+mn-ea"/>
                <a:cs typeface="+mn-cs"/>
              </a:rPr>
              <a:t>cross-fertilisation</a:t>
            </a:r>
            <a:r>
              <a:rPr lang="en-US" sz="1200" b="0" i="0" u="none" strike="noStrike" kern="1200" baseline="0" dirty="0" smtClean="0">
                <a:solidFill>
                  <a:schemeClr val="tx1"/>
                </a:solidFill>
                <a:latin typeface="+mn-lt"/>
                <a:ea typeface="+mn-ea"/>
                <a:cs typeface="+mn-cs"/>
              </a:rPr>
              <a:t> and spread of EU content aimed to promote discussion, reflection on EU issues and to enhance knowledge about the EU and its processes;</a:t>
            </a:r>
          </a:p>
          <a:p>
            <a:r>
              <a:rPr lang="en-US" sz="1200" b="1" i="0" u="none" strike="noStrike" kern="1200" baseline="0" dirty="0" smtClean="0">
                <a:solidFill>
                  <a:schemeClr val="tx1"/>
                </a:solidFill>
                <a:latin typeface="+mn-lt"/>
                <a:ea typeface="+mn-ea"/>
                <a:cs typeface="+mn-cs"/>
              </a:rPr>
              <a:t>Support to institutions and associations</a:t>
            </a:r>
            <a:r>
              <a:rPr lang="en-US" sz="1200" b="0" i="0" u="none" strike="noStrike" kern="1200" baseline="0" dirty="0" smtClean="0">
                <a:solidFill>
                  <a:schemeClr val="tx1"/>
                </a:solidFill>
                <a:latin typeface="+mn-lt"/>
                <a:ea typeface="+mn-ea"/>
                <a:cs typeface="+mn-cs"/>
              </a:rPr>
              <a:t>, to </a:t>
            </a:r>
            <a:r>
              <a:rPr lang="en-US" sz="1200" b="0" i="0" u="none" strike="noStrike" kern="1200" baseline="0" dirty="0" err="1" smtClean="0">
                <a:solidFill>
                  <a:schemeClr val="tx1"/>
                </a:solidFill>
                <a:latin typeface="+mn-lt"/>
                <a:ea typeface="+mn-ea"/>
                <a:cs typeface="+mn-cs"/>
              </a:rPr>
              <a:t>organise</a:t>
            </a:r>
            <a:r>
              <a:rPr lang="en-US" sz="1200" b="0" i="0" u="none" strike="noStrike" kern="1200" baseline="0" dirty="0" smtClean="0">
                <a:solidFill>
                  <a:schemeClr val="tx1"/>
                </a:solidFill>
                <a:latin typeface="+mn-lt"/>
                <a:ea typeface="+mn-ea"/>
                <a:cs typeface="+mn-cs"/>
              </a:rPr>
              <a:t> and carry out statutory activities of associations dealing with EU studies and EU issues, and to publicize EU facts among a wider public enhancing active European citizenship. Jean Monnet Activities also provide operating grants to designated institutions which</a:t>
            </a:r>
          </a:p>
          <a:p>
            <a:r>
              <a:rPr lang="en-US" sz="1200" b="0" i="0" u="none" strike="noStrike" kern="1200" baseline="0" dirty="0" smtClean="0">
                <a:solidFill>
                  <a:schemeClr val="tx1"/>
                </a:solidFill>
                <a:latin typeface="+mn-lt"/>
                <a:ea typeface="+mn-ea"/>
                <a:cs typeface="+mn-cs"/>
              </a:rPr>
              <a:t>pursue an aim of European interest;</a:t>
            </a:r>
          </a:p>
          <a:p>
            <a:r>
              <a:rPr lang="en-US" sz="1200" b="1" i="0" u="none" strike="noStrike" kern="1200" baseline="0" dirty="0" smtClean="0">
                <a:solidFill>
                  <a:schemeClr val="tx1"/>
                </a:solidFill>
                <a:latin typeface="+mn-lt"/>
                <a:ea typeface="+mn-ea"/>
                <a:cs typeface="+mn-cs"/>
              </a:rPr>
              <a:t>Studies and conferences </a:t>
            </a:r>
            <a:r>
              <a:rPr lang="en-US" sz="1200" b="0" i="0" u="none" strike="noStrike" kern="1200" baseline="0" dirty="0" smtClean="0">
                <a:solidFill>
                  <a:schemeClr val="tx1"/>
                </a:solidFill>
                <a:latin typeface="+mn-lt"/>
                <a:ea typeface="+mn-ea"/>
                <a:cs typeface="+mn-cs"/>
              </a:rPr>
              <a:t>with the purpose of providing policy-makers with new insights and concrete suggestions via critical independent academic views, and to reflect on current issues of the EU, in particular through the annual major international conference on highly political subjects with the participation of policymakers,</a:t>
            </a:r>
          </a:p>
          <a:p>
            <a:r>
              <a:rPr lang="en-US" sz="1200" b="0" i="0" u="none" strike="noStrike" kern="1200" baseline="0" dirty="0" smtClean="0">
                <a:solidFill>
                  <a:schemeClr val="tx1"/>
                </a:solidFill>
                <a:latin typeface="+mn-lt"/>
                <a:ea typeface="+mn-ea"/>
                <a:cs typeface="+mn-cs"/>
              </a:rPr>
              <a:t>civil society and top-level academics.</a:t>
            </a:r>
          </a:p>
          <a:p>
            <a:endParaRPr lang="it-IT" dirty="0"/>
          </a:p>
        </p:txBody>
      </p:sp>
      <p:sp>
        <p:nvSpPr>
          <p:cNvPr id="4" name="Segnaposto numero diapositiva 3"/>
          <p:cNvSpPr>
            <a:spLocks noGrp="1"/>
          </p:cNvSpPr>
          <p:nvPr>
            <p:ph type="sldNum" sz="quarter" idx="10"/>
          </p:nvPr>
        </p:nvSpPr>
        <p:spPr/>
        <p:txBody>
          <a:bodyPr/>
          <a:lstStyle/>
          <a:p>
            <a:fld id="{A720E5C4-7AD7-DA4A-B659-F5AB8A4D1492}" type="slidenum">
              <a:rPr lang="it-IT" smtClean="0"/>
              <a:pPr/>
              <a:t>17</a:t>
            </a:fld>
            <a:endParaRPr lang="it-IT"/>
          </a:p>
        </p:txBody>
      </p:sp>
    </p:spTree>
    <p:extLst>
      <p:ext uri="{BB962C8B-B14F-4D97-AF65-F5344CB8AC3E}">
        <p14:creationId xmlns:p14="http://schemas.microsoft.com/office/powerpoint/2010/main" val="1078654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720E5C4-7AD7-DA4A-B659-F5AB8A4D1492}" type="slidenum">
              <a:rPr lang="it-IT" smtClean="0"/>
              <a:pPr/>
              <a:t>18</a:t>
            </a:fld>
            <a:endParaRPr lang="it-IT"/>
          </a:p>
        </p:txBody>
      </p:sp>
    </p:spTree>
    <p:extLst>
      <p:ext uri="{BB962C8B-B14F-4D97-AF65-F5344CB8AC3E}">
        <p14:creationId xmlns:p14="http://schemas.microsoft.com/office/powerpoint/2010/main" val="86919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720E5C4-7AD7-DA4A-B659-F5AB8A4D1492}" type="slidenum">
              <a:rPr lang="it-IT" smtClean="0"/>
              <a:pPr/>
              <a:t>20</a:t>
            </a:fld>
            <a:endParaRPr lang="it-IT"/>
          </a:p>
        </p:txBody>
      </p:sp>
    </p:spTree>
    <p:extLst>
      <p:ext uri="{BB962C8B-B14F-4D97-AF65-F5344CB8AC3E}">
        <p14:creationId xmlns:p14="http://schemas.microsoft.com/office/powerpoint/2010/main" val="86919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720E5C4-7AD7-DA4A-B659-F5AB8A4D1492}" type="slidenum">
              <a:rPr lang="it-IT" smtClean="0"/>
              <a:pPr/>
              <a:t>21</a:t>
            </a:fld>
            <a:endParaRPr lang="it-IT"/>
          </a:p>
        </p:txBody>
      </p:sp>
    </p:spTree>
    <p:extLst>
      <p:ext uri="{BB962C8B-B14F-4D97-AF65-F5344CB8AC3E}">
        <p14:creationId xmlns:p14="http://schemas.microsoft.com/office/powerpoint/2010/main" val="86919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smtClean="0">
                <a:solidFill>
                  <a:schemeClr val="tx1"/>
                </a:solidFill>
                <a:effectLst/>
                <a:latin typeface="+mn-lt"/>
                <a:ea typeface="+mn-ea"/>
                <a:cs typeface="+mn-cs"/>
              </a:rPr>
              <a:t>As regards the geographic criteria driving the choice of partners, special consideration is paid to the Mediterranean area with the aim of supporting, by means the development of joint programmes, the ever increasing integration among young people of countries of different cultural and religious extraction such strengthening the capacity of building with neighbouring countries; </a:t>
            </a:r>
            <a:endParaRPr lang="it-IT"/>
          </a:p>
        </p:txBody>
      </p:sp>
      <p:sp>
        <p:nvSpPr>
          <p:cNvPr id="4" name="Segnaposto numero diapositiva 3"/>
          <p:cNvSpPr>
            <a:spLocks noGrp="1"/>
          </p:cNvSpPr>
          <p:nvPr>
            <p:ph type="sldNum" sz="quarter" idx="10"/>
          </p:nvPr>
        </p:nvSpPr>
        <p:spPr/>
        <p:txBody>
          <a:bodyPr/>
          <a:lstStyle/>
          <a:p>
            <a:fld id="{A720E5C4-7AD7-DA4A-B659-F5AB8A4D1492}" type="slidenum">
              <a:rPr lang="it-IT" smtClean="0"/>
              <a:pPr/>
              <a:t>22</a:t>
            </a:fld>
            <a:endParaRPr lang="it-IT"/>
          </a:p>
        </p:txBody>
      </p:sp>
    </p:spTree>
    <p:extLst>
      <p:ext uri="{BB962C8B-B14F-4D97-AF65-F5344CB8AC3E}">
        <p14:creationId xmlns:p14="http://schemas.microsoft.com/office/powerpoint/2010/main" val="119382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baseline="0" dirty="0" err="1" smtClean="0">
                <a:solidFill>
                  <a:schemeClr val="tx1"/>
                </a:solidFill>
                <a:latin typeface="+mn-lt"/>
                <a:ea typeface="+mn-ea"/>
                <a:cs typeface="+mn-cs"/>
              </a:rPr>
              <a:t>Challenges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Fighting</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rising</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levels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of</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unemployment</a:t>
            </a:r>
            <a:r>
              <a:rPr lang="it-IT" sz="1200" kern="1200" baseline="0" dirty="0" smtClean="0">
                <a:solidFill>
                  <a:schemeClr val="tx1"/>
                </a:solidFill>
                <a:latin typeface="+mn-lt"/>
                <a:ea typeface="+mn-ea"/>
                <a:cs typeface="+mn-cs"/>
              </a:rPr>
              <a:t> - </a:t>
            </a:r>
            <a:r>
              <a:rPr lang="it-IT" sz="1200" kern="1200" baseline="0" dirty="0" err="1" smtClean="0">
                <a:solidFill>
                  <a:schemeClr val="tx1"/>
                </a:solidFill>
                <a:latin typeface="+mn-lt"/>
                <a:ea typeface="+mn-ea"/>
                <a:cs typeface="+mn-cs"/>
              </a:rPr>
              <a:t>particularly</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among</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young</a:t>
            </a:r>
            <a:r>
              <a:rPr lang="it-IT" sz="1200" kern="1200" baseline="0" dirty="0" smtClean="0">
                <a:solidFill>
                  <a:schemeClr val="tx1"/>
                </a:solidFill>
                <a:latin typeface="+mn-lt"/>
                <a:ea typeface="+mn-ea"/>
                <a:cs typeface="+mn-cs"/>
              </a:rPr>
              <a:t> people - </a:t>
            </a:r>
            <a:r>
              <a:rPr lang="it-IT" sz="1200" kern="1200" baseline="0" dirty="0" err="1" smtClean="0">
                <a:solidFill>
                  <a:schemeClr val="tx1"/>
                </a:solidFill>
                <a:latin typeface="+mn-lt"/>
                <a:ea typeface="+mn-ea"/>
                <a:cs typeface="+mn-cs"/>
              </a:rPr>
              <a:t>has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become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one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of</a:t>
            </a:r>
            <a:r>
              <a:rPr lang="it-IT" sz="1200" kern="1200" baseline="0" dirty="0" smtClean="0">
                <a:solidFill>
                  <a:schemeClr val="tx1"/>
                </a:solidFill>
                <a:latin typeface="+mn-lt"/>
                <a:ea typeface="+mn-ea"/>
                <a:cs typeface="+mn-cs"/>
              </a:rPr>
              <a:t> the </a:t>
            </a:r>
            <a:r>
              <a:rPr lang="it-IT" sz="1200" kern="1200" baseline="0" dirty="0" err="1" smtClean="0">
                <a:solidFill>
                  <a:schemeClr val="tx1"/>
                </a:solidFill>
                <a:latin typeface="+mn-lt"/>
                <a:ea typeface="+mn-ea"/>
                <a:cs typeface="+mn-cs"/>
              </a:rPr>
              <a:t>most</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urgent</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tasks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for</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European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governments</a:t>
            </a:r>
            <a:r>
              <a:rPr lang="it-IT" sz="1200"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Too</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many</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young</a:t>
            </a:r>
            <a:r>
              <a:rPr lang="it-IT" sz="1200" b="1" kern="1200" baseline="0" dirty="0" smtClean="0">
                <a:solidFill>
                  <a:schemeClr val="tx1"/>
                </a:solidFill>
                <a:latin typeface="+mn-lt"/>
                <a:ea typeface="+mn-ea"/>
                <a:cs typeface="+mn-cs"/>
              </a:rPr>
              <a:t> people </a:t>
            </a:r>
            <a:r>
              <a:rPr lang="it-IT" sz="1200" b="1" kern="1200" baseline="0" dirty="0" err="1" smtClean="0">
                <a:solidFill>
                  <a:schemeClr val="tx1"/>
                </a:solidFill>
                <a:latin typeface="+mn-lt"/>
                <a:ea typeface="+mn-ea"/>
                <a:cs typeface="+mn-cs"/>
              </a:rPr>
              <a:t>leave</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school</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prematurely</a:t>
            </a:r>
            <a:r>
              <a:rPr lang="it-IT" sz="1200" b="1" kern="1200" baseline="0" dirty="0" smtClean="0">
                <a:solidFill>
                  <a:schemeClr val="tx1"/>
                </a:solidFill>
                <a:latin typeface="+mn-lt"/>
                <a:ea typeface="+mn-ea"/>
                <a:cs typeface="+mn-cs"/>
              </a:rPr>
              <a:t> and </a:t>
            </a:r>
            <a:r>
              <a:rPr lang="it-IT" sz="1200" b="1" kern="1200" baseline="0" dirty="0" err="1" smtClean="0">
                <a:solidFill>
                  <a:schemeClr val="tx1"/>
                </a:solidFill>
                <a:latin typeface="+mn-lt"/>
                <a:ea typeface="+mn-ea"/>
                <a:cs typeface="+mn-cs"/>
              </a:rPr>
              <a:t>run</a:t>
            </a:r>
            <a:r>
              <a:rPr lang="it-IT" sz="1200" b="1" kern="1200" baseline="0" dirty="0" smtClean="0">
                <a:solidFill>
                  <a:schemeClr val="tx1"/>
                </a:solidFill>
                <a:latin typeface="+mn-lt"/>
                <a:ea typeface="+mn-ea"/>
                <a:cs typeface="+mn-cs"/>
              </a:rPr>
              <a:t> a high </a:t>
            </a:r>
            <a:r>
              <a:rPr lang="it-IT" sz="1200" b="1" kern="1200" baseline="0" dirty="0" err="1" smtClean="0">
                <a:solidFill>
                  <a:schemeClr val="tx1"/>
                </a:solidFill>
                <a:latin typeface="+mn-lt"/>
                <a:ea typeface="+mn-ea"/>
                <a:cs typeface="+mn-cs"/>
              </a:rPr>
              <a:t>risk</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of</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being</a:t>
            </a:r>
            <a:endParaRPr lang="it-IT" sz="1200" b="1" kern="1200" baseline="0" dirty="0" smtClean="0">
              <a:solidFill>
                <a:schemeClr val="tx1"/>
              </a:solidFill>
              <a:latin typeface="+mn-lt"/>
              <a:ea typeface="+mn-ea"/>
              <a:cs typeface="+mn-cs"/>
            </a:endParaRPr>
          </a:p>
          <a:p>
            <a:r>
              <a:rPr lang="it-IT" sz="1200" b="1" kern="1200" baseline="0" dirty="0" err="1" smtClean="0">
                <a:solidFill>
                  <a:schemeClr val="tx1"/>
                </a:solidFill>
                <a:latin typeface="+mn-lt"/>
                <a:ea typeface="+mn-ea"/>
                <a:cs typeface="+mn-cs"/>
              </a:rPr>
              <a:t>unemployed</a:t>
            </a:r>
            <a:r>
              <a:rPr lang="it-IT" sz="1200" b="1" kern="1200" baseline="0" dirty="0" smtClean="0">
                <a:solidFill>
                  <a:schemeClr val="tx1"/>
                </a:solidFill>
                <a:latin typeface="+mn-lt"/>
                <a:ea typeface="+mn-ea"/>
                <a:cs typeface="+mn-cs"/>
              </a:rPr>
              <a:t>. The </a:t>
            </a:r>
            <a:r>
              <a:rPr lang="it-IT" sz="1200" b="1" kern="1200" baseline="0" dirty="0" err="1" smtClean="0">
                <a:solidFill>
                  <a:schemeClr val="tx1"/>
                </a:solidFill>
                <a:latin typeface="+mn-lt"/>
                <a:ea typeface="+mn-ea"/>
                <a:cs typeface="+mn-cs"/>
              </a:rPr>
              <a:t>same</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risk</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threatens</a:t>
            </a:r>
            <a:r>
              <a:rPr lang="it-IT" sz="1200" b="1" kern="1200" baseline="0" dirty="0" smtClean="0">
                <a:solidFill>
                  <a:schemeClr val="tx1"/>
                </a:solidFill>
                <a:latin typeface="+mn-lt"/>
                <a:ea typeface="+mn-ea"/>
                <a:cs typeface="+mn-cs"/>
              </a:rPr>
              <a:t> the high </a:t>
            </a:r>
            <a:r>
              <a:rPr lang="it-IT" sz="1200" b="1" kern="1200" baseline="0" dirty="0" err="1" smtClean="0">
                <a:solidFill>
                  <a:schemeClr val="tx1"/>
                </a:solidFill>
                <a:latin typeface="+mn-lt"/>
                <a:ea typeface="+mn-ea"/>
                <a:cs typeface="+mn-cs"/>
              </a:rPr>
              <a:t>number</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of</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adult</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workers</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with</a:t>
            </a:r>
            <a:r>
              <a:rPr lang="it-IT" sz="1200" b="1" kern="1200" baseline="0" dirty="0" smtClean="0">
                <a:solidFill>
                  <a:schemeClr val="tx1"/>
                </a:solidFill>
                <a:latin typeface="+mn-lt"/>
                <a:ea typeface="+mn-ea"/>
                <a:cs typeface="+mn-cs"/>
              </a:rPr>
              <a:t> low </a:t>
            </a:r>
            <a:r>
              <a:rPr lang="it-IT" sz="1200" b="1" kern="1200" baseline="0" dirty="0" err="1" smtClean="0">
                <a:solidFill>
                  <a:schemeClr val="tx1"/>
                </a:solidFill>
                <a:latin typeface="+mn-lt"/>
                <a:ea typeface="+mn-ea"/>
                <a:cs typeface="+mn-cs"/>
              </a:rPr>
              <a:t>skills</a:t>
            </a:r>
            <a:r>
              <a:rPr lang="it-IT" sz="1200" kern="1200" baseline="0" dirty="0" smtClean="0">
                <a:solidFill>
                  <a:schemeClr val="tx1"/>
                </a:solidFill>
                <a:latin typeface="+mn-lt"/>
                <a:ea typeface="+mn-ea"/>
                <a:cs typeface="+mn-cs"/>
              </a:rPr>
              <a:t>. Strong and </a:t>
            </a:r>
            <a:r>
              <a:rPr lang="it-IT" sz="1200" kern="1200" baseline="0" dirty="0" err="1" smtClean="0">
                <a:solidFill>
                  <a:schemeClr val="tx1"/>
                </a:solidFill>
                <a:latin typeface="+mn-lt"/>
                <a:ea typeface="+mn-ea"/>
                <a:cs typeface="+mn-cs"/>
              </a:rPr>
              <a:t>well</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performing</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education</a:t>
            </a:r>
            <a:r>
              <a:rPr lang="it-IT" sz="1200" kern="1200" baseline="0" dirty="0" smtClean="0">
                <a:solidFill>
                  <a:schemeClr val="tx1"/>
                </a:solidFill>
                <a:latin typeface="+mn-lt"/>
                <a:ea typeface="+mn-ea"/>
                <a:cs typeface="+mn-cs"/>
              </a:rPr>
              <a:t>, training and </a:t>
            </a:r>
            <a:r>
              <a:rPr lang="it-IT" sz="1200" kern="1200" baseline="0" dirty="0" err="1" smtClean="0">
                <a:solidFill>
                  <a:schemeClr val="tx1"/>
                </a:solidFill>
                <a:latin typeface="+mn-lt"/>
                <a:ea typeface="+mn-ea"/>
                <a:cs typeface="+mn-cs"/>
              </a:rPr>
              <a:t>youth</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systems</a:t>
            </a:r>
            <a:r>
              <a:rPr lang="it-IT" sz="1200" kern="1200" baseline="0" dirty="0" smtClean="0">
                <a:solidFill>
                  <a:schemeClr val="tx1"/>
                </a:solidFill>
                <a:latin typeface="+mn-lt"/>
                <a:ea typeface="+mn-ea"/>
                <a:cs typeface="+mn-cs"/>
              </a:rPr>
              <a:t> can help deal </a:t>
            </a:r>
            <a:r>
              <a:rPr lang="it-IT" sz="1200" kern="1200" baseline="0" dirty="0" err="1" smtClean="0">
                <a:solidFill>
                  <a:schemeClr val="tx1"/>
                </a:solidFill>
                <a:latin typeface="+mn-lt"/>
                <a:ea typeface="+mn-ea"/>
                <a:cs typeface="+mn-cs"/>
              </a:rPr>
              <a:t>with</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these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challenges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by</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providing</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citizens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with</a:t>
            </a:r>
            <a:endParaRPr lang="it-IT" sz="1200"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the </a:t>
            </a:r>
            <a:r>
              <a:rPr lang="it-IT" sz="1200" kern="1200" baseline="0" dirty="0" err="1" smtClean="0">
                <a:solidFill>
                  <a:schemeClr val="tx1"/>
                </a:solidFill>
                <a:latin typeface="+mn-lt"/>
                <a:ea typeface="+mn-ea"/>
                <a:cs typeface="+mn-cs"/>
              </a:rPr>
              <a:t>skills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required</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by</a:t>
            </a:r>
            <a:r>
              <a:rPr lang="it-IT" sz="1200" kern="1200" baseline="0" dirty="0" smtClean="0">
                <a:solidFill>
                  <a:schemeClr val="tx1"/>
                </a:solidFill>
                <a:latin typeface="+mn-lt"/>
                <a:ea typeface="+mn-ea"/>
                <a:cs typeface="+mn-cs"/>
              </a:rPr>
              <a:t> the </a:t>
            </a:r>
            <a:r>
              <a:rPr lang="it-IT" sz="1200" kern="1200" baseline="0" dirty="0" err="1" smtClean="0">
                <a:solidFill>
                  <a:schemeClr val="tx1"/>
                </a:solidFill>
                <a:latin typeface="+mn-lt"/>
                <a:ea typeface="+mn-ea"/>
                <a:cs typeface="+mn-cs"/>
              </a:rPr>
              <a:t>labour</a:t>
            </a:r>
            <a:r>
              <a:rPr lang="it-IT" sz="1200" kern="1200" baseline="0" dirty="0" smtClean="0">
                <a:solidFill>
                  <a:schemeClr val="tx1"/>
                </a:solidFill>
                <a:latin typeface="+mn-lt"/>
                <a:ea typeface="+mn-ea"/>
                <a:cs typeface="+mn-cs"/>
              </a:rPr>
              <a:t> market and a competitive economy.</a:t>
            </a:r>
          </a:p>
          <a:p>
            <a:r>
              <a:rPr lang="it-IT" sz="1200" kern="1200" baseline="0" dirty="0" err="1" smtClean="0">
                <a:solidFill>
                  <a:schemeClr val="tx1"/>
                </a:solidFill>
                <a:latin typeface="+mn-lt"/>
                <a:ea typeface="+mn-ea"/>
                <a:cs typeface="+mn-cs"/>
              </a:rPr>
              <a:t>3</a:t>
            </a:r>
            <a:r>
              <a:rPr lang="it-IT" sz="1200" kern="1200" baseline="0" dirty="0" smtClean="0">
                <a:solidFill>
                  <a:schemeClr val="tx1"/>
                </a:solidFill>
                <a:latin typeface="+mn-lt"/>
                <a:ea typeface="+mn-ea"/>
                <a:cs typeface="+mn-cs"/>
              </a:rPr>
              <a:t>) in </a:t>
            </a:r>
            <a:r>
              <a:rPr lang="it-IT" sz="1200" kern="1200" baseline="0" dirty="0" err="1" smtClean="0">
                <a:solidFill>
                  <a:schemeClr val="tx1"/>
                </a:solidFill>
                <a:latin typeface="+mn-lt"/>
                <a:ea typeface="+mn-ea"/>
                <a:cs typeface="+mn-cs"/>
              </a:rPr>
              <a:t>line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with</a:t>
            </a:r>
            <a:r>
              <a:rPr lang="it-IT" sz="1200" kern="1200" baseline="0" dirty="0" smtClean="0">
                <a:solidFill>
                  <a:schemeClr val="tx1"/>
                </a:solidFill>
                <a:latin typeface="+mn-lt"/>
                <a:ea typeface="+mn-ea"/>
                <a:cs typeface="+mn-cs"/>
              </a:rPr>
              <a:t> the </a:t>
            </a:r>
            <a:r>
              <a:rPr lang="it-IT" sz="1200" kern="1200" baseline="0" dirty="0" err="1" smtClean="0">
                <a:solidFill>
                  <a:schemeClr val="tx1"/>
                </a:solidFill>
                <a:latin typeface="+mn-lt"/>
                <a:ea typeface="+mn-ea"/>
                <a:cs typeface="+mn-cs"/>
              </a:rPr>
              <a:t>provisions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of</a:t>
            </a:r>
            <a:r>
              <a:rPr lang="it-IT" sz="1200" kern="1200" baseline="0" dirty="0" smtClean="0">
                <a:solidFill>
                  <a:schemeClr val="tx1"/>
                </a:solidFill>
                <a:latin typeface="+mn-lt"/>
                <a:ea typeface="+mn-ea"/>
                <a:cs typeface="+mn-cs"/>
              </a:rPr>
              <a:t> the </a:t>
            </a:r>
            <a:r>
              <a:rPr lang="it-IT" sz="1200" kern="1200" baseline="0" dirty="0" err="1" smtClean="0">
                <a:solidFill>
                  <a:schemeClr val="tx1"/>
                </a:solidFill>
                <a:latin typeface="+mn-lt"/>
                <a:ea typeface="+mn-ea"/>
                <a:cs typeface="+mn-cs"/>
              </a:rPr>
              <a:t>Lisbon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Treaty</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to</a:t>
            </a:r>
            <a:r>
              <a:rPr lang="it-IT" sz="1200" kern="1200" baseline="0" dirty="0" smtClean="0">
                <a:solidFill>
                  <a:schemeClr val="tx1"/>
                </a:solidFill>
                <a:latin typeface="+mn-lt"/>
                <a:ea typeface="+mn-ea"/>
                <a:cs typeface="+mn-cs"/>
              </a:rPr>
              <a:t>"</a:t>
            </a:r>
            <a:r>
              <a:rPr lang="it-IT" sz="1200" kern="1200" baseline="0" dirty="0" err="1" smtClean="0">
                <a:solidFill>
                  <a:schemeClr val="tx1"/>
                </a:solidFill>
                <a:latin typeface="+mn-lt"/>
                <a:ea typeface="+mn-ea"/>
                <a:cs typeface="+mn-cs"/>
              </a:rPr>
              <a:t>encourage</a:t>
            </a:r>
            <a:r>
              <a:rPr lang="it-IT" sz="1200" kern="1200" baseline="0" dirty="0" smtClean="0">
                <a:solidFill>
                  <a:schemeClr val="tx1"/>
                </a:solidFill>
                <a:latin typeface="+mn-lt"/>
                <a:ea typeface="+mn-ea"/>
                <a:cs typeface="+mn-cs"/>
              </a:rPr>
              <a:t> the </a:t>
            </a:r>
            <a:r>
              <a:rPr lang="it-IT" sz="1200" kern="1200" baseline="0" dirty="0" err="1" smtClean="0">
                <a:solidFill>
                  <a:schemeClr val="tx1"/>
                </a:solidFill>
                <a:latin typeface="+mn-lt"/>
                <a:ea typeface="+mn-ea"/>
                <a:cs typeface="+mn-cs"/>
              </a:rPr>
              <a:t>participation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of</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young</a:t>
            </a:r>
            <a:r>
              <a:rPr lang="it-IT" sz="1200" kern="1200" baseline="0" dirty="0" smtClean="0">
                <a:solidFill>
                  <a:schemeClr val="tx1"/>
                </a:solidFill>
                <a:latin typeface="+mn-lt"/>
                <a:ea typeface="+mn-ea"/>
                <a:cs typeface="+mn-cs"/>
              </a:rPr>
              <a:t> people in </a:t>
            </a:r>
            <a:r>
              <a:rPr lang="it-IT" sz="1200" kern="1200" baseline="0" dirty="0" err="1" smtClean="0">
                <a:solidFill>
                  <a:schemeClr val="tx1"/>
                </a:solidFill>
                <a:latin typeface="+mn-lt"/>
                <a:ea typeface="+mn-ea"/>
                <a:cs typeface="+mn-cs"/>
              </a:rPr>
              <a:t>democratic</a:t>
            </a:r>
            <a:r>
              <a:rPr lang="it-IT" sz="1200" kern="1200" baseline="0" dirty="0" smtClean="0">
                <a:solidFill>
                  <a:schemeClr val="tx1"/>
                </a:solidFill>
                <a:latin typeface="+mn-lt"/>
                <a:ea typeface="+mn-ea"/>
                <a:cs typeface="+mn-cs"/>
              </a:rPr>
              <a:t> life in </a:t>
            </a:r>
            <a:r>
              <a:rPr lang="it-IT" sz="1200" kern="1200" baseline="0" dirty="0" err="1" smtClean="0">
                <a:solidFill>
                  <a:schemeClr val="tx1"/>
                </a:solidFill>
                <a:latin typeface="+mn-lt"/>
                <a:ea typeface="+mn-ea"/>
                <a:cs typeface="+mn-cs"/>
              </a:rPr>
              <a:t>Europe</a:t>
            </a:r>
            <a:r>
              <a:rPr lang="it-IT" sz="1200" kern="1200" baseline="0" dirty="0" smtClean="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A720E5C4-7AD7-DA4A-B659-F5AB8A4D1492}"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EEA</a:t>
            </a:r>
            <a:r>
              <a:rPr lang="it-IT" baseline="0" dirty="0" smtClean="0"/>
              <a:t> </a:t>
            </a:r>
            <a:r>
              <a:rPr lang="it-IT" baseline="0" dirty="0" err="1" smtClean="0"/>
              <a:t>European</a:t>
            </a:r>
            <a:r>
              <a:rPr lang="it-IT" baseline="0" dirty="0" smtClean="0"/>
              <a:t> </a:t>
            </a:r>
            <a:r>
              <a:rPr lang="it-IT" baseline="0" dirty="0" err="1" smtClean="0"/>
              <a:t>Environmental</a:t>
            </a:r>
            <a:r>
              <a:rPr lang="it-IT" baseline="0" dirty="0" smtClean="0"/>
              <a:t> Agency</a:t>
            </a:r>
            <a:endParaRPr lang="it-IT" dirty="0" smtClean="0"/>
          </a:p>
          <a:p>
            <a:endParaRPr lang="it-IT" dirty="0" smtClean="0"/>
          </a:p>
          <a:p>
            <a:r>
              <a:rPr lang="it-IT" dirty="0" smtClean="0"/>
              <a:t>Due to the </a:t>
            </a:r>
            <a:r>
              <a:rPr lang="it-IT" dirty="0" err="1" smtClean="0"/>
              <a:t>Swiss</a:t>
            </a:r>
            <a:r>
              <a:rPr lang="it-IT" dirty="0" smtClean="0"/>
              <a:t> </a:t>
            </a:r>
            <a:r>
              <a:rPr lang="it-IT" dirty="0" err="1" smtClean="0"/>
              <a:t>immigration</a:t>
            </a:r>
            <a:r>
              <a:rPr lang="it-IT" dirty="0" smtClean="0"/>
              <a:t> referendum </a:t>
            </a:r>
            <a:r>
              <a:rPr lang="it-IT" dirty="0" err="1" smtClean="0"/>
              <a:t>deciding</a:t>
            </a:r>
            <a:r>
              <a:rPr lang="it-IT" dirty="0" smtClean="0"/>
              <a:t> in </a:t>
            </a:r>
            <a:r>
              <a:rPr lang="it-IT" dirty="0" err="1" smtClean="0"/>
              <a:t>favour</a:t>
            </a:r>
            <a:r>
              <a:rPr lang="it-IT" dirty="0" smtClean="0"/>
              <a:t> of the </a:t>
            </a:r>
            <a:r>
              <a:rPr lang="it-IT" dirty="0" err="1" smtClean="0"/>
              <a:t>introduction</a:t>
            </a:r>
            <a:r>
              <a:rPr lang="it-IT" dirty="0" smtClean="0"/>
              <a:t> of </a:t>
            </a:r>
            <a:r>
              <a:rPr lang="it-IT" dirty="0" err="1" smtClean="0"/>
              <a:t>quotas</a:t>
            </a:r>
            <a:r>
              <a:rPr lang="it-IT" dirty="0" smtClean="0"/>
              <a:t> for </a:t>
            </a:r>
            <a:r>
              <a:rPr lang="it-IT" dirty="0" err="1" smtClean="0"/>
              <a:t>migrants</a:t>
            </a:r>
            <a:r>
              <a:rPr lang="it-IT" baseline="0" dirty="0" smtClean="0"/>
              <a:t> from the EU, </a:t>
            </a:r>
            <a:r>
              <a:rPr lang="en-US" dirty="0" smtClean="0"/>
              <a:t>the EU and the Swiss authorities have agreed to suspend on-going negotiations on Swiss participation in Erasmus+ and took note of the impossibility of signing an agreement in time for the signing of contracts with beneficiaries selected under the 2014 calls for proposals.</a:t>
            </a:r>
            <a:r>
              <a:rPr lang="en-US" baseline="0" dirty="0" smtClean="0"/>
              <a:t> By consequence until such an agreement is signed Switzerland will not participate as a “member country” but rather as a “partner country”</a:t>
            </a:r>
            <a:endParaRPr lang="it-IT" dirty="0"/>
          </a:p>
        </p:txBody>
      </p:sp>
      <p:sp>
        <p:nvSpPr>
          <p:cNvPr id="4" name="Segnaposto numero diapositiva 3"/>
          <p:cNvSpPr>
            <a:spLocks noGrp="1"/>
          </p:cNvSpPr>
          <p:nvPr>
            <p:ph type="sldNum" sz="quarter" idx="10"/>
          </p:nvPr>
        </p:nvSpPr>
        <p:spPr/>
        <p:txBody>
          <a:bodyPr/>
          <a:lstStyle/>
          <a:p>
            <a:fld id="{A720E5C4-7AD7-DA4A-B659-F5AB8A4D1492}"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One</a:t>
            </a:r>
            <a:r>
              <a:rPr lang="it-IT" dirty="0" smtClean="0"/>
              <a:t> of the </a:t>
            </a:r>
            <a:r>
              <a:rPr lang="it-IT" dirty="0" err="1" smtClean="0"/>
              <a:t>main</a:t>
            </a:r>
            <a:r>
              <a:rPr lang="it-IT" dirty="0" smtClean="0"/>
              <a:t> </a:t>
            </a:r>
            <a:r>
              <a:rPr lang="it-IT" dirty="0" err="1" smtClean="0"/>
              <a:t>features</a:t>
            </a:r>
            <a:r>
              <a:rPr lang="it-IT" baseline="0" dirty="0" smtClean="0"/>
              <a:t> of the Erasmus+ </a:t>
            </a:r>
            <a:r>
              <a:rPr lang="it-IT" baseline="0" dirty="0" err="1" smtClean="0"/>
              <a:t>programme</a:t>
            </a:r>
            <a:r>
              <a:rPr lang="it-IT" baseline="0" dirty="0" smtClean="0"/>
              <a:t> </a:t>
            </a:r>
            <a:r>
              <a:rPr lang="it-IT" baseline="0" dirty="0" err="1" smtClean="0"/>
              <a:t>is</a:t>
            </a:r>
            <a:r>
              <a:rPr lang="it-IT" baseline="0" dirty="0" smtClean="0"/>
              <a:t> </a:t>
            </a:r>
            <a:r>
              <a:rPr lang="it-IT" baseline="0" dirty="0" err="1" smtClean="0"/>
              <a:t>its</a:t>
            </a:r>
            <a:r>
              <a:rPr lang="it-IT" baseline="0" dirty="0" smtClean="0"/>
              <a:t> </a:t>
            </a:r>
            <a:r>
              <a:rPr lang="it-IT" baseline="0" dirty="0" err="1" smtClean="0"/>
              <a:t>transnational</a:t>
            </a:r>
            <a:r>
              <a:rPr lang="it-IT" baseline="0" dirty="0" smtClean="0"/>
              <a:t> nature </a:t>
            </a:r>
            <a:r>
              <a:rPr lang="it-IT" baseline="0" dirty="0" err="1" smtClean="0"/>
              <a:t>i.e</a:t>
            </a:r>
            <a:r>
              <a:rPr lang="it-IT" baseline="0" dirty="0" smtClean="0"/>
              <a:t> a strong </a:t>
            </a:r>
            <a:r>
              <a:rPr lang="it-IT" baseline="0" dirty="0" err="1" smtClean="0"/>
              <a:t>international</a:t>
            </a:r>
            <a:r>
              <a:rPr lang="it-IT" baseline="0" dirty="0" smtClean="0"/>
              <a:t> </a:t>
            </a:r>
            <a:r>
              <a:rPr lang="it-IT" baseline="0" dirty="0" err="1" smtClean="0"/>
              <a:t>dimension</a:t>
            </a:r>
            <a:r>
              <a:rPr lang="it-IT" baseline="0" dirty="0" smtClean="0"/>
              <a:t> </a:t>
            </a:r>
            <a:r>
              <a:rPr lang="it-IT" baseline="0" dirty="0" err="1" smtClean="0"/>
              <a:t>aimed</a:t>
            </a:r>
            <a:r>
              <a:rPr lang="it-IT" baseline="0" dirty="0" smtClean="0"/>
              <a:t> to </a:t>
            </a:r>
            <a:r>
              <a:rPr lang="it-IT" baseline="0" dirty="0" err="1" smtClean="0"/>
              <a:t>foster</a:t>
            </a:r>
            <a:r>
              <a:rPr lang="it-IT" baseline="0" dirty="0" smtClean="0"/>
              <a:t> </a:t>
            </a:r>
            <a:r>
              <a:rPr lang="it-IT" baseline="0" dirty="0" err="1" smtClean="0"/>
              <a:t>cooperation</a:t>
            </a:r>
            <a:r>
              <a:rPr lang="it-IT" baseline="0" dirty="0" smtClean="0"/>
              <a:t> with partner </a:t>
            </a:r>
            <a:r>
              <a:rPr lang="it-IT" baseline="0" dirty="0" err="1" smtClean="0"/>
              <a:t>countries</a:t>
            </a:r>
            <a:r>
              <a:rPr lang="it-IT" baseline="0" dirty="0" smtClean="0"/>
              <a:t>  </a:t>
            </a:r>
            <a:r>
              <a:rPr lang="it-IT" baseline="0" dirty="0" err="1" smtClean="0"/>
              <a:t>notably</a:t>
            </a:r>
            <a:r>
              <a:rPr lang="it-IT" baseline="0" dirty="0" smtClean="0"/>
              <a:t> in the </a:t>
            </a:r>
            <a:r>
              <a:rPr lang="it-IT" baseline="0" dirty="0" err="1" smtClean="0"/>
              <a:t>fields</a:t>
            </a:r>
            <a:r>
              <a:rPr lang="it-IT" baseline="0" dirty="0" smtClean="0"/>
              <a:t> of </a:t>
            </a:r>
            <a:r>
              <a:rPr lang="it-IT" baseline="0" dirty="0" err="1" smtClean="0"/>
              <a:t>higher</a:t>
            </a:r>
            <a:r>
              <a:rPr lang="it-IT" baseline="0" dirty="0" smtClean="0"/>
              <a:t> </a:t>
            </a:r>
            <a:r>
              <a:rPr lang="it-IT" baseline="0" dirty="0" err="1" smtClean="0"/>
              <a:t>education</a:t>
            </a:r>
            <a:r>
              <a:rPr lang="it-IT" baseline="0" dirty="0" smtClean="0"/>
              <a:t> and </a:t>
            </a:r>
            <a:r>
              <a:rPr lang="it-IT" baseline="0" dirty="0" err="1" smtClean="0"/>
              <a:t>youth</a:t>
            </a:r>
            <a:endParaRPr lang="it-IT" dirty="0"/>
          </a:p>
        </p:txBody>
      </p:sp>
      <p:sp>
        <p:nvSpPr>
          <p:cNvPr id="4" name="Segnaposto numero diapositiva 3"/>
          <p:cNvSpPr>
            <a:spLocks noGrp="1"/>
          </p:cNvSpPr>
          <p:nvPr>
            <p:ph type="sldNum" sz="quarter" idx="10"/>
          </p:nvPr>
        </p:nvSpPr>
        <p:spPr/>
        <p:txBody>
          <a:bodyPr/>
          <a:lstStyle/>
          <a:p>
            <a:fld id="{A720E5C4-7AD7-DA4A-B659-F5AB8A4D1492}" type="slidenum">
              <a:rPr lang="it-IT" smtClean="0"/>
              <a:pPr/>
              <a:t>4</a:t>
            </a:fld>
            <a:endParaRPr lang="it-IT"/>
          </a:p>
        </p:txBody>
      </p:sp>
    </p:spTree>
    <p:extLst>
      <p:ext uri="{BB962C8B-B14F-4D97-AF65-F5344CB8AC3E}">
        <p14:creationId xmlns:p14="http://schemas.microsoft.com/office/powerpoint/2010/main" val="2550929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720E5C4-7AD7-DA4A-B659-F5AB8A4D1492}" type="slidenum">
              <a:rPr lang="it-IT" smtClean="0"/>
              <a:pPr/>
              <a:t>5</a:t>
            </a:fld>
            <a:endParaRPr lang="it-IT"/>
          </a:p>
        </p:txBody>
      </p:sp>
    </p:spTree>
    <p:extLst>
      <p:ext uri="{BB962C8B-B14F-4D97-AF65-F5344CB8AC3E}">
        <p14:creationId xmlns:p14="http://schemas.microsoft.com/office/powerpoint/2010/main" val="1916627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Erasmus+ </a:t>
            </a:r>
            <a:r>
              <a:rPr lang="en-US" sz="1200" b="0" i="0" u="none" strike="noStrike" kern="1200" baseline="0" dirty="0" err="1" smtClean="0">
                <a:solidFill>
                  <a:schemeClr val="tx1"/>
                </a:solidFill>
                <a:latin typeface="+mn-lt"/>
                <a:ea typeface="+mn-ea"/>
                <a:cs typeface="+mn-cs"/>
              </a:rPr>
              <a:t>Programme</a:t>
            </a:r>
            <a:r>
              <a:rPr lang="en-US" sz="1200" b="0" i="0" u="none" strike="noStrike" kern="1200" baseline="0" dirty="0" smtClean="0">
                <a:solidFill>
                  <a:schemeClr val="tx1"/>
                </a:solidFill>
                <a:latin typeface="+mn-lt"/>
                <a:ea typeface="+mn-ea"/>
                <a:cs typeface="+mn-cs"/>
              </a:rPr>
              <a:t> builds on the achievements of more than 25 years of European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in the fields of education, training and youth, covering both an intra-European as well as an international cooperation dimension. Erasmus+ is the result of the integration of the following European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implemented by the Commission during the period 2007-2013. </a:t>
            </a:r>
            <a:endParaRPr lang="it-IT" dirty="0"/>
          </a:p>
        </p:txBody>
      </p:sp>
      <p:sp>
        <p:nvSpPr>
          <p:cNvPr id="4" name="Segnaposto numero diapositiva 3"/>
          <p:cNvSpPr>
            <a:spLocks noGrp="1"/>
          </p:cNvSpPr>
          <p:nvPr>
            <p:ph type="sldNum" sz="quarter" idx="10"/>
          </p:nvPr>
        </p:nvSpPr>
        <p:spPr/>
        <p:txBody>
          <a:bodyPr/>
          <a:lstStyle/>
          <a:p>
            <a:fld id="{A720E5C4-7AD7-DA4A-B659-F5AB8A4D1492}" type="slidenum">
              <a:rPr lang="it-IT" smtClean="0"/>
              <a:pPr/>
              <a:t>6</a:t>
            </a:fld>
            <a:endParaRPr lang="it-IT"/>
          </a:p>
        </p:txBody>
      </p:sp>
    </p:spTree>
    <p:extLst>
      <p:ext uri="{BB962C8B-B14F-4D97-AF65-F5344CB8AC3E}">
        <p14:creationId xmlns:p14="http://schemas.microsoft.com/office/powerpoint/2010/main" val="2331069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Erasmus+ aims at going beyond these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by promoting synergies and </a:t>
            </a:r>
            <a:r>
              <a:rPr lang="en-US" sz="1200" b="0" i="0" u="none" strike="noStrike" kern="1200" baseline="0" dirty="0" err="1" smtClean="0">
                <a:solidFill>
                  <a:schemeClr val="tx1"/>
                </a:solidFill>
                <a:latin typeface="+mn-lt"/>
                <a:ea typeface="+mn-ea"/>
                <a:cs typeface="+mn-cs"/>
              </a:rPr>
              <a:t>cross-fertilisation</a:t>
            </a:r>
            <a:r>
              <a:rPr lang="en-US" sz="1200" b="0" i="0" u="none" strike="noStrike" kern="1200" baseline="0" dirty="0" smtClean="0">
                <a:solidFill>
                  <a:schemeClr val="tx1"/>
                </a:solidFill>
                <a:latin typeface="+mn-lt"/>
                <a:ea typeface="+mn-ea"/>
                <a:cs typeface="+mn-cs"/>
              </a:rPr>
              <a:t> throughout the different fields of education, training and youth, removing artificial boundaries between the various Actions and project formats, fostering new ideas, attracting new actors from the world of work and civil society and</a:t>
            </a:r>
          </a:p>
          <a:p>
            <a:r>
              <a:rPr lang="en-US" sz="1200" b="0" i="0" u="none" strike="noStrike" kern="1200" baseline="0" dirty="0" smtClean="0">
                <a:solidFill>
                  <a:schemeClr val="tx1"/>
                </a:solidFill>
                <a:latin typeface="+mn-lt"/>
                <a:ea typeface="+mn-ea"/>
                <a:cs typeface="+mn-cs"/>
              </a:rPr>
              <a:t>stimulating new forms of cooperation. Erasmus+ aims at becoming a more effective instrument to address the real needs in terms of human and social capital development in Europe and beyond</a:t>
            </a:r>
            <a:endParaRPr lang="it-IT" dirty="0"/>
          </a:p>
        </p:txBody>
      </p:sp>
      <p:sp>
        <p:nvSpPr>
          <p:cNvPr id="4" name="Segnaposto numero diapositiva 3"/>
          <p:cNvSpPr>
            <a:spLocks noGrp="1"/>
          </p:cNvSpPr>
          <p:nvPr>
            <p:ph type="sldNum" sz="quarter" idx="10"/>
          </p:nvPr>
        </p:nvSpPr>
        <p:spPr/>
        <p:txBody>
          <a:bodyPr/>
          <a:lstStyle/>
          <a:p>
            <a:fld id="{A720E5C4-7AD7-DA4A-B659-F5AB8A4D1492}" type="slidenum">
              <a:rPr lang="it-IT" smtClean="0"/>
              <a:pPr/>
              <a:t>7</a:t>
            </a:fld>
            <a:endParaRPr lang="it-IT"/>
          </a:p>
        </p:txBody>
      </p:sp>
    </p:spTree>
    <p:extLst>
      <p:ext uri="{BB962C8B-B14F-4D97-AF65-F5344CB8AC3E}">
        <p14:creationId xmlns:p14="http://schemas.microsoft.com/office/powerpoint/2010/main" val="3855108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28600" indent="-228600">
              <a:buAutoNum type="arabicParenR"/>
            </a:pPr>
            <a:r>
              <a:rPr lang="it-IT" dirty="0" smtClean="0"/>
              <a:t>Erasmus+ </a:t>
            </a:r>
            <a:r>
              <a:rPr lang="it-IT" dirty="0" err="1" smtClean="0"/>
              <a:t>strongly</a:t>
            </a:r>
            <a:r>
              <a:rPr lang="it-IT" dirty="0" smtClean="0"/>
              <a:t> </a:t>
            </a:r>
            <a:r>
              <a:rPr lang="it-IT" dirty="0" err="1" smtClean="0"/>
              <a:t>supports</a:t>
            </a:r>
            <a:r>
              <a:rPr lang="it-IT" dirty="0" smtClean="0"/>
              <a:t> EU </a:t>
            </a:r>
            <a:r>
              <a:rPr lang="it-IT" dirty="0" err="1" smtClean="0"/>
              <a:t>transparency</a:t>
            </a:r>
            <a:r>
              <a:rPr lang="it-IT" dirty="0" smtClean="0"/>
              <a:t> and </a:t>
            </a:r>
            <a:r>
              <a:rPr lang="it-IT" dirty="0" err="1" smtClean="0"/>
              <a:t>recognition</a:t>
            </a:r>
            <a:r>
              <a:rPr lang="it-IT" dirty="0" smtClean="0"/>
              <a:t> </a:t>
            </a:r>
            <a:r>
              <a:rPr lang="it-IT" dirty="0" err="1" smtClean="0"/>
              <a:t>tools</a:t>
            </a:r>
            <a:r>
              <a:rPr lang="it-IT" dirty="0" smtClean="0"/>
              <a:t> </a:t>
            </a:r>
            <a:r>
              <a:rPr lang="it-IT" dirty="0" err="1" smtClean="0"/>
              <a:t>able</a:t>
            </a:r>
            <a:r>
              <a:rPr lang="it-IT" dirty="0" smtClean="0"/>
              <a:t> to</a:t>
            </a:r>
            <a:r>
              <a:rPr lang="it-IT" baseline="0" dirty="0" smtClean="0"/>
              <a:t> </a:t>
            </a:r>
            <a:r>
              <a:rPr lang="it-IT" baseline="0" dirty="0" err="1" smtClean="0"/>
              <a:t>ensure</a:t>
            </a:r>
            <a:r>
              <a:rPr lang="it-IT" baseline="0" dirty="0" smtClean="0"/>
              <a:t> </a:t>
            </a:r>
            <a:r>
              <a:rPr lang="it-IT" baseline="0" dirty="0" err="1" smtClean="0"/>
              <a:t>that</a:t>
            </a:r>
            <a:r>
              <a:rPr lang="it-IT" baseline="0" dirty="0" smtClean="0"/>
              <a:t> </a:t>
            </a:r>
            <a:r>
              <a:rPr lang="it-IT" baseline="0" dirty="0" err="1" smtClean="0"/>
              <a:t>skills</a:t>
            </a:r>
            <a:r>
              <a:rPr lang="it-IT" baseline="0" dirty="0" smtClean="0"/>
              <a:t> and </a:t>
            </a:r>
            <a:r>
              <a:rPr lang="it-IT" baseline="0" dirty="0" err="1" smtClean="0"/>
              <a:t>qualifications</a:t>
            </a:r>
            <a:r>
              <a:rPr lang="it-IT" baseline="0" dirty="0" smtClean="0"/>
              <a:t> can be more </a:t>
            </a:r>
            <a:r>
              <a:rPr lang="it-IT" baseline="0" dirty="0" err="1" smtClean="0"/>
              <a:t>easily</a:t>
            </a:r>
            <a:r>
              <a:rPr lang="it-IT" baseline="0" dirty="0" smtClean="0"/>
              <a:t> </a:t>
            </a:r>
            <a:r>
              <a:rPr lang="it-IT" baseline="0" dirty="0" err="1" smtClean="0"/>
              <a:t>recognized</a:t>
            </a:r>
            <a:r>
              <a:rPr lang="it-IT" baseline="0" dirty="0" smtClean="0"/>
              <a:t> </a:t>
            </a:r>
            <a:r>
              <a:rPr lang="it-IT" baseline="0" dirty="0" err="1" smtClean="0"/>
              <a:t>within</a:t>
            </a:r>
            <a:r>
              <a:rPr lang="it-IT" baseline="0" dirty="0" smtClean="0"/>
              <a:t> and </a:t>
            </a:r>
            <a:r>
              <a:rPr lang="it-IT" baseline="0" dirty="0" err="1" smtClean="0"/>
              <a:t>across</a:t>
            </a:r>
            <a:r>
              <a:rPr lang="it-IT" baseline="0" dirty="0" smtClean="0"/>
              <a:t> </a:t>
            </a:r>
            <a:r>
              <a:rPr lang="it-IT" baseline="0" dirty="0" err="1" smtClean="0"/>
              <a:t>national</a:t>
            </a:r>
            <a:r>
              <a:rPr lang="it-IT" baseline="0" dirty="0" smtClean="0"/>
              <a:t> </a:t>
            </a:r>
            <a:r>
              <a:rPr lang="it-IT" baseline="0" dirty="0" err="1" smtClean="0"/>
              <a:t>borders</a:t>
            </a:r>
            <a:r>
              <a:rPr lang="it-IT" baseline="0" dirty="0" smtClean="0"/>
              <a:t> in </a:t>
            </a:r>
            <a:r>
              <a:rPr lang="it-IT" baseline="0" dirty="0" err="1" smtClean="0"/>
              <a:t>all</a:t>
            </a:r>
            <a:r>
              <a:rPr lang="it-IT" baseline="0" dirty="0" smtClean="0"/>
              <a:t> sub-</a:t>
            </a:r>
            <a:r>
              <a:rPr lang="it-IT" baseline="0" dirty="0" err="1" smtClean="0"/>
              <a:t>system</a:t>
            </a:r>
            <a:r>
              <a:rPr lang="it-IT" baseline="0" dirty="0" smtClean="0"/>
              <a:t> of </a:t>
            </a:r>
            <a:r>
              <a:rPr lang="it-IT" baseline="0" dirty="0" err="1" smtClean="0"/>
              <a:t>education</a:t>
            </a:r>
            <a:r>
              <a:rPr lang="it-IT" baseline="0" dirty="0" smtClean="0"/>
              <a:t> and training </a:t>
            </a:r>
            <a:r>
              <a:rPr lang="it-IT" baseline="0" dirty="0" err="1" smtClean="0"/>
              <a:t>as</a:t>
            </a:r>
            <a:r>
              <a:rPr lang="it-IT" baseline="0" dirty="0" smtClean="0"/>
              <a:t> </a:t>
            </a:r>
            <a:r>
              <a:rPr lang="it-IT" baseline="0" dirty="0" err="1" smtClean="0"/>
              <a:t>well</a:t>
            </a:r>
            <a:r>
              <a:rPr lang="it-IT" baseline="0" dirty="0" smtClean="0"/>
              <a:t> </a:t>
            </a:r>
            <a:r>
              <a:rPr lang="it-IT" baseline="0" dirty="0" err="1" smtClean="0"/>
              <a:t>as</a:t>
            </a:r>
            <a:r>
              <a:rPr lang="it-IT" baseline="0" dirty="0" smtClean="0"/>
              <a:t> in the </a:t>
            </a:r>
            <a:r>
              <a:rPr lang="it-IT" baseline="0" dirty="0" err="1" smtClean="0"/>
              <a:t>labour</a:t>
            </a:r>
            <a:r>
              <a:rPr lang="it-IT" baseline="0" dirty="0" smtClean="0"/>
              <a:t> market.</a:t>
            </a:r>
          </a:p>
          <a:p>
            <a:pPr marL="228600" indent="-228600">
              <a:buAutoNum type="arabicParenR"/>
            </a:pPr>
            <a:r>
              <a:rPr lang="it-IT" baseline="0" dirty="0" err="1" smtClean="0"/>
              <a:t>Crucial</a:t>
            </a:r>
            <a:r>
              <a:rPr lang="it-IT" baseline="0" dirty="0" smtClean="0"/>
              <a:t> </a:t>
            </a:r>
            <a:r>
              <a:rPr lang="it-IT" baseline="0" dirty="0" err="1" smtClean="0"/>
              <a:t>point</a:t>
            </a:r>
            <a:r>
              <a:rPr lang="it-IT" baseline="0" dirty="0" smtClean="0"/>
              <a:t> of the </a:t>
            </a:r>
            <a:r>
              <a:rPr lang="it-IT" baseline="0" dirty="0" err="1" smtClean="0"/>
              <a:t>project</a:t>
            </a:r>
            <a:r>
              <a:rPr lang="it-IT" baseline="0" dirty="0" smtClean="0"/>
              <a:t> </a:t>
            </a:r>
            <a:r>
              <a:rPr lang="it-IT" baseline="0" dirty="0" err="1" smtClean="0"/>
              <a:t>lifecycleas</a:t>
            </a:r>
            <a:r>
              <a:rPr lang="it-IT" baseline="0" dirty="0" smtClean="0"/>
              <a:t> </a:t>
            </a:r>
            <a:r>
              <a:rPr lang="it-IT" baseline="0" dirty="0" err="1" smtClean="0"/>
              <a:t>it</a:t>
            </a:r>
            <a:r>
              <a:rPr lang="it-IT" baseline="0" dirty="0" smtClean="0"/>
              <a:t> </a:t>
            </a:r>
            <a:r>
              <a:rPr lang="it-IT" baseline="0" dirty="0" err="1" smtClean="0"/>
              <a:t>gives</a:t>
            </a:r>
            <a:r>
              <a:rPr lang="it-IT" baseline="0" dirty="0" smtClean="0"/>
              <a:t> </a:t>
            </a:r>
            <a:r>
              <a:rPr lang="it-IT" baseline="0" dirty="0" err="1" smtClean="0"/>
              <a:t>participating</a:t>
            </a:r>
            <a:r>
              <a:rPr lang="it-IT" baseline="0" dirty="0" smtClean="0"/>
              <a:t> </a:t>
            </a:r>
            <a:r>
              <a:rPr lang="it-IT" baseline="0" dirty="0" err="1" smtClean="0"/>
              <a:t>organisations</a:t>
            </a:r>
            <a:r>
              <a:rPr lang="it-IT" baseline="0" dirty="0" smtClean="0"/>
              <a:t> the </a:t>
            </a:r>
            <a:r>
              <a:rPr lang="it-IT" baseline="0" dirty="0" err="1" smtClean="0"/>
              <a:t>opportunity</a:t>
            </a:r>
            <a:r>
              <a:rPr lang="it-IT" baseline="0" dirty="0" smtClean="0"/>
              <a:t> to </a:t>
            </a:r>
            <a:r>
              <a:rPr lang="it-IT" baseline="0" dirty="0" err="1" smtClean="0"/>
              <a:t>communicate</a:t>
            </a:r>
            <a:r>
              <a:rPr lang="it-IT" baseline="0" dirty="0" smtClean="0"/>
              <a:t> and share the </a:t>
            </a:r>
            <a:r>
              <a:rPr lang="it-IT" baseline="0" dirty="0" err="1" smtClean="0"/>
              <a:t>outcomes</a:t>
            </a:r>
            <a:r>
              <a:rPr lang="it-IT" baseline="0" dirty="0" smtClean="0"/>
              <a:t> </a:t>
            </a:r>
            <a:r>
              <a:rPr lang="it-IT" baseline="0" dirty="0" err="1" smtClean="0"/>
              <a:t>achieved</a:t>
            </a:r>
            <a:r>
              <a:rPr lang="it-IT" baseline="0" dirty="0" smtClean="0"/>
              <a:t> by </a:t>
            </a:r>
            <a:r>
              <a:rPr lang="it-IT" baseline="0" dirty="0" err="1" smtClean="0"/>
              <a:t>thei</a:t>
            </a:r>
            <a:r>
              <a:rPr lang="it-IT" baseline="0" dirty="0" smtClean="0"/>
              <a:t> </a:t>
            </a:r>
            <a:r>
              <a:rPr lang="it-IT" baseline="0" dirty="0" err="1" smtClean="0"/>
              <a:t>projects</a:t>
            </a:r>
            <a:r>
              <a:rPr lang="it-IT" baseline="0" dirty="0" smtClean="0"/>
              <a:t> </a:t>
            </a:r>
            <a:r>
              <a:rPr lang="it-IT" baseline="0" dirty="0" err="1" smtClean="0"/>
              <a:t>such</a:t>
            </a:r>
            <a:r>
              <a:rPr lang="it-IT" baseline="0" dirty="0" smtClean="0"/>
              <a:t> </a:t>
            </a:r>
            <a:r>
              <a:rPr lang="it-IT" baseline="0" dirty="0" err="1" smtClean="0"/>
              <a:t>extending</a:t>
            </a:r>
            <a:r>
              <a:rPr lang="it-IT" baseline="0" dirty="0" smtClean="0"/>
              <a:t> </a:t>
            </a:r>
            <a:r>
              <a:rPr lang="it-IT" baseline="0" dirty="0" err="1" smtClean="0"/>
              <a:t>their</a:t>
            </a:r>
            <a:r>
              <a:rPr lang="it-IT" baseline="0" dirty="0" smtClean="0"/>
              <a:t> impact and </a:t>
            </a:r>
            <a:r>
              <a:rPr lang="it-IT" baseline="0" dirty="0" err="1" smtClean="0"/>
              <a:t>justifying</a:t>
            </a:r>
            <a:r>
              <a:rPr lang="it-IT" baseline="0" dirty="0" smtClean="0"/>
              <a:t> the </a:t>
            </a:r>
            <a:r>
              <a:rPr lang="it-IT" baseline="0" dirty="0" err="1" smtClean="0"/>
              <a:t>added</a:t>
            </a:r>
            <a:r>
              <a:rPr lang="it-IT" baseline="0" dirty="0" smtClean="0"/>
              <a:t> </a:t>
            </a:r>
            <a:r>
              <a:rPr lang="it-IT" baseline="0" dirty="0" err="1" smtClean="0"/>
              <a:t>valu</a:t>
            </a:r>
            <a:r>
              <a:rPr lang="it-IT" baseline="0" dirty="0" smtClean="0"/>
              <a:t> of E+</a:t>
            </a:r>
          </a:p>
          <a:p>
            <a:pPr marL="228600" indent="-228600">
              <a:buAutoNum type="arabicParenR"/>
            </a:pPr>
            <a:r>
              <a:rPr lang="it-IT" baseline="0" dirty="0" smtClean="0"/>
              <a:t>Some of the </a:t>
            </a:r>
            <a:r>
              <a:rPr lang="it-IT" baseline="0" dirty="0" err="1" smtClean="0"/>
              <a:t>actions</a:t>
            </a:r>
            <a:r>
              <a:rPr lang="it-IT" baseline="0" dirty="0" smtClean="0"/>
              <a:t> </a:t>
            </a:r>
            <a:r>
              <a:rPr lang="it-IT" baseline="0" dirty="0" err="1" smtClean="0"/>
              <a:t>targeting</a:t>
            </a:r>
            <a:r>
              <a:rPr lang="it-IT" baseline="0" dirty="0" smtClean="0"/>
              <a:t> </a:t>
            </a:r>
            <a:r>
              <a:rPr lang="it-IT" baseline="0" dirty="0" err="1" smtClean="0"/>
              <a:t>cooperation</a:t>
            </a:r>
            <a:r>
              <a:rPr lang="it-IT" baseline="0" dirty="0" smtClean="0"/>
              <a:t> with partner </a:t>
            </a:r>
            <a:r>
              <a:rPr lang="it-IT" baseline="0" dirty="0" err="1" smtClean="0"/>
              <a:t>countries</a:t>
            </a:r>
            <a:r>
              <a:rPr lang="it-IT" baseline="0" dirty="0" smtClean="0"/>
              <a:t> </a:t>
            </a:r>
            <a:r>
              <a:rPr lang="it-IT" baseline="0" dirty="0" err="1" smtClean="0"/>
              <a:t>will</a:t>
            </a:r>
            <a:r>
              <a:rPr lang="it-IT" baseline="0" dirty="0" smtClean="0"/>
              <a:t> be </a:t>
            </a:r>
            <a:r>
              <a:rPr lang="it-IT" baseline="0" dirty="0" err="1" smtClean="0"/>
              <a:t>supported</a:t>
            </a:r>
            <a:r>
              <a:rPr lang="it-IT" baseline="0" dirty="0" smtClean="0"/>
              <a:t> </a:t>
            </a:r>
            <a:r>
              <a:rPr lang="it-IT" baseline="0" dirty="0" err="1" smtClean="0"/>
              <a:t>through</a:t>
            </a:r>
            <a:r>
              <a:rPr lang="it-IT" baseline="0" dirty="0" smtClean="0"/>
              <a:t> funds from the </a:t>
            </a:r>
            <a:r>
              <a:rPr lang="it-IT" baseline="0" dirty="0" err="1" smtClean="0"/>
              <a:t>external</a:t>
            </a:r>
            <a:r>
              <a:rPr lang="it-IT" baseline="0" dirty="0" smtClean="0"/>
              <a:t> </a:t>
            </a:r>
            <a:r>
              <a:rPr lang="it-IT" baseline="0" dirty="0" err="1" smtClean="0"/>
              <a:t>cooperation</a:t>
            </a:r>
            <a:r>
              <a:rPr lang="it-IT" baseline="0" dirty="0" smtClean="0"/>
              <a:t> </a:t>
            </a:r>
            <a:r>
              <a:rPr lang="it-IT" baseline="0" dirty="0" err="1" smtClean="0"/>
              <a:t>instruments</a:t>
            </a:r>
            <a:r>
              <a:rPr lang="it-IT" baseline="0" dirty="0" smtClean="0"/>
              <a:t>.  </a:t>
            </a:r>
          </a:p>
          <a:p>
            <a:pPr marL="228600" indent="-228600">
              <a:buAutoNum type="arabicParenR"/>
            </a:pPr>
            <a:r>
              <a:rPr lang="it-IT" baseline="0" dirty="0" err="1" smtClean="0"/>
              <a:t>One</a:t>
            </a:r>
            <a:r>
              <a:rPr lang="it-IT" baseline="0" dirty="0" smtClean="0"/>
              <a:t> of the </a:t>
            </a:r>
            <a:r>
              <a:rPr lang="it-IT" baseline="0" dirty="0" err="1" smtClean="0"/>
              <a:t>cornerstones</a:t>
            </a:r>
            <a:r>
              <a:rPr lang="it-IT" baseline="0" dirty="0" smtClean="0"/>
              <a:t> of the </a:t>
            </a:r>
            <a:r>
              <a:rPr lang="it-IT" baseline="0" dirty="0" err="1" smtClean="0"/>
              <a:t>project</a:t>
            </a:r>
            <a:r>
              <a:rPr lang="it-IT" baseline="0" dirty="0" smtClean="0"/>
              <a:t> in the </a:t>
            </a:r>
            <a:r>
              <a:rPr lang="it-IT" baseline="0" dirty="0" err="1" smtClean="0"/>
              <a:t>ambitoius</a:t>
            </a:r>
            <a:r>
              <a:rPr lang="it-IT" baseline="0" dirty="0" smtClean="0"/>
              <a:t> </a:t>
            </a:r>
            <a:r>
              <a:rPr lang="it-IT" baseline="0" dirty="0" err="1" smtClean="0"/>
              <a:t>view</a:t>
            </a:r>
            <a:r>
              <a:rPr lang="it-IT" baseline="0" dirty="0" smtClean="0"/>
              <a:t> of </a:t>
            </a:r>
            <a:r>
              <a:rPr lang="it-IT" baseline="0" dirty="0" err="1" smtClean="0"/>
              <a:t>being</a:t>
            </a:r>
            <a:r>
              <a:rPr lang="it-IT" baseline="0" dirty="0" smtClean="0"/>
              <a:t>, </a:t>
            </a:r>
            <a:r>
              <a:rPr lang="it-IT" baseline="0" dirty="0" err="1" smtClean="0"/>
              <a:t>as</a:t>
            </a:r>
            <a:r>
              <a:rPr lang="it-IT" baseline="0" dirty="0" smtClean="0"/>
              <a:t> EU </a:t>
            </a:r>
            <a:r>
              <a:rPr lang="it-IT" baseline="0" dirty="0" err="1" smtClean="0"/>
              <a:t>states</a:t>
            </a:r>
            <a:r>
              <a:rPr lang="it-IT" baseline="0" dirty="0" smtClean="0"/>
              <a:t>, </a:t>
            </a:r>
            <a:r>
              <a:rPr lang="it-IT" baseline="0" dirty="0" err="1" smtClean="0"/>
              <a:t>united</a:t>
            </a:r>
            <a:r>
              <a:rPr lang="it-IT" baseline="0" dirty="0" smtClean="0"/>
              <a:t> in  </a:t>
            </a:r>
            <a:r>
              <a:rPr lang="it-IT" baseline="0" dirty="0" err="1" smtClean="0"/>
              <a:t>diversity</a:t>
            </a:r>
            <a:r>
              <a:rPr lang="it-IT" baseline="0" dirty="0" smtClean="0"/>
              <a:t>. </a:t>
            </a:r>
            <a:r>
              <a:rPr lang="it-IT" baseline="0" dirty="0" err="1" smtClean="0"/>
              <a:t>Foreign</a:t>
            </a:r>
            <a:r>
              <a:rPr lang="it-IT" baseline="0" dirty="0" smtClean="0"/>
              <a:t> </a:t>
            </a:r>
            <a:r>
              <a:rPr lang="it-IT" baseline="0" dirty="0" err="1" smtClean="0"/>
              <a:t>languages</a:t>
            </a:r>
            <a:r>
              <a:rPr lang="it-IT" baseline="0" dirty="0" smtClean="0"/>
              <a:t> are </a:t>
            </a:r>
            <a:r>
              <a:rPr lang="it-IT" baseline="0" dirty="0" err="1" smtClean="0"/>
              <a:t>considered</a:t>
            </a:r>
            <a:r>
              <a:rPr lang="it-IT" baseline="0" dirty="0" smtClean="0"/>
              <a:t> to </a:t>
            </a:r>
            <a:r>
              <a:rPr lang="it-IT" baseline="0" dirty="0" err="1" smtClean="0"/>
              <a:t>have</a:t>
            </a:r>
            <a:r>
              <a:rPr lang="it-IT" baseline="0" dirty="0" smtClean="0"/>
              <a:t> a major </a:t>
            </a:r>
            <a:r>
              <a:rPr lang="it-IT" baseline="0" dirty="0" err="1" smtClean="0"/>
              <a:t>role</a:t>
            </a:r>
            <a:r>
              <a:rPr lang="it-IT" baseline="0" dirty="0" smtClean="0"/>
              <a:t> in </a:t>
            </a:r>
            <a:r>
              <a:rPr lang="it-IT" baseline="0" dirty="0" err="1" smtClean="0"/>
              <a:t>helping</a:t>
            </a:r>
            <a:r>
              <a:rPr lang="it-IT" baseline="0" dirty="0" smtClean="0"/>
              <a:t> </a:t>
            </a:r>
            <a:r>
              <a:rPr lang="it-IT" baseline="0" dirty="0" err="1" smtClean="0"/>
              <a:t>people</a:t>
            </a:r>
            <a:r>
              <a:rPr lang="it-IT" baseline="0" dirty="0" smtClean="0"/>
              <a:t> to </a:t>
            </a:r>
            <a:r>
              <a:rPr lang="it-IT" baseline="0" dirty="0" err="1" smtClean="0"/>
              <a:t>equip</a:t>
            </a:r>
            <a:r>
              <a:rPr lang="it-IT" baseline="0" dirty="0" smtClean="0"/>
              <a:t> </a:t>
            </a:r>
            <a:r>
              <a:rPr lang="it-IT" baseline="0" dirty="0" err="1" smtClean="0"/>
              <a:t>better</a:t>
            </a:r>
            <a:r>
              <a:rPr lang="it-IT" baseline="0" dirty="0" smtClean="0"/>
              <a:t> for the </a:t>
            </a:r>
            <a:r>
              <a:rPr lang="it-IT" baseline="0" dirty="0" err="1" smtClean="0"/>
              <a:t>labour</a:t>
            </a:r>
            <a:r>
              <a:rPr lang="it-IT" baseline="0" dirty="0" smtClean="0"/>
              <a:t> market. The goal </a:t>
            </a:r>
            <a:r>
              <a:rPr lang="it-IT" baseline="0" dirty="0" err="1" smtClean="0"/>
              <a:t>is</a:t>
            </a:r>
            <a:r>
              <a:rPr lang="it-IT" baseline="0" dirty="0" smtClean="0"/>
              <a:t> </a:t>
            </a:r>
            <a:r>
              <a:rPr lang="it-IT" baseline="0" dirty="0" err="1" smtClean="0"/>
              <a:t>that</a:t>
            </a:r>
            <a:r>
              <a:rPr lang="it-IT" baseline="0" dirty="0" smtClean="0"/>
              <a:t> </a:t>
            </a:r>
            <a:r>
              <a:rPr lang="it-IT" baseline="0" dirty="0" err="1" smtClean="0"/>
              <a:t>every</a:t>
            </a:r>
            <a:r>
              <a:rPr lang="it-IT" baseline="0" dirty="0" smtClean="0"/>
              <a:t> </a:t>
            </a:r>
            <a:r>
              <a:rPr lang="it-IT" baseline="0" dirty="0" err="1" smtClean="0"/>
              <a:t>citizen</a:t>
            </a:r>
            <a:r>
              <a:rPr lang="it-IT" baseline="0" dirty="0" smtClean="0"/>
              <a:t> </a:t>
            </a:r>
            <a:r>
              <a:rPr lang="it-IT" baseline="0" dirty="0" err="1" smtClean="0"/>
              <a:t>should</a:t>
            </a:r>
            <a:r>
              <a:rPr lang="it-IT" baseline="0" dirty="0" smtClean="0"/>
              <a:t> </a:t>
            </a:r>
            <a:r>
              <a:rPr lang="it-IT" baseline="0" dirty="0" err="1" smtClean="0"/>
              <a:t>have</a:t>
            </a:r>
            <a:r>
              <a:rPr lang="it-IT" baseline="0" dirty="0" smtClean="0"/>
              <a:t> the </a:t>
            </a:r>
            <a:r>
              <a:rPr lang="it-IT" baseline="0" dirty="0" err="1" smtClean="0"/>
              <a:t>opportunity</a:t>
            </a:r>
            <a:r>
              <a:rPr lang="it-IT" baseline="0" dirty="0" smtClean="0"/>
              <a:t> </a:t>
            </a:r>
            <a:r>
              <a:rPr lang="it-IT" baseline="0" dirty="0" err="1" smtClean="0"/>
              <a:t>toacquire</a:t>
            </a:r>
            <a:r>
              <a:rPr lang="it-IT" baseline="0" dirty="0" smtClean="0"/>
              <a:t> </a:t>
            </a:r>
            <a:r>
              <a:rPr lang="it-IT" baseline="0" dirty="0" err="1" smtClean="0"/>
              <a:t>at</a:t>
            </a:r>
            <a:r>
              <a:rPr lang="it-IT" baseline="0" dirty="0" smtClean="0"/>
              <a:t> </a:t>
            </a:r>
            <a:r>
              <a:rPr lang="it-IT" baseline="0" dirty="0" err="1" smtClean="0"/>
              <a:t>least</a:t>
            </a:r>
            <a:r>
              <a:rPr lang="it-IT" baseline="0" dirty="0" smtClean="0"/>
              <a:t> </a:t>
            </a:r>
            <a:r>
              <a:rPr lang="it-IT" baseline="0" dirty="0" err="1" smtClean="0"/>
              <a:t>two</a:t>
            </a:r>
            <a:r>
              <a:rPr lang="it-IT" baseline="0" dirty="0" smtClean="0"/>
              <a:t> </a:t>
            </a:r>
            <a:r>
              <a:rPr lang="it-IT" baseline="0" dirty="0" err="1" smtClean="0"/>
              <a:t>foreign</a:t>
            </a:r>
            <a:r>
              <a:rPr lang="it-IT" baseline="0" dirty="0" smtClean="0"/>
              <a:t> </a:t>
            </a:r>
            <a:r>
              <a:rPr lang="it-IT" baseline="0" dirty="0" err="1" smtClean="0"/>
              <a:t>languages</a:t>
            </a:r>
            <a:r>
              <a:rPr lang="it-IT" baseline="0" dirty="0" smtClean="0"/>
              <a:t> from the </a:t>
            </a:r>
            <a:r>
              <a:rPr lang="it-IT" baseline="0" dirty="0" err="1" smtClean="0"/>
              <a:t>early</a:t>
            </a:r>
            <a:r>
              <a:rPr lang="it-IT" baseline="0" dirty="0" smtClean="0"/>
              <a:t> </a:t>
            </a:r>
            <a:r>
              <a:rPr lang="it-IT" baseline="0" dirty="0" err="1" smtClean="0"/>
              <a:t>age</a:t>
            </a:r>
            <a:endParaRPr lang="it-IT" baseline="0" dirty="0" smtClean="0"/>
          </a:p>
          <a:p>
            <a:pPr marL="228600" indent="-228600">
              <a:buAutoNum type="arabicParenR"/>
            </a:pPr>
            <a:r>
              <a:rPr lang="it-IT" baseline="0" dirty="0" smtClean="0"/>
              <a:t>The </a:t>
            </a:r>
            <a:r>
              <a:rPr lang="it-IT" baseline="0" dirty="0" err="1" smtClean="0"/>
              <a:t>aim</a:t>
            </a:r>
            <a:r>
              <a:rPr lang="it-IT" baseline="0" dirty="0" smtClean="0"/>
              <a:t> </a:t>
            </a:r>
            <a:r>
              <a:rPr lang="it-IT" baseline="0" dirty="0" err="1" smtClean="0"/>
              <a:t>is</a:t>
            </a:r>
            <a:r>
              <a:rPr lang="it-IT" baseline="0" dirty="0" smtClean="0"/>
              <a:t> to </a:t>
            </a:r>
            <a:r>
              <a:rPr lang="it-IT" baseline="0" dirty="0" err="1" smtClean="0"/>
              <a:t>promote</a:t>
            </a:r>
            <a:r>
              <a:rPr lang="it-IT" baseline="0" dirty="0" smtClean="0"/>
              <a:t> </a:t>
            </a:r>
            <a:r>
              <a:rPr lang="it-IT" baseline="0" dirty="0" err="1" smtClean="0"/>
              <a:t>these</a:t>
            </a:r>
            <a:r>
              <a:rPr lang="it-IT" baseline="0" dirty="0" smtClean="0"/>
              <a:t> </a:t>
            </a:r>
            <a:r>
              <a:rPr lang="it-IT" baseline="0" dirty="0" err="1" smtClean="0"/>
              <a:t>principles</a:t>
            </a:r>
            <a:r>
              <a:rPr lang="it-IT" baseline="0" dirty="0" smtClean="0"/>
              <a:t> by </a:t>
            </a:r>
            <a:r>
              <a:rPr lang="it-IT" baseline="0" dirty="0" err="1" smtClean="0"/>
              <a:t>facilitating</a:t>
            </a:r>
            <a:r>
              <a:rPr lang="it-IT" baseline="0" dirty="0" smtClean="0"/>
              <a:t> the </a:t>
            </a:r>
            <a:r>
              <a:rPr lang="it-IT" baseline="0" dirty="0" err="1" smtClean="0"/>
              <a:t>access</a:t>
            </a:r>
            <a:r>
              <a:rPr lang="it-IT" baseline="0" dirty="0" smtClean="0"/>
              <a:t> to </a:t>
            </a:r>
            <a:r>
              <a:rPr lang="it-IT" baseline="0" dirty="0" err="1" smtClean="0"/>
              <a:t>learners</a:t>
            </a:r>
            <a:r>
              <a:rPr lang="it-IT" baseline="0" dirty="0" smtClean="0"/>
              <a:t> </a:t>
            </a:r>
            <a:r>
              <a:rPr lang="it-IT" baseline="0" dirty="0" err="1" smtClean="0"/>
              <a:t>coming</a:t>
            </a:r>
            <a:r>
              <a:rPr lang="it-IT" baseline="0" dirty="0" smtClean="0"/>
              <a:t> from </a:t>
            </a:r>
            <a:r>
              <a:rPr lang="it-IT" baseline="0" dirty="0" err="1" smtClean="0"/>
              <a:t>disadvantaged</a:t>
            </a:r>
            <a:r>
              <a:rPr lang="it-IT" baseline="0" dirty="0" smtClean="0"/>
              <a:t> backgrounds and </a:t>
            </a:r>
            <a:r>
              <a:rPr lang="it-IT" baseline="0" dirty="0" err="1" smtClean="0"/>
              <a:t>fewer</a:t>
            </a:r>
            <a:r>
              <a:rPr lang="it-IT" baseline="0" dirty="0" smtClean="0"/>
              <a:t> </a:t>
            </a:r>
            <a:r>
              <a:rPr lang="it-IT" baseline="0" dirty="0" err="1" smtClean="0"/>
              <a:t>opportunities</a:t>
            </a:r>
            <a:r>
              <a:rPr lang="it-IT" baseline="0" dirty="0" smtClean="0"/>
              <a:t> (</a:t>
            </a:r>
            <a:r>
              <a:rPr lang="it-IT" baseline="0" dirty="0" err="1" smtClean="0"/>
              <a:t>disability</a:t>
            </a:r>
            <a:r>
              <a:rPr lang="it-IT" baseline="0" dirty="0" smtClean="0"/>
              <a:t>, educational </a:t>
            </a:r>
            <a:r>
              <a:rPr lang="it-IT" baseline="0" dirty="0" err="1" smtClean="0"/>
              <a:t>difficulties</a:t>
            </a:r>
            <a:r>
              <a:rPr lang="it-IT" baseline="0" dirty="0" smtClean="0"/>
              <a:t>, </a:t>
            </a:r>
            <a:r>
              <a:rPr lang="it-IT" baseline="0" dirty="0" err="1" smtClean="0"/>
              <a:t>economic</a:t>
            </a:r>
            <a:r>
              <a:rPr lang="it-IT" baseline="0" dirty="0" smtClean="0"/>
              <a:t> </a:t>
            </a:r>
            <a:r>
              <a:rPr lang="it-IT" baseline="0" dirty="0" err="1" smtClean="0"/>
              <a:t>obstacles</a:t>
            </a:r>
            <a:r>
              <a:rPr lang="it-IT" baseline="0" dirty="0" smtClean="0"/>
              <a:t>, cultural </a:t>
            </a:r>
            <a:r>
              <a:rPr lang="it-IT" baseline="0" dirty="0" err="1" smtClean="0"/>
              <a:t>differences</a:t>
            </a:r>
            <a:r>
              <a:rPr lang="it-IT" baseline="0" dirty="0" smtClean="0"/>
              <a:t>, </a:t>
            </a:r>
            <a:r>
              <a:rPr lang="it-IT" baseline="0" dirty="0" err="1" smtClean="0"/>
              <a:t>health</a:t>
            </a:r>
            <a:r>
              <a:rPr lang="it-IT" baseline="0" dirty="0" smtClean="0"/>
              <a:t> </a:t>
            </a:r>
            <a:r>
              <a:rPr lang="it-IT" baseline="0" dirty="0" err="1" smtClean="0"/>
              <a:t>problems</a:t>
            </a:r>
            <a:r>
              <a:rPr lang="it-IT" baseline="0" dirty="0" smtClean="0"/>
              <a:t>, social </a:t>
            </a:r>
            <a:r>
              <a:rPr lang="it-IT" baseline="0" dirty="0" err="1" smtClean="0"/>
              <a:t>obstacles</a:t>
            </a:r>
            <a:r>
              <a:rPr lang="it-IT" baseline="0" dirty="0" smtClean="0"/>
              <a:t>, </a:t>
            </a:r>
            <a:r>
              <a:rPr lang="it-IT" baseline="0" dirty="0" err="1" smtClean="0"/>
              <a:t>geographical</a:t>
            </a:r>
            <a:r>
              <a:rPr lang="it-IT" baseline="0" dirty="0" smtClean="0"/>
              <a:t> </a:t>
            </a:r>
            <a:r>
              <a:rPr lang="it-IT" baseline="0" dirty="0" err="1" smtClean="0"/>
              <a:t>obstacles</a:t>
            </a:r>
            <a:endParaRPr lang="it-IT" baseline="0" dirty="0" smtClean="0"/>
          </a:p>
          <a:p>
            <a:pPr marL="228600" indent="-228600">
              <a:buAutoNum type="arabicParenR"/>
            </a:pPr>
            <a:r>
              <a:rPr lang="it-IT" baseline="0" dirty="0" err="1" smtClean="0"/>
              <a:t>Means</a:t>
            </a:r>
            <a:r>
              <a:rPr lang="it-IT" baseline="0" dirty="0" smtClean="0"/>
              <a:t> </a:t>
            </a:r>
            <a:r>
              <a:rPr lang="it-IT" baseline="0" dirty="0" err="1" smtClean="0"/>
              <a:t>that</a:t>
            </a:r>
            <a:r>
              <a:rPr lang="it-IT" baseline="0" dirty="0" smtClean="0"/>
              <a:t> </a:t>
            </a:r>
            <a:r>
              <a:rPr lang="it-IT" baseline="0" dirty="0" err="1" smtClean="0"/>
              <a:t>all</a:t>
            </a:r>
            <a:r>
              <a:rPr lang="it-IT" baseline="0" dirty="0" smtClean="0"/>
              <a:t> the </a:t>
            </a:r>
            <a:r>
              <a:rPr lang="it-IT" baseline="0" dirty="0" err="1" smtClean="0"/>
              <a:t>participants</a:t>
            </a:r>
            <a:r>
              <a:rPr lang="it-IT" baseline="0" dirty="0" smtClean="0"/>
              <a:t> must </a:t>
            </a:r>
            <a:r>
              <a:rPr lang="it-IT" baseline="0" dirty="0" err="1" smtClean="0"/>
              <a:t>have</a:t>
            </a:r>
            <a:r>
              <a:rPr lang="it-IT" baseline="0" dirty="0" smtClean="0"/>
              <a:t> </a:t>
            </a:r>
            <a:r>
              <a:rPr lang="it-IT" baseline="0" dirty="0" err="1" smtClean="0"/>
              <a:t>tthe</a:t>
            </a:r>
            <a:r>
              <a:rPr lang="it-IT" baseline="0" dirty="0" smtClean="0"/>
              <a:t> </a:t>
            </a:r>
            <a:r>
              <a:rPr lang="it-IT" baseline="0" dirty="0" err="1" smtClean="0"/>
              <a:t>opportunity</a:t>
            </a:r>
            <a:r>
              <a:rPr lang="it-IT" baseline="0" dirty="0" smtClean="0"/>
              <a:t> of </a:t>
            </a:r>
            <a:r>
              <a:rPr lang="it-IT" baseline="0" dirty="0" err="1" smtClean="0"/>
              <a:t>taking</a:t>
            </a:r>
            <a:r>
              <a:rPr lang="it-IT" baseline="0" dirty="0" smtClean="0"/>
              <a:t> full </a:t>
            </a:r>
            <a:r>
              <a:rPr lang="it-IT" baseline="0" dirty="0" err="1" smtClean="0"/>
              <a:t>advantage</a:t>
            </a:r>
            <a:r>
              <a:rPr lang="it-IT" baseline="0" dirty="0" smtClean="0"/>
              <a:t> of the </a:t>
            </a:r>
            <a:r>
              <a:rPr lang="it-IT" baseline="0" dirty="0" err="1" smtClean="0"/>
              <a:t>possibilities</a:t>
            </a:r>
            <a:r>
              <a:rPr lang="it-IT" baseline="0" dirty="0" smtClean="0"/>
              <a:t> </a:t>
            </a:r>
            <a:r>
              <a:rPr lang="it-IT" baseline="0" dirty="0" err="1" smtClean="0"/>
              <a:t>offerede</a:t>
            </a:r>
            <a:r>
              <a:rPr lang="it-IT" baseline="0" dirty="0" smtClean="0"/>
              <a:t> by the </a:t>
            </a:r>
            <a:r>
              <a:rPr lang="it-IT" baseline="0" dirty="0" err="1" smtClean="0"/>
              <a:t>programmenwhat</a:t>
            </a:r>
            <a:r>
              <a:rPr lang="it-IT" baseline="0" dirty="0" smtClean="0"/>
              <a:t> can </a:t>
            </a:r>
            <a:r>
              <a:rPr lang="it-IT" baseline="0" dirty="0" err="1" smtClean="0"/>
              <a:t>only</a:t>
            </a:r>
            <a:r>
              <a:rPr lang="it-IT" baseline="0" dirty="0" smtClean="0"/>
              <a:t> be </a:t>
            </a:r>
            <a:r>
              <a:rPr lang="it-IT" baseline="0" dirty="0" err="1" smtClean="0"/>
              <a:t>assured</a:t>
            </a:r>
            <a:r>
              <a:rPr lang="it-IT" baseline="0" dirty="0" smtClean="0"/>
              <a:t> in a </a:t>
            </a:r>
            <a:r>
              <a:rPr lang="it-IT" baseline="0" dirty="0" err="1" smtClean="0"/>
              <a:t>safe</a:t>
            </a:r>
            <a:r>
              <a:rPr lang="it-IT" baseline="0" dirty="0" smtClean="0"/>
              <a:t> </a:t>
            </a:r>
            <a:r>
              <a:rPr lang="it-IT" baseline="0" dirty="0" err="1" smtClean="0"/>
              <a:t>environment</a:t>
            </a:r>
            <a:r>
              <a:rPr lang="it-IT" baseline="0" dirty="0" smtClean="0"/>
              <a:t> </a:t>
            </a:r>
            <a:r>
              <a:rPr lang="it-IT" baseline="0" dirty="0" err="1" smtClean="0"/>
              <a:t>respecting</a:t>
            </a:r>
            <a:r>
              <a:rPr lang="it-IT" baseline="0" dirty="0" smtClean="0"/>
              <a:t> and </a:t>
            </a:r>
            <a:r>
              <a:rPr lang="it-IT" baseline="0" dirty="0" err="1" smtClean="0"/>
              <a:t>protecting</a:t>
            </a:r>
            <a:r>
              <a:rPr lang="it-IT" baseline="0" dirty="0" smtClean="0"/>
              <a:t> </a:t>
            </a:r>
            <a:r>
              <a:rPr lang="it-IT" baseline="0" dirty="0" err="1" smtClean="0"/>
              <a:t>rights</a:t>
            </a:r>
            <a:r>
              <a:rPr lang="it-IT" baseline="0" dirty="0" smtClean="0"/>
              <a:t> of </a:t>
            </a:r>
            <a:r>
              <a:rPr lang="it-IT" baseline="0" dirty="0" err="1" smtClean="0"/>
              <a:t>persons</a:t>
            </a:r>
            <a:r>
              <a:rPr lang="it-IT" baseline="0" dirty="0" smtClean="0"/>
              <a:t> (</a:t>
            </a:r>
            <a:r>
              <a:rPr lang="it-IT" baseline="0" dirty="0" err="1" smtClean="0"/>
              <a:t>insurance</a:t>
            </a:r>
            <a:r>
              <a:rPr lang="it-IT" baseline="0" dirty="0" smtClean="0"/>
              <a:t> </a:t>
            </a:r>
            <a:r>
              <a:rPr lang="it-IT" baseline="0" dirty="0" err="1" smtClean="0"/>
              <a:t>against</a:t>
            </a:r>
            <a:r>
              <a:rPr lang="it-IT" baseline="0" dirty="0" smtClean="0"/>
              <a:t> the </a:t>
            </a:r>
            <a:r>
              <a:rPr lang="it-IT" baseline="0" dirty="0" err="1" smtClean="0"/>
              <a:t>risks</a:t>
            </a:r>
            <a:r>
              <a:rPr lang="it-IT" baseline="0" dirty="0" smtClean="0"/>
              <a:t> of the </a:t>
            </a:r>
            <a:r>
              <a:rPr lang="it-IT" baseline="0" dirty="0" err="1" smtClean="0"/>
              <a:t>participation</a:t>
            </a:r>
            <a:r>
              <a:rPr lang="it-IT" baseline="0" smtClean="0"/>
              <a:t>)</a:t>
            </a:r>
            <a:endParaRPr lang="it-IT" dirty="0"/>
          </a:p>
        </p:txBody>
      </p:sp>
      <p:sp>
        <p:nvSpPr>
          <p:cNvPr id="4" name="Segnaposto numero diapositiva 3"/>
          <p:cNvSpPr>
            <a:spLocks noGrp="1"/>
          </p:cNvSpPr>
          <p:nvPr>
            <p:ph type="sldNum" sz="quarter" idx="10"/>
          </p:nvPr>
        </p:nvSpPr>
        <p:spPr/>
        <p:txBody>
          <a:bodyPr/>
          <a:lstStyle/>
          <a:p>
            <a:fld id="{A720E5C4-7AD7-DA4A-B659-F5AB8A4D1492}" type="slidenum">
              <a:rPr lang="it-IT" smtClean="0"/>
              <a:pPr/>
              <a:t>8</a:t>
            </a:fld>
            <a:endParaRPr lang="it-IT"/>
          </a:p>
        </p:txBody>
      </p:sp>
    </p:spTree>
    <p:extLst>
      <p:ext uri="{BB962C8B-B14F-4D97-AF65-F5344CB8AC3E}">
        <p14:creationId xmlns:p14="http://schemas.microsoft.com/office/powerpoint/2010/main" val="672978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 common </a:t>
            </a:r>
            <a:r>
              <a:rPr lang="it-IT" dirty="0" err="1" smtClean="0"/>
              <a:t>purpose</a:t>
            </a:r>
            <a:r>
              <a:rPr lang="it-IT" dirty="0" smtClean="0"/>
              <a:t> of </a:t>
            </a:r>
            <a:r>
              <a:rPr lang="it-IT" dirty="0" err="1" smtClean="0"/>
              <a:t>these</a:t>
            </a:r>
            <a:r>
              <a:rPr lang="it-IT" dirty="0" smtClean="0"/>
              <a:t> </a:t>
            </a:r>
            <a:r>
              <a:rPr lang="it-IT" dirty="0" err="1" smtClean="0"/>
              <a:t>tools</a:t>
            </a:r>
            <a:r>
              <a:rPr lang="it-IT" baseline="0" dirty="0" smtClean="0"/>
              <a:t> </a:t>
            </a:r>
            <a:r>
              <a:rPr lang="it-IT" baseline="0" dirty="0" err="1" smtClean="0"/>
              <a:t>is</a:t>
            </a:r>
            <a:r>
              <a:rPr lang="it-IT" baseline="0" dirty="0" smtClean="0"/>
              <a:t> to </a:t>
            </a:r>
            <a:r>
              <a:rPr lang="it-IT" baseline="0" dirty="0" err="1" smtClean="0"/>
              <a:t>ensure</a:t>
            </a:r>
            <a:r>
              <a:rPr lang="it-IT" baseline="0" dirty="0" smtClean="0"/>
              <a:t> </a:t>
            </a:r>
            <a:r>
              <a:rPr lang="it-IT" baseline="0" dirty="0" err="1" smtClean="0"/>
              <a:t>that</a:t>
            </a:r>
            <a:r>
              <a:rPr lang="it-IT" baseline="0" dirty="0" smtClean="0"/>
              <a:t> </a:t>
            </a:r>
            <a:r>
              <a:rPr lang="it-IT" baseline="0" dirty="0" err="1" smtClean="0"/>
              <a:t>skills</a:t>
            </a:r>
            <a:r>
              <a:rPr lang="it-IT" baseline="0" dirty="0" smtClean="0"/>
              <a:t> and </a:t>
            </a:r>
            <a:r>
              <a:rPr lang="it-IT" baseline="0" dirty="0" err="1" smtClean="0"/>
              <a:t>qualifications</a:t>
            </a:r>
            <a:r>
              <a:rPr lang="it-IT" baseline="0" dirty="0" smtClean="0"/>
              <a:t> can be more </a:t>
            </a:r>
            <a:r>
              <a:rPr lang="it-IT" baseline="0" dirty="0" err="1" smtClean="0"/>
              <a:t>easily</a:t>
            </a:r>
            <a:r>
              <a:rPr lang="it-IT" baseline="0" dirty="0" smtClean="0"/>
              <a:t> </a:t>
            </a:r>
            <a:r>
              <a:rPr lang="it-IT" baseline="0" dirty="0" err="1" smtClean="0"/>
              <a:t>recognized</a:t>
            </a:r>
            <a:r>
              <a:rPr lang="it-IT" baseline="0" dirty="0" smtClean="0"/>
              <a:t>, </a:t>
            </a:r>
            <a:r>
              <a:rPr lang="it-IT" baseline="0" dirty="0" err="1" smtClean="0"/>
              <a:t>within</a:t>
            </a:r>
            <a:r>
              <a:rPr lang="it-IT" baseline="0" dirty="0" smtClean="0"/>
              <a:t> and </a:t>
            </a:r>
            <a:r>
              <a:rPr lang="it-IT" baseline="0" dirty="0" err="1" smtClean="0"/>
              <a:t>across</a:t>
            </a:r>
            <a:r>
              <a:rPr lang="it-IT" baseline="0" dirty="0" smtClean="0"/>
              <a:t> </a:t>
            </a:r>
            <a:r>
              <a:rPr lang="it-IT" baseline="0" dirty="0" err="1" smtClean="0"/>
              <a:t>national</a:t>
            </a:r>
            <a:r>
              <a:rPr lang="it-IT" baseline="0" dirty="0" smtClean="0"/>
              <a:t> </a:t>
            </a:r>
            <a:r>
              <a:rPr lang="it-IT" baseline="0" dirty="0" err="1" smtClean="0"/>
              <a:t>borders</a:t>
            </a:r>
            <a:r>
              <a:rPr lang="it-IT" baseline="0" dirty="0" smtClean="0"/>
              <a:t>, in </a:t>
            </a:r>
            <a:r>
              <a:rPr lang="it-IT" baseline="0" dirty="0" err="1" smtClean="0"/>
              <a:t>all</a:t>
            </a:r>
            <a:r>
              <a:rPr lang="it-IT" baseline="0" dirty="0" smtClean="0"/>
              <a:t> sub-</a:t>
            </a:r>
            <a:r>
              <a:rPr lang="it-IT" baseline="0" dirty="0" err="1" smtClean="0"/>
              <a:t>systems</a:t>
            </a:r>
            <a:r>
              <a:rPr lang="it-IT" baseline="0" dirty="0" smtClean="0"/>
              <a:t> of </a:t>
            </a:r>
            <a:r>
              <a:rPr lang="it-IT" baseline="0" dirty="0" err="1" smtClean="0"/>
              <a:t>education</a:t>
            </a:r>
            <a:r>
              <a:rPr lang="it-IT" baseline="0" dirty="0" smtClean="0"/>
              <a:t> </a:t>
            </a:r>
            <a:r>
              <a:rPr lang="it-IT" sz="1200" kern="1200" dirty="0" smtClean="0">
                <a:solidFill>
                  <a:schemeClr val="tx1"/>
                </a:solidFill>
                <a:effectLst/>
                <a:latin typeface="+mn-lt"/>
                <a:ea typeface="+mn-ea"/>
                <a:cs typeface="+mn-cs"/>
              </a:rPr>
              <a:t>and training </a:t>
            </a:r>
            <a:r>
              <a:rPr lang="it-IT" sz="1200" kern="1200" dirty="0" err="1" smtClean="0">
                <a:solidFill>
                  <a:schemeClr val="tx1"/>
                </a:solidFill>
                <a:effectLst/>
                <a:latin typeface="+mn-lt"/>
                <a:ea typeface="+mn-ea"/>
                <a:cs typeface="+mn-cs"/>
              </a:rPr>
              <a:t>as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well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as</a:t>
            </a:r>
            <a:r>
              <a:rPr lang="it-IT" sz="1200" kern="1200" dirty="0" smtClean="0">
                <a:solidFill>
                  <a:schemeClr val="tx1"/>
                </a:solidFill>
                <a:effectLst/>
                <a:latin typeface="+mn-lt"/>
                <a:ea typeface="+mn-ea"/>
                <a:cs typeface="+mn-cs"/>
              </a:rPr>
              <a:t> in the </a:t>
            </a:r>
            <a:r>
              <a:rPr lang="it-IT" sz="1200" kern="1200" dirty="0" err="1" smtClean="0">
                <a:solidFill>
                  <a:schemeClr val="tx1"/>
                </a:solidFill>
                <a:effectLst/>
                <a:latin typeface="+mn-lt"/>
                <a:ea typeface="+mn-ea"/>
                <a:cs typeface="+mn-cs"/>
              </a:rPr>
              <a:t>labour</a:t>
            </a:r>
            <a:r>
              <a:rPr lang="it-IT" sz="1200" kern="1200" dirty="0" smtClean="0">
                <a:solidFill>
                  <a:schemeClr val="tx1"/>
                </a:solidFill>
                <a:effectLst/>
                <a:latin typeface="+mn-lt"/>
                <a:ea typeface="+mn-ea"/>
                <a:cs typeface="+mn-cs"/>
              </a:rPr>
              <a:t> market. The </a:t>
            </a:r>
            <a:r>
              <a:rPr lang="it-IT" sz="1200" kern="1200" dirty="0" err="1" smtClean="0">
                <a:solidFill>
                  <a:schemeClr val="tx1"/>
                </a:solidFill>
                <a:effectLst/>
                <a:latin typeface="+mn-lt"/>
                <a:ea typeface="+mn-ea"/>
                <a:cs typeface="+mn-cs"/>
              </a:rPr>
              <a:t>tools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should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also</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ensure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education</a:t>
            </a:r>
            <a:r>
              <a:rPr lang="it-IT" sz="1200" kern="1200" dirty="0" smtClean="0">
                <a:solidFill>
                  <a:schemeClr val="tx1"/>
                </a:solidFill>
                <a:effectLst/>
                <a:latin typeface="+mn-lt"/>
                <a:ea typeface="+mn-ea"/>
                <a:cs typeface="+mn-cs"/>
              </a:rPr>
              <a:t>, training and </a:t>
            </a:r>
            <a:r>
              <a:rPr lang="it-IT" sz="1200" kern="1200" dirty="0" err="1" smtClean="0">
                <a:solidFill>
                  <a:schemeClr val="tx1"/>
                </a:solidFill>
                <a:effectLst/>
                <a:latin typeface="+mn-lt"/>
                <a:ea typeface="+mn-ea"/>
                <a:cs typeface="+mn-cs"/>
              </a:rPr>
              <a:t>youth</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policies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further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contribute</a:t>
            </a:r>
            <a:r>
              <a:rPr lang="it-IT" sz="1200" kern="1200" dirty="0" smtClean="0">
                <a:solidFill>
                  <a:schemeClr val="tx1"/>
                </a:solidFill>
                <a:effectLst/>
                <a:latin typeface="+mn-lt"/>
                <a:ea typeface="+mn-ea"/>
                <a:cs typeface="+mn-cs"/>
              </a:rPr>
              <a:t> to Europe 2020 </a:t>
            </a:r>
            <a:r>
              <a:rPr lang="it-IT" sz="1200" kern="1200" dirty="0" err="1" smtClean="0">
                <a:solidFill>
                  <a:schemeClr val="tx1"/>
                </a:solidFill>
                <a:effectLst/>
                <a:latin typeface="+mn-lt"/>
                <a:ea typeface="+mn-ea"/>
                <a:cs typeface="+mn-cs"/>
              </a:rPr>
              <a:t>objectives</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of </a:t>
            </a:r>
            <a:r>
              <a:rPr lang="it-IT" sz="1200" kern="1200" dirty="0" err="1" smtClean="0">
                <a:solidFill>
                  <a:schemeClr val="tx1"/>
                </a:solidFill>
                <a:effectLst/>
                <a:latin typeface="+mn-lt"/>
                <a:ea typeface="+mn-ea"/>
                <a:cs typeface="+mn-cs"/>
              </a:rPr>
              <a:t>competitiveness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employment</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growth</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through</a:t>
            </a:r>
            <a:r>
              <a:rPr lang="it-IT" sz="1200" kern="1200" dirty="0" smtClean="0">
                <a:solidFill>
                  <a:schemeClr val="tx1"/>
                </a:solidFill>
                <a:effectLst/>
                <a:latin typeface="+mn-lt"/>
                <a:ea typeface="+mn-ea"/>
                <a:cs typeface="+mn-cs"/>
              </a:rPr>
              <a:t> more </a:t>
            </a:r>
            <a:r>
              <a:rPr lang="it-IT" sz="1200" kern="1200" dirty="0" err="1" smtClean="0">
                <a:solidFill>
                  <a:schemeClr val="tx1"/>
                </a:solidFill>
                <a:effectLst/>
                <a:latin typeface="+mn-lt"/>
                <a:ea typeface="+mn-ea"/>
                <a:cs typeface="+mn-cs"/>
              </a:rPr>
              <a:t>successful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labour</a:t>
            </a:r>
            <a:r>
              <a:rPr lang="it-IT" sz="1200" kern="1200" dirty="0" smtClean="0">
                <a:solidFill>
                  <a:schemeClr val="tx1"/>
                </a:solidFill>
                <a:effectLst/>
                <a:latin typeface="+mn-lt"/>
                <a:ea typeface="+mn-ea"/>
                <a:cs typeface="+mn-cs"/>
              </a:rPr>
              <a:t> market </a:t>
            </a:r>
            <a:r>
              <a:rPr lang="it-IT" sz="1200" kern="1200" dirty="0" err="1" smtClean="0">
                <a:solidFill>
                  <a:schemeClr val="tx1"/>
                </a:solidFill>
                <a:effectLst/>
                <a:latin typeface="+mn-lt"/>
                <a:ea typeface="+mn-ea"/>
                <a:cs typeface="+mn-cs"/>
              </a:rPr>
              <a:t>integration</a:t>
            </a:r>
            <a:r>
              <a:rPr lang="it-IT" sz="1200" kern="1200" dirty="0" smtClean="0">
                <a:solidFill>
                  <a:schemeClr val="tx1"/>
                </a:solidFill>
                <a:effectLst/>
                <a:latin typeface="+mn-lt"/>
                <a:ea typeface="+mn-ea"/>
                <a:cs typeface="+mn-cs"/>
              </a:rPr>
              <a:t> and more </a:t>
            </a:r>
            <a:r>
              <a:rPr lang="it-IT" sz="1200" kern="1200" dirty="0" err="1" smtClean="0">
                <a:solidFill>
                  <a:schemeClr val="tx1"/>
                </a:solidFill>
                <a:effectLst/>
                <a:latin typeface="+mn-lt"/>
                <a:ea typeface="+mn-ea"/>
                <a:cs typeface="+mn-cs"/>
              </a:rPr>
              <a:t>mobility</a:t>
            </a:r>
            <a:r>
              <a:rPr lang="it-IT" sz="1200" kern="1200" dirty="0" smtClean="0">
                <a:solidFill>
                  <a:schemeClr val="tx1"/>
                </a:solidFill>
                <a:effectLst/>
                <a:latin typeface="+mn-lt"/>
                <a:ea typeface="+mn-ea"/>
                <a:cs typeface="+mn-cs"/>
              </a:rPr>
              <a:t> and to </a:t>
            </a:r>
            <a:r>
              <a:rPr lang="it-IT" sz="1200" kern="1200" dirty="0" err="1" smtClean="0">
                <a:solidFill>
                  <a:schemeClr val="tx1"/>
                </a:solidFill>
                <a:effectLst/>
                <a:latin typeface="+mn-lt"/>
                <a:ea typeface="+mn-ea"/>
                <a:cs typeface="+mn-cs"/>
              </a:rPr>
              <a:t>reach</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its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education</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employment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headline</a:t>
            </a:r>
            <a:r>
              <a:rPr lang="it-IT" sz="1200" kern="1200" dirty="0" smtClean="0">
                <a:solidFill>
                  <a:schemeClr val="tx1"/>
                </a:solidFill>
                <a:effectLst/>
                <a:latin typeface="+mn-lt"/>
                <a:ea typeface="+mn-ea"/>
                <a:cs typeface="+mn-cs"/>
              </a:rPr>
              <a:t> targets.</a:t>
            </a:r>
          </a:p>
          <a:p>
            <a:endParaRPr lang="it-IT" dirty="0"/>
          </a:p>
        </p:txBody>
      </p:sp>
      <p:sp>
        <p:nvSpPr>
          <p:cNvPr id="4" name="Segnaposto numero diapositiva 3"/>
          <p:cNvSpPr>
            <a:spLocks noGrp="1"/>
          </p:cNvSpPr>
          <p:nvPr>
            <p:ph type="sldNum" sz="quarter" idx="10"/>
          </p:nvPr>
        </p:nvSpPr>
        <p:spPr/>
        <p:txBody>
          <a:bodyPr/>
          <a:lstStyle/>
          <a:p>
            <a:fld id="{A720E5C4-7AD7-DA4A-B659-F5AB8A4D1492}" type="slidenum">
              <a:rPr lang="it-IT" smtClean="0"/>
              <a:pPr/>
              <a:t>9</a:t>
            </a:fld>
            <a:endParaRPr lang="it-IT"/>
          </a:p>
        </p:txBody>
      </p:sp>
    </p:spTree>
    <p:extLst>
      <p:ext uri="{BB962C8B-B14F-4D97-AF65-F5344CB8AC3E}">
        <p14:creationId xmlns:p14="http://schemas.microsoft.com/office/powerpoint/2010/main" val="167624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it-IT" smtClean="0"/>
              <a:t>Fare clic per modificare stile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93CC50B2-DD9E-FC44-A233-FC6739D2C171}" type="datetimeFigureOut">
              <a:rPr lang="it-IT" smtClean="0"/>
              <a:pPr/>
              <a:t>11/04/14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2FE6DBE-25C8-7640-846A-220E0DE1E7DB}" type="slidenum">
              <a:rPr lang="it-IT" smtClean="0"/>
              <a:pPr/>
              <a:t>‹n.›</a:t>
            </a:fld>
            <a:endParaRPr lang="it-IT"/>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it-IT" smtClean="0"/>
              <a:t>Fare clic per modificare stile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sopra didascalia">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93CC50B2-DD9E-FC44-A233-FC6739D2C171}" type="datetimeFigureOut">
              <a:rPr lang="it-IT" smtClean="0"/>
              <a:pPr/>
              <a:t>11/04/14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2FE6DBE-25C8-7640-846A-220E0DE1E7DB}" type="slidenum">
              <a:rPr lang="it-IT" smtClean="0"/>
              <a:pPr/>
              <a:t>‹n.›</a:t>
            </a:fld>
            <a:endParaRPr lang="it-IT"/>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it-IT" smtClean="0"/>
              <a:t>Fare clic per modificare stile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Immagini sopra didascalia">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93CC50B2-DD9E-FC44-A233-FC6739D2C171}" type="datetimeFigureOut">
              <a:rPr lang="it-IT" smtClean="0"/>
              <a:pPr/>
              <a:t>11/04/14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2FE6DBE-25C8-7640-846A-220E0DE1E7DB}" type="slidenum">
              <a:rPr lang="it-IT" smtClean="0"/>
              <a:pPr/>
              <a:t>‹n.›</a:t>
            </a:fld>
            <a:endParaRPr lang="it-IT"/>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it-IT" smtClean="0"/>
              <a:t>Fare clic per modificare stile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93CC50B2-DD9E-FC44-A233-FC6739D2C171}" type="datetimeFigureOut">
              <a:rPr lang="it-IT" smtClean="0"/>
              <a:pPr/>
              <a:t>11/04/14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2FE6DBE-25C8-7640-846A-220E0DE1E7DB}" type="slidenum">
              <a:rPr lang="it-IT" smtClean="0"/>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93CC50B2-DD9E-FC44-A233-FC6739D2C171}" type="datetimeFigureOut">
              <a:rPr lang="it-IT" smtClean="0"/>
              <a:pPr/>
              <a:t>11/04/14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2FE6DBE-25C8-7640-846A-220E0DE1E7D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93CC50B2-DD9E-FC44-A233-FC6739D2C171}" type="datetimeFigureOut">
              <a:rPr lang="it-IT" smtClean="0"/>
              <a:pPr/>
              <a:t>11/04/14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2FE6DBE-25C8-7640-846A-220E0DE1E7D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titolo con immagin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it-IT" smtClean="0"/>
              <a:t>Fare clic per modificare stile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it-IT" smtClean="0"/>
              <a:t>Fare clic per modificare stile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93CC50B2-DD9E-FC44-A233-FC6739D2C171}" type="datetimeFigureOut">
              <a:rPr lang="it-IT" smtClean="0"/>
              <a:pPr/>
              <a:t>11/04/14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2FE6DBE-25C8-7640-846A-220E0DE1E7D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fld id="{93CC50B2-DD9E-FC44-A233-FC6739D2C171}" type="datetimeFigureOut">
              <a:rPr lang="it-IT" smtClean="0"/>
              <a:pPr/>
              <a:t>11/04/14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2FE6DBE-25C8-7640-846A-220E0DE1E7D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93CC50B2-DD9E-FC44-A233-FC6739D2C171}" type="datetimeFigureOut">
              <a:rPr lang="it-IT" smtClean="0"/>
              <a:pPr/>
              <a:t>11/04/14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2FE6DBE-25C8-7640-846A-220E0DE1E7D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C50B2-DD9E-FC44-A233-FC6739D2C171}" type="datetimeFigureOut">
              <a:rPr lang="it-IT" smtClean="0"/>
              <a:pPr/>
              <a:t>11/04/14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2FE6DBE-25C8-7640-846A-220E0DE1E7D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it-IT" smtClean="0"/>
              <a:t>Fare clic per modificare stile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93CC50B2-DD9E-FC44-A233-FC6739D2C171}" type="datetimeFigureOut">
              <a:rPr lang="it-IT" smtClean="0"/>
              <a:pPr/>
              <a:t>11/04/14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2FE6DBE-25C8-7640-846A-220E0DE1E7D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it-IT" smtClean="0"/>
              <a:t>Fare clic per modificare stile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93CC50B2-DD9E-FC44-A233-FC6739D2C171}" type="datetimeFigureOut">
              <a:rPr lang="it-IT" smtClean="0"/>
              <a:pPr/>
              <a:t>11/04/14</a:t>
            </a:fld>
            <a:endParaRPr lang="it-IT"/>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it-IT"/>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A2FE6DBE-25C8-7640-846A-220E0DE1E7DB}" type="slidenum">
              <a:rPr lang="it-IT" smtClean="0"/>
              <a:pPr/>
              <a:t>‹n.›</a:t>
            </a:fld>
            <a:endParaRPr lang="it-IT"/>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3.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4.png"/><Relationship Id="rId21" Type="http://schemas.openxmlformats.org/officeDocument/2006/relationships/image" Target="../media/image25.png"/><Relationship Id="rId22" Type="http://schemas.openxmlformats.org/officeDocument/2006/relationships/image" Target="../media/image26.png"/><Relationship Id="rId23" Type="http://schemas.openxmlformats.org/officeDocument/2006/relationships/image" Target="../media/image27.png"/><Relationship Id="rId24" Type="http://schemas.openxmlformats.org/officeDocument/2006/relationships/image" Target="../media/image28.png"/><Relationship Id="rId25" Type="http://schemas.openxmlformats.org/officeDocument/2006/relationships/image" Target="../media/image29.png"/><Relationship Id="rId26" Type="http://schemas.openxmlformats.org/officeDocument/2006/relationships/image" Target="../media/image30.png"/><Relationship Id="rId27" Type="http://schemas.openxmlformats.org/officeDocument/2006/relationships/image" Target="../media/image31.png"/><Relationship Id="rId28" Type="http://schemas.openxmlformats.org/officeDocument/2006/relationships/image" Target="../media/image32.png"/><Relationship Id="rId29" Type="http://schemas.openxmlformats.org/officeDocument/2006/relationships/image" Target="../media/image33.png"/><Relationship Id="rId30" Type="http://schemas.openxmlformats.org/officeDocument/2006/relationships/image" Target="../media/image34.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21.png"/><Relationship Id="rId18" Type="http://schemas.openxmlformats.org/officeDocument/2006/relationships/image" Target="../media/image22.png"/><Relationship Id="rId19" Type="http://schemas.openxmlformats.org/officeDocument/2006/relationships/image" Target="../media/image23.png"/><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smtClean="0"/>
              <a:t>Erasmus+</a:t>
            </a:r>
            <a:r>
              <a:rPr lang="it-IT" dirty="0" smtClean="0"/>
              <a:t> </a:t>
            </a:r>
            <a:r>
              <a:rPr lang="it-IT" dirty="0" err="1" smtClean="0"/>
              <a:t>Programme</a:t>
            </a:r>
            <a:endParaRPr lang="it-IT" dirty="0"/>
          </a:p>
        </p:txBody>
      </p:sp>
      <p:sp>
        <p:nvSpPr>
          <p:cNvPr id="3" name="Sottotitolo 2"/>
          <p:cNvSpPr>
            <a:spLocks noGrp="1"/>
          </p:cNvSpPr>
          <p:nvPr>
            <p:ph type="subTitle" idx="1"/>
          </p:nvPr>
        </p:nvSpPr>
        <p:spPr/>
        <p:txBody>
          <a:bodyPr>
            <a:normAutofit fontScale="92500" lnSpcReduction="20000"/>
          </a:bodyPr>
          <a:lstStyle/>
          <a:p>
            <a:r>
              <a:rPr lang="it-IT" dirty="0" smtClean="0"/>
              <a:t>The EU </a:t>
            </a:r>
            <a:r>
              <a:rPr lang="it-IT" dirty="0" err="1" smtClean="0"/>
              <a:t>Programme</a:t>
            </a:r>
            <a:r>
              <a:rPr lang="it-IT" dirty="0" smtClean="0"/>
              <a:t> in the </a:t>
            </a:r>
            <a:r>
              <a:rPr lang="it-IT" dirty="0" err="1" smtClean="0"/>
              <a:t>fields</a:t>
            </a:r>
            <a:r>
              <a:rPr lang="it-IT" dirty="0" smtClean="0"/>
              <a:t> </a:t>
            </a:r>
            <a:r>
              <a:rPr lang="it-IT" dirty="0" err="1" smtClean="0"/>
              <a:t>of</a:t>
            </a:r>
            <a:r>
              <a:rPr lang="it-IT" dirty="0" smtClean="0"/>
              <a:t> </a:t>
            </a:r>
            <a:r>
              <a:rPr lang="it-IT" dirty="0" err="1" smtClean="0"/>
              <a:t>education</a:t>
            </a:r>
            <a:r>
              <a:rPr lang="it-IT" dirty="0" smtClean="0"/>
              <a:t>, training, </a:t>
            </a:r>
            <a:r>
              <a:rPr lang="it-IT" dirty="0" err="1" smtClean="0"/>
              <a:t>youth</a:t>
            </a:r>
            <a:r>
              <a:rPr lang="it-IT" dirty="0" smtClean="0"/>
              <a:t> and sport </a:t>
            </a:r>
            <a:r>
              <a:rPr lang="it-IT" dirty="0" err="1" smtClean="0"/>
              <a:t>for</a:t>
            </a:r>
            <a:endParaRPr lang="it-IT" dirty="0" smtClean="0"/>
          </a:p>
          <a:p>
            <a:r>
              <a:rPr lang="it-IT" dirty="0" smtClean="0"/>
              <a:t>the </a:t>
            </a:r>
            <a:r>
              <a:rPr lang="it-IT" dirty="0" err="1" smtClean="0"/>
              <a:t>period</a:t>
            </a:r>
            <a:r>
              <a:rPr lang="it-IT" dirty="0" smtClean="0"/>
              <a:t> 2014-2020</a:t>
            </a:r>
            <a:endParaRPr lang="it-IT" dirty="0"/>
          </a:p>
        </p:txBody>
      </p:sp>
      <p:sp>
        <p:nvSpPr>
          <p:cNvPr id="4" name="CasellaDiTesto 3"/>
          <p:cNvSpPr txBox="1"/>
          <p:nvPr/>
        </p:nvSpPr>
        <p:spPr>
          <a:xfrm>
            <a:off x="4842944" y="5918205"/>
            <a:ext cx="3429000" cy="369332"/>
          </a:xfrm>
          <a:prstGeom prst="rect">
            <a:avLst/>
          </a:prstGeom>
          <a:noFill/>
        </p:spPr>
        <p:txBody>
          <a:bodyPr wrap="square" rtlCol="0">
            <a:spAutoFit/>
          </a:bodyPr>
          <a:lstStyle/>
          <a:p>
            <a:pPr algn="ctr"/>
            <a:r>
              <a:rPr lang="it-IT" dirty="0" smtClean="0">
                <a:solidFill>
                  <a:schemeClr val="accent1">
                    <a:lumMod val="50000"/>
                  </a:schemeClr>
                </a:solidFill>
              </a:rPr>
              <a:t>Ada Maria Florena</a:t>
            </a:r>
          </a:p>
        </p:txBody>
      </p:sp>
      <p:pic>
        <p:nvPicPr>
          <p:cNvPr id="6" name="Immagine 5" descr="logo unipa.jpg"/>
          <p:cNvPicPr/>
          <p:nvPr/>
        </p:nvPicPr>
        <p:blipFill>
          <a:blip r:embed="rId3"/>
          <a:srcRect b="18339"/>
          <a:stretch>
            <a:fillRect/>
          </a:stretch>
        </p:blipFill>
        <p:spPr>
          <a:xfrm>
            <a:off x="7833782" y="5520210"/>
            <a:ext cx="1276350" cy="1314511"/>
          </a:xfrm>
          <a:prstGeom prst="rect">
            <a:avLst/>
          </a:prstGeom>
        </p:spPr>
      </p:pic>
      <p:pic>
        <p:nvPicPr>
          <p:cNvPr id="7" name="Immagine 6"/>
          <p:cNvPicPr>
            <a:picLocks noChangeAspect="1"/>
          </p:cNvPicPr>
          <p:nvPr/>
        </p:nvPicPr>
        <p:blipFill>
          <a:blip r:embed="rId4"/>
          <a:stretch>
            <a:fillRect/>
          </a:stretch>
        </p:blipFill>
        <p:spPr>
          <a:xfrm>
            <a:off x="29116" y="605356"/>
            <a:ext cx="2184400" cy="1511300"/>
          </a:xfrm>
          <a:prstGeom prst="rect">
            <a:avLst/>
          </a:prstGeom>
        </p:spPr>
      </p:pic>
      <p:sp>
        <p:nvSpPr>
          <p:cNvPr id="8" name="CasellaDiTesto 7"/>
          <p:cNvSpPr txBox="1"/>
          <p:nvPr/>
        </p:nvSpPr>
        <p:spPr>
          <a:xfrm>
            <a:off x="1607606" y="554556"/>
            <a:ext cx="7502526" cy="276999"/>
          </a:xfrm>
          <a:prstGeom prst="rect">
            <a:avLst/>
          </a:prstGeom>
          <a:noFill/>
          <a:ln>
            <a:solidFill>
              <a:schemeClr val="accent1">
                <a:lumMod val="50000"/>
              </a:schemeClr>
            </a:solidFill>
          </a:ln>
        </p:spPr>
        <p:txBody>
          <a:bodyPr wrap="square" rtlCol="0">
            <a:spAutoFit/>
          </a:bodyPr>
          <a:lstStyle/>
          <a:p>
            <a:r>
              <a:rPr lang="it-IT" sz="1200" dirty="0" err="1" smtClean="0">
                <a:solidFill>
                  <a:srgbClr val="031B3C"/>
                </a:solidFill>
                <a:latin typeface="Tahoma"/>
                <a:cs typeface="Tahoma"/>
              </a:rPr>
              <a:t>Regulation</a:t>
            </a:r>
            <a:r>
              <a:rPr lang="it-IT" sz="1200" dirty="0" smtClean="0">
                <a:solidFill>
                  <a:srgbClr val="031B3C"/>
                </a:solidFill>
                <a:latin typeface="Tahoma"/>
                <a:cs typeface="Tahoma"/>
              </a:rPr>
              <a:t> (EU) No 1288/2013 of the EUROPEAN PARLIAMENT and of the COUNCIL OF 11 DECEMBER 2013</a:t>
            </a:r>
            <a:endParaRPr lang="it-IT" sz="1200" dirty="0">
              <a:solidFill>
                <a:srgbClr val="031B3C"/>
              </a:solidFill>
              <a:latin typeface="Tahoma"/>
              <a:cs typeface="Tahom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e 2"/>
          <p:cNvSpPr/>
          <p:nvPr/>
        </p:nvSpPr>
        <p:spPr>
          <a:xfrm>
            <a:off x="257238" y="0"/>
            <a:ext cx="8585311" cy="6815803"/>
          </a:xfrm>
          <a:prstGeom prst="ellipse">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Rettangolo 1"/>
          <p:cNvSpPr/>
          <p:nvPr/>
        </p:nvSpPr>
        <p:spPr>
          <a:xfrm>
            <a:off x="1189725" y="1405423"/>
            <a:ext cx="6865033" cy="4247317"/>
          </a:xfrm>
          <a:prstGeom prst="rect">
            <a:avLst/>
          </a:prstGeom>
        </p:spPr>
        <p:txBody>
          <a:bodyPr wrap="square">
            <a:spAutoFit/>
          </a:bodyPr>
          <a:lstStyle/>
          <a:p>
            <a:r>
              <a:rPr lang="it-IT" dirty="0" smtClean="0">
                <a:solidFill>
                  <a:schemeClr val="bg2">
                    <a:lumMod val="50000"/>
                  </a:schemeClr>
                </a:solidFill>
                <a:latin typeface="Tahoma"/>
                <a:cs typeface="Tahoma"/>
              </a:rPr>
              <a:t>T</a:t>
            </a:r>
            <a:r>
              <a:rPr lang="en-US" dirty="0" smtClean="0">
                <a:solidFill>
                  <a:schemeClr val="bg2">
                    <a:lumMod val="50000"/>
                  </a:schemeClr>
                </a:solidFill>
                <a:latin typeface="Tahoma"/>
                <a:cs typeface="Tahoma"/>
              </a:rPr>
              <a:t>he </a:t>
            </a:r>
            <a:r>
              <a:rPr lang="en-US" dirty="0">
                <a:solidFill>
                  <a:schemeClr val="bg2">
                    <a:lumMod val="50000"/>
                  </a:schemeClr>
                </a:solidFill>
                <a:latin typeface="Tahoma"/>
                <a:cs typeface="Tahoma"/>
              </a:rPr>
              <a:t>Erasmus+ </a:t>
            </a:r>
            <a:r>
              <a:rPr lang="en-US" dirty="0" err="1">
                <a:solidFill>
                  <a:schemeClr val="bg2">
                    <a:lumMod val="50000"/>
                  </a:schemeClr>
                </a:solidFill>
                <a:latin typeface="Tahoma"/>
                <a:cs typeface="Tahoma"/>
              </a:rPr>
              <a:t>Programme</a:t>
            </a:r>
            <a:r>
              <a:rPr lang="en-US" dirty="0">
                <a:solidFill>
                  <a:schemeClr val="bg2">
                    <a:lumMod val="50000"/>
                  </a:schemeClr>
                </a:solidFill>
                <a:latin typeface="Tahoma"/>
                <a:cs typeface="Tahoma"/>
              </a:rPr>
              <a:t> shall contribute to the achievement </a:t>
            </a:r>
            <a:r>
              <a:rPr lang="en-US" dirty="0" smtClean="0">
                <a:solidFill>
                  <a:schemeClr val="bg2">
                    <a:lumMod val="50000"/>
                  </a:schemeClr>
                </a:solidFill>
                <a:latin typeface="Tahoma"/>
                <a:cs typeface="Tahoma"/>
              </a:rPr>
              <a:t>of the following objectives:</a:t>
            </a:r>
            <a:endParaRPr lang="en-US" dirty="0">
              <a:solidFill>
                <a:schemeClr val="bg2">
                  <a:lumMod val="50000"/>
                </a:schemeClr>
              </a:solidFill>
              <a:latin typeface="Tahoma"/>
              <a:cs typeface="Tahoma"/>
            </a:endParaRPr>
          </a:p>
          <a:p>
            <a:pPr marL="285750" indent="-285750">
              <a:buFont typeface="Arial"/>
              <a:buChar char="•"/>
            </a:pPr>
            <a:r>
              <a:rPr lang="en-US" dirty="0" smtClean="0">
                <a:solidFill>
                  <a:schemeClr val="bg2">
                    <a:lumMod val="50000"/>
                  </a:schemeClr>
                </a:solidFill>
                <a:latin typeface="Tahoma"/>
                <a:cs typeface="Tahoma"/>
              </a:rPr>
              <a:t>the </a:t>
            </a:r>
            <a:r>
              <a:rPr lang="en-US" dirty="0">
                <a:solidFill>
                  <a:schemeClr val="bg2">
                    <a:lumMod val="50000"/>
                  </a:schemeClr>
                </a:solidFill>
                <a:latin typeface="Tahoma"/>
                <a:cs typeface="Tahoma"/>
              </a:rPr>
              <a:t>Europe 2020 Strategy, including the headline education </a:t>
            </a:r>
            <a:r>
              <a:rPr lang="en-US" dirty="0" smtClean="0">
                <a:solidFill>
                  <a:schemeClr val="bg2">
                    <a:lumMod val="50000"/>
                  </a:schemeClr>
                </a:solidFill>
                <a:latin typeface="Tahoma"/>
                <a:cs typeface="Tahoma"/>
              </a:rPr>
              <a:t>target;</a:t>
            </a:r>
            <a:endParaRPr lang="en-US" dirty="0">
              <a:solidFill>
                <a:schemeClr val="bg2">
                  <a:lumMod val="50000"/>
                </a:schemeClr>
              </a:solidFill>
              <a:latin typeface="Tahoma"/>
              <a:cs typeface="Tahoma"/>
            </a:endParaRPr>
          </a:p>
          <a:p>
            <a:pPr marL="285750" indent="-285750">
              <a:buFont typeface="Arial"/>
              <a:buChar char="•"/>
            </a:pPr>
            <a:r>
              <a:rPr lang="en-US" dirty="0" smtClean="0">
                <a:solidFill>
                  <a:schemeClr val="bg2">
                    <a:lumMod val="50000"/>
                  </a:schemeClr>
                </a:solidFill>
                <a:latin typeface="Tahoma"/>
                <a:cs typeface="Tahoma"/>
              </a:rPr>
              <a:t>the </a:t>
            </a:r>
            <a:r>
              <a:rPr lang="en-US" dirty="0">
                <a:solidFill>
                  <a:schemeClr val="bg2">
                    <a:lumMod val="50000"/>
                  </a:schemeClr>
                </a:solidFill>
                <a:latin typeface="Tahoma"/>
                <a:cs typeface="Tahoma"/>
              </a:rPr>
              <a:t>strategic framework for European cooperation in education and training (ET 2020)</a:t>
            </a:r>
            <a:r>
              <a:rPr lang="en-US" dirty="0" smtClean="0">
                <a:solidFill>
                  <a:schemeClr val="bg2">
                    <a:lumMod val="50000"/>
                  </a:schemeClr>
                </a:solidFill>
                <a:latin typeface="Tahoma"/>
                <a:cs typeface="Tahoma"/>
              </a:rPr>
              <a:t>, including </a:t>
            </a:r>
            <a:r>
              <a:rPr lang="en-US" dirty="0">
                <a:solidFill>
                  <a:schemeClr val="bg2">
                    <a:lumMod val="50000"/>
                  </a:schemeClr>
                </a:solidFill>
                <a:latin typeface="Tahoma"/>
                <a:cs typeface="Tahoma"/>
              </a:rPr>
              <a:t>the corresponding benchmarks;</a:t>
            </a:r>
          </a:p>
          <a:p>
            <a:pPr marL="285750" indent="-285750">
              <a:buFont typeface="Arial"/>
              <a:buChar char="•"/>
            </a:pPr>
            <a:r>
              <a:rPr lang="en-US" dirty="0" smtClean="0">
                <a:solidFill>
                  <a:schemeClr val="bg2">
                    <a:lumMod val="50000"/>
                  </a:schemeClr>
                </a:solidFill>
                <a:latin typeface="Tahoma"/>
                <a:cs typeface="Tahoma"/>
              </a:rPr>
              <a:t>the </a:t>
            </a:r>
            <a:r>
              <a:rPr lang="en-US" dirty="0">
                <a:solidFill>
                  <a:schemeClr val="bg2">
                    <a:lumMod val="50000"/>
                  </a:schemeClr>
                </a:solidFill>
                <a:latin typeface="Tahoma"/>
                <a:cs typeface="Tahoma"/>
              </a:rPr>
              <a:t>sustainable development of Partner Countries in the field of higher education;</a:t>
            </a:r>
          </a:p>
          <a:p>
            <a:pPr marL="285750" indent="-285750">
              <a:buFont typeface="Arial"/>
              <a:buChar char="•"/>
            </a:pPr>
            <a:r>
              <a:rPr lang="en-US" dirty="0" smtClean="0">
                <a:solidFill>
                  <a:schemeClr val="bg2">
                    <a:lumMod val="50000"/>
                  </a:schemeClr>
                </a:solidFill>
                <a:latin typeface="Tahoma"/>
                <a:cs typeface="Tahoma"/>
              </a:rPr>
              <a:t>the </a:t>
            </a:r>
            <a:r>
              <a:rPr lang="en-US" dirty="0">
                <a:solidFill>
                  <a:schemeClr val="bg2">
                    <a:lumMod val="50000"/>
                  </a:schemeClr>
                </a:solidFill>
                <a:latin typeface="Tahoma"/>
                <a:cs typeface="Tahoma"/>
              </a:rPr>
              <a:t>overall objectives of the renewed framework for European cooperation in the youth field (2010-2018);</a:t>
            </a:r>
          </a:p>
          <a:p>
            <a:pPr marL="285750" indent="-285750">
              <a:buFont typeface="Arial"/>
              <a:buChar char="•"/>
            </a:pPr>
            <a:r>
              <a:rPr lang="en-US" dirty="0" smtClean="0">
                <a:solidFill>
                  <a:schemeClr val="bg2">
                    <a:lumMod val="50000"/>
                  </a:schemeClr>
                </a:solidFill>
                <a:latin typeface="Tahoma"/>
                <a:cs typeface="Tahoma"/>
              </a:rPr>
              <a:t>the developing </a:t>
            </a:r>
            <a:r>
              <a:rPr lang="en-US" dirty="0">
                <a:solidFill>
                  <a:schemeClr val="bg2">
                    <a:lumMod val="50000"/>
                  </a:schemeClr>
                </a:solidFill>
                <a:latin typeface="Tahoma"/>
                <a:cs typeface="Tahoma"/>
              </a:rPr>
              <a:t>the European dimension in sport, in particular grassroots sport, in line with </a:t>
            </a:r>
            <a:r>
              <a:rPr lang="en-US" dirty="0" smtClean="0">
                <a:solidFill>
                  <a:schemeClr val="bg2">
                    <a:lumMod val="50000"/>
                  </a:schemeClr>
                </a:solidFill>
                <a:latin typeface="Tahoma"/>
                <a:cs typeface="Tahoma"/>
              </a:rPr>
              <a:t>the EU </a:t>
            </a:r>
            <a:r>
              <a:rPr lang="en-US" dirty="0">
                <a:solidFill>
                  <a:schemeClr val="bg2">
                    <a:lumMod val="50000"/>
                  </a:schemeClr>
                </a:solidFill>
                <a:latin typeface="Tahoma"/>
                <a:cs typeface="Tahoma"/>
              </a:rPr>
              <a:t>work plan for sport;</a:t>
            </a:r>
          </a:p>
          <a:p>
            <a:pPr marL="285750" indent="-285750">
              <a:buFont typeface="Arial"/>
              <a:buChar char="•"/>
            </a:pPr>
            <a:r>
              <a:rPr lang="en-US" dirty="0" smtClean="0">
                <a:solidFill>
                  <a:schemeClr val="bg2">
                    <a:lumMod val="50000"/>
                  </a:schemeClr>
                </a:solidFill>
                <a:latin typeface="Tahoma"/>
                <a:cs typeface="Tahoma"/>
              </a:rPr>
              <a:t>the </a:t>
            </a:r>
            <a:r>
              <a:rPr lang="en-US" dirty="0">
                <a:solidFill>
                  <a:schemeClr val="bg2">
                    <a:lumMod val="50000"/>
                  </a:schemeClr>
                </a:solidFill>
                <a:latin typeface="Tahoma"/>
                <a:cs typeface="Tahoma"/>
              </a:rPr>
              <a:t>promotion of European values in accordance with Article 2 of the Treaty on European Union3.</a:t>
            </a:r>
            <a:endParaRPr lang="it-IT" dirty="0">
              <a:solidFill>
                <a:schemeClr val="bg2">
                  <a:lumMod val="50000"/>
                </a:schemeClr>
              </a:solidFill>
              <a:latin typeface="Tahoma"/>
              <a:cs typeface="Tahoma"/>
            </a:endParaRPr>
          </a:p>
        </p:txBody>
      </p:sp>
      <p:sp>
        <p:nvSpPr>
          <p:cNvPr id="4" name="Rettangolo 3"/>
          <p:cNvSpPr/>
          <p:nvPr/>
        </p:nvSpPr>
        <p:spPr>
          <a:xfrm>
            <a:off x="2267540" y="390709"/>
            <a:ext cx="4597523" cy="523220"/>
          </a:xfrm>
          <a:prstGeom prst="rect">
            <a:avLst/>
          </a:prstGeom>
        </p:spPr>
        <p:txBody>
          <a:bodyPr wrap="square">
            <a:spAutoFit/>
          </a:bodyPr>
          <a:lstStyle/>
          <a:p>
            <a:pPr algn="ctr"/>
            <a:r>
              <a:rPr lang="it-IT" sz="2800" b="1" dirty="0" smtClean="0">
                <a:solidFill>
                  <a:schemeClr val="bg2">
                    <a:lumMod val="50000"/>
                  </a:schemeClr>
                </a:solidFill>
                <a:latin typeface="Tahoma"/>
                <a:cs typeface="Tahoma"/>
              </a:rPr>
              <a:t>General </a:t>
            </a:r>
            <a:r>
              <a:rPr lang="it-IT" sz="2800" b="1" dirty="0" err="1" smtClean="0">
                <a:solidFill>
                  <a:schemeClr val="bg2">
                    <a:lumMod val="50000"/>
                  </a:schemeClr>
                </a:solidFill>
                <a:latin typeface="Tahoma"/>
                <a:cs typeface="Tahoma"/>
              </a:rPr>
              <a:t>Objective</a:t>
            </a:r>
            <a:endParaRPr lang="it-IT" sz="2800" b="1" dirty="0">
              <a:solidFill>
                <a:schemeClr val="bg2">
                  <a:lumMod val="50000"/>
                </a:schemeClr>
              </a:solidFill>
              <a:latin typeface="Tahoma"/>
              <a:cs typeface="Tahoma"/>
            </a:endParaRPr>
          </a:p>
        </p:txBody>
      </p:sp>
    </p:spTree>
    <p:extLst>
      <p:ext uri="{BB962C8B-B14F-4D97-AF65-F5344CB8AC3E}">
        <p14:creationId xmlns:p14="http://schemas.microsoft.com/office/powerpoint/2010/main" val="6808483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e 2"/>
          <p:cNvSpPr/>
          <p:nvPr/>
        </p:nvSpPr>
        <p:spPr>
          <a:xfrm>
            <a:off x="257238" y="0"/>
            <a:ext cx="8585311" cy="6815803"/>
          </a:xfrm>
          <a:prstGeom prst="ellipse">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Rettangolo 1"/>
          <p:cNvSpPr/>
          <p:nvPr/>
        </p:nvSpPr>
        <p:spPr>
          <a:xfrm>
            <a:off x="1189725" y="1075258"/>
            <a:ext cx="6865033" cy="4801315"/>
          </a:xfrm>
          <a:prstGeom prst="rect">
            <a:avLst/>
          </a:prstGeom>
        </p:spPr>
        <p:txBody>
          <a:bodyPr wrap="square">
            <a:spAutoFit/>
          </a:bodyPr>
          <a:lstStyle/>
          <a:p>
            <a:r>
              <a:rPr lang="it-IT" dirty="0" smtClean="0">
                <a:solidFill>
                  <a:schemeClr val="bg2">
                    <a:lumMod val="50000"/>
                  </a:schemeClr>
                </a:solidFill>
                <a:latin typeface="Tahoma"/>
                <a:cs typeface="Tahoma"/>
              </a:rPr>
              <a:t>The </a:t>
            </a:r>
            <a:r>
              <a:rPr lang="it-IT" dirty="0" err="1" smtClean="0">
                <a:solidFill>
                  <a:schemeClr val="bg2">
                    <a:lumMod val="50000"/>
                  </a:schemeClr>
                </a:solidFill>
                <a:latin typeface="Tahoma"/>
                <a:cs typeface="Tahoma"/>
              </a:rPr>
              <a:t>specific</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objectives</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pursued</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by</a:t>
            </a:r>
            <a:r>
              <a:rPr lang="it-IT" dirty="0" smtClean="0">
                <a:solidFill>
                  <a:schemeClr val="bg2">
                    <a:lumMod val="50000"/>
                  </a:schemeClr>
                </a:solidFill>
                <a:latin typeface="Tahoma"/>
                <a:cs typeface="Tahoma"/>
              </a:rPr>
              <a:t> the </a:t>
            </a:r>
            <a:r>
              <a:rPr lang="it-IT" dirty="0" err="1" smtClean="0">
                <a:solidFill>
                  <a:schemeClr val="bg2">
                    <a:lumMod val="50000"/>
                  </a:schemeClr>
                </a:solidFill>
                <a:latin typeface="Tahoma"/>
                <a:cs typeface="Tahoma"/>
              </a:rPr>
              <a:t>Erasmus+</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Programme</a:t>
            </a:r>
            <a:r>
              <a:rPr lang="it-IT" dirty="0" smtClean="0">
                <a:solidFill>
                  <a:schemeClr val="bg2">
                    <a:lumMod val="50000"/>
                  </a:schemeClr>
                </a:solidFill>
                <a:latin typeface="Tahoma"/>
                <a:cs typeface="Tahoma"/>
              </a:rPr>
              <a:t> in the </a:t>
            </a:r>
            <a:r>
              <a:rPr lang="it-IT" dirty="0" err="1" smtClean="0">
                <a:solidFill>
                  <a:schemeClr val="bg2">
                    <a:lumMod val="50000"/>
                  </a:schemeClr>
                </a:solidFill>
                <a:latin typeface="Tahoma"/>
                <a:cs typeface="Tahoma"/>
              </a:rPr>
              <a:t>field</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of</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education</a:t>
            </a:r>
            <a:r>
              <a:rPr lang="it-IT" dirty="0" smtClean="0">
                <a:solidFill>
                  <a:schemeClr val="bg2">
                    <a:lumMod val="50000"/>
                  </a:schemeClr>
                </a:solidFill>
                <a:latin typeface="Tahoma"/>
                <a:cs typeface="Tahoma"/>
              </a:rPr>
              <a:t> and training are </a:t>
            </a:r>
            <a:r>
              <a:rPr lang="it-IT" dirty="0" err="1" smtClean="0">
                <a:solidFill>
                  <a:schemeClr val="bg2">
                    <a:lumMod val="50000"/>
                  </a:schemeClr>
                </a:solidFill>
                <a:latin typeface="Tahoma"/>
                <a:cs typeface="Tahoma"/>
              </a:rPr>
              <a:t>to</a:t>
            </a:r>
            <a:r>
              <a:rPr lang="en-US" dirty="0" smtClean="0">
                <a:solidFill>
                  <a:schemeClr val="bg2">
                    <a:lumMod val="50000"/>
                  </a:schemeClr>
                </a:solidFill>
                <a:latin typeface="Tahoma"/>
                <a:cs typeface="Tahoma"/>
              </a:rPr>
              <a:t>:</a:t>
            </a:r>
          </a:p>
          <a:p>
            <a:pPr marL="285750" indent="-285750">
              <a:buFont typeface="Arial"/>
              <a:buChar char="•"/>
            </a:pPr>
            <a:r>
              <a:rPr lang="en-US" dirty="0" smtClean="0">
                <a:solidFill>
                  <a:schemeClr val="bg2">
                    <a:lumMod val="50000"/>
                  </a:schemeClr>
                </a:solidFill>
                <a:latin typeface="Tahoma"/>
                <a:cs typeface="Tahoma"/>
              </a:rPr>
              <a:t>Improve the level of key competences and skills with particular regard to their relevance for the </a:t>
            </a:r>
            <a:r>
              <a:rPr lang="en-US" dirty="0" err="1" smtClean="0">
                <a:solidFill>
                  <a:schemeClr val="bg2">
                    <a:lumMod val="50000"/>
                  </a:schemeClr>
                </a:solidFill>
                <a:latin typeface="Tahoma"/>
                <a:cs typeface="Tahoma"/>
              </a:rPr>
              <a:t>labour</a:t>
            </a:r>
            <a:r>
              <a:rPr lang="en-US" dirty="0" smtClean="0">
                <a:solidFill>
                  <a:schemeClr val="bg2">
                    <a:lumMod val="50000"/>
                  </a:schemeClr>
                </a:solidFill>
                <a:latin typeface="Tahoma"/>
                <a:cs typeface="Tahoma"/>
              </a:rPr>
              <a:t> market;</a:t>
            </a:r>
          </a:p>
          <a:p>
            <a:pPr marL="285750" indent="-285750">
              <a:buFont typeface="Arial"/>
              <a:buChar char="•"/>
            </a:pPr>
            <a:r>
              <a:rPr lang="en-US" dirty="0" smtClean="0">
                <a:solidFill>
                  <a:schemeClr val="bg2">
                    <a:lumMod val="50000"/>
                  </a:schemeClr>
                </a:solidFill>
                <a:latin typeface="Tahoma"/>
                <a:cs typeface="Tahoma"/>
              </a:rPr>
              <a:t>Foster quality improvements innovation excellence and </a:t>
            </a:r>
            <a:r>
              <a:rPr lang="en-US" dirty="0" err="1" smtClean="0">
                <a:solidFill>
                  <a:schemeClr val="bg2">
                    <a:lumMod val="50000"/>
                  </a:schemeClr>
                </a:solidFill>
                <a:latin typeface="Tahoma"/>
                <a:cs typeface="Tahoma"/>
              </a:rPr>
              <a:t>internationalisation</a:t>
            </a:r>
            <a:r>
              <a:rPr lang="en-US" dirty="0" smtClean="0">
                <a:solidFill>
                  <a:schemeClr val="bg2">
                    <a:lumMod val="50000"/>
                  </a:schemeClr>
                </a:solidFill>
                <a:latin typeface="Tahoma"/>
                <a:cs typeface="Tahoma"/>
              </a:rPr>
              <a:t> at the level of education and training institutions;</a:t>
            </a:r>
          </a:p>
          <a:p>
            <a:pPr marL="285750" indent="-285750">
              <a:buFont typeface="Arial"/>
              <a:buChar char="•"/>
            </a:pPr>
            <a:r>
              <a:rPr lang="it-IT" dirty="0" err="1" smtClean="0">
                <a:solidFill>
                  <a:schemeClr val="bg2">
                    <a:lumMod val="50000"/>
                  </a:schemeClr>
                </a:solidFill>
                <a:latin typeface="Tahoma"/>
                <a:cs typeface="Tahoma"/>
              </a:rPr>
              <a:t>Promote</a:t>
            </a:r>
            <a:r>
              <a:rPr lang="it-IT" dirty="0" smtClean="0">
                <a:solidFill>
                  <a:schemeClr val="bg2">
                    <a:lumMod val="50000"/>
                  </a:schemeClr>
                </a:solidFill>
                <a:latin typeface="Tahoma"/>
                <a:cs typeface="Tahoma"/>
              </a:rPr>
              <a:t> the </a:t>
            </a:r>
            <a:r>
              <a:rPr lang="it-IT" dirty="0" err="1" smtClean="0">
                <a:solidFill>
                  <a:schemeClr val="bg2">
                    <a:lumMod val="50000"/>
                  </a:schemeClr>
                </a:solidFill>
                <a:latin typeface="Tahoma"/>
                <a:cs typeface="Tahoma"/>
              </a:rPr>
              <a:t>emergence</a:t>
            </a:r>
            <a:r>
              <a:rPr lang="it-IT" dirty="0" smtClean="0">
                <a:solidFill>
                  <a:schemeClr val="bg2">
                    <a:lumMod val="50000"/>
                  </a:schemeClr>
                </a:solidFill>
                <a:latin typeface="Tahoma"/>
                <a:cs typeface="Tahoma"/>
              </a:rPr>
              <a:t> and </a:t>
            </a:r>
            <a:r>
              <a:rPr lang="it-IT" dirty="0" err="1" smtClean="0">
                <a:solidFill>
                  <a:schemeClr val="bg2">
                    <a:lumMod val="50000"/>
                  </a:schemeClr>
                </a:solidFill>
                <a:latin typeface="Tahoma"/>
                <a:cs typeface="Tahoma"/>
              </a:rPr>
              <a:t>raise</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awareness</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of</a:t>
            </a:r>
            <a:r>
              <a:rPr lang="it-IT" dirty="0" smtClean="0">
                <a:solidFill>
                  <a:schemeClr val="bg2">
                    <a:lumMod val="50000"/>
                  </a:schemeClr>
                </a:solidFill>
                <a:latin typeface="Tahoma"/>
                <a:cs typeface="Tahoma"/>
              </a:rPr>
              <a:t> a </a:t>
            </a:r>
            <a:r>
              <a:rPr lang="it-IT" dirty="0" err="1" smtClean="0">
                <a:solidFill>
                  <a:schemeClr val="bg2">
                    <a:lumMod val="50000"/>
                  </a:schemeClr>
                </a:solidFill>
                <a:latin typeface="Tahoma"/>
                <a:cs typeface="Tahoma"/>
              </a:rPr>
              <a:t>European</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lifelong</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learning</a:t>
            </a:r>
            <a:r>
              <a:rPr lang="it-IT" dirty="0" smtClean="0">
                <a:solidFill>
                  <a:schemeClr val="bg2">
                    <a:lumMod val="50000"/>
                  </a:schemeClr>
                </a:solidFill>
                <a:latin typeface="Tahoma"/>
                <a:cs typeface="Tahoma"/>
              </a:rPr>
              <a:t> area </a:t>
            </a:r>
            <a:r>
              <a:rPr lang="it-IT" dirty="0" err="1" smtClean="0">
                <a:solidFill>
                  <a:schemeClr val="bg2">
                    <a:lumMod val="50000"/>
                  </a:schemeClr>
                </a:solidFill>
                <a:latin typeface="Tahoma"/>
                <a:cs typeface="Tahoma"/>
              </a:rPr>
              <a:t>designed</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to</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complement</a:t>
            </a:r>
            <a:r>
              <a:rPr lang="it-IT" dirty="0" smtClean="0">
                <a:solidFill>
                  <a:schemeClr val="bg2">
                    <a:lumMod val="50000"/>
                  </a:schemeClr>
                </a:solidFill>
                <a:latin typeface="Tahoma"/>
                <a:cs typeface="Tahoma"/>
              </a:rPr>
              <a:t> policy </a:t>
            </a:r>
            <a:r>
              <a:rPr lang="it-IT" dirty="0" err="1" smtClean="0">
                <a:solidFill>
                  <a:schemeClr val="bg2">
                    <a:lumMod val="50000"/>
                  </a:schemeClr>
                </a:solidFill>
                <a:latin typeface="Tahoma"/>
                <a:cs typeface="Tahoma"/>
              </a:rPr>
              <a:t>reforms</a:t>
            </a:r>
            <a:r>
              <a:rPr lang="it-IT" dirty="0" smtClean="0">
                <a:solidFill>
                  <a:schemeClr val="bg2">
                    <a:lumMod val="50000"/>
                  </a:schemeClr>
                </a:solidFill>
                <a:latin typeface="Tahoma"/>
                <a:cs typeface="Tahoma"/>
              </a:rPr>
              <a:t> at </a:t>
            </a:r>
            <a:r>
              <a:rPr lang="it-IT" dirty="0" err="1" smtClean="0">
                <a:solidFill>
                  <a:schemeClr val="bg2">
                    <a:lumMod val="50000"/>
                  </a:schemeClr>
                </a:solidFill>
                <a:latin typeface="Tahoma"/>
                <a:cs typeface="Tahoma"/>
              </a:rPr>
              <a:t>national</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level</a:t>
            </a:r>
            <a:r>
              <a:rPr lang="it-IT" dirty="0" smtClean="0">
                <a:solidFill>
                  <a:schemeClr val="bg2">
                    <a:lumMod val="50000"/>
                  </a:schemeClr>
                </a:solidFill>
                <a:latin typeface="Tahoma"/>
                <a:cs typeface="Tahoma"/>
              </a:rPr>
              <a:t> and </a:t>
            </a:r>
            <a:r>
              <a:rPr lang="it-IT" dirty="0" err="1" smtClean="0">
                <a:solidFill>
                  <a:schemeClr val="bg2">
                    <a:lumMod val="50000"/>
                  </a:schemeClr>
                </a:solidFill>
                <a:latin typeface="Tahoma"/>
                <a:cs typeface="Tahoma"/>
              </a:rPr>
              <a:t>to</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support</a:t>
            </a:r>
            <a:r>
              <a:rPr lang="it-IT" dirty="0" smtClean="0">
                <a:solidFill>
                  <a:schemeClr val="bg2">
                    <a:lumMod val="50000"/>
                  </a:schemeClr>
                </a:solidFill>
                <a:latin typeface="Tahoma"/>
                <a:cs typeface="Tahoma"/>
              </a:rPr>
              <a:t> the </a:t>
            </a:r>
            <a:r>
              <a:rPr lang="it-IT" dirty="0" err="1" smtClean="0">
                <a:solidFill>
                  <a:schemeClr val="bg2">
                    <a:lumMod val="50000"/>
                  </a:schemeClr>
                </a:solidFill>
                <a:latin typeface="Tahoma"/>
                <a:cs typeface="Tahoma"/>
              </a:rPr>
              <a:t>modernisation</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of</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education</a:t>
            </a:r>
            <a:r>
              <a:rPr lang="it-IT" dirty="0" smtClean="0">
                <a:solidFill>
                  <a:schemeClr val="bg2">
                    <a:lumMod val="50000"/>
                  </a:schemeClr>
                </a:solidFill>
                <a:latin typeface="Tahoma"/>
                <a:cs typeface="Tahoma"/>
              </a:rPr>
              <a:t> and training </a:t>
            </a:r>
            <a:r>
              <a:rPr lang="it-IT" dirty="0" err="1" smtClean="0">
                <a:solidFill>
                  <a:schemeClr val="bg2">
                    <a:lumMod val="50000"/>
                  </a:schemeClr>
                </a:solidFill>
                <a:latin typeface="Tahoma"/>
                <a:cs typeface="Tahoma"/>
              </a:rPr>
              <a:t>systems</a:t>
            </a:r>
            <a:r>
              <a:rPr lang="en-US" dirty="0" smtClean="0">
                <a:solidFill>
                  <a:schemeClr val="bg2">
                    <a:lumMod val="50000"/>
                  </a:schemeClr>
                </a:solidFill>
                <a:latin typeface="Tahoma"/>
                <a:cs typeface="Tahoma"/>
              </a:rPr>
              <a:t>;</a:t>
            </a:r>
          </a:p>
          <a:p>
            <a:pPr marL="285750" indent="-285750">
              <a:buFont typeface="Arial"/>
              <a:buChar char="•"/>
            </a:pPr>
            <a:r>
              <a:rPr lang="it-IT" dirty="0" err="1" smtClean="0">
                <a:solidFill>
                  <a:schemeClr val="bg2">
                    <a:lumMod val="50000"/>
                  </a:schemeClr>
                </a:solidFill>
                <a:latin typeface="Tahoma"/>
                <a:cs typeface="Tahoma"/>
              </a:rPr>
              <a:t>Enhance</a:t>
            </a:r>
            <a:r>
              <a:rPr lang="it-IT" dirty="0" smtClean="0">
                <a:solidFill>
                  <a:schemeClr val="bg2">
                    <a:lumMod val="50000"/>
                  </a:schemeClr>
                </a:solidFill>
                <a:latin typeface="Tahoma"/>
                <a:cs typeface="Tahoma"/>
              </a:rPr>
              <a:t> the </a:t>
            </a:r>
            <a:r>
              <a:rPr lang="it-IT" dirty="0" err="1" smtClean="0">
                <a:solidFill>
                  <a:schemeClr val="bg2">
                    <a:lumMod val="50000"/>
                  </a:schemeClr>
                </a:solidFill>
                <a:latin typeface="Tahoma"/>
                <a:cs typeface="Tahoma"/>
              </a:rPr>
              <a:t>international</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dimension</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of</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education</a:t>
            </a:r>
            <a:r>
              <a:rPr lang="it-IT" dirty="0" smtClean="0">
                <a:solidFill>
                  <a:schemeClr val="bg2">
                    <a:lumMod val="50000"/>
                  </a:schemeClr>
                </a:solidFill>
                <a:latin typeface="Tahoma"/>
                <a:cs typeface="Tahoma"/>
              </a:rPr>
              <a:t> and training </a:t>
            </a:r>
            <a:r>
              <a:rPr lang="it-IT" dirty="0" err="1" smtClean="0">
                <a:solidFill>
                  <a:schemeClr val="bg2">
                    <a:lumMod val="50000"/>
                  </a:schemeClr>
                </a:solidFill>
                <a:latin typeface="Tahoma"/>
                <a:cs typeface="Tahoma"/>
              </a:rPr>
              <a:t>by</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increasing</a:t>
            </a:r>
            <a:r>
              <a:rPr lang="it-IT" dirty="0" smtClean="0">
                <a:solidFill>
                  <a:schemeClr val="bg2">
                    <a:lumMod val="50000"/>
                  </a:schemeClr>
                </a:solidFill>
                <a:latin typeface="Tahoma"/>
                <a:cs typeface="Tahoma"/>
              </a:rPr>
              <a:t> the </a:t>
            </a:r>
            <a:r>
              <a:rPr lang="it-IT" dirty="0" err="1" smtClean="0">
                <a:solidFill>
                  <a:schemeClr val="bg2">
                    <a:lumMod val="50000"/>
                  </a:schemeClr>
                </a:solidFill>
                <a:latin typeface="Tahoma"/>
                <a:cs typeface="Tahoma"/>
              </a:rPr>
              <a:t>attractiveness</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of</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European</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higher</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education</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institutions</a:t>
            </a:r>
            <a:r>
              <a:rPr lang="it-IT" dirty="0" smtClean="0">
                <a:solidFill>
                  <a:schemeClr val="bg2">
                    <a:lumMod val="50000"/>
                  </a:schemeClr>
                </a:solidFill>
                <a:latin typeface="Tahoma"/>
                <a:cs typeface="Tahoma"/>
              </a:rPr>
              <a:t> and </a:t>
            </a:r>
            <a:r>
              <a:rPr lang="it-IT" dirty="0" err="1" smtClean="0">
                <a:solidFill>
                  <a:schemeClr val="bg2">
                    <a:lumMod val="50000"/>
                  </a:schemeClr>
                </a:solidFill>
                <a:latin typeface="Tahoma"/>
                <a:cs typeface="Tahoma"/>
              </a:rPr>
              <a:t>supporting</a:t>
            </a:r>
            <a:r>
              <a:rPr lang="it-IT" dirty="0" smtClean="0">
                <a:solidFill>
                  <a:schemeClr val="bg2">
                    <a:lumMod val="50000"/>
                  </a:schemeClr>
                </a:solidFill>
                <a:latin typeface="Tahoma"/>
                <a:cs typeface="Tahoma"/>
              </a:rPr>
              <a:t> EU’</a:t>
            </a:r>
            <a:r>
              <a:rPr lang="it-IT" dirty="0" err="1" smtClean="0">
                <a:solidFill>
                  <a:schemeClr val="bg2">
                    <a:lumMod val="50000"/>
                  </a:schemeClr>
                </a:solidFill>
                <a:latin typeface="Tahoma"/>
                <a:cs typeface="Tahoma"/>
              </a:rPr>
              <a:t>s</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external</a:t>
            </a: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action</a:t>
            </a:r>
            <a:r>
              <a:rPr lang="en-US" dirty="0" smtClean="0">
                <a:solidFill>
                  <a:schemeClr val="bg2">
                    <a:lumMod val="50000"/>
                  </a:schemeClr>
                </a:solidFill>
                <a:latin typeface="Tahoma"/>
                <a:cs typeface="Tahoma"/>
              </a:rPr>
              <a:t>;</a:t>
            </a:r>
          </a:p>
          <a:p>
            <a:pPr marL="285750" indent="-285750">
              <a:buFont typeface="Arial"/>
              <a:buChar char="•"/>
            </a:pPr>
            <a:r>
              <a:rPr lang="en-US" dirty="0" smtClean="0">
                <a:solidFill>
                  <a:schemeClr val="bg2">
                    <a:lumMod val="50000"/>
                  </a:schemeClr>
                </a:solidFill>
                <a:latin typeface="Tahoma"/>
                <a:cs typeface="Tahoma"/>
              </a:rPr>
              <a:t>Improve the teaching and learning of languages and to promote the EU’s broad linguistic diversity and intercultural awareness</a:t>
            </a:r>
            <a:endParaRPr lang="it-IT" dirty="0">
              <a:solidFill>
                <a:schemeClr val="bg2">
                  <a:lumMod val="50000"/>
                </a:schemeClr>
              </a:solidFill>
              <a:latin typeface="Tahoma"/>
              <a:cs typeface="Tahoma"/>
            </a:endParaRPr>
          </a:p>
        </p:txBody>
      </p:sp>
      <p:sp>
        <p:nvSpPr>
          <p:cNvPr id="4" name="Rettangolo 3"/>
          <p:cNvSpPr/>
          <p:nvPr/>
        </p:nvSpPr>
        <p:spPr>
          <a:xfrm>
            <a:off x="2267540" y="390709"/>
            <a:ext cx="4597523" cy="523220"/>
          </a:xfrm>
          <a:prstGeom prst="rect">
            <a:avLst/>
          </a:prstGeom>
        </p:spPr>
        <p:txBody>
          <a:bodyPr wrap="square">
            <a:spAutoFit/>
          </a:bodyPr>
          <a:lstStyle/>
          <a:p>
            <a:pPr algn="ctr"/>
            <a:r>
              <a:rPr lang="it-IT" sz="2800" b="1" dirty="0" err="1" smtClean="0">
                <a:solidFill>
                  <a:schemeClr val="bg2">
                    <a:lumMod val="50000"/>
                  </a:schemeClr>
                </a:solidFill>
                <a:latin typeface="Tahoma"/>
                <a:cs typeface="Tahoma"/>
              </a:rPr>
              <a:t>Specific</a:t>
            </a:r>
            <a:r>
              <a:rPr lang="it-IT" sz="2800" b="1" dirty="0" smtClean="0">
                <a:solidFill>
                  <a:schemeClr val="bg2">
                    <a:lumMod val="50000"/>
                  </a:schemeClr>
                </a:solidFill>
                <a:latin typeface="Tahoma"/>
                <a:cs typeface="Tahoma"/>
              </a:rPr>
              <a:t> </a:t>
            </a:r>
            <a:r>
              <a:rPr lang="it-IT" sz="2800" b="1" dirty="0" err="1" smtClean="0">
                <a:solidFill>
                  <a:schemeClr val="bg2">
                    <a:lumMod val="50000"/>
                  </a:schemeClr>
                </a:solidFill>
                <a:latin typeface="Tahoma"/>
                <a:cs typeface="Tahoma"/>
              </a:rPr>
              <a:t>Objectives</a:t>
            </a:r>
            <a:endParaRPr lang="it-IT" sz="2800" b="1" dirty="0">
              <a:solidFill>
                <a:schemeClr val="bg2">
                  <a:lumMod val="50000"/>
                </a:schemeClr>
              </a:solidFill>
              <a:latin typeface="Tahoma"/>
              <a:cs typeface="Tahoma"/>
            </a:endParaRPr>
          </a:p>
        </p:txBody>
      </p:sp>
    </p:spTree>
    <p:extLst>
      <p:ext uri="{BB962C8B-B14F-4D97-AF65-F5344CB8AC3E}">
        <p14:creationId xmlns:p14="http://schemas.microsoft.com/office/powerpoint/2010/main" val="6808483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55688" y="554625"/>
            <a:ext cx="7716837" cy="1447800"/>
          </a:xfrm>
        </p:spPr>
        <p:txBody>
          <a:bodyPr/>
          <a:lstStyle/>
          <a:p>
            <a:r>
              <a:rPr lang="it-IT" dirty="0">
                <a:solidFill>
                  <a:schemeClr val="bg2">
                    <a:lumMod val="60000"/>
                    <a:lumOff val="40000"/>
                  </a:schemeClr>
                </a:solidFill>
                <a:latin typeface="Tahoma"/>
                <a:cs typeface="Tahoma"/>
              </a:rPr>
              <a:t>KEY ACTION 1 – MOBILITY OF INDIVIDUALS</a:t>
            </a:r>
          </a:p>
        </p:txBody>
      </p:sp>
      <p:sp>
        <p:nvSpPr>
          <p:cNvPr id="3" name="Segnaposto contenuto 2"/>
          <p:cNvSpPr>
            <a:spLocks noGrp="1"/>
          </p:cNvSpPr>
          <p:nvPr>
            <p:ph idx="1"/>
          </p:nvPr>
        </p:nvSpPr>
        <p:spPr>
          <a:xfrm>
            <a:off x="495301" y="2107963"/>
            <a:ext cx="8277224" cy="4414512"/>
          </a:xfrm>
        </p:spPr>
        <p:txBody>
          <a:bodyPr>
            <a:normAutofit fontScale="47500" lnSpcReduction="20000"/>
          </a:bodyPr>
          <a:lstStyle/>
          <a:p>
            <a:pPr marL="0" indent="0">
              <a:buNone/>
            </a:pPr>
            <a:r>
              <a:rPr lang="en-US" sz="3700" u="sng" dirty="0" smtClean="0">
                <a:latin typeface="Tahoma"/>
                <a:cs typeface="Tahoma"/>
              </a:rPr>
              <a:t>This </a:t>
            </a:r>
            <a:r>
              <a:rPr lang="en-US" sz="3700" u="sng" dirty="0">
                <a:latin typeface="Tahoma"/>
                <a:cs typeface="Tahoma"/>
              </a:rPr>
              <a:t>Key Action supports</a:t>
            </a:r>
            <a:r>
              <a:rPr lang="en-US" sz="3700" dirty="0">
                <a:latin typeface="Tahoma"/>
                <a:cs typeface="Tahoma"/>
              </a:rPr>
              <a:t>:</a:t>
            </a:r>
          </a:p>
          <a:p>
            <a:r>
              <a:rPr lang="en-US" sz="4300" b="1" dirty="0" smtClean="0">
                <a:solidFill>
                  <a:srgbClr val="031B3C"/>
                </a:solidFill>
                <a:latin typeface="Tahoma"/>
                <a:cs typeface="Tahoma"/>
              </a:rPr>
              <a:t>Mobility </a:t>
            </a:r>
            <a:r>
              <a:rPr lang="en-US" sz="4300" b="1" dirty="0">
                <a:solidFill>
                  <a:srgbClr val="031B3C"/>
                </a:solidFill>
                <a:latin typeface="Tahoma"/>
                <a:cs typeface="Tahoma"/>
              </a:rPr>
              <a:t>of learners and staff:</a:t>
            </a:r>
            <a:r>
              <a:rPr lang="en-US" sz="3700" dirty="0">
                <a:solidFill>
                  <a:srgbClr val="031B3C"/>
                </a:solidFill>
                <a:latin typeface="Tahoma"/>
                <a:cs typeface="Tahoma"/>
              </a:rPr>
              <a:t> opportunities for students, trainees, young people and volunteers, as </a:t>
            </a:r>
            <a:r>
              <a:rPr lang="en-US" sz="3700" dirty="0" smtClean="0">
                <a:solidFill>
                  <a:srgbClr val="031B3C"/>
                </a:solidFill>
                <a:latin typeface="Tahoma"/>
                <a:cs typeface="Tahoma"/>
              </a:rPr>
              <a:t>well as </a:t>
            </a:r>
            <a:r>
              <a:rPr lang="en-US" sz="3700" dirty="0">
                <a:solidFill>
                  <a:srgbClr val="031B3C"/>
                </a:solidFill>
                <a:latin typeface="Tahoma"/>
                <a:cs typeface="Tahoma"/>
              </a:rPr>
              <a:t>for professors, teachers, trainers, youth workers, staff of education institutions and civil </a:t>
            </a:r>
            <a:r>
              <a:rPr lang="en-US" sz="3700" dirty="0" err="1" smtClean="0">
                <a:solidFill>
                  <a:srgbClr val="031B3C"/>
                </a:solidFill>
                <a:latin typeface="Tahoma"/>
                <a:cs typeface="Tahoma"/>
              </a:rPr>
              <a:t>societyorganisations</a:t>
            </a:r>
            <a:r>
              <a:rPr lang="en-US" sz="3700" dirty="0" smtClean="0">
                <a:solidFill>
                  <a:srgbClr val="031B3C"/>
                </a:solidFill>
                <a:latin typeface="Tahoma"/>
                <a:cs typeface="Tahoma"/>
              </a:rPr>
              <a:t> </a:t>
            </a:r>
            <a:r>
              <a:rPr lang="en-US" sz="3700" dirty="0">
                <a:solidFill>
                  <a:srgbClr val="031B3C"/>
                </a:solidFill>
                <a:latin typeface="Tahoma"/>
                <a:cs typeface="Tahoma"/>
              </a:rPr>
              <a:t>to undertake a learning and/or professional experience in another country</a:t>
            </a:r>
            <a:r>
              <a:rPr lang="en-US" sz="3700" dirty="0" smtClean="0">
                <a:solidFill>
                  <a:srgbClr val="031B3C"/>
                </a:solidFill>
                <a:latin typeface="Tahoma"/>
                <a:cs typeface="Tahoma"/>
              </a:rPr>
              <a:t>; </a:t>
            </a:r>
            <a:r>
              <a:rPr lang="en-US" sz="3700" b="1" u="sng" dirty="0" smtClean="0">
                <a:latin typeface="Tahoma"/>
                <a:cs typeface="Tahoma"/>
              </a:rPr>
              <a:t>Grant application submission by 24 March 2014</a:t>
            </a:r>
          </a:p>
          <a:p>
            <a:r>
              <a:rPr lang="en-US" sz="4300" b="1" dirty="0" smtClean="0">
                <a:solidFill>
                  <a:srgbClr val="031B3C"/>
                </a:solidFill>
                <a:latin typeface="Tahoma"/>
                <a:cs typeface="Tahoma"/>
              </a:rPr>
              <a:t> </a:t>
            </a:r>
            <a:r>
              <a:rPr lang="en-US" sz="4300" b="1" dirty="0">
                <a:solidFill>
                  <a:srgbClr val="031B3C"/>
                </a:solidFill>
                <a:latin typeface="Tahoma"/>
                <a:cs typeface="Tahoma"/>
              </a:rPr>
              <a:t>Joint Master Degrees</a:t>
            </a:r>
            <a:r>
              <a:rPr lang="en-US" sz="3700" dirty="0">
                <a:solidFill>
                  <a:srgbClr val="031B3C"/>
                </a:solidFill>
                <a:latin typeface="Tahoma"/>
                <a:cs typeface="Tahoma"/>
              </a:rPr>
              <a:t>: high-level integrated international study </a:t>
            </a:r>
            <a:r>
              <a:rPr lang="en-US" sz="3700" dirty="0" err="1">
                <a:solidFill>
                  <a:srgbClr val="031B3C"/>
                </a:solidFill>
                <a:latin typeface="Tahoma"/>
                <a:cs typeface="Tahoma"/>
              </a:rPr>
              <a:t>programmes</a:t>
            </a:r>
            <a:r>
              <a:rPr lang="en-US" sz="3700" dirty="0">
                <a:solidFill>
                  <a:srgbClr val="031B3C"/>
                </a:solidFill>
                <a:latin typeface="Tahoma"/>
                <a:cs typeface="Tahoma"/>
              </a:rPr>
              <a:t> delivered by consortia </a:t>
            </a:r>
            <a:r>
              <a:rPr lang="en-US" sz="3700" dirty="0" smtClean="0">
                <a:solidFill>
                  <a:srgbClr val="031B3C"/>
                </a:solidFill>
                <a:latin typeface="Tahoma"/>
                <a:cs typeface="Tahoma"/>
              </a:rPr>
              <a:t>of higher </a:t>
            </a:r>
            <a:r>
              <a:rPr lang="en-US" sz="3700" dirty="0">
                <a:solidFill>
                  <a:srgbClr val="031B3C"/>
                </a:solidFill>
                <a:latin typeface="Tahoma"/>
                <a:cs typeface="Tahoma"/>
              </a:rPr>
              <a:t>education institutions that award full degree scholarships to the best master students worldwide</a:t>
            </a:r>
            <a:r>
              <a:rPr lang="en-US" sz="3700" dirty="0" smtClean="0">
                <a:solidFill>
                  <a:srgbClr val="031B3C"/>
                </a:solidFill>
                <a:latin typeface="Tahoma"/>
                <a:cs typeface="Tahoma"/>
              </a:rPr>
              <a:t>; </a:t>
            </a:r>
            <a:r>
              <a:rPr lang="en-US" sz="3700" b="1" u="sng" dirty="0">
                <a:solidFill>
                  <a:srgbClr val="FFFFFF"/>
                </a:solidFill>
                <a:latin typeface="Tahoma"/>
                <a:cs typeface="Tahoma"/>
              </a:rPr>
              <a:t>Grant application submission by </a:t>
            </a:r>
            <a:r>
              <a:rPr lang="en-US" sz="3700" b="1" u="sng" dirty="0" smtClean="0">
                <a:solidFill>
                  <a:srgbClr val="FFFFFF"/>
                </a:solidFill>
                <a:latin typeface="Tahoma"/>
                <a:cs typeface="Tahoma"/>
              </a:rPr>
              <a:t>27 March 2014</a:t>
            </a:r>
            <a:endParaRPr lang="en-US" sz="3700" dirty="0">
              <a:solidFill>
                <a:srgbClr val="FFFFFF"/>
              </a:solidFill>
              <a:latin typeface="Tahoma"/>
              <a:cs typeface="Tahoma"/>
            </a:endParaRPr>
          </a:p>
          <a:p>
            <a:r>
              <a:rPr lang="en-US" sz="4300" b="1" dirty="0" smtClean="0">
                <a:solidFill>
                  <a:srgbClr val="031B3C"/>
                </a:solidFill>
                <a:latin typeface="Tahoma"/>
                <a:cs typeface="Tahoma"/>
              </a:rPr>
              <a:t>Master </a:t>
            </a:r>
            <a:r>
              <a:rPr lang="en-US" sz="4300" b="1" dirty="0">
                <a:solidFill>
                  <a:srgbClr val="031B3C"/>
                </a:solidFill>
                <a:latin typeface="Tahoma"/>
                <a:cs typeface="Tahoma"/>
              </a:rPr>
              <a:t>Student Loan Guarantee</a:t>
            </a:r>
            <a:r>
              <a:rPr lang="en-US" sz="3700" dirty="0">
                <a:solidFill>
                  <a:srgbClr val="031B3C"/>
                </a:solidFill>
                <a:latin typeface="Tahoma"/>
                <a:cs typeface="Tahoma"/>
              </a:rPr>
              <a:t>: higher education students can get a loan backed up by the </a:t>
            </a:r>
            <a:r>
              <a:rPr lang="en-US" sz="3700" dirty="0" err="1" smtClean="0">
                <a:solidFill>
                  <a:srgbClr val="031B3C"/>
                </a:solidFill>
                <a:latin typeface="Tahoma"/>
                <a:cs typeface="Tahoma"/>
              </a:rPr>
              <a:t>Programme</a:t>
            </a:r>
            <a:r>
              <a:rPr lang="en-US" sz="3700" dirty="0">
                <a:solidFill>
                  <a:srgbClr val="031B3C"/>
                </a:solidFill>
                <a:latin typeface="Tahoma"/>
                <a:cs typeface="Tahoma"/>
              </a:rPr>
              <a:t> </a:t>
            </a:r>
            <a:r>
              <a:rPr lang="en-US" sz="3700" dirty="0" smtClean="0">
                <a:solidFill>
                  <a:srgbClr val="031B3C"/>
                </a:solidFill>
                <a:latin typeface="Tahoma"/>
                <a:cs typeface="Tahoma"/>
              </a:rPr>
              <a:t>to </a:t>
            </a:r>
            <a:r>
              <a:rPr lang="en-US" sz="3700" dirty="0">
                <a:solidFill>
                  <a:srgbClr val="031B3C"/>
                </a:solidFill>
                <a:latin typeface="Tahoma"/>
                <a:cs typeface="Tahoma"/>
              </a:rPr>
              <a:t>go abroad for a full Master Degree. Students should address themselves to national banks or student </a:t>
            </a:r>
            <a:r>
              <a:rPr lang="en-US" sz="3700" dirty="0" smtClean="0">
                <a:solidFill>
                  <a:srgbClr val="031B3C"/>
                </a:solidFill>
                <a:latin typeface="Tahoma"/>
                <a:cs typeface="Tahoma"/>
              </a:rPr>
              <a:t>loan agencies</a:t>
            </a:r>
            <a:r>
              <a:rPr lang="en-US" sz="3700" dirty="0">
                <a:solidFill>
                  <a:srgbClr val="031B3C"/>
                </a:solidFill>
                <a:latin typeface="Tahoma"/>
                <a:cs typeface="Tahoma"/>
              </a:rPr>
              <a:t>.</a:t>
            </a:r>
            <a:endParaRPr lang="it-IT" sz="3700" b="1" dirty="0" smtClean="0">
              <a:solidFill>
                <a:srgbClr val="031B3C"/>
              </a:solidFill>
              <a:latin typeface="Tahoma"/>
              <a:cs typeface="Tahoma"/>
            </a:endParaRPr>
          </a:p>
          <a:p>
            <a:endParaRPr lang="it-IT" b="1" dirty="0">
              <a:latin typeface="Tahoma"/>
              <a:cs typeface="Tahoma"/>
            </a:endParaRPr>
          </a:p>
        </p:txBody>
      </p:sp>
    </p:spTree>
    <p:extLst>
      <p:ext uri="{BB962C8B-B14F-4D97-AF65-F5344CB8AC3E}">
        <p14:creationId xmlns:p14="http://schemas.microsoft.com/office/powerpoint/2010/main" val="15498650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Joint Master </a:t>
            </a:r>
            <a:r>
              <a:rPr lang="it-IT" dirty="0" err="1" smtClean="0"/>
              <a:t>Degrees</a:t>
            </a:r>
            <a:endParaRPr lang="it-IT" dirty="0"/>
          </a:p>
        </p:txBody>
      </p:sp>
      <p:sp>
        <p:nvSpPr>
          <p:cNvPr id="3" name="Segnaposto contenuto 2"/>
          <p:cNvSpPr>
            <a:spLocks noGrp="1"/>
          </p:cNvSpPr>
          <p:nvPr>
            <p:ph idx="1"/>
          </p:nvPr>
        </p:nvSpPr>
        <p:spPr/>
        <p:txBody>
          <a:bodyPr>
            <a:normAutofit fontScale="92500" lnSpcReduction="20000"/>
          </a:bodyPr>
          <a:lstStyle/>
          <a:p>
            <a:pPr>
              <a:buFont typeface="Arial"/>
              <a:buChar char="•"/>
            </a:pPr>
            <a:r>
              <a:rPr lang="it-IT" dirty="0" err="1" smtClean="0">
                <a:solidFill>
                  <a:schemeClr val="accent1">
                    <a:lumMod val="50000"/>
                  </a:schemeClr>
                </a:solidFill>
                <a:latin typeface="Tahoma"/>
                <a:cs typeface="Tahoma"/>
              </a:rPr>
              <a:t>foster</a:t>
            </a:r>
            <a:r>
              <a:rPr lang="it-IT" dirty="0" smtClean="0">
                <a:solidFill>
                  <a:schemeClr val="accent1">
                    <a:lumMod val="50000"/>
                  </a:schemeClr>
                </a:solidFill>
                <a:latin typeface="Tahoma"/>
                <a:cs typeface="Tahoma"/>
              </a:rPr>
              <a:t> </a:t>
            </a:r>
            <a:r>
              <a:rPr lang="it-IT" dirty="0" err="1" smtClean="0">
                <a:solidFill>
                  <a:schemeClr val="accent1">
                    <a:lumMod val="50000"/>
                  </a:schemeClr>
                </a:solidFill>
                <a:latin typeface="Tahoma"/>
                <a:cs typeface="Tahoma"/>
              </a:rPr>
              <a:t>quality</a:t>
            </a:r>
            <a:r>
              <a:rPr lang="it-IT" dirty="0" smtClean="0">
                <a:solidFill>
                  <a:schemeClr val="accent1">
                    <a:lumMod val="50000"/>
                  </a:schemeClr>
                </a:solidFill>
                <a:latin typeface="Tahoma"/>
                <a:cs typeface="Tahoma"/>
              </a:rPr>
              <a:t> </a:t>
            </a:r>
            <a:r>
              <a:rPr lang="it-IT" dirty="0" err="1" smtClean="0">
                <a:solidFill>
                  <a:schemeClr val="accent1">
                    <a:lumMod val="50000"/>
                  </a:schemeClr>
                </a:solidFill>
                <a:latin typeface="Tahoma"/>
                <a:cs typeface="Tahoma"/>
              </a:rPr>
              <a:t>improvements</a:t>
            </a:r>
            <a:r>
              <a:rPr lang="it-IT" dirty="0" smtClean="0">
                <a:solidFill>
                  <a:schemeClr val="accent1">
                    <a:lumMod val="50000"/>
                  </a:schemeClr>
                </a:solidFill>
                <a:latin typeface="Tahoma"/>
                <a:cs typeface="Tahoma"/>
              </a:rPr>
              <a:t>, </a:t>
            </a:r>
            <a:r>
              <a:rPr lang="it-IT" dirty="0" err="1" smtClean="0">
                <a:solidFill>
                  <a:schemeClr val="accent1">
                    <a:lumMod val="50000"/>
                  </a:schemeClr>
                </a:solidFill>
                <a:latin typeface="Tahoma"/>
                <a:cs typeface="Tahoma"/>
              </a:rPr>
              <a:t>innovation</a:t>
            </a:r>
            <a:r>
              <a:rPr lang="it-IT" dirty="0" smtClean="0">
                <a:solidFill>
                  <a:schemeClr val="accent1">
                    <a:lumMod val="50000"/>
                  </a:schemeClr>
                </a:solidFill>
                <a:latin typeface="Tahoma"/>
                <a:cs typeface="Tahoma"/>
              </a:rPr>
              <a:t>, </a:t>
            </a:r>
            <a:r>
              <a:rPr lang="it-IT" dirty="0" err="1" smtClean="0">
                <a:solidFill>
                  <a:schemeClr val="accent1">
                    <a:lumMod val="50000"/>
                  </a:schemeClr>
                </a:solidFill>
                <a:latin typeface="Tahoma"/>
                <a:cs typeface="Tahoma"/>
              </a:rPr>
              <a:t>excellence</a:t>
            </a:r>
            <a:r>
              <a:rPr lang="it-IT" dirty="0" smtClean="0">
                <a:solidFill>
                  <a:schemeClr val="accent1">
                    <a:lumMod val="50000"/>
                  </a:schemeClr>
                </a:solidFill>
                <a:latin typeface="Tahoma"/>
                <a:cs typeface="Tahoma"/>
              </a:rPr>
              <a:t> and </a:t>
            </a:r>
            <a:r>
              <a:rPr lang="it-IT" dirty="0" err="1" smtClean="0">
                <a:solidFill>
                  <a:schemeClr val="accent1">
                    <a:lumMod val="50000"/>
                  </a:schemeClr>
                </a:solidFill>
                <a:latin typeface="Tahoma"/>
                <a:cs typeface="Tahoma"/>
              </a:rPr>
              <a:t>internationalisation</a:t>
            </a:r>
            <a:r>
              <a:rPr lang="it-IT" dirty="0" smtClean="0">
                <a:solidFill>
                  <a:schemeClr val="accent1">
                    <a:lumMod val="50000"/>
                  </a:schemeClr>
                </a:solidFill>
                <a:latin typeface="Tahoma"/>
                <a:cs typeface="Tahoma"/>
              </a:rPr>
              <a:t> in </a:t>
            </a:r>
            <a:r>
              <a:rPr lang="it-IT" dirty="0" err="1" smtClean="0">
                <a:solidFill>
                  <a:schemeClr val="accent1">
                    <a:lumMod val="50000"/>
                  </a:schemeClr>
                </a:solidFill>
                <a:latin typeface="Tahoma"/>
                <a:cs typeface="Tahoma"/>
              </a:rPr>
              <a:t>HEIs</a:t>
            </a:r>
            <a:r>
              <a:rPr lang="it-IT" dirty="0" smtClean="0">
                <a:solidFill>
                  <a:schemeClr val="accent1">
                    <a:lumMod val="50000"/>
                  </a:schemeClr>
                </a:solidFill>
                <a:latin typeface="Tahoma"/>
                <a:cs typeface="Tahoma"/>
              </a:rPr>
              <a:t>;</a:t>
            </a:r>
          </a:p>
          <a:p>
            <a:pPr>
              <a:buFont typeface="Arial"/>
              <a:buChar char="•"/>
            </a:pPr>
            <a:r>
              <a:rPr lang="it-IT" dirty="0" err="1" smtClean="0">
                <a:solidFill>
                  <a:schemeClr val="accent1">
                    <a:lumMod val="50000"/>
                  </a:schemeClr>
                </a:solidFill>
                <a:latin typeface="Tahoma"/>
                <a:cs typeface="Tahoma"/>
              </a:rPr>
              <a:t>increase</a:t>
            </a:r>
            <a:r>
              <a:rPr lang="it-IT" dirty="0" smtClean="0">
                <a:solidFill>
                  <a:schemeClr val="accent1">
                    <a:lumMod val="50000"/>
                  </a:schemeClr>
                </a:solidFill>
                <a:latin typeface="Tahoma"/>
                <a:cs typeface="Tahoma"/>
              </a:rPr>
              <a:t> the quality and the attractiveness of the European Higher Education Area (EHEA) and supporting external action in the higher education field, by offering full degree scholarships to the best Master student worldwide;</a:t>
            </a:r>
          </a:p>
          <a:p>
            <a:pPr>
              <a:buFont typeface="Arial"/>
              <a:buChar char="•"/>
            </a:pPr>
            <a:r>
              <a:rPr lang="it-IT" dirty="0" err="1" smtClean="0">
                <a:solidFill>
                  <a:schemeClr val="accent1">
                    <a:lumMod val="50000"/>
                  </a:schemeClr>
                </a:solidFill>
                <a:latin typeface="Tahoma"/>
                <a:cs typeface="Tahoma"/>
              </a:rPr>
              <a:t>improve</a:t>
            </a:r>
            <a:r>
              <a:rPr lang="it-IT" dirty="0" smtClean="0">
                <a:solidFill>
                  <a:schemeClr val="accent1">
                    <a:lumMod val="50000"/>
                  </a:schemeClr>
                </a:solidFill>
                <a:latin typeface="Tahoma"/>
                <a:cs typeface="Tahoma"/>
              </a:rPr>
              <a:t> the level of competences and skills of Master graduates, and in particular their relevance for the labour market, through an increased involvement of employers.</a:t>
            </a:r>
            <a:endParaRPr lang="it-IT" dirty="0">
              <a:solidFill>
                <a:schemeClr val="accent1">
                  <a:lumMod val="50000"/>
                </a:schemeClr>
              </a:solidFill>
              <a:latin typeface="Tahoma"/>
              <a:cs typeface="Tahoma"/>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086" y="155600"/>
            <a:ext cx="9144000" cy="2041526"/>
          </a:xfrm>
          <a:solidFill>
            <a:schemeClr val="accent2">
              <a:lumMod val="50000"/>
            </a:schemeClr>
          </a:solidFill>
        </p:spPr>
        <p:txBody>
          <a:bodyPr/>
          <a:lstStyle/>
          <a:p>
            <a:r>
              <a:rPr lang="it-IT" sz="4000" dirty="0">
                <a:latin typeface="Tahoma"/>
                <a:cs typeface="Tahoma"/>
              </a:rPr>
              <a:t>KEY ACTION </a:t>
            </a:r>
            <a:r>
              <a:rPr lang="it-IT" sz="4000" dirty="0" smtClean="0">
                <a:latin typeface="Tahoma"/>
                <a:cs typeface="Tahoma"/>
              </a:rPr>
              <a:t>2 –COOPERATION FOR  INNOVATION AND THE EXCHANGE OF GOOD PRACTICES</a:t>
            </a:r>
            <a:endParaRPr lang="it-IT" sz="4000" dirty="0">
              <a:latin typeface="Tahoma"/>
              <a:cs typeface="Tahoma"/>
            </a:endParaRPr>
          </a:p>
        </p:txBody>
      </p:sp>
      <p:sp>
        <p:nvSpPr>
          <p:cNvPr id="3" name="Segnaposto contenuto 2"/>
          <p:cNvSpPr>
            <a:spLocks noGrp="1"/>
          </p:cNvSpPr>
          <p:nvPr>
            <p:ph idx="1"/>
          </p:nvPr>
        </p:nvSpPr>
        <p:spPr>
          <a:xfrm>
            <a:off x="841406" y="2821113"/>
            <a:ext cx="7716838" cy="3973387"/>
          </a:xfrm>
        </p:spPr>
        <p:txBody>
          <a:bodyPr>
            <a:normAutofit fontScale="55000" lnSpcReduction="20000"/>
          </a:bodyPr>
          <a:lstStyle/>
          <a:p>
            <a:pPr marL="0" indent="0">
              <a:buNone/>
            </a:pPr>
            <a:r>
              <a:rPr lang="en-US" sz="3700" u="sng" dirty="0" smtClean="0">
                <a:latin typeface="Tahoma"/>
                <a:cs typeface="Tahoma"/>
              </a:rPr>
              <a:t>This </a:t>
            </a:r>
            <a:r>
              <a:rPr lang="en-US" sz="3700" u="sng" dirty="0">
                <a:latin typeface="Tahoma"/>
                <a:cs typeface="Tahoma"/>
              </a:rPr>
              <a:t>Key Action supports</a:t>
            </a:r>
            <a:r>
              <a:rPr lang="en-US" sz="3700" dirty="0">
                <a:latin typeface="Tahoma"/>
                <a:cs typeface="Tahoma"/>
              </a:rPr>
              <a:t>:</a:t>
            </a:r>
          </a:p>
          <a:p>
            <a:r>
              <a:rPr lang="en-US" sz="3800" b="1" dirty="0">
                <a:solidFill>
                  <a:schemeClr val="accent1">
                    <a:lumMod val="50000"/>
                  </a:schemeClr>
                </a:solidFill>
                <a:latin typeface="Tahoma"/>
                <a:cs typeface="Tahoma"/>
              </a:rPr>
              <a:t>Transnational Strategic </a:t>
            </a:r>
            <a:r>
              <a:rPr lang="en-US" sz="3800" b="1" dirty="0" smtClean="0">
                <a:solidFill>
                  <a:schemeClr val="accent1">
                    <a:lumMod val="50000"/>
                  </a:schemeClr>
                </a:solidFill>
                <a:latin typeface="Tahoma"/>
                <a:cs typeface="Tahoma"/>
              </a:rPr>
              <a:t>Partnerships</a:t>
            </a:r>
            <a:r>
              <a:rPr lang="en-US" sz="3800" dirty="0" smtClean="0">
                <a:solidFill>
                  <a:schemeClr val="accent1">
                    <a:lumMod val="50000"/>
                  </a:schemeClr>
                </a:solidFill>
                <a:latin typeface="Tahoma"/>
                <a:cs typeface="Tahoma"/>
              </a:rPr>
              <a:t>;</a:t>
            </a:r>
            <a:r>
              <a:rPr lang="en-US" sz="3400" dirty="0" smtClean="0">
                <a:solidFill>
                  <a:schemeClr val="accent1">
                    <a:lumMod val="50000"/>
                  </a:schemeClr>
                </a:solidFill>
                <a:latin typeface="Tahoma"/>
                <a:cs typeface="Tahoma"/>
              </a:rPr>
              <a:t> aimed to develop initiatives addressing one or more fields of education training and youth and promote innovation, exchange of experience </a:t>
            </a:r>
            <a:r>
              <a:rPr lang="en-US" sz="3600" dirty="0" smtClean="0">
                <a:solidFill>
                  <a:schemeClr val="accent1">
                    <a:lumMod val="50000"/>
                  </a:schemeClr>
                </a:solidFill>
                <a:latin typeface="Tahoma"/>
                <a:cs typeface="Tahoma"/>
              </a:rPr>
              <a:t>and </a:t>
            </a:r>
            <a:r>
              <a:rPr lang="en-US" sz="3600" dirty="0">
                <a:solidFill>
                  <a:schemeClr val="accent1">
                    <a:lumMod val="50000"/>
                  </a:schemeClr>
                </a:solidFill>
                <a:latin typeface="Tahoma"/>
                <a:cs typeface="Tahoma"/>
              </a:rPr>
              <a:t>know-how between different type  of </a:t>
            </a:r>
            <a:r>
              <a:rPr lang="en-US" sz="3600" dirty="0" err="1">
                <a:solidFill>
                  <a:schemeClr val="accent1">
                    <a:lumMod val="50000"/>
                  </a:schemeClr>
                </a:solidFill>
                <a:latin typeface="Tahoma"/>
                <a:cs typeface="Tahoma"/>
              </a:rPr>
              <a:t>organisations</a:t>
            </a:r>
            <a:r>
              <a:rPr lang="en-US" sz="3600" dirty="0">
                <a:solidFill>
                  <a:schemeClr val="accent1">
                    <a:lumMod val="50000"/>
                  </a:schemeClr>
                </a:solidFill>
                <a:latin typeface="Tahoma"/>
                <a:cs typeface="Tahoma"/>
              </a:rPr>
              <a:t> involved in education, training and youth or in other relevant fields</a:t>
            </a:r>
            <a:r>
              <a:rPr lang="en-US" sz="3400" dirty="0" smtClean="0">
                <a:solidFill>
                  <a:schemeClr val="accent1">
                    <a:lumMod val="50000"/>
                  </a:schemeClr>
                </a:solidFill>
                <a:latin typeface="Tahoma"/>
                <a:cs typeface="Tahoma"/>
              </a:rPr>
              <a:t>   </a:t>
            </a:r>
            <a:r>
              <a:rPr lang="en-US" sz="2900" b="1" u="sng" dirty="0" smtClean="0">
                <a:latin typeface="Tahoma"/>
                <a:cs typeface="Tahoma"/>
              </a:rPr>
              <a:t>Grant </a:t>
            </a:r>
            <a:r>
              <a:rPr lang="en-US" sz="2900" b="1" u="sng" dirty="0">
                <a:latin typeface="Tahoma"/>
                <a:cs typeface="Tahoma"/>
              </a:rPr>
              <a:t>application submission by </a:t>
            </a:r>
            <a:r>
              <a:rPr lang="en-US" sz="2900" b="1" u="sng" dirty="0" smtClean="0">
                <a:latin typeface="Tahoma"/>
                <a:cs typeface="Tahoma"/>
              </a:rPr>
              <a:t>30</a:t>
            </a:r>
            <a:r>
              <a:rPr lang="en-US" sz="3200" dirty="0">
                <a:latin typeface="Tahoma"/>
                <a:cs typeface="Tahoma"/>
              </a:rPr>
              <a:t> </a:t>
            </a:r>
            <a:r>
              <a:rPr lang="en-US" sz="3200" b="1" u="sng" dirty="0" smtClean="0">
                <a:latin typeface="Tahoma"/>
                <a:cs typeface="Tahoma"/>
              </a:rPr>
              <a:t>A</a:t>
            </a:r>
            <a:r>
              <a:rPr lang="en-US" sz="2900" b="1" u="sng" dirty="0" smtClean="0">
                <a:latin typeface="Tahoma"/>
                <a:cs typeface="Tahoma"/>
              </a:rPr>
              <a:t>pril 2014 </a:t>
            </a:r>
            <a:r>
              <a:rPr lang="en-US" sz="2600" b="1" dirty="0" smtClean="0">
                <a:solidFill>
                  <a:schemeClr val="accent1">
                    <a:lumMod val="50000"/>
                  </a:schemeClr>
                </a:solidFill>
                <a:latin typeface="Tahoma"/>
                <a:cs typeface="Tahoma"/>
              </a:rPr>
              <a:t> </a:t>
            </a:r>
          </a:p>
          <a:p>
            <a:r>
              <a:rPr lang="en-US" sz="3800" b="1" dirty="0" smtClean="0">
                <a:solidFill>
                  <a:srgbClr val="031B3C"/>
                </a:solidFill>
                <a:latin typeface="Tahoma"/>
                <a:cs typeface="Tahoma"/>
              </a:rPr>
              <a:t>Knowledge Alliances</a:t>
            </a:r>
            <a:r>
              <a:rPr lang="en-US" sz="3800" dirty="0" smtClean="0">
                <a:solidFill>
                  <a:srgbClr val="031B3C"/>
                </a:solidFill>
                <a:latin typeface="Tahoma"/>
                <a:cs typeface="Tahoma"/>
              </a:rPr>
              <a:t>; </a:t>
            </a:r>
            <a:r>
              <a:rPr lang="en-US" sz="3600" dirty="0">
                <a:solidFill>
                  <a:srgbClr val="031B3C"/>
                </a:solidFill>
                <a:latin typeface="Tahoma"/>
                <a:cs typeface="Tahoma"/>
              </a:rPr>
              <a:t>between higher education institutions and enterprises which aim to foster innovation, entrepreneurship, creativity, employability, knowledge exchange and/or multidisciplinary teaching and learning</a:t>
            </a:r>
            <a:r>
              <a:rPr lang="en-US" sz="3400" dirty="0" smtClean="0">
                <a:solidFill>
                  <a:srgbClr val="031B3C"/>
                </a:solidFill>
                <a:latin typeface="Tahoma"/>
                <a:cs typeface="Tahoma"/>
              </a:rPr>
              <a:t> </a:t>
            </a:r>
            <a:r>
              <a:rPr lang="en-US" sz="3400" dirty="0" smtClean="0">
                <a:solidFill>
                  <a:schemeClr val="accent1">
                    <a:lumMod val="50000"/>
                  </a:schemeClr>
                </a:solidFill>
                <a:latin typeface="Tahoma"/>
                <a:cs typeface="Tahoma"/>
              </a:rPr>
              <a:t>                                            </a:t>
            </a:r>
            <a:r>
              <a:rPr lang="en-US" sz="2900" b="1" u="sng" dirty="0" smtClean="0">
                <a:latin typeface="Tahoma"/>
                <a:cs typeface="Tahoma"/>
              </a:rPr>
              <a:t>Grant </a:t>
            </a:r>
            <a:r>
              <a:rPr lang="en-US" sz="2900" b="1" u="sng" dirty="0">
                <a:latin typeface="Tahoma"/>
                <a:cs typeface="Tahoma"/>
              </a:rPr>
              <a:t>application submission by </a:t>
            </a:r>
            <a:r>
              <a:rPr lang="en-US" sz="2900" b="1" u="sng" dirty="0" smtClean="0">
                <a:latin typeface="Tahoma"/>
                <a:cs typeface="Tahoma"/>
              </a:rPr>
              <a:t>3 April 2014</a:t>
            </a:r>
            <a:endParaRPr lang="en-US" sz="2900" dirty="0" smtClean="0">
              <a:solidFill>
                <a:schemeClr val="accent1">
                  <a:lumMod val="50000"/>
                </a:schemeClr>
              </a:solidFill>
              <a:latin typeface="Tahoma"/>
              <a:cs typeface="Tahoma"/>
            </a:endParaRPr>
          </a:p>
          <a:p>
            <a:pPr marL="0" indent="0">
              <a:buNone/>
            </a:pPr>
            <a:endParaRPr lang="it-IT" sz="3400" b="1" dirty="0">
              <a:latin typeface="Tahoma"/>
              <a:cs typeface="Tahoma"/>
            </a:endParaRPr>
          </a:p>
        </p:txBody>
      </p:sp>
    </p:spTree>
    <p:extLst>
      <p:ext uri="{BB962C8B-B14F-4D97-AF65-F5344CB8AC3E}">
        <p14:creationId xmlns:p14="http://schemas.microsoft.com/office/powerpoint/2010/main" val="1990692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086" y="155600"/>
            <a:ext cx="9144000" cy="2041526"/>
          </a:xfrm>
          <a:solidFill>
            <a:schemeClr val="accent2">
              <a:lumMod val="50000"/>
            </a:schemeClr>
          </a:solidFill>
        </p:spPr>
        <p:txBody>
          <a:bodyPr/>
          <a:lstStyle/>
          <a:p>
            <a:r>
              <a:rPr lang="it-IT" sz="4000" dirty="0">
                <a:latin typeface="Tahoma"/>
                <a:cs typeface="Tahoma"/>
              </a:rPr>
              <a:t>KEY ACTION </a:t>
            </a:r>
            <a:r>
              <a:rPr lang="it-IT" sz="4000" dirty="0" smtClean="0">
                <a:latin typeface="Tahoma"/>
                <a:cs typeface="Tahoma"/>
              </a:rPr>
              <a:t>2 –COOPERATION FOR  INNOVATION AND THE EXCHANGE OF GOOD PRACTICES</a:t>
            </a:r>
            <a:endParaRPr lang="it-IT" sz="4000" dirty="0">
              <a:latin typeface="Tahoma"/>
              <a:cs typeface="Tahoma"/>
            </a:endParaRPr>
          </a:p>
        </p:txBody>
      </p:sp>
      <p:sp>
        <p:nvSpPr>
          <p:cNvPr id="3" name="Segnaposto contenuto 2"/>
          <p:cNvSpPr>
            <a:spLocks noGrp="1"/>
          </p:cNvSpPr>
          <p:nvPr>
            <p:ph idx="1"/>
          </p:nvPr>
        </p:nvSpPr>
        <p:spPr>
          <a:xfrm>
            <a:off x="841406" y="2427413"/>
            <a:ext cx="7716838" cy="4414512"/>
          </a:xfrm>
        </p:spPr>
        <p:txBody>
          <a:bodyPr>
            <a:normAutofit fontScale="47500" lnSpcReduction="20000"/>
          </a:bodyPr>
          <a:lstStyle/>
          <a:p>
            <a:pPr marL="0" indent="0">
              <a:buNone/>
            </a:pPr>
            <a:r>
              <a:rPr lang="en-US" sz="3700" u="sng" dirty="0" smtClean="0">
                <a:latin typeface="Tahoma"/>
                <a:cs typeface="Tahoma"/>
              </a:rPr>
              <a:t>This </a:t>
            </a:r>
            <a:r>
              <a:rPr lang="en-US" sz="3700" u="sng" dirty="0">
                <a:latin typeface="Tahoma"/>
                <a:cs typeface="Tahoma"/>
              </a:rPr>
              <a:t>Key Action supports</a:t>
            </a:r>
            <a:r>
              <a:rPr lang="en-US" sz="3700" dirty="0">
                <a:latin typeface="Tahoma"/>
                <a:cs typeface="Tahoma"/>
              </a:rPr>
              <a:t>:</a:t>
            </a:r>
          </a:p>
          <a:p>
            <a:r>
              <a:rPr lang="en-US" sz="3800" b="1" dirty="0" smtClean="0">
                <a:solidFill>
                  <a:schemeClr val="accent1">
                    <a:lumMod val="50000"/>
                  </a:schemeClr>
                </a:solidFill>
                <a:latin typeface="Tahoma"/>
                <a:cs typeface="Tahoma"/>
              </a:rPr>
              <a:t>Sector Skill Alliances;</a:t>
            </a:r>
            <a:r>
              <a:rPr lang="en-US" sz="4000" dirty="0">
                <a:solidFill>
                  <a:schemeClr val="accent1">
                    <a:lumMod val="50000"/>
                  </a:schemeClr>
                </a:solidFill>
                <a:latin typeface="Tahoma"/>
                <a:cs typeface="Tahoma"/>
              </a:rPr>
              <a:t> </a:t>
            </a:r>
            <a:r>
              <a:rPr lang="en-US" sz="3800" dirty="0">
                <a:solidFill>
                  <a:schemeClr val="accent1">
                    <a:lumMod val="50000"/>
                  </a:schemeClr>
                </a:solidFill>
                <a:latin typeface="Tahoma"/>
                <a:cs typeface="Tahoma"/>
              </a:rPr>
              <a:t>supporting the design and delivery of joint vocational training curricula, </a:t>
            </a:r>
            <a:r>
              <a:rPr lang="en-US" sz="3800" dirty="0" err="1">
                <a:solidFill>
                  <a:schemeClr val="accent1">
                    <a:lumMod val="50000"/>
                  </a:schemeClr>
                </a:solidFill>
                <a:latin typeface="Tahoma"/>
                <a:cs typeface="Tahoma"/>
              </a:rPr>
              <a:t>programmes</a:t>
            </a:r>
            <a:r>
              <a:rPr lang="en-US" sz="3800" dirty="0">
                <a:solidFill>
                  <a:schemeClr val="accent1">
                    <a:lumMod val="50000"/>
                  </a:schemeClr>
                </a:solidFill>
                <a:latin typeface="Tahoma"/>
                <a:cs typeface="Tahoma"/>
              </a:rPr>
              <a:t> and teaching and training methodologies, drawing on evidence of trends in a specific economic sector and skills needed in order to perform in one or more professional fields</a:t>
            </a:r>
            <a:r>
              <a:rPr lang="en-US" sz="3800" dirty="0" smtClean="0">
                <a:solidFill>
                  <a:schemeClr val="accent1">
                    <a:lumMod val="50000"/>
                  </a:schemeClr>
                </a:solidFill>
                <a:latin typeface="Tahoma"/>
                <a:cs typeface="Tahoma"/>
              </a:rPr>
              <a:t>;</a:t>
            </a:r>
            <a:endParaRPr lang="en-US" sz="3800" b="1" dirty="0" smtClean="0">
              <a:solidFill>
                <a:schemeClr val="accent1">
                  <a:lumMod val="50000"/>
                </a:schemeClr>
              </a:solidFill>
              <a:latin typeface="Tahoma"/>
              <a:cs typeface="Tahoma"/>
            </a:endParaRPr>
          </a:p>
          <a:p>
            <a:r>
              <a:rPr lang="en-US" sz="3800" b="1" dirty="0" smtClean="0">
                <a:solidFill>
                  <a:schemeClr val="accent1">
                    <a:lumMod val="50000"/>
                  </a:schemeClr>
                </a:solidFill>
                <a:latin typeface="Tahoma"/>
                <a:cs typeface="Tahoma"/>
              </a:rPr>
              <a:t>Capacity Building;</a:t>
            </a:r>
            <a:r>
              <a:rPr lang="en-US" sz="3800" dirty="0">
                <a:solidFill>
                  <a:schemeClr val="accent1">
                    <a:lumMod val="50000"/>
                  </a:schemeClr>
                </a:solidFill>
              </a:rPr>
              <a:t> </a:t>
            </a:r>
            <a:r>
              <a:rPr lang="en-US" sz="3800" dirty="0">
                <a:solidFill>
                  <a:schemeClr val="accent1">
                    <a:lumMod val="50000"/>
                  </a:schemeClr>
                </a:solidFill>
                <a:latin typeface="Tahoma"/>
                <a:cs typeface="Tahoma"/>
              </a:rPr>
              <a:t>projects supporting cooperation with Partner Countries in the fields of higher education and youth</a:t>
            </a:r>
            <a:endParaRPr lang="en-US" sz="3800" b="1" dirty="0" smtClean="0">
              <a:solidFill>
                <a:schemeClr val="accent1">
                  <a:lumMod val="50000"/>
                </a:schemeClr>
              </a:solidFill>
              <a:latin typeface="Tahoma"/>
              <a:cs typeface="Tahoma"/>
            </a:endParaRPr>
          </a:p>
          <a:p>
            <a:r>
              <a:rPr lang="en-US" sz="3800" b="1" dirty="0" smtClean="0">
                <a:solidFill>
                  <a:schemeClr val="accent1">
                    <a:lumMod val="50000"/>
                  </a:schemeClr>
                </a:solidFill>
                <a:latin typeface="Tahoma"/>
                <a:cs typeface="Tahoma"/>
              </a:rPr>
              <a:t>Platforms such as </a:t>
            </a:r>
            <a:r>
              <a:rPr lang="en-US" sz="3800" b="1" dirty="0" err="1" smtClean="0">
                <a:solidFill>
                  <a:schemeClr val="accent1">
                    <a:lumMod val="50000"/>
                  </a:schemeClr>
                </a:solidFill>
                <a:latin typeface="Tahoma"/>
                <a:cs typeface="Tahoma"/>
              </a:rPr>
              <a:t>eTwinning</a:t>
            </a:r>
            <a:r>
              <a:rPr lang="en-US" sz="3800" b="1" dirty="0" smtClean="0">
                <a:solidFill>
                  <a:schemeClr val="accent1">
                    <a:lumMod val="50000"/>
                  </a:schemeClr>
                </a:solidFill>
                <a:latin typeface="Tahoma"/>
                <a:cs typeface="Tahoma"/>
              </a:rPr>
              <a:t>, European Platform for Adult Learning (EPALE) and the </a:t>
            </a:r>
            <a:r>
              <a:rPr lang="en-US" sz="3800" b="1" dirty="0" err="1" smtClean="0">
                <a:solidFill>
                  <a:schemeClr val="accent1">
                    <a:lumMod val="50000"/>
                  </a:schemeClr>
                </a:solidFill>
                <a:latin typeface="Tahoma"/>
                <a:cs typeface="Tahoma"/>
              </a:rPr>
              <a:t>EuropeanYouth</a:t>
            </a:r>
            <a:r>
              <a:rPr lang="en-US" sz="3800" b="1" dirty="0" smtClean="0">
                <a:solidFill>
                  <a:schemeClr val="accent1">
                    <a:lumMod val="50000"/>
                  </a:schemeClr>
                </a:solidFill>
                <a:latin typeface="Tahoma"/>
                <a:cs typeface="Tahoma"/>
              </a:rPr>
              <a:t> Portal;</a:t>
            </a:r>
            <a:r>
              <a:rPr lang="en-US" sz="3600" dirty="0">
                <a:solidFill>
                  <a:schemeClr val="accent1">
                    <a:lumMod val="50000"/>
                  </a:schemeClr>
                </a:solidFill>
              </a:rPr>
              <a:t> </a:t>
            </a:r>
            <a:r>
              <a:rPr lang="en-US" sz="3800" dirty="0">
                <a:solidFill>
                  <a:schemeClr val="accent1">
                    <a:lumMod val="50000"/>
                  </a:schemeClr>
                </a:solidFill>
                <a:latin typeface="Tahoma"/>
                <a:cs typeface="Tahoma"/>
              </a:rPr>
              <a:t>offering virtual collaboration spaces, databases of opportunities, communities of practices and other online services for teachers, trainers and practitioners in the field of school and </a:t>
            </a:r>
            <a:r>
              <a:rPr lang="en-US" sz="3800" dirty="0" smtClean="0">
                <a:solidFill>
                  <a:schemeClr val="accent1">
                    <a:lumMod val="50000"/>
                  </a:schemeClr>
                </a:solidFill>
                <a:latin typeface="Tahoma"/>
                <a:cs typeface="Tahoma"/>
              </a:rPr>
              <a:t>adult education </a:t>
            </a:r>
            <a:r>
              <a:rPr lang="en-US" sz="3800" dirty="0">
                <a:solidFill>
                  <a:schemeClr val="accent1">
                    <a:lumMod val="50000"/>
                  </a:schemeClr>
                </a:solidFill>
                <a:latin typeface="Tahoma"/>
                <a:cs typeface="Tahoma"/>
              </a:rPr>
              <a:t>as well as for young people, volunteers and youth workers across Europe and </a:t>
            </a:r>
            <a:r>
              <a:rPr lang="en-US" sz="3800" dirty="0" smtClean="0">
                <a:solidFill>
                  <a:schemeClr val="accent1">
                    <a:lumMod val="50000"/>
                  </a:schemeClr>
                </a:solidFill>
                <a:latin typeface="Tahoma"/>
                <a:cs typeface="Tahoma"/>
              </a:rPr>
              <a:t>beyond</a:t>
            </a:r>
            <a:r>
              <a:rPr lang="en-US" sz="3800" dirty="0">
                <a:solidFill>
                  <a:schemeClr val="accent1">
                    <a:lumMod val="50000"/>
                  </a:schemeClr>
                </a:solidFill>
                <a:latin typeface="Tahoma"/>
                <a:cs typeface="Tahoma"/>
              </a:rPr>
              <a:t>.</a:t>
            </a:r>
          </a:p>
          <a:p>
            <a:endParaRPr lang="en-US" sz="3600" dirty="0">
              <a:solidFill>
                <a:schemeClr val="tx1"/>
              </a:solidFill>
            </a:endParaRPr>
          </a:p>
          <a:p>
            <a:endParaRPr lang="en-US" sz="3400" b="1" dirty="0" smtClean="0">
              <a:latin typeface="Tahoma"/>
              <a:cs typeface="Tahoma"/>
            </a:endParaRPr>
          </a:p>
          <a:p>
            <a:endParaRPr lang="it-IT" sz="3400" b="1" dirty="0">
              <a:latin typeface="Tahoma"/>
              <a:cs typeface="Tahoma"/>
            </a:endParaRPr>
          </a:p>
        </p:txBody>
      </p:sp>
    </p:spTree>
    <p:extLst>
      <p:ext uri="{BB962C8B-B14F-4D97-AF65-F5344CB8AC3E}">
        <p14:creationId xmlns:p14="http://schemas.microsoft.com/office/powerpoint/2010/main" val="9153371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086" y="257200"/>
            <a:ext cx="9144000" cy="2041526"/>
          </a:xfrm>
          <a:solidFill>
            <a:schemeClr val="accent2">
              <a:lumMod val="50000"/>
            </a:schemeClr>
          </a:solidFill>
        </p:spPr>
        <p:txBody>
          <a:bodyPr/>
          <a:lstStyle/>
          <a:p>
            <a:r>
              <a:rPr lang="it-IT" sz="4000" dirty="0">
                <a:latin typeface="Tahoma"/>
                <a:cs typeface="Tahoma"/>
              </a:rPr>
              <a:t>KEY ACTION </a:t>
            </a:r>
            <a:r>
              <a:rPr lang="it-IT" sz="4000" dirty="0" smtClean="0">
                <a:latin typeface="Tahoma"/>
                <a:cs typeface="Tahoma"/>
              </a:rPr>
              <a:t>3 – SUPPORT FOR POLICY REFORMS</a:t>
            </a:r>
            <a:endParaRPr lang="it-IT" sz="4000" dirty="0">
              <a:latin typeface="Tahoma"/>
              <a:cs typeface="Tahoma"/>
            </a:endParaRPr>
          </a:p>
        </p:txBody>
      </p:sp>
      <p:sp>
        <p:nvSpPr>
          <p:cNvPr id="3" name="Segnaposto contenuto 2"/>
          <p:cNvSpPr>
            <a:spLocks noGrp="1"/>
          </p:cNvSpPr>
          <p:nvPr>
            <p:ph idx="1"/>
          </p:nvPr>
        </p:nvSpPr>
        <p:spPr>
          <a:xfrm>
            <a:off x="841406" y="2019733"/>
            <a:ext cx="7716838" cy="4628548"/>
          </a:xfrm>
        </p:spPr>
        <p:txBody>
          <a:bodyPr>
            <a:normAutofit fontScale="25000" lnSpcReduction="20000"/>
          </a:bodyPr>
          <a:lstStyle/>
          <a:p>
            <a:pPr marL="0" indent="0">
              <a:buNone/>
            </a:pPr>
            <a:r>
              <a:rPr lang="en-US" sz="6400" u="sng" dirty="0" smtClean="0">
                <a:latin typeface="Tahoma"/>
                <a:cs typeface="Tahoma"/>
              </a:rPr>
              <a:t>This </a:t>
            </a:r>
            <a:r>
              <a:rPr lang="en-US" sz="6400" u="sng" dirty="0">
                <a:latin typeface="Tahoma"/>
                <a:cs typeface="Tahoma"/>
              </a:rPr>
              <a:t>Key Action supports</a:t>
            </a:r>
            <a:r>
              <a:rPr lang="en-US" sz="6400" dirty="0">
                <a:latin typeface="Tahoma"/>
                <a:cs typeface="Tahoma"/>
              </a:rPr>
              <a:t>:</a:t>
            </a:r>
          </a:p>
          <a:p>
            <a:r>
              <a:rPr lang="en-US" sz="6400" b="1" dirty="0" smtClean="0">
                <a:solidFill>
                  <a:srgbClr val="031B3C"/>
                </a:solidFill>
                <a:latin typeface="Tahoma"/>
                <a:cs typeface="Tahoma"/>
              </a:rPr>
              <a:t>Knowledge in the fields of education, training and youth </a:t>
            </a:r>
            <a:r>
              <a:rPr lang="en-US" sz="6400" dirty="0" smtClean="0">
                <a:solidFill>
                  <a:srgbClr val="031B3C"/>
                </a:solidFill>
                <a:latin typeface="Tahoma"/>
                <a:cs typeface="Tahoma"/>
              </a:rPr>
              <a:t>for evidence-based policy making and monitoring in the framework of Europe 2020;</a:t>
            </a:r>
            <a:r>
              <a:rPr lang="en-US" sz="6400" b="1" dirty="0" smtClean="0">
                <a:solidFill>
                  <a:srgbClr val="031B3C"/>
                </a:solidFill>
                <a:latin typeface="Tahoma"/>
                <a:cs typeface="Tahoma"/>
              </a:rPr>
              <a:t> </a:t>
            </a:r>
          </a:p>
          <a:p>
            <a:r>
              <a:rPr lang="en-US" sz="6400" b="1" dirty="0" smtClean="0">
                <a:solidFill>
                  <a:srgbClr val="031B3C"/>
                </a:solidFill>
                <a:latin typeface="Tahoma"/>
                <a:cs typeface="Tahoma"/>
              </a:rPr>
              <a:t>Prospective Initiatives </a:t>
            </a:r>
            <a:r>
              <a:rPr lang="en-US" sz="6400" dirty="0" smtClean="0">
                <a:solidFill>
                  <a:srgbClr val="031B3C"/>
                </a:solidFill>
                <a:latin typeface="Tahoma"/>
                <a:cs typeface="Tahoma"/>
              </a:rPr>
              <a:t>to stimulate innovative policy development among stakeholders and to enable public authorities to test the effectiveness of innovative policies through field trials based on sound evaluation methodologies; </a:t>
            </a:r>
          </a:p>
          <a:p>
            <a:r>
              <a:rPr lang="en-US" sz="6400" b="1" dirty="0" smtClean="0">
                <a:solidFill>
                  <a:srgbClr val="031B3C"/>
                </a:solidFill>
                <a:latin typeface="Tahoma"/>
                <a:cs typeface="Tahoma"/>
              </a:rPr>
              <a:t>Support to European policy tools </a:t>
            </a:r>
            <a:r>
              <a:rPr lang="en-US" sz="6400" dirty="0" smtClean="0">
                <a:solidFill>
                  <a:srgbClr val="031B3C"/>
                </a:solidFill>
                <a:latin typeface="Tahoma"/>
                <a:cs typeface="Tahoma"/>
              </a:rPr>
              <a:t>to facilitate transparency and recognition </a:t>
            </a:r>
            <a:r>
              <a:rPr lang="en-US" sz="6400" dirty="0">
                <a:solidFill>
                  <a:srgbClr val="031B3C"/>
                </a:solidFill>
                <a:latin typeface="Tahoma"/>
                <a:cs typeface="Tahoma"/>
              </a:rPr>
              <a:t>recognition of skills and </a:t>
            </a:r>
            <a:r>
              <a:rPr lang="en-US" sz="6400" dirty="0" smtClean="0">
                <a:solidFill>
                  <a:srgbClr val="031B3C"/>
                </a:solidFill>
                <a:latin typeface="Tahoma"/>
                <a:cs typeface="Tahoma"/>
              </a:rPr>
              <a:t>qualifications</a:t>
            </a:r>
            <a:r>
              <a:rPr lang="en-US" sz="6400" dirty="0" smtClean="0">
                <a:solidFill>
                  <a:srgbClr val="031B3C"/>
                </a:solidFill>
              </a:rPr>
              <a:t>, </a:t>
            </a:r>
            <a:r>
              <a:rPr lang="en-US" sz="6400" dirty="0" smtClean="0">
                <a:solidFill>
                  <a:srgbClr val="031B3C"/>
                </a:solidFill>
                <a:latin typeface="Tahoma"/>
                <a:cs typeface="Tahoma"/>
              </a:rPr>
              <a:t>as well </a:t>
            </a:r>
            <a:r>
              <a:rPr lang="en-US" sz="6400" dirty="0">
                <a:solidFill>
                  <a:srgbClr val="031B3C"/>
                </a:solidFill>
                <a:latin typeface="Tahoma"/>
                <a:cs typeface="Tahoma"/>
              </a:rPr>
              <a:t>as the transfer of credits, to foster quality assurance, support validation of non-formal and </a:t>
            </a:r>
            <a:r>
              <a:rPr lang="en-US" sz="6400" dirty="0" smtClean="0">
                <a:solidFill>
                  <a:srgbClr val="031B3C"/>
                </a:solidFill>
                <a:latin typeface="Tahoma"/>
                <a:cs typeface="Tahoma"/>
              </a:rPr>
              <a:t>informal learning</a:t>
            </a:r>
            <a:r>
              <a:rPr lang="en-US" sz="6400" dirty="0">
                <a:solidFill>
                  <a:srgbClr val="031B3C"/>
                </a:solidFill>
                <a:latin typeface="Tahoma"/>
                <a:cs typeface="Tahoma"/>
              </a:rPr>
              <a:t>, skills management and guidance</a:t>
            </a:r>
            <a:r>
              <a:rPr lang="en-US" sz="6400" dirty="0" smtClean="0">
                <a:solidFill>
                  <a:srgbClr val="031B3C"/>
                </a:solidFill>
                <a:latin typeface="Tahoma"/>
                <a:cs typeface="Tahoma"/>
              </a:rPr>
              <a:t> </a:t>
            </a:r>
            <a:r>
              <a:rPr lang="en-US" sz="6400" b="1" dirty="0" smtClean="0">
                <a:solidFill>
                  <a:srgbClr val="031B3C"/>
                </a:solidFill>
                <a:latin typeface="Tahoma"/>
                <a:cs typeface="Tahoma"/>
              </a:rPr>
              <a:t>;</a:t>
            </a:r>
          </a:p>
          <a:p>
            <a:r>
              <a:rPr lang="en-US" sz="6400" b="1" dirty="0" smtClean="0">
                <a:solidFill>
                  <a:srgbClr val="031B3C"/>
                </a:solidFill>
                <a:latin typeface="Tahoma"/>
                <a:cs typeface="Tahoma"/>
              </a:rPr>
              <a:t>Cooperation with international organizations </a:t>
            </a:r>
            <a:r>
              <a:rPr lang="en-US" sz="6400" dirty="0" smtClean="0">
                <a:solidFill>
                  <a:srgbClr val="031B3C"/>
                </a:solidFill>
                <a:latin typeface="Tahoma"/>
                <a:cs typeface="Tahoma"/>
              </a:rPr>
              <a:t>with highly recognized expertise and analytical capacity to strengthen the impact and added value of policies in the fields of education </a:t>
            </a:r>
            <a:r>
              <a:rPr lang="en-US" sz="6400" dirty="0" err="1" smtClean="0">
                <a:solidFill>
                  <a:srgbClr val="031B3C"/>
                </a:solidFill>
                <a:latin typeface="Tahoma"/>
                <a:cs typeface="Tahoma"/>
              </a:rPr>
              <a:t>ì</a:t>
            </a:r>
            <a:r>
              <a:rPr lang="en-US" sz="6400" dirty="0" smtClean="0">
                <a:solidFill>
                  <a:srgbClr val="031B3C"/>
                </a:solidFill>
                <a:latin typeface="Tahoma"/>
                <a:cs typeface="Tahoma"/>
              </a:rPr>
              <a:t>, training and youth</a:t>
            </a:r>
            <a:r>
              <a:rPr lang="en-US" sz="6400" b="1" dirty="0" smtClean="0">
                <a:solidFill>
                  <a:srgbClr val="031B3C"/>
                </a:solidFill>
                <a:latin typeface="Tahoma"/>
                <a:cs typeface="Tahoma"/>
              </a:rPr>
              <a:t>;</a:t>
            </a:r>
          </a:p>
          <a:p>
            <a:r>
              <a:rPr lang="en-US" sz="6400" b="1" dirty="0" smtClean="0">
                <a:solidFill>
                  <a:srgbClr val="031B3C"/>
                </a:solidFill>
                <a:latin typeface="Tahoma"/>
                <a:cs typeface="Tahoma"/>
              </a:rPr>
              <a:t>Stakeholders dialogue, policy and </a:t>
            </a:r>
            <a:r>
              <a:rPr lang="en-US" sz="6400" b="1" dirty="0" err="1" smtClean="0">
                <a:solidFill>
                  <a:srgbClr val="031B3C"/>
                </a:solidFill>
                <a:latin typeface="Tahoma"/>
                <a:cs typeface="Tahoma"/>
              </a:rPr>
              <a:t>Programme</a:t>
            </a:r>
            <a:r>
              <a:rPr lang="en-US" sz="6400" b="1" dirty="0" smtClean="0">
                <a:solidFill>
                  <a:srgbClr val="031B3C"/>
                </a:solidFill>
                <a:latin typeface="Tahoma"/>
                <a:cs typeface="Tahoma"/>
              </a:rPr>
              <a:t> promotion </a:t>
            </a:r>
            <a:r>
              <a:rPr lang="en-US" sz="6400" dirty="0" smtClean="0">
                <a:solidFill>
                  <a:srgbClr val="031B3C"/>
                </a:solidFill>
                <a:latin typeface="Tahoma"/>
                <a:cs typeface="Tahoma"/>
              </a:rPr>
              <a:t>with public authorities, providers and stakeholders necessary for raising awareness about the external dimension of EU education, training and youth policies.</a:t>
            </a:r>
            <a:endParaRPr lang="en-US" sz="6400" b="1" dirty="0" smtClean="0">
              <a:solidFill>
                <a:srgbClr val="031B3C"/>
              </a:solidFill>
              <a:latin typeface="Tahoma"/>
              <a:cs typeface="Tahoma"/>
            </a:endParaRPr>
          </a:p>
          <a:p>
            <a:endParaRPr lang="it-IT" sz="3400" b="1" dirty="0">
              <a:latin typeface="Tahoma"/>
              <a:cs typeface="Tahoma"/>
            </a:endParaRPr>
          </a:p>
        </p:txBody>
      </p:sp>
    </p:spTree>
    <p:extLst>
      <p:ext uri="{BB962C8B-B14F-4D97-AF65-F5344CB8AC3E}">
        <p14:creationId xmlns:p14="http://schemas.microsoft.com/office/powerpoint/2010/main" val="30049939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59966" y="257200"/>
            <a:ext cx="7067948" cy="1477630"/>
          </a:xfrm>
          <a:solidFill>
            <a:schemeClr val="accent2">
              <a:lumMod val="50000"/>
            </a:schemeClr>
          </a:solidFill>
        </p:spPr>
        <p:txBody>
          <a:bodyPr/>
          <a:lstStyle/>
          <a:p>
            <a:r>
              <a:rPr lang="it-IT" sz="4000" dirty="0" smtClean="0">
                <a:latin typeface="Tahoma"/>
                <a:cs typeface="Tahoma"/>
              </a:rPr>
              <a:t>JEAN MONNET ACTIVITIES</a:t>
            </a:r>
            <a:endParaRPr lang="it-IT" sz="4000" dirty="0">
              <a:latin typeface="Tahoma"/>
              <a:cs typeface="Tahoma"/>
            </a:endParaRPr>
          </a:p>
        </p:txBody>
      </p:sp>
      <p:sp>
        <p:nvSpPr>
          <p:cNvPr id="3" name="Segnaposto contenuto 2"/>
          <p:cNvSpPr>
            <a:spLocks noGrp="1"/>
          </p:cNvSpPr>
          <p:nvPr>
            <p:ph idx="1"/>
          </p:nvPr>
        </p:nvSpPr>
        <p:spPr>
          <a:xfrm>
            <a:off x="841406" y="1833852"/>
            <a:ext cx="7716838" cy="4904103"/>
          </a:xfrm>
        </p:spPr>
        <p:txBody>
          <a:bodyPr>
            <a:normAutofit fontScale="25000" lnSpcReduction="20000"/>
          </a:bodyPr>
          <a:lstStyle/>
          <a:p>
            <a:pPr marL="0" indent="0">
              <a:buNone/>
            </a:pPr>
            <a:r>
              <a:rPr lang="en-US" sz="7200" u="sng" dirty="0" smtClean="0">
                <a:latin typeface="Tahoma"/>
                <a:cs typeface="Tahoma"/>
              </a:rPr>
              <a:t>The Jean Monnet activities support:</a:t>
            </a:r>
            <a:endParaRPr lang="en-US" sz="7200" dirty="0">
              <a:latin typeface="Tahoma"/>
              <a:cs typeface="Tahoma"/>
            </a:endParaRPr>
          </a:p>
          <a:p>
            <a:r>
              <a:rPr lang="en-US" sz="7200" b="1" dirty="0" smtClean="0">
                <a:solidFill>
                  <a:srgbClr val="031B3C"/>
                </a:solidFill>
                <a:latin typeface="Tahoma"/>
                <a:cs typeface="Tahoma"/>
              </a:rPr>
              <a:t>Academic Modules, Chairs, </a:t>
            </a:r>
            <a:r>
              <a:rPr lang="en-US" sz="7200" b="1" dirty="0" err="1" smtClean="0">
                <a:solidFill>
                  <a:srgbClr val="031B3C"/>
                </a:solidFill>
                <a:latin typeface="Tahoma"/>
                <a:cs typeface="Tahoma"/>
              </a:rPr>
              <a:t>Centres</a:t>
            </a:r>
            <a:r>
              <a:rPr lang="en-US" sz="7200" b="1" dirty="0" smtClean="0">
                <a:solidFill>
                  <a:srgbClr val="031B3C"/>
                </a:solidFill>
                <a:latin typeface="Tahoma"/>
                <a:cs typeface="Tahoma"/>
              </a:rPr>
              <a:t> of Excellence </a:t>
            </a:r>
            <a:r>
              <a:rPr lang="en-US" sz="7200" dirty="0" smtClean="0">
                <a:solidFill>
                  <a:srgbClr val="031B3C"/>
                </a:solidFill>
                <a:latin typeface="Tahoma"/>
                <a:cs typeface="Tahoma"/>
              </a:rPr>
              <a:t>in order to deepen teaching in European integration studies;</a:t>
            </a:r>
            <a:r>
              <a:rPr lang="en-US" sz="7200" b="1" dirty="0" smtClean="0">
                <a:solidFill>
                  <a:srgbClr val="031B3C"/>
                </a:solidFill>
                <a:latin typeface="Tahoma"/>
                <a:cs typeface="Tahoma"/>
              </a:rPr>
              <a:t> </a:t>
            </a:r>
          </a:p>
          <a:p>
            <a:r>
              <a:rPr lang="en-US" sz="7200" b="1" dirty="0" smtClean="0">
                <a:solidFill>
                  <a:srgbClr val="031B3C"/>
                </a:solidFill>
                <a:latin typeface="Tahoma"/>
                <a:cs typeface="Tahoma"/>
              </a:rPr>
              <a:t>Policy debate with academic world supported through:</a:t>
            </a:r>
          </a:p>
          <a:p>
            <a:pPr lvl="1"/>
            <a:r>
              <a:rPr lang="en-US" sz="7200" b="1" dirty="0" smtClean="0">
                <a:solidFill>
                  <a:srgbClr val="031B3C"/>
                </a:solidFill>
                <a:latin typeface="Tahoma"/>
                <a:cs typeface="Tahoma"/>
              </a:rPr>
              <a:t>Networks </a:t>
            </a:r>
            <a:r>
              <a:rPr lang="en-US" sz="7200" dirty="0" smtClean="0">
                <a:solidFill>
                  <a:srgbClr val="031B3C"/>
                </a:solidFill>
                <a:latin typeface="Tahoma"/>
                <a:cs typeface="Tahoma"/>
              </a:rPr>
              <a:t>to enhance cooperation between different universities and create a high knowledge exchange platform;</a:t>
            </a:r>
            <a:endParaRPr lang="en-US" sz="7200" b="1" dirty="0" smtClean="0">
              <a:solidFill>
                <a:srgbClr val="031B3C"/>
              </a:solidFill>
              <a:latin typeface="Tahoma"/>
              <a:cs typeface="Tahoma"/>
            </a:endParaRPr>
          </a:p>
          <a:p>
            <a:pPr lvl="1"/>
            <a:r>
              <a:rPr lang="en-US" sz="7200" b="1" dirty="0" smtClean="0">
                <a:solidFill>
                  <a:srgbClr val="031B3C"/>
                </a:solidFill>
                <a:latin typeface="Tahoma"/>
                <a:cs typeface="Tahoma"/>
              </a:rPr>
              <a:t>Projects </a:t>
            </a:r>
            <a:r>
              <a:rPr lang="en-US" sz="7200" dirty="0" smtClean="0">
                <a:solidFill>
                  <a:srgbClr val="031B3C"/>
                </a:solidFill>
                <a:latin typeface="Tahoma"/>
                <a:cs typeface="Tahoma"/>
              </a:rPr>
              <a:t>for innovation and </a:t>
            </a:r>
            <a:r>
              <a:rPr lang="en-US" sz="7200" dirty="0" err="1" smtClean="0">
                <a:solidFill>
                  <a:srgbClr val="031B3C"/>
                </a:solidFill>
                <a:latin typeface="Tahoma"/>
                <a:cs typeface="Tahoma"/>
              </a:rPr>
              <a:t>cross-fertilisation</a:t>
            </a:r>
            <a:r>
              <a:rPr lang="en-US" sz="7200" dirty="0" smtClean="0">
                <a:solidFill>
                  <a:srgbClr val="031B3C"/>
                </a:solidFill>
                <a:latin typeface="Tahoma"/>
                <a:cs typeface="Tahoma"/>
              </a:rPr>
              <a:t> and spread of EU content aimed to promote discussion and reflection on EU issues</a:t>
            </a:r>
            <a:endParaRPr lang="en-US" sz="7200" b="1" dirty="0" smtClean="0">
              <a:solidFill>
                <a:srgbClr val="031B3C"/>
              </a:solidFill>
              <a:latin typeface="Tahoma"/>
              <a:cs typeface="Tahoma"/>
            </a:endParaRPr>
          </a:p>
          <a:p>
            <a:r>
              <a:rPr lang="en-US" sz="7200" b="1" dirty="0" smtClean="0">
                <a:solidFill>
                  <a:srgbClr val="031B3C"/>
                </a:solidFill>
                <a:latin typeface="Tahoma"/>
                <a:cs typeface="Tahoma"/>
              </a:rPr>
              <a:t>Support to institutions and associations </a:t>
            </a:r>
            <a:r>
              <a:rPr lang="en-US" sz="7200" dirty="0" smtClean="0">
                <a:solidFill>
                  <a:srgbClr val="031B3C"/>
                </a:solidFill>
                <a:latin typeface="Tahoma"/>
                <a:cs typeface="Tahoma"/>
              </a:rPr>
              <a:t>to organize and carry on statutory activities of associations dealing with EU studies and EU issues</a:t>
            </a:r>
          </a:p>
          <a:p>
            <a:r>
              <a:rPr lang="en-US" sz="7200" b="1" dirty="0" smtClean="0">
                <a:solidFill>
                  <a:srgbClr val="031B3C"/>
                </a:solidFill>
                <a:latin typeface="Tahoma"/>
                <a:cs typeface="Tahoma"/>
              </a:rPr>
              <a:t>Studies and conferences </a:t>
            </a:r>
            <a:r>
              <a:rPr lang="en-US" sz="7200" dirty="0" smtClean="0">
                <a:solidFill>
                  <a:srgbClr val="031B3C"/>
                </a:solidFill>
                <a:latin typeface="Tahoma"/>
                <a:cs typeface="Tahoma"/>
              </a:rPr>
              <a:t>with the purpose of providing policy-makers with new insight and concrete suggestions and to reflect on the current issues of the EU in </a:t>
            </a:r>
            <a:r>
              <a:rPr lang="en-US" sz="7200" dirty="0">
                <a:solidFill>
                  <a:srgbClr val="031B3C"/>
                </a:solidFill>
                <a:latin typeface="Tahoma"/>
                <a:cs typeface="Tahoma"/>
              </a:rPr>
              <a:t>particular through the annual major international </a:t>
            </a:r>
            <a:r>
              <a:rPr lang="en-US" sz="7200" dirty="0" smtClean="0">
                <a:solidFill>
                  <a:srgbClr val="031B3C"/>
                </a:solidFill>
                <a:latin typeface="Tahoma"/>
                <a:cs typeface="Tahoma"/>
              </a:rPr>
              <a:t>conference </a:t>
            </a:r>
            <a:r>
              <a:rPr lang="en-US" sz="7200" dirty="0">
                <a:solidFill>
                  <a:srgbClr val="031B3C"/>
                </a:solidFill>
                <a:latin typeface="Tahoma"/>
                <a:cs typeface="Tahoma"/>
              </a:rPr>
              <a:t>on highly political subjects with the </a:t>
            </a:r>
            <a:r>
              <a:rPr lang="en-US" sz="7200" dirty="0" smtClean="0">
                <a:solidFill>
                  <a:srgbClr val="031B3C"/>
                </a:solidFill>
                <a:latin typeface="Tahoma"/>
                <a:cs typeface="Tahoma"/>
              </a:rPr>
              <a:t>participation </a:t>
            </a:r>
            <a:r>
              <a:rPr lang="en-US" sz="7200" dirty="0">
                <a:solidFill>
                  <a:srgbClr val="031B3C"/>
                </a:solidFill>
                <a:latin typeface="Tahoma"/>
                <a:cs typeface="Tahoma"/>
              </a:rPr>
              <a:t>of policymakers</a:t>
            </a:r>
            <a:r>
              <a:rPr lang="en-US" sz="7200" dirty="0" smtClean="0">
                <a:solidFill>
                  <a:srgbClr val="031B3C"/>
                </a:solidFill>
                <a:latin typeface="Tahoma"/>
                <a:cs typeface="Tahoma"/>
              </a:rPr>
              <a:t>, civil </a:t>
            </a:r>
            <a:r>
              <a:rPr lang="en-US" sz="7200" dirty="0">
                <a:solidFill>
                  <a:srgbClr val="031B3C"/>
                </a:solidFill>
                <a:latin typeface="Tahoma"/>
                <a:cs typeface="Tahoma"/>
              </a:rPr>
              <a:t>society and top-level academics</a:t>
            </a:r>
            <a:r>
              <a:rPr lang="en-US" sz="7200" dirty="0">
                <a:solidFill>
                  <a:srgbClr val="FFFFFF"/>
                </a:solidFill>
                <a:latin typeface="Tahoma"/>
                <a:cs typeface="Tahoma"/>
              </a:rPr>
              <a:t>.</a:t>
            </a:r>
          </a:p>
          <a:p>
            <a:endParaRPr lang="en-US" sz="6400" b="1" dirty="0" smtClean="0">
              <a:solidFill>
                <a:srgbClr val="FFFFFF"/>
              </a:solidFill>
              <a:latin typeface="Tahoma"/>
              <a:cs typeface="Tahoma"/>
            </a:endParaRPr>
          </a:p>
          <a:p>
            <a:pPr marL="0" indent="0">
              <a:buNone/>
            </a:pPr>
            <a:endParaRPr lang="it-IT" sz="3400" b="1" dirty="0">
              <a:latin typeface="Tahoma"/>
              <a:cs typeface="Tahoma"/>
            </a:endParaRPr>
          </a:p>
        </p:txBody>
      </p:sp>
    </p:spTree>
    <p:extLst>
      <p:ext uri="{BB962C8B-B14F-4D97-AF65-F5344CB8AC3E}">
        <p14:creationId xmlns:p14="http://schemas.microsoft.com/office/powerpoint/2010/main" val="5165415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Tahoma"/>
                <a:cs typeface="Tahoma"/>
              </a:rPr>
              <a:t>BUDGET</a:t>
            </a:r>
            <a:endParaRPr lang="it-IT" dirty="0">
              <a:latin typeface="Tahoma"/>
              <a:cs typeface="Tahoma"/>
            </a:endParaRPr>
          </a:p>
        </p:txBody>
      </p:sp>
      <p:sp>
        <p:nvSpPr>
          <p:cNvPr id="3" name="Segnaposto contenuto 2"/>
          <p:cNvSpPr>
            <a:spLocks noGrp="1"/>
          </p:cNvSpPr>
          <p:nvPr>
            <p:ph idx="1"/>
          </p:nvPr>
        </p:nvSpPr>
        <p:spPr/>
        <p:txBody>
          <a:bodyPr>
            <a:normAutofit/>
          </a:bodyPr>
          <a:lstStyle/>
          <a:p>
            <a:r>
              <a:rPr lang="en-US" sz="3200" dirty="0">
                <a:solidFill>
                  <a:srgbClr val="031B3C"/>
                </a:solidFill>
                <a:latin typeface="Tahoma"/>
                <a:cs typeface="Tahoma"/>
              </a:rPr>
              <a:t>The </a:t>
            </a:r>
            <a:r>
              <a:rPr lang="en-US" sz="3200" dirty="0" err="1">
                <a:solidFill>
                  <a:srgbClr val="031B3C"/>
                </a:solidFill>
                <a:latin typeface="Tahoma"/>
                <a:cs typeface="Tahoma"/>
              </a:rPr>
              <a:t>Programme</a:t>
            </a:r>
            <a:r>
              <a:rPr lang="en-US" sz="3200" dirty="0">
                <a:solidFill>
                  <a:srgbClr val="031B3C"/>
                </a:solidFill>
                <a:latin typeface="Tahoma"/>
                <a:cs typeface="Tahoma"/>
              </a:rPr>
              <a:t> has an overall indicative financial envelope of 14.774 billion EUR for the seven years (2014-2020</a:t>
            </a:r>
            <a:r>
              <a:rPr lang="en-US" sz="3200" dirty="0" smtClean="0">
                <a:solidFill>
                  <a:srgbClr val="031B3C"/>
                </a:solidFill>
                <a:latin typeface="Tahoma"/>
                <a:cs typeface="Tahoma"/>
              </a:rPr>
              <a:t>) under </a:t>
            </a:r>
            <a:r>
              <a:rPr lang="en-US" sz="3200" dirty="0">
                <a:solidFill>
                  <a:srgbClr val="031B3C"/>
                </a:solidFill>
                <a:latin typeface="Tahoma"/>
                <a:cs typeface="Tahoma"/>
              </a:rPr>
              <a:t>Heading 1 of the EU Budget. The annual budget is adopted by the Budgetary Authority.</a:t>
            </a:r>
            <a:endParaRPr lang="it-IT" sz="3200" dirty="0">
              <a:solidFill>
                <a:srgbClr val="031B3C"/>
              </a:solidFill>
              <a:latin typeface="Tahoma"/>
              <a:cs typeface="Tahoma"/>
            </a:endParaRPr>
          </a:p>
        </p:txBody>
      </p:sp>
    </p:spTree>
    <p:extLst>
      <p:ext uri="{BB962C8B-B14F-4D97-AF65-F5344CB8AC3E}">
        <p14:creationId xmlns:p14="http://schemas.microsoft.com/office/powerpoint/2010/main" val="13360661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20133" y="3284823"/>
            <a:ext cx="8695267" cy="2031325"/>
          </a:xfrm>
          <a:prstGeom prst="rect">
            <a:avLst/>
          </a:prstGeom>
          <a:ln w="12700" cap="flat" cmpd="sng" algn="ctr">
            <a:solidFill>
              <a:schemeClr val="bg1"/>
            </a:solidFill>
            <a:prstDash val="solid"/>
            <a:round/>
            <a:headEnd type="none" w="med" len="med"/>
            <a:tailEnd type="none" w="med" len="med"/>
          </a:ln>
        </p:spPr>
        <p:txBody>
          <a:bodyPr wrap="square">
            <a:spAutoFit/>
          </a:bodyPr>
          <a:lstStyle/>
          <a:p>
            <a:pPr algn="ctr"/>
            <a:r>
              <a:rPr lang="it-IT" dirty="0" err="1" smtClean="0">
                <a:solidFill>
                  <a:srgbClr val="031B3C"/>
                </a:solidFill>
              </a:rPr>
              <a:t>European</a:t>
            </a:r>
            <a:r>
              <a:rPr lang="it-IT" dirty="0" smtClean="0">
                <a:solidFill>
                  <a:srgbClr val="031B3C"/>
                </a:solidFill>
              </a:rPr>
              <a:t> </a:t>
            </a:r>
            <a:r>
              <a:rPr lang="it-IT" dirty="0" err="1" smtClean="0">
                <a:solidFill>
                  <a:srgbClr val="031B3C"/>
                </a:solidFill>
              </a:rPr>
              <a:t>Commission</a:t>
            </a:r>
            <a:r>
              <a:rPr lang="it-IT" dirty="0" smtClean="0">
                <a:solidFill>
                  <a:srgbClr val="031B3C"/>
                </a:solidFill>
              </a:rPr>
              <a:t> - </a:t>
            </a:r>
            <a:r>
              <a:rPr lang="it-IT" dirty="0" err="1" smtClean="0">
                <a:solidFill>
                  <a:srgbClr val="031B3C"/>
                </a:solidFill>
              </a:rPr>
              <a:t>Directorate</a:t>
            </a:r>
            <a:r>
              <a:rPr lang="it-IT" dirty="0" smtClean="0">
                <a:solidFill>
                  <a:srgbClr val="031B3C"/>
                </a:solidFill>
              </a:rPr>
              <a:t> </a:t>
            </a:r>
            <a:r>
              <a:rPr lang="it-IT" dirty="0" err="1" smtClean="0">
                <a:solidFill>
                  <a:srgbClr val="031B3C"/>
                </a:solidFill>
              </a:rPr>
              <a:t>General</a:t>
            </a:r>
            <a:r>
              <a:rPr lang="it-IT" dirty="0" smtClean="0">
                <a:solidFill>
                  <a:srgbClr val="031B3C"/>
                </a:solidFill>
              </a:rPr>
              <a:t> </a:t>
            </a:r>
            <a:r>
              <a:rPr lang="it-IT" dirty="0" err="1" smtClean="0">
                <a:solidFill>
                  <a:srgbClr val="031B3C"/>
                </a:solidFill>
              </a:rPr>
              <a:t>Education</a:t>
            </a:r>
            <a:r>
              <a:rPr lang="it-IT" dirty="0" smtClean="0">
                <a:solidFill>
                  <a:srgbClr val="031B3C"/>
                </a:solidFill>
              </a:rPr>
              <a:t> &amp; Culture (DG EAC)</a:t>
            </a:r>
          </a:p>
          <a:p>
            <a:pPr algn="ctr"/>
            <a:r>
              <a:rPr lang="it-IT" dirty="0" smtClean="0">
                <a:solidFill>
                  <a:srgbClr val="031B3C"/>
                </a:solidFill>
              </a:rPr>
              <a:t>http://</a:t>
            </a:r>
            <a:r>
              <a:rPr lang="it-IT" dirty="0" err="1" smtClean="0">
                <a:solidFill>
                  <a:srgbClr val="031B3C"/>
                </a:solidFill>
              </a:rPr>
              <a:t>ec.europa.eu</a:t>
            </a:r>
            <a:r>
              <a:rPr lang="it-IT" dirty="0" smtClean="0">
                <a:solidFill>
                  <a:srgbClr val="031B3C"/>
                </a:solidFill>
              </a:rPr>
              <a:t>/</a:t>
            </a:r>
            <a:r>
              <a:rPr lang="it-IT" dirty="0" err="1" smtClean="0">
                <a:solidFill>
                  <a:srgbClr val="031B3C"/>
                </a:solidFill>
              </a:rPr>
              <a:t>erasmus-plus</a:t>
            </a:r>
            <a:endParaRPr lang="it-IT" dirty="0" smtClean="0">
              <a:solidFill>
                <a:srgbClr val="031B3C"/>
              </a:solidFill>
            </a:endParaRPr>
          </a:p>
          <a:p>
            <a:pPr algn="ctr"/>
            <a:r>
              <a:rPr lang="it-IT" dirty="0" err="1" smtClean="0">
                <a:solidFill>
                  <a:srgbClr val="031B3C"/>
                </a:solidFill>
              </a:rPr>
              <a:t>European</a:t>
            </a:r>
            <a:r>
              <a:rPr lang="it-IT" dirty="0" smtClean="0">
                <a:solidFill>
                  <a:srgbClr val="031B3C"/>
                </a:solidFill>
              </a:rPr>
              <a:t> </a:t>
            </a:r>
            <a:r>
              <a:rPr lang="it-IT" dirty="0" err="1" smtClean="0">
                <a:solidFill>
                  <a:srgbClr val="031B3C"/>
                </a:solidFill>
              </a:rPr>
              <a:t>Commission</a:t>
            </a:r>
            <a:r>
              <a:rPr lang="it-IT" dirty="0" smtClean="0">
                <a:solidFill>
                  <a:srgbClr val="031B3C"/>
                </a:solidFill>
              </a:rPr>
              <a:t> - </a:t>
            </a:r>
            <a:r>
              <a:rPr lang="it-IT" dirty="0" err="1" smtClean="0">
                <a:solidFill>
                  <a:srgbClr val="031B3C"/>
                </a:solidFill>
              </a:rPr>
              <a:t>Education</a:t>
            </a:r>
            <a:r>
              <a:rPr lang="it-IT" dirty="0" smtClean="0">
                <a:solidFill>
                  <a:srgbClr val="031B3C"/>
                </a:solidFill>
              </a:rPr>
              <a:t>, </a:t>
            </a:r>
            <a:r>
              <a:rPr lang="it-IT" dirty="0" err="1" smtClean="0">
                <a:solidFill>
                  <a:srgbClr val="031B3C"/>
                </a:solidFill>
              </a:rPr>
              <a:t>Audiovisual</a:t>
            </a:r>
            <a:r>
              <a:rPr lang="it-IT" dirty="0" smtClean="0">
                <a:solidFill>
                  <a:srgbClr val="031B3C"/>
                </a:solidFill>
              </a:rPr>
              <a:t> and Culture Executive </a:t>
            </a:r>
            <a:r>
              <a:rPr lang="it-IT" dirty="0" err="1" smtClean="0">
                <a:solidFill>
                  <a:srgbClr val="031B3C"/>
                </a:solidFill>
              </a:rPr>
              <a:t>Agency</a:t>
            </a:r>
            <a:r>
              <a:rPr lang="it-IT" dirty="0" smtClean="0">
                <a:solidFill>
                  <a:srgbClr val="031B3C"/>
                </a:solidFill>
              </a:rPr>
              <a:t> (EACEA)</a:t>
            </a:r>
          </a:p>
          <a:p>
            <a:pPr algn="ctr"/>
            <a:r>
              <a:rPr lang="it-IT" dirty="0" smtClean="0">
                <a:solidFill>
                  <a:srgbClr val="031B3C"/>
                </a:solidFill>
              </a:rPr>
              <a:t>http://</a:t>
            </a:r>
            <a:r>
              <a:rPr lang="it-IT" dirty="0" err="1" smtClean="0">
                <a:solidFill>
                  <a:srgbClr val="031B3C"/>
                </a:solidFill>
              </a:rPr>
              <a:t>eacea.ec.europa.eu</a:t>
            </a:r>
            <a:r>
              <a:rPr lang="it-IT" dirty="0" smtClean="0">
                <a:solidFill>
                  <a:srgbClr val="031B3C"/>
                </a:solidFill>
              </a:rPr>
              <a:t>/index_en.php</a:t>
            </a:r>
          </a:p>
          <a:p>
            <a:pPr algn="ctr"/>
            <a:r>
              <a:rPr lang="it-IT" dirty="0" smtClean="0">
                <a:solidFill>
                  <a:srgbClr val="031B3C"/>
                </a:solidFill>
              </a:rPr>
              <a:t>National </a:t>
            </a:r>
            <a:r>
              <a:rPr lang="it-IT" dirty="0" err="1" smtClean="0">
                <a:solidFill>
                  <a:srgbClr val="031B3C"/>
                </a:solidFill>
              </a:rPr>
              <a:t>Agencies</a:t>
            </a:r>
            <a:endParaRPr lang="it-IT" dirty="0" smtClean="0">
              <a:solidFill>
                <a:srgbClr val="031B3C"/>
              </a:solidFill>
            </a:endParaRPr>
          </a:p>
          <a:p>
            <a:pPr algn="ctr"/>
            <a:r>
              <a:rPr lang="it-IT" dirty="0" smtClean="0">
                <a:solidFill>
                  <a:srgbClr val="031B3C"/>
                </a:solidFill>
              </a:rPr>
              <a:t>http://</a:t>
            </a:r>
            <a:r>
              <a:rPr lang="it-IT" dirty="0" err="1" smtClean="0">
                <a:solidFill>
                  <a:srgbClr val="031B3C"/>
                </a:solidFill>
              </a:rPr>
              <a:t>ec.europa.eu</a:t>
            </a:r>
            <a:r>
              <a:rPr lang="it-IT" dirty="0" smtClean="0">
                <a:solidFill>
                  <a:srgbClr val="031B3C"/>
                </a:solidFill>
              </a:rPr>
              <a:t>/</a:t>
            </a:r>
            <a:r>
              <a:rPr lang="it-IT" dirty="0" err="1" smtClean="0">
                <a:solidFill>
                  <a:srgbClr val="031B3C"/>
                </a:solidFill>
              </a:rPr>
              <a:t>erasmus-plus</a:t>
            </a:r>
            <a:r>
              <a:rPr lang="it-IT" dirty="0" smtClean="0">
                <a:solidFill>
                  <a:srgbClr val="031B3C"/>
                </a:solidFill>
              </a:rPr>
              <a:t>/</a:t>
            </a:r>
            <a:r>
              <a:rPr lang="it-IT" dirty="0" err="1" smtClean="0">
                <a:solidFill>
                  <a:srgbClr val="031B3C"/>
                </a:solidFill>
              </a:rPr>
              <a:t>na</a:t>
            </a:r>
            <a:endParaRPr lang="it-IT" dirty="0">
              <a:solidFill>
                <a:srgbClr val="031B3C"/>
              </a:solidFill>
            </a:endParaRPr>
          </a:p>
        </p:txBody>
      </p:sp>
      <p:sp>
        <p:nvSpPr>
          <p:cNvPr id="4" name="Titolo 3"/>
          <p:cNvSpPr>
            <a:spLocks noGrp="1"/>
          </p:cNvSpPr>
          <p:nvPr>
            <p:ph type="title"/>
          </p:nvPr>
        </p:nvSpPr>
        <p:spPr/>
        <p:txBody>
          <a:bodyPr/>
          <a:lstStyle/>
          <a:p>
            <a:r>
              <a:rPr lang="it-IT" dirty="0" err="1" smtClean="0"/>
              <a:t>Contact</a:t>
            </a:r>
            <a:r>
              <a:rPr lang="it-IT" dirty="0" smtClean="0"/>
              <a:t> </a:t>
            </a:r>
            <a:r>
              <a:rPr lang="it-IT" dirty="0" err="1" smtClean="0"/>
              <a:t>details</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err="1" smtClean="0"/>
              <a:t>Challenges</a:t>
            </a:r>
            <a:r>
              <a:rPr lang="it-IT" dirty="0" smtClean="0"/>
              <a:t>:</a:t>
            </a:r>
            <a:endParaRPr lang="it-IT" dirty="0"/>
          </a:p>
        </p:txBody>
      </p:sp>
      <p:sp>
        <p:nvSpPr>
          <p:cNvPr id="5" name="Segnaposto contenuto 4"/>
          <p:cNvSpPr>
            <a:spLocks noGrp="1"/>
          </p:cNvSpPr>
          <p:nvPr>
            <p:ph idx="1"/>
          </p:nvPr>
        </p:nvSpPr>
        <p:spPr>
          <a:xfrm>
            <a:off x="712788" y="2874838"/>
            <a:ext cx="7716838" cy="3388658"/>
          </a:xfrm>
        </p:spPr>
        <p:txBody>
          <a:bodyPr>
            <a:normAutofit fontScale="85000" lnSpcReduction="20000"/>
          </a:bodyPr>
          <a:lstStyle/>
          <a:p>
            <a:r>
              <a:rPr lang="it-IT" dirty="0" err="1" smtClean="0">
                <a:latin typeface="Tahoma"/>
                <a:cs typeface="Tahoma"/>
              </a:rPr>
              <a:t>Fighting</a:t>
            </a:r>
            <a:r>
              <a:rPr lang="it-IT" dirty="0" smtClean="0">
                <a:latin typeface="Tahoma"/>
                <a:cs typeface="Tahoma"/>
              </a:rPr>
              <a:t> </a:t>
            </a:r>
            <a:r>
              <a:rPr lang="it-IT" dirty="0" err="1" smtClean="0">
                <a:latin typeface="Tahoma"/>
                <a:cs typeface="Tahoma"/>
              </a:rPr>
              <a:t>rising</a:t>
            </a:r>
            <a:r>
              <a:rPr lang="it-IT" dirty="0" smtClean="0">
                <a:latin typeface="Tahoma"/>
                <a:cs typeface="Tahoma"/>
              </a:rPr>
              <a:t> </a:t>
            </a:r>
            <a:r>
              <a:rPr lang="it-IT" dirty="0" err="1" smtClean="0">
                <a:latin typeface="Tahoma"/>
                <a:cs typeface="Tahoma"/>
              </a:rPr>
              <a:t>levels</a:t>
            </a:r>
            <a:r>
              <a:rPr lang="it-IT" dirty="0" smtClean="0">
                <a:latin typeface="Tahoma"/>
                <a:cs typeface="Tahoma"/>
              </a:rPr>
              <a:t> </a:t>
            </a:r>
            <a:r>
              <a:rPr lang="it-IT" dirty="0" err="1" smtClean="0">
                <a:latin typeface="Tahoma"/>
                <a:cs typeface="Tahoma"/>
              </a:rPr>
              <a:t>of</a:t>
            </a:r>
            <a:r>
              <a:rPr lang="it-IT" dirty="0" smtClean="0">
                <a:latin typeface="Tahoma"/>
                <a:cs typeface="Tahoma"/>
              </a:rPr>
              <a:t> </a:t>
            </a:r>
            <a:r>
              <a:rPr lang="it-IT" dirty="0" err="1" smtClean="0">
                <a:latin typeface="Tahoma"/>
                <a:cs typeface="Tahoma"/>
              </a:rPr>
              <a:t>unemployment</a:t>
            </a:r>
            <a:r>
              <a:rPr lang="it-IT" dirty="0" smtClean="0">
                <a:latin typeface="Tahoma"/>
                <a:cs typeface="Tahoma"/>
              </a:rPr>
              <a:t> </a:t>
            </a:r>
            <a:r>
              <a:rPr lang="it-IT" dirty="0" err="1" smtClean="0">
                <a:latin typeface="Tahoma"/>
                <a:cs typeface="Tahoma"/>
              </a:rPr>
              <a:t>particularly</a:t>
            </a:r>
            <a:r>
              <a:rPr lang="it-IT" dirty="0" smtClean="0">
                <a:latin typeface="Tahoma"/>
                <a:cs typeface="Tahoma"/>
              </a:rPr>
              <a:t> </a:t>
            </a:r>
            <a:r>
              <a:rPr lang="it-IT" dirty="0" err="1" smtClean="0">
                <a:latin typeface="Tahoma"/>
                <a:cs typeface="Tahoma"/>
              </a:rPr>
              <a:t>among</a:t>
            </a:r>
            <a:r>
              <a:rPr lang="it-IT" dirty="0" smtClean="0">
                <a:latin typeface="Tahoma"/>
                <a:cs typeface="Tahoma"/>
              </a:rPr>
              <a:t> </a:t>
            </a:r>
            <a:r>
              <a:rPr lang="it-IT" dirty="0" err="1" smtClean="0">
                <a:latin typeface="Tahoma"/>
                <a:cs typeface="Tahoma"/>
              </a:rPr>
              <a:t>young</a:t>
            </a:r>
            <a:r>
              <a:rPr lang="it-IT" dirty="0" smtClean="0">
                <a:latin typeface="Tahoma"/>
                <a:cs typeface="Tahoma"/>
              </a:rPr>
              <a:t> people</a:t>
            </a:r>
          </a:p>
          <a:p>
            <a:r>
              <a:rPr lang="it-IT" dirty="0" err="1" smtClean="0">
                <a:latin typeface="Tahoma"/>
                <a:cs typeface="Tahoma"/>
              </a:rPr>
              <a:t>Providing</a:t>
            </a:r>
            <a:r>
              <a:rPr lang="it-IT" dirty="0" smtClean="0">
                <a:latin typeface="Tahoma"/>
                <a:cs typeface="Tahoma"/>
              </a:rPr>
              <a:t> </a:t>
            </a:r>
            <a:r>
              <a:rPr lang="it-IT" dirty="0" err="1" smtClean="0">
                <a:latin typeface="Tahoma"/>
                <a:cs typeface="Tahoma"/>
              </a:rPr>
              <a:t>citizens</a:t>
            </a:r>
            <a:r>
              <a:rPr lang="it-IT" dirty="0" smtClean="0">
                <a:latin typeface="Tahoma"/>
                <a:cs typeface="Tahoma"/>
              </a:rPr>
              <a:t> </a:t>
            </a:r>
            <a:r>
              <a:rPr lang="it-IT" dirty="0" err="1" smtClean="0">
                <a:latin typeface="Tahoma"/>
                <a:cs typeface="Tahoma"/>
              </a:rPr>
              <a:t>with</a:t>
            </a:r>
            <a:r>
              <a:rPr lang="it-IT" dirty="0" smtClean="0">
                <a:latin typeface="Tahoma"/>
                <a:cs typeface="Tahoma"/>
              </a:rPr>
              <a:t> the </a:t>
            </a:r>
            <a:r>
              <a:rPr lang="it-IT" dirty="0" err="1" smtClean="0">
                <a:latin typeface="Tahoma"/>
                <a:cs typeface="Tahoma"/>
              </a:rPr>
              <a:t>skills</a:t>
            </a:r>
            <a:r>
              <a:rPr lang="it-IT" dirty="0" smtClean="0">
                <a:latin typeface="Tahoma"/>
                <a:cs typeface="Tahoma"/>
              </a:rPr>
              <a:t> </a:t>
            </a:r>
            <a:r>
              <a:rPr lang="it-IT" dirty="0" err="1" smtClean="0">
                <a:latin typeface="Tahoma"/>
                <a:cs typeface="Tahoma"/>
              </a:rPr>
              <a:t>required</a:t>
            </a:r>
            <a:r>
              <a:rPr lang="it-IT" dirty="0" smtClean="0">
                <a:latin typeface="Tahoma"/>
                <a:cs typeface="Tahoma"/>
              </a:rPr>
              <a:t> </a:t>
            </a:r>
            <a:r>
              <a:rPr lang="it-IT" dirty="0" err="1" smtClean="0">
                <a:latin typeface="Tahoma"/>
                <a:cs typeface="Tahoma"/>
              </a:rPr>
              <a:t>by</a:t>
            </a:r>
            <a:r>
              <a:rPr lang="it-IT" dirty="0" smtClean="0">
                <a:latin typeface="Tahoma"/>
                <a:cs typeface="Tahoma"/>
              </a:rPr>
              <a:t> the </a:t>
            </a:r>
            <a:r>
              <a:rPr lang="it-IT" dirty="0" err="1" smtClean="0">
                <a:latin typeface="Tahoma"/>
                <a:cs typeface="Tahoma"/>
              </a:rPr>
              <a:t>labour</a:t>
            </a:r>
            <a:r>
              <a:rPr lang="it-IT" dirty="0" smtClean="0">
                <a:latin typeface="Tahoma"/>
                <a:cs typeface="Tahoma"/>
              </a:rPr>
              <a:t> market and a competitive economy</a:t>
            </a:r>
          </a:p>
          <a:p>
            <a:r>
              <a:rPr lang="it-IT" dirty="0" err="1" smtClean="0">
                <a:latin typeface="Tahoma"/>
                <a:cs typeface="Tahoma"/>
              </a:rPr>
              <a:t>Enhancing</a:t>
            </a:r>
            <a:r>
              <a:rPr lang="it-IT" dirty="0" smtClean="0">
                <a:latin typeface="Tahoma"/>
                <a:cs typeface="Tahoma"/>
              </a:rPr>
              <a:t> the </a:t>
            </a:r>
            <a:r>
              <a:rPr lang="it-IT" dirty="0" err="1" smtClean="0">
                <a:latin typeface="Tahoma"/>
                <a:cs typeface="Tahoma"/>
              </a:rPr>
              <a:t>skills</a:t>
            </a:r>
            <a:r>
              <a:rPr lang="it-IT" dirty="0" smtClean="0">
                <a:latin typeface="Tahoma"/>
                <a:cs typeface="Tahoma"/>
              </a:rPr>
              <a:t> and </a:t>
            </a:r>
            <a:r>
              <a:rPr lang="it-IT" dirty="0" err="1" smtClean="0">
                <a:latin typeface="Tahoma"/>
                <a:cs typeface="Tahoma"/>
              </a:rPr>
              <a:t>competences</a:t>
            </a:r>
            <a:r>
              <a:rPr lang="it-IT" dirty="0" smtClean="0">
                <a:latin typeface="Tahoma"/>
                <a:cs typeface="Tahoma"/>
              </a:rPr>
              <a:t> </a:t>
            </a:r>
            <a:r>
              <a:rPr lang="it-IT" dirty="0" err="1" smtClean="0">
                <a:latin typeface="Tahoma"/>
                <a:cs typeface="Tahoma"/>
              </a:rPr>
              <a:t>of</a:t>
            </a:r>
            <a:r>
              <a:rPr lang="it-IT" dirty="0" smtClean="0">
                <a:latin typeface="Tahoma"/>
                <a:cs typeface="Tahoma"/>
              </a:rPr>
              <a:t> </a:t>
            </a:r>
            <a:r>
              <a:rPr lang="it-IT" dirty="0" err="1" smtClean="0">
                <a:latin typeface="Tahoma"/>
                <a:cs typeface="Tahoma"/>
              </a:rPr>
              <a:t>young</a:t>
            </a:r>
            <a:r>
              <a:rPr lang="it-IT" dirty="0" smtClean="0">
                <a:latin typeface="Tahoma"/>
                <a:cs typeface="Tahoma"/>
              </a:rPr>
              <a:t> people </a:t>
            </a:r>
            <a:r>
              <a:rPr lang="it-IT" dirty="0" err="1" smtClean="0">
                <a:latin typeface="Tahoma"/>
                <a:cs typeface="Tahoma"/>
              </a:rPr>
              <a:t>as</a:t>
            </a:r>
            <a:r>
              <a:rPr lang="it-IT" dirty="0" smtClean="0">
                <a:latin typeface="Tahoma"/>
                <a:cs typeface="Tahoma"/>
              </a:rPr>
              <a:t> </a:t>
            </a:r>
            <a:r>
              <a:rPr lang="it-IT" dirty="0" err="1" smtClean="0">
                <a:latin typeface="Tahoma"/>
                <a:cs typeface="Tahoma"/>
              </a:rPr>
              <a:t>well</a:t>
            </a:r>
            <a:r>
              <a:rPr lang="it-IT" dirty="0" smtClean="0">
                <a:latin typeface="Tahoma"/>
                <a:cs typeface="Tahoma"/>
              </a:rPr>
              <a:t> </a:t>
            </a:r>
            <a:r>
              <a:rPr lang="it-IT" dirty="0" err="1" smtClean="0">
                <a:latin typeface="Tahoma"/>
                <a:cs typeface="Tahoma"/>
              </a:rPr>
              <a:t>as</a:t>
            </a:r>
            <a:r>
              <a:rPr lang="it-IT" dirty="0" smtClean="0">
                <a:latin typeface="Tahoma"/>
                <a:cs typeface="Tahoma"/>
              </a:rPr>
              <a:t> </a:t>
            </a:r>
            <a:r>
              <a:rPr lang="it-IT" dirty="0" err="1" smtClean="0">
                <a:latin typeface="Tahoma"/>
                <a:cs typeface="Tahoma"/>
              </a:rPr>
              <a:t>their</a:t>
            </a:r>
            <a:r>
              <a:rPr lang="it-IT" dirty="0" smtClean="0">
                <a:latin typeface="Tahoma"/>
                <a:cs typeface="Tahoma"/>
              </a:rPr>
              <a:t> </a:t>
            </a:r>
            <a:r>
              <a:rPr lang="it-IT" dirty="0" err="1" smtClean="0">
                <a:latin typeface="Tahoma"/>
                <a:cs typeface="Tahoma"/>
              </a:rPr>
              <a:t>active</a:t>
            </a:r>
            <a:r>
              <a:rPr lang="it-IT" dirty="0" smtClean="0">
                <a:latin typeface="Tahoma"/>
                <a:cs typeface="Tahoma"/>
              </a:rPr>
              <a:t> </a:t>
            </a:r>
            <a:r>
              <a:rPr lang="it-IT" dirty="0" err="1" smtClean="0">
                <a:latin typeface="Tahoma"/>
                <a:cs typeface="Tahoma"/>
              </a:rPr>
              <a:t>citizenship</a:t>
            </a:r>
            <a:r>
              <a:rPr lang="it-IT" dirty="0" smtClean="0">
                <a:latin typeface="Tahoma"/>
                <a:cs typeface="Tahoma"/>
              </a:rPr>
              <a:t>. </a:t>
            </a:r>
          </a:p>
          <a:p>
            <a:r>
              <a:rPr lang="it-IT" dirty="0" smtClean="0">
                <a:latin typeface="Tahoma"/>
                <a:cs typeface="Tahoma"/>
              </a:rPr>
              <a:t>The promotion </a:t>
            </a:r>
            <a:r>
              <a:rPr lang="it-IT" dirty="0" err="1" smtClean="0">
                <a:latin typeface="Tahoma"/>
                <a:cs typeface="Tahoma"/>
              </a:rPr>
              <a:t>of</a:t>
            </a:r>
            <a:r>
              <a:rPr lang="it-IT" dirty="0" smtClean="0">
                <a:latin typeface="Tahoma"/>
                <a:cs typeface="Tahoma"/>
              </a:rPr>
              <a:t> </a:t>
            </a:r>
            <a:r>
              <a:rPr lang="it-IT" dirty="0" err="1" smtClean="0">
                <a:latin typeface="Tahoma"/>
                <a:cs typeface="Tahoma"/>
              </a:rPr>
              <a:t>systemic</a:t>
            </a:r>
            <a:r>
              <a:rPr lang="it-IT" dirty="0" smtClean="0">
                <a:latin typeface="Tahoma"/>
                <a:cs typeface="Tahoma"/>
              </a:rPr>
              <a:t> </a:t>
            </a:r>
            <a:r>
              <a:rPr lang="it-IT" dirty="0" err="1" smtClean="0">
                <a:latin typeface="Tahoma"/>
                <a:cs typeface="Tahoma"/>
              </a:rPr>
              <a:t>reforms</a:t>
            </a:r>
            <a:r>
              <a:rPr lang="it-IT" dirty="0" smtClean="0">
                <a:latin typeface="Tahoma"/>
                <a:cs typeface="Tahoma"/>
              </a:rPr>
              <a:t> in the </a:t>
            </a:r>
            <a:r>
              <a:rPr lang="it-IT" dirty="0" err="1" smtClean="0">
                <a:latin typeface="Tahoma"/>
                <a:cs typeface="Tahoma"/>
              </a:rPr>
              <a:t>participating</a:t>
            </a:r>
            <a:r>
              <a:rPr lang="it-IT" dirty="0" smtClean="0">
                <a:latin typeface="Tahoma"/>
                <a:cs typeface="Tahoma"/>
              </a:rPr>
              <a:t> </a:t>
            </a:r>
            <a:r>
              <a:rPr lang="it-IT" dirty="0" err="1" smtClean="0">
                <a:latin typeface="Tahoma"/>
                <a:cs typeface="Tahoma"/>
              </a:rPr>
              <a:t>countries</a:t>
            </a:r>
            <a:r>
              <a:rPr lang="it-IT" dirty="0" smtClean="0">
                <a:latin typeface="Tahoma"/>
                <a:cs typeface="Tahoma"/>
              </a:rPr>
              <a:t> </a:t>
            </a:r>
            <a:r>
              <a:rPr lang="it-IT" dirty="0" err="1" smtClean="0">
                <a:latin typeface="Tahoma"/>
                <a:cs typeface="Tahoma"/>
              </a:rPr>
              <a:t>along</a:t>
            </a:r>
            <a:r>
              <a:rPr lang="it-IT" dirty="0" smtClean="0">
                <a:latin typeface="Tahoma"/>
                <a:cs typeface="Tahoma"/>
              </a:rPr>
              <a:t> the </a:t>
            </a:r>
            <a:r>
              <a:rPr lang="it-IT" dirty="0" err="1" smtClean="0">
                <a:latin typeface="Tahoma"/>
                <a:cs typeface="Tahoma"/>
              </a:rPr>
              <a:t>lines</a:t>
            </a:r>
            <a:r>
              <a:rPr lang="it-IT" dirty="0" smtClean="0">
                <a:latin typeface="Tahoma"/>
                <a:cs typeface="Tahoma"/>
              </a:rPr>
              <a:t> </a:t>
            </a:r>
            <a:r>
              <a:rPr lang="it-IT" dirty="0" err="1" smtClean="0">
                <a:latin typeface="Tahoma"/>
                <a:cs typeface="Tahoma"/>
              </a:rPr>
              <a:t>agreed</a:t>
            </a:r>
            <a:r>
              <a:rPr lang="it-IT" dirty="0" smtClean="0">
                <a:latin typeface="Tahoma"/>
                <a:cs typeface="Tahoma"/>
              </a:rPr>
              <a:t> at </a:t>
            </a:r>
            <a:r>
              <a:rPr lang="it-IT" dirty="0" err="1" smtClean="0">
                <a:latin typeface="Tahoma"/>
                <a:cs typeface="Tahoma"/>
              </a:rPr>
              <a:t>European</a:t>
            </a:r>
            <a:r>
              <a:rPr lang="it-IT" dirty="0" smtClean="0">
                <a:latin typeface="Tahoma"/>
                <a:cs typeface="Tahoma"/>
              </a:rPr>
              <a:t> </a:t>
            </a:r>
            <a:r>
              <a:rPr lang="it-IT" dirty="0" err="1" smtClean="0">
                <a:latin typeface="Tahoma"/>
                <a:cs typeface="Tahoma"/>
              </a:rPr>
              <a:t>Union</a:t>
            </a:r>
            <a:r>
              <a:rPr lang="it-IT" dirty="0" smtClean="0">
                <a:latin typeface="Tahoma"/>
                <a:cs typeface="Tahoma"/>
              </a:rPr>
              <a:t> </a:t>
            </a:r>
            <a:r>
              <a:rPr lang="it-IT" dirty="0" err="1" smtClean="0">
                <a:latin typeface="Tahoma"/>
                <a:cs typeface="Tahoma"/>
              </a:rPr>
              <a:t>leading</a:t>
            </a:r>
            <a:r>
              <a:rPr lang="it-IT" dirty="0" smtClean="0">
                <a:latin typeface="Tahoma"/>
                <a:cs typeface="Tahoma"/>
              </a:rPr>
              <a:t> </a:t>
            </a:r>
            <a:r>
              <a:rPr lang="it-IT" dirty="0" err="1" smtClean="0">
                <a:latin typeface="Tahoma"/>
                <a:cs typeface="Tahoma"/>
              </a:rPr>
              <a:t>to</a:t>
            </a:r>
            <a:r>
              <a:rPr lang="it-IT" dirty="0" smtClean="0">
                <a:latin typeface="Tahoma"/>
                <a:cs typeface="Tahoma"/>
              </a:rPr>
              <a:t> </a:t>
            </a:r>
            <a:r>
              <a:rPr lang="it-IT" dirty="0" err="1" smtClean="0">
                <a:latin typeface="Tahoma"/>
                <a:cs typeface="Tahoma"/>
              </a:rPr>
              <a:t>cooperation</a:t>
            </a:r>
            <a:r>
              <a:rPr lang="it-IT" dirty="0" smtClean="0">
                <a:latin typeface="Tahoma"/>
                <a:cs typeface="Tahoma"/>
              </a:rPr>
              <a:t> at </a:t>
            </a:r>
            <a:r>
              <a:rPr lang="it-IT" dirty="0" err="1" smtClean="0">
                <a:latin typeface="Tahoma"/>
                <a:cs typeface="Tahoma"/>
              </a:rPr>
              <a:t>all</a:t>
            </a:r>
            <a:r>
              <a:rPr lang="it-IT" dirty="0" smtClean="0">
                <a:latin typeface="Tahoma"/>
                <a:cs typeface="Tahoma"/>
              </a:rPr>
              <a:t> </a:t>
            </a:r>
            <a:r>
              <a:rPr lang="it-IT" dirty="0" err="1" smtClean="0">
                <a:latin typeface="Tahoma"/>
                <a:cs typeface="Tahoma"/>
              </a:rPr>
              <a:t>levels</a:t>
            </a:r>
            <a:endParaRPr lang="it-IT" dirty="0" smtClean="0">
              <a:latin typeface="Tahoma"/>
              <a:cs typeface="Tahoma"/>
            </a:endParaRPr>
          </a:p>
          <a:p>
            <a:endParaRPr lang="it-IT" dirty="0" smtClean="0"/>
          </a:p>
          <a:p>
            <a:pPr>
              <a:buNone/>
            </a:pPr>
            <a:endParaRPr lang="it-IT"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Tahoma"/>
                <a:cs typeface="Tahoma"/>
              </a:rPr>
              <a:t>ERASMUS+ in PALERMO</a:t>
            </a:r>
            <a:endParaRPr lang="it-IT" dirty="0">
              <a:latin typeface="Tahoma"/>
              <a:cs typeface="Tahoma"/>
            </a:endParaRPr>
          </a:p>
        </p:txBody>
      </p:sp>
      <p:sp>
        <p:nvSpPr>
          <p:cNvPr id="3" name="Segnaposto contenuto 2"/>
          <p:cNvSpPr>
            <a:spLocks noGrp="1"/>
          </p:cNvSpPr>
          <p:nvPr>
            <p:ph idx="1"/>
          </p:nvPr>
        </p:nvSpPr>
        <p:spPr/>
        <p:txBody>
          <a:bodyPr>
            <a:normAutofit/>
          </a:bodyPr>
          <a:lstStyle/>
          <a:p>
            <a:r>
              <a:rPr lang="it-IT" sz="3200" dirty="0" smtClean="0">
                <a:latin typeface="Tahoma"/>
                <a:cs typeface="Tahoma"/>
              </a:rPr>
              <a:t>Key </a:t>
            </a:r>
            <a:r>
              <a:rPr lang="it-IT" sz="3200" dirty="0">
                <a:latin typeface="Tahoma"/>
                <a:cs typeface="Tahoma"/>
              </a:rPr>
              <a:t>Action </a:t>
            </a:r>
            <a:r>
              <a:rPr lang="it-IT" sz="3200" dirty="0" smtClean="0">
                <a:latin typeface="Tahoma"/>
                <a:cs typeface="Tahoma"/>
              </a:rPr>
              <a:t>1 - </a:t>
            </a:r>
            <a:r>
              <a:rPr lang="it-IT" sz="3200" dirty="0" err="1" smtClean="0">
                <a:latin typeface="Tahoma"/>
                <a:cs typeface="Tahoma"/>
              </a:rPr>
              <a:t>Mobility</a:t>
            </a:r>
            <a:r>
              <a:rPr lang="it-IT" sz="3200" dirty="0" smtClean="0">
                <a:latin typeface="Tahoma"/>
                <a:cs typeface="Tahoma"/>
              </a:rPr>
              <a:t> </a:t>
            </a:r>
            <a:r>
              <a:rPr lang="it-IT" sz="3200" dirty="0">
                <a:latin typeface="Tahoma"/>
                <a:cs typeface="Tahoma"/>
              </a:rPr>
              <a:t>of </a:t>
            </a:r>
            <a:r>
              <a:rPr lang="it-IT" sz="3200" dirty="0" err="1">
                <a:latin typeface="Tahoma"/>
                <a:cs typeface="Tahoma"/>
              </a:rPr>
              <a:t>individuals</a:t>
            </a:r>
            <a:endParaRPr lang="it-IT" sz="3200" dirty="0" smtClean="0">
              <a:latin typeface="Tahoma"/>
              <a:cs typeface="Tahoma"/>
            </a:endParaRPr>
          </a:p>
          <a:p>
            <a:pPr lvl="1"/>
            <a:r>
              <a:rPr lang="it-IT" sz="3000" dirty="0" smtClean="0">
                <a:latin typeface="Tahoma"/>
                <a:cs typeface="Tahoma"/>
              </a:rPr>
              <a:t> 350 </a:t>
            </a:r>
            <a:r>
              <a:rPr lang="it-IT" sz="3000" dirty="0" err="1" smtClean="0">
                <a:latin typeface="Tahoma"/>
                <a:cs typeface="Tahoma"/>
              </a:rPr>
              <a:t>Bilateral</a:t>
            </a:r>
            <a:r>
              <a:rPr lang="it-IT" sz="3000" dirty="0" smtClean="0">
                <a:latin typeface="Tahoma"/>
                <a:cs typeface="Tahoma"/>
              </a:rPr>
              <a:t> </a:t>
            </a:r>
            <a:r>
              <a:rPr lang="it-IT" sz="3000" dirty="0" err="1" smtClean="0">
                <a:latin typeface="Tahoma"/>
                <a:cs typeface="Tahoma"/>
              </a:rPr>
              <a:t>Agreements</a:t>
            </a:r>
            <a:r>
              <a:rPr lang="it-IT" sz="3000" dirty="0" smtClean="0">
                <a:latin typeface="Tahoma"/>
                <a:cs typeface="Tahoma"/>
              </a:rPr>
              <a:t> in the frame of the Erasmus </a:t>
            </a:r>
            <a:r>
              <a:rPr lang="it-IT" sz="3000" dirty="0" err="1" smtClean="0">
                <a:latin typeface="Tahoma"/>
                <a:cs typeface="Tahoma"/>
              </a:rPr>
              <a:t>Call</a:t>
            </a:r>
            <a:r>
              <a:rPr lang="it-IT" sz="3000" dirty="0" smtClean="0">
                <a:latin typeface="Tahoma"/>
                <a:cs typeface="Tahoma"/>
              </a:rPr>
              <a:t> 2014</a:t>
            </a:r>
          </a:p>
          <a:p>
            <a:r>
              <a:rPr lang="it-IT" sz="3200" dirty="0" smtClean="0">
                <a:latin typeface="Tahoma"/>
                <a:cs typeface="Tahoma"/>
              </a:rPr>
              <a:t>Key </a:t>
            </a:r>
            <a:r>
              <a:rPr lang="it-IT" sz="3200" dirty="0" err="1" smtClean="0">
                <a:latin typeface="Tahoma"/>
                <a:cs typeface="Tahoma"/>
              </a:rPr>
              <a:t>Action</a:t>
            </a:r>
            <a:r>
              <a:rPr lang="it-IT" sz="3200" dirty="0" smtClean="0">
                <a:latin typeface="Tahoma"/>
                <a:cs typeface="Tahoma"/>
              </a:rPr>
              <a:t> </a:t>
            </a:r>
            <a:r>
              <a:rPr lang="it-IT" sz="3200" dirty="0" err="1" smtClean="0">
                <a:latin typeface="Tahoma"/>
                <a:cs typeface="Tahoma"/>
              </a:rPr>
              <a:t>1</a:t>
            </a:r>
            <a:r>
              <a:rPr lang="it-IT" sz="3200" dirty="0" smtClean="0">
                <a:latin typeface="Tahoma"/>
                <a:cs typeface="Tahoma"/>
              </a:rPr>
              <a:t> </a:t>
            </a:r>
            <a:r>
              <a:rPr lang="it-IT" sz="3200" dirty="0" err="1" smtClean="0">
                <a:latin typeface="Tahoma"/>
                <a:cs typeface="Tahoma"/>
              </a:rPr>
              <a:t>–</a:t>
            </a:r>
            <a:r>
              <a:rPr lang="it-IT" sz="3200" dirty="0" smtClean="0">
                <a:latin typeface="Tahoma"/>
                <a:cs typeface="Tahoma"/>
              </a:rPr>
              <a:t> Joint Master </a:t>
            </a:r>
            <a:r>
              <a:rPr lang="it-IT" sz="3200" dirty="0" err="1" smtClean="0">
                <a:latin typeface="Tahoma"/>
                <a:cs typeface="Tahoma"/>
              </a:rPr>
              <a:t>Degrees</a:t>
            </a:r>
            <a:endParaRPr lang="it-IT" sz="3200" dirty="0" smtClean="0">
              <a:latin typeface="Tahoma"/>
              <a:cs typeface="Tahoma"/>
            </a:endParaRPr>
          </a:p>
          <a:p>
            <a:pPr lvl="1"/>
            <a:endParaRPr lang="it-IT" sz="3000" dirty="0" smtClean="0">
              <a:latin typeface="Tahoma"/>
              <a:cs typeface="Tahoma"/>
            </a:endParaRPr>
          </a:p>
        </p:txBody>
      </p:sp>
    </p:spTree>
    <p:extLst>
      <p:ext uri="{BB962C8B-B14F-4D97-AF65-F5344CB8AC3E}">
        <p14:creationId xmlns:p14="http://schemas.microsoft.com/office/powerpoint/2010/main" val="2322208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Tahoma"/>
                <a:cs typeface="Tahoma"/>
              </a:rPr>
              <a:t>ERASMUS+ in PALERMO</a:t>
            </a:r>
            <a:endParaRPr lang="it-IT" dirty="0">
              <a:latin typeface="Tahoma"/>
              <a:cs typeface="Tahoma"/>
            </a:endParaRPr>
          </a:p>
        </p:txBody>
      </p:sp>
      <p:sp>
        <p:nvSpPr>
          <p:cNvPr id="3" name="Segnaposto contenuto 2"/>
          <p:cNvSpPr>
            <a:spLocks noGrp="1"/>
          </p:cNvSpPr>
          <p:nvPr>
            <p:ph idx="1"/>
          </p:nvPr>
        </p:nvSpPr>
        <p:spPr/>
        <p:txBody>
          <a:bodyPr>
            <a:normAutofit lnSpcReduction="10000"/>
          </a:bodyPr>
          <a:lstStyle/>
          <a:p>
            <a:r>
              <a:rPr lang="it-IT" sz="3200" dirty="0" smtClean="0">
                <a:latin typeface="Tahoma"/>
                <a:cs typeface="Tahoma"/>
              </a:rPr>
              <a:t>Key </a:t>
            </a:r>
            <a:r>
              <a:rPr lang="it-IT" sz="3200" dirty="0">
                <a:latin typeface="Tahoma"/>
                <a:cs typeface="Tahoma"/>
              </a:rPr>
              <a:t>Action</a:t>
            </a:r>
            <a:r>
              <a:rPr lang="it-IT" sz="3200" dirty="0" smtClean="0">
                <a:latin typeface="Tahoma"/>
                <a:cs typeface="Tahoma"/>
              </a:rPr>
              <a:t> 2 – </a:t>
            </a:r>
            <a:r>
              <a:rPr lang="it-IT" sz="3200" dirty="0">
                <a:latin typeface="Tahoma"/>
                <a:cs typeface="Tahoma"/>
              </a:rPr>
              <a:t>Knowledge </a:t>
            </a:r>
            <a:r>
              <a:rPr lang="it-IT" sz="3200" dirty="0" err="1" smtClean="0">
                <a:latin typeface="Tahoma"/>
                <a:cs typeface="Tahoma"/>
              </a:rPr>
              <a:t>Alliances</a:t>
            </a:r>
            <a:endParaRPr lang="it-IT" sz="3200" dirty="0" smtClean="0">
              <a:latin typeface="Tahoma"/>
              <a:cs typeface="Tahoma"/>
            </a:endParaRPr>
          </a:p>
          <a:p>
            <a:pPr lvl="1"/>
            <a:r>
              <a:rPr lang="it-IT" sz="3000" dirty="0">
                <a:latin typeface="Tahoma"/>
                <a:cs typeface="Tahoma"/>
              </a:rPr>
              <a:t> “ From </a:t>
            </a:r>
            <a:r>
              <a:rPr lang="it-IT" sz="3000" dirty="0" err="1">
                <a:latin typeface="Tahoma"/>
                <a:cs typeface="Tahoma"/>
              </a:rPr>
              <a:t>knowing</a:t>
            </a:r>
            <a:r>
              <a:rPr lang="it-IT" sz="3000" dirty="0">
                <a:latin typeface="Tahoma"/>
                <a:cs typeface="Tahoma"/>
              </a:rPr>
              <a:t> to </a:t>
            </a:r>
            <a:r>
              <a:rPr lang="it-IT" sz="3000" dirty="0" err="1">
                <a:latin typeface="Tahoma"/>
                <a:cs typeface="Tahoma"/>
              </a:rPr>
              <a:t>doing</a:t>
            </a:r>
            <a:r>
              <a:rPr lang="it-IT" sz="3000" dirty="0" smtClean="0">
                <a:latin typeface="Tahoma"/>
                <a:cs typeface="Tahoma"/>
              </a:rPr>
              <a:t>”</a:t>
            </a:r>
          </a:p>
          <a:p>
            <a:pPr lvl="1"/>
            <a:r>
              <a:rPr lang="it-IT" sz="3000" dirty="0">
                <a:latin typeface="Tahoma"/>
                <a:cs typeface="Tahoma"/>
              </a:rPr>
              <a:t> </a:t>
            </a:r>
            <a:r>
              <a:rPr lang="it-IT" sz="3000" dirty="0" smtClean="0">
                <a:latin typeface="Tahoma"/>
                <a:cs typeface="Tahoma"/>
              </a:rPr>
              <a:t>“Volare”</a:t>
            </a:r>
          </a:p>
          <a:p>
            <a:pPr lvl="1"/>
            <a:r>
              <a:rPr lang="it-IT" sz="3000" dirty="0" smtClean="0">
                <a:latin typeface="Tahoma"/>
                <a:cs typeface="Tahoma"/>
              </a:rPr>
              <a:t>“LECHR – Legal and </a:t>
            </a:r>
            <a:r>
              <a:rPr lang="it-IT" sz="3000" dirty="0" err="1" smtClean="0">
                <a:latin typeface="Tahoma"/>
                <a:cs typeface="Tahoma"/>
              </a:rPr>
              <a:t>Entrepreneurial</a:t>
            </a:r>
            <a:r>
              <a:rPr lang="it-IT" sz="3000" dirty="0" smtClean="0">
                <a:latin typeface="Tahoma"/>
                <a:cs typeface="Tahoma"/>
              </a:rPr>
              <a:t> Clinic on Human </a:t>
            </a:r>
            <a:r>
              <a:rPr lang="it-IT" sz="3000" dirty="0" err="1" smtClean="0">
                <a:latin typeface="Tahoma"/>
                <a:cs typeface="Tahoma"/>
              </a:rPr>
              <a:t>Rights</a:t>
            </a:r>
            <a:r>
              <a:rPr lang="it-IT" sz="3000" dirty="0" smtClean="0">
                <a:latin typeface="Tahoma"/>
                <a:cs typeface="Tahoma"/>
              </a:rPr>
              <a:t>”</a:t>
            </a:r>
            <a:endParaRPr lang="it-IT" sz="3000" dirty="0" smtClean="0">
              <a:latin typeface="Tahoma"/>
              <a:cs typeface="Tahoma"/>
            </a:endParaRPr>
          </a:p>
          <a:p>
            <a:r>
              <a:rPr lang="it-IT" sz="3200" dirty="0" err="1" smtClean="0">
                <a:latin typeface="Tahoma"/>
                <a:cs typeface="Tahoma"/>
              </a:rPr>
              <a:t>Key</a:t>
            </a:r>
            <a:r>
              <a:rPr lang="it-IT" sz="3200" dirty="0" smtClean="0">
                <a:latin typeface="Tahoma"/>
                <a:cs typeface="Tahoma"/>
              </a:rPr>
              <a:t> Action 2 – </a:t>
            </a:r>
            <a:r>
              <a:rPr lang="it-IT" sz="3200" dirty="0">
                <a:latin typeface="Tahoma"/>
                <a:cs typeface="Tahoma"/>
              </a:rPr>
              <a:t>Strategic </a:t>
            </a:r>
            <a:r>
              <a:rPr lang="it-IT" sz="3200" dirty="0" err="1" smtClean="0">
                <a:latin typeface="Tahoma"/>
                <a:cs typeface="Tahoma"/>
              </a:rPr>
              <a:t>Partnerships</a:t>
            </a:r>
            <a:endParaRPr lang="it-IT" sz="3200" dirty="0" smtClean="0">
              <a:latin typeface="Tahoma"/>
              <a:cs typeface="Tahoma"/>
            </a:endParaRPr>
          </a:p>
        </p:txBody>
      </p:sp>
    </p:spTree>
    <p:extLst>
      <p:ext uri="{BB962C8B-B14F-4D97-AF65-F5344CB8AC3E}">
        <p14:creationId xmlns:p14="http://schemas.microsoft.com/office/powerpoint/2010/main" val="2322208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2788" y="89990"/>
            <a:ext cx="7716837" cy="1447800"/>
          </a:xfrm>
        </p:spPr>
        <p:txBody>
          <a:bodyPr/>
          <a:lstStyle/>
          <a:p>
            <a:pPr algn="ctr"/>
            <a:r>
              <a:rPr lang="it-IT" dirty="0" smtClean="0"/>
              <a:t>UNIPA  in the world</a:t>
            </a:r>
            <a:endParaRPr lang="it-IT" dirty="0"/>
          </a:p>
        </p:txBody>
      </p:sp>
      <p:pic>
        <p:nvPicPr>
          <p:cNvPr id="3" name="Immagine 2"/>
          <p:cNvPicPr>
            <a:picLocks noChangeAspect="1"/>
          </p:cNvPicPr>
          <p:nvPr/>
        </p:nvPicPr>
        <p:blipFill>
          <a:blip r:embed="rId3"/>
          <a:stretch>
            <a:fillRect/>
          </a:stretch>
        </p:blipFill>
        <p:spPr>
          <a:xfrm>
            <a:off x="-22022" y="1689100"/>
            <a:ext cx="9166022" cy="5175249"/>
          </a:xfrm>
          <a:prstGeom prst="rect">
            <a:avLst/>
          </a:prstGeom>
          <a:ln w="9525" cmpd="sng">
            <a:solidFill>
              <a:schemeClr val="tx1"/>
            </a:solidFill>
          </a:ln>
        </p:spPr>
      </p:pic>
      <p:sp>
        <p:nvSpPr>
          <p:cNvPr id="4" name="Ovale 3"/>
          <p:cNvSpPr/>
          <p:nvPr/>
        </p:nvSpPr>
        <p:spPr>
          <a:xfrm>
            <a:off x="4473575" y="3148331"/>
            <a:ext cx="45719"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Ovale 4"/>
          <p:cNvSpPr/>
          <p:nvPr/>
        </p:nvSpPr>
        <p:spPr>
          <a:xfrm>
            <a:off x="4197350" y="2894331"/>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Ovale 5"/>
          <p:cNvSpPr/>
          <p:nvPr/>
        </p:nvSpPr>
        <p:spPr>
          <a:xfrm>
            <a:off x="4060825" y="3092450"/>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Ovale 6"/>
          <p:cNvSpPr/>
          <p:nvPr/>
        </p:nvSpPr>
        <p:spPr>
          <a:xfrm>
            <a:off x="3956050" y="3102612"/>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Ovale 7"/>
          <p:cNvSpPr/>
          <p:nvPr/>
        </p:nvSpPr>
        <p:spPr>
          <a:xfrm>
            <a:off x="4372609" y="2773681"/>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Ovale 9"/>
          <p:cNvSpPr/>
          <p:nvPr/>
        </p:nvSpPr>
        <p:spPr>
          <a:xfrm>
            <a:off x="4326890" y="2501900"/>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Ovale 10"/>
          <p:cNvSpPr/>
          <p:nvPr/>
        </p:nvSpPr>
        <p:spPr>
          <a:xfrm>
            <a:off x="4479925" y="2875281"/>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Ovale 11"/>
          <p:cNvSpPr/>
          <p:nvPr/>
        </p:nvSpPr>
        <p:spPr>
          <a:xfrm>
            <a:off x="4327525" y="2897506"/>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Ovale 12"/>
          <p:cNvSpPr/>
          <p:nvPr/>
        </p:nvSpPr>
        <p:spPr>
          <a:xfrm>
            <a:off x="4262119" y="2796540"/>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Ovale 13"/>
          <p:cNvSpPr/>
          <p:nvPr/>
        </p:nvSpPr>
        <p:spPr>
          <a:xfrm>
            <a:off x="4265928" y="2727962"/>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Ovale 14"/>
          <p:cNvSpPr/>
          <p:nvPr/>
        </p:nvSpPr>
        <p:spPr>
          <a:xfrm>
            <a:off x="4716781" y="3007362"/>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p:cNvSpPr/>
          <p:nvPr/>
        </p:nvSpPr>
        <p:spPr>
          <a:xfrm>
            <a:off x="4716781" y="2921000"/>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Ovale 16"/>
          <p:cNvSpPr/>
          <p:nvPr/>
        </p:nvSpPr>
        <p:spPr>
          <a:xfrm>
            <a:off x="4655187" y="2660018"/>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Ovale 17"/>
          <p:cNvSpPr/>
          <p:nvPr/>
        </p:nvSpPr>
        <p:spPr>
          <a:xfrm>
            <a:off x="4716781" y="2546984"/>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Ovale 18"/>
          <p:cNvSpPr/>
          <p:nvPr/>
        </p:nvSpPr>
        <p:spPr>
          <a:xfrm>
            <a:off x="4761868" y="3237868"/>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Ovale 19"/>
          <p:cNvSpPr/>
          <p:nvPr/>
        </p:nvSpPr>
        <p:spPr>
          <a:xfrm>
            <a:off x="4678046" y="3132456"/>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Ovale 20"/>
          <p:cNvSpPr/>
          <p:nvPr/>
        </p:nvSpPr>
        <p:spPr>
          <a:xfrm>
            <a:off x="4499609" y="2812418"/>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Ovale 21"/>
          <p:cNvSpPr/>
          <p:nvPr/>
        </p:nvSpPr>
        <p:spPr>
          <a:xfrm>
            <a:off x="4542153" y="2727962"/>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Ovale 22"/>
          <p:cNvSpPr/>
          <p:nvPr/>
        </p:nvSpPr>
        <p:spPr>
          <a:xfrm>
            <a:off x="4327525" y="2637158"/>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4" name="Ovale 23"/>
          <p:cNvSpPr/>
          <p:nvPr/>
        </p:nvSpPr>
        <p:spPr>
          <a:xfrm>
            <a:off x="4525644" y="2924175"/>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5" name="Ovale 24"/>
          <p:cNvSpPr/>
          <p:nvPr/>
        </p:nvSpPr>
        <p:spPr>
          <a:xfrm>
            <a:off x="4609467" y="2878456"/>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6" name="Ovale 25"/>
          <p:cNvSpPr/>
          <p:nvPr/>
        </p:nvSpPr>
        <p:spPr>
          <a:xfrm>
            <a:off x="4496434" y="3228343"/>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Ovale 26"/>
          <p:cNvSpPr/>
          <p:nvPr/>
        </p:nvSpPr>
        <p:spPr>
          <a:xfrm>
            <a:off x="4450715" y="2547618"/>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8" name="Ovale 27"/>
          <p:cNvSpPr/>
          <p:nvPr/>
        </p:nvSpPr>
        <p:spPr>
          <a:xfrm>
            <a:off x="4655186" y="2479040"/>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9" name="Ovale 28"/>
          <p:cNvSpPr/>
          <p:nvPr/>
        </p:nvSpPr>
        <p:spPr>
          <a:xfrm>
            <a:off x="4568188" y="2839084"/>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0" name="Ovale 29"/>
          <p:cNvSpPr/>
          <p:nvPr/>
        </p:nvSpPr>
        <p:spPr>
          <a:xfrm>
            <a:off x="4473574" y="2920365"/>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1" name="Ovale 30"/>
          <p:cNvSpPr/>
          <p:nvPr/>
        </p:nvSpPr>
        <p:spPr>
          <a:xfrm>
            <a:off x="4853306" y="3115309"/>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2" name="Ovale 31"/>
          <p:cNvSpPr/>
          <p:nvPr/>
        </p:nvSpPr>
        <p:spPr>
          <a:xfrm>
            <a:off x="4106544" y="2727962"/>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5" name="Ovale 34"/>
          <p:cNvSpPr/>
          <p:nvPr/>
        </p:nvSpPr>
        <p:spPr>
          <a:xfrm>
            <a:off x="4609467" y="3056893"/>
            <a:ext cx="45719" cy="45719"/>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7" name="Ovale 36"/>
          <p:cNvSpPr/>
          <p:nvPr/>
        </p:nvSpPr>
        <p:spPr>
          <a:xfrm>
            <a:off x="2859406" y="4495800"/>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8" name="Ovale 37"/>
          <p:cNvSpPr/>
          <p:nvPr/>
        </p:nvSpPr>
        <p:spPr>
          <a:xfrm>
            <a:off x="2611756" y="5197475"/>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9" name="Ovale 38"/>
          <p:cNvSpPr/>
          <p:nvPr/>
        </p:nvSpPr>
        <p:spPr>
          <a:xfrm>
            <a:off x="4457065" y="2812418"/>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0" name="Ovale 39"/>
          <p:cNvSpPr/>
          <p:nvPr/>
        </p:nvSpPr>
        <p:spPr>
          <a:xfrm flipH="1">
            <a:off x="7407275" y="4987925"/>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3" name="Ovale 42"/>
          <p:cNvSpPr/>
          <p:nvPr/>
        </p:nvSpPr>
        <p:spPr>
          <a:xfrm>
            <a:off x="4220209" y="2789558"/>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4" name="Ovale 43"/>
          <p:cNvSpPr/>
          <p:nvPr/>
        </p:nvSpPr>
        <p:spPr>
          <a:xfrm>
            <a:off x="4609467" y="2984502"/>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5" name="Ovale 44"/>
          <p:cNvSpPr/>
          <p:nvPr/>
        </p:nvSpPr>
        <p:spPr>
          <a:xfrm>
            <a:off x="4761867" y="3007361"/>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6" name="Ovale 45"/>
          <p:cNvSpPr/>
          <p:nvPr/>
        </p:nvSpPr>
        <p:spPr>
          <a:xfrm>
            <a:off x="4243069" y="2943225"/>
            <a:ext cx="45719" cy="45719"/>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7" name="Ovale 46"/>
          <p:cNvSpPr/>
          <p:nvPr/>
        </p:nvSpPr>
        <p:spPr>
          <a:xfrm>
            <a:off x="4723765" y="3260727"/>
            <a:ext cx="45719" cy="45719"/>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8" name="Ovale 47"/>
          <p:cNvSpPr/>
          <p:nvPr/>
        </p:nvSpPr>
        <p:spPr>
          <a:xfrm>
            <a:off x="4571363" y="2921000"/>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9" name="Ovale 48"/>
          <p:cNvSpPr/>
          <p:nvPr/>
        </p:nvSpPr>
        <p:spPr>
          <a:xfrm>
            <a:off x="4288788" y="2637158"/>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0" name="Ovale 49"/>
          <p:cNvSpPr/>
          <p:nvPr/>
        </p:nvSpPr>
        <p:spPr>
          <a:xfrm>
            <a:off x="4678046" y="2570477"/>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1" name="Ovale 50"/>
          <p:cNvSpPr/>
          <p:nvPr/>
        </p:nvSpPr>
        <p:spPr>
          <a:xfrm>
            <a:off x="4373244" y="2829562"/>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2" name="Ovale 51"/>
          <p:cNvSpPr/>
          <p:nvPr/>
        </p:nvSpPr>
        <p:spPr>
          <a:xfrm>
            <a:off x="4632326" y="3138168"/>
            <a:ext cx="45719" cy="45719"/>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3" name="Ovale 52"/>
          <p:cNvSpPr/>
          <p:nvPr/>
        </p:nvSpPr>
        <p:spPr>
          <a:xfrm>
            <a:off x="4613907" y="2660017"/>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4" name="Ovale 53"/>
          <p:cNvSpPr/>
          <p:nvPr/>
        </p:nvSpPr>
        <p:spPr>
          <a:xfrm>
            <a:off x="4525644" y="3237867"/>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5" name="Ovale 54"/>
          <p:cNvSpPr/>
          <p:nvPr/>
        </p:nvSpPr>
        <p:spPr>
          <a:xfrm>
            <a:off x="4304030" y="2524759"/>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6" name="Ovale 55"/>
          <p:cNvSpPr/>
          <p:nvPr/>
        </p:nvSpPr>
        <p:spPr>
          <a:xfrm>
            <a:off x="4239259" y="2727962"/>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7" name="Ovale 56"/>
          <p:cNvSpPr/>
          <p:nvPr/>
        </p:nvSpPr>
        <p:spPr>
          <a:xfrm>
            <a:off x="4594222" y="2750821"/>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8" name="Ovale 57"/>
          <p:cNvSpPr/>
          <p:nvPr/>
        </p:nvSpPr>
        <p:spPr>
          <a:xfrm>
            <a:off x="3956050" y="3155315"/>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9" name="Ovale 58"/>
          <p:cNvSpPr/>
          <p:nvPr/>
        </p:nvSpPr>
        <p:spPr>
          <a:xfrm>
            <a:off x="4129403" y="2773681"/>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0" name="Ovale 59"/>
          <p:cNvSpPr/>
          <p:nvPr/>
        </p:nvSpPr>
        <p:spPr>
          <a:xfrm>
            <a:off x="4427856" y="2884803"/>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1" name="Ovale 60"/>
          <p:cNvSpPr/>
          <p:nvPr/>
        </p:nvSpPr>
        <p:spPr>
          <a:xfrm>
            <a:off x="4678046" y="2930522"/>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2" name="Ovale 61"/>
          <p:cNvSpPr/>
          <p:nvPr/>
        </p:nvSpPr>
        <p:spPr>
          <a:xfrm>
            <a:off x="5186683" y="2479040"/>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3" name="Ovale 62"/>
          <p:cNvSpPr/>
          <p:nvPr/>
        </p:nvSpPr>
        <p:spPr>
          <a:xfrm>
            <a:off x="4542153" y="2984501"/>
            <a:ext cx="45719" cy="45719"/>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4" name="Ovale 63"/>
          <p:cNvSpPr/>
          <p:nvPr/>
        </p:nvSpPr>
        <p:spPr>
          <a:xfrm>
            <a:off x="4613907" y="2829562"/>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5" name="Ovale 64"/>
          <p:cNvSpPr/>
          <p:nvPr/>
        </p:nvSpPr>
        <p:spPr>
          <a:xfrm>
            <a:off x="4106544" y="3056893"/>
            <a:ext cx="45719" cy="45719"/>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6" name="Ovale 65"/>
          <p:cNvSpPr/>
          <p:nvPr/>
        </p:nvSpPr>
        <p:spPr>
          <a:xfrm>
            <a:off x="4434206" y="2479040"/>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7" name="Ovale 66"/>
          <p:cNvSpPr/>
          <p:nvPr/>
        </p:nvSpPr>
        <p:spPr>
          <a:xfrm>
            <a:off x="4372609" y="2898140"/>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8" name="Ovale 67"/>
          <p:cNvSpPr/>
          <p:nvPr/>
        </p:nvSpPr>
        <p:spPr>
          <a:xfrm>
            <a:off x="4911725" y="3102612"/>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9" name="Ovale 68"/>
          <p:cNvSpPr/>
          <p:nvPr/>
        </p:nvSpPr>
        <p:spPr>
          <a:xfrm>
            <a:off x="4807587" y="2806702"/>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0" name="Ovale 69"/>
          <p:cNvSpPr/>
          <p:nvPr/>
        </p:nvSpPr>
        <p:spPr>
          <a:xfrm>
            <a:off x="4957444" y="4219575"/>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1" name="Ovale 70"/>
          <p:cNvSpPr/>
          <p:nvPr/>
        </p:nvSpPr>
        <p:spPr>
          <a:xfrm>
            <a:off x="4372609" y="3274062"/>
            <a:ext cx="45719" cy="45719"/>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2" name="Ovale 71"/>
          <p:cNvSpPr/>
          <p:nvPr/>
        </p:nvSpPr>
        <p:spPr>
          <a:xfrm>
            <a:off x="4001769" y="3319781"/>
            <a:ext cx="45719" cy="45719"/>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3" name="Ovale 72"/>
          <p:cNvSpPr/>
          <p:nvPr/>
        </p:nvSpPr>
        <p:spPr>
          <a:xfrm>
            <a:off x="3910331" y="3684906"/>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4" name="Ovale 73"/>
          <p:cNvSpPr/>
          <p:nvPr/>
        </p:nvSpPr>
        <p:spPr>
          <a:xfrm>
            <a:off x="4586607" y="3449321"/>
            <a:ext cx="45719" cy="45719"/>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7" name="Ovale 76"/>
          <p:cNvSpPr/>
          <p:nvPr/>
        </p:nvSpPr>
        <p:spPr>
          <a:xfrm>
            <a:off x="4899025" y="4364990"/>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8" name="Ovale 77"/>
          <p:cNvSpPr/>
          <p:nvPr/>
        </p:nvSpPr>
        <p:spPr>
          <a:xfrm>
            <a:off x="4888865" y="3472180"/>
            <a:ext cx="45719" cy="45719"/>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0" name="Ovale 79"/>
          <p:cNvSpPr/>
          <p:nvPr/>
        </p:nvSpPr>
        <p:spPr>
          <a:xfrm>
            <a:off x="5025388" y="3365500"/>
            <a:ext cx="45719" cy="45719"/>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1" name="Ovale 80"/>
          <p:cNvSpPr/>
          <p:nvPr/>
        </p:nvSpPr>
        <p:spPr>
          <a:xfrm>
            <a:off x="5467350" y="3260727"/>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2" name="Ovale 81"/>
          <p:cNvSpPr/>
          <p:nvPr/>
        </p:nvSpPr>
        <p:spPr>
          <a:xfrm>
            <a:off x="5003163" y="3329306"/>
            <a:ext cx="45719" cy="45719"/>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3" name="Ovale 82"/>
          <p:cNvSpPr/>
          <p:nvPr/>
        </p:nvSpPr>
        <p:spPr>
          <a:xfrm>
            <a:off x="4966969" y="3361690"/>
            <a:ext cx="45719" cy="45719"/>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4" name="Ovale 83"/>
          <p:cNvSpPr/>
          <p:nvPr/>
        </p:nvSpPr>
        <p:spPr>
          <a:xfrm>
            <a:off x="5665469" y="3069590"/>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5" name="Ovale 84"/>
          <p:cNvSpPr/>
          <p:nvPr/>
        </p:nvSpPr>
        <p:spPr>
          <a:xfrm>
            <a:off x="7452994" y="3192148"/>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6" name="Ovale 85"/>
          <p:cNvSpPr/>
          <p:nvPr/>
        </p:nvSpPr>
        <p:spPr>
          <a:xfrm>
            <a:off x="6894831" y="3869056"/>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7" name="Ovale 86"/>
          <p:cNvSpPr/>
          <p:nvPr/>
        </p:nvSpPr>
        <p:spPr>
          <a:xfrm>
            <a:off x="6702425" y="3783331"/>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8" name="Ovale 87"/>
          <p:cNvSpPr/>
          <p:nvPr/>
        </p:nvSpPr>
        <p:spPr>
          <a:xfrm>
            <a:off x="5815331" y="3426461"/>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9" name="Ovale 88"/>
          <p:cNvSpPr/>
          <p:nvPr/>
        </p:nvSpPr>
        <p:spPr>
          <a:xfrm>
            <a:off x="6748144" y="4133216"/>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0" name="Ovale 89"/>
          <p:cNvSpPr/>
          <p:nvPr/>
        </p:nvSpPr>
        <p:spPr>
          <a:xfrm>
            <a:off x="6149975" y="3639187"/>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1" name="Ovale 90"/>
          <p:cNvSpPr/>
          <p:nvPr/>
        </p:nvSpPr>
        <p:spPr>
          <a:xfrm>
            <a:off x="6656706" y="3237868"/>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2" name="Ovale 91"/>
          <p:cNvSpPr/>
          <p:nvPr/>
        </p:nvSpPr>
        <p:spPr>
          <a:xfrm>
            <a:off x="6793863" y="3891915"/>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3" name="Ovale 92"/>
          <p:cNvSpPr/>
          <p:nvPr/>
        </p:nvSpPr>
        <p:spPr>
          <a:xfrm>
            <a:off x="1854837" y="2593337"/>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4" name="Ovale 93"/>
          <p:cNvSpPr/>
          <p:nvPr/>
        </p:nvSpPr>
        <p:spPr>
          <a:xfrm>
            <a:off x="1765937" y="3011174"/>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5" name="Ovale 94"/>
          <p:cNvSpPr/>
          <p:nvPr/>
        </p:nvSpPr>
        <p:spPr>
          <a:xfrm>
            <a:off x="2439037" y="5010784"/>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6" name="Ovale 95"/>
          <p:cNvSpPr/>
          <p:nvPr/>
        </p:nvSpPr>
        <p:spPr>
          <a:xfrm>
            <a:off x="2311400" y="4156075"/>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7" name="Ovale 96"/>
          <p:cNvSpPr/>
          <p:nvPr/>
        </p:nvSpPr>
        <p:spPr>
          <a:xfrm>
            <a:off x="1900556" y="3823337"/>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8" name="Ovale 97"/>
          <p:cNvSpPr/>
          <p:nvPr/>
        </p:nvSpPr>
        <p:spPr>
          <a:xfrm>
            <a:off x="7045325" y="4265294"/>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9" name="Ovale 98"/>
          <p:cNvSpPr/>
          <p:nvPr/>
        </p:nvSpPr>
        <p:spPr>
          <a:xfrm>
            <a:off x="1606550" y="3662046"/>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0" name="Ovale 99"/>
          <p:cNvSpPr/>
          <p:nvPr/>
        </p:nvSpPr>
        <p:spPr>
          <a:xfrm>
            <a:off x="2213612" y="4450081"/>
            <a:ext cx="45719" cy="45719"/>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6933" y="0"/>
            <a:ext cx="9144000" cy="6858000"/>
          </a:xfrm>
          <a:prstGeom prst="rect">
            <a:avLst/>
          </a:prstGeom>
        </p:spPr>
      </p:pic>
      <p:sp>
        <p:nvSpPr>
          <p:cNvPr id="4" name="CasellaDiTesto 3"/>
          <p:cNvSpPr txBox="1"/>
          <p:nvPr/>
        </p:nvSpPr>
        <p:spPr>
          <a:xfrm>
            <a:off x="173567" y="4216400"/>
            <a:ext cx="5516053" cy="584776"/>
          </a:xfrm>
          <a:prstGeom prst="rect">
            <a:avLst/>
          </a:prstGeom>
          <a:noFill/>
        </p:spPr>
        <p:txBody>
          <a:bodyPr wrap="none" rtlCol="0">
            <a:spAutoFit/>
          </a:bodyPr>
          <a:lstStyle/>
          <a:p>
            <a:r>
              <a:rPr lang="it-IT" sz="3200" dirty="0" err="1" smtClean="0">
                <a:solidFill>
                  <a:schemeClr val="accent1">
                    <a:lumMod val="50000"/>
                  </a:schemeClr>
                </a:solidFill>
                <a:latin typeface="Tahoma"/>
                <a:cs typeface="Tahoma"/>
              </a:rPr>
              <a:t>Thank</a:t>
            </a:r>
            <a:r>
              <a:rPr lang="it-IT" sz="3200" dirty="0" smtClean="0">
                <a:solidFill>
                  <a:schemeClr val="accent1">
                    <a:lumMod val="50000"/>
                  </a:schemeClr>
                </a:solidFill>
                <a:latin typeface="Tahoma"/>
                <a:cs typeface="Tahoma"/>
              </a:rPr>
              <a:t> </a:t>
            </a:r>
            <a:r>
              <a:rPr lang="it-IT" sz="3200" dirty="0" err="1" smtClean="0">
                <a:solidFill>
                  <a:schemeClr val="accent1">
                    <a:lumMod val="50000"/>
                  </a:schemeClr>
                </a:solidFill>
                <a:latin typeface="Tahoma"/>
                <a:cs typeface="Tahoma"/>
              </a:rPr>
              <a:t>you</a:t>
            </a:r>
            <a:r>
              <a:rPr lang="it-IT" sz="3200" dirty="0" smtClean="0">
                <a:solidFill>
                  <a:schemeClr val="accent1">
                    <a:lumMod val="50000"/>
                  </a:schemeClr>
                </a:solidFill>
                <a:latin typeface="Tahoma"/>
                <a:cs typeface="Tahoma"/>
              </a:rPr>
              <a:t> for </a:t>
            </a:r>
            <a:r>
              <a:rPr lang="it-IT" sz="3200" dirty="0" err="1" smtClean="0">
                <a:solidFill>
                  <a:schemeClr val="accent1">
                    <a:lumMod val="50000"/>
                  </a:schemeClr>
                </a:solidFill>
                <a:latin typeface="Tahoma"/>
                <a:cs typeface="Tahoma"/>
              </a:rPr>
              <a:t>your</a:t>
            </a:r>
            <a:r>
              <a:rPr lang="it-IT" sz="3200" dirty="0" smtClean="0">
                <a:solidFill>
                  <a:schemeClr val="accent1">
                    <a:lumMod val="50000"/>
                  </a:schemeClr>
                </a:solidFill>
                <a:latin typeface="Tahoma"/>
                <a:cs typeface="Tahoma"/>
              </a:rPr>
              <a:t> </a:t>
            </a:r>
            <a:r>
              <a:rPr lang="it-IT" sz="3200" dirty="0" err="1" smtClean="0">
                <a:solidFill>
                  <a:schemeClr val="accent1">
                    <a:lumMod val="50000"/>
                  </a:schemeClr>
                </a:solidFill>
                <a:latin typeface="Tahoma"/>
                <a:cs typeface="Tahoma"/>
              </a:rPr>
              <a:t>attention</a:t>
            </a:r>
            <a:r>
              <a:rPr lang="it-IT" sz="3200" dirty="0" smtClean="0">
                <a:solidFill>
                  <a:schemeClr val="accent1">
                    <a:lumMod val="50000"/>
                  </a:schemeClr>
                </a:solidFill>
                <a:latin typeface="Tahoma"/>
                <a:cs typeface="Tahoma"/>
              </a:rPr>
              <a:t>!</a:t>
            </a:r>
            <a:endParaRPr lang="it-IT" sz="3200" dirty="0">
              <a:solidFill>
                <a:schemeClr val="accent1">
                  <a:lumMod val="50000"/>
                </a:schemeClr>
              </a:solidFill>
              <a:latin typeface="Tahoma"/>
              <a:cs typeface="Tahoma"/>
            </a:endParaRPr>
          </a:p>
        </p:txBody>
      </p:sp>
    </p:spTree>
    <p:extLst>
      <p:ext uri="{BB962C8B-B14F-4D97-AF65-F5344CB8AC3E}">
        <p14:creationId xmlns:p14="http://schemas.microsoft.com/office/powerpoint/2010/main" val="22496846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46464" y="37789"/>
            <a:ext cx="928660" cy="631489"/>
          </a:xfrm>
          <a:prstGeom prst="rect">
            <a:avLst/>
          </a:prstGeom>
        </p:spPr>
      </p:pic>
      <p:pic>
        <p:nvPicPr>
          <p:cNvPr id="5" name="Immagine 4"/>
          <p:cNvPicPr>
            <a:picLocks noChangeAspect="1"/>
          </p:cNvPicPr>
          <p:nvPr/>
        </p:nvPicPr>
        <p:blipFill>
          <a:blip r:embed="rId4"/>
          <a:stretch>
            <a:fillRect/>
          </a:stretch>
        </p:blipFill>
        <p:spPr>
          <a:xfrm>
            <a:off x="1416784" y="0"/>
            <a:ext cx="877069" cy="631489"/>
          </a:xfrm>
          <a:prstGeom prst="rect">
            <a:avLst/>
          </a:prstGeom>
        </p:spPr>
      </p:pic>
      <p:pic>
        <p:nvPicPr>
          <p:cNvPr id="6" name="Immagine 5"/>
          <p:cNvPicPr>
            <a:picLocks noChangeAspect="1"/>
          </p:cNvPicPr>
          <p:nvPr/>
        </p:nvPicPr>
        <p:blipFill>
          <a:blip r:embed="rId5"/>
          <a:stretch>
            <a:fillRect/>
          </a:stretch>
        </p:blipFill>
        <p:spPr>
          <a:xfrm>
            <a:off x="2729602" y="-7723"/>
            <a:ext cx="877066" cy="631488"/>
          </a:xfrm>
          <a:prstGeom prst="rect">
            <a:avLst/>
          </a:prstGeom>
        </p:spPr>
      </p:pic>
      <p:pic>
        <p:nvPicPr>
          <p:cNvPr id="7" name="Immagine 6"/>
          <p:cNvPicPr>
            <a:picLocks noChangeAspect="1"/>
          </p:cNvPicPr>
          <p:nvPr/>
        </p:nvPicPr>
        <p:blipFill>
          <a:blip r:embed="rId6"/>
          <a:stretch>
            <a:fillRect/>
          </a:stretch>
        </p:blipFill>
        <p:spPr>
          <a:xfrm>
            <a:off x="4016426" y="0"/>
            <a:ext cx="917302" cy="623765"/>
          </a:xfrm>
          <a:prstGeom prst="rect">
            <a:avLst/>
          </a:prstGeom>
        </p:spPr>
      </p:pic>
      <p:pic>
        <p:nvPicPr>
          <p:cNvPr id="8" name="Immagine 7"/>
          <p:cNvPicPr>
            <a:picLocks noChangeAspect="1"/>
          </p:cNvPicPr>
          <p:nvPr/>
        </p:nvPicPr>
        <p:blipFill>
          <a:blip r:embed="rId7"/>
          <a:stretch>
            <a:fillRect/>
          </a:stretch>
        </p:blipFill>
        <p:spPr>
          <a:xfrm>
            <a:off x="5308143" y="37790"/>
            <a:ext cx="910025" cy="618817"/>
          </a:xfrm>
          <a:prstGeom prst="rect">
            <a:avLst/>
          </a:prstGeom>
        </p:spPr>
      </p:pic>
      <p:pic>
        <p:nvPicPr>
          <p:cNvPr id="9" name="Immagine 8"/>
          <p:cNvPicPr>
            <a:picLocks noChangeAspect="1"/>
          </p:cNvPicPr>
          <p:nvPr/>
        </p:nvPicPr>
        <p:blipFill>
          <a:blip r:embed="rId8"/>
          <a:stretch>
            <a:fillRect/>
          </a:stretch>
        </p:blipFill>
        <p:spPr>
          <a:xfrm>
            <a:off x="6771130" y="51114"/>
            <a:ext cx="859469" cy="618818"/>
          </a:xfrm>
          <a:prstGeom prst="rect">
            <a:avLst/>
          </a:prstGeom>
        </p:spPr>
      </p:pic>
      <p:pic>
        <p:nvPicPr>
          <p:cNvPr id="10" name="Immagine 9"/>
          <p:cNvPicPr>
            <a:picLocks noChangeAspect="1"/>
          </p:cNvPicPr>
          <p:nvPr/>
        </p:nvPicPr>
        <p:blipFill>
          <a:blip r:embed="rId9"/>
          <a:stretch>
            <a:fillRect/>
          </a:stretch>
        </p:blipFill>
        <p:spPr>
          <a:xfrm>
            <a:off x="8115677" y="37789"/>
            <a:ext cx="877755" cy="618817"/>
          </a:xfrm>
          <a:prstGeom prst="rect">
            <a:avLst/>
          </a:prstGeom>
        </p:spPr>
      </p:pic>
      <p:pic>
        <p:nvPicPr>
          <p:cNvPr id="11" name="Immagine 10"/>
          <p:cNvPicPr>
            <a:picLocks noChangeAspect="1"/>
          </p:cNvPicPr>
          <p:nvPr/>
        </p:nvPicPr>
        <p:blipFill>
          <a:blip r:embed="rId10"/>
          <a:stretch>
            <a:fillRect/>
          </a:stretch>
        </p:blipFill>
        <p:spPr>
          <a:xfrm>
            <a:off x="-4189" y="1288159"/>
            <a:ext cx="932849" cy="634337"/>
          </a:xfrm>
          <a:prstGeom prst="rect">
            <a:avLst/>
          </a:prstGeom>
        </p:spPr>
      </p:pic>
      <p:pic>
        <p:nvPicPr>
          <p:cNvPr id="12" name="Immagine 11"/>
          <p:cNvPicPr>
            <a:picLocks noChangeAspect="1"/>
          </p:cNvPicPr>
          <p:nvPr/>
        </p:nvPicPr>
        <p:blipFill>
          <a:blip r:embed="rId11"/>
          <a:stretch>
            <a:fillRect/>
          </a:stretch>
        </p:blipFill>
        <p:spPr>
          <a:xfrm>
            <a:off x="1363759" y="1288159"/>
            <a:ext cx="946772" cy="634337"/>
          </a:xfrm>
          <a:prstGeom prst="rect">
            <a:avLst/>
          </a:prstGeom>
        </p:spPr>
      </p:pic>
      <p:pic>
        <p:nvPicPr>
          <p:cNvPr id="13" name="Immagine 12"/>
          <p:cNvPicPr>
            <a:picLocks noChangeAspect="1"/>
          </p:cNvPicPr>
          <p:nvPr/>
        </p:nvPicPr>
        <p:blipFill>
          <a:blip r:embed="rId12"/>
          <a:stretch>
            <a:fillRect/>
          </a:stretch>
        </p:blipFill>
        <p:spPr>
          <a:xfrm>
            <a:off x="2700329" y="1305660"/>
            <a:ext cx="899769" cy="634337"/>
          </a:xfrm>
          <a:prstGeom prst="rect">
            <a:avLst/>
          </a:prstGeom>
        </p:spPr>
      </p:pic>
      <p:pic>
        <p:nvPicPr>
          <p:cNvPr id="14" name="Immagine 13"/>
          <p:cNvPicPr>
            <a:picLocks noChangeAspect="1"/>
          </p:cNvPicPr>
          <p:nvPr/>
        </p:nvPicPr>
        <p:blipFill>
          <a:blip r:embed="rId13"/>
          <a:stretch>
            <a:fillRect/>
          </a:stretch>
        </p:blipFill>
        <p:spPr>
          <a:xfrm>
            <a:off x="4024804" y="1274680"/>
            <a:ext cx="928660" cy="654705"/>
          </a:xfrm>
          <a:prstGeom prst="rect">
            <a:avLst/>
          </a:prstGeom>
        </p:spPr>
      </p:pic>
      <p:pic>
        <p:nvPicPr>
          <p:cNvPr id="15" name="Immagine 14"/>
          <p:cNvPicPr>
            <a:picLocks noChangeAspect="1"/>
          </p:cNvPicPr>
          <p:nvPr/>
        </p:nvPicPr>
        <p:blipFill>
          <a:blip r:embed="rId14"/>
          <a:stretch>
            <a:fillRect/>
          </a:stretch>
        </p:blipFill>
        <p:spPr>
          <a:xfrm>
            <a:off x="5341099" y="1303649"/>
            <a:ext cx="877069" cy="631490"/>
          </a:xfrm>
          <a:prstGeom prst="rect">
            <a:avLst/>
          </a:prstGeom>
        </p:spPr>
      </p:pic>
      <p:pic>
        <p:nvPicPr>
          <p:cNvPr id="16" name="Immagine 15"/>
          <p:cNvPicPr>
            <a:picLocks noChangeAspect="1"/>
          </p:cNvPicPr>
          <p:nvPr/>
        </p:nvPicPr>
        <p:blipFill>
          <a:blip r:embed="rId15"/>
          <a:stretch>
            <a:fillRect/>
          </a:stretch>
        </p:blipFill>
        <p:spPr>
          <a:xfrm>
            <a:off x="6787353" y="1303649"/>
            <a:ext cx="877066" cy="631488"/>
          </a:xfrm>
          <a:prstGeom prst="rect">
            <a:avLst/>
          </a:prstGeom>
        </p:spPr>
      </p:pic>
      <p:pic>
        <p:nvPicPr>
          <p:cNvPr id="17" name="Immagine 16"/>
          <p:cNvPicPr>
            <a:picLocks noChangeAspect="1"/>
          </p:cNvPicPr>
          <p:nvPr/>
        </p:nvPicPr>
        <p:blipFill>
          <a:blip r:embed="rId16"/>
          <a:stretch>
            <a:fillRect/>
          </a:stretch>
        </p:blipFill>
        <p:spPr>
          <a:xfrm>
            <a:off x="8147088" y="1290170"/>
            <a:ext cx="917302" cy="660457"/>
          </a:xfrm>
          <a:prstGeom prst="rect">
            <a:avLst/>
          </a:prstGeom>
        </p:spPr>
      </p:pic>
      <p:pic>
        <p:nvPicPr>
          <p:cNvPr id="18" name="Immagine 17"/>
          <p:cNvPicPr>
            <a:picLocks noChangeAspect="1"/>
          </p:cNvPicPr>
          <p:nvPr/>
        </p:nvPicPr>
        <p:blipFill>
          <a:blip r:embed="rId17"/>
          <a:stretch>
            <a:fillRect/>
          </a:stretch>
        </p:blipFill>
        <p:spPr>
          <a:xfrm>
            <a:off x="204491" y="2397095"/>
            <a:ext cx="910025" cy="641568"/>
          </a:xfrm>
          <a:prstGeom prst="rect">
            <a:avLst/>
          </a:prstGeom>
        </p:spPr>
      </p:pic>
      <p:pic>
        <p:nvPicPr>
          <p:cNvPr id="19" name="Immagine 18"/>
          <p:cNvPicPr>
            <a:picLocks noChangeAspect="1"/>
          </p:cNvPicPr>
          <p:nvPr/>
        </p:nvPicPr>
        <p:blipFill>
          <a:blip r:embed="rId18"/>
          <a:stretch>
            <a:fillRect/>
          </a:stretch>
        </p:blipFill>
        <p:spPr>
          <a:xfrm>
            <a:off x="1642543" y="2443565"/>
            <a:ext cx="883939" cy="636436"/>
          </a:xfrm>
          <a:prstGeom prst="rect">
            <a:avLst/>
          </a:prstGeom>
        </p:spPr>
      </p:pic>
      <p:pic>
        <p:nvPicPr>
          <p:cNvPr id="20" name="Immagine 19"/>
          <p:cNvPicPr>
            <a:picLocks noChangeAspect="1"/>
          </p:cNvPicPr>
          <p:nvPr/>
        </p:nvPicPr>
        <p:blipFill>
          <a:blip r:embed="rId19"/>
          <a:stretch>
            <a:fillRect/>
          </a:stretch>
        </p:blipFill>
        <p:spPr>
          <a:xfrm>
            <a:off x="2807618" y="2428075"/>
            <a:ext cx="949903" cy="636435"/>
          </a:xfrm>
          <a:prstGeom prst="rect">
            <a:avLst/>
          </a:prstGeom>
        </p:spPr>
      </p:pic>
      <p:pic>
        <p:nvPicPr>
          <p:cNvPr id="21" name="Immagine 20"/>
          <p:cNvPicPr>
            <a:picLocks noChangeAspect="1"/>
          </p:cNvPicPr>
          <p:nvPr/>
        </p:nvPicPr>
        <p:blipFill>
          <a:blip r:embed="rId20"/>
          <a:stretch>
            <a:fillRect/>
          </a:stretch>
        </p:blipFill>
        <p:spPr>
          <a:xfrm>
            <a:off x="4105358" y="2438968"/>
            <a:ext cx="890322" cy="641032"/>
          </a:xfrm>
          <a:prstGeom prst="rect">
            <a:avLst/>
          </a:prstGeom>
        </p:spPr>
      </p:pic>
      <p:pic>
        <p:nvPicPr>
          <p:cNvPr id="22" name="Immagine 21"/>
          <p:cNvPicPr>
            <a:picLocks noChangeAspect="1"/>
          </p:cNvPicPr>
          <p:nvPr/>
        </p:nvPicPr>
        <p:blipFill>
          <a:blip r:embed="rId21"/>
          <a:stretch>
            <a:fillRect/>
          </a:stretch>
        </p:blipFill>
        <p:spPr>
          <a:xfrm>
            <a:off x="5337438" y="2438968"/>
            <a:ext cx="880730" cy="620915"/>
          </a:xfrm>
          <a:prstGeom prst="rect">
            <a:avLst/>
          </a:prstGeom>
        </p:spPr>
      </p:pic>
      <p:pic>
        <p:nvPicPr>
          <p:cNvPr id="23" name="Immagine 22"/>
          <p:cNvPicPr>
            <a:picLocks noChangeAspect="1"/>
          </p:cNvPicPr>
          <p:nvPr/>
        </p:nvPicPr>
        <p:blipFill>
          <a:blip r:embed="rId22"/>
          <a:stretch>
            <a:fillRect/>
          </a:stretch>
        </p:blipFill>
        <p:spPr>
          <a:xfrm>
            <a:off x="6787353" y="2480811"/>
            <a:ext cx="909265" cy="641032"/>
          </a:xfrm>
          <a:prstGeom prst="rect">
            <a:avLst/>
          </a:prstGeom>
        </p:spPr>
      </p:pic>
      <p:pic>
        <p:nvPicPr>
          <p:cNvPr id="24" name="Immagine 23"/>
          <p:cNvPicPr>
            <a:picLocks noChangeAspect="1"/>
          </p:cNvPicPr>
          <p:nvPr/>
        </p:nvPicPr>
        <p:blipFill>
          <a:blip r:embed="rId23"/>
          <a:stretch>
            <a:fillRect/>
          </a:stretch>
        </p:blipFill>
        <p:spPr>
          <a:xfrm>
            <a:off x="8115677" y="2501995"/>
            <a:ext cx="946956" cy="681808"/>
          </a:xfrm>
          <a:prstGeom prst="rect">
            <a:avLst/>
          </a:prstGeom>
        </p:spPr>
      </p:pic>
      <p:pic>
        <p:nvPicPr>
          <p:cNvPr id="25" name="Immagine 24"/>
          <p:cNvPicPr>
            <a:picLocks noChangeAspect="1"/>
          </p:cNvPicPr>
          <p:nvPr/>
        </p:nvPicPr>
        <p:blipFill>
          <a:blip r:embed="rId24"/>
          <a:stretch>
            <a:fillRect/>
          </a:stretch>
        </p:blipFill>
        <p:spPr>
          <a:xfrm>
            <a:off x="61952" y="3735941"/>
            <a:ext cx="888900" cy="657786"/>
          </a:xfrm>
          <a:prstGeom prst="rect">
            <a:avLst/>
          </a:prstGeom>
        </p:spPr>
      </p:pic>
      <p:pic>
        <p:nvPicPr>
          <p:cNvPr id="26" name="Immagine 25"/>
          <p:cNvPicPr>
            <a:picLocks noChangeAspect="1"/>
          </p:cNvPicPr>
          <p:nvPr/>
        </p:nvPicPr>
        <p:blipFill>
          <a:blip r:embed="rId25"/>
          <a:stretch>
            <a:fillRect/>
          </a:stretch>
        </p:blipFill>
        <p:spPr>
          <a:xfrm>
            <a:off x="1407718" y="3704961"/>
            <a:ext cx="886135" cy="638017"/>
          </a:xfrm>
          <a:prstGeom prst="rect">
            <a:avLst/>
          </a:prstGeom>
        </p:spPr>
      </p:pic>
      <p:pic>
        <p:nvPicPr>
          <p:cNvPr id="27" name="Immagine 26"/>
          <p:cNvPicPr>
            <a:picLocks noChangeAspect="1"/>
          </p:cNvPicPr>
          <p:nvPr/>
        </p:nvPicPr>
        <p:blipFill>
          <a:blip r:embed="rId26"/>
          <a:stretch>
            <a:fillRect/>
          </a:stretch>
        </p:blipFill>
        <p:spPr>
          <a:xfrm>
            <a:off x="2714671" y="3663980"/>
            <a:ext cx="900025" cy="648018"/>
          </a:xfrm>
          <a:prstGeom prst="rect">
            <a:avLst/>
          </a:prstGeom>
        </p:spPr>
      </p:pic>
      <p:pic>
        <p:nvPicPr>
          <p:cNvPr id="28" name="Immagine 27"/>
          <p:cNvPicPr>
            <a:picLocks noChangeAspect="1"/>
          </p:cNvPicPr>
          <p:nvPr/>
        </p:nvPicPr>
        <p:blipFill>
          <a:blip r:embed="rId27"/>
          <a:stretch>
            <a:fillRect/>
          </a:stretch>
        </p:blipFill>
        <p:spPr>
          <a:xfrm>
            <a:off x="4024804" y="3646098"/>
            <a:ext cx="900025" cy="648018"/>
          </a:xfrm>
          <a:prstGeom prst="rect">
            <a:avLst/>
          </a:prstGeom>
        </p:spPr>
      </p:pic>
      <p:pic>
        <p:nvPicPr>
          <p:cNvPr id="29" name="Immagine 28"/>
          <p:cNvPicPr>
            <a:picLocks noChangeAspect="1"/>
          </p:cNvPicPr>
          <p:nvPr/>
        </p:nvPicPr>
        <p:blipFill>
          <a:blip r:embed="rId28"/>
          <a:stretch>
            <a:fillRect/>
          </a:stretch>
        </p:blipFill>
        <p:spPr>
          <a:xfrm>
            <a:off x="5383934" y="3664767"/>
            <a:ext cx="866690" cy="611016"/>
          </a:xfrm>
          <a:prstGeom prst="rect">
            <a:avLst/>
          </a:prstGeom>
        </p:spPr>
      </p:pic>
      <p:pic>
        <p:nvPicPr>
          <p:cNvPr id="30" name="Immagine 29"/>
          <p:cNvPicPr>
            <a:picLocks noChangeAspect="1"/>
          </p:cNvPicPr>
          <p:nvPr/>
        </p:nvPicPr>
        <p:blipFill>
          <a:blip r:embed="rId29"/>
          <a:stretch>
            <a:fillRect/>
          </a:stretch>
        </p:blipFill>
        <p:spPr>
          <a:xfrm>
            <a:off x="6787353" y="3673271"/>
            <a:ext cx="872948" cy="615428"/>
          </a:xfrm>
          <a:prstGeom prst="rect">
            <a:avLst/>
          </a:prstGeom>
        </p:spPr>
      </p:pic>
      <p:pic>
        <p:nvPicPr>
          <p:cNvPr id="31" name="Immagine 30"/>
          <p:cNvPicPr>
            <a:picLocks noChangeAspect="1"/>
          </p:cNvPicPr>
          <p:nvPr/>
        </p:nvPicPr>
        <p:blipFill>
          <a:blip r:embed="rId30"/>
          <a:stretch>
            <a:fillRect/>
          </a:stretch>
        </p:blipFill>
        <p:spPr>
          <a:xfrm>
            <a:off x="8161070" y="3657781"/>
            <a:ext cx="865667" cy="610295"/>
          </a:xfrm>
          <a:prstGeom prst="rect">
            <a:avLst/>
          </a:prstGeom>
        </p:spPr>
      </p:pic>
      <p:sp>
        <p:nvSpPr>
          <p:cNvPr id="32" name="CasellaDiTesto 31"/>
          <p:cNvSpPr txBox="1"/>
          <p:nvPr/>
        </p:nvSpPr>
        <p:spPr>
          <a:xfrm>
            <a:off x="28885" y="703978"/>
            <a:ext cx="999004" cy="369332"/>
          </a:xfrm>
          <a:prstGeom prst="rect">
            <a:avLst/>
          </a:prstGeom>
          <a:solidFill>
            <a:schemeClr val="bg1"/>
          </a:solidFill>
          <a:ln>
            <a:solidFill>
              <a:schemeClr val="bg2">
                <a:lumMod val="50000"/>
              </a:schemeClr>
            </a:solidFill>
          </a:ln>
        </p:spPr>
        <p:txBody>
          <a:bodyPr wrap="none" rtlCol="0">
            <a:spAutoFit/>
          </a:bodyPr>
          <a:lstStyle/>
          <a:p>
            <a:r>
              <a:rPr lang="it-IT" dirty="0" err="1" smtClean="0">
                <a:solidFill>
                  <a:schemeClr val="bg2">
                    <a:lumMod val="50000"/>
                  </a:schemeClr>
                </a:solidFill>
                <a:latin typeface="Tahoma"/>
                <a:cs typeface="Tahoma"/>
              </a:rPr>
              <a:t>Belgium</a:t>
            </a:r>
            <a:endParaRPr lang="it-IT" dirty="0">
              <a:solidFill>
                <a:schemeClr val="bg2">
                  <a:lumMod val="50000"/>
                </a:schemeClr>
              </a:solidFill>
              <a:latin typeface="Tahoma"/>
              <a:cs typeface="Tahoma"/>
            </a:endParaRPr>
          </a:p>
        </p:txBody>
      </p:sp>
      <p:sp>
        <p:nvSpPr>
          <p:cNvPr id="33" name="CasellaDiTesto 32"/>
          <p:cNvSpPr txBox="1"/>
          <p:nvPr/>
        </p:nvSpPr>
        <p:spPr>
          <a:xfrm>
            <a:off x="1389173" y="693195"/>
            <a:ext cx="1009148" cy="369332"/>
          </a:xfrm>
          <a:prstGeom prst="rect">
            <a:avLst/>
          </a:prstGeom>
          <a:solidFill>
            <a:schemeClr val="bg1"/>
          </a:solidFill>
          <a:ln>
            <a:solidFill>
              <a:schemeClr val="bg2">
                <a:lumMod val="50000"/>
              </a:schemeClr>
            </a:solidFill>
          </a:ln>
        </p:spPr>
        <p:txBody>
          <a:bodyPr wrap="none" rtlCol="0">
            <a:spAutoFit/>
          </a:bodyPr>
          <a:lstStyle/>
          <a:p>
            <a:r>
              <a:rPr lang="it-IT" dirty="0" smtClean="0">
                <a:solidFill>
                  <a:schemeClr val="bg2">
                    <a:lumMod val="50000"/>
                  </a:schemeClr>
                </a:solidFill>
                <a:latin typeface="Tahoma"/>
                <a:cs typeface="Tahoma"/>
              </a:rPr>
              <a:t>Bulgaria</a:t>
            </a:r>
            <a:endParaRPr lang="it-IT" dirty="0">
              <a:solidFill>
                <a:schemeClr val="bg2">
                  <a:lumMod val="50000"/>
                </a:schemeClr>
              </a:solidFill>
              <a:latin typeface="Tahoma"/>
              <a:cs typeface="Tahoma"/>
            </a:endParaRPr>
          </a:p>
        </p:txBody>
      </p:sp>
      <p:sp>
        <p:nvSpPr>
          <p:cNvPr id="34" name="CasellaDiTesto 33"/>
          <p:cNvSpPr txBox="1"/>
          <p:nvPr/>
        </p:nvSpPr>
        <p:spPr>
          <a:xfrm>
            <a:off x="2642725" y="623765"/>
            <a:ext cx="1041383" cy="646331"/>
          </a:xfrm>
          <a:prstGeom prst="rect">
            <a:avLst/>
          </a:prstGeom>
          <a:solidFill>
            <a:schemeClr val="bg1"/>
          </a:solidFill>
          <a:ln>
            <a:solidFill>
              <a:schemeClr val="bg2">
                <a:lumMod val="50000"/>
              </a:schemeClr>
            </a:solidFill>
          </a:ln>
        </p:spPr>
        <p:txBody>
          <a:bodyPr wrap="none" rtlCol="0">
            <a:spAutoFit/>
          </a:bodyPr>
          <a:lstStyle/>
          <a:p>
            <a:pPr algn="ctr"/>
            <a:r>
              <a:rPr lang="it-IT" dirty="0" smtClean="0">
                <a:solidFill>
                  <a:schemeClr val="bg2">
                    <a:lumMod val="50000"/>
                  </a:schemeClr>
                </a:solidFill>
                <a:latin typeface="Tahoma"/>
                <a:cs typeface="Tahoma"/>
              </a:rPr>
              <a:t> </a:t>
            </a:r>
            <a:r>
              <a:rPr lang="it-IT" dirty="0" err="1" smtClean="0">
                <a:solidFill>
                  <a:schemeClr val="bg2">
                    <a:lumMod val="50000"/>
                  </a:schemeClr>
                </a:solidFill>
                <a:latin typeface="Tahoma"/>
                <a:cs typeface="Tahoma"/>
              </a:rPr>
              <a:t>Czech</a:t>
            </a:r>
            <a:endParaRPr lang="it-IT" dirty="0" smtClean="0">
              <a:solidFill>
                <a:schemeClr val="bg2">
                  <a:lumMod val="50000"/>
                </a:schemeClr>
              </a:solidFill>
              <a:latin typeface="Tahoma"/>
              <a:cs typeface="Tahoma"/>
            </a:endParaRPr>
          </a:p>
          <a:p>
            <a:pPr algn="ctr"/>
            <a:r>
              <a:rPr lang="it-IT" dirty="0">
                <a:solidFill>
                  <a:schemeClr val="bg2">
                    <a:lumMod val="50000"/>
                  </a:schemeClr>
                </a:solidFill>
                <a:latin typeface="Tahoma"/>
                <a:cs typeface="Tahoma"/>
              </a:rPr>
              <a:t>Republic</a:t>
            </a:r>
          </a:p>
        </p:txBody>
      </p:sp>
      <p:sp>
        <p:nvSpPr>
          <p:cNvPr id="35" name="CasellaDiTesto 34"/>
          <p:cNvSpPr txBox="1"/>
          <p:nvPr/>
        </p:nvSpPr>
        <p:spPr>
          <a:xfrm>
            <a:off x="6694940" y="4446720"/>
            <a:ext cx="981872" cy="369332"/>
          </a:xfrm>
          <a:prstGeom prst="rect">
            <a:avLst/>
          </a:prstGeom>
          <a:solidFill>
            <a:schemeClr val="bg1"/>
          </a:solidFill>
          <a:ln>
            <a:solidFill>
              <a:schemeClr val="bg2">
                <a:lumMod val="50000"/>
              </a:schemeClr>
            </a:solidFill>
          </a:ln>
        </p:spPr>
        <p:txBody>
          <a:bodyPr wrap="none" rtlCol="0">
            <a:spAutoFit/>
          </a:bodyPr>
          <a:lstStyle/>
          <a:p>
            <a:r>
              <a:rPr lang="it-IT" dirty="0" err="1" smtClean="0">
                <a:solidFill>
                  <a:schemeClr val="bg2">
                    <a:lumMod val="50000"/>
                  </a:schemeClr>
                </a:solidFill>
                <a:latin typeface="Tahoma"/>
                <a:cs typeface="Tahoma"/>
              </a:rPr>
              <a:t>Sweden</a:t>
            </a:r>
            <a:endParaRPr lang="it-IT" dirty="0">
              <a:solidFill>
                <a:schemeClr val="bg2">
                  <a:lumMod val="50000"/>
                </a:schemeClr>
              </a:solidFill>
              <a:latin typeface="Tahoma"/>
              <a:cs typeface="Tahoma"/>
            </a:endParaRPr>
          </a:p>
        </p:txBody>
      </p:sp>
      <p:sp>
        <p:nvSpPr>
          <p:cNvPr id="36" name="CasellaDiTesto 35"/>
          <p:cNvSpPr txBox="1"/>
          <p:nvPr/>
        </p:nvSpPr>
        <p:spPr>
          <a:xfrm>
            <a:off x="1595547" y="3173337"/>
            <a:ext cx="1044877" cy="369332"/>
          </a:xfrm>
          <a:prstGeom prst="rect">
            <a:avLst/>
          </a:prstGeom>
          <a:solidFill>
            <a:schemeClr val="bg1"/>
          </a:solidFill>
          <a:ln>
            <a:solidFill>
              <a:schemeClr val="bg2">
                <a:lumMod val="50000"/>
              </a:schemeClr>
            </a:solidFill>
          </a:ln>
        </p:spPr>
        <p:txBody>
          <a:bodyPr wrap="none" rtlCol="0">
            <a:spAutoFit/>
          </a:bodyPr>
          <a:lstStyle/>
          <a:p>
            <a:r>
              <a:rPr lang="it-IT" dirty="0" err="1" smtClean="0">
                <a:solidFill>
                  <a:schemeClr val="bg2">
                    <a:lumMod val="50000"/>
                  </a:schemeClr>
                </a:solidFill>
                <a:latin typeface="Tahoma"/>
                <a:cs typeface="Tahoma"/>
              </a:rPr>
              <a:t>Hungary</a:t>
            </a:r>
            <a:endParaRPr lang="it-IT" dirty="0">
              <a:solidFill>
                <a:schemeClr val="bg2">
                  <a:lumMod val="50000"/>
                </a:schemeClr>
              </a:solidFill>
              <a:latin typeface="Tahoma"/>
              <a:cs typeface="Tahoma"/>
            </a:endParaRPr>
          </a:p>
        </p:txBody>
      </p:sp>
      <p:sp>
        <p:nvSpPr>
          <p:cNvPr id="37" name="CasellaDiTesto 36"/>
          <p:cNvSpPr txBox="1"/>
          <p:nvPr/>
        </p:nvSpPr>
        <p:spPr>
          <a:xfrm>
            <a:off x="8047018" y="4314546"/>
            <a:ext cx="1076211" cy="646331"/>
          </a:xfrm>
          <a:prstGeom prst="rect">
            <a:avLst/>
          </a:prstGeom>
          <a:solidFill>
            <a:schemeClr val="bg1"/>
          </a:solidFill>
          <a:ln>
            <a:solidFill>
              <a:schemeClr val="bg2">
                <a:lumMod val="50000"/>
              </a:schemeClr>
            </a:solidFill>
          </a:ln>
        </p:spPr>
        <p:txBody>
          <a:bodyPr wrap="none" rtlCol="0">
            <a:spAutoFit/>
          </a:bodyPr>
          <a:lstStyle/>
          <a:p>
            <a:pPr algn="ctr"/>
            <a:r>
              <a:rPr lang="it-IT" dirty="0" err="1" smtClean="0">
                <a:solidFill>
                  <a:schemeClr val="bg2">
                    <a:lumMod val="50000"/>
                  </a:schemeClr>
                </a:solidFill>
                <a:latin typeface="Tahoma"/>
                <a:cs typeface="Tahoma"/>
              </a:rPr>
              <a:t>United</a:t>
            </a:r>
            <a:endParaRPr lang="it-IT" dirty="0" smtClean="0">
              <a:solidFill>
                <a:schemeClr val="bg2">
                  <a:lumMod val="50000"/>
                </a:schemeClr>
              </a:solidFill>
              <a:latin typeface="Tahoma"/>
              <a:cs typeface="Tahoma"/>
            </a:endParaRPr>
          </a:p>
          <a:p>
            <a:pPr algn="ctr"/>
            <a:r>
              <a:rPr lang="it-IT" dirty="0" smtClean="0">
                <a:solidFill>
                  <a:schemeClr val="bg2">
                    <a:lumMod val="50000"/>
                  </a:schemeClr>
                </a:solidFill>
                <a:latin typeface="Tahoma"/>
                <a:cs typeface="Tahoma"/>
              </a:rPr>
              <a:t>Kingdom</a:t>
            </a:r>
            <a:endParaRPr lang="it-IT" dirty="0">
              <a:solidFill>
                <a:schemeClr val="bg2">
                  <a:lumMod val="50000"/>
                </a:schemeClr>
              </a:solidFill>
              <a:latin typeface="Tahoma"/>
              <a:cs typeface="Tahoma"/>
            </a:endParaRPr>
          </a:p>
        </p:txBody>
      </p:sp>
      <p:sp>
        <p:nvSpPr>
          <p:cNvPr id="38" name="CasellaDiTesto 37"/>
          <p:cNvSpPr txBox="1"/>
          <p:nvPr/>
        </p:nvSpPr>
        <p:spPr>
          <a:xfrm>
            <a:off x="2807618" y="3173337"/>
            <a:ext cx="928334" cy="369332"/>
          </a:xfrm>
          <a:prstGeom prst="rect">
            <a:avLst/>
          </a:prstGeom>
          <a:solidFill>
            <a:schemeClr val="bg1"/>
          </a:solidFill>
          <a:ln>
            <a:solidFill>
              <a:schemeClr val="bg2">
                <a:lumMod val="50000"/>
              </a:schemeClr>
            </a:solidFill>
          </a:ln>
        </p:spPr>
        <p:txBody>
          <a:bodyPr wrap="none" rtlCol="0">
            <a:spAutoFit/>
          </a:bodyPr>
          <a:lstStyle/>
          <a:p>
            <a:r>
              <a:rPr lang="it-IT" dirty="0" err="1" smtClean="0">
                <a:solidFill>
                  <a:schemeClr val="bg2">
                    <a:lumMod val="50000"/>
                  </a:schemeClr>
                </a:solidFill>
                <a:latin typeface="Tahoma"/>
                <a:cs typeface="Tahoma"/>
              </a:rPr>
              <a:t>Croatia</a:t>
            </a:r>
            <a:endParaRPr lang="it-IT" dirty="0">
              <a:solidFill>
                <a:schemeClr val="bg2">
                  <a:lumMod val="50000"/>
                </a:schemeClr>
              </a:solidFill>
              <a:latin typeface="Tahoma"/>
              <a:cs typeface="Tahoma"/>
            </a:endParaRPr>
          </a:p>
        </p:txBody>
      </p:sp>
      <p:sp>
        <p:nvSpPr>
          <p:cNvPr id="39" name="CasellaDiTesto 38"/>
          <p:cNvSpPr txBox="1"/>
          <p:nvPr/>
        </p:nvSpPr>
        <p:spPr>
          <a:xfrm>
            <a:off x="2632554" y="4394696"/>
            <a:ext cx="1027294" cy="369332"/>
          </a:xfrm>
          <a:prstGeom prst="rect">
            <a:avLst/>
          </a:prstGeom>
          <a:solidFill>
            <a:schemeClr val="bg1"/>
          </a:solidFill>
          <a:ln>
            <a:solidFill>
              <a:schemeClr val="bg2">
                <a:lumMod val="50000"/>
              </a:schemeClr>
            </a:solidFill>
          </a:ln>
        </p:spPr>
        <p:txBody>
          <a:bodyPr wrap="none" rtlCol="0">
            <a:spAutoFit/>
          </a:bodyPr>
          <a:lstStyle/>
          <a:p>
            <a:r>
              <a:rPr lang="it-IT" dirty="0" smtClean="0">
                <a:solidFill>
                  <a:schemeClr val="bg2">
                    <a:lumMod val="50000"/>
                  </a:schemeClr>
                </a:solidFill>
                <a:latin typeface="Tahoma"/>
                <a:cs typeface="Tahoma"/>
              </a:rPr>
              <a:t>Slovenia</a:t>
            </a:r>
            <a:endParaRPr lang="it-IT" dirty="0">
              <a:solidFill>
                <a:schemeClr val="bg2">
                  <a:lumMod val="50000"/>
                </a:schemeClr>
              </a:solidFill>
              <a:latin typeface="Tahoma"/>
              <a:cs typeface="Tahoma"/>
            </a:endParaRPr>
          </a:p>
        </p:txBody>
      </p:sp>
      <p:sp>
        <p:nvSpPr>
          <p:cNvPr id="40" name="CasellaDiTesto 39"/>
          <p:cNvSpPr txBox="1"/>
          <p:nvPr/>
        </p:nvSpPr>
        <p:spPr>
          <a:xfrm>
            <a:off x="3942851" y="4394696"/>
            <a:ext cx="1010613" cy="369332"/>
          </a:xfrm>
          <a:prstGeom prst="rect">
            <a:avLst/>
          </a:prstGeom>
          <a:solidFill>
            <a:schemeClr val="bg1"/>
          </a:solidFill>
          <a:ln>
            <a:solidFill>
              <a:schemeClr val="bg2">
                <a:lumMod val="50000"/>
              </a:schemeClr>
            </a:solidFill>
          </a:ln>
        </p:spPr>
        <p:txBody>
          <a:bodyPr wrap="none" rtlCol="0">
            <a:spAutoFit/>
          </a:bodyPr>
          <a:lstStyle/>
          <a:p>
            <a:r>
              <a:rPr lang="it-IT" dirty="0" err="1" smtClean="0">
                <a:solidFill>
                  <a:schemeClr val="bg2">
                    <a:lumMod val="50000"/>
                  </a:schemeClr>
                </a:solidFill>
                <a:latin typeface="Tahoma"/>
                <a:cs typeface="Tahoma"/>
              </a:rPr>
              <a:t>Slovakia</a:t>
            </a:r>
            <a:endParaRPr lang="it-IT" dirty="0">
              <a:solidFill>
                <a:schemeClr val="bg2">
                  <a:lumMod val="50000"/>
                </a:schemeClr>
              </a:solidFill>
              <a:latin typeface="Tahoma"/>
              <a:cs typeface="Tahoma"/>
            </a:endParaRPr>
          </a:p>
        </p:txBody>
      </p:sp>
      <p:sp>
        <p:nvSpPr>
          <p:cNvPr id="41" name="CasellaDiTesto 40"/>
          <p:cNvSpPr txBox="1"/>
          <p:nvPr/>
        </p:nvSpPr>
        <p:spPr>
          <a:xfrm>
            <a:off x="5341099" y="4420652"/>
            <a:ext cx="916725" cy="369332"/>
          </a:xfrm>
          <a:prstGeom prst="rect">
            <a:avLst/>
          </a:prstGeom>
          <a:solidFill>
            <a:schemeClr val="bg1"/>
          </a:solidFill>
          <a:ln>
            <a:solidFill>
              <a:schemeClr val="bg2">
                <a:lumMod val="50000"/>
              </a:schemeClr>
            </a:solidFill>
          </a:ln>
        </p:spPr>
        <p:txBody>
          <a:bodyPr wrap="none" rtlCol="0">
            <a:spAutoFit/>
          </a:bodyPr>
          <a:lstStyle/>
          <a:p>
            <a:r>
              <a:rPr lang="it-IT" dirty="0" err="1" smtClean="0">
                <a:solidFill>
                  <a:schemeClr val="bg2">
                    <a:lumMod val="50000"/>
                  </a:schemeClr>
                </a:solidFill>
                <a:latin typeface="Tahoma"/>
                <a:cs typeface="Tahoma"/>
              </a:rPr>
              <a:t>Finland</a:t>
            </a:r>
            <a:endParaRPr lang="it-IT" dirty="0">
              <a:solidFill>
                <a:schemeClr val="bg2">
                  <a:lumMod val="50000"/>
                </a:schemeClr>
              </a:solidFill>
              <a:latin typeface="Tahoma"/>
              <a:cs typeface="Tahoma"/>
            </a:endParaRPr>
          </a:p>
        </p:txBody>
      </p:sp>
      <p:sp>
        <p:nvSpPr>
          <p:cNvPr id="42" name="CasellaDiTesto 41"/>
          <p:cNvSpPr txBox="1"/>
          <p:nvPr/>
        </p:nvSpPr>
        <p:spPr>
          <a:xfrm>
            <a:off x="3925225" y="688488"/>
            <a:ext cx="1107996" cy="369332"/>
          </a:xfrm>
          <a:prstGeom prst="rect">
            <a:avLst/>
          </a:prstGeom>
          <a:solidFill>
            <a:schemeClr val="bg1"/>
          </a:solidFill>
          <a:ln>
            <a:solidFill>
              <a:schemeClr val="bg2">
                <a:lumMod val="50000"/>
              </a:schemeClr>
            </a:solidFill>
          </a:ln>
        </p:spPr>
        <p:txBody>
          <a:bodyPr wrap="none" rtlCol="0">
            <a:spAutoFit/>
          </a:bodyPr>
          <a:lstStyle/>
          <a:p>
            <a:r>
              <a:rPr lang="it-IT" dirty="0" err="1" smtClean="0">
                <a:solidFill>
                  <a:schemeClr val="bg2">
                    <a:lumMod val="50000"/>
                  </a:schemeClr>
                </a:solidFill>
                <a:latin typeface="Tahoma"/>
                <a:cs typeface="Tahoma"/>
              </a:rPr>
              <a:t>Denmark</a:t>
            </a:r>
            <a:endParaRPr lang="it-IT" dirty="0">
              <a:solidFill>
                <a:schemeClr val="bg2">
                  <a:lumMod val="50000"/>
                </a:schemeClr>
              </a:solidFill>
              <a:latin typeface="Tahoma"/>
              <a:cs typeface="Tahoma"/>
            </a:endParaRPr>
          </a:p>
        </p:txBody>
      </p:sp>
      <p:sp>
        <p:nvSpPr>
          <p:cNvPr id="43" name="CasellaDiTesto 42"/>
          <p:cNvSpPr txBox="1"/>
          <p:nvPr/>
        </p:nvSpPr>
        <p:spPr>
          <a:xfrm>
            <a:off x="2710071" y="1966117"/>
            <a:ext cx="862173" cy="369332"/>
          </a:xfrm>
          <a:prstGeom prst="rect">
            <a:avLst/>
          </a:prstGeom>
          <a:solidFill>
            <a:schemeClr val="bg1"/>
          </a:solidFill>
          <a:ln>
            <a:solidFill>
              <a:schemeClr val="bg2">
                <a:lumMod val="50000"/>
              </a:schemeClr>
            </a:solidFill>
          </a:ln>
        </p:spPr>
        <p:txBody>
          <a:bodyPr wrap="none" rtlCol="0">
            <a:spAutoFit/>
          </a:bodyPr>
          <a:lstStyle/>
          <a:p>
            <a:r>
              <a:rPr lang="it-IT" dirty="0" smtClean="0">
                <a:solidFill>
                  <a:schemeClr val="bg2">
                    <a:lumMod val="50000"/>
                  </a:schemeClr>
                </a:solidFill>
                <a:latin typeface="Tahoma"/>
                <a:cs typeface="Tahoma"/>
              </a:rPr>
              <a:t>France</a:t>
            </a:r>
            <a:endParaRPr lang="it-IT" dirty="0">
              <a:solidFill>
                <a:schemeClr val="bg2">
                  <a:lumMod val="50000"/>
                </a:schemeClr>
              </a:solidFill>
              <a:latin typeface="Tahoma"/>
              <a:cs typeface="Tahoma"/>
            </a:endParaRPr>
          </a:p>
        </p:txBody>
      </p:sp>
      <p:sp>
        <p:nvSpPr>
          <p:cNvPr id="44" name="CasellaDiTesto 43"/>
          <p:cNvSpPr txBox="1"/>
          <p:nvPr/>
        </p:nvSpPr>
        <p:spPr>
          <a:xfrm>
            <a:off x="4169816" y="1966117"/>
            <a:ext cx="636863" cy="369332"/>
          </a:xfrm>
          <a:prstGeom prst="rect">
            <a:avLst/>
          </a:prstGeom>
          <a:solidFill>
            <a:schemeClr val="bg1"/>
          </a:solidFill>
          <a:ln>
            <a:solidFill>
              <a:schemeClr val="bg2">
                <a:lumMod val="50000"/>
              </a:schemeClr>
            </a:solidFill>
          </a:ln>
        </p:spPr>
        <p:txBody>
          <a:bodyPr wrap="none" rtlCol="0">
            <a:spAutoFit/>
          </a:bodyPr>
          <a:lstStyle/>
          <a:p>
            <a:r>
              <a:rPr lang="it-IT" dirty="0" err="1" smtClean="0">
                <a:solidFill>
                  <a:schemeClr val="bg2">
                    <a:lumMod val="50000"/>
                  </a:schemeClr>
                </a:solidFill>
                <a:latin typeface="Tahoma"/>
                <a:cs typeface="Tahoma"/>
              </a:rPr>
              <a:t>Italy</a:t>
            </a:r>
            <a:endParaRPr lang="it-IT" dirty="0">
              <a:solidFill>
                <a:schemeClr val="bg2">
                  <a:lumMod val="50000"/>
                </a:schemeClr>
              </a:solidFill>
              <a:latin typeface="Tahoma"/>
              <a:cs typeface="Tahoma"/>
            </a:endParaRPr>
          </a:p>
        </p:txBody>
      </p:sp>
      <p:sp>
        <p:nvSpPr>
          <p:cNvPr id="45" name="CasellaDiTesto 44"/>
          <p:cNvSpPr txBox="1"/>
          <p:nvPr/>
        </p:nvSpPr>
        <p:spPr>
          <a:xfrm>
            <a:off x="5341099" y="1953074"/>
            <a:ext cx="880770" cy="369332"/>
          </a:xfrm>
          <a:prstGeom prst="rect">
            <a:avLst/>
          </a:prstGeom>
          <a:solidFill>
            <a:schemeClr val="bg1"/>
          </a:solidFill>
          <a:ln>
            <a:solidFill>
              <a:schemeClr val="bg2">
                <a:lumMod val="50000"/>
              </a:schemeClr>
            </a:solidFill>
          </a:ln>
        </p:spPr>
        <p:txBody>
          <a:bodyPr wrap="none" rtlCol="0">
            <a:spAutoFit/>
          </a:bodyPr>
          <a:lstStyle/>
          <a:p>
            <a:r>
              <a:rPr lang="it-IT" dirty="0" smtClean="0">
                <a:solidFill>
                  <a:schemeClr val="bg2">
                    <a:lumMod val="50000"/>
                  </a:schemeClr>
                </a:solidFill>
                <a:latin typeface="Tahoma"/>
                <a:cs typeface="Tahoma"/>
              </a:rPr>
              <a:t>Cyprus</a:t>
            </a:r>
            <a:endParaRPr lang="it-IT" dirty="0">
              <a:solidFill>
                <a:schemeClr val="bg2">
                  <a:lumMod val="50000"/>
                </a:schemeClr>
              </a:solidFill>
              <a:latin typeface="Tahoma"/>
              <a:cs typeface="Tahoma"/>
            </a:endParaRPr>
          </a:p>
        </p:txBody>
      </p:sp>
      <p:sp>
        <p:nvSpPr>
          <p:cNvPr id="46" name="CasellaDiTesto 45"/>
          <p:cNvSpPr txBox="1"/>
          <p:nvPr/>
        </p:nvSpPr>
        <p:spPr>
          <a:xfrm>
            <a:off x="4169816" y="3163163"/>
            <a:ext cx="735260" cy="369332"/>
          </a:xfrm>
          <a:prstGeom prst="rect">
            <a:avLst/>
          </a:prstGeom>
          <a:solidFill>
            <a:schemeClr val="bg1"/>
          </a:solidFill>
          <a:ln>
            <a:solidFill>
              <a:schemeClr val="bg2">
                <a:lumMod val="50000"/>
              </a:schemeClr>
            </a:solidFill>
          </a:ln>
        </p:spPr>
        <p:txBody>
          <a:bodyPr wrap="none" rtlCol="0">
            <a:spAutoFit/>
          </a:bodyPr>
          <a:lstStyle/>
          <a:p>
            <a:r>
              <a:rPr lang="it-IT" dirty="0" smtClean="0">
                <a:solidFill>
                  <a:schemeClr val="bg2">
                    <a:lumMod val="50000"/>
                  </a:schemeClr>
                </a:solidFill>
                <a:latin typeface="Tahoma"/>
                <a:cs typeface="Tahoma"/>
              </a:rPr>
              <a:t>Malta</a:t>
            </a:r>
            <a:endParaRPr lang="it-IT" dirty="0">
              <a:solidFill>
                <a:schemeClr val="bg2">
                  <a:lumMod val="50000"/>
                </a:schemeClr>
              </a:solidFill>
              <a:latin typeface="Tahoma"/>
              <a:cs typeface="Tahoma"/>
            </a:endParaRPr>
          </a:p>
        </p:txBody>
      </p:sp>
      <p:sp>
        <p:nvSpPr>
          <p:cNvPr id="47" name="CasellaDiTesto 46"/>
          <p:cNvSpPr txBox="1"/>
          <p:nvPr/>
        </p:nvSpPr>
        <p:spPr>
          <a:xfrm>
            <a:off x="1445455" y="1939997"/>
            <a:ext cx="743488" cy="369332"/>
          </a:xfrm>
          <a:prstGeom prst="rect">
            <a:avLst/>
          </a:prstGeom>
          <a:solidFill>
            <a:schemeClr val="bg1"/>
          </a:solidFill>
          <a:ln>
            <a:solidFill>
              <a:schemeClr val="bg2">
                <a:lumMod val="50000"/>
              </a:schemeClr>
            </a:solidFill>
          </a:ln>
        </p:spPr>
        <p:txBody>
          <a:bodyPr wrap="none" rtlCol="0">
            <a:spAutoFit/>
          </a:bodyPr>
          <a:lstStyle/>
          <a:p>
            <a:r>
              <a:rPr lang="it-IT" dirty="0" err="1" smtClean="0">
                <a:solidFill>
                  <a:schemeClr val="bg2">
                    <a:lumMod val="50000"/>
                  </a:schemeClr>
                </a:solidFill>
                <a:latin typeface="Tahoma"/>
                <a:cs typeface="Tahoma"/>
              </a:rPr>
              <a:t>Spain</a:t>
            </a:r>
            <a:endParaRPr lang="it-IT" dirty="0">
              <a:solidFill>
                <a:schemeClr val="bg2">
                  <a:lumMod val="50000"/>
                </a:schemeClr>
              </a:solidFill>
              <a:latin typeface="Tahoma"/>
              <a:cs typeface="Tahoma"/>
            </a:endParaRPr>
          </a:p>
        </p:txBody>
      </p:sp>
      <p:sp>
        <p:nvSpPr>
          <p:cNvPr id="48" name="CasellaDiTesto 47"/>
          <p:cNvSpPr txBox="1"/>
          <p:nvPr/>
        </p:nvSpPr>
        <p:spPr>
          <a:xfrm>
            <a:off x="28885" y="4420652"/>
            <a:ext cx="1022561" cy="369332"/>
          </a:xfrm>
          <a:prstGeom prst="rect">
            <a:avLst/>
          </a:prstGeom>
          <a:solidFill>
            <a:schemeClr val="bg1"/>
          </a:solidFill>
          <a:ln>
            <a:solidFill>
              <a:schemeClr val="bg2">
                <a:lumMod val="50000"/>
              </a:schemeClr>
            </a:solidFill>
          </a:ln>
        </p:spPr>
        <p:txBody>
          <a:bodyPr wrap="none" rtlCol="0">
            <a:spAutoFit/>
          </a:bodyPr>
          <a:lstStyle/>
          <a:p>
            <a:r>
              <a:rPr lang="it-IT" dirty="0" smtClean="0">
                <a:solidFill>
                  <a:schemeClr val="bg2">
                    <a:lumMod val="50000"/>
                  </a:schemeClr>
                </a:solidFill>
                <a:latin typeface="Tahoma"/>
                <a:cs typeface="Tahoma"/>
              </a:rPr>
              <a:t>Portugal</a:t>
            </a:r>
            <a:endParaRPr lang="it-IT" dirty="0">
              <a:solidFill>
                <a:schemeClr val="bg2">
                  <a:lumMod val="50000"/>
                </a:schemeClr>
              </a:solidFill>
              <a:latin typeface="Tahoma"/>
              <a:cs typeface="Tahoma"/>
            </a:endParaRPr>
          </a:p>
        </p:txBody>
      </p:sp>
      <p:sp>
        <p:nvSpPr>
          <p:cNvPr id="49" name="CasellaDiTesto 48"/>
          <p:cNvSpPr txBox="1"/>
          <p:nvPr/>
        </p:nvSpPr>
        <p:spPr>
          <a:xfrm>
            <a:off x="6802106" y="3168377"/>
            <a:ext cx="887983" cy="369332"/>
          </a:xfrm>
          <a:prstGeom prst="rect">
            <a:avLst/>
          </a:prstGeom>
          <a:solidFill>
            <a:schemeClr val="bg1"/>
          </a:solidFill>
          <a:ln>
            <a:solidFill>
              <a:schemeClr val="bg2">
                <a:lumMod val="50000"/>
              </a:schemeClr>
            </a:solidFill>
          </a:ln>
        </p:spPr>
        <p:txBody>
          <a:bodyPr wrap="none" rtlCol="0">
            <a:spAutoFit/>
          </a:bodyPr>
          <a:lstStyle/>
          <a:p>
            <a:r>
              <a:rPr lang="it-IT" dirty="0" smtClean="0">
                <a:solidFill>
                  <a:schemeClr val="bg2">
                    <a:lumMod val="50000"/>
                  </a:schemeClr>
                </a:solidFill>
                <a:latin typeface="Tahoma"/>
                <a:cs typeface="Tahoma"/>
              </a:rPr>
              <a:t>Austria</a:t>
            </a:r>
            <a:endParaRPr lang="it-IT" dirty="0">
              <a:solidFill>
                <a:schemeClr val="bg2">
                  <a:lumMod val="50000"/>
                </a:schemeClr>
              </a:solidFill>
              <a:latin typeface="Tahoma"/>
              <a:cs typeface="Tahoma"/>
            </a:endParaRPr>
          </a:p>
        </p:txBody>
      </p:sp>
      <p:sp>
        <p:nvSpPr>
          <p:cNvPr id="50" name="CasellaDiTesto 49"/>
          <p:cNvSpPr txBox="1"/>
          <p:nvPr/>
        </p:nvSpPr>
        <p:spPr>
          <a:xfrm>
            <a:off x="5233313" y="689140"/>
            <a:ext cx="1100106" cy="369332"/>
          </a:xfrm>
          <a:prstGeom prst="rect">
            <a:avLst/>
          </a:prstGeom>
          <a:solidFill>
            <a:schemeClr val="bg1"/>
          </a:solidFill>
          <a:ln>
            <a:solidFill>
              <a:schemeClr val="bg2">
                <a:lumMod val="50000"/>
              </a:schemeClr>
            </a:solidFill>
          </a:ln>
        </p:spPr>
        <p:txBody>
          <a:bodyPr wrap="none" rtlCol="0">
            <a:spAutoFit/>
          </a:bodyPr>
          <a:lstStyle/>
          <a:p>
            <a:r>
              <a:rPr lang="it-IT" dirty="0" smtClean="0">
                <a:solidFill>
                  <a:schemeClr val="bg2">
                    <a:lumMod val="50000"/>
                  </a:schemeClr>
                </a:solidFill>
                <a:latin typeface="Tahoma"/>
                <a:cs typeface="Tahoma"/>
              </a:rPr>
              <a:t>Germany</a:t>
            </a:r>
            <a:endParaRPr lang="it-IT" dirty="0">
              <a:solidFill>
                <a:schemeClr val="bg2">
                  <a:lumMod val="50000"/>
                </a:schemeClr>
              </a:solidFill>
              <a:latin typeface="Tahoma"/>
              <a:cs typeface="Tahoma"/>
            </a:endParaRPr>
          </a:p>
        </p:txBody>
      </p:sp>
      <p:sp>
        <p:nvSpPr>
          <p:cNvPr id="51" name="CasellaDiTesto 50"/>
          <p:cNvSpPr txBox="1"/>
          <p:nvPr/>
        </p:nvSpPr>
        <p:spPr>
          <a:xfrm>
            <a:off x="5046730" y="3152823"/>
            <a:ext cx="1404088" cy="369332"/>
          </a:xfrm>
          <a:prstGeom prst="rect">
            <a:avLst/>
          </a:prstGeom>
          <a:solidFill>
            <a:schemeClr val="bg1"/>
          </a:solidFill>
          <a:ln>
            <a:solidFill>
              <a:schemeClr val="bg2">
                <a:lumMod val="50000"/>
              </a:schemeClr>
            </a:solidFill>
          </a:ln>
        </p:spPr>
        <p:txBody>
          <a:bodyPr wrap="none" rtlCol="0">
            <a:spAutoFit/>
          </a:bodyPr>
          <a:lstStyle/>
          <a:p>
            <a:r>
              <a:rPr lang="it-IT" dirty="0" smtClean="0">
                <a:solidFill>
                  <a:schemeClr val="bg2">
                    <a:lumMod val="50000"/>
                  </a:schemeClr>
                </a:solidFill>
                <a:latin typeface="Tahoma"/>
                <a:cs typeface="Tahoma"/>
              </a:rPr>
              <a:t>Netherlands</a:t>
            </a:r>
            <a:endParaRPr lang="it-IT" dirty="0">
              <a:solidFill>
                <a:schemeClr val="bg2">
                  <a:lumMod val="50000"/>
                </a:schemeClr>
              </a:solidFill>
              <a:latin typeface="Tahoma"/>
              <a:cs typeface="Tahoma"/>
            </a:endParaRPr>
          </a:p>
        </p:txBody>
      </p:sp>
      <p:sp>
        <p:nvSpPr>
          <p:cNvPr id="52" name="CasellaDiTesto 51"/>
          <p:cNvSpPr txBox="1"/>
          <p:nvPr/>
        </p:nvSpPr>
        <p:spPr>
          <a:xfrm>
            <a:off x="0" y="3191462"/>
            <a:ext cx="1506542" cy="369332"/>
          </a:xfrm>
          <a:prstGeom prst="rect">
            <a:avLst/>
          </a:prstGeom>
          <a:solidFill>
            <a:schemeClr val="bg1"/>
          </a:solidFill>
          <a:ln>
            <a:solidFill>
              <a:schemeClr val="bg2">
                <a:lumMod val="50000"/>
              </a:schemeClr>
            </a:solidFill>
          </a:ln>
        </p:spPr>
        <p:txBody>
          <a:bodyPr wrap="none" rtlCol="0">
            <a:spAutoFit/>
          </a:bodyPr>
          <a:lstStyle/>
          <a:p>
            <a:r>
              <a:rPr lang="it-IT" dirty="0" err="1" smtClean="0">
                <a:solidFill>
                  <a:schemeClr val="bg2">
                    <a:lumMod val="50000"/>
                  </a:schemeClr>
                </a:solidFill>
                <a:latin typeface="Tahoma"/>
                <a:cs typeface="Tahoma"/>
              </a:rPr>
              <a:t>Louxenbourg</a:t>
            </a:r>
            <a:endParaRPr lang="it-IT" dirty="0">
              <a:solidFill>
                <a:schemeClr val="bg2">
                  <a:lumMod val="50000"/>
                </a:schemeClr>
              </a:solidFill>
              <a:latin typeface="Tahoma"/>
              <a:cs typeface="Tahoma"/>
            </a:endParaRPr>
          </a:p>
        </p:txBody>
      </p:sp>
      <p:sp>
        <p:nvSpPr>
          <p:cNvPr id="53" name="CasellaDiTesto 52"/>
          <p:cNvSpPr txBox="1"/>
          <p:nvPr/>
        </p:nvSpPr>
        <p:spPr>
          <a:xfrm>
            <a:off x="28885" y="1929385"/>
            <a:ext cx="891816" cy="369332"/>
          </a:xfrm>
          <a:prstGeom prst="rect">
            <a:avLst/>
          </a:prstGeom>
          <a:solidFill>
            <a:schemeClr val="bg1"/>
          </a:solidFill>
          <a:ln>
            <a:solidFill>
              <a:schemeClr val="bg2">
                <a:lumMod val="50000"/>
              </a:schemeClr>
            </a:solidFill>
          </a:ln>
        </p:spPr>
        <p:txBody>
          <a:bodyPr wrap="none" rtlCol="0">
            <a:spAutoFit/>
          </a:bodyPr>
          <a:lstStyle/>
          <a:p>
            <a:r>
              <a:rPr lang="it-IT" dirty="0" err="1" smtClean="0">
                <a:solidFill>
                  <a:schemeClr val="bg2">
                    <a:lumMod val="50000"/>
                  </a:schemeClr>
                </a:solidFill>
                <a:latin typeface="Tahoma"/>
                <a:cs typeface="Tahoma"/>
              </a:rPr>
              <a:t>Greece</a:t>
            </a:r>
            <a:endParaRPr lang="it-IT" dirty="0">
              <a:solidFill>
                <a:schemeClr val="bg2">
                  <a:lumMod val="50000"/>
                </a:schemeClr>
              </a:solidFill>
              <a:latin typeface="Tahoma"/>
              <a:cs typeface="Tahoma"/>
            </a:endParaRPr>
          </a:p>
        </p:txBody>
      </p:sp>
      <p:sp>
        <p:nvSpPr>
          <p:cNvPr id="54" name="CasellaDiTesto 53"/>
          <p:cNvSpPr txBox="1"/>
          <p:nvPr/>
        </p:nvSpPr>
        <p:spPr>
          <a:xfrm>
            <a:off x="1305104" y="4420652"/>
            <a:ext cx="1066743" cy="369332"/>
          </a:xfrm>
          <a:prstGeom prst="rect">
            <a:avLst/>
          </a:prstGeom>
          <a:solidFill>
            <a:schemeClr val="bg1"/>
          </a:solidFill>
          <a:ln>
            <a:solidFill>
              <a:schemeClr val="bg2">
                <a:lumMod val="50000"/>
              </a:schemeClr>
            </a:solidFill>
          </a:ln>
        </p:spPr>
        <p:txBody>
          <a:bodyPr wrap="none" rtlCol="0">
            <a:spAutoFit/>
          </a:bodyPr>
          <a:lstStyle/>
          <a:p>
            <a:r>
              <a:rPr lang="it-IT" dirty="0" smtClean="0">
                <a:solidFill>
                  <a:schemeClr val="bg2">
                    <a:lumMod val="50000"/>
                  </a:schemeClr>
                </a:solidFill>
                <a:latin typeface="Tahoma"/>
                <a:cs typeface="Tahoma"/>
              </a:rPr>
              <a:t>Romania</a:t>
            </a:r>
            <a:endParaRPr lang="it-IT" dirty="0">
              <a:solidFill>
                <a:schemeClr val="bg2">
                  <a:lumMod val="50000"/>
                </a:schemeClr>
              </a:solidFill>
              <a:latin typeface="Tahoma"/>
              <a:cs typeface="Tahoma"/>
            </a:endParaRPr>
          </a:p>
        </p:txBody>
      </p:sp>
      <p:sp>
        <p:nvSpPr>
          <p:cNvPr id="55" name="CasellaDiTesto 54"/>
          <p:cNvSpPr txBox="1"/>
          <p:nvPr/>
        </p:nvSpPr>
        <p:spPr>
          <a:xfrm>
            <a:off x="6742059" y="689140"/>
            <a:ext cx="922360" cy="369332"/>
          </a:xfrm>
          <a:prstGeom prst="rect">
            <a:avLst/>
          </a:prstGeom>
          <a:solidFill>
            <a:schemeClr val="bg1"/>
          </a:solidFill>
          <a:ln>
            <a:solidFill>
              <a:schemeClr val="bg2">
                <a:lumMod val="50000"/>
              </a:schemeClr>
            </a:solidFill>
          </a:ln>
        </p:spPr>
        <p:txBody>
          <a:bodyPr wrap="none" rtlCol="0">
            <a:spAutoFit/>
          </a:bodyPr>
          <a:lstStyle/>
          <a:p>
            <a:r>
              <a:rPr lang="it-IT" dirty="0" smtClean="0">
                <a:solidFill>
                  <a:schemeClr val="bg2">
                    <a:lumMod val="50000"/>
                  </a:schemeClr>
                </a:solidFill>
                <a:latin typeface="Tahoma"/>
                <a:cs typeface="Tahoma"/>
              </a:rPr>
              <a:t>Estonia</a:t>
            </a:r>
            <a:endParaRPr lang="it-IT" dirty="0">
              <a:solidFill>
                <a:schemeClr val="bg2">
                  <a:lumMod val="50000"/>
                </a:schemeClr>
              </a:solidFill>
              <a:latin typeface="Tahoma"/>
              <a:cs typeface="Tahoma"/>
            </a:endParaRPr>
          </a:p>
        </p:txBody>
      </p:sp>
      <p:sp>
        <p:nvSpPr>
          <p:cNvPr id="56" name="CasellaDiTesto 55"/>
          <p:cNvSpPr txBox="1"/>
          <p:nvPr/>
        </p:nvSpPr>
        <p:spPr>
          <a:xfrm>
            <a:off x="8047018" y="1956468"/>
            <a:ext cx="1111152" cy="369332"/>
          </a:xfrm>
          <a:prstGeom prst="rect">
            <a:avLst/>
          </a:prstGeom>
          <a:solidFill>
            <a:schemeClr val="bg1"/>
          </a:solidFill>
          <a:ln>
            <a:solidFill>
              <a:schemeClr val="bg2">
                <a:lumMod val="50000"/>
              </a:schemeClr>
            </a:solidFill>
          </a:ln>
        </p:spPr>
        <p:txBody>
          <a:bodyPr wrap="none" rtlCol="0">
            <a:spAutoFit/>
          </a:bodyPr>
          <a:lstStyle/>
          <a:p>
            <a:r>
              <a:rPr lang="it-IT" dirty="0" smtClean="0">
                <a:solidFill>
                  <a:schemeClr val="bg2">
                    <a:lumMod val="50000"/>
                  </a:schemeClr>
                </a:solidFill>
                <a:latin typeface="Tahoma"/>
                <a:cs typeface="Tahoma"/>
              </a:rPr>
              <a:t>Lithuania</a:t>
            </a:r>
            <a:endParaRPr lang="it-IT" dirty="0">
              <a:solidFill>
                <a:schemeClr val="bg2">
                  <a:lumMod val="50000"/>
                </a:schemeClr>
              </a:solidFill>
              <a:latin typeface="Tahoma"/>
              <a:cs typeface="Tahoma"/>
            </a:endParaRPr>
          </a:p>
        </p:txBody>
      </p:sp>
      <p:sp>
        <p:nvSpPr>
          <p:cNvPr id="57" name="CasellaDiTesto 56"/>
          <p:cNvSpPr txBox="1"/>
          <p:nvPr/>
        </p:nvSpPr>
        <p:spPr>
          <a:xfrm>
            <a:off x="6842613" y="1940980"/>
            <a:ext cx="784515" cy="369332"/>
          </a:xfrm>
          <a:prstGeom prst="rect">
            <a:avLst/>
          </a:prstGeom>
          <a:solidFill>
            <a:schemeClr val="bg1"/>
          </a:solidFill>
          <a:ln>
            <a:solidFill>
              <a:schemeClr val="bg2">
                <a:lumMod val="50000"/>
              </a:schemeClr>
            </a:solidFill>
          </a:ln>
        </p:spPr>
        <p:txBody>
          <a:bodyPr wrap="none" rtlCol="0">
            <a:spAutoFit/>
          </a:bodyPr>
          <a:lstStyle/>
          <a:p>
            <a:r>
              <a:rPr lang="it-IT" dirty="0" smtClean="0">
                <a:solidFill>
                  <a:schemeClr val="bg2">
                    <a:lumMod val="50000"/>
                  </a:schemeClr>
                </a:solidFill>
                <a:latin typeface="Tahoma"/>
                <a:cs typeface="Tahoma"/>
              </a:rPr>
              <a:t>Latvia</a:t>
            </a:r>
            <a:endParaRPr lang="it-IT" dirty="0">
              <a:solidFill>
                <a:schemeClr val="bg2">
                  <a:lumMod val="50000"/>
                </a:schemeClr>
              </a:solidFill>
              <a:latin typeface="Tahoma"/>
              <a:cs typeface="Tahoma"/>
            </a:endParaRPr>
          </a:p>
        </p:txBody>
      </p:sp>
      <p:sp>
        <p:nvSpPr>
          <p:cNvPr id="58" name="CasellaDiTesto 57"/>
          <p:cNvSpPr txBox="1"/>
          <p:nvPr/>
        </p:nvSpPr>
        <p:spPr>
          <a:xfrm>
            <a:off x="8164564" y="3183803"/>
            <a:ext cx="862173" cy="369332"/>
          </a:xfrm>
          <a:prstGeom prst="rect">
            <a:avLst/>
          </a:prstGeom>
          <a:solidFill>
            <a:schemeClr val="bg1"/>
          </a:solidFill>
          <a:ln>
            <a:solidFill>
              <a:schemeClr val="bg2">
                <a:lumMod val="50000"/>
              </a:schemeClr>
            </a:solidFill>
          </a:ln>
        </p:spPr>
        <p:txBody>
          <a:bodyPr wrap="none" rtlCol="0">
            <a:spAutoFit/>
          </a:bodyPr>
          <a:lstStyle/>
          <a:p>
            <a:r>
              <a:rPr lang="it-IT" dirty="0" smtClean="0">
                <a:solidFill>
                  <a:schemeClr val="bg2">
                    <a:lumMod val="50000"/>
                  </a:schemeClr>
                </a:solidFill>
                <a:latin typeface="Tahoma"/>
                <a:cs typeface="Tahoma"/>
              </a:rPr>
              <a:t>Poland</a:t>
            </a:r>
            <a:endParaRPr lang="it-IT" dirty="0">
              <a:solidFill>
                <a:schemeClr val="bg2">
                  <a:lumMod val="50000"/>
                </a:schemeClr>
              </a:solidFill>
              <a:latin typeface="Tahoma"/>
              <a:cs typeface="Tahoma"/>
            </a:endParaRPr>
          </a:p>
        </p:txBody>
      </p:sp>
      <p:sp>
        <p:nvSpPr>
          <p:cNvPr id="59" name="CasellaDiTesto 58"/>
          <p:cNvSpPr txBox="1"/>
          <p:nvPr/>
        </p:nvSpPr>
        <p:spPr>
          <a:xfrm>
            <a:off x="8115677" y="709819"/>
            <a:ext cx="903425" cy="369332"/>
          </a:xfrm>
          <a:prstGeom prst="rect">
            <a:avLst/>
          </a:prstGeom>
          <a:solidFill>
            <a:schemeClr val="bg1"/>
          </a:solidFill>
          <a:ln>
            <a:solidFill>
              <a:schemeClr val="bg2">
                <a:lumMod val="50000"/>
              </a:schemeClr>
            </a:solidFill>
          </a:ln>
        </p:spPr>
        <p:txBody>
          <a:bodyPr wrap="none" rtlCol="0">
            <a:spAutoFit/>
          </a:bodyPr>
          <a:lstStyle/>
          <a:p>
            <a:r>
              <a:rPr lang="it-IT" dirty="0" err="1" smtClean="0">
                <a:solidFill>
                  <a:schemeClr val="bg2">
                    <a:lumMod val="50000"/>
                  </a:schemeClr>
                </a:solidFill>
                <a:latin typeface="Tahoma"/>
                <a:cs typeface="Tahoma"/>
              </a:rPr>
              <a:t>Ireland</a:t>
            </a:r>
            <a:endParaRPr lang="it-IT" dirty="0">
              <a:solidFill>
                <a:schemeClr val="bg2">
                  <a:lumMod val="50000"/>
                </a:schemeClr>
              </a:solidFill>
              <a:latin typeface="Tahoma"/>
              <a:cs typeface="Tahoma"/>
            </a:endParaRPr>
          </a:p>
        </p:txBody>
      </p:sp>
      <p:sp>
        <p:nvSpPr>
          <p:cNvPr id="61" name="CasellaDiTesto 60"/>
          <p:cNvSpPr txBox="1"/>
          <p:nvPr/>
        </p:nvSpPr>
        <p:spPr>
          <a:xfrm>
            <a:off x="100197" y="4851919"/>
            <a:ext cx="8962436" cy="2031325"/>
          </a:xfrm>
          <a:prstGeom prst="rect">
            <a:avLst/>
          </a:prstGeom>
          <a:noFill/>
        </p:spPr>
        <p:txBody>
          <a:bodyPr wrap="square" rtlCol="0">
            <a:spAutoFit/>
          </a:bodyPr>
          <a:lstStyle/>
          <a:p>
            <a:pPr>
              <a:buClr>
                <a:schemeClr val="bg1"/>
              </a:buClr>
              <a:buFont typeface="Arial"/>
              <a:buChar char="•"/>
            </a:pPr>
            <a:r>
              <a:rPr lang="en-US" dirty="0" smtClean="0">
                <a:solidFill>
                  <a:srgbClr val="031B3C"/>
                </a:solidFill>
              </a:rPr>
              <a:t> </a:t>
            </a:r>
            <a:r>
              <a:rPr lang="en-US" dirty="0">
                <a:solidFill>
                  <a:schemeClr val="bg1"/>
                </a:solidFill>
              </a:rPr>
              <a:t>Iceland, Liechtenstein and Norway is subject to an EEA Joint Committee Decision</a:t>
            </a:r>
            <a:endParaRPr lang="en-US" dirty="0" smtClean="0">
              <a:solidFill>
                <a:schemeClr val="bg1"/>
              </a:solidFill>
            </a:endParaRPr>
          </a:p>
          <a:p>
            <a:pPr>
              <a:buFont typeface="Arial"/>
              <a:buChar char="•"/>
            </a:pPr>
            <a:r>
              <a:rPr lang="en-US" dirty="0" smtClean="0">
                <a:solidFill>
                  <a:schemeClr val="bg1"/>
                </a:solidFill>
              </a:rPr>
              <a:t> </a:t>
            </a:r>
            <a:r>
              <a:rPr lang="en-US" dirty="0">
                <a:solidFill>
                  <a:schemeClr val="bg1"/>
                </a:solidFill>
              </a:rPr>
              <a:t>Swiss Confederation is subject to the conclusion of a bilateral agreement to be concluded with this country</a:t>
            </a:r>
            <a:endParaRPr lang="en-US" dirty="0" smtClean="0">
              <a:solidFill>
                <a:schemeClr val="bg1"/>
              </a:solidFill>
            </a:endParaRPr>
          </a:p>
          <a:p>
            <a:pPr>
              <a:buFont typeface="Arial"/>
              <a:buChar char="•"/>
            </a:pPr>
            <a:r>
              <a:rPr lang="en-US" dirty="0" smtClean="0">
                <a:solidFill>
                  <a:schemeClr val="bg1"/>
                </a:solidFill>
              </a:rPr>
              <a:t> </a:t>
            </a:r>
            <a:r>
              <a:rPr lang="en-US" dirty="0">
                <a:solidFill>
                  <a:schemeClr val="bg1"/>
                </a:solidFill>
              </a:rPr>
              <a:t>Turkey and the former Yugoslav Republic of Macedonia is subject to the signature of an agreement between </a:t>
            </a:r>
            <a:r>
              <a:rPr lang="en-US" dirty="0" smtClean="0">
                <a:solidFill>
                  <a:schemeClr val="bg1"/>
                </a:solidFill>
              </a:rPr>
              <a:t>the   Commission </a:t>
            </a:r>
            <a:r>
              <a:rPr lang="en-US" dirty="0">
                <a:solidFill>
                  <a:schemeClr val="bg1"/>
                </a:solidFill>
              </a:rPr>
              <a:t>and the competent authorities of each of these countries respectively</a:t>
            </a:r>
            <a:endParaRPr lang="it-IT" dirty="0">
              <a:solidFill>
                <a:schemeClr val="bg1"/>
              </a:solidFill>
            </a:endParaRPr>
          </a:p>
        </p:txBody>
      </p:sp>
    </p:spTree>
    <p:extLst>
      <p:ext uri="{BB962C8B-B14F-4D97-AF65-F5344CB8AC3E}">
        <p14:creationId xmlns:p14="http://schemas.microsoft.com/office/powerpoint/2010/main" val="5103058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05401" y="5290824"/>
            <a:ext cx="8023022" cy="1477328"/>
          </a:xfrm>
          <a:prstGeom prst="rect">
            <a:avLst/>
          </a:prstGeom>
          <a:solidFill>
            <a:schemeClr val="bg1"/>
          </a:solidFill>
        </p:spPr>
        <p:txBody>
          <a:bodyPr wrap="square">
            <a:spAutoFit/>
          </a:bodyPr>
          <a:lstStyle/>
          <a:p>
            <a:endParaRPr lang="it-IT" dirty="0"/>
          </a:p>
          <a:p>
            <a:r>
              <a:rPr lang="it-IT" dirty="0" smtClean="0"/>
              <a:t>OTHER </a:t>
            </a:r>
            <a:r>
              <a:rPr lang="it-IT" dirty="0"/>
              <a:t>PARTNER COUNTRIES</a:t>
            </a:r>
          </a:p>
          <a:p>
            <a:r>
              <a:rPr lang="en-US" dirty="0"/>
              <a:t>Some Actions of the </a:t>
            </a:r>
            <a:r>
              <a:rPr lang="en-US" dirty="0" err="1"/>
              <a:t>Programme</a:t>
            </a:r>
            <a:r>
              <a:rPr lang="en-US" dirty="0"/>
              <a:t> are open to any Partner Country of the world. For some other Actions </a:t>
            </a:r>
            <a:r>
              <a:rPr lang="en-US" dirty="0" smtClean="0"/>
              <a:t>the geographical </a:t>
            </a:r>
            <a:r>
              <a:rPr lang="en-US" dirty="0"/>
              <a:t>scope is less broad.</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832778230"/>
              </p:ext>
            </p:extLst>
          </p:nvPr>
        </p:nvGraphicFramePr>
        <p:xfrm>
          <a:off x="2267122" y="0"/>
          <a:ext cx="6876878" cy="5538654"/>
        </p:xfrm>
        <a:graphic>
          <a:graphicData uri="http://schemas.openxmlformats.org/drawingml/2006/table">
            <a:tbl>
              <a:tblPr firstRow="1" bandRow="1">
                <a:tableStyleId>{5C22544A-7EE6-4342-B048-85BDC9FD1C3A}</a:tableStyleId>
              </a:tblPr>
              <a:tblGrid>
                <a:gridCol w="3438439"/>
                <a:gridCol w="3438439"/>
              </a:tblGrid>
              <a:tr h="1384664">
                <a:tc>
                  <a:txBody>
                    <a:bodyPr/>
                    <a:lstStyle/>
                    <a:p>
                      <a:pPr algn="l"/>
                      <a:r>
                        <a:rPr lang="en-US" dirty="0" smtClean="0"/>
                        <a:t>Eastern Partnership countries:</a:t>
                      </a:r>
                      <a:endParaRPr lang="it-IT" dirty="0"/>
                    </a:p>
                  </a:txBody>
                  <a:tcPr/>
                </a:tc>
                <a:tc>
                  <a:txBody>
                    <a:bodyPr/>
                    <a:lstStyle/>
                    <a:p>
                      <a:r>
                        <a:rPr lang="ro-RO" dirty="0" smtClean="0"/>
                        <a:t>Armenia, Azerbaijan, Belarus, Georgia, Moldova, Ukraine</a:t>
                      </a:r>
                    </a:p>
                    <a:p>
                      <a:endParaRPr lang="it-IT" dirty="0"/>
                    </a:p>
                  </a:txBody>
                  <a:tcPr/>
                </a:tc>
              </a:tr>
              <a:tr h="1704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Southern Mediterranean countries:</a:t>
                      </a:r>
                    </a:p>
                    <a:p>
                      <a:pPr algn="l"/>
                      <a:endParaRPr lang="it-IT" dirty="0"/>
                    </a:p>
                  </a:txBody>
                  <a:tcPr>
                    <a:solidFill>
                      <a:schemeClr val="accent2">
                        <a:lumMod val="60000"/>
                        <a:lumOff val="40000"/>
                      </a:schemeClr>
                    </a:solidFill>
                  </a:tcPr>
                </a:tc>
                <a:tc>
                  <a:txBody>
                    <a:bodyPr/>
                    <a:lstStyle/>
                    <a:p>
                      <a:r>
                        <a:rPr lang="en-US" smtClean="0"/>
                        <a:t>Algeria, Egypt, Israel, Jordan, Lebanon, Libya, Morocco,</a:t>
                      </a:r>
                      <a:r>
                        <a:rPr lang="en-US" baseline="0" smtClean="0"/>
                        <a:t> </a:t>
                      </a:r>
                      <a:r>
                        <a:rPr lang="fi-FI" smtClean="0"/>
                        <a:t>Palestine, Syria, Tunisia</a:t>
                      </a:r>
                    </a:p>
                  </a:txBody>
                  <a:tcPr>
                    <a:solidFill>
                      <a:srgbClr val="BCE8FD"/>
                    </a:solidFill>
                  </a:tcPr>
                </a:tc>
              </a:tr>
              <a:tr h="1704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Western Balkans:</a:t>
                      </a:r>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a:txBody>
                  <a:tcPr>
                    <a:solidFill>
                      <a:schemeClr val="bg2">
                        <a:lumMod val="75000"/>
                      </a:schemeClr>
                    </a:solidFill>
                  </a:tcPr>
                </a:tc>
                <a:tc>
                  <a:txBody>
                    <a:bodyPr/>
                    <a:lstStyle/>
                    <a:p>
                      <a:r>
                        <a:rPr lang="pl-PL" dirty="0" smtClean="0"/>
                        <a:t>Albania, </a:t>
                      </a:r>
                      <a:r>
                        <a:rPr lang="pl-PL" dirty="0" err="1" smtClean="0"/>
                        <a:t>Bosnia</a:t>
                      </a:r>
                      <a:r>
                        <a:rPr lang="pl-PL" dirty="0" smtClean="0"/>
                        <a:t> and </a:t>
                      </a:r>
                      <a:r>
                        <a:rPr lang="pl-PL" dirty="0" err="1" smtClean="0"/>
                        <a:t>Herzegovina</a:t>
                      </a:r>
                      <a:r>
                        <a:rPr lang="pl-PL" dirty="0" smtClean="0"/>
                        <a:t>, </a:t>
                      </a:r>
                      <a:r>
                        <a:rPr lang="pl-PL" dirty="0" err="1" smtClean="0"/>
                        <a:t>Kosovo</a:t>
                      </a:r>
                      <a:r>
                        <a:rPr lang="pl-PL" dirty="0" smtClean="0"/>
                        <a:t>, Montenegro,</a:t>
                      </a:r>
                      <a:r>
                        <a:rPr lang="pl-PL" baseline="0" dirty="0" smtClean="0"/>
                        <a:t> </a:t>
                      </a:r>
                      <a:r>
                        <a:rPr lang="it-IT" dirty="0" smtClean="0"/>
                        <a:t>Serbia</a:t>
                      </a:r>
                    </a:p>
                  </a:txBody>
                  <a:tcPr>
                    <a:solidFill>
                      <a:srgbClr val="1F9BDA"/>
                    </a:solidFill>
                  </a:tcPr>
                </a:tc>
              </a:tr>
              <a:tr h="745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Other:</a:t>
                      </a:r>
                    </a:p>
                    <a:p>
                      <a:endParaRPr lang="it-IT" dirty="0"/>
                    </a:p>
                  </a:txBody>
                  <a:tcP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Russian </a:t>
                      </a:r>
                      <a:r>
                        <a:rPr lang="it-IT" dirty="0" err="1" smtClean="0"/>
                        <a:t>Federation</a:t>
                      </a:r>
                      <a:endParaRPr lang="it-IT" dirty="0" smtClean="0"/>
                    </a:p>
                    <a:p>
                      <a:endParaRPr lang="it-IT" dirty="0">
                        <a:solidFill>
                          <a:srgbClr val="FFFFFF"/>
                        </a:solidFill>
                      </a:endParaRPr>
                    </a:p>
                  </a:txBody>
                  <a:tcPr>
                    <a:solidFill>
                      <a:srgbClr val="E0F2FB"/>
                    </a:solidFill>
                  </a:tcPr>
                </a:tc>
              </a:tr>
            </a:tbl>
          </a:graphicData>
        </a:graphic>
      </p:graphicFrame>
      <p:sp>
        <p:nvSpPr>
          <p:cNvPr id="4" name="CasellaDiTesto 3"/>
          <p:cNvSpPr txBox="1"/>
          <p:nvPr/>
        </p:nvSpPr>
        <p:spPr>
          <a:xfrm>
            <a:off x="31001" y="2029169"/>
            <a:ext cx="2983509" cy="923330"/>
          </a:xfrm>
          <a:prstGeom prst="rect">
            <a:avLst/>
          </a:prstGeom>
          <a:solidFill>
            <a:schemeClr val="accent1">
              <a:lumMod val="75000"/>
            </a:schemeClr>
          </a:solidFill>
        </p:spPr>
        <p:txBody>
          <a:bodyPr wrap="none" rtlCol="0">
            <a:spAutoFit/>
          </a:bodyPr>
          <a:lstStyle/>
          <a:p>
            <a:pPr algn="ctr"/>
            <a:r>
              <a:rPr lang="it-IT" dirty="0">
                <a:solidFill>
                  <a:srgbClr val="FFFFFF"/>
                </a:solidFill>
              </a:rPr>
              <a:t>PARTNER </a:t>
            </a:r>
            <a:endParaRPr lang="it-IT" dirty="0" smtClean="0">
              <a:solidFill>
                <a:srgbClr val="FFFFFF"/>
              </a:solidFill>
            </a:endParaRPr>
          </a:p>
          <a:p>
            <a:pPr algn="ctr"/>
            <a:r>
              <a:rPr lang="it-IT" dirty="0" smtClean="0">
                <a:solidFill>
                  <a:srgbClr val="FFFFFF"/>
                </a:solidFill>
              </a:rPr>
              <a:t>COUNTRIES </a:t>
            </a:r>
          </a:p>
          <a:p>
            <a:pPr algn="ctr"/>
            <a:r>
              <a:rPr lang="it-IT" dirty="0" smtClean="0">
                <a:solidFill>
                  <a:srgbClr val="FFFFFF"/>
                </a:solidFill>
              </a:rPr>
              <a:t>NEIGHBOURING </a:t>
            </a:r>
            <a:r>
              <a:rPr lang="it-IT" dirty="0">
                <a:solidFill>
                  <a:srgbClr val="FFFFFF"/>
                </a:solidFill>
              </a:rPr>
              <a:t>THE </a:t>
            </a:r>
            <a:r>
              <a:rPr lang="it-IT" dirty="0" smtClean="0">
                <a:solidFill>
                  <a:srgbClr val="FFFFFF"/>
                </a:solidFill>
              </a:rPr>
              <a:t>EU</a:t>
            </a:r>
            <a:endParaRPr lang="it-IT" dirty="0">
              <a:solidFill>
                <a:srgbClr val="FFFFFF"/>
              </a:solidFill>
            </a:endParaRPr>
          </a:p>
        </p:txBody>
      </p:sp>
    </p:spTree>
    <p:extLst>
      <p:ext uri="{BB962C8B-B14F-4D97-AF65-F5344CB8AC3E}">
        <p14:creationId xmlns:p14="http://schemas.microsoft.com/office/powerpoint/2010/main" val="19440137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a:xfrm>
            <a:off x="1318399" y="401875"/>
            <a:ext cx="6414821" cy="6413928"/>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Ovale 4"/>
          <p:cNvSpPr/>
          <p:nvPr/>
        </p:nvSpPr>
        <p:spPr>
          <a:xfrm>
            <a:off x="1720310" y="1302075"/>
            <a:ext cx="5659232" cy="5513728"/>
          </a:xfrm>
          <a:prstGeom prst="ellipse">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Ovale 5"/>
          <p:cNvSpPr/>
          <p:nvPr/>
        </p:nvSpPr>
        <p:spPr>
          <a:xfrm>
            <a:off x="2234758" y="2405223"/>
            <a:ext cx="4710667" cy="4452777"/>
          </a:xfrm>
          <a:prstGeom prst="ellipse">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Ovale 6"/>
          <p:cNvSpPr/>
          <p:nvPr/>
        </p:nvSpPr>
        <p:spPr>
          <a:xfrm>
            <a:off x="2717075" y="3343602"/>
            <a:ext cx="3697791" cy="3472201"/>
          </a:xfrm>
          <a:prstGeom prst="ellipse">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3200" b="1" dirty="0" err="1" smtClean="0">
                <a:solidFill>
                  <a:schemeClr val="bg2">
                    <a:lumMod val="40000"/>
                    <a:lumOff val="60000"/>
                  </a:schemeClr>
                </a:solidFill>
                <a:latin typeface="Tahoma"/>
                <a:cs typeface="Tahoma"/>
              </a:rPr>
              <a:t>Key</a:t>
            </a:r>
            <a:r>
              <a:rPr lang="it-IT" sz="3200" b="1" dirty="0" smtClean="0">
                <a:solidFill>
                  <a:schemeClr val="bg2">
                    <a:lumMod val="40000"/>
                    <a:lumOff val="60000"/>
                  </a:schemeClr>
                </a:solidFill>
                <a:latin typeface="Tahoma"/>
                <a:cs typeface="Tahoma"/>
              </a:rPr>
              <a:t> </a:t>
            </a:r>
            <a:r>
              <a:rPr lang="it-IT" sz="3200" b="1" dirty="0" err="1" smtClean="0">
                <a:solidFill>
                  <a:schemeClr val="bg2">
                    <a:lumMod val="40000"/>
                    <a:lumOff val="60000"/>
                  </a:schemeClr>
                </a:solidFill>
                <a:latin typeface="Tahoma"/>
                <a:cs typeface="Tahoma"/>
              </a:rPr>
              <a:t>Actions</a:t>
            </a:r>
            <a:endParaRPr lang="it-IT" sz="3200" b="1" dirty="0">
              <a:solidFill>
                <a:schemeClr val="bg2">
                  <a:lumMod val="40000"/>
                  <a:lumOff val="60000"/>
                </a:schemeClr>
              </a:solidFill>
              <a:latin typeface="Tahoma"/>
              <a:cs typeface="Tahoma"/>
            </a:endParaRPr>
          </a:p>
        </p:txBody>
      </p:sp>
      <p:sp>
        <p:nvSpPr>
          <p:cNvPr id="8" name="Rettangolo 7"/>
          <p:cNvSpPr/>
          <p:nvPr/>
        </p:nvSpPr>
        <p:spPr>
          <a:xfrm>
            <a:off x="3529917" y="2456659"/>
            <a:ext cx="2084174" cy="954107"/>
          </a:xfrm>
          <a:prstGeom prst="rect">
            <a:avLst/>
          </a:prstGeom>
        </p:spPr>
        <p:txBody>
          <a:bodyPr wrap="none">
            <a:spAutoFit/>
          </a:bodyPr>
          <a:lstStyle/>
          <a:p>
            <a:pPr algn="ctr"/>
            <a:r>
              <a:rPr lang="it-IT" sz="2800" b="1" dirty="0" err="1" smtClean="0">
                <a:solidFill>
                  <a:schemeClr val="bg1"/>
                </a:solidFill>
                <a:latin typeface="Tahoma"/>
                <a:cs typeface="Tahoma"/>
              </a:rPr>
              <a:t>Specific</a:t>
            </a:r>
            <a:r>
              <a:rPr lang="it-IT" sz="2800" b="1" dirty="0" smtClean="0">
                <a:solidFill>
                  <a:schemeClr val="bg1"/>
                </a:solidFill>
                <a:latin typeface="Tahoma"/>
                <a:cs typeface="Tahoma"/>
              </a:rPr>
              <a:t> </a:t>
            </a:r>
          </a:p>
          <a:p>
            <a:pPr algn="ctr"/>
            <a:r>
              <a:rPr lang="it-IT" sz="2800" b="1" dirty="0" err="1" smtClean="0">
                <a:solidFill>
                  <a:schemeClr val="bg1"/>
                </a:solidFill>
                <a:latin typeface="Tahoma"/>
                <a:cs typeface="Tahoma"/>
              </a:rPr>
              <a:t>Objectives</a:t>
            </a:r>
            <a:endParaRPr lang="it-IT" sz="2800" b="1" dirty="0">
              <a:solidFill>
                <a:schemeClr val="bg1"/>
              </a:solidFill>
              <a:latin typeface="Tahoma"/>
              <a:cs typeface="Tahoma"/>
            </a:endParaRPr>
          </a:p>
        </p:txBody>
      </p:sp>
      <p:sp>
        <p:nvSpPr>
          <p:cNvPr id="9" name="Rettangolo 8"/>
          <p:cNvSpPr/>
          <p:nvPr/>
        </p:nvSpPr>
        <p:spPr>
          <a:xfrm>
            <a:off x="3585855" y="1419509"/>
            <a:ext cx="2084174" cy="954107"/>
          </a:xfrm>
          <a:prstGeom prst="rect">
            <a:avLst/>
          </a:prstGeom>
        </p:spPr>
        <p:txBody>
          <a:bodyPr wrap="none">
            <a:spAutoFit/>
          </a:bodyPr>
          <a:lstStyle/>
          <a:p>
            <a:pPr algn="ctr"/>
            <a:r>
              <a:rPr lang="it-IT" sz="2800" b="1" dirty="0" smtClean="0">
                <a:solidFill>
                  <a:schemeClr val="bg2">
                    <a:lumMod val="50000"/>
                  </a:schemeClr>
                </a:solidFill>
                <a:latin typeface="Tahoma"/>
                <a:cs typeface="Tahoma"/>
              </a:rPr>
              <a:t>General</a:t>
            </a:r>
          </a:p>
          <a:p>
            <a:pPr algn="ctr"/>
            <a:r>
              <a:rPr lang="it-IT" sz="2800" b="1" dirty="0" err="1" smtClean="0">
                <a:solidFill>
                  <a:schemeClr val="bg2">
                    <a:lumMod val="50000"/>
                  </a:schemeClr>
                </a:solidFill>
                <a:latin typeface="Tahoma"/>
                <a:cs typeface="Tahoma"/>
              </a:rPr>
              <a:t>Objectives</a:t>
            </a:r>
            <a:endParaRPr lang="it-IT" sz="2800" b="1" dirty="0">
              <a:solidFill>
                <a:schemeClr val="bg2">
                  <a:lumMod val="50000"/>
                </a:schemeClr>
              </a:solidFill>
              <a:latin typeface="Tahoma"/>
              <a:cs typeface="Tahoma"/>
            </a:endParaRPr>
          </a:p>
        </p:txBody>
      </p:sp>
      <p:sp>
        <p:nvSpPr>
          <p:cNvPr id="10" name="Rettangolo 9"/>
          <p:cNvSpPr/>
          <p:nvPr/>
        </p:nvSpPr>
        <p:spPr>
          <a:xfrm>
            <a:off x="3473457" y="422859"/>
            <a:ext cx="2212515" cy="1384995"/>
          </a:xfrm>
          <a:prstGeom prst="rect">
            <a:avLst/>
          </a:prstGeom>
        </p:spPr>
        <p:txBody>
          <a:bodyPr wrap="none">
            <a:spAutoFit/>
          </a:bodyPr>
          <a:lstStyle/>
          <a:p>
            <a:pPr algn="ctr"/>
            <a:r>
              <a:rPr lang="it-IT" sz="2800" b="1" dirty="0" smtClean="0">
                <a:solidFill>
                  <a:schemeClr val="bg2">
                    <a:lumMod val="75000"/>
                  </a:schemeClr>
                </a:solidFill>
                <a:latin typeface="Tahoma"/>
                <a:cs typeface="Tahoma"/>
              </a:rPr>
              <a:t>Application</a:t>
            </a:r>
          </a:p>
          <a:p>
            <a:pPr algn="ctr"/>
            <a:r>
              <a:rPr lang="it-IT" sz="2800" b="1" dirty="0" err="1" smtClean="0">
                <a:solidFill>
                  <a:schemeClr val="bg2">
                    <a:lumMod val="75000"/>
                  </a:schemeClr>
                </a:solidFill>
                <a:latin typeface="Tahoma"/>
                <a:cs typeface="Tahoma"/>
              </a:rPr>
              <a:t>Fields</a:t>
            </a:r>
            <a:endParaRPr lang="it-IT" sz="2800" b="1" dirty="0">
              <a:solidFill>
                <a:schemeClr val="bg2">
                  <a:lumMod val="75000"/>
                </a:schemeClr>
              </a:solidFill>
              <a:latin typeface="Tahoma"/>
              <a:cs typeface="Tahoma"/>
            </a:endParaRPr>
          </a:p>
          <a:p>
            <a:pPr algn="ctr"/>
            <a:endParaRPr lang="it-IT" sz="2800" b="1" dirty="0">
              <a:solidFill>
                <a:schemeClr val="bg2">
                  <a:lumMod val="75000"/>
                </a:schemeClr>
              </a:solidFill>
              <a:latin typeface="Tahoma"/>
              <a:cs typeface="Tahoma"/>
            </a:endParaRPr>
          </a:p>
        </p:txBody>
      </p:sp>
    </p:spTree>
    <p:extLst>
      <p:ext uri="{BB962C8B-B14F-4D97-AF65-F5344CB8AC3E}">
        <p14:creationId xmlns:p14="http://schemas.microsoft.com/office/powerpoint/2010/main" val="30619958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2788" y="1371600"/>
            <a:ext cx="8281168" cy="1447800"/>
          </a:xfrm>
        </p:spPr>
        <p:txBody>
          <a:bodyPr/>
          <a:lstStyle/>
          <a:p>
            <a:r>
              <a:rPr lang="it-IT" dirty="0" smtClean="0">
                <a:latin typeface="Tahoma"/>
                <a:cs typeface="Tahoma"/>
              </a:rPr>
              <a:t>ERASMUS+: Application </a:t>
            </a:r>
            <a:r>
              <a:rPr lang="it-IT" dirty="0" err="1" smtClean="0">
                <a:latin typeface="Tahoma"/>
                <a:cs typeface="Tahoma"/>
              </a:rPr>
              <a:t>Fields</a:t>
            </a:r>
            <a:endParaRPr lang="it-IT" dirty="0">
              <a:latin typeface="Tahoma"/>
              <a:cs typeface="Tahoma"/>
            </a:endParaRPr>
          </a:p>
        </p:txBody>
      </p:sp>
      <p:sp>
        <p:nvSpPr>
          <p:cNvPr id="3" name="Segnaposto contenuto 2"/>
          <p:cNvSpPr>
            <a:spLocks noGrp="1"/>
          </p:cNvSpPr>
          <p:nvPr>
            <p:ph idx="1"/>
          </p:nvPr>
        </p:nvSpPr>
        <p:spPr/>
        <p:txBody>
          <a:bodyPr>
            <a:normAutofit/>
          </a:bodyPr>
          <a:lstStyle/>
          <a:p>
            <a:r>
              <a:rPr lang="en-US" dirty="0" smtClean="0">
                <a:latin typeface="Tahoma"/>
                <a:cs typeface="Tahoma"/>
              </a:rPr>
              <a:t>The </a:t>
            </a:r>
            <a:r>
              <a:rPr lang="en-US" dirty="0" err="1" smtClean="0">
                <a:latin typeface="Tahoma"/>
                <a:cs typeface="Tahoma"/>
              </a:rPr>
              <a:t>programme</a:t>
            </a:r>
            <a:r>
              <a:rPr lang="en-US" dirty="0" smtClean="0">
                <a:latin typeface="Tahoma"/>
                <a:cs typeface="Tahoma"/>
              </a:rPr>
              <a:t> supports </a:t>
            </a:r>
            <a:r>
              <a:rPr lang="en-US" dirty="0">
                <a:latin typeface="Tahoma"/>
                <a:cs typeface="Tahoma"/>
              </a:rPr>
              <a:t>Actions </a:t>
            </a:r>
            <a:r>
              <a:rPr lang="en-US" dirty="0" smtClean="0">
                <a:latin typeface="Tahoma"/>
                <a:cs typeface="Tahoma"/>
              </a:rPr>
              <a:t>in all </a:t>
            </a:r>
            <a:r>
              <a:rPr lang="en-US" dirty="0">
                <a:latin typeface="Tahoma"/>
                <a:cs typeface="Tahoma"/>
              </a:rPr>
              <a:t>the fields of </a:t>
            </a:r>
            <a:r>
              <a:rPr lang="en-US" dirty="0" smtClean="0">
                <a:latin typeface="Tahoma"/>
                <a:cs typeface="Tahoma"/>
              </a:rPr>
              <a:t>education i.e. school education (COMENIUS) higher education (ERASMUS) including  its international dimension (ERASMUS MUNDUS)</a:t>
            </a:r>
            <a:r>
              <a:rPr lang="en-US" dirty="0">
                <a:latin typeface="Tahoma"/>
                <a:cs typeface="Tahoma"/>
              </a:rPr>
              <a:t>, vocational education and </a:t>
            </a:r>
            <a:r>
              <a:rPr lang="en-US" dirty="0" smtClean="0">
                <a:latin typeface="Tahoma"/>
                <a:cs typeface="Tahoma"/>
              </a:rPr>
              <a:t>training (LEONARDO da VINCI) , </a:t>
            </a:r>
            <a:r>
              <a:rPr lang="en-US" dirty="0">
                <a:latin typeface="Tahoma"/>
                <a:cs typeface="Tahoma"/>
              </a:rPr>
              <a:t>adult education </a:t>
            </a:r>
            <a:r>
              <a:rPr lang="en-US" dirty="0" smtClean="0">
                <a:latin typeface="Tahoma"/>
                <a:cs typeface="Tahoma"/>
              </a:rPr>
              <a:t>(GRUNDTVIG) youth </a:t>
            </a:r>
            <a:r>
              <a:rPr lang="en-US" dirty="0">
                <a:latin typeface="Tahoma"/>
                <a:cs typeface="Tahoma"/>
              </a:rPr>
              <a:t>non-formal and informal </a:t>
            </a:r>
            <a:r>
              <a:rPr lang="en-US" dirty="0" smtClean="0">
                <a:latin typeface="Tahoma"/>
                <a:cs typeface="Tahoma"/>
              </a:rPr>
              <a:t>learning (</a:t>
            </a:r>
            <a:r>
              <a:rPr lang="it-IT" dirty="0" smtClean="0">
                <a:latin typeface="Tahoma"/>
                <a:cs typeface="Tahoma"/>
              </a:rPr>
              <a:t>YOUTH in ACTION), </a:t>
            </a:r>
            <a:r>
              <a:rPr lang="en-US" dirty="0" smtClean="0">
                <a:latin typeface="Tahoma"/>
                <a:cs typeface="Tahoma"/>
              </a:rPr>
              <a:t>European </a:t>
            </a:r>
            <a:r>
              <a:rPr lang="en-US" dirty="0">
                <a:latin typeface="Tahoma"/>
                <a:cs typeface="Tahoma"/>
              </a:rPr>
              <a:t>Union </a:t>
            </a:r>
            <a:r>
              <a:rPr lang="en-US" dirty="0" smtClean="0">
                <a:latin typeface="Tahoma"/>
                <a:cs typeface="Tahoma"/>
              </a:rPr>
              <a:t>studies (JEAN MONNET) and sport (SPORTS).</a:t>
            </a:r>
            <a:endParaRPr lang="en-US" dirty="0">
              <a:latin typeface="Tahoma"/>
              <a:cs typeface="Tahoma"/>
            </a:endParaRPr>
          </a:p>
          <a:p>
            <a:endParaRPr lang="it-IT" dirty="0">
              <a:latin typeface="Tahoma"/>
              <a:cs typeface="Tahoma"/>
            </a:endParaRPr>
          </a:p>
        </p:txBody>
      </p:sp>
    </p:spTree>
    <p:extLst>
      <p:ext uri="{BB962C8B-B14F-4D97-AF65-F5344CB8AC3E}">
        <p14:creationId xmlns:p14="http://schemas.microsoft.com/office/powerpoint/2010/main" val="40835566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61167" y="3455202"/>
            <a:ext cx="3082834" cy="1447800"/>
          </a:xfrm>
          <a:ln w="28575" cmpd="sng">
            <a:solidFill>
              <a:srgbClr val="FFFFFF"/>
            </a:solidFill>
          </a:ln>
        </p:spPr>
        <p:txBody>
          <a:bodyPr/>
          <a:lstStyle/>
          <a:p>
            <a:r>
              <a:rPr lang="it-IT" sz="4000" dirty="0" smtClean="0"/>
              <a:t>ERASMUS+</a:t>
            </a:r>
            <a:endParaRPr lang="it-IT" sz="4000" dirty="0"/>
          </a:p>
        </p:txBody>
      </p:sp>
      <p:grpSp>
        <p:nvGrpSpPr>
          <p:cNvPr id="10" name="Gruppo 9"/>
          <p:cNvGrpSpPr/>
          <p:nvPr/>
        </p:nvGrpSpPr>
        <p:grpSpPr>
          <a:xfrm>
            <a:off x="578800" y="2113551"/>
            <a:ext cx="5095801" cy="4259877"/>
            <a:chOff x="337645" y="1325876"/>
            <a:chExt cx="5095801" cy="4259877"/>
          </a:xfrm>
        </p:grpSpPr>
        <p:sp>
          <p:nvSpPr>
            <p:cNvPr id="4" name="Rettangolo arrotondato 3"/>
            <p:cNvSpPr/>
            <p:nvPr/>
          </p:nvSpPr>
          <p:spPr>
            <a:xfrm>
              <a:off x="337645" y="1325876"/>
              <a:ext cx="2443759" cy="425987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smtClean="0">
                <a:solidFill>
                  <a:schemeClr val="bg2">
                    <a:lumMod val="50000"/>
                  </a:schemeClr>
                </a:solidFill>
              </a:endParaRPr>
            </a:p>
            <a:p>
              <a:pPr algn="ctr"/>
              <a:endParaRPr lang="it-IT" dirty="0" smtClean="0">
                <a:solidFill>
                  <a:schemeClr val="bg2">
                    <a:lumMod val="50000"/>
                  </a:schemeClr>
                </a:solidFill>
              </a:endParaRPr>
            </a:p>
            <a:p>
              <a:pPr algn="ctr"/>
              <a:endParaRPr lang="it-IT" dirty="0">
                <a:solidFill>
                  <a:schemeClr val="bg2">
                    <a:lumMod val="50000"/>
                  </a:schemeClr>
                </a:solidFill>
              </a:endParaRPr>
            </a:p>
            <a:p>
              <a:pPr algn="ctr"/>
              <a:endParaRPr lang="it-IT" dirty="0" smtClean="0">
                <a:solidFill>
                  <a:schemeClr val="bg2">
                    <a:lumMod val="50000"/>
                  </a:schemeClr>
                </a:solidFill>
              </a:endParaRPr>
            </a:p>
            <a:p>
              <a:pPr algn="ctr"/>
              <a:endParaRPr lang="it-IT" dirty="0">
                <a:solidFill>
                  <a:schemeClr val="bg2">
                    <a:lumMod val="50000"/>
                  </a:schemeClr>
                </a:solidFill>
              </a:endParaRPr>
            </a:p>
            <a:p>
              <a:pPr algn="ctr"/>
              <a:endParaRPr lang="it-IT" dirty="0" smtClean="0">
                <a:solidFill>
                  <a:schemeClr val="bg2">
                    <a:lumMod val="50000"/>
                  </a:schemeClr>
                </a:solidFill>
              </a:endParaRPr>
            </a:p>
            <a:p>
              <a:pPr algn="ctr"/>
              <a:r>
                <a:rPr lang="it-IT" b="1" u="sng" dirty="0" err="1" smtClean="0">
                  <a:solidFill>
                    <a:schemeClr val="bg2">
                      <a:lumMod val="50000"/>
                    </a:schemeClr>
                  </a:solidFill>
                </a:rPr>
                <a:t>Lifelong</a:t>
              </a:r>
              <a:r>
                <a:rPr lang="it-IT" b="1" u="sng" dirty="0" smtClean="0">
                  <a:solidFill>
                    <a:schemeClr val="bg2">
                      <a:lumMod val="50000"/>
                    </a:schemeClr>
                  </a:solidFill>
                </a:rPr>
                <a:t> Learning </a:t>
              </a:r>
              <a:r>
                <a:rPr lang="it-IT" b="1" u="sng" dirty="0" err="1" smtClean="0">
                  <a:solidFill>
                    <a:schemeClr val="bg2">
                      <a:lumMod val="50000"/>
                    </a:schemeClr>
                  </a:solidFill>
                </a:rPr>
                <a:t>Programme</a:t>
              </a:r>
              <a:r>
                <a:rPr lang="it-IT" b="1" u="sng" dirty="0" smtClean="0">
                  <a:solidFill>
                    <a:schemeClr val="bg2">
                      <a:lumMod val="50000"/>
                    </a:schemeClr>
                  </a:solidFill>
                </a:rPr>
                <a:t> </a:t>
              </a:r>
            </a:p>
            <a:p>
              <a:pPr algn="ctr"/>
              <a:r>
                <a:rPr lang="it-IT" dirty="0" smtClean="0">
                  <a:solidFill>
                    <a:schemeClr val="bg2">
                      <a:lumMod val="50000"/>
                    </a:schemeClr>
                  </a:solidFill>
                </a:rPr>
                <a:t> </a:t>
              </a:r>
            </a:p>
            <a:p>
              <a:pPr algn="ctr"/>
              <a:r>
                <a:rPr lang="it-IT" dirty="0" err="1" smtClean="0">
                  <a:solidFill>
                    <a:schemeClr val="bg2">
                      <a:lumMod val="50000"/>
                    </a:schemeClr>
                  </a:solidFill>
                </a:rPr>
                <a:t>Comenius</a:t>
              </a:r>
              <a:endParaRPr lang="it-IT" dirty="0" smtClean="0">
                <a:solidFill>
                  <a:schemeClr val="bg2">
                    <a:lumMod val="50000"/>
                  </a:schemeClr>
                </a:solidFill>
              </a:endParaRPr>
            </a:p>
            <a:p>
              <a:pPr algn="ctr"/>
              <a:r>
                <a:rPr lang="it-IT" dirty="0" smtClean="0">
                  <a:solidFill>
                    <a:schemeClr val="bg2">
                      <a:lumMod val="50000"/>
                    </a:schemeClr>
                  </a:solidFill>
                </a:rPr>
                <a:t>Erasmus </a:t>
              </a:r>
            </a:p>
            <a:p>
              <a:pPr algn="ctr"/>
              <a:r>
                <a:rPr lang="it-IT" dirty="0" smtClean="0">
                  <a:solidFill>
                    <a:schemeClr val="bg2">
                      <a:lumMod val="50000"/>
                    </a:schemeClr>
                  </a:solidFill>
                </a:rPr>
                <a:t>Leonardo</a:t>
              </a:r>
              <a:endParaRPr lang="it-IT" dirty="0">
                <a:solidFill>
                  <a:schemeClr val="bg2">
                    <a:lumMod val="50000"/>
                  </a:schemeClr>
                </a:solidFill>
              </a:endParaRPr>
            </a:p>
            <a:p>
              <a:pPr algn="ctr"/>
              <a:r>
                <a:rPr lang="it-IT" dirty="0" err="1" smtClean="0">
                  <a:solidFill>
                    <a:schemeClr val="bg2">
                      <a:lumMod val="50000"/>
                    </a:schemeClr>
                  </a:solidFill>
                </a:rPr>
                <a:t>Grundtvig</a:t>
              </a:r>
              <a:endParaRPr lang="it-IT" dirty="0" smtClean="0">
                <a:solidFill>
                  <a:schemeClr val="bg2">
                    <a:lumMod val="50000"/>
                  </a:schemeClr>
                </a:solidFill>
              </a:endParaRPr>
            </a:p>
            <a:p>
              <a:pPr algn="ctr"/>
              <a:endParaRPr lang="it-IT" dirty="0" smtClean="0">
                <a:solidFill>
                  <a:schemeClr val="bg2">
                    <a:lumMod val="50000"/>
                  </a:schemeClr>
                </a:solidFill>
              </a:endParaRPr>
            </a:p>
            <a:p>
              <a:pPr algn="ctr"/>
              <a:r>
                <a:rPr lang="it-IT" sz="2000" dirty="0" smtClean="0">
                  <a:solidFill>
                    <a:schemeClr val="accent4">
                      <a:lumMod val="50000"/>
                    </a:schemeClr>
                  </a:solidFill>
                </a:rPr>
                <a:t>Jean </a:t>
              </a:r>
              <a:r>
                <a:rPr lang="it-IT" sz="2000" dirty="0" err="1" smtClean="0">
                  <a:solidFill>
                    <a:schemeClr val="accent4">
                      <a:lumMod val="50000"/>
                    </a:schemeClr>
                  </a:solidFill>
                </a:rPr>
                <a:t>Monnet</a:t>
              </a:r>
              <a:endParaRPr lang="it-IT" sz="2000" dirty="0">
                <a:solidFill>
                  <a:schemeClr val="accent4">
                    <a:lumMod val="50000"/>
                  </a:schemeClr>
                </a:solidFill>
              </a:endParaRPr>
            </a:p>
            <a:p>
              <a:pPr algn="ctr"/>
              <a:endParaRPr lang="it-IT" dirty="0">
                <a:solidFill>
                  <a:schemeClr val="bg2">
                    <a:lumMod val="50000"/>
                  </a:schemeClr>
                </a:solidFill>
              </a:endParaRPr>
            </a:p>
            <a:p>
              <a:pPr algn="ctr"/>
              <a:endParaRPr lang="it-IT" dirty="0" smtClean="0">
                <a:solidFill>
                  <a:schemeClr val="bg2">
                    <a:lumMod val="50000"/>
                  </a:schemeClr>
                </a:solidFill>
              </a:endParaRPr>
            </a:p>
            <a:p>
              <a:pPr algn="ctr"/>
              <a:endParaRPr lang="it-IT" dirty="0">
                <a:solidFill>
                  <a:schemeClr val="bg2">
                    <a:lumMod val="50000"/>
                  </a:schemeClr>
                </a:solidFill>
              </a:endParaRPr>
            </a:p>
            <a:p>
              <a:pPr algn="ctr"/>
              <a:endParaRPr lang="it-IT" dirty="0" smtClean="0">
                <a:solidFill>
                  <a:schemeClr val="bg2">
                    <a:lumMod val="50000"/>
                  </a:schemeClr>
                </a:solidFill>
              </a:endParaRPr>
            </a:p>
            <a:p>
              <a:pPr algn="ctr"/>
              <a:endParaRPr lang="it-IT" dirty="0">
                <a:solidFill>
                  <a:schemeClr val="bg2">
                    <a:lumMod val="50000"/>
                  </a:schemeClr>
                </a:solidFill>
              </a:endParaRPr>
            </a:p>
            <a:p>
              <a:pPr algn="ctr"/>
              <a:endParaRPr lang="it-IT" dirty="0" smtClean="0">
                <a:solidFill>
                  <a:schemeClr val="bg2">
                    <a:lumMod val="50000"/>
                  </a:schemeClr>
                </a:solidFill>
              </a:endParaRPr>
            </a:p>
            <a:p>
              <a:pPr algn="ctr"/>
              <a:endParaRPr lang="it-IT" dirty="0">
                <a:solidFill>
                  <a:schemeClr val="bg2">
                    <a:lumMod val="50000"/>
                  </a:schemeClr>
                </a:solidFill>
              </a:endParaRPr>
            </a:p>
            <a:p>
              <a:pPr algn="ctr"/>
              <a:endParaRPr lang="it-IT" dirty="0" smtClean="0">
                <a:solidFill>
                  <a:schemeClr val="bg2">
                    <a:lumMod val="50000"/>
                  </a:schemeClr>
                </a:solidFill>
              </a:endParaRPr>
            </a:p>
            <a:p>
              <a:pPr algn="ctr"/>
              <a:endParaRPr lang="it-IT" dirty="0">
                <a:solidFill>
                  <a:schemeClr val="bg2">
                    <a:lumMod val="50000"/>
                  </a:schemeClr>
                </a:solidFill>
              </a:endParaRPr>
            </a:p>
            <a:p>
              <a:pPr algn="ctr"/>
              <a:endParaRPr lang="it-IT" dirty="0"/>
            </a:p>
          </p:txBody>
        </p:sp>
        <p:sp>
          <p:nvSpPr>
            <p:cNvPr id="7" name="Rettangolo arrotondato 6"/>
            <p:cNvSpPr/>
            <p:nvPr/>
          </p:nvSpPr>
          <p:spPr>
            <a:xfrm>
              <a:off x="2965903" y="1358027"/>
              <a:ext cx="2443759" cy="256427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u="sng" dirty="0" err="1" smtClean="0">
                  <a:solidFill>
                    <a:schemeClr val="accent3">
                      <a:lumMod val="50000"/>
                    </a:schemeClr>
                  </a:solidFill>
                </a:rPr>
                <a:t>Higher</a:t>
              </a:r>
              <a:r>
                <a:rPr lang="it-IT" b="1" u="sng" dirty="0" smtClean="0">
                  <a:solidFill>
                    <a:schemeClr val="accent3">
                      <a:lumMod val="50000"/>
                    </a:schemeClr>
                  </a:solidFill>
                </a:rPr>
                <a:t> </a:t>
              </a:r>
              <a:r>
                <a:rPr lang="it-IT" b="1" u="sng" dirty="0" err="1" smtClean="0">
                  <a:solidFill>
                    <a:schemeClr val="accent3">
                      <a:lumMod val="50000"/>
                    </a:schemeClr>
                  </a:solidFill>
                </a:rPr>
                <a:t>Education</a:t>
              </a:r>
              <a:endParaRPr lang="it-IT" b="1" u="sng" dirty="0" smtClean="0">
                <a:solidFill>
                  <a:schemeClr val="accent3">
                    <a:lumMod val="50000"/>
                  </a:schemeClr>
                </a:solidFill>
              </a:endParaRPr>
            </a:p>
            <a:p>
              <a:pPr algn="ctr"/>
              <a:r>
                <a:rPr lang="it-IT" b="1" u="sng" dirty="0" err="1" smtClean="0">
                  <a:solidFill>
                    <a:schemeClr val="accent3">
                      <a:lumMod val="50000"/>
                    </a:schemeClr>
                  </a:solidFill>
                </a:rPr>
                <a:t>Programmes</a:t>
              </a:r>
              <a:endParaRPr lang="it-IT" dirty="0" smtClean="0">
                <a:solidFill>
                  <a:schemeClr val="accent3">
                    <a:lumMod val="50000"/>
                  </a:schemeClr>
                </a:solidFill>
              </a:endParaRPr>
            </a:p>
            <a:p>
              <a:pPr algn="ctr"/>
              <a:endParaRPr lang="it-IT" dirty="0" smtClean="0">
                <a:solidFill>
                  <a:schemeClr val="accent3">
                    <a:lumMod val="50000"/>
                  </a:schemeClr>
                </a:solidFill>
              </a:endParaRPr>
            </a:p>
            <a:p>
              <a:pPr algn="ctr"/>
              <a:r>
                <a:rPr lang="it-IT" dirty="0" smtClean="0">
                  <a:solidFill>
                    <a:schemeClr val="accent3">
                      <a:lumMod val="50000"/>
                    </a:schemeClr>
                  </a:solidFill>
                </a:rPr>
                <a:t>Erasmus </a:t>
              </a:r>
              <a:r>
                <a:rPr lang="it-IT" dirty="0" err="1" smtClean="0">
                  <a:solidFill>
                    <a:schemeClr val="accent3">
                      <a:lumMod val="50000"/>
                    </a:schemeClr>
                  </a:solidFill>
                </a:rPr>
                <a:t>Mundus</a:t>
              </a:r>
              <a:endParaRPr lang="it-IT" dirty="0" smtClean="0">
                <a:solidFill>
                  <a:schemeClr val="accent3">
                    <a:lumMod val="50000"/>
                  </a:schemeClr>
                </a:solidFill>
              </a:endParaRPr>
            </a:p>
            <a:p>
              <a:pPr algn="ctr"/>
              <a:r>
                <a:rPr lang="it-IT" dirty="0" err="1" smtClean="0">
                  <a:solidFill>
                    <a:schemeClr val="accent3">
                      <a:lumMod val="50000"/>
                    </a:schemeClr>
                  </a:solidFill>
                </a:rPr>
                <a:t>Tempus</a:t>
              </a:r>
              <a:endParaRPr lang="it-IT" dirty="0">
                <a:solidFill>
                  <a:schemeClr val="accent3">
                    <a:lumMod val="50000"/>
                  </a:schemeClr>
                </a:solidFill>
              </a:endParaRPr>
            </a:p>
            <a:p>
              <a:pPr algn="ctr"/>
              <a:r>
                <a:rPr lang="it-IT" dirty="0" smtClean="0">
                  <a:solidFill>
                    <a:schemeClr val="accent3">
                      <a:lumMod val="50000"/>
                    </a:schemeClr>
                  </a:solidFill>
                </a:rPr>
                <a:t>Alfa</a:t>
              </a:r>
              <a:endParaRPr lang="it-IT" dirty="0">
                <a:solidFill>
                  <a:schemeClr val="accent3">
                    <a:lumMod val="50000"/>
                  </a:schemeClr>
                </a:solidFill>
              </a:endParaRPr>
            </a:p>
            <a:p>
              <a:pPr algn="ctr"/>
              <a:r>
                <a:rPr lang="it-IT" dirty="0" err="1" smtClean="0">
                  <a:solidFill>
                    <a:schemeClr val="accent3">
                      <a:lumMod val="50000"/>
                    </a:schemeClr>
                  </a:solidFill>
                </a:rPr>
                <a:t>Edulink</a:t>
              </a:r>
              <a:endParaRPr lang="it-IT" dirty="0">
                <a:solidFill>
                  <a:schemeClr val="accent3">
                    <a:lumMod val="50000"/>
                  </a:schemeClr>
                </a:solidFill>
              </a:endParaRPr>
            </a:p>
          </p:txBody>
        </p:sp>
        <p:sp>
          <p:nvSpPr>
            <p:cNvPr id="8" name="Rettangolo arrotondato 7"/>
            <p:cNvSpPr/>
            <p:nvPr/>
          </p:nvSpPr>
          <p:spPr>
            <a:xfrm>
              <a:off x="2989687" y="4066977"/>
              <a:ext cx="2443759" cy="151877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dirty="0" smtClean="0">
                  <a:solidFill>
                    <a:schemeClr val="bg2">
                      <a:lumMod val="50000"/>
                    </a:schemeClr>
                  </a:solidFill>
                </a:rPr>
                <a:t>Youth in Action</a:t>
              </a:r>
              <a:endParaRPr lang="it-IT" sz="2400" dirty="0">
                <a:solidFill>
                  <a:schemeClr val="bg2">
                    <a:lumMod val="50000"/>
                  </a:schemeClr>
                </a:solidFill>
              </a:endParaRPr>
            </a:p>
          </p:txBody>
        </p:sp>
      </p:grpSp>
      <p:sp>
        <p:nvSpPr>
          <p:cNvPr id="9" name="Doppia parentesi graffa 8"/>
          <p:cNvSpPr/>
          <p:nvPr/>
        </p:nvSpPr>
        <p:spPr>
          <a:xfrm>
            <a:off x="48227" y="2025451"/>
            <a:ext cx="6205862" cy="4501002"/>
          </a:xfrm>
          <a:prstGeom prst="bracePair">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 name="CasellaDiTesto 10"/>
          <p:cNvSpPr txBox="1"/>
          <p:nvPr/>
        </p:nvSpPr>
        <p:spPr>
          <a:xfrm>
            <a:off x="1021495" y="511069"/>
            <a:ext cx="7230766" cy="1384995"/>
          </a:xfrm>
          <a:prstGeom prst="rect">
            <a:avLst/>
          </a:prstGeom>
          <a:solidFill>
            <a:schemeClr val="accent5">
              <a:lumMod val="60000"/>
              <a:lumOff val="40000"/>
            </a:schemeClr>
          </a:solidFill>
          <a:ln>
            <a:solidFill>
              <a:srgbClr val="FFFFFF"/>
            </a:solidFill>
          </a:ln>
        </p:spPr>
        <p:txBody>
          <a:bodyPr wrap="none" rtlCol="0">
            <a:spAutoFit/>
          </a:bodyPr>
          <a:lstStyle/>
          <a:p>
            <a:pPr algn="ctr"/>
            <a:r>
              <a:rPr lang="it-IT" sz="2800" dirty="0" err="1" smtClean="0">
                <a:solidFill>
                  <a:schemeClr val="bg1"/>
                </a:solidFill>
                <a:latin typeface="Tahoma"/>
                <a:cs typeface="Tahoma"/>
              </a:rPr>
              <a:t>Result</a:t>
            </a:r>
            <a:r>
              <a:rPr lang="it-IT" sz="2800" dirty="0" smtClean="0">
                <a:solidFill>
                  <a:schemeClr val="bg1"/>
                </a:solidFill>
                <a:latin typeface="Tahoma"/>
                <a:cs typeface="Tahoma"/>
              </a:rPr>
              <a:t> of the </a:t>
            </a:r>
            <a:r>
              <a:rPr lang="it-IT" sz="2800" dirty="0" err="1" smtClean="0">
                <a:solidFill>
                  <a:schemeClr val="bg1"/>
                </a:solidFill>
                <a:latin typeface="Tahoma"/>
                <a:cs typeface="Tahoma"/>
              </a:rPr>
              <a:t>integration</a:t>
            </a:r>
            <a:r>
              <a:rPr lang="it-IT" sz="2800" dirty="0" smtClean="0">
                <a:solidFill>
                  <a:schemeClr val="bg1"/>
                </a:solidFill>
                <a:latin typeface="Tahoma"/>
                <a:cs typeface="Tahoma"/>
              </a:rPr>
              <a:t> of the </a:t>
            </a:r>
          </a:p>
          <a:p>
            <a:pPr algn="ctr"/>
            <a:r>
              <a:rPr lang="it-IT" sz="2800" dirty="0" err="1" smtClean="0">
                <a:solidFill>
                  <a:schemeClr val="bg1"/>
                </a:solidFill>
                <a:latin typeface="Tahoma"/>
                <a:cs typeface="Tahoma"/>
              </a:rPr>
              <a:t>following</a:t>
            </a:r>
            <a:r>
              <a:rPr lang="it-IT" sz="2800" dirty="0" smtClean="0">
                <a:solidFill>
                  <a:schemeClr val="bg1"/>
                </a:solidFill>
                <a:latin typeface="Tahoma"/>
                <a:cs typeface="Tahoma"/>
              </a:rPr>
              <a:t> </a:t>
            </a:r>
            <a:r>
              <a:rPr lang="it-IT" sz="2800" dirty="0" err="1" smtClean="0">
                <a:solidFill>
                  <a:schemeClr val="bg1"/>
                </a:solidFill>
                <a:latin typeface="Tahoma"/>
                <a:cs typeface="Tahoma"/>
              </a:rPr>
              <a:t>European</a:t>
            </a:r>
            <a:r>
              <a:rPr lang="it-IT" sz="2800" dirty="0" smtClean="0">
                <a:solidFill>
                  <a:schemeClr val="bg1"/>
                </a:solidFill>
                <a:latin typeface="Tahoma"/>
                <a:cs typeface="Tahoma"/>
              </a:rPr>
              <a:t> </a:t>
            </a:r>
            <a:r>
              <a:rPr lang="it-IT" sz="2800" dirty="0" err="1" smtClean="0">
                <a:solidFill>
                  <a:schemeClr val="bg1"/>
                </a:solidFill>
                <a:latin typeface="Tahoma"/>
                <a:cs typeface="Tahoma"/>
              </a:rPr>
              <a:t>Programmes</a:t>
            </a:r>
            <a:endParaRPr lang="it-IT" sz="2800" dirty="0" smtClean="0">
              <a:solidFill>
                <a:schemeClr val="bg1"/>
              </a:solidFill>
              <a:latin typeface="Tahoma"/>
              <a:cs typeface="Tahoma"/>
            </a:endParaRPr>
          </a:p>
          <a:p>
            <a:pPr algn="ctr"/>
            <a:r>
              <a:rPr lang="it-IT" sz="2800" dirty="0" smtClean="0">
                <a:solidFill>
                  <a:schemeClr val="bg1"/>
                </a:solidFill>
                <a:latin typeface="Tahoma"/>
                <a:cs typeface="Tahoma"/>
              </a:rPr>
              <a:t> </a:t>
            </a:r>
            <a:r>
              <a:rPr lang="it-IT" sz="2800" dirty="0" err="1" smtClean="0">
                <a:solidFill>
                  <a:schemeClr val="bg1"/>
                </a:solidFill>
                <a:latin typeface="Tahoma"/>
                <a:cs typeface="Tahoma"/>
              </a:rPr>
              <a:t>implemented</a:t>
            </a:r>
            <a:r>
              <a:rPr lang="it-IT" sz="2800" dirty="0" smtClean="0">
                <a:solidFill>
                  <a:schemeClr val="bg1"/>
                </a:solidFill>
                <a:latin typeface="Tahoma"/>
                <a:cs typeface="Tahoma"/>
              </a:rPr>
              <a:t>  </a:t>
            </a:r>
            <a:r>
              <a:rPr lang="it-IT" sz="2800" dirty="0" err="1" smtClean="0">
                <a:solidFill>
                  <a:schemeClr val="bg1"/>
                </a:solidFill>
                <a:latin typeface="Tahoma"/>
                <a:cs typeface="Tahoma"/>
              </a:rPr>
              <a:t>during</a:t>
            </a:r>
            <a:r>
              <a:rPr lang="it-IT" sz="2800" dirty="0" smtClean="0">
                <a:solidFill>
                  <a:schemeClr val="bg1"/>
                </a:solidFill>
                <a:latin typeface="Tahoma"/>
                <a:cs typeface="Tahoma"/>
              </a:rPr>
              <a:t>  the </a:t>
            </a:r>
            <a:r>
              <a:rPr lang="it-IT" sz="2800" dirty="0" err="1" smtClean="0">
                <a:solidFill>
                  <a:schemeClr val="bg1"/>
                </a:solidFill>
                <a:latin typeface="Tahoma"/>
                <a:cs typeface="Tahoma"/>
              </a:rPr>
              <a:t>period</a:t>
            </a:r>
            <a:r>
              <a:rPr lang="it-IT" sz="2800" dirty="0" smtClean="0">
                <a:solidFill>
                  <a:schemeClr val="bg1"/>
                </a:solidFill>
                <a:latin typeface="Tahoma"/>
                <a:cs typeface="Tahoma"/>
              </a:rPr>
              <a:t> 2007-2013</a:t>
            </a:r>
            <a:endParaRPr lang="it-IT" sz="2800" dirty="0">
              <a:solidFill>
                <a:schemeClr val="bg1"/>
              </a:solidFill>
              <a:latin typeface="Tahoma"/>
              <a:cs typeface="Tahoma"/>
            </a:endParaRPr>
          </a:p>
        </p:txBody>
      </p:sp>
    </p:spTree>
    <p:extLst>
      <p:ext uri="{BB962C8B-B14F-4D97-AF65-F5344CB8AC3E}">
        <p14:creationId xmlns:p14="http://schemas.microsoft.com/office/powerpoint/2010/main" val="19577823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2788" y="1291225"/>
            <a:ext cx="7716837" cy="1447800"/>
          </a:xfrm>
        </p:spPr>
        <p:txBody>
          <a:bodyPr/>
          <a:lstStyle/>
          <a:p>
            <a:r>
              <a:rPr lang="it-IT" dirty="0" smtClean="0"/>
              <a:t>PRINCIPLES of the PROGRAMME</a:t>
            </a:r>
            <a:endParaRPr lang="it-IT" dirty="0"/>
          </a:p>
        </p:txBody>
      </p:sp>
      <p:sp>
        <p:nvSpPr>
          <p:cNvPr id="3" name="Segnaposto contenuto 2"/>
          <p:cNvSpPr>
            <a:spLocks noGrp="1"/>
          </p:cNvSpPr>
          <p:nvPr>
            <p:ph idx="1"/>
          </p:nvPr>
        </p:nvSpPr>
        <p:spPr>
          <a:xfrm>
            <a:off x="841406" y="2781063"/>
            <a:ext cx="7716838" cy="4414512"/>
          </a:xfrm>
        </p:spPr>
        <p:txBody>
          <a:bodyPr>
            <a:normAutofit lnSpcReduction="10000"/>
          </a:bodyPr>
          <a:lstStyle/>
          <a:p>
            <a:r>
              <a:rPr lang="it-IT" b="1" dirty="0">
                <a:latin typeface="Tahoma"/>
                <a:cs typeface="Tahoma"/>
              </a:rPr>
              <a:t>RECOGNITION AND VALIDATION OF SKILLS AND </a:t>
            </a:r>
            <a:r>
              <a:rPr lang="it-IT" b="1" dirty="0" smtClean="0">
                <a:latin typeface="Tahoma"/>
                <a:cs typeface="Tahoma"/>
              </a:rPr>
              <a:t>QUALIFICATIONS</a:t>
            </a:r>
          </a:p>
          <a:p>
            <a:r>
              <a:rPr lang="it-IT" b="1" dirty="0">
                <a:latin typeface="Tahoma"/>
                <a:cs typeface="Tahoma"/>
              </a:rPr>
              <a:t>DISSEMINATION AND EXPLOITATION OF PROJECT RESULTS</a:t>
            </a:r>
          </a:p>
          <a:p>
            <a:r>
              <a:rPr lang="it-IT" b="1" dirty="0" smtClean="0">
                <a:latin typeface="Tahoma"/>
                <a:cs typeface="Tahoma"/>
              </a:rPr>
              <a:t>INTERNATIONAL </a:t>
            </a:r>
            <a:r>
              <a:rPr lang="it-IT" b="1" dirty="0">
                <a:latin typeface="Tahoma"/>
                <a:cs typeface="Tahoma"/>
              </a:rPr>
              <a:t>DIMENSION</a:t>
            </a:r>
          </a:p>
          <a:p>
            <a:r>
              <a:rPr lang="it-IT" b="1" dirty="0" smtClean="0">
                <a:latin typeface="Tahoma"/>
                <a:cs typeface="Tahoma"/>
              </a:rPr>
              <a:t>MULTILIGUALISM</a:t>
            </a:r>
          </a:p>
          <a:p>
            <a:r>
              <a:rPr lang="it-IT" b="1" dirty="0" smtClean="0">
                <a:latin typeface="Tahoma"/>
                <a:cs typeface="Tahoma"/>
              </a:rPr>
              <a:t>EQUITY AND INCLUSION</a:t>
            </a:r>
          </a:p>
          <a:p>
            <a:r>
              <a:rPr lang="it-IT" b="1" dirty="0" smtClean="0">
                <a:latin typeface="Tahoma"/>
                <a:cs typeface="Tahoma"/>
              </a:rPr>
              <a:t>PROTECTION AND SAFETY OF PARTICIPANTS</a:t>
            </a:r>
          </a:p>
          <a:p>
            <a:endParaRPr lang="it-IT" b="1" dirty="0" smtClean="0">
              <a:latin typeface="Tahoma"/>
              <a:cs typeface="Tahoma"/>
            </a:endParaRPr>
          </a:p>
          <a:p>
            <a:endParaRPr lang="it-IT" b="1" dirty="0">
              <a:latin typeface="Tahoma"/>
              <a:cs typeface="Tahoma"/>
            </a:endParaRPr>
          </a:p>
        </p:txBody>
      </p:sp>
    </p:spTree>
    <p:extLst>
      <p:ext uri="{BB962C8B-B14F-4D97-AF65-F5344CB8AC3E}">
        <p14:creationId xmlns:p14="http://schemas.microsoft.com/office/powerpoint/2010/main" val="7738617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2788" y="1435100"/>
            <a:ext cx="7716837" cy="1308100"/>
          </a:xfrm>
        </p:spPr>
        <p:txBody>
          <a:bodyPr/>
          <a:lstStyle/>
          <a:p>
            <a:r>
              <a:rPr lang="it-IT" sz="3200" b="1" dirty="0">
                <a:latin typeface="Tahoma"/>
                <a:cs typeface="Tahoma"/>
              </a:rPr>
              <a:t>RECOGNITION AND VALIDATION OF SKILLS AND QUALIFICATIONS</a:t>
            </a:r>
            <a:r>
              <a:rPr lang="it-IT" b="1" dirty="0">
                <a:latin typeface="Tahoma"/>
                <a:cs typeface="Tahoma"/>
              </a:rPr>
              <a:t/>
            </a:r>
            <a:br>
              <a:rPr lang="it-IT" b="1" dirty="0">
                <a:latin typeface="Tahoma"/>
                <a:cs typeface="Tahoma"/>
              </a:rPr>
            </a:br>
            <a:endParaRPr lang="it-IT" dirty="0"/>
          </a:p>
        </p:txBody>
      </p:sp>
      <p:sp>
        <p:nvSpPr>
          <p:cNvPr id="3" name="Segnaposto contenuto 2"/>
          <p:cNvSpPr>
            <a:spLocks noGrp="1"/>
          </p:cNvSpPr>
          <p:nvPr>
            <p:ph idx="1"/>
          </p:nvPr>
        </p:nvSpPr>
        <p:spPr>
          <a:xfrm>
            <a:off x="712788" y="2783542"/>
            <a:ext cx="7716838" cy="4074458"/>
          </a:xfrm>
        </p:spPr>
        <p:txBody>
          <a:bodyPr>
            <a:normAutofit fontScale="70000" lnSpcReduction="20000"/>
          </a:bodyPr>
          <a:lstStyle/>
          <a:p>
            <a:r>
              <a:rPr lang="it-IT" dirty="0" err="1" smtClean="0">
                <a:latin typeface="Tahoma"/>
                <a:cs typeface="Tahoma"/>
              </a:rPr>
              <a:t>Europass</a:t>
            </a:r>
            <a:endParaRPr lang="it-IT" dirty="0" smtClean="0">
              <a:latin typeface="Tahoma"/>
              <a:cs typeface="Tahoma"/>
            </a:endParaRPr>
          </a:p>
          <a:p>
            <a:r>
              <a:rPr lang="it-IT" dirty="0" err="1" smtClean="0">
                <a:latin typeface="Tahoma"/>
                <a:cs typeface="Tahoma"/>
              </a:rPr>
              <a:t>Youthpass</a:t>
            </a:r>
            <a:endParaRPr lang="it-IT" dirty="0" smtClean="0">
              <a:latin typeface="Tahoma"/>
              <a:cs typeface="Tahoma"/>
            </a:endParaRPr>
          </a:p>
          <a:p>
            <a:r>
              <a:rPr lang="it-IT" dirty="0" err="1" smtClean="0">
                <a:latin typeface="Tahoma"/>
                <a:cs typeface="Tahoma"/>
              </a:rPr>
              <a:t>European</a:t>
            </a:r>
            <a:r>
              <a:rPr lang="it-IT" dirty="0" smtClean="0">
                <a:latin typeface="Tahoma"/>
                <a:cs typeface="Tahoma"/>
              </a:rPr>
              <a:t> </a:t>
            </a:r>
            <a:r>
              <a:rPr lang="it-IT" dirty="0" err="1" smtClean="0">
                <a:latin typeface="Tahoma"/>
                <a:cs typeface="Tahoma"/>
              </a:rPr>
              <a:t>Qualification</a:t>
            </a:r>
            <a:r>
              <a:rPr lang="it-IT" dirty="0" smtClean="0">
                <a:latin typeface="Tahoma"/>
                <a:cs typeface="Tahoma"/>
              </a:rPr>
              <a:t> Framework (EQF)</a:t>
            </a:r>
          </a:p>
          <a:p>
            <a:r>
              <a:rPr lang="it-IT" dirty="0" err="1" smtClean="0">
                <a:latin typeface="Tahoma"/>
                <a:cs typeface="Tahoma"/>
              </a:rPr>
              <a:t>European</a:t>
            </a:r>
            <a:r>
              <a:rPr lang="it-IT" dirty="0" smtClean="0">
                <a:latin typeface="Tahoma"/>
                <a:cs typeface="Tahoma"/>
              </a:rPr>
              <a:t> Credit Transfer System (ECTS)</a:t>
            </a:r>
          </a:p>
          <a:p>
            <a:r>
              <a:rPr lang="it-IT" dirty="0" err="1" smtClean="0">
                <a:latin typeface="Tahoma"/>
                <a:cs typeface="Tahoma"/>
              </a:rPr>
              <a:t>European</a:t>
            </a:r>
            <a:r>
              <a:rPr lang="it-IT" dirty="0" smtClean="0">
                <a:latin typeface="Tahoma"/>
                <a:cs typeface="Tahoma"/>
              </a:rPr>
              <a:t> </a:t>
            </a:r>
            <a:r>
              <a:rPr lang="it-IT" dirty="0" err="1" smtClean="0">
                <a:latin typeface="Tahoma"/>
                <a:cs typeface="Tahoma"/>
              </a:rPr>
              <a:t>Association</a:t>
            </a:r>
            <a:r>
              <a:rPr lang="it-IT" dirty="0" smtClean="0">
                <a:latin typeface="Tahoma"/>
                <a:cs typeface="Tahoma"/>
              </a:rPr>
              <a:t> for </a:t>
            </a:r>
            <a:r>
              <a:rPr lang="it-IT" dirty="0" err="1" smtClean="0">
                <a:latin typeface="Tahoma"/>
                <a:cs typeface="Tahoma"/>
              </a:rPr>
              <a:t>Quality</a:t>
            </a:r>
            <a:r>
              <a:rPr lang="it-IT" dirty="0" smtClean="0">
                <a:latin typeface="Tahoma"/>
                <a:cs typeface="Tahoma"/>
              </a:rPr>
              <a:t> Assurance in </a:t>
            </a:r>
            <a:r>
              <a:rPr lang="it-IT" dirty="0" err="1" smtClean="0">
                <a:latin typeface="Tahoma"/>
                <a:cs typeface="Tahoma"/>
              </a:rPr>
              <a:t>Higher</a:t>
            </a:r>
            <a:r>
              <a:rPr lang="it-IT" dirty="0" smtClean="0">
                <a:latin typeface="Tahoma"/>
                <a:cs typeface="Tahoma"/>
              </a:rPr>
              <a:t> </a:t>
            </a:r>
            <a:r>
              <a:rPr lang="it-IT" dirty="0" err="1" smtClean="0">
                <a:latin typeface="Tahoma"/>
                <a:cs typeface="Tahoma"/>
              </a:rPr>
              <a:t>Education</a:t>
            </a:r>
            <a:r>
              <a:rPr lang="it-IT" dirty="0" smtClean="0">
                <a:latin typeface="Tahoma"/>
                <a:cs typeface="Tahoma"/>
              </a:rPr>
              <a:t> (ENQA)</a:t>
            </a:r>
          </a:p>
          <a:p>
            <a:r>
              <a:rPr lang="it-IT" dirty="0" err="1" smtClean="0">
                <a:latin typeface="Tahoma"/>
                <a:cs typeface="Tahoma"/>
              </a:rPr>
              <a:t>European</a:t>
            </a:r>
            <a:r>
              <a:rPr lang="it-IT" dirty="0" smtClean="0">
                <a:latin typeface="Tahoma"/>
                <a:cs typeface="Tahoma"/>
              </a:rPr>
              <a:t> </a:t>
            </a:r>
            <a:r>
              <a:rPr lang="it-IT" dirty="0" err="1" smtClean="0">
                <a:latin typeface="Tahoma"/>
                <a:cs typeface="Tahoma"/>
              </a:rPr>
              <a:t>Quality</a:t>
            </a:r>
            <a:r>
              <a:rPr lang="it-IT" dirty="0" smtClean="0">
                <a:latin typeface="Tahoma"/>
                <a:cs typeface="Tahoma"/>
              </a:rPr>
              <a:t> Assurance Reference Framework (EQAVET)</a:t>
            </a:r>
          </a:p>
          <a:p>
            <a:r>
              <a:rPr lang="it-IT" dirty="0" err="1" smtClean="0">
                <a:latin typeface="Tahoma"/>
                <a:cs typeface="Tahoma"/>
              </a:rPr>
              <a:t>European</a:t>
            </a:r>
            <a:r>
              <a:rPr lang="it-IT" dirty="0" smtClean="0">
                <a:latin typeface="Tahoma"/>
                <a:cs typeface="Tahoma"/>
              </a:rPr>
              <a:t> </a:t>
            </a:r>
            <a:r>
              <a:rPr lang="it-IT" dirty="0" err="1" smtClean="0">
                <a:latin typeface="Tahoma"/>
                <a:cs typeface="Tahoma"/>
              </a:rPr>
              <a:t>Quality</a:t>
            </a:r>
            <a:r>
              <a:rPr lang="it-IT" dirty="0" smtClean="0">
                <a:latin typeface="Tahoma"/>
                <a:cs typeface="Tahoma"/>
              </a:rPr>
              <a:t> Assurance </a:t>
            </a:r>
            <a:r>
              <a:rPr lang="it-IT" dirty="0" err="1" smtClean="0">
                <a:latin typeface="Tahoma"/>
                <a:cs typeface="Tahoma"/>
              </a:rPr>
              <a:t>Register</a:t>
            </a:r>
            <a:r>
              <a:rPr lang="it-IT" dirty="0" smtClean="0">
                <a:latin typeface="Tahoma"/>
                <a:cs typeface="Tahoma"/>
              </a:rPr>
              <a:t> (EQAR)</a:t>
            </a:r>
          </a:p>
          <a:p>
            <a:r>
              <a:rPr lang="it-IT" dirty="0" err="1" smtClean="0">
                <a:latin typeface="Tahoma"/>
                <a:cs typeface="Tahoma"/>
              </a:rPr>
              <a:t>European</a:t>
            </a:r>
            <a:r>
              <a:rPr lang="it-IT" dirty="0" smtClean="0">
                <a:latin typeface="Tahoma"/>
                <a:cs typeface="Tahoma"/>
              </a:rPr>
              <a:t> Credit System for </a:t>
            </a:r>
            <a:r>
              <a:rPr lang="it-IT" dirty="0" err="1" smtClean="0">
                <a:latin typeface="Tahoma"/>
                <a:cs typeface="Tahoma"/>
              </a:rPr>
              <a:t>Vocational</a:t>
            </a:r>
            <a:r>
              <a:rPr lang="it-IT" dirty="0" smtClean="0">
                <a:latin typeface="Tahoma"/>
                <a:cs typeface="Tahoma"/>
              </a:rPr>
              <a:t> </a:t>
            </a:r>
            <a:r>
              <a:rPr lang="it-IT" dirty="0" err="1" smtClean="0">
                <a:latin typeface="Tahoma"/>
                <a:cs typeface="Tahoma"/>
              </a:rPr>
              <a:t>Education</a:t>
            </a:r>
            <a:r>
              <a:rPr lang="it-IT" dirty="0" smtClean="0">
                <a:latin typeface="Tahoma"/>
                <a:cs typeface="Tahoma"/>
              </a:rPr>
              <a:t> and Training (ECVET)</a:t>
            </a:r>
          </a:p>
          <a:p>
            <a:pPr marL="0" indent="0">
              <a:buNone/>
            </a:pPr>
            <a:endParaRPr lang="it-IT" dirty="0" smtClean="0">
              <a:latin typeface="Tahoma"/>
              <a:cs typeface="Tahoma"/>
            </a:endParaRPr>
          </a:p>
          <a:p>
            <a:pPr marL="0" indent="0">
              <a:buNone/>
            </a:pPr>
            <a:endParaRPr lang="it-IT" dirty="0" smtClean="0">
              <a:latin typeface="Tahoma"/>
              <a:cs typeface="Tahoma"/>
            </a:endParaRPr>
          </a:p>
          <a:p>
            <a:endParaRPr lang="it-IT" dirty="0" smtClean="0">
              <a:latin typeface="Tahoma"/>
              <a:cs typeface="Tahoma"/>
            </a:endParaRPr>
          </a:p>
          <a:p>
            <a:endParaRPr lang="it-IT" dirty="0">
              <a:latin typeface="Tahoma"/>
              <a:cs typeface="Tahoma"/>
            </a:endParaRPr>
          </a:p>
        </p:txBody>
      </p:sp>
    </p:spTree>
    <p:extLst>
      <p:ext uri="{BB962C8B-B14F-4D97-AF65-F5344CB8AC3E}">
        <p14:creationId xmlns:p14="http://schemas.microsoft.com/office/powerpoint/2010/main" val="37837801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ielo">
  <a:themeElements>
    <a:clrScheme name="Cielo">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Cielo">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Cielo">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Cielo.thmx</Template>
  <TotalTime>1251</TotalTime>
  <Words>3611</Words>
  <Application>Microsoft Macintosh PowerPoint</Application>
  <PresentationFormat>Presentazione su schermo (4:3)</PresentationFormat>
  <Paragraphs>263</Paragraphs>
  <Slides>23</Slides>
  <Notes>19</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Cielo</vt:lpstr>
      <vt:lpstr>Erasmus+ Programme</vt:lpstr>
      <vt:lpstr>Challenges:</vt:lpstr>
      <vt:lpstr>Presentazione di PowerPoint</vt:lpstr>
      <vt:lpstr>Presentazione di PowerPoint</vt:lpstr>
      <vt:lpstr>Presentazione di PowerPoint</vt:lpstr>
      <vt:lpstr>ERASMUS+: Application Fields</vt:lpstr>
      <vt:lpstr>ERASMUS+</vt:lpstr>
      <vt:lpstr>PRINCIPLES of the PROGRAMME</vt:lpstr>
      <vt:lpstr>RECOGNITION AND VALIDATION OF SKILLS AND QUALIFICATIONS </vt:lpstr>
      <vt:lpstr>Presentazione di PowerPoint</vt:lpstr>
      <vt:lpstr>Presentazione di PowerPoint</vt:lpstr>
      <vt:lpstr>KEY ACTION 1 – MOBILITY OF INDIVIDUALS</vt:lpstr>
      <vt:lpstr>Joint Master Degrees</vt:lpstr>
      <vt:lpstr>KEY ACTION 2 –COOPERATION FOR  INNOVATION AND THE EXCHANGE OF GOOD PRACTICES</vt:lpstr>
      <vt:lpstr>KEY ACTION 2 –COOPERATION FOR  INNOVATION AND THE EXCHANGE OF GOOD PRACTICES</vt:lpstr>
      <vt:lpstr>KEY ACTION 3 – SUPPORT FOR POLICY REFORMS</vt:lpstr>
      <vt:lpstr>JEAN MONNET ACTIVITIES</vt:lpstr>
      <vt:lpstr>BUDGET</vt:lpstr>
      <vt:lpstr>Contact details</vt:lpstr>
      <vt:lpstr>ERASMUS+ in PALERMO</vt:lpstr>
      <vt:lpstr>ERASMUS+ in PALERMO</vt:lpstr>
      <vt:lpstr>UNIPA  in the world</vt:lpstr>
      <vt:lpstr>Presentazione di PowerPoint</vt:lpstr>
    </vt:vector>
  </TitlesOfParts>
  <Company>Policlinico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Programme</dc:title>
  <dc:creator>ada maria  florena</dc:creator>
  <cp:lastModifiedBy>Ada Maria Florena</cp:lastModifiedBy>
  <cp:revision>107</cp:revision>
  <dcterms:created xsi:type="dcterms:W3CDTF">2014-04-10T16:34:43Z</dcterms:created>
  <dcterms:modified xsi:type="dcterms:W3CDTF">2014-04-11T07:42:31Z</dcterms:modified>
</cp:coreProperties>
</file>