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64"/>
  </p:notesMasterIdLst>
  <p:handoutMasterIdLst>
    <p:handoutMasterId r:id="rId65"/>
  </p:handoutMasterIdLst>
  <p:sldIdLst>
    <p:sldId id="256" r:id="rId2"/>
    <p:sldId id="426" r:id="rId3"/>
    <p:sldId id="428" r:id="rId4"/>
    <p:sldId id="429" r:id="rId5"/>
    <p:sldId id="430" r:id="rId6"/>
    <p:sldId id="431" r:id="rId7"/>
    <p:sldId id="427" r:id="rId8"/>
    <p:sldId id="257" r:id="rId9"/>
    <p:sldId id="373" r:id="rId10"/>
    <p:sldId id="374" r:id="rId11"/>
    <p:sldId id="432" r:id="rId12"/>
    <p:sldId id="433" r:id="rId13"/>
    <p:sldId id="434" r:id="rId14"/>
    <p:sldId id="375" r:id="rId15"/>
    <p:sldId id="376" r:id="rId16"/>
    <p:sldId id="377" r:id="rId17"/>
    <p:sldId id="378" r:id="rId18"/>
    <p:sldId id="379" r:id="rId19"/>
    <p:sldId id="318" r:id="rId20"/>
    <p:sldId id="381" r:id="rId21"/>
    <p:sldId id="382" r:id="rId22"/>
    <p:sldId id="383" r:id="rId23"/>
    <p:sldId id="384" r:id="rId24"/>
    <p:sldId id="385" r:id="rId25"/>
    <p:sldId id="386" r:id="rId26"/>
    <p:sldId id="387" r:id="rId27"/>
    <p:sldId id="388" r:id="rId28"/>
    <p:sldId id="389" r:id="rId29"/>
    <p:sldId id="390" r:id="rId30"/>
    <p:sldId id="391" r:id="rId31"/>
    <p:sldId id="392" r:id="rId32"/>
    <p:sldId id="393" r:id="rId33"/>
    <p:sldId id="394" r:id="rId34"/>
    <p:sldId id="395" r:id="rId35"/>
    <p:sldId id="396" r:id="rId36"/>
    <p:sldId id="397" r:id="rId37"/>
    <p:sldId id="398" r:id="rId38"/>
    <p:sldId id="399" r:id="rId39"/>
    <p:sldId id="400" r:id="rId40"/>
    <p:sldId id="401" r:id="rId41"/>
    <p:sldId id="402" r:id="rId42"/>
    <p:sldId id="403" r:id="rId43"/>
    <p:sldId id="404" r:id="rId44"/>
    <p:sldId id="405" r:id="rId45"/>
    <p:sldId id="406" r:id="rId46"/>
    <p:sldId id="407" r:id="rId47"/>
    <p:sldId id="408" r:id="rId48"/>
    <p:sldId id="409" r:id="rId49"/>
    <p:sldId id="410" r:id="rId50"/>
    <p:sldId id="411" r:id="rId51"/>
    <p:sldId id="412" r:id="rId52"/>
    <p:sldId id="413" r:id="rId53"/>
    <p:sldId id="414" r:id="rId54"/>
    <p:sldId id="415" r:id="rId55"/>
    <p:sldId id="416" r:id="rId56"/>
    <p:sldId id="417" r:id="rId57"/>
    <p:sldId id="418" r:id="rId58"/>
    <p:sldId id="419" r:id="rId59"/>
    <p:sldId id="420" r:id="rId60"/>
    <p:sldId id="421" r:id="rId61"/>
    <p:sldId id="422" r:id="rId62"/>
    <p:sldId id="423"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75DCB02-9BB8-47FD-8907-85C794F793BA}" styleName="Stile con tema 1 - Colore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Stile con tema 1 - Color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38B1855-1B75-4FBE-930C-398BA8C253C6}" styleName="Stile con tema 2 - Colore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Stile con tema 2 - Colore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7" autoAdjust="0"/>
    <p:restoredTop sz="94634" autoAdjust="0"/>
  </p:normalViewPr>
  <p:slideViewPr>
    <p:cSldViewPr snapToGrid="0" snapToObjects="1">
      <p:cViewPr varScale="1">
        <p:scale>
          <a:sx n="106" d="100"/>
          <a:sy n="106" d="100"/>
        </p:scale>
        <p:origin x="1158" y="108"/>
      </p:cViewPr>
      <p:guideLst>
        <p:guide orient="horz" pos="2160"/>
        <p:guide pos="2880"/>
      </p:guideLst>
    </p:cSldViewPr>
  </p:slideViewPr>
  <p:outlineViewPr>
    <p:cViewPr>
      <p:scale>
        <a:sx n="33" d="100"/>
        <a:sy n="33" d="100"/>
      </p:scale>
      <p:origin x="0" y="1954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0C241DE-0756-4F47-81A1-750F28554E68}" type="datetimeFigureOut">
              <a:rPr lang="it-IT" smtClean="0"/>
              <a:t>14/09/2017</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C5C8B5A-ECDA-004D-8A2B-97088B846FD9}" type="slidenum">
              <a:rPr lang="it-IT" smtClean="0"/>
              <a:t>‹N›</a:t>
            </a:fld>
            <a:endParaRPr lang="it-IT"/>
          </a:p>
        </p:txBody>
      </p:sp>
    </p:spTree>
    <p:extLst>
      <p:ext uri="{BB962C8B-B14F-4D97-AF65-F5344CB8AC3E}">
        <p14:creationId xmlns:p14="http://schemas.microsoft.com/office/powerpoint/2010/main" val="257575843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226B2-6110-C046-9054-70C93E39BF3A}" type="datetimeFigureOut">
              <a:rPr lang="it-IT" smtClean="0"/>
              <a:t>14/09/2017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D79D0C-DC4C-DF4A-A23E-B202FDE6D9D9}" type="slidenum">
              <a:rPr lang="it-IT" smtClean="0"/>
              <a:t>‹N›</a:t>
            </a:fld>
            <a:endParaRPr lang="it-IT"/>
          </a:p>
        </p:txBody>
      </p:sp>
    </p:spTree>
    <p:extLst>
      <p:ext uri="{BB962C8B-B14F-4D97-AF65-F5344CB8AC3E}">
        <p14:creationId xmlns:p14="http://schemas.microsoft.com/office/powerpoint/2010/main" val="31610629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4ED79D0C-DC4C-DF4A-A23E-B202FDE6D9D9}" type="slidenum">
              <a:rPr lang="it-IT" smtClean="0"/>
              <a:t>57</a:t>
            </a:fld>
            <a:endParaRPr lang="it-IT"/>
          </a:p>
        </p:txBody>
      </p:sp>
    </p:spTree>
    <p:extLst>
      <p:ext uri="{BB962C8B-B14F-4D97-AF65-F5344CB8AC3E}">
        <p14:creationId xmlns:p14="http://schemas.microsoft.com/office/powerpoint/2010/main" val="3521760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pic>
        <p:nvPicPr>
          <p:cNvPr id="7" name="Picture 6" descr="overlayTitle.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779463" y="1597025"/>
            <a:ext cx="7583488" cy="1679575"/>
          </a:xfrm>
        </p:spPr>
        <p:txBody>
          <a:bodyPr anchor="b" anchorCtr="0"/>
          <a:lstStyle>
            <a:lvl1pPr>
              <a:defRPr sz="5400"/>
            </a:lvl1pPr>
          </a:lstStyle>
          <a:p>
            <a:r>
              <a:rPr lang="it-IT" smtClean="0"/>
              <a:t>Fare clic per modificare stile</a:t>
            </a:r>
            <a:endParaRPr lang="en-US" dirty="0"/>
          </a:p>
        </p:txBody>
      </p:sp>
      <p:sp>
        <p:nvSpPr>
          <p:cNvPr id="3" name="Subtitle 2"/>
          <p:cNvSpPr>
            <a:spLocks noGrp="1"/>
          </p:cNvSpPr>
          <p:nvPr>
            <p:ph type="subTitle" idx="1"/>
          </p:nvPr>
        </p:nvSpPr>
        <p:spPr>
          <a:xfrm>
            <a:off x="779463" y="3276600"/>
            <a:ext cx="7583487" cy="1752600"/>
          </a:xfrm>
        </p:spPr>
        <p:txBody>
          <a:bodyPr/>
          <a:lstStyle>
            <a:lvl1pPr marL="0" indent="0" algn="ctr">
              <a:lnSpc>
                <a:spcPct val="110000"/>
              </a:lnSpc>
              <a:spcBef>
                <a:spcPts val="600"/>
              </a:spcBef>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671BF909-4764-461C-ABCB-B26F71939A7B}" type="datetime4">
              <a:rPr lang="it-IT" smtClean="0"/>
              <a:t>14 settembre 2017</a:t>
            </a:fld>
            <a:endParaRPr lang="en-US" dirty="0"/>
          </a:p>
        </p:txBody>
      </p:sp>
      <p:sp>
        <p:nvSpPr>
          <p:cNvPr id="5" name="Footer Placeholder 4"/>
          <p:cNvSpPr>
            <a:spLocks noGrp="1"/>
          </p:cNvSpPr>
          <p:nvPr>
            <p:ph type="ftr" sz="quarter" idx="11"/>
          </p:nvPr>
        </p:nvSpPr>
        <p:spPr/>
        <p:txBody>
          <a:bodyPr/>
          <a:lstStyle/>
          <a:p>
            <a:r>
              <a:rPr lang="hr-HR" smtClean="0"/>
              <a:t>Ilaria Parodi - Paolo Parodi</a:t>
            </a:r>
            <a:endParaRPr lang="en-US" dirty="0"/>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pic>
        <p:nvPicPr>
          <p:cNvPr id="10" name="Picture 9" descr="overlayBlank.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66787" y="838200"/>
            <a:ext cx="3474720" cy="1619250"/>
          </a:xfrm>
        </p:spPr>
        <p:txBody>
          <a:bodyPr vert="horz" lIns="91440" tIns="45720" rIns="91440" bIns="45720" rtlCol="0" anchor="b">
            <a:noAutofit/>
          </a:bodyPr>
          <a:lstStyle>
            <a:lvl1pPr algn="ctr" defTabSz="914400" rtl="0" eaLnBrk="1" latinLnBrk="0" hangingPunct="1">
              <a:lnSpc>
                <a:spcPct val="95000"/>
              </a:lnSpc>
              <a:spcBef>
                <a:spcPct val="0"/>
              </a:spcBef>
              <a:buNone/>
              <a:defRPr lang="en-US" sz="3000" b="1" kern="1200" dirty="0">
                <a:solidFill>
                  <a:schemeClr val="bg1"/>
                </a:solidFill>
                <a:effectLst>
                  <a:outerShdw blurRad="101600" dist="12700" dir="3600000" algn="tl" rotWithShape="0">
                    <a:prstClr val="black">
                      <a:alpha val="30000"/>
                    </a:prstClr>
                  </a:outerShdw>
                </a:effectLst>
                <a:latin typeface="+mj-lt"/>
                <a:ea typeface="+mj-ea"/>
                <a:cs typeface="+mj-cs"/>
              </a:defRPr>
            </a:lvl1pPr>
          </a:lstStyle>
          <a:p>
            <a:r>
              <a:rPr lang="it-IT" smtClean="0"/>
              <a:t>Fare clic per modificare stile</a:t>
            </a:r>
            <a:endParaRPr lang="en-US" dirty="0"/>
          </a:p>
        </p:txBody>
      </p:sp>
      <p:sp>
        <p:nvSpPr>
          <p:cNvPr id="3" name="Picture Placeholder 2"/>
          <p:cNvSpPr>
            <a:spLocks noGrp="1"/>
          </p:cNvSpPr>
          <p:nvPr>
            <p:ph type="pic" idx="1"/>
          </p:nvPr>
        </p:nvSpPr>
        <p:spPr>
          <a:xfrm>
            <a:off x="4727892" y="838200"/>
            <a:ext cx="3474720" cy="4572000"/>
          </a:xfrm>
          <a:prstGeom prst="roundRect">
            <a:avLst>
              <a:gd name="adj" fmla="val 10888"/>
            </a:avLst>
          </a:prstGeom>
          <a:solidFill>
            <a:schemeClr val="bg1">
              <a:lumMod val="75000"/>
            </a:schemeClr>
          </a:solidFill>
          <a:effectLst>
            <a:reflection blurRad="6350" stA="20000" endA="300" endPos="25500" dist="50800" dir="5400000" sy="-100000" algn="bl" rotWithShape="0"/>
          </a:effectLst>
        </p:spPr>
        <p:txBody>
          <a:bodyPr>
            <a:normAutofit/>
          </a:bodyPr>
          <a:lstStyle>
            <a:lvl1pPr marL="0" indent="0">
              <a:buNone/>
              <a:defRPr sz="2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lang="en-US"/>
          </a:p>
        </p:txBody>
      </p:sp>
      <p:sp>
        <p:nvSpPr>
          <p:cNvPr id="4" name="Text Placeholder 3"/>
          <p:cNvSpPr>
            <a:spLocks noGrp="1"/>
          </p:cNvSpPr>
          <p:nvPr>
            <p:ph type="body" sz="half" idx="2"/>
          </p:nvPr>
        </p:nvSpPr>
        <p:spPr>
          <a:xfrm>
            <a:off x="966787" y="2474258"/>
            <a:ext cx="3474720" cy="2743200"/>
          </a:xfrm>
        </p:spPr>
        <p:txBody>
          <a:bodyPr vert="horz" lIns="91440" tIns="45720" rIns="91440" bIns="45720" rtlCol="0">
            <a:normAutofit/>
          </a:bodyPr>
          <a:lstStyle>
            <a:lvl1pPr marL="0" indent="0" algn="ctr">
              <a:lnSpc>
                <a:spcPct val="110000"/>
              </a:lnSpc>
              <a:spcBef>
                <a:spcPts val="600"/>
              </a:spcBef>
              <a:buNone/>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spcAft>
                <a:spcPts val="0"/>
              </a:spcAft>
              <a:buSzPct val="90000"/>
              <a:buFont typeface="Wingdings" pitchFamily="2" charset="2"/>
              <a:buNone/>
            </a:pPr>
            <a:r>
              <a:rPr lang="it-IT" smtClean="0"/>
              <a:t>Fare clic per modificare gli stili del testo dello schema</a:t>
            </a:r>
          </a:p>
        </p:txBody>
      </p:sp>
      <p:sp>
        <p:nvSpPr>
          <p:cNvPr id="5" name="Date Placeholder 4"/>
          <p:cNvSpPr>
            <a:spLocks noGrp="1"/>
          </p:cNvSpPr>
          <p:nvPr>
            <p:ph type="dt" sz="half" idx="10"/>
          </p:nvPr>
        </p:nvSpPr>
        <p:spPr/>
        <p:txBody>
          <a:bodyPr/>
          <a:lstStyle/>
          <a:p>
            <a:fld id="{5CA89FF1-2AFE-4E52-B77A-9258E16DF868}" type="datetime4">
              <a:rPr lang="it-IT" smtClean="0"/>
              <a:t>14 settembre 2017</a:t>
            </a:fld>
            <a:endParaRPr lang="en-US"/>
          </a:p>
        </p:txBody>
      </p:sp>
      <p:sp>
        <p:nvSpPr>
          <p:cNvPr id="6" name="Footer Placeholder 5"/>
          <p:cNvSpPr>
            <a:spLocks noGrp="1"/>
          </p:cNvSpPr>
          <p:nvPr>
            <p:ph type="ftr" sz="quarter" idx="11"/>
          </p:nvPr>
        </p:nvSpPr>
        <p:spPr/>
        <p:txBody>
          <a:bodyPr/>
          <a:lstStyle/>
          <a:p>
            <a:r>
              <a:rPr lang="hr-HR" smtClean="0"/>
              <a:t>Ilaria Parodi - Paolo Parodi</a:t>
            </a:r>
            <a:endParaRPr lang="en-US" dirty="0"/>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magine con didascalia, alt.">
    <p:spTree>
      <p:nvGrpSpPr>
        <p:cNvPr id="1" name=""/>
        <p:cNvGrpSpPr/>
        <p:nvPr/>
      </p:nvGrpSpPr>
      <p:grpSpPr>
        <a:xfrm>
          <a:off x="0" y="0"/>
          <a:ext cx="0" cy="0"/>
          <a:chOff x="0" y="0"/>
          <a:chExt cx="0" cy="0"/>
        </a:xfrm>
      </p:grpSpPr>
      <p:sp>
        <p:nvSpPr>
          <p:cNvPr id="2" name="Title 1"/>
          <p:cNvSpPr>
            <a:spLocks noGrp="1"/>
          </p:cNvSpPr>
          <p:nvPr>
            <p:ph type="title"/>
          </p:nvPr>
        </p:nvSpPr>
        <p:spPr>
          <a:xfrm>
            <a:off x="779463" y="89647"/>
            <a:ext cx="7583488" cy="1143000"/>
          </a:xfrm>
        </p:spPr>
        <p:txBody>
          <a:bodyPr/>
          <a:lstStyle/>
          <a:p>
            <a:r>
              <a:rPr lang="it-IT" smtClean="0"/>
              <a:t>Fare clic per modificare stile</a:t>
            </a:r>
            <a:endParaRPr lang="en-US" dirty="0"/>
          </a:p>
        </p:txBody>
      </p:sp>
      <p:sp>
        <p:nvSpPr>
          <p:cNvPr id="4" name="Date Placeholder 3"/>
          <p:cNvSpPr>
            <a:spLocks noGrp="1"/>
          </p:cNvSpPr>
          <p:nvPr>
            <p:ph type="dt" sz="half" idx="10"/>
          </p:nvPr>
        </p:nvSpPr>
        <p:spPr/>
        <p:txBody>
          <a:bodyPr/>
          <a:lstStyle/>
          <a:p>
            <a:fld id="{EBD01629-B5B1-4019-AE5B-1D9EE4D69823}" type="datetime4">
              <a:rPr lang="it-IT" smtClean="0"/>
              <a:t>14 settembre 2017</a:t>
            </a:fld>
            <a:endParaRPr lang="en-US"/>
          </a:p>
        </p:txBody>
      </p:sp>
      <p:sp>
        <p:nvSpPr>
          <p:cNvPr id="5" name="Footer Placeholder 4"/>
          <p:cNvSpPr>
            <a:spLocks noGrp="1"/>
          </p:cNvSpPr>
          <p:nvPr>
            <p:ph type="ftr" sz="quarter" idx="11"/>
          </p:nvPr>
        </p:nvSpPr>
        <p:spPr/>
        <p:txBody>
          <a:bodyPr/>
          <a:lstStyle/>
          <a:p>
            <a:r>
              <a:rPr lang="hr-HR" smtClean="0"/>
              <a:t>Ilaria Parodi - Paolo Parodi</a:t>
            </a:r>
            <a:endParaRPr lang="en-US" dirty="0"/>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
        <p:nvSpPr>
          <p:cNvPr id="8" name="Text Placeholder 3"/>
          <p:cNvSpPr>
            <a:spLocks noGrp="1"/>
          </p:cNvSpPr>
          <p:nvPr>
            <p:ph type="body" sz="half" idx="2"/>
          </p:nvPr>
        </p:nvSpPr>
        <p:spPr>
          <a:xfrm>
            <a:off x="779463" y="1371600"/>
            <a:ext cx="7583488" cy="1371600"/>
          </a:xfrm>
        </p:spPr>
        <p:txBody>
          <a:bodyPr vert="horz" lIns="91440" tIns="45720" rIns="91440" bIns="45720" rtlCol="0">
            <a:normAutofit/>
          </a:bodyPr>
          <a:lstStyle>
            <a:lvl1pPr marL="0" indent="0" algn="ctr">
              <a:lnSpc>
                <a:spcPct val="110000"/>
              </a:lnSpc>
              <a:spcBef>
                <a:spcPts val="600"/>
              </a:spcBef>
              <a:buNone/>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spcAft>
                <a:spcPts val="0"/>
              </a:spcAft>
              <a:buSzPct val="90000"/>
              <a:buFont typeface="Wingdings" pitchFamily="2" charset="2"/>
              <a:buNone/>
            </a:pPr>
            <a:r>
              <a:rPr lang="it-IT" smtClean="0"/>
              <a:t>Fare clic per modificare gli stili del testo dello schema</a:t>
            </a:r>
          </a:p>
        </p:txBody>
      </p:sp>
      <p:sp>
        <p:nvSpPr>
          <p:cNvPr id="9" name="Picture Placeholder 2"/>
          <p:cNvSpPr>
            <a:spLocks noGrp="1"/>
          </p:cNvSpPr>
          <p:nvPr>
            <p:ph type="pic" idx="1"/>
          </p:nvPr>
        </p:nvSpPr>
        <p:spPr>
          <a:xfrm>
            <a:off x="2514600" y="2743200"/>
            <a:ext cx="4114800" cy="2819400"/>
          </a:xfrm>
          <a:prstGeom prst="roundRect">
            <a:avLst>
              <a:gd name="adj" fmla="val 10888"/>
            </a:avLst>
          </a:prstGeom>
          <a:solidFill>
            <a:schemeClr val="bg1">
              <a:lumMod val="75000"/>
            </a:schemeClr>
          </a:solidFill>
          <a:effectLst>
            <a:reflection blurRad="6350" stA="20000" endA="300" endPos="38500" dist="50800" dir="5400000" sy="-100000" algn="bl" rotWithShape="0"/>
          </a:effectLst>
        </p:spPr>
        <p:txBody>
          <a:bodyPr>
            <a:normAutofit/>
          </a:bodyPr>
          <a:lstStyle>
            <a:lvl1pPr marL="0" indent="0">
              <a:buNone/>
              <a:defRPr sz="2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Vertical Text Placeholder 2"/>
          <p:cNvSpPr>
            <a:spLocks noGrp="1"/>
          </p:cNvSpPr>
          <p:nvPr>
            <p:ph type="body" orient="vert" idx="1"/>
          </p:nvPr>
        </p:nvSpPr>
        <p:spPr/>
        <p:txBody>
          <a:bodyPr vert="eaVert"/>
          <a:lstStyle>
            <a:lvl1pPr marL="365760" indent="-365760">
              <a:defRPr/>
            </a:lvl1pPr>
            <a:lvl2pPr marL="731520" indent="-365760">
              <a:defRPr/>
            </a:lvl2pPr>
            <a:lvl3pPr marL="1097280" indent="-365760">
              <a:defRPr/>
            </a:lvl3pPr>
            <a:lvl4pPr marL="1463040" indent="-365760">
              <a:defRPr/>
            </a:lvl4pPr>
            <a:lvl5pPr marL="1828800" indent="-365760">
              <a:defRPr/>
            </a:lvl5pPr>
            <a:lvl6pPr marL="2194560" indent="-365760">
              <a:defRPr/>
            </a:lvl6pPr>
            <a:lvl7pPr marL="2560320" indent="-365760">
              <a:defRPr/>
            </a:lvl7pPr>
            <a:lvl8pPr marL="2926080" indent="-365760">
              <a:defRPr/>
            </a:lvl8pPr>
            <a:lvl9pPr marL="3291840" indent="-365760">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11EBC576-796A-4634-82AD-3DC567F15350}" type="datetime4">
              <a:rPr lang="it-IT" smtClean="0"/>
              <a:t>14 settembre 2017</a:t>
            </a:fld>
            <a:endParaRPr lang="en-US"/>
          </a:p>
        </p:txBody>
      </p:sp>
      <p:sp>
        <p:nvSpPr>
          <p:cNvPr id="5" name="Footer Placeholder 4"/>
          <p:cNvSpPr>
            <a:spLocks noGrp="1"/>
          </p:cNvSpPr>
          <p:nvPr>
            <p:ph type="ftr" sz="quarter" idx="11"/>
          </p:nvPr>
        </p:nvSpPr>
        <p:spPr/>
        <p:txBody>
          <a:bodyPr/>
          <a:lstStyle/>
          <a:p>
            <a:r>
              <a:rPr lang="hr-HR" smtClean="0"/>
              <a:t>Ilaria Parodi - Paolo Parodi</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Titolo verticale e testo">
    <p:spTree>
      <p:nvGrpSpPr>
        <p:cNvPr id="1" name=""/>
        <p:cNvGrpSpPr/>
        <p:nvPr/>
      </p:nvGrpSpPr>
      <p:grpSpPr>
        <a:xfrm>
          <a:off x="0" y="0"/>
          <a:ext cx="0" cy="0"/>
          <a:chOff x="0" y="0"/>
          <a:chExt cx="0" cy="0"/>
        </a:xfrm>
      </p:grpSpPr>
      <p:pic>
        <p:nvPicPr>
          <p:cNvPr id="7" name="Picture 6" descr="overlayVertical.png"/>
          <p:cNvPicPr>
            <a:picLocks noChangeAspect="1"/>
          </p:cNvPicPr>
          <p:nvPr/>
        </p:nvPicPr>
        <p:blipFill>
          <a:blip r:embed="rId2"/>
          <a:stretch>
            <a:fillRect/>
          </a:stretch>
        </p:blipFill>
        <p:spPr>
          <a:xfrm>
            <a:off x="0" y="0"/>
            <a:ext cx="9144000" cy="6858000"/>
          </a:xfrm>
          <a:prstGeom prst="rect">
            <a:avLst/>
          </a:prstGeom>
        </p:spPr>
      </p:pic>
      <p:sp>
        <p:nvSpPr>
          <p:cNvPr id="2" name="Vertical Title 1"/>
          <p:cNvSpPr>
            <a:spLocks noGrp="1"/>
          </p:cNvSpPr>
          <p:nvPr>
            <p:ph type="title" orient="vert"/>
          </p:nvPr>
        </p:nvSpPr>
        <p:spPr>
          <a:xfrm>
            <a:off x="7239000" y="838200"/>
            <a:ext cx="1676400" cy="5053013"/>
          </a:xfrm>
        </p:spPr>
        <p:txBody>
          <a:bodyPr vert="eaVert"/>
          <a:lstStyle>
            <a:lvl1pPr>
              <a:defRPr sz="3600"/>
            </a:lvl1pPr>
          </a:lstStyle>
          <a:p>
            <a:r>
              <a:rPr lang="it-IT" smtClean="0"/>
              <a:t>Fare clic per modificare stile</a:t>
            </a:r>
            <a:endParaRPr lang="en-US" dirty="0"/>
          </a:p>
        </p:txBody>
      </p:sp>
      <p:sp>
        <p:nvSpPr>
          <p:cNvPr id="3" name="Vertical Text Placeholder 2"/>
          <p:cNvSpPr>
            <a:spLocks noGrp="1"/>
          </p:cNvSpPr>
          <p:nvPr>
            <p:ph type="body" orient="vert" idx="1"/>
          </p:nvPr>
        </p:nvSpPr>
        <p:spPr>
          <a:xfrm>
            <a:off x="779462" y="838200"/>
            <a:ext cx="6019800" cy="5053013"/>
          </a:xfrm>
        </p:spPr>
        <p:txBody>
          <a:bodyPr vert="eaVert"/>
          <a:lstStyle>
            <a:lvl5pPr>
              <a:defRPr/>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C10FDC44-2C21-4375-986D-998392BD565D}" type="datetime4">
              <a:rPr lang="it-IT" smtClean="0"/>
              <a:t>14 settembre 2017</a:t>
            </a:fld>
            <a:endParaRPr lang="en-US"/>
          </a:p>
        </p:txBody>
      </p:sp>
      <p:sp>
        <p:nvSpPr>
          <p:cNvPr id="5" name="Footer Placeholder 4"/>
          <p:cNvSpPr>
            <a:spLocks noGrp="1"/>
          </p:cNvSpPr>
          <p:nvPr>
            <p:ph type="ftr" sz="quarter" idx="11"/>
          </p:nvPr>
        </p:nvSpPr>
        <p:spPr/>
        <p:txBody>
          <a:bodyPr/>
          <a:lstStyle/>
          <a:p>
            <a:r>
              <a:rPr lang="hr-HR" smtClean="0"/>
              <a:t>Ilaria Parodi - Paolo Parodi</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idx="1"/>
          </p:nvPr>
        </p:nvSpPr>
        <p:spPr/>
        <p:txBody>
          <a:bodyPr/>
          <a:lstStyle>
            <a:lvl5pPr>
              <a:defRPr/>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90933269-3545-4E60-B74D-0ACC58F261EE}" type="datetime4">
              <a:rPr lang="it-IT" smtClean="0"/>
              <a:t>14 settembre 2017</a:t>
            </a:fld>
            <a:endParaRPr lang="en-US"/>
          </a:p>
        </p:txBody>
      </p:sp>
      <p:sp>
        <p:nvSpPr>
          <p:cNvPr id="5" name="Footer Placeholder 4"/>
          <p:cNvSpPr>
            <a:spLocks noGrp="1"/>
          </p:cNvSpPr>
          <p:nvPr>
            <p:ph type="ftr" sz="quarter" idx="11"/>
          </p:nvPr>
        </p:nvSpPr>
        <p:spPr/>
        <p:txBody>
          <a:bodyPr/>
          <a:lstStyle/>
          <a:p>
            <a:r>
              <a:rPr lang="hr-HR" smtClean="0"/>
              <a:t>Ilaria Parodi - Paolo Parodi</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picTx" preserve="1">
  <p:cSld name="Diapositiva titolo con immagine">
    <p:spTree>
      <p:nvGrpSpPr>
        <p:cNvPr id="1" name=""/>
        <p:cNvGrpSpPr/>
        <p:nvPr/>
      </p:nvGrpSpPr>
      <p:grpSpPr>
        <a:xfrm>
          <a:off x="0" y="0"/>
          <a:ext cx="0" cy="0"/>
          <a:chOff x="0" y="0"/>
          <a:chExt cx="0" cy="0"/>
        </a:xfrm>
      </p:grpSpPr>
      <p:pic>
        <p:nvPicPr>
          <p:cNvPr id="9" name="Picture 8" descr="overlayText.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781812" y="3254188"/>
            <a:ext cx="7580376" cy="1685365"/>
          </a:xfrm>
        </p:spPr>
        <p:txBody>
          <a:bodyPr vert="horz" lIns="91440" tIns="45720" rIns="91440" bIns="45720" rtlCol="0" anchor="b" anchorCtr="0">
            <a:noAutofit/>
          </a:bodyPr>
          <a:lstStyle>
            <a:lvl1pPr algn="ctr" defTabSz="914400" rtl="0" eaLnBrk="1" latinLnBrk="0" hangingPunct="1">
              <a:lnSpc>
                <a:spcPct val="95000"/>
              </a:lnSpc>
              <a:spcBef>
                <a:spcPct val="0"/>
              </a:spcBef>
              <a:buNone/>
              <a:defRPr lang="en-US" sz="5400" b="1" kern="1200">
                <a:solidFill>
                  <a:schemeClr val="bg1"/>
                </a:solidFill>
                <a:effectLst>
                  <a:outerShdw blurRad="101600" dist="12700" dir="3600000" algn="tl" rotWithShape="0">
                    <a:prstClr val="black">
                      <a:alpha val="30000"/>
                    </a:prstClr>
                  </a:outerShdw>
                </a:effectLst>
                <a:latin typeface="+mj-lt"/>
                <a:ea typeface="+mj-ea"/>
                <a:cs typeface="+mj-cs"/>
              </a:defRPr>
            </a:lvl1pPr>
          </a:lstStyle>
          <a:p>
            <a:r>
              <a:rPr lang="it-IT" smtClean="0"/>
              <a:t>Fare clic per modificare stile</a:t>
            </a:r>
            <a:endParaRPr lang="en-US" dirty="0"/>
          </a:p>
        </p:txBody>
      </p:sp>
      <p:sp>
        <p:nvSpPr>
          <p:cNvPr id="3" name="Picture Placeholder 2"/>
          <p:cNvSpPr>
            <a:spLocks noGrp="1"/>
          </p:cNvSpPr>
          <p:nvPr>
            <p:ph type="pic" idx="1"/>
          </p:nvPr>
        </p:nvSpPr>
        <p:spPr>
          <a:xfrm>
            <a:off x="2514600" y="457200"/>
            <a:ext cx="4114800" cy="2743200"/>
          </a:xfrm>
          <a:prstGeom prst="roundRect">
            <a:avLst>
              <a:gd name="adj" fmla="val 10888"/>
            </a:avLst>
          </a:prstGeom>
          <a:solidFill>
            <a:schemeClr val="bg1">
              <a:lumMod val="75000"/>
            </a:schemeClr>
          </a:solidFill>
          <a:effectLst>
            <a:reflection blurRad="6350" stA="20000" endA="300" endPos="38500" dist="50800" dir="5400000" sy="-100000" algn="bl" rotWithShape="0"/>
          </a:effectLst>
        </p:spPr>
        <p:txBody>
          <a:bodyPr>
            <a:normAutofit/>
          </a:bodyPr>
          <a:lstStyle>
            <a:lvl1pPr marL="0" indent="0">
              <a:buNone/>
              <a:defRPr sz="2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Trascinare l'immagine su un segnaposto o fare clic sull'icona per aggiungerla</a:t>
            </a:r>
            <a:endParaRPr lang="en-US"/>
          </a:p>
        </p:txBody>
      </p:sp>
      <p:sp>
        <p:nvSpPr>
          <p:cNvPr id="4" name="Text Placeholder 3"/>
          <p:cNvSpPr>
            <a:spLocks noGrp="1"/>
          </p:cNvSpPr>
          <p:nvPr>
            <p:ph type="body" sz="half" idx="2"/>
          </p:nvPr>
        </p:nvSpPr>
        <p:spPr>
          <a:xfrm>
            <a:off x="781812" y="4953000"/>
            <a:ext cx="7580376" cy="914400"/>
          </a:xfrm>
        </p:spPr>
        <p:txBody>
          <a:bodyPr>
            <a:normAutofit/>
          </a:bodyPr>
          <a:lstStyle>
            <a:lvl1pPr marL="0" indent="0" algn="ctr">
              <a:spcBef>
                <a:spcPts val="300"/>
              </a:spcBef>
              <a:buNone/>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Date Placeholder 4"/>
          <p:cNvSpPr>
            <a:spLocks noGrp="1"/>
          </p:cNvSpPr>
          <p:nvPr>
            <p:ph type="dt" sz="half" idx="10"/>
          </p:nvPr>
        </p:nvSpPr>
        <p:spPr/>
        <p:txBody>
          <a:bodyPr/>
          <a:lstStyle/>
          <a:p>
            <a:fld id="{2B71595B-756C-451C-94B3-E22DF09F4F6F}" type="datetime4">
              <a:rPr lang="it-IT" smtClean="0"/>
              <a:t>14 settembre 2017</a:t>
            </a:fld>
            <a:endParaRPr lang="en-US"/>
          </a:p>
        </p:txBody>
      </p:sp>
      <p:sp>
        <p:nvSpPr>
          <p:cNvPr id="6" name="Footer Placeholder 5"/>
          <p:cNvSpPr>
            <a:spLocks noGrp="1"/>
          </p:cNvSpPr>
          <p:nvPr>
            <p:ph type="ftr" sz="quarter" idx="11"/>
          </p:nvPr>
        </p:nvSpPr>
        <p:spPr/>
        <p:txBody>
          <a:bodyPr/>
          <a:lstStyle/>
          <a:p>
            <a:r>
              <a:rPr lang="hr-HR" smtClean="0"/>
              <a:t>Ilaria Parodi - Paolo Parodi</a:t>
            </a:r>
            <a:endParaRPr lang="en-US" dirty="0"/>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7" name="Picture 6" descr="overlayBlank.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806450" y="1627188"/>
            <a:ext cx="7580376" cy="1682496"/>
          </a:xfrm>
        </p:spPr>
        <p:txBody>
          <a:bodyPr vert="horz" lIns="91440" tIns="45720" rIns="91440" bIns="45720" rtlCol="0" anchor="b" anchorCtr="0">
            <a:noAutofit/>
          </a:bodyPr>
          <a:lstStyle>
            <a:lvl1pPr algn="ctr" defTabSz="914400" rtl="0" eaLnBrk="1" latinLnBrk="0" hangingPunct="1">
              <a:lnSpc>
                <a:spcPct val="95000"/>
              </a:lnSpc>
              <a:spcBef>
                <a:spcPct val="0"/>
              </a:spcBef>
              <a:buNone/>
              <a:defRPr lang="en-US" sz="4400" b="1" kern="1200" dirty="0">
                <a:solidFill>
                  <a:schemeClr val="bg1"/>
                </a:solidFill>
                <a:effectLst>
                  <a:outerShdw blurRad="101600" dist="12700" dir="3600000" algn="tl" rotWithShape="0">
                    <a:prstClr val="black">
                      <a:alpha val="30000"/>
                    </a:prstClr>
                  </a:outerShdw>
                </a:effectLst>
                <a:latin typeface="+mj-lt"/>
                <a:ea typeface="+mj-ea"/>
                <a:cs typeface="+mj-cs"/>
              </a:defRPr>
            </a:lvl1pPr>
          </a:lstStyle>
          <a:p>
            <a:r>
              <a:rPr lang="it-IT" smtClean="0"/>
              <a:t>Fare clic per modificare stile</a:t>
            </a:r>
            <a:endParaRPr lang="en-US" dirty="0"/>
          </a:p>
        </p:txBody>
      </p:sp>
      <p:sp>
        <p:nvSpPr>
          <p:cNvPr id="3" name="Text Placeholder 2"/>
          <p:cNvSpPr>
            <a:spLocks noGrp="1"/>
          </p:cNvSpPr>
          <p:nvPr>
            <p:ph type="body" idx="1"/>
          </p:nvPr>
        </p:nvSpPr>
        <p:spPr>
          <a:xfrm>
            <a:off x="806450" y="3309411"/>
            <a:ext cx="7580376" cy="1755648"/>
          </a:xfrm>
        </p:spPr>
        <p:txBody>
          <a:bodyPr vert="horz" lIns="91440" tIns="45720" rIns="91440" bIns="45720" rtlCol="0">
            <a:normAutofit/>
          </a:bodyPr>
          <a:lstStyle>
            <a:lvl1pPr marL="0" indent="0" algn="ctr" defTabSz="914400" rtl="0" eaLnBrk="1" latinLnBrk="0" hangingPunct="1">
              <a:lnSpc>
                <a:spcPct val="110000"/>
              </a:lnSpc>
              <a:spcBef>
                <a:spcPts val="600"/>
              </a:spcBef>
              <a:spcAft>
                <a:spcPts val="0"/>
              </a:spcAft>
              <a:buSzPct val="90000"/>
              <a:buFont typeface="Wingdings" pitchFamily="2" charset="2"/>
              <a:buNone/>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Date Placeholder 3"/>
          <p:cNvSpPr>
            <a:spLocks noGrp="1"/>
          </p:cNvSpPr>
          <p:nvPr>
            <p:ph type="dt" sz="half" idx="10"/>
          </p:nvPr>
        </p:nvSpPr>
        <p:spPr/>
        <p:txBody>
          <a:bodyPr/>
          <a:lstStyle/>
          <a:p>
            <a:fld id="{0EC2F1F0-6375-4991-BCE4-D3B73DB418ED}" type="datetime4">
              <a:rPr lang="it-IT" smtClean="0"/>
              <a:t>14 settembre 2017</a:t>
            </a:fld>
            <a:endParaRPr lang="en-US"/>
          </a:p>
        </p:txBody>
      </p:sp>
      <p:sp>
        <p:nvSpPr>
          <p:cNvPr id="5" name="Footer Placeholder 4"/>
          <p:cNvSpPr>
            <a:spLocks noGrp="1"/>
          </p:cNvSpPr>
          <p:nvPr>
            <p:ph type="ftr" sz="quarter" idx="11"/>
          </p:nvPr>
        </p:nvSpPr>
        <p:spPr/>
        <p:txBody>
          <a:bodyPr/>
          <a:lstStyle/>
          <a:p>
            <a:r>
              <a:rPr lang="hr-HR" smtClean="0"/>
              <a:t>Ilaria Parodi - Paolo Parodi</a:t>
            </a:r>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a:p>
        </p:txBody>
      </p:sp>
      <p:sp>
        <p:nvSpPr>
          <p:cNvPr id="3" name="Content Placeholder 2"/>
          <p:cNvSpPr>
            <a:spLocks noGrp="1"/>
          </p:cNvSpPr>
          <p:nvPr>
            <p:ph sz="half" idx="1"/>
          </p:nvPr>
        </p:nvSpPr>
        <p:spPr>
          <a:xfrm>
            <a:off x="966788" y="1600200"/>
            <a:ext cx="3529584" cy="4288536"/>
          </a:xfrm>
        </p:spPr>
        <p:txBody>
          <a:bodyPr>
            <a:normAutofit/>
          </a:bodyPr>
          <a:lstStyle>
            <a:lvl1pPr marL="231775" indent="-231775">
              <a:defRPr sz="1800"/>
            </a:lvl1pPr>
            <a:lvl2pPr marL="457200" indent="-231775">
              <a:defRPr sz="1800"/>
            </a:lvl2pPr>
            <a:lvl3pPr marL="688975" indent="-231775">
              <a:defRPr sz="1800"/>
            </a:lvl3pPr>
            <a:lvl4pPr marL="914400" indent="-231775">
              <a:defRPr sz="1800"/>
            </a:lvl4pPr>
            <a:lvl5pPr marL="1146175" indent="-231775">
              <a:defRPr sz="1800"/>
            </a:lvl5pPr>
            <a:lvl6pPr marL="1371600" indent="-231775">
              <a:defRPr sz="1800"/>
            </a:lvl6pPr>
            <a:lvl7pPr marL="1603375" indent="-231775">
              <a:defRPr sz="1800"/>
            </a:lvl7pPr>
            <a:lvl8pPr marL="1828800" indent="-231775">
              <a:defRPr sz="1800"/>
            </a:lvl8pPr>
            <a:lvl9pPr marL="2060575" indent="-231775">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smtClean="0"/>
          </a:p>
        </p:txBody>
      </p:sp>
      <p:sp>
        <p:nvSpPr>
          <p:cNvPr id="4" name="Content Placeholder 3"/>
          <p:cNvSpPr>
            <a:spLocks noGrp="1"/>
          </p:cNvSpPr>
          <p:nvPr>
            <p:ph sz="half" idx="2"/>
          </p:nvPr>
        </p:nvSpPr>
        <p:spPr>
          <a:xfrm>
            <a:off x="4648200" y="1600200"/>
            <a:ext cx="3529584" cy="4288536"/>
          </a:xfrm>
        </p:spPr>
        <p:txBody>
          <a:bodyPr>
            <a:normAutofit/>
          </a:bodyPr>
          <a:lstStyle>
            <a:lvl1pPr marL="231775" indent="-231775">
              <a:defRPr sz="1800"/>
            </a:lvl1pPr>
            <a:lvl2pPr marL="457200" indent="-231775">
              <a:defRPr sz="1800"/>
            </a:lvl2pPr>
            <a:lvl3pPr marL="688975" indent="-231775">
              <a:defRPr sz="1800"/>
            </a:lvl3pPr>
            <a:lvl4pPr marL="914400" indent="-231775">
              <a:defRPr sz="1800"/>
            </a:lvl4pPr>
            <a:lvl5pPr marL="1146175" indent="-231775">
              <a:defRPr sz="1800"/>
            </a:lvl5pPr>
            <a:lvl6pPr marL="1371600" indent="-231775">
              <a:defRPr sz="1800"/>
            </a:lvl6pPr>
            <a:lvl7pPr marL="1603375" indent="-231775">
              <a:defRPr sz="1800"/>
            </a:lvl7pPr>
            <a:lvl8pPr marL="1828800" indent="-231775">
              <a:defRPr sz="1800"/>
            </a:lvl8pPr>
            <a:lvl9pPr marL="2060575" indent="-231775">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D756AC16-6C45-4FF1-9C5C-C9396BE89DDE}" type="datetime4">
              <a:rPr lang="it-IT" smtClean="0"/>
              <a:t>14 settembre 2017</a:t>
            </a:fld>
            <a:endParaRPr lang="en-US"/>
          </a:p>
        </p:txBody>
      </p:sp>
      <p:sp>
        <p:nvSpPr>
          <p:cNvPr id="6" name="Footer Placeholder 5"/>
          <p:cNvSpPr>
            <a:spLocks noGrp="1"/>
          </p:cNvSpPr>
          <p:nvPr>
            <p:ph type="ftr" sz="quarter" idx="11"/>
          </p:nvPr>
        </p:nvSpPr>
        <p:spPr/>
        <p:txBody>
          <a:bodyPr/>
          <a:lstStyle/>
          <a:p>
            <a:r>
              <a:rPr lang="hr-HR" smtClean="0"/>
              <a:t>Ilaria Parodi - Paolo Parodi</a:t>
            </a:r>
            <a:endParaRPr lang="en-US"/>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stile</a:t>
            </a:r>
            <a:endParaRPr lang="en-US"/>
          </a:p>
        </p:txBody>
      </p:sp>
      <p:sp>
        <p:nvSpPr>
          <p:cNvPr id="3" name="Text Placeholder 2"/>
          <p:cNvSpPr>
            <a:spLocks noGrp="1"/>
          </p:cNvSpPr>
          <p:nvPr>
            <p:ph type="body" idx="1"/>
          </p:nvPr>
        </p:nvSpPr>
        <p:spPr>
          <a:xfrm>
            <a:off x="966216" y="1272988"/>
            <a:ext cx="3529584" cy="879475"/>
          </a:xfrm>
        </p:spPr>
        <p:txBody>
          <a:bodyPr anchor="b" anchorCtr="0">
            <a:noAutofit/>
          </a:bodyPr>
          <a:lstStyle>
            <a:lvl1pPr marL="0" indent="0" algn="ctr">
              <a:spcBef>
                <a:spcPts val="0"/>
              </a:spcBef>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Content Placeholder 3"/>
          <p:cNvSpPr>
            <a:spLocks noGrp="1"/>
          </p:cNvSpPr>
          <p:nvPr>
            <p:ph sz="half" idx="2"/>
          </p:nvPr>
        </p:nvSpPr>
        <p:spPr>
          <a:xfrm>
            <a:off x="966216" y="2174875"/>
            <a:ext cx="3529584" cy="3716338"/>
          </a:xfrm>
        </p:spPr>
        <p:txBody>
          <a:bodyPr>
            <a:normAutofit/>
          </a:bodyPr>
          <a:lstStyle>
            <a:lvl1pPr marL="231775" indent="-231775">
              <a:defRPr sz="1800"/>
            </a:lvl1pPr>
            <a:lvl2pPr marL="457200" indent="-231775">
              <a:defRPr sz="1800"/>
            </a:lvl2pPr>
            <a:lvl3pPr marL="688975" indent="-231775">
              <a:defRPr sz="1800"/>
            </a:lvl3pPr>
            <a:lvl4pPr marL="914400" indent="-231775">
              <a:defRPr sz="1800"/>
            </a:lvl4pPr>
            <a:lvl5pPr marL="1146175" indent="-231775">
              <a:defRPr sz="1800"/>
            </a:lvl5pPr>
            <a:lvl6pPr marL="1371600" indent="-231775">
              <a:tabLst/>
              <a:defRPr sz="1800"/>
            </a:lvl6pPr>
            <a:lvl7pPr marL="1603375" indent="-231775">
              <a:tabLst/>
              <a:defRPr sz="1800"/>
            </a:lvl7pPr>
            <a:lvl8pPr marL="1828800" indent="-231775">
              <a:tabLst/>
              <a:defRPr sz="1800"/>
            </a:lvl8pPr>
            <a:lvl9pPr marL="2060575" indent="-231775">
              <a:tabLst/>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4645025" y="1272988"/>
            <a:ext cx="3529584" cy="879475"/>
          </a:xfrm>
        </p:spPr>
        <p:txBody>
          <a:bodyPr anchor="b" anchorCtr="0">
            <a:noAutofit/>
          </a:bodyPr>
          <a:lstStyle>
            <a:lvl1pPr marL="0" indent="0" algn="ctr">
              <a:spcBef>
                <a:spcPts val="0"/>
              </a:spcBef>
              <a:buNone/>
              <a:defRPr sz="2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Content Placeholder 5"/>
          <p:cNvSpPr>
            <a:spLocks noGrp="1"/>
          </p:cNvSpPr>
          <p:nvPr>
            <p:ph sz="quarter" idx="4"/>
          </p:nvPr>
        </p:nvSpPr>
        <p:spPr>
          <a:xfrm>
            <a:off x="4645025" y="2174875"/>
            <a:ext cx="3529584" cy="3716338"/>
          </a:xfrm>
        </p:spPr>
        <p:txBody>
          <a:bodyPr>
            <a:noAutofit/>
          </a:bodyPr>
          <a:lstStyle>
            <a:lvl1pPr marL="231775"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2pPr>
            <a:lvl3pPr marL="688975"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3pPr>
            <a:lvl4pPr marL="914400"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4pPr>
            <a:lvl5pPr marL="1146175"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5pPr>
            <a:lvl6pPr marL="1371600"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6pPr>
            <a:lvl7pPr marL="1603375"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7pPr>
            <a:lvl8pPr marL="1828800" indent="-231775" algn="l" defTabSz="914400" rtl="0" eaLnBrk="1" latinLnBrk="0" hangingPunct="1">
              <a:buSzPct val="90000"/>
              <a:buFont typeface="Wingdings" pitchFamily="2" charset="2"/>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8pPr>
            <a:lvl9pPr marL="2060575" indent="-231775" algn="l" defTabSz="914400" rtl="0" eaLnBrk="1" latinLnBrk="0" hangingPunct="1">
              <a:buSzPct val="90000"/>
              <a:buFont typeface="Wingdings" pitchFamily="2" charset="2"/>
              <a:defRPr lang="en-US" sz="1800" kern="1200" dirty="0">
                <a:solidFill>
                  <a:schemeClr val="bg1"/>
                </a:solidFill>
                <a:effectLst>
                  <a:outerShdw blurRad="101600" dist="12700" dir="3600000" algn="tl" rotWithShape="0">
                    <a:prstClr val="black">
                      <a:alpha val="30000"/>
                    </a:prstClr>
                  </a:outerShdw>
                </a:effectLst>
                <a:latin typeface="+mn-lt"/>
                <a:ea typeface="+mn-ea"/>
                <a:cs typeface="+mn-cs"/>
              </a:defRPr>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829C0E1B-7715-4D34-9F19-25A5200B2B49}" type="datetime4">
              <a:rPr lang="it-IT" smtClean="0"/>
              <a:t>14 settembre 2017</a:t>
            </a:fld>
            <a:endParaRPr lang="en-US"/>
          </a:p>
        </p:txBody>
      </p:sp>
      <p:sp>
        <p:nvSpPr>
          <p:cNvPr id="8" name="Footer Placeholder 7"/>
          <p:cNvSpPr>
            <a:spLocks noGrp="1"/>
          </p:cNvSpPr>
          <p:nvPr>
            <p:ph type="ftr" sz="quarter" idx="11"/>
          </p:nvPr>
        </p:nvSpPr>
        <p:spPr/>
        <p:txBody>
          <a:bodyPr/>
          <a:lstStyle/>
          <a:p>
            <a:r>
              <a:rPr lang="hr-HR" smtClean="0"/>
              <a:t>Ilaria Parodi - Paolo Parodi</a:t>
            </a:r>
            <a:endParaRPr lang="en-US"/>
          </a:p>
        </p:txBody>
      </p:sp>
      <p:sp>
        <p:nvSpPr>
          <p:cNvPr id="9" name="Slide Number Placeholder 8"/>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stile</a:t>
            </a:r>
            <a:endParaRPr lang="en-US" dirty="0"/>
          </a:p>
        </p:txBody>
      </p:sp>
      <p:sp>
        <p:nvSpPr>
          <p:cNvPr id="3" name="Date Placeholder 2"/>
          <p:cNvSpPr>
            <a:spLocks noGrp="1"/>
          </p:cNvSpPr>
          <p:nvPr>
            <p:ph type="dt" sz="half" idx="10"/>
          </p:nvPr>
        </p:nvSpPr>
        <p:spPr/>
        <p:txBody>
          <a:bodyPr/>
          <a:lstStyle/>
          <a:p>
            <a:fld id="{BFEF1F4F-3C2B-4988-A7C0-0C25CCDB3CD2}" type="datetime4">
              <a:rPr lang="it-IT" smtClean="0"/>
              <a:t>14 settembre 2017</a:t>
            </a:fld>
            <a:endParaRPr lang="en-US"/>
          </a:p>
        </p:txBody>
      </p:sp>
      <p:sp>
        <p:nvSpPr>
          <p:cNvPr id="4" name="Footer Placeholder 3"/>
          <p:cNvSpPr>
            <a:spLocks noGrp="1"/>
          </p:cNvSpPr>
          <p:nvPr>
            <p:ph type="ftr" sz="quarter" idx="11"/>
          </p:nvPr>
        </p:nvSpPr>
        <p:spPr/>
        <p:txBody>
          <a:bodyPr/>
          <a:lstStyle/>
          <a:p>
            <a:r>
              <a:rPr lang="hr-HR" smtClean="0"/>
              <a:t>Ilaria Parodi - Paolo Parodi</a:t>
            </a:r>
            <a:endParaRPr lang="en-US" dirty="0"/>
          </a:p>
        </p:txBody>
      </p:sp>
      <p:sp>
        <p:nvSpPr>
          <p:cNvPr id="5" name="Slide Number Placeholder 4"/>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Vuoto">
    <p:spTree>
      <p:nvGrpSpPr>
        <p:cNvPr id="1" name=""/>
        <p:cNvGrpSpPr/>
        <p:nvPr/>
      </p:nvGrpSpPr>
      <p:grpSpPr>
        <a:xfrm>
          <a:off x="0" y="0"/>
          <a:ext cx="0" cy="0"/>
          <a:chOff x="0" y="0"/>
          <a:chExt cx="0" cy="0"/>
        </a:xfrm>
      </p:grpSpPr>
      <p:pic>
        <p:nvPicPr>
          <p:cNvPr id="5" name="Picture 4" descr="overlayBlank.png"/>
          <p:cNvPicPr>
            <a:picLocks noChangeAspect="1"/>
          </p:cNvPicPr>
          <p:nvPr/>
        </p:nvPicPr>
        <p:blipFill>
          <a:blip r:embed="rId2"/>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73A98CD1-A21D-405B-8298-F5320B1982CA}" type="datetime4">
              <a:rPr lang="it-IT" smtClean="0"/>
              <a:t>14 settembre 2017</a:t>
            </a:fld>
            <a:endParaRPr lang="en-US"/>
          </a:p>
        </p:txBody>
      </p:sp>
      <p:sp>
        <p:nvSpPr>
          <p:cNvPr id="3" name="Footer Placeholder 2"/>
          <p:cNvSpPr>
            <a:spLocks noGrp="1"/>
          </p:cNvSpPr>
          <p:nvPr>
            <p:ph type="ftr" sz="quarter" idx="11"/>
          </p:nvPr>
        </p:nvSpPr>
        <p:spPr/>
        <p:txBody>
          <a:bodyPr/>
          <a:lstStyle/>
          <a:p>
            <a:r>
              <a:rPr lang="hr-HR" smtClean="0"/>
              <a:t>Ilaria Parodi - Paolo Parodi</a:t>
            </a:r>
            <a:endParaRPr lang="en-US"/>
          </a:p>
        </p:txBody>
      </p:sp>
      <p:sp>
        <p:nvSpPr>
          <p:cNvPr id="4" name="Slide Number Placeholder 3"/>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pic>
        <p:nvPicPr>
          <p:cNvPr id="9" name="Picture 8" descr="overlayBlank.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66787" y="838200"/>
            <a:ext cx="3474720" cy="1619250"/>
          </a:xfrm>
        </p:spPr>
        <p:txBody>
          <a:bodyPr vert="horz" lIns="91440" tIns="45720" rIns="91440" bIns="45720" rtlCol="0" anchor="b">
            <a:noAutofit/>
          </a:bodyPr>
          <a:lstStyle>
            <a:lvl1pPr algn="ctr" defTabSz="914400" rtl="0" eaLnBrk="1" latinLnBrk="0" hangingPunct="1">
              <a:lnSpc>
                <a:spcPct val="95000"/>
              </a:lnSpc>
              <a:spcBef>
                <a:spcPct val="0"/>
              </a:spcBef>
              <a:buNone/>
              <a:defRPr lang="en-US" sz="3000" b="1" kern="1200" dirty="0" smtClean="0">
                <a:solidFill>
                  <a:schemeClr val="bg1"/>
                </a:solidFill>
                <a:effectLst>
                  <a:outerShdw blurRad="101600" dist="12700" dir="3600000" algn="tl" rotWithShape="0">
                    <a:prstClr val="black">
                      <a:alpha val="30000"/>
                    </a:prstClr>
                  </a:outerShdw>
                </a:effectLst>
                <a:latin typeface="+mj-lt"/>
                <a:ea typeface="+mj-ea"/>
                <a:cs typeface="+mj-cs"/>
              </a:defRPr>
            </a:lvl1pPr>
          </a:lstStyle>
          <a:p>
            <a:r>
              <a:rPr lang="it-IT" smtClean="0"/>
              <a:t>Fare clic per modificare stile</a:t>
            </a:r>
            <a:endParaRPr lang="en-US" dirty="0"/>
          </a:p>
        </p:txBody>
      </p:sp>
      <p:sp>
        <p:nvSpPr>
          <p:cNvPr id="3" name="Content Placeholder 2"/>
          <p:cNvSpPr>
            <a:spLocks noGrp="1"/>
          </p:cNvSpPr>
          <p:nvPr>
            <p:ph idx="1"/>
          </p:nvPr>
        </p:nvSpPr>
        <p:spPr>
          <a:xfrm>
            <a:off x="4727892" y="838200"/>
            <a:ext cx="3474720" cy="4572000"/>
          </a:xfrm>
        </p:spPr>
        <p:txBody>
          <a:bodyPr>
            <a:normAutofit/>
          </a:bodyPr>
          <a:lstStyle>
            <a:lvl1pPr marL="282575" indent="-282575">
              <a:defRPr sz="2400"/>
            </a:lvl1pPr>
            <a:lvl2pPr marL="573088" indent="-282575">
              <a:defRPr sz="2200"/>
            </a:lvl2pPr>
            <a:lvl3pPr marL="855663" indent="-282575">
              <a:defRPr sz="2000"/>
            </a:lvl3pPr>
            <a:lvl4pPr marL="1146175" indent="-282575">
              <a:defRPr sz="1800"/>
            </a:lvl4pPr>
            <a:lvl5pPr marL="1430338" indent="-282575">
              <a:defRPr sz="1800"/>
            </a:lvl5pPr>
            <a:lvl6pPr marL="1712913" indent="-282575">
              <a:defRPr sz="1800"/>
            </a:lvl6pPr>
            <a:lvl7pPr marL="2003425" indent="-282575">
              <a:defRPr sz="1800"/>
            </a:lvl7pPr>
            <a:lvl8pPr marL="2286000" indent="-282575">
              <a:defRPr sz="1800"/>
            </a:lvl8pPr>
            <a:lvl9pPr marL="2568575" indent="-282575">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966787" y="2474258"/>
            <a:ext cx="3474720" cy="2743200"/>
          </a:xfrm>
        </p:spPr>
        <p:txBody>
          <a:bodyPr vert="horz" lIns="91440" tIns="45720" rIns="91440" bIns="45720" rtlCol="0">
            <a:normAutofit/>
          </a:bodyPr>
          <a:lstStyle>
            <a:lvl1pPr marL="0" indent="0" algn="ctr">
              <a:lnSpc>
                <a:spcPct val="110000"/>
              </a:lnSpc>
              <a:spcBef>
                <a:spcPts val="600"/>
              </a:spcBef>
              <a:buNone/>
              <a:defRPr lang="en-US" sz="1800" kern="1200" smtClean="0">
                <a:solidFill>
                  <a:schemeClr val="bg1"/>
                </a:solidFill>
                <a:effectLst>
                  <a:outerShdw blurRad="101600" dist="12700" dir="3600000" algn="tl" rotWithShape="0">
                    <a:prstClr val="black">
                      <a:alpha val="3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spcAft>
                <a:spcPts val="0"/>
              </a:spcAft>
              <a:buSzPct val="90000"/>
              <a:buFont typeface="Wingdings" pitchFamily="2" charset="2"/>
              <a:buNone/>
            </a:pPr>
            <a:r>
              <a:rPr lang="it-IT" smtClean="0"/>
              <a:t>Fare clic per modificare gli stili del testo dello schema</a:t>
            </a:r>
          </a:p>
        </p:txBody>
      </p:sp>
      <p:sp>
        <p:nvSpPr>
          <p:cNvPr id="5" name="Date Placeholder 4"/>
          <p:cNvSpPr>
            <a:spLocks noGrp="1"/>
          </p:cNvSpPr>
          <p:nvPr>
            <p:ph type="dt" sz="half" idx="10"/>
          </p:nvPr>
        </p:nvSpPr>
        <p:spPr/>
        <p:txBody>
          <a:bodyPr/>
          <a:lstStyle/>
          <a:p>
            <a:fld id="{0A5A2C50-7D86-45AC-BBAF-8A918062AE02}" type="datetime4">
              <a:rPr lang="it-IT" smtClean="0"/>
              <a:t>14 settembre 2017</a:t>
            </a:fld>
            <a:endParaRPr lang="en-US"/>
          </a:p>
        </p:txBody>
      </p:sp>
      <p:sp>
        <p:nvSpPr>
          <p:cNvPr id="6" name="Footer Placeholder 5"/>
          <p:cNvSpPr>
            <a:spLocks noGrp="1"/>
          </p:cNvSpPr>
          <p:nvPr>
            <p:ph type="ftr" sz="quarter" idx="11"/>
          </p:nvPr>
        </p:nvSpPr>
        <p:spPr/>
        <p:txBody>
          <a:bodyPr/>
          <a:lstStyle/>
          <a:p>
            <a:r>
              <a:rPr lang="hr-HR" smtClean="0"/>
              <a:t>Ilaria Parodi - Paolo Parodi</a:t>
            </a:r>
            <a:endParaRPr lang="en-US" dirty="0"/>
          </a:p>
        </p:txBody>
      </p:sp>
      <p:sp>
        <p:nvSpPr>
          <p:cNvPr id="7" name="Slide Number Placeholder 6"/>
          <p:cNvSpPr>
            <a:spLocks noGrp="1"/>
          </p:cNvSpPr>
          <p:nvPr>
            <p:ph type="sldNum" sz="quarter" idx="12"/>
          </p:nvPr>
        </p:nvSpPr>
        <p:spPr/>
        <p:txBody>
          <a:bodyPr/>
          <a:lstStyle/>
          <a:p>
            <a:fld id="{8B37D5FE-740C-46F5-801A-FA5477D9711F}"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overlayText.png"/>
          <p:cNvPicPr>
            <a:picLocks noChangeAspect="1"/>
          </p:cNvPicPr>
          <p:nvPr/>
        </p:nvPicPr>
        <p:blipFill>
          <a:blip r:embed="rId15"/>
          <a:stretch>
            <a:fillRect/>
          </a:stretch>
        </p:blipFill>
        <p:spPr>
          <a:xfrm>
            <a:off x="0" y="0"/>
            <a:ext cx="9144000" cy="6858000"/>
          </a:xfrm>
          <a:prstGeom prst="rect">
            <a:avLst/>
          </a:prstGeom>
        </p:spPr>
      </p:pic>
      <p:sp>
        <p:nvSpPr>
          <p:cNvPr id="2" name="Title Placeholder 1"/>
          <p:cNvSpPr>
            <a:spLocks noGrp="1"/>
          </p:cNvSpPr>
          <p:nvPr>
            <p:ph type="title"/>
          </p:nvPr>
        </p:nvSpPr>
        <p:spPr>
          <a:xfrm>
            <a:off x="779463" y="89647"/>
            <a:ext cx="7583488" cy="1143000"/>
          </a:xfrm>
          <a:prstGeom prst="rect">
            <a:avLst/>
          </a:prstGeom>
        </p:spPr>
        <p:txBody>
          <a:bodyPr vert="horz" lIns="91440" tIns="45720" rIns="91440" bIns="45720" rtlCol="0" anchor="ctr">
            <a:noAutofit/>
          </a:bodyPr>
          <a:lstStyle/>
          <a:p>
            <a:r>
              <a:rPr lang="it-IT" smtClean="0"/>
              <a:t>Fare clic per modificare stile</a:t>
            </a:r>
            <a:endParaRPr lang="en-US" dirty="0"/>
          </a:p>
        </p:txBody>
      </p:sp>
      <p:sp>
        <p:nvSpPr>
          <p:cNvPr id="3" name="Text Placeholder 2"/>
          <p:cNvSpPr>
            <a:spLocks noGrp="1"/>
          </p:cNvSpPr>
          <p:nvPr>
            <p:ph type="body" idx="1"/>
          </p:nvPr>
        </p:nvSpPr>
        <p:spPr>
          <a:xfrm>
            <a:off x="955675" y="1600200"/>
            <a:ext cx="7232650" cy="429101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5486400" y="6172200"/>
            <a:ext cx="3200400" cy="365125"/>
          </a:xfrm>
          <a:prstGeom prst="rect">
            <a:avLst/>
          </a:prstGeom>
        </p:spPr>
        <p:txBody>
          <a:bodyPr vert="horz" lIns="91440" tIns="45720" rIns="91440" bIns="45720" rtlCol="0" anchor="ctr"/>
          <a:lstStyle>
            <a:lvl1pPr algn="r">
              <a:defRPr sz="1000" b="1">
                <a:solidFill>
                  <a:schemeClr val="bg1"/>
                </a:solidFill>
              </a:defRPr>
            </a:lvl1pPr>
          </a:lstStyle>
          <a:p>
            <a:fld id="{A9476B84-A7B1-4762-A97C-76BD1787AD0E}" type="datetime4">
              <a:rPr lang="it-IT" smtClean="0"/>
              <a:t>14 settembre 2017</a:t>
            </a:fld>
            <a:endParaRPr lang="en-US"/>
          </a:p>
        </p:txBody>
      </p:sp>
      <p:sp>
        <p:nvSpPr>
          <p:cNvPr id="5" name="Footer Placeholder 4"/>
          <p:cNvSpPr>
            <a:spLocks noGrp="1"/>
          </p:cNvSpPr>
          <p:nvPr>
            <p:ph type="ftr" sz="quarter" idx="3"/>
          </p:nvPr>
        </p:nvSpPr>
        <p:spPr>
          <a:xfrm>
            <a:off x="457200" y="6172200"/>
            <a:ext cx="3200400" cy="365125"/>
          </a:xfrm>
          <a:prstGeom prst="rect">
            <a:avLst/>
          </a:prstGeom>
        </p:spPr>
        <p:txBody>
          <a:bodyPr vert="horz" lIns="91440" tIns="45720" rIns="91440" bIns="45720" rtlCol="0" anchor="ctr"/>
          <a:lstStyle>
            <a:lvl1pPr algn="l">
              <a:defRPr sz="1000" b="1">
                <a:solidFill>
                  <a:schemeClr val="bg1"/>
                </a:solidFill>
              </a:defRPr>
            </a:lvl1pPr>
          </a:lstStyle>
          <a:p>
            <a:r>
              <a:rPr lang="hr-HR" smtClean="0"/>
              <a:t>Ilaria Parodi - Paolo Parodi</a:t>
            </a:r>
            <a:endParaRPr lang="en-US" dirty="0"/>
          </a:p>
        </p:txBody>
      </p:sp>
      <p:sp>
        <p:nvSpPr>
          <p:cNvPr id="6" name="Slide Number Placeholder 5"/>
          <p:cNvSpPr>
            <a:spLocks noGrp="1"/>
          </p:cNvSpPr>
          <p:nvPr>
            <p:ph type="sldNum" sz="quarter" idx="4"/>
          </p:nvPr>
        </p:nvSpPr>
        <p:spPr>
          <a:xfrm>
            <a:off x="4305300" y="6172200"/>
            <a:ext cx="533400" cy="365125"/>
          </a:xfrm>
          <a:prstGeom prst="rect">
            <a:avLst/>
          </a:prstGeom>
        </p:spPr>
        <p:txBody>
          <a:bodyPr vert="horz" lIns="91440" tIns="45720" rIns="91440" bIns="45720" rtlCol="0" anchor="ctr"/>
          <a:lstStyle>
            <a:lvl1pPr algn="ctr">
              <a:defRPr sz="1000" b="1">
                <a:solidFill>
                  <a:schemeClr val="bg1"/>
                </a:solidFill>
              </a:defRPr>
            </a:lvl1pPr>
          </a:lstStyle>
          <a:p>
            <a:fld id="{8B37D5FE-740C-46F5-801A-FA5477D9711F}"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Lst>
  <p:hf hdr="0" dt="0"/>
  <p:txStyles>
    <p:titleStyle>
      <a:lvl1pPr algn="ctr" defTabSz="914400" rtl="0" eaLnBrk="1" latinLnBrk="0" hangingPunct="1">
        <a:lnSpc>
          <a:spcPct val="95000"/>
        </a:lnSpc>
        <a:spcBef>
          <a:spcPct val="0"/>
        </a:spcBef>
        <a:buNone/>
        <a:defRPr sz="4800" b="1" kern="1200">
          <a:solidFill>
            <a:schemeClr val="bg1"/>
          </a:solidFill>
          <a:effectLst>
            <a:outerShdw blurRad="101600" dist="12700" dir="3600000" algn="tl" rotWithShape="0">
              <a:prstClr val="black">
                <a:alpha val="30000"/>
              </a:prstClr>
            </a:outerShdw>
          </a:effectLst>
          <a:latin typeface="+mj-lt"/>
          <a:ea typeface="+mj-ea"/>
          <a:cs typeface="+mj-cs"/>
        </a:defRPr>
      </a:lvl1pPr>
    </p:titleStyle>
    <p:bodyStyle>
      <a:lvl1pPr marL="457200" indent="-457200" algn="l" defTabSz="914400" rtl="0" eaLnBrk="1" latinLnBrk="0" hangingPunct="1">
        <a:spcBef>
          <a:spcPts val="2000"/>
        </a:spcBef>
        <a:spcAft>
          <a:spcPts val="0"/>
        </a:spcAft>
        <a:buSzPct val="90000"/>
        <a:buFont typeface="Wingdings" pitchFamily="2" charset="2"/>
        <a:buChar char=""/>
        <a:defRPr sz="2400" kern="1200">
          <a:solidFill>
            <a:schemeClr val="bg1"/>
          </a:solidFill>
          <a:effectLst>
            <a:outerShdw blurRad="101600" dist="12700" dir="3600000" algn="tl" rotWithShape="0">
              <a:prstClr val="black">
                <a:alpha val="30000"/>
              </a:prstClr>
            </a:outerShdw>
          </a:effectLst>
          <a:latin typeface="+mn-lt"/>
          <a:ea typeface="+mn-ea"/>
          <a:cs typeface="+mn-cs"/>
        </a:defRPr>
      </a:lvl1pPr>
      <a:lvl2pPr marL="914400" indent="-457200" algn="l" defTabSz="914400" rtl="0" eaLnBrk="1" latinLnBrk="0" hangingPunct="1">
        <a:spcBef>
          <a:spcPts val="1000"/>
        </a:spcBef>
        <a:spcAft>
          <a:spcPts val="0"/>
        </a:spcAft>
        <a:buSzPct val="90000"/>
        <a:buFont typeface="Wingdings" pitchFamily="2" charset="2"/>
        <a:buChar char=""/>
        <a:defRPr sz="2200" kern="1200">
          <a:solidFill>
            <a:schemeClr val="bg1"/>
          </a:solidFill>
          <a:effectLst>
            <a:outerShdw blurRad="101600" dist="12700" dir="3600000" algn="tl" rotWithShape="0">
              <a:prstClr val="black">
                <a:alpha val="30000"/>
              </a:prstClr>
            </a:outerShdw>
          </a:effectLst>
          <a:latin typeface="+mn-lt"/>
          <a:ea typeface="+mn-ea"/>
          <a:cs typeface="+mn-cs"/>
        </a:defRPr>
      </a:lvl2pPr>
      <a:lvl3pPr marL="1371600" indent="-457200" algn="l" defTabSz="914400" rtl="0" eaLnBrk="1" latinLnBrk="0" hangingPunct="1">
        <a:spcBef>
          <a:spcPts val="1000"/>
        </a:spcBef>
        <a:spcAft>
          <a:spcPts val="0"/>
        </a:spcAft>
        <a:buSzPct val="90000"/>
        <a:buFont typeface="Wingdings" pitchFamily="2" charset="2"/>
        <a:buChar char=""/>
        <a:defRPr sz="2000" kern="1200">
          <a:solidFill>
            <a:schemeClr val="bg1"/>
          </a:solidFill>
          <a:effectLst>
            <a:outerShdw blurRad="101600" dist="12700" dir="3600000" algn="tl" rotWithShape="0">
              <a:prstClr val="black">
                <a:alpha val="30000"/>
              </a:prstClr>
            </a:outerShdw>
          </a:effectLst>
          <a:latin typeface="+mn-lt"/>
          <a:ea typeface="+mn-ea"/>
          <a:cs typeface="+mn-cs"/>
        </a:defRPr>
      </a:lvl3pPr>
      <a:lvl4pPr marL="1828800" indent="-457200" algn="l" defTabSz="914400" rtl="0" eaLnBrk="1" latinLnBrk="0" hangingPunct="1">
        <a:spcBef>
          <a:spcPts val="1000"/>
        </a:spcBef>
        <a:spcAft>
          <a:spcPts val="0"/>
        </a:spcAft>
        <a:buSzPct val="90000"/>
        <a:buFont typeface="Wingdings" pitchFamily="2" charset="2"/>
        <a:buChar char=""/>
        <a:defRPr sz="1800" kern="1200">
          <a:solidFill>
            <a:schemeClr val="bg1"/>
          </a:solidFill>
          <a:effectLst>
            <a:outerShdw blurRad="101600" dist="12700" dir="3600000" algn="tl" rotWithShape="0">
              <a:prstClr val="black">
                <a:alpha val="30000"/>
              </a:prstClr>
            </a:outerShdw>
          </a:effectLst>
          <a:latin typeface="+mn-lt"/>
          <a:ea typeface="+mn-ea"/>
          <a:cs typeface="+mn-cs"/>
        </a:defRPr>
      </a:lvl4pPr>
      <a:lvl5pPr marL="2286000" indent="-457200" algn="l" defTabSz="914400" rtl="0" eaLnBrk="1" latinLnBrk="0" hangingPunct="1">
        <a:spcBef>
          <a:spcPts val="1000"/>
        </a:spcBef>
        <a:spcAft>
          <a:spcPts val="0"/>
        </a:spcAft>
        <a:buSzPct val="90000"/>
        <a:buFont typeface="Wingdings" pitchFamily="2" charset="2"/>
        <a:buChar char=""/>
        <a:defRPr sz="1800" kern="1200">
          <a:solidFill>
            <a:schemeClr val="bg1"/>
          </a:solidFill>
          <a:effectLst>
            <a:outerShdw blurRad="101600" dist="12700" dir="3600000" algn="tl" rotWithShape="0">
              <a:prstClr val="black">
                <a:alpha val="30000"/>
              </a:prstClr>
            </a:outerShdw>
          </a:effectLst>
          <a:latin typeface="+mn-lt"/>
          <a:ea typeface="+mn-ea"/>
          <a:cs typeface="+mn-cs"/>
        </a:defRPr>
      </a:lvl5pPr>
      <a:lvl6pPr marL="2743200" indent="-457200" algn="l" defTabSz="914400" rtl="0" eaLnBrk="1" latinLnBrk="0" hangingPunct="1">
        <a:spcBef>
          <a:spcPts val="1000"/>
        </a:spcBef>
        <a:buSzPct val="90000"/>
        <a:buFont typeface="Wingdings" pitchFamily="2" charset="2"/>
        <a:buChar char="{"/>
        <a:defRPr lang="en-US" sz="1800" kern="1200" dirty="0" smtClean="0">
          <a:solidFill>
            <a:schemeClr val="bg1"/>
          </a:solidFill>
          <a:effectLst>
            <a:outerShdw blurRad="101600" dist="12700" dir="3600000" algn="tl" rotWithShape="0">
              <a:prstClr val="black">
                <a:alpha val="30000"/>
              </a:prstClr>
            </a:outerShdw>
          </a:effectLst>
          <a:latin typeface="+mn-lt"/>
          <a:ea typeface="+mn-ea"/>
          <a:cs typeface="+mn-cs"/>
        </a:defRPr>
      </a:lvl6pPr>
      <a:lvl7pPr marL="3200400" indent="-457200" algn="l" defTabSz="914400" rtl="0" eaLnBrk="1" latinLnBrk="0" hangingPunct="1">
        <a:spcBef>
          <a:spcPts val="1000"/>
        </a:spcBef>
        <a:buSzPct val="90000"/>
        <a:buFont typeface="Wingdings" pitchFamily="2" charset="2"/>
        <a:buChar char="|"/>
        <a:defRPr lang="en-US" sz="1800" kern="1200" baseline="0" dirty="0" smtClean="0">
          <a:solidFill>
            <a:schemeClr val="bg1"/>
          </a:solidFill>
          <a:effectLst>
            <a:outerShdw blurRad="101600" dist="12700" dir="3600000" algn="tl" rotWithShape="0">
              <a:prstClr val="black">
                <a:alpha val="30000"/>
              </a:prstClr>
            </a:outerShdw>
          </a:effectLst>
          <a:latin typeface="+mn-lt"/>
          <a:ea typeface="+mn-ea"/>
          <a:cs typeface="+mn-cs"/>
        </a:defRPr>
      </a:lvl7pPr>
      <a:lvl8pPr marL="3657600" indent="-457200" algn="l" defTabSz="914400" rtl="0" eaLnBrk="1" latinLnBrk="0" hangingPunct="1">
        <a:spcBef>
          <a:spcPts val="1000"/>
        </a:spcBef>
        <a:buSzPct val="90000"/>
        <a:buFont typeface="Wingdings" pitchFamily="2" charset="2"/>
        <a:buChar char="{"/>
        <a:defRPr lang="en-US" sz="1800" kern="1200" baseline="0" dirty="0" smtClean="0">
          <a:solidFill>
            <a:schemeClr val="bg1"/>
          </a:solidFill>
          <a:effectLst>
            <a:outerShdw blurRad="101600" dist="12700" dir="3600000" algn="tl" rotWithShape="0">
              <a:prstClr val="black">
                <a:alpha val="30000"/>
              </a:prstClr>
            </a:outerShdw>
          </a:effectLst>
          <a:latin typeface="+mn-lt"/>
          <a:ea typeface="+mn-ea"/>
          <a:cs typeface="+mn-cs"/>
        </a:defRPr>
      </a:lvl8pPr>
      <a:lvl9pPr marL="4114800" indent="-457200" algn="l" defTabSz="914400" rtl="0" eaLnBrk="1" latinLnBrk="0" hangingPunct="1">
        <a:spcBef>
          <a:spcPts val="1000"/>
        </a:spcBef>
        <a:buSzPct val="90000"/>
        <a:buFont typeface="Wingdings" pitchFamily="2" charset="2"/>
        <a:buChar char="|"/>
        <a:defRPr lang="en-US" sz="1800" kern="1200" dirty="0">
          <a:solidFill>
            <a:schemeClr val="bg1"/>
          </a:solidFill>
          <a:effectLst>
            <a:outerShdw blurRad="101600" dist="12700" dir="3600000" algn="tl" rotWithShape="0">
              <a:prstClr val="black">
                <a:alpha val="30000"/>
              </a:prst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779463" y="813713"/>
            <a:ext cx="7583488" cy="4857622"/>
          </a:xfrm>
        </p:spPr>
        <p:txBody>
          <a:bodyPr/>
          <a:lstStyle/>
          <a:p>
            <a:r>
              <a:rPr lang="it-IT" sz="6600" dirty="0" smtClean="0"/>
              <a:t>BILANCIO CONSOLIDATO</a:t>
            </a:r>
            <a:br>
              <a:rPr lang="it-IT" sz="6600" dirty="0" smtClean="0"/>
            </a:br>
            <a:endParaRPr lang="it-IT" sz="6600" dirty="0"/>
          </a:p>
        </p:txBody>
      </p:sp>
      <p:sp>
        <p:nvSpPr>
          <p:cNvPr id="3" name="Sottotitolo 2"/>
          <p:cNvSpPr>
            <a:spLocks noGrp="1"/>
          </p:cNvSpPr>
          <p:nvPr>
            <p:ph type="subTitle" idx="1"/>
          </p:nvPr>
        </p:nvSpPr>
        <p:spPr/>
        <p:txBody>
          <a:bodyPr>
            <a:normAutofit/>
          </a:bodyPr>
          <a:lstStyle/>
          <a:p>
            <a:endParaRPr lang="it-IT" sz="3600" b="1" dirty="0" smtClean="0"/>
          </a:p>
          <a:p>
            <a:endParaRPr lang="it-IT" sz="3600" b="1" dirty="0"/>
          </a:p>
        </p:txBody>
      </p:sp>
      <p:sp>
        <p:nvSpPr>
          <p:cNvPr id="4" name="Segnaposto numero diapositiva 3"/>
          <p:cNvSpPr>
            <a:spLocks noGrp="1"/>
          </p:cNvSpPr>
          <p:nvPr>
            <p:ph type="sldNum" sz="quarter" idx="12"/>
          </p:nvPr>
        </p:nvSpPr>
        <p:spPr/>
        <p:txBody>
          <a:bodyPr/>
          <a:lstStyle/>
          <a:p>
            <a:fld id="{8B37D5FE-740C-46F5-801A-FA5477D9711F}" type="slidenum">
              <a:rPr lang="en-US" smtClean="0"/>
              <a:pPr/>
              <a:t>1</a:t>
            </a:fld>
            <a:endParaRPr lang="en-US" dirty="0"/>
          </a:p>
        </p:txBody>
      </p:sp>
      <p:sp>
        <p:nvSpPr>
          <p:cNvPr id="5" name="Segnaposto piè di pagina 4"/>
          <p:cNvSpPr>
            <a:spLocks noGrp="1"/>
          </p:cNvSpPr>
          <p:nvPr>
            <p:ph type="ftr" sz="quarter" idx="11"/>
          </p:nvPr>
        </p:nvSpPr>
        <p:spPr/>
        <p:txBody>
          <a:bodyPr/>
          <a:lstStyle/>
          <a:p>
            <a:r>
              <a:rPr lang="hr-HR" dirty="0" smtClean="0"/>
              <a:t>Ilaria Parodi - Paolo Parodi</a:t>
            </a:r>
            <a:endParaRPr lang="en-US" dirty="0"/>
          </a:p>
        </p:txBody>
      </p:sp>
    </p:spTree>
    <p:extLst>
      <p:ext uri="{BB962C8B-B14F-4D97-AF65-F5344CB8AC3E}">
        <p14:creationId xmlns:p14="http://schemas.microsoft.com/office/powerpoint/2010/main" val="35215265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p:cNvSpPr>
            <a:spLocks noGrp="1"/>
          </p:cNvSpPr>
          <p:nvPr>
            <p:ph type="title"/>
          </p:nvPr>
        </p:nvSpPr>
        <p:spPr/>
        <p:txBody>
          <a:bodyPr/>
          <a:lstStyle/>
          <a:p>
            <a:r>
              <a:rPr lang="it-IT" sz="3600" dirty="0" smtClean="0">
                <a:solidFill>
                  <a:srgbClr val="000000"/>
                </a:solidFill>
              </a:rPr>
              <a:t>AREA DI CONSOLIDAMENTO </a:t>
            </a:r>
            <a:br>
              <a:rPr lang="it-IT" sz="3600" dirty="0" smtClean="0">
                <a:solidFill>
                  <a:srgbClr val="000000"/>
                </a:solidFill>
              </a:rPr>
            </a:br>
            <a:r>
              <a:rPr lang="it-IT" sz="3600" dirty="0" smtClean="0">
                <a:solidFill>
                  <a:srgbClr val="000000"/>
                </a:solidFill>
              </a:rPr>
              <a:t>(art.6 del </a:t>
            </a:r>
            <a:r>
              <a:rPr lang="it-IT" sz="3600" dirty="0" err="1" smtClean="0">
                <a:solidFill>
                  <a:srgbClr val="000000"/>
                </a:solidFill>
              </a:rPr>
              <a:t>D.Lgs.</a:t>
            </a:r>
            <a:r>
              <a:rPr lang="it-IT" sz="3600" dirty="0" smtClean="0">
                <a:solidFill>
                  <a:srgbClr val="000000"/>
                </a:solidFill>
              </a:rPr>
              <a:t> 18/12)</a:t>
            </a:r>
            <a:endParaRPr lang="it-IT" sz="3600" dirty="0">
              <a:solidFill>
                <a:srgbClr val="000000"/>
              </a:solidFill>
            </a:endParaRPr>
          </a:p>
        </p:txBody>
      </p:sp>
      <p:sp>
        <p:nvSpPr>
          <p:cNvPr id="29" name="Segnaposto contenuto 28"/>
          <p:cNvSpPr>
            <a:spLocks noGrp="1"/>
          </p:cNvSpPr>
          <p:nvPr>
            <p:ph idx="1"/>
          </p:nvPr>
        </p:nvSpPr>
        <p:spPr>
          <a:xfrm>
            <a:off x="536823" y="1393176"/>
            <a:ext cx="8301122" cy="5101464"/>
          </a:xfrm>
        </p:spPr>
        <p:txBody>
          <a:bodyPr>
            <a:normAutofit fontScale="70000" lnSpcReduction="20000"/>
          </a:bodyPr>
          <a:lstStyle/>
          <a:p>
            <a:pPr marL="0" indent="0" algn="just">
              <a:buNone/>
            </a:pPr>
            <a:r>
              <a:rPr lang="it-IT" b="1" dirty="0">
                <a:solidFill>
                  <a:srgbClr val="000000"/>
                </a:solidFill>
              </a:rPr>
              <a:t>L'area di consolidamento  </a:t>
            </a:r>
            <a:r>
              <a:rPr lang="it-IT" dirty="0" err="1">
                <a:solidFill>
                  <a:srgbClr val="000000"/>
                </a:solidFill>
              </a:rPr>
              <a:t>e'</a:t>
            </a:r>
            <a:r>
              <a:rPr lang="it-IT" dirty="0">
                <a:solidFill>
                  <a:srgbClr val="000000"/>
                </a:solidFill>
              </a:rPr>
              <a:t>  costituita  dai  seguenti  enti  e </a:t>
            </a:r>
            <a:r>
              <a:rPr lang="it-IT" dirty="0" err="1">
                <a:solidFill>
                  <a:srgbClr val="000000"/>
                </a:solidFill>
              </a:rPr>
              <a:t>societa'</a:t>
            </a:r>
            <a:r>
              <a:rPr lang="it-IT" dirty="0">
                <a:solidFill>
                  <a:srgbClr val="000000"/>
                </a:solidFill>
              </a:rPr>
              <a:t>, anche se non definiti amministrazioni  pubbliche  ai  sensi dell'articolo 1, comma 2, della legge 31 dicembre 2009, n. 196</a:t>
            </a:r>
            <a:r>
              <a:rPr lang="it-IT" dirty="0" smtClean="0">
                <a:solidFill>
                  <a:srgbClr val="000000"/>
                </a:solidFill>
              </a:rPr>
              <a:t>:</a:t>
            </a:r>
          </a:p>
          <a:p>
            <a:pPr algn="just">
              <a:buAutoNum type="alphaLcParenR"/>
            </a:pPr>
            <a:r>
              <a:rPr lang="it-IT" b="1" dirty="0" smtClean="0">
                <a:solidFill>
                  <a:srgbClr val="000000"/>
                </a:solidFill>
              </a:rPr>
              <a:t>fondazioni </a:t>
            </a:r>
            <a:r>
              <a:rPr lang="it-IT" b="1" dirty="0">
                <a:solidFill>
                  <a:srgbClr val="000000"/>
                </a:solidFill>
              </a:rPr>
              <a:t>universitarie </a:t>
            </a:r>
            <a:r>
              <a:rPr lang="it-IT" dirty="0">
                <a:solidFill>
                  <a:srgbClr val="000000"/>
                </a:solidFill>
              </a:rPr>
              <a:t>istituite ai sensi dell'articolo  59</a:t>
            </a:r>
            <a:r>
              <a:rPr lang="it-IT" dirty="0" smtClean="0">
                <a:solidFill>
                  <a:srgbClr val="000000"/>
                </a:solidFill>
              </a:rPr>
              <a:t>, comma  </a:t>
            </a:r>
            <a:r>
              <a:rPr lang="it-IT" dirty="0">
                <a:solidFill>
                  <a:srgbClr val="000000"/>
                </a:solidFill>
              </a:rPr>
              <a:t>3,  della  legge  23  dicembre  2000,  n.  388,  e  successive modificazioni; </a:t>
            </a:r>
            <a:endParaRPr lang="it-IT" dirty="0" smtClean="0">
              <a:solidFill>
                <a:srgbClr val="000000"/>
              </a:solidFill>
            </a:endParaRPr>
          </a:p>
          <a:p>
            <a:pPr algn="just">
              <a:buAutoNum type="alphaLcParenR"/>
            </a:pPr>
            <a:r>
              <a:rPr lang="it-IT" b="1" dirty="0" err="1" smtClean="0">
                <a:solidFill>
                  <a:srgbClr val="000000"/>
                </a:solidFill>
              </a:rPr>
              <a:t>societa</a:t>
            </a:r>
            <a:r>
              <a:rPr lang="it-IT" b="1" dirty="0" err="1">
                <a:solidFill>
                  <a:srgbClr val="000000"/>
                </a:solidFill>
              </a:rPr>
              <a:t>'</a:t>
            </a:r>
            <a:r>
              <a:rPr lang="it-IT" b="1" dirty="0">
                <a:solidFill>
                  <a:srgbClr val="000000"/>
                </a:solidFill>
              </a:rPr>
              <a:t> di capitali controllate dalle  </a:t>
            </a:r>
            <a:r>
              <a:rPr lang="it-IT" b="1" dirty="0" err="1">
                <a:solidFill>
                  <a:srgbClr val="000000"/>
                </a:solidFill>
              </a:rPr>
              <a:t>universita'</a:t>
            </a:r>
            <a:r>
              <a:rPr lang="it-IT" b="1" dirty="0">
                <a:solidFill>
                  <a:srgbClr val="000000"/>
                </a:solidFill>
              </a:rPr>
              <a:t>  </a:t>
            </a:r>
            <a:r>
              <a:rPr lang="it-IT" dirty="0">
                <a:solidFill>
                  <a:srgbClr val="000000"/>
                </a:solidFill>
              </a:rPr>
              <a:t>ai  sensi del codice civile, art. 2359; </a:t>
            </a:r>
            <a:endParaRPr lang="it-IT" dirty="0" smtClean="0">
              <a:solidFill>
                <a:srgbClr val="000000"/>
              </a:solidFill>
            </a:endParaRPr>
          </a:p>
          <a:p>
            <a:pPr algn="just">
              <a:buAutoNum type="alphaLcParenR"/>
            </a:pPr>
            <a:r>
              <a:rPr lang="it-IT" b="1" dirty="0" smtClean="0">
                <a:solidFill>
                  <a:srgbClr val="000000"/>
                </a:solidFill>
              </a:rPr>
              <a:t>altri </a:t>
            </a:r>
            <a:r>
              <a:rPr lang="it-IT" b="1" dirty="0">
                <a:solidFill>
                  <a:srgbClr val="000000"/>
                </a:solidFill>
              </a:rPr>
              <a:t>enti  </a:t>
            </a:r>
            <a:r>
              <a:rPr lang="it-IT" dirty="0">
                <a:solidFill>
                  <a:srgbClr val="000000"/>
                </a:solidFill>
              </a:rPr>
              <a:t>nei  quali  le  </a:t>
            </a:r>
            <a:r>
              <a:rPr lang="it-IT" dirty="0" err="1">
                <a:solidFill>
                  <a:srgbClr val="000000"/>
                </a:solidFill>
              </a:rPr>
              <a:t>universita'</a:t>
            </a:r>
            <a:r>
              <a:rPr lang="it-IT" dirty="0">
                <a:solidFill>
                  <a:srgbClr val="000000"/>
                </a:solidFill>
              </a:rPr>
              <a:t>  hanno  il  potere  di esercitare la </a:t>
            </a:r>
            <a:r>
              <a:rPr lang="it-IT" b="1" dirty="0">
                <a:solidFill>
                  <a:srgbClr val="000000"/>
                </a:solidFill>
              </a:rPr>
              <a:t>maggioranza dei voti nell'assemblea dei soci</a:t>
            </a:r>
            <a:r>
              <a:rPr lang="it-IT" dirty="0" smtClean="0">
                <a:solidFill>
                  <a:srgbClr val="000000"/>
                </a:solidFill>
              </a:rPr>
              <a:t>;</a:t>
            </a:r>
          </a:p>
          <a:p>
            <a:pPr algn="just">
              <a:buAutoNum type="alphaLcParenR"/>
            </a:pPr>
            <a:r>
              <a:rPr lang="it-IT" b="1" dirty="0" smtClean="0">
                <a:solidFill>
                  <a:srgbClr val="000000"/>
                </a:solidFill>
              </a:rPr>
              <a:t>altri </a:t>
            </a:r>
            <a:r>
              <a:rPr lang="it-IT" b="1" dirty="0">
                <a:solidFill>
                  <a:srgbClr val="000000"/>
                </a:solidFill>
              </a:rPr>
              <a:t>enti  </a:t>
            </a:r>
            <a:r>
              <a:rPr lang="it-IT" dirty="0">
                <a:solidFill>
                  <a:srgbClr val="000000"/>
                </a:solidFill>
              </a:rPr>
              <a:t>nei  quali  le  </a:t>
            </a:r>
            <a:r>
              <a:rPr lang="it-IT" dirty="0" err="1">
                <a:solidFill>
                  <a:srgbClr val="000000"/>
                </a:solidFill>
              </a:rPr>
              <a:t>universita'</a:t>
            </a:r>
            <a:r>
              <a:rPr lang="it-IT" dirty="0">
                <a:solidFill>
                  <a:srgbClr val="000000"/>
                </a:solidFill>
              </a:rPr>
              <a:t>  possono  </a:t>
            </a:r>
            <a:r>
              <a:rPr lang="it-IT" b="1" dirty="0">
                <a:solidFill>
                  <a:srgbClr val="000000"/>
                </a:solidFill>
              </a:rPr>
              <a:t>nominare  la maggioranza dei componenti degli organi di amministrazione</a:t>
            </a:r>
            <a:r>
              <a:rPr lang="it-IT" dirty="0">
                <a:solidFill>
                  <a:srgbClr val="000000"/>
                </a:solidFill>
              </a:rPr>
              <a:t>. </a:t>
            </a:r>
            <a:r>
              <a:rPr lang="it-IT" dirty="0" smtClean="0">
                <a:solidFill>
                  <a:srgbClr val="000000"/>
                </a:solidFill>
              </a:rPr>
              <a:t> </a:t>
            </a:r>
            <a:endParaRPr lang="it-IT" dirty="0">
              <a:solidFill>
                <a:srgbClr val="000000"/>
              </a:solidFill>
            </a:endParaRPr>
          </a:p>
          <a:p>
            <a:pPr marL="0" indent="0" algn="just">
              <a:buNone/>
            </a:pPr>
            <a:r>
              <a:rPr lang="it-IT" dirty="0">
                <a:solidFill>
                  <a:srgbClr val="000000"/>
                </a:solidFill>
              </a:rPr>
              <a:t>I  principi  contabili  di  consolidamento  sono  stabiliti   e aggiornati con decreto del MIUR, di concerto con il MEF, sentita la CRUI.  </a:t>
            </a:r>
          </a:p>
          <a:p>
            <a:pPr marL="0" indent="0" algn="just">
              <a:buNone/>
            </a:pPr>
            <a:r>
              <a:rPr lang="it-IT" dirty="0">
                <a:solidFill>
                  <a:srgbClr val="000000"/>
                </a:solidFill>
              </a:rPr>
              <a:t>Con  le  medesime </a:t>
            </a:r>
            <a:r>
              <a:rPr lang="it-IT" dirty="0" err="1">
                <a:solidFill>
                  <a:srgbClr val="000000"/>
                </a:solidFill>
              </a:rPr>
              <a:t>modalita'</a:t>
            </a:r>
            <a:r>
              <a:rPr lang="it-IT" dirty="0">
                <a:solidFill>
                  <a:srgbClr val="000000"/>
                </a:solidFill>
              </a:rPr>
              <a:t> </a:t>
            </a:r>
            <a:r>
              <a:rPr lang="it-IT" dirty="0" err="1">
                <a:solidFill>
                  <a:srgbClr val="000000"/>
                </a:solidFill>
              </a:rPr>
              <a:t>e'</a:t>
            </a:r>
            <a:r>
              <a:rPr lang="it-IT" dirty="0">
                <a:solidFill>
                  <a:srgbClr val="000000"/>
                </a:solidFill>
              </a:rPr>
              <a:t> aggiornata l'area di consolidamento di cui sopra. </a:t>
            </a:r>
          </a:p>
        </p:txBody>
      </p:sp>
      <p:sp>
        <p:nvSpPr>
          <p:cNvPr id="16" name="CasellaDiTesto 15"/>
          <p:cNvSpPr txBox="1"/>
          <p:nvPr/>
        </p:nvSpPr>
        <p:spPr>
          <a:xfrm>
            <a:off x="8432054" y="3312790"/>
            <a:ext cx="184666" cy="646331"/>
          </a:xfrm>
          <a:prstGeom prst="rect">
            <a:avLst/>
          </a:prstGeom>
          <a:noFill/>
        </p:spPr>
        <p:txBody>
          <a:bodyPr wrap="none" rtlCol="0">
            <a:spAutoFit/>
          </a:bodyPr>
          <a:lstStyle/>
          <a:p>
            <a:endParaRPr lang="it-IT" dirty="0" smtClean="0"/>
          </a:p>
          <a:p>
            <a:endParaRPr lang="it-IT" dirty="0"/>
          </a:p>
        </p:txBody>
      </p:sp>
      <p:sp>
        <p:nvSpPr>
          <p:cNvPr id="26" name="CasellaDiTesto 25"/>
          <p:cNvSpPr txBox="1"/>
          <p:nvPr/>
        </p:nvSpPr>
        <p:spPr>
          <a:xfrm>
            <a:off x="2369879" y="5093579"/>
            <a:ext cx="184666" cy="369332"/>
          </a:xfrm>
          <a:prstGeom prst="rect">
            <a:avLst/>
          </a:prstGeom>
          <a:noFill/>
        </p:spPr>
        <p:txBody>
          <a:bodyPr wrap="none" rtlCol="0">
            <a:spAutoFit/>
          </a:bodyPr>
          <a:lstStyle/>
          <a:p>
            <a:endParaRPr lang="it-IT" dirty="0"/>
          </a:p>
        </p:txBody>
      </p:sp>
      <p:sp>
        <p:nvSpPr>
          <p:cNvPr id="2" name="Segnaposto numero diapositiva 1"/>
          <p:cNvSpPr>
            <a:spLocks noGrp="1"/>
          </p:cNvSpPr>
          <p:nvPr>
            <p:ph type="sldNum" sz="quarter" idx="12"/>
          </p:nvPr>
        </p:nvSpPr>
        <p:spPr/>
        <p:txBody>
          <a:bodyPr/>
          <a:lstStyle/>
          <a:p>
            <a:fld id="{8B37D5FE-740C-46F5-801A-FA5477D9711F}" type="slidenum">
              <a:rPr lang="en-US" smtClean="0"/>
              <a:pPr/>
              <a:t>10</a:t>
            </a:fld>
            <a:endParaRPr lang="en-US"/>
          </a:p>
        </p:txBody>
      </p:sp>
      <p:sp>
        <p:nvSpPr>
          <p:cNvPr id="3" name="Segnaposto piè di pagina 2"/>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624175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egnaposto numero diapositiva 2"/>
          <p:cNvSpPr>
            <a:spLocks noGrp="1"/>
          </p:cNvSpPr>
          <p:nvPr>
            <p:ph type="sldNum" sz="quarter" idx="11"/>
          </p:nvPr>
        </p:nvSpPr>
        <p:spPr>
          <a:noFill/>
        </p:spPr>
        <p:txBody>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fld id="{732D9FDB-DC24-41FF-AB66-C6F068E86806}" type="slidenum">
              <a:rPr lang="it-IT" altLang="it-IT" sz="1200" smtClean="0">
                <a:latin typeface="Arial Black" pitchFamily="34" charset="0"/>
              </a:rPr>
              <a:pPr eaLnBrk="1" hangingPunct="1">
                <a:spcBef>
                  <a:spcPct val="0"/>
                </a:spcBef>
                <a:buClrTx/>
                <a:buSzTx/>
                <a:buFontTx/>
                <a:buNone/>
              </a:pPr>
              <a:t>11</a:t>
            </a:fld>
            <a:endParaRPr lang="it-IT" altLang="it-IT" sz="1200" smtClean="0">
              <a:latin typeface="Arial Black" pitchFamily="34" charset="0"/>
            </a:endParaRPr>
          </a:p>
        </p:txBody>
      </p:sp>
      <p:sp>
        <p:nvSpPr>
          <p:cNvPr id="21508" name="Text Box 2"/>
          <p:cNvSpPr txBox="1">
            <a:spLocks noChangeArrowheads="1"/>
          </p:cNvSpPr>
          <p:nvPr/>
        </p:nvSpPr>
        <p:spPr bwMode="auto">
          <a:xfrm>
            <a:off x="287338" y="199196"/>
            <a:ext cx="8426450" cy="460375"/>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it-IT" altLang="it-IT" sz="2400" b="1" dirty="0" smtClean="0"/>
              <a:t>Posizione MIUR: risposta 2 maggio 2017</a:t>
            </a:r>
            <a:endParaRPr lang="it-IT" altLang="it-IT" sz="2400" b="1" dirty="0"/>
          </a:p>
        </p:txBody>
      </p:sp>
      <p:sp>
        <p:nvSpPr>
          <p:cNvPr id="21509" name="Text Box 3"/>
          <p:cNvSpPr txBox="1">
            <a:spLocks noChangeArrowheads="1"/>
          </p:cNvSpPr>
          <p:nvPr/>
        </p:nvSpPr>
        <p:spPr bwMode="auto">
          <a:xfrm>
            <a:off x="2484438" y="2060575"/>
            <a:ext cx="2016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it-IT" altLang="it-IT" sz="2000" i="1"/>
          </a:p>
        </p:txBody>
      </p:sp>
      <p:sp>
        <p:nvSpPr>
          <p:cNvPr id="21510" name="Text Box 4"/>
          <p:cNvSpPr txBox="1">
            <a:spLocks noChangeArrowheads="1"/>
          </p:cNvSpPr>
          <p:nvPr/>
        </p:nvSpPr>
        <p:spPr bwMode="auto">
          <a:xfrm>
            <a:off x="250825" y="899782"/>
            <a:ext cx="8569325" cy="526297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buNone/>
            </a:pPr>
            <a:r>
              <a:rPr lang="it-IT" sz="2400" dirty="0" smtClean="0"/>
              <a:t>Può non esservi coincidenza fra dati riportati fra le immobilizzazioni finanziarie e quelli che alimentano il bilancio consolidato, in quanto:</a:t>
            </a:r>
            <a:br>
              <a:rPr lang="it-IT" sz="2400" dirty="0" smtClean="0"/>
            </a:br>
            <a:r>
              <a:rPr lang="it-IT" sz="2400" dirty="0" smtClean="0"/>
              <a:t>- tali soggetti, se costituiti in forma societaria di capitali, verranno consolidati solo se controllati ai sensi del codice civile; quindi nel consolidato non confluiranno le società in cui l’università non detiene partecipazioni di controllo (art. 2359 c.c.);</a:t>
            </a:r>
            <a:br>
              <a:rPr lang="it-IT" sz="2400" dirty="0" smtClean="0"/>
            </a:br>
            <a:r>
              <a:rPr lang="it-IT" sz="2400" dirty="0" smtClean="0"/>
              <a:t>- le fondazioni universitarie rientreranno sempre nel consolidamento anche se la loro partecipazione non è rilevata fra le immobilizzazioni finanziarie dell’ateneo stante l’impossibilità giuridica di ottenere il rimborso di tutti o parte dei conferimenti al fondo di dotazione (ovviamente ove il divieto risulti dallo statuto);</a:t>
            </a:r>
            <a:endParaRPr lang="it-IT" altLang="it-IT" sz="2000" dirty="0"/>
          </a:p>
        </p:txBody>
      </p:sp>
    </p:spTree>
    <p:extLst>
      <p:ext uri="{BB962C8B-B14F-4D97-AF65-F5344CB8AC3E}">
        <p14:creationId xmlns:p14="http://schemas.microsoft.com/office/powerpoint/2010/main" val="4208621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egnaposto numero diapositiva 2"/>
          <p:cNvSpPr>
            <a:spLocks noGrp="1"/>
          </p:cNvSpPr>
          <p:nvPr>
            <p:ph type="sldNum" sz="quarter" idx="11"/>
          </p:nvPr>
        </p:nvSpPr>
        <p:spPr>
          <a:noFill/>
        </p:spPr>
        <p:txBody>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fld id="{732D9FDB-DC24-41FF-AB66-C6F068E86806}" type="slidenum">
              <a:rPr lang="it-IT" altLang="it-IT" sz="1200" smtClean="0">
                <a:latin typeface="Arial Black" pitchFamily="34" charset="0"/>
              </a:rPr>
              <a:pPr eaLnBrk="1" hangingPunct="1">
                <a:spcBef>
                  <a:spcPct val="0"/>
                </a:spcBef>
                <a:buClrTx/>
                <a:buSzTx/>
                <a:buFontTx/>
                <a:buNone/>
              </a:pPr>
              <a:t>12</a:t>
            </a:fld>
            <a:endParaRPr lang="it-IT" altLang="it-IT" sz="1200" smtClean="0">
              <a:latin typeface="Arial Black" pitchFamily="34" charset="0"/>
            </a:endParaRPr>
          </a:p>
        </p:txBody>
      </p:sp>
      <p:sp>
        <p:nvSpPr>
          <p:cNvPr id="21508" name="Text Box 2"/>
          <p:cNvSpPr txBox="1">
            <a:spLocks noChangeArrowheads="1"/>
          </p:cNvSpPr>
          <p:nvPr/>
        </p:nvSpPr>
        <p:spPr bwMode="auto">
          <a:xfrm>
            <a:off x="287338" y="199196"/>
            <a:ext cx="8426450" cy="460375"/>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it-IT" altLang="it-IT" sz="2400" b="1" dirty="0" smtClean="0"/>
              <a:t>Posizione MIUR: risposta 2 maggio 2017</a:t>
            </a:r>
            <a:endParaRPr lang="it-IT" altLang="it-IT" sz="2400" b="1" dirty="0"/>
          </a:p>
        </p:txBody>
      </p:sp>
      <p:sp>
        <p:nvSpPr>
          <p:cNvPr id="21509" name="Text Box 3"/>
          <p:cNvSpPr txBox="1">
            <a:spLocks noChangeArrowheads="1"/>
          </p:cNvSpPr>
          <p:nvPr/>
        </p:nvSpPr>
        <p:spPr bwMode="auto">
          <a:xfrm>
            <a:off x="2484438" y="2060575"/>
            <a:ext cx="2016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it-IT" altLang="it-IT" sz="2000" i="1"/>
          </a:p>
        </p:txBody>
      </p:sp>
      <p:sp>
        <p:nvSpPr>
          <p:cNvPr id="21510" name="Text Box 4"/>
          <p:cNvSpPr txBox="1">
            <a:spLocks noChangeArrowheads="1"/>
          </p:cNvSpPr>
          <p:nvPr/>
        </p:nvSpPr>
        <p:spPr bwMode="auto">
          <a:xfrm>
            <a:off x="250825" y="899782"/>
            <a:ext cx="8569325" cy="570617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just">
              <a:buNone/>
            </a:pPr>
            <a:r>
              <a:rPr lang="it-IT" sz="2400" dirty="0" smtClean="0"/>
              <a:t>- </a:t>
            </a:r>
            <a:r>
              <a:rPr lang="it-IT" sz="2400" dirty="0"/>
              <a:t>altri soggetti costituiti non in forma societaria (ad esempio Consorzi), presso i quali l’ente detenga una partecipazione maggioritaria, ma che non possa comunque determinare effetti di controllo e neppure condizioni dominanti nelle decisioni assembleari e/o nella nomina degli organi, non verranno consolidati, ma la loro partecipazione è riportata nel bilancio fra le immobilizzazioni finanziarie sussistendone i presupposti;</a:t>
            </a:r>
          </a:p>
          <a:p>
            <a:pPr algn="just"/>
            <a:r>
              <a:rPr lang="it-IT" sz="2400" dirty="0"/>
              <a:t>- altri soggetti costituiti non in forma societaria (ad esempio Consorzi, associazioni, ecc.), presso i quali l’ente possa risultare titolare di condizioni dominanti nelle decisioni assembleari e/o nella nomina degli organi, ma non abbia alcuna partecipazione non trovano rappresentazione nel bilancio, ma i relativi bilanci verranno consolidati</a:t>
            </a:r>
            <a:r>
              <a:rPr lang="it-IT" sz="2000" dirty="0"/>
              <a:t>.</a:t>
            </a:r>
          </a:p>
          <a:p>
            <a:endParaRPr lang="it-IT" altLang="it-IT" sz="2000" dirty="0"/>
          </a:p>
        </p:txBody>
      </p:sp>
    </p:spTree>
    <p:extLst>
      <p:ext uri="{BB962C8B-B14F-4D97-AF65-F5344CB8AC3E}">
        <p14:creationId xmlns:p14="http://schemas.microsoft.com/office/powerpoint/2010/main" val="21435968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egnaposto numero diapositiva 2"/>
          <p:cNvSpPr>
            <a:spLocks noGrp="1"/>
          </p:cNvSpPr>
          <p:nvPr>
            <p:ph type="sldNum" sz="quarter" idx="11"/>
          </p:nvPr>
        </p:nvSpPr>
        <p:spPr>
          <a:noFill/>
        </p:spPr>
        <p:txBody>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fld id="{732D9FDB-DC24-41FF-AB66-C6F068E86806}" type="slidenum">
              <a:rPr lang="it-IT" altLang="it-IT" sz="1200" smtClean="0">
                <a:latin typeface="Arial Black" pitchFamily="34" charset="0"/>
              </a:rPr>
              <a:pPr eaLnBrk="1" hangingPunct="1">
                <a:spcBef>
                  <a:spcPct val="0"/>
                </a:spcBef>
                <a:buClrTx/>
                <a:buSzTx/>
                <a:buFontTx/>
                <a:buNone/>
              </a:pPr>
              <a:t>13</a:t>
            </a:fld>
            <a:endParaRPr lang="it-IT" altLang="it-IT" sz="1200" smtClean="0">
              <a:latin typeface="Arial Black" pitchFamily="34" charset="0"/>
            </a:endParaRPr>
          </a:p>
        </p:txBody>
      </p:sp>
      <p:sp>
        <p:nvSpPr>
          <p:cNvPr id="21508" name="Text Box 2"/>
          <p:cNvSpPr txBox="1">
            <a:spLocks noChangeArrowheads="1"/>
          </p:cNvSpPr>
          <p:nvPr/>
        </p:nvSpPr>
        <p:spPr bwMode="auto">
          <a:xfrm>
            <a:off x="287338" y="199196"/>
            <a:ext cx="8426450" cy="460375"/>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it-IT" altLang="it-IT" sz="2400" b="1" dirty="0" smtClean="0"/>
              <a:t>Posizione MIUR: risposta 2 maggio 2017</a:t>
            </a:r>
            <a:endParaRPr lang="it-IT" altLang="it-IT" sz="2400" b="1" dirty="0"/>
          </a:p>
        </p:txBody>
      </p:sp>
      <p:sp>
        <p:nvSpPr>
          <p:cNvPr id="21509" name="Text Box 3"/>
          <p:cNvSpPr txBox="1">
            <a:spLocks noChangeArrowheads="1"/>
          </p:cNvSpPr>
          <p:nvPr/>
        </p:nvSpPr>
        <p:spPr bwMode="auto">
          <a:xfrm>
            <a:off x="2484438" y="2060575"/>
            <a:ext cx="2016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it-IT" altLang="it-IT" sz="2000" i="1"/>
          </a:p>
        </p:txBody>
      </p:sp>
      <p:sp>
        <p:nvSpPr>
          <p:cNvPr id="21510" name="Text Box 4"/>
          <p:cNvSpPr txBox="1">
            <a:spLocks noChangeArrowheads="1"/>
          </p:cNvSpPr>
          <p:nvPr/>
        </p:nvSpPr>
        <p:spPr bwMode="auto">
          <a:xfrm>
            <a:off x="250825" y="899782"/>
            <a:ext cx="8569325" cy="50413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just">
              <a:buNone/>
            </a:pPr>
            <a:r>
              <a:rPr lang="it-IT" sz="2400" dirty="0" smtClean="0"/>
              <a:t>Quindi </a:t>
            </a:r>
            <a:r>
              <a:rPr lang="it-IT" sz="2400" dirty="0"/>
              <a:t>la situazione è assai variegata e può portare a soluzioni disomogenee rispetto alle risultanze del bilancio di esercizio approvato dello stesso periodo di consolidamento</a:t>
            </a:r>
            <a:r>
              <a:rPr lang="it-IT" sz="2400" dirty="0" smtClean="0"/>
              <a:t>.</a:t>
            </a:r>
          </a:p>
          <a:p>
            <a:pPr algn="just">
              <a:buNone/>
            </a:pPr>
            <a:endParaRPr lang="it-IT" sz="2400" dirty="0"/>
          </a:p>
          <a:p>
            <a:pPr algn="just">
              <a:buNone/>
            </a:pPr>
            <a:r>
              <a:rPr lang="it-IT" sz="2400" dirty="0" smtClean="0"/>
              <a:t>Sempre in </a:t>
            </a:r>
            <a:r>
              <a:rPr lang="it-IT" sz="2400" dirty="0"/>
              <a:t>materia di definizione del perimetro di consolidamento, il MIUR ritiene che operi l’obbligo di consolidamento dei bilanci anche nel caso in cui il possesso della partecipazione del soggetto da consolidare venga rappresentato in area di bilancio diversa dalle voci delle immobilizzazioni finanziarie e la partecipazione posseduta, alla data della chiusura dell’esercizio oggetto del bilancio consolidato, sia destinata, per varie motivazioni, alla dismissione</a:t>
            </a:r>
            <a:r>
              <a:rPr lang="it-IT" sz="2400" dirty="0" smtClean="0"/>
              <a:t>.</a:t>
            </a:r>
            <a:endParaRPr lang="it-IT" sz="2400" dirty="0"/>
          </a:p>
        </p:txBody>
      </p:sp>
    </p:spTree>
    <p:extLst>
      <p:ext uri="{BB962C8B-B14F-4D97-AF65-F5344CB8AC3E}">
        <p14:creationId xmlns:p14="http://schemas.microsoft.com/office/powerpoint/2010/main" val="22571486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p:cNvSpPr>
            <a:spLocks noGrp="1"/>
          </p:cNvSpPr>
          <p:nvPr>
            <p:ph type="title"/>
          </p:nvPr>
        </p:nvSpPr>
        <p:spPr/>
        <p:txBody>
          <a:bodyPr/>
          <a:lstStyle/>
          <a:p>
            <a:r>
              <a:rPr lang="it-IT" sz="3600" dirty="0" smtClean="0">
                <a:solidFill>
                  <a:srgbClr val="000000"/>
                </a:solidFill>
              </a:rPr>
              <a:t>DM 11 APRILE 2016</a:t>
            </a:r>
            <a:br>
              <a:rPr lang="it-IT" sz="3600" dirty="0" smtClean="0">
                <a:solidFill>
                  <a:srgbClr val="000000"/>
                </a:solidFill>
              </a:rPr>
            </a:br>
            <a:r>
              <a:rPr lang="it-IT" sz="3600" dirty="0" smtClean="0">
                <a:solidFill>
                  <a:srgbClr val="000000"/>
                </a:solidFill>
              </a:rPr>
              <a:t>La composizione e i principi</a:t>
            </a:r>
            <a:endParaRPr lang="it-IT" sz="3600" dirty="0">
              <a:solidFill>
                <a:srgbClr val="000000"/>
              </a:solidFill>
            </a:endParaRPr>
          </a:p>
        </p:txBody>
      </p:sp>
      <p:sp>
        <p:nvSpPr>
          <p:cNvPr id="29" name="Segnaposto contenuto 28"/>
          <p:cNvSpPr>
            <a:spLocks noGrp="1"/>
          </p:cNvSpPr>
          <p:nvPr>
            <p:ph idx="1"/>
          </p:nvPr>
        </p:nvSpPr>
        <p:spPr>
          <a:xfrm>
            <a:off x="536823" y="1393176"/>
            <a:ext cx="8301122" cy="5101464"/>
          </a:xfrm>
        </p:spPr>
        <p:txBody>
          <a:bodyPr>
            <a:normAutofit/>
          </a:bodyPr>
          <a:lstStyle/>
          <a:p>
            <a:pPr marL="0" indent="0" algn="just">
              <a:buNone/>
            </a:pPr>
            <a:r>
              <a:rPr lang="it-IT" b="1" dirty="0" smtClean="0">
                <a:solidFill>
                  <a:srgbClr val="000000"/>
                </a:solidFill>
              </a:rPr>
              <a:t>COMPOSIZIONE: </a:t>
            </a:r>
            <a:r>
              <a:rPr lang="it-IT" dirty="0" smtClean="0">
                <a:solidFill>
                  <a:srgbClr val="000000"/>
                </a:solidFill>
              </a:rPr>
              <a:t>Stato patrimoniale e conto economico (come da schemi allegati al decreto), nota integrativa, relazione sulla gestione, relazione del collegio dei revisori dei conti, elenco degli enti appartenenti all’area di consolidamento.</a:t>
            </a:r>
          </a:p>
          <a:p>
            <a:pPr marL="0" indent="0" algn="just">
              <a:buNone/>
            </a:pPr>
            <a:r>
              <a:rPr lang="it-IT" b="1" dirty="0" smtClean="0">
                <a:solidFill>
                  <a:srgbClr val="000000"/>
                </a:solidFill>
              </a:rPr>
              <a:t>PRINCIPI CONTABILI: </a:t>
            </a:r>
            <a:r>
              <a:rPr lang="it-IT" dirty="0" smtClean="0">
                <a:solidFill>
                  <a:srgbClr val="000000"/>
                </a:solidFill>
              </a:rPr>
              <a:t>Principi di consolidamento OIC, tenendo conto dei principi di cui al Decreto MIUR n. 19/14. Per i bilanci degli enti del gruppo in contabilità finanziaria, si applicano comunque i principi contabili della capogruppo</a:t>
            </a:r>
          </a:p>
          <a:p>
            <a:pPr marL="0" indent="0" algn="just">
              <a:buNone/>
            </a:pPr>
            <a:r>
              <a:rPr lang="it-IT" b="1" dirty="0" smtClean="0">
                <a:solidFill>
                  <a:srgbClr val="000000"/>
                </a:solidFill>
              </a:rPr>
              <a:t>OBBLIGHI: </a:t>
            </a:r>
            <a:r>
              <a:rPr lang="it-IT" dirty="0" smtClean="0">
                <a:solidFill>
                  <a:srgbClr val="000000"/>
                </a:solidFill>
              </a:rPr>
              <a:t>gli enti del gruppo sono tenuti a fornire tutte le informazioni necessarie per il consolidamento</a:t>
            </a:r>
          </a:p>
        </p:txBody>
      </p:sp>
      <p:sp>
        <p:nvSpPr>
          <p:cNvPr id="16" name="CasellaDiTesto 15"/>
          <p:cNvSpPr txBox="1"/>
          <p:nvPr/>
        </p:nvSpPr>
        <p:spPr>
          <a:xfrm>
            <a:off x="8432054" y="3312790"/>
            <a:ext cx="184666" cy="646331"/>
          </a:xfrm>
          <a:prstGeom prst="rect">
            <a:avLst/>
          </a:prstGeom>
          <a:noFill/>
        </p:spPr>
        <p:txBody>
          <a:bodyPr wrap="none" rtlCol="0">
            <a:spAutoFit/>
          </a:bodyPr>
          <a:lstStyle/>
          <a:p>
            <a:endParaRPr lang="it-IT" dirty="0" smtClean="0"/>
          </a:p>
          <a:p>
            <a:endParaRPr lang="it-IT" dirty="0"/>
          </a:p>
        </p:txBody>
      </p:sp>
      <p:sp>
        <p:nvSpPr>
          <p:cNvPr id="26" name="CasellaDiTesto 25"/>
          <p:cNvSpPr txBox="1"/>
          <p:nvPr/>
        </p:nvSpPr>
        <p:spPr>
          <a:xfrm>
            <a:off x="2369879" y="5093579"/>
            <a:ext cx="184666" cy="369332"/>
          </a:xfrm>
          <a:prstGeom prst="rect">
            <a:avLst/>
          </a:prstGeom>
          <a:noFill/>
        </p:spPr>
        <p:txBody>
          <a:bodyPr wrap="none" rtlCol="0">
            <a:spAutoFit/>
          </a:bodyPr>
          <a:lstStyle/>
          <a:p>
            <a:endParaRPr lang="it-IT" dirty="0"/>
          </a:p>
        </p:txBody>
      </p:sp>
      <p:sp>
        <p:nvSpPr>
          <p:cNvPr id="2" name="Segnaposto numero diapositiva 1"/>
          <p:cNvSpPr>
            <a:spLocks noGrp="1"/>
          </p:cNvSpPr>
          <p:nvPr>
            <p:ph type="sldNum" sz="quarter" idx="12"/>
          </p:nvPr>
        </p:nvSpPr>
        <p:spPr/>
        <p:txBody>
          <a:bodyPr/>
          <a:lstStyle/>
          <a:p>
            <a:fld id="{8B37D5FE-740C-46F5-801A-FA5477D9711F}" type="slidenum">
              <a:rPr lang="en-US" smtClean="0"/>
              <a:pPr/>
              <a:t>14</a:t>
            </a:fld>
            <a:endParaRPr lang="en-US"/>
          </a:p>
        </p:txBody>
      </p:sp>
      <p:sp>
        <p:nvSpPr>
          <p:cNvPr id="3" name="Segnaposto piè di pagina 2"/>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1462188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p:cNvSpPr>
            <a:spLocks noGrp="1"/>
          </p:cNvSpPr>
          <p:nvPr>
            <p:ph type="title"/>
          </p:nvPr>
        </p:nvSpPr>
        <p:spPr/>
        <p:txBody>
          <a:bodyPr/>
          <a:lstStyle/>
          <a:p>
            <a:r>
              <a:rPr lang="it-IT" sz="3600" dirty="0" smtClean="0">
                <a:solidFill>
                  <a:srgbClr val="000000"/>
                </a:solidFill>
              </a:rPr>
              <a:t>DM 11 APRILE 2016</a:t>
            </a:r>
            <a:br>
              <a:rPr lang="it-IT" sz="3600" dirty="0" smtClean="0">
                <a:solidFill>
                  <a:srgbClr val="000000"/>
                </a:solidFill>
              </a:rPr>
            </a:br>
            <a:r>
              <a:rPr lang="it-IT" sz="3600" dirty="0" smtClean="0">
                <a:solidFill>
                  <a:srgbClr val="000000"/>
                </a:solidFill>
              </a:rPr>
              <a:t>La procedura</a:t>
            </a:r>
            <a:endParaRPr lang="it-IT" sz="3600" dirty="0">
              <a:solidFill>
                <a:srgbClr val="000000"/>
              </a:solidFill>
            </a:endParaRPr>
          </a:p>
        </p:txBody>
      </p:sp>
      <p:sp>
        <p:nvSpPr>
          <p:cNvPr id="29" name="Segnaposto contenuto 28"/>
          <p:cNvSpPr>
            <a:spLocks noGrp="1"/>
          </p:cNvSpPr>
          <p:nvPr>
            <p:ph idx="1"/>
          </p:nvPr>
        </p:nvSpPr>
        <p:spPr>
          <a:xfrm>
            <a:off x="536823" y="1393176"/>
            <a:ext cx="8301122" cy="5101464"/>
          </a:xfrm>
        </p:spPr>
        <p:txBody>
          <a:bodyPr>
            <a:normAutofit/>
          </a:bodyPr>
          <a:lstStyle/>
          <a:p>
            <a:pPr marL="0" indent="0" algn="just">
              <a:buNone/>
            </a:pPr>
            <a:r>
              <a:rPr lang="it-IT" b="1" dirty="0" smtClean="0">
                <a:solidFill>
                  <a:srgbClr val="000000"/>
                </a:solidFill>
              </a:rPr>
              <a:t>LA CAPOGRUPPO: </a:t>
            </a:r>
          </a:p>
          <a:p>
            <a:pPr algn="just">
              <a:buFontTx/>
              <a:buChar char="-"/>
            </a:pPr>
            <a:r>
              <a:rPr lang="it-IT" dirty="0" smtClean="0">
                <a:solidFill>
                  <a:srgbClr val="000000"/>
                </a:solidFill>
              </a:rPr>
              <a:t>PREDISPONE L’ELENCO DEI SOGGETTI COMPRESI NELL’AREA DI CONSOLIDAMENTO</a:t>
            </a:r>
          </a:p>
          <a:p>
            <a:pPr algn="just">
              <a:buFontTx/>
              <a:buChar char="-"/>
            </a:pPr>
            <a:r>
              <a:rPr lang="it-IT" dirty="0" smtClean="0">
                <a:solidFill>
                  <a:srgbClr val="000000"/>
                </a:solidFill>
              </a:rPr>
              <a:t>INFORMA I SOGGETTI INTERESSATI INDICANDO I TEMPI E I MODI PER LA TRASMISSIONE DEI BILANCI E DEGLI ALTRI DOCUMENTI NECESSARI</a:t>
            </a:r>
          </a:p>
          <a:p>
            <a:pPr algn="just">
              <a:buFontTx/>
              <a:buChar char="-"/>
            </a:pPr>
            <a:r>
              <a:rPr lang="it-IT" smtClean="0">
                <a:solidFill>
                  <a:srgbClr val="000000"/>
                </a:solidFill>
              </a:rPr>
              <a:t>INDICA I CRITERI DI VALUTAZIONE DELLE POSTE DI BILANCIO E LE MODALITA’ DI CONSOLIDAMENTO</a:t>
            </a:r>
          </a:p>
          <a:p>
            <a:pPr algn="just">
              <a:buFontTx/>
              <a:buChar char="-"/>
            </a:pPr>
            <a:r>
              <a:rPr lang="it-IT" smtClean="0">
                <a:solidFill>
                  <a:srgbClr val="000000"/>
                </a:solidFill>
              </a:rPr>
              <a:t>TRASMETTE AI SOGGETTI INTERESSATI LE INDICAZIONI NECESSARIE PER L’UNIFORMIZZAZIONE DEI BILANCI</a:t>
            </a:r>
            <a:endParaRPr lang="it-IT" dirty="0" smtClean="0">
              <a:solidFill>
                <a:srgbClr val="000000"/>
              </a:solidFill>
            </a:endParaRPr>
          </a:p>
        </p:txBody>
      </p:sp>
      <p:sp>
        <p:nvSpPr>
          <p:cNvPr id="16" name="CasellaDiTesto 15"/>
          <p:cNvSpPr txBox="1"/>
          <p:nvPr/>
        </p:nvSpPr>
        <p:spPr>
          <a:xfrm>
            <a:off x="8432054" y="3312790"/>
            <a:ext cx="184666" cy="646331"/>
          </a:xfrm>
          <a:prstGeom prst="rect">
            <a:avLst/>
          </a:prstGeom>
          <a:noFill/>
        </p:spPr>
        <p:txBody>
          <a:bodyPr wrap="none" rtlCol="0">
            <a:spAutoFit/>
          </a:bodyPr>
          <a:lstStyle/>
          <a:p>
            <a:endParaRPr lang="it-IT" dirty="0" smtClean="0"/>
          </a:p>
          <a:p>
            <a:endParaRPr lang="it-IT" dirty="0"/>
          </a:p>
        </p:txBody>
      </p:sp>
      <p:sp>
        <p:nvSpPr>
          <p:cNvPr id="26" name="CasellaDiTesto 25"/>
          <p:cNvSpPr txBox="1"/>
          <p:nvPr/>
        </p:nvSpPr>
        <p:spPr>
          <a:xfrm>
            <a:off x="2369879" y="5093579"/>
            <a:ext cx="184666" cy="369332"/>
          </a:xfrm>
          <a:prstGeom prst="rect">
            <a:avLst/>
          </a:prstGeom>
          <a:noFill/>
        </p:spPr>
        <p:txBody>
          <a:bodyPr wrap="none" rtlCol="0">
            <a:spAutoFit/>
          </a:bodyPr>
          <a:lstStyle/>
          <a:p>
            <a:endParaRPr lang="it-IT" dirty="0"/>
          </a:p>
        </p:txBody>
      </p:sp>
      <p:sp>
        <p:nvSpPr>
          <p:cNvPr id="2" name="Segnaposto numero diapositiva 1"/>
          <p:cNvSpPr>
            <a:spLocks noGrp="1"/>
          </p:cNvSpPr>
          <p:nvPr>
            <p:ph type="sldNum" sz="quarter" idx="12"/>
          </p:nvPr>
        </p:nvSpPr>
        <p:spPr/>
        <p:txBody>
          <a:bodyPr/>
          <a:lstStyle/>
          <a:p>
            <a:fld id="{8B37D5FE-740C-46F5-801A-FA5477D9711F}" type="slidenum">
              <a:rPr lang="en-US" smtClean="0"/>
              <a:pPr/>
              <a:t>15</a:t>
            </a:fld>
            <a:endParaRPr lang="en-US"/>
          </a:p>
        </p:txBody>
      </p:sp>
      <p:sp>
        <p:nvSpPr>
          <p:cNvPr id="3" name="Segnaposto piè di pagina 2"/>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752351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p:cNvSpPr>
            <a:spLocks noGrp="1"/>
          </p:cNvSpPr>
          <p:nvPr>
            <p:ph type="title"/>
          </p:nvPr>
        </p:nvSpPr>
        <p:spPr>
          <a:xfrm>
            <a:off x="779463" y="-5887"/>
            <a:ext cx="7583488" cy="1067324"/>
          </a:xfrm>
        </p:spPr>
        <p:txBody>
          <a:bodyPr/>
          <a:lstStyle/>
          <a:p>
            <a:r>
              <a:rPr lang="it-IT" sz="3600" dirty="0" smtClean="0">
                <a:solidFill>
                  <a:srgbClr val="000000"/>
                </a:solidFill>
              </a:rPr>
              <a:t>DM 11 APRILE 2016</a:t>
            </a:r>
            <a:br>
              <a:rPr lang="it-IT" sz="3600" dirty="0" smtClean="0">
                <a:solidFill>
                  <a:srgbClr val="000000"/>
                </a:solidFill>
              </a:rPr>
            </a:br>
            <a:r>
              <a:rPr lang="it-IT" sz="3600" dirty="0" smtClean="0">
                <a:solidFill>
                  <a:srgbClr val="000000"/>
                </a:solidFill>
              </a:rPr>
              <a:t>I prospetti: stato patrimoniale</a:t>
            </a:r>
            <a:endParaRPr lang="it-IT" sz="3600" dirty="0">
              <a:solidFill>
                <a:srgbClr val="000000"/>
              </a:solidFill>
            </a:endParaRPr>
          </a:p>
        </p:txBody>
      </p:sp>
      <p:sp>
        <p:nvSpPr>
          <p:cNvPr id="29" name="Segnaposto contenuto 28"/>
          <p:cNvSpPr>
            <a:spLocks noGrp="1"/>
          </p:cNvSpPr>
          <p:nvPr>
            <p:ph idx="1"/>
          </p:nvPr>
        </p:nvSpPr>
        <p:spPr>
          <a:xfrm>
            <a:off x="536823" y="1061437"/>
            <a:ext cx="8301122" cy="5101464"/>
          </a:xfrm>
        </p:spPr>
        <p:txBody>
          <a:bodyPr>
            <a:normAutofit fontScale="55000" lnSpcReduction="20000"/>
          </a:bodyPr>
          <a:lstStyle/>
          <a:p>
            <a:pPr marL="0" indent="0" algn="just">
              <a:buNone/>
            </a:pPr>
            <a:r>
              <a:rPr lang="it-IT" b="1" dirty="0" smtClean="0">
                <a:solidFill>
                  <a:srgbClr val="000000"/>
                </a:solidFill>
              </a:rPr>
              <a:t>ATTIVO:				PASSIVO</a:t>
            </a:r>
          </a:p>
          <a:p>
            <a:pPr marL="0" indent="0" algn="just">
              <a:buNone/>
            </a:pPr>
            <a:r>
              <a:rPr lang="it-IT" b="1" dirty="0" smtClean="0">
                <a:solidFill>
                  <a:srgbClr val="000000"/>
                </a:solidFill>
              </a:rPr>
              <a:t> A) Immobilizzazioni			A) Patrimonio netto</a:t>
            </a:r>
          </a:p>
          <a:p>
            <a:pPr marL="514350" indent="-514350" algn="just">
              <a:buAutoNum type="romanUcParenR"/>
            </a:pPr>
            <a:r>
              <a:rPr lang="it-IT" dirty="0" smtClean="0">
                <a:solidFill>
                  <a:srgbClr val="000000"/>
                </a:solidFill>
              </a:rPr>
              <a:t>Immateriali			I) Fondo di dotazione dell’Ateneo</a:t>
            </a:r>
          </a:p>
          <a:p>
            <a:pPr marL="514350" indent="-514350" algn="just">
              <a:buAutoNum type="romanUcParenR"/>
            </a:pPr>
            <a:r>
              <a:rPr lang="it-IT" dirty="0" smtClean="0">
                <a:solidFill>
                  <a:srgbClr val="000000"/>
                </a:solidFill>
              </a:rPr>
              <a:t>Materiali			II) Patrimonio vincolato</a:t>
            </a:r>
          </a:p>
          <a:p>
            <a:pPr marL="514350" indent="-514350" algn="just">
              <a:buAutoNum type="romanUcParenR"/>
            </a:pPr>
            <a:r>
              <a:rPr lang="it-IT" dirty="0" smtClean="0">
                <a:solidFill>
                  <a:srgbClr val="000000"/>
                </a:solidFill>
              </a:rPr>
              <a:t>Finanziarie			III) Patrimonio non vincolato</a:t>
            </a:r>
          </a:p>
          <a:p>
            <a:pPr marL="0" indent="0" algn="just">
              <a:buNone/>
            </a:pPr>
            <a:r>
              <a:rPr lang="it-IT" b="1" dirty="0" smtClean="0">
                <a:solidFill>
                  <a:srgbClr val="000000"/>
                </a:solidFill>
              </a:rPr>
              <a:t>B) Attivo circolante			B) Fondi per rischi ed oneri</a:t>
            </a:r>
          </a:p>
          <a:p>
            <a:pPr marL="514350" indent="-514350" algn="just">
              <a:buAutoNum type="romanUcParenR"/>
            </a:pPr>
            <a:r>
              <a:rPr lang="it-IT" dirty="0" smtClean="0">
                <a:solidFill>
                  <a:srgbClr val="000000"/>
                </a:solidFill>
              </a:rPr>
              <a:t>Rimanenze 			</a:t>
            </a:r>
            <a:r>
              <a:rPr lang="it-IT" b="1" dirty="0" smtClean="0">
                <a:solidFill>
                  <a:srgbClr val="000000"/>
                </a:solidFill>
              </a:rPr>
              <a:t>C) Trattamento di fine rapporto di lavoro subordinato</a:t>
            </a:r>
          </a:p>
          <a:p>
            <a:pPr marL="514350" indent="-514350" algn="just">
              <a:buAutoNum type="romanUcParenR"/>
            </a:pPr>
            <a:r>
              <a:rPr lang="it-IT" dirty="0" smtClean="0">
                <a:solidFill>
                  <a:srgbClr val="000000"/>
                </a:solidFill>
              </a:rPr>
              <a:t>Crediti</a:t>
            </a:r>
          </a:p>
          <a:p>
            <a:pPr marL="514350" indent="-514350" algn="just">
              <a:buAutoNum type="romanUcParenR"/>
            </a:pPr>
            <a:r>
              <a:rPr lang="it-IT" dirty="0" smtClean="0">
                <a:solidFill>
                  <a:srgbClr val="000000"/>
                </a:solidFill>
              </a:rPr>
              <a:t>Attività finanziarie		</a:t>
            </a:r>
            <a:r>
              <a:rPr lang="it-IT" b="1" dirty="0" smtClean="0">
                <a:solidFill>
                  <a:srgbClr val="000000"/>
                </a:solidFill>
              </a:rPr>
              <a:t>D) Debiti</a:t>
            </a:r>
          </a:p>
          <a:p>
            <a:pPr marL="514350" indent="-514350" algn="just">
              <a:buAutoNum type="romanUcParenR"/>
            </a:pPr>
            <a:r>
              <a:rPr lang="it-IT" dirty="0" smtClean="0">
                <a:solidFill>
                  <a:srgbClr val="000000"/>
                </a:solidFill>
              </a:rPr>
              <a:t>Disponibilità liquide		</a:t>
            </a:r>
            <a:r>
              <a:rPr lang="it-IT" b="1" dirty="0" smtClean="0">
                <a:solidFill>
                  <a:srgbClr val="000000"/>
                </a:solidFill>
              </a:rPr>
              <a:t>E) Ratei e risconti passivi e contributi agli investimenti</a:t>
            </a:r>
          </a:p>
          <a:p>
            <a:pPr marL="0" indent="0" algn="just">
              <a:buNone/>
            </a:pPr>
            <a:r>
              <a:rPr lang="it-IT" b="1" dirty="0" smtClean="0">
                <a:solidFill>
                  <a:srgbClr val="000000"/>
                </a:solidFill>
              </a:rPr>
              <a:t>C) Ratei e risconti attivi</a:t>
            </a:r>
          </a:p>
          <a:p>
            <a:pPr marL="0" indent="0" algn="just">
              <a:buNone/>
            </a:pPr>
            <a:r>
              <a:rPr lang="it-IT" b="1" dirty="0" smtClean="0">
                <a:solidFill>
                  <a:srgbClr val="000000"/>
                </a:solidFill>
              </a:rPr>
              <a:t>Conti d’ordine all’attivo 		Conti d’ordine del passivo</a:t>
            </a:r>
          </a:p>
        </p:txBody>
      </p:sp>
      <p:sp>
        <p:nvSpPr>
          <p:cNvPr id="16" name="CasellaDiTesto 15"/>
          <p:cNvSpPr txBox="1"/>
          <p:nvPr/>
        </p:nvSpPr>
        <p:spPr>
          <a:xfrm>
            <a:off x="8432054" y="3312790"/>
            <a:ext cx="184666" cy="646331"/>
          </a:xfrm>
          <a:prstGeom prst="rect">
            <a:avLst/>
          </a:prstGeom>
          <a:noFill/>
        </p:spPr>
        <p:txBody>
          <a:bodyPr wrap="none" rtlCol="0">
            <a:spAutoFit/>
          </a:bodyPr>
          <a:lstStyle/>
          <a:p>
            <a:endParaRPr lang="it-IT" dirty="0" smtClean="0"/>
          </a:p>
          <a:p>
            <a:endParaRPr lang="it-IT" dirty="0"/>
          </a:p>
        </p:txBody>
      </p:sp>
      <p:sp>
        <p:nvSpPr>
          <p:cNvPr id="26" name="CasellaDiTesto 25"/>
          <p:cNvSpPr txBox="1"/>
          <p:nvPr/>
        </p:nvSpPr>
        <p:spPr>
          <a:xfrm>
            <a:off x="2369879" y="5093579"/>
            <a:ext cx="184666" cy="369332"/>
          </a:xfrm>
          <a:prstGeom prst="rect">
            <a:avLst/>
          </a:prstGeom>
          <a:noFill/>
        </p:spPr>
        <p:txBody>
          <a:bodyPr wrap="none" rtlCol="0">
            <a:spAutoFit/>
          </a:bodyPr>
          <a:lstStyle/>
          <a:p>
            <a:endParaRPr lang="it-IT" dirty="0"/>
          </a:p>
        </p:txBody>
      </p:sp>
      <p:sp>
        <p:nvSpPr>
          <p:cNvPr id="2" name="Segnaposto numero diapositiva 1"/>
          <p:cNvSpPr>
            <a:spLocks noGrp="1"/>
          </p:cNvSpPr>
          <p:nvPr>
            <p:ph type="sldNum" sz="quarter" idx="12"/>
          </p:nvPr>
        </p:nvSpPr>
        <p:spPr/>
        <p:txBody>
          <a:bodyPr/>
          <a:lstStyle/>
          <a:p>
            <a:fld id="{8B37D5FE-740C-46F5-801A-FA5477D9711F}" type="slidenum">
              <a:rPr lang="en-US" smtClean="0"/>
              <a:pPr/>
              <a:t>16</a:t>
            </a:fld>
            <a:endParaRPr lang="en-US"/>
          </a:p>
        </p:txBody>
      </p:sp>
      <p:sp>
        <p:nvSpPr>
          <p:cNvPr id="3" name="Segnaposto piè di pagina 2"/>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620221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p:cNvSpPr>
            <a:spLocks noGrp="1"/>
          </p:cNvSpPr>
          <p:nvPr>
            <p:ph type="title"/>
          </p:nvPr>
        </p:nvSpPr>
        <p:spPr>
          <a:xfrm>
            <a:off x="779463" y="-5887"/>
            <a:ext cx="7583488" cy="497206"/>
          </a:xfrm>
        </p:spPr>
        <p:txBody>
          <a:bodyPr/>
          <a:lstStyle/>
          <a:p>
            <a:r>
              <a:rPr lang="it-IT" sz="1600" dirty="0" smtClean="0">
                <a:solidFill>
                  <a:srgbClr val="000000"/>
                </a:solidFill>
              </a:rPr>
              <a:t>DM 11 APRILE 2016 : I prospetti: conto economico</a:t>
            </a:r>
            <a:endParaRPr lang="it-IT" sz="1600" dirty="0">
              <a:solidFill>
                <a:srgbClr val="000000"/>
              </a:solidFill>
            </a:endParaRPr>
          </a:p>
        </p:txBody>
      </p:sp>
      <p:sp>
        <p:nvSpPr>
          <p:cNvPr id="29" name="Segnaposto contenuto 28"/>
          <p:cNvSpPr>
            <a:spLocks noGrp="1"/>
          </p:cNvSpPr>
          <p:nvPr>
            <p:ph idx="1"/>
          </p:nvPr>
        </p:nvSpPr>
        <p:spPr>
          <a:xfrm>
            <a:off x="536823" y="395785"/>
            <a:ext cx="8301122" cy="6291618"/>
          </a:xfrm>
        </p:spPr>
        <p:txBody>
          <a:bodyPr>
            <a:normAutofit/>
          </a:bodyPr>
          <a:lstStyle/>
          <a:p>
            <a:pPr algn="just">
              <a:buAutoNum type="alphaUcParenR"/>
            </a:pPr>
            <a:r>
              <a:rPr lang="it-IT" b="1" dirty="0" smtClean="0">
                <a:solidFill>
                  <a:srgbClr val="000000"/>
                </a:solidFill>
              </a:rPr>
              <a:t>PROVENTI OPERATIVI:</a:t>
            </a:r>
          </a:p>
          <a:p>
            <a:pPr marL="514350" indent="-514350" algn="just">
              <a:buAutoNum type="romanUcParenR"/>
            </a:pPr>
            <a:r>
              <a:rPr lang="it-IT" dirty="0" smtClean="0">
                <a:solidFill>
                  <a:srgbClr val="000000"/>
                </a:solidFill>
              </a:rPr>
              <a:t>Proventi propri</a:t>
            </a:r>
          </a:p>
          <a:p>
            <a:pPr marL="514350" indent="-514350" algn="just">
              <a:buAutoNum type="romanUcParenR"/>
            </a:pPr>
            <a:r>
              <a:rPr lang="it-IT" dirty="0" smtClean="0">
                <a:solidFill>
                  <a:srgbClr val="000000"/>
                </a:solidFill>
              </a:rPr>
              <a:t>Contributi</a:t>
            </a:r>
          </a:p>
          <a:p>
            <a:pPr marL="514350" indent="-514350" algn="just">
              <a:buAutoNum type="romanUcParenR"/>
            </a:pPr>
            <a:r>
              <a:rPr lang="it-IT" dirty="0" smtClean="0">
                <a:solidFill>
                  <a:srgbClr val="000000"/>
                </a:solidFill>
              </a:rPr>
              <a:t>Proventi per attività assistenziale</a:t>
            </a:r>
          </a:p>
          <a:p>
            <a:pPr marL="514350" indent="-514350" algn="just">
              <a:buAutoNum type="romanUcParenR"/>
            </a:pPr>
            <a:r>
              <a:rPr lang="it-IT" dirty="0" smtClean="0">
                <a:solidFill>
                  <a:srgbClr val="000000"/>
                </a:solidFill>
              </a:rPr>
              <a:t>Proventi per gestione diretta interventi per il diritto allo studio</a:t>
            </a:r>
          </a:p>
          <a:p>
            <a:pPr marL="514350" indent="-514350" algn="just">
              <a:buAutoNum type="romanUcParenR"/>
            </a:pPr>
            <a:r>
              <a:rPr lang="it-IT" dirty="0" smtClean="0">
                <a:solidFill>
                  <a:srgbClr val="000000"/>
                </a:solidFill>
              </a:rPr>
              <a:t>Altri proventi e ricavi diversi</a:t>
            </a:r>
          </a:p>
          <a:p>
            <a:pPr marL="514350" indent="-514350" algn="just">
              <a:buAutoNum type="romanUcParenR"/>
            </a:pPr>
            <a:r>
              <a:rPr lang="it-IT" dirty="0" smtClean="0">
                <a:solidFill>
                  <a:srgbClr val="000000"/>
                </a:solidFill>
              </a:rPr>
              <a:t>Variazioni rimanenze</a:t>
            </a:r>
          </a:p>
          <a:p>
            <a:pPr marL="514350" indent="-514350" algn="just">
              <a:buAutoNum type="romanUcParenR"/>
            </a:pPr>
            <a:r>
              <a:rPr lang="it-IT" dirty="0" smtClean="0">
                <a:solidFill>
                  <a:srgbClr val="000000"/>
                </a:solidFill>
              </a:rPr>
              <a:t>Incremento delle immobilizzazioni per lavori interni</a:t>
            </a:r>
          </a:p>
        </p:txBody>
      </p:sp>
      <p:sp>
        <p:nvSpPr>
          <p:cNvPr id="16" name="CasellaDiTesto 15"/>
          <p:cNvSpPr txBox="1"/>
          <p:nvPr/>
        </p:nvSpPr>
        <p:spPr>
          <a:xfrm>
            <a:off x="8432054" y="3312790"/>
            <a:ext cx="184666" cy="646331"/>
          </a:xfrm>
          <a:prstGeom prst="rect">
            <a:avLst/>
          </a:prstGeom>
          <a:noFill/>
        </p:spPr>
        <p:txBody>
          <a:bodyPr wrap="none" rtlCol="0">
            <a:spAutoFit/>
          </a:bodyPr>
          <a:lstStyle/>
          <a:p>
            <a:endParaRPr lang="it-IT" dirty="0" smtClean="0"/>
          </a:p>
          <a:p>
            <a:endParaRPr lang="it-IT" dirty="0"/>
          </a:p>
        </p:txBody>
      </p:sp>
      <p:sp>
        <p:nvSpPr>
          <p:cNvPr id="26" name="CasellaDiTesto 25"/>
          <p:cNvSpPr txBox="1"/>
          <p:nvPr/>
        </p:nvSpPr>
        <p:spPr>
          <a:xfrm>
            <a:off x="2369879" y="5093579"/>
            <a:ext cx="184666" cy="369332"/>
          </a:xfrm>
          <a:prstGeom prst="rect">
            <a:avLst/>
          </a:prstGeom>
          <a:noFill/>
        </p:spPr>
        <p:txBody>
          <a:bodyPr wrap="none" rtlCol="0">
            <a:spAutoFit/>
          </a:bodyPr>
          <a:lstStyle/>
          <a:p>
            <a:endParaRPr lang="it-IT" dirty="0"/>
          </a:p>
        </p:txBody>
      </p:sp>
      <p:sp>
        <p:nvSpPr>
          <p:cNvPr id="2" name="Segnaposto numero diapositiva 1"/>
          <p:cNvSpPr>
            <a:spLocks noGrp="1"/>
          </p:cNvSpPr>
          <p:nvPr>
            <p:ph type="sldNum" sz="quarter" idx="12"/>
          </p:nvPr>
        </p:nvSpPr>
        <p:spPr/>
        <p:txBody>
          <a:bodyPr/>
          <a:lstStyle/>
          <a:p>
            <a:fld id="{8B37D5FE-740C-46F5-801A-FA5477D9711F}" type="slidenum">
              <a:rPr lang="en-US" smtClean="0"/>
              <a:pPr/>
              <a:t>17</a:t>
            </a:fld>
            <a:endParaRPr lang="en-US"/>
          </a:p>
        </p:txBody>
      </p:sp>
    </p:spTree>
    <p:extLst>
      <p:ext uri="{BB962C8B-B14F-4D97-AF65-F5344CB8AC3E}">
        <p14:creationId xmlns:p14="http://schemas.microsoft.com/office/powerpoint/2010/main" val="1875185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p:cNvSpPr>
            <a:spLocks noGrp="1"/>
          </p:cNvSpPr>
          <p:nvPr>
            <p:ph type="title"/>
          </p:nvPr>
        </p:nvSpPr>
        <p:spPr>
          <a:xfrm>
            <a:off x="779463" y="-5887"/>
            <a:ext cx="7583488" cy="497206"/>
          </a:xfrm>
        </p:spPr>
        <p:txBody>
          <a:bodyPr/>
          <a:lstStyle/>
          <a:p>
            <a:r>
              <a:rPr lang="it-IT" sz="1600" dirty="0" smtClean="0">
                <a:solidFill>
                  <a:srgbClr val="000000"/>
                </a:solidFill>
              </a:rPr>
              <a:t>DM 11 APRILE 2016 : I prospetti: conto economico</a:t>
            </a:r>
            <a:endParaRPr lang="it-IT" sz="1600" dirty="0">
              <a:solidFill>
                <a:srgbClr val="000000"/>
              </a:solidFill>
            </a:endParaRPr>
          </a:p>
        </p:txBody>
      </p:sp>
      <p:sp>
        <p:nvSpPr>
          <p:cNvPr id="29" name="Segnaposto contenuto 28"/>
          <p:cNvSpPr>
            <a:spLocks noGrp="1"/>
          </p:cNvSpPr>
          <p:nvPr>
            <p:ph idx="1"/>
          </p:nvPr>
        </p:nvSpPr>
        <p:spPr>
          <a:xfrm>
            <a:off x="536823" y="395785"/>
            <a:ext cx="8301122" cy="6291618"/>
          </a:xfrm>
        </p:spPr>
        <p:txBody>
          <a:bodyPr>
            <a:normAutofit fontScale="92500" lnSpcReduction="10000"/>
          </a:bodyPr>
          <a:lstStyle/>
          <a:p>
            <a:pPr marL="0" indent="0" algn="just">
              <a:buNone/>
            </a:pPr>
            <a:r>
              <a:rPr lang="it-IT" b="1" dirty="0" smtClean="0">
                <a:solidFill>
                  <a:srgbClr val="000000"/>
                </a:solidFill>
              </a:rPr>
              <a:t>B) Costi operativi</a:t>
            </a:r>
          </a:p>
          <a:p>
            <a:pPr marL="0" indent="0" algn="just">
              <a:buNone/>
            </a:pPr>
            <a:r>
              <a:rPr lang="it-IT" dirty="0" smtClean="0">
                <a:solidFill>
                  <a:srgbClr val="000000"/>
                </a:solidFill>
              </a:rPr>
              <a:t>VIII) Costi del personale</a:t>
            </a:r>
          </a:p>
          <a:p>
            <a:pPr marL="0" indent="0" algn="just">
              <a:buNone/>
            </a:pPr>
            <a:r>
              <a:rPr lang="it-IT" dirty="0" smtClean="0">
                <a:solidFill>
                  <a:srgbClr val="000000"/>
                </a:solidFill>
              </a:rPr>
              <a:t>IX ) Costi della gestione corrente</a:t>
            </a:r>
          </a:p>
          <a:p>
            <a:pPr marL="0" indent="0" algn="just">
              <a:buNone/>
            </a:pPr>
            <a:r>
              <a:rPr lang="it-IT" dirty="0" smtClean="0">
                <a:solidFill>
                  <a:srgbClr val="000000"/>
                </a:solidFill>
              </a:rPr>
              <a:t>X) Ammortamenti e svalutazioni</a:t>
            </a:r>
          </a:p>
          <a:p>
            <a:pPr marL="0" indent="0" algn="just">
              <a:buNone/>
            </a:pPr>
            <a:r>
              <a:rPr lang="it-IT" dirty="0" smtClean="0">
                <a:solidFill>
                  <a:srgbClr val="000000"/>
                </a:solidFill>
              </a:rPr>
              <a:t>XI) Accantonamento per rischi</a:t>
            </a:r>
          </a:p>
          <a:p>
            <a:pPr marL="0" indent="0" algn="just">
              <a:buNone/>
            </a:pPr>
            <a:r>
              <a:rPr lang="it-IT" dirty="0" smtClean="0">
                <a:solidFill>
                  <a:srgbClr val="000000"/>
                </a:solidFill>
              </a:rPr>
              <a:t>XII) Oneri diversi di gestione</a:t>
            </a:r>
          </a:p>
          <a:p>
            <a:pPr marL="0" indent="0" algn="just">
              <a:buNone/>
            </a:pPr>
            <a:r>
              <a:rPr lang="it-IT" b="1" dirty="0" smtClean="0">
                <a:solidFill>
                  <a:srgbClr val="000000"/>
                </a:solidFill>
              </a:rPr>
              <a:t>C) Proventi e oneri finanziari</a:t>
            </a:r>
          </a:p>
          <a:p>
            <a:pPr marL="0" indent="0" algn="just">
              <a:buNone/>
            </a:pPr>
            <a:r>
              <a:rPr lang="it-IT" b="1" dirty="0" smtClean="0">
                <a:solidFill>
                  <a:srgbClr val="000000"/>
                </a:solidFill>
              </a:rPr>
              <a:t>D) Rettifiche di valore di attività finanziarie</a:t>
            </a:r>
          </a:p>
          <a:p>
            <a:pPr marL="0" indent="0" algn="just">
              <a:buNone/>
            </a:pPr>
            <a:r>
              <a:rPr lang="it-IT" b="1" dirty="0" smtClean="0">
                <a:solidFill>
                  <a:srgbClr val="000000"/>
                </a:solidFill>
              </a:rPr>
              <a:t>E) Proventi e oneri straordinari</a:t>
            </a:r>
          </a:p>
          <a:p>
            <a:pPr marL="0" indent="0" algn="just">
              <a:buNone/>
            </a:pPr>
            <a:r>
              <a:rPr lang="it-IT" b="1" dirty="0" smtClean="0">
                <a:solidFill>
                  <a:srgbClr val="000000"/>
                </a:solidFill>
              </a:rPr>
              <a:t>F) Imposte sul reddito dell’esercizio correnti, differite, anticipate</a:t>
            </a:r>
          </a:p>
          <a:p>
            <a:pPr marL="0" indent="0" algn="just">
              <a:buNone/>
            </a:pPr>
            <a:r>
              <a:rPr lang="it-IT" b="1" dirty="0" smtClean="0">
                <a:solidFill>
                  <a:srgbClr val="000000"/>
                </a:solidFill>
              </a:rPr>
              <a:t>RISULTATO DI ESERCIZIO</a:t>
            </a:r>
          </a:p>
        </p:txBody>
      </p:sp>
      <p:sp>
        <p:nvSpPr>
          <p:cNvPr id="16" name="CasellaDiTesto 15"/>
          <p:cNvSpPr txBox="1"/>
          <p:nvPr/>
        </p:nvSpPr>
        <p:spPr>
          <a:xfrm>
            <a:off x="8432054" y="3312790"/>
            <a:ext cx="184666" cy="646331"/>
          </a:xfrm>
          <a:prstGeom prst="rect">
            <a:avLst/>
          </a:prstGeom>
          <a:noFill/>
        </p:spPr>
        <p:txBody>
          <a:bodyPr wrap="none" rtlCol="0">
            <a:spAutoFit/>
          </a:bodyPr>
          <a:lstStyle/>
          <a:p>
            <a:endParaRPr lang="it-IT" dirty="0" smtClean="0"/>
          </a:p>
          <a:p>
            <a:endParaRPr lang="it-IT" dirty="0"/>
          </a:p>
        </p:txBody>
      </p:sp>
      <p:sp>
        <p:nvSpPr>
          <p:cNvPr id="26" name="CasellaDiTesto 25"/>
          <p:cNvSpPr txBox="1"/>
          <p:nvPr/>
        </p:nvSpPr>
        <p:spPr>
          <a:xfrm>
            <a:off x="2369879" y="5093579"/>
            <a:ext cx="184666" cy="369332"/>
          </a:xfrm>
          <a:prstGeom prst="rect">
            <a:avLst/>
          </a:prstGeom>
          <a:noFill/>
        </p:spPr>
        <p:txBody>
          <a:bodyPr wrap="none" rtlCol="0">
            <a:spAutoFit/>
          </a:bodyPr>
          <a:lstStyle/>
          <a:p>
            <a:endParaRPr lang="it-IT" dirty="0"/>
          </a:p>
        </p:txBody>
      </p:sp>
      <p:sp>
        <p:nvSpPr>
          <p:cNvPr id="2" name="Segnaposto numero diapositiva 1"/>
          <p:cNvSpPr>
            <a:spLocks noGrp="1"/>
          </p:cNvSpPr>
          <p:nvPr>
            <p:ph type="sldNum" sz="quarter" idx="12"/>
          </p:nvPr>
        </p:nvSpPr>
        <p:spPr/>
        <p:txBody>
          <a:bodyPr/>
          <a:lstStyle/>
          <a:p>
            <a:fld id="{8B37D5FE-740C-46F5-801A-FA5477D9711F}" type="slidenum">
              <a:rPr lang="en-US" smtClean="0"/>
              <a:pPr/>
              <a:t>18</a:t>
            </a:fld>
            <a:endParaRPr lang="en-US"/>
          </a:p>
        </p:txBody>
      </p:sp>
    </p:spTree>
    <p:extLst>
      <p:ext uri="{BB962C8B-B14F-4D97-AF65-F5344CB8AC3E}">
        <p14:creationId xmlns:p14="http://schemas.microsoft.com/office/powerpoint/2010/main" val="990654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p:cNvSpPr>
            <a:spLocks noGrp="1"/>
          </p:cNvSpPr>
          <p:nvPr>
            <p:ph type="title"/>
          </p:nvPr>
        </p:nvSpPr>
        <p:spPr/>
        <p:txBody>
          <a:bodyPr/>
          <a:lstStyle/>
          <a:p>
            <a:r>
              <a:rPr lang="it-IT" sz="3600" dirty="0" smtClean="0">
                <a:solidFill>
                  <a:schemeClr val="tx1"/>
                </a:solidFill>
              </a:rPr>
              <a:t>DIFFERENZE CONCETTUALI</a:t>
            </a:r>
            <a:endParaRPr lang="it-IT" sz="3600" dirty="0">
              <a:solidFill>
                <a:schemeClr val="tx1"/>
              </a:solidFill>
            </a:endParaRPr>
          </a:p>
        </p:txBody>
      </p:sp>
      <p:sp>
        <p:nvSpPr>
          <p:cNvPr id="14" name="Segnaposto contenuto 13"/>
          <p:cNvSpPr>
            <a:spLocks noGrp="1"/>
          </p:cNvSpPr>
          <p:nvPr>
            <p:ph idx="1"/>
          </p:nvPr>
        </p:nvSpPr>
        <p:spPr>
          <a:xfrm>
            <a:off x="311008" y="1232648"/>
            <a:ext cx="8526841" cy="5304678"/>
          </a:xfrm>
        </p:spPr>
        <p:txBody>
          <a:bodyPr/>
          <a:lstStyle/>
          <a:p>
            <a:r>
              <a:rPr lang="it-IT" b="1" dirty="0" smtClean="0">
                <a:solidFill>
                  <a:srgbClr val="000000"/>
                </a:solidFill>
              </a:rPr>
              <a:t>ISCRIZIONE E VALUTAZIONE PARTECIPAZIONI:</a:t>
            </a:r>
          </a:p>
          <a:p>
            <a:pPr>
              <a:buFont typeface="Courier New"/>
              <a:buChar char="o"/>
            </a:pPr>
            <a:r>
              <a:rPr lang="it-IT" dirty="0" smtClean="0">
                <a:solidFill>
                  <a:srgbClr val="000000"/>
                </a:solidFill>
              </a:rPr>
              <a:t>Nell’attivo dello stato patrimoniale figurano le partecipazioni nelle varie società ed enti</a:t>
            </a:r>
          </a:p>
          <a:p>
            <a:pPr>
              <a:buFont typeface="Courier New"/>
              <a:buChar char="o"/>
            </a:pPr>
            <a:r>
              <a:rPr lang="it-IT" dirty="0" smtClean="0">
                <a:solidFill>
                  <a:srgbClr val="000000"/>
                </a:solidFill>
              </a:rPr>
              <a:t>Problema: criteri di valutazione</a:t>
            </a:r>
            <a:endParaRPr lang="it-IT" b="1" dirty="0" smtClean="0">
              <a:solidFill>
                <a:srgbClr val="000000"/>
              </a:solidFill>
            </a:endParaRPr>
          </a:p>
          <a:p>
            <a:r>
              <a:rPr lang="it-IT" b="1" dirty="0" smtClean="0">
                <a:solidFill>
                  <a:srgbClr val="000000"/>
                </a:solidFill>
              </a:rPr>
              <a:t>CONSOLIDAMENTO</a:t>
            </a:r>
          </a:p>
          <a:p>
            <a:pPr>
              <a:buFont typeface="Courier New"/>
              <a:buChar char="o"/>
            </a:pPr>
            <a:r>
              <a:rPr lang="it-IT" dirty="0" smtClean="0">
                <a:solidFill>
                  <a:srgbClr val="000000"/>
                </a:solidFill>
              </a:rPr>
              <a:t>Nell’attivo e nel passivo dello stato patrimoniale figurano le attività e passività delle società controllate e collegate; viene eliminata la partecipazione </a:t>
            </a:r>
          </a:p>
          <a:p>
            <a:pPr>
              <a:buFont typeface="Courier New"/>
              <a:buChar char="o"/>
            </a:pPr>
            <a:r>
              <a:rPr lang="it-IT" dirty="0" smtClean="0">
                <a:solidFill>
                  <a:srgbClr val="000000"/>
                </a:solidFill>
              </a:rPr>
              <a:t>Problema: definire le procedure di consolidamento</a:t>
            </a:r>
            <a:endParaRPr lang="it-IT" dirty="0">
              <a:solidFill>
                <a:srgbClr val="000000"/>
              </a:solidFill>
            </a:endParaRPr>
          </a:p>
        </p:txBody>
      </p:sp>
      <p:sp>
        <p:nvSpPr>
          <p:cNvPr id="7" name="Segnaposto numero diapositiva 6"/>
          <p:cNvSpPr>
            <a:spLocks noGrp="1"/>
          </p:cNvSpPr>
          <p:nvPr>
            <p:ph type="sldNum" sz="quarter" idx="12"/>
          </p:nvPr>
        </p:nvSpPr>
        <p:spPr/>
        <p:txBody>
          <a:bodyPr/>
          <a:lstStyle/>
          <a:p>
            <a:fld id="{8B37D5FE-740C-46F5-801A-FA5477D9711F}" type="slidenum">
              <a:rPr lang="en-US" smtClean="0"/>
              <a:pPr/>
              <a:t>19</a:t>
            </a:fld>
            <a:endParaRPr lang="en-US"/>
          </a:p>
        </p:txBody>
      </p:sp>
      <p:sp>
        <p:nvSpPr>
          <p:cNvPr id="15" name="Segnaposto piè di pagina 14"/>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027699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egnaposto numero diapositiva 2"/>
          <p:cNvSpPr>
            <a:spLocks noGrp="1"/>
          </p:cNvSpPr>
          <p:nvPr>
            <p:ph type="sldNum" sz="quarter" idx="11"/>
          </p:nvPr>
        </p:nvSpPr>
        <p:spPr>
          <a:noFill/>
        </p:spPr>
        <p:txBody>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fld id="{732D9FDB-DC24-41FF-AB66-C6F068E86806}" type="slidenum">
              <a:rPr lang="it-IT" altLang="it-IT" sz="1200" smtClean="0">
                <a:latin typeface="Arial Black" pitchFamily="34" charset="0"/>
              </a:rPr>
              <a:pPr eaLnBrk="1" hangingPunct="1">
                <a:spcBef>
                  <a:spcPct val="0"/>
                </a:spcBef>
                <a:buClrTx/>
                <a:buSzTx/>
                <a:buFontTx/>
                <a:buNone/>
              </a:pPr>
              <a:t>2</a:t>
            </a:fld>
            <a:endParaRPr lang="it-IT" altLang="it-IT" sz="1200" smtClean="0">
              <a:latin typeface="Arial Black" pitchFamily="34" charset="0"/>
            </a:endParaRPr>
          </a:p>
        </p:txBody>
      </p:sp>
      <p:sp>
        <p:nvSpPr>
          <p:cNvPr id="21508" name="Text Box 2"/>
          <p:cNvSpPr txBox="1">
            <a:spLocks noChangeArrowheads="1"/>
          </p:cNvSpPr>
          <p:nvPr/>
        </p:nvSpPr>
        <p:spPr bwMode="auto">
          <a:xfrm>
            <a:off x="287338" y="429384"/>
            <a:ext cx="8426450" cy="460375"/>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it-IT" altLang="it-IT" sz="2400" b="1" dirty="0" smtClean="0"/>
              <a:t>Stato dell’arte</a:t>
            </a:r>
            <a:endParaRPr lang="it-IT" altLang="it-IT" sz="2400" b="1" dirty="0"/>
          </a:p>
        </p:txBody>
      </p:sp>
      <p:sp>
        <p:nvSpPr>
          <p:cNvPr id="21509" name="Text Box 3"/>
          <p:cNvSpPr txBox="1">
            <a:spLocks noChangeArrowheads="1"/>
          </p:cNvSpPr>
          <p:nvPr/>
        </p:nvSpPr>
        <p:spPr bwMode="auto">
          <a:xfrm>
            <a:off x="2484438" y="2060575"/>
            <a:ext cx="2016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it-IT" altLang="it-IT" sz="2000" i="1"/>
          </a:p>
        </p:txBody>
      </p:sp>
      <p:sp>
        <p:nvSpPr>
          <p:cNvPr id="21510" name="Text Box 4"/>
          <p:cNvSpPr txBox="1">
            <a:spLocks noChangeArrowheads="1"/>
          </p:cNvSpPr>
          <p:nvPr/>
        </p:nvSpPr>
        <p:spPr bwMode="auto">
          <a:xfrm>
            <a:off x="250825" y="1172737"/>
            <a:ext cx="8569325" cy="48936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it-IT" sz="2400" dirty="0" smtClean="0"/>
              <a:t>Il </a:t>
            </a:r>
            <a:r>
              <a:rPr lang="it-IT" sz="2400" dirty="0"/>
              <a:t>Decreto Interministeriale 248 del 11.04.16 ha approvato lo schema di bilancio consolidato per le Università e ha definito i principi generali con particolare riguardo all’area di consolidamento</a:t>
            </a:r>
            <a:r>
              <a:rPr lang="it-IT" sz="2400" dirty="0" smtClean="0"/>
              <a:t>.</a:t>
            </a:r>
          </a:p>
          <a:p>
            <a:pPr eaLnBrk="1" hangingPunct="1">
              <a:spcBef>
                <a:spcPct val="0"/>
              </a:spcBef>
              <a:buClrTx/>
              <a:buSzTx/>
              <a:buFontTx/>
              <a:buNone/>
            </a:pPr>
            <a:r>
              <a:rPr lang="it-IT" sz="2400" dirty="0"/>
              <a:t/>
            </a:r>
            <a:br>
              <a:rPr lang="it-IT" sz="2400" dirty="0"/>
            </a:br>
            <a:r>
              <a:rPr lang="it-IT" sz="2400" dirty="0"/>
              <a:t>Lo stesso Decreto, però, dà atto che esso viene approvato ai sensi dell’art. 6 del </a:t>
            </a:r>
            <a:r>
              <a:rPr lang="it-IT" sz="2400" dirty="0" err="1"/>
              <a:t>D.Lgs.</a:t>
            </a:r>
            <a:r>
              <a:rPr lang="it-IT" sz="2400" dirty="0"/>
              <a:t> 18/12 nelle more della adozione (che un anno fa si diceva nel decreto stesso essere prossima, ma che ancora non c’è stata) del provvedimento previsto dall’art. 18 del </a:t>
            </a:r>
            <a:r>
              <a:rPr lang="it-IT" sz="2400" dirty="0" err="1"/>
              <a:t>D.Lgs.</a:t>
            </a:r>
            <a:r>
              <a:rPr lang="it-IT" sz="2400" dirty="0"/>
              <a:t> 91/11, provvedimento che dovrà fissare le regole generali per la predisposizione del bilancio consolidato di tutte le Amministrazioni Pubbliche, regole generali cui dovranno attenersi anche le Università. </a:t>
            </a:r>
            <a:endParaRPr lang="it-IT" sz="2400" dirty="0" smtClean="0"/>
          </a:p>
        </p:txBody>
      </p:sp>
    </p:spTree>
    <p:extLst>
      <p:ext uri="{BB962C8B-B14F-4D97-AF65-F5344CB8AC3E}">
        <p14:creationId xmlns:p14="http://schemas.microsoft.com/office/powerpoint/2010/main" val="42922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chemeClr val="tx1"/>
                </a:solidFill>
              </a:rPr>
              <a:t>CONSOLIDAMENTO INTEGRALE</a:t>
            </a:r>
            <a:endParaRPr lang="it-IT" sz="3600" dirty="0">
              <a:solidFill>
                <a:schemeClr val="tx1"/>
              </a:solidFill>
            </a:endParaRPr>
          </a:p>
        </p:txBody>
      </p:sp>
      <p:sp>
        <p:nvSpPr>
          <p:cNvPr id="3" name="Segnaposto contenuto 2"/>
          <p:cNvSpPr>
            <a:spLocks noGrp="1"/>
          </p:cNvSpPr>
          <p:nvPr>
            <p:ph idx="1"/>
          </p:nvPr>
        </p:nvSpPr>
        <p:spPr>
          <a:xfrm>
            <a:off x="486419" y="1134839"/>
            <a:ext cx="8255610" cy="5390478"/>
          </a:xfrm>
        </p:spPr>
        <p:txBody>
          <a:bodyPr/>
          <a:lstStyle/>
          <a:p>
            <a:pPr marL="0" indent="0">
              <a:buNone/>
            </a:pPr>
            <a:r>
              <a:rPr lang="it-IT" b="1" dirty="0" smtClean="0">
                <a:solidFill>
                  <a:srgbClr val="000000"/>
                </a:solidFill>
                <a:latin typeface="Times New Roman"/>
                <a:cs typeface="Times New Roman"/>
              </a:rPr>
              <a:t>IL METODO DEL CONSOLIDAMENTO INTEGRALE CONSISTE NELLA </a:t>
            </a:r>
            <a:r>
              <a:rPr lang="it-IT" b="1" dirty="0" smtClean="0">
                <a:latin typeface="Times New Roman"/>
                <a:cs typeface="Times New Roman"/>
              </a:rPr>
              <a:t>SOSTITUZIONE </a:t>
            </a:r>
            <a:r>
              <a:rPr lang="it-IT" b="1" dirty="0" smtClean="0">
                <a:solidFill>
                  <a:schemeClr val="tx1"/>
                </a:solidFill>
                <a:latin typeface="Times New Roman"/>
                <a:cs typeface="Times New Roman"/>
              </a:rPr>
              <a:t>DEL VALORE DELLE PARTECIPAZIONI (ISCRITTO NELL’ATTIVO DELLO S.P. DELLA SOCIETA’ CONTROLLANTE) CON IL </a:t>
            </a:r>
            <a:r>
              <a:rPr lang="it-IT" b="1" dirty="0" smtClean="0">
                <a:latin typeface="Times New Roman"/>
                <a:cs typeface="Times New Roman"/>
              </a:rPr>
              <a:t>TOTALE </a:t>
            </a:r>
            <a:r>
              <a:rPr lang="it-IT" b="1" dirty="0" smtClean="0">
                <a:solidFill>
                  <a:schemeClr val="tx1"/>
                </a:solidFill>
                <a:latin typeface="Times New Roman"/>
                <a:cs typeface="Times New Roman"/>
              </a:rPr>
              <a:t>DELLE ATTIVITA’ E PASSIVITA’ (PATRIMONIO NETTO ESCLUSO) DELLA SOCIETA’ DI RIFERIMENTO </a:t>
            </a:r>
            <a:r>
              <a:rPr lang="it-IT" b="1" dirty="0" smtClean="0">
                <a:latin typeface="Times New Roman"/>
                <a:cs typeface="Times New Roman"/>
              </a:rPr>
              <a:t>INDIPENDENTEMENTE </a:t>
            </a:r>
            <a:r>
              <a:rPr lang="it-IT" b="1" dirty="0" smtClean="0">
                <a:solidFill>
                  <a:schemeClr val="tx1"/>
                </a:solidFill>
                <a:latin typeface="Times New Roman"/>
                <a:cs typeface="Times New Roman"/>
              </a:rPr>
              <a:t>DALLA PERCENTUALE DI PARTECIPAZIONE.</a:t>
            </a:r>
          </a:p>
          <a:p>
            <a:pPr marL="0" indent="0">
              <a:buNone/>
            </a:pPr>
            <a:r>
              <a:rPr lang="it-IT" b="1" dirty="0" smtClean="0">
                <a:solidFill>
                  <a:schemeClr val="tx1"/>
                </a:solidFill>
                <a:latin typeface="Times New Roman"/>
                <a:cs typeface="Times New Roman"/>
              </a:rPr>
              <a:t>(IN MODO ANALOGO COSTI E RICAVI)</a:t>
            </a:r>
            <a:r>
              <a:rPr lang="it-IT" b="1" dirty="0" smtClean="0">
                <a:solidFill>
                  <a:srgbClr val="000000"/>
                </a:solidFill>
                <a:latin typeface="Times New Roman"/>
                <a:cs typeface="Times New Roman"/>
              </a:rPr>
              <a:t> </a:t>
            </a:r>
            <a:endParaRPr lang="it-IT" b="1" dirty="0">
              <a:solidFill>
                <a:srgbClr val="000000"/>
              </a:solidFill>
              <a:latin typeface="Times New Roman"/>
              <a:cs typeface="Times New Roman"/>
            </a:endParaRPr>
          </a:p>
        </p:txBody>
      </p:sp>
      <p:sp>
        <p:nvSpPr>
          <p:cNvPr id="4" name="Freccia destra con strisce 3"/>
          <p:cNvSpPr/>
          <p:nvPr/>
        </p:nvSpPr>
        <p:spPr>
          <a:xfrm rot="5400000">
            <a:off x="4012111" y="4401286"/>
            <a:ext cx="1057488" cy="2704219"/>
          </a:xfrm>
          <a:prstGeom prst="stripedRightArrow">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Segnaposto numero diapositiva 4"/>
          <p:cNvSpPr>
            <a:spLocks noGrp="1"/>
          </p:cNvSpPr>
          <p:nvPr>
            <p:ph type="sldNum" sz="quarter" idx="12"/>
          </p:nvPr>
        </p:nvSpPr>
        <p:spPr/>
        <p:txBody>
          <a:bodyPr/>
          <a:lstStyle/>
          <a:p>
            <a:fld id="{8B37D5FE-740C-46F5-801A-FA5477D9711F}" type="slidenum">
              <a:rPr lang="en-US" smtClean="0"/>
              <a:pPr/>
              <a:t>20</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619696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CONSOLIDAMENTO INTEGRALE</a:t>
            </a:r>
            <a:endParaRPr lang="it-IT" sz="3600" dirty="0">
              <a:solidFill>
                <a:srgbClr val="000000"/>
              </a:solidFill>
            </a:endParaRPr>
          </a:p>
        </p:txBody>
      </p:sp>
      <p:sp>
        <p:nvSpPr>
          <p:cNvPr id="3" name="Segnaposto contenuto 2"/>
          <p:cNvSpPr>
            <a:spLocks noGrp="1"/>
          </p:cNvSpPr>
          <p:nvPr>
            <p:ph idx="1"/>
          </p:nvPr>
        </p:nvSpPr>
        <p:spPr>
          <a:xfrm>
            <a:off x="955674" y="1600200"/>
            <a:ext cx="7934983" cy="4291013"/>
          </a:xfrm>
        </p:spPr>
        <p:txBody>
          <a:bodyPr/>
          <a:lstStyle/>
          <a:p>
            <a:pPr marL="0" indent="0">
              <a:buNone/>
            </a:pPr>
            <a:r>
              <a:rPr lang="it-IT" b="1" dirty="0">
                <a:solidFill>
                  <a:srgbClr val="000000"/>
                </a:solidFill>
                <a:latin typeface="Times New Roman"/>
                <a:cs typeface="Times New Roman"/>
              </a:rPr>
              <a:t> </a:t>
            </a:r>
            <a:r>
              <a:rPr lang="it-IT" b="1" dirty="0" smtClean="0">
                <a:solidFill>
                  <a:srgbClr val="000000"/>
                </a:solidFill>
                <a:latin typeface="Times New Roman"/>
                <a:cs typeface="Times New Roman"/>
              </a:rPr>
              <a:t>                        SP Ateneo                    SP Controllata</a:t>
            </a:r>
          </a:p>
          <a:p>
            <a:pPr marL="0" indent="0">
              <a:buNone/>
            </a:pPr>
            <a:r>
              <a:rPr lang="it-IT" b="1" dirty="0" smtClean="0">
                <a:solidFill>
                  <a:srgbClr val="000000"/>
                </a:solidFill>
                <a:latin typeface="Times New Roman"/>
                <a:cs typeface="Times New Roman"/>
              </a:rPr>
              <a:t>Partecipazione 100                      </a:t>
            </a:r>
            <a:r>
              <a:rPr lang="it-IT" b="1" u="sng" dirty="0" smtClean="0">
                <a:solidFill>
                  <a:srgbClr val="000000"/>
                </a:solidFill>
                <a:latin typeface="Times New Roman"/>
                <a:cs typeface="Times New Roman"/>
              </a:rPr>
              <a:t>Attività 300 </a:t>
            </a:r>
            <a:r>
              <a:rPr lang="it-IT" b="1" dirty="0" smtClean="0">
                <a:solidFill>
                  <a:srgbClr val="000000"/>
                </a:solidFill>
                <a:latin typeface="Times New Roman"/>
                <a:cs typeface="Times New Roman"/>
              </a:rPr>
              <a:t>Netto 100</a:t>
            </a:r>
          </a:p>
          <a:p>
            <a:pPr marL="0" indent="0">
              <a:buNone/>
            </a:pPr>
            <a:r>
              <a:rPr lang="it-IT" b="1" dirty="0">
                <a:solidFill>
                  <a:srgbClr val="000000"/>
                </a:solidFill>
                <a:latin typeface="Times New Roman"/>
                <a:cs typeface="Times New Roman"/>
              </a:rPr>
              <a:t> </a:t>
            </a:r>
            <a:r>
              <a:rPr lang="it-IT" b="1" dirty="0" smtClean="0">
                <a:solidFill>
                  <a:srgbClr val="000000"/>
                </a:solidFill>
                <a:latin typeface="Times New Roman"/>
                <a:cs typeface="Times New Roman"/>
              </a:rPr>
              <a:t>                                                                          </a:t>
            </a:r>
            <a:r>
              <a:rPr lang="it-IT" b="1" u="sng" dirty="0" err="1" smtClean="0">
                <a:solidFill>
                  <a:srgbClr val="000000"/>
                </a:solidFill>
                <a:latin typeface="Times New Roman"/>
                <a:cs typeface="Times New Roman"/>
              </a:rPr>
              <a:t>Passivita’</a:t>
            </a:r>
            <a:r>
              <a:rPr lang="it-IT" b="1" u="sng" dirty="0" smtClean="0">
                <a:solidFill>
                  <a:srgbClr val="000000"/>
                </a:solidFill>
                <a:latin typeface="Times New Roman"/>
                <a:cs typeface="Times New Roman"/>
              </a:rPr>
              <a:t> 200                 </a:t>
            </a:r>
            <a:endParaRPr lang="it-IT" b="1" u="sng" dirty="0">
              <a:solidFill>
                <a:srgbClr val="000000"/>
              </a:solidFill>
              <a:latin typeface="Times New Roman"/>
              <a:cs typeface="Times New Roman"/>
            </a:endParaRPr>
          </a:p>
        </p:txBody>
      </p:sp>
      <p:cxnSp>
        <p:nvCxnSpPr>
          <p:cNvPr id="5" name="Connettore 1 4"/>
          <p:cNvCxnSpPr/>
          <p:nvPr/>
        </p:nvCxnSpPr>
        <p:spPr>
          <a:xfrm>
            <a:off x="2364536" y="2188616"/>
            <a:ext cx="237804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Connettore 1 6"/>
          <p:cNvCxnSpPr/>
          <p:nvPr/>
        </p:nvCxnSpPr>
        <p:spPr>
          <a:xfrm>
            <a:off x="5533803" y="2188616"/>
            <a:ext cx="237804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Connettore 1 7"/>
          <p:cNvCxnSpPr/>
          <p:nvPr/>
        </p:nvCxnSpPr>
        <p:spPr>
          <a:xfrm>
            <a:off x="3543820" y="2192407"/>
            <a:ext cx="0" cy="1960969"/>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Connettore 1 9"/>
          <p:cNvCxnSpPr/>
          <p:nvPr/>
        </p:nvCxnSpPr>
        <p:spPr>
          <a:xfrm flipV="1">
            <a:off x="6722827" y="2188616"/>
            <a:ext cx="0" cy="1725486"/>
          </a:xfrm>
          <a:prstGeom prst="line">
            <a:avLst/>
          </a:prstGeom>
        </p:spPr>
        <p:style>
          <a:lnRef idx="2">
            <a:schemeClr val="accent1"/>
          </a:lnRef>
          <a:fillRef idx="0">
            <a:schemeClr val="accent1"/>
          </a:fillRef>
          <a:effectRef idx="1">
            <a:schemeClr val="accent1"/>
          </a:effectRef>
          <a:fontRef idx="minor">
            <a:schemeClr val="tx1"/>
          </a:fontRef>
        </p:style>
      </p:cxnSp>
      <p:sp>
        <p:nvSpPr>
          <p:cNvPr id="14" name="Freccia curva 13"/>
          <p:cNvSpPr/>
          <p:nvPr/>
        </p:nvSpPr>
        <p:spPr>
          <a:xfrm rot="10800000">
            <a:off x="2148350" y="2697954"/>
            <a:ext cx="3989050" cy="868680"/>
          </a:xfrm>
          <a:prstGeom prst="bentArrow">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5" name="Freccia curva 14"/>
          <p:cNvSpPr/>
          <p:nvPr/>
        </p:nvSpPr>
        <p:spPr>
          <a:xfrm rot="10800000">
            <a:off x="3688676" y="3284694"/>
            <a:ext cx="3844193" cy="868681"/>
          </a:xfrm>
          <a:prstGeom prst="bentArrow">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cxnSp>
        <p:nvCxnSpPr>
          <p:cNvPr id="18" name="Connettore 1 17"/>
          <p:cNvCxnSpPr/>
          <p:nvPr/>
        </p:nvCxnSpPr>
        <p:spPr>
          <a:xfrm>
            <a:off x="1661931" y="2192407"/>
            <a:ext cx="560733" cy="617667"/>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Connettore 1 19"/>
          <p:cNvCxnSpPr/>
          <p:nvPr/>
        </p:nvCxnSpPr>
        <p:spPr>
          <a:xfrm flipH="1">
            <a:off x="1661931" y="2192407"/>
            <a:ext cx="560734" cy="617667"/>
          </a:xfrm>
          <a:prstGeom prst="line">
            <a:avLst/>
          </a:prstGeom>
        </p:spPr>
        <p:style>
          <a:lnRef idx="2">
            <a:schemeClr val="accent1"/>
          </a:lnRef>
          <a:fillRef idx="0">
            <a:schemeClr val="accent1"/>
          </a:fillRef>
          <a:effectRef idx="1">
            <a:schemeClr val="accent1"/>
          </a:effectRef>
          <a:fontRef idx="minor">
            <a:schemeClr val="tx1"/>
          </a:fontRef>
        </p:style>
      </p:cxnSp>
      <p:sp>
        <p:nvSpPr>
          <p:cNvPr id="4" name="Segnaposto numero diapositiva 3"/>
          <p:cNvSpPr>
            <a:spLocks noGrp="1"/>
          </p:cNvSpPr>
          <p:nvPr>
            <p:ph type="sldNum" sz="quarter" idx="12"/>
          </p:nvPr>
        </p:nvSpPr>
        <p:spPr/>
        <p:txBody>
          <a:bodyPr/>
          <a:lstStyle/>
          <a:p>
            <a:fld id="{8B37D5FE-740C-46F5-801A-FA5477D9711F}" type="slidenum">
              <a:rPr lang="en-US" smtClean="0"/>
              <a:pPr/>
              <a:t>21</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882011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PROCEDURA DI CONSOLIDAMENTO</a:t>
            </a:r>
            <a:endParaRPr lang="it-IT" sz="3600" dirty="0">
              <a:solidFill>
                <a:srgbClr val="000000"/>
              </a:solidFill>
            </a:endParaRPr>
          </a:p>
        </p:txBody>
      </p:sp>
      <p:sp>
        <p:nvSpPr>
          <p:cNvPr id="3" name="Segnaposto contenuto 2"/>
          <p:cNvSpPr>
            <a:spLocks noGrp="1"/>
          </p:cNvSpPr>
          <p:nvPr>
            <p:ph idx="1"/>
          </p:nvPr>
        </p:nvSpPr>
        <p:spPr>
          <a:xfrm>
            <a:off x="513442" y="1600200"/>
            <a:ext cx="8336680" cy="4884587"/>
          </a:xfrm>
        </p:spPr>
        <p:txBody>
          <a:bodyPr>
            <a:normAutofit fontScale="92500" lnSpcReduction="10000"/>
          </a:bodyPr>
          <a:lstStyle/>
          <a:p>
            <a:pPr>
              <a:buFont typeface="+mj-lt"/>
              <a:buAutoNum type="alphaLcPeriod"/>
            </a:pPr>
            <a:r>
              <a:rPr lang="it-IT" b="1" dirty="0" smtClean="0">
                <a:solidFill>
                  <a:srgbClr val="000000"/>
                </a:solidFill>
                <a:latin typeface="Times New Roman"/>
                <a:cs typeface="Times New Roman"/>
              </a:rPr>
              <a:t> </a:t>
            </a:r>
            <a:r>
              <a:rPr lang="it-IT" sz="2800" b="1" dirty="0" smtClean="0">
                <a:solidFill>
                  <a:srgbClr val="000000"/>
                </a:solidFill>
                <a:latin typeface="Times New Roman"/>
                <a:cs typeface="Times New Roman"/>
              </a:rPr>
              <a:t>Ripresa integrale dei bilanci delle singole controllate</a:t>
            </a:r>
          </a:p>
          <a:p>
            <a:pPr>
              <a:buFont typeface="+mj-lt"/>
              <a:buAutoNum type="alphaLcPeriod"/>
            </a:pPr>
            <a:r>
              <a:rPr lang="it-IT" sz="2800" b="1" dirty="0">
                <a:solidFill>
                  <a:srgbClr val="000000"/>
                </a:solidFill>
                <a:latin typeface="Times New Roman"/>
                <a:cs typeface="Times New Roman"/>
              </a:rPr>
              <a:t> </a:t>
            </a:r>
            <a:r>
              <a:rPr lang="it-IT" sz="2800" b="1" dirty="0" smtClean="0">
                <a:solidFill>
                  <a:srgbClr val="000000"/>
                </a:solidFill>
                <a:latin typeface="Times New Roman"/>
                <a:cs typeface="Times New Roman"/>
              </a:rPr>
              <a:t>Eliminazione delle partecipazioni contro la frazione di PN</a:t>
            </a:r>
          </a:p>
          <a:p>
            <a:pPr>
              <a:buFont typeface="+mj-lt"/>
              <a:buAutoNum type="alphaLcPeriod"/>
            </a:pPr>
            <a:r>
              <a:rPr lang="it-IT" sz="2800" b="1" dirty="0">
                <a:solidFill>
                  <a:srgbClr val="000000"/>
                </a:solidFill>
                <a:latin typeface="Times New Roman"/>
                <a:cs typeface="Times New Roman"/>
              </a:rPr>
              <a:t> </a:t>
            </a:r>
            <a:r>
              <a:rPr lang="it-IT" sz="2800" b="1" dirty="0" smtClean="0">
                <a:solidFill>
                  <a:srgbClr val="000000"/>
                </a:solidFill>
                <a:latin typeface="Times New Roman"/>
                <a:cs typeface="Times New Roman"/>
              </a:rPr>
              <a:t>Determinazione  e trattamento dell’eventuale differenza</a:t>
            </a:r>
          </a:p>
          <a:p>
            <a:pPr>
              <a:buFont typeface="+mj-lt"/>
              <a:buAutoNum type="alphaLcPeriod"/>
            </a:pPr>
            <a:r>
              <a:rPr lang="it-IT" sz="2800" b="1" dirty="0">
                <a:solidFill>
                  <a:srgbClr val="000000"/>
                </a:solidFill>
                <a:latin typeface="Times New Roman"/>
                <a:cs typeface="Times New Roman"/>
              </a:rPr>
              <a:t> </a:t>
            </a:r>
            <a:r>
              <a:rPr lang="it-IT" sz="2800" b="1" dirty="0" smtClean="0">
                <a:solidFill>
                  <a:srgbClr val="000000"/>
                </a:solidFill>
                <a:latin typeface="Times New Roman"/>
                <a:cs typeface="Times New Roman"/>
              </a:rPr>
              <a:t>Determinazione ed iscrizione degli interessi di minoranza</a:t>
            </a:r>
          </a:p>
          <a:p>
            <a:pPr>
              <a:buFont typeface="+mj-lt"/>
              <a:buAutoNum type="alphaLcPeriod"/>
            </a:pPr>
            <a:r>
              <a:rPr lang="it-IT" sz="2800" b="1" dirty="0">
                <a:solidFill>
                  <a:srgbClr val="000000"/>
                </a:solidFill>
                <a:latin typeface="Times New Roman"/>
                <a:cs typeface="Times New Roman"/>
              </a:rPr>
              <a:t> </a:t>
            </a:r>
            <a:r>
              <a:rPr lang="it-IT" sz="2800" b="1" dirty="0" smtClean="0">
                <a:solidFill>
                  <a:srgbClr val="000000"/>
                </a:solidFill>
                <a:latin typeface="Times New Roman"/>
                <a:cs typeface="Times New Roman"/>
              </a:rPr>
              <a:t>Trattamento delle azioni proprie e delle partecipazioni reciproche e circolari (fattispecie non presente per le Università)</a:t>
            </a:r>
            <a:endParaRPr lang="it-IT" sz="2800" b="1" dirty="0">
              <a:solidFill>
                <a:srgbClr val="000000"/>
              </a:solidFill>
              <a:latin typeface="Times New Roman"/>
              <a:cs typeface="Times New Roman"/>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22</a:t>
            </a:fld>
            <a:endParaRPr lang="en-US"/>
          </a:p>
        </p:txBody>
      </p:sp>
      <p:sp>
        <p:nvSpPr>
          <p:cNvPr id="5" name="Segnaposto piè di pagina 4"/>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702285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sz="3200" dirty="0" smtClean="0">
                <a:solidFill>
                  <a:schemeClr val="tx1"/>
                </a:solidFill>
              </a:rPr>
              <a:t>OPERAZIONI NECESSARIE PER IL CONSOLIDAMENTO</a:t>
            </a:r>
            <a:endParaRPr lang="it-IT" sz="3200" dirty="0">
              <a:solidFill>
                <a:schemeClr val="tx1"/>
              </a:solidFill>
            </a:endParaRPr>
          </a:p>
        </p:txBody>
      </p:sp>
      <p:sp>
        <p:nvSpPr>
          <p:cNvPr id="6" name="Segnaposto contenuto 5"/>
          <p:cNvSpPr>
            <a:spLocks noGrp="1"/>
          </p:cNvSpPr>
          <p:nvPr>
            <p:ph idx="1"/>
          </p:nvPr>
        </p:nvSpPr>
        <p:spPr>
          <a:xfrm>
            <a:off x="349886" y="2138715"/>
            <a:ext cx="8552757" cy="4033485"/>
          </a:xfrm>
        </p:spPr>
        <p:txBody>
          <a:bodyPr>
            <a:normAutofit fontScale="77500" lnSpcReduction="20000"/>
          </a:bodyPr>
          <a:lstStyle/>
          <a:p>
            <a:pPr>
              <a:buFont typeface="+mj-ea"/>
              <a:buAutoNum type="circleNumDbPlain"/>
            </a:pPr>
            <a:r>
              <a:rPr lang="it-IT" sz="3600" dirty="0" smtClean="0">
                <a:solidFill>
                  <a:srgbClr val="000000"/>
                </a:solidFill>
              </a:rPr>
              <a:t> </a:t>
            </a:r>
            <a:r>
              <a:rPr lang="it-IT" sz="3600" dirty="0" smtClean="0">
                <a:solidFill>
                  <a:srgbClr val="000000"/>
                </a:solidFill>
                <a:latin typeface="Times New Roman"/>
                <a:cs typeface="Times New Roman"/>
              </a:rPr>
              <a:t>DEFINIZIONE DELL’AREA DI CONSOLIDAMENTO</a:t>
            </a:r>
          </a:p>
          <a:p>
            <a:pPr>
              <a:buFont typeface="+mj-ea"/>
              <a:buAutoNum type="circleNumDbPlain"/>
            </a:pPr>
            <a:r>
              <a:rPr lang="it-IT" sz="3600" dirty="0">
                <a:solidFill>
                  <a:srgbClr val="000000"/>
                </a:solidFill>
                <a:latin typeface="Times New Roman"/>
                <a:cs typeface="Times New Roman"/>
              </a:rPr>
              <a:t> </a:t>
            </a:r>
            <a:r>
              <a:rPr lang="it-IT" sz="3600" dirty="0" smtClean="0">
                <a:solidFill>
                  <a:srgbClr val="000000"/>
                </a:solidFill>
                <a:latin typeface="Times New Roman"/>
                <a:cs typeface="Times New Roman"/>
              </a:rPr>
              <a:t>OMOGENIZZAZIONE DEI BILANCI</a:t>
            </a:r>
          </a:p>
          <a:p>
            <a:pPr>
              <a:buFont typeface="+mj-ea"/>
              <a:buAutoNum type="circleNumDbPlain"/>
            </a:pPr>
            <a:r>
              <a:rPr lang="it-IT" sz="3600" dirty="0">
                <a:solidFill>
                  <a:srgbClr val="000000"/>
                </a:solidFill>
                <a:latin typeface="Times New Roman"/>
                <a:cs typeface="Times New Roman"/>
              </a:rPr>
              <a:t> </a:t>
            </a:r>
            <a:r>
              <a:rPr lang="it-IT" sz="3600" dirty="0" smtClean="0">
                <a:solidFill>
                  <a:srgbClr val="000000"/>
                </a:solidFill>
                <a:latin typeface="Times New Roman"/>
                <a:cs typeface="Times New Roman"/>
              </a:rPr>
              <a:t>CONSOLIDAMENTO DEI BILANCI</a:t>
            </a:r>
          </a:p>
          <a:p>
            <a:pPr marL="0" indent="0">
              <a:buNone/>
            </a:pPr>
            <a:endParaRPr lang="it-IT" dirty="0" smtClean="0">
              <a:solidFill>
                <a:srgbClr val="000000"/>
              </a:solidFill>
              <a:latin typeface="Times New Roman"/>
              <a:cs typeface="Times New Roman"/>
            </a:endParaRPr>
          </a:p>
          <a:p>
            <a:pPr>
              <a:buFont typeface="+mj-ea"/>
              <a:buAutoNum type="circleNumDbPlain"/>
            </a:pPr>
            <a:endParaRPr lang="it-IT" dirty="0" smtClean="0">
              <a:solidFill>
                <a:srgbClr val="000000"/>
              </a:solidFill>
              <a:latin typeface="Times New Roman"/>
              <a:cs typeface="Times New Roman"/>
            </a:endParaRPr>
          </a:p>
          <a:p>
            <a:pPr>
              <a:buFont typeface="+mj-ea"/>
              <a:buAutoNum type="circleNumDbPlain"/>
            </a:pPr>
            <a:endParaRPr lang="it-IT" dirty="0" smtClean="0">
              <a:solidFill>
                <a:srgbClr val="000000"/>
              </a:solidFill>
              <a:latin typeface="Times New Roman"/>
              <a:cs typeface="Times New Roman"/>
            </a:endParaRPr>
          </a:p>
          <a:p>
            <a:pPr marL="0" indent="0">
              <a:buNone/>
            </a:pPr>
            <a:r>
              <a:rPr lang="it-IT" sz="2000" dirty="0" smtClean="0">
                <a:solidFill>
                  <a:srgbClr val="000000"/>
                </a:solidFill>
                <a:latin typeface="Times New Roman"/>
                <a:cs typeface="Times New Roman"/>
              </a:rPr>
              <a:t> </a:t>
            </a:r>
            <a:endParaRPr lang="it-IT" dirty="0">
              <a:solidFill>
                <a:srgbClr val="000000"/>
              </a:solidFill>
            </a:endParaRPr>
          </a:p>
        </p:txBody>
      </p:sp>
      <p:sp>
        <p:nvSpPr>
          <p:cNvPr id="2" name="Segnaposto numero diapositiva 1"/>
          <p:cNvSpPr>
            <a:spLocks noGrp="1"/>
          </p:cNvSpPr>
          <p:nvPr>
            <p:ph type="sldNum" sz="quarter" idx="12"/>
          </p:nvPr>
        </p:nvSpPr>
        <p:spPr/>
        <p:txBody>
          <a:bodyPr/>
          <a:lstStyle/>
          <a:p>
            <a:fld id="{8B37D5FE-740C-46F5-801A-FA5477D9711F}" type="slidenum">
              <a:rPr lang="en-US" smtClean="0"/>
              <a:pPr/>
              <a:t>23</a:t>
            </a:fld>
            <a:endParaRPr lang="en-US"/>
          </a:p>
        </p:txBody>
      </p:sp>
      <p:sp>
        <p:nvSpPr>
          <p:cNvPr id="3" name="Segnaposto piè di pagina 2"/>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979907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p:cNvSpPr>
            <a:spLocks noGrp="1"/>
          </p:cNvSpPr>
          <p:nvPr>
            <p:ph type="title"/>
          </p:nvPr>
        </p:nvSpPr>
        <p:spPr/>
        <p:txBody>
          <a:bodyPr/>
          <a:lstStyle/>
          <a:p>
            <a:r>
              <a:rPr lang="it-IT" sz="3600" dirty="0" smtClean="0">
                <a:solidFill>
                  <a:srgbClr val="000000"/>
                </a:solidFill>
              </a:rPr>
              <a:t>AREA DI CONSOLIDAMENTO </a:t>
            </a:r>
            <a:br>
              <a:rPr lang="it-IT" sz="3600" dirty="0" smtClean="0">
                <a:solidFill>
                  <a:srgbClr val="000000"/>
                </a:solidFill>
              </a:rPr>
            </a:br>
            <a:r>
              <a:rPr lang="it-IT" sz="3600" dirty="0" smtClean="0">
                <a:solidFill>
                  <a:srgbClr val="000000"/>
                </a:solidFill>
              </a:rPr>
              <a:t>(art.6 del </a:t>
            </a:r>
            <a:r>
              <a:rPr lang="it-IT" sz="3600" dirty="0" err="1" smtClean="0">
                <a:solidFill>
                  <a:srgbClr val="000000"/>
                </a:solidFill>
              </a:rPr>
              <a:t>D.Lgs.</a:t>
            </a:r>
            <a:r>
              <a:rPr lang="it-IT" sz="3600" dirty="0" smtClean="0">
                <a:solidFill>
                  <a:srgbClr val="000000"/>
                </a:solidFill>
              </a:rPr>
              <a:t> 18/12)</a:t>
            </a:r>
            <a:endParaRPr lang="it-IT" sz="3600" dirty="0">
              <a:solidFill>
                <a:srgbClr val="000000"/>
              </a:solidFill>
            </a:endParaRPr>
          </a:p>
        </p:txBody>
      </p:sp>
      <p:sp>
        <p:nvSpPr>
          <p:cNvPr id="29" name="Segnaposto contenuto 28"/>
          <p:cNvSpPr>
            <a:spLocks noGrp="1"/>
          </p:cNvSpPr>
          <p:nvPr>
            <p:ph idx="1"/>
          </p:nvPr>
        </p:nvSpPr>
        <p:spPr>
          <a:xfrm>
            <a:off x="536823" y="1393176"/>
            <a:ext cx="8301122" cy="5101464"/>
          </a:xfrm>
        </p:spPr>
        <p:txBody>
          <a:bodyPr>
            <a:normAutofit fontScale="70000" lnSpcReduction="20000"/>
          </a:bodyPr>
          <a:lstStyle/>
          <a:p>
            <a:pPr marL="0" indent="0" algn="just">
              <a:buNone/>
            </a:pPr>
            <a:r>
              <a:rPr lang="it-IT" b="1" dirty="0">
                <a:solidFill>
                  <a:srgbClr val="000000"/>
                </a:solidFill>
              </a:rPr>
              <a:t>L'area di consolidamento  </a:t>
            </a:r>
            <a:r>
              <a:rPr lang="it-IT" dirty="0" err="1">
                <a:solidFill>
                  <a:srgbClr val="000000"/>
                </a:solidFill>
              </a:rPr>
              <a:t>e'</a:t>
            </a:r>
            <a:r>
              <a:rPr lang="it-IT" dirty="0">
                <a:solidFill>
                  <a:srgbClr val="000000"/>
                </a:solidFill>
              </a:rPr>
              <a:t>  costituita  dai  seguenti  enti  e </a:t>
            </a:r>
            <a:r>
              <a:rPr lang="it-IT" dirty="0" err="1">
                <a:solidFill>
                  <a:srgbClr val="000000"/>
                </a:solidFill>
              </a:rPr>
              <a:t>societa'</a:t>
            </a:r>
            <a:r>
              <a:rPr lang="it-IT" dirty="0">
                <a:solidFill>
                  <a:srgbClr val="000000"/>
                </a:solidFill>
              </a:rPr>
              <a:t>, anche se non definiti amministrazioni  pubbliche  ai  sensi dell'articolo 1, comma 2, della legge 31 dicembre 2009, n. 196</a:t>
            </a:r>
            <a:r>
              <a:rPr lang="it-IT" dirty="0" smtClean="0">
                <a:solidFill>
                  <a:srgbClr val="000000"/>
                </a:solidFill>
              </a:rPr>
              <a:t>:</a:t>
            </a:r>
          </a:p>
          <a:p>
            <a:pPr algn="just">
              <a:buAutoNum type="alphaLcParenR"/>
            </a:pPr>
            <a:r>
              <a:rPr lang="it-IT" b="1" dirty="0" smtClean="0">
                <a:solidFill>
                  <a:srgbClr val="000000"/>
                </a:solidFill>
              </a:rPr>
              <a:t>fondazioni </a:t>
            </a:r>
            <a:r>
              <a:rPr lang="it-IT" b="1" dirty="0">
                <a:solidFill>
                  <a:srgbClr val="000000"/>
                </a:solidFill>
              </a:rPr>
              <a:t>universitarie </a:t>
            </a:r>
            <a:r>
              <a:rPr lang="it-IT" dirty="0">
                <a:solidFill>
                  <a:srgbClr val="000000"/>
                </a:solidFill>
              </a:rPr>
              <a:t>istituite ai sensi dell'articolo  59</a:t>
            </a:r>
            <a:r>
              <a:rPr lang="it-IT" dirty="0" smtClean="0">
                <a:solidFill>
                  <a:srgbClr val="000000"/>
                </a:solidFill>
              </a:rPr>
              <a:t>, comma  </a:t>
            </a:r>
            <a:r>
              <a:rPr lang="it-IT" dirty="0">
                <a:solidFill>
                  <a:srgbClr val="000000"/>
                </a:solidFill>
              </a:rPr>
              <a:t>3,  della  legge  23  dicembre  2000,  n.  388,  e  successive modificazioni; </a:t>
            </a:r>
            <a:endParaRPr lang="it-IT" dirty="0" smtClean="0">
              <a:solidFill>
                <a:srgbClr val="000000"/>
              </a:solidFill>
            </a:endParaRPr>
          </a:p>
          <a:p>
            <a:pPr algn="just">
              <a:buAutoNum type="alphaLcParenR"/>
            </a:pPr>
            <a:r>
              <a:rPr lang="it-IT" b="1" dirty="0" err="1" smtClean="0">
                <a:solidFill>
                  <a:srgbClr val="000000"/>
                </a:solidFill>
              </a:rPr>
              <a:t>societa</a:t>
            </a:r>
            <a:r>
              <a:rPr lang="it-IT" b="1" dirty="0" err="1">
                <a:solidFill>
                  <a:srgbClr val="000000"/>
                </a:solidFill>
              </a:rPr>
              <a:t>'</a:t>
            </a:r>
            <a:r>
              <a:rPr lang="it-IT" b="1" dirty="0">
                <a:solidFill>
                  <a:srgbClr val="000000"/>
                </a:solidFill>
              </a:rPr>
              <a:t> di capitali controllate dalle  </a:t>
            </a:r>
            <a:r>
              <a:rPr lang="it-IT" b="1" dirty="0" err="1">
                <a:solidFill>
                  <a:srgbClr val="000000"/>
                </a:solidFill>
              </a:rPr>
              <a:t>universita'</a:t>
            </a:r>
            <a:r>
              <a:rPr lang="it-IT" b="1" dirty="0">
                <a:solidFill>
                  <a:srgbClr val="000000"/>
                </a:solidFill>
              </a:rPr>
              <a:t>  </a:t>
            </a:r>
            <a:r>
              <a:rPr lang="it-IT" dirty="0">
                <a:solidFill>
                  <a:srgbClr val="000000"/>
                </a:solidFill>
              </a:rPr>
              <a:t>ai  sensi del codice civile, art. 2359; </a:t>
            </a:r>
            <a:endParaRPr lang="it-IT" dirty="0" smtClean="0">
              <a:solidFill>
                <a:srgbClr val="000000"/>
              </a:solidFill>
            </a:endParaRPr>
          </a:p>
          <a:p>
            <a:pPr algn="just">
              <a:buAutoNum type="alphaLcParenR"/>
            </a:pPr>
            <a:r>
              <a:rPr lang="it-IT" b="1" dirty="0" smtClean="0">
                <a:solidFill>
                  <a:srgbClr val="000000"/>
                </a:solidFill>
              </a:rPr>
              <a:t>altri </a:t>
            </a:r>
            <a:r>
              <a:rPr lang="it-IT" b="1" dirty="0">
                <a:solidFill>
                  <a:srgbClr val="000000"/>
                </a:solidFill>
              </a:rPr>
              <a:t>enti  </a:t>
            </a:r>
            <a:r>
              <a:rPr lang="it-IT" dirty="0">
                <a:solidFill>
                  <a:srgbClr val="000000"/>
                </a:solidFill>
              </a:rPr>
              <a:t>nei  quali  le  </a:t>
            </a:r>
            <a:r>
              <a:rPr lang="it-IT" dirty="0" err="1">
                <a:solidFill>
                  <a:srgbClr val="000000"/>
                </a:solidFill>
              </a:rPr>
              <a:t>universita'</a:t>
            </a:r>
            <a:r>
              <a:rPr lang="it-IT" dirty="0">
                <a:solidFill>
                  <a:srgbClr val="000000"/>
                </a:solidFill>
              </a:rPr>
              <a:t>  hanno  il  potere  di esercitare la </a:t>
            </a:r>
            <a:r>
              <a:rPr lang="it-IT" b="1" dirty="0">
                <a:solidFill>
                  <a:srgbClr val="000000"/>
                </a:solidFill>
              </a:rPr>
              <a:t>maggioranza dei voti nell'assemblea dei soci</a:t>
            </a:r>
            <a:r>
              <a:rPr lang="it-IT" dirty="0" smtClean="0">
                <a:solidFill>
                  <a:srgbClr val="000000"/>
                </a:solidFill>
              </a:rPr>
              <a:t>;</a:t>
            </a:r>
          </a:p>
          <a:p>
            <a:pPr algn="just">
              <a:buAutoNum type="alphaLcParenR"/>
            </a:pPr>
            <a:r>
              <a:rPr lang="it-IT" b="1" dirty="0" smtClean="0">
                <a:solidFill>
                  <a:srgbClr val="000000"/>
                </a:solidFill>
              </a:rPr>
              <a:t>altri </a:t>
            </a:r>
            <a:r>
              <a:rPr lang="it-IT" b="1" dirty="0">
                <a:solidFill>
                  <a:srgbClr val="000000"/>
                </a:solidFill>
              </a:rPr>
              <a:t>enti  </a:t>
            </a:r>
            <a:r>
              <a:rPr lang="it-IT" dirty="0">
                <a:solidFill>
                  <a:srgbClr val="000000"/>
                </a:solidFill>
              </a:rPr>
              <a:t>nei  quali  le  </a:t>
            </a:r>
            <a:r>
              <a:rPr lang="it-IT" dirty="0" err="1">
                <a:solidFill>
                  <a:srgbClr val="000000"/>
                </a:solidFill>
              </a:rPr>
              <a:t>universita'</a:t>
            </a:r>
            <a:r>
              <a:rPr lang="it-IT" dirty="0">
                <a:solidFill>
                  <a:srgbClr val="000000"/>
                </a:solidFill>
              </a:rPr>
              <a:t>  possono  </a:t>
            </a:r>
            <a:r>
              <a:rPr lang="it-IT" b="1" dirty="0">
                <a:solidFill>
                  <a:srgbClr val="000000"/>
                </a:solidFill>
              </a:rPr>
              <a:t>nominare  la maggioranza dei componenti degli organi di amministrazione</a:t>
            </a:r>
            <a:r>
              <a:rPr lang="it-IT" dirty="0">
                <a:solidFill>
                  <a:srgbClr val="000000"/>
                </a:solidFill>
              </a:rPr>
              <a:t>. </a:t>
            </a:r>
            <a:r>
              <a:rPr lang="it-IT" dirty="0" smtClean="0">
                <a:solidFill>
                  <a:srgbClr val="000000"/>
                </a:solidFill>
              </a:rPr>
              <a:t> </a:t>
            </a:r>
            <a:endParaRPr lang="it-IT" dirty="0">
              <a:solidFill>
                <a:srgbClr val="000000"/>
              </a:solidFill>
            </a:endParaRPr>
          </a:p>
          <a:p>
            <a:pPr marL="0" indent="0" algn="just">
              <a:buNone/>
            </a:pPr>
            <a:r>
              <a:rPr lang="it-IT" dirty="0">
                <a:solidFill>
                  <a:srgbClr val="000000"/>
                </a:solidFill>
              </a:rPr>
              <a:t>I  principi  contabili  di  consolidamento  sono  stabiliti   e aggiornati con decreto del MIUR, di concerto con il MEF, sentita la CRUI.  </a:t>
            </a:r>
          </a:p>
          <a:p>
            <a:pPr marL="0" indent="0" algn="just">
              <a:buNone/>
            </a:pPr>
            <a:r>
              <a:rPr lang="it-IT" dirty="0">
                <a:solidFill>
                  <a:srgbClr val="000000"/>
                </a:solidFill>
              </a:rPr>
              <a:t>Con  le  medesime </a:t>
            </a:r>
            <a:r>
              <a:rPr lang="it-IT" dirty="0" err="1">
                <a:solidFill>
                  <a:srgbClr val="000000"/>
                </a:solidFill>
              </a:rPr>
              <a:t>modalita'</a:t>
            </a:r>
            <a:r>
              <a:rPr lang="it-IT" dirty="0">
                <a:solidFill>
                  <a:srgbClr val="000000"/>
                </a:solidFill>
              </a:rPr>
              <a:t> </a:t>
            </a:r>
            <a:r>
              <a:rPr lang="it-IT" dirty="0" err="1">
                <a:solidFill>
                  <a:srgbClr val="000000"/>
                </a:solidFill>
              </a:rPr>
              <a:t>e'</a:t>
            </a:r>
            <a:r>
              <a:rPr lang="it-IT" dirty="0">
                <a:solidFill>
                  <a:srgbClr val="000000"/>
                </a:solidFill>
              </a:rPr>
              <a:t> aggiornata l'area di consolidamento di cui sopra. </a:t>
            </a:r>
          </a:p>
        </p:txBody>
      </p:sp>
      <p:sp>
        <p:nvSpPr>
          <p:cNvPr id="16" name="CasellaDiTesto 15"/>
          <p:cNvSpPr txBox="1"/>
          <p:nvPr/>
        </p:nvSpPr>
        <p:spPr>
          <a:xfrm>
            <a:off x="8432054" y="3312790"/>
            <a:ext cx="184666" cy="646331"/>
          </a:xfrm>
          <a:prstGeom prst="rect">
            <a:avLst/>
          </a:prstGeom>
          <a:noFill/>
        </p:spPr>
        <p:txBody>
          <a:bodyPr wrap="none" rtlCol="0">
            <a:spAutoFit/>
          </a:bodyPr>
          <a:lstStyle/>
          <a:p>
            <a:endParaRPr lang="it-IT" dirty="0" smtClean="0"/>
          </a:p>
          <a:p>
            <a:endParaRPr lang="it-IT" dirty="0"/>
          </a:p>
        </p:txBody>
      </p:sp>
      <p:sp>
        <p:nvSpPr>
          <p:cNvPr id="26" name="CasellaDiTesto 25"/>
          <p:cNvSpPr txBox="1"/>
          <p:nvPr/>
        </p:nvSpPr>
        <p:spPr>
          <a:xfrm>
            <a:off x="2369879" y="5093579"/>
            <a:ext cx="184666" cy="369332"/>
          </a:xfrm>
          <a:prstGeom prst="rect">
            <a:avLst/>
          </a:prstGeom>
          <a:noFill/>
        </p:spPr>
        <p:txBody>
          <a:bodyPr wrap="none" rtlCol="0">
            <a:spAutoFit/>
          </a:bodyPr>
          <a:lstStyle/>
          <a:p>
            <a:endParaRPr lang="it-IT" dirty="0"/>
          </a:p>
        </p:txBody>
      </p:sp>
      <p:sp>
        <p:nvSpPr>
          <p:cNvPr id="2" name="Segnaposto numero diapositiva 1"/>
          <p:cNvSpPr>
            <a:spLocks noGrp="1"/>
          </p:cNvSpPr>
          <p:nvPr>
            <p:ph type="sldNum" sz="quarter" idx="12"/>
          </p:nvPr>
        </p:nvSpPr>
        <p:spPr/>
        <p:txBody>
          <a:bodyPr/>
          <a:lstStyle/>
          <a:p>
            <a:fld id="{8B37D5FE-740C-46F5-801A-FA5477D9711F}" type="slidenum">
              <a:rPr lang="en-US" smtClean="0"/>
              <a:pPr/>
              <a:t>24</a:t>
            </a:fld>
            <a:endParaRPr lang="en-US"/>
          </a:p>
        </p:txBody>
      </p:sp>
      <p:sp>
        <p:nvSpPr>
          <p:cNvPr id="3" name="Segnaposto piè di pagina 2"/>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8334031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chemeClr val="tx1"/>
                </a:solidFill>
              </a:rPr>
              <a:t>OMOGENEIZZAZIONE DEI BILANCI</a:t>
            </a:r>
            <a:endParaRPr lang="it-IT" sz="3600" dirty="0">
              <a:solidFill>
                <a:schemeClr val="tx1"/>
              </a:solidFill>
            </a:endParaRPr>
          </a:p>
        </p:txBody>
      </p:sp>
      <p:sp>
        <p:nvSpPr>
          <p:cNvPr id="3" name="Segnaposto contenuto 2"/>
          <p:cNvSpPr>
            <a:spLocks noGrp="1"/>
          </p:cNvSpPr>
          <p:nvPr>
            <p:ph idx="1"/>
          </p:nvPr>
        </p:nvSpPr>
        <p:spPr/>
        <p:txBody>
          <a:bodyPr/>
          <a:lstStyle/>
          <a:p>
            <a:r>
              <a:rPr lang="it-IT" dirty="0" smtClean="0">
                <a:solidFill>
                  <a:srgbClr val="000000"/>
                </a:solidFill>
                <a:latin typeface="Times New Roman"/>
                <a:cs typeface="Times New Roman"/>
              </a:rPr>
              <a:t>DATA DI RIFERIMENTO</a:t>
            </a:r>
          </a:p>
          <a:p>
            <a:r>
              <a:rPr lang="it-IT" dirty="0" smtClean="0">
                <a:solidFill>
                  <a:srgbClr val="000000"/>
                </a:solidFill>
                <a:latin typeface="Times New Roman"/>
                <a:cs typeface="Times New Roman"/>
              </a:rPr>
              <a:t>SCHEMI DI BILANCIO</a:t>
            </a:r>
          </a:p>
          <a:p>
            <a:r>
              <a:rPr lang="it-IT" dirty="0" smtClean="0">
                <a:solidFill>
                  <a:srgbClr val="000000"/>
                </a:solidFill>
                <a:latin typeface="Times New Roman"/>
                <a:cs typeface="Times New Roman"/>
              </a:rPr>
              <a:t>CRITERI DI VALUTAZIONE </a:t>
            </a:r>
          </a:p>
          <a:p>
            <a:r>
              <a:rPr lang="it-IT" dirty="0" smtClean="0">
                <a:solidFill>
                  <a:srgbClr val="000000"/>
                </a:solidFill>
                <a:latin typeface="Times New Roman"/>
                <a:cs typeface="Times New Roman"/>
              </a:rPr>
              <a:t>CONVERSIONE DEI BILANCI IN VALUTA ESTERA</a:t>
            </a:r>
            <a:r>
              <a:rPr lang="it-IT" dirty="0" smtClean="0">
                <a:solidFill>
                  <a:srgbClr val="000000"/>
                </a:solidFill>
              </a:rPr>
              <a:t> </a:t>
            </a:r>
            <a:endParaRPr lang="it-IT" dirty="0">
              <a:solidFill>
                <a:srgbClr val="000000"/>
              </a:solidFill>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25</a:t>
            </a:fld>
            <a:endParaRPr lang="en-US"/>
          </a:p>
        </p:txBody>
      </p:sp>
      <p:sp>
        <p:nvSpPr>
          <p:cNvPr id="5" name="Segnaposto piè di pagina 4"/>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3399092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DATA DI RIFERIMENTO</a:t>
            </a:r>
            <a:br>
              <a:rPr lang="it-IT" sz="3600" dirty="0" smtClean="0">
                <a:solidFill>
                  <a:srgbClr val="000000"/>
                </a:solidFill>
              </a:rPr>
            </a:br>
            <a:r>
              <a:rPr lang="it-IT" sz="3600" dirty="0" smtClean="0">
                <a:solidFill>
                  <a:srgbClr val="000000"/>
                </a:solidFill>
              </a:rPr>
              <a:t>(art.30 </a:t>
            </a:r>
            <a:r>
              <a:rPr lang="it-IT" sz="3600" dirty="0" err="1" smtClean="0">
                <a:solidFill>
                  <a:srgbClr val="000000"/>
                </a:solidFill>
              </a:rPr>
              <a:t>D.Lgs.</a:t>
            </a:r>
            <a:r>
              <a:rPr lang="it-IT" sz="3600" dirty="0" smtClean="0">
                <a:solidFill>
                  <a:srgbClr val="000000"/>
                </a:solidFill>
              </a:rPr>
              <a:t> 127/91)</a:t>
            </a:r>
            <a:endParaRPr lang="it-IT" sz="3600" dirty="0">
              <a:solidFill>
                <a:srgbClr val="000000"/>
              </a:solidFill>
            </a:endParaRPr>
          </a:p>
        </p:txBody>
      </p:sp>
      <p:sp>
        <p:nvSpPr>
          <p:cNvPr id="3" name="Segnaposto contenuto 2"/>
          <p:cNvSpPr>
            <a:spLocks noGrp="1"/>
          </p:cNvSpPr>
          <p:nvPr>
            <p:ph idx="1"/>
          </p:nvPr>
        </p:nvSpPr>
        <p:spPr/>
        <p:txBody>
          <a:bodyPr/>
          <a:lstStyle/>
          <a:p>
            <a:pPr marL="0" indent="0">
              <a:buNone/>
            </a:pPr>
            <a:r>
              <a:rPr lang="it-IT" dirty="0" smtClean="0">
                <a:solidFill>
                  <a:srgbClr val="000000"/>
                </a:solidFill>
                <a:latin typeface="Times New Roman"/>
                <a:cs typeface="Times New Roman"/>
              </a:rPr>
              <a:t>ALTERNATIVAMENTE:</a:t>
            </a:r>
            <a:endParaRPr lang="it-IT" dirty="0">
              <a:solidFill>
                <a:srgbClr val="000000"/>
              </a:solidFill>
              <a:latin typeface="Times New Roman"/>
              <a:cs typeface="Times New Roman"/>
            </a:endParaRPr>
          </a:p>
        </p:txBody>
      </p:sp>
      <p:sp>
        <p:nvSpPr>
          <p:cNvPr id="5" name="Cubo 4"/>
          <p:cNvSpPr/>
          <p:nvPr/>
        </p:nvSpPr>
        <p:spPr>
          <a:xfrm>
            <a:off x="1099834" y="2189433"/>
            <a:ext cx="6769212" cy="1450708"/>
          </a:xfrm>
          <a:prstGeom prst="cube">
            <a:avLst/>
          </a:prstGeom>
          <a:gradFill flip="none" rotWithShape="1">
            <a:gsLst>
              <a:gs pos="0">
                <a:schemeClr val="accent1">
                  <a:shade val="80000"/>
                  <a:satMod val="110000"/>
                </a:schemeClr>
              </a:gs>
              <a:gs pos="100000">
                <a:srgbClr val="FFFFFF"/>
              </a:gs>
            </a:gsLst>
            <a:path path="rect">
              <a:fillToRect l="100000" t="100000"/>
            </a:path>
            <a:tileRect r="-100000" b="-100000"/>
          </a:gradFill>
          <a:effectLst>
            <a:glow rad="101600">
              <a:schemeClr val="accent1">
                <a:lumMod val="60000"/>
                <a:lumOff val="40000"/>
                <a:alpha val="75000"/>
              </a:schemeClr>
            </a:glow>
            <a:outerShdw blurRad="76200" sx="101000" sy="101000" algn="ctr" rotWithShape="0">
              <a:schemeClr val="accent1">
                <a:lumMod val="20000"/>
                <a:lumOff val="80000"/>
                <a:alpha val="50000"/>
              </a:schemeClr>
            </a:outerShdw>
            <a:reflection blurRad="12700" stA="20000" endPos="35000" dist="63500" dir="5400000" sy="-100000" rotWithShape="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DATA DI CHIUSURA DEL BILANCIO DI ESERCIZIO DELLA CONTROLLANTE</a:t>
            </a:r>
            <a:endParaRPr lang="it-IT" b="1" dirty="0">
              <a:solidFill>
                <a:srgbClr val="000000"/>
              </a:solidFill>
            </a:endParaRPr>
          </a:p>
        </p:txBody>
      </p:sp>
      <p:sp>
        <p:nvSpPr>
          <p:cNvPr id="7" name="Cubo 6"/>
          <p:cNvSpPr/>
          <p:nvPr/>
        </p:nvSpPr>
        <p:spPr>
          <a:xfrm>
            <a:off x="1099834" y="4017868"/>
            <a:ext cx="6769212" cy="1494720"/>
          </a:xfrm>
          <a:prstGeom prst="cube">
            <a:avLst/>
          </a:prstGeom>
          <a:gradFill flip="none" rotWithShape="1">
            <a:gsLst>
              <a:gs pos="0">
                <a:schemeClr val="accent1">
                  <a:shade val="80000"/>
                  <a:satMod val="110000"/>
                </a:schemeClr>
              </a:gs>
              <a:gs pos="100000">
                <a:srgbClr val="FFFFFF"/>
              </a:gs>
            </a:gsLst>
            <a:path path="rect">
              <a:fillToRect l="100000" t="100000"/>
            </a:path>
            <a:tileRect r="-100000" b="-100000"/>
          </a:gradFill>
          <a:effectLst>
            <a:glow rad="101600">
              <a:schemeClr val="accent1">
                <a:lumMod val="60000"/>
                <a:lumOff val="40000"/>
                <a:alpha val="75000"/>
              </a:schemeClr>
            </a:glow>
            <a:outerShdw blurRad="76200" sx="101000" sy="101000" algn="ctr" rotWithShape="0">
              <a:schemeClr val="accent1">
                <a:lumMod val="20000"/>
                <a:lumOff val="80000"/>
                <a:alpha val="50000"/>
              </a:schemeClr>
            </a:outerShdw>
            <a:reflection blurRad="12700" stA="20000" endPos="35000" dist="63500" dir="5400000" sy="-100000" rotWithShape="0"/>
          </a:effectLst>
        </p:spPr>
        <p:style>
          <a:lnRef idx="1">
            <a:schemeClr val="accent1"/>
          </a:lnRef>
          <a:fillRef idx="3">
            <a:schemeClr val="accent1"/>
          </a:fillRef>
          <a:effectRef idx="2">
            <a:schemeClr val="accent1"/>
          </a:effectRef>
          <a:fontRef idx="minor">
            <a:schemeClr val="lt1"/>
          </a:fontRef>
        </p:style>
        <p:txBody>
          <a:bodyPr rtlCol="0" anchor="ctr"/>
          <a:lstStyle/>
          <a:p>
            <a:pPr marL="285750" indent="-285750" algn="ctr">
              <a:buFont typeface="Wingdings" charset="2"/>
              <a:buChar char="§"/>
            </a:pPr>
            <a:r>
              <a:rPr lang="it-IT" sz="1400" b="1" dirty="0" smtClean="0">
                <a:solidFill>
                  <a:srgbClr val="000000"/>
                </a:solidFill>
              </a:rPr>
              <a:t>DATA DI CHIUSURA DEL BILANCIO DI ESERCIZIO DELLA MAGGIOR PARTE DELLE IMPRESE INCLUSE NELL’AREA DI CONSOLIDAMENTO</a:t>
            </a:r>
          </a:p>
          <a:p>
            <a:pPr marL="285750" indent="-285750" algn="ctr">
              <a:buFont typeface="Wingdings" charset="2"/>
              <a:buChar char="§"/>
            </a:pPr>
            <a:r>
              <a:rPr lang="it-IT" sz="1400" b="1" dirty="0" smtClean="0">
                <a:solidFill>
                  <a:srgbClr val="000000"/>
                </a:solidFill>
              </a:rPr>
              <a:t>DATA DI CHIUSURA DEL BILANCIO DI ESERCIZIO DELLE PIU’ IMPORTANTI IMPRESE INCLUSE NELL’AREA DI CONSOLIDAMENTO </a:t>
            </a:r>
          </a:p>
          <a:p>
            <a:pPr marL="285750" indent="-285750" algn="ctr">
              <a:buFont typeface="Wingdings" charset="2"/>
              <a:buChar char="§"/>
            </a:pPr>
            <a:endParaRPr lang="it-IT" sz="1400" b="1" dirty="0">
              <a:solidFill>
                <a:srgbClr val="000000"/>
              </a:solidFill>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26</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
        <p:nvSpPr>
          <p:cNvPr id="8" name="Freccia destra 7"/>
          <p:cNvSpPr/>
          <p:nvPr/>
        </p:nvSpPr>
        <p:spPr>
          <a:xfrm rot="2174062">
            <a:off x="48621" y="2330179"/>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2569036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SCHEMI DI BILANCIO</a:t>
            </a:r>
            <a:br>
              <a:rPr lang="it-IT" sz="3600" dirty="0" smtClean="0">
                <a:solidFill>
                  <a:srgbClr val="000000"/>
                </a:solidFill>
              </a:rPr>
            </a:br>
            <a:r>
              <a:rPr lang="it-IT" sz="3600" dirty="0" smtClean="0">
                <a:solidFill>
                  <a:srgbClr val="000000"/>
                </a:solidFill>
              </a:rPr>
              <a:t>(art.29)</a:t>
            </a:r>
            <a:endParaRPr lang="it-IT" sz="3600" dirty="0">
              <a:solidFill>
                <a:srgbClr val="000000"/>
              </a:solidFill>
            </a:endParaRPr>
          </a:p>
        </p:txBody>
      </p:sp>
      <p:sp>
        <p:nvSpPr>
          <p:cNvPr id="3" name="Segnaposto contenuto 2"/>
          <p:cNvSpPr>
            <a:spLocks noGrp="1"/>
          </p:cNvSpPr>
          <p:nvPr>
            <p:ph idx="1"/>
          </p:nvPr>
        </p:nvSpPr>
        <p:spPr/>
        <p:txBody>
          <a:bodyPr/>
          <a:lstStyle/>
          <a:p>
            <a:pPr marL="0" indent="0">
              <a:buNone/>
            </a:pPr>
            <a:endParaRPr lang="it-IT" dirty="0" smtClean="0">
              <a:solidFill>
                <a:srgbClr val="000000"/>
              </a:solidFill>
            </a:endParaRPr>
          </a:p>
          <a:p>
            <a:pPr marL="0" indent="0">
              <a:buNone/>
            </a:pPr>
            <a:endParaRPr lang="it-IT" dirty="0">
              <a:solidFill>
                <a:srgbClr val="000000"/>
              </a:solidFill>
            </a:endParaRPr>
          </a:p>
        </p:txBody>
      </p:sp>
      <p:sp>
        <p:nvSpPr>
          <p:cNvPr id="4" name="Cilindro 3"/>
          <p:cNvSpPr/>
          <p:nvPr/>
        </p:nvSpPr>
        <p:spPr>
          <a:xfrm>
            <a:off x="1112927" y="1780789"/>
            <a:ext cx="6769212" cy="3941304"/>
          </a:xfrm>
          <a:prstGeom prst="can">
            <a:avLst/>
          </a:prstGeom>
          <a:gradFill flip="none" rotWithShape="1">
            <a:gsLst>
              <a:gs pos="0">
                <a:srgbClr val="3366FF"/>
              </a:gs>
              <a:gs pos="100000">
                <a:srgbClr val="FFFFFF"/>
              </a:gs>
            </a:gsLst>
            <a:path path="shape">
              <a:fillToRect l="50000" t="50000" r="50000" b="50000"/>
            </a:path>
            <a:tileRect/>
          </a:gradFill>
          <a:effectLst>
            <a:glow rad="101600">
              <a:srgbClr val="0000FF">
                <a:alpha val="75000"/>
              </a:srgbClr>
            </a:glow>
            <a:outerShdw blurRad="76200" sx="101000" sy="101000" algn="tl" rotWithShape="0">
              <a:srgbClr val="000090">
                <a:alpha val="50000"/>
              </a:srgbClr>
            </a:outerShdw>
            <a:reflection blurRad="12700" stA="20000" endPos="35000" dist="63500" dir="5400000" sy="-100000" rotWithShape="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2400" b="1" dirty="0" smtClean="0">
                <a:solidFill>
                  <a:srgbClr val="000000"/>
                </a:solidFill>
                <a:latin typeface="Times New Roman"/>
                <a:cs typeface="Times New Roman"/>
              </a:rPr>
              <a:t>ADEGUAMENTI PER L’INSERIMENTO DI VOCI TIPICHE ED ESCLUSIVE DEL BILANCIO CONSOLIDATO</a:t>
            </a:r>
            <a:endParaRPr lang="it-IT" sz="2400" b="1" dirty="0">
              <a:solidFill>
                <a:srgbClr val="000000"/>
              </a:solidFill>
              <a:latin typeface="Times New Roman"/>
              <a:cs typeface="Times New Roman"/>
            </a:endParaRPr>
          </a:p>
        </p:txBody>
      </p:sp>
      <p:sp>
        <p:nvSpPr>
          <p:cNvPr id="5" name="Segnaposto numero diapositiva 4"/>
          <p:cNvSpPr>
            <a:spLocks noGrp="1"/>
          </p:cNvSpPr>
          <p:nvPr>
            <p:ph type="sldNum" sz="quarter" idx="12"/>
          </p:nvPr>
        </p:nvSpPr>
        <p:spPr/>
        <p:txBody>
          <a:bodyPr/>
          <a:lstStyle/>
          <a:p>
            <a:fld id="{8B37D5FE-740C-46F5-801A-FA5477D9711F}" type="slidenum">
              <a:rPr lang="en-US" smtClean="0"/>
              <a:pPr/>
              <a:t>27</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2618832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CRITERI DI VALUTAZIONE</a:t>
            </a:r>
            <a:br>
              <a:rPr lang="it-IT" sz="3600" dirty="0" smtClean="0">
                <a:solidFill>
                  <a:srgbClr val="000000"/>
                </a:solidFill>
              </a:rPr>
            </a:br>
            <a:r>
              <a:rPr lang="it-IT" sz="3600" dirty="0" smtClean="0">
                <a:solidFill>
                  <a:srgbClr val="000000"/>
                </a:solidFill>
              </a:rPr>
              <a:t>(art.34 e 35)</a:t>
            </a:r>
            <a:endParaRPr lang="it-IT" sz="3600" dirty="0">
              <a:solidFill>
                <a:srgbClr val="000000"/>
              </a:solidFill>
            </a:endParaRPr>
          </a:p>
        </p:txBody>
      </p:sp>
      <p:sp>
        <p:nvSpPr>
          <p:cNvPr id="3" name="Segnaposto contenuto 2"/>
          <p:cNvSpPr>
            <a:spLocks noGrp="1"/>
          </p:cNvSpPr>
          <p:nvPr>
            <p:ph idx="1"/>
          </p:nvPr>
        </p:nvSpPr>
        <p:spPr>
          <a:xfrm>
            <a:off x="327332" y="1648111"/>
            <a:ext cx="8641546" cy="3838289"/>
          </a:xfrm>
        </p:spPr>
        <p:txBody>
          <a:bodyPr/>
          <a:lstStyle/>
          <a:p>
            <a:endParaRPr lang="it-IT" dirty="0" smtClean="0"/>
          </a:p>
          <a:p>
            <a:endParaRPr lang="it-IT" dirty="0"/>
          </a:p>
          <a:p>
            <a:endParaRPr lang="it-IT" dirty="0" smtClean="0"/>
          </a:p>
          <a:p>
            <a:endParaRPr lang="it-IT" dirty="0"/>
          </a:p>
          <a:p>
            <a:endParaRPr lang="it-IT" dirty="0" smtClean="0"/>
          </a:p>
        </p:txBody>
      </p:sp>
      <p:sp>
        <p:nvSpPr>
          <p:cNvPr id="5" name="Cubo 4"/>
          <p:cNvSpPr/>
          <p:nvPr/>
        </p:nvSpPr>
        <p:spPr>
          <a:xfrm>
            <a:off x="568335" y="2009950"/>
            <a:ext cx="2671023" cy="2671183"/>
          </a:xfrm>
          <a:prstGeom prst="cube">
            <a:avLst/>
          </a:prstGeom>
          <a:gradFill flip="none" rotWithShape="1">
            <a:gsLst>
              <a:gs pos="0">
                <a:schemeClr val="accent1">
                  <a:shade val="80000"/>
                  <a:satMod val="110000"/>
                </a:schemeClr>
              </a:gs>
              <a:gs pos="100000">
                <a:srgbClr val="FFFFFF"/>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latin typeface="Times New Roman"/>
                <a:cs typeface="Times New Roman"/>
              </a:rPr>
              <a:t>UNIFORMITA’ SPAZIALE </a:t>
            </a:r>
            <a:endParaRPr lang="it-IT" b="1" dirty="0">
              <a:solidFill>
                <a:srgbClr val="000000"/>
              </a:solidFill>
              <a:latin typeface="Times New Roman"/>
              <a:cs typeface="Times New Roman"/>
            </a:endParaRPr>
          </a:p>
        </p:txBody>
      </p:sp>
      <p:sp>
        <p:nvSpPr>
          <p:cNvPr id="9" name="Cubo 8"/>
          <p:cNvSpPr/>
          <p:nvPr/>
        </p:nvSpPr>
        <p:spPr>
          <a:xfrm>
            <a:off x="5691928" y="2009950"/>
            <a:ext cx="2671023" cy="2671183"/>
          </a:xfrm>
          <a:prstGeom prst="cube">
            <a:avLst/>
          </a:prstGeom>
          <a:gradFill flip="none" rotWithShape="1">
            <a:gsLst>
              <a:gs pos="0">
                <a:schemeClr val="accent1">
                  <a:shade val="80000"/>
                  <a:satMod val="110000"/>
                </a:schemeClr>
              </a:gs>
              <a:gs pos="100000">
                <a:srgbClr val="FFFFFF"/>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latin typeface="Times New Roman"/>
                <a:cs typeface="Times New Roman"/>
              </a:rPr>
              <a:t>UNIFORMITA’ TEMPORALE</a:t>
            </a:r>
            <a:endParaRPr lang="it-IT" b="1" dirty="0">
              <a:solidFill>
                <a:srgbClr val="000000"/>
              </a:solidFill>
              <a:latin typeface="Times New Roman"/>
              <a:cs typeface="Times New Roman"/>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28</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2483041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SCRITTURE CONTABILI</a:t>
            </a:r>
            <a:br>
              <a:rPr lang="it-IT" sz="3600" dirty="0" smtClean="0">
                <a:solidFill>
                  <a:srgbClr val="000000"/>
                </a:solidFill>
              </a:rPr>
            </a:br>
            <a:endParaRPr lang="it-IT" sz="3600" dirty="0">
              <a:solidFill>
                <a:srgbClr val="000000"/>
              </a:solidFill>
            </a:endParaRPr>
          </a:p>
        </p:txBody>
      </p:sp>
      <p:sp>
        <p:nvSpPr>
          <p:cNvPr id="3" name="Segnaposto contenuto 2"/>
          <p:cNvSpPr>
            <a:spLocks noGrp="1"/>
          </p:cNvSpPr>
          <p:nvPr>
            <p:ph idx="1"/>
          </p:nvPr>
        </p:nvSpPr>
        <p:spPr>
          <a:xfrm>
            <a:off x="327332" y="1060618"/>
            <a:ext cx="8641546" cy="5447118"/>
          </a:xfrm>
        </p:spPr>
        <p:txBody>
          <a:bodyPr>
            <a:normAutofit/>
          </a:bodyPr>
          <a:lstStyle/>
          <a:p>
            <a:pPr>
              <a:buFont typeface="Wingdings" charset="2"/>
              <a:buChar char="q"/>
            </a:pPr>
            <a:r>
              <a:rPr lang="it-IT" sz="3200" b="1" dirty="0" smtClean="0">
                <a:solidFill>
                  <a:srgbClr val="000000"/>
                </a:solidFill>
              </a:rPr>
              <a:t>Non esiste una contabilità a sé stante del gruppo</a:t>
            </a:r>
          </a:p>
          <a:p>
            <a:pPr>
              <a:buFont typeface="Wingdings" charset="2"/>
              <a:buChar char="q"/>
            </a:pPr>
            <a:r>
              <a:rPr lang="it-IT" sz="3200" b="1" dirty="0">
                <a:solidFill>
                  <a:srgbClr val="000000"/>
                </a:solidFill>
              </a:rPr>
              <a:t> </a:t>
            </a:r>
            <a:r>
              <a:rPr lang="it-IT" sz="3200" b="1" dirty="0" smtClean="0">
                <a:solidFill>
                  <a:srgbClr val="000000"/>
                </a:solidFill>
              </a:rPr>
              <a:t>Le scritture contabili sono quelle di esercizio delle singole imprese</a:t>
            </a:r>
          </a:p>
          <a:p>
            <a:pPr>
              <a:buFont typeface="Wingdings" charset="2"/>
              <a:buChar char="q"/>
            </a:pPr>
            <a:r>
              <a:rPr lang="it-IT" sz="3200" dirty="0" smtClean="0">
                <a:solidFill>
                  <a:srgbClr val="000000"/>
                </a:solidFill>
                <a:latin typeface="Times New Roman"/>
                <a:cs typeface="Times New Roman"/>
              </a:rPr>
              <a:t> </a:t>
            </a:r>
            <a:r>
              <a:rPr lang="it-IT" sz="3200" b="1" dirty="0" smtClean="0">
                <a:solidFill>
                  <a:srgbClr val="000000"/>
                </a:solidFill>
                <a:cs typeface="Times New Roman"/>
              </a:rPr>
              <a:t>Ogni anno nel consolidato si devono ripetere le scritture di consolidamento come se fosse la prima volta (tenendo conto dei dati maturati nell’esercizio precedente).</a:t>
            </a:r>
            <a:endParaRPr lang="it-IT" sz="3200" dirty="0">
              <a:solidFill>
                <a:srgbClr val="000000"/>
              </a:solidFill>
              <a:latin typeface="Times New Roman"/>
              <a:cs typeface="Times New Roman"/>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29</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006782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egnaposto numero diapositiva 2"/>
          <p:cNvSpPr>
            <a:spLocks noGrp="1"/>
          </p:cNvSpPr>
          <p:nvPr>
            <p:ph type="sldNum" sz="quarter" idx="11"/>
          </p:nvPr>
        </p:nvSpPr>
        <p:spPr>
          <a:noFill/>
        </p:spPr>
        <p:txBody>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fld id="{732D9FDB-DC24-41FF-AB66-C6F068E86806}" type="slidenum">
              <a:rPr lang="it-IT" altLang="it-IT" sz="1200" smtClean="0">
                <a:latin typeface="Arial Black" pitchFamily="34" charset="0"/>
              </a:rPr>
              <a:pPr eaLnBrk="1" hangingPunct="1">
                <a:spcBef>
                  <a:spcPct val="0"/>
                </a:spcBef>
                <a:buClrTx/>
                <a:buSzTx/>
                <a:buFontTx/>
                <a:buNone/>
              </a:pPr>
              <a:t>3</a:t>
            </a:fld>
            <a:endParaRPr lang="it-IT" altLang="it-IT" sz="1200" smtClean="0">
              <a:latin typeface="Arial Black" pitchFamily="34" charset="0"/>
            </a:endParaRPr>
          </a:p>
        </p:txBody>
      </p:sp>
      <p:sp>
        <p:nvSpPr>
          <p:cNvPr id="21508" name="Text Box 2"/>
          <p:cNvSpPr txBox="1">
            <a:spLocks noChangeArrowheads="1"/>
          </p:cNvSpPr>
          <p:nvPr/>
        </p:nvSpPr>
        <p:spPr bwMode="auto">
          <a:xfrm>
            <a:off x="287338" y="199196"/>
            <a:ext cx="8426450" cy="460375"/>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it-IT" altLang="it-IT" sz="2400" b="1" dirty="0" smtClean="0"/>
              <a:t>Stato dell’arte</a:t>
            </a:r>
            <a:endParaRPr lang="it-IT" altLang="it-IT" sz="2400" b="1" dirty="0"/>
          </a:p>
        </p:txBody>
      </p:sp>
      <p:sp>
        <p:nvSpPr>
          <p:cNvPr id="21509" name="Text Box 3"/>
          <p:cNvSpPr txBox="1">
            <a:spLocks noChangeArrowheads="1"/>
          </p:cNvSpPr>
          <p:nvPr/>
        </p:nvSpPr>
        <p:spPr bwMode="auto">
          <a:xfrm>
            <a:off x="2484438" y="2060575"/>
            <a:ext cx="2016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it-IT" altLang="it-IT" sz="2000" i="1"/>
          </a:p>
        </p:txBody>
      </p:sp>
      <p:sp>
        <p:nvSpPr>
          <p:cNvPr id="21510" name="Text Box 4"/>
          <p:cNvSpPr txBox="1">
            <a:spLocks noChangeArrowheads="1"/>
          </p:cNvSpPr>
          <p:nvPr/>
        </p:nvSpPr>
        <p:spPr bwMode="auto">
          <a:xfrm>
            <a:off x="250825" y="1008964"/>
            <a:ext cx="8569325" cy="56323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it-IT" sz="2400" dirty="0" smtClean="0"/>
              <a:t>Il </a:t>
            </a:r>
            <a:r>
              <a:rPr lang="it-IT" sz="2400" dirty="0"/>
              <a:t>medesimo Decreto 11/4/16 ricorda inoltre che, ai sensi dell’art. 18 del </a:t>
            </a:r>
            <a:r>
              <a:rPr lang="it-IT" sz="2400" dirty="0" err="1"/>
              <a:t>D.Lgs.</a:t>
            </a:r>
            <a:r>
              <a:rPr lang="it-IT" sz="2400" dirty="0"/>
              <a:t> 91/11, l’emanando Regolamento stabilirà anche i tempi e i modi per l’adozione e la pubblicazione del bilancio consolidato da parte di tutte le P.A..</a:t>
            </a:r>
            <a:br>
              <a:rPr lang="it-IT" sz="2400" dirty="0"/>
            </a:br>
            <a:r>
              <a:rPr lang="it-IT" sz="2400" dirty="0"/>
              <a:t>In tale contesto, occorre altresì notare che il D.lgs. 18/12 tratta in due articoli diversi, rispettivamente il 5 ed il 6, le modalità ed i tempi di approvazione per bilancio d’esercizio e bilancio consolidato. </a:t>
            </a:r>
            <a:endParaRPr lang="it-IT" sz="2400" dirty="0" smtClean="0"/>
          </a:p>
          <a:p>
            <a:pPr eaLnBrk="1" hangingPunct="1">
              <a:spcBef>
                <a:spcPct val="0"/>
              </a:spcBef>
              <a:buClrTx/>
              <a:buSzTx/>
              <a:buFontTx/>
              <a:buNone/>
            </a:pPr>
            <a:r>
              <a:rPr lang="it-IT" sz="2400" dirty="0" smtClean="0"/>
              <a:t>Nell’art</a:t>
            </a:r>
            <a:r>
              <a:rPr lang="it-IT" sz="2400" dirty="0"/>
              <a:t>. 5, è detto chiaramente che il bilancio d’esercizio deve essere approvato entro il 30 aprile; </a:t>
            </a:r>
            <a:endParaRPr lang="it-IT" sz="2400" dirty="0" smtClean="0"/>
          </a:p>
          <a:p>
            <a:pPr eaLnBrk="1" hangingPunct="1">
              <a:spcBef>
                <a:spcPct val="0"/>
              </a:spcBef>
              <a:buClrTx/>
              <a:buSzTx/>
              <a:buFontTx/>
              <a:buNone/>
            </a:pPr>
            <a:r>
              <a:rPr lang="it-IT" sz="2400" dirty="0" smtClean="0"/>
              <a:t>nell’art</a:t>
            </a:r>
            <a:r>
              <a:rPr lang="it-IT" sz="2400" dirty="0"/>
              <a:t>. 6, invece, non viene fissato un termine specifico per il consolidato, ma il legislatore si limita a rinviare al </a:t>
            </a:r>
            <a:r>
              <a:rPr lang="it-IT" sz="2400" dirty="0" err="1"/>
              <a:t>D.Lgs.</a:t>
            </a:r>
            <a:r>
              <a:rPr lang="it-IT" sz="2400" dirty="0"/>
              <a:t> 91/11.</a:t>
            </a:r>
            <a:br>
              <a:rPr lang="it-IT" sz="2400" dirty="0"/>
            </a:br>
            <a:r>
              <a:rPr lang="it-IT" sz="2400" dirty="0"/>
              <a:t>In tale contesto, </a:t>
            </a:r>
            <a:r>
              <a:rPr lang="it-IT" sz="2400" dirty="0" smtClean="0"/>
              <a:t>la </a:t>
            </a:r>
            <a:r>
              <a:rPr lang="it-IT" sz="2400" dirty="0"/>
              <a:t>maggior parte degli Atenei </a:t>
            </a:r>
            <a:r>
              <a:rPr lang="it-IT" sz="2400" dirty="0" smtClean="0"/>
              <a:t> ha ritenuto </a:t>
            </a:r>
            <a:r>
              <a:rPr lang="it-IT" sz="2400" dirty="0"/>
              <a:t>di non redigere il bilancio consolidato</a:t>
            </a:r>
            <a:r>
              <a:rPr lang="it-IT" sz="2400" dirty="0" smtClean="0"/>
              <a:t>.</a:t>
            </a:r>
            <a:endParaRPr lang="it-IT" altLang="it-IT" sz="2400" dirty="0"/>
          </a:p>
        </p:txBody>
      </p:sp>
    </p:spTree>
    <p:extLst>
      <p:ext uri="{BB962C8B-B14F-4D97-AF65-F5344CB8AC3E}">
        <p14:creationId xmlns:p14="http://schemas.microsoft.com/office/powerpoint/2010/main" val="1644981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CONVERSIONE DEI BILANCI IN VALUTA ESTERA</a:t>
            </a:r>
            <a:endParaRPr lang="it-IT" sz="3600" dirty="0">
              <a:solidFill>
                <a:srgbClr val="000000"/>
              </a:solidFill>
            </a:endParaRPr>
          </a:p>
        </p:txBody>
      </p:sp>
      <p:sp>
        <p:nvSpPr>
          <p:cNvPr id="3" name="Segnaposto contenuto 2"/>
          <p:cNvSpPr>
            <a:spLocks noGrp="1"/>
          </p:cNvSpPr>
          <p:nvPr>
            <p:ph idx="1"/>
          </p:nvPr>
        </p:nvSpPr>
        <p:spPr/>
        <p:txBody>
          <a:bodyPr/>
          <a:lstStyle/>
          <a:p>
            <a:endParaRPr lang="it-IT" dirty="0" smtClean="0">
              <a:solidFill>
                <a:srgbClr val="000000"/>
              </a:solidFill>
              <a:latin typeface="Times New Roman"/>
              <a:cs typeface="Times New Roman"/>
            </a:endParaRPr>
          </a:p>
          <a:p>
            <a:pPr marL="0" indent="0">
              <a:buNone/>
            </a:pPr>
            <a:endParaRPr lang="it-IT" dirty="0">
              <a:solidFill>
                <a:srgbClr val="000000"/>
              </a:solidFill>
              <a:latin typeface="Times New Roman"/>
              <a:cs typeface="Times New Roman"/>
            </a:endParaRPr>
          </a:p>
        </p:txBody>
      </p:sp>
      <p:sp>
        <p:nvSpPr>
          <p:cNvPr id="4" name="Cilindro 3"/>
          <p:cNvSpPr/>
          <p:nvPr/>
        </p:nvSpPr>
        <p:spPr>
          <a:xfrm>
            <a:off x="432077" y="1232647"/>
            <a:ext cx="2042547" cy="3181851"/>
          </a:xfrm>
          <a:prstGeom prst="can">
            <a:avLst/>
          </a:prstGeom>
          <a:gradFill flip="none" rotWithShape="1">
            <a:gsLst>
              <a:gs pos="0">
                <a:srgbClr val="3366FF"/>
              </a:gs>
              <a:gs pos="100000">
                <a:srgbClr val="FFFFFF"/>
              </a:gs>
            </a:gsLst>
            <a:path path="rect">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latin typeface="Times New Roman"/>
                <a:cs typeface="Times New Roman"/>
              </a:rPr>
              <a:t>SCELTA DEL METODO DI CONVERSIONE:</a:t>
            </a:r>
          </a:p>
          <a:p>
            <a:pPr marL="285750" indent="-285750" algn="ctr">
              <a:buFont typeface="Courier New"/>
              <a:buChar char="o"/>
            </a:pPr>
            <a:r>
              <a:rPr lang="it-IT" b="1" dirty="0" smtClean="0">
                <a:solidFill>
                  <a:srgbClr val="000000"/>
                </a:solidFill>
                <a:latin typeface="Times New Roman"/>
                <a:cs typeface="Times New Roman"/>
              </a:rPr>
              <a:t> metodo dei cambi a fine esercizio</a:t>
            </a:r>
          </a:p>
          <a:p>
            <a:pPr marL="285750" indent="-285750" algn="ctr">
              <a:buFont typeface="Courier New"/>
              <a:buChar char="o"/>
            </a:pPr>
            <a:r>
              <a:rPr lang="it-IT" b="1" dirty="0">
                <a:solidFill>
                  <a:srgbClr val="000000"/>
                </a:solidFill>
                <a:latin typeface="Times New Roman"/>
                <a:cs typeface="Times New Roman"/>
              </a:rPr>
              <a:t> </a:t>
            </a:r>
            <a:r>
              <a:rPr lang="it-IT" b="1" dirty="0" smtClean="0">
                <a:solidFill>
                  <a:srgbClr val="000000"/>
                </a:solidFill>
                <a:latin typeface="Times New Roman"/>
                <a:cs typeface="Times New Roman"/>
              </a:rPr>
              <a:t>metodo dei cambi storici</a:t>
            </a:r>
            <a:endParaRPr lang="it-IT" b="1" dirty="0">
              <a:solidFill>
                <a:srgbClr val="000000"/>
              </a:solidFill>
              <a:latin typeface="Times New Roman"/>
              <a:cs typeface="Times New Roman"/>
            </a:endParaRPr>
          </a:p>
        </p:txBody>
      </p:sp>
      <p:sp>
        <p:nvSpPr>
          <p:cNvPr id="5" name="Cilindro 4"/>
          <p:cNvSpPr/>
          <p:nvPr/>
        </p:nvSpPr>
        <p:spPr>
          <a:xfrm>
            <a:off x="3391152" y="3478284"/>
            <a:ext cx="2526997" cy="2736654"/>
          </a:xfrm>
          <a:prstGeom prst="can">
            <a:avLst/>
          </a:prstGeom>
          <a:gradFill flip="none" rotWithShape="1">
            <a:gsLst>
              <a:gs pos="0">
                <a:srgbClr val="3366FF"/>
              </a:gs>
              <a:gs pos="100000">
                <a:srgbClr val="FFFFFF"/>
              </a:gs>
            </a:gsLst>
            <a:path path="rect">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latin typeface="Times New Roman"/>
                <a:cs typeface="Times New Roman"/>
              </a:rPr>
              <a:t>TRATTAMENTO DELLE DIFFERENZE DI CONVERSIONE:</a:t>
            </a:r>
          </a:p>
          <a:p>
            <a:pPr marL="285750" indent="-285750" algn="ctr">
              <a:buFont typeface="Wingdings" charset="2"/>
              <a:buChar char="²"/>
            </a:pPr>
            <a:r>
              <a:rPr lang="it-IT" b="1" dirty="0">
                <a:solidFill>
                  <a:srgbClr val="000000"/>
                </a:solidFill>
                <a:latin typeface="Times New Roman"/>
                <a:cs typeface="Times New Roman"/>
              </a:rPr>
              <a:t> </a:t>
            </a:r>
            <a:r>
              <a:rPr lang="it-IT" b="1" dirty="0" smtClean="0">
                <a:solidFill>
                  <a:srgbClr val="000000"/>
                </a:solidFill>
                <a:latin typeface="Times New Roman"/>
                <a:cs typeface="Times New Roman"/>
              </a:rPr>
              <a:t>a conto economico</a:t>
            </a:r>
          </a:p>
          <a:p>
            <a:pPr marL="285750" indent="-285750" algn="ctr">
              <a:buFont typeface="Wingdings" charset="2"/>
              <a:buChar char="²"/>
            </a:pPr>
            <a:r>
              <a:rPr lang="it-IT" b="1" dirty="0">
                <a:solidFill>
                  <a:srgbClr val="000000"/>
                </a:solidFill>
                <a:latin typeface="Times New Roman"/>
                <a:cs typeface="Times New Roman"/>
              </a:rPr>
              <a:t> </a:t>
            </a:r>
            <a:r>
              <a:rPr lang="it-IT" b="1" dirty="0" smtClean="0">
                <a:solidFill>
                  <a:srgbClr val="000000"/>
                </a:solidFill>
                <a:latin typeface="Times New Roman"/>
                <a:cs typeface="Times New Roman"/>
              </a:rPr>
              <a:t>imputate a riserve</a:t>
            </a:r>
            <a:endParaRPr lang="it-IT" b="1" dirty="0">
              <a:solidFill>
                <a:srgbClr val="000000"/>
              </a:solidFill>
              <a:latin typeface="Times New Roman"/>
              <a:cs typeface="Times New Roman"/>
            </a:endParaRPr>
          </a:p>
        </p:txBody>
      </p:sp>
      <p:sp>
        <p:nvSpPr>
          <p:cNvPr id="6" name="Cilindro 5"/>
          <p:cNvSpPr/>
          <p:nvPr/>
        </p:nvSpPr>
        <p:spPr>
          <a:xfrm>
            <a:off x="6716839" y="1232647"/>
            <a:ext cx="2190229" cy="3181850"/>
          </a:xfrm>
          <a:prstGeom prst="can">
            <a:avLst/>
          </a:prstGeom>
          <a:gradFill flip="none" rotWithShape="1">
            <a:gsLst>
              <a:gs pos="0">
                <a:srgbClr val="3366FF"/>
              </a:gs>
              <a:gs pos="100000">
                <a:srgbClr val="FFFFFF"/>
              </a:gs>
            </a:gsLst>
            <a:path path="rect">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latin typeface="Times New Roman"/>
                <a:cs typeface="Times New Roman"/>
              </a:rPr>
              <a:t>INDIVIDUAZIONE DELLE DIFFERENZE DI CONVERSIONE (dovute all’applicazione di cambi differenti)</a:t>
            </a:r>
            <a:endParaRPr lang="it-IT" b="1" dirty="0">
              <a:solidFill>
                <a:srgbClr val="000000"/>
              </a:solidFill>
              <a:latin typeface="Times New Roman"/>
              <a:cs typeface="Times New Roman"/>
            </a:endParaRPr>
          </a:p>
        </p:txBody>
      </p:sp>
      <p:sp>
        <p:nvSpPr>
          <p:cNvPr id="7" name="Segnaposto numero diapositiva 6"/>
          <p:cNvSpPr>
            <a:spLocks noGrp="1"/>
          </p:cNvSpPr>
          <p:nvPr>
            <p:ph type="sldNum" sz="quarter" idx="12"/>
          </p:nvPr>
        </p:nvSpPr>
        <p:spPr/>
        <p:txBody>
          <a:bodyPr/>
          <a:lstStyle/>
          <a:p>
            <a:fld id="{8B37D5FE-740C-46F5-801A-FA5477D9711F}" type="slidenum">
              <a:rPr lang="en-US" smtClean="0"/>
              <a:pPr/>
              <a:t>30</a:t>
            </a:fld>
            <a:endParaRPr lang="en-US"/>
          </a:p>
        </p:txBody>
      </p:sp>
      <p:sp>
        <p:nvSpPr>
          <p:cNvPr id="8" name="Segnaposto piè di pagina 7"/>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9730067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chemeClr val="tx1"/>
                </a:solidFill>
              </a:rPr>
              <a:t>DIFFERENZA DI CONSOLIDAMENTO</a:t>
            </a:r>
            <a:endParaRPr lang="it-IT" sz="3600" dirty="0">
              <a:solidFill>
                <a:schemeClr val="tx1"/>
              </a:solidFill>
            </a:endParaRPr>
          </a:p>
        </p:txBody>
      </p:sp>
      <p:sp>
        <p:nvSpPr>
          <p:cNvPr id="3" name="Segnaposto contenuto 2"/>
          <p:cNvSpPr>
            <a:spLocks noGrp="1"/>
          </p:cNvSpPr>
          <p:nvPr>
            <p:ph idx="1"/>
          </p:nvPr>
        </p:nvSpPr>
        <p:spPr/>
        <p:txBody>
          <a:bodyPr/>
          <a:lstStyle/>
          <a:p>
            <a:pPr marL="0" indent="0">
              <a:buNone/>
            </a:pPr>
            <a:endParaRPr lang="it-IT" b="1" dirty="0" smtClean="0">
              <a:solidFill>
                <a:srgbClr val="000000"/>
              </a:solidFill>
            </a:endParaRPr>
          </a:p>
          <a:p>
            <a:pPr marL="0" indent="0">
              <a:buNone/>
            </a:pPr>
            <a:endParaRPr lang="it-IT" b="1" dirty="0">
              <a:solidFill>
                <a:srgbClr val="000000"/>
              </a:solidFill>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31</a:t>
            </a:fld>
            <a:endParaRPr lang="en-US"/>
          </a:p>
        </p:txBody>
      </p:sp>
      <p:sp>
        <p:nvSpPr>
          <p:cNvPr id="5" name="Sole 4"/>
          <p:cNvSpPr/>
          <p:nvPr/>
        </p:nvSpPr>
        <p:spPr>
          <a:xfrm>
            <a:off x="479473" y="1232647"/>
            <a:ext cx="8293584" cy="4939553"/>
          </a:xfrm>
          <a:prstGeom prst="sun">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DIFFERENZA TRA IL VALORE DELLA PARTECIPAZIONE E LA CORRISPONDENTE FRAZIONE DI PATRIMONIO NETTO</a:t>
            </a:r>
            <a:endParaRPr lang="it-IT" b="1" dirty="0">
              <a:solidFill>
                <a:srgbClr val="000000"/>
              </a:solidFill>
            </a:endParaRPr>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867906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DIFFERENZE CONTABILI</a:t>
            </a:r>
            <a:endParaRPr lang="it-IT" sz="3600" dirty="0">
              <a:solidFill>
                <a:srgbClr val="000000"/>
              </a:solidFill>
            </a:endParaRPr>
          </a:p>
        </p:txBody>
      </p:sp>
      <p:sp>
        <p:nvSpPr>
          <p:cNvPr id="3" name="Segnaposto contenuto 2"/>
          <p:cNvSpPr>
            <a:spLocks noGrp="1"/>
          </p:cNvSpPr>
          <p:nvPr>
            <p:ph idx="1"/>
          </p:nvPr>
        </p:nvSpPr>
        <p:spPr>
          <a:xfrm>
            <a:off x="337791" y="1337487"/>
            <a:ext cx="8323168" cy="5228360"/>
          </a:xfrm>
        </p:spPr>
        <p:txBody>
          <a:bodyPr/>
          <a:lstStyle/>
          <a:p>
            <a:pPr marL="0" indent="0">
              <a:buNone/>
            </a:pPr>
            <a:r>
              <a:rPr lang="it-IT" b="1" dirty="0" smtClean="0">
                <a:solidFill>
                  <a:srgbClr val="000000"/>
                </a:solidFill>
                <a:latin typeface="Times New Roman"/>
                <a:cs typeface="Times New Roman"/>
              </a:rPr>
              <a:t>CASO 1 </a:t>
            </a:r>
          </a:p>
          <a:p>
            <a:pPr marL="0" indent="0">
              <a:buNone/>
            </a:pPr>
            <a:endParaRPr lang="it-IT" b="1" dirty="0" smtClean="0">
              <a:solidFill>
                <a:srgbClr val="000000"/>
              </a:solidFill>
              <a:latin typeface="Times New Roman"/>
              <a:cs typeface="Times New Roman"/>
            </a:endParaRPr>
          </a:p>
          <a:p>
            <a:pPr marL="0" indent="0">
              <a:buNone/>
            </a:pPr>
            <a:r>
              <a:rPr lang="it-IT" sz="2000" b="1" dirty="0" smtClean="0">
                <a:solidFill>
                  <a:srgbClr val="000000"/>
                </a:solidFill>
                <a:latin typeface="Times New Roman"/>
                <a:cs typeface="Times New Roman"/>
              </a:rPr>
              <a:t>                       NON EMERGE ALCUNA DIFFERENZA CONTABILE</a:t>
            </a:r>
          </a:p>
          <a:p>
            <a:pPr marL="0" indent="0">
              <a:buNone/>
            </a:pPr>
            <a:r>
              <a:rPr lang="it-IT" b="1" dirty="0" smtClean="0">
                <a:solidFill>
                  <a:srgbClr val="000000"/>
                </a:solidFill>
                <a:latin typeface="Times New Roman"/>
                <a:cs typeface="Times New Roman"/>
              </a:rPr>
              <a:t>CASO 2</a:t>
            </a:r>
          </a:p>
          <a:p>
            <a:pPr marL="0" indent="0">
              <a:buNone/>
            </a:pPr>
            <a:endParaRPr lang="it-IT" b="1" dirty="0">
              <a:solidFill>
                <a:srgbClr val="000000"/>
              </a:solidFill>
              <a:latin typeface="Times New Roman"/>
              <a:cs typeface="Times New Roman"/>
            </a:endParaRPr>
          </a:p>
          <a:p>
            <a:pPr marL="0" indent="0">
              <a:buNone/>
            </a:pPr>
            <a:r>
              <a:rPr lang="it-IT" b="1" dirty="0" smtClean="0">
                <a:solidFill>
                  <a:srgbClr val="000000"/>
                </a:solidFill>
                <a:latin typeface="Times New Roman"/>
                <a:cs typeface="Times New Roman"/>
              </a:rPr>
              <a:t>                            </a:t>
            </a:r>
            <a:r>
              <a:rPr lang="it-IT" sz="2000" b="1" dirty="0" smtClean="0">
                <a:solidFill>
                  <a:srgbClr val="000000"/>
                </a:solidFill>
                <a:latin typeface="Times New Roman"/>
                <a:cs typeface="Times New Roman"/>
              </a:rPr>
              <a:t>EMERGE UNA DIFFERENZA CONTABILE</a:t>
            </a:r>
            <a:r>
              <a:rPr lang="it-IT" b="1" dirty="0" smtClean="0">
                <a:solidFill>
                  <a:srgbClr val="000000"/>
                </a:solidFill>
                <a:latin typeface="Times New Roman"/>
                <a:cs typeface="Times New Roman"/>
              </a:rPr>
              <a:t> </a:t>
            </a:r>
            <a:r>
              <a:rPr lang="it-IT" sz="2000" b="1" dirty="0" smtClean="0">
                <a:solidFill>
                  <a:srgbClr val="000000"/>
                </a:solidFill>
                <a:latin typeface="Times New Roman"/>
                <a:cs typeface="Times New Roman"/>
              </a:rPr>
              <a:t> </a:t>
            </a:r>
            <a:endParaRPr lang="it-IT" sz="2000" b="1" dirty="0">
              <a:solidFill>
                <a:srgbClr val="000000"/>
              </a:solidFill>
              <a:latin typeface="Times New Roman"/>
              <a:cs typeface="Times New Roman"/>
            </a:endParaRPr>
          </a:p>
        </p:txBody>
      </p:sp>
      <p:sp>
        <p:nvSpPr>
          <p:cNvPr id="4" name="Callout con freccia in giù 3"/>
          <p:cNvSpPr/>
          <p:nvPr/>
        </p:nvSpPr>
        <p:spPr>
          <a:xfrm>
            <a:off x="1858211" y="1474726"/>
            <a:ext cx="6277477" cy="914400"/>
          </a:xfrm>
          <a:prstGeom prst="downArrowCallout">
            <a:avLst/>
          </a:prstGeom>
          <a:gradFill flip="none" rotWithShape="1">
            <a:gsLst>
              <a:gs pos="0">
                <a:schemeClr val="accent6">
                  <a:lumMod val="75000"/>
                </a:schemeClr>
              </a:gs>
              <a:gs pos="100000">
                <a:srgbClr val="FFFFFF"/>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VALORE DELLA PARTECIPAZIONE = FRAZIONE DEL PN</a:t>
            </a:r>
            <a:endParaRPr lang="it-IT" b="1" dirty="0">
              <a:solidFill>
                <a:srgbClr val="000000"/>
              </a:solidFill>
            </a:endParaRPr>
          </a:p>
        </p:txBody>
      </p:sp>
      <p:sp>
        <p:nvSpPr>
          <p:cNvPr id="5" name="Callout con freccia in giù 4"/>
          <p:cNvSpPr/>
          <p:nvPr/>
        </p:nvSpPr>
        <p:spPr>
          <a:xfrm>
            <a:off x="1858211" y="3288853"/>
            <a:ext cx="6277477" cy="914400"/>
          </a:xfrm>
          <a:prstGeom prst="downArrowCallout">
            <a:avLst/>
          </a:prstGeom>
          <a:gradFill flip="none" rotWithShape="1">
            <a:gsLst>
              <a:gs pos="0">
                <a:schemeClr val="accent6">
                  <a:lumMod val="75000"/>
                </a:schemeClr>
              </a:gs>
              <a:gs pos="100000">
                <a:srgbClr val="FFFFFF"/>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VALORE DELLA PARTECIPAZIONE # FRAZIONE DEL PN</a:t>
            </a:r>
            <a:endParaRPr lang="it-IT" b="1" dirty="0">
              <a:solidFill>
                <a:srgbClr val="000000"/>
              </a:solidFill>
            </a:endParaRPr>
          </a:p>
        </p:txBody>
      </p:sp>
      <p:sp>
        <p:nvSpPr>
          <p:cNvPr id="9" name="Rettangolo 8"/>
          <p:cNvSpPr/>
          <p:nvPr/>
        </p:nvSpPr>
        <p:spPr>
          <a:xfrm>
            <a:off x="1661931" y="5009234"/>
            <a:ext cx="1387307" cy="337750"/>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POSITIVA</a:t>
            </a:r>
            <a:endParaRPr lang="it-IT" b="1" dirty="0">
              <a:solidFill>
                <a:srgbClr val="000000"/>
              </a:solidFill>
            </a:endParaRPr>
          </a:p>
        </p:txBody>
      </p:sp>
      <p:sp>
        <p:nvSpPr>
          <p:cNvPr id="10" name="Rettangolo 9"/>
          <p:cNvSpPr/>
          <p:nvPr/>
        </p:nvSpPr>
        <p:spPr>
          <a:xfrm>
            <a:off x="6542784" y="5009234"/>
            <a:ext cx="1387307" cy="337750"/>
          </a:xfrm>
          <a:prstGeom prst="rect">
            <a:avLst/>
          </a:prstGeom>
          <a:solidFill>
            <a:schemeClr val="accent6">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NEGATIVA</a:t>
            </a:r>
            <a:endParaRPr lang="it-IT" b="1" dirty="0">
              <a:solidFill>
                <a:srgbClr val="000000"/>
              </a:solidFill>
            </a:endParaRPr>
          </a:p>
        </p:txBody>
      </p:sp>
      <p:sp>
        <p:nvSpPr>
          <p:cNvPr id="11" name="Rettangolo 10"/>
          <p:cNvSpPr/>
          <p:nvPr/>
        </p:nvSpPr>
        <p:spPr>
          <a:xfrm>
            <a:off x="918791" y="5515859"/>
            <a:ext cx="3026607" cy="648479"/>
          </a:xfrm>
          <a:prstGeom prst="rect">
            <a:avLst/>
          </a:prstGeom>
          <a:gradFill flip="none" rotWithShape="1">
            <a:gsLst>
              <a:gs pos="0">
                <a:schemeClr val="accent6">
                  <a:lumMod val="75000"/>
                </a:schemeClr>
              </a:gs>
              <a:gs pos="100000">
                <a:srgbClr val="FFFFFF"/>
              </a:gs>
            </a:gsLst>
            <a:path path="rect">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600" b="1" dirty="0" smtClean="0">
                <a:solidFill>
                  <a:srgbClr val="000000"/>
                </a:solidFill>
              </a:rPr>
              <a:t>VALORE PARTECIPAZIONE </a:t>
            </a:r>
            <a:r>
              <a:rPr lang="it-IT" sz="2000" b="1" dirty="0" smtClean="0">
                <a:solidFill>
                  <a:srgbClr val="000000"/>
                </a:solidFill>
              </a:rPr>
              <a:t>&gt;</a:t>
            </a:r>
            <a:r>
              <a:rPr lang="it-IT" sz="1600" b="1" dirty="0" smtClean="0">
                <a:solidFill>
                  <a:srgbClr val="000000"/>
                </a:solidFill>
              </a:rPr>
              <a:t> CORRISPONDENTE PN</a:t>
            </a:r>
            <a:endParaRPr lang="it-IT" sz="1600" b="1" dirty="0">
              <a:solidFill>
                <a:srgbClr val="000000"/>
              </a:solidFill>
            </a:endParaRPr>
          </a:p>
        </p:txBody>
      </p:sp>
      <p:sp>
        <p:nvSpPr>
          <p:cNvPr id="12" name="Rettangolo 11"/>
          <p:cNvSpPr/>
          <p:nvPr/>
        </p:nvSpPr>
        <p:spPr>
          <a:xfrm>
            <a:off x="5647864" y="5515859"/>
            <a:ext cx="3013095" cy="648479"/>
          </a:xfrm>
          <a:prstGeom prst="rect">
            <a:avLst/>
          </a:prstGeom>
          <a:gradFill flip="none" rotWithShape="1">
            <a:gsLst>
              <a:gs pos="0">
                <a:schemeClr val="accent6">
                  <a:lumMod val="75000"/>
                </a:schemeClr>
              </a:gs>
              <a:gs pos="100000">
                <a:srgbClr val="FFFFFF"/>
              </a:gs>
            </a:gsLst>
            <a:path path="rect">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600" b="1" dirty="0" smtClean="0">
                <a:solidFill>
                  <a:srgbClr val="000000"/>
                </a:solidFill>
              </a:rPr>
              <a:t>VALORE PARTECIPAZIONE </a:t>
            </a:r>
            <a:r>
              <a:rPr lang="it-IT" sz="2000" b="1" dirty="0" smtClean="0">
                <a:solidFill>
                  <a:srgbClr val="000000"/>
                </a:solidFill>
              </a:rPr>
              <a:t>&lt; </a:t>
            </a:r>
            <a:r>
              <a:rPr lang="it-IT" sz="1600" b="1" dirty="0" smtClean="0">
                <a:solidFill>
                  <a:srgbClr val="000000"/>
                </a:solidFill>
              </a:rPr>
              <a:t>CORRISPONDENTE PN</a:t>
            </a:r>
            <a:endParaRPr lang="it-IT" sz="1600" b="1" dirty="0">
              <a:solidFill>
                <a:srgbClr val="000000"/>
              </a:solidFill>
            </a:endParaRPr>
          </a:p>
        </p:txBody>
      </p:sp>
      <p:sp>
        <p:nvSpPr>
          <p:cNvPr id="6" name="Segnaposto numero diapositiva 5"/>
          <p:cNvSpPr>
            <a:spLocks noGrp="1"/>
          </p:cNvSpPr>
          <p:nvPr>
            <p:ph type="sldNum" sz="quarter" idx="12"/>
          </p:nvPr>
        </p:nvSpPr>
        <p:spPr/>
        <p:txBody>
          <a:bodyPr/>
          <a:lstStyle/>
          <a:p>
            <a:fld id="{8B37D5FE-740C-46F5-801A-FA5477D9711F}" type="slidenum">
              <a:rPr lang="en-US" smtClean="0"/>
              <a:pPr/>
              <a:t>32</a:t>
            </a:fld>
            <a:endParaRPr lang="en-US"/>
          </a:p>
        </p:txBody>
      </p:sp>
      <p:sp>
        <p:nvSpPr>
          <p:cNvPr id="7" name="Segnaposto piè di pagina 6"/>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1379133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chemeClr val="tx1"/>
                </a:solidFill>
              </a:rPr>
              <a:t>OPERAZIONI INTRAGRUPPO</a:t>
            </a:r>
            <a:endParaRPr lang="it-IT" sz="3600" dirty="0">
              <a:solidFill>
                <a:schemeClr val="tx1"/>
              </a:solidFill>
            </a:endParaRPr>
          </a:p>
        </p:txBody>
      </p:sp>
      <p:sp>
        <p:nvSpPr>
          <p:cNvPr id="3" name="Segnaposto contenuto 2"/>
          <p:cNvSpPr>
            <a:spLocks noGrp="1"/>
          </p:cNvSpPr>
          <p:nvPr>
            <p:ph idx="1"/>
          </p:nvPr>
        </p:nvSpPr>
        <p:spPr>
          <a:xfrm>
            <a:off x="489444" y="1600200"/>
            <a:ext cx="8439598" cy="4291013"/>
          </a:xfrm>
        </p:spPr>
        <p:txBody>
          <a:bodyPr/>
          <a:lstStyle/>
          <a:p>
            <a:pPr marL="0" indent="0">
              <a:buNone/>
            </a:pPr>
            <a:r>
              <a:rPr lang="it-IT" b="1" dirty="0" smtClean="0">
                <a:solidFill>
                  <a:srgbClr val="000000"/>
                </a:solidFill>
                <a:latin typeface="Times New Roman"/>
                <a:cs typeface="Times New Roman"/>
              </a:rPr>
              <a:t>RISORSE TRASFERITE ALL’INTERNO DEL GRUPPO</a:t>
            </a:r>
          </a:p>
          <a:p>
            <a:pPr marL="0" indent="0">
              <a:buNone/>
            </a:pPr>
            <a:endParaRPr lang="it-IT" b="1" dirty="0">
              <a:solidFill>
                <a:srgbClr val="000000"/>
              </a:solidFill>
              <a:latin typeface="Times New Roman"/>
              <a:cs typeface="Times New Roman"/>
            </a:endParaRPr>
          </a:p>
          <a:p>
            <a:pPr marL="0" indent="0">
              <a:buNone/>
            </a:pPr>
            <a:r>
              <a:rPr lang="it-IT" b="1" dirty="0" smtClean="0">
                <a:solidFill>
                  <a:srgbClr val="000000"/>
                </a:solidFill>
                <a:latin typeface="Times New Roman"/>
                <a:cs typeface="Times New Roman"/>
              </a:rPr>
              <a:t>NON DEVONO CONTRIBUIRE ALLA DETERMINAZIONE DEL RISULTATO ECONOMICO CONSOLIDATO E DELLA SITUAZIONE PATRIMONIALE E FINANZIARIA</a:t>
            </a:r>
          </a:p>
          <a:p>
            <a:pPr marL="0" indent="0">
              <a:buNone/>
            </a:pPr>
            <a:endParaRPr lang="it-IT" b="1" dirty="0">
              <a:solidFill>
                <a:srgbClr val="000000"/>
              </a:solidFill>
              <a:latin typeface="Times New Roman"/>
              <a:cs typeface="Times New Roman"/>
            </a:endParaRPr>
          </a:p>
          <a:p>
            <a:pPr marL="0" indent="0" algn="ctr">
              <a:buNone/>
            </a:pPr>
            <a:r>
              <a:rPr lang="it-IT" b="1" dirty="0" smtClean="0">
                <a:solidFill>
                  <a:srgbClr val="000000"/>
                </a:solidFill>
                <a:latin typeface="Times New Roman"/>
                <a:cs typeface="Times New Roman"/>
              </a:rPr>
              <a:t>INDIVIDUAZIONE ED </a:t>
            </a:r>
            <a:r>
              <a:rPr lang="it-IT" sz="3200" b="1" dirty="0" smtClean="0">
                <a:solidFill>
                  <a:schemeClr val="tx1"/>
                </a:solidFill>
                <a:latin typeface="Times New Roman"/>
                <a:cs typeface="Times New Roman"/>
              </a:rPr>
              <a:t>ELIMINAZIONE</a:t>
            </a:r>
          </a:p>
        </p:txBody>
      </p:sp>
      <p:sp>
        <p:nvSpPr>
          <p:cNvPr id="4" name="Freccia destra con strisce 3"/>
          <p:cNvSpPr/>
          <p:nvPr/>
        </p:nvSpPr>
        <p:spPr>
          <a:xfrm rot="5400000">
            <a:off x="4283521" y="853763"/>
            <a:ext cx="445335" cy="3006772"/>
          </a:xfrm>
          <a:prstGeom prst="stripedRight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Freccia destra con strisce 4"/>
          <p:cNvSpPr/>
          <p:nvPr/>
        </p:nvSpPr>
        <p:spPr>
          <a:xfrm rot="5400000">
            <a:off x="4283521" y="2898026"/>
            <a:ext cx="445335" cy="3006772"/>
          </a:xfrm>
          <a:prstGeom prst="stripedRight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Segnaposto numero diapositiva 5"/>
          <p:cNvSpPr>
            <a:spLocks noGrp="1"/>
          </p:cNvSpPr>
          <p:nvPr>
            <p:ph type="sldNum" sz="quarter" idx="12"/>
          </p:nvPr>
        </p:nvSpPr>
        <p:spPr/>
        <p:txBody>
          <a:bodyPr/>
          <a:lstStyle/>
          <a:p>
            <a:fld id="{8B37D5FE-740C-46F5-801A-FA5477D9711F}" type="slidenum">
              <a:rPr lang="en-US" smtClean="0"/>
              <a:pPr/>
              <a:t>33</a:t>
            </a:fld>
            <a:endParaRPr lang="en-US"/>
          </a:p>
        </p:txBody>
      </p:sp>
      <p:sp>
        <p:nvSpPr>
          <p:cNvPr id="7" name="Segnaposto piè di pagina 6"/>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2688564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chemeClr val="tx1"/>
                </a:solidFill>
              </a:rPr>
              <a:t>OPERAZIONI INTRAGRUPPO</a:t>
            </a:r>
            <a:br>
              <a:rPr lang="it-IT" sz="3600" dirty="0" smtClean="0">
                <a:solidFill>
                  <a:schemeClr val="tx1"/>
                </a:solidFill>
              </a:rPr>
            </a:br>
            <a:r>
              <a:rPr lang="it-IT" sz="3600" dirty="0" smtClean="0">
                <a:solidFill>
                  <a:schemeClr val="tx1"/>
                </a:solidFill>
              </a:rPr>
              <a:t>da eliminare</a:t>
            </a:r>
            <a:endParaRPr lang="it-IT" sz="3600" dirty="0">
              <a:solidFill>
                <a:schemeClr val="tx1"/>
              </a:solidFill>
            </a:endParaRPr>
          </a:p>
        </p:txBody>
      </p:sp>
      <p:sp>
        <p:nvSpPr>
          <p:cNvPr id="3" name="Segnaposto contenuto 2"/>
          <p:cNvSpPr>
            <a:spLocks noGrp="1"/>
          </p:cNvSpPr>
          <p:nvPr>
            <p:ph idx="1"/>
          </p:nvPr>
        </p:nvSpPr>
        <p:spPr>
          <a:xfrm>
            <a:off x="489444" y="1393176"/>
            <a:ext cx="8439598" cy="4487752"/>
          </a:xfrm>
        </p:spPr>
        <p:txBody>
          <a:bodyPr>
            <a:noAutofit/>
          </a:bodyPr>
          <a:lstStyle/>
          <a:p>
            <a:r>
              <a:rPr lang="it-IT" sz="3200" dirty="0" smtClean="0">
                <a:solidFill>
                  <a:srgbClr val="000000"/>
                </a:solidFill>
                <a:latin typeface="Times New Roman"/>
                <a:cs typeface="Times New Roman"/>
              </a:rPr>
              <a:t>Ricavi e costi per operazioni fra i soggetti partecipanti al consolidamento </a:t>
            </a:r>
          </a:p>
          <a:p>
            <a:r>
              <a:rPr lang="it-IT" sz="3200" dirty="0" smtClean="0">
                <a:solidFill>
                  <a:srgbClr val="000000"/>
                </a:solidFill>
                <a:latin typeface="Times New Roman"/>
                <a:cs typeface="Times New Roman"/>
              </a:rPr>
              <a:t>Trasferimenti reciproci</a:t>
            </a:r>
            <a:endParaRPr lang="it-IT" sz="3200" dirty="0">
              <a:solidFill>
                <a:srgbClr val="000000"/>
              </a:solidFill>
              <a:latin typeface="Times New Roman"/>
              <a:cs typeface="Times New Roman"/>
            </a:endParaRPr>
          </a:p>
          <a:p>
            <a:r>
              <a:rPr lang="it-IT" sz="3200" dirty="0" smtClean="0">
                <a:solidFill>
                  <a:srgbClr val="000000"/>
                </a:solidFill>
                <a:latin typeface="Times New Roman"/>
                <a:cs typeface="Times New Roman"/>
              </a:rPr>
              <a:t>Crediti e debiti reciproci</a:t>
            </a:r>
            <a:endParaRPr lang="it-IT" sz="3200" dirty="0">
              <a:solidFill>
                <a:srgbClr val="000000"/>
              </a:solidFill>
              <a:latin typeface="Times New Roman"/>
              <a:cs typeface="Times New Roman"/>
            </a:endParaRPr>
          </a:p>
          <a:p>
            <a:r>
              <a:rPr lang="it-IT" sz="3200" dirty="0" smtClean="0">
                <a:solidFill>
                  <a:srgbClr val="000000"/>
                </a:solidFill>
                <a:latin typeface="Times New Roman"/>
                <a:cs typeface="Times New Roman"/>
              </a:rPr>
              <a:t>Dividendi </a:t>
            </a:r>
          </a:p>
          <a:p>
            <a:r>
              <a:rPr lang="it-IT" sz="3200" dirty="0" smtClean="0">
                <a:solidFill>
                  <a:srgbClr val="000000"/>
                </a:solidFill>
                <a:latin typeface="Times New Roman"/>
                <a:cs typeface="Times New Roman"/>
              </a:rPr>
              <a:t>Differenze temporanee di rilevazione</a:t>
            </a:r>
            <a:endParaRPr lang="it-IT" sz="3200" dirty="0" smtClean="0">
              <a:solidFill>
                <a:schemeClr val="tx1"/>
              </a:solidFill>
              <a:latin typeface="Times New Roman"/>
              <a:cs typeface="Times New Roman"/>
            </a:endParaRPr>
          </a:p>
        </p:txBody>
      </p:sp>
      <p:sp>
        <p:nvSpPr>
          <p:cNvPr id="6" name="Segnaposto numero diapositiva 5"/>
          <p:cNvSpPr>
            <a:spLocks noGrp="1"/>
          </p:cNvSpPr>
          <p:nvPr>
            <p:ph type="sldNum" sz="quarter" idx="12"/>
          </p:nvPr>
        </p:nvSpPr>
        <p:spPr/>
        <p:txBody>
          <a:bodyPr/>
          <a:lstStyle/>
          <a:p>
            <a:fld id="{8B37D5FE-740C-46F5-801A-FA5477D9711F}" type="slidenum">
              <a:rPr lang="en-US" smtClean="0"/>
              <a:pPr/>
              <a:t>34</a:t>
            </a:fld>
            <a:endParaRPr lang="en-US"/>
          </a:p>
        </p:txBody>
      </p:sp>
      <p:sp>
        <p:nvSpPr>
          <p:cNvPr id="7" name="Segnaposto piè di pagina 6"/>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3440032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ESEMPIO NUMERICO</a:t>
            </a:r>
            <a:br>
              <a:rPr lang="it-IT" sz="3600" dirty="0" smtClean="0">
                <a:solidFill>
                  <a:srgbClr val="000000"/>
                </a:solidFill>
              </a:rPr>
            </a:br>
            <a:r>
              <a:rPr lang="it-IT" sz="1800" dirty="0" smtClean="0">
                <a:solidFill>
                  <a:srgbClr val="000000"/>
                </a:solidFill>
              </a:rPr>
              <a:t>Differenza da consolidamento 90% immobilizzazioni e la restante parte ad avviamento</a:t>
            </a:r>
            <a:endParaRPr lang="it-IT" sz="3600" dirty="0">
              <a:solidFill>
                <a:srgbClr val="000000"/>
              </a:solidFill>
            </a:endParaRP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2775151840"/>
              </p:ext>
            </p:extLst>
          </p:nvPr>
        </p:nvGraphicFramePr>
        <p:xfrm>
          <a:off x="405350" y="1600200"/>
          <a:ext cx="7953952" cy="4785360"/>
        </p:xfrm>
        <a:graphic>
          <a:graphicData uri="http://schemas.openxmlformats.org/drawingml/2006/table">
            <a:tbl>
              <a:tblPr firstRow="1" bandRow="1">
                <a:tableStyleId>{08FB837D-C827-4EFA-A057-4D05807E0F7C}</a:tableStyleId>
              </a:tblPr>
              <a:tblGrid>
                <a:gridCol w="1526814"/>
                <a:gridCol w="815350"/>
                <a:gridCol w="1033236"/>
                <a:gridCol w="1295225"/>
                <a:gridCol w="866931"/>
                <a:gridCol w="937552"/>
                <a:gridCol w="1478844"/>
              </a:tblGrid>
              <a:tr h="370840">
                <a:tc>
                  <a:txBody>
                    <a:bodyPr/>
                    <a:lstStyle/>
                    <a:p>
                      <a:r>
                        <a:rPr lang="it-IT" dirty="0" smtClean="0">
                          <a:solidFill>
                            <a:srgbClr val="000000"/>
                          </a:solidFill>
                        </a:rPr>
                        <a:t>VOCE</a:t>
                      </a:r>
                      <a:endParaRPr lang="it-IT" dirty="0">
                        <a:solidFill>
                          <a:srgbClr val="000000"/>
                        </a:solidFill>
                      </a:endParaRPr>
                    </a:p>
                  </a:txBody>
                  <a:tcPr/>
                </a:tc>
                <a:tc>
                  <a:txBody>
                    <a:bodyPr/>
                    <a:lstStyle/>
                    <a:p>
                      <a:pPr algn="ctr"/>
                      <a:r>
                        <a:rPr lang="it-IT" dirty="0" smtClean="0">
                          <a:solidFill>
                            <a:srgbClr val="000000"/>
                          </a:solidFill>
                        </a:rPr>
                        <a:t>SP A</a:t>
                      </a:r>
                      <a:endParaRPr lang="it-IT" dirty="0">
                        <a:solidFill>
                          <a:srgbClr val="000000"/>
                        </a:solidFill>
                      </a:endParaRPr>
                    </a:p>
                  </a:txBody>
                  <a:tcPr/>
                </a:tc>
                <a:tc>
                  <a:txBody>
                    <a:bodyPr/>
                    <a:lstStyle/>
                    <a:p>
                      <a:pPr algn="ctr"/>
                      <a:r>
                        <a:rPr lang="it-IT" dirty="0" smtClean="0">
                          <a:solidFill>
                            <a:srgbClr val="000000"/>
                          </a:solidFill>
                        </a:rPr>
                        <a:t>SP B</a:t>
                      </a:r>
                      <a:endParaRPr lang="it-IT" dirty="0">
                        <a:solidFill>
                          <a:srgbClr val="000000"/>
                        </a:solidFill>
                      </a:endParaRPr>
                    </a:p>
                  </a:txBody>
                  <a:tcPr/>
                </a:tc>
                <a:tc>
                  <a:txBody>
                    <a:bodyPr/>
                    <a:lstStyle/>
                    <a:p>
                      <a:r>
                        <a:rPr lang="it-IT" dirty="0" smtClean="0">
                          <a:solidFill>
                            <a:srgbClr val="000000"/>
                          </a:solidFill>
                        </a:rPr>
                        <a:t>AGGREG.</a:t>
                      </a:r>
                      <a:endParaRPr lang="it-IT" dirty="0">
                        <a:solidFill>
                          <a:srgbClr val="000000"/>
                        </a:solidFill>
                      </a:endParaRPr>
                    </a:p>
                  </a:txBody>
                  <a:tcPr/>
                </a:tc>
                <a:tc>
                  <a:txBody>
                    <a:bodyPr/>
                    <a:lstStyle/>
                    <a:p>
                      <a:r>
                        <a:rPr lang="it-IT" dirty="0" smtClean="0">
                          <a:solidFill>
                            <a:srgbClr val="000000"/>
                          </a:solidFill>
                        </a:rPr>
                        <a:t>DARE</a:t>
                      </a:r>
                      <a:endParaRPr lang="it-IT" dirty="0">
                        <a:solidFill>
                          <a:srgbClr val="000000"/>
                        </a:solidFill>
                      </a:endParaRPr>
                    </a:p>
                  </a:txBody>
                  <a:tcPr/>
                </a:tc>
                <a:tc>
                  <a:txBody>
                    <a:bodyPr/>
                    <a:lstStyle/>
                    <a:p>
                      <a:r>
                        <a:rPr lang="it-IT" dirty="0" smtClean="0">
                          <a:solidFill>
                            <a:srgbClr val="000000"/>
                          </a:solidFill>
                        </a:rPr>
                        <a:t>AVERE</a:t>
                      </a:r>
                      <a:endParaRPr lang="it-IT" dirty="0">
                        <a:solidFill>
                          <a:srgbClr val="000000"/>
                        </a:solidFill>
                      </a:endParaRPr>
                    </a:p>
                  </a:txBody>
                  <a:tcPr/>
                </a:tc>
                <a:tc>
                  <a:txBody>
                    <a:bodyPr/>
                    <a:lstStyle/>
                    <a:p>
                      <a:r>
                        <a:rPr lang="it-IT" dirty="0" smtClean="0">
                          <a:solidFill>
                            <a:srgbClr val="000000"/>
                          </a:solidFill>
                        </a:rPr>
                        <a:t>CONSOLID.</a:t>
                      </a:r>
                      <a:endParaRPr lang="it-IT" dirty="0">
                        <a:solidFill>
                          <a:srgbClr val="000000"/>
                        </a:solidFill>
                      </a:endParaRPr>
                    </a:p>
                  </a:txBody>
                  <a:tcPr/>
                </a:tc>
              </a:tr>
              <a:tr h="370840">
                <a:tc>
                  <a:txBody>
                    <a:bodyPr/>
                    <a:lstStyle/>
                    <a:p>
                      <a:r>
                        <a:rPr lang="it-IT" b="1" dirty="0" smtClean="0">
                          <a:solidFill>
                            <a:srgbClr val="000000"/>
                          </a:solidFill>
                        </a:rPr>
                        <a:t>Attivo</a:t>
                      </a:r>
                      <a:r>
                        <a:rPr lang="it-IT" b="1" baseline="0" dirty="0" smtClean="0">
                          <a:solidFill>
                            <a:srgbClr val="000000"/>
                          </a:solidFill>
                        </a:rPr>
                        <a:t> corrente</a:t>
                      </a:r>
                      <a:endParaRPr lang="it-IT" b="1" dirty="0">
                        <a:solidFill>
                          <a:srgbClr val="000000"/>
                        </a:solidFill>
                      </a:endParaRPr>
                    </a:p>
                  </a:txBody>
                  <a:tcPr/>
                </a:tc>
                <a:tc>
                  <a:txBody>
                    <a:bodyPr/>
                    <a:lstStyle/>
                    <a:p>
                      <a:pPr algn="r"/>
                      <a:r>
                        <a:rPr lang="it-IT" dirty="0" smtClean="0">
                          <a:solidFill>
                            <a:srgbClr val="000000"/>
                          </a:solidFill>
                        </a:rPr>
                        <a:t>3.700</a:t>
                      </a:r>
                      <a:endParaRPr lang="it-IT" dirty="0">
                        <a:solidFill>
                          <a:srgbClr val="000000"/>
                        </a:solidFill>
                      </a:endParaRPr>
                    </a:p>
                  </a:txBody>
                  <a:tcPr/>
                </a:tc>
                <a:tc>
                  <a:txBody>
                    <a:bodyPr/>
                    <a:lstStyle/>
                    <a:p>
                      <a:pPr algn="r"/>
                      <a:r>
                        <a:rPr lang="it-IT" dirty="0" smtClean="0">
                          <a:solidFill>
                            <a:srgbClr val="000000"/>
                          </a:solidFill>
                        </a:rPr>
                        <a:t>1.800</a:t>
                      </a:r>
                      <a:endParaRPr lang="it-IT" dirty="0">
                        <a:solidFill>
                          <a:srgbClr val="000000"/>
                        </a:solidFill>
                      </a:endParaRPr>
                    </a:p>
                  </a:txBody>
                  <a:tcPr/>
                </a:tc>
                <a:tc>
                  <a:txBody>
                    <a:bodyPr/>
                    <a:lstStyle/>
                    <a:p>
                      <a:pPr algn="r"/>
                      <a:r>
                        <a:rPr lang="it-IT" dirty="0" smtClean="0">
                          <a:solidFill>
                            <a:srgbClr val="000000"/>
                          </a:solidFill>
                        </a:rPr>
                        <a:t>5.500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5.500</a:t>
                      </a:r>
                      <a:endParaRPr lang="it-IT" dirty="0">
                        <a:solidFill>
                          <a:srgbClr val="000000"/>
                        </a:solidFill>
                      </a:endParaRPr>
                    </a:p>
                  </a:txBody>
                  <a:tcPr/>
                </a:tc>
              </a:tr>
              <a:tr h="370840">
                <a:tc>
                  <a:txBody>
                    <a:bodyPr/>
                    <a:lstStyle/>
                    <a:p>
                      <a:r>
                        <a:rPr lang="it-IT" b="1" dirty="0" err="1" smtClean="0">
                          <a:solidFill>
                            <a:srgbClr val="000000"/>
                          </a:solidFill>
                        </a:rPr>
                        <a:t>Immobilizz</a:t>
                      </a:r>
                      <a:r>
                        <a:rPr lang="it-IT" b="1" dirty="0" smtClean="0">
                          <a:solidFill>
                            <a:srgbClr val="000000"/>
                          </a:solidFill>
                        </a:rPr>
                        <a:t>.</a:t>
                      </a:r>
                      <a:endParaRPr lang="it-IT" b="1" dirty="0">
                        <a:solidFill>
                          <a:srgbClr val="000000"/>
                        </a:solidFill>
                      </a:endParaRPr>
                    </a:p>
                  </a:txBody>
                  <a:tcPr/>
                </a:tc>
                <a:tc>
                  <a:txBody>
                    <a:bodyPr/>
                    <a:lstStyle/>
                    <a:p>
                      <a:pPr algn="r"/>
                      <a:r>
                        <a:rPr lang="it-IT" dirty="0" smtClean="0">
                          <a:solidFill>
                            <a:srgbClr val="000000"/>
                          </a:solidFill>
                        </a:rPr>
                        <a:t>5.000</a:t>
                      </a:r>
                      <a:endParaRPr lang="it-IT" dirty="0">
                        <a:solidFill>
                          <a:srgbClr val="000000"/>
                        </a:solidFill>
                      </a:endParaRPr>
                    </a:p>
                  </a:txBody>
                  <a:tcPr/>
                </a:tc>
                <a:tc>
                  <a:txBody>
                    <a:bodyPr/>
                    <a:lstStyle/>
                    <a:p>
                      <a:pPr algn="r"/>
                      <a:r>
                        <a:rPr lang="it-IT" dirty="0" smtClean="0">
                          <a:solidFill>
                            <a:srgbClr val="000000"/>
                          </a:solidFill>
                        </a:rPr>
                        <a:t>1.200</a:t>
                      </a:r>
                      <a:endParaRPr lang="it-IT" dirty="0">
                        <a:solidFill>
                          <a:srgbClr val="000000"/>
                        </a:solidFill>
                      </a:endParaRPr>
                    </a:p>
                  </a:txBody>
                  <a:tcPr/>
                </a:tc>
                <a:tc>
                  <a:txBody>
                    <a:bodyPr/>
                    <a:lstStyle/>
                    <a:p>
                      <a:pPr algn="r"/>
                      <a:r>
                        <a:rPr lang="it-IT" dirty="0" smtClean="0">
                          <a:solidFill>
                            <a:srgbClr val="000000"/>
                          </a:solidFill>
                        </a:rPr>
                        <a:t>6.200</a:t>
                      </a:r>
                      <a:endParaRPr lang="it-IT" dirty="0">
                        <a:solidFill>
                          <a:srgbClr val="000000"/>
                        </a:solidFill>
                      </a:endParaRPr>
                    </a:p>
                  </a:txBody>
                  <a:tcPr/>
                </a:tc>
                <a:tc>
                  <a:txBody>
                    <a:bodyPr/>
                    <a:lstStyle/>
                    <a:p>
                      <a:pPr algn="r"/>
                      <a:r>
                        <a:rPr lang="it-IT" dirty="0" smtClean="0">
                          <a:solidFill>
                            <a:srgbClr val="000000"/>
                          </a:solidFill>
                        </a:rPr>
                        <a:t>270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6.470</a:t>
                      </a:r>
                      <a:endParaRPr lang="it-IT" dirty="0">
                        <a:solidFill>
                          <a:srgbClr val="000000"/>
                        </a:solidFill>
                      </a:endParaRPr>
                    </a:p>
                  </a:txBody>
                  <a:tcPr/>
                </a:tc>
              </a:tr>
              <a:tr h="370840">
                <a:tc>
                  <a:txBody>
                    <a:bodyPr/>
                    <a:lstStyle/>
                    <a:p>
                      <a:r>
                        <a:rPr lang="it-IT" b="1" dirty="0" err="1" smtClean="0">
                          <a:solidFill>
                            <a:srgbClr val="000000"/>
                          </a:solidFill>
                        </a:rPr>
                        <a:t>Partecipaz</a:t>
                      </a:r>
                      <a:r>
                        <a:rPr lang="it-IT" b="1" dirty="0" smtClean="0">
                          <a:solidFill>
                            <a:srgbClr val="000000"/>
                          </a:solidFill>
                        </a:rPr>
                        <a:t>.</a:t>
                      </a:r>
                      <a:endParaRPr lang="it-IT" b="1" dirty="0">
                        <a:solidFill>
                          <a:srgbClr val="000000"/>
                        </a:solidFill>
                      </a:endParaRPr>
                    </a:p>
                  </a:txBody>
                  <a:tcPr/>
                </a:tc>
                <a:tc>
                  <a:txBody>
                    <a:bodyPr/>
                    <a:lstStyle/>
                    <a:p>
                      <a:pPr algn="r"/>
                      <a:r>
                        <a:rPr lang="it-IT" dirty="0" smtClean="0">
                          <a:solidFill>
                            <a:srgbClr val="000000"/>
                          </a:solidFill>
                        </a:rPr>
                        <a:t>2.300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2.300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2.300</a:t>
                      </a:r>
                      <a:endParaRPr lang="it-IT" dirty="0">
                        <a:solidFill>
                          <a:srgbClr val="000000"/>
                        </a:solidFill>
                      </a:endParaRPr>
                    </a:p>
                  </a:txBody>
                  <a:tcPr/>
                </a:tc>
                <a:tc>
                  <a:txBody>
                    <a:bodyPr/>
                    <a:lstStyle/>
                    <a:p>
                      <a:pPr algn="r"/>
                      <a:r>
                        <a:rPr lang="it-IT" dirty="0" smtClean="0">
                          <a:solidFill>
                            <a:srgbClr val="000000"/>
                          </a:solidFill>
                        </a:rPr>
                        <a:t>-</a:t>
                      </a:r>
                      <a:endParaRPr lang="it-IT" dirty="0">
                        <a:solidFill>
                          <a:srgbClr val="000000"/>
                        </a:solidFill>
                      </a:endParaRPr>
                    </a:p>
                  </a:txBody>
                  <a:tcPr/>
                </a:tc>
              </a:tr>
              <a:tr h="370840">
                <a:tc>
                  <a:txBody>
                    <a:bodyPr/>
                    <a:lstStyle/>
                    <a:p>
                      <a:r>
                        <a:rPr lang="it-IT" b="1" dirty="0" smtClean="0">
                          <a:solidFill>
                            <a:srgbClr val="000000"/>
                          </a:solidFill>
                        </a:rPr>
                        <a:t>PN</a:t>
                      </a:r>
                      <a:r>
                        <a:rPr lang="it-IT" b="1" baseline="0" dirty="0" smtClean="0">
                          <a:solidFill>
                            <a:srgbClr val="000000"/>
                          </a:solidFill>
                        </a:rPr>
                        <a:t> A</a:t>
                      </a:r>
                      <a:endParaRPr lang="it-IT" b="1" dirty="0">
                        <a:solidFill>
                          <a:srgbClr val="000000"/>
                        </a:solidFill>
                      </a:endParaRPr>
                    </a:p>
                  </a:txBody>
                  <a:tcPr/>
                </a:tc>
                <a:tc>
                  <a:txBody>
                    <a:bodyPr/>
                    <a:lstStyle/>
                    <a:p>
                      <a:pPr algn="r"/>
                      <a:r>
                        <a:rPr lang="it-IT" dirty="0" smtClean="0">
                          <a:solidFill>
                            <a:srgbClr val="000000"/>
                          </a:solidFill>
                        </a:rPr>
                        <a:t>6.000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6.000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6.000</a:t>
                      </a:r>
                      <a:endParaRPr lang="it-IT" dirty="0">
                        <a:solidFill>
                          <a:srgbClr val="000000"/>
                        </a:solidFill>
                      </a:endParaRPr>
                    </a:p>
                  </a:txBody>
                  <a:tcPr/>
                </a:tc>
              </a:tr>
              <a:tr h="370840">
                <a:tc>
                  <a:txBody>
                    <a:bodyPr/>
                    <a:lstStyle/>
                    <a:p>
                      <a:r>
                        <a:rPr lang="it-IT" b="1" dirty="0" smtClean="0">
                          <a:solidFill>
                            <a:srgbClr val="000000"/>
                          </a:solidFill>
                        </a:rPr>
                        <a:t>PN B</a:t>
                      </a:r>
                      <a:endParaRPr lang="it-IT" b="1"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2.000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2.000*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a:t>
                      </a:r>
                      <a:endParaRPr lang="it-IT" dirty="0">
                        <a:solidFill>
                          <a:srgbClr val="000000"/>
                        </a:solidFill>
                      </a:endParaRPr>
                    </a:p>
                  </a:txBody>
                  <a:tcPr/>
                </a:tc>
              </a:tr>
              <a:tr h="370840">
                <a:tc>
                  <a:txBody>
                    <a:bodyPr/>
                    <a:lstStyle/>
                    <a:p>
                      <a:r>
                        <a:rPr lang="it-IT" b="1" dirty="0" smtClean="0">
                          <a:solidFill>
                            <a:srgbClr val="000000"/>
                          </a:solidFill>
                        </a:rPr>
                        <a:t>Debiti</a:t>
                      </a:r>
                      <a:r>
                        <a:rPr lang="it-IT" b="1" baseline="0" dirty="0" smtClean="0">
                          <a:solidFill>
                            <a:srgbClr val="000000"/>
                          </a:solidFill>
                        </a:rPr>
                        <a:t> a lungo</a:t>
                      </a:r>
                      <a:endParaRPr lang="it-IT" b="1" dirty="0">
                        <a:solidFill>
                          <a:srgbClr val="000000"/>
                        </a:solidFill>
                      </a:endParaRPr>
                    </a:p>
                  </a:txBody>
                  <a:tcPr/>
                </a:tc>
                <a:tc>
                  <a:txBody>
                    <a:bodyPr/>
                    <a:lstStyle/>
                    <a:p>
                      <a:pPr algn="r"/>
                      <a:r>
                        <a:rPr lang="it-IT" dirty="0" smtClean="0">
                          <a:solidFill>
                            <a:srgbClr val="000000"/>
                          </a:solidFill>
                        </a:rPr>
                        <a:t>2.500</a:t>
                      </a:r>
                      <a:endParaRPr lang="it-IT" dirty="0">
                        <a:solidFill>
                          <a:srgbClr val="000000"/>
                        </a:solidFill>
                      </a:endParaRPr>
                    </a:p>
                  </a:txBody>
                  <a:tcPr/>
                </a:tc>
                <a:tc>
                  <a:txBody>
                    <a:bodyPr/>
                    <a:lstStyle/>
                    <a:p>
                      <a:pPr algn="r"/>
                      <a:r>
                        <a:rPr lang="it-IT" dirty="0" smtClean="0">
                          <a:solidFill>
                            <a:srgbClr val="000000"/>
                          </a:solidFill>
                        </a:rPr>
                        <a:t>500</a:t>
                      </a:r>
                      <a:endParaRPr lang="it-IT" dirty="0">
                        <a:solidFill>
                          <a:srgbClr val="000000"/>
                        </a:solidFill>
                      </a:endParaRPr>
                    </a:p>
                  </a:txBody>
                  <a:tcPr/>
                </a:tc>
                <a:tc>
                  <a:txBody>
                    <a:bodyPr/>
                    <a:lstStyle/>
                    <a:p>
                      <a:pPr algn="r"/>
                      <a:r>
                        <a:rPr lang="it-IT" dirty="0" smtClean="0">
                          <a:solidFill>
                            <a:srgbClr val="000000"/>
                          </a:solidFill>
                        </a:rPr>
                        <a:t>3.000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3.000</a:t>
                      </a:r>
                      <a:endParaRPr lang="it-IT" dirty="0">
                        <a:solidFill>
                          <a:srgbClr val="000000"/>
                        </a:solidFill>
                      </a:endParaRPr>
                    </a:p>
                  </a:txBody>
                  <a:tcPr/>
                </a:tc>
              </a:tr>
              <a:tr h="370840">
                <a:tc>
                  <a:txBody>
                    <a:bodyPr/>
                    <a:lstStyle/>
                    <a:p>
                      <a:r>
                        <a:rPr lang="it-IT" b="1" dirty="0" smtClean="0">
                          <a:solidFill>
                            <a:srgbClr val="000000"/>
                          </a:solidFill>
                        </a:rPr>
                        <a:t>Debiti a breve</a:t>
                      </a:r>
                      <a:endParaRPr lang="it-IT" b="1" dirty="0">
                        <a:solidFill>
                          <a:srgbClr val="000000"/>
                        </a:solidFill>
                      </a:endParaRPr>
                    </a:p>
                  </a:txBody>
                  <a:tcPr/>
                </a:tc>
                <a:tc>
                  <a:txBody>
                    <a:bodyPr/>
                    <a:lstStyle/>
                    <a:p>
                      <a:pPr algn="r"/>
                      <a:r>
                        <a:rPr lang="it-IT" dirty="0" smtClean="0">
                          <a:solidFill>
                            <a:srgbClr val="000000"/>
                          </a:solidFill>
                        </a:rPr>
                        <a:t>2.500</a:t>
                      </a:r>
                      <a:endParaRPr lang="it-IT" dirty="0">
                        <a:solidFill>
                          <a:srgbClr val="000000"/>
                        </a:solidFill>
                      </a:endParaRPr>
                    </a:p>
                  </a:txBody>
                  <a:tcPr/>
                </a:tc>
                <a:tc>
                  <a:txBody>
                    <a:bodyPr/>
                    <a:lstStyle/>
                    <a:p>
                      <a:pPr algn="r"/>
                      <a:r>
                        <a:rPr lang="it-IT" dirty="0" smtClean="0">
                          <a:solidFill>
                            <a:srgbClr val="000000"/>
                          </a:solidFill>
                        </a:rPr>
                        <a:t>500</a:t>
                      </a:r>
                      <a:endParaRPr lang="it-IT" dirty="0">
                        <a:solidFill>
                          <a:srgbClr val="000000"/>
                        </a:solidFill>
                      </a:endParaRPr>
                    </a:p>
                  </a:txBody>
                  <a:tcPr/>
                </a:tc>
                <a:tc>
                  <a:txBody>
                    <a:bodyPr/>
                    <a:lstStyle/>
                    <a:p>
                      <a:pPr algn="r"/>
                      <a:r>
                        <a:rPr lang="it-IT" dirty="0" smtClean="0">
                          <a:solidFill>
                            <a:srgbClr val="000000"/>
                          </a:solidFill>
                        </a:rPr>
                        <a:t>3.000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3.000</a:t>
                      </a:r>
                      <a:endParaRPr lang="it-IT" dirty="0">
                        <a:solidFill>
                          <a:srgbClr val="000000"/>
                        </a:solidFill>
                      </a:endParaRPr>
                    </a:p>
                  </a:txBody>
                  <a:tcPr/>
                </a:tc>
              </a:tr>
              <a:tr h="370840">
                <a:tc>
                  <a:txBody>
                    <a:bodyPr/>
                    <a:lstStyle/>
                    <a:p>
                      <a:r>
                        <a:rPr lang="it-IT" b="1" dirty="0" smtClean="0">
                          <a:solidFill>
                            <a:srgbClr val="000000"/>
                          </a:solidFill>
                        </a:rPr>
                        <a:t>Avviamento</a:t>
                      </a:r>
                      <a:endParaRPr lang="it-IT" b="1" dirty="0">
                        <a:solidFill>
                          <a:srgbClr val="000000"/>
                        </a:solidFill>
                      </a:endParaRPr>
                    </a:p>
                  </a:txBody>
                  <a:tcPr/>
                </a:tc>
                <a:tc>
                  <a:txBody>
                    <a:bodyPr/>
                    <a:lstStyle/>
                    <a:p>
                      <a:endParaRPr lang="it-IT">
                        <a:solidFill>
                          <a:srgbClr val="000000"/>
                        </a:solidFill>
                      </a:endParaRPr>
                    </a:p>
                  </a:txBody>
                  <a:tcPr/>
                </a:tc>
                <a:tc>
                  <a:txBody>
                    <a:bodyPr/>
                    <a:lstStyle/>
                    <a:p>
                      <a:pPr algn="r"/>
                      <a:endParaRPr lang="it-IT" dirty="0">
                        <a:solidFill>
                          <a:srgbClr val="000000"/>
                        </a:solidFill>
                      </a:endParaRPr>
                    </a:p>
                  </a:txBody>
                  <a:tcPr/>
                </a:tc>
                <a:tc>
                  <a:txBody>
                    <a:bodyPr/>
                    <a:lstStyle/>
                    <a:p>
                      <a:endParaRPr lang="it-IT">
                        <a:solidFill>
                          <a:srgbClr val="000000"/>
                        </a:solidFill>
                      </a:endParaRPr>
                    </a:p>
                  </a:txBody>
                  <a:tcPr/>
                </a:tc>
                <a:tc>
                  <a:txBody>
                    <a:bodyPr/>
                    <a:lstStyle/>
                    <a:p>
                      <a:pPr algn="r"/>
                      <a:r>
                        <a:rPr lang="it-IT" dirty="0" smtClean="0">
                          <a:solidFill>
                            <a:srgbClr val="000000"/>
                          </a:solidFill>
                        </a:rPr>
                        <a:t>30</a:t>
                      </a:r>
                      <a:endParaRPr lang="it-IT" dirty="0">
                        <a:solidFill>
                          <a:srgbClr val="000000"/>
                        </a:solidFill>
                      </a:endParaRPr>
                    </a:p>
                  </a:txBody>
                  <a:tcPr/>
                </a:tc>
                <a:tc>
                  <a:txBody>
                    <a:bodyPr/>
                    <a:lstStyle/>
                    <a:p>
                      <a:pPr algn="r"/>
                      <a:endParaRPr lang="it-IT" dirty="0">
                        <a:solidFill>
                          <a:srgbClr val="000000"/>
                        </a:solidFill>
                      </a:endParaRPr>
                    </a:p>
                  </a:txBody>
                  <a:tcPr/>
                </a:tc>
                <a:tc>
                  <a:txBody>
                    <a:bodyPr/>
                    <a:lstStyle/>
                    <a:p>
                      <a:pPr algn="r"/>
                      <a:r>
                        <a:rPr lang="it-IT" dirty="0" smtClean="0">
                          <a:solidFill>
                            <a:srgbClr val="000000"/>
                          </a:solidFill>
                        </a:rPr>
                        <a:t>30</a:t>
                      </a:r>
                      <a:endParaRPr lang="it-IT" dirty="0">
                        <a:solidFill>
                          <a:srgbClr val="000000"/>
                        </a:solidFill>
                      </a:endParaRPr>
                    </a:p>
                  </a:txBody>
                  <a:tcPr/>
                </a:tc>
              </a:tr>
              <a:tr h="370840">
                <a:tc gridSpan="7">
                  <a:txBody>
                    <a:bodyPr/>
                    <a:lstStyle/>
                    <a:p>
                      <a:r>
                        <a:rPr lang="it-IT" b="1" dirty="0" smtClean="0">
                          <a:solidFill>
                            <a:srgbClr val="000000"/>
                          </a:solidFill>
                        </a:rPr>
                        <a:t>* </a:t>
                      </a:r>
                      <a:r>
                        <a:rPr lang="it-IT" sz="1600" b="0" dirty="0" smtClean="0">
                          <a:solidFill>
                            <a:srgbClr val="000000"/>
                          </a:solidFill>
                        </a:rPr>
                        <a:t>È</a:t>
                      </a:r>
                      <a:r>
                        <a:rPr lang="it-IT" sz="1600" b="0" baseline="0" dirty="0" smtClean="0">
                          <a:solidFill>
                            <a:srgbClr val="000000"/>
                          </a:solidFill>
                        </a:rPr>
                        <a:t> la risultanza di scritture D/A di cui alla col. SP B, tranne PN</a:t>
                      </a:r>
                      <a:endParaRPr lang="it-IT" sz="1600" b="0" dirty="0">
                        <a:solidFill>
                          <a:srgbClr val="000000"/>
                        </a:solidFill>
                      </a:endParaRPr>
                    </a:p>
                  </a:txBody>
                  <a:tcPr/>
                </a:tc>
                <a:tc hMerge="1">
                  <a:txBody>
                    <a:bodyPr/>
                    <a:lstStyle/>
                    <a:p>
                      <a:endParaRPr lang="it-IT">
                        <a:solidFill>
                          <a:srgbClr val="000000"/>
                        </a:solidFill>
                      </a:endParaRPr>
                    </a:p>
                  </a:txBody>
                  <a:tcPr/>
                </a:tc>
                <a:tc hMerge="1">
                  <a:txBody>
                    <a:bodyPr/>
                    <a:lstStyle/>
                    <a:p>
                      <a:pPr algn="r"/>
                      <a:endParaRPr lang="it-IT" dirty="0">
                        <a:solidFill>
                          <a:srgbClr val="000000"/>
                        </a:solidFill>
                      </a:endParaRPr>
                    </a:p>
                  </a:txBody>
                  <a:tcPr/>
                </a:tc>
                <a:tc hMerge="1">
                  <a:txBody>
                    <a:bodyPr/>
                    <a:lstStyle/>
                    <a:p>
                      <a:endParaRPr lang="it-IT">
                        <a:solidFill>
                          <a:srgbClr val="000000"/>
                        </a:solidFill>
                      </a:endParaRPr>
                    </a:p>
                  </a:txBody>
                  <a:tcPr/>
                </a:tc>
                <a:tc hMerge="1">
                  <a:txBody>
                    <a:bodyPr/>
                    <a:lstStyle/>
                    <a:p>
                      <a:pPr algn="r"/>
                      <a:endParaRPr lang="it-IT" dirty="0">
                        <a:solidFill>
                          <a:srgbClr val="000000"/>
                        </a:solidFill>
                      </a:endParaRPr>
                    </a:p>
                  </a:txBody>
                  <a:tcPr/>
                </a:tc>
                <a:tc hMerge="1">
                  <a:txBody>
                    <a:bodyPr/>
                    <a:lstStyle/>
                    <a:p>
                      <a:pPr algn="r"/>
                      <a:endParaRPr lang="it-IT" dirty="0">
                        <a:solidFill>
                          <a:srgbClr val="000000"/>
                        </a:solidFill>
                      </a:endParaRPr>
                    </a:p>
                  </a:txBody>
                  <a:tcPr/>
                </a:tc>
                <a:tc hMerge="1">
                  <a:txBody>
                    <a:bodyPr/>
                    <a:lstStyle/>
                    <a:p>
                      <a:pPr algn="r"/>
                      <a:endParaRPr lang="it-IT" dirty="0">
                        <a:solidFill>
                          <a:srgbClr val="000000"/>
                        </a:solidFill>
                      </a:endParaRPr>
                    </a:p>
                  </a:txBody>
                  <a:tcPr/>
                </a:tc>
              </a:tr>
            </a:tbl>
          </a:graphicData>
        </a:graphic>
      </p:graphicFrame>
      <p:sp>
        <p:nvSpPr>
          <p:cNvPr id="3" name="Segnaposto numero diapositiva 2"/>
          <p:cNvSpPr>
            <a:spLocks noGrp="1"/>
          </p:cNvSpPr>
          <p:nvPr>
            <p:ph type="sldNum" sz="quarter" idx="12"/>
          </p:nvPr>
        </p:nvSpPr>
        <p:spPr/>
        <p:txBody>
          <a:bodyPr/>
          <a:lstStyle/>
          <a:p>
            <a:fld id="{8B37D5FE-740C-46F5-801A-FA5477D9711F}" type="slidenum">
              <a:rPr lang="en-US" smtClean="0"/>
              <a:pPr/>
              <a:t>35</a:t>
            </a:fld>
            <a:endParaRPr lang="en-US"/>
          </a:p>
        </p:txBody>
      </p:sp>
      <p:sp>
        <p:nvSpPr>
          <p:cNvPr id="5" name="Segnaposto piè di pagina 4"/>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0318273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ESEMPIO NUMERICO</a:t>
            </a:r>
            <a:endParaRPr lang="it-IT" sz="3600" dirty="0">
              <a:solidFill>
                <a:srgbClr val="000000"/>
              </a:solidFill>
            </a:endParaRP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2266131335"/>
              </p:ext>
            </p:extLst>
          </p:nvPr>
        </p:nvGraphicFramePr>
        <p:xfrm>
          <a:off x="779463" y="2053516"/>
          <a:ext cx="7476147" cy="2134576"/>
        </p:xfrm>
        <a:graphic>
          <a:graphicData uri="http://schemas.openxmlformats.org/drawingml/2006/table">
            <a:tbl>
              <a:tblPr firstRow="1" bandRow="1">
                <a:tableStyleId>{08FB837D-C827-4EFA-A057-4D05807E0F7C}</a:tableStyleId>
              </a:tblPr>
              <a:tblGrid>
                <a:gridCol w="2368748"/>
                <a:gridCol w="1247578"/>
                <a:gridCol w="2360029"/>
                <a:gridCol w="1499792"/>
              </a:tblGrid>
              <a:tr h="648479">
                <a:tc gridSpan="4">
                  <a:txBody>
                    <a:bodyPr/>
                    <a:lstStyle/>
                    <a:p>
                      <a:pPr algn="ctr"/>
                      <a:r>
                        <a:rPr lang="it-IT" sz="2000" b="1" dirty="0" smtClean="0">
                          <a:solidFill>
                            <a:srgbClr val="000000"/>
                          </a:solidFill>
                        </a:rPr>
                        <a:t>STATO</a:t>
                      </a:r>
                      <a:r>
                        <a:rPr lang="it-IT" sz="2000" b="1" baseline="0" dirty="0" smtClean="0">
                          <a:solidFill>
                            <a:srgbClr val="000000"/>
                          </a:solidFill>
                        </a:rPr>
                        <a:t> PATRIMONIALE CONSOLIDATO</a:t>
                      </a:r>
                      <a:endParaRPr lang="it-IT" sz="2000" b="1" dirty="0">
                        <a:solidFill>
                          <a:srgbClr val="000000"/>
                        </a:solidFill>
                      </a:endParaRPr>
                    </a:p>
                  </a:txBody>
                  <a:tcPr/>
                </a:tc>
                <a:tc hMerge="1">
                  <a:txBody>
                    <a:bodyPr/>
                    <a:lstStyle/>
                    <a:p>
                      <a:pPr algn="r"/>
                      <a:endParaRPr lang="it-IT" b="0" dirty="0">
                        <a:solidFill>
                          <a:srgbClr val="000000"/>
                        </a:solidFill>
                      </a:endParaRPr>
                    </a:p>
                  </a:txBody>
                  <a:tcPr/>
                </a:tc>
                <a:tc hMerge="1">
                  <a:txBody>
                    <a:bodyPr/>
                    <a:lstStyle/>
                    <a:p>
                      <a:endParaRPr lang="it-IT" dirty="0">
                        <a:solidFill>
                          <a:srgbClr val="000000"/>
                        </a:solidFill>
                      </a:endParaRPr>
                    </a:p>
                  </a:txBody>
                  <a:tcPr/>
                </a:tc>
                <a:tc hMerge="1">
                  <a:txBody>
                    <a:bodyPr/>
                    <a:lstStyle/>
                    <a:p>
                      <a:pPr algn="r"/>
                      <a:endParaRPr lang="it-IT" b="0" dirty="0">
                        <a:solidFill>
                          <a:srgbClr val="000000"/>
                        </a:solidFill>
                      </a:endParaRPr>
                    </a:p>
                  </a:txBody>
                  <a:tcPr/>
                </a:tc>
              </a:tr>
              <a:tr h="472849">
                <a:tc>
                  <a:txBody>
                    <a:bodyPr/>
                    <a:lstStyle/>
                    <a:p>
                      <a:pPr algn="l"/>
                      <a:r>
                        <a:rPr lang="it-IT" b="1" dirty="0" smtClean="0">
                          <a:solidFill>
                            <a:srgbClr val="000000"/>
                          </a:solidFill>
                        </a:rPr>
                        <a:t>ATTIVO</a:t>
                      </a:r>
                      <a:r>
                        <a:rPr lang="it-IT" b="1" baseline="0" dirty="0" smtClean="0">
                          <a:solidFill>
                            <a:srgbClr val="000000"/>
                          </a:solidFill>
                        </a:rPr>
                        <a:t> CORRENTE</a:t>
                      </a:r>
                      <a:endParaRPr lang="it-IT" b="1" dirty="0">
                        <a:solidFill>
                          <a:srgbClr val="000000"/>
                        </a:solidFill>
                      </a:endParaRPr>
                    </a:p>
                  </a:txBody>
                  <a:tcPr/>
                </a:tc>
                <a:tc>
                  <a:txBody>
                    <a:bodyPr/>
                    <a:lstStyle/>
                    <a:p>
                      <a:pPr algn="r"/>
                      <a:r>
                        <a:rPr lang="it-IT" b="0" dirty="0" smtClean="0">
                          <a:solidFill>
                            <a:srgbClr val="000000"/>
                          </a:solidFill>
                        </a:rPr>
                        <a:t>5.5OO</a:t>
                      </a:r>
                      <a:endParaRPr lang="it-IT" b="0" dirty="0">
                        <a:solidFill>
                          <a:srgbClr val="000000"/>
                        </a:solidFill>
                      </a:endParaRPr>
                    </a:p>
                  </a:txBody>
                  <a:tcPr/>
                </a:tc>
                <a:tc>
                  <a:txBody>
                    <a:bodyPr/>
                    <a:lstStyle/>
                    <a:p>
                      <a:r>
                        <a:rPr lang="it-IT" b="1" dirty="0" smtClean="0">
                          <a:solidFill>
                            <a:srgbClr val="000000"/>
                          </a:solidFill>
                        </a:rPr>
                        <a:t>PATRIMONIO</a:t>
                      </a:r>
                      <a:r>
                        <a:rPr lang="it-IT" b="1" baseline="0" dirty="0" smtClean="0">
                          <a:solidFill>
                            <a:srgbClr val="000000"/>
                          </a:solidFill>
                        </a:rPr>
                        <a:t> NETTO</a:t>
                      </a:r>
                      <a:endParaRPr lang="it-IT" b="1" dirty="0">
                        <a:solidFill>
                          <a:srgbClr val="000000"/>
                        </a:solidFill>
                      </a:endParaRPr>
                    </a:p>
                  </a:txBody>
                  <a:tcPr/>
                </a:tc>
                <a:tc>
                  <a:txBody>
                    <a:bodyPr/>
                    <a:lstStyle/>
                    <a:p>
                      <a:pPr algn="r"/>
                      <a:r>
                        <a:rPr lang="it-IT" b="0" dirty="0" smtClean="0">
                          <a:solidFill>
                            <a:srgbClr val="000000"/>
                          </a:solidFill>
                        </a:rPr>
                        <a:t>6.000</a:t>
                      </a:r>
                      <a:endParaRPr lang="it-IT" b="0" dirty="0">
                        <a:solidFill>
                          <a:srgbClr val="000000"/>
                        </a:solidFill>
                      </a:endParaRPr>
                    </a:p>
                  </a:txBody>
                  <a:tcPr/>
                </a:tc>
              </a:tr>
              <a:tr h="513379">
                <a:tc>
                  <a:txBody>
                    <a:bodyPr/>
                    <a:lstStyle/>
                    <a:p>
                      <a:pPr algn="l"/>
                      <a:r>
                        <a:rPr lang="it-IT" b="1" dirty="0" smtClean="0">
                          <a:solidFill>
                            <a:srgbClr val="000000"/>
                          </a:solidFill>
                        </a:rPr>
                        <a:t>IMMOBILIZZAZIONI</a:t>
                      </a:r>
                      <a:endParaRPr lang="it-IT" b="1" dirty="0">
                        <a:solidFill>
                          <a:srgbClr val="000000"/>
                        </a:solidFill>
                      </a:endParaRPr>
                    </a:p>
                  </a:txBody>
                  <a:tcPr/>
                </a:tc>
                <a:tc>
                  <a:txBody>
                    <a:bodyPr/>
                    <a:lstStyle/>
                    <a:p>
                      <a:pPr algn="r"/>
                      <a:r>
                        <a:rPr lang="it-IT" dirty="0" smtClean="0">
                          <a:solidFill>
                            <a:srgbClr val="000000"/>
                          </a:solidFill>
                        </a:rPr>
                        <a:t>6.470</a:t>
                      </a:r>
                      <a:endParaRPr lang="it-IT" dirty="0">
                        <a:solidFill>
                          <a:srgbClr val="000000"/>
                        </a:solidFill>
                      </a:endParaRPr>
                    </a:p>
                  </a:txBody>
                  <a:tcPr/>
                </a:tc>
                <a:tc>
                  <a:txBody>
                    <a:bodyPr/>
                    <a:lstStyle/>
                    <a:p>
                      <a:r>
                        <a:rPr lang="it-IT" b="1" dirty="0" smtClean="0">
                          <a:solidFill>
                            <a:srgbClr val="000000"/>
                          </a:solidFill>
                        </a:rPr>
                        <a:t>DEBITI A LUNGO</a:t>
                      </a:r>
                      <a:endParaRPr lang="it-IT" b="1" dirty="0">
                        <a:solidFill>
                          <a:srgbClr val="000000"/>
                        </a:solidFill>
                      </a:endParaRPr>
                    </a:p>
                  </a:txBody>
                  <a:tcPr/>
                </a:tc>
                <a:tc>
                  <a:txBody>
                    <a:bodyPr/>
                    <a:lstStyle/>
                    <a:p>
                      <a:pPr algn="r"/>
                      <a:r>
                        <a:rPr lang="it-IT" dirty="0" smtClean="0">
                          <a:solidFill>
                            <a:srgbClr val="000000"/>
                          </a:solidFill>
                        </a:rPr>
                        <a:t>3.000</a:t>
                      </a:r>
                      <a:endParaRPr lang="it-IT" dirty="0">
                        <a:solidFill>
                          <a:srgbClr val="000000"/>
                        </a:solidFill>
                      </a:endParaRPr>
                    </a:p>
                  </a:txBody>
                  <a:tcPr/>
                </a:tc>
              </a:tr>
              <a:tr h="499869">
                <a:tc>
                  <a:txBody>
                    <a:bodyPr/>
                    <a:lstStyle/>
                    <a:p>
                      <a:pPr algn="l"/>
                      <a:r>
                        <a:rPr lang="it-IT" b="1" dirty="0" smtClean="0">
                          <a:solidFill>
                            <a:srgbClr val="000000"/>
                          </a:solidFill>
                        </a:rPr>
                        <a:t>AVVIAMENTO</a:t>
                      </a:r>
                      <a:endParaRPr lang="it-IT" b="1" dirty="0">
                        <a:solidFill>
                          <a:srgbClr val="000000"/>
                        </a:solidFill>
                      </a:endParaRPr>
                    </a:p>
                  </a:txBody>
                  <a:tcPr/>
                </a:tc>
                <a:tc>
                  <a:txBody>
                    <a:bodyPr/>
                    <a:lstStyle/>
                    <a:p>
                      <a:pPr algn="r"/>
                      <a:r>
                        <a:rPr lang="it-IT" dirty="0" smtClean="0">
                          <a:solidFill>
                            <a:srgbClr val="000000"/>
                          </a:solidFill>
                        </a:rPr>
                        <a:t>30</a:t>
                      </a:r>
                      <a:endParaRPr lang="it-IT" dirty="0">
                        <a:solidFill>
                          <a:srgbClr val="000000"/>
                        </a:solidFill>
                      </a:endParaRPr>
                    </a:p>
                  </a:txBody>
                  <a:tcPr/>
                </a:tc>
                <a:tc>
                  <a:txBody>
                    <a:bodyPr/>
                    <a:lstStyle/>
                    <a:p>
                      <a:r>
                        <a:rPr lang="it-IT" b="1" dirty="0" smtClean="0">
                          <a:solidFill>
                            <a:srgbClr val="000000"/>
                          </a:solidFill>
                        </a:rPr>
                        <a:t>DEBITI A BREVE</a:t>
                      </a:r>
                      <a:endParaRPr lang="it-IT" b="1" dirty="0">
                        <a:solidFill>
                          <a:srgbClr val="000000"/>
                        </a:solidFill>
                      </a:endParaRPr>
                    </a:p>
                  </a:txBody>
                  <a:tcPr/>
                </a:tc>
                <a:tc>
                  <a:txBody>
                    <a:bodyPr/>
                    <a:lstStyle/>
                    <a:p>
                      <a:pPr algn="r"/>
                      <a:r>
                        <a:rPr lang="it-IT" dirty="0" smtClean="0">
                          <a:solidFill>
                            <a:srgbClr val="000000"/>
                          </a:solidFill>
                        </a:rPr>
                        <a:t>3.000</a:t>
                      </a:r>
                      <a:endParaRPr lang="it-IT" dirty="0">
                        <a:solidFill>
                          <a:srgbClr val="000000"/>
                        </a:solidFill>
                      </a:endParaRPr>
                    </a:p>
                  </a:txBody>
                  <a:tcPr/>
                </a:tc>
              </a:tr>
            </a:tbl>
          </a:graphicData>
        </a:graphic>
      </p:graphicFrame>
      <p:sp>
        <p:nvSpPr>
          <p:cNvPr id="3" name="Segnaposto numero diapositiva 2"/>
          <p:cNvSpPr>
            <a:spLocks noGrp="1"/>
          </p:cNvSpPr>
          <p:nvPr>
            <p:ph type="sldNum" sz="quarter" idx="12"/>
          </p:nvPr>
        </p:nvSpPr>
        <p:spPr/>
        <p:txBody>
          <a:bodyPr/>
          <a:lstStyle/>
          <a:p>
            <a:fld id="{8B37D5FE-740C-46F5-801A-FA5477D9711F}" type="slidenum">
              <a:rPr lang="en-US" smtClean="0"/>
              <a:pPr/>
              <a:t>36</a:t>
            </a:fld>
            <a:endParaRPr lang="en-US"/>
          </a:p>
        </p:txBody>
      </p:sp>
      <p:sp>
        <p:nvSpPr>
          <p:cNvPr id="5" name="Segnaposto piè di pagina 4"/>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13823410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chemeClr val="tx1"/>
                </a:solidFill>
              </a:rPr>
              <a:t>PARTECIPAZIONE </a:t>
            </a:r>
            <a:br>
              <a:rPr lang="it-IT" sz="3600" dirty="0" smtClean="0">
                <a:solidFill>
                  <a:schemeClr val="tx1"/>
                </a:solidFill>
              </a:rPr>
            </a:br>
            <a:r>
              <a:rPr lang="it-IT" sz="3600" dirty="0" smtClean="0">
                <a:solidFill>
                  <a:schemeClr val="tx1"/>
                </a:solidFill>
              </a:rPr>
              <a:t>NON TOTALITARIA</a:t>
            </a:r>
            <a:endParaRPr lang="it-IT" sz="3600" dirty="0">
              <a:solidFill>
                <a:schemeClr val="tx1"/>
              </a:solidFill>
            </a:endParaRPr>
          </a:p>
        </p:txBody>
      </p:sp>
      <p:sp>
        <p:nvSpPr>
          <p:cNvPr id="3" name="Segnaposto contenuto 2"/>
          <p:cNvSpPr>
            <a:spLocks noGrp="1"/>
          </p:cNvSpPr>
          <p:nvPr>
            <p:ph idx="1"/>
          </p:nvPr>
        </p:nvSpPr>
        <p:spPr>
          <a:xfrm>
            <a:off x="427789" y="1232648"/>
            <a:ext cx="8141369" cy="5277774"/>
          </a:xfrm>
        </p:spPr>
        <p:txBody>
          <a:bodyPr>
            <a:normAutofit/>
          </a:bodyPr>
          <a:lstStyle/>
          <a:p>
            <a:pPr marL="0" indent="0">
              <a:buNone/>
            </a:pPr>
            <a:endParaRPr lang="it-IT" b="1" dirty="0" smtClean="0">
              <a:solidFill>
                <a:srgbClr val="000000"/>
              </a:solidFill>
            </a:endParaRPr>
          </a:p>
          <a:p>
            <a:pPr marL="0" indent="0" algn="ctr">
              <a:buNone/>
            </a:pPr>
            <a:r>
              <a:rPr lang="it-IT" b="1" dirty="0" smtClean="0">
                <a:solidFill>
                  <a:srgbClr val="000000"/>
                </a:solidFill>
              </a:rPr>
              <a:t>INTERESSI DI MINORANZA</a:t>
            </a:r>
          </a:p>
          <a:p>
            <a:pPr marL="0" indent="0" algn="ctr">
              <a:buNone/>
            </a:pPr>
            <a:endParaRPr lang="it-IT" b="1" dirty="0">
              <a:solidFill>
                <a:srgbClr val="000000"/>
              </a:solidFill>
            </a:endParaRPr>
          </a:p>
          <a:p>
            <a:pPr marL="0" indent="0" algn="ctr">
              <a:buNone/>
            </a:pPr>
            <a:r>
              <a:rPr lang="it-IT" b="1" dirty="0" smtClean="0">
                <a:solidFill>
                  <a:srgbClr val="000000"/>
                </a:solidFill>
              </a:rPr>
              <a:t>APPOSITE CLASSI DI VALORI:</a:t>
            </a:r>
          </a:p>
          <a:p>
            <a:pPr>
              <a:buFont typeface="Wingdings" charset="2"/>
              <a:buChar char="q"/>
            </a:pPr>
            <a:r>
              <a:rPr lang="it-IT" b="1" dirty="0" smtClean="0">
                <a:solidFill>
                  <a:srgbClr val="000000"/>
                </a:solidFill>
              </a:rPr>
              <a:t>CAPITALE E RISERVE DI TERZI         Iscrizione della quota di PN non di pertinenza della capogruppo</a:t>
            </a:r>
          </a:p>
          <a:p>
            <a:pPr>
              <a:buFont typeface="Wingdings" charset="2"/>
              <a:buChar char="q"/>
            </a:pPr>
            <a:r>
              <a:rPr lang="it-IT" b="1" dirty="0" smtClean="0">
                <a:solidFill>
                  <a:srgbClr val="000000"/>
                </a:solidFill>
              </a:rPr>
              <a:t>UTILE/PERDITA DELL’ESERCIZIO DI PERTINENZA DI TERZI         Iscrizione della quota di risultato economico non di pertinenza della capogruppo</a:t>
            </a:r>
          </a:p>
          <a:p>
            <a:pPr marL="0" indent="0">
              <a:buNone/>
            </a:pPr>
            <a:endParaRPr lang="it-IT" b="1" dirty="0">
              <a:solidFill>
                <a:srgbClr val="000000"/>
              </a:solidFill>
            </a:endParaRPr>
          </a:p>
        </p:txBody>
      </p:sp>
      <p:sp>
        <p:nvSpPr>
          <p:cNvPr id="4" name="Freccia giù 3"/>
          <p:cNvSpPr/>
          <p:nvPr/>
        </p:nvSpPr>
        <p:spPr>
          <a:xfrm>
            <a:off x="3181683" y="1232647"/>
            <a:ext cx="3101473" cy="467895"/>
          </a:xfrm>
          <a:prstGeom prst="downArrow">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Freccia giù 4"/>
          <p:cNvSpPr/>
          <p:nvPr/>
        </p:nvSpPr>
        <p:spPr>
          <a:xfrm>
            <a:off x="3181683" y="2334205"/>
            <a:ext cx="3101473" cy="467895"/>
          </a:xfrm>
          <a:prstGeom prst="downArrow">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destra 5"/>
          <p:cNvSpPr/>
          <p:nvPr/>
        </p:nvSpPr>
        <p:spPr>
          <a:xfrm>
            <a:off x="5013158" y="3861787"/>
            <a:ext cx="588210" cy="269053"/>
          </a:xfrm>
          <a:prstGeom prst="rightArrow">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Freccia destra 6"/>
          <p:cNvSpPr/>
          <p:nvPr/>
        </p:nvSpPr>
        <p:spPr>
          <a:xfrm>
            <a:off x="1756611" y="5178084"/>
            <a:ext cx="588210" cy="269053"/>
          </a:xfrm>
          <a:prstGeom prst="rightArrow">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Segnaposto numero diapositiva 7"/>
          <p:cNvSpPr>
            <a:spLocks noGrp="1"/>
          </p:cNvSpPr>
          <p:nvPr>
            <p:ph type="sldNum" sz="quarter" idx="12"/>
          </p:nvPr>
        </p:nvSpPr>
        <p:spPr/>
        <p:txBody>
          <a:bodyPr/>
          <a:lstStyle/>
          <a:p>
            <a:fld id="{8B37D5FE-740C-46F5-801A-FA5477D9711F}" type="slidenum">
              <a:rPr lang="en-US" smtClean="0"/>
              <a:pPr/>
              <a:t>37</a:t>
            </a:fld>
            <a:endParaRPr lang="en-US"/>
          </a:p>
        </p:txBody>
      </p:sp>
      <p:sp>
        <p:nvSpPr>
          <p:cNvPr id="9" name="Segnaposto piè di pagina 8"/>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203569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ESEMPIO</a:t>
            </a:r>
            <a:endParaRPr lang="it-IT" sz="3600" dirty="0">
              <a:solidFill>
                <a:srgbClr val="000000"/>
              </a:solidFill>
            </a:endParaRPr>
          </a:p>
        </p:txBody>
      </p:sp>
      <p:sp>
        <p:nvSpPr>
          <p:cNvPr id="5" name="Segnaposto contenuto 4"/>
          <p:cNvSpPr>
            <a:spLocks noGrp="1"/>
          </p:cNvSpPr>
          <p:nvPr>
            <p:ph idx="1"/>
          </p:nvPr>
        </p:nvSpPr>
        <p:spPr>
          <a:xfrm>
            <a:off x="387684" y="1232647"/>
            <a:ext cx="8555790" cy="5237669"/>
          </a:xfrm>
        </p:spPr>
        <p:txBody>
          <a:bodyPr/>
          <a:lstStyle/>
          <a:p>
            <a:pPr marL="0" indent="0">
              <a:buNone/>
            </a:pPr>
            <a:r>
              <a:rPr lang="it-IT" b="1" dirty="0" smtClean="0">
                <a:solidFill>
                  <a:srgbClr val="000000"/>
                </a:solidFill>
              </a:rPr>
              <a:t>Partecipazione in B pari al 70%</a:t>
            </a:r>
          </a:p>
          <a:p>
            <a:pPr marL="0" indent="0">
              <a:buNone/>
            </a:pPr>
            <a:r>
              <a:rPr lang="it-IT" b="1" dirty="0" smtClean="0">
                <a:solidFill>
                  <a:srgbClr val="000000"/>
                </a:solidFill>
              </a:rPr>
              <a:t>Differenza tutta ad avviamento (durata 5 anni)</a:t>
            </a:r>
          </a:p>
          <a:p>
            <a:pPr marL="0" indent="0">
              <a:buNone/>
            </a:pPr>
            <a:endParaRPr lang="it-IT" b="1" dirty="0">
              <a:solidFill>
                <a:srgbClr val="000000"/>
              </a:solidFill>
            </a:endParaRPr>
          </a:p>
        </p:txBody>
      </p:sp>
      <p:graphicFrame>
        <p:nvGraphicFramePr>
          <p:cNvPr id="6" name="Tabella 5"/>
          <p:cNvGraphicFramePr>
            <a:graphicFrameLocks noGrp="1"/>
          </p:cNvGraphicFramePr>
          <p:nvPr>
            <p:extLst>
              <p:ext uri="{D42A27DB-BD31-4B8C-83A1-F6EECF244321}">
                <p14:modId xmlns:p14="http://schemas.microsoft.com/office/powerpoint/2010/main" val="1648887207"/>
              </p:ext>
            </p:extLst>
          </p:nvPr>
        </p:nvGraphicFramePr>
        <p:xfrm>
          <a:off x="508000" y="2519948"/>
          <a:ext cx="8114632" cy="1483360"/>
        </p:xfrm>
        <a:graphic>
          <a:graphicData uri="http://schemas.openxmlformats.org/drawingml/2006/table">
            <a:tbl>
              <a:tblPr firstRow="1" bandRow="1">
                <a:tableStyleId>{D113A9D2-9D6B-4929-AA2D-F23B5EE8CBE7}</a:tableStyleId>
              </a:tblPr>
              <a:tblGrid>
                <a:gridCol w="2058737"/>
                <a:gridCol w="1524000"/>
                <a:gridCol w="3101474"/>
                <a:gridCol w="1430421"/>
              </a:tblGrid>
              <a:tr h="370840">
                <a:tc gridSpan="4">
                  <a:txBody>
                    <a:bodyPr/>
                    <a:lstStyle/>
                    <a:p>
                      <a:pPr algn="ctr"/>
                      <a:r>
                        <a:rPr lang="it-IT" dirty="0" smtClean="0">
                          <a:solidFill>
                            <a:srgbClr val="000000"/>
                          </a:solidFill>
                        </a:rPr>
                        <a:t>STATO PATRIMONIALE A</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solidFill>
                            <a:srgbClr val="000000"/>
                          </a:solidFill>
                        </a:rPr>
                        <a:t>Attivo corrente</a:t>
                      </a:r>
                      <a:endParaRPr lang="it-IT" b="1" dirty="0">
                        <a:solidFill>
                          <a:srgbClr val="000000"/>
                        </a:solidFill>
                      </a:endParaRPr>
                    </a:p>
                  </a:txBody>
                  <a:tcPr/>
                </a:tc>
                <a:tc>
                  <a:txBody>
                    <a:bodyPr/>
                    <a:lstStyle/>
                    <a:p>
                      <a:pPr algn="r"/>
                      <a:r>
                        <a:rPr lang="it-IT" dirty="0" smtClean="0">
                          <a:solidFill>
                            <a:srgbClr val="000000"/>
                          </a:solidFill>
                        </a:rPr>
                        <a:t>3.700</a:t>
                      </a:r>
                      <a:endParaRPr lang="it-IT" dirty="0">
                        <a:solidFill>
                          <a:srgbClr val="000000"/>
                        </a:solidFill>
                      </a:endParaRPr>
                    </a:p>
                  </a:txBody>
                  <a:tcPr/>
                </a:tc>
                <a:tc>
                  <a:txBody>
                    <a:bodyPr/>
                    <a:lstStyle/>
                    <a:p>
                      <a:r>
                        <a:rPr lang="it-IT" b="1" dirty="0" smtClean="0">
                          <a:solidFill>
                            <a:srgbClr val="000000"/>
                          </a:solidFill>
                        </a:rPr>
                        <a:t>Capitale</a:t>
                      </a:r>
                      <a:r>
                        <a:rPr lang="it-IT" b="1" baseline="0" dirty="0" smtClean="0">
                          <a:solidFill>
                            <a:srgbClr val="000000"/>
                          </a:solidFill>
                        </a:rPr>
                        <a:t> sociale e riserve</a:t>
                      </a:r>
                      <a:endParaRPr lang="it-IT" b="1" dirty="0">
                        <a:solidFill>
                          <a:srgbClr val="000000"/>
                        </a:solidFill>
                      </a:endParaRPr>
                    </a:p>
                  </a:txBody>
                  <a:tcPr/>
                </a:tc>
                <a:tc>
                  <a:txBody>
                    <a:bodyPr/>
                    <a:lstStyle/>
                    <a:p>
                      <a:pPr algn="r"/>
                      <a:r>
                        <a:rPr lang="it-IT" dirty="0" smtClean="0">
                          <a:solidFill>
                            <a:srgbClr val="000000"/>
                          </a:solidFill>
                        </a:rPr>
                        <a:t>6.500</a:t>
                      </a:r>
                      <a:endParaRPr lang="it-IT" dirty="0">
                        <a:solidFill>
                          <a:srgbClr val="000000"/>
                        </a:solidFill>
                      </a:endParaRPr>
                    </a:p>
                  </a:txBody>
                  <a:tcPr/>
                </a:tc>
              </a:tr>
              <a:tr h="370840">
                <a:tc>
                  <a:txBody>
                    <a:bodyPr/>
                    <a:lstStyle/>
                    <a:p>
                      <a:r>
                        <a:rPr lang="it-IT" b="1" dirty="0" smtClean="0">
                          <a:solidFill>
                            <a:srgbClr val="000000"/>
                          </a:solidFill>
                        </a:rPr>
                        <a:t>Immobilizzazioni</a:t>
                      </a:r>
                      <a:endParaRPr lang="it-IT" b="1" dirty="0">
                        <a:solidFill>
                          <a:srgbClr val="000000"/>
                        </a:solidFill>
                      </a:endParaRPr>
                    </a:p>
                  </a:txBody>
                  <a:tcPr/>
                </a:tc>
                <a:tc>
                  <a:txBody>
                    <a:bodyPr/>
                    <a:lstStyle/>
                    <a:p>
                      <a:pPr algn="r"/>
                      <a:r>
                        <a:rPr lang="it-IT" dirty="0" smtClean="0">
                          <a:solidFill>
                            <a:srgbClr val="000000"/>
                          </a:solidFill>
                        </a:rPr>
                        <a:t>5.300</a:t>
                      </a:r>
                      <a:endParaRPr lang="it-IT" dirty="0">
                        <a:solidFill>
                          <a:srgbClr val="000000"/>
                        </a:solidFill>
                      </a:endParaRPr>
                    </a:p>
                  </a:txBody>
                  <a:tcPr/>
                </a:tc>
                <a:tc>
                  <a:txBody>
                    <a:bodyPr/>
                    <a:lstStyle/>
                    <a:p>
                      <a:r>
                        <a:rPr lang="it-IT" b="1" dirty="0" smtClean="0">
                          <a:solidFill>
                            <a:srgbClr val="000000"/>
                          </a:solidFill>
                        </a:rPr>
                        <a:t>Utile esercizio</a:t>
                      </a:r>
                      <a:endParaRPr lang="it-IT" b="1" dirty="0">
                        <a:solidFill>
                          <a:srgbClr val="000000"/>
                        </a:solidFill>
                      </a:endParaRPr>
                    </a:p>
                  </a:txBody>
                  <a:tcPr/>
                </a:tc>
                <a:tc>
                  <a:txBody>
                    <a:bodyPr/>
                    <a:lstStyle/>
                    <a:p>
                      <a:pPr algn="r"/>
                      <a:r>
                        <a:rPr lang="it-IT" dirty="0" smtClean="0">
                          <a:solidFill>
                            <a:srgbClr val="000000"/>
                          </a:solidFill>
                        </a:rPr>
                        <a:t>500</a:t>
                      </a:r>
                      <a:endParaRPr lang="it-IT" dirty="0">
                        <a:solidFill>
                          <a:srgbClr val="000000"/>
                        </a:solidFill>
                      </a:endParaRPr>
                    </a:p>
                  </a:txBody>
                  <a:tcPr/>
                </a:tc>
              </a:tr>
              <a:tr h="370840">
                <a:tc>
                  <a:txBody>
                    <a:bodyPr/>
                    <a:lstStyle/>
                    <a:p>
                      <a:r>
                        <a:rPr lang="it-IT" b="1" dirty="0" smtClean="0">
                          <a:solidFill>
                            <a:srgbClr val="000000"/>
                          </a:solidFill>
                        </a:rPr>
                        <a:t>Partecipazioni</a:t>
                      </a:r>
                      <a:endParaRPr lang="it-IT" b="1" dirty="0">
                        <a:solidFill>
                          <a:srgbClr val="000000"/>
                        </a:solidFill>
                      </a:endParaRPr>
                    </a:p>
                  </a:txBody>
                  <a:tcPr/>
                </a:tc>
                <a:tc>
                  <a:txBody>
                    <a:bodyPr/>
                    <a:lstStyle/>
                    <a:p>
                      <a:pPr algn="r"/>
                      <a:r>
                        <a:rPr lang="it-IT" dirty="0" smtClean="0">
                          <a:solidFill>
                            <a:srgbClr val="000000"/>
                          </a:solidFill>
                        </a:rPr>
                        <a:t>2.000</a:t>
                      </a:r>
                      <a:endParaRPr lang="it-IT" dirty="0">
                        <a:solidFill>
                          <a:srgbClr val="000000"/>
                        </a:solidFill>
                      </a:endParaRPr>
                    </a:p>
                  </a:txBody>
                  <a:tcPr/>
                </a:tc>
                <a:tc>
                  <a:txBody>
                    <a:bodyPr/>
                    <a:lstStyle/>
                    <a:p>
                      <a:r>
                        <a:rPr lang="it-IT" b="1" dirty="0" smtClean="0">
                          <a:solidFill>
                            <a:srgbClr val="000000"/>
                          </a:solidFill>
                        </a:rPr>
                        <a:t>Passività</a:t>
                      </a:r>
                      <a:endParaRPr lang="it-IT" b="1" dirty="0">
                        <a:solidFill>
                          <a:srgbClr val="000000"/>
                        </a:solidFill>
                      </a:endParaRPr>
                    </a:p>
                  </a:txBody>
                  <a:tcPr/>
                </a:tc>
                <a:tc>
                  <a:txBody>
                    <a:bodyPr/>
                    <a:lstStyle/>
                    <a:p>
                      <a:pPr algn="r"/>
                      <a:r>
                        <a:rPr lang="it-IT" dirty="0" smtClean="0">
                          <a:solidFill>
                            <a:srgbClr val="000000"/>
                          </a:solidFill>
                        </a:rPr>
                        <a:t>4.000</a:t>
                      </a:r>
                      <a:endParaRPr lang="it-IT" dirty="0">
                        <a:solidFill>
                          <a:srgbClr val="000000"/>
                        </a:solidFill>
                      </a:endParaRPr>
                    </a:p>
                  </a:txBody>
                  <a:tcPr/>
                </a:tc>
              </a:tr>
            </a:tbl>
          </a:graphicData>
        </a:graphic>
      </p:graphicFrame>
      <p:graphicFrame>
        <p:nvGraphicFramePr>
          <p:cNvPr id="7" name="Tabella 6"/>
          <p:cNvGraphicFramePr>
            <a:graphicFrameLocks noGrp="1"/>
          </p:cNvGraphicFramePr>
          <p:nvPr>
            <p:extLst>
              <p:ext uri="{D42A27DB-BD31-4B8C-83A1-F6EECF244321}">
                <p14:modId xmlns:p14="http://schemas.microsoft.com/office/powerpoint/2010/main" val="3502946252"/>
              </p:ext>
            </p:extLst>
          </p:nvPr>
        </p:nvGraphicFramePr>
        <p:xfrm>
          <a:off x="508000" y="4260516"/>
          <a:ext cx="8114632" cy="1483360"/>
        </p:xfrm>
        <a:graphic>
          <a:graphicData uri="http://schemas.openxmlformats.org/drawingml/2006/table">
            <a:tbl>
              <a:tblPr firstRow="1" bandRow="1">
                <a:tableStyleId>{D113A9D2-9D6B-4929-AA2D-F23B5EE8CBE7}</a:tableStyleId>
              </a:tblPr>
              <a:tblGrid>
                <a:gridCol w="2058737"/>
                <a:gridCol w="1524000"/>
                <a:gridCol w="3288631"/>
                <a:gridCol w="1243264"/>
              </a:tblGrid>
              <a:tr h="370840">
                <a:tc gridSpan="4">
                  <a:txBody>
                    <a:bodyPr/>
                    <a:lstStyle/>
                    <a:p>
                      <a:pPr algn="ctr"/>
                      <a:r>
                        <a:rPr lang="it-IT" dirty="0" smtClean="0">
                          <a:solidFill>
                            <a:srgbClr val="000000"/>
                          </a:solidFill>
                        </a:rPr>
                        <a:t>STATO PATRIMONIALE B</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solidFill>
                            <a:srgbClr val="000000"/>
                          </a:solidFill>
                        </a:rPr>
                        <a:t>Attivo corrente</a:t>
                      </a:r>
                      <a:endParaRPr lang="it-IT" b="1" dirty="0">
                        <a:solidFill>
                          <a:srgbClr val="000000"/>
                        </a:solidFill>
                      </a:endParaRPr>
                    </a:p>
                  </a:txBody>
                  <a:tcPr/>
                </a:tc>
                <a:tc>
                  <a:txBody>
                    <a:bodyPr/>
                    <a:lstStyle/>
                    <a:p>
                      <a:pPr algn="r"/>
                      <a:r>
                        <a:rPr lang="it-IT" dirty="0" smtClean="0">
                          <a:solidFill>
                            <a:srgbClr val="000000"/>
                          </a:solidFill>
                        </a:rPr>
                        <a:t>1.800</a:t>
                      </a:r>
                      <a:endParaRPr lang="it-IT" dirty="0">
                        <a:solidFill>
                          <a:srgbClr val="000000"/>
                        </a:solidFill>
                      </a:endParaRPr>
                    </a:p>
                  </a:txBody>
                  <a:tcPr/>
                </a:tc>
                <a:tc>
                  <a:txBody>
                    <a:bodyPr/>
                    <a:lstStyle/>
                    <a:p>
                      <a:r>
                        <a:rPr lang="it-IT" b="1" dirty="0" smtClean="0">
                          <a:solidFill>
                            <a:srgbClr val="000000"/>
                          </a:solidFill>
                        </a:rPr>
                        <a:t>Capitale sociale e riserve</a:t>
                      </a:r>
                      <a:endParaRPr lang="it-IT" b="1" dirty="0">
                        <a:solidFill>
                          <a:srgbClr val="000000"/>
                        </a:solidFill>
                      </a:endParaRPr>
                    </a:p>
                  </a:txBody>
                  <a:tcPr/>
                </a:tc>
                <a:tc>
                  <a:txBody>
                    <a:bodyPr/>
                    <a:lstStyle/>
                    <a:p>
                      <a:pPr algn="r"/>
                      <a:r>
                        <a:rPr lang="it-IT" dirty="0" smtClean="0">
                          <a:solidFill>
                            <a:srgbClr val="000000"/>
                          </a:solidFill>
                        </a:rPr>
                        <a:t>2.000</a:t>
                      </a:r>
                      <a:endParaRPr lang="it-IT" dirty="0">
                        <a:solidFill>
                          <a:srgbClr val="000000"/>
                        </a:solidFill>
                      </a:endParaRPr>
                    </a:p>
                  </a:txBody>
                  <a:tcPr/>
                </a:tc>
              </a:tr>
              <a:tr h="370840">
                <a:tc>
                  <a:txBody>
                    <a:bodyPr/>
                    <a:lstStyle/>
                    <a:p>
                      <a:r>
                        <a:rPr lang="it-IT" b="1" dirty="0" smtClean="0">
                          <a:solidFill>
                            <a:srgbClr val="000000"/>
                          </a:solidFill>
                        </a:rPr>
                        <a:t>Immobilizzazioni</a:t>
                      </a:r>
                      <a:endParaRPr lang="it-IT" b="1" dirty="0">
                        <a:solidFill>
                          <a:srgbClr val="000000"/>
                        </a:solidFill>
                      </a:endParaRPr>
                    </a:p>
                  </a:txBody>
                  <a:tcPr/>
                </a:tc>
                <a:tc>
                  <a:txBody>
                    <a:bodyPr/>
                    <a:lstStyle/>
                    <a:p>
                      <a:pPr algn="r"/>
                      <a:r>
                        <a:rPr lang="it-IT" dirty="0" smtClean="0">
                          <a:solidFill>
                            <a:srgbClr val="000000"/>
                          </a:solidFill>
                        </a:rPr>
                        <a:t>1.200</a:t>
                      </a:r>
                      <a:endParaRPr lang="it-IT" dirty="0">
                        <a:solidFill>
                          <a:srgbClr val="000000"/>
                        </a:solidFill>
                      </a:endParaRPr>
                    </a:p>
                  </a:txBody>
                  <a:tcPr/>
                </a:tc>
                <a:tc>
                  <a:txBody>
                    <a:bodyPr/>
                    <a:lstStyle/>
                    <a:p>
                      <a:r>
                        <a:rPr lang="it-IT" b="1" dirty="0" smtClean="0">
                          <a:solidFill>
                            <a:srgbClr val="000000"/>
                          </a:solidFill>
                        </a:rPr>
                        <a:t>Utile esercizio</a:t>
                      </a:r>
                      <a:endParaRPr lang="it-IT" b="1" dirty="0">
                        <a:solidFill>
                          <a:srgbClr val="000000"/>
                        </a:solidFill>
                      </a:endParaRPr>
                    </a:p>
                  </a:txBody>
                  <a:tcPr/>
                </a:tc>
                <a:tc>
                  <a:txBody>
                    <a:bodyPr/>
                    <a:lstStyle/>
                    <a:p>
                      <a:pPr algn="r"/>
                      <a:r>
                        <a:rPr lang="it-IT" dirty="0" smtClean="0">
                          <a:solidFill>
                            <a:srgbClr val="000000"/>
                          </a:solidFill>
                        </a:rPr>
                        <a:t>500</a:t>
                      </a:r>
                      <a:endParaRPr lang="it-IT" dirty="0">
                        <a:solidFill>
                          <a:srgbClr val="000000"/>
                        </a:solidFill>
                      </a:endParaRPr>
                    </a:p>
                  </a:txBody>
                  <a:tcPr/>
                </a:tc>
              </a:tr>
              <a:tr h="370840">
                <a:tc>
                  <a:txBody>
                    <a:bodyPr/>
                    <a:lstStyle/>
                    <a:p>
                      <a:endParaRPr lang="it-IT" b="1" dirty="0">
                        <a:solidFill>
                          <a:srgbClr val="000000"/>
                        </a:solidFill>
                      </a:endParaRPr>
                    </a:p>
                  </a:txBody>
                  <a:tcPr/>
                </a:tc>
                <a:tc>
                  <a:txBody>
                    <a:bodyPr/>
                    <a:lstStyle/>
                    <a:p>
                      <a:pPr algn="r"/>
                      <a:endParaRPr lang="it-IT" dirty="0">
                        <a:solidFill>
                          <a:srgbClr val="000000"/>
                        </a:solidFill>
                      </a:endParaRPr>
                    </a:p>
                  </a:txBody>
                  <a:tcPr/>
                </a:tc>
                <a:tc>
                  <a:txBody>
                    <a:bodyPr/>
                    <a:lstStyle/>
                    <a:p>
                      <a:r>
                        <a:rPr lang="it-IT" b="1" dirty="0" smtClean="0">
                          <a:solidFill>
                            <a:srgbClr val="000000"/>
                          </a:solidFill>
                        </a:rPr>
                        <a:t>Passività</a:t>
                      </a:r>
                      <a:endParaRPr lang="it-IT" b="1" dirty="0">
                        <a:solidFill>
                          <a:srgbClr val="000000"/>
                        </a:solidFill>
                      </a:endParaRPr>
                    </a:p>
                  </a:txBody>
                  <a:tcPr/>
                </a:tc>
                <a:tc>
                  <a:txBody>
                    <a:bodyPr/>
                    <a:lstStyle/>
                    <a:p>
                      <a:pPr algn="r"/>
                      <a:r>
                        <a:rPr lang="it-IT" dirty="0" smtClean="0">
                          <a:solidFill>
                            <a:srgbClr val="000000"/>
                          </a:solidFill>
                        </a:rPr>
                        <a:t>500</a:t>
                      </a:r>
                      <a:endParaRPr lang="it-IT" dirty="0">
                        <a:solidFill>
                          <a:srgbClr val="000000"/>
                        </a:solidFill>
                      </a:endParaRPr>
                    </a:p>
                  </a:txBody>
                  <a:tcPr/>
                </a:tc>
              </a:tr>
            </a:tbl>
          </a:graphicData>
        </a:graphic>
      </p:graphicFrame>
      <p:sp>
        <p:nvSpPr>
          <p:cNvPr id="3" name="Segnaposto numero diapositiva 2"/>
          <p:cNvSpPr>
            <a:spLocks noGrp="1"/>
          </p:cNvSpPr>
          <p:nvPr>
            <p:ph type="sldNum" sz="quarter" idx="12"/>
          </p:nvPr>
        </p:nvSpPr>
        <p:spPr/>
        <p:txBody>
          <a:bodyPr/>
          <a:lstStyle/>
          <a:p>
            <a:fld id="{8B37D5FE-740C-46F5-801A-FA5477D9711F}" type="slidenum">
              <a:rPr lang="en-US" smtClean="0"/>
              <a:pPr/>
              <a:t>38</a:t>
            </a:fld>
            <a:endParaRPr lang="en-US"/>
          </a:p>
        </p:txBody>
      </p:sp>
      <p:sp>
        <p:nvSpPr>
          <p:cNvPr id="4" name="Segnaposto piè di pagina 3"/>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1103461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79463" y="89648"/>
            <a:ext cx="7583488" cy="471826"/>
          </a:xfrm>
        </p:spPr>
        <p:txBody>
          <a:bodyPr/>
          <a:lstStyle/>
          <a:p>
            <a:r>
              <a:rPr lang="it-IT" sz="3600" dirty="0" smtClean="0">
                <a:solidFill>
                  <a:srgbClr val="000000"/>
                </a:solidFill>
              </a:rPr>
              <a:t>SCRITTURE DI CONSOLIDAMENTO</a:t>
            </a:r>
            <a:endParaRPr lang="it-IT" sz="3600" dirty="0">
              <a:solidFill>
                <a:srgbClr val="000000"/>
              </a:solidFill>
            </a:endParaRPr>
          </a:p>
        </p:txBody>
      </p:sp>
      <p:sp>
        <p:nvSpPr>
          <p:cNvPr id="3" name="Segnaposto contenuto 2"/>
          <p:cNvSpPr>
            <a:spLocks noGrp="1"/>
          </p:cNvSpPr>
          <p:nvPr>
            <p:ph idx="1"/>
          </p:nvPr>
        </p:nvSpPr>
        <p:spPr>
          <a:xfrm>
            <a:off x="561474" y="561474"/>
            <a:ext cx="8194842" cy="6189579"/>
          </a:xfrm>
        </p:spPr>
        <p:txBody>
          <a:bodyPr>
            <a:normAutofit/>
          </a:bodyPr>
          <a:lstStyle/>
          <a:p>
            <a:pPr>
              <a:buAutoNum type="arabicParenR"/>
            </a:pPr>
            <a:r>
              <a:rPr lang="it-IT" sz="1800" b="1" u="sng" dirty="0" smtClean="0">
                <a:solidFill>
                  <a:srgbClr val="000000"/>
                </a:solidFill>
              </a:rPr>
              <a:t>ANNULLAMENTO PARTECIPAZIONE</a:t>
            </a:r>
          </a:p>
          <a:p>
            <a:pPr marL="0" indent="0">
              <a:buNone/>
            </a:pPr>
            <a:r>
              <a:rPr lang="it-IT" sz="1800" b="1" dirty="0" smtClean="0">
                <a:solidFill>
                  <a:srgbClr val="000000"/>
                </a:solidFill>
              </a:rPr>
              <a:t>Cap </a:t>
            </a:r>
            <a:r>
              <a:rPr lang="it-IT" sz="1800" b="1" dirty="0" err="1" smtClean="0">
                <a:solidFill>
                  <a:srgbClr val="000000"/>
                </a:solidFill>
              </a:rPr>
              <a:t>soc</a:t>
            </a:r>
            <a:r>
              <a:rPr lang="it-IT" sz="1800" b="1" dirty="0" smtClean="0">
                <a:solidFill>
                  <a:srgbClr val="000000"/>
                </a:solidFill>
              </a:rPr>
              <a:t> e riserve B                         2.000</a:t>
            </a:r>
          </a:p>
          <a:p>
            <a:pPr marL="0" indent="0">
              <a:buNone/>
            </a:pPr>
            <a:r>
              <a:rPr lang="it-IT" sz="1800" b="1" dirty="0" smtClean="0">
                <a:solidFill>
                  <a:srgbClr val="000000"/>
                </a:solidFill>
              </a:rPr>
              <a:t>Avviamento                                        600 (= 2000 part. – 70% 2000CS+RISB)</a:t>
            </a:r>
          </a:p>
          <a:p>
            <a:pPr marL="0" indent="0">
              <a:buNone/>
            </a:pPr>
            <a:r>
              <a:rPr lang="it-IT" sz="1800" b="1" dirty="0" smtClean="0">
                <a:solidFill>
                  <a:srgbClr val="000000"/>
                </a:solidFill>
              </a:rPr>
              <a:t>Cap </a:t>
            </a:r>
            <a:r>
              <a:rPr lang="it-IT" sz="1800" b="1" dirty="0" err="1" smtClean="0">
                <a:solidFill>
                  <a:srgbClr val="000000"/>
                </a:solidFill>
              </a:rPr>
              <a:t>soc</a:t>
            </a:r>
            <a:r>
              <a:rPr lang="it-IT" sz="1800" b="1" dirty="0" smtClean="0">
                <a:solidFill>
                  <a:srgbClr val="000000"/>
                </a:solidFill>
              </a:rPr>
              <a:t> e riserve minoranze                         600 (= 30%2000 CS+RIS B)</a:t>
            </a:r>
          </a:p>
          <a:p>
            <a:pPr marL="0" indent="0">
              <a:buNone/>
            </a:pPr>
            <a:r>
              <a:rPr lang="it-IT" sz="1800" b="1" dirty="0" smtClean="0">
                <a:solidFill>
                  <a:srgbClr val="000000"/>
                </a:solidFill>
              </a:rPr>
              <a:t>Partecipazioni                                               2.000</a:t>
            </a:r>
          </a:p>
          <a:p>
            <a:pPr marL="0" indent="0">
              <a:buNone/>
            </a:pPr>
            <a:r>
              <a:rPr lang="it-IT" sz="1800" b="1" dirty="0" smtClean="0">
                <a:solidFill>
                  <a:srgbClr val="000000"/>
                </a:solidFill>
              </a:rPr>
              <a:t>2) </a:t>
            </a:r>
            <a:r>
              <a:rPr lang="it-IT" sz="1800" b="1" u="sng" dirty="0" smtClean="0">
                <a:solidFill>
                  <a:srgbClr val="000000"/>
                </a:solidFill>
              </a:rPr>
              <a:t>RILEVAZIONE UTILE</a:t>
            </a:r>
          </a:p>
          <a:p>
            <a:pPr marL="0" indent="0">
              <a:buNone/>
            </a:pPr>
            <a:r>
              <a:rPr lang="it-IT" sz="1800" b="1" dirty="0" smtClean="0">
                <a:solidFill>
                  <a:srgbClr val="000000"/>
                </a:solidFill>
              </a:rPr>
              <a:t>Utile esercizio B                                   500</a:t>
            </a:r>
          </a:p>
          <a:p>
            <a:pPr marL="0" indent="0">
              <a:buNone/>
            </a:pPr>
            <a:r>
              <a:rPr lang="it-IT" sz="1800" b="1" dirty="0" smtClean="0">
                <a:solidFill>
                  <a:srgbClr val="000000"/>
                </a:solidFill>
              </a:rPr>
              <a:t>Utile esercizio delle minoranze                        150</a:t>
            </a:r>
          </a:p>
          <a:p>
            <a:pPr marL="0" indent="0">
              <a:buNone/>
            </a:pPr>
            <a:r>
              <a:rPr lang="it-IT" sz="1800" b="1" dirty="0" smtClean="0">
                <a:solidFill>
                  <a:srgbClr val="000000"/>
                </a:solidFill>
              </a:rPr>
              <a:t>Utile esercizio gruppo                                       350</a:t>
            </a:r>
          </a:p>
          <a:p>
            <a:pPr marL="0" indent="0">
              <a:buNone/>
            </a:pPr>
            <a:r>
              <a:rPr lang="it-IT" sz="1800" b="1" dirty="0" smtClean="0">
                <a:solidFill>
                  <a:srgbClr val="000000"/>
                </a:solidFill>
              </a:rPr>
              <a:t>3) </a:t>
            </a:r>
            <a:r>
              <a:rPr lang="it-IT" sz="1800" b="1" u="sng" dirty="0" smtClean="0">
                <a:solidFill>
                  <a:srgbClr val="000000"/>
                </a:solidFill>
              </a:rPr>
              <a:t>RILEVAZIONE AMMORTAMENTO AVVIAMENTO</a:t>
            </a:r>
          </a:p>
          <a:p>
            <a:pPr marL="0" indent="0">
              <a:buNone/>
            </a:pPr>
            <a:r>
              <a:rPr lang="it-IT" sz="1800" b="1" dirty="0" smtClean="0">
                <a:solidFill>
                  <a:srgbClr val="000000"/>
                </a:solidFill>
              </a:rPr>
              <a:t>Utile esercizio gruppo                         120</a:t>
            </a:r>
          </a:p>
          <a:p>
            <a:pPr marL="0" indent="0">
              <a:buNone/>
            </a:pPr>
            <a:r>
              <a:rPr lang="it-IT" sz="1800" b="1" dirty="0" smtClean="0">
                <a:solidFill>
                  <a:srgbClr val="000000"/>
                </a:solidFill>
              </a:rPr>
              <a:t>Avviamento                                                         120</a:t>
            </a:r>
          </a:p>
          <a:p>
            <a:pPr marL="0" indent="0">
              <a:buNone/>
            </a:pPr>
            <a:endParaRPr lang="it-IT" sz="1800" b="1" dirty="0" smtClean="0">
              <a:solidFill>
                <a:srgbClr val="000000"/>
              </a:solidFill>
            </a:endParaRPr>
          </a:p>
          <a:p>
            <a:pPr marL="0" indent="0">
              <a:buNone/>
            </a:pPr>
            <a:endParaRPr lang="it-IT" sz="1800" b="1" dirty="0" smtClean="0">
              <a:solidFill>
                <a:srgbClr val="000000"/>
              </a:solidFill>
            </a:endParaRPr>
          </a:p>
          <a:p>
            <a:pPr marL="0" indent="0">
              <a:buNone/>
            </a:pPr>
            <a:endParaRPr lang="it-IT" sz="1800" b="1" dirty="0">
              <a:solidFill>
                <a:srgbClr val="000000"/>
              </a:solidFill>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39</a:t>
            </a:fld>
            <a:endParaRPr lang="en-US"/>
          </a:p>
        </p:txBody>
      </p:sp>
      <p:cxnSp>
        <p:nvCxnSpPr>
          <p:cNvPr id="6" name="Connettore 1 5"/>
          <p:cNvCxnSpPr/>
          <p:nvPr/>
        </p:nvCxnSpPr>
        <p:spPr>
          <a:xfrm>
            <a:off x="5002067" y="1101427"/>
            <a:ext cx="0" cy="189186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Connettore 1 9"/>
          <p:cNvCxnSpPr/>
          <p:nvPr/>
        </p:nvCxnSpPr>
        <p:spPr>
          <a:xfrm>
            <a:off x="5002067" y="3718934"/>
            <a:ext cx="35771" cy="14383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Connettore 1 12"/>
          <p:cNvCxnSpPr/>
          <p:nvPr/>
        </p:nvCxnSpPr>
        <p:spPr>
          <a:xfrm>
            <a:off x="5037838" y="5775434"/>
            <a:ext cx="0" cy="793531"/>
          </a:xfrm>
          <a:prstGeom prst="line">
            <a:avLst/>
          </a:prstGeom>
        </p:spPr>
        <p:style>
          <a:lnRef idx="2">
            <a:schemeClr val="accent1"/>
          </a:lnRef>
          <a:fillRef idx="0">
            <a:schemeClr val="accent1"/>
          </a:fillRef>
          <a:effectRef idx="1">
            <a:schemeClr val="accent1"/>
          </a:effectRef>
          <a:fontRef idx="minor">
            <a:schemeClr val="tx1"/>
          </a:fontRef>
        </p:style>
      </p:cxnSp>
      <p:sp>
        <p:nvSpPr>
          <p:cNvPr id="5" name="Segnaposto piè di pagina 4"/>
          <p:cNvSpPr>
            <a:spLocks noGrp="1"/>
          </p:cNvSpPr>
          <p:nvPr>
            <p:ph type="ftr" sz="quarter" idx="11"/>
          </p:nvPr>
        </p:nvSpPr>
        <p:spPr>
          <a:xfrm>
            <a:off x="7447127" y="6386402"/>
            <a:ext cx="1598543" cy="365125"/>
          </a:xfrm>
        </p:spPr>
        <p:txBody>
          <a:bodyPr/>
          <a:lstStyle/>
          <a:p>
            <a:r>
              <a:rPr lang="hr-HR" smtClean="0"/>
              <a:t>Ilaria Parodi - Paolo Parodi</a:t>
            </a:r>
            <a:endParaRPr lang="en-US" dirty="0"/>
          </a:p>
        </p:txBody>
      </p:sp>
    </p:spTree>
    <p:extLst>
      <p:ext uri="{BB962C8B-B14F-4D97-AF65-F5344CB8AC3E}">
        <p14:creationId xmlns:p14="http://schemas.microsoft.com/office/powerpoint/2010/main" val="2461753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egnaposto numero diapositiva 2"/>
          <p:cNvSpPr>
            <a:spLocks noGrp="1"/>
          </p:cNvSpPr>
          <p:nvPr>
            <p:ph type="sldNum" sz="quarter" idx="11"/>
          </p:nvPr>
        </p:nvSpPr>
        <p:spPr>
          <a:noFill/>
        </p:spPr>
        <p:txBody>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fld id="{732D9FDB-DC24-41FF-AB66-C6F068E86806}" type="slidenum">
              <a:rPr lang="it-IT" altLang="it-IT" sz="1200" smtClean="0">
                <a:latin typeface="Arial Black" pitchFamily="34" charset="0"/>
              </a:rPr>
              <a:pPr eaLnBrk="1" hangingPunct="1">
                <a:spcBef>
                  <a:spcPct val="0"/>
                </a:spcBef>
                <a:buClrTx/>
                <a:buSzTx/>
                <a:buFontTx/>
                <a:buNone/>
              </a:pPr>
              <a:t>4</a:t>
            </a:fld>
            <a:endParaRPr lang="it-IT" altLang="it-IT" sz="1200" smtClean="0">
              <a:latin typeface="Arial Black" pitchFamily="34" charset="0"/>
            </a:endParaRPr>
          </a:p>
        </p:txBody>
      </p:sp>
      <p:sp>
        <p:nvSpPr>
          <p:cNvPr id="21508" name="Text Box 2"/>
          <p:cNvSpPr txBox="1">
            <a:spLocks noChangeArrowheads="1"/>
          </p:cNvSpPr>
          <p:nvPr/>
        </p:nvSpPr>
        <p:spPr bwMode="auto">
          <a:xfrm>
            <a:off x="287338" y="199196"/>
            <a:ext cx="8426450" cy="460375"/>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it-IT" altLang="it-IT" sz="2400" b="1" dirty="0" smtClean="0"/>
              <a:t>Stato dell’arte</a:t>
            </a:r>
            <a:endParaRPr lang="it-IT" altLang="it-IT" sz="2400" b="1" dirty="0"/>
          </a:p>
        </p:txBody>
      </p:sp>
      <p:sp>
        <p:nvSpPr>
          <p:cNvPr id="21509" name="Text Box 3"/>
          <p:cNvSpPr txBox="1">
            <a:spLocks noChangeArrowheads="1"/>
          </p:cNvSpPr>
          <p:nvPr/>
        </p:nvSpPr>
        <p:spPr bwMode="auto">
          <a:xfrm>
            <a:off x="2484438" y="2060575"/>
            <a:ext cx="2016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it-IT" altLang="it-IT" sz="2000" i="1"/>
          </a:p>
        </p:txBody>
      </p:sp>
      <p:sp>
        <p:nvSpPr>
          <p:cNvPr id="21510" name="Text Box 4"/>
          <p:cNvSpPr txBox="1">
            <a:spLocks noChangeArrowheads="1"/>
          </p:cNvSpPr>
          <p:nvPr/>
        </p:nvSpPr>
        <p:spPr bwMode="auto">
          <a:xfrm>
            <a:off x="250825" y="899782"/>
            <a:ext cx="8569325" cy="532453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it-IT" sz="2000" dirty="0" smtClean="0"/>
              <a:t>Nel </a:t>
            </a:r>
            <a:r>
              <a:rPr lang="it-IT" sz="2000" dirty="0"/>
              <a:t>frattempo, nella circolare della Ragioneria Generale dello Stato n. 26 del 7 dicembre 2016 relativa al bilancio di previsione 2017 degli enti pubblici in genere, si legge un passaggio che lascia intendere che sia </a:t>
            </a:r>
            <a:r>
              <a:rPr lang="it-IT" sz="2000" dirty="0" err="1"/>
              <a:t>pressochè</a:t>
            </a:r>
            <a:r>
              <a:rPr lang="it-IT" sz="2000" dirty="0"/>
              <a:t> scontato l’obbligo di redazione del consolidato per le Università dal 2016; dopo aver ricordato che per il budget le Università devono adottare specifici schemi, senza alcuna riflessione sulle criticità sopra riportate, si dice testualmente:  </a:t>
            </a:r>
            <a:br>
              <a:rPr lang="it-IT" sz="2000" dirty="0"/>
            </a:br>
            <a:r>
              <a:rPr lang="it-IT" sz="2000" i="1" dirty="0"/>
              <a:t>“Analogamente, si rappresenta che, con decreto interministeriale MIUR/MEF 11 </a:t>
            </a:r>
            <a:r>
              <a:rPr lang="it-IT" sz="2000" i="1" dirty="0" smtClean="0"/>
              <a:t>aprile 2016</a:t>
            </a:r>
            <a:r>
              <a:rPr lang="it-IT" sz="2000" i="1" dirty="0"/>
              <a:t>, n. 248, sono stati emanati i principi contabili di consolidamento per la predisposizione </a:t>
            </a:r>
            <a:r>
              <a:rPr lang="it-IT" sz="2000" i="1" dirty="0" smtClean="0"/>
              <a:t>del bilancio </a:t>
            </a:r>
            <a:r>
              <a:rPr lang="it-IT" sz="2000" i="1" dirty="0"/>
              <a:t>consolidato delle università pubbliche con gli enti e le società rientranti nella propria</a:t>
            </a:r>
            <a:br>
              <a:rPr lang="it-IT" sz="2000" i="1" dirty="0"/>
            </a:br>
            <a:r>
              <a:rPr lang="it-IT" sz="2000" i="1" dirty="0"/>
              <a:t>area di consolidamento, così come definita dal medesimo decreto </a:t>
            </a:r>
            <a:r>
              <a:rPr lang="it-IT" sz="2000" i="1" dirty="0" err="1"/>
              <a:t>intenninisteriale</a:t>
            </a:r>
            <a:r>
              <a:rPr lang="it-IT" sz="2000" i="1" dirty="0"/>
              <a:t> n. 248/2016.</a:t>
            </a:r>
            <a:br>
              <a:rPr lang="it-IT" sz="2000" i="1" dirty="0"/>
            </a:br>
            <a:r>
              <a:rPr lang="it-IT" sz="2000" i="1" dirty="0"/>
              <a:t>La decorrenza è parimenti fissata a partire dai bilanci d'esercizio 2016</a:t>
            </a:r>
            <a:r>
              <a:rPr lang="it-IT" sz="2000" dirty="0"/>
              <a:t>”.</a:t>
            </a:r>
            <a:br>
              <a:rPr lang="it-IT" sz="2000" dirty="0"/>
            </a:br>
            <a:endParaRPr lang="it-IT" sz="2000" dirty="0" smtClean="0"/>
          </a:p>
          <a:p>
            <a:pPr eaLnBrk="1" hangingPunct="1">
              <a:spcBef>
                <a:spcPct val="0"/>
              </a:spcBef>
              <a:buClrTx/>
              <a:buSzTx/>
              <a:buFontTx/>
              <a:buNone/>
            </a:pPr>
            <a:r>
              <a:rPr lang="it-IT" sz="2000" dirty="0" smtClean="0"/>
              <a:t>A </a:t>
            </a:r>
            <a:r>
              <a:rPr lang="it-IT" sz="2000" dirty="0"/>
              <a:t>fronte di ciò </a:t>
            </a:r>
            <a:r>
              <a:rPr lang="it-IT" sz="2000" dirty="0" smtClean="0"/>
              <a:t>manca comunque, </a:t>
            </a:r>
            <a:r>
              <a:rPr lang="it-IT" sz="2000" dirty="0"/>
              <a:t>ad oggi, una norma che fissi i termini di approvazione del consolidato</a:t>
            </a:r>
            <a:r>
              <a:rPr lang="it-IT" sz="2000" dirty="0" smtClean="0"/>
              <a:t>.</a:t>
            </a:r>
            <a:endParaRPr lang="it-IT" altLang="it-IT" sz="2000" dirty="0"/>
          </a:p>
        </p:txBody>
      </p:sp>
    </p:spTree>
    <p:extLst>
      <p:ext uri="{BB962C8B-B14F-4D97-AF65-F5344CB8AC3E}">
        <p14:creationId xmlns:p14="http://schemas.microsoft.com/office/powerpoint/2010/main" val="9324514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CONSOLIDATO CON MINORANZE</a:t>
            </a:r>
            <a:endParaRPr lang="it-IT" sz="3600" dirty="0">
              <a:solidFill>
                <a:srgbClr val="000000"/>
              </a:solidFill>
            </a:endParaRPr>
          </a:p>
        </p:txBody>
      </p:sp>
      <p:sp>
        <p:nvSpPr>
          <p:cNvPr id="3" name="Segnaposto contenuto 2"/>
          <p:cNvSpPr>
            <a:spLocks noGrp="1"/>
          </p:cNvSpPr>
          <p:nvPr>
            <p:ph idx="1"/>
          </p:nvPr>
        </p:nvSpPr>
        <p:spPr>
          <a:xfrm>
            <a:off x="401052" y="995948"/>
            <a:ext cx="8542421" cy="5507789"/>
          </a:xfrm>
        </p:spPr>
        <p:txBody>
          <a:bodyPr/>
          <a:lstStyle/>
          <a:p>
            <a:endParaRPr lang="it-IT" b="1" dirty="0" smtClean="0">
              <a:solidFill>
                <a:srgbClr val="000000"/>
              </a:solidFill>
            </a:endParaRPr>
          </a:p>
          <a:p>
            <a:endParaRPr lang="it-IT" b="1" dirty="0">
              <a:solidFill>
                <a:srgbClr val="000000"/>
              </a:solidFill>
            </a:endParaRPr>
          </a:p>
          <a:p>
            <a:endParaRPr lang="it-IT" b="1" dirty="0" smtClean="0">
              <a:solidFill>
                <a:srgbClr val="000000"/>
              </a:solidFill>
            </a:endParaRPr>
          </a:p>
          <a:p>
            <a:endParaRPr lang="it-IT" b="1" dirty="0">
              <a:solidFill>
                <a:srgbClr val="000000"/>
              </a:solidFill>
            </a:endParaRPr>
          </a:p>
          <a:p>
            <a:pPr marL="0" indent="0">
              <a:buNone/>
            </a:pPr>
            <a:r>
              <a:rPr lang="it-IT" b="1" dirty="0" smtClean="0">
                <a:solidFill>
                  <a:srgbClr val="000000"/>
                </a:solidFill>
              </a:rPr>
              <a:t>Nel CONTO ECONOMICO CONSOLIDATO apparirà:</a:t>
            </a:r>
          </a:p>
          <a:p>
            <a:pPr marL="0" indent="0">
              <a:buNone/>
            </a:pPr>
            <a:r>
              <a:rPr lang="it-IT" sz="2000" b="1" dirty="0" smtClean="0">
                <a:solidFill>
                  <a:srgbClr val="000000"/>
                </a:solidFill>
              </a:rPr>
              <a:t>Utile esercizio = 880, di cui:</a:t>
            </a:r>
          </a:p>
          <a:p>
            <a:pPr>
              <a:buFont typeface="Wingdings" charset="2"/>
              <a:buChar char="ü"/>
            </a:pPr>
            <a:r>
              <a:rPr lang="it-IT" sz="2000" b="1" dirty="0" smtClean="0">
                <a:solidFill>
                  <a:srgbClr val="000000"/>
                </a:solidFill>
              </a:rPr>
              <a:t>Utile pertinenza di terzi = 150</a:t>
            </a:r>
          </a:p>
          <a:p>
            <a:pPr>
              <a:buFont typeface="Wingdings" charset="2"/>
              <a:buChar char="ü"/>
            </a:pPr>
            <a:r>
              <a:rPr lang="it-IT" sz="2000" b="1" dirty="0" smtClean="0">
                <a:solidFill>
                  <a:srgbClr val="000000"/>
                </a:solidFill>
              </a:rPr>
              <a:t>Utile gruppo = 730        = 500 di A + 70%500 – 120amm.avv.</a:t>
            </a:r>
            <a:endParaRPr lang="it-IT" sz="2000" b="1" dirty="0">
              <a:solidFill>
                <a:srgbClr val="000000"/>
              </a:solidFill>
            </a:endParaRPr>
          </a:p>
          <a:p>
            <a:pPr marL="0" indent="0">
              <a:buNone/>
            </a:pPr>
            <a:endParaRPr lang="it-IT" b="1" dirty="0">
              <a:solidFill>
                <a:srgbClr val="000000"/>
              </a:solidFill>
            </a:endParaRPr>
          </a:p>
        </p:txBody>
      </p:sp>
      <p:graphicFrame>
        <p:nvGraphicFramePr>
          <p:cNvPr id="4" name="Tabella 3"/>
          <p:cNvGraphicFramePr>
            <a:graphicFrameLocks noGrp="1"/>
          </p:cNvGraphicFramePr>
          <p:nvPr>
            <p:extLst>
              <p:ext uri="{D42A27DB-BD31-4B8C-83A1-F6EECF244321}">
                <p14:modId xmlns:p14="http://schemas.microsoft.com/office/powerpoint/2010/main" val="3606970083"/>
              </p:ext>
            </p:extLst>
          </p:nvPr>
        </p:nvGraphicFramePr>
        <p:xfrm>
          <a:off x="387685" y="1042737"/>
          <a:ext cx="8381999" cy="2225040"/>
        </p:xfrm>
        <a:graphic>
          <a:graphicData uri="http://schemas.openxmlformats.org/drawingml/2006/table">
            <a:tbl>
              <a:tblPr firstRow="1" bandRow="1">
                <a:tableStyleId>{D113A9D2-9D6B-4929-AA2D-F23B5EE8CBE7}</a:tableStyleId>
              </a:tblPr>
              <a:tblGrid>
                <a:gridCol w="2660316"/>
                <a:gridCol w="1524000"/>
                <a:gridCol w="2967788"/>
                <a:gridCol w="1229895"/>
              </a:tblGrid>
              <a:tr h="370840">
                <a:tc gridSpan="4">
                  <a:txBody>
                    <a:bodyPr/>
                    <a:lstStyle/>
                    <a:p>
                      <a:pPr algn="ctr"/>
                      <a:r>
                        <a:rPr lang="it-IT" dirty="0" smtClean="0">
                          <a:solidFill>
                            <a:srgbClr val="000000"/>
                          </a:solidFill>
                        </a:rPr>
                        <a:t>STATO PATRIMONIALE CONSOLIDATO</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solidFill>
                            <a:srgbClr val="000000"/>
                          </a:solidFill>
                        </a:rPr>
                        <a:t>Attivo corrente</a:t>
                      </a:r>
                      <a:endParaRPr lang="it-IT" b="1" dirty="0">
                        <a:solidFill>
                          <a:srgbClr val="000000"/>
                        </a:solidFill>
                      </a:endParaRPr>
                    </a:p>
                  </a:txBody>
                  <a:tcPr/>
                </a:tc>
                <a:tc>
                  <a:txBody>
                    <a:bodyPr/>
                    <a:lstStyle/>
                    <a:p>
                      <a:pPr algn="r"/>
                      <a:r>
                        <a:rPr lang="it-IT" dirty="0" smtClean="0">
                          <a:solidFill>
                            <a:srgbClr val="000000"/>
                          </a:solidFill>
                        </a:rPr>
                        <a:t>5.500</a:t>
                      </a:r>
                      <a:endParaRPr lang="it-IT" dirty="0">
                        <a:solidFill>
                          <a:srgbClr val="000000"/>
                        </a:solidFill>
                      </a:endParaRPr>
                    </a:p>
                  </a:txBody>
                  <a:tcPr/>
                </a:tc>
                <a:tc>
                  <a:txBody>
                    <a:bodyPr/>
                    <a:lstStyle/>
                    <a:p>
                      <a:r>
                        <a:rPr lang="it-IT" b="1" dirty="0" smtClean="0">
                          <a:solidFill>
                            <a:srgbClr val="000000"/>
                          </a:solidFill>
                        </a:rPr>
                        <a:t>Passività </a:t>
                      </a:r>
                      <a:endParaRPr lang="it-IT" b="1" dirty="0">
                        <a:solidFill>
                          <a:srgbClr val="000000"/>
                        </a:solidFill>
                      </a:endParaRPr>
                    </a:p>
                  </a:txBody>
                  <a:tcPr/>
                </a:tc>
                <a:tc>
                  <a:txBody>
                    <a:bodyPr/>
                    <a:lstStyle/>
                    <a:p>
                      <a:pPr algn="r"/>
                      <a:r>
                        <a:rPr lang="it-IT" dirty="0" smtClean="0">
                          <a:solidFill>
                            <a:srgbClr val="000000"/>
                          </a:solidFill>
                        </a:rPr>
                        <a:t>4.500</a:t>
                      </a:r>
                      <a:endParaRPr lang="it-IT" dirty="0">
                        <a:solidFill>
                          <a:srgbClr val="000000"/>
                        </a:solidFill>
                      </a:endParaRPr>
                    </a:p>
                  </a:txBody>
                  <a:tcPr/>
                </a:tc>
              </a:tr>
              <a:tr h="370840">
                <a:tc>
                  <a:txBody>
                    <a:bodyPr/>
                    <a:lstStyle/>
                    <a:p>
                      <a:r>
                        <a:rPr lang="it-IT" b="1" dirty="0" smtClean="0">
                          <a:solidFill>
                            <a:srgbClr val="000000"/>
                          </a:solidFill>
                        </a:rPr>
                        <a:t>Immobilizzazioni</a:t>
                      </a:r>
                      <a:endParaRPr lang="it-IT" b="1" dirty="0">
                        <a:solidFill>
                          <a:srgbClr val="000000"/>
                        </a:solidFill>
                      </a:endParaRPr>
                    </a:p>
                  </a:txBody>
                  <a:tcPr/>
                </a:tc>
                <a:tc>
                  <a:txBody>
                    <a:bodyPr/>
                    <a:lstStyle/>
                    <a:p>
                      <a:pPr algn="r"/>
                      <a:r>
                        <a:rPr lang="it-IT" dirty="0" smtClean="0">
                          <a:solidFill>
                            <a:srgbClr val="000000"/>
                          </a:solidFill>
                        </a:rPr>
                        <a:t>6.500</a:t>
                      </a:r>
                      <a:endParaRPr lang="it-IT" dirty="0">
                        <a:solidFill>
                          <a:srgbClr val="000000"/>
                        </a:solidFill>
                      </a:endParaRPr>
                    </a:p>
                  </a:txBody>
                  <a:tcPr/>
                </a:tc>
                <a:tc>
                  <a:txBody>
                    <a:bodyPr/>
                    <a:lstStyle/>
                    <a:p>
                      <a:r>
                        <a:rPr lang="it-IT" b="1" dirty="0" smtClean="0">
                          <a:solidFill>
                            <a:srgbClr val="000000"/>
                          </a:solidFill>
                        </a:rPr>
                        <a:t>Capitale</a:t>
                      </a:r>
                      <a:r>
                        <a:rPr lang="it-IT" b="1" baseline="0" dirty="0" smtClean="0">
                          <a:solidFill>
                            <a:srgbClr val="000000"/>
                          </a:solidFill>
                        </a:rPr>
                        <a:t> e riserve</a:t>
                      </a:r>
                      <a:endParaRPr lang="it-IT" b="1" dirty="0">
                        <a:solidFill>
                          <a:srgbClr val="000000"/>
                        </a:solidFill>
                      </a:endParaRPr>
                    </a:p>
                  </a:txBody>
                  <a:tcPr/>
                </a:tc>
                <a:tc>
                  <a:txBody>
                    <a:bodyPr/>
                    <a:lstStyle/>
                    <a:p>
                      <a:pPr algn="r"/>
                      <a:r>
                        <a:rPr lang="it-IT" dirty="0" smtClean="0">
                          <a:solidFill>
                            <a:srgbClr val="000000"/>
                          </a:solidFill>
                        </a:rPr>
                        <a:t>6.500</a:t>
                      </a:r>
                      <a:endParaRPr lang="it-IT" dirty="0">
                        <a:solidFill>
                          <a:srgbClr val="000000"/>
                        </a:solidFill>
                      </a:endParaRPr>
                    </a:p>
                  </a:txBody>
                  <a:tcPr/>
                </a:tc>
              </a:tr>
              <a:tr h="370840">
                <a:tc>
                  <a:txBody>
                    <a:bodyPr/>
                    <a:lstStyle/>
                    <a:p>
                      <a:r>
                        <a:rPr lang="it-IT" b="1" dirty="0" smtClean="0">
                          <a:solidFill>
                            <a:srgbClr val="000000"/>
                          </a:solidFill>
                        </a:rPr>
                        <a:t>Avviamento</a:t>
                      </a:r>
                      <a:endParaRPr lang="it-IT" b="1" dirty="0">
                        <a:solidFill>
                          <a:srgbClr val="000000"/>
                        </a:solidFill>
                      </a:endParaRPr>
                    </a:p>
                  </a:txBody>
                  <a:tcPr/>
                </a:tc>
                <a:tc>
                  <a:txBody>
                    <a:bodyPr/>
                    <a:lstStyle/>
                    <a:p>
                      <a:pPr algn="r"/>
                      <a:r>
                        <a:rPr lang="it-IT" dirty="0" smtClean="0">
                          <a:solidFill>
                            <a:srgbClr val="000000"/>
                          </a:solidFill>
                        </a:rPr>
                        <a:t>480</a:t>
                      </a:r>
                      <a:endParaRPr lang="it-IT" dirty="0">
                        <a:solidFill>
                          <a:srgbClr val="000000"/>
                        </a:solidFill>
                      </a:endParaRPr>
                    </a:p>
                  </a:txBody>
                  <a:tcPr/>
                </a:tc>
                <a:tc>
                  <a:txBody>
                    <a:bodyPr/>
                    <a:lstStyle/>
                    <a:p>
                      <a:r>
                        <a:rPr lang="it-IT" b="1" dirty="0" smtClean="0">
                          <a:solidFill>
                            <a:srgbClr val="000000"/>
                          </a:solidFill>
                        </a:rPr>
                        <a:t>Utile gruppo</a:t>
                      </a:r>
                      <a:endParaRPr lang="it-IT" b="1" dirty="0">
                        <a:solidFill>
                          <a:srgbClr val="000000"/>
                        </a:solidFill>
                      </a:endParaRPr>
                    </a:p>
                  </a:txBody>
                  <a:tcPr/>
                </a:tc>
                <a:tc>
                  <a:txBody>
                    <a:bodyPr/>
                    <a:lstStyle/>
                    <a:p>
                      <a:pPr algn="r"/>
                      <a:r>
                        <a:rPr lang="it-IT" dirty="0" smtClean="0">
                          <a:solidFill>
                            <a:srgbClr val="000000"/>
                          </a:solidFill>
                        </a:rPr>
                        <a:t>730</a:t>
                      </a:r>
                      <a:endParaRPr lang="it-IT" dirty="0">
                        <a:solidFill>
                          <a:srgbClr val="000000"/>
                        </a:solidFill>
                      </a:endParaRPr>
                    </a:p>
                  </a:txBody>
                  <a:tcPr/>
                </a:tc>
              </a:tr>
              <a:tr h="370840">
                <a:tc>
                  <a:txBody>
                    <a:bodyPr/>
                    <a:lstStyle/>
                    <a:p>
                      <a:endParaRPr lang="it-IT" b="1" dirty="0">
                        <a:solidFill>
                          <a:srgbClr val="000000"/>
                        </a:solidFill>
                      </a:endParaRPr>
                    </a:p>
                  </a:txBody>
                  <a:tcPr/>
                </a:tc>
                <a:tc>
                  <a:txBody>
                    <a:bodyPr/>
                    <a:lstStyle/>
                    <a:p>
                      <a:pPr algn="r"/>
                      <a:endParaRPr lang="it-IT">
                        <a:solidFill>
                          <a:srgbClr val="000000"/>
                        </a:solidFill>
                      </a:endParaRPr>
                    </a:p>
                  </a:txBody>
                  <a:tcPr/>
                </a:tc>
                <a:tc>
                  <a:txBody>
                    <a:bodyPr/>
                    <a:lstStyle/>
                    <a:p>
                      <a:r>
                        <a:rPr lang="it-IT" b="1" dirty="0" smtClean="0">
                          <a:solidFill>
                            <a:srgbClr val="000000"/>
                          </a:solidFill>
                        </a:rPr>
                        <a:t>Capitale e</a:t>
                      </a:r>
                      <a:r>
                        <a:rPr lang="it-IT" b="1" baseline="0" dirty="0" smtClean="0">
                          <a:solidFill>
                            <a:srgbClr val="000000"/>
                          </a:solidFill>
                        </a:rPr>
                        <a:t> r</a:t>
                      </a:r>
                      <a:r>
                        <a:rPr lang="it-IT" b="1" dirty="0" smtClean="0">
                          <a:solidFill>
                            <a:srgbClr val="000000"/>
                          </a:solidFill>
                        </a:rPr>
                        <a:t>iserve di terzi</a:t>
                      </a:r>
                      <a:endParaRPr lang="it-IT" b="1" dirty="0">
                        <a:solidFill>
                          <a:srgbClr val="000000"/>
                        </a:solidFill>
                      </a:endParaRPr>
                    </a:p>
                  </a:txBody>
                  <a:tcPr/>
                </a:tc>
                <a:tc>
                  <a:txBody>
                    <a:bodyPr/>
                    <a:lstStyle/>
                    <a:p>
                      <a:pPr algn="r"/>
                      <a:r>
                        <a:rPr lang="it-IT" dirty="0" smtClean="0">
                          <a:solidFill>
                            <a:srgbClr val="000000"/>
                          </a:solidFill>
                        </a:rPr>
                        <a:t>600</a:t>
                      </a:r>
                      <a:endParaRPr lang="it-IT" dirty="0">
                        <a:solidFill>
                          <a:srgbClr val="000000"/>
                        </a:solidFill>
                      </a:endParaRPr>
                    </a:p>
                  </a:txBody>
                  <a:tcPr/>
                </a:tc>
              </a:tr>
              <a:tr h="370840">
                <a:tc>
                  <a:txBody>
                    <a:bodyPr/>
                    <a:lstStyle/>
                    <a:p>
                      <a:endParaRPr lang="it-IT" b="1" dirty="0">
                        <a:solidFill>
                          <a:srgbClr val="000000"/>
                        </a:solidFill>
                      </a:endParaRPr>
                    </a:p>
                  </a:txBody>
                  <a:tcPr/>
                </a:tc>
                <a:tc>
                  <a:txBody>
                    <a:bodyPr/>
                    <a:lstStyle/>
                    <a:p>
                      <a:pPr algn="r"/>
                      <a:endParaRPr lang="it-IT" dirty="0">
                        <a:solidFill>
                          <a:srgbClr val="000000"/>
                        </a:solidFill>
                      </a:endParaRPr>
                    </a:p>
                  </a:txBody>
                  <a:tcPr/>
                </a:tc>
                <a:tc>
                  <a:txBody>
                    <a:bodyPr/>
                    <a:lstStyle/>
                    <a:p>
                      <a:r>
                        <a:rPr lang="it-IT" b="1" dirty="0" smtClean="0">
                          <a:solidFill>
                            <a:srgbClr val="000000"/>
                          </a:solidFill>
                        </a:rPr>
                        <a:t>Utile pertinenza di terzi</a:t>
                      </a:r>
                      <a:endParaRPr lang="it-IT" b="1" dirty="0">
                        <a:solidFill>
                          <a:srgbClr val="000000"/>
                        </a:solidFill>
                      </a:endParaRPr>
                    </a:p>
                  </a:txBody>
                  <a:tcPr/>
                </a:tc>
                <a:tc>
                  <a:txBody>
                    <a:bodyPr/>
                    <a:lstStyle/>
                    <a:p>
                      <a:pPr algn="r"/>
                      <a:r>
                        <a:rPr lang="it-IT" dirty="0" smtClean="0">
                          <a:solidFill>
                            <a:srgbClr val="000000"/>
                          </a:solidFill>
                        </a:rPr>
                        <a:t>150</a:t>
                      </a:r>
                      <a:endParaRPr lang="it-IT" dirty="0">
                        <a:solidFill>
                          <a:srgbClr val="000000"/>
                        </a:solidFill>
                      </a:endParaRPr>
                    </a:p>
                  </a:txBody>
                  <a:tcPr/>
                </a:tc>
              </a:tr>
            </a:tbl>
          </a:graphicData>
        </a:graphic>
      </p:graphicFrame>
      <p:sp>
        <p:nvSpPr>
          <p:cNvPr id="5" name="Freccia circolare in su 4"/>
          <p:cNvSpPr/>
          <p:nvPr/>
        </p:nvSpPr>
        <p:spPr>
          <a:xfrm>
            <a:off x="3007893" y="5641473"/>
            <a:ext cx="1096211" cy="731520"/>
          </a:xfrm>
          <a:prstGeom prst="curvedUpArrow">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6" name="Segnaposto numero diapositiva 5"/>
          <p:cNvSpPr>
            <a:spLocks noGrp="1"/>
          </p:cNvSpPr>
          <p:nvPr>
            <p:ph type="sldNum" sz="quarter" idx="12"/>
          </p:nvPr>
        </p:nvSpPr>
        <p:spPr/>
        <p:txBody>
          <a:bodyPr/>
          <a:lstStyle/>
          <a:p>
            <a:fld id="{8B37D5FE-740C-46F5-801A-FA5477D9711F}" type="slidenum">
              <a:rPr lang="en-US" smtClean="0"/>
              <a:pPr/>
              <a:t>40</a:t>
            </a:fld>
            <a:endParaRPr lang="en-US"/>
          </a:p>
        </p:txBody>
      </p:sp>
      <p:sp>
        <p:nvSpPr>
          <p:cNvPr id="7" name="Segnaposto piè di pagina 6"/>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9449814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79463" y="89647"/>
            <a:ext cx="7583488" cy="792669"/>
          </a:xfrm>
        </p:spPr>
        <p:txBody>
          <a:bodyPr/>
          <a:lstStyle/>
          <a:p>
            <a:r>
              <a:rPr lang="it-IT" sz="3600" dirty="0" smtClean="0">
                <a:solidFill>
                  <a:srgbClr val="000000"/>
                </a:solidFill>
              </a:rPr>
              <a:t>CONSOLIDAMENTO </a:t>
            </a:r>
            <a:br>
              <a:rPr lang="it-IT" sz="3600" dirty="0" smtClean="0">
                <a:solidFill>
                  <a:srgbClr val="000000"/>
                </a:solidFill>
              </a:rPr>
            </a:br>
            <a:r>
              <a:rPr lang="it-IT" sz="3600" dirty="0" smtClean="0">
                <a:solidFill>
                  <a:srgbClr val="000000"/>
                </a:solidFill>
              </a:rPr>
              <a:t>ANNI SUCCESSIVI</a:t>
            </a:r>
            <a:endParaRPr lang="it-IT" sz="3600" dirty="0">
              <a:solidFill>
                <a:srgbClr val="000000"/>
              </a:solidFill>
            </a:endParaRPr>
          </a:p>
        </p:txBody>
      </p:sp>
      <p:sp>
        <p:nvSpPr>
          <p:cNvPr id="3" name="Segnaposto contenuto 2"/>
          <p:cNvSpPr>
            <a:spLocks noGrp="1"/>
          </p:cNvSpPr>
          <p:nvPr>
            <p:ph idx="1"/>
          </p:nvPr>
        </p:nvSpPr>
        <p:spPr>
          <a:xfrm>
            <a:off x="213895" y="1096211"/>
            <a:ext cx="8756316" cy="5681578"/>
          </a:xfrm>
        </p:spPr>
        <p:txBody>
          <a:bodyPr>
            <a:normAutofit lnSpcReduction="10000"/>
          </a:bodyPr>
          <a:lstStyle/>
          <a:p>
            <a:pPr marL="0" indent="0">
              <a:buNone/>
            </a:pPr>
            <a:r>
              <a:rPr lang="it-IT" sz="1800" b="1" dirty="0" smtClean="0">
                <a:solidFill>
                  <a:srgbClr val="000000"/>
                </a:solidFill>
              </a:rPr>
              <a:t>A partire dall’anno dopo, non si ricalcola più la differenza di consolidamento. Si deve solo attribuire la variazione del netto della partecipata tra gruppo e minoranze, considerando conseguenze della differenza di consolidamento.</a:t>
            </a:r>
          </a:p>
          <a:p>
            <a:pPr>
              <a:buFont typeface="Wingdings" charset="2"/>
              <a:buChar char="u"/>
            </a:pPr>
            <a:r>
              <a:rPr lang="it-IT" sz="1800" b="1" u="sng" dirty="0" smtClean="0">
                <a:solidFill>
                  <a:srgbClr val="000000"/>
                </a:solidFill>
              </a:rPr>
              <a:t>1° ANNO</a:t>
            </a:r>
            <a:r>
              <a:rPr lang="it-IT" sz="1800" b="1" dirty="0" smtClean="0">
                <a:solidFill>
                  <a:srgbClr val="000000"/>
                </a:solidFill>
              </a:rPr>
              <a:t>: costo 1000, 90%B, PN B=500, differenza data da plusvalore terreni=550 (= 1000partecipazione – 90%500pnB).</a:t>
            </a:r>
          </a:p>
          <a:p>
            <a:pPr marL="0" indent="0">
              <a:buNone/>
            </a:pPr>
            <a:r>
              <a:rPr lang="it-IT" sz="1800" b="1" dirty="0" smtClean="0">
                <a:solidFill>
                  <a:srgbClr val="000000"/>
                </a:solidFill>
              </a:rPr>
              <a:t>Terreni                                                        550</a:t>
            </a:r>
          </a:p>
          <a:p>
            <a:pPr marL="0" indent="0">
              <a:buNone/>
            </a:pPr>
            <a:r>
              <a:rPr lang="it-IT" sz="1800" b="1" dirty="0" smtClean="0">
                <a:solidFill>
                  <a:srgbClr val="000000"/>
                </a:solidFill>
              </a:rPr>
              <a:t>Patrimonio netto B                                    500</a:t>
            </a:r>
          </a:p>
          <a:p>
            <a:pPr marL="0" indent="0">
              <a:buNone/>
            </a:pPr>
            <a:r>
              <a:rPr lang="it-IT" sz="1800" b="1" dirty="0" smtClean="0">
                <a:solidFill>
                  <a:srgbClr val="000000"/>
                </a:solidFill>
              </a:rPr>
              <a:t>Partecipazioni                                                    1.000</a:t>
            </a:r>
          </a:p>
          <a:p>
            <a:pPr marL="0" indent="0">
              <a:buNone/>
            </a:pPr>
            <a:r>
              <a:rPr lang="it-IT" sz="1800" b="1" dirty="0" smtClean="0">
                <a:solidFill>
                  <a:srgbClr val="000000"/>
                </a:solidFill>
              </a:rPr>
              <a:t>Patrimonio netto terzi                                             50</a:t>
            </a:r>
          </a:p>
          <a:p>
            <a:pPr>
              <a:buFont typeface="Wingdings" charset="2"/>
              <a:buChar char="u"/>
            </a:pPr>
            <a:r>
              <a:rPr lang="it-IT" sz="1800" b="1" u="sng" dirty="0" smtClean="0">
                <a:solidFill>
                  <a:srgbClr val="000000"/>
                </a:solidFill>
              </a:rPr>
              <a:t>2° ANNO</a:t>
            </a:r>
            <a:r>
              <a:rPr lang="it-IT" sz="1800" b="1" dirty="0" smtClean="0">
                <a:solidFill>
                  <a:srgbClr val="000000"/>
                </a:solidFill>
              </a:rPr>
              <a:t>: PN B=600 (utile di 100).</a:t>
            </a:r>
          </a:p>
          <a:p>
            <a:pPr marL="0" indent="0">
              <a:buNone/>
            </a:pPr>
            <a:r>
              <a:rPr lang="it-IT" sz="1800" b="1" dirty="0" smtClean="0">
                <a:solidFill>
                  <a:srgbClr val="000000"/>
                </a:solidFill>
              </a:rPr>
              <a:t>Patrimonio netto B (variazione)                100</a:t>
            </a:r>
          </a:p>
          <a:p>
            <a:pPr marL="0" indent="0">
              <a:buNone/>
            </a:pPr>
            <a:r>
              <a:rPr lang="it-IT" sz="1800" b="1" dirty="0" smtClean="0">
                <a:solidFill>
                  <a:srgbClr val="000000"/>
                </a:solidFill>
              </a:rPr>
              <a:t>Patrimonio netto gruppo                                        90</a:t>
            </a:r>
          </a:p>
          <a:p>
            <a:pPr marL="0" indent="0">
              <a:buNone/>
            </a:pPr>
            <a:r>
              <a:rPr lang="it-IT" sz="1800" b="1" dirty="0" smtClean="0">
                <a:solidFill>
                  <a:srgbClr val="000000"/>
                </a:solidFill>
              </a:rPr>
              <a:t>Patrimonio netto terzi                                              10</a:t>
            </a:r>
          </a:p>
          <a:p>
            <a:pPr marL="0" indent="0">
              <a:buNone/>
            </a:pPr>
            <a:endParaRPr lang="it-IT" sz="1800" b="1" dirty="0" smtClean="0">
              <a:solidFill>
                <a:srgbClr val="000000"/>
              </a:solidFill>
            </a:endParaRPr>
          </a:p>
          <a:p>
            <a:pPr marL="0" indent="0">
              <a:buNone/>
            </a:pPr>
            <a:endParaRPr lang="it-IT" sz="1800" b="1" dirty="0" smtClean="0">
              <a:solidFill>
                <a:srgbClr val="000000"/>
              </a:solidFill>
            </a:endParaRPr>
          </a:p>
          <a:p>
            <a:pPr>
              <a:buFont typeface="Wingdings" charset="2"/>
              <a:buChar char="u"/>
            </a:pPr>
            <a:endParaRPr lang="it-IT" sz="1800" b="1" dirty="0" smtClean="0">
              <a:solidFill>
                <a:srgbClr val="000000"/>
              </a:solidFill>
            </a:endParaRPr>
          </a:p>
          <a:p>
            <a:pPr marL="0" indent="0">
              <a:buNone/>
            </a:pPr>
            <a:endParaRPr lang="it-IT" sz="1800" b="1" dirty="0">
              <a:solidFill>
                <a:srgbClr val="000000"/>
              </a:solidFill>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41</a:t>
            </a:fld>
            <a:endParaRPr lang="en-US"/>
          </a:p>
        </p:txBody>
      </p:sp>
      <p:cxnSp>
        <p:nvCxnSpPr>
          <p:cNvPr id="5" name="Connettore 1 4"/>
          <p:cNvCxnSpPr/>
          <p:nvPr/>
        </p:nvCxnSpPr>
        <p:spPr>
          <a:xfrm>
            <a:off x="5131655" y="2760045"/>
            <a:ext cx="0" cy="1891862"/>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Connettore 1 5"/>
          <p:cNvCxnSpPr/>
          <p:nvPr/>
        </p:nvCxnSpPr>
        <p:spPr>
          <a:xfrm>
            <a:off x="5131655" y="5302108"/>
            <a:ext cx="0" cy="1235217"/>
          </a:xfrm>
          <a:prstGeom prst="line">
            <a:avLst/>
          </a:prstGeom>
        </p:spPr>
        <p:style>
          <a:lnRef idx="2">
            <a:schemeClr val="accent1"/>
          </a:lnRef>
          <a:fillRef idx="0">
            <a:schemeClr val="accent1"/>
          </a:fillRef>
          <a:effectRef idx="1">
            <a:schemeClr val="accent1"/>
          </a:effectRef>
          <a:fontRef idx="minor">
            <a:schemeClr val="tx1"/>
          </a:fontRef>
        </p:style>
      </p:cxnSp>
      <p:sp>
        <p:nvSpPr>
          <p:cNvPr id="7" name="Segnaposto piè di pagina 6"/>
          <p:cNvSpPr>
            <a:spLocks noGrp="1"/>
          </p:cNvSpPr>
          <p:nvPr>
            <p:ph type="ftr" sz="quarter" idx="11"/>
          </p:nvPr>
        </p:nvSpPr>
        <p:spPr>
          <a:xfrm>
            <a:off x="7595084" y="6395712"/>
            <a:ext cx="1548916" cy="365125"/>
          </a:xfrm>
        </p:spPr>
        <p:txBody>
          <a:bodyPr/>
          <a:lstStyle/>
          <a:p>
            <a:r>
              <a:rPr lang="hr-HR" smtClean="0"/>
              <a:t>Ilaria Parodi - Paolo Parodi</a:t>
            </a:r>
            <a:endParaRPr lang="en-US" dirty="0"/>
          </a:p>
        </p:txBody>
      </p:sp>
    </p:spTree>
    <p:extLst>
      <p:ext uri="{BB962C8B-B14F-4D97-AF65-F5344CB8AC3E}">
        <p14:creationId xmlns:p14="http://schemas.microsoft.com/office/powerpoint/2010/main" val="27413059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METODO PATRIMONIO NETTO E CONSOLIDAMENTO INTEGRALE</a:t>
            </a:r>
            <a:endParaRPr lang="it-IT" sz="3600" dirty="0">
              <a:solidFill>
                <a:srgbClr val="000000"/>
              </a:solidFill>
            </a:endParaRPr>
          </a:p>
        </p:txBody>
      </p:sp>
      <p:sp>
        <p:nvSpPr>
          <p:cNvPr id="3" name="Segnaposto contenuto 2"/>
          <p:cNvSpPr>
            <a:spLocks noGrp="1"/>
          </p:cNvSpPr>
          <p:nvPr>
            <p:ph idx="1"/>
          </p:nvPr>
        </p:nvSpPr>
        <p:spPr>
          <a:xfrm>
            <a:off x="86308" y="1600200"/>
            <a:ext cx="9057691" cy="5257800"/>
          </a:xfrm>
        </p:spPr>
        <p:txBody>
          <a:bodyPr/>
          <a:lstStyle/>
          <a:p>
            <a:endParaRPr lang="it-IT" b="1" dirty="0" smtClean="0">
              <a:solidFill>
                <a:srgbClr val="000000"/>
              </a:solidFill>
            </a:endParaRPr>
          </a:p>
          <a:p>
            <a:endParaRPr lang="it-IT" b="1" dirty="0">
              <a:solidFill>
                <a:srgbClr val="000000"/>
              </a:solidFill>
            </a:endParaRPr>
          </a:p>
          <a:p>
            <a:endParaRPr lang="it-IT" b="1" dirty="0" smtClean="0">
              <a:solidFill>
                <a:srgbClr val="000000"/>
              </a:solidFill>
            </a:endParaRPr>
          </a:p>
          <a:p>
            <a:r>
              <a:rPr lang="it-IT" sz="1800" b="1" dirty="0">
                <a:solidFill>
                  <a:srgbClr val="000000"/>
                </a:solidFill>
              </a:rPr>
              <a:t> </a:t>
            </a:r>
            <a:r>
              <a:rPr lang="it-IT" sz="1800" b="1" dirty="0" smtClean="0">
                <a:solidFill>
                  <a:srgbClr val="000000"/>
                </a:solidFill>
              </a:rPr>
              <a:t>PN di gruppo (della capogruppo) sostanzialmente simile</a:t>
            </a:r>
          </a:p>
          <a:p>
            <a:r>
              <a:rPr lang="it-IT" sz="1800" b="1" dirty="0" smtClean="0">
                <a:solidFill>
                  <a:srgbClr val="000000"/>
                </a:solidFill>
              </a:rPr>
              <a:t>Differente considerazione degli interessi di minoranza</a:t>
            </a:r>
          </a:p>
          <a:p>
            <a:pPr>
              <a:buFont typeface="Wingdings" charset="2"/>
              <a:buChar char=""/>
            </a:pPr>
            <a:r>
              <a:rPr lang="it-IT" sz="1800" b="1" dirty="0" smtClean="0">
                <a:solidFill>
                  <a:srgbClr val="000000"/>
                </a:solidFill>
              </a:rPr>
              <a:t>Impatto sulla struttura patrimoniale e finanziaria</a:t>
            </a:r>
          </a:p>
          <a:p>
            <a:pPr>
              <a:buFont typeface="Wingdings" charset="2"/>
              <a:buChar char=""/>
            </a:pPr>
            <a:r>
              <a:rPr lang="it-IT" sz="1800" b="1" dirty="0" smtClean="0">
                <a:solidFill>
                  <a:srgbClr val="000000"/>
                </a:solidFill>
              </a:rPr>
              <a:t>Impatto sui risultati economici intermedi e finali</a:t>
            </a:r>
          </a:p>
          <a:p>
            <a:pPr marL="0" indent="0">
              <a:buNone/>
            </a:pPr>
            <a:endParaRPr lang="it-IT" sz="1800" b="1" dirty="0" smtClean="0">
              <a:solidFill>
                <a:srgbClr val="000000"/>
              </a:solidFill>
            </a:endParaRPr>
          </a:p>
          <a:p>
            <a:endParaRPr lang="it-IT" sz="1800" b="1" dirty="0" smtClean="0">
              <a:solidFill>
                <a:srgbClr val="000000"/>
              </a:solidFill>
            </a:endParaRPr>
          </a:p>
        </p:txBody>
      </p:sp>
      <p:sp>
        <p:nvSpPr>
          <p:cNvPr id="4" name="Rettangolo 3"/>
          <p:cNvSpPr/>
          <p:nvPr/>
        </p:nvSpPr>
        <p:spPr>
          <a:xfrm>
            <a:off x="779463" y="1600200"/>
            <a:ext cx="7463433" cy="914400"/>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t>PN = CRITERIO DI VALUTAZIONE DELLE PARTECIPAZIONI</a:t>
            </a:r>
          </a:p>
          <a:p>
            <a:pPr algn="ctr"/>
            <a:r>
              <a:rPr lang="it-IT" b="1" dirty="0" smtClean="0"/>
              <a:t>CI = METODO DI CONSOLIDAMENTO</a:t>
            </a:r>
            <a:endParaRPr lang="it-IT" b="1" dirty="0"/>
          </a:p>
        </p:txBody>
      </p:sp>
      <p:sp>
        <p:nvSpPr>
          <p:cNvPr id="5" name="Freccia giù 4"/>
          <p:cNvSpPr/>
          <p:nvPr/>
        </p:nvSpPr>
        <p:spPr>
          <a:xfrm>
            <a:off x="3756811" y="2581355"/>
            <a:ext cx="1269908" cy="502733"/>
          </a:xfrm>
          <a:prstGeom prst="downArrow">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giù 5"/>
          <p:cNvSpPr/>
          <p:nvPr/>
        </p:nvSpPr>
        <p:spPr>
          <a:xfrm>
            <a:off x="3756811" y="5445865"/>
            <a:ext cx="1269908" cy="502733"/>
          </a:xfrm>
          <a:prstGeom prst="downArrow">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Rettangolo 6"/>
          <p:cNvSpPr/>
          <p:nvPr/>
        </p:nvSpPr>
        <p:spPr>
          <a:xfrm>
            <a:off x="779464" y="6098940"/>
            <a:ext cx="7463432" cy="582111"/>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t>I DUE METODI </a:t>
            </a:r>
            <a:r>
              <a:rPr lang="it-IT" b="1" u="sng" dirty="0" smtClean="0"/>
              <a:t>NON</a:t>
            </a:r>
            <a:r>
              <a:rPr lang="it-IT" b="1" dirty="0" smtClean="0"/>
              <a:t> POSSONO ESSERE CONSIDERATI SOSTITUTIVI</a:t>
            </a:r>
            <a:endParaRPr lang="it-IT" b="1" dirty="0"/>
          </a:p>
        </p:txBody>
      </p:sp>
      <p:sp>
        <p:nvSpPr>
          <p:cNvPr id="8" name="Segnaposto numero diapositiva 7"/>
          <p:cNvSpPr>
            <a:spLocks noGrp="1"/>
          </p:cNvSpPr>
          <p:nvPr>
            <p:ph type="sldNum" sz="quarter" idx="12"/>
          </p:nvPr>
        </p:nvSpPr>
        <p:spPr/>
        <p:txBody>
          <a:bodyPr/>
          <a:lstStyle/>
          <a:p>
            <a:fld id="{8B37D5FE-740C-46F5-801A-FA5477D9711F}" type="slidenum">
              <a:rPr lang="en-US" smtClean="0"/>
              <a:pPr/>
              <a:t>42</a:t>
            </a:fld>
            <a:endParaRPr lang="en-US"/>
          </a:p>
        </p:txBody>
      </p:sp>
      <p:sp>
        <p:nvSpPr>
          <p:cNvPr id="9" name="Segnaposto piè di pagina 8"/>
          <p:cNvSpPr>
            <a:spLocks noGrp="1"/>
          </p:cNvSpPr>
          <p:nvPr>
            <p:ph type="ftr" sz="quarter" idx="11"/>
          </p:nvPr>
        </p:nvSpPr>
        <p:spPr>
          <a:xfrm>
            <a:off x="0" y="6540650"/>
            <a:ext cx="3200400" cy="365125"/>
          </a:xfrm>
        </p:spPr>
        <p:txBody>
          <a:bodyPr/>
          <a:lstStyle/>
          <a:p>
            <a:r>
              <a:rPr lang="hr-HR" smtClean="0"/>
              <a:t>Ilaria Parodi - Paolo Parodi</a:t>
            </a:r>
            <a:endParaRPr lang="en-US" dirty="0"/>
          </a:p>
        </p:txBody>
      </p:sp>
    </p:spTree>
    <p:extLst>
      <p:ext uri="{BB962C8B-B14F-4D97-AF65-F5344CB8AC3E}">
        <p14:creationId xmlns:p14="http://schemas.microsoft.com/office/powerpoint/2010/main" val="794046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ESEMPIO</a:t>
            </a:r>
            <a:endParaRPr lang="it-IT" sz="3600" dirty="0">
              <a:solidFill>
                <a:srgbClr val="000000"/>
              </a:solidFill>
            </a:endParaRPr>
          </a:p>
        </p:txBody>
      </p:sp>
      <p:sp>
        <p:nvSpPr>
          <p:cNvPr id="3" name="Segnaposto contenuto 2"/>
          <p:cNvSpPr>
            <a:spLocks noGrp="1"/>
          </p:cNvSpPr>
          <p:nvPr>
            <p:ph idx="1"/>
          </p:nvPr>
        </p:nvSpPr>
        <p:spPr>
          <a:xfrm>
            <a:off x="370390" y="1600200"/>
            <a:ext cx="8492511" cy="4908864"/>
          </a:xfrm>
        </p:spPr>
        <p:txBody>
          <a:bodyPr>
            <a:normAutofit/>
          </a:bodyPr>
          <a:lstStyle/>
          <a:p>
            <a:pPr marL="0" indent="0">
              <a:buNone/>
            </a:pPr>
            <a:r>
              <a:rPr lang="it-IT" sz="1800" b="1" dirty="0" smtClean="0">
                <a:solidFill>
                  <a:srgbClr val="000000"/>
                </a:solidFill>
              </a:rPr>
              <a:t>Partecipazione in B pari al 70%</a:t>
            </a:r>
          </a:p>
          <a:p>
            <a:pPr marL="0" indent="0">
              <a:buNone/>
            </a:pPr>
            <a:r>
              <a:rPr lang="it-IT" sz="1800" b="1" dirty="0" smtClean="0">
                <a:solidFill>
                  <a:srgbClr val="000000"/>
                </a:solidFill>
              </a:rPr>
              <a:t>Differenza tutta ad avviamento (ancora da ammortizzare)</a:t>
            </a:r>
          </a:p>
          <a:p>
            <a:pPr marL="0" indent="0">
              <a:buNone/>
            </a:pPr>
            <a:endParaRPr lang="it-IT" sz="1800" b="1" dirty="0">
              <a:solidFill>
                <a:srgbClr val="000000"/>
              </a:solidFill>
            </a:endParaRPr>
          </a:p>
        </p:txBody>
      </p:sp>
      <p:graphicFrame>
        <p:nvGraphicFramePr>
          <p:cNvPr id="4" name="Tabella 3"/>
          <p:cNvGraphicFramePr>
            <a:graphicFrameLocks noGrp="1"/>
          </p:cNvGraphicFramePr>
          <p:nvPr>
            <p:extLst>
              <p:ext uri="{D42A27DB-BD31-4B8C-83A1-F6EECF244321}">
                <p14:modId xmlns:p14="http://schemas.microsoft.com/office/powerpoint/2010/main" val="3484704385"/>
              </p:ext>
            </p:extLst>
          </p:nvPr>
        </p:nvGraphicFramePr>
        <p:xfrm>
          <a:off x="462988" y="2835311"/>
          <a:ext cx="8108892" cy="1483360"/>
        </p:xfrm>
        <a:graphic>
          <a:graphicData uri="http://schemas.openxmlformats.org/drawingml/2006/table">
            <a:tbl>
              <a:tblPr firstRow="1" bandRow="1">
                <a:tableStyleId>{3C2FFA5D-87B4-456A-9821-1D502468CF0F}</a:tableStyleId>
              </a:tblPr>
              <a:tblGrid>
                <a:gridCol w="2426274"/>
                <a:gridCol w="1524000"/>
                <a:gridCol w="2214071"/>
                <a:gridCol w="1944547"/>
              </a:tblGrid>
              <a:tr h="370840">
                <a:tc gridSpan="4">
                  <a:txBody>
                    <a:bodyPr/>
                    <a:lstStyle/>
                    <a:p>
                      <a:pPr algn="ctr"/>
                      <a:r>
                        <a:rPr lang="it-IT" dirty="0" smtClean="0">
                          <a:solidFill>
                            <a:srgbClr val="000000"/>
                          </a:solidFill>
                        </a:rPr>
                        <a:t>STATO</a:t>
                      </a:r>
                      <a:r>
                        <a:rPr lang="it-IT" baseline="0" dirty="0" smtClean="0">
                          <a:solidFill>
                            <a:srgbClr val="000000"/>
                          </a:solidFill>
                        </a:rPr>
                        <a:t> PATRIMONIALE A</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solidFill>
                            <a:srgbClr val="000000"/>
                          </a:solidFill>
                        </a:rPr>
                        <a:t>Attivo</a:t>
                      </a:r>
                      <a:r>
                        <a:rPr lang="it-IT" b="1" baseline="0" dirty="0" smtClean="0">
                          <a:solidFill>
                            <a:srgbClr val="000000"/>
                          </a:solidFill>
                        </a:rPr>
                        <a:t> Corrente</a:t>
                      </a:r>
                      <a:endParaRPr lang="it-IT" b="1" dirty="0">
                        <a:solidFill>
                          <a:srgbClr val="000000"/>
                        </a:solidFill>
                      </a:endParaRPr>
                    </a:p>
                  </a:txBody>
                  <a:tcPr/>
                </a:tc>
                <a:tc>
                  <a:txBody>
                    <a:bodyPr/>
                    <a:lstStyle/>
                    <a:p>
                      <a:pPr algn="r"/>
                      <a:r>
                        <a:rPr lang="it-IT" dirty="0" smtClean="0"/>
                        <a:t>3.700</a:t>
                      </a:r>
                      <a:endParaRPr lang="it-IT" dirty="0"/>
                    </a:p>
                  </a:txBody>
                  <a:tcPr/>
                </a:tc>
                <a:tc>
                  <a:txBody>
                    <a:bodyPr/>
                    <a:lstStyle/>
                    <a:p>
                      <a:r>
                        <a:rPr lang="it-IT" b="1" dirty="0" smtClean="0"/>
                        <a:t>Capitale</a:t>
                      </a:r>
                      <a:r>
                        <a:rPr lang="it-IT" b="1" baseline="0" dirty="0" smtClean="0"/>
                        <a:t> e riserve</a:t>
                      </a:r>
                      <a:endParaRPr lang="it-IT" b="1" dirty="0"/>
                    </a:p>
                  </a:txBody>
                  <a:tcPr/>
                </a:tc>
                <a:tc>
                  <a:txBody>
                    <a:bodyPr/>
                    <a:lstStyle/>
                    <a:p>
                      <a:pPr algn="r"/>
                      <a:r>
                        <a:rPr lang="it-IT" dirty="0" smtClean="0"/>
                        <a:t>6.500</a:t>
                      </a:r>
                      <a:endParaRPr lang="it-IT" dirty="0"/>
                    </a:p>
                  </a:txBody>
                  <a:tcPr/>
                </a:tc>
              </a:tr>
              <a:tr h="370840">
                <a:tc>
                  <a:txBody>
                    <a:bodyPr/>
                    <a:lstStyle/>
                    <a:p>
                      <a:r>
                        <a:rPr lang="it-IT" b="1" dirty="0" smtClean="0">
                          <a:solidFill>
                            <a:srgbClr val="000000"/>
                          </a:solidFill>
                        </a:rPr>
                        <a:t>Immobilizzazioni</a:t>
                      </a:r>
                      <a:endParaRPr lang="it-IT" b="1" dirty="0">
                        <a:solidFill>
                          <a:srgbClr val="000000"/>
                        </a:solidFill>
                      </a:endParaRPr>
                    </a:p>
                  </a:txBody>
                  <a:tcPr/>
                </a:tc>
                <a:tc>
                  <a:txBody>
                    <a:bodyPr/>
                    <a:lstStyle/>
                    <a:p>
                      <a:pPr algn="r"/>
                      <a:r>
                        <a:rPr lang="it-IT" dirty="0" smtClean="0"/>
                        <a:t>5.300</a:t>
                      </a:r>
                      <a:endParaRPr lang="it-IT" dirty="0"/>
                    </a:p>
                  </a:txBody>
                  <a:tcPr/>
                </a:tc>
                <a:tc>
                  <a:txBody>
                    <a:bodyPr/>
                    <a:lstStyle/>
                    <a:p>
                      <a:r>
                        <a:rPr lang="it-IT" b="1" dirty="0" smtClean="0"/>
                        <a:t>Utile esercizio</a:t>
                      </a:r>
                      <a:endParaRPr lang="it-IT" b="1" dirty="0"/>
                    </a:p>
                  </a:txBody>
                  <a:tcPr/>
                </a:tc>
                <a:tc>
                  <a:txBody>
                    <a:bodyPr/>
                    <a:lstStyle/>
                    <a:p>
                      <a:pPr algn="r"/>
                      <a:r>
                        <a:rPr lang="it-IT" dirty="0" smtClean="0"/>
                        <a:t>500</a:t>
                      </a:r>
                      <a:endParaRPr lang="it-IT" dirty="0"/>
                    </a:p>
                  </a:txBody>
                  <a:tcPr/>
                </a:tc>
              </a:tr>
              <a:tr h="370840">
                <a:tc>
                  <a:txBody>
                    <a:bodyPr/>
                    <a:lstStyle/>
                    <a:p>
                      <a:r>
                        <a:rPr lang="it-IT" b="1" dirty="0" smtClean="0">
                          <a:solidFill>
                            <a:srgbClr val="000000"/>
                          </a:solidFill>
                        </a:rPr>
                        <a:t>Partecipazioni</a:t>
                      </a:r>
                      <a:endParaRPr lang="it-IT" b="1" dirty="0">
                        <a:solidFill>
                          <a:srgbClr val="000000"/>
                        </a:solidFill>
                      </a:endParaRPr>
                    </a:p>
                  </a:txBody>
                  <a:tcPr/>
                </a:tc>
                <a:tc>
                  <a:txBody>
                    <a:bodyPr/>
                    <a:lstStyle/>
                    <a:p>
                      <a:pPr algn="r"/>
                      <a:r>
                        <a:rPr lang="it-IT" dirty="0" smtClean="0"/>
                        <a:t>2.000</a:t>
                      </a:r>
                      <a:endParaRPr lang="it-IT" dirty="0"/>
                    </a:p>
                  </a:txBody>
                  <a:tcPr/>
                </a:tc>
                <a:tc>
                  <a:txBody>
                    <a:bodyPr/>
                    <a:lstStyle/>
                    <a:p>
                      <a:r>
                        <a:rPr lang="it-IT" b="1" dirty="0" smtClean="0"/>
                        <a:t>Passività</a:t>
                      </a:r>
                      <a:endParaRPr lang="it-IT" b="1" dirty="0"/>
                    </a:p>
                  </a:txBody>
                  <a:tcPr/>
                </a:tc>
                <a:tc>
                  <a:txBody>
                    <a:bodyPr/>
                    <a:lstStyle/>
                    <a:p>
                      <a:pPr algn="r"/>
                      <a:r>
                        <a:rPr lang="it-IT" dirty="0" smtClean="0"/>
                        <a:t>4.000</a:t>
                      </a:r>
                      <a:endParaRPr lang="it-IT" dirty="0"/>
                    </a:p>
                  </a:txBody>
                  <a:tcPr/>
                </a:tc>
              </a:tr>
            </a:tbl>
          </a:graphicData>
        </a:graphic>
      </p:graphicFrame>
      <p:graphicFrame>
        <p:nvGraphicFramePr>
          <p:cNvPr id="5" name="Tabella 4"/>
          <p:cNvGraphicFramePr>
            <a:graphicFrameLocks noGrp="1"/>
          </p:cNvGraphicFramePr>
          <p:nvPr>
            <p:extLst>
              <p:ext uri="{D42A27DB-BD31-4B8C-83A1-F6EECF244321}">
                <p14:modId xmlns:p14="http://schemas.microsoft.com/office/powerpoint/2010/main" val="3820229586"/>
              </p:ext>
            </p:extLst>
          </p:nvPr>
        </p:nvGraphicFramePr>
        <p:xfrm>
          <a:off x="462988" y="4654667"/>
          <a:ext cx="8108892" cy="1483360"/>
        </p:xfrm>
        <a:graphic>
          <a:graphicData uri="http://schemas.openxmlformats.org/drawingml/2006/table">
            <a:tbl>
              <a:tblPr firstRow="1" bandRow="1">
                <a:tableStyleId>{3C2FFA5D-87B4-456A-9821-1D502468CF0F}</a:tableStyleId>
              </a:tblPr>
              <a:tblGrid>
                <a:gridCol w="2426274"/>
                <a:gridCol w="1524000"/>
                <a:gridCol w="2214071"/>
                <a:gridCol w="1944547"/>
              </a:tblGrid>
              <a:tr h="370840">
                <a:tc gridSpan="4">
                  <a:txBody>
                    <a:bodyPr/>
                    <a:lstStyle/>
                    <a:p>
                      <a:pPr algn="ctr"/>
                      <a:r>
                        <a:rPr lang="it-IT" dirty="0" smtClean="0">
                          <a:solidFill>
                            <a:srgbClr val="000000"/>
                          </a:solidFill>
                        </a:rPr>
                        <a:t>STATO</a:t>
                      </a:r>
                      <a:r>
                        <a:rPr lang="it-IT" baseline="0" dirty="0" smtClean="0">
                          <a:solidFill>
                            <a:srgbClr val="000000"/>
                          </a:solidFill>
                        </a:rPr>
                        <a:t> PATRIMONIALE B</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solidFill>
                            <a:srgbClr val="000000"/>
                          </a:solidFill>
                        </a:rPr>
                        <a:t>Attivo</a:t>
                      </a:r>
                      <a:r>
                        <a:rPr lang="it-IT" b="1" baseline="0" dirty="0" smtClean="0">
                          <a:solidFill>
                            <a:srgbClr val="000000"/>
                          </a:solidFill>
                        </a:rPr>
                        <a:t> Corrente</a:t>
                      </a:r>
                      <a:endParaRPr lang="it-IT" b="1" dirty="0">
                        <a:solidFill>
                          <a:srgbClr val="000000"/>
                        </a:solidFill>
                      </a:endParaRPr>
                    </a:p>
                  </a:txBody>
                  <a:tcPr/>
                </a:tc>
                <a:tc>
                  <a:txBody>
                    <a:bodyPr/>
                    <a:lstStyle/>
                    <a:p>
                      <a:pPr algn="r"/>
                      <a:r>
                        <a:rPr lang="it-IT" dirty="0" smtClean="0"/>
                        <a:t>1.800</a:t>
                      </a:r>
                      <a:endParaRPr lang="it-IT" dirty="0"/>
                    </a:p>
                  </a:txBody>
                  <a:tcPr/>
                </a:tc>
                <a:tc>
                  <a:txBody>
                    <a:bodyPr/>
                    <a:lstStyle/>
                    <a:p>
                      <a:r>
                        <a:rPr lang="it-IT" b="1" dirty="0" smtClean="0"/>
                        <a:t>Capitale</a:t>
                      </a:r>
                      <a:r>
                        <a:rPr lang="it-IT" b="1" baseline="0" dirty="0" smtClean="0"/>
                        <a:t> e riserve</a:t>
                      </a:r>
                      <a:endParaRPr lang="it-IT" b="1" dirty="0"/>
                    </a:p>
                  </a:txBody>
                  <a:tcPr/>
                </a:tc>
                <a:tc>
                  <a:txBody>
                    <a:bodyPr/>
                    <a:lstStyle/>
                    <a:p>
                      <a:pPr algn="r"/>
                      <a:r>
                        <a:rPr lang="it-IT" dirty="0" smtClean="0"/>
                        <a:t>2.000</a:t>
                      </a:r>
                      <a:endParaRPr lang="it-IT" dirty="0"/>
                    </a:p>
                  </a:txBody>
                  <a:tcPr/>
                </a:tc>
              </a:tr>
              <a:tr h="370840">
                <a:tc>
                  <a:txBody>
                    <a:bodyPr/>
                    <a:lstStyle/>
                    <a:p>
                      <a:r>
                        <a:rPr lang="it-IT" b="1" dirty="0" smtClean="0">
                          <a:solidFill>
                            <a:srgbClr val="000000"/>
                          </a:solidFill>
                        </a:rPr>
                        <a:t>Immobilizzazioni</a:t>
                      </a:r>
                      <a:endParaRPr lang="it-IT" b="1" dirty="0">
                        <a:solidFill>
                          <a:srgbClr val="000000"/>
                        </a:solidFill>
                      </a:endParaRPr>
                    </a:p>
                  </a:txBody>
                  <a:tcPr/>
                </a:tc>
                <a:tc>
                  <a:txBody>
                    <a:bodyPr/>
                    <a:lstStyle/>
                    <a:p>
                      <a:pPr algn="r"/>
                      <a:r>
                        <a:rPr lang="it-IT" dirty="0" smtClean="0"/>
                        <a:t>1.200</a:t>
                      </a:r>
                      <a:endParaRPr lang="it-IT" dirty="0"/>
                    </a:p>
                  </a:txBody>
                  <a:tcPr/>
                </a:tc>
                <a:tc>
                  <a:txBody>
                    <a:bodyPr/>
                    <a:lstStyle/>
                    <a:p>
                      <a:r>
                        <a:rPr lang="it-IT" b="1" dirty="0" smtClean="0"/>
                        <a:t>Utile esercizio</a:t>
                      </a:r>
                      <a:endParaRPr lang="it-IT" b="1" dirty="0"/>
                    </a:p>
                  </a:txBody>
                  <a:tcPr/>
                </a:tc>
                <a:tc>
                  <a:txBody>
                    <a:bodyPr/>
                    <a:lstStyle/>
                    <a:p>
                      <a:pPr algn="r"/>
                      <a:r>
                        <a:rPr lang="it-IT" dirty="0" smtClean="0"/>
                        <a:t>500</a:t>
                      </a:r>
                      <a:endParaRPr lang="it-IT" dirty="0"/>
                    </a:p>
                  </a:txBody>
                  <a:tcPr/>
                </a:tc>
              </a:tr>
              <a:tr h="370840">
                <a:tc>
                  <a:txBody>
                    <a:bodyPr/>
                    <a:lstStyle/>
                    <a:p>
                      <a:endParaRPr lang="it-IT" b="1" dirty="0">
                        <a:solidFill>
                          <a:srgbClr val="000000"/>
                        </a:solidFill>
                      </a:endParaRPr>
                    </a:p>
                  </a:txBody>
                  <a:tcPr/>
                </a:tc>
                <a:tc>
                  <a:txBody>
                    <a:bodyPr/>
                    <a:lstStyle/>
                    <a:p>
                      <a:pPr algn="r"/>
                      <a:endParaRPr lang="it-IT" dirty="0"/>
                    </a:p>
                  </a:txBody>
                  <a:tcPr/>
                </a:tc>
                <a:tc>
                  <a:txBody>
                    <a:bodyPr/>
                    <a:lstStyle/>
                    <a:p>
                      <a:r>
                        <a:rPr lang="it-IT" b="1" dirty="0" smtClean="0"/>
                        <a:t>Passività</a:t>
                      </a:r>
                      <a:endParaRPr lang="it-IT" b="1" dirty="0"/>
                    </a:p>
                  </a:txBody>
                  <a:tcPr/>
                </a:tc>
                <a:tc>
                  <a:txBody>
                    <a:bodyPr/>
                    <a:lstStyle/>
                    <a:p>
                      <a:pPr algn="r"/>
                      <a:r>
                        <a:rPr lang="it-IT" dirty="0" smtClean="0"/>
                        <a:t>500</a:t>
                      </a:r>
                      <a:endParaRPr lang="it-IT" dirty="0"/>
                    </a:p>
                  </a:txBody>
                  <a:tcPr/>
                </a:tc>
              </a:tr>
            </a:tbl>
          </a:graphicData>
        </a:graphic>
      </p:graphicFrame>
      <p:sp>
        <p:nvSpPr>
          <p:cNvPr id="6" name="Segnaposto numero diapositiva 5"/>
          <p:cNvSpPr>
            <a:spLocks noGrp="1"/>
          </p:cNvSpPr>
          <p:nvPr>
            <p:ph type="sldNum" sz="quarter" idx="12"/>
          </p:nvPr>
        </p:nvSpPr>
        <p:spPr/>
        <p:txBody>
          <a:bodyPr/>
          <a:lstStyle/>
          <a:p>
            <a:fld id="{8B37D5FE-740C-46F5-801A-FA5477D9711F}" type="slidenum">
              <a:rPr lang="en-US" smtClean="0"/>
              <a:pPr/>
              <a:t>43</a:t>
            </a:fld>
            <a:endParaRPr lang="en-US"/>
          </a:p>
        </p:txBody>
      </p:sp>
      <p:sp>
        <p:nvSpPr>
          <p:cNvPr id="7" name="Segnaposto piè di pagina 6"/>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14531939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ESEMPIO</a:t>
            </a:r>
            <a:endParaRPr lang="it-IT" sz="3600" dirty="0">
              <a:solidFill>
                <a:srgbClr val="000000"/>
              </a:solidFill>
            </a:endParaRPr>
          </a:p>
        </p:txBody>
      </p:sp>
      <p:sp>
        <p:nvSpPr>
          <p:cNvPr id="3" name="Segnaposto contenuto 2"/>
          <p:cNvSpPr>
            <a:spLocks noGrp="1"/>
          </p:cNvSpPr>
          <p:nvPr>
            <p:ph idx="1"/>
          </p:nvPr>
        </p:nvSpPr>
        <p:spPr>
          <a:xfrm>
            <a:off x="436531" y="1232647"/>
            <a:ext cx="8333772" cy="5408715"/>
          </a:xfrm>
        </p:spPr>
        <p:txBody>
          <a:bodyPr>
            <a:normAutofit/>
          </a:bodyPr>
          <a:lstStyle/>
          <a:p>
            <a:pPr marL="0" indent="0">
              <a:buNone/>
            </a:pPr>
            <a:endParaRPr lang="it-IT" sz="1800" b="1" dirty="0" smtClean="0">
              <a:solidFill>
                <a:srgbClr val="000000"/>
              </a:solidFill>
            </a:endParaRPr>
          </a:p>
          <a:p>
            <a:pPr marL="0" indent="0">
              <a:buNone/>
            </a:pPr>
            <a:endParaRPr lang="it-IT" sz="1800" b="1" dirty="0">
              <a:solidFill>
                <a:srgbClr val="000000"/>
              </a:solidFill>
            </a:endParaRPr>
          </a:p>
        </p:txBody>
      </p:sp>
      <p:graphicFrame>
        <p:nvGraphicFramePr>
          <p:cNvPr id="4" name="Tabella 3"/>
          <p:cNvGraphicFramePr>
            <a:graphicFrameLocks noGrp="1"/>
          </p:cNvGraphicFramePr>
          <p:nvPr>
            <p:extLst>
              <p:ext uri="{D42A27DB-BD31-4B8C-83A1-F6EECF244321}">
                <p14:modId xmlns:p14="http://schemas.microsoft.com/office/powerpoint/2010/main" val="3944383775"/>
              </p:ext>
            </p:extLst>
          </p:nvPr>
        </p:nvGraphicFramePr>
        <p:xfrm>
          <a:off x="457200" y="1596295"/>
          <a:ext cx="8055980" cy="2225040"/>
        </p:xfrm>
        <a:graphic>
          <a:graphicData uri="http://schemas.openxmlformats.org/drawingml/2006/table">
            <a:tbl>
              <a:tblPr firstRow="1" bandRow="1">
                <a:tableStyleId>{3C2FFA5D-87B4-456A-9821-1D502468CF0F}</a:tableStyleId>
              </a:tblPr>
              <a:tblGrid>
                <a:gridCol w="2429030"/>
                <a:gridCol w="1524000"/>
                <a:gridCol w="2727216"/>
                <a:gridCol w="1375734"/>
              </a:tblGrid>
              <a:tr h="370840">
                <a:tc gridSpan="4">
                  <a:txBody>
                    <a:bodyPr/>
                    <a:lstStyle/>
                    <a:p>
                      <a:pPr algn="ctr"/>
                      <a:r>
                        <a:rPr lang="it-IT" dirty="0" smtClean="0">
                          <a:solidFill>
                            <a:srgbClr val="000000"/>
                          </a:solidFill>
                        </a:rPr>
                        <a:t>STATO PATRIMONIALE CONSOLIDATO (CI)</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solidFill>
                            <a:srgbClr val="000000"/>
                          </a:solidFill>
                        </a:rPr>
                        <a:t>Attivo corrente</a:t>
                      </a:r>
                      <a:endParaRPr lang="it-IT" b="1" dirty="0">
                        <a:solidFill>
                          <a:srgbClr val="000000"/>
                        </a:solidFill>
                      </a:endParaRPr>
                    </a:p>
                  </a:txBody>
                  <a:tcPr/>
                </a:tc>
                <a:tc>
                  <a:txBody>
                    <a:bodyPr/>
                    <a:lstStyle/>
                    <a:p>
                      <a:pPr algn="r"/>
                      <a:r>
                        <a:rPr lang="it-IT" dirty="0" smtClean="0">
                          <a:solidFill>
                            <a:srgbClr val="000000"/>
                          </a:solidFill>
                        </a:rPr>
                        <a:t>5.500</a:t>
                      </a:r>
                      <a:endParaRPr lang="it-IT" dirty="0">
                        <a:solidFill>
                          <a:srgbClr val="000000"/>
                        </a:solidFill>
                      </a:endParaRPr>
                    </a:p>
                  </a:txBody>
                  <a:tcPr/>
                </a:tc>
                <a:tc>
                  <a:txBody>
                    <a:bodyPr/>
                    <a:lstStyle/>
                    <a:p>
                      <a:r>
                        <a:rPr lang="it-IT" b="1" dirty="0" smtClean="0">
                          <a:solidFill>
                            <a:srgbClr val="000000"/>
                          </a:solidFill>
                        </a:rPr>
                        <a:t>Passività</a:t>
                      </a:r>
                      <a:endParaRPr lang="it-IT" b="1" dirty="0">
                        <a:solidFill>
                          <a:srgbClr val="000000"/>
                        </a:solidFill>
                      </a:endParaRPr>
                    </a:p>
                  </a:txBody>
                  <a:tcPr/>
                </a:tc>
                <a:tc>
                  <a:txBody>
                    <a:bodyPr/>
                    <a:lstStyle/>
                    <a:p>
                      <a:pPr algn="r"/>
                      <a:r>
                        <a:rPr lang="it-IT" dirty="0" smtClean="0">
                          <a:solidFill>
                            <a:srgbClr val="000000"/>
                          </a:solidFill>
                        </a:rPr>
                        <a:t>4.500</a:t>
                      </a:r>
                      <a:endParaRPr lang="it-IT" dirty="0">
                        <a:solidFill>
                          <a:srgbClr val="000000"/>
                        </a:solidFill>
                      </a:endParaRPr>
                    </a:p>
                  </a:txBody>
                  <a:tcPr/>
                </a:tc>
              </a:tr>
              <a:tr h="370840">
                <a:tc>
                  <a:txBody>
                    <a:bodyPr/>
                    <a:lstStyle/>
                    <a:p>
                      <a:r>
                        <a:rPr lang="it-IT" b="1" dirty="0" smtClean="0">
                          <a:solidFill>
                            <a:srgbClr val="000000"/>
                          </a:solidFill>
                        </a:rPr>
                        <a:t>Immobilizzazioni</a:t>
                      </a:r>
                      <a:endParaRPr lang="it-IT" b="1" dirty="0">
                        <a:solidFill>
                          <a:srgbClr val="000000"/>
                        </a:solidFill>
                      </a:endParaRPr>
                    </a:p>
                  </a:txBody>
                  <a:tcPr/>
                </a:tc>
                <a:tc>
                  <a:txBody>
                    <a:bodyPr/>
                    <a:lstStyle/>
                    <a:p>
                      <a:pPr algn="r"/>
                      <a:r>
                        <a:rPr lang="it-IT" dirty="0" smtClean="0">
                          <a:solidFill>
                            <a:srgbClr val="000000"/>
                          </a:solidFill>
                        </a:rPr>
                        <a:t>6.500</a:t>
                      </a:r>
                      <a:endParaRPr lang="it-IT" dirty="0">
                        <a:solidFill>
                          <a:srgbClr val="000000"/>
                        </a:solidFill>
                      </a:endParaRPr>
                    </a:p>
                  </a:txBody>
                  <a:tcPr/>
                </a:tc>
                <a:tc>
                  <a:txBody>
                    <a:bodyPr/>
                    <a:lstStyle/>
                    <a:p>
                      <a:r>
                        <a:rPr lang="it-IT" b="1" dirty="0" smtClean="0">
                          <a:solidFill>
                            <a:srgbClr val="000000"/>
                          </a:solidFill>
                        </a:rPr>
                        <a:t>Capitale</a:t>
                      </a:r>
                      <a:r>
                        <a:rPr lang="it-IT" b="1" baseline="0" dirty="0" smtClean="0">
                          <a:solidFill>
                            <a:srgbClr val="000000"/>
                          </a:solidFill>
                        </a:rPr>
                        <a:t> e riserve</a:t>
                      </a:r>
                      <a:endParaRPr lang="it-IT" b="1" dirty="0">
                        <a:solidFill>
                          <a:srgbClr val="000000"/>
                        </a:solidFill>
                      </a:endParaRPr>
                    </a:p>
                  </a:txBody>
                  <a:tcPr/>
                </a:tc>
                <a:tc>
                  <a:txBody>
                    <a:bodyPr/>
                    <a:lstStyle/>
                    <a:p>
                      <a:pPr algn="r"/>
                      <a:r>
                        <a:rPr lang="it-IT" dirty="0" smtClean="0">
                          <a:solidFill>
                            <a:srgbClr val="000000"/>
                          </a:solidFill>
                        </a:rPr>
                        <a:t>6.500</a:t>
                      </a:r>
                      <a:endParaRPr lang="it-IT" dirty="0">
                        <a:solidFill>
                          <a:srgbClr val="000000"/>
                        </a:solidFill>
                      </a:endParaRPr>
                    </a:p>
                  </a:txBody>
                  <a:tcPr/>
                </a:tc>
              </a:tr>
              <a:tr h="370840">
                <a:tc>
                  <a:txBody>
                    <a:bodyPr/>
                    <a:lstStyle/>
                    <a:p>
                      <a:r>
                        <a:rPr lang="it-IT" b="1" dirty="0" smtClean="0">
                          <a:solidFill>
                            <a:srgbClr val="000000"/>
                          </a:solidFill>
                        </a:rPr>
                        <a:t>Avviamento</a:t>
                      </a:r>
                      <a:endParaRPr lang="it-IT" b="1" dirty="0">
                        <a:solidFill>
                          <a:srgbClr val="000000"/>
                        </a:solidFill>
                      </a:endParaRPr>
                    </a:p>
                  </a:txBody>
                  <a:tcPr/>
                </a:tc>
                <a:tc>
                  <a:txBody>
                    <a:bodyPr/>
                    <a:lstStyle/>
                    <a:p>
                      <a:pPr algn="r"/>
                      <a:r>
                        <a:rPr lang="it-IT" dirty="0" smtClean="0">
                          <a:solidFill>
                            <a:srgbClr val="000000"/>
                          </a:solidFill>
                        </a:rPr>
                        <a:t>600</a:t>
                      </a:r>
                      <a:endParaRPr lang="it-IT" dirty="0">
                        <a:solidFill>
                          <a:srgbClr val="000000"/>
                        </a:solidFill>
                      </a:endParaRPr>
                    </a:p>
                  </a:txBody>
                  <a:tcPr/>
                </a:tc>
                <a:tc>
                  <a:txBody>
                    <a:bodyPr/>
                    <a:lstStyle/>
                    <a:p>
                      <a:r>
                        <a:rPr lang="it-IT" b="1" dirty="0" smtClean="0">
                          <a:solidFill>
                            <a:srgbClr val="000000"/>
                          </a:solidFill>
                        </a:rPr>
                        <a:t>Utile gruppo</a:t>
                      </a:r>
                      <a:endParaRPr lang="it-IT" b="1" dirty="0">
                        <a:solidFill>
                          <a:srgbClr val="000000"/>
                        </a:solidFill>
                      </a:endParaRPr>
                    </a:p>
                  </a:txBody>
                  <a:tcPr/>
                </a:tc>
                <a:tc>
                  <a:txBody>
                    <a:bodyPr/>
                    <a:lstStyle/>
                    <a:p>
                      <a:pPr algn="r"/>
                      <a:r>
                        <a:rPr lang="it-IT" dirty="0" smtClean="0">
                          <a:solidFill>
                            <a:srgbClr val="000000"/>
                          </a:solidFill>
                        </a:rPr>
                        <a:t>850</a:t>
                      </a:r>
                      <a:endParaRPr lang="it-IT" dirty="0">
                        <a:solidFill>
                          <a:srgbClr val="000000"/>
                        </a:solidFill>
                      </a:endParaRPr>
                    </a:p>
                  </a:txBody>
                  <a:tcPr/>
                </a:tc>
              </a:tr>
              <a:tr h="370840">
                <a:tc>
                  <a:txBody>
                    <a:bodyPr/>
                    <a:lstStyle/>
                    <a:p>
                      <a:endParaRPr lang="it-IT" b="1" dirty="0">
                        <a:solidFill>
                          <a:srgbClr val="000000"/>
                        </a:solidFill>
                      </a:endParaRPr>
                    </a:p>
                  </a:txBody>
                  <a:tcPr/>
                </a:tc>
                <a:tc>
                  <a:txBody>
                    <a:bodyPr/>
                    <a:lstStyle/>
                    <a:p>
                      <a:pPr algn="r"/>
                      <a:endParaRPr lang="it-IT" dirty="0">
                        <a:solidFill>
                          <a:srgbClr val="000000"/>
                        </a:solidFill>
                      </a:endParaRPr>
                    </a:p>
                  </a:txBody>
                  <a:tcPr/>
                </a:tc>
                <a:tc>
                  <a:txBody>
                    <a:bodyPr/>
                    <a:lstStyle/>
                    <a:p>
                      <a:r>
                        <a:rPr lang="it-IT" b="1" dirty="0" smtClean="0">
                          <a:solidFill>
                            <a:srgbClr val="000000"/>
                          </a:solidFill>
                        </a:rPr>
                        <a:t>Capitale e riserve terzi</a:t>
                      </a:r>
                      <a:endParaRPr lang="it-IT" b="1" dirty="0">
                        <a:solidFill>
                          <a:srgbClr val="000000"/>
                        </a:solidFill>
                      </a:endParaRPr>
                    </a:p>
                  </a:txBody>
                  <a:tcPr/>
                </a:tc>
                <a:tc>
                  <a:txBody>
                    <a:bodyPr/>
                    <a:lstStyle/>
                    <a:p>
                      <a:pPr algn="r"/>
                      <a:r>
                        <a:rPr lang="it-IT" dirty="0" smtClean="0">
                          <a:solidFill>
                            <a:srgbClr val="000000"/>
                          </a:solidFill>
                        </a:rPr>
                        <a:t>600</a:t>
                      </a:r>
                      <a:endParaRPr lang="it-IT" dirty="0">
                        <a:solidFill>
                          <a:srgbClr val="000000"/>
                        </a:solidFill>
                      </a:endParaRPr>
                    </a:p>
                  </a:txBody>
                  <a:tcPr/>
                </a:tc>
              </a:tr>
              <a:tr h="370840">
                <a:tc>
                  <a:txBody>
                    <a:bodyPr/>
                    <a:lstStyle/>
                    <a:p>
                      <a:endParaRPr lang="it-IT" b="1" dirty="0">
                        <a:solidFill>
                          <a:srgbClr val="000000"/>
                        </a:solidFill>
                      </a:endParaRPr>
                    </a:p>
                  </a:txBody>
                  <a:tcPr/>
                </a:tc>
                <a:tc>
                  <a:txBody>
                    <a:bodyPr/>
                    <a:lstStyle/>
                    <a:p>
                      <a:pPr algn="r"/>
                      <a:endParaRPr lang="it-IT" dirty="0">
                        <a:solidFill>
                          <a:srgbClr val="000000"/>
                        </a:solidFill>
                      </a:endParaRPr>
                    </a:p>
                  </a:txBody>
                  <a:tcPr/>
                </a:tc>
                <a:tc>
                  <a:txBody>
                    <a:bodyPr/>
                    <a:lstStyle/>
                    <a:p>
                      <a:r>
                        <a:rPr lang="it-IT" b="1" dirty="0" smtClean="0">
                          <a:solidFill>
                            <a:srgbClr val="000000"/>
                          </a:solidFill>
                        </a:rPr>
                        <a:t>Utile pertinenza terzi</a:t>
                      </a:r>
                      <a:endParaRPr lang="it-IT" b="1" dirty="0">
                        <a:solidFill>
                          <a:srgbClr val="000000"/>
                        </a:solidFill>
                      </a:endParaRPr>
                    </a:p>
                  </a:txBody>
                  <a:tcPr/>
                </a:tc>
                <a:tc>
                  <a:txBody>
                    <a:bodyPr/>
                    <a:lstStyle/>
                    <a:p>
                      <a:pPr algn="r"/>
                      <a:r>
                        <a:rPr lang="it-IT" dirty="0" smtClean="0">
                          <a:solidFill>
                            <a:srgbClr val="000000"/>
                          </a:solidFill>
                        </a:rPr>
                        <a:t>150</a:t>
                      </a:r>
                      <a:endParaRPr lang="it-IT" dirty="0">
                        <a:solidFill>
                          <a:srgbClr val="000000"/>
                        </a:solidFill>
                      </a:endParaRPr>
                    </a:p>
                  </a:txBody>
                  <a:tcPr/>
                </a:tc>
              </a:tr>
            </a:tbl>
          </a:graphicData>
        </a:graphic>
      </p:graphicFrame>
      <p:graphicFrame>
        <p:nvGraphicFramePr>
          <p:cNvPr id="5" name="Tabella 4"/>
          <p:cNvGraphicFramePr>
            <a:graphicFrameLocks noGrp="1"/>
          </p:cNvGraphicFramePr>
          <p:nvPr>
            <p:extLst>
              <p:ext uri="{D42A27DB-BD31-4B8C-83A1-F6EECF244321}">
                <p14:modId xmlns:p14="http://schemas.microsoft.com/office/powerpoint/2010/main" val="2246203267"/>
              </p:ext>
            </p:extLst>
          </p:nvPr>
        </p:nvGraphicFramePr>
        <p:xfrm>
          <a:off x="496884" y="4066664"/>
          <a:ext cx="8016296" cy="1483360"/>
        </p:xfrm>
        <a:graphic>
          <a:graphicData uri="http://schemas.openxmlformats.org/drawingml/2006/table">
            <a:tbl>
              <a:tblPr firstRow="1" bandRow="1">
                <a:tableStyleId>{3C2FFA5D-87B4-456A-9821-1D502468CF0F}</a:tableStyleId>
              </a:tblPr>
              <a:tblGrid>
                <a:gridCol w="2381077"/>
                <a:gridCol w="1560929"/>
                <a:gridCol w="2738239"/>
                <a:gridCol w="1336051"/>
              </a:tblGrid>
              <a:tr h="370840">
                <a:tc gridSpan="4">
                  <a:txBody>
                    <a:bodyPr/>
                    <a:lstStyle/>
                    <a:p>
                      <a:pPr algn="ctr"/>
                      <a:r>
                        <a:rPr lang="it-IT" dirty="0" smtClean="0">
                          <a:solidFill>
                            <a:srgbClr val="000000"/>
                          </a:solidFill>
                        </a:rPr>
                        <a:t>STATO</a:t>
                      </a:r>
                      <a:r>
                        <a:rPr lang="it-IT" baseline="0" dirty="0" smtClean="0">
                          <a:solidFill>
                            <a:srgbClr val="000000"/>
                          </a:solidFill>
                        </a:rPr>
                        <a:t> PATRIMONIALE CON METODO PN</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solidFill>
                            <a:srgbClr val="000000"/>
                          </a:solidFill>
                        </a:rPr>
                        <a:t>Attivo corrente</a:t>
                      </a:r>
                      <a:endParaRPr lang="it-IT" b="1" dirty="0">
                        <a:solidFill>
                          <a:srgbClr val="000000"/>
                        </a:solidFill>
                      </a:endParaRPr>
                    </a:p>
                  </a:txBody>
                  <a:tcPr/>
                </a:tc>
                <a:tc>
                  <a:txBody>
                    <a:bodyPr/>
                    <a:lstStyle/>
                    <a:p>
                      <a:pPr algn="r"/>
                      <a:r>
                        <a:rPr lang="it-IT" dirty="0" smtClean="0">
                          <a:solidFill>
                            <a:srgbClr val="000000"/>
                          </a:solidFill>
                        </a:rPr>
                        <a:t>3.700</a:t>
                      </a:r>
                      <a:endParaRPr lang="it-IT" dirty="0">
                        <a:solidFill>
                          <a:srgbClr val="000000"/>
                        </a:solidFill>
                      </a:endParaRPr>
                    </a:p>
                  </a:txBody>
                  <a:tcPr/>
                </a:tc>
                <a:tc>
                  <a:txBody>
                    <a:bodyPr/>
                    <a:lstStyle/>
                    <a:p>
                      <a:r>
                        <a:rPr lang="it-IT" b="1" dirty="0" smtClean="0">
                          <a:solidFill>
                            <a:srgbClr val="000000"/>
                          </a:solidFill>
                        </a:rPr>
                        <a:t>Capitale</a:t>
                      </a:r>
                      <a:r>
                        <a:rPr lang="it-IT" b="1" baseline="0" dirty="0" smtClean="0">
                          <a:solidFill>
                            <a:srgbClr val="000000"/>
                          </a:solidFill>
                        </a:rPr>
                        <a:t> e riserve</a:t>
                      </a:r>
                      <a:endParaRPr lang="it-IT" b="1" dirty="0">
                        <a:solidFill>
                          <a:srgbClr val="000000"/>
                        </a:solidFill>
                      </a:endParaRPr>
                    </a:p>
                  </a:txBody>
                  <a:tcPr/>
                </a:tc>
                <a:tc>
                  <a:txBody>
                    <a:bodyPr/>
                    <a:lstStyle/>
                    <a:p>
                      <a:pPr algn="r"/>
                      <a:r>
                        <a:rPr lang="it-IT" dirty="0" smtClean="0">
                          <a:solidFill>
                            <a:srgbClr val="000000"/>
                          </a:solidFill>
                        </a:rPr>
                        <a:t>6.500</a:t>
                      </a:r>
                      <a:endParaRPr lang="it-IT" dirty="0">
                        <a:solidFill>
                          <a:srgbClr val="000000"/>
                        </a:solidFill>
                      </a:endParaRPr>
                    </a:p>
                  </a:txBody>
                  <a:tcPr/>
                </a:tc>
              </a:tr>
              <a:tr h="370840">
                <a:tc>
                  <a:txBody>
                    <a:bodyPr/>
                    <a:lstStyle/>
                    <a:p>
                      <a:r>
                        <a:rPr lang="it-IT" b="1" dirty="0" smtClean="0">
                          <a:solidFill>
                            <a:srgbClr val="000000"/>
                          </a:solidFill>
                        </a:rPr>
                        <a:t>Immobilizzazioni</a:t>
                      </a:r>
                      <a:endParaRPr lang="it-IT" b="1" dirty="0">
                        <a:solidFill>
                          <a:srgbClr val="000000"/>
                        </a:solidFill>
                      </a:endParaRPr>
                    </a:p>
                  </a:txBody>
                  <a:tcPr/>
                </a:tc>
                <a:tc>
                  <a:txBody>
                    <a:bodyPr/>
                    <a:lstStyle/>
                    <a:p>
                      <a:pPr algn="r"/>
                      <a:r>
                        <a:rPr lang="it-IT" dirty="0" smtClean="0">
                          <a:solidFill>
                            <a:srgbClr val="000000"/>
                          </a:solidFill>
                        </a:rPr>
                        <a:t>5.300</a:t>
                      </a:r>
                      <a:endParaRPr lang="it-IT" dirty="0">
                        <a:solidFill>
                          <a:srgbClr val="000000"/>
                        </a:solidFill>
                      </a:endParaRPr>
                    </a:p>
                  </a:txBody>
                  <a:tcPr/>
                </a:tc>
                <a:tc>
                  <a:txBody>
                    <a:bodyPr/>
                    <a:lstStyle/>
                    <a:p>
                      <a:r>
                        <a:rPr lang="it-IT" b="1" dirty="0" smtClean="0">
                          <a:solidFill>
                            <a:srgbClr val="000000"/>
                          </a:solidFill>
                        </a:rPr>
                        <a:t>Utile esercizio</a:t>
                      </a:r>
                      <a:endParaRPr lang="it-IT" b="1" dirty="0">
                        <a:solidFill>
                          <a:srgbClr val="000000"/>
                        </a:solidFill>
                      </a:endParaRPr>
                    </a:p>
                  </a:txBody>
                  <a:tcPr/>
                </a:tc>
                <a:tc>
                  <a:txBody>
                    <a:bodyPr/>
                    <a:lstStyle/>
                    <a:p>
                      <a:pPr algn="r"/>
                      <a:r>
                        <a:rPr lang="it-IT" dirty="0" smtClean="0">
                          <a:solidFill>
                            <a:srgbClr val="000000"/>
                          </a:solidFill>
                        </a:rPr>
                        <a:t>500</a:t>
                      </a:r>
                      <a:endParaRPr lang="it-IT" dirty="0">
                        <a:solidFill>
                          <a:srgbClr val="000000"/>
                        </a:solidFill>
                      </a:endParaRPr>
                    </a:p>
                  </a:txBody>
                  <a:tcPr/>
                </a:tc>
              </a:tr>
              <a:tr h="370840">
                <a:tc>
                  <a:txBody>
                    <a:bodyPr/>
                    <a:lstStyle/>
                    <a:p>
                      <a:r>
                        <a:rPr lang="it-IT" b="1" dirty="0" smtClean="0">
                          <a:solidFill>
                            <a:srgbClr val="000000"/>
                          </a:solidFill>
                        </a:rPr>
                        <a:t>Partecipazioni</a:t>
                      </a:r>
                      <a:endParaRPr lang="it-IT" b="1" dirty="0">
                        <a:solidFill>
                          <a:srgbClr val="000000"/>
                        </a:solidFill>
                      </a:endParaRPr>
                    </a:p>
                  </a:txBody>
                  <a:tcPr/>
                </a:tc>
                <a:tc>
                  <a:txBody>
                    <a:bodyPr/>
                    <a:lstStyle/>
                    <a:p>
                      <a:pPr algn="r"/>
                      <a:r>
                        <a:rPr lang="it-IT" dirty="0" smtClean="0">
                          <a:solidFill>
                            <a:srgbClr val="000000"/>
                          </a:solidFill>
                        </a:rPr>
                        <a:t>2.000</a:t>
                      </a:r>
                      <a:endParaRPr lang="it-IT" dirty="0">
                        <a:solidFill>
                          <a:srgbClr val="000000"/>
                        </a:solidFill>
                      </a:endParaRPr>
                    </a:p>
                  </a:txBody>
                  <a:tcPr/>
                </a:tc>
                <a:tc>
                  <a:txBody>
                    <a:bodyPr/>
                    <a:lstStyle/>
                    <a:p>
                      <a:r>
                        <a:rPr lang="it-IT" b="1" dirty="0" smtClean="0">
                          <a:solidFill>
                            <a:srgbClr val="000000"/>
                          </a:solidFill>
                        </a:rPr>
                        <a:t>Passività</a:t>
                      </a:r>
                      <a:endParaRPr lang="it-IT" b="1" dirty="0">
                        <a:solidFill>
                          <a:srgbClr val="000000"/>
                        </a:solidFill>
                      </a:endParaRPr>
                    </a:p>
                  </a:txBody>
                  <a:tcPr/>
                </a:tc>
                <a:tc>
                  <a:txBody>
                    <a:bodyPr/>
                    <a:lstStyle/>
                    <a:p>
                      <a:pPr algn="r"/>
                      <a:r>
                        <a:rPr lang="it-IT" dirty="0" smtClean="0">
                          <a:solidFill>
                            <a:srgbClr val="000000"/>
                          </a:solidFill>
                        </a:rPr>
                        <a:t>4.000</a:t>
                      </a:r>
                      <a:endParaRPr lang="it-IT" dirty="0">
                        <a:solidFill>
                          <a:srgbClr val="000000"/>
                        </a:solidFill>
                      </a:endParaRPr>
                    </a:p>
                  </a:txBody>
                  <a:tcPr/>
                </a:tc>
              </a:tr>
            </a:tbl>
          </a:graphicData>
        </a:graphic>
      </p:graphicFrame>
      <p:sp>
        <p:nvSpPr>
          <p:cNvPr id="6" name="Segnaposto numero diapositiva 5"/>
          <p:cNvSpPr>
            <a:spLocks noGrp="1"/>
          </p:cNvSpPr>
          <p:nvPr>
            <p:ph type="sldNum" sz="quarter" idx="12"/>
          </p:nvPr>
        </p:nvSpPr>
        <p:spPr/>
        <p:txBody>
          <a:bodyPr/>
          <a:lstStyle/>
          <a:p>
            <a:fld id="{8B37D5FE-740C-46F5-801A-FA5477D9711F}" type="slidenum">
              <a:rPr lang="en-US" smtClean="0"/>
              <a:pPr/>
              <a:t>44</a:t>
            </a:fld>
            <a:endParaRPr lang="en-US"/>
          </a:p>
        </p:txBody>
      </p:sp>
      <p:sp>
        <p:nvSpPr>
          <p:cNvPr id="7" name="Segnaposto piè di pagina 6"/>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6881291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METODI DI CONSOLIDAMENTO</a:t>
            </a:r>
            <a:endParaRPr lang="it-IT" sz="3600" dirty="0">
              <a:solidFill>
                <a:srgbClr val="000000"/>
              </a:solidFill>
            </a:endParaRPr>
          </a:p>
        </p:txBody>
      </p:sp>
      <p:sp>
        <p:nvSpPr>
          <p:cNvPr id="3" name="Segnaposto contenuto 2"/>
          <p:cNvSpPr>
            <a:spLocks noGrp="1"/>
          </p:cNvSpPr>
          <p:nvPr>
            <p:ph idx="1"/>
          </p:nvPr>
        </p:nvSpPr>
        <p:spPr>
          <a:xfrm>
            <a:off x="513442" y="1232648"/>
            <a:ext cx="8228587" cy="5265650"/>
          </a:xfrm>
        </p:spPr>
        <p:txBody>
          <a:bodyPr/>
          <a:lstStyle/>
          <a:p>
            <a:pPr marL="0" indent="0">
              <a:buNone/>
            </a:pPr>
            <a:r>
              <a:rPr lang="it-IT" b="1" dirty="0" smtClean="0">
                <a:solidFill>
                  <a:srgbClr val="000000"/>
                </a:solidFill>
                <a:latin typeface="Times New Roman"/>
                <a:cs typeface="Times New Roman"/>
              </a:rPr>
              <a:t>        </a:t>
            </a:r>
            <a:endParaRPr lang="it-IT" b="1" dirty="0">
              <a:solidFill>
                <a:srgbClr val="000000"/>
              </a:solidFill>
              <a:latin typeface="Times New Roman"/>
              <a:cs typeface="Times New Roman"/>
            </a:endParaRPr>
          </a:p>
        </p:txBody>
      </p:sp>
      <p:sp>
        <p:nvSpPr>
          <p:cNvPr id="4" name="Cubo 3"/>
          <p:cNvSpPr/>
          <p:nvPr/>
        </p:nvSpPr>
        <p:spPr>
          <a:xfrm>
            <a:off x="1189024" y="1737918"/>
            <a:ext cx="6296423" cy="945699"/>
          </a:xfrm>
          <a:prstGeom prst="cube">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342900" indent="-342900" algn="ctr">
              <a:buAutoNum type="alphaUcPeriod"/>
            </a:pPr>
            <a:r>
              <a:rPr lang="it-IT" b="1" dirty="0" smtClean="0">
                <a:solidFill>
                  <a:schemeClr val="accent3">
                    <a:lumMod val="50000"/>
                  </a:schemeClr>
                </a:solidFill>
              </a:rPr>
              <a:t>CONSOLIDAMENTO INTEGRALE</a:t>
            </a:r>
          </a:p>
          <a:p>
            <a:pPr marL="285750" indent="-285750" algn="ctr">
              <a:buFont typeface="Wingdings" charset="2"/>
              <a:buChar char="ü"/>
            </a:pPr>
            <a:r>
              <a:rPr lang="it-IT" b="1" dirty="0">
                <a:solidFill>
                  <a:schemeClr val="accent3">
                    <a:lumMod val="50000"/>
                  </a:schemeClr>
                </a:solidFill>
              </a:rPr>
              <a:t> </a:t>
            </a:r>
            <a:r>
              <a:rPr lang="it-IT" b="1" dirty="0" smtClean="0">
                <a:solidFill>
                  <a:schemeClr val="accent3">
                    <a:lumMod val="50000"/>
                  </a:schemeClr>
                </a:solidFill>
              </a:rPr>
              <a:t>Metodo base, utilizzato per le imprese controllate</a:t>
            </a:r>
            <a:endParaRPr lang="it-IT" b="1" dirty="0">
              <a:solidFill>
                <a:schemeClr val="accent3">
                  <a:lumMod val="50000"/>
                </a:schemeClr>
              </a:solidFill>
            </a:endParaRPr>
          </a:p>
        </p:txBody>
      </p:sp>
      <p:sp>
        <p:nvSpPr>
          <p:cNvPr id="5" name="Cubo 4"/>
          <p:cNvSpPr/>
          <p:nvPr/>
        </p:nvSpPr>
        <p:spPr>
          <a:xfrm>
            <a:off x="1189024" y="3537341"/>
            <a:ext cx="6296423" cy="1823847"/>
          </a:xfrm>
          <a:prstGeom prst="cube">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b="1" dirty="0" smtClean="0">
              <a:solidFill>
                <a:srgbClr val="3E6624"/>
              </a:solidFill>
            </a:endParaRPr>
          </a:p>
          <a:p>
            <a:pPr algn="ctr"/>
            <a:r>
              <a:rPr lang="it-IT" b="1" dirty="0" smtClean="0">
                <a:solidFill>
                  <a:srgbClr val="3E6624"/>
                </a:solidFill>
              </a:rPr>
              <a:t>B. CONSOLIDAMENTO PROPORZIONALE</a:t>
            </a:r>
          </a:p>
          <a:p>
            <a:pPr marL="285750" indent="-285750" algn="ctr">
              <a:buFont typeface="Wingdings" charset="2"/>
              <a:buChar char="ü"/>
            </a:pPr>
            <a:r>
              <a:rPr lang="it-IT" b="1" dirty="0">
                <a:solidFill>
                  <a:srgbClr val="3E6624"/>
                </a:solidFill>
              </a:rPr>
              <a:t> </a:t>
            </a:r>
            <a:r>
              <a:rPr lang="it-IT" b="1" dirty="0" smtClean="0">
                <a:solidFill>
                  <a:srgbClr val="3E6624"/>
                </a:solidFill>
              </a:rPr>
              <a:t>Filiali comuni: diverse forme di controllo</a:t>
            </a:r>
          </a:p>
          <a:p>
            <a:pPr marL="285750" indent="-285750" algn="ctr">
              <a:buFont typeface="Wingdings" charset="2"/>
              <a:buChar char="ü"/>
            </a:pPr>
            <a:r>
              <a:rPr lang="it-IT" b="1" dirty="0">
                <a:solidFill>
                  <a:srgbClr val="3E6624"/>
                </a:solidFill>
              </a:rPr>
              <a:t> </a:t>
            </a:r>
            <a:r>
              <a:rPr lang="it-IT" b="1" dirty="0" smtClean="0">
                <a:solidFill>
                  <a:srgbClr val="3E6624"/>
                </a:solidFill>
              </a:rPr>
              <a:t>Non sussiste alcun obbligo</a:t>
            </a:r>
          </a:p>
          <a:p>
            <a:pPr marL="285750" indent="-285750" algn="ctr">
              <a:buFont typeface="Wingdings" charset="2"/>
              <a:buChar char="ü"/>
            </a:pPr>
            <a:r>
              <a:rPr lang="it-IT" b="1" dirty="0">
                <a:solidFill>
                  <a:srgbClr val="3E6624"/>
                </a:solidFill>
              </a:rPr>
              <a:t> </a:t>
            </a:r>
            <a:r>
              <a:rPr lang="it-IT" b="1" dirty="0" smtClean="0">
                <a:solidFill>
                  <a:srgbClr val="3E6624"/>
                </a:solidFill>
              </a:rPr>
              <a:t>Condizione: esistenza di un’influenza notevole</a:t>
            </a:r>
          </a:p>
          <a:p>
            <a:pPr marL="285750" indent="-285750" algn="ctr">
              <a:buFont typeface="Wingdings" charset="2"/>
              <a:buChar char="ü"/>
            </a:pPr>
            <a:endParaRPr lang="it-IT" b="1" dirty="0">
              <a:solidFill>
                <a:srgbClr val="3E6624"/>
              </a:solidFill>
            </a:endParaRPr>
          </a:p>
        </p:txBody>
      </p:sp>
      <p:sp>
        <p:nvSpPr>
          <p:cNvPr id="7" name="Segnaposto numero diapositiva 6"/>
          <p:cNvSpPr>
            <a:spLocks noGrp="1"/>
          </p:cNvSpPr>
          <p:nvPr>
            <p:ph type="sldNum" sz="quarter" idx="12"/>
          </p:nvPr>
        </p:nvSpPr>
        <p:spPr/>
        <p:txBody>
          <a:bodyPr/>
          <a:lstStyle/>
          <a:p>
            <a:fld id="{8B37D5FE-740C-46F5-801A-FA5477D9711F}" type="slidenum">
              <a:rPr lang="en-US" smtClean="0"/>
              <a:pPr/>
              <a:t>45</a:t>
            </a:fld>
            <a:endParaRPr lang="en-US"/>
          </a:p>
        </p:txBody>
      </p:sp>
      <p:sp>
        <p:nvSpPr>
          <p:cNvPr id="8" name="Segnaposto piè di pagina 7"/>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6517251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79463" y="89647"/>
            <a:ext cx="7583488" cy="1648740"/>
          </a:xfrm>
        </p:spPr>
        <p:txBody>
          <a:bodyPr/>
          <a:lstStyle/>
          <a:p>
            <a:r>
              <a:rPr lang="it-IT" sz="3600" dirty="0" smtClean="0">
                <a:solidFill>
                  <a:srgbClr val="000000"/>
                </a:solidFill>
              </a:rPr>
              <a:t>CONSOLIDAMENTO PROPORZIONALE </a:t>
            </a:r>
            <a:br>
              <a:rPr lang="it-IT" sz="3600" dirty="0" smtClean="0">
                <a:solidFill>
                  <a:srgbClr val="000000"/>
                </a:solidFill>
              </a:rPr>
            </a:br>
            <a:r>
              <a:rPr lang="it-IT" sz="3600" dirty="0" smtClean="0">
                <a:solidFill>
                  <a:srgbClr val="000000"/>
                </a:solidFill>
              </a:rPr>
              <a:t>(art.37 </a:t>
            </a:r>
            <a:r>
              <a:rPr lang="it-IT" sz="3600" dirty="0" err="1" smtClean="0">
                <a:solidFill>
                  <a:srgbClr val="000000"/>
                </a:solidFill>
              </a:rPr>
              <a:t>Dlgs</a:t>
            </a:r>
            <a:r>
              <a:rPr lang="it-IT" sz="3600" dirty="0" smtClean="0">
                <a:solidFill>
                  <a:srgbClr val="000000"/>
                </a:solidFill>
              </a:rPr>
              <a:t>. 127/91)</a:t>
            </a:r>
            <a:endParaRPr lang="it-IT" sz="3600" dirty="0">
              <a:solidFill>
                <a:srgbClr val="000000"/>
              </a:solidFill>
            </a:endParaRPr>
          </a:p>
        </p:txBody>
      </p:sp>
      <p:sp>
        <p:nvSpPr>
          <p:cNvPr id="3" name="Segnaposto contenuto 2"/>
          <p:cNvSpPr>
            <a:spLocks noGrp="1"/>
          </p:cNvSpPr>
          <p:nvPr>
            <p:ph idx="1"/>
          </p:nvPr>
        </p:nvSpPr>
        <p:spPr>
          <a:xfrm>
            <a:off x="955675" y="1994728"/>
            <a:ext cx="7407276" cy="4291013"/>
          </a:xfrm>
        </p:spPr>
        <p:txBody>
          <a:bodyPr/>
          <a:lstStyle/>
          <a:p>
            <a:pPr marL="0" indent="0">
              <a:buNone/>
            </a:pPr>
            <a:r>
              <a:rPr lang="it-IT" b="1" dirty="0" smtClean="0">
                <a:solidFill>
                  <a:srgbClr val="000000"/>
                </a:solidFill>
                <a:latin typeface="Times New Roman"/>
                <a:cs typeface="Times New Roman"/>
              </a:rPr>
              <a:t>DA APPLICARE FACOLTATIVAMENTE QUANDO:</a:t>
            </a:r>
          </a:p>
          <a:p>
            <a:pPr>
              <a:buFont typeface="Courier New"/>
              <a:buChar char="o"/>
            </a:pPr>
            <a:r>
              <a:rPr lang="it-IT" b="1" dirty="0">
                <a:solidFill>
                  <a:srgbClr val="000000"/>
                </a:solidFill>
                <a:latin typeface="Times New Roman"/>
                <a:cs typeface="Times New Roman"/>
              </a:rPr>
              <a:t> </a:t>
            </a:r>
            <a:r>
              <a:rPr lang="it-IT" sz="2000" b="1" dirty="0" smtClean="0">
                <a:solidFill>
                  <a:srgbClr val="000000"/>
                </a:solidFill>
                <a:latin typeface="Times New Roman"/>
                <a:cs typeface="Times New Roman"/>
              </a:rPr>
              <a:t>VI E’ INFLUENZA SIGNIFICATIVA (10% se quotata, 20% se non quotata)</a:t>
            </a:r>
          </a:p>
          <a:p>
            <a:pPr>
              <a:buFont typeface="Courier New"/>
              <a:buChar char="o"/>
            </a:pPr>
            <a:r>
              <a:rPr lang="it-IT" sz="2000" b="1" dirty="0">
                <a:solidFill>
                  <a:srgbClr val="000000"/>
                </a:solidFill>
                <a:latin typeface="Times New Roman"/>
                <a:cs typeface="Times New Roman"/>
              </a:rPr>
              <a:t> </a:t>
            </a:r>
            <a:r>
              <a:rPr lang="it-IT" sz="2000" b="1" dirty="0" smtClean="0">
                <a:solidFill>
                  <a:srgbClr val="000000"/>
                </a:solidFill>
                <a:latin typeface="Times New Roman"/>
                <a:cs typeface="Times New Roman"/>
              </a:rPr>
              <a:t>LA DIREZIONE E’ SVOLTA CONGIUNTAMENTE AD ALTRE SOCIETA’ ESTERNE AL GRUPPO IN BASE AD ACCORDI CON ESSE </a:t>
            </a:r>
          </a:p>
          <a:p>
            <a:pPr marL="0" indent="0">
              <a:buNone/>
            </a:pPr>
            <a:endParaRPr lang="it-IT" sz="2000" b="1" dirty="0">
              <a:solidFill>
                <a:srgbClr val="000000"/>
              </a:solidFill>
              <a:latin typeface="Times New Roman"/>
              <a:cs typeface="Times New Roman"/>
            </a:endParaRPr>
          </a:p>
          <a:p>
            <a:pPr marL="0" indent="0">
              <a:buNone/>
            </a:pPr>
            <a:r>
              <a:rPr lang="it-IT" sz="2000" b="1" dirty="0" smtClean="0">
                <a:solidFill>
                  <a:srgbClr val="000000"/>
                </a:solidFill>
                <a:latin typeface="Times New Roman"/>
                <a:cs typeface="Times New Roman"/>
              </a:rPr>
              <a:t>                                      </a:t>
            </a:r>
            <a:r>
              <a:rPr lang="it-IT" b="1" dirty="0" smtClean="0">
                <a:solidFill>
                  <a:srgbClr val="000000"/>
                </a:solidFill>
                <a:latin typeface="Times New Roman"/>
                <a:cs typeface="Times New Roman"/>
              </a:rPr>
              <a:t>JOINT VENTURE</a:t>
            </a:r>
            <a:endParaRPr lang="it-IT" b="1" dirty="0">
              <a:solidFill>
                <a:srgbClr val="000000"/>
              </a:solidFill>
              <a:latin typeface="Times New Roman"/>
              <a:cs typeface="Times New Roman"/>
            </a:endParaRPr>
          </a:p>
        </p:txBody>
      </p:sp>
      <p:sp>
        <p:nvSpPr>
          <p:cNvPr id="4" name="Freccia destra con strisce 3"/>
          <p:cNvSpPr/>
          <p:nvPr/>
        </p:nvSpPr>
        <p:spPr>
          <a:xfrm rot="5400000">
            <a:off x="4302576" y="3790362"/>
            <a:ext cx="449538" cy="2109707"/>
          </a:xfrm>
          <a:prstGeom prst="stripedRightArrow">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Segnaposto numero diapositiva 4"/>
          <p:cNvSpPr>
            <a:spLocks noGrp="1"/>
          </p:cNvSpPr>
          <p:nvPr>
            <p:ph type="sldNum" sz="quarter" idx="12"/>
          </p:nvPr>
        </p:nvSpPr>
        <p:spPr/>
        <p:txBody>
          <a:bodyPr/>
          <a:lstStyle/>
          <a:p>
            <a:fld id="{8B37D5FE-740C-46F5-801A-FA5477D9711F}" type="slidenum">
              <a:rPr lang="en-US" smtClean="0"/>
              <a:pPr/>
              <a:t>46</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12106455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a:solidFill>
                  <a:srgbClr val="000000"/>
                </a:solidFill>
              </a:rPr>
              <a:t>CONSOLIDAMENTO PROPORZIONALE (art.37)</a:t>
            </a:r>
            <a:endParaRPr lang="it-IT" sz="3600" dirty="0"/>
          </a:p>
        </p:txBody>
      </p:sp>
      <p:sp>
        <p:nvSpPr>
          <p:cNvPr id="3" name="Segnaposto contenuto 2"/>
          <p:cNvSpPr>
            <a:spLocks noGrp="1"/>
          </p:cNvSpPr>
          <p:nvPr>
            <p:ph idx="1"/>
          </p:nvPr>
        </p:nvSpPr>
        <p:spPr/>
        <p:txBody>
          <a:bodyPr/>
          <a:lstStyle/>
          <a:p>
            <a:pPr marL="0" indent="0">
              <a:buNone/>
            </a:pPr>
            <a:endParaRPr lang="it-IT" dirty="0" smtClean="0"/>
          </a:p>
          <a:p>
            <a:pPr marL="0" indent="0">
              <a:buNone/>
            </a:pPr>
            <a:endParaRPr lang="it-IT" dirty="0"/>
          </a:p>
        </p:txBody>
      </p:sp>
      <p:sp>
        <p:nvSpPr>
          <p:cNvPr id="4" name="Ovale 3"/>
          <p:cNvSpPr/>
          <p:nvPr/>
        </p:nvSpPr>
        <p:spPr>
          <a:xfrm>
            <a:off x="955673" y="1823846"/>
            <a:ext cx="2638421" cy="1319700"/>
          </a:xfrm>
          <a:prstGeom prst="ellips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SITUAZIONE PATRIMONIALE</a:t>
            </a:r>
            <a:endParaRPr lang="it-IT" b="1" dirty="0">
              <a:solidFill>
                <a:srgbClr val="000000"/>
              </a:solidFill>
            </a:endParaRPr>
          </a:p>
        </p:txBody>
      </p:sp>
      <p:sp>
        <p:nvSpPr>
          <p:cNvPr id="5" name="Ovale 4"/>
          <p:cNvSpPr/>
          <p:nvPr/>
        </p:nvSpPr>
        <p:spPr>
          <a:xfrm>
            <a:off x="955674" y="3759562"/>
            <a:ext cx="2638419" cy="1319700"/>
          </a:xfrm>
          <a:prstGeom prst="ellipse">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CONTO ECONOMICO</a:t>
            </a:r>
            <a:endParaRPr lang="it-IT" b="1" dirty="0">
              <a:solidFill>
                <a:srgbClr val="000000"/>
              </a:solidFill>
            </a:endParaRPr>
          </a:p>
        </p:txBody>
      </p:sp>
      <p:sp>
        <p:nvSpPr>
          <p:cNvPr id="6" name="Freccia destra rientrata 5"/>
          <p:cNvSpPr/>
          <p:nvPr/>
        </p:nvSpPr>
        <p:spPr>
          <a:xfrm>
            <a:off x="3756234" y="2202125"/>
            <a:ext cx="978408" cy="484632"/>
          </a:xfrm>
          <a:prstGeom prst="notchedRightArrow">
            <a:avLst/>
          </a:prstGeom>
          <a:gradFill flip="none" rotWithShape="1">
            <a:gsLst>
              <a:gs pos="0">
                <a:schemeClr val="accent4">
                  <a:lumMod val="60000"/>
                  <a:lumOff val="40000"/>
                </a:schemeClr>
              </a:gs>
              <a:gs pos="100000">
                <a:srgbClr val="FFFFFF"/>
              </a:gs>
            </a:gsLst>
            <a:path path="rect">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Freccia destra rientrata 6"/>
          <p:cNvSpPr/>
          <p:nvPr/>
        </p:nvSpPr>
        <p:spPr>
          <a:xfrm>
            <a:off x="3756234" y="4232411"/>
            <a:ext cx="978408" cy="484632"/>
          </a:xfrm>
          <a:prstGeom prst="notchedRightArrow">
            <a:avLst/>
          </a:prstGeom>
          <a:gradFill flip="none" rotWithShape="1">
            <a:gsLst>
              <a:gs pos="0">
                <a:schemeClr val="accent4">
                  <a:lumMod val="60000"/>
                  <a:lumOff val="40000"/>
                </a:schemeClr>
              </a:gs>
              <a:gs pos="100000">
                <a:srgbClr val="FFFFFF"/>
              </a:gs>
            </a:gsLst>
            <a:path path="rect">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Rettangolo arrotondato 7"/>
          <p:cNvSpPr/>
          <p:nvPr/>
        </p:nvSpPr>
        <p:spPr>
          <a:xfrm>
            <a:off x="5364119" y="1972454"/>
            <a:ext cx="3161723" cy="1445569"/>
          </a:xfrm>
          <a:prstGeom prst="roundRect">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Eliminazione della partecipazione contro la quota parte di attività e passività relativa alla quota di partecipazione </a:t>
            </a:r>
            <a:endParaRPr lang="it-IT" b="1" dirty="0">
              <a:solidFill>
                <a:srgbClr val="000000"/>
              </a:solidFill>
            </a:endParaRPr>
          </a:p>
        </p:txBody>
      </p:sp>
      <p:sp>
        <p:nvSpPr>
          <p:cNvPr id="9" name="Rettangolo arrotondato 8"/>
          <p:cNvSpPr/>
          <p:nvPr/>
        </p:nvSpPr>
        <p:spPr>
          <a:xfrm>
            <a:off x="5364120" y="3962211"/>
            <a:ext cx="3161722" cy="1455288"/>
          </a:xfrm>
          <a:prstGeom prst="roundRect">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Introduzione nel bilancio del gruppo della quota parte di costi e ricavi relativa alla quota di partecipazione</a:t>
            </a:r>
            <a:endParaRPr lang="it-IT" b="1" dirty="0">
              <a:solidFill>
                <a:srgbClr val="000000"/>
              </a:solidFill>
            </a:endParaRPr>
          </a:p>
        </p:txBody>
      </p:sp>
      <p:sp>
        <p:nvSpPr>
          <p:cNvPr id="10" name="Segnaposto numero diapositiva 9"/>
          <p:cNvSpPr>
            <a:spLocks noGrp="1"/>
          </p:cNvSpPr>
          <p:nvPr>
            <p:ph type="sldNum" sz="quarter" idx="12"/>
          </p:nvPr>
        </p:nvSpPr>
        <p:spPr/>
        <p:txBody>
          <a:bodyPr/>
          <a:lstStyle/>
          <a:p>
            <a:fld id="{8B37D5FE-740C-46F5-801A-FA5477D9711F}" type="slidenum">
              <a:rPr lang="en-US" smtClean="0"/>
              <a:pPr/>
              <a:t>47</a:t>
            </a:fld>
            <a:endParaRPr lang="en-US"/>
          </a:p>
        </p:txBody>
      </p:sp>
      <p:sp>
        <p:nvSpPr>
          <p:cNvPr id="11" name="Segnaposto piè di pagina 10"/>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481720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a:solidFill>
                  <a:srgbClr val="000000"/>
                </a:solidFill>
              </a:rPr>
              <a:t>CONSOLIDAMENTO PROPORZIONALE (art.37)</a:t>
            </a:r>
            <a:endParaRPr lang="it-IT" sz="3600" dirty="0"/>
          </a:p>
        </p:txBody>
      </p:sp>
      <p:sp>
        <p:nvSpPr>
          <p:cNvPr id="3" name="Segnaposto contenuto 2"/>
          <p:cNvSpPr>
            <a:spLocks noGrp="1"/>
          </p:cNvSpPr>
          <p:nvPr>
            <p:ph idx="1"/>
          </p:nvPr>
        </p:nvSpPr>
        <p:spPr>
          <a:xfrm>
            <a:off x="459396" y="1600200"/>
            <a:ext cx="8201563" cy="4291013"/>
          </a:xfrm>
        </p:spPr>
        <p:txBody>
          <a:bodyPr/>
          <a:lstStyle/>
          <a:p>
            <a:pPr>
              <a:buFont typeface="Wingdings" charset="2"/>
              <a:buChar char="u"/>
            </a:pPr>
            <a:r>
              <a:rPr lang="it-IT" b="1" dirty="0" smtClean="0">
                <a:solidFill>
                  <a:srgbClr val="000000"/>
                </a:solidFill>
                <a:latin typeface="Times New Roman"/>
                <a:cs typeface="Times New Roman"/>
              </a:rPr>
              <a:t> NON VENGONO EVIDENZIATI INTERESSI DI MINORANZA</a:t>
            </a:r>
          </a:p>
          <a:p>
            <a:pPr>
              <a:buFont typeface="Wingdings" charset="2"/>
              <a:buChar char="u"/>
            </a:pPr>
            <a:r>
              <a:rPr lang="it-IT" b="1" dirty="0">
                <a:solidFill>
                  <a:srgbClr val="000000"/>
                </a:solidFill>
                <a:latin typeface="Times New Roman"/>
                <a:cs typeface="Times New Roman"/>
              </a:rPr>
              <a:t> </a:t>
            </a:r>
            <a:r>
              <a:rPr lang="it-IT" b="1" dirty="0" smtClean="0">
                <a:solidFill>
                  <a:srgbClr val="000000"/>
                </a:solidFill>
                <a:latin typeface="Times New Roman"/>
                <a:cs typeface="Times New Roman"/>
              </a:rPr>
              <a:t>INCORPORAZIONE DELLE ATTIVITA’/PASSIVITA’ E COSTI/RICAVI IN </a:t>
            </a:r>
            <a:r>
              <a:rPr lang="it-IT" b="1" dirty="0" smtClean="0">
                <a:latin typeface="Times New Roman"/>
                <a:cs typeface="Times New Roman"/>
              </a:rPr>
              <a:t>PROPORZIONE </a:t>
            </a:r>
            <a:r>
              <a:rPr lang="it-IT" b="1" dirty="0" smtClean="0">
                <a:solidFill>
                  <a:schemeClr val="tx1"/>
                </a:solidFill>
                <a:latin typeface="Times New Roman"/>
                <a:cs typeface="Times New Roman"/>
              </a:rPr>
              <a:t>ALLA QUOTA DI PARTECIPAZIONE POSSEDUTA</a:t>
            </a:r>
          </a:p>
          <a:p>
            <a:pPr>
              <a:buFont typeface="Wingdings" charset="2"/>
              <a:buChar char="u"/>
            </a:pPr>
            <a:endParaRPr lang="it-IT" b="1" dirty="0">
              <a:solidFill>
                <a:schemeClr val="tx1"/>
              </a:solidFill>
              <a:latin typeface="Times New Roman"/>
              <a:cs typeface="Times New Roman"/>
            </a:endParaRPr>
          </a:p>
          <a:p>
            <a:pPr marL="0" indent="0" algn="ctr">
              <a:buNone/>
            </a:pPr>
            <a:r>
              <a:rPr lang="it-IT" b="1" dirty="0" smtClean="0">
                <a:solidFill>
                  <a:schemeClr val="tx1"/>
                </a:solidFill>
                <a:latin typeface="Times New Roman"/>
                <a:cs typeface="Times New Roman"/>
              </a:rPr>
              <a:t>SI DEVONO EFFETTUARE TUTTE LE OPERAZIONI DI CONSOLIDAMENTO</a:t>
            </a:r>
          </a:p>
          <a:p>
            <a:pPr algn="ctr">
              <a:buFont typeface="Wingdings" charset="2"/>
              <a:buChar char="u"/>
            </a:pPr>
            <a:endParaRPr lang="it-IT" b="1" dirty="0">
              <a:solidFill>
                <a:schemeClr val="tx1"/>
              </a:solidFill>
              <a:latin typeface="Times New Roman"/>
              <a:cs typeface="Times New Roman"/>
            </a:endParaRPr>
          </a:p>
          <a:p>
            <a:pPr marL="0" indent="0">
              <a:buNone/>
            </a:pPr>
            <a:endParaRPr lang="it-IT" b="1" dirty="0">
              <a:solidFill>
                <a:srgbClr val="000000"/>
              </a:solidFill>
              <a:latin typeface="Times New Roman"/>
              <a:cs typeface="Times New Roman"/>
            </a:endParaRPr>
          </a:p>
        </p:txBody>
      </p:sp>
      <p:sp>
        <p:nvSpPr>
          <p:cNvPr id="4" name="Freccia destra rientrata 3"/>
          <p:cNvSpPr/>
          <p:nvPr/>
        </p:nvSpPr>
        <p:spPr>
          <a:xfrm rot="5400000">
            <a:off x="4336360" y="3266486"/>
            <a:ext cx="544108" cy="2055661"/>
          </a:xfrm>
          <a:prstGeom prst="notchedRightArrow">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Segnaposto numero diapositiva 4"/>
          <p:cNvSpPr>
            <a:spLocks noGrp="1"/>
          </p:cNvSpPr>
          <p:nvPr>
            <p:ph type="sldNum" sz="quarter" idx="12"/>
          </p:nvPr>
        </p:nvSpPr>
        <p:spPr/>
        <p:txBody>
          <a:bodyPr/>
          <a:lstStyle/>
          <a:p>
            <a:fld id="{8B37D5FE-740C-46F5-801A-FA5477D9711F}" type="slidenum">
              <a:rPr lang="en-US" smtClean="0"/>
              <a:pPr/>
              <a:t>48</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42785544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ESEMPIO NUMERICO</a:t>
            </a:r>
            <a:r>
              <a:rPr lang="it-IT" sz="3600" dirty="0">
                <a:solidFill>
                  <a:srgbClr val="000000"/>
                </a:solidFill>
              </a:rPr>
              <a:t/>
            </a:r>
            <a:br>
              <a:rPr lang="it-IT" sz="3600" dirty="0">
                <a:solidFill>
                  <a:srgbClr val="000000"/>
                </a:solidFill>
              </a:rPr>
            </a:br>
            <a:r>
              <a:rPr lang="it-IT" sz="2400" b="0" dirty="0" smtClean="0">
                <a:solidFill>
                  <a:srgbClr val="000000"/>
                </a:solidFill>
              </a:rPr>
              <a:t>Partecipazione di A in </a:t>
            </a:r>
            <a:r>
              <a:rPr lang="it-IT" sz="2400" b="0" smtClean="0">
                <a:solidFill>
                  <a:srgbClr val="000000"/>
                </a:solidFill>
              </a:rPr>
              <a:t>B pari al 30%</a:t>
            </a:r>
            <a:endParaRPr lang="it-IT" sz="3600" dirty="0">
              <a:solidFill>
                <a:srgbClr val="000000"/>
              </a:solidFill>
            </a:endParaRP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1665212168"/>
              </p:ext>
            </p:extLst>
          </p:nvPr>
        </p:nvGraphicFramePr>
        <p:xfrm>
          <a:off x="955675" y="1232647"/>
          <a:ext cx="7232652" cy="1483360"/>
        </p:xfrm>
        <a:graphic>
          <a:graphicData uri="http://schemas.openxmlformats.org/drawingml/2006/table">
            <a:tbl>
              <a:tblPr firstRow="1" bandRow="1">
                <a:tableStyleId>{775DCB02-9BB8-47FD-8907-85C794F793BA}</a:tableStyleId>
              </a:tblPr>
              <a:tblGrid>
                <a:gridCol w="2084443"/>
                <a:gridCol w="1851094"/>
                <a:gridCol w="2013234"/>
                <a:gridCol w="1283881"/>
              </a:tblGrid>
              <a:tr h="370840">
                <a:tc gridSpan="4">
                  <a:txBody>
                    <a:bodyPr/>
                    <a:lstStyle/>
                    <a:p>
                      <a:pPr algn="ctr"/>
                      <a:r>
                        <a:rPr lang="it-IT" dirty="0" smtClean="0">
                          <a:solidFill>
                            <a:srgbClr val="000000"/>
                          </a:solidFill>
                        </a:rPr>
                        <a:t>STATO</a:t>
                      </a:r>
                      <a:r>
                        <a:rPr lang="it-IT" baseline="0" dirty="0" smtClean="0">
                          <a:solidFill>
                            <a:srgbClr val="000000"/>
                          </a:solidFill>
                        </a:rPr>
                        <a:t> PATRIMONIALE A</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t>Attivo</a:t>
                      </a:r>
                      <a:r>
                        <a:rPr lang="it-IT" b="1" baseline="0" dirty="0" smtClean="0"/>
                        <a:t> corrente</a:t>
                      </a:r>
                      <a:endParaRPr lang="it-IT" b="1" dirty="0"/>
                    </a:p>
                  </a:txBody>
                  <a:tcPr/>
                </a:tc>
                <a:tc>
                  <a:txBody>
                    <a:bodyPr/>
                    <a:lstStyle/>
                    <a:p>
                      <a:pPr algn="r"/>
                      <a:r>
                        <a:rPr lang="it-IT" dirty="0" smtClean="0">
                          <a:solidFill>
                            <a:srgbClr val="000000"/>
                          </a:solidFill>
                        </a:rPr>
                        <a:t>3.700</a:t>
                      </a:r>
                      <a:endParaRPr lang="it-IT" dirty="0">
                        <a:solidFill>
                          <a:srgbClr val="000000"/>
                        </a:solidFill>
                      </a:endParaRPr>
                    </a:p>
                  </a:txBody>
                  <a:tcPr/>
                </a:tc>
                <a:tc>
                  <a:txBody>
                    <a:bodyPr/>
                    <a:lstStyle/>
                    <a:p>
                      <a:r>
                        <a:rPr lang="it-IT" b="1" dirty="0" smtClean="0">
                          <a:solidFill>
                            <a:srgbClr val="000000"/>
                          </a:solidFill>
                        </a:rPr>
                        <a:t>Patrimonio netto</a:t>
                      </a:r>
                      <a:endParaRPr lang="it-IT" b="1" dirty="0">
                        <a:solidFill>
                          <a:srgbClr val="000000"/>
                        </a:solidFill>
                      </a:endParaRPr>
                    </a:p>
                  </a:txBody>
                  <a:tcPr/>
                </a:tc>
                <a:tc>
                  <a:txBody>
                    <a:bodyPr/>
                    <a:lstStyle/>
                    <a:p>
                      <a:pPr algn="r"/>
                      <a:r>
                        <a:rPr lang="it-IT" dirty="0" smtClean="0">
                          <a:solidFill>
                            <a:srgbClr val="000000"/>
                          </a:solidFill>
                        </a:rPr>
                        <a:t>6.500</a:t>
                      </a:r>
                      <a:endParaRPr lang="it-IT" dirty="0">
                        <a:solidFill>
                          <a:srgbClr val="000000"/>
                        </a:solidFill>
                      </a:endParaRPr>
                    </a:p>
                  </a:txBody>
                  <a:tcPr/>
                </a:tc>
              </a:tr>
              <a:tr h="370840">
                <a:tc>
                  <a:txBody>
                    <a:bodyPr/>
                    <a:lstStyle/>
                    <a:p>
                      <a:r>
                        <a:rPr lang="it-IT" b="1" dirty="0" smtClean="0"/>
                        <a:t>Immobilizzazioni</a:t>
                      </a:r>
                      <a:endParaRPr lang="it-IT" b="1" dirty="0"/>
                    </a:p>
                  </a:txBody>
                  <a:tcPr/>
                </a:tc>
                <a:tc>
                  <a:txBody>
                    <a:bodyPr/>
                    <a:lstStyle/>
                    <a:p>
                      <a:pPr algn="r"/>
                      <a:r>
                        <a:rPr lang="it-IT" dirty="0" smtClean="0">
                          <a:solidFill>
                            <a:srgbClr val="000000"/>
                          </a:solidFill>
                        </a:rPr>
                        <a:t>5.300</a:t>
                      </a:r>
                      <a:endParaRPr lang="it-IT" dirty="0">
                        <a:solidFill>
                          <a:srgbClr val="000000"/>
                        </a:solidFill>
                      </a:endParaRPr>
                    </a:p>
                  </a:txBody>
                  <a:tcPr/>
                </a:tc>
                <a:tc>
                  <a:txBody>
                    <a:bodyPr/>
                    <a:lstStyle/>
                    <a:p>
                      <a:r>
                        <a:rPr lang="it-IT" b="1" dirty="0" smtClean="0">
                          <a:solidFill>
                            <a:srgbClr val="000000"/>
                          </a:solidFill>
                        </a:rPr>
                        <a:t>Utile esercizio </a:t>
                      </a:r>
                      <a:endParaRPr lang="it-IT" b="1" dirty="0">
                        <a:solidFill>
                          <a:srgbClr val="000000"/>
                        </a:solidFill>
                      </a:endParaRPr>
                    </a:p>
                  </a:txBody>
                  <a:tcPr/>
                </a:tc>
                <a:tc>
                  <a:txBody>
                    <a:bodyPr/>
                    <a:lstStyle/>
                    <a:p>
                      <a:pPr algn="r"/>
                      <a:r>
                        <a:rPr lang="it-IT" dirty="0" smtClean="0">
                          <a:solidFill>
                            <a:srgbClr val="000000"/>
                          </a:solidFill>
                        </a:rPr>
                        <a:t>500</a:t>
                      </a:r>
                      <a:endParaRPr lang="it-IT" dirty="0">
                        <a:solidFill>
                          <a:srgbClr val="000000"/>
                        </a:solidFill>
                      </a:endParaRPr>
                    </a:p>
                  </a:txBody>
                  <a:tcPr/>
                </a:tc>
              </a:tr>
              <a:tr h="370840">
                <a:tc>
                  <a:txBody>
                    <a:bodyPr/>
                    <a:lstStyle/>
                    <a:p>
                      <a:r>
                        <a:rPr lang="it-IT" b="1" dirty="0" smtClean="0"/>
                        <a:t>Partecipazioni</a:t>
                      </a:r>
                      <a:endParaRPr lang="it-IT" b="1" dirty="0"/>
                    </a:p>
                  </a:txBody>
                  <a:tcPr/>
                </a:tc>
                <a:tc>
                  <a:txBody>
                    <a:bodyPr/>
                    <a:lstStyle/>
                    <a:p>
                      <a:pPr algn="r"/>
                      <a:r>
                        <a:rPr lang="it-IT" dirty="0" smtClean="0">
                          <a:solidFill>
                            <a:srgbClr val="000000"/>
                          </a:solidFill>
                        </a:rPr>
                        <a:t>2.000</a:t>
                      </a:r>
                      <a:endParaRPr lang="it-IT" dirty="0">
                        <a:solidFill>
                          <a:srgbClr val="000000"/>
                        </a:solidFill>
                      </a:endParaRPr>
                    </a:p>
                  </a:txBody>
                  <a:tcPr/>
                </a:tc>
                <a:tc>
                  <a:txBody>
                    <a:bodyPr/>
                    <a:lstStyle/>
                    <a:p>
                      <a:r>
                        <a:rPr lang="it-IT" b="1" dirty="0" smtClean="0">
                          <a:solidFill>
                            <a:srgbClr val="000000"/>
                          </a:solidFill>
                        </a:rPr>
                        <a:t>Passività</a:t>
                      </a:r>
                      <a:endParaRPr lang="it-IT" b="1" dirty="0">
                        <a:solidFill>
                          <a:srgbClr val="000000"/>
                        </a:solidFill>
                      </a:endParaRPr>
                    </a:p>
                  </a:txBody>
                  <a:tcPr/>
                </a:tc>
                <a:tc>
                  <a:txBody>
                    <a:bodyPr/>
                    <a:lstStyle/>
                    <a:p>
                      <a:pPr algn="r"/>
                      <a:r>
                        <a:rPr lang="it-IT" dirty="0" smtClean="0">
                          <a:solidFill>
                            <a:srgbClr val="000000"/>
                          </a:solidFill>
                        </a:rPr>
                        <a:t>4.000</a:t>
                      </a:r>
                      <a:endParaRPr lang="it-IT" dirty="0">
                        <a:solidFill>
                          <a:srgbClr val="000000"/>
                        </a:solidFill>
                      </a:endParaRPr>
                    </a:p>
                  </a:txBody>
                  <a:tcPr/>
                </a:tc>
              </a:tr>
            </a:tbl>
          </a:graphicData>
        </a:graphic>
      </p:graphicFrame>
      <p:graphicFrame>
        <p:nvGraphicFramePr>
          <p:cNvPr id="5" name="Segnaposto contenuto 3"/>
          <p:cNvGraphicFramePr>
            <a:graphicFrameLocks/>
          </p:cNvGraphicFramePr>
          <p:nvPr>
            <p:extLst>
              <p:ext uri="{D42A27DB-BD31-4B8C-83A1-F6EECF244321}">
                <p14:modId xmlns:p14="http://schemas.microsoft.com/office/powerpoint/2010/main" val="474731619"/>
              </p:ext>
            </p:extLst>
          </p:nvPr>
        </p:nvGraphicFramePr>
        <p:xfrm>
          <a:off x="955675" y="2982008"/>
          <a:ext cx="7232652" cy="1483360"/>
        </p:xfrm>
        <a:graphic>
          <a:graphicData uri="http://schemas.openxmlformats.org/drawingml/2006/table">
            <a:tbl>
              <a:tblPr firstRow="1" bandRow="1">
                <a:tableStyleId>{775DCB02-9BB8-47FD-8907-85C794F793BA}</a:tableStyleId>
              </a:tblPr>
              <a:tblGrid>
                <a:gridCol w="2084443"/>
                <a:gridCol w="1851094"/>
                <a:gridCol w="2013234"/>
                <a:gridCol w="1283881"/>
              </a:tblGrid>
              <a:tr h="370840">
                <a:tc gridSpan="4">
                  <a:txBody>
                    <a:bodyPr/>
                    <a:lstStyle/>
                    <a:p>
                      <a:pPr algn="ctr"/>
                      <a:r>
                        <a:rPr lang="it-IT" dirty="0" smtClean="0">
                          <a:solidFill>
                            <a:srgbClr val="000000"/>
                          </a:solidFill>
                        </a:rPr>
                        <a:t>STATO</a:t>
                      </a:r>
                      <a:r>
                        <a:rPr lang="it-IT" baseline="0" dirty="0" smtClean="0">
                          <a:solidFill>
                            <a:srgbClr val="000000"/>
                          </a:solidFill>
                        </a:rPr>
                        <a:t> PATRIMONIALE B</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t>Attivo</a:t>
                      </a:r>
                      <a:r>
                        <a:rPr lang="it-IT" b="1" baseline="0" dirty="0" smtClean="0"/>
                        <a:t> corrente</a:t>
                      </a:r>
                      <a:endParaRPr lang="it-IT" b="1" dirty="0"/>
                    </a:p>
                  </a:txBody>
                  <a:tcPr/>
                </a:tc>
                <a:tc>
                  <a:txBody>
                    <a:bodyPr/>
                    <a:lstStyle/>
                    <a:p>
                      <a:pPr algn="r"/>
                      <a:r>
                        <a:rPr lang="it-IT" dirty="0" smtClean="0">
                          <a:solidFill>
                            <a:srgbClr val="000000"/>
                          </a:solidFill>
                        </a:rPr>
                        <a:t>1.800</a:t>
                      </a:r>
                      <a:endParaRPr lang="it-IT" dirty="0">
                        <a:solidFill>
                          <a:srgbClr val="000000"/>
                        </a:solidFill>
                      </a:endParaRPr>
                    </a:p>
                  </a:txBody>
                  <a:tcPr/>
                </a:tc>
                <a:tc>
                  <a:txBody>
                    <a:bodyPr/>
                    <a:lstStyle/>
                    <a:p>
                      <a:r>
                        <a:rPr lang="it-IT" b="1" dirty="0" smtClean="0">
                          <a:solidFill>
                            <a:srgbClr val="000000"/>
                          </a:solidFill>
                        </a:rPr>
                        <a:t>Patrimonio netto</a:t>
                      </a:r>
                      <a:endParaRPr lang="it-IT" b="1" dirty="0">
                        <a:solidFill>
                          <a:srgbClr val="000000"/>
                        </a:solidFill>
                      </a:endParaRPr>
                    </a:p>
                  </a:txBody>
                  <a:tcPr/>
                </a:tc>
                <a:tc>
                  <a:txBody>
                    <a:bodyPr/>
                    <a:lstStyle/>
                    <a:p>
                      <a:pPr algn="r"/>
                      <a:r>
                        <a:rPr lang="it-IT" dirty="0" smtClean="0">
                          <a:solidFill>
                            <a:srgbClr val="000000"/>
                          </a:solidFill>
                        </a:rPr>
                        <a:t>2.000</a:t>
                      </a:r>
                      <a:endParaRPr lang="it-IT" dirty="0">
                        <a:solidFill>
                          <a:srgbClr val="000000"/>
                        </a:solidFill>
                      </a:endParaRPr>
                    </a:p>
                  </a:txBody>
                  <a:tcPr/>
                </a:tc>
              </a:tr>
              <a:tr h="370840">
                <a:tc>
                  <a:txBody>
                    <a:bodyPr/>
                    <a:lstStyle/>
                    <a:p>
                      <a:r>
                        <a:rPr lang="it-IT" b="1" dirty="0" smtClean="0"/>
                        <a:t>Immobilizzazioni</a:t>
                      </a:r>
                      <a:endParaRPr lang="it-IT" b="1" dirty="0"/>
                    </a:p>
                  </a:txBody>
                  <a:tcPr/>
                </a:tc>
                <a:tc>
                  <a:txBody>
                    <a:bodyPr/>
                    <a:lstStyle/>
                    <a:p>
                      <a:pPr algn="r"/>
                      <a:r>
                        <a:rPr lang="it-IT" dirty="0" smtClean="0">
                          <a:solidFill>
                            <a:srgbClr val="000000"/>
                          </a:solidFill>
                        </a:rPr>
                        <a:t>1.200</a:t>
                      </a:r>
                      <a:endParaRPr lang="it-IT" dirty="0">
                        <a:solidFill>
                          <a:srgbClr val="000000"/>
                        </a:solidFill>
                      </a:endParaRPr>
                    </a:p>
                  </a:txBody>
                  <a:tcPr/>
                </a:tc>
                <a:tc>
                  <a:txBody>
                    <a:bodyPr/>
                    <a:lstStyle/>
                    <a:p>
                      <a:r>
                        <a:rPr lang="it-IT" b="1" dirty="0" smtClean="0">
                          <a:solidFill>
                            <a:srgbClr val="000000"/>
                          </a:solidFill>
                        </a:rPr>
                        <a:t>Utile esercizio </a:t>
                      </a:r>
                      <a:endParaRPr lang="it-IT" b="1" dirty="0">
                        <a:solidFill>
                          <a:srgbClr val="000000"/>
                        </a:solidFill>
                      </a:endParaRPr>
                    </a:p>
                  </a:txBody>
                  <a:tcPr/>
                </a:tc>
                <a:tc>
                  <a:txBody>
                    <a:bodyPr/>
                    <a:lstStyle/>
                    <a:p>
                      <a:pPr algn="r"/>
                      <a:r>
                        <a:rPr lang="it-IT" dirty="0" smtClean="0">
                          <a:solidFill>
                            <a:srgbClr val="000000"/>
                          </a:solidFill>
                        </a:rPr>
                        <a:t>500</a:t>
                      </a:r>
                      <a:endParaRPr lang="it-IT" dirty="0">
                        <a:solidFill>
                          <a:srgbClr val="000000"/>
                        </a:solidFill>
                      </a:endParaRPr>
                    </a:p>
                  </a:txBody>
                  <a:tcPr/>
                </a:tc>
              </a:tr>
              <a:tr h="370840">
                <a:tc>
                  <a:txBody>
                    <a:bodyPr/>
                    <a:lstStyle/>
                    <a:p>
                      <a:endParaRPr lang="it-IT" b="1" dirty="0"/>
                    </a:p>
                  </a:txBody>
                  <a:tcPr/>
                </a:tc>
                <a:tc>
                  <a:txBody>
                    <a:bodyPr/>
                    <a:lstStyle/>
                    <a:p>
                      <a:pPr algn="r"/>
                      <a:endParaRPr lang="it-IT" dirty="0">
                        <a:solidFill>
                          <a:srgbClr val="000000"/>
                        </a:solidFill>
                      </a:endParaRPr>
                    </a:p>
                  </a:txBody>
                  <a:tcPr/>
                </a:tc>
                <a:tc>
                  <a:txBody>
                    <a:bodyPr/>
                    <a:lstStyle/>
                    <a:p>
                      <a:r>
                        <a:rPr lang="it-IT" b="1" dirty="0" smtClean="0">
                          <a:solidFill>
                            <a:srgbClr val="000000"/>
                          </a:solidFill>
                        </a:rPr>
                        <a:t>Passività</a:t>
                      </a:r>
                      <a:endParaRPr lang="it-IT" b="1" dirty="0">
                        <a:solidFill>
                          <a:srgbClr val="000000"/>
                        </a:solidFill>
                      </a:endParaRPr>
                    </a:p>
                  </a:txBody>
                  <a:tcPr/>
                </a:tc>
                <a:tc>
                  <a:txBody>
                    <a:bodyPr/>
                    <a:lstStyle/>
                    <a:p>
                      <a:pPr algn="r"/>
                      <a:r>
                        <a:rPr lang="it-IT" dirty="0" smtClean="0">
                          <a:solidFill>
                            <a:srgbClr val="000000"/>
                          </a:solidFill>
                        </a:rPr>
                        <a:t>500</a:t>
                      </a:r>
                      <a:endParaRPr lang="it-IT" dirty="0">
                        <a:solidFill>
                          <a:srgbClr val="000000"/>
                        </a:solidFill>
                      </a:endParaRPr>
                    </a:p>
                  </a:txBody>
                  <a:tcPr/>
                </a:tc>
              </a:tr>
            </a:tbl>
          </a:graphicData>
        </a:graphic>
      </p:graphicFrame>
      <p:graphicFrame>
        <p:nvGraphicFramePr>
          <p:cNvPr id="7" name="Segnaposto contenuto 3"/>
          <p:cNvGraphicFramePr>
            <a:graphicFrameLocks/>
          </p:cNvGraphicFramePr>
          <p:nvPr>
            <p:extLst>
              <p:ext uri="{D42A27DB-BD31-4B8C-83A1-F6EECF244321}">
                <p14:modId xmlns:p14="http://schemas.microsoft.com/office/powerpoint/2010/main" val="3989072586"/>
              </p:ext>
            </p:extLst>
          </p:nvPr>
        </p:nvGraphicFramePr>
        <p:xfrm>
          <a:off x="955675" y="4742095"/>
          <a:ext cx="7232652" cy="1483360"/>
        </p:xfrm>
        <a:graphic>
          <a:graphicData uri="http://schemas.openxmlformats.org/drawingml/2006/table">
            <a:tbl>
              <a:tblPr firstRow="1" bandRow="1">
                <a:tableStyleId>{775DCB02-9BB8-47FD-8907-85C794F793BA}</a:tableStyleId>
              </a:tblPr>
              <a:tblGrid>
                <a:gridCol w="2084443"/>
                <a:gridCol w="1851094"/>
                <a:gridCol w="2013234"/>
                <a:gridCol w="1283881"/>
              </a:tblGrid>
              <a:tr h="370840">
                <a:tc gridSpan="4">
                  <a:txBody>
                    <a:bodyPr/>
                    <a:lstStyle/>
                    <a:p>
                      <a:pPr algn="ctr"/>
                      <a:r>
                        <a:rPr lang="it-IT" dirty="0" smtClean="0">
                          <a:solidFill>
                            <a:srgbClr val="000000"/>
                          </a:solidFill>
                        </a:rPr>
                        <a:t>STATO</a:t>
                      </a:r>
                      <a:r>
                        <a:rPr lang="it-IT" baseline="0" dirty="0" smtClean="0">
                          <a:solidFill>
                            <a:srgbClr val="000000"/>
                          </a:solidFill>
                        </a:rPr>
                        <a:t> PATRIMONIALE CONSOLIDATO</a:t>
                      </a:r>
                      <a:endParaRPr lang="it-IT" dirty="0">
                        <a:solidFill>
                          <a:srgbClr val="000000"/>
                        </a:solidFill>
                      </a:endParaRPr>
                    </a:p>
                  </a:txBody>
                  <a:tcPr/>
                </a:tc>
                <a:tc hMerge="1">
                  <a:txBody>
                    <a:bodyPr/>
                    <a:lstStyle/>
                    <a:p>
                      <a:endParaRPr lang="it-IT"/>
                    </a:p>
                  </a:txBody>
                  <a:tcPr/>
                </a:tc>
                <a:tc hMerge="1">
                  <a:txBody>
                    <a:bodyPr/>
                    <a:lstStyle/>
                    <a:p>
                      <a:endParaRPr lang="it-IT"/>
                    </a:p>
                  </a:txBody>
                  <a:tcPr/>
                </a:tc>
                <a:tc hMerge="1">
                  <a:txBody>
                    <a:bodyPr/>
                    <a:lstStyle/>
                    <a:p>
                      <a:endParaRPr lang="it-IT" dirty="0"/>
                    </a:p>
                  </a:txBody>
                  <a:tcPr/>
                </a:tc>
              </a:tr>
              <a:tr h="370840">
                <a:tc>
                  <a:txBody>
                    <a:bodyPr/>
                    <a:lstStyle/>
                    <a:p>
                      <a:r>
                        <a:rPr lang="it-IT" b="1" dirty="0" smtClean="0"/>
                        <a:t>Attivo</a:t>
                      </a:r>
                      <a:r>
                        <a:rPr lang="it-IT" b="1" baseline="0" dirty="0" smtClean="0"/>
                        <a:t> corrente</a:t>
                      </a:r>
                      <a:endParaRPr lang="it-IT" b="1" dirty="0"/>
                    </a:p>
                  </a:txBody>
                  <a:tcPr/>
                </a:tc>
                <a:tc>
                  <a:txBody>
                    <a:bodyPr/>
                    <a:lstStyle/>
                    <a:p>
                      <a:pPr algn="r"/>
                      <a:r>
                        <a:rPr lang="it-IT" dirty="0" smtClean="0">
                          <a:solidFill>
                            <a:srgbClr val="000000"/>
                          </a:solidFill>
                        </a:rPr>
                        <a:t>4.240</a:t>
                      </a:r>
                      <a:endParaRPr lang="it-IT" dirty="0">
                        <a:solidFill>
                          <a:srgbClr val="000000"/>
                        </a:solidFill>
                      </a:endParaRPr>
                    </a:p>
                  </a:txBody>
                  <a:tcPr/>
                </a:tc>
                <a:tc>
                  <a:txBody>
                    <a:bodyPr/>
                    <a:lstStyle/>
                    <a:p>
                      <a:r>
                        <a:rPr lang="it-IT" b="1" dirty="0" smtClean="0">
                          <a:solidFill>
                            <a:srgbClr val="000000"/>
                          </a:solidFill>
                        </a:rPr>
                        <a:t>Patrimonio netto</a:t>
                      </a:r>
                      <a:endParaRPr lang="it-IT" b="1" dirty="0">
                        <a:solidFill>
                          <a:srgbClr val="000000"/>
                        </a:solidFill>
                      </a:endParaRPr>
                    </a:p>
                  </a:txBody>
                  <a:tcPr/>
                </a:tc>
                <a:tc>
                  <a:txBody>
                    <a:bodyPr/>
                    <a:lstStyle/>
                    <a:p>
                      <a:pPr algn="r"/>
                      <a:r>
                        <a:rPr lang="it-IT" dirty="0" smtClean="0">
                          <a:solidFill>
                            <a:srgbClr val="000000"/>
                          </a:solidFill>
                        </a:rPr>
                        <a:t>6.500</a:t>
                      </a:r>
                      <a:endParaRPr lang="it-IT" dirty="0">
                        <a:solidFill>
                          <a:srgbClr val="000000"/>
                        </a:solidFill>
                      </a:endParaRPr>
                    </a:p>
                  </a:txBody>
                  <a:tcPr/>
                </a:tc>
              </a:tr>
              <a:tr h="370840">
                <a:tc>
                  <a:txBody>
                    <a:bodyPr/>
                    <a:lstStyle/>
                    <a:p>
                      <a:r>
                        <a:rPr lang="it-IT" b="1" dirty="0" smtClean="0"/>
                        <a:t>Immobilizzazioni</a:t>
                      </a:r>
                      <a:endParaRPr lang="it-IT" b="1" dirty="0"/>
                    </a:p>
                  </a:txBody>
                  <a:tcPr/>
                </a:tc>
                <a:tc>
                  <a:txBody>
                    <a:bodyPr/>
                    <a:lstStyle/>
                    <a:p>
                      <a:pPr algn="r"/>
                      <a:r>
                        <a:rPr lang="it-IT" dirty="0" smtClean="0">
                          <a:solidFill>
                            <a:srgbClr val="000000"/>
                          </a:solidFill>
                        </a:rPr>
                        <a:t>5.660</a:t>
                      </a:r>
                      <a:endParaRPr lang="it-IT" dirty="0">
                        <a:solidFill>
                          <a:srgbClr val="000000"/>
                        </a:solidFill>
                      </a:endParaRPr>
                    </a:p>
                  </a:txBody>
                  <a:tcPr/>
                </a:tc>
                <a:tc>
                  <a:txBody>
                    <a:bodyPr/>
                    <a:lstStyle/>
                    <a:p>
                      <a:r>
                        <a:rPr lang="it-IT" b="1" dirty="0" smtClean="0">
                          <a:solidFill>
                            <a:srgbClr val="000000"/>
                          </a:solidFill>
                        </a:rPr>
                        <a:t>Utile esercizio </a:t>
                      </a:r>
                      <a:endParaRPr lang="it-IT" b="1" dirty="0">
                        <a:solidFill>
                          <a:srgbClr val="000000"/>
                        </a:solidFill>
                      </a:endParaRPr>
                    </a:p>
                  </a:txBody>
                  <a:tcPr/>
                </a:tc>
                <a:tc>
                  <a:txBody>
                    <a:bodyPr/>
                    <a:lstStyle/>
                    <a:p>
                      <a:pPr algn="r"/>
                      <a:r>
                        <a:rPr lang="it-IT" dirty="0" smtClean="0">
                          <a:solidFill>
                            <a:srgbClr val="000000"/>
                          </a:solidFill>
                        </a:rPr>
                        <a:t>650</a:t>
                      </a:r>
                      <a:endParaRPr lang="it-IT" dirty="0">
                        <a:solidFill>
                          <a:srgbClr val="000000"/>
                        </a:solidFill>
                      </a:endParaRPr>
                    </a:p>
                  </a:txBody>
                  <a:tcPr/>
                </a:tc>
              </a:tr>
              <a:tr h="370840">
                <a:tc>
                  <a:txBody>
                    <a:bodyPr/>
                    <a:lstStyle/>
                    <a:p>
                      <a:r>
                        <a:rPr lang="it-IT" b="1" dirty="0" smtClean="0"/>
                        <a:t>Avviamento</a:t>
                      </a:r>
                      <a:endParaRPr lang="it-IT" b="1" dirty="0"/>
                    </a:p>
                  </a:txBody>
                  <a:tcPr/>
                </a:tc>
                <a:tc>
                  <a:txBody>
                    <a:bodyPr/>
                    <a:lstStyle/>
                    <a:p>
                      <a:pPr algn="r"/>
                      <a:r>
                        <a:rPr lang="it-IT" dirty="0" smtClean="0">
                          <a:solidFill>
                            <a:srgbClr val="000000"/>
                          </a:solidFill>
                        </a:rPr>
                        <a:t>1.400</a:t>
                      </a:r>
                      <a:endParaRPr lang="it-IT" dirty="0">
                        <a:solidFill>
                          <a:srgbClr val="000000"/>
                        </a:solidFill>
                      </a:endParaRPr>
                    </a:p>
                  </a:txBody>
                  <a:tcPr/>
                </a:tc>
                <a:tc>
                  <a:txBody>
                    <a:bodyPr/>
                    <a:lstStyle/>
                    <a:p>
                      <a:r>
                        <a:rPr lang="it-IT" b="1" dirty="0" smtClean="0">
                          <a:solidFill>
                            <a:srgbClr val="000000"/>
                          </a:solidFill>
                        </a:rPr>
                        <a:t>Passività</a:t>
                      </a:r>
                      <a:endParaRPr lang="it-IT" b="1" dirty="0">
                        <a:solidFill>
                          <a:srgbClr val="000000"/>
                        </a:solidFill>
                      </a:endParaRPr>
                    </a:p>
                  </a:txBody>
                  <a:tcPr/>
                </a:tc>
                <a:tc>
                  <a:txBody>
                    <a:bodyPr/>
                    <a:lstStyle/>
                    <a:p>
                      <a:pPr algn="r"/>
                      <a:r>
                        <a:rPr lang="it-IT" dirty="0" smtClean="0">
                          <a:solidFill>
                            <a:srgbClr val="000000"/>
                          </a:solidFill>
                        </a:rPr>
                        <a:t>4.150</a:t>
                      </a:r>
                      <a:endParaRPr lang="it-IT" dirty="0">
                        <a:solidFill>
                          <a:srgbClr val="000000"/>
                        </a:solidFill>
                      </a:endParaRPr>
                    </a:p>
                  </a:txBody>
                  <a:tcPr/>
                </a:tc>
              </a:tr>
            </a:tbl>
          </a:graphicData>
        </a:graphic>
      </p:graphicFrame>
      <p:sp>
        <p:nvSpPr>
          <p:cNvPr id="3" name="Segnaposto numero diapositiva 2"/>
          <p:cNvSpPr>
            <a:spLocks noGrp="1"/>
          </p:cNvSpPr>
          <p:nvPr>
            <p:ph type="sldNum" sz="quarter" idx="12"/>
          </p:nvPr>
        </p:nvSpPr>
        <p:spPr/>
        <p:txBody>
          <a:bodyPr/>
          <a:lstStyle/>
          <a:p>
            <a:fld id="{8B37D5FE-740C-46F5-801A-FA5477D9711F}" type="slidenum">
              <a:rPr lang="en-US" smtClean="0"/>
              <a:pPr/>
              <a:t>49</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319856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egnaposto numero diapositiva 2"/>
          <p:cNvSpPr>
            <a:spLocks noGrp="1"/>
          </p:cNvSpPr>
          <p:nvPr>
            <p:ph type="sldNum" sz="quarter" idx="11"/>
          </p:nvPr>
        </p:nvSpPr>
        <p:spPr>
          <a:noFill/>
        </p:spPr>
        <p:txBody>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fld id="{732D9FDB-DC24-41FF-AB66-C6F068E86806}" type="slidenum">
              <a:rPr lang="it-IT" altLang="it-IT" sz="1200" smtClean="0">
                <a:latin typeface="Arial Black" pitchFamily="34" charset="0"/>
              </a:rPr>
              <a:pPr eaLnBrk="1" hangingPunct="1">
                <a:spcBef>
                  <a:spcPct val="0"/>
                </a:spcBef>
                <a:buClrTx/>
                <a:buSzTx/>
                <a:buFontTx/>
                <a:buNone/>
              </a:pPr>
              <a:t>5</a:t>
            </a:fld>
            <a:endParaRPr lang="it-IT" altLang="it-IT" sz="1200" smtClean="0">
              <a:latin typeface="Arial Black" pitchFamily="34" charset="0"/>
            </a:endParaRPr>
          </a:p>
        </p:txBody>
      </p:sp>
      <p:sp>
        <p:nvSpPr>
          <p:cNvPr id="21508" name="Text Box 2"/>
          <p:cNvSpPr txBox="1">
            <a:spLocks noChangeArrowheads="1"/>
          </p:cNvSpPr>
          <p:nvPr/>
        </p:nvSpPr>
        <p:spPr bwMode="auto">
          <a:xfrm>
            <a:off x="287338" y="199196"/>
            <a:ext cx="8426450" cy="460375"/>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it-IT" altLang="it-IT" sz="2400" b="1" dirty="0" smtClean="0"/>
              <a:t>Posizione MIUR</a:t>
            </a:r>
            <a:endParaRPr lang="it-IT" altLang="it-IT" sz="2400" b="1" dirty="0"/>
          </a:p>
        </p:txBody>
      </p:sp>
      <p:sp>
        <p:nvSpPr>
          <p:cNvPr id="21509" name="Text Box 3"/>
          <p:cNvSpPr txBox="1">
            <a:spLocks noChangeArrowheads="1"/>
          </p:cNvSpPr>
          <p:nvPr/>
        </p:nvSpPr>
        <p:spPr bwMode="auto">
          <a:xfrm>
            <a:off x="2484438" y="2060575"/>
            <a:ext cx="2016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it-IT" altLang="it-IT" sz="2000" i="1"/>
          </a:p>
        </p:txBody>
      </p:sp>
      <p:sp>
        <p:nvSpPr>
          <p:cNvPr id="21510" name="Text Box 4"/>
          <p:cNvSpPr txBox="1">
            <a:spLocks noChangeArrowheads="1"/>
          </p:cNvSpPr>
          <p:nvPr/>
        </p:nvSpPr>
        <p:spPr bwMode="auto">
          <a:xfrm>
            <a:off x="250825" y="899782"/>
            <a:ext cx="8569325" cy="474591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r>
              <a:rPr lang="it-IT" sz="2400" dirty="0"/>
              <a:t>In risposta a specifico quesito proposto dall’Università di Cagliari, il Ministero ha risposto </a:t>
            </a:r>
            <a:r>
              <a:rPr lang="it-IT" sz="2400" dirty="0" smtClean="0"/>
              <a:t>in data 2 maggio 2017 in </a:t>
            </a:r>
            <a:r>
              <a:rPr lang="it-IT" sz="2400" dirty="0"/>
              <a:t>ordine all’obbligo di redazione del bilancio consolidato già a partire dall’esercizio 2016.</a:t>
            </a:r>
          </a:p>
          <a:p>
            <a:r>
              <a:rPr lang="it-IT" sz="2400" dirty="0"/>
              <a:t>In dettaglio, a fronte dell’ancora incompleto panorama normativo, il MIUR afferma che compete:</a:t>
            </a:r>
          </a:p>
          <a:p>
            <a:r>
              <a:rPr lang="it-IT" sz="2400" dirty="0"/>
              <a:t>- al D.I. n. 248/2016 stabilire i principi contabili di consolidamento a decorrere dal 2016 fissando il relativo schema di bilancio consolidato;</a:t>
            </a:r>
          </a:p>
          <a:p>
            <a:r>
              <a:rPr lang="it-IT" sz="2400" dirty="0"/>
              <a:t>- all’ancora atteso Decreto MEF (in attuazione dell’art. 18 del D.lgs. 91/2011), stabilire tempi di adozione e modalità di pubblicazione</a:t>
            </a:r>
            <a:r>
              <a:rPr lang="it-IT" sz="2400" dirty="0" smtClean="0"/>
              <a:t>.</a:t>
            </a:r>
            <a:endParaRPr lang="it-IT" sz="2400" dirty="0"/>
          </a:p>
        </p:txBody>
      </p:sp>
    </p:spTree>
    <p:extLst>
      <p:ext uri="{BB962C8B-B14F-4D97-AF65-F5344CB8AC3E}">
        <p14:creationId xmlns:p14="http://schemas.microsoft.com/office/powerpoint/2010/main" val="883213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SINTESI PARTECIPAZIONI NEL CONSOLIDATO</a:t>
            </a:r>
            <a:endParaRPr lang="it-IT" sz="3600" dirty="0">
              <a:solidFill>
                <a:srgbClr val="000000"/>
              </a:solidFill>
            </a:endParaRPr>
          </a:p>
        </p:txBody>
      </p:sp>
      <p:sp>
        <p:nvSpPr>
          <p:cNvPr id="3" name="Segnaposto contenuto 2"/>
          <p:cNvSpPr>
            <a:spLocks noGrp="1"/>
          </p:cNvSpPr>
          <p:nvPr>
            <p:ph idx="1"/>
          </p:nvPr>
        </p:nvSpPr>
        <p:spPr/>
        <p:txBody>
          <a:bodyPr/>
          <a:lstStyle/>
          <a:p>
            <a:endParaRPr lang="it-IT" dirty="0" smtClean="0"/>
          </a:p>
          <a:p>
            <a:pPr marL="0" indent="0">
              <a:buNone/>
            </a:pPr>
            <a:endParaRPr lang="it-IT" dirty="0"/>
          </a:p>
        </p:txBody>
      </p:sp>
      <p:graphicFrame>
        <p:nvGraphicFramePr>
          <p:cNvPr id="4" name="Tabella 3"/>
          <p:cNvGraphicFramePr>
            <a:graphicFrameLocks noGrp="1"/>
          </p:cNvGraphicFramePr>
          <p:nvPr>
            <p:extLst>
              <p:ext uri="{D42A27DB-BD31-4B8C-83A1-F6EECF244321}">
                <p14:modId xmlns:p14="http://schemas.microsoft.com/office/powerpoint/2010/main" val="2842060125"/>
              </p:ext>
            </p:extLst>
          </p:nvPr>
        </p:nvGraphicFramePr>
        <p:xfrm>
          <a:off x="317477" y="1444560"/>
          <a:ext cx="8664477" cy="3708400"/>
        </p:xfrm>
        <a:graphic>
          <a:graphicData uri="http://schemas.openxmlformats.org/drawingml/2006/table">
            <a:tbl>
              <a:tblPr firstRow="1" bandRow="1">
                <a:tableStyleId>{35758FB7-9AC5-4552-8A53-C91805E547FA}</a:tableStyleId>
              </a:tblPr>
              <a:tblGrid>
                <a:gridCol w="4801840"/>
                <a:gridCol w="3862637"/>
              </a:tblGrid>
              <a:tr h="370840">
                <a:tc>
                  <a:txBody>
                    <a:bodyPr/>
                    <a:lstStyle/>
                    <a:p>
                      <a:pPr algn="ctr"/>
                      <a:r>
                        <a:rPr lang="it-IT" dirty="0" smtClean="0">
                          <a:solidFill>
                            <a:srgbClr val="000000"/>
                          </a:solidFill>
                        </a:rPr>
                        <a:t>PARTECIPAZIONE</a:t>
                      </a:r>
                      <a:endParaRPr lang="it-IT" dirty="0">
                        <a:solidFill>
                          <a:srgbClr val="000000"/>
                        </a:solidFill>
                      </a:endParaRPr>
                    </a:p>
                  </a:txBody>
                  <a:tcPr/>
                </a:tc>
                <a:tc>
                  <a:txBody>
                    <a:bodyPr/>
                    <a:lstStyle/>
                    <a:p>
                      <a:pPr algn="ctr"/>
                      <a:r>
                        <a:rPr lang="it-IT" dirty="0" smtClean="0">
                          <a:solidFill>
                            <a:srgbClr val="000000"/>
                          </a:solidFill>
                        </a:rPr>
                        <a:t>METODO</a:t>
                      </a:r>
                      <a:endParaRPr lang="it-IT" dirty="0">
                        <a:solidFill>
                          <a:srgbClr val="000000"/>
                        </a:solidFill>
                      </a:endParaRPr>
                    </a:p>
                  </a:txBody>
                  <a:tcPr/>
                </a:tc>
              </a:tr>
              <a:tr h="370840">
                <a:tc>
                  <a:txBody>
                    <a:bodyPr/>
                    <a:lstStyle/>
                    <a:p>
                      <a:r>
                        <a:rPr lang="it-IT" dirty="0" smtClean="0">
                          <a:solidFill>
                            <a:srgbClr val="000000"/>
                          </a:solidFill>
                        </a:rPr>
                        <a:t>Controllata</a:t>
                      </a:r>
                      <a:endParaRPr lang="it-IT" dirty="0">
                        <a:solidFill>
                          <a:srgbClr val="000000"/>
                        </a:solidFill>
                      </a:endParaRPr>
                    </a:p>
                  </a:txBody>
                  <a:tcPr/>
                </a:tc>
                <a:tc>
                  <a:txBody>
                    <a:bodyPr/>
                    <a:lstStyle/>
                    <a:p>
                      <a:r>
                        <a:rPr lang="it-IT" dirty="0" smtClean="0">
                          <a:solidFill>
                            <a:srgbClr val="000000"/>
                          </a:solidFill>
                        </a:rPr>
                        <a:t>Consolidamento</a:t>
                      </a:r>
                      <a:r>
                        <a:rPr lang="it-IT" baseline="0" dirty="0" smtClean="0">
                          <a:solidFill>
                            <a:srgbClr val="000000"/>
                          </a:solidFill>
                        </a:rPr>
                        <a:t> </a:t>
                      </a:r>
                      <a:r>
                        <a:rPr lang="it-IT" dirty="0" smtClean="0">
                          <a:solidFill>
                            <a:srgbClr val="000000"/>
                          </a:solidFill>
                        </a:rPr>
                        <a:t>Integrale</a:t>
                      </a:r>
                      <a:endParaRPr lang="it-IT" dirty="0">
                        <a:solidFill>
                          <a:srgbClr val="000000"/>
                        </a:solidFill>
                      </a:endParaRPr>
                    </a:p>
                  </a:txBody>
                  <a:tcPr/>
                </a:tc>
              </a:tr>
              <a:tr h="370840">
                <a:tc>
                  <a:txBody>
                    <a:bodyPr/>
                    <a:lstStyle/>
                    <a:p>
                      <a:r>
                        <a:rPr lang="it-IT" dirty="0" smtClean="0">
                          <a:solidFill>
                            <a:srgbClr val="000000"/>
                          </a:solidFill>
                        </a:rPr>
                        <a:t>Collegata</a:t>
                      </a:r>
                      <a:endParaRPr lang="it-IT" dirty="0">
                        <a:solidFill>
                          <a:srgbClr val="000000"/>
                        </a:solidFill>
                      </a:endParaRPr>
                    </a:p>
                  </a:txBody>
                  <a:tcPr/>
                </a:tc>
                <a:tc>
                  <a:txBody>
                    <a:bodyPr/>
                    <a:lstStyle/>
                    <a:p>
                      <a:r>
                        <a:rPr lang="it-IT" dirty="0" smtClean="0">
                          <a:solidFill>
                            <a:srgbClr val="000000"/>
                          </a:solidFill>
                        </a:rPr>
                        <a:t>Patrimonio netto/Proporzionale</a:t>
                      </a:r>
                      <a:endParaRPr lang="it-IT" dirty="0">
                        <a:solidFill>
                          <a:srgbClr val="000000"/>
                        </a:solidFill>
                      </a:endParaRPr>
                    </a:p>
                  </a:txBody>
                  <a:tcPr/>
                </a:tc>
              </a:tr>
              <a:tr h="370840">
                <a:tc>
                  <a:txBody>
                    <a:bodyPr/>
                    <a:lstStyle/>
                    <a:p>
                      <a:r>
                        <a:rPr lang="it-IT" dirty="0" smtClean="0">
                          <a:solidFill>
                            <a:srgbClr val="000000"/>
                          </a:solidFill>
                        </a:rPr>
                        <a:t>Controllata congiuntamente</a:t>
                      </a:r>
                      <a:endParaRPr lang="it-IT" dirty="0">
                        <a:solidFill>
                          <a:srgbClr val="000000"/>
                        </a:solidFill>
                      </a:endParaRPr>
                    </a:p>
                  </a:txBody>
                  <a:tcPr/>
                </a:tc>
                <a:tc>
                  <a:txBody>
                    <a:bodyPr/>
                    <a:lstStyle/>
                    <a:p>
                      <a:r>
                        <a:rPr lang="it-IT" dirty="0" smtClean="0">
                          <a:solidFill>
                            <a:srgbClr val="000000"/>
                          </a:solidFill>
                        </a:rPr>
                        <a:t>Patrimonio netto/Proporzionale</a:t>
                      </a:r>
                      <a:endParaRPr lang="it-IT" dirty="0">
                        <a:solidFill>
                          <a:srgbClr val="000000"/>
                        </a:solidFill>
                      </a:endParaRPr>
                    </a:p>
                  </a:txBody>
                  <a:tcPr/>
                </a:tc>
              </a:tr>
              <a:tr h="370840">
                <a:tc>
                  <a:txBody>
                    <a:bodyPr/>
                    <a:lstStyle/>
                    <a:p>
                      <a:r>
                        <a:rPr lang="it-IT" dirty="0" smtClean="0">
                          <a:solidFill>
                            <a:srgbClr val="000000"/>
                          </a:solidFill>
                        </a:rPr>
                        <a:t>Controllata senza</a:t>
                      </a:r>
                      <a:r>
                        <a:rPr lang="it-IT" baseline="0" dirty="0" smtClean="0">
                          <a:solidFill>
                            <a:srgbClr val="000000"/>
                          </a:solidFill>
                        </a:rPr>
                        <a:t> informazioni</a:t>
                      </a:r>
                      <a:endParaRPr lang="it-IT" dirty="0">
                        <a:solidFill>
                          <a:srgbClr val="000000"/>
                        </a:solidFill>
                      </a:endParaRPr>
                    </a:p>
                  </a:txBody>
                  <a:tcPr/>
                </a:tc>
                <a:tc>
                  <a:txBody>
                    <a:bodyPr/>
                    <a:lstStyle/>
                    <a:p>
                      <a:r>
                        <a:rPr lang="it-IT" dirty="0" smtClean="0">
                          <a:solidFill>
                            <a:srgbClr val="000000"/>
                          </a:solidFill>
                        </a:rPr>
                        <a:t>Patrimonio netto/Costo</a:t>
                      </a:r>
                      <a:endParaRPr lang="it-IT" dirty="0">
                        <a:solidFill>
                          <a:srgbClr val="000000"/>
                        </a:solidFill>
                      </a:endParaRPr>
                    </a:p>
                  </a:txBody>
                  <a:tcPr/>
                </a:tc>
              </a:tr>
              <a:tr h="370840">
                <a:tc>
                  <a:txBody>
                    <a:bodyPr/>
                    <a:lstStyle/>
                    <a:p>
                      <a:r>
                        <a:rPr lang="it-IT" dirty="0" smtClean="0">
                          <a:solidFill>
                            <a:srgbClr val="000000"/>
                          </a:solidFill>
                        </a:rPr>
                        <a:t>Controllata in vista cessione</a:t>
                      </a:r>
                      <a:endParaRPr lang="it-IT" dirty="0">
                        <a:solidFill>
                          <a:srgbClr val="00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solidFill>
                            <a:srgbClr val="000000"/>
                          </a:solidFill>
                        </a:rPr>
                        <a:t>Minore tra costo</a:t>
                      </a:r>
                      <a:r>
                        <a:rPr lang="it-IT" baseline="0" dirty="0" smtClean="0">
                          <a:solidFill>
                            <a:srgbClr val="000000"/>
                          </a:solidFill>
                        </a:rPr>
                        <a:t> e valore realizzo</a:t>
                      </a:r>
                      <a:endParaRPr lang="it-IT" dirty="0" smtClean="0">
                        <a:solidFill>
                          <a:srgbClr val="000000"/>
                        </a:solidFill>
                      </a:endParaRPr>
                    </a:p>
                  </a:txBody>
                  <a:tcPr/>
                </a:tc>
              </a:tr>
              <a:tr h="370840">
                <a:tc>
                  <a:txBody>
                    <a:bodyPr/>
                    <a:lstStyle/>
                    <a:p>
                      <a:r>
                        <a:rPr lang="it-IT" dirty="0" smtClean="0">
                          <a:solidFill>
                            <a:srgbClr val="000000"/>
                          </a:solidFill>
                        </a:rPr>
                        <a:t>Controllata irrilevante </a:t>
                      </a:r>
                      <a:endParaRPr lang="it-IT" dirty="0">
                        <a:solidFill>
                          <a:srgbClr val="000000"/>
                        </a:solidFill>
                      </a:endParaRPr>
                    </a:p>
                  </a:txBody>
                  <a:tcPr/>
                </a:tc>
                <a:tc>
                  <a:txBody>
                    <a:bodyPr/>
                    <a:lstStyle/>
                    <a:p>
                      <a:r>
                        <a:rPr lang="it-IT" dirty="0" smtClean="0">
                          <a:solidFill>
                            <a:srgbClr val="000000"/>
                          </a:solidFill>
                        </a:rPr>
                        <a:t>Costo</a:t>
                      </a:r>
                      <a:endParaRPr lang="it-IT" dirty="0">
                        <a:solidFill>
                          <a:srgbClr val="000000"/>
                        </a:solidFill>
                      </a:endParaRPr>
                    </a:p>
                  </a:txBody>
                  <a:tcPr/>
                </a:tc>
              </a:tr>
              <a:tr h="370840">
                <a:tc>
                  <a:txBody>
                    <a:bodyPr/>
                    <a:lstStyle/>
                    <a:p>
                      <a:r>
                        <a:rPr lang="it-IT" dirty="0" smtClean="0">
                          <a:solidFill>
                            <a:srgbClr val="000000"/>
                          </a:solidFill>
                        </a:rPr>
                        <a:t>Controllata in liquidazione</a:t>
                      </a:r>
                      <a:endParaRPr lang="it-IT" dirty="0">
                        <a:solidFill>
                          <a:srgbClr val="000000"/>
                        </a:solidFill>
                      </a:endParaRPr>
                    </a:p>
                  </a:txBody>
                  <a:tcPr/>
                </a:tc>
                <a:tc>
                  <a:txBody>
                    <a:bodyPr/>
                    <a:lstStyle/>
                    <a:p>
                      <a:r>
                        <a:rPr lang="it-IT" dirty="0" smtClean="0">
                          <a:solidFill>
                            <a:srgbClr val="000000"/>
                          </a:solidFill>
                        </a:rPr>
                        <a:t>Costo</a:t>
                      </a:r>
                      <a:endParaRPr lang="it-IT" dirty="0">
                        <a:solidFill>
                          <a:srgbClr val="000000"/>
                        </a:solidFill>
                      </a:endParaRPr>
                    </a:p>
                  </a:txBody>
                  <a:tcPr/>
                </a:tc>
              </a:tr>
              <a:tr h="370840">
                <a:tc>
                  <a:txBody>
                    <a:bodyPr/>
                    <a:lstStyle/>
                    <a:p>
                      <a:r>
                        <a:rPr lang="it-IT" dirty="0" smtClean="0">
                          <a:solidFill>
                            <a:srgbClr val="000000"/>
                          </a:solidFill>
                        </a:rPr>
                        <a:t>Minoritaria circolante</a:t>
                      </a:r>
                      <a:endParaRPr lang="it-IT" dirty="0">
                        <a:solidFill>
                          <a:srgbClr val="000000"/>
                        </a:solidFill>
                      </a:endParaRPr>
                    </a:p>
                  </a:txBody>
                  <a:tcPr/>
                </a:tc>
                <a:tc>
                  <a:txBody>
                    <a:bodyPr/>
                    <a:lstStyle/>
                    <a:p>
                      <a:r>
                        <a:rPr lang="it-IT" dirty="0" smtClean="0">
                          <a:solidFill>
                            <a:srgbClr val="000000"/>
                          </a:solidFill>
                        </a:rPr>
                        <a:t>Minore tra costo</a:t>
                      </a:r>
                      <a:r>
                        <a:rPr lang="it-IT" baseline="0" dirty="0" smtClean="0">
                          <a:solidFill>
                            <a:srgbClr val="000000"/>
                          </a:solidFill>
                        </a:rPr>
                        <a:t> e valore realizzo</a:t>
                      </a:r>
                      <a:endParaRPr lang="it-IT" dirty="0">
                        <a:solidFill>
                          <a:srgbClr val="000000"/>
                        </a:solidFill>
                      </a:endParaRPr>
                    </a:p>
                  </a:txBody>
                  <a:tcPr/>
                </a:tc>
              </a:tr>
              <a:tr h="370840">
                <a:tc>
                  <a:txBody>
                    <a:bodyPr/>
                    <a:lstStyle/>
                    <a:p>
                      <a:r>
                        <a:rPr lang="it-IT" dirty="0" smtClean="0">
                          <a:solidFill>
                            <a:srgbClr val="000000"/>
                          </a:solidFill>
                        </a:rPr>
                        <a:t>Minoritaria immobilizzata</a:t>
                      </a:r>
                      <a:endParaRPr lang="it-IT" dirty="0">
                        <a:solidFill>
                          <a:srgbClr val="000000"/>
                        </a:solidFill>
                      </a:endParaRPr>
                    </a:p>
                  </a:txBody>
                  <a:tcPr/>
                </a:tc>
                <a:tc>
                  <a:txBody>
                    <a:bodyPr/>
                    <a:lstStyle/>
                    <a:p>
                      <a:r>
                        <a:rPr lang="it-IT" dirty="0" smtClean="0">
                          <a:solidFill>
                            <a:srgbClr val="000000"/>
                          </a:solidFill>
                        </a:rPr>
                        <a:t>Costo salvo perdite durevoli</a:t>
                      </a:r>
                      <a:endParaRPr lang="it-IT" dirty="0">
                        <a:solidFill>
                          <a:srgbClr val="000000"/>
                        </a:solidFill>
                      </a:endParaRPr>
                    </a:p>
                  </a:txBody>
                  <a:tcPr/>
                </a:tc>
              </a:tr>
            </a:tbl>
          </a:graphicData>
        </a:graphic>
      </p:graphicFrame>
      <p:sp>
        <p:nvSpPr>
          <p:cNvPr id="5" name="Segnaposto numero diapositiva 4"/>
          <p:cNvSpPr>
            <a:spLocks noGrp="1"/>
          </p:cNvSpPr>
          <p:nvPr>
            <p:ph type="sldNum" sz="quarter" idx="12"/>
          </p:nvPr>
        </p:nvSpPr>
        <p:spPr/>
        <p:txBody>
          <a:bodyPr/>
          <a:lstStyle/>
          <a:p>
            <a:fld id="{8B37D5FE-740C-46F5-801A-FA5477D9711F}" type="slidenum">
              <a:rPr lang="en-US" smtClean="0"/>
              <a:pPr/>
              <a:t>50</a:t>
            </a:fld>
            <a:endParaRPr lang="en-US"/>
          </a:p>
        </p:txBody>
      </p:sp>
      <p:sp>
        <p:nvSpPr>
          <p:cNvPr id="6" name="Segnaposto piè di pagina 5"/>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3147913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STRUTTURA BILANCIO CONSOLIDATO</a:t>
            </a:r>
            <a:endParaRPr lang="it-IT" sz="3600" dirty="0">
              <a:solidFill>
                <a:srgbClr val="000000"/>
              </a:solidFill>
            </a:endParaRPr>
          </a:p>
        </p:txBody>
      </p:sp>
      <p:sp>
        <p:nvSpPr>
          <p:cNvPr id="3" name="Segnaposto contenuto 2"/>
          <p:cNvSpPr>
            <a:spLocks noGrp="1"/>
          </p:cNvSpPr>
          <p:nvPr>
            <p:ph idx="1"/>
          </p:nvPr>
        </p:nvSpPr>
        <p:spPr>
          <a:xfrm>
            <a:off x="400090" y="1402360"/>
            <a:ext cx="8436354" cy="5014096"/>
          </a:xfrm>
        </p:spPr>
        <p:txBody>
          <a:bodyPr/>
          <a:lstStyle/>
          <a:p>
            <a:endParaRPr lang="it-IT" b="1" dirty="0" smtClean="0">
              <a:solidFill>
                <a:srgbClr val="000000"/>
              </a:solidFill>
            </a:endParaRPr>
          </a:p>
          <a:p>
            <a:endParaRPr lang="it-IT" b="1" dirty="0">
              <a:solidFill>
                <a:srgbClr val="000000"/>
              </a:solidFill>
            </a:endParaRPr>
          </a:p>
          <a:p>
            <a:endParaRPr lang="it-IT" b="1" dirty="0" smtClean="0">
              <a:solidFill>
                <a:srgbClr val="000000"/>
              </a:solidFill>
            </a:endParaRPr>
          </a:p>
          <a:p>
            <a:endParaRPr lang="it-IT" b="1" dirty="0">
              <a:solidFill>
                <a:srgbClr val="000000"/>
              </a:solidFill>
            </a:endParaRPr>
          </a:p>
          <a:p>
            <a:endParaRPr lang="it-IT" b="1" dirty="0" smtClean="0">
              <a:solidFill>
                <a:srgbClr val="000000"/>
              </a:solidFill>
            </a:endParaRPr>
          </a:p>
          <a:p>
            <a:endParaRPr lang="it-IT" b="1" dirty="0">
              <a:solidFill>
                <a:srgbClr val="000000"/>
              </a:solidFill>
            </a:endParaRPr>
          </a:p>
          <a:p>
            <a:endParaRPr lang="it-IT" b="1" dirty="0" smtClean="0">
              <a:solidFill>
                <a:srgbClr val="000000"/>
              </a:solidFill>
            </a:endParaRPr>
          </a:p>
          <a:p>
            <a:pPr marL="0" indent="0" algn="ctr">
              <a:buNone/>
            </a:pPr>
            <a:r>
              <a:rPr lang="it-IT" b="1" dirty="0" smtClean="0">
                <a:solidFill>
                  <a:srgbClr val="000000"/>
                </a:solidFill>
              </a:rPr>
              <a:t>RELAZIONE SULLA GESTIONE</a:t>
            </a:r>
            <a:endParaRPr lang="it-IT" b="1" dirty="0">
              <a:solidFill>
                <a:srgbClr val="000000"/>
              </a:solidFill>
            </a:endParaRPr>
          </a:p>
        </p:txBody>
      </p:sp>
      <p:sp>
        <p:nvSpPr>
          <p:cNvPr id="4" name="Rettangolo 3"/>
          <p:cNvSpPr/>
          <p:nvPr/>
        </p:nvSpPr>
        <p:spPr>
          <a:xfrm>
            <a:off x="515900" y="1474351"/>
            <a:ext cx="8069207" cy="536579"/>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000000"/>
                </a:solidFill>
              </a:rPr>
              <a:t>IL BILANCIO CONSOLIDATO SI ARTICOLA IN</a:t>
            </a:r>
            <a:endParaRPr lang="it-IT" b="1" dirty="0">
              <a:solidFill>
                <a:srgbClr val="000000"/>
              </a:solidFill>
            </a:endParaRPr>
          </a:p>
        </p:txBody>
      </p:sp>
      <p:sp>
        <p:nvSpPr>
          <p:cNvPr id="5" name="Freccia giù 4"/>
          <p:cNvSpPr/>
          <p:nvPr/>
        </p:nvSpPr>
        <p:spPr>
          <a:xfrm>
            <a:off x="3187999" y="2010930"/>
            <a:ext cx="2553044" cy="42335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Rettangolo 5"/>
          <p:cNvSpPr/>
          <p:nvPr/>
        </p:nvSpPr>
        <p:spPr>
          <a:xfrm>
            <a:off x="515900" y="2434283"/>
            <a:ext cx="8069207" cy="1071615"/>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lgn="ctr">
              <a:buFont typeface="Wingdings" charset="2"/>
              <a:buChar char="ü"/>
            </a:pPr>
            <a:r>
              <a:rPr lang="it-IT" b="1" dirty="0" smtClean="0">
                <a:solidFill>
                  <a:srgbClr val="000000"/>
                </a:solidFill>
              </a:rPr>
              <a:t>STATO PATRIMONIALE CONSOLIDATO</a:t>
            </a:r>
          </a:p>
          <a:p>
            <a:pPr marL="285750" indent="-285750" algn="ctr">
              <a:buFont typeface="Wingdings" charset="2"/>
              <a:buChar char="ü"/>
            </a:pPr>
            <a:r>
              <a:rPr lang="it-IT" b="1" dirty="0" smtClean="0">
                <a:solidFill>
                  <a:srgbClr val="000000"/>
                </a:solidFill>
              </a:rPr>
              <a:t>CONTO ECONOMICO CONSOLIDATO</a:t>
            </a:r>
          </a:p>
          <a:p>
            <a:pPr marL="285750" indent="-285750" algn="ctr">
              <a:buFont typeface="Wingdings" charset="2"/>
              <a:buChar char="ü"/>
            </a:pPr>
            <a:r>
              <a:rPr lang="it-IT" b="1" dirty="0" smtClean="0">
                <a:solidFill>
                  <a:srgbClr val="000000"/>
                </a:solidFill>
              </a:rPr>
              <a:t>NOTA INTEGRATIVA CONSOLIDATA</a:t>
            </a:r>
            <a:endParaRPr lang="it-IT" b="1" dirty="0">
              <a:solidFill>
                <a:srgbClr val="000000"/>
              </a:solidFill>
            </a:endParaRPr>
          </a:p>
        </p:txBody>
      </p:sp>
      <p:sp>
        <p:nvSpPr>
          <p:cNvPr id="7" name="Freccia giù 6"/>
          <p:cNvSpPr/>
          <p:nvPr/>
        </p:nvSpPr>
        <p:spPr>
          <a:xfrm>
            <a:off x="3340399" y="3505898"/>
            <a:ext cx="2553044" cy="42335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Rettangolo 7"/>
          <p:cNvSpPr/>
          <p:nvPr/>
        </p:nvSpPr>
        <p:spPr>
          <a:xfrm>
            <a:off x="515900" y="3929251"/>
            <a:ext cx="8069207" cy="1342569"/>
          </a:xfrm>
          <a:prstGeom prst="rect">
            <a:avLst/>
          </a:prstGeom>
          <a:solidFill>
            <a:schemeClr val="tx2">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285750" indent="-285750" algn="ctr">
              <a:buFont typeface="Wingdings" charset="2"/>
              <a:buChar char="ü"/>
            </a:pPr>
            <a:endParaRPr lang="it-IT" b="1" dirty="0" smtClean="0">
              <a:solidFill>
                <a:srgbClr val="000000"/>
              </a:solidFill>
            </a:endParaRPr>
          </a:p>
          <a:p>
            <a:pPr marL="285750" indent="-285750" algn="ctr">
              <a:buFont typeface="Wingdings" charset="2"/>
              <a:buChar char="ü"/>
            </a:pPr>
            <a:r>
              <a:rPr lang="it-IT" b="1" dirty="0" smtClean="0">
                <a:solidFill>
                  <a:srgbClr val="000000"/>
                </a:solidFill>
              </a:rPr>
              <a:t>PROSPETTI SUPPLEMENTARI:</a:t>
            </a:r>
          </a:p>
          <a:p>
            <a:pPr marL="285750" indent="-285750" algn="ctr">
              <a:buFont typeface="Courier New"/>
              <a:buChar char="o"/>
            </a:pPr>
            <a:r>
              <a:rPr lang="it-IT" b="1" dirty="0" smtClean="0">
                <a:solidFill>
                  <a:srgbClr val="000000"/>
                </a:solidFill>
              </a:rPr>
              <a:t>Rendiconto finanziario</a:t>
            </a:r>
          </a:p>
          <a:p>
            <a:pPr marL="285750" indent="-285750" algn="ctr">
              <a:buFont typeface="Courier New"/>
              <a:buChar char="o"/>
            </a:pPr>
            <a:r>
              <a:rPr lang="it-IT" b="1" dirty="0" smtClean="0">
                <a:solidFill>
                  <a:srgbClr val="000000"/>
                </a:solidFill>
              </a:rPr>
              <a:t>Prospetto di raccordo reddito e patrimonio netto</a:t>
            </a:r>
          </a:p>
          <a:p>
            <a:pPr marL="285750" indent="-285750" algn="ctr">
              <a:buFont typeface="Courier New"/>
              <a:buChar char="o"/>
            </a:pPr>
            <a:r>
              <a:rPr lang="it-IT" b="1" dirty="0" smtClean="0">
                <a:solidFill>
                  <a:srgbClr val="000000"/>
                </a:solidFill>
              </a:rPr>
              <a:t>Prospetto movimentazioni del patrimonio netto</a:t>
            </a:r>
          </a:p>
          <a:p>
            <a:pPr marL="285750" indent="-285750" algn="ctr">
              <a:buFont typeface="Courier New"/>
              <a:buChar char="o"/>
            </a:pPr>
            <a:endParaRPr lang="it-IT" b="1" dirty="0" smtClean="0">
              <a:solidFill>
                <a:srgbClr val="000000"/>
              </a:solidFill>
            </a:endParaRPr>
          </a:p>
        </p:txBody>
      </p:sp>
      <p:sp>
        <p:nvSpPr>
          <p:cNvPr id="9" name="Freccia giù 8"/>
          <p:cNvSpPr/>
          <p:nvPr/>
        </p:nvSpPr>
        <p:spPr>
          <a:xfrm>
            <a:off x="3340399" y="5271820"/>
            <a:ext cx="2553044" cy="42335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Segnaposto numero diapositiva 9"/>
          <p:cNvSpPr>
            <a:spLocks noGrp="1"/>
          </p:cNvSpPr>
          <p:nvPr>
            <p:ph type="sldNum" sz="quarter" idx="12"/>
          </p:nvPr>
        </p:nvSpPr>
        <p:spPr/>
        <p:txBody>
          <a:bodyPr/>
          <a:lstStyle/>
          <a:p>
            <a:fld id="{8B37D5FE-740C-46F5-801A-FA5477D9711F}" type="slidenum">
              <a:rPr lang="en-US" smtClean="0"/>
              <a:pPr/>
              <a:t>51</a:t>
            </a:fld>
            <a:endParaRPr lang="en-US"/>
          </a:p>
        </p:txBody>
      </p:sp>
      <p:sp>
        <p:nvSpPr>
          <p:cNvPr id="11" name="Segnaposto piè di pagina 10"/>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893326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STATO PATRIMONIALE CONSOLIDATO</a:t>
            </a:r>
            <a:endParaRPr lang="it-IT" sz="3600" dirty="0">
              <a:solidFill>
                <a:srgbClr val="000000"/>
              </a:solidFill>
            </a:endParaRPr>
          </a:p>
        </p:txBody>
      </p:sp>
      <p:sp>
        <p:nvSpPr>
          <p:cNvPr id="3" name="Segnaposto contenuto 2"/>
          <p:cNvSpPr>
            <a:spLocks noGrp="1"/>
          </p:cNvSpPr>
          <p:nvPr>
            <p:ph idx="1"/>
          </p:nvPr>
        </p:nvSpPr>
        <p:spPr>
          <a:xfrm>
            <a:off x="410074" y="1362670"/>
            <a:ext cx="8558651" cy="5239003"/>
          </a:xfrm>
        </p:spPr>
        <p:txBody>
          <a:bodyPr/>
          <a:lstStyle/>
          <a:p>
            <a:endParaRPr lang="it-IT" dirty="0" smtClean="0"/>
          </a:p>
          <a:p>
            <a:pPr marL="0" indent="0">
              <a:buNone/>
            </a:pPr>
            <a:endParaRPr lang="it-IT" dirty="0"/>
          </a:p>
        </p:txBody>
      </p:sp>
      <p:sp>
        <p:nvSpPr>
          <p:cNvPr id="4" name="Rettangolo 3"/>
          <p:cNvSpPr/>
          <p:nvPr/>
        </p:nvSpPr>
        <p:spPr>
          <a:xfrm>
            <a:off x="410075" y="1580190"/>
            <a:ext cx="8227946" cy="351361"/>
          </a:xfrm>
          <a:prstGeom prst="rect">
            <a:avLst/>
          </a:prstGeom>
          <a:solidFill>
            <a:schemeClr val="accent6">
              <a:lumMod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t>ADEGUAMENTI PRINCIPALI RISPETTO AL BILANCIO D’ESERCIZIO</a:t>
            </a:r>
            <a:endParaRPr lang="it-IT" b="1" dirty="0"/>
          </a:p>
        </p:txBody>
      </p:sp>
      <p:sp>
        <p:nvSpPr>
          <p:cNvPr id="5" name="Freccia angolare bidirezionale 4"/>
          <p:cNvSpPr/>
          <p:nvPr/>
        </p:nvSpPr>
        <p:spPr>
          <a:xfrm>
            <a:off x="2228126" y="1931551"/>
            <a:ext cx="608498" cy="1150993"/>
          </a:xfrm>
          <a:prstGeom prst="leftUpArrow">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Freccia bidirezionale verticale 5"/>
          <p:cNvSpPr/>
          <p:nvPr/>
        </p:nvSpPr>
        <p:spPr>
          <a:xfrm>
            <a:off x="3240910" y="1931551"/>
            <a:ext cx="317477" cy="1812484"/>
          </a:xfrm>
          <a:prstGeom prst="upDownArrow">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Freccia bidirezionale verticale 6"/>
          <p:cNvSpPr/>
          <p:nvPr/>
        </p:nvSpPr>
        <p:spPr>
          <a:xfrm>
            <a:off x="5403999" y="1931551"/>
            <a:ext cx="317477" cy="1812484"/>
          </a:xfrm>
          <a:prstGeom prst="upDownArrow">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Freccia angolare bidirezionale 7"/>
          <p:cNvSpPr/>
          <p:nvPr/>
        </p:nvSpPr>
        <p:spPr>
          <a:xfrm rot="5400000">
            <a:off x="5968920" y="2280288"/>
            <a:ext cx="1150994" cy="665197"/>
          </a:xfrm>
          <a:prstGeom prst="leftUpArrow">
            <a:avLst/>
          </a:prstGeom>
          <a:solidFill>
            <a:schemeClr val="bg1"/>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Rettangolo arrotondato 8"/>
          <p:cNvSpPr/>
          <p:nvPr/>
        </p:nvSpPr>
        <p:spPr>
          <a:xfrm>
            <a:off x="6877016" y="2599656"/>
            <a:ext cx="1761005" cy="3247918"/>
          </a:xfrm>
          <a:prstGeom prst="roundRect">
            <a:avLst/>
          </a:prstGeom>
          <a:solidFill>
            <a:schemeClr val="accent6">
              <a:lumMod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DIFFERENZA POSITIVA DI CONSOLIDAMENTO:</a:t>
            </a:r>
          </a:p>
          <a:p>
            <a:pPr marL="285750" indent="-285750" algn="ctr">
              <a:buFont typeface="Arial"/>
              <a:buChar char="•"/>
            </a:pPr>
            <a:r>
              <a:rPr lang="it-IT" dirty="0" smtClean="0"/>
              <a:t>Differenza da </a:t>
            </a:r>
            <a:r>
              <a:rPr lang="it-IT" dirty="0" err="1" smtClean="0"/>
              <a:t>consolid</a:t>
            </a:r>
            <a:r>
              <a:rPr lang="it-IT" dirty="0" smtClean="0"/>
              <a:t>.</a:t>
            </a:r>
          </a:p>
          <a:p>
            <a:pPr marL="285750" indent="-285750" algn="ctr">
              <a:buFont typeface="Arial"/>
              <a:buChar char="•"/>
            </a:pPr>
            <a:r>
              <a:rPr lang="it-IT" dirty="0" smtClean="0"/>
              <a:t>(Riserva da </a:t>
            </a:r>
            <a:r>
              <a:rPr lang="it-IT" dirty="0" err="1" smtClean="0"/>
              <a:t>consolid</a:t>
            </a:r>
            <a:r>
              <a:rPr lang="it-IT" dirty="0" smtClean="0"/>
              <a:t>.) </a:t>
            </a:r>
            <a:endParaRPr lang="it-IT" dirty="0"/>
          </a:p>
        </p:txBody>
      </p:sp>
      <p:sp>
        <p:nvSpPr>
          <p:cNvPr id="10" name="Rettangolo arrotondato 9"/>
          <p:cNvSpPr/>
          <p:nvPr/>
        </p:nvSpPr>
        <p:spPr>
          <a:xfrm>
            <a:off x="4550504" y="3896434"/>
            <a:ext cx="2129743" cy="2480332"/>
          </a:xfrm>
          <a:prstGeom prst="roundRect">
            <a:avLst/>
          </a:prstGeom>
          <a:solidFill>
            <a:schemeClr val="accent6">
              <a:lumMod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RISERVA DA TRADUZIONE/CONVERSIONE</a:t>
            </a:r>
            <a:endParaRPr lang="it-IT" dirty="0"/>
          </a:p>
        </p:txBody>
      </p:sp>
      <p:sp>
        <p:nvSpPr>
          <p:cNvPr id="11" name="Rettangolo arrotondato 10"/>
          <p:cNvSpPr/>
          <p:nvPr/>
        </p:nvSpPr>
        <p:spPr>
          <a:xfrm>
            <a:off x="2370743" y="3876845"/>
            <a:ext cx="1872618" cy="2724827"/>
          </a:xfrm>
          <a:prstGeom prst="roundRect">
            <a:avLst/>
          </a:prstGeom>
          <a:solidFill>
            <a:schemeClr val="accent6">
              <a:lumMod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PN DI TERZI:</a:t>
            </a:r>
          </a:p>
          <a:p>
            <a:pPr marL="285750" indent="-285750" algn="ctr">
              <a:buFont typeface="Arial"/>
              <a:buChar char="•"/>
            </a:pPr>
            <a:r>
              <a:rPr lang="it-IT" dirty="0" smtClean="0"/>
              <a:t>Capitale e riserve di terzi</a:t>
            </a:r>
          </a:p>
          <a:p>
            <a:pPr marL="285750" indent="-285750" algn="ctr">
              <a:buFont typeface="Arial"/>
              <a:buChar char="•"/>
            </a:pPr>
            <a:r>
              <a:rPr lang="it-IT" dirty="0" smtClean="0"/>
              <a:t>Utile/perdita dell’es di pertinenza di terzi</a:t>
            </a:r>
            <a:endParaRPr lang="it-IT" dirty="0"/>
          </a:p>
        </p:txBody>
      </p:sp>
      <p:sp>
        <p:nvSpPr>
          <p:cNvPr id="12" name="Rettangolo arrotondato 11"/>
          <p:cNvSpPr/>
          <p:nvPr/>
        </p:nvSpPr>
        <p:spPr>
          <a:xfrm>
            <a:off x="410074" y="2612886"/>
            <a:ext cx="1761005" cy="3234688"/>
          </a:xfrm>
          <a:prstGeom prst="roundRect">
            <a:avLst/>
          </a:prstGeom>
          <a:solidFill>
            <a:schemeClr val="accent6">
              <a:lumMod val="50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dirty="0" smtClean="0"/>
              <a:t>DIFFERENZA NEGATIVA DI CONSOLIDAMENTO:</a:t>
            </a:r>
          </a:p>
          <a:p>
            <a:pPr marL="285750" indent="-285750" algn="ctr">
              <a:buFont typeface="Arial"/>
              <a:buChar char="•"/>
            </a:pPr>
            <a:r>
              <a:rPr lang="it-IT" dirty="0" smtClean="0"/>
              <a:t>Riserva di </a:t>
            </a:r>
            <a:r>
              <a:rPr lang="it-IT" dirty="0" err="1" smtClean="0"/>
              <a:t>consolid</a:t>
            </a:r>
            <a:r>
              <a:rPr lang="it-IT" dirty="0" smtClean="0"/>
              <a:t>.</a:t>
            </a:r>
          </a:p>
          <a:p>
            <a:pPr marL="285750" indent="-285750" algn="ctr">
              <a:buFont typeface="Arial"/>
              <a:buChar char="•"/>
            </a:pPr>
            <a:r>
              <a:rPr lang="it-IT" dirty="0" smtClean="0"/>
              <a:t>Fondo di </a:t>
            </a:r>
            <a:r>
              <a:rPr lang="it-IT" dirty="0" err="1" smtClean="0"/>
              <a:t>consolid</a:t>
            </a:r>
            <a:r>
              <a:rPr lang="it-IT" dirty="0" smtClean="0"/>
              <a:t>. per rischi ed oneri futuri</a:t>
            </a:r>
            <a:endParaRPr lang="it-IT" dirty="0"/>
          </a:p>
        </p:txBody>
      </p:sp>
      <p:sp>
        <p:nvSpPr>
          <p:cNvPr id="13" name="Segnaposto numero diapositiva 12"/>
          <p:cNvSpPr>
            <a:spLocks noGrp="1"/>
          </p:cNvSpPr>
          <p:nvPr>
            <p:ph type="sldNum" sz="quarter" idx="12"/>
          </p:nvPr>
        </p:nvSpPr>
        <p:spPr/>
        <p:txBody>
          <a:bodyPr/>
          <a:lstStyle/>
          <a:p>
            <a:fld id="{8B37D5FE-740C-46F5-801A-FA5477D9711F}" type="slidenum">
              <a:rPr lang="en-US" smtClean="0"/>
              <a:pPr/>
              <a:t>52</a:t>
            </a:fld>
            <a:endParaRPr lang="en-US"/>
          </a:p>
        </p:txBody>
      </p:sp>
      <p:sp>
        <p:nvSpPr>
          <p:cNvPr id="14" name="Segnaposto piè di pagina 13"/>
          <p:cNvSpPr>
            <a:spLocks noGrp="1"/>
          </p:cNvSpPr>
          <p:nvPr>
            <p:ph type="ftr" sz="quarter" idx="11"/>
          </p:nvPr>
        </p:nvSpPr>
        <p:spPr/>
        <p:txBody>
          <a:bodyPr/>
          <a:lstStyle/>
          <a:p>
            <a:r>
              <a:rPr lang="hr-HR" smtClean="0"/>
              <a:t>Ilaria Parodi - Paolo Parodi</a:t>
            </a:r>
            <a:endParaRPr lang="en-US" dirty="0"/>
          </a:p>
        </p:txBody>
      </p:sp>
    </p:spTree>
    <p:extLst>
      <p:ext uri="{BB962C8B-B14F-4D97-AF65-F5344CB8AC3E}">
        <p14:creationId xmlns:p14="http://schemas.microsoft.com/office/powerpoint/2010/main" val="524429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rgbClr val="000000"/>
                </a:solidFill>
              </a:rPr>
              <a:t>STATO PATRIMONILALE CONSOLIDATO</a:t>
            </a:r>
            <a:endParaRPr lang="it-IT" sz="3600" dirty="0">
              <a:solidFill>
                <a:srgbClr val="000000"/>
              </a:solidFill>
            </a:endParaRPr>
          </a:p>
        </p:txBody>
      </p:sp>
      <p:sp>
        <p:nvSpPr>
          <p:cNvPr id="3" name="Segnaposto contenuto 2"/>
          <p:cNvSpPr>
            <a:spLocks noGrp="1"/>
          </p:cNvSpPr>
          <p:nvPr>
            <p:ph idx="1"/>
          </p:nvPr>
        </p:nvSpPr>
        <p:spPr>
          <a:xfrm>
            <a:off x="955675" y="1600200"/>
            <a:ext cx="7682346" cy="4291013"/>
          </a:xfrm>
        </p:spPr>
        <p:txBody>
          <a:bodyPr>
            <a:normAutofit lnSpcReduction="10000"/>
          </a:bodyPr>
          <a:lstStyle/>
          <a:p>
            <a:pPr marL="0" indent="0" algn="ctr">
              <a:buNone/>
            </a:pPr>
            <a:r>
              <a:rPr lang="it-IT" b="1" dirty="0" smtClean="0">
                <a:solidFill>
                  <a:srgbClr val="000000"/>
                </a:solidFill>
                <a:latin typeface="Times New Roman"/>
                <a:cs typeface="Times New Roman"/>
              </a:rPr>
              <a:t>ALTRI ELEMENTI RILEVANTI</a:t>
            </a:r>
          </a:p>
          <a:p>
            <a:pPr marL="0" indent="0" algn="ctr">
              <a:buNone/>
            </a:pPr>
            <a:endParaRPr lang="it-IT" b="1" dirty="0">
              <a:solidFill>
                <a:srgbClr val="000000"/>
              </a:solidFill>
              <a:latin typeface="Times New Roman"/>
              <a:cs typeface="Times New Roman"/>
            </a:endParaRPr>
          </a:p>
          <a:p>
            <a:pPr marL="0" indent="0" algn="ctr">
              <a:buNone/>
            </a:pPr>
            <a:endParaRPr lang="it-IT" b="1" dirty="0" smtClean="0">
              <a:solidFill>
                <a:srgbClr val="000000"/>
              </a:solidFill>
              <a:latin typeface="Times New Roman"/>
              <a:cs typeface="Times New Roman"/>
            </a:endParaRPr>
          </a:p>
          <a:p>
            <a:pPr marL="0" indent="0" algn="ctr">
              <a:buNone/>
            </a:pPr>
            <a:endParaRPr lang="it-IT" b="1" dirty="0">
              <a:solidFill>
                <a:srgbClr val="000000"/>
              </a:solidFill>
              <a:latin typeface="Times New Roman"/>
              <a:cs typeface="Times New Roman"/>
            </a:endParaRPr>
          </a:p>
          <a:p>
            <a:pPr marL="0" indent="0" algn="ctr">
              <a:buNone/>
            </a:pPr>
            <a:endParaRPr lang="it-IT" b="1" dirty="0" smtClean="0">
              <a:solidFill>
                <a:srgbClr val="000000"/>
              </a:solidFill>
              <a:latin typeface="Times New Roman"/>
              <a:cs typeface="Times New Roman"/>
            </a:endParaRPr>
          </a:p>
          <a:p>
            <a:pPr marL="0" indent="0" algn="ctr">
              <a:buNone/>
            </a:pPr>
            <a:endParaRPr lang="it-IT" b="1" dirty="0">
              <a:solidFill>
                <a:srgbClr val="000000"/>
              </a:solidFill>
              <a:latin typeface="Times New Roman"/>
              <a:cs typeface="Times New Roman"/>
            </a:endParaRPr>
          </a:p>
          <a:p>
            <a:pPr marL="0" indent="0" algn="ctr">
              <a:buNone/>
            </a:pPr>
            <a:r>
              <a:rPr lang="it-IT" b="1" dirty="0" smtClean="0">
                <a:solidFill>
                  <a:srgbClr val="000000"/>
                </a:solidFill>
                <a:latin typeface="Times New Roman"/>
                <a:cs typeface="Times New Roman"/>
              </a:rPr>
              <a:t>ALTRI ADATTAMENTI NECESSARI PER LA CLAUSOLA GENERALE</a:t>
            </a:r>
          </a:p>
          <a:p>
            <a:pPr marL="0" indent="0" algn="ctr">
              <a:buNone/>
            </a:pPr>
            <a:endParaRPr lang="it-IT" b="1" dirty="0">
              <a:solidFill>
                <a:srgbClr val="000000"/>
              </a:solidFill>
              <a:latin typeface="Times New Roman"/>
              <a:cs typeface="Times New Roman"/>
            </a:endParaRPr>
          </a:p>
        </p:txBody>
      </p:sp>
      <p:sp>
        <p:nvSpPr>
          <p:cNvPr id="5" name="Angolo ripiegato 4"/>
          <p:cNvSpPr/>
          <p:nvPr/>
        </p:nvSpPr>
        <p:spPr>
          <a:xfrm>
            <a:off x="1322821" y="2315215"/>
            <a:ext cx="7040130" cy="1799253"/>
          </a:xfrm>
          <a:prstGeom prst="foldedCorner">
            <a:avLst/>
          </a:prstGeom>
          <a:solidFill>
            <a:schemeClr val="accent6">
              <a:lumMod val="60000"/>
              <a:lumOff val="40000"/>
            </a:schemeClr>
          </a:solidFill>
          <a:ln>
            <a:solidFill>
              <a:schemeClr val="accent6">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lgn="ctr">
              <a:buFont typeface="Wingdings" charset="2"/>
              <a:buChar char="v"/>
            </a:pPr>
            <a:r>
              <a:rPr lang="it-IT" b="1" dirty="0" smtClean="0">
                <a:solidFill>
                  <a:srgbClr val="000000"/>
                </a:solidFill>
              </a:rPr>
              <a:t>AZIONI PROPRIE / RISERVA PER AZIONI PROPRIE</a:t>
            </a:r>
          </a:p>
          <a:p>
            <a:pPr marL="285750" indent="-285750" algn="ctr">
              <a:buFont typeface="Wingdings" charset="2"/>
              <a:buChar char="v"/>
            </a:pPr>
            <a:r>
              <a:rPr lang="it-IT" b="1" dirty="0" smtClean="0">
                <a:solidFill>
                  <a:srgbClr val="000000"/>
                </a:solidFill>
              </a:rPr>
              <a:t>FONDO IMPOSTE DIFFERITE</a:t>
            </a:r>
          </a:p>
          <a:p>
            <a:pPr marL="285750" indent="-285750" algn="ctr">
              <a:buFont typeface="Wingdings" charset="2"/>
              <a:buChar char="v"/>
            </a:pPr>
            <a:r>
              <a:rPr lang="it-IT" b="1" dirty="0" smtClean="0">
                <a:solidFill>
                  <a:srgbClr val="000000"/>
                </a:solidFill>
              </a:rPr>
              <a:t>CREDITI PER IMPOSTE ANTICIPATE</a:t>
            </a:r>
          </a:p>
          <a:p>
            <a:pPr marL="285750" indent="-285750" algn="ctr">
              <a:buFont typeface="Wingdings" charset="2"/>
              <a:buChar char="v"/>
            </a:pPr>
            <a:r>
              <a:rPr lang="it-IT" b="1" dirty="0" smtClean="0">
                <a:solidFill>
                  <a:srgbClr val="000000"/>
                </a:solidFill>
              </a:rPr>
              <a:t>RIMANENZE (Opzione di raggruppamento)</a:t>
            </a:r>
            <a:endParaRPr lang="it-IT" b="1" dirty="0">
              <a:solidFill>
                <a:srgbClr val="000000"/>
              </a:solidFill>
            </a:endParaRPr>
          </a:p>
        </p:txBody>
      </p:sp>
      <p:sp>
        <p:nvSpPr>
          <p:cNvPr id="6" name="Freccia destra con strisce 5"/>
          <p:cNvSpPr/>
          <p:nvPr/>
        </p:nvSpPr>
        <p:spPr>
          <a:xfrm rot="5400000">
            <a:off x="4349638" y="3208665"/>
            <a:ext cx="842229" cy="2980316"/>
          </a:xfrm>
          <a:prstGeom prst="stripedRightArrow">
            <a:avLst/>
          </a:prstGeom>
          <a:solidFill>
            <a:schemeClr val="accent6">
              <a:lumMod val="50000"/>
            </a:schemeClr>
          </a:solidFill>
          <a:ln>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4" name="Segnaposto numero diapositiva 3"/>
          <p:cNvSpPr>
            <a:spLocks noGrp="1"/>
          </p:cNvSpPr>
          <p:nvPr>
            <p:ph type="sldNum" sz="quarter" idx="12"/>
          </p:nvPr>
        </p:nvSpPr>
        <p:spPr/>
        <p:txBody>
          <a:bodyPr/>
          <a:lstStyle/>
          <a:p>
            <a:fld id="{8B37D5FE-740C-46F5-801A-FA5477D9711F}" type="slidenum">
              <a:rPr lang="en-US" smtClean="0"/>
              <a:pPr/>
              <a:t>53</a:t>
            </a:fld>
            <a:endParaRPr lang="en-US"/>
          </a:p>
        </p:txBody>
      </p:sp>
      <p:sp>
        <p:nvSpPr>
          <p:cNvPr id="7" name="Segnaposto piè di pagina 6"/>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5094458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la 5"/>
          <p:cNvGraphicFramePr>
            <a:graphicFrameLocks noGrp="1"/>
          </p:cNvGraphicFramePr>
          <p:nvPr>
            <p:extLst>
              <p:ext uri="{D42A27DB-BD31-4B8C-83A1-F6EECF244321}">
                <p14:modId xmlns:p14="http://schemas.microsoft.com/office/powerpoint/2010/main" val="3695357302"/>
              </p:ext>
            </p:extLst>
          </p:nvPr>
        </p:nvGraphicFramePr>
        <p:xfrm>
          <a:off x="383619" y="63931"/>
          <a:ext cx="8386684" cy="6670040"/>
        </p:xfrm>
        <a:graphic>
          <a:graphicData uri="http://schemas.openxmlformats.org/drawingml/2006/table">
            <a:tbl>
              <a:tblPr firstRow="1" bandRow="1">
                <a:tableStyleId>{638B1855-1B75-4FBE-930C-398BA8C253C6}</a:tableStyleId>
              </a:tblPr>
              <a:tblGrid>
                <a:gridCol w="4056100"/>
                <a:gridCol w="4330584"/>
              </a:tblGrid>
              <a:tr h="370840">
                <a:tc gridSpan="2">
                  <a:txBody>
                    <a:bodyPr/>
                    <a:lstStyle/>
                    <a:p>
                      <a:pPr algn="ctr"/>
                      <a:r>
                        <a:rPr lang="it-IT" dirty="0" smtClean="0">
                          <a:solidFill>
                            <a:schemeClr val="bg1"/>
                          </a:solidFill>
                        </a:rPr>
                        <a:t>STATO PATRIMONIALE CONSOLIDATO</a:t>
                      </a:r>
                      <a:endParaRPr lang="it-IT" dirty="0">
                        <a:solidFill>
                          <a:schemeClr val="bg1"/>
                        </a:solidFill>
                      </a:endParaRPr>
                    </a:p>
                  </a:txBody>
                  <a:tcPr/>
                </a:tc>
                <a:tc hMerge="1">
                  <a:txBody>
                    <a:bodyPr/>
                    <a:lstStyle/>
                    <a:p>
                      <a:endParaRPr lang="it-IT" dirty="0"/>
                    </a:p>
                  </a:txBody>
                  <a:tcPr/>
                </a:tc>
              </a:tr>
              <a:tr h="370840">
                <a:tc>
                  <a:txBody>
                    <a:bodyPr/>
                    <a:lstStyle/>
                    <a:p>
                      <a:r>
                        <a:rPr lang="it-IT" b="1" dirty="0" smtClean="0"/>
                        <a:t>ATTIVO</a:t>
                      </a:r>
                      <a:endParaRPr lang="it-IT" b="1" dirty="0"/>
                    </a:p>
                  </a:txBody>
                  <a:tcPr/>
                </a:tc>
                <a:tc>
                  <a:txBody>
                    <a:bodyPr/>
                    <a:lstStyle/>
                    <a:p>
                      <a:r>
                        <a:rPr lang="it-IT" b="1" dirty="0" smtClean="0"/>
                        <a:t>PASSIVO</a:t>
                      </a:r>
                      <a:endParaRPr lang="it-IT" b="1" dirty="0"/>
                    </a:p>
                  </a:txBody>
                  <a:tcPr/>
                </a:tc>
              </a:tr>
              <a:tr h="370840">
                <a:tc>
                  <a:txBody>
                    <a:bodyPr/>
                    <a:lstStyle/>
                    <a:p>
                      <a:r>
                        <a:rPr lang="it-IT" dirty="0" smtClean="0"/>
                        <a:t>B) Immobilizzazioni</a:t>
                      </a:r>
                      <a:endParaRPr lang="it-IT" dirty="0"/>
                    </a:p>
                  </a:txBody>
                  <a:tcPr/>
                </a:tc>
                <a:tc>
                  <a:txBody>
                    <a:bodyPr/>
                    <a:lstStyle/>
                    <a:p>
                      <a:r>
                        <a:rPr lang="it-IT" dirty="0" smtClean="0"/>
                        <a:t>A) Patrimonio netto</a:t>
                      </a:r>
                      <a:endParaRPr lang="it-IT" dirty="0"/>
                    </a:p>
                  </a:txBody>
                  <a:tcPr/>
                </a:tc>
              </a:tr>
              <a:tr h="370840">
                <a:tc>
                  <a:txBody>
                    <a:bodyPr/>
                    <a:lstStyle/>
                    <a:p>
                      <a:r>
                        <a:rPr lang="it-IT" dirty="0" smtClean="0"/>
                        <a:t>I- Immobilizzazioni immateriali</a:t>
                      </a:r>
                      <a:endParaRPr lang="it-IT" dirty="0"/>
                    </a:p>
                  </a:txBody>
                  <a:tcPr/>
                </a:tc>
                <a:tc>
                  <a:txBody>
                    <a:bodyPr/>
                    <a:lstStyle/>
                    <a:p>
                      <a:r>
                        <a:rPr lang="it-IT" dirty="0" smtClean="0"/>
                        <a:t>……………………………….</a:t>
                      </a:r>
                      <a:endParaRPr lang="it-IT" dirty="0"/>
                    </a:p>
                  </a:txBody>
                  <a:tcPr/>
                </a:tc>
              </a:tr>
              <a:tr h="370840">
                <a:tc>
                  <a:txBody>
                    <a:bodyPr/>
                    <a:lstStyle/>
                    <a:p>
                      <a:r>
                        <a:rPr lang="it-IT" dirty="0" smtClean="0"/>
                        <a:t>5-bis) Differenza di </a:t>
                      </a:r>
                      <a:r>
                        <a:rPr lang="it-IT" dirty="0" err="1" smtClean="0"/>
                        <a:t>consolid</a:t>
                      </a:r>
                      <a:r>
                        <a:rPr lang="it-IT" dirty="0" smtClean="0"/>
                        <a:t>.</a:t>
                      </a:r>
                      <a:endParaRPr lang="it-IT" dirty="0"/>
                    </a:p>
                  </a:txBody>
                  <a:tcPr/>
                </a:tc>
                <a:tc>
                  <a:txBody>
                    <a:bodyPr/>
                    <a:lstStyle/>
                    <a:p>
                      <a:r>
                        <a:rPr lang="it-IT" dirty="0" smtClean="0"/>
                        <a:t>VI- Riserva per</a:t>
                      </a:r>
                      <a:r>
                        <a:rPr lang="it-IT" baseline="0" dirty="0" smtClean="0"/>
                        <a:t> azioni proprie in </a:t>
                      </a:r>
                      <a:r>
                        <a:rPr lang="it-IT" baseline="0" dirty="0" err="1" smtClean="0"/>
                        <a:t>port</a:t>
                      </a:r>
                      <a:r>
                        <a:rPr lang="it-IT" baseline="0" dirty="0" smtClean="0"/>
                        <a:t>.</a:t>
                      </a:r>
                      <a:endParaRPr lang="it-IT" dirty="0"/>
                    </a:p>
                  </a:txBody>
                  <a:tcPr/>
                </a:tc>
              </a:tr>
              <a:tr h="370840">
                <a:tc>
                  <a:txBody>
                    <a:bodyPr/>
                    <a:lstStyle/>
                    <a:p>
                      <a:r>
                        <a:rPr lang="it-IT" dirty="0" smtClean="0"/>
                        <a:t>III- Immobilizzazioni finanziarie</a:t>
                      </a:r>
                      <a:endParaRPr lang="it-IT" dirty="0"/>
                    </a:p>
                  </a:txBody>
                  <a:tcPr/>
                </a:tc>
                <a:tc>
                  <a:txBody>
                    <a:bodyPr/>
                    <a:lstStyle/>
                    <a:p>
                      <a:r>
                        <a:rPr lang="it-IT" dirty="0" smtClean="0"/>
                        <a:t>VII- Altre riserve</a:t>
                      </a:r>
                      <a:endParaRPr lang="it-IT" dirty="0"/>
                    </a:p>
                  </a:txBody>
                  <a:tcPr/>
                </a:tc>
              </a:tr>
              <a:tr h="370840">
                <a:tc>
                  <a:txBody>
                    <a:bodyPr/>
                    <a:lstStyle/>
                    <a:p>
                      <a:r>
                        <a:rPr lang="it-IT" dirty="0" smtClean="0"/>
                        <a:t>4) Azioni proprie</a:t>
                      </a:r>
                      <a:endParaRPr lang="it-IT" dirty="0"/>
                    </a:p>
                  </a:txBody>
                  <a:tcPr/>
                </a:tc>
                <a:tc>
                  <a:txBody>
                    <a:bodyPr/>
                    <a:lstStyle/>
                    <a:p>
                      <a:r>
                        <a:rPr lang="it-IT" dirty="0" smtClean="0"/>
                        <a:t>Riserva di consolidamento</a:t>
                      </a:r>
                      <a:endParaRPr lang="it-IT" dirty="0"/>
                    </a:p>
                  </a:txBody>
                  <a:tcPr/>
                </a:tc>
              </a:tr>
              <a:tr h="370840">
                <a:tc>
                  <a:txBody>
                    <a:bodyPr/>
                    <a:lstStyle/>
                    <a:p>
                      <a:r>
                        <a:rPr lang="it-IT" dirty="0" smtClean="0"/>
                        <a:t>C) Circolante</a:t>
                      </a:r>
                      <a:endParaRPr lang="it-IT" dirty="0"/>
                    </a:p>
                  </a:txBody>
                  <a:tcPr/>
                </a:tc>
                <a:tc>
                  <a:txBody>
                    <a:bodyPr/>
                    <a:lstStyle/>
                    <a:p>
                      <a:r>
                        <a:rPr lang="it-IT" dirty="0" smtClean="0"/>
                        <a:t>Riserva da conversione/traduzione</a:t>
                      </a:r>
                      <a:endParaRPr lang="it-IT" dirty="0"/>
                    </a:p>
                  </a:txBody>
                  <a:tcPr/>
                </a:tc>
              </a:tr>
              <a:tr h="370840">
                <a:tc>
                  <a:txBody>
                    <a:bodyPr/>
                    <a:lstStyle/>
                    <a:p>
                      <a:r>
                        <a:rPr lang="it-IT" dirty="0" smtClean="0"/>
                        <a:t>I- Rimanenze</a:t>
                      </a:r>
                      <a:endParaRPr lang="it-IT" dirty="0"/>
                    </a:p>
                  </a:txBody>
                  <a:tcPr/>
                </a:tc>
                <a:tc>
                  <a:txBody>
                    <a:bodyPr/>
                    <a:lstStyle/>
                    <a:p>
                      <a:r>
                        <a:rPr lang="it-IT" dirty="0" smtClean="0"/>
                        <a:t>IX- Utile/perdita del gruppo</a:t>
                      </a:r>
                      <a:endParaRPr lang="it-IT" dirty="0"/>
                    </a:p>
                  </a:txBody>
                  <a:tcPr/>
                </a:tc>
              </a:tr>
              <a:tr h="370840">
                <a:tc>
                  <a:txBody>
                    <a:bodyPr/>
                    <a:lstStyle/>
                    <a:p>
                      <a:r>
                        <a:rPr lang="it-IT" dirty="0" smtClean="0"/>
                        <a:t>II- Crediti</a:t>
                      </a:r>
                      <a:endParaRPr lang="it-IT" dirty="0"/>
                    </a:p>
                  </a:txBody>
                  <a:tcPr/>
                </a:tc>
                <a:tc>
                  <a:txBody>
                    <a:bodyPr/>
                    <a:lstStyle/>
                    <a:p>
                      <a:r>
                        <a:rPr lang="it-IT" dirty="0" smtClean="0"/>
                        <a:t>……………………………………</a:t>
                      </a:r>
                      <a:endParaRPr lang="it-IT" dirty="0"/>
                    </a:p>
                  </a:txBody>
                  <a:tcPr/>
                </a:tc>
              </a:tr>
              <a:tr h="370840">
                <a:tc>
                  <a:txBody>
                    <a:bodyPr/>
                    <a:lstStyle/>
                    <a:p>
                      <a:r>
                        <a:rPr lang="it-IT" dirty="0" smtClean="0"/>
                        <a:t>4-ter) Imposte anticipate</a:t>
                      </a:r>
                      <a:endParaRPr lang="it-IT" dirty="0"/>
                    </a:p>
                  </a:txBody>
                  <a:tcPr/>
                </a:tc>
                <a:tc>
                  <a:txBody>
                    <a:bodyPr/>
                    <a:lstStyle/>
                    <a:p>
                      <a:r>
                        <a:rPr lang="it-IT" b="1" dirty="0" smtClean="0"/>
                        <a:t>PATRIMONIO NETTO</a:t>
                      </a:r>
                      <a:r>
                        <a:rPr lang="it-IT" b="1" baseline="0" dirty="0" smtClean="0"/>
                        <a:t> DEL GRUPPO</a:t>
                      </a:r>
                      <a:endParaRPr lang="it-IT" b="1" dirty="0"/>
                    </a:p>
                  </a:txBody>
                  <a:tcPr/>
                </a:tc>
              </a:tr>
              <a:tr h="370840">
                <a:tc>
                  <a:txBody>
                    <a:bodyPr/>
                    <a:lstStyle/>
                    <a:p>
                      <a:r>
                        <a:rPr lang="it-IT" dirty="0" smtClean="0"/>
                        <a:t>III- Attività fin. Non </a:t>
                      </a:r>
                      <a:r>
                        <a:rPr lang="it-IT" dirty="0" err="1" smtClean="0"/>
                        <a:t>immobilizzaz</a:t>
                      </a:r>
                      <a:r>
                        <a:rPr lang="it-IT" dirty="0" smtClean="0"/>
                        <a:t>.</a:t>
                      </a:r>
                      <a:endParaRPr lang="it-IT" dirty="0"/>
                    </a:p>
                  </a:txBody>
                  <a:tcPr/>
                </a:tc>
                <a:tc>
                  <a:txBody>
                    <a:bodyPr/>
                    <a:lstStyle/>
                    <a:p>
                      <a:r>
                        <a:rPr lang="it-IT" dirty="0" smtClean="0"/>
                        <a:t>Capitale e riserve di terzi</a:t>
                      </a:r>
                      <a:endParaRPr lang="it-IT" dirty="0"/>
                    </a:p>
                  </a:txBody>
                  <a:tcPr/>
                </a:tc>
              </a:tr>
              <a:tr h="370840">
                <a:tc>
                  <a:txBody>
                    <a:bodyPr/>
                    <a:lstStyle/>
                    <a:p>
                      <a:r>
                        <a:rPr lang="it-IT" dirty="0" smtClean="0"/>
                        <a:t>5) Azioni proprie</a:t>
                      </a:r>
                      <a:endParaRPr lang="it-IT" dirty="0"/>
                    </a:p>
                  </a:txBody>
                  <a:tcPr/>
                </a:tc>
                <a:tc>
                  <a:txBody>
                    <a:bodyPr/>
                    <a:lstStyle/>
                    <a:p>
                      <a:r>
                        <a:rPr lang="it-IT" dirty="0" smtClean="0"/>
                        <a:t>Utile/perdita</a:t>
                      </a:r>
                      <a:r>
                        <a:rPr lang="it-IT" baseline="0" dirty="0" smtClean="0"/>
                        <a:t> d’es. di terzi</a:t>
                      </a:r>
                      <a:endParaRPr lang="it-IT" dirty="0"/>
                    </a:p>
                  </a:txBody>
                  <a:tcPr/>
                </a:tc>
              </a:tr>
              <a:tr h="370840">
                <a:tc>
                  <a:txBody>
                    <a:bodyPr/>
                    <a:lstStyle/>
                    <a:p>
                      <a:endParaRPr lang="it-IT"/>
                    </a:p>
                  </a:txBody>
                  <a:tcPr/>
                </a:tc>
                <a:tc>
                  <a:txBody>
                    <a:bodyPr/>
                    <a:lstStyle/>
                    <a:p>
                      <a:r>
                        <a:rPr lang="it-IT" b="1" dirty="0" smtClean="0"/>
                        <a:t>PATRIMONIO NETTO DI TERZI</a:t>
                      </a:r>
                      <a:endParaRPr lang="it-IT" b="1" dirty="0"/>
                    </a:p>
                  </a:txBody>
                  <a:tcPr/>
                </a:tc>
              </a:tr>
              <a:tr h="370840">
                <a:tc>
                  <a:txBody>
                    <a:bodyPr/>
                    <a:lstStyle/>
                    <a:p>
                      <a:endParaRPr lang="it-IT"/>
                    </a:p>
                  </a:txBody>
                  <a:tcPr/>
                </a:tc>
                <a:tc>
                  <a:txBody>
                    <a:bodyPr/>
                    <a:lstStyle/>
                    <a:p>
                      <a:r>
                        <a:rPr lang="it-IT" b="1" dirty="0" smtClean="0"/>
                        <a:t>TOTALE</a:t>
                      </a:r>
                      <a:r>
                        <a:rPr lang="it-IT" b="1" baseline="0" dirty="0" smtClean="0"/>
                        <a:t> PATRIMONIO NETTO</a:t>
                      </a:r>
                      <a:endParaRPr lang="it-IT" b="1" dirty="0"/>
                    </a:p>
                  </a:txBody>
                  <a:tcPr/>
                </a:tc>
              </a:tr>
              <a:tr h="370840">
                <a:tc>
                  <a:txBody>
                    <a:bodyPr/>
                    <a:lstStyle/>
                    <a:p>
                      <a:endParaRPr lang="it-IT"/>
                    </a:p>
                  </a:txBody>
                  <a:tcPr/>
                </a:tc>
                <a:tc>
                  <a:txBody>
                    <a:bodyPr/>
                    <a:lstStyle/>
                    <a:p>
                      <a:r>
                        <a:rPr lang="it-IT" dirty="0" smtClean="0"/>
                        <a:t>B) Fondi per rischi ed oneri</a:t>
                      </a:r>
                      <a:endParaRPr lang="it-IT" dirty="0"/>
                    </a:p>
                  </a:txBody>
                  <a:tcPr/>
                </a:tc>
              </a:tr>
              <a:tr h="370840">
                <a:tc>
                  <a:txBody>
                    <a:bodyPr/>
                    <a:lstStyle/>
                    <a:p>
                      <a:endParaRPr lang="it-IT"/>
                    </a:p>
                  </a:txBody>
                  <a:tcPr/>
                </a:tc>
                <a:tc>
                  <a:txBody>
                    <a:bodyPr/>
                    <a:lstStyle/>
                    <a:p>
                      <a:r>
                        <a:rPr lang="it-IT" dirty="0" smtClean="0"/>
                        <a:t>2) Per imposte,</a:t>
                      </a:r>
                      <a:r>
                        <a:rPr lang="it-IT" baseline="0" dirty="0" smtClean="0"/>
                        <a:t> anche differite</a:t>
                      </a:r>
                      <a:endParaRPr lang="it-IT" dirty="0"/>
                    </a:p>
                  </a:txBody>
                  <a:tcPr/>
                </a:tc>
              </a:tr>
              <a:tr h="236603">
                <a:tc>
                  <a:txBody>
                    <a:bodyPr/>
                    <a:lstStyle/>
                    <a:p>
                      <a:endParaRPr lang="it-IT"/>
                    </a:p>
                  </a:txBody>
                  <a:tcPr/>
                </a:tc>
                <a:tc>
                  <a:txBody>
                    <a:bodyPr/>
                    <a:lstStyle/>
                    <a:p>
                      <a:r>
                        <a:rPr lang="it-IT" dirty="0" smtClean="0"/>
                        <a:t>2-bis) Fondo </a:t>
                      </a:r>
                      <a:r>
                        <a:rPr lang="it-IT" dirty="0" err="1" smtClean="0"/>
                        <a:t>consolid</a:t>
                      </a:r>
                      <a:r>
                        <a:rPr lang="it-IT" dirty="0" smtClean="0"/>
                        <a:t>.</a:t>
                      </a:r>
                      <a:r>
                        <a:rPr lang="it-IT" baseline="0" dirty="0" smtClean="0"/>
                        <a:t> rischi e oneri</a:t>
                      </a:r>
                      <a:endParaRPr lang="it-IT" dirty="0"/>
                    </a:p>
                  </a:txBody>
                  <a:tcPr/>
                </a:tc>
              </a:tr>
            </a:tbl>
          </a:graphicData>
        </a:graphic>
      </p:graphicFrame>
      <p:sp>
        <p:nvSpPr>
          <p:cNvPr id="2" name="Segnaposto numero diapositiva 1"/>
          <p:cNvSpPr>
            <a:spLocks noGrp="1"/>
          </p:cNvSpPr>
          <p:nvPr>
            <p:ph type="sldNum" sz="quarter" idx="12"/>
          </p:nvPr>
        </p:nvSpPr>
        <p:spPr/>
        <p:txBody>
          <a:bodyPr/>
          <a:lstStyle/>
          <a:p>
            <a:fld id="{8B37D5FE-740C-46F5-801A-FA5477D9711F}" type="slidenum">
              <a:rPr lang="en-US" smtClean="0"/>
              <a:pPr/>
              <a:t>54</a:t>
            </a:fld>
            <a:endParaRPr lang="en-US"/>
          </a:p>
        </p:txBody>
      </p:sp>
      <p:sp>
        <p:nvSpPr>
          <p:cNvPr id="3" name="Segnaposto piè di pagina 2"/>
          <p:cNvSpPr>
            <a:spLocks noGrp="1"/>
          </p:cNvSpPr>
          <p:nvPr>
            <p:ph type="ftr" sz="quarter" idx="11"/>
          </p:nvPr>
        </p:nvSpPr>
        <p:spPr>
          <a:xfrm>
            <a:off x="457200" y="6351894"/>
            <a:ext cx="3200400" cy="365125"/>
          </a:xfrm>
        </p:spPr>
        <p:txBody>
          <a:bodyPr/>
          <a:lstStyle/>
          <a:p>
            <a:r>
              <a:rPr lang="hr-HR" smtClean="0"/>
              <a:t>Ilaria Parodi - Paolo Parodi</a:t>
            </a:r>
            <a:endParaRPr lang="en-US" dirty="0"/>
          </a:p>
        </p:txBody>
      </p:sp>
    </p:spTree>
    <p:extLst>
      <p:ext uri="{BB962C8B-B14F-4D97-AF65-F5344CB8AC3E}">
        <p14:creationId xmlns:p14="http://schemas.microsoft.com/office/powerpoint/2010/main" val="22646623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chemeClr val="tx1"/>
                </a:solidFill>
              </a:rPr>
              <a:t>CONTO ECONOMICO CONSOLIDATO</a:t>
            </a:r>
            <a:endParaRPr lang="it-IT" sz="3600" dirty="0">
              <a:solidFill>
                <a:schemeClr val="tx1"/>
              </a:solidFill>
            </a:endParaRPr>
          </a:p>
        </p:txBody>
      </p:sp>
      <p:sp>
        <p:nvSpPr>
          <p:cNvPr id="3" name="Segnaposto contenuto 2"/>
          <p:cNvSpPr>
            <a:spLocks noGrp="1"/>
          </p:cNvSpPr>
          <p:nvPr>
            <p:ph idx="1"/>
          </p:nvPr>
        </p:nvSpPr>
        <p:spPr>
          <a:xfrm>
            <a:off x="92597" y="1402360"/>
            <a:ext cx="8955498" cy="5119934"/>
          </a:xfrm>
        </p:spPr>
        <p:txBody>
          <a:bodyPr/>
          <a:lstStyle/>
          <a:p>
            <a:pPr marL="0" indent="0" algn="ctr">
              <a:buNone/>
            </a:pPr>
            <a:r>
              <a:rPr lang="it-IT" b="1" dirty="0" smtClean="0">
                <a:solidFill>
                  <a:srgbClr val="000000"/>
                </a:solidFill>
              </a:rPr>
              <a:t>ADEGUAMENTI PRINCIPALI RISPETTO AL BILANCIO D’ESERCIZIO   </a:t>
            </a:r>
          </a:p>
          <a:p>
            <a:pPr marL="0" indent="0" algn="ctr">
              <a:buNone/>
            </a:pPr>
            <a:endParaRPr lang="it-IT" b="1" dirty="0" smtClean="0">
              <a:solidFill>
                <a:srgbClr val="000000"/>
              </a:solidFill>
            </a:endParaRPr>
          </a:p>
          <a:p>
            <a:pPr algn="ctr">
              <a:buFont typeface="Wingdings" charset="2"/>
              <a:buChar char="²"/>
            </a:pPr>
            <a:r>
              <a:rPr lang="it-IT" sz="1800" b="1" dirty="0" smtClean="0">
                <a:solidFill>
                  <a:srgbClr val="000000"/>
                </a:solidFill>
              </a:rPr>
              <a:t>UTILE/PERDITA DI ESERCIZIO DI PERTINENZA DI TERZI</a:t>
            </a:r>
          </a:p>
          <a:p>
            <a:pPr algn="ctr">
              <a:buFont typeface="Wingdings" charset="2"/>
              <a:buChar char="²"/>
            </a:pPr>
            <a:r>
              <a:rPr lang="it-IT" sz="1800" b="1" dirty="0" smtClean="0">
                <a:solidFill>
                  <a:srgbClr val="000000"/>
                </a:solidFill>
              </a:rPr>
              <a:t>UTILE/PERDITA DA VALUTAZIONE</a:t>
            </a:r>
          </a:p>
          <a:p>
            <a:pPr algn="ctr">
              <a:buFont typeface="Wingdings" charset="2"/>
              <a:buChar char="²"/>
            </a:pPr>
            <a:r>
              <a:rPr lang="it-IT" sz="1800" b="1" dirty="0" smtClean="0">
                <a:solidFill>
                  <a:srgbClr val="000000"/>
                </a:solidFill>
              </a:rPr>
              <a:t>IMPOSTE DIFFERITE/ANTICIPATE</a:t>
            </a:r>
          </a:p>
          <a:p>
            <a:pPr algn="ctr">
              <a:buFont typeface="Wingdings" charset="2"/>
              <a:buChar char="²"/>
            </a:pPr>
            <a:r>
              <a:rPr lang="it-IT" sz="1800" b="1" dirty="0" smtClean="0">
                <a:solidFill>
                  <a:srgbClr val="000000"/>
                </a:solidFill>
              </a:rPr>
              <a:t>DIFFERENZA DI CONSOLIDAMENTO</a:t>
            </a:r>
          </a:p>
          <a:p>
            <a:pPr algn="ctr">
              <a:buFont typeface="Wingdings" charset="2"/>
              <a:buChar char="²"/>
            </a:pPr>
            <a:r>
              <a:rPr lang="it-IT" sz="1800" b="1" dirty="0" smtClean="0">
                <a:solidFill>
                  <a:srgbClr val="000000"/>
                </a:solidFill>
              </a:rPr>
              <a:t>UTILIZZO FONDO DI CONSOLID. PER RISCHI E ONERI FUTURI</a:t>
            </a:r>
          </a:p>
          <a:p>
            <a:pPr algn="ctr">
              <a:buFont typeface="Wingdings" charset="2"/>
              <a:buChar char="²"/>
            </a:pPr>
            <a:r>
              <a:rPr lang="it-IT" sz="1800" b="1" dirty="0" smtClean="0">
                <a:solidFill>
                  <a:srgbClr val="000000"/>
                </a:solidFill>
              </a:rPr>
              <a:t>AMM.TI E SVALUTAZ. SPECIFICI</a:t>
            </a:r>
          </a:p>
          <a:p>
            <a:pPr marL="0" indent="0" algn="ctr">
              <a:buNone/>
            </a:pPr>
            <a:endParaRPr lang="it-IT" b="1" dirty="0">
              <a:solidFill>
                <a:srgbClr val="000000"/>
              </a:solidFill>
            </a:endParaRPr>
          </a:p>
        </p:txBody>
      </p:sp>
      <p:sp>
        <p:nvSpPr>
          <p:cNvPr id="4" name="Anello 3"/>
          <p:cNvSpPr/>
          <p:nvPr/>
        </p:nvSpPr>
        <p:spPr>
          <a:xfrm>
            <a:off x="211651" y="2262297"/>
            <a:ext cx="8836444" cy="4379065"/>
          </a:xfrm>
          <a:prstGeom prst="donut">
            <a:avLst>
              <a:gd name="adj" fmla="val 506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5" name="Segnaposto numero diapositiva 4"/>
          <p:cNvSpPr>
            <a:spLocks noGrp="1"/>
          </p:cNvSpPr>
          <p:nvPr>
            <p:ph type="sldNum" sz="quarter" idx="12"/>
          </p:nvPr>
        </p:nvSpPr>
        <p:spPr/>
        <p:txBody>
          <a:bodyPr/>
          <a:lstStyle/>
          <a:p>
            <a:fld id="{8B37D5FE-740C-46F5-801A-FA5477D9711F}" type="slidenum">
              <a:rPr lang="en-US" smtClean="0"/>
              <a:pPr/>
              <a:t>55</a:t>
            </a:fld>
            <a:endParaRPr lang="en-US"/>
          </a:p>
        </p:txBody>
      </p:sp>
      <p:sp>
        <p:nvSpPr>
          <p:cNvPr id="6" name="Segnaposto piè di pagina 5"/>
          <p:cNvSpPr>
            <a:spLocks noGrp="1"/>
          </p:cNvSpPr>
          <p:nvPr>
            <p:ph type="ftr" sz="quarter" idx="11"/>
          </p:nvPr>
        </p:nvSpPr>
        <p:spPr/>
        <p:txBody>
          <a:bodyPr/>
          <a:lstStyle/>
          <a:p>
            <a:r>
              <a:rPr lang="hr-HR" smtClean="0">
                <a:solidFill>
                  <a:srgbClr val="FFFFFF"/>
                </a:solidFill>
              </a:rPr>
              <a:t>Ilaria Parodi - Paolo Parodi</a:t>
            </a:r>
            <a:endParaRPr lang="en-US" dirty="0">
              <a:solidFill>
                <a:srgbClr val="FFFFFF"/>
              </a:solidFill>
            </a:endParaRPr>
          </a:p>
        </p:txBody>
      </p:sp>
    </p:spTree>
    <p:extLst>
      <p:ext uri="{BB962C8B-B14F-4D97-AF65-F5344CB8AC3E}">
        <p14:creationId xmlns:p14="http://schemas.microsoft.com/office/powerpoint/2010/main" val="41193640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79463" y="105838"/>
            <a:ext cx="7583488" cy="463043"/>
          </a:xfrm>
        </p:spPr>
        <p:txBody>
          <a:bodyPr/>
          <a:lstStyle/>
          <a:p>
            <a:r>
              <a:rPr lang="it-IT" sz="3600" dirty="0" smtClean="0">
                <a:solidFill>
                  <a:srgbClr val="000000"/>
                </a:solidFill>
              </a:rPr>
              <a:t>NOTA INTEGRATIVA</a:t>
            </a:r>
            <a:endParaRPr lang="it-IT" sz="3600" dirty="0">
              <a:solidFill>
                <a:srgbClr val="000000"/>
              </a:solidFill>
            </a:endParaRPr>
          </a:p>
        </p:txBody>
      </p:sp>
      <p:sp>
        <p:nvSpPr>
          <p:cNvPr id="4" name="Segnaposto testo 3"/>
          <p:cNvSpPr>
            <a:spLocks noGrp="1"/>
          </p:cNvSpPr>
          <p:nvPr>
            <p:ph type="body" idx="1"/>
          </p:nvPr>
        </p:nvSpPr>
        <p:spPr>
          <a:xfrm>
            <a:off x="410075" y="547608"/>
            <a:ext cx="4085725" cy="1094079"/>
          </a:xfrm>
        </p:spPr>
        <p:txBody>
          <a:bodyPr/>
          <a:lstStyle/>
          <a:p>
            <a:r>
              <a:rPr lang="it-IT" u="sng" dirty="0" smtClean="0">
                <a:solidFill>
                  <a:schemeClr val="accent3">
                    <a:lumMod val="50000"/>
                  </a:schemeClr>
                </a:solidFill>
              </a:rPr>
              <a:t>INFORMAZIONI FONDAMENTALI </a:t>
            </a:r>
          </a:p>
          <a:p>
            <a:r>
              <a:rPr lang="it-IT" sz="1800" dirty="0" smtClean="0">
                <a:solidFill>
                  <a:schemeClr val="accent3">
                    <a:lumMod val="50000"/>
                  </a:schemeClr>
                </a:solidFill>
              </a:rPr>
              <a:t>Art.38/39</a:t>
            </a:r>
            <a:endParaRPr lang="it-IT" dirty="0">
              <a:solidFill>
                <a:schemeClr val="accent3">
                  <a:lumMod val="50000"/>
                </a:schemeClr>
              </a:solidFill>
            </a:endParaRPr>
          </a:p>
        </p:txBody>
      </p:sp>
      <p:sp>
        <p:nvSpPr>
          <p:cNvPr id="5" name="Segnaposto contenuto 4"/>
          <p:cNvSpPr>
            <a:spLocks noGrp="1"/>
          </p:cNvSpPr>
          <p:nvPr>
            <p:ph sz="half" idx="2"/>
          </p:nvPr>
        </p:nvSpPr>
        <p:spPr>
          <a:xfrm>
            <a:off x="410075" y="1874637"/>
            <a:ext cx="3902321" cy="4387108"/>
          </a:xfrm>
        </p:spPr>
        <p:txBody>
          <a:bodyPr/>
          <a:lstStyle/>
          <a:p>
            <a:r>
              <a:rPr lang="it-IT" dirty="0" smtClean="0">
                <a:solidFill>
                  <a:schemeClr val="tx1"/>
                </a:solidFill>
              </a:rPr>
              <a:t> </a:t>
            </a:r>
            <a:r>
              <a:rPr lang="it-IT" b="1" dirty="0" smtClean="0">
                <a:solidFill>
                  <a:schemeClr val="tx1"/>
                </a:solidFill>
              </a:rPr>
              <a:t>AREA DI CONSOLIDAMENTO</a:t>
            </a:r>
          </a:p>
          <a:p>
            <a:r>
              <a:rPr lang="it-IT" b="1" dirty="0" smtClean="0">
                <a:solidFill>
                  <a:schemeClr val="tx1"/>
                </a:solidFill>
              </a:rPr>
              <a:t>BILANCI UTILIZZATI</a:t>
            </a:r>
          </a:p>
          <a:p>
            <a:r>
              <a:rPr lang="it-IT" b="1" dirty="0" smtClean="0">
                <a:solidFill>
                  <a:schemeClr val="tx1"/>
                </a:solidFill>
              </a:rPr>
              <a:t>TRATTAMENTO FISCALE </a:t>
            </a:r>
          </a:p>
          <a:p>
            <a:r>
              <a:rPr lang="it-IT" b="1" dirty="0" smtClean="0">
                <a:solidFill>
                  <a:schemeClr val="tx1"/>
                </a:solidFill>
              </a:rPr>
              <a:t>GRADO DI OMOGENEITA’ DEI PRINCIPI CONTABILI</a:t>
            </a:r>
            <a:endParaRPr lang="it-IT" dirty="0">
              <a:solidFill>
                <a:schemeClr val="tx1"/>
              </a:solidFill>
            </a:endParaRPr>
          </a:p>
        </p:txBody>
      </p:sp>
      <p:sp>
        <p:nvSpPr>
          <p:cNvPr id="6" name="Segnaposto testo 5"/>
          <p:cNvSpPr>
            <a:spLocks noGrp="1"/>
          </p:cNvSpPr>
          <p:nvPr>
            <p:ph type="body" sz="quarter" idx="3"/>
          </p:nvPr>
        </p:nvSpPr>
        <p:spPr>
          <a:xfrm>
            <a:off x="4645024" y="542422"/>
            <a:ext cx="4297245" cy="1213147"/>
          </a:xfrm>
        </p:spPr>
        <p:txBody>
          <a:bodyPr/>
          <a:lstStyle/>
          <a:p>
            <a:r>
              <a:rPr lang="it-IT" u="sng" dirty="0" smtClean="0">
                <a:solidFill>
                  <a:srgbClr val="3E6624"/>
                </a:solidFill>
              </a:rPr>
              <a:t>INFORMAZIONI SUBORDINATE </a:t>
            </a:r>
          </a:p>
          <a:p>
            <a:pPr algn="l"/>
            <a:r>
              <a:rPr lang="it-IT" sz="1800" dirty="0" smtClean="0">
                <a:solidFill>
                  <a:srgbClr val="3E6624"/>
                </a:solidFill>
              </a:rPr>
              <a:t>al verificarsi di determinati fenomeni</a:t>
            </a:r>
            <a:r>
              <a:rPr lang="it-IT" u="sng" dirty="0" smtClean="0">
                <a:solidFill>
                  <a:srgbClr val="3E6624"/>
                </a:solidFill>
              </a:rPr>
              <a:t> </a:t>
            </a:r>
          </a:p>
        </p:txBody>
      </p:sp>
      <p:sp>
        <p:nvSpPr>
          <p:cNvPr id="7" name="Segnaposto contenuto 6"/>
          <p:cNvSpPr>
            <a:spLocks noGrp="1"/>
          </p:cNvSpPr>
          <p:nvPr>
            <p:ph sz="quarter" idx="4"/>
          </p:nvPr>
        </p:nvSpPr>
        <p:spPr>
          <a:xfrm>
            <a:off x="4748927" y="1641688"/>
            <a:ext cx="4193342" cy="4895638"/>
          </a:xfrm>
        </p:spPr>
        <p:txBody>
          <a:bodyPr/>
          <a:lstStyle/>
          <a:p>
            <a:r>
              <a:rPr lang="it-IT" sz="1200" b="1" dirty="0" smtClean="0">
                <a:solidFill>
                  <a:srgbClr val="000000"/>
                </a:solidFill>
              </a:rPr>
              <a:t>ESONERO</a:t>
            </a:r>
          </a:p>
          <a:p>
            <a:r>
              <a:rPr lang="it-IT" sz="1200" b="1" dirty="0" smtClean="0">
                <a:solidFill>
                  <a:srgbClr val="000000"/>
                </a:solidFill>
              </a:rPr>
              <a:t>INFORMAZIONI SUPPLEMENTARI</a:t>
            </a:r>
          </a:p>
          <a:p>
            <a:r>
              <a:rPr lang="it-IT" sz="1200" b="1" dirty="0" smtClean="0">
                <a:solidFill>
                  <a:srgbClr val="000000"/>
                </a:solidFill>
              </a:rPr>
              <a:t>DEROGHE</a:t>
            </a:r>
          </a:p>
          <a:p>
            <a:r>
              <a:rPr lang="it-IT" sz="1200" b="1" dirty="0" smtClean="0">
                <a:solidFill>
                  <a:srgbClr val="000000"/>
                </a:solidFill>
              </a:rPr>
              <a:t>UNIFORMITA’ TEMPORALE</a:t>
            </a:r>
          </a:p>
          <a:p>
            <a:r>
              <a:rPr lang="it-IT" sz="1200" b="1" dirty="0" smtClean="0">
                <a:solidFill>
                  <a:srgbClr val="000000"/>
                </a:solidFill>
              </a:rPr>
              <a:t>CONVERSIONE BILANCI IN VALUTA ESTERA</a:t>
            </a:r>
          </a:p>
          <a:p>
            <a:r>
              <a:rPr lang="it-IT" sz="1200" b="1" dirty="0" smtClean="0">
                <a:solidFill>
                  <a:srgbClr val="000000"/>
                </a:solidFill>
              </a:rPr>
              <a:t>VARIAZIONI AREA CONSOLIDAMENTO</a:t>
            </a:r>
          </a:p>
          <a:p>
            <a:r>
              <a:rPr lang="it-IT" sz="1200" b="1" dirty="0" smtClean="0">
                <a:solidFill>
                  <a:srgbClr val="000000"/>
                </a:solidFill>
              </a:rPr>
              <a:t>DATA DI RIFERIMENTO</a:t>
            </a:r>
          </a:p>
          <a:p>
            <a:pPr>
              <a:buFont typeface="Wingdings" charset="2"/>
              <a:buChar char=""/>
            </a:pPr>
            <a:r>
              <a:rPr lang="it-IT" sz="1200" b="1" dirty="0" smtClean="0">
                <a:solidFill>
                  <a:srgbClr val="000000"/>
                </a:solidFill>
              </a:rPr>
              <a:t>OPERAZIONI INTRAGRUPPO</a:t>
            </a:r>
          </a:p>
          <a:p>
            <a:pPr>
              <a:buFont typeface="Wingdings" charset="2"/>
              <a:buChar char=""/>
            </a:pPr>
            <a:r>
              <a:rPr lang="it-IT" sz="1200" b="1" dirty="0" smtClean="0">
                <a:solidFill>
                  <a:srgbClr val="000000"/>
                </a:solidFill>
              </a:rPr>
              <a:t>SCHEMI DI BILANCIO</a:t>
            </a:r>
          </a:p>
          <a:p>
            <a:pPr>
              <a:buFont typeface="Wingdings" charset="2"/>
              <a:buChar char=""/>
            </a:pPr>
            <a:r>
              <a:rPr lang="it-IT" sz="1200" b="1" dirty="0" smtClean="0">
                <a:solidFill>
                  <a:srgbClr val="000000"/>
                </a:solidFill>
              </a:rPr>
              <a:t>DIFFERENZE DI CONSOLIDAMENTO</a:t>
            </a:r>
          </a:p>
          <a:p>
            <a:pPr>
              <a:buFont typeface="Wingdings" charset="2"/>
              <a:buChar char=""/>
            </a:pPr>
            <a:r>
              <a:rPr lang="it-IT" sz="1200" b="1" dirty="0" smtClean="0">
                <a:solidFill>
                  <a:srgbClr val="000000"/>
                </a:solidFill>
              </a:rPr>
              <a:t>CRITERI DI VALUTAZIONE</a:t>
            </a:r>
          </a:p>
          <a:p>
            <a:pPr marL="0" indent="0">
              <a:buNone/>
            </a:pPr>
            <a:endParaRPr lang="it-IT" sz="1400" b="1" dirty="0" smtClean="0">
              <a:solidFill>
                <a:srgbClr val="000000"/>
              </a:solidFill>
            </a:endParaRPr>
          </a:p>
          <a:p>
            <a:pPr>
              <a:buFont typeface="Wingdings" charset="2"/>
              <a:buChar char=""/>
            </a:pPr>
            <a:endParaRPr lang="it-IT" sz="1400" b="1" dirty="0" smtClean="0">
              <a:solidFill>
                <a:srgbClr val="000000"/>
              </a:solidFill>
            </a:endParaRPr>
          </a:p>
          <a:p>
            <a:pPr>
              <a:buFont typeface="Wingdings" charset="2"/>
              <a:buChar char=""/>
            </a:pPr>
            <a:endParaRPr lang="it-IT" sz="1600" b="1" dirty="0" smtClean="0">
              <a:solidFill>
                <a:srgbClr val="000000"/>
              </a:solidFill>
            </a:endParaRPr>
          </a:p>
          <a:p>
            <a:endParaRPr lang="it-IT" sz="1600" b="1" dirty="0" smtClean="0">
              <a:solidFill>
                <a:srgbClr val="000000"/>
              </a:solidFill>
            </a:endParaRPr>
          </a:p>
          <a:p>
            <a:endParaRPr lang="it-IT" b="1" dirty="0">
              <a:solidFill>
                <a:srgbClr val="000000"/>
              </a:solidFill>
            </a:endParaRPr>
          </a:p>
        </p:txBody>
      </p:sp>
      <p:sp>
        <p:nvSpPr>
          <p:cNvPr id="3" name="Segnaposto numero diapositiva 2"/>
          <p:cNvSpPr>
            <a:spLocks noGrp="1"/>
          </p:cNvSpPr>
          <p:nvPr>
            <p:ph type="sldNum" sz="quarter" idx="12"/>
          </p:nvPr>
        </p:nvSpPr>
        <p:spPr/>
        <p:txBody>
          <a:bodyPr/>
          <a:lstStyle/>
          <a:p>
            <a:fld id="{8B37D5FE-740C-46F5-801A-FA5477D9711F}" type="slidenum">
              <a:rPr lang="en-US" smtClean="0"/>
              <a:pPr/>
              <a:t>56</a:t>
            </a:fld>
            <a:endParaRPr lang="en-US"/>
          </a:p>
        </p:txBody>
      </p:sp>
      <p:sp>
        <p:nvSpPr>
          <p:cNvPr id="8" name="Segnaposto piè di pagina 7"/>
          <p:cNvSpPr>
            <a:spLocks noGrp="1"/>
          </p:cNvSpPr>
          <p:nvPr>
            <p:ph type="ftr" sz="quarter" idx="11"/>
          </p:nvPr>
        </p:nvSpPr>
        <p:spPr/>
        <p:txBody>
          <a:bodyPr/>
          <a:lstStyle/>
          <a:p>
            <a:r>
              <a:rPr lang="hr-HR" smtClean="0">
                <a:solidFill>
                  <a:srgbClr val="FFFFFF"/>
                </a:solidFill>
              </a:rPr>
              <a:t>Ilaria Parodi - Paolo Parodi</a:t>
            </a:r>
            <a:endParaRPr lang="en-US" dirty="0">
              <a:solidFill>
                <a:srgbClr val="FFFFFF"/>
              </a:solidFill>
            </a:endParaRPr>
          </a:p>
        </p:txBody>
      </p:sp>
    </p:spTree>
    <p:extLst>
      <p:ext uri="{BB962C8B-B14F-4D97-AF65-F5344CB8AC3E}">
        <p14:creationId xmlns:p14="http://schemas.microsoft.com/office/powerpoint/2010/main" val="25489136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p:txBody>
          <a:bodyPr/>
          <a:lstStyle/>
          <a:p>
            <a:r>
              <a:rPr lang="it-IT" sz="3600" dirty="0" smtClean="0">
                <a:solidFill>
                  <a:srgbClr val="000000"/>
                </a:solidFill>
              </a:rPr>
              <a:t>RELAZIONE SULLA GESTIONE</a:t>
            </a:r>
            <a:endParaRPr lang="it-IT" sz="3600" dirty="0">
              <a:solidFill>
                <a:srgbClr val="000000"/>
              </a:solidFill>
            </a:endParaRPr>
          </a:p>
        </p:txBody>
      </p:sp>
      <p:sp>
        <p:nvSpPr>
          <p:cNvPr id="8" name="Segnaposto contenuto 7"/>
          <p:cNvSpPr>
            <a:spLocks noGrp="1"/>
          </p:cNvSpPr>
          <p:nvPr>
            <p:ph idx="1"/>
          </p:nvPr>
        </p:nvSpPr>
        <p:spPr>
          <a:xfrm>
            <a:off x="317477" y="1098074"/>
            <a:ext cx="8598336" cy="5384530"/>
          </a:xfrm>
        </p:spPr>
        <p:txBody>
          <a:bodyPr/>
          <a:lstStyle/>
          <a:p>
            <a:pPr marL="0" indent="0" algn="ctr">
              <a:buNone/>
            </a:pPr>
            <a:r>
              <a:rPr lang="it-IT" b="1" u="sng" dirty="0" smtClean="0"/>
              <a:t>NON</a:t>
            </a:r>
            <a:r>
              <a:rPr lang="it-IT" b="1" dirty="0" smtClean="0"/>
              <a:t> E’ PARTE INTEGRANTE DEL BILANCIO CONSOLIDATO</a:t>
            </a:r>
          </a:p>
          <a:p>
            <a:pPr marL="0" indent="0" algn="ctr">
              <a:buNone/>
            </a:pPr>
            <a:endParaRPr lang="it-IT" b="1" dirty="0">
              <a:solidFill>
                <a:srgbClr val="000000"/>
              </a:solidFill>
            </a:endParaRPr>
          </a:p>
        </p:txBody>
      </p:sp>
      <p:sp>
        <p:nvSpPr>
          <p:cNvPr id="9" name="Rettangolo 8"/>
          <p:cNvSpPr/>
          <p:nvPr/>
        </p:nvSpPr>
        <p:spPr>
          <a:xfrm>
            <a:off x="595269" y="1799253"/>
            <a:ext cx="2804381" cy="742414"/>
          </a:xfrm>
          <a:prstGeom prst="rect">
            <a:avLst/>
          </a:prstGeom>
          <a:solidFill>
            <a:srgbClr val="FF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t>RELAZIONE SULLA GESTIONE</a:t>
            </a:r>
            <a:endParaRPr lang="it-IT" b="1" dirty="0"/>
          </a:p>
        </p:txBody>
      </p:sp>
      <p:sp>
        <p:nvSpPr>
          <p:cNvPr id="10" name="Rettangolo 9"/>
          <p:cNvSpPr/>
          <p:nvPr/>
        </p:nvSpPr>
        <p:spPr>
          <a:xfrm>
            <a:off x="5761160" y="1799253"/>
            <a:ext cx="2804381" cy="742414"/>
          </a:xfrm>
          <a:prstGeom prst="rect">
            <a:avLst/>
          </a:prstGeom>
          <a:solidFill>
            <a:srgbClr val="FF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t>NOTA</a:t>
            </a:r>
          </a:p>
          <a:p>
            <a:pPr algn="ctr"/>
            <a:r>
              <a:rPr lang="it-IT" b="1" dirty="0" smtClean="0"/>
              <a:t>INTEGRATIVA</a:t>
            </a:r>
            <a:endParaRPr lang="it-IT" b="1" dirty="0"/>
          </a:p>
        </p:txBody>
      </p:sp>
      <p:sp>
        <p:nvSpPr>
          <p:cNvPr id="11" name="Diverso da 10"/>
          <p:cNvSpPr/>
          <p:nvPr/>
        </p:nvSpPr>
        <p:spPr>
          <a:xfrm>
            <a:off x="4225586" y="1627267"/>
            <a:ext cx="914400" cy="914400"/>
          </a:xfrm>
          <a:prstGeom prst="mathNotEqual">
            <a:avLst/>
          </a:prstGeom>
          <a:solidFill>
            <a:srgbClr val="FF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2" name="Freccia destra rientrata 11"/>
          <p:cNvSpPr/>
          <p:nvPr/>
        </p:nvSpPr>
        <p:spPr>
          <a:xfrm rot="5400000">
            <a:off x="1629032" y="2723399"/>
            <a:ext cx="630552" cy="484632"/>
          </a:xfrm>
          <a:prstGeom prst="notchedRightArrow">
            <a:avLst/>
          </a:prstGeom>
          <a:solidFill>
            <a:srgbClr val="FF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
        <p:nvSpPr>
          <p:cNvPr id="13" name="Freccia destra rientrata 12"/>
          <p:cNvSpPr/>
          <p:nvPr/>
        </p:nvSpPr>
        <p:spPr>
          <a:xfrm rot="5400000">
            <a:off x="6781695" y="2723399"/>
            <a:ext cx="630552" cy="484632"/>
          </a:xfrm>
          <a:prstGeom prst="notchedRightArrow">
            <a:avLst/>
          </a:prstGeom>
          <a:solidFill>
            <a:srgbClr val="FF0000"/>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4" name="Ovale 13"/>
          <p:cNvSpPr/>
          <p:nvPr/>
        </p:nvSpPr>
        <p:spPr>
          <a:xfrm>
            <a:off x="595269" y="3400060"/>
            <a:ext cx="2711783" cy="2460743"/>
          </a:xfrm>
          <a:prstGeom prst="ellipse">
            <a:avLst/>
          </a:prstGeom>
          <a:solidFill>
            <a:schemeClr val="bg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FF0000"/>
                </a:solidFill>
              </a:rPr>
              <a:t>Informazione sull’andamento della gestione e del gruppo</a:t>
            </a:r>
            <a:endParaRPr lang="it-IT" b="1" dirty="0">
              <a:solidFill>
                <a:srgbClr val="FF0000"/>
              </a:solidFill>
            </a:endParaRPr>
          </a:p>
        </p:txBody>
      </p:sp>
      <p:sp>
        <p:nvSpPr>
          <p:cNvPr id="15" name="Ovale 14"/>
          <p:cNvSpPr/>
          <p:nvPr/>
        </p:nvSpPr>
        <p:spPr>
          <a:xfrm>
            <a:off x="5476479" y="3400060"/>
            <a:ext cx="3267367" cy="2460743"/>
          </a:xfrm>
          <a:prstGeom prst="ellipse">
            <a:avLst/>
          </a:prstGeom>
          <a:solidFill>
            <a:schemeClr val="bg1"/>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FF0000"/>
                </a:solidFill>
              </a:rPr>
              <a:t>Illustrazione del bilancio e migliore rappresentazione della situazione economica</a:t>
            </a:r>
            <a:endParaRPr lang="it-IT" b="1" dirty="0">
              <a:solidFill>
                <a:srgbClr val="FF0000"/>
              </a:solidFill>
            </a:endParaRPr>
          </a:p>
        </p:txBody>
      </p:sp>
      <p:sp>
        <p:nvSpPr>
          <p:cNvPr id="2" name="Segnaposto numero diapositiva 1"/>
          <p:cNvSpPr>
            <a:spLocks noGrp="1"/>
          </p:cNvSpPr>
          <p:nvPr>
            <p:ph type="sldNum" sz="quarter" idx="12"/>
          </p:nvPr>
        </p:nvSpPr>
        <p:spPr/>
        <p:txBody>
          <a:bodyPr/>
          <a:lstStyle/>
          <a:p>
            <a:fld id="{8B37D5FE-740C-46F5-801A-FA5477D9711F}" type="slidenum">
              <a:rPr lang="en-US" smtClean="0"/>
              <a:pPr/>
              <a:t>57</a:t>
            </a:fld>
            <a:endParaRPr lang="en-US"/>
          </a:p>
        </p:txBody>
      </p:sp>
      <p:sp>
        <p:nvSpPr>
          <p:cNvPr id="3" name="Segnaposto piè di pagina 2"/>
          <p:cNvSpPr>
            <a:spLocks noGrp="1"/>
          </p:cNvSpPr>
          <p:nvPr>
            <p:ph type="ftr" sz="quarter" idx="11"/>
          </p:nvPr>
        </p:nvSpPr>
        <p:spPr/>
        <p:txBody>
          <a:bodyPr/>
          <a:lstStyle/>
          <a:p>
            <a:r>
              <a:rPr lang="hr-HR" smtClean="0">
                <a:solidFill>
                  <a:srgbClr val="FFFFFF"/>
                </a:solidFill>
              </a:rPr>
              <a:t>Ilaria Parodi - Paolo Parodi</a:t>
            </a:r>
            <a:endParaRPr lang="en-US" dirty="0">
              <a:solidFill>
                <a:srgbClr val="FFFFFF"/>
              </a:solidFill>
            </a:endParaRPr>
          </a:p>
        </p:txBody>
      </p:sp>
    </p:spTree>
    <p:extLst>
      <p:ext uri="{BB962C8B-B14F-4D97-AF65-F5344CB8AC3E}">
        <p14:creationId xmlns:p14="http://schemas.microsoft.com/office/powerpoint/2010/main" val="29538391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chemeClr val="tx1"/>
                </a:solidFill>
              </a:rPr>
              <a:t>RELAZIONE SULLA GESTIONE</a:t>
            </a:r>
            <a:endParaRPr lang="it-IT" sz="3600" dirty="0">
              <a:solidFill>
                <a:schemeClr val="tx1"/>
              </a:solidFill>
            </a:endParaRPr>
          </a:p>
        </p:txBody>
      </p:sp>
      <p:sp>
        <p:nvSpPr>
          <p:cNvPr id="4" name="Segnaposto testo 3"/>
          <p:cNvSpPr>
            <a:spLocks noGrp="1"/>
          </p:cNvSpPr>
          <p:nvPr>
            <p:ph type="body" idx="1"/>
          </p:nvPr>
        </p:nvSpPr>
        <p:spPr/>
        <p:txBody>
          <a:bodyPr/>
          <a:lstStyle/>
          <a:p>
            <a:r>
              <a:rPr lang="it-IT" u="sng" dirty="0" smtClean="0">
                <a:solidFill>
                  <a:srgbClr val="FF0000"/>
                </a:solidFill>
              </a:rPr>
              <a:t>CONTENUTO FLESSIBILE</a:t>
            </a:r>
            <a:endParaRPr lang="it-IT" u="sng" dirty="0">
              <a:solidFill>
                <a:srgbClr val="FF0000"/>
              </a:solidFill>
            </a:endParaRPr>
          </a:p>
        </p:txBody>
      </p:sp>
      <p:sp>
        <p:nvSpPr>
          <p:cNvPr id="5" name="Segnaposto contenuto 4"/>
          <p:cNvSpPr>
            <a:spLocks noGrp="1"/>
          </p:cNvSpPr>
          <p:nvPr>
            <p:ph sz="half" idx="2"/>
          </p:nvPr>
        </p:nvSpPr>
        <p:spPr/>
        <p:txBody>
          <a:bodyPr/>
          <a:lstStyle/>
          <a:p>
            <a:pPr>
              <a:buFont typeface="Wingdings" charset="2"/>
              <a:buChar char="q"/>
            </a:pPr>
            <a:r>
              <a:rPr lang="it-IT" b="1" dirty="0" smtClean="0">
                <a:solidFill>
                  <a:schemeClr val="tx1"/>
                </a:solidFill>
              </a:rPr>
              <a:t>SITUAZIONE COMPLESSIVA DELLE IMPRESE</a:t>
            </a:r>
          </a:p>
          <a:p>
            <a:pPr>
              <a:buFont typeface="Wingdings" charset="2"/>
              <a:buChar char="q"/>
            </a:pPr>
            <a:r>
              <a:rPr lang="it-IT" b="1" dirty="0" smtClean="0">
                <a:solidFill>
                  <a:schemeClr val="tx1"/>
                </a:solidFill>
              </a:rPr>
              <a:t>ANDAMENTO GESTIONALE GLOBALE E SETTORIALE CON PARTICOLARE RIGUARDO A:</a:t>
            </a:r>
          </a:p>
          <a:p>
            <a:pPr>
              <a:buFont typeface="Wingdings" charset="2"/>
              <a:buChar char="§"/>
            </a:pPr>
            <a:r>
              <a:rPr lang="it-IT" b="1" dirty="0" smtClean="0">
                <a:solidFill>
                  <a:schemeClr val="tx1"/>
                </a:solidFill>
              </a:rPr>
              <a:t>Costi</a:t>
            </a:r>
          </a:p>
          <a:p>
            <a:pPr>
              <a:buFont typeface="Wingdings" charset="2"/>
              <a:buChar char="§"/>
            </a:pPr>
            <a:r>
              <a:rPr lang="it-IT" b="1" dirty="0" smtClean="0">
                <a:solidFill>
                  <a:schemeClr val="tx1"/>
                </a:solidFill>
              </a:rPr>
              <a:t>Ricavi</a:t>
            </a:r>
          </a:p>
          <a:p>
            <a:pPr>
              <a:buFont typeface="Wingdings" charset="2"/>
              <a:buChar char="§"/>
            </a:pPr>
            <a:r>
              <a:rPr lang="it-IT" b="1" dirty="0" smtClean="0">
                <a:solidFill>
                  <a:schemeClr val="tx1"/>
                </a:solidFill>
              </a:rPr>
              <a:t>Investimenti</a:t>
            </a:r>
          </a:p>
          <a:p>
            <a:pPr marL="0" indent="0">
              <a:buNone/>
            </a:pPr>
            <a:endParaRPr lang="it-IT" b="1" dirty="0">
              <a:solidFill>
                <a:schemeClr val="tx1"/>
              </a:solidFill>
            </a:endParaRPr>
          </a:p>
        </p:txBody>
      </p:sp>
      <p:sp>
        <p:nvSpPr>
          <p:cNvPr id="6" name="Segnaposto testo 5"/>
          <p:cNvSpPr>
            <a:spLocks noGrp="1"/>
          </p:cNvSpPr>
          <p:nvPr>
            <p:ph type="body" sz="quarter" idx="3"/>
          </p:nvPr>
        </p:nvSpPr>
        <p:spPr/>
        <p:txBody>
          <a:bodyPr/>
          <a:lstStyle/>
          <a:p>
            <a:r>
              <a:rPr lang="it-IT" u="sng" dirty="0" smtClean="0">
                <a:solidFill>
                  <a:srgbClr val="FF0000"/>
                </a:solidFill>
              </a:rPr>
              <a:t>CONTENUTO VINCOLATO</a:t>
            </a:r>
            <a:endParaRPr lang="it-IT" u="sng" dirty="0">
              <a:solidFill>
                <a:srgbClr val="FF0000"/>
              </a:solidFill>
            </a:endParaRPr>
          </a:p>
        </p:txBody>
      </p:sp>
      <p:sp>
        <p:nvSpPr>
          <p:cNvPr id="7" name="Segnaposto contenuto 6"/>
          <p:cNvSpPr>
            <a:spLocks noGrp="1"/>
          </p:cNvSpPr>
          <p:nvPr>
            <p:ph sz="quarter" idx="4"/>
          </p:nvPr>
        </p:nvSpPr>
        <p:spPr>
          <a:xfrm>
            <a:off x="4777307" y="2174875"/>
            <a:ext cx="3717926" cy="4268040"/>
          </a:xfrm>
        </p:spPr>
        <p:txBody>
          <a:bodyPr/>
          <a:lstStyle/>
          <a:p>
            <a:pPr>
              <a:buFont typeface="Wingdings" charset="2"/>
              <a:buChar char="q"/>
            </a:pPr>
            <a:r>
              <a:rPr lang="it-IT" b="1" dirty="0" smtClean="0">
                <a:solidFill>
                  <a:srgbClr val="000000"/>
                </a:solidFill>
              </a:rPr>
              <a:t>INFORMAZIONI SULLE ATTIVITA’ DI R&amp;S</a:t>
            </a:r>
          </a:p>
          <a:p>
            <a:pPr>
              <a:buFont typeface="Wingdings" charset="2"/>
              <a:buChar char="q"/>
            </a:pPr>
            <a:r>
              <a:rPr lang="it-IT" b="1" dirty="0" smtClean="0">
                <a:solidFill>
                  <a:srgbClr val="000000"/>
                </a:solidFill>
              </a:rPr>
              <a:t>FATTI DI RILIEVO SUCCESSIVI ALLA DATA DI RIFERIMENTO  DEL BILANCIO CONSOLIDATO</a:t>
            </a:r>
          </a:p>
          <a:p>
            <a:pPr>
              <a:buFont typeface="Wingdings" charset="2"/>
              <a:buChar char="q"/>
            </a:pPr>
            <a:r>
              <a:rPr lang="it-IT" b="1" dirty="0" smtClean="0">
                <a:solidFill>
                  <a:srgbClr val="000000"/>
                </a:solidFill>
              </a:rPr>
              <a:t>EVOLUZIONE PREVEDIBILE DELLA GESTIONE</a:t>
            </a:r>
          </a:p>
          <a:p>
            <a:pPr>
              <a:buFont typeface="Wingdings" charset="2"/>
              <a:buChar char="q"/>
            </a:pPr>
            <a:r>
              <a:rPr lang="it-IT" b="1" dirty="0" smtClean="0">
                <a:solidFill>
                  <a:srgbClr val="000000"/>
                </a:solidFill>
              </a:rPr>
              <a:t>NUMERO E VALORE NOMINALE DELLE AZIONI O QUOTE DELLA CONTROLLANTE POSSEDUTE DALLA MEDESIMA O DA  CONTROLLATE </a:t>
            </a:r>
            <a:endParaRPr lang="it-IT" b="1" dirty="0">
              <a:solidFill>
                <a:srgbClr val="000000"/>
              </a:solidFill>
            </a:endParaRPr>
          </a:p>
        </p:txBody>
      </p:sp>
      <p:sp>
        <p:nvSpPr>
          <p:cNvPr id="3" name="Segnaposto numero diapositiva 2"/>
          <p:cNvSpPr>
            <a:spLocks noGrp="1"/>
          </p:cNvSpPr>
          <p:nvPr>
            <p:ph type="sldNum" sz="quarter" idx="12"/>
          </p:nvPr>
        </p:nvSpPr>
        <p:spPr/>
        <p:txBody>
          <a:bodyPr/>
          <a:lstStyle/>
          <a:p>
            <a:fld id="{8B37D5FE-740C-46F5-801A-FA5477D9711F}" type="slidenum">
              <a:rPr lang="en-US" smtClean="0"/>
              <a:pPr/>
              <a:t>58</a:t>
            </a:fld>
            <a:endParaRPr lang="en-US"/>
          </a:p>
        </p:txBody>
      </p:sp>
      <p:sp>
        <p:nvSpPr>
          <p:cNvPr id="8" name="Segnaposto piè di pagina 7"/>
          <p:cNvSpPr>
            <a:spLocks noGrp="1"/>
          </p:cNvSpPr>
          <p:nvPr>
            <p:ph type="ftr" sz="quarter" idx="11"/>
          </p:nvPr>
        </p:nvSpPr>
        <p:spPr/>
        <p:txBody>
          <a:bodyPr/>
          <a:lstStyle/>
          <a:p>
            <a:r>
              <a:rPr lang="hr-HR" smtClean="0">
                <a:solidFill>
                  <a:srgbClr val="FFFFFF"/>
                </a:solidFill>
              </a:rPr>
              <a:t>Ilaria Parodi - Paolo Parodi</a:t>
            </a:r>
            <a:endParaRPr lang="en-US" dirty="0">
              <a:solidFill>
                <a:srgbClr val="FFFFFF"/>
              </a:solidFill>
            </a:endParaRPr>
          </a:p>
        </p:txBody>
      </p:sp>
    </p:spTree>
    <p:extLst>
      <p:ext uri="{BB962C8B-B14F-4D97-AF65-F5344CB8AC3E}">
        <p14:creationId xmlns:p14="http://schemas.microsoft.com/office/powerpoint/2010/main" val="23937460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a:spLocks noGrp="1"/>
          </p:cNvSpPr>
          <p:nvPr>
            <p:ph type="title"/>
          </p:nvPr>
        </p:nvSpPr>
        <p:spPr/>
        <p:txBody>
          <a:bodyPr/>
          <a:lstStyle/>
          <a:p>
            <a:r>
              <a:rPr lang="it-IT" sz="3600" dirty="0" smtClean="0">
                <a:solidFill>
                  <a:srgbClr val="000000"/>
                </a:solidFill>
              </a:rPr>
              <a:t>PROSPETTI SUPPLEMENTARI</a:t>
            </a:r>
            <a:endParaRPr lang="it-IT" sz="3600" dirty="0">
              <a:solidFill>
                <a:srgbClr val="000000"/>
              </a:solidFill>
            </a:endParaRPr>
          </a:p>
        </p:txBody>
      </p:sp>
      <p:sp>
        <p:nvSpPr>
          <p:cNvPr id="8" name="Segnaposto contenuto 7"/>
          <p:cNvSpPr>
            <a:spLocks noGrp="1"/>
          </p:cNvSpPr>
          <p:nvPr>
            <p:ph idx="1"/>
          </p:nvPr>
        </p:nvSpPr>
        <p:spPr>
          <a:xfrm>
            <a:off x="383618" y="1232647"/>
            <a:ext cx="8518967" cy="5276417"/>
          </a:xfrm>
        </p:spPr>
        <p:txBody>
          <a:bodyPr/>
          <a:lstStyle/>
          <a:p>
            <a:endParaRPr lang="it-IT" dirty="0" smtClean="0"/>
          </a:p>
          <a:p>
            <a:pPr marL="0" indent="0">
              <a:buNone/>
            </a:pPr>
            <a:endParaRPr lang="it-IT" dirty="0"/>
          </a:p>
        </p:txBody>
      </p:sp>
      <p:sp>
        <p:nvSpPr>
          <p:cNvPr id="9" name="Nuvola 8"/>
          <p:cNvSpPr/>
          <p:nvPr/>
        </p:nvSpPr>
        <p:spPr>
          <a:xfrm>
            <a:off x="238108" y="968051"/>
            <a:ext cx="3531932" cy="2789214"/>
          </a:xfrm>
          <a:prstGeom prst="cloud">
            <a:avLst/>
          </a:prstGeom>
          <a:gradFill flip="none" rotWithShape="1">
            <a:gsLst>
              <a:gs pos="0">
                <a:schemeClr val="accent1">
                  <a:lumMod val="60000"/>
                  <a:lumOff val="40000"/>
                </a:schemeClr>
              </a:gs>
              <a:gs pos="100000">
                <a:srgbClr val="FFFFFF"/>
              </a:gs>
              <a:gs pos="50000">
                <a:schemeClr val="accent1">
                  <a:lumMod val="60000"/>
                  <a:lumOff val="40000"/>
                </a:schemeClr>
              </a:gs>
            </a:gsLst>
            <a:path path="shape">
              <a:fillToRect l="50000" t="50000" r="50000" b="50000"/>
            </a:path>
            <a:tileRect/>
          </a:gra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3366FF"/>
                </a:solidFill>
              </a:rPr>
              <a:t>RENDICONTO FINANZIARIO CONSOLIDATO</a:t>
            </a:r>
            <a:endParaRPr lang="it-IT" b="1" dirty="0">
              <a:solidFill>
                <a:srgbClr val="3366FF"/>
              </a:solidFill>
            </a:endParaRPr>
          </a:p>
        </p:txBody>
      </p:sp>
      <p:sp>
        <p:nvSpPr>
          <p:cNvPr id="10" name="Nuvola 9"/>
          <p:cNvSpPr/>
          <p:nvPr/>
        </p:nvSpPr>
        <p:spPr>
          <a:xfrm>
            <a:off x="1699825" y="3400060"/>
            <a:ext cx="4140429" cy="3333911"/>
          </a:xfrm>
          <a:prstGeom prst="cloud">
            <a:avLst/>
          </a:prstGeom>
          <a:gradFill flip="none" rotWithShape="1">
            <a:gsLst>
              <a:gs pos="0">
                <a:schemeClr val="accent1">
                  <a:lumMod val="60000"/>
                  <a:lumOff val="40000"/>
                </a:schemeClr>
              </a:gs>
              <a:gs pos="100000">
                <a:srgbClr val="FFFFFF"/>
              </a:gs>
              <a:gs pos="50000">
                <a:schemeClr val="accent1">
                  <a:lumMod val="60000"/>
                  <a:lumOff val="40000"/>
                </a:schemeClr>
              </a:gs>
            </a:gsLst>
            <a:path path="shape">
              <a:fillToRect l="50000" t="50000" r="50000" b="50000"/>
            </a:path>
            <a:tileRect/>
          </a:gra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3366FF"/>
                </a:solidFill>
              </a:rPr>
              <a:t>PROSPETTO DI RACCORDO TRA PATRIMONIO NETTO E RISULTATO ECONOMICO DELLA CONTROLLANTE E CONSOLIDATO</a:t>
            </a:r>
            <a:endParaRPr lang="it-IT" b="1" dirty="0">
              <a:solidFill>
                <a:srgbClr val="3366FF"/>
              </a:solidFill>
            </a:endParaRPr>
          </a:p>
        </p:txBody>
      </p:sp>
      <p:sp>
        <p:nvSpPr>
          <p:cNvPr id="11" name="Nuvola 10"/>
          <p:cNvSpPr/>
          <p:nvPr/>
        </p:nvSpPr>
        <p:spPr>
          <a:xfrm>
            <a:off x="5172781" y="1232647"/>
            <a:ext cx="3531932" cy="2789214"/>
          </a:xfrm>
          <a:prstGeom prst="cloud">
            <a:avLst/>
          </a:prstGeom>
          <a:gradFill flip="none" rotWithShape="1">
            <a:gsLst>
              <a:gs pos="0">
                <a:schemeClr val="accent1">
                  <a:lumMod val="60000"/>
                  <a:lumOff val="40000"/>
                </a:schemeClr>
              </a:gs>
              <a:gs pos="100000">
                <a:srgbClr val="FFFFFF"/>
              </a:gs>
              <a:gs pos="50000">
                <a:schemeClr val="accent1">
                  <a:lumMod val="60000"/>
                  <a:lumOff val="40000"/>
                </a:schemeClr>
              </a:gs>
            </a:gsLst>
            <a:path path="shape">
              <a:fillToRect l="50000" t="50000" r="50000" b="50000"/>
            </a:path>
            <a:tileRect/>
          </a:gra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it-IT" b="1" dirty="0" smtClean="0">
                <a:solidFill>
                  <a:srgbClr val="3366FF"/>
                </a:solidFill>
              </a:rPr>
              <a:t>PROSPETTO DEI MOVIMENTI DEL PATRIMONIO NETTO CONSOLIDATO</a:t>
            </a:r>
            <a:endParaRPr lang="it-IT" b="1" dirty="0">
              <a:solidFill>
                <a:srgbClr val="3366FF"/>
              </a:solidFill>
            </a:endParaRPr>
          </a:p>
        </p:txBody>
      </p:sp>
      <p:sp>
        <p:nvSpPr>
          <p:cNvPr id="2" name="Segnaposto numero diapositiva 1"/>
          <p:cNvSpPr>
            <a:spLocks noGrp="1"/>
          </p:cNvSpPr>
          <p:nvPr>
            <p:ph type="sldNum" sz="quarter" idx="12"/>
          </p:nvPr>
        </p:nvSpPr>
        <p:spPr/>
        <p:txBody>
          <a:bodyPr/>
          <a:lstStyle/>
          <a:p>
            <a:fld id="{8B37D5FE-740C-46F5-801A-FA5477D9711F}" type="slidenum">
              <a:rPr lang="en-US" smtClean="0"/>
              <a:pPr/>
              <a:t>59</a:t>
            </a:fld>
            <a:endParaRPr lang="en-US"/>
          </a:p>
        </p:txBody>
      </p:sp>
      <p:sp>
        <p:nvSpPr>
          <p:cNvPr id="3" name="Segnaposto piè di pagina 2"/>
          <p:cNvSpPr>
            <a:spLocks noGrp="1"/>
          </p:cNvSpPr>
          <p:nvPr>
            <p:ph type="ftr" sz="quarter" idx="11"/>
          </p:nvPr>
        </p:nvSpPr>
        <p:spPr/>
        <p:txBody>
          <a:bodyPr/>
          <a:lstStyle/>
          <a:p>
            <a:r>
              <a:rPr lang="hr-HR" smtClean="0">
                <a:solidFill>
                  <a:srgbClr val="FFFFFF"/>
                </a:solidFill>
              </a:rPr>
              <a:t>Ilaria Parodi - Paolo Parodi</a:t>
            </a:r>
            <a:endParaRPr lang="en-US" dirty="0">
              <a:solidFill>
                <a:srgbClr val="FFFFFF"/>
              </a:solidFill>
            </a:endParaRPr>
          </a:p>
        </p:txBody>
      </p:sp>
    </p:spTree>
    <p:extLst>
      <p:ext uri="{BB962C8B-B14F-4D97-AF65-F5344CB8AC3E}">
        <p14:creationId xmlns:p14="http://schemas.microsoft.com/office/powerpoint/2010/main" val="3588810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egnaposto numero diapositiva 2"/>
          <p:cNvSpPr>
            <a:spLocks noGrp="1"/>
          </p:cNvSpPr>
          <p:nvPr>
            <p:ph type="sldNum" sz="quarter" idx="11"/>
          </p:nvPr>
        </p:nvSpPr>
        <p:spPr>
          <a:noFill/>
        </p:spPr>
        <p:txBody>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fld id="{732D9FDB-DC24-41FF-AB66-C6F068E86806}" type="slidenum">
              <a:rPr lang="it-IT" altLang="it-IT" sz="1200" smtClean="0">
                <a:latin typeface="Arial Black" pitchFamily="34" charset="0"/>
              </a:rPr>
              <a:pPr eaLnBrk="1" hangingPunct="1">
                <a:spcBef>
                  <a:spcPct val="0"/>
                </a:spcBef>
                <a:buClrTx/>
                <a:buSzTx/>
                <a:buFontTx/>
                <a:buNone/>
              </a:pPr>
              <a:t>6</a:t>
            </a:fld>
            <a:endParaRPr lang="it-IT" altLang="it-IT" sz="1200" smtClean="0">
              <a:latin typeface="Arial Black" pitchFamily="34" charset="0"/>
            </a:endParaRPr>
          </a:p>
        </p:txBody>
      </p:sp>
      <p:sp>
        <p:nvSpPr>
          <p:cNvPr id="21508" name="Text Box 2"/>
          <p:cNvSpPr txBox="1">
            <a:spLocks noChangeArrowheads="1"/>
          </p:cNvSpPr>
          <p:nvPr/>
        </p:nvSpPr>
        <p:spPr bwMode="auto">
          <a:xfrm>
            <a:off x="287338" y="199196"/>
            <a:ext cx="8426450" cy="460375"/>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it-IT" altLang="it-IT" sz="2400" b="1" dirty="0" smtClean="0"/>
              <a:t>Posizione MIUR</a:t>
            </a:r>
            <a:endParaRPr lang="it-IT" altLang="it-IT" sz="2400" b="1" dirty="0"/>
          </a:p>
        </p:txBody>
      </p:sp>
      <p:sp>
        <p:nvSpPr>
          <p:cNvPr id="21509" name="Text Box 3"/>
          <p:cNvSpPr txBox="1">
            <a:spLocks noChangeArrowheads="1"/>
          </p:cNvSpPr>
          <p:nvPr/>
        </p:nvSpPr>
        <p:spPr bwMode="auto">
          <a:xfrm>
            <a:off x="2484438" y="2060575"/>
            <a:ext cx="2016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it-IT" altLang="it-IT" sz="2000" i="1"/>
          </a:p>
        </p:txBody>
      </p:sp>
      <p:sp>
        <p:nvSpPr>
          <p:cNvPr id="21510" name="Text Box 4"/>
          <p:cNvSpPr txBox="1">
            <a:spLocks noChangeArrowheads="1"/>
          </p:cNvSpPr>
          <p:nvPr/>
        </p:nvSpPr>
        <p:spPr bwMode="auto">
          <a:xfrm>
            <a:off x="250825" y="899782"/>
            <a:ext cx="8569325" cy="452431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r>
              <a:rPr lang="it-IT" sz="2400" dirty="0" smtClean="0"/>
              <a:t>Ciò </a:t>
            </a:r>
            <a:r>
              <a:rPr lang="it-IT" sz="2400" dirty="0"/>
              <a:t>posto, il MIUR </a:t>
            </a:r>
            <a:r>
              <a:rPr lang="it-IT" sz="2400" dirty="0" err="1"/>
              <a:t>ritene</a:t>
            </a:r>
            <a:r>
              <a:rPr lang="it-IT" sz="2400" dirty="0"/>
              <a:t> che l’obbligo di approvazione del bilancio consolidato per le università statali si applichi inequivocabilmente a decorrere dall’esercizio 2016, ma, transitoriamente, in assenza di uno specifico termine, le Università, dopo aver provveduto all’approvazione del bilancio di esercizio 2016 nei termini previsti dalla Legge vigente, potranno ottemperare a tale ulteriore obbligo del bilancio consolidato, non appena risulteranno nella condizione di poter procedere avendo la disponibilità dei dati dei bilanci dello stesso esercizio 2016, da consolidare, approvati dai soggetti appartenenti al “gruppo Università”, secondo procedure, criteri e principi indicati nel D.I. n. 248/2016</a:t>
            </a:r>
            <a:r>
              <a:rPr lang="it-IT" sz="2400" dirty="0" smtClean="0"/>
              <a:t>.</a:t>
            </a:r>
            <a:endParaRPr lang="it-IT" sz="2400" dirty="0"/>
          </a:p>
        </p:txBody>
      </p:sp>
    </p:spTree>
    <p:extLst>
      <p:ext uri="{BB962C8B-B14F-4D97-AF65-F5344CB8AC3E}">
        <p14:creationId xmlns:p14="http://schemas.microsoft.com/office/powerpoint/2010/main" val="3242839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600" dirty="0" smtClean="0">
                <a:solidFill>
                  <a:schemeClr val="tx1"/>
                </a:solidFill>
              </a:rPr>
              <a:t>RENDICONTO FINANZIARIO CONSOLIDATO</a:t>
            </a:r>
            <a:endParaRPr lang="it-IT" sz="3600" dirty="0">
              <a:solidFill>
                <a:schemeClr val="tx1"/>
              </a:solidFill>
            </a:endParaRPr>
          </a:p>
        </p:txBody>
      </p:sp>
      <p:sp>
        <p:nvSpPr>
          <p:cNvPr id="3" name="Segnaposto contenuto 2"/>
          <p:cNvSpPr>
            <a:spLocks noGrp="1"/>
          </p:cNvSpPr>
          <p:nvPr>
            <p:ph idx="1"/>
          </p:nvPr>
        </p:nvSpPr>
        <p:spPr>
          <a:xfrm>
            <a:off x="945691" y="2301381"/>
            <a:ext cx="7232650" cy="2725946"/>
          </a:xfrm>
        </p:spPr>
        <p:txBody>
          <a:bodyPr/>
          <a:lstStyle/>
          <a:p>
            <a:r>
              <a:rPr lang="it-IT" b="1" dirty="0" smtClean="0">
                <a:solidFill>
                  <a:srgbClr val="000000"/>
                </a:solidFill>
              </a:rPr>
              <a:t>FUNZIONALE ALL’ANALISI DELLA DINAMICA FINANZIARIA E MONETARIA</a:t>
            </a:r>
          </a:p>
          <a:p>
            <a:r>
              <a:rPr lang="it-IT" b="1" dirty="0" smtClean="0">
                <a:solidFill>
                  <a:srgbClr val="000000"/>
                </a:solidFill>
              </a:rPr>
              <a:t>MEDESIMO RUOLO DEL RENDICONTO DELLA SINGOLA IMPRESA</a:t>
            </a:r>
            <a:endParaRPr lang="it-IT" b="1" dirty="0">
              <a:solidFill>
                <a:srgbClr val="000000"/>
              </a:solidFill>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60</a:t>
            </a:fld>
            <a:endParaRPr lang="en-US"/>
          </a:p>
        </p:txBody>
      </p:sp>
      <p:sp>
        <p:nvSpPr>
          <p:cNvPr id="5" name="Segnaposto piè di pagina 4"/>
          <p:cNvSpPr>
            <a:spLocks noGrp="1"/>
          </p:cNvSpPr>
          <p:nvPr>
            <p:ph type="ftr" sz="quarter" idx="11"/>
          </p:nvPr>
        </p:nvSpPr>
        <p:spPr/>
        <p:txBody>
          <a:bodyPr/>
          <a:lstStyle/>
          <a:p>
            <a:r>
              <a:rPr lang="hr-HR" smtClean="0">
                <a:solidFill>
                  <a:srgbClr val="FFFFFF"/>
                </a:solidFill>
              </a:rPr>
              <a:t>Ilaria Parodi - Paolo Parodi</a:t>
            </a:r>
            <a:endParaRPr lang="en-US" dirty="0">
              <a:solidFill>
                <a:srgbClr val="FFFFFF"/>
              </a:solidFill>
            </a:endParaRPr>
          </a:p>
        </p:txBody>
      </p:sp>
    </p:spTree>
    <p:extLst>
      <p:ext uri="{BB962C8B-B14F-4D97-AF65-F5344CB8AC3E}">
        <p14:creationId xmlns:p14="http://schemas.microsoft.com/office/powerpoint/2010/main" val="19122180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79463" y="89646"/>
            <a:ext cx="7583488" cy="1669918"/>
          </a:xfrm>
        </p:spPr>
        <p:txBody>
          <a:bodyPr/>
          <a:lstStyle/>
          <a:p>
            <a:r>
              <a:rPr lang="it-IT" sz="3600" dirty="0" smtClean="0">
                <a:solidFill>
                  <a:schemeClr val="tx1"/>
                </a:solidFill>
              </a:rPr>
              <a:t>PROSPETTO DEI MOVIMENTI DEL PATRIMONIO NETTO CONSOLIDATO</a:t>
            </a:r>
            <a:endParaRPr lang="it-IT" sz="3600" dirty="0">
              <a:solidFill>
                <a:schemeClr val="tx1"/>
              </a:solidFill>
            </a:endParaRPr>
          </a:p>
        </p:txBody>
      </p:sp>
      <p:sp>
        <p:nvSpPr>
          <p:cNvPr id="3" name="Segnaposto contenuto 2"/>
          <p:cNvSpPr>
            <a:spLocks noGrp="1"/>
          </p:cNvSpPr>
          <p:nvPr>
            <p:ph idx="1"/>
          </p:nvPr>
        </p:nvSpPr>
        <p:spPr>
          <a:xfrm>
            <a:off x="955675" y="2672421"/>
            <a:ext cx="7232650" cy="2910557"/>
          </a:xfrm>
        </p:spPr>
        <p:txBody>
          <a:bodyPr/>
          <a:lstStyle/>
          <a:p>
            <a:r>
              <a:rPr lang="it-IT" b="1" dirty="0" smtClean="0">
                <a:solidFill>
                  <a:schemeClr val="tx1"/>
                </a:solidFill>
              </a:rPr>
              <a:t>ANALISI DEL PATRIMONIO NETTO DELLA CAPOGRUPPO E DEI TERZI</a:t>
            </a:r>
          </a:p>
          <a:p>
            <a:r>
              <a:rPr lang="it-IT" b="1" dirty="0" smtClean="0">
                <a:solidFill>
                  <a:schemeClr val="tx1"/>
                </a:solidFill>
              </a:rPr>
              <a:t>ENFASI AI VALORI CONNESSI A CONSOLIDAMENTO</a:t>
            </a:r>
            <a:endParaRPr lang="it-IT" b="1" dirty="0">
              <a:solidFill>
                <a:schemeClr val="tx1"/>
              </a:solidFill>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61</a:t>
            </a:fld>
            <a:endParaRPr lang="en-US"/>
          </a:p>
        </p:txBody>
      </p:sp>
      <p:sp>
        <p:nvSpPr>
          <p:cNvPr id="5" name="Segnaposto piè di pagina 4"/>
          <p:cNvSpPr>
            <a:spLocks noGrp="1"/>
          </p:cNvSpPr>
          <p:nvPr>
            <p:ph type="ftr" sz="quarter" idx="11"/>
          </p:nvPr>
        </p:nvSpPr>
        <p:spPr/>
        <p:txBody>
          <a:bodyPr/>
          <a:lstStyle/>
          <a:p>
            <a:r>
              <a:rPr lang="hr-HR" smtClean="0">
                <a:solidFill>
                  <a:srgbClr val="FFFFFF"/>
                </a:solidFill>
              </a:rPr>
              <a:t>Ilaria Parodi - Paolo Parodi</a:t>
            </a:r>
            <a:endParaRPr lang="en-US" dirty="0">
              <a:solidFill>
                <a:srgbClr val="FFFFFF"/>
              </a:solidFill>
            </a:endParaRPr>
          </a:p>
        </p:txBody>
      </p:sp>
    </p:spTree>
    <p:extLst>
      <p:ext uri="{BB962C8B-B14F-4D97-AF65-F5344CB8AC3E}">
        <p14:creationId xmlns:p14="http://schemas.microsoft.com/office/powerpoint/2010/main" val="29148046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79463" y="89647"/>
            <a:ext cx="7583488" cy="1643457"/>
          </a:xfrm>
        </p:spPr>
        <p:txBody>
          <a:bodyPr/>
          <a:lstStyle/>
          <a:p>
            <a:r>
              <a:rPr lang="it-IT" sz="3200" dirty="0" smtClean="0">
                <a:solidFill>
                  <a:srgbClr val="000000"/>
                </a:solidFill>
              </a:rPr>
              <a:t>PROSPETTO DI RACCORDO TRA PN E RISULTATO ECONOMICO DELLA CONTROLLANTE E CONSOLIDATO</a:t>
            </a:r>
            <a:endParaRPr lang="it-IT" sz="3200" dirty="0">
              <a:solidFill>
                <a:srgbClr val="000000"/>
              </a:solidFill>
            </a:endParaRPr>
          </a:p>
        </p:txBody>
      </p:sp>
      <p:sp>
        <p:nvSpPr>
          <p:cNvPr id="3" name="Segnaposto contenuto 2"/>
          <p:cNvSpPr>
            <a:spLocks noGrp="1"/>
          </p:cNvSpPr>
          <p:nvPr>
            <p:ph idx="1"/>
          </p:nvPr>
        </p:nvSpPr>
        <p:spPr>
          <a:xfrm>
            <a:off x="423304" y="1614036"/>
            <a:ext cx="8267630" cy="5093475"/>
          </a:xfrm>
        </p:spPr>
        <p:txBody>
          <a:bodyPr/>
          <a:lstStyle/>
          <a:p>
            <a:r>
              <a:rPr lang="it-IT" b="1" dirty="0" smtClean="0">
                <a:solidFill>
                  <a:srgbClr val="000000"/>
                </a:solidFill>
              </a:rPr>
              <a:t>EFFETTI PRODOTTI DALLE RETTIFICHE DI CONSOLIDAMENTO</a:t>
            </a:r>
          </a:p>
          <a:p>
            <a:pPr>
              <a:buFont typeface="Wingdings" charset="2"/>
              <a:buChar char="ü"/>
            </a:pPr>
            <a:r>
              <a:rPr lang="it-IT" sz="1800" b="1" dirty="0" smtClean="0">
                <a:solidFill>
                  <a:srgbClr val="000000"/>
                </a:solidFill>
              </a:rPr>
              <a:t>Modifica dei criteri valutativi</a:t>
            </a:r>
          </a:p>
          <a:p>
            <a:pPr>
              <a:buFont typeface="Wingdings" charset="2"/>
              <a:buChar char="ü"/>
            </a:pPr>
            <a:r>
              <a:rPr lang="it-IT" sz="1800" b="1" dirty="0" smtClean="0">
                <a:solidFill>
                  <a:srgbClr val="000000"/>
                </a:solidFill>
              </a:rPr>
              <a:t>Eliminazione interferenza fiscale</a:t>
            </a:r>
          </a:p>
          <a:p>
            <a:pPr>
              <a:buFont typeface="Wingdings" charset="2"/>
              <a:buChar char="ü"/>
            </a:pPr>
            <a:r>
              <a:rPr lang="it-IT" sz="1800" b="1" dirty="0" smtClean="0">
                <a:solidFill>
                  <a:srgbClr val="000000"/>
                </a:solidFill>
              </a:rPr>
              <a:t>Eliminazione dividendi/risultati </a:t>
            </a:r>
            <a:r>
              <a:rPr lang="it-IT" sz="1800" b="1" dirty="0" err="1" smtClean="0">
                <a:solidFill>
                  <a:srgbClr val="000000"/>
                </a:solidFill>
              </a:rPr>
              <a:t>intragruppo</a:t>
            </a:r>
            <a:endParaRPr lang="it-IT" sz="1800" b="1" dirty="0" smtClean="0">
              <a:solidFill>
                <a:srgbClr val="000000"/>
              </a:solidFill>
            </a:endParaRPr>
          </a:p>
          <a:p>
            <a:pPr>
              <a:buFont typeface="Wingdings" charset="2"/>
              <a:buChar char="ü"/>
            </a:pPr>
            <a:r>
              <a:rPr lang="it-IT" sz="1800" b="1" dirty="0" smtClean="0">
                <a:solidFill>
                  <a:srgbClr val="000000"/>
                </a:solidFill>
              </a:rPr>
              <a:t>Differenza di consolidamento</a:t>
            </a:r>
          </a:p>
          <a:p>
            <a:pPr>
              <a:buFont typeface="Wingdings" charset="2"/>
              <a:buChar char="ü"/>
            </a:pPr>
            <a:r>
              <a:rPr lang="it-IT" sz="1800" b="1" dirty="0" smtClean="0">
                <a:solidFill>
                  <a:srgbClr val="000000"/>
                </a:solidFill>
              </a:rPr>
              <a:t>Quota parte di risultati economici di pertinenza della capogruppo</a:t>
            </a:r>
          </a:p>
          <a:p>
            <a:pPr>
              <a:buFont typeface="Wingdings" charset="2"/>
              <a:buChar char="ü"/>
            </a:pPr>
            <a:r>
              <a:rPr lang="it-IT" sz="1800" b="1" dirty="0" smtClean="0">
                <a:solidFill>
                  <a:srgbClr val="000000"/>
                </a:solidFill>
              </a:rPr>
              <a:t>Capitale e riserve imprese consolidate</a:t>
            </a:r>
          </a:p>
          <a:p>
            <a:pPr>
              <a:buFont typeface="Wingdings" charset="2"/>
              <a:buChar char="ü"/>
            </a:pPr>
            <a:r>
              <a:rPr lang="it-IT" sz="1800" b="1" dirty="0" smtClean="0">
                <a:solidFill>
                  <a:srgbClr val="000000"/>
                </a:solidFill>
              </a:rPr>
              <a:t>Valore di carico delle partecipazioni</a:t>
            </a:r>
          </a:p>
          <a:p>
            <a:pPr>
              <a:buFont typeface="Wingdings" charset="2"/>
              <a:buChar char="ü"/>
            </a:pPr>
            <a:r>
              <a:rPr lang="it-IT" sz="1800" b="1" dirty="0" smtClean="0">
                <a:solidFill>
                  <a:srgbClr val="000000"/>
                </a:solidFill>
              </a:rPr>
              <a:t>Interessi di minoranza</a:t>
            </a:r>
          </a:p>
          <a:p>
            <a:pPr>
              <a:buFont typeface="Wingdings" charset="2"/>
              <a:buChar char="ü"/>
            </a:pPr>
            <a:endParaRPr lang="it-IT" sz="1800" b="1" dirty="0" smtClean="0">
              <a:solidFill>
                <a:srgbClr val="000000"/>
              </a:solidFill>
            </a:endParaRPr>
          </a:p>
          <a:p>
            <a:pPr>
              <a:buFont typeface="Wingdings" charset="2"/>
              <a:buChar char="ü"/>
            </a:pPr>
            <a:endParaRPr lang="it-IT" sz="1800" b="1" dirty="0" smtClean="0">
              <a:solidFill>
                <a:srgbClr val="000000"/>
              </a:solidFill>
            </a:endParaRPr>
          </a:p>
          <a:p>
            <a:pPr>
              <a:buFont typeface="Wingdings" charset="2"/>
              <a:buChar char="ü"/>
            </a:pPr>
            <a:endParaRPr lang="it-IT" sz="1800" b="1" dirty="0">
              <a:solidFill>
                <a:srgbClr val="000000"/>
              </a:solidFill>
            </a:endParaRPr>
          </a:p>
        </p:txBody>
      </p:sp>
      <p:sp>
        <p:nvSpPr>
          <p:cNvPr id="4" name="Segnaposto numero diapositiva 3"/>
          <p:cNvSpPr>
            <a:spLocks noGrp="1"/>
          </p:cNvSpPr>
          <p:nvPr>
            <p:ph type="sldNum" sz="quarter" idx="12"/>
          </p:nvPr>
        </p:nvSpPr>
        <p:spPr/>
        <p:txBody>
          <a:bodyPr/>
          <a:lstStyle/>
          <a:p>
            <a:fld id="{8B37D5FE-740C-46F5-801A-FA5477D9711F}" type="slidenum">
              <a:rPr lang="en-US" smtClean="0"/>
              <a:pPr/>
              <a:t>62</a:t>
            </a:fld>
            <a:endParaRPr lang="en-US"/>
          </a:p>
        </p:txBody>
      </p:sp>
      <p:sp>
        <p:nvSpPr>
          <p:cNvPr id="5" name="Segnaposto piè di pagina 4"/>
          <p:cNvSpPr>
            <a:spLocks noGrp="1"/>
          </p:cNvSpPr>
          <p:nvPr>
            <p:ph type="ftr" sz="quarter" idx="11"/>
          </p:nvPr>
        </p:nvSpPr>
        <p:spPr>
          <a:xfrm>
            <a:off x="7348490" y="6354762"/>
            <a:ext cx="1660191" cy="365125"/>
          </a:xfrm>
        </p:spPr>
        <p:txBody>
          <a:bodyPr/>
          <a:lstStyle/>
          <a:p>
            <a:r>
              <a:rPr lang="hr-HR" smtClean="0"/>
              <a:t>Ilaria Parodi - Paolo Parodi</a:t>
            </a:r>
            <a:endParaRPr lang="en-US" dirty="0"/>
          </a:p>
        </p:txBody>
      </p:sp>
    </p:spTree>
    <p:extLst>
      <p:ext uri="{BB962C8B-B14F-4D97-AF65-F5344CB8AC3E}">
        <p14:creationId xmlns:p14="http://schemas.microsoft.com/office/powerpoint/2010/main" val="1783180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egnaposto numero diapositiva 2"/>
          <p:cNvSpPr>
            <a:spLocks noGrp="1"/>
          </p:cNvSpPr>
          <p:nvPr>
            <p:ph type="sldNum" sz="quarter" idx="11"/>
          </p:nvPr>
        </p:nvSpPr>
        <p:spPr>
          <a:noFill/>
        </p:spPr>
        <p:txBody>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fld id="{732D9FDB-DC24-41FF-AB66-C6F068E86806}" type="slidenum">
              <a:rPr lang="it-IT" altLang="it-IT" sz="1200" smtClean="0">
                <a:latin typeface="Arial Black" pitchFamily="34" charset="0"/>
              </a:rPr>
              <a:pPr eaLnBrk="1" hangingPunct="1">
                <a:spcBef>
                  <a:spcPct val="0"/>
                </a:spcBef>
                <a:buClrTx/>
                <a:buSzTx/>
                <a:buFontTx/>
                <a:buNone/>
              </a:pPr>
              <a:t>7</a:t>
            </a:fld>
            <a:endParaRPr lang="it-IT" altLang="it-IT" sz="1200" smtClean="0">
              <a:latin typeface="Arial Black" pitchFamily="34" charset="0"/>
            </a:endParaRPr>
          </a:p>
        </p:txBody>
      </p:sp>
      <p:sp>
        <p:nvSpPr>
          <p:cNvPr id="21508" name="Text Box 2"/>
          <p:cNvSpPr txBox="1">
            <a:spLocks noChangeArrowheads="1"/>
          </p:cNvSpPr>
          <p:nvPr/>
        </p:nvSpPr>
        <p:spPr bwMode="auto">
          <a:xfrm>
            <a:off x="287338" y="429384"/>
            <a:ext cx="8426450" cy="460375"/>
          </a:xfrm>
          <a:prstGeom prst="rect">
            <a:avLst/>
          </a:prstGeom>
          <a:noFill/>
          <a:ln w="57150" cmpd="thinThick">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it-IT" altLang="it-IT" sz="2400" b="1" dirty="0" smtClean="0"/>
              <a:t>Stato dell’arte</a:t>
            </a:r>
            <a:endParaRPr lang="it-IT" altLang="it-IT" sz="2400" b="1" dirty="0"/>
          </a:p>
        </p:txBody>
      </p:sp>
      <p:sp>
        <p:nvSpPr>
          <p:cNvPr id="21509" name="Text Box 3"/>
          <p:cNvSpPr txBox="1">
            <a:spLocks noChangeArrowheads="1"/>
          </p:cNvSpPr>
          <p:nvPr/>
        </p:nvSpPr>
        <p:spPr bwMode="auto">
          <a:xfrm>
            <a:off x="2484438" y="2060575"/>
            <a:ext cx="2016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it-IT" altLang="it-IT" sz="2000" i="1"/>
          </a:p>
        </p:txBody>
      </p:sp>
      <p:sp>
        <p:nvSpPr>
          <p:cNvPr id="21510" name="Text Box 4"/>
          <p:cNvSpPr txBox="1">
            <a:spLocks noChangeArrowheads="1"/>
          </p:cNvSpPr>
          <p:nvPr/>
        </p:nvSpPr>
        <p:spPr bwMode="auto">
          <a:xfrm>
            <a:off x="250825" y="1227328"/>
            <a:ext cx="8569325" cy="39703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eaLnBrk="0" hangingPunct="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it-IT" sz="2800" dirty="0" smtClean="0"/>
              <a:t>Occorre dunque procedere, anche dopo l’ avvenuta approvazione del bilancio d’esercizio 2016, con l’attivazione delle operazioni propedeutiche alla redazione del consolidato.</a:t>
            </a:r>
          </a:p>
          <a:p>
            <a:pPr eaLnBrk="1" hangingPunct="1">
              <a:spcBef>
                <a:spcPct val="0"/>
              </a:spcBef>
              <a:buClrTx/>
              <a:buSzTx/>
              <a:buFontTx/>
              <a:buNone/>
            </a:pPr>
            <a:endParaRPr lang="it-IT" altLang="it-IT" sz="2800" dirty="0"/>
          </a:p>
          <a:p>
            <a:pPr eaLnBrk="1" hangingPunct="1">
              <a:spcBef>
                <a:spcPct val="0"/>
              </a:spcBef>
              <a:buClrTx/>
              <a:buSzTx/>
              <a:buFontTx/>
              <a:buNone/>
            </a:pPr>
            <a:r>
              <a:rPr lang="it-IT" altLang="it-IT" sz="2800" dirty="0" smtClean="0"/>
              <a:t>La prima di esse è costituita dalla verifica dell’esistenza delle condizioni in base alle quali sorge l’obbligo ed alla definizione dell’area di consolidamento</a:t>
            </a:r>
            <a:endParaRPr lang="it-IT" altLang="it-IT" sz="2800" dirty="0"/>
          </a:p>
        </p:txBody>
      </p:sp>
    </p:spTree>
    <p:extLst>
      <p:ext uri="{BB962C8B-B14F-4D97-AF65-F5344CB8AC3E}">
        <p14:creationId xmlns:p14="http://schemas.microsoft.com/office/powerpoint/2010/main" val="302012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sz="4400" dirty="0" smtClean="0">
                <a:solidFill>
                  <a:schemeClr val="tx1"/>
                </a:solidFill>
              </a:rPr>
              <a:t>NORMATIVA E </a:t>
            </a:r>
            <a:br>
              <a:rPr lang="it-IT" sz="4400" dirty="0" smtClean="0">
                <a:solidFill>
                  <a:schemeClr val="tx1"/>
                </a:solidFill>
              </a:rPr>
            </a:br>
            <a:r>
              <a:rPr lang="it-IT" sz="4400" dirty="0" smtClean="0">
                <a:solidFill>
                  <a:schemeClr val="tx1"/>
                </a:solidFill>
              </a:rPr>
              <a:t>PRINCIPI CONTABILI</a:t>
            </a:r>
            <a:endParaRPr lang="it-IT" sz="4400" dirty="0">
              <a:solidFill>
                <a:schemeClr val="tx1"/>
              </a:solidFill>
            </a:endParaRPr>
          </a:p>
        </p:txBody>
      </p:sp>
      <p:sp>
        <p:nvSpPr>
          <p:cNvPr id="6" name="Segnaposto testo 5"/>
          <p:cNvSpPr>
            <a:spLocks noGrp="1"/>
          </p:cNvSpPr>
          <p:nvPr>
            <p:ph type="body" idx="1"/>
          </p:nvPr>
        </p:nvSpPr>
        <p:spPr/>
        <p:txBody>
          <a:bodyPr/>
          <a:lstStyle/>
          <a:p>
            <a:r>
              <a:rPr lang="it-IT" dirty="0" smtClean="0">
                <a:solidFill>
                  <a:srgbClr val="0000FF"/>
                </a:solidFill>
                <a:latin typeface="Times New Roman"/>
                <a:cs typeface="Times New Roman"/>
              </a:rPr>
              <a:t>NORMATIVA GENERALE</a:t>
            </a:r>
            <a:endParaRPr lang="it-IT" dirty="0">
              <a:solidFill>
                <a:srgbClr val="0000FF"/>
              </a:solidFill>
              <a:latin typeface="Times New Roman"/>
              <a:cs typeface="Times New Roman"/>
            </a:endParaRPr>
          </a:p>
        </p:txBody>
      </p:sp>
      <p:sp>
        <p:nvSpPr>
          <p:cNvPr id="9" name="Segnaposto contenuto 8"/>
          <p:cNvSpPr>
            <a:spLocks noGrp="1"/>
          </p:cNvSpPr>
          <p:nvPr>
            <p:ph sz="half" idx="2"/>
          </p:nvPr>
        </p:nvSpPr>
        <p:spPr>
          <a:xfrm>
            <a:off x="340425" y="2201610"/>
            <a:ext cx="4155375" cy="4522705"/>
          </a:xfrm>
        </p:spPr>
        <p:txBody>
          <a:bodyPr>
            <a:normAutofit/>
          </a:bodyPr>
          <a:lstStyle/>
          <a:p>
            <a:pPr>
              <a:buFont typeface="Wingdings" charset="2"/>
              <a:buChar char="v"/>
            </a:pPr>
            <a:r>
              <a:rPr lang="it-IT" sz="2400" b="1" dirty="0" smtClean="0">
                <a:solidFill>
                  <a:schemeClr val="tx1"/>
                </a:solidFill>
                <a:latin typeface="Times New Roman"/>
                <a:cs typeface="Times New Roman"/>
              </a:rPr>
              <a:t> </a:t>
            </a:r>
            <a:r>
              <a:rPr lang="it-IT" sz="2400" b="1" dirty="0" err="1" smtClean="0">
                <a:solidFill>
                  <a:schemeClr val="tx1"/>
                </a:solidFill>
                <a:latin typeface="Times New Roman"/>
                <a:cs typeface="Times New Roman"/>
              </a:rPr>
              <a:t>D.Lgs.</a:t>
            </a:r>
            <a:r>
              <a:rPr lang="it-IT" sz="2400" b="1" dirty="0" smtClean="0">
                <a:solidFill>
                  <a:schemeClr val="tx1"/>
                </a:solidFill>
                <a:latin typeface="Times New Roman"/>
                <a:cs typeface="Times New Roman"/>
              </a:rPr>
              <a:t> 9 aprile 1991, n. 127</a:t>
            </a:r>
          </a:p>
          <a:p>
            <a:pPr>
              <a:buFont typeface="Wingdings" charset="2"/>
              <a:buChar char="v"/>
            </a:pPr>
            <a:r>
              <a:rPr lang="it-IT" sz="2400" b="1" dirty="0">
                <a:solidFill>
                  <a:schemeClr val="tx1"/>
                </a:solidFill>
                <a:latin typeface="Times New Roman"/>
                <a:cs typeface="Times New Roman"/>
              </a:rPr>
              <a:t> </a:t>
            </a:r>
            <a:r>
              <a:rPr lang="it-IT" sz="2400" b="1" dirty="0" smtClean="0">
                <a:solidFill>
                  <a:schemeClr val="tx1"/>
                </a:solidFill>
                <a:latin typeface="Times New Roman"/>
                <a:cs typeface="Times New Roman"/>
              </a:rPr>
              <a:t>Principio contabile n. 17 O.I.C.  – ultima modifica agosto 2014 (bilancio consolidato).</a:t>
            </a:r>
          </a:p>
          <a:p>
            <a:pPr>
              <a:buFont typeface="Wingdings" charset="2"/>
              <a:buChar char="v"/>
            </a:pPr>
            <a:r>
              <a:rPr lang="it-IT" sz="2400" b="1" dirty="0">
                <a:solidFill>
                  <a:srgbClr val="000000"/>
                </a:solidFill>
                <a:latin typeface="Times New Roman"/>
                <a:cs typeface="Times New Roman"/>
              </a:rPr>
              <a:t> Principio contabile n. </a:t>
            </a:r>
            <a:r>
              <a:rPr lang="it-IT" sz="2400" b="1" dirty="0" smtClean="0">
                <a:solidFill>
                  <a:srgbClr val="000000"/>
                </a:solidFill>
                <a:latin typeface="Times New Roman"/>
                <a:cs typeface="Times New Roman"/>
              </a:rPr>
              <a:t>21 O.I.C</a:t>
            </a:r>
            <a:r>
              <a:rPr lang="it-IT" sz="2400" b="1" dirty="0">
                <a:solidFill>
                  <a:srgbClr val="000000"/>
                </a:solidFill>
                <a:latin typeface="Times New Roman"/>
                <a:cs typeface="Times New Roman"/>
              </a:rPr>
              <a:t>. </a:t>
            </a:r>
            <a:r>
              <a:rPr lang="it-IT" sz="2400" b="1" dirty="0" smtClean="0">
                <a:solidFill>
                  <a:srgbClr val="000000"/>
                </a:solidFill>
                <a:latin typeface="Times New Roman"/>
                <a:cs typeface="Times New Roman"/>
              </a:rPr>
              <a:t>– </a:t>
            </a:r>
            <a:r>
              <a:rPr lang="it-IT" sz="2400" b="1" dirty="0">
                <a:solidFill>
                  <a:srgbClr val="000000"/>
                </a:solidFill>
                <a:latin typeface="Times New Roman"/>
                <a:cs typeface="Times New Roman"/>
              </a:rPr>
              <a:t>ultima modifica agosto 2014 </a:t>
            </a:r>
            <a:r>
              <a:rPr lang="it-IT" sz="2400" b="1" dirty="0" smtClean="0">
                <a:solidFill>
                  <a:srgbClr val="000000"/>
                </a:solidFill>
                <a:latin typeface="Times New Roman"/>
                <a:cs typeface="Times New Roman"/>
              </a:rPr>
              <a:t>(metodo del patrimonio netto)</a:t>
            </a:r>
            <a:endParaRPr lang="it-IT" sz="2400" b="1" dirty="0">
              <a:solidFill>
                <a:srgbClr val="000000"/>
              </a:solidFill>
              <a:latin typeface="Times New Roman"/>
              <a:cs typeface="Times New Roman"/>
            </a:endParaRPr>
          </a:p>
        </p:txBody>
      </p:sp>
      <p:sp>
        <p:nvSpPr>
          <p:cNvPr id="10" name="Segnaposto testo 9"/>
          <p:cNvSpPr>
            <a:spLocks noGrp="1"/>
          </p:cNvSpPr>
          <p:nvPr>
            <p:ph type="body" sz="quarter" idx="3"/>
          </p:nvPr>
        </p:nvSpPr>
        <p:spPr>
          <a:xfrm>
            <a:off x="4645024" y="1272988"/>
            <a:ext cx="4498975" cy="364743"/>
          </a:xfrm>
        </p:spPr>
        <p:txBody>
          <a:bodyPr/>
          <a:lstStyle/>
          <a:p>
            <a:r>
              <a:rPr lang="it-IT" dirty="0" smtClean="0">
                <a:solidFill>
                  <a:srgbClr val="0000FF"/>
                </a:solidFill>
                <a:latin typeface="Times New Roman"/>
                <a:cs typeface="Times New Roman"/>
              </a:rPr>
              <a:t>NORMATIVA UNIVERSITA’</a:t>
            </a:r>
            <a:endParaRPr lang="it-IT" dirty="0">
              <a:solidFill>
                <a:srgbClr val="0000FF"/>
              </a:solidFill>
              <a:latin typeface="Times New Roman"/>
              <a:cs typeface="Times New Roman"/>
            </a:endParaRPr>
          </a:p>
        </p:txBody>
      </p:sp>
      <p:sp>
        <p:nvSpPr>
          <p:cNvPr id="11" name="Segnaposto contenuto 10"/>
          <p:cNvSpPr>
            <a:spLocks noGrp="1"/>
          </p:cNvSpPr>
          <p:nvPr>
            <p:ph sz="quarter" idx="4"/>
          </p:nvPr>
        </p:nvSpPr>
        <p:spPr>
          <a:xfrm>
            <a:off x="4305300" y="1637731"/>
            <a:ext cx="4688055" cy="5086584"/>
          </a:xfrm>
        </p:spPr>
        <p:txBody>
          <a:bodyPr/>
          <a:lstStyle/>
          <a:p>
            <a:pPr algn="just">
              <a:buFont typeface="Wingdings" charset="2"/>
              <a:buChar char=""/>
            </a:pPr>
            <a:r>
              <a:rPr lang="it-IT" sz="2400" b="1" dirty="0">
                <a:solidFill>
                  <a:schemeClr val="tx1"/>
                </a:solidFill>
                <a:latin typeface="Times New Roman"/>
                <a:cs typeface="Times New Roman"/>
              </a:rPr>
              <a:t> </a:t>
            </a:r>
            <a:r>
              <a:rPr lang="it-IT" sz="2400" b="1" dirty="0" smtClean="0">
                <a:solidFill>
                  <a:schemeClr val="tx1"/>
                </a:solidFill>
                <a:latin typeface="Times New Roman"/>
                <a:cs typeface="Times New Roman"/>
              </a:rPr>
              <a:t>Art. 6 del </a:t>
            </a:r>
            <a:r>
              <a:rPr lang="it-IT" sz="2400" b="1" dirty="0" err="1" smtClean="0">
                <a:solidFill>
                  <a:srgbClr val="000000"/>
                </a:solidFill>
                <a:latin typeface="Times New Roman"/>
                <a:cs typeface="Times New Roman"/>
              </a:rPr>
              <a:t>D.Lgs</a:t>
            </a:r>
            <a:r>
              <a:rPr lang="it-IT" sz="2400" b="1" dirty="0" err="1">
                <a:solidFill>
                  <a:srgbClr val="000000"/>
                </a:solidFill>
                <a:latin typeface="Times New Roman"/>
                <a:cs typeface="Times New Roman"/>
              </a:rPr>
              <a:t>.</a:t>
            </a:r>
            <a:r>
              <a:rPr lang="it-IT" sz="2400" b="1" dirty="0">
                <a:solidFill>
                  <a:srgbClr val="000000"/>
                </a:solidFill>
                <a:latin typeface="Times New Roman"/>
                <a:cs typeface="Times New Roman"/>
              </a:rPr>
              <a:t> </a:t>
            </a:r>
            <a:r>
              <a:rPr lang="it-IT" sz="2400" b="1" dirty="0" smtClean="0">
                <a:solidFill>
                  <a:srgbClr val="000000"/>
                </a:solidFill>
                <a:latin typeface="Times New Roman"/>
                <a:cs typeface="Times New Roman"/>
              </a:rPr>
              <a:t>27 gennaio 2012, n. 18</a:t>
            </a:r>
            <a:r>
              <a:rPr lang="it-IT" sz="2400" b="1" dirty="0">
                <a:solidFill>
                  <a:srgbClr val="000000"/>
                </a:solidFill>
                <a:latin typeface="Times New Roman"/>
                <a:cs typeface="Times New Roman"/>
              </a:rPr>
              <a:t> </a:t>
            </a:r>
            <a:r>
              <a:rPr lang="it-IT" sz="2400" b="1" dirty="0" smtClean="0">
                <a:solidFill>
                  <a:srgbClr val="000000"/>
                </a:solidFill>
                <a:latin typeface="Times New Roman"/>
                <a:cs typeface="Times New Roman"/>
              </a:rPr>
              <a:t>in attuazione L.240/10 con rinvio </a:t>
            </a:r>
            <a:r>
              <a:rPr lang="it-IT" sz="2400" b="1" dirty="0">
                <a:solidFill>
                  <a:srgbClr val="000000"/>
                </a:solidFill>
                <a:latin typeface="Times New Roman"/>
                <a:cs typeface="Times New Roman"/>
              </a:rPr>
              <a:t>a successivo decreto per gli schemi di bilancio e per i principi </a:t>
            </a:r>
            <a:r>
              <a:rPr lang="it-IT" sz="2400" b="1" dirty="0" smtClean="0">
                <a:solidFill>
                  <a:srgbClr val="000000"/>
                </a:solidFill>
                <a:latin typeface="Times New Roman"/>
                <a:cs typeface="Times New Roman"/>
              </a:rPr>
              <a:t>contabili.</a:t>
            </a:r>
          </a:p>
          <a:p>
            <a:pPr algn="just">
              <a:buFont typeface="Wingdings" charset="2"/>
              <a:buChar char=""/>
            </a:pPr>
            <a:r>
              <a:rPr lang="it-IT" sz="2400" b="1" dirty="0">
                <a:solidFill>
                  <a:srgbClr val="000000"/>
                </a:solidFill>
                <a:latin typeface="Times New Roman"/>
                <a:cs typeface="Times New Roman"/>
              </a:rPr>
              <a:t> </a:t>
            </a:r>
            <a:r>
              <a:rPr lang="it-IT" sz="2400" b="1" dirty="0" smtClean="0">
                <a:solidFill>
                  <a:srgbClr val="000000"/>
                </a:solidFill>
                <a:latin typeface="Times New Roman"/>
                <a:cs typeface="Times New Roman"/>
              </a:rPr>
              <a:t>Il decreto attuativo sul bilancio consolidato è stato emanato in data 11.04.16 ma per l’operatività si è ancora in attesa del decreto MEF previsto dal </a:t>
            </a:r>
            <a:r>
              <a:rPr lang="it-IT" sz="2400" b="1" dirty="0" err="1" smtClean="0">
                <a:solidFill>
                  <a:srgbClr val="000000"/>
                </a:solidFill>
                <a:latin typeface="Times New Roman"/>
                <a:cs typeface="Times New Roman"/>
              </a:rPr>
              <a:t>D.Lgs.</a:t>
            </a:r>
            <a:r>
              <a:rPr lang="it-IT" sz="2400" b="1" dirty="0" smtClean="0">
                <a:solidFill>
                  <a:srgbClr val="000000"/>
                </a:solidFill>
                <a:latin typeface="Times New Roman"/>
                <a:cs typeface="Times New Roman"/>
              </a:rPr>
              <a:t> 91/11 (normativa generale per gli E.P)  </a:t>
            </a:r>
          </a:p>
          <a:p>
            <a:pPr algn="just"/>
            <a:endParaRPr lang="it-IT" sz="2400" b="1" dirty="0">
              <a:solidFill>
                <a:srgbClr val="000000"/>
              </a:solidFill>
              <a:latin typeface="Times New Roman"/>
              <a:cs typeface="Times New Roman"/>
            </a:endParaRPr>
          </a:p>
          <a:p>
            <a:pPr>
              <a:buFont typeface="Wingdings" charset="2"/>
              <a:buChar char="u"/>
            </a:pPr>
            <a:endParaRPr lang="it-IT" dirty="0">
              <a:solidFill>
                <a:srgbClr val="000000"/>
              </a:solidFill>
              <a:latin typeface="Times New Roman"/>
              <a:cs typeface="Times New Roman"/>
            </a:endParaRPr>
          </a:p>
        </p:txBody>
      </p:sp>
      <p:sp>
        <p:nvSpPr>
          <p:cNvPr id="8" name="CasellaDiTesto 7"/>
          <p:cNvSpPr txBox="1"/>
          <p:nvPr/>
        </p:nvSpPr>
        <p:spPr>
          <a:xfrm>
            <a:off x="1518817" y="1859353"/>
            <a:ext cx="184666" cy="369332"/>
          </a:xfrm>
          <a:prstGeom prst="rect">
            <a:avLst/>
          </a:prstGeom>
          <a:noFill/>
        </p:spPr>
        <p:txBody>
          <a:bodyPr wrap="none" rtlCol="0">
            <a:spAutoFit/>
          </a:bodyPr>
          <a:lstStyle/>
          <a:p>
            <a:endParaRPr lang="it-IT" dirty="0"/>
          </a:p>
        </p:txBody>
      </p:sp>
      <p:sp>
        <p:nvSpPr>
          <p:cNvPr id="2" name="Segnaposto numero diapositiva 1"/>
          <p:cNvSpPr>
            <a:spLocks noGrp="1"/>
          </p:cNvSpPr>
          <p:nvPr>
            <p:ph type="sldNum" sz="quarter" idx="12"/>
          </p:nvPr>
        </p:nvSpPr>
        <p:spPr/>
        <p:txBody>
          <a:bodyPr/>
          <a:lstStyle/>
          <a:p>
            <a:fld id="{8B37D5FE-740C-46F5-801A-FA5477D9711F}" type="slidenum">
              <a:rPr lang="en-US" smtClean="0"/>
              <a:pPr/>
              <a:t>8</a:t>
            </a:fld>
            <a:endParaRPr lang="en-US"/>
          </a:p>
        </p:txBody>
      </p:sp>
      <p:sp>
        <p:nvSpPr>
          <p:cNvPr id="3" name="Segnaposto piè di pagina 2"/>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546645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4"/>
          <p:cNvSpPr>
            <a:spLocks noGrp="1"/>
          </p:cNvSpPr>
          <p:nvPr>
            <p:ph type="title"/>
          </p:nvPr>
        </p:nvSpPr>
        <p:spPr/>
        <p:txBody>
          <a:bodyPr/>
          <a:lstStyle/>
          <a:p>
            <a:r>
              <a:rPr lang="it-IT" sz="3600" dirty="0" smtClean="0">
                <a:solidFill>
                  <a:srgbClr val="000000"/>
                </a:solidFill>
              </a:rPr>
              <a:t>DM 11 APRILE 2016</a:t>
            </a:r>
            <a:br>
              <a:rPr lang="it-IT" sz="3600" dirty="0" smtClean="0">
                <a:solidFill>
                  <a:srgbClr val="000000"/>
                </a:solidFill>
              </a:rPr>
            </a:br>
            <a:r>
              <a:rPr lang="it-IT" sz="3600" dirty="0" smtClean="0">
                <a:solidFill>
                  <a:srgbClr val="000000"/>
                </a:solidFill>
              </a:rPr>
              <a:t>Le definizioni</a:t>
            </a:r>
            <a:endParaRPr lang="it-IT" sz="3600" dirty="0">
              <a:solidFill>
                <a:srgbClr val="000000"/>
              </a:solidFill>
            </a:endParaRPr>
          </a:p>
        </p:txBody>
      </p:sp>
      <p:sp>
        <p:nvSpPr>
          <p:cNvPr id="29" name="Segnaposto contenuto 28"/>
          <p:cNvSpPr>
            <a:spLocks noGrp="1"/>
          </p:cNvSpPr>
          <p:nvPr>
            <p:ph idx="1"/>
          </p:nvPr>
        </p:nvSpPr>
        <p:spPr>
          <a:xfrm>
            <a:off x="536823" y="1393176"/>
            <a:ext cx="8301122" cy="5101464"/>
          </a:xfrm>
        </p:spPr>
        <p:txBody>
          <a:bodyPr>
            <a:normAutofit lnSpcReduction="10000"/>
          </a:bodyPr>
          <a:lstStyle/>
          <a:p>
            <a:pPr marL="0" indent="0" algn="just">
              <a:buNone/>
            </a:pPr>
            <a:r>
              <a:rPr lang="it-IT" b="1" dirty="0" smtClean="0">
                <a:solidFill>
                  <a:srgbClr val="000000"/>
                </a:solidFill>
              </a:rPr>
              <a:t>CAPOGRUPPO: </a:t>
            </a:r>
            <a:r>
              <a:rPr lang="it-IT" dirty="0" smtClean="0">
                <a:solidFill>
                  <a:srgbClr val="000000"/>
                </a:solidFill>
              </a:rPr>
              <a:t>Università considerata Amministrazione pubblica ai  </a:t>
            </a:r>
            <a:r>
              <a:rPr lang="it-IT" dirty="0">
                <a:solidFill>
                  <a:srgbClr val="000000"/>
                </a:solidFill>
              </a:rPr>
              <a:t>sensi dell'articolo 1, comma 2, della legge 31 dicembre 2009, n. </a:t>
            </a:r>
            <a:r>
              <a:rPr lang="it-IT" dirty="0" smtClean="0">
                <a:solidFill>
                  <a:srgbClr val="000000"/>
                </a:solidFill>
              </a:rPr>
              <a:t>196.</a:t>
            </a:r>
          </a:p>
          <a:p>
            <a:pPr marL="0" indent="0" algn="just">
              <a:buNone/>
            </a:pPr>
            <a:r>
              <a:rPr lang="it-IT" b="1" dirty="0" smtClean="0">
                <a:solidFill>
                  <a:srgbClr val="000000"/>
                </a:solidFill>
              </a:rPr>
              <a:t>GRUPPO UNIVERSITA’: </a:t>
            </a:r>
            <a:r>
              <a:rPr lang="it-IT" dirty="0" smtClean="0">
                <a:solidFill>
                  <a:srgbClr val="000000"/>
                </a:solidFill>
              </a:rPr>
              <a:t>Capogruppo e l’insieme di enti e società che rientrano nell’area di consolidamento ex art. 6 co. 2 del </a:t>
            </a:r>
            <a:r>
              <a:rPr lang="it-IT" dirty="0" err="1" smtClean="0">
                <a:solidFill>
                  <a:srgbClr val="000000"/>
                </a:solidFill>
              </a:rPr>
              <a:t>D.Lgs.</a:t>
            </a:r>
            <a:r>
              <a:rPr lang="it-IT" dirty="0" smtClean="0">
                <a:solidFill>
                  <a:srgbClr val="000000"/>
                </a:solidFill>
              </a:rPr>
              <a:t> 18/12</a:t>
            </a:r>
          </a:p>
          <a:p>
            <a:pPr marL="0" indent="0" algn="just">
              <a:buNone/>
            </a:pPr>
            <a:r>
              <a:rPr lang="it-IT" b="1" dirty="0" smtClean="0">
                <a:solidFill>
                  <a:srgbClr val="000000"/>
                </a:solidFill>
              </a:rPr>
              <a:t>AREA DI CONSOLIDAMENTO: </a:t>
            </a:r>
            <a:r>
              <a:rPr lang="it-IT" dirty="0" smtClean="0">
                <a:solidFill>
                  <a:srgbClr val="000000"/>
                </a:solidFill>
              </a:rPr>
              <a:t>Vedasi slide successiva</a:t>
            </a:r>
          </a:p>
          <a:p>
            <a:pPr marL="0" indent="0" algn="just">
              <a:buNone/>
            </a:pPr>
            <a:r>
              <a:rPr lang="it-IT" b="1" dirty="0" smtClean="0">
                <a:solidFill>
                  <a:srgbClr val="000000"/>
                </a:solidFill>
              </a:rPr>
              <a:t>BILANCIO CONSOLIDATO</a:t>
            </a:r>
            <a:r>
              <a:rPr lang="it-IT" dirty="0" smtClean="0">
                <a:solidFill>
                  <a:srgbClr val="000000"/>
                </a:solidFill>
              </a:rPr>
              <a:t>: Documento contabile, in conformità al provvedimento di attuazione delle disposizioni di cui al </a:t>
            </a:r>
            <a:r>
              <a:rPr lang="it-IT" dirty="0" err="1" smtClean="0">
                <a:solidFill>
                  <a:srgbClr val="000000"/>
                </a:solidFill>
              </a:rPr>
              <a:t>D.Lgs.</a:t>
            </a:r>
            <a:r>
              <a:rPr lang="it-IT" dirty="0" smtClean="0">
                <a:solidFill>
                  <a:srgbClr val="000000"/>
                </a:solidFill>
              </a:rPr>
              <a:t> 91/11, contenente la rappresentazione della situazione economica, patrimoniale e finanziaria del Gruppo Università. </a:t>
            </a:r>
            <a:endParaRPr lang="it-IT" dirty="0">
              <a:solidFill>
                <a:srgbClr val="000000"/>
              </a:solidFill>
            </a:endParaRPr>
          </a:p>
        </p:txBody>
      </p:sp>
      <p:sp>
        <p:nvSpPr>
          <p:cNvPr id="16" name="CasellaDiTesto 15"/>
          <p:cNvSpPr txBox="1"/>
          <p:nvPr/>
        </p:nvSpPr>
        <p:spPr>
          <a:xfrm>
            <a:off x="8432054" y="3312790"/>
            <a:ext cx="184666" cy="646331"/>
          </a:xfrm>
          <a:prstGeom prst="rect">
            <a:avLst/>
          </a:prstGeom>
          <a:noFill/>
        </p:spPr>
        <p:txBody>
          <a:bodyPr wrap="none" rtlCol="0">
            <a:spAutoFit/>
          </a:bodyPr>
          <a:lstStyle/>
          <a:p>
            <a:endParaRPr lang="it-IT" dirty="0" smtClean="0"/>
          </a:p>
          <a:p>
            <a:endParaRPr lang="it-IT" dirty="0"/>
          </a:p>
        </p:txBody>
      </p:sp>
      <p:sp>
        <p:nvSpPr>
          <p:cNvPr id="26" name="CasellaDiTesto 25"/>
          <p:cNvSpPr txBox="1"/>
          <p:nvPr/>
        </p:nvSpPr>
        <p:spPr>
          <a:xfrm>
            <a:off x="2369879" y="5093579"/>
            <a:ext cx="184666" cy="369332"/>
          </a:xfrm>
          <a:prstGeom prst="rect">
            <a:avLst/>
          </a:prstGeom>
          <a:noFill/>
        </p:spPr>
        <p:txBody>
          <a:bodyPr wrap="none" rtlCol="0">
            <a:spAutoFit/>
          </a:bodyPr>
          <a:lstStyle/>
          <a:p>
            <a:endParaRPr lang="it-IT" dirty="0"/>
          </a:p>
        </p:txBody>
      </p:sp>
      <p:sp>
        <p:nvSpPr>
          <p:cNvPr id="2" name="Segnaposto numero diapositiva 1"/>
          <p:cNvSpPr>
            <a:spLocks noGrp="1"/>
          </p:cNvSpPr>
          <p:nvPr>
            <p:ph type="sldNum" sz="quarter" idx="12"/>
          </p:nvPr>
        </p:nvSpPr>
        <p:spPr/>
        <p:txBody>
          <a:bodyPr/>
          <a:lstStyle/>
          <a:p>
            <a:fld id="{8B37D5FE-740C-46F5-801A-FA5477D9711F}" type="slidenum">
              <a:rPr lang="en-US" smtClean="0"/>
              <a:pPr/>
              <a:t>9</a:t>
            </a:fld>
            <a:endParaRPr lang="en-US"/>
          </a:p>
        </p:txBody>
      </p:sp>
      <p:sp>
        <p:nvSpPr>
          <p:cNvPr id="3" name="Segnaposto piè di pagina 2"/>
          <p:cNvSpPr>
            <a:spLocks noGrp="1"/>
          </p:cNvSpPr>
          <p:nvPr>
            <p:ph type="ftr" sz="quarter" idx="11"/>
          </p:nvPr>
        </p:nvSpPr>
        <p:spPr/>
        <p:txBody>
          <a:bodyPr/>
          <a:lstStyle/>
          <a:p>
            <a:r>
              <a:rPr lang="hr-HR" smtClean="0"/>
              <a:t>Ilaria Parodi - Paolo Parodi</a:t>
            </a:r>
            <a:endParaRPr lang="en-US"/>
          </a:p>
        </p:txBody>
      </p:sp>
    </p:spTree>
    <p:extLst>
      <p:ext uri="{BB962C8B-B14F-4D97-AF65-F5344CB8AC3E}">
        <p14:creationId xmlns:p14="http://schemas.microsoft.com/office/powerpoint/2010/main" val="2171389585"/>
      </p:ext>
    </p:extLst>
  </p:cSld>
  <p:clrMapOvr>
    <a:masterClrMapping/>
  </p:clrMapOvr>
</p:sld>
</file>

<file path=ppt/theme/theme1.xml><?xml version="1.0" encoding="utf-8"?>
<a:theme xmlns:a="http://schemas.openxmlformats.org/drawingml/2006/main" name="Summer">
  <a:themeElements>
    <a:clrScheme name="Summer">
      <a:dk1>
        <a:sysClr val="windowText" lastClr="000000"/>
      </a:dk1>
      <a:lt1>
        <a:sysClr val="window" lastClr="FFFFFF"/>
      </a:lt1>
      <a:dk2>
        <a:srgbClr val="D16207"/>
      </a:dk2>
      <a:lt2>
        <a:srgbClr val="F0B31E"/>
      </a:lt2>
      <a:accent1>
        <a:srgbClr val="51A6C2"/>
      </a:accent1>
      <a:accent2>
        <a:srgbClr val="51C2A9"/>
      </a:accent2>
      <a:accent3>
        <a:srgbClr val="7EC251"/>
      </a:accent3>
      <a:accent4>
        <a:srgbClr val="E1DC53"/>
      </a:accent4>
      <a:accent5>
        <a:srgbClr val="B54721"/>
      </a:accent5>
      <a:accent6>
        <a:srgbClr val="A16BB1"/>
      </a:accent6>
      <a:hlink>
        <a:srgbClr val="A40A06"/>
      </a:hlink>
      <a:folHlink>
        <a:srgbClr val="837F16"/>
      </a:folHlink>
    </a:clrScheme>
    <a:fontScheme name="Summer">
      <a:majorFont>
        <a:latin typeface="Century Gothic"/>
        <a:ea typeface=""/>
        <a:cs typeface=""/>
        <a:font script="Jpan" typeface="ヒラギノ丸ゴ Pro W4"/>
        <a:font script="Hans" typeface="宋体"/>
        <a:font script="Hant" typeface="新細明體"/>
      </a:majorFont>
      <a:minorFont>
        <a:latin typeface="Century Gothic"/>
        <a:ea typeface=""/>
        <a:cs typeface=""/>
        <a:font script="Jpan" typeface="ヒラギノ丸ゴ Pro W4"/>
        <a:font script="Hans" typeface="宋体"/>
        <a:font script="Hant" typeface="新細明體"/>
      </a:minorFont>
    </a:fontScheme>
    <a:fmtScheme name="Summer">
      <a:fillStyleLst>
        <a:solidFill>
          <a:schemeClr val="phClr"/>
        </a:solidFill>
        <a:solidFill>
          <a:schemeClr val="phClr">
            <a:tint val="90000"/>
            <a:satMod val="135000"/>
          </a:schemeClr>
        </a:solidFill>
        <a:solidFill>
          <a:schemeClr val="phClr">
            <a:shade val="80000"/>
            <a:satMod val="110000"/>
          </a:schemeClr>
        </a:solidFill>
      </a:fillStyleLst>
      <a:lnStyleLst>
        <a:ln w="9525" cap="flat" cmpd="sng" algn="ctr">
          <a:solidFill>
            <a:schemeClr val="phClr">
              <a:satMod val="135000"/>
            </a:schemeClr>
          </a:solidFill>
          <a:prstDash val="solid"/>
        </a:ln>
        <a:ln w="25400" cap="flat" cmpd="sng" algn="ctr">
          <a:solidFill>
            <a:schemeClr val="phClr">
              <a:satMod val="150000"/>
            </a:schemeClr>
          </a:solidFill>
          <a:prstDash val="solid"/>
        </a:ln>
        <a:ln w="38100" cap="flat" cmpd="sng" algn="ctr">
          <a:solidFill>
            <a:schemeClr val="phClr">
              <a:satMod val="150000"/>
            </a:schemeClr>
          </a:solidFill>
          <a:prstDash val="solid"/>
        </a:ln>
      </a:lnStyleLst>
      <a:effectStyleLst>
        <a:effectStyle>
          <a:effectLst/>
        </a:effectStyle>
        <a:effectStyle>
          <a:effectLst>
            <a:outerShdw blurRad="76200" sx="101000" sy="101000" algn="ctr" rotWithShape="0">
              <a:srgbClr val="000000">
                <a:alpha val="50000"/>
              </a:srgbClr>
            </a:outerShdw>
            <a:reflection blurRad="12700" stA="20000" endPos="35000" dist="63500" dir="5400000" sy="-100000" rotWithShape="0"/>
          </a:effectLst>
        </a:effectStyle>
        <a:effectStyle>
          <a:effectLst>
            <a:outerShdw blurRad="127000" sx="103000" sy="103000" algn="ctr" rotWithShape="0">
              <a:srgbClr val="FFFFFF">
                <a:alpha val="65000"/>
              </a:srgbClr>
            </a:outerShdw>
          </a:effectLst>
          <a:scene3d>
            <a:camera prst="orthographicFront">
              <a:rot lat="0" lon="0" rev="0"/>
            </a:camera>
            <a:lightRig rig="morning" dir="t">
              <a:rot lat="0" lon="0" rev="1200000"/>
            </a:lightRig>
          </a:scene3d>
          <a:sp3d>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gs>
            <a:gs pos="100000">
              <a:schemeClr val="tx2"/>
            </a:gs>
          </a:gsLst>
          <a:lin ang="5400000" scaled="0"/>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Album da disegno.thmx</Template>
  <TotalTime>3113</TotalTime>
  <Words>3715</Words>
  <Application>Microsoft Office PowerPoint</Application>
  <PresentationFormat>Presentazione su schermo (4:3)</PresentationFormat>
  <Paragraphs>747</Paragraphs>
  <Slides>62</Slides>
  <Notes>1</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62</vt:i4>
      </vt:variant>
    </vt:vector>
  </HeadingPairs>
  <TitlesOfParts>
    <vt:vector size="70" baseType="lpstr">
      <vt:lpstr>Arial</vt:lpstr>
      <vt:lpstr>Arial Black</vt:lpstr>
      <vt:lpstr>Calibri</vt:lpstr>
      <vt:lpstr>Century Gothic</vt:lpstr>
      <vt:lpstr>Courier New</vt:lpstr>
      <vt:lpstr>Times New Roman</vt:lpstr>
      <vt:lpstr>Wingdings</vt:lpstr>
      <vt:lpstr>Summer</vt:lpstr>
      <vt:lpstr>BILANCIO CONSOLIDATO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NORMATIVA E  PRINCIPI CONTABILI</vt:lpstr>
      <vt:lpstr>DM 11 APRILE 2016 Le definizioni</vt:lpstr>
      <vt:lpstr>AREA DI CONSOLIDAMENTO  (art.6 del D.Lgs. 18/12)</vt:lpstr>
      <vt:lpstr>Presentazione standard di PowerPoint</vt:lpstr>
      <vt:lpstr>Presentazione standard di PowerPoint</vt:lpstr>
      <vt:lpstr>Presentazione standard di PowerPoint</vt:lpstr>
      <vt:lpstr>DM 11 APRILE 2016 La composizione e i principi</vt:lpstr>
      <vt:lpstr>DM 11 APRILE 2016 La procedura</vt:lpstr>
      <vt:lpstr>DM 11 APRILE 2016 I prospetti: stato patrimoniale</vt:lpstr>
      <vt:lpstr>DM 11 APRILE 2016 : I prospetti: conto economico</vt:lpstr>
      <vt:lpstr>DM 11 APRILE 2016 : I prospetti: conto economico</vt:lpstr>
      <vt:lpstr>DIFFERENZE CONCETTUALI</vt:lpstr>
      <vt:lpstr>CONSOLIDAMENTO INTEGRALE</vt:lpstr>
      <vt:lpstr>CONSOLIDAMENTO INTEGRALE</vt:lpstr>
      <vt:lpstr>PROCEDURA DI CONSOLIDAMENTO</vt:lpstr>
      <vt:lpstr>OPERAZIONI NECESSARIE PER IL CONSOLIDAMENTO</vt:lpstr>
      <vt:lpstr>AREA DI CONSOLIDAMENTO  (art.6 del D.Lgs. 18/12)</vt:lpstr>
      <vt:lpstr>OMOGENEIZZAZIONE DEI BILANCI</vt:lpstr>
      <vt:lpstr>DATA DI RIFERIMENTO (art.30 D.Lgs. 127/91)</vt:lpstr>
      <vt:lpstr>SCHEMI DI BILANCIO (art.29)</vt:lpstr>
      <vt:lpstr>CRITERI DI VALUTAZIONE (art.34 e 35)</vt:lpstr>
      <vt:lpstr>SCRITTURE CONTABILI </vt:lpstr>
      <vt:lpstr>CONVERSIONE DEI BILANCI IN VALUTA ESTERA</vt:lpstr>
      <vt:lpstr>DIFFERENZA DI CONSOLIDAMENTO</vt:lpstr>
      <vt:lpstr>DIFFERENZE CONTABILI</vt:lpstr>
      <vt:lpstr>OPERAZIONI INTRAGRUPPO</vt:lpstr>
      <vt:lpstr>OPERAZIONI INTRAGRUPPO da eliminare</vt:lpstr>
      <vt:lpstr>ESEMPIO NUMERICO Differenza da consolidamento 90% immobilizzazioni e la restante parte ad avviamento</vt:lpstr>
      <vt:lpstr>ESEMPIO NUMERICO</vt:lpstr>
      <vt:lpstr>PARTECIPAZIONE  NON TOTALITARIA</vt:lpstr>
      <vt:lpstr>ESEMPIO</vt:lpstr>
      <vt:lpstr>SCRITTURE DI CONSOLIDAMENTO</vt:lpstr>
      <vt:lpstr>CONSOLIDATO CON MINORANZE</vt:lpstr>
      <vt:lpstr>CONSOLIDAMENTO  ANNI SUCCESSIVI</vt:lpstr>
      <vt:lpstr>METODO PATRIMONIO NETTO E CONSOLIDAMENTO INTEGRALE</vt:lpstr>
      <vt:lpstr>ESEMPIO</vt:lpstr>
      <vt:lpstr>ESEMPIO</vt:lpstr>
      <vt:lpstr>METODI DI CONSOLIDAMENTO</vt:lpstr>
      <vt:lpstr>CONSOLIDAMENTO PROPORZIONALE  (art.37 Dlgs. 127/91)</vt:lpstr>
      <vt:lpstr>CONSOLIDAMENTO PROPORZIONALE (art.37)</vt:lpstr>
      <vt:lpstr>CONSOLIDAMENTO PROPORZIONALE (art.37)</vt:lpstr>
      <vt:lpstr>ESEMPIO NUMERICO Partecipazione di A in B pari al 30%</vt:lpstr>
      <vt:lpstr>SINTESI PARTECIPAZIONI NEL CONSOLIDATO</vt:lpstr>
      <vt:lpstr>STRUTTURA BILANCIO CONSOLIDATO</vt:lpstr>
      <vt:lpstr>STATO PATRIMONIALE CONSOLIDATO</vt:lpstr>
      <vt:lpstr>STATO PATRIMONILALE CONSOLIDATO</vt:lpstr>
      <vt:lpstr>Presentazione standard di PowerPoint</vt:lpstr>
      <vt:lpstr>CONTO ECONOMICO CONSOLIDATO</vt:lpstr>
      <vt:lpstr>NOTA INTEGRATIVA</vt:lpstr>
      <vt:lpstr>RELAZIONE SULLA GESTIONE</vt:lpstr>
      <vt:lpstr>RELAZIONE SULLA GESTIONE</vt:lpstr>
      <vt:lpstr>PROSPETTI SUPPLEMENTARI</vt:lpstr>
      <vt:lpstr>RENDICONTO FINANZIARIO CONSOLIDATO</vt:lpstr>
      <vt:lpstr>PROSPETTO DEI MOVIMENTI DEL PATRIMONIO NETTO CONSOLIDATO</vt:lpstr>
      <vt:lpstr>PROSPETTO DI RACCORDO TRA PN E RISULTATO ECONOMICO DELLA CONTROLLANTE E CONSOLIDATO</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BILANCIO CONSOLIDATO</dc:title>
  <dc:creator>Ilaria</dc:creator>
  <cp:lastModifiedBy>ELIO</cp:lastModifiedBy>
  <cp:revision>296</cp:revision>
  <dcterms:created xsi:type="dcterms:W3CDTF">2015-05-12T15:18:35Z</dcterms:created>
  <dcterms:modified xsi:type="dcterms:W3CDTF">2017-09-14T10:34:02Z</dcterms:modified>
</cp:coreProperties>
</file>