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57" r:id="rId3"/>
    <p:sldId id="263" r:id="rId4"/>
    <p:sldId id="264" r:id="rId5"/>
    <p:sldId id="265" r:id="rId6"/>
    <p:sldId id="266" r:id="rId7"/>
    <p:sldId id="267" r:id="rId8"/>
    <p:sldId id="261" r:id="rId9"/>
    <p:sldId id="272" r:id="rId10"/>
    <p:sldId id="274" r:id="rId11"/>
    <p:sldId id="275" r:id="rId12"/>
    <p:sldId id="277" r:id="rId13"/>
    <p:sldId id="278" r:id="rId14"/>
    <p:sldId id="276" r:id="rId15"/>
    <p:sldId id="273" r:id="rId16"/>
    <p:sldId id="258" r:id="rId17"/>
    <p:sldId id="259" r:id="rId18"/>
    <p:sldId id="270" r:id="rId19"/>
    <p:sldId id="268"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D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6" autoAdjust="0"/>
    <p:restoredTop sz="91667" autoAdjust="0"/>
  </p:normalViewPr>
  <p:slideViewPr>
    <p:cSldViewPr snapToGrid="0">
      <p:cViewPr varScale="1">
        <p:scale>
          <a:sx n="118" d="100"/>
          <a:sy n="118" d="100"/>
        </p:scale>
        <p:origin x="974"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48615-CACF-4879-B4A5-A858F922272F}" type="datetimeFigureOut">
              <a:rPr lang="it-IT" smtClean="0"/>
              <a:t>03/02/2026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B01FC-5583-49AE-87C4-917B6BEB3A82}" type="slidenum">
              <a:rPr lang="it-IT" smtClean="0"/>
              <a:t>‹N›</a:t>
            </a:fld>
            <a:endParaRPr lang="it-IT"/>
          </a:p>
        </p:txBody>
      </p:sp>
    </p:spTree>
    <p:extLst>
      <p:ext uri="{BB962C8B-B14F-4D97-AF65-F5344CB8AC3E}">
        <p14:creationId xmlns:p14="http://schemas.microsoft.com/office/powerpoint/2010/main" val="372851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7B01FC-5583-49AE-87C4-917B6BEB3A82}" type="slidenum">
              <a:rPr lang="it-IT" smtClean="0"/>
              <a:t>2</a:t>
            </a:fld>
            <a:endParaRPr lang="it-IT"/>
          </a:p>
        </p:txBody>
      </p:sp>
    </p:spTree>
    <p:extLst>
      <p:ext uri="{BB962C8B-B14F-4D97-AF65-F5344CB8AC3E}">
        <p14:creationId xmlns:p14="http://schemas.microsoft.com/office/powerpoint/2010/main" val="4208185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7B01FC-5583-49AE-87C4-917B6BEB3A82}" type="slidenum">
              <a:rPr lang="it-IT" smtClean="0"/>
              <a:t>11</a:t>
            </a:fld>
            <a:endParaRPr lang="it-IT"/>
          </a:p>
        </p:txBody>
      </p:sp>
    </p:spTree>
    <p:extLst>
      <p:ext uri="{BB962C8B-B14F-4D97-AF65-F5344CB8AC3E}">
        <p14:creationId xmlns:p14="http://schemas.microsoft.com/office/powerpoint/2010/main" val="291236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7B01FC-5583-49AE-87C4-917B6BEB3A82}" type="slidenum">
              <a:rPr lang="it-IT" smtClean="0"/>
              <a:t>12</a:t>
            </a:fld>
            <a:endParaRPr lang="it-IT"/>
          </a:p>
        </p:txBody>
      </p:sp>
    </p:spTree>
    <p:extLst>
      <p:ext uri="{BB962C8B-B14F-4D97-AF65-F5344CB8AC3E}">
        <p14:creationId xmlns:p14="http://schemas.microsoft.com/office/powerpoint/2010/main" val="2725336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7B01FC-5583-49AE-87C4-917B6BEB3A82}" type="slidenum">
              <a:rPr lang="it-IT" smtClean="0"/>
              <a:t>13</a:t>
            </a:fld>
            <a:endParaRPr lang="it-IT"/>
          </a:p>
        </p:txBody>
      </p:sp>
    </p:spTree>
    <p:extLst>
      <p:ext uri="{BB962C8B-B14F-4D97-AF65-F5344CB8AC3E}">
        <p14:creationId xmlns:p14="http://schemas.microsoft.com/office/powerpoint/2010/main" val="1302698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7B01FC-5583-49AE-87C4-917B6BEB3A82}" type="slidenum">
              <a:rPr lang="it-IT" smtClean="0"/>
              <a:t>14</a:t>
            </a:fld>
            <a:endParaRPr lang="it-IT"/>
          </a:p>
        </p:txBody>
      </p:sp>
    </p:spTree>
    <p:extLst>
      <p:ext uri="{BB962C8B-B14F-4D97-AF65-F5344CB8AC3E}">
        <p14:creationId xmlns:p14="http://schemas.microsoft.com/office/powerpoint/2010/main" val="1580522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7B01FC-5583-49AE-87C4-917B6BEB3A82}" type="slidenum">
              <a:rPr lang="it-IT" smtClean="0"/>
              <a:t>15</a:t>
            </a:fld>
            <a:endParaRPr lang="it-IT"/>
          </a:p>
        </p:txBody>
      </p:sp>
    </p:spTree>
    <p:extLst>
      <p:ext uri="{BB962C8B-B14F-4D97-AF65-F5344CB8AC3E}">
        <p14:creationId xmlns:p14="http://schemas.microsoft.com/office/powerpoint/2010/main" val="1880382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7B01FC-5583-49AE-87C4-917B6BEB3A82}" type="slidenum">
              <a:rPr lang="it-IT" smtClean="0"/>
              <a:t>16</a:t>
            </a:fld>
            <a:endParaRPr lang="it-IT"/>
          </a:p>
        </p:txBody>
      </p:sp>
    </p:spTree>
    <p:extLst>
      <p:ext uri="{BB962C8B-B14F-4D97-AF65-F5344CB8AC3E}">
        <p14:creationId xmlns:p14="http://schemas.microsoft.com/office/powerpoint/2010/main" val="1801755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7B01FC-5583-49AE-87C4-917B6BEB3A82}" type="slidenum">
              <a:rPr lang="it-IT" smtClean="0"/>
              <a:t>17</a:t>
            </a:fld>
            <a:endParaRPr lang="it-IT"/>
          </a:p>
        </p:txBody>
      </p:sp>
    </p:spTree>
    <p:extLst>
      <p:ext uri="{BB962C8B-B14F-4D97-AF65-F5344CB8AC3E}">
        <p14:creationId xmlns:p14="http://schemas.microsoft.com/office/powerpoint/2010/main" val="354142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7B01FC-5583-49AE-87C4-917B6BEB3A82}" type="slidenum">
              <a:rPr lang="it-IT" smtClean="0"/>
              <a:t>18</a:t>
            </a:fld>
            <a:endParaRPr lang="it-IT"/>
          </a:p>
        </p:txBody>
      </p:sp>
    </p:spTree>
    <p:extLst>
      <p:ext uri="{BB962C8B-B14F-4D97-AF65-F5344CB8AC3E}">
        <p14:creationId xmlns:p14="http://schemas.microsoft.com/office/powerpoint/2010/main" val="2413832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7B01FC-5583-49AE-87C4-917B6BEB3A82}" type="slidenum">
              <a:rPr lang="it-IT" smtClean="0"/>
              <a:t>19</a:t>
            </a:fld>
            <a:endParaRPr lang="it-IT"/>
          </a:p>
        </p:txBody>
      </p:sp>
    </p:spTree>
    <p:extLst>
      <p:ext uri="{BB962C8B-B14F-4D97-AF65-F5344CB8AC3E}">
        <p14:creationId xmlns:p14="http://schemas.microsoft.com/office/powerpoint/2010/main" val="295727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7B01FC-5583-49AE-87C4-917B6BEB3A82}" type="slidenum">
              <a:rPr lang="it-IT" smtClean="0"/>
              <a:t>3</a:t>
            </a:fld>
            <a:endParaRPr lang="it-IT"/>
          </a:p>
        </p:txBody>
      </p:sp>
    </p:spTree>
    <p:extLst>
      <p:ext uri="{BB962C8B-B14F-4D97-AF65-F5344CB8AC3E}">
        <p14:creationId xmlns:p14="http://schemas.microsoft.com/office/powerpoint/2010/main" val="277075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7B01FC-5583-49AE-87C4-917B6BEB3A82}" type="slidenum">
              <a:rPr lang="it-IT" smtClean="0"/>
              <a:t>4</a:t>
            </a:fld>
            <a:endParaRPr lang="it-IT"/>
          </a:p>
        </p:txBody>
      </p:sp>
    </p:spTree>
    <p:extLst>
      <p:ext uri="{BB962C8B-B14F-4D97-AF65-F5344CB8AC3E}">
        <p14:creationId xmlns:p14="http://schemas.microsoft.com/office/powerpoint/2010/main" val="977900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7B01FC-5583-49AE-87C4-917B6BEB3A82}" type="slidenum">
              <a:rPr lang="it-IT" smtClean="0"/>
              <a:t>5</a:t>
            </a:fld>
            <a:endParaRPr lang="it-IT"/>
          </a:p>
        </p:txBody>
      </p:sp>
    </p:spTree>
    <p:extLst>
      <p:ext uri="{BB962C8B-B14F-4D97-AF65-F5344CB8AC3E}">
        <p14:creationId xmlns:p14="http://schemas.microsoft.com/office/powerpoint/2010/main" val="72522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7B01FC-5583-49AE-87C4-917B6BEB3A82}" type="slidenum">
              <a:rPr lang="it-IT" smtClean="0"/>
              <a:t>6</a:t>
            </a:fld>
            <a:endParaRPr lang="it-IT"/>
          </a:p>
        </p:txBody>
      </p:sp>
    </p:spTree>
    <p:extLst>
      <p:ext uri="{BB962C8B-B14F-4D97-AF65-F5344CB8AC3E}">
        <p14:creationId xmlns:p14="http://schemas.microsoft.com/office/powerpoint/2010/main" val="2162742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7B01FC-5583-49AE-87C4-917B6BEB3A82}" type="slidenum">
              <a:rPr lang="it-IT" smtClean="0"/>
              <a:t>7</a:t>
            </a:fld>
            <a:endParaRPr lang="it-IT"/>
          </a:p>
        </p:txBody>
      </p:sp>
    </p:spTree>
    <p:extLst>
      <p:ext uri="{BB962C8B-B14F-4D97-AF65-F5344CB8AC3E}">
        <p14:creationId xmlns:p14="http://schemas.microsoft.com/office/powerpoint/2010/main" val="1622268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7B01FC-5583-49AE-87C4-917B6BEB3A82}" type="slidenum">
              <a:rPr lang="it-IT" smtClean="0"/>
              <a:t>8</a:t>
            </a:fld>
            <a:endParaRPr lang="it-IT"/>
          </a:p>
        </p:txBody>
      </p:sp>
    </p:spTree>
    <p:extLst>
      <p:ext uri="{BB962C8B-B14F-4D97-AF65-F5344CB8AC3E}">
        <p14:creationId xmlns:p14="http://schemas.microsoft.com/office/powerpoint/2010/main" val="3387129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7B01FC-5583-49AE-87C4-917B6BEB3A82}" type="slidenum">
              <a:rPr lang="it-IT" smtClean="0"/>
              <a:t>9</a:t>
            </a:fld>
            <a:endParaRPr lang="it-IT"/>
          </a:p>
        </p:txBody>
      </p:sp>
    </p:spTree>
    <p:extLst>
      <p:ext uri="{BB962C8B-B14F-4D97-AF65-F5344CB8AC3E}">
        <p14:creationId xmlns:p14="http://schemas.microsoft.com/office/powerpoint/2010/main" val="1467682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7B01FC-5583-49AE-87C4-917B6BEB3A82}" type="slidenum">
              <a:rPr lang="it-IT" smtClean="0"/>
              <a:t>10</a:t>
            </a:fld>
            <a:endParaRPr lang="it-IT"/>
          </a:p>
        </p:txBody>
      </p:sp>
    </p:spTree>
    <p:extLst>
      <p:ext uri="{BB962C8B-B14F-4D97-AF65-F5344CB8AC3E}">
        <p14:creationId xmlns:p14="http://schemas.microsoft.com/office/powerpoint/2010/main" val="1365275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6053FC-A9FF-4878-9C6A-7026FF973AD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385019B-5B77-4595-99AD-A58BB804D4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9C74C1C-B345-44DC-B0DF-4B7C754EED5E}"/>
              </a:ext>
            </a:extLst>
          </p:cNvPr>
          <p:cNvSpPr>
            <a:spLocks noGrp="1"/>
          </p:cNvSpPr>
          <p:nvPr>
            <p:ph type="dt" sz="half" idx="10"/>
          </p:nvPr>
        </p:nvSpPr>
        <p:spPr/>
        <p:txBody>
          <a:bodyPr/>
          <a:lstStyle/>
          <a:p>
            <a:fld id="{6625D4AF-BEEC-4FAB-BCF3-A6D09449504A}" type="datetimeFigureOut">
              <a:rPr lang="it-IT" smtClean="0"/>
              <a:t>03/02/2026</a:t>
            </a:fld>
            <a:endParaRPr lang="it-IT"/>
          </a:p>
        </p:txBody>
      </p:sp>
      <p:sp>
        <p:nvSpPr>
          <p:cNvPr id="5" name="Segnaposto piè di pagina 4">
            <a:extLst>
              <a:ext uri="{FF2B5EF4-FFF2-40B4-BE49-F238E27FC236}">
                <a16:creationId xmlns:a16="http://schemas.microsoft.com/office/drawing/2014/main" id="{DB04B92E-1927-41E7-8D2C-C3DD37FB64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AAE97FF-7B4E-4AF6-A841-AD3F9273A2F9}"/>
              </a:ext>
            </a:extLst>
          </p:cNvPr>
          <p:cNvSpPr>
            <a:spLocks noGrp="1"/>
          </p:cNvSpPr>
          <p:nvPr>
            <p:ph type="sldNum" sz="quarter" idx="12"/>
          </p:nvPr>
        </p:nvSpPr>
        <p:spPr/>
        <p:txBody>
          <a:bodyPr/>
          <a:lstStyle/>
          <a:p>
            <a:fld id="{62CBC6F4-5114-4384-9B8F-3D25518D9E40}" type="slidenum">
              <a:rPr lang="it-IT" smtClean="0"/>
              <a:t>‹N›</a:t>
            </a:fld>
            <a:endParaRPr lang="it-IT"/>
          </a:p>
        </p:txBody>
      </p:sp>
    </p:spTree>
    <p:extLst>
      <p:ext uri="{BB962C8B-B14F-4D97-AF65-F5344CB8AC3E}">
        <p14:creationId xmlns:p14="http://schemas.microsoft.com/office/powerpoint/2010/main" val="46355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2C21AD-19DD-4EF3-BCF4-8582AED8CCC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EE49D20-892F-4352-9FCD-8CB46440DA0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7D7C389-21CB-45F1-A5E8-B8FE555EEEE6}"/>
              </a:ext>
            </a:extLst>
          </p:cNvPr>
          <p:cNvSpPr>
            <a:spLocks noGrp="1"/>
          </p:cNvSpPr>
          <p:nvPr>
            <p:ph type="dt" sz="half" idx="10"/>
          </p:nvPr>
        </p:nvSpPr>
        <p:spPr/>
        <p:txBody>
          <a:bodyPr/>
          <a:lstStyle/>
          <a:p>
            <a:fld id="{6625D4AF-BEEC-4FAB-BCF3-A6D09449504A}" type="datetimeFigureOut">
              <a:rPr lang="it-IT" smtClean="0"/>
              <a:t>03/02/2026</a:t>
            </a:fld>
            <a:endParaRPr lang="it-IT"/>
          </a:p>
        </p:txBody>
      </p:sp>
      <p:sp>
        <p:nvSpPr>
          <p:cNvPr id="5" name="Segnaposto piè di pagina 4">
            <a:extLst>
              <a:ext uri="{FF2B5EF4-FFF2-40B4-BE49-F238E27FC236}">
                <a16:creationId xmlns:a16="http://schemas.microsoft.com/office/drawing/2014/main" id="{05579974-9B6F-46C7-B9FD-75B626E08CA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3CE8115-6B32-46C0-87AB-244A4EA3833A}"/>
              </a:ext>
            </a:extLst>
          </p:cNvPr>
          <p:cNvSpPr>
            <a:spLocks noGrp="1"/>
          </p:cNvSpPr>
          <p:nvPr>
            <p:ph type="sldNum" sz="quarter" idx="12"/>
          </p:nvPr>
        </p:nvSpPr>
        <p:spPr/>
        <p:txBody>
          <a:bodyPr/>
          <a:lstStyle/>
          <a:p>
            <a:fld id="{62CBC6F4-5114-4384-9B8F-3D25518D9E40}" type="slidenum">
              <a:rPr lang="it-IT" smtClean="0"/>
              <a:t>‹N›</a:t>
            </a:fld>
            <a:endParaRPr lang="it-IT"/>
          </a:p>
        </p:txBody>
      </p:sp>
    </p:spTree>
    <p:extLst>
      <p:ext uri="{BB962C8B-B14F-4D97-AF65-F5344CB8AC3E}">
        <p14:creationId xmlns:p14="http://schemas.microsoft.com/office/powerpoint/2010/main" val="317597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8E3AD67-88FE-4F91-88F2-E1F2872777B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653AC91-DFF7-4E88-BD9F-D14F3A8D941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B48F1AB-B122-44AB-85E8-8E3377AD667C}"/>
              </a:ext>
            </a:extLst>
          </p:cNvPr>
          <p:cNvSpPr>
            <a:spLocks noGrp="1"/>
          </p:cNvSpPr>
          <p:nvPr>
            <p:ph type="dt" sz="half" idx="10"/>
          </p:nvPr>
        </p:nvSpPr>
        <p:spPr/>
        <p:txBody>
          <a:bodyPr/>
          <a:lstStyle/>
          <a:p>
            <a:fld id="{6625D4AF-BEEC-4FAB-BCF3-A6D09449504A}" type="datetimeFigureOut">
              <a:rPr lang="it-IT" smtClean="0"/>
              <a:t>03/02/2026</a:t>
            </a:fld>
            <a:endParaRPr lang="it-IT"/>
          </a:p>
        </p:txBody>
      </p:sp>
      <p:sp>
        <p:nvSpPr>
          <p:cNvPr id="5" name="Segnaposto piè di pagina 4">
            <a:extLst>
              <a:ext uri="{FF2B5EF4-FFF2-40B4-BE49-F238E27FC236}">
                <a16:creationId xmlns:a16="http://schemas.microsoft.com/office/drawing/2014/main" id="{80519A5E-887A-4E2D-BABC-1C3DCD9E69A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1A34F88-836F-440B-B6FF-8E14D883CFD3}"/>
              </a:ext>
            </a:extLst>
          </p:cNvPr>
          <p:cNvSpPr>
            <a:spLocks noGrp="1"/>
          </p:cNvSpPr>
          <p:nvPr>
            <p:ph type="sldNum" sz="quarter" idx="12"/>
          </p:nvPr>
        </p:nvSpPr>
        <p:spPr/>
        <p:txBody>
          <a:bodyPr/>
          <a:lstStyle/>
          <a:p>
            <a:fld id="{62CBC6F4-5114-4384-9B8F-3D25518D9E40}" type="slidenum">
              <a:rPr lang="it-IT" smtClean="0"/>
              <a:t>‹N›</a:t>
            </a:fld>
            <a:endParaRPr lang="it-IT"/>
          </a:p>
        </p:txBody>
      </p:sp>
    </p:spTree>
    <p:extLst>
      <p:ext uri="{BB962C8B-B14F-4D97-AF65-F5344CB8AC3E}">
        <p14:creationId xmlns:p14="http://schemas.microsoft.com/office/powerpoint/2010/main" val="186388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A46D8D-D702-4864-939B-FF049BA16A6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CD267A1-18BD-4ECF-82D7-8DE0D31C2FE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4A586AF-B7BA-4560-BB80-FCA7B171558C}"/>
              </a:ext>
            </a:extLst>
          </p:cNvPr>
          <p:cNvSpPr>
            <a:spLocks noGrp="1"/>
          </p:cNvSpPr>
          <p:nvPr>
            <p:ph type="dt" sz="half" idx="10"/>
          </p:nvPr>
        </p:nvSpPr>
        <p:spPr/>
        <p:txBody>
          <a:bodyPr/>
          <a:lstStyle/>
          <a:p>
            <a:fld id="{6625D4AF-BEEC-4FAB-BCF3-A6D09449504A}" type="datetimeFigureOut">
              <a:rPr lang="it-IT" smtClean="0"/>
              <a:t>03/02/2026</a:t>
            </a:fld>
            <a:endParaRPr lang="it-IT"/>
          </a:p>
        </p:txBody>
      </p:sp>
      <p:sp>
        <p:nvSpPr>
          <p:cNvPr id="5" name="Segnaposto piè di pagina 4">
            <a:extLst>
              <a:ext uri="{FF2B5EF4-FFF2-40B4-BE49-F238E27FC236}">
                <a16:creationId xmlns:a16="http://schemas.microsoft.com/office/drawing/2014/main" id="{C5FF3884-AB36-49D2-990E-CFE8C44D1EB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1415DDB-75CA-44A2-ABF0-8FE19A897F25}"/>
              </a:ext>
            </a:extLst>
          </p:cNvPr>
          <p:cNvSpPr>
            <a:spLocks noGrp="1"/>
          </p:cNvSpPr>
          <p:nvPr>
            <p:ph type="sldNum" sz="quarter" idx="12"/>
          </p:nvPr>
        </p:nvSpPr>
        <p:spPr/>
        <p:txBody>
          <a:bodyPr/>
          <a:lstStyle/>
          <a:p>
            <a:fld id="{62CBC6F4-5114-4384-9B8F-3D25518D9E40}" type="slidenum">
              <a:rPr lang="it-IT" smtClean="0"/>
              <a:t>‹N›</a:t>
            </a:fld>
            <a:endParaRPr lang="it-IT"/>
          </a:p>
        </p:txBody>
      </p:sp>
    </p:spTree>
    <p:extLst>
      <p:ext uri="{BB962C8B-B14F-4D97-AF65-F5344CB8AC3E}">
        <p14:creationId xmlns:p14="http://schemas.microsoft.com/office/powerpoint/2010/main" val="2849209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7A914B-3989-4FB8-A994-4DDA52FF88A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F777777-0087-46CC-B9F6-C60799D41D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7B770DF-8489-4D36-BD5C-8FED87E35FDC}"/>
              </a:ext>
            </a:extLst>
          </p:cNvPr>
          <p:cNvSpPr>
            <a:spLocks noGrp="1"/>
          </p:cNvSpPr>
          <p:nvPr>
            <p:ph type="dt" sz="half" idx="10"/>
          </p:nvPr>
        </p:nvSpPr>
        <p:spPr/>
        <p:txBody>
          <a:bodyPr/>
          <a:lstStyle/>
          <a:p>
            <a:fld id="{6625D4AF-BEEC-4FAB-BCF3-A6D09449504A}" type="datetimeFigureOut">
              <a:rPr lang="it-IT" smtClean="0"/>
              <a:t>03/02/2026</a:t>
            </a:fld>
            <a:endParaRPr lang="it-IT"/>
          </a:p>
        </p:txBody>
      </p:sp>
      <p:sp>
        <p:nvSpPr>
          <p:cNvPr id="5" name="Segnaposto piè di pagina 4">
            <a:extLst>
              <a:ext uri="{FF2B5EF4-FFF2-40B4-BE49-F238E27FC236}">
                <a16:creationId xmlns:a16="http://schemas.microsoft.com/office/drawing/2014/main" id="{84D8AC4B-2385-4FF0-BA9C-67862AB480D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7F7A2DB-3585-47E6-B6AE-76668F2EE963}"/>
              </a:ext>
            </a:extLst>
          </p:cNvPr>
          <p:cNvSpPr>
            <a:spLocks noGrp="1"/>
          </p:cNvSpPr>
          <p:nvPr>
            <p:ph type="sldNum" sz="quarter" idx="12"/>
          </p:nvPr>
        </p:nvSpPr>
        <p:spPr/>
        <p:txBody>
          <a:bodyPr/>
          <a:lstStyle/>
          <a:p>
            <a:fld id="{62CBC6F4-5114-4384-9B8F-3D25518D9E40}" type="slidenum">
              <a:rPr lang="it-IT" smtClean="0"/>
              <a:t>‹N›</a:t>
            </a:fld>
            <a:endParaRPr lang="it-IT"/>
          </a:p>
        </p:txBody>
      </p:sp>
    </p:spTree>
    <p:extLst>
      <p:ext uri="{BB962C8B-B14F-4D97-AF65-F5344CB8AC3E}">
        <p14:creationId xmlns:p14="http://schemas.microsoft.com/office/powerpoint/2010/main" val="67068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54EC04-A53E-4FBA-AC8B-F0755E0372F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2ACAFAF-067A-4C84-A571-D1FAA4049A1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FC0137D-E952-4B92-96B4-F8F3D5EC65F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3457053-FBED-4CCD-88CB-600BA0564EF8}"/>
              </a:ext>
            </a:extLst>
          </p:cNvPr>
          <p:cNvSpPr>
            <a:spLocks noGrp="1"/>
          </p:cNvSpPr>
          <p:nvPr>
            <p:ph type="dt" sz="half" idx="10"/>
          </p:nvPr>
        </p:nvSpPr>
        <p:spPr/>
        <p:txBody>
          <a:bodyPr/>
          <a:lstStyle/>
          <a:p>
            <a:fld id="{6625D4AF-BEEC-4FAB-BCF3-A6D09449504A}" type="datetimeFigureOut">
              <a:rPr lang="it-IT" smtClean="0"/>
              <a:t>03/02/2026</a:t>
            </a:fld>
            <a:endParaRPr lang="it-IT"/>
          </a:p>
        </p:txBody>
      </p:sp>
      <p:sp>
        <p:nvSpPr>
          <p:cNvPr id="6" name="Segnaposto piè di pagina 5">
            <a:extLst>
              <a:ext uri="{FF2B5EF4-FFF2-40B4-BE49-F238E27FC236}">
                <a16:creationId xmlns:a16="http://schemas.microsoft.com/office/drawing/2014/main" id="{88621105-8475-4FE0-B61E-772DC1FCCA0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70CCA46-0FBE-4832-AAB9-97E7020583CB}"/>
              </a:ext>
            </a:extLst>
          </p:cNvPr>
          <p:cNvSpPr>
            <a:spLocks noGrp="1"/>
          </p:cNvSpPr>
          <p:nvPr>
            <p:ph type="sldNum" sz="quarter" idx="12"/>
          </p:nvPr>
        </p:nvSpPr>
        <p:spPr/>
        <p:txBody>
          <a:bodyPr/>
          <a:lstStyle/>
          <a:p>
            <a:fld id="{62CBC6F4-5114-4384-9B8F-3D25518D9E40}" type="slidenum">
              <a:rPr lang="it-IT" smtClean="0"/>
              <a:t>‹N›</a:t>
            </a:fld>
            <a:endParaRPr lang="it-IT"/>
          </a:p>
        </p:txBody>
      </p:sp>
    </p:spTree>
    <p:extLst>
      <p:ext uri="{BB962C8B-B14F-4D97-AF65-F5344CB8AC3E}">
        <p14:creationId xmlns:p14="http://schemas.microsoft.com/office/powerpoint/2010/main" val="403526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DF15CE-6C24-4535-B3E9-930FC7C42AF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E06D7CF-50FD-4F5E-B576-0BB51DE2E0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780C236-23B4-4A71-A538-4F5043FF8D0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7D47808-D481-431B-8F1A-67BBACE69D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4B06EE6-BBD1-4D80-9819-0C341F37E18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C4FB857-37DE-40A7-B1CE-065D26E8E345}"/>
              </a:ext>
            </a:extLst>
          </p:cNvPr>
          <p:cNvSpPr>
            <a:spLocks noGrp="1"/>
          </p:cNvSpPr>
          <p:nvPr>
            <p:ph type="dt" sz="half" idx="10"/>
          </p:nvPr>
        </p:nvSpPr>
        <p:spPr/>
        <p:txBody>
          <a:bodyPr/>
          <a:lstStyle/>
          <a:p>
            <a:fld id="{6625D4AF-BEEC-4FAB-BCF3-A6D09449504A}" type="datetimeFigureOut">
              <a:rPr lang="it-IT" smtClean="0"/>
              <a:t>03/02/2026</a:t>
            </a:fld>
            <a:endParaRPr lang="it-IT"/>
          </a:p>
        </p:txBody>
      </p:sp>
      <p:sp>
        <p:nvSpPr>
          <p:cNvPr id="8" name="Segnaposto piè di pagina 7">
            <a:extLst>
              <a:ext uri="{FF2B5EF4-FFF2-40B4-BE49-F238E27FC236}">
                <a16:creationId xmlns:a16="http://schemas.microsoft.com/office/drawing/2014/main" id="{FAB62867-C4A8-4FD5-AB7D-B24C34BD26A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DE791CD-9209-4305-9D00-644E77DBF66F}"/>
              </a:ext>
            </a:extLst>
          </p:cNvPr>
          <p:cNvSpPr>
            <a:spLocks noGrp="1"/>
          </p:cNvSpPr>
          <p:nvPr>
            <p:ph type="sldNum" sz="quarter" idx="12"/>
          </p:nvPr>
        </p:nvSpPr>
        <p:spPr/>
        <p:txBody>
          <a:bodyPr/>
          <a:lstStyle/>
          <a:p>
            <a:fld id="{62CBC6F4-5114-4384-9B8F-3D25518D9E40}" type="slidenum">
              <a:rPr lang="it-IT" smtClean="0"/>
              <a:t>‹N›</a:t>
            </a:fld>
            <a:endParaRPr lang="it-IT"/>
          </a:p>
        </p:txBody>
      </p:sp>
    </p:spTree>
    <p:extLst>
      <p:ext uri="{BB962C8B-B14F-4D97-AF65-F5344CB8AC3E}">
        <p14:creationId xmlns:p14="http://schemas.microsoft.com/office/powerpoint/2010/main" val="391654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F9DC3C-2169-480E-839F-24A2D68F2D8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F284657-EEF2-4FFB-A735-BE9F7B5B187D}"/>
              </a:ext>
            </a:extLst>
          </p:cNvPr>
          <p:cNvSpPr>
            <a:spLocks noGrp="1"/>
          </p:cNvSpPr>
          <p:nvPr>
            <p:ph type="dt" sz="half" idx="10"/>
          </p:nvPr>
        </p:nvSpPr>
        <p:spPr/>
        <p:txBody>
          <a:bodyPr/>
          <a:lstStyle/>
          <a:p>
            <a:fld id="{6625D4AF-BEEC-4FAB-BCF3-A6D09449504A}" type="datetimeFigureOut">
              <a:rPr lang="it-IT" smtClean="0"/>
              <a:t>03/02/2026</a:t>
            </a:fld>
            <a:endParaRPr lang="it-IT"/>
          </a:p>
        </p:txBody>
      </p:sp>
      <p:sp>
        <p:nvSpPr>
          <p:cNvPr id="4" name="Segnaposto piè di pagina 3">
            <a:extLst>
              <a:ext uri="{FF2B5EF4-FFF2-40B4-BE49-F238E27FC236}">
                <a16:creationId xmlns:a16="http://schemas.microsoft.com/office/drawing/2014/main" id="{7EBD0288-090D-480A-A714-F031A1AF599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D5D7410-2EC3-4E81-BB80-AF4E6D87471D}"/>
              </a:ext>
            </a:extLst>
          </p:cNvPr>
          <p:cNvSpPr>
            <a:spLocks noGrp="1"/>
          </p:cNvSpPr>
          <p:nvPr>
            <p:ph type="sldNum" sz="quarter" idx="12"/>
          </p:nvPr>
        </p:nvSpPr>
        <p:spPr/>
        <p:txBody>
          <a:bodyPr/>
          <a:lstStyle/>
          <a:p>
            <a:fld id="{62CBC6F4-5114-4384-9B8F-3D25518D9E40}" type="slidenum">
              <a:rPr lang="it-IT" smtClean="0"/>
              <a:t>‹N›</a:t>
            </a:fld>
            <a:endParaRPr lang="it-IT"/>
          </a:p>
        </p:txBody>
      </p:sp>
    </p:spTree>
    <p:extLst>
      <p:ext uri="{BB962C8B-B14F-4D97-AF65-F5344CB8AC3E}">
        <p14:creationId xmlns:p14="http://schemas.microsoft.com/office/powerpoint/2010/main" val="313325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B41BF50-AAA5-4F95-8974-3CE8917EAE99}"/>
              </a:ext>
            </a:extLst>
          </p:cNvPr>
          <p:cNvSpPr>
            <a:spLocks noGrp="1"/>
          </p:cNvSpPr>
          <p:nvPr>
            <p:ph type="dt" sz="half" idx="10"/>
          </p:nvPr>
        </p:nvSpPr>
        <p:spPr/>
        <p:txBody>
          <a:bodyPr/>
          <a:lstStyle/>
          <a:p>
            <a:fld id="{6625D4AF-BEEC-4FAB-BCF3-A6D09449504A}" type="datetimeFigureOut">
              <a:rPr lang="it-IT" smtClean="0"/>
              <a:t>03/02/2026</a:t>
            </a:fld>
            <a:endParaRPr lang="it-IT"/>
          </a:p>
        </p:txBody>
      </p:sp>
      <p:sp>
        <p:nvSpPr>
          <p:cNvPr id="3" name="Segnaposto piè di pagina 2">
            <a:extLst>
              <a:ext uri="{FF2B5EF4-FFF2-40B4-BE49-F238E27FC236}">
                <a16:creationId xmlns:a16="http://schemas.microsoft.com/office/drawing/2014/main" id="{B38E5F17-AD7B-40EE-8973-A22E584974E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1FD34BA-D650-4AC7-8145-DFD3DB5F4190}"/>
              </a:ext>
            </a:extLst>
          </p:cNvPr>
          <p:cNvSpPr>
            <a:spLocks noGrp="1"/>
          </p:cNvSpPr>
          <p:nvPr>
            <p:ph type="sldNum" sz="quarter" idx="12"/>
          </p:nvPr>
        </p:nvSpPr>
        <p:spPr/>
        <p:txBody>
          <a:bodyPr/>
          <a:lstStyle/>
          <a:p>
            <a:fld id="{62CBC6F4-5114-4384-9B8F-3D25518D9E40}" type="slidenum">
              <a:rPr lang="it-IT" smtClean="0"/>
              <a:t>‹N›</a:t>
            </a:fld>
            <a:endParaRPr lang="it-IT"/>
          </a:p>
        </p:txBody>
      </p:sp>
    </p:spTree>
    <p:extLst>
      <p:ext uri="{BB962C8B-B14F-4D97-AF65-F5344CB8AC3E}">
        <p14:creationId xmlns:p14="http://schemas.microsoft.com/office/powerpoint/2010/main" val="1409208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CB2C4F-D1E5-4F94-A115-8782209BA1B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043DF46-F705-41EE-BD24-D22D364F4C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AB8ED29-3D93-48BA-B564-17FF9732C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CCCF884-D796-486A-B1D9-E95E27029010}"/>
              </a:ext>
            </a:extLst>
          </p:cNvPr>
          <p:cNvSpPr>
            <a:spLocks noGrp="1"/>
          </p:cNvSpPr>
          <p:nvPr>
            <p:ph type="dt" sz="half" idx="10"/>
          </p:nvPr>
        </p:nvSpPr>
        <p:spPr/>
        <p:txBody>
          <a:bodyPr/>
          <a:lstStyle/>
          <a:p>
            <a:fld id="{6625D4AF-BEEC-4FAB-BCF3-A6D09449504A}" type="datetimeFigureOut">
              <a:rPr lang="it-IT" smtClean="0"/>
              <a:t>03/02/2026</a:t>
            </a:fld>
            <a:endParaRPr lang="it-IT"/>
          </a:p>
        </p:txBody>
      </p:sp>
      <p:sp>
        <p:nvSpPr>
          <p:cNvPr id="6" name="Segnaposto piè di pagina 5">
            <a:extLst>
              <a:ext uri="{FF2B5EF4-FFF2-40B4-BE49-F238E27FC236}">
                <a16:creationId xmlns:a16="http://schemas.microsoft.com/office/drawing/2014/main" id="{839257DD-BAE5-4DC2-8319-D120E0F7558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DDD0E77-A4EB-4FD1-920A-3B880AC1002E}"/>
              </a:ext>
            </a:extLst>
          </p:cNvPr>
          <p:cNvSpPr>
            <a:spLocks noGrp="1"/>
          </p:cNvSpPr>
          <p:nvPr>
            <p:ph type="sldNum" sz="quarter" idx="12"/>
          </p:nvPr>
        </p:nvSpPr>
        <p:spPr/>
        <p:txBody>
          <a:bodyPr/>
          <a:lstStyle/>
          <a:p>
            <a:fld id="{62CBC6F4-5114-4384-9B8F-3D25518D9E40}" type="slidenum">
              <a:rPr lang="it-IT" smtClean="0"/>
              <a:t>‹N›</a:t>
            </a:fld>
            <a:endParaRPr lang="it-IT"/>
          </a:p>
        </p:txBody>
      </p:sp>
    </p:spTree>
    <p:extLst>
      <p:ext uri="{BB962C8B-B14F-4D97-AF65-F5344CB8AC3E}">
        <p14:creationId xmlns:p14="http://schemas.microsoft.com/office/powerpoint/2010/main" val="339077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173B10-23B4-40F9-A69A-C3337EA51E8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B8C9C8E-09A6-4738-82AB-FE075340E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E03FD15-BA12-464A-A81E-857D20F0E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A387ED2-6602-4DAA-AE3E-D822506E7CB1}"/>
              </a:ext>
            </a:extLst>
          </p:cNvPr>
          <p:cNvSpPr>
            <a:spLocks noGrp="1"/>
          </p:cNvSpPr>
          <p:nvPr>
            <p:ph type="dt" sz="half" idx="10"/>
          </p:nvPr>
        </p:nvSpPr>
        <p:spPr/>
        <p:txBody>
          <a:bodyPr/>
          <a:lstStyle/>
          <a:p>
            <a:fld id="{6625D4AF-BEEC-4FAB-BCF3-A6D09449504A}" type="datetimeFigureOut">
              <a:rPr lang="it-IT" smtClean="0"/>
              <a:t>03/02/2026</a:t>
            </a:fld>
            <a:endParaRPr lang="it-IT"/>
          </a:p>
        </p:txBody>
      </p:sp>
      <p:sp>
        <p:nvSpPr>
          <p:cNvPr id="6" name="Segnaposto piè di pagina 5">
            <a:extLst>
              <a:ext uri="{FF2B5EF4-FFF2-40B4-BE49-F238E27FC236}">
                <a16:creationId xmlns:a16="http://schemas.microsoft.com/office/drawing/2014/main" id="{09455401-E630-4B34-A274-76CCCABA944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7C33E2B-D073-4966-99D8-3DA3AED5F6F1}"/>
              </a:ext>
            </a:extLst>
          </p:cNvPr>
          <p:cNvSpPr>
            <a:spLocks noGrp="1"/>
          </p:cNvSpPr>
          <p:nvPr>
            <p:ph type="sldNum" sz="quarter" idx="12"/>
          </p:nvPr>
        </p:nvSpPr>
        <p:spPr/>
        <p:txBody>
          <a:bodyPr/>
          <a:lstStyle/>
          <a:p>
            <a:fld id="{62CBC6F4-5114-4384-9B8F-3D25518D9E40}" type="slidenum">
              <a:rPr lang="it-IT" smtClean="0"/>
              <a:t>‹N›</a:t>
            </a:fld>
            <a:endParaRPr lang="it-IT"/>
          </a:p>
        </p:txBody>
      </p:sp>
    </p:spTree>
    <p:extLst>
      <p:ext uri="{BB962C8B-B14F-4D97-AF65-F5344CB8AC3E}">
        <p14:creationId xmlns:p14="http://schemas.microsoft.com/office/powerpoint/2010/main" val="133349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9A67BDE-BAFA-46FD-8837-1E484AB76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4C27DA2-9F5C-4E97-B792-CD3AD04F8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9A02713-D816-4BA4-944A-122A74FAA8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5D4AF-BEEC-4FAB-BCF3-A6D09449504A}" type="datetimeFigureOut">
              <a:rPr lang="it-IT" smtClean="0"/>
              <a:t>03/02/2026</a:t>
            </a:fld>
            <a:endParaRPr lang="it-IT"/>
          </a:p>
        </p:txBody>
      </p:sp>
      <p:sp>
        <p:nvSpPr>
          <p:cNvPr id="5" name="Segnaposto piè di pagina 4">
            <a:extLst>
              <a:ext uri="{FF2B5EF4-FFF2-40B4-BE49-F238E27FC236}">
                <a16:creationId xmlns:a16="http://schemas.microsoft.com/office/drawing/2014/main" id="{DB829597-F741-4E6E-AD99-B5F63F2F01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225FE2C-F5A9-4A2B-8B9F-30548E81C8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BC6F4-5114-4384-9B8F-3D25518D9E40}" type="slidenum">
              <a:rPr lang="it-IT" smtClean="0"/>
              <a:t>‹N›</a:t>
            </a:fld>
            <a:endParaRPr lang="it-IT"/>
          </a:p>
        </p:txBody>
      </p:sp>
    </p:spTree>
    <p:extLst>
      <p:ext uri="{BB962C8B-B14F-4D97-AF65-F5344CB8AC3E}">
        <p14:creationId xmlns:p14="http://schemas.microsoft.com/office/powerpoint/2010/main" val="6080593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hyperlink" Target="http://www.musei.unipa.it/eng/virtual.html" TargetMode="External"/><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www.unipa.it/biblioteche/en/scopri-i-servizi/supporto-alla-ricerca/index.html" TargetMode="External"/><Relationship Id="rId4" Type="http://schemas.openxmlformats.org/officeDocument/2006/relationships/hyperlink" Target="https://guidastudente.unipa.it/en/library-syste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unipa.it/biblioteche/en/conosci-il-nostro-lavoro/benvenuto/"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hyperlink" Target="https://leviedeitesori.com/" TargetMode="External"/><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s://sirio-miur.cineca.it/PortaleMIUR/portale/default.aspx" TargetMode="External"/><Relationship Id="rId13" Type="http://schemas.openxmlformats.org/officeDocument/2006/relationships/hyperlink" Target="https://www.crui.it/" TargetMode="External"/><Relationship Id="rId18" Type="http://schemas.openxmlformats.org/officeDocument/2006/relationships/hyperlink" Target="https://reterus.it/" TargetMode="External"/><Relationship Id="rId3" Type="http://schemas.openxmlformats.org/officeDocument/2006/relationships/image" Target="../media/image1.png"/><Relationship Id="rId7" Type="http://schemas.openxmlformats.org/officeDocument/2006/relationships/hyperlink" Target="https://www.corissia.it/" TargetMode="External"/><Relationship Id="rId12" Type="http://schemas.openxmlformats.org/officeDocument/2006/relationships/hyperlink" Target="http://www.codau.it/" TargetMode="External"/><Relationship Id="rId17" Type="http://schemas.openxmlformats.org/officeDocument/2006/relationships/hyperlink" Target="http://www.apenetwork.it/it" TargetMode="External"/><Relationship Id="rId2" Type="http://schemas.openxmlformats.org/officeDocument/2006/relationships/notesSlide" Target="../notesSlides/notesSlide15.xml"/><Relationship Id="rId16" Type="http://schemas.openxmlformats.org/officeDocument/2006/relationships/hyperlink" Target="https://www.pnicube.it/" TargetMode="External"/><Relationship Id="rId1" Type="http://schemas.openxmlformats.org/officeDocument/2006/relationships/slideLayout" Target="../slideLayouts/slideLayout1.xml"/><Relationship Id="rId6" Type="http://schemas.openxmlformats.org/officeDocument/2006/relationships/hyperlink" Target="https://www.coribia.it/" TargetMode="External"/><Relationship Id="rId11" Type="http://schemas.openxmlformats.org/officeDocument/2006/relationships/hyperlink" Target="https://www.apre.it/" TargetMode="External"/><Relationship Id="rId5" Type="http://schemas.openxmlformats.org/officeDocument/2006/relationships/hyperlink" Target="http://www.coreras.it/" TargetMode="External"/><Relationship Id="rId15" Type="http://schemas.openxmlformats.org/officeDocument/2006/relationships/hyperlink" Target="https://netval.it/" TargetMode="External"/><Relationship Id="rId10" Type="http://schemas.openxmlformats.org/officeDocument/2006/relationships/hyperlink" Target="https://www.cineca.it/en" TargetMode="External"/><Relationship Id="rId19" Type="http://schemas.openxmlformats.org/officeDocument/2006/relationships/hyperlink" Target="http://www.sdsnitalia.it/" TargetMode="External"/><Relationship Id="rId4" Type="http://schemas.openxmlformats.org/officeDocument/2006/relationships/hyperlink" Target="http://www.consorzioarca.it/index.php/it/" TargetMode="External"/><Relationship Id="rId9" Type="http://schemas.openxmlformats.org/officeDocument/2006/relationships/hyperlink" Target="https://www.almalaurea.it/en" TargetMode="External"/><Relationship Id="rId14" Type="http://schemas.openxmlformats.org/officeDocument/2006/relationships/hyperlink" Target="http://www.cuia.ne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unipa.it/dipartimenti/"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youtube.com/watch?v=ybjU62UK6dE&amp;t=10s" TargetMode="External"/><Relationship Id="rId4" Type="http://schemas.openxmlformats.org/officeDocument/2006/relationships/hyperlink" Target="https://www.youtube.com/watch?v=jqMgDxrU8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184" descr="Immagine che contiene testo&#10;&#10;Descrizione generata automaticamente">
            <a:extLst>
              <a:ext uri="{FF2B5EF4-FFF2-40B4-BE49-F238E27FC236}">
                <a16:creationId xmlns:a16="http://schemas.microsoft.com/office/drawing/2014/main" id="{8E0F562D-F6B6-4EAC-B061-357DD1F6E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00" y="56412"/>
            <a:ext cx="3152253" cy="1190804"/>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811CE441-545D-44AF-BCA8-2A8D7D3163BD}"/>
              </a:ext>
            </a:extLst>
          </p:cNvPr>
          <p:cNvSpPr txBox="1"/>
          <p:nvPr/>
        </p:nvSpPr>
        <p:spPr>
          <a:xfrm>
            <a:off x="132400" y="4704912"/>
            <a:ext cx="4140200" cy="892552"/>
          </a:xfrm>
          <a:prstGeom prst="rect">
            <a:avLst/>
          </a:prstGeom>
          <a:noFill/>
        </p:spPr>
        <p:txBody>
          <a:bodyPr wrap="square">
            <a:spAutoFit/>
          </a:bodyPr>
          <a:lstStyle/>
          <a:p>
            <a:pPr algn="ctr"/>
            <a:r>
              <a:rPr lang="de-DE" sz="2600" b="1" dirty="0">
                <a:solidFill>
                  <a:schemeClr val="accent5">
                    <a:lumMod val="50000"/>
                  </a:schemeClr>
                </a:solidFill>
                <a:latin typeface="Montserrat SemiBold"/>
                <a:ea typeface="Noto Sans" panose="020B0502040504020204" pitchFamily="34" charset="0"/>
              </a:rPr>
              <a:t>Silvana Di Bono</a:t>
            </a:r>
          </a:p>
          <a:p>
            <a:pPr algn="ctr"/>
            <a:r>
              <a:rPr lang="de-DE" sz="2600" dirty="0">
                <a:solidFill>
                  <a:schemeClr val="accent5">
                    <a:lumMod val="50000"/>
                  </a:schemeClr>
                </a:solidFill>
                <a:latin typeface="Montserrat SemiBold"/>
                <a:ea typeface="Noto Sans" panose="020B0502040504020204" pitchFamily="34" charset="0"/>
              </a:rPr>
              <a:t>Palermo, </a:t>
            </a:r>
            <a:r>
              <a:rPr lang="de-DE" sz="2600" dirty="0" err="1">
                <a:solidFill>
                  <a:schemeClr val="accent5">
                    <a:lumMod val="50000"/>
                  </a:schemeClr>
                </a:solidFill>
                <a:latin typeface="Montserrat SemiBold"/>
                <a:ea typeface="Noto Sans" panose="020B0502040504020204" pitchFamily="34" charset="0"/>
              </a:rPr>
              <a:t>Italy</a:t>
            </a:r>
            <a:endParaRPr lang="de-DE" sz="2600" dirty="0">
              <a:solidFill>
                <a:schemeClr val="accent5">
                  <a:lumMod val="50000"/>
                </a:schemeClr>
              </a:solidFill>
              <a:latin typeface="Montserrat SemiBold"/>
              <a:ea typeface="Noto Sans" panose="020B0502040504020204" pitchFamily="34" charset="0"/>
            </a:endParaRPr>
          </a:p>
        </p:txBody>
      </p:sp>
      <p:sp>
        <p:nvSpPr>
          <p:cNvPr id="9" name="Rectangle 1">
            <a:extLst>
              <a:ext uri="{FF2B5EF4-FFF2-40B4-BE49-F238E27FC236}">
                <a16:creationId xmlns:a16="http://schemas.microsoft.com/office/drawing/2014/main" id="{F4399C01-FACA-44D5-ACEB-0837E1B42C4D}"/>
              </a:ext>
            </a:extLst>
          </p:cNvPr>
          <p:cNvSpPr>
            <a:spLocks noChangeArrowheads="1"/>
          </p:cNvSpPr>
          <p:nvPr/>
        </p:nvSpPr>
        <p:spPr bwMode="auto">
          <a:xfrm>
            <a:off x="114300" y="75446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it-IT"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1F72DB51-D5D3-4D31-88DF-0E6B24DD813D}"/>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it-IT" sz="1800" b="0" i="0" u="none" strike="noStrike" cap="none" normalizeH="0" baseline="0" dirty="0">
              <a:ln>
                <a:noFill/>
              </a:ln>
              <a:solidFill>
                <a:schemeClr val="tx1"/>
              </a:solidFill>
              <a:effectLst/>
              <a:latin typeface="Arial" panose="020B0604020202020204" pitchFamily="34" charset="0"/>
            </a:endParaRPr>
          </a:p>
        </p:txBody>
      </p:sp>
      <p:pic>
        <p:nvPicPr>
          <p:cNvPr id="12" name="Immagine 11">
            <a:extLst>
              <a:ext uri="{FF2B5EF4-FFF2-40B4-BE49-F238E27FC236}">
                <a16:creationId xmlns:a16="http://schemas.microsoft.com/office/drawing/2014/main" id="{082FA204-4A07-4101-9BA1-87D7D1FEB8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66499"/>
            <a:ext cx="4310446" cy="5283773"/>
          </a:xfrm>
          <a:prstGeom prst="rect">
            <a:avLst/>
          </a:prstGeom>
        </p:spPr>
      </p:pic>
      <p:sp>
        <p:nvSpPr>
          <p:cNvPr id="16" name="CasellaDiTesto 15">
            <a:extLst>
              <a:ext uri="{FF2B5EF4-FFF2-40B4-BE49-F238E27FC236}">
                <a16:creationId xmlns:a16="http://schemas.microsoft.com/office/drawing/2014/main" id="{EC117293-D015-4828-BFFB-39FC7A756A0A}"/>
              </a:ext>
            </a:extLst>
          </p:cNvPr>
          <p:cNvSpPr txBox="1"/>
          <p:nvPr/>
        </p:nvSpPr>
        <p:spPr>
          <a:xfrm>
            <a:off x="4310446" y="1466499"/>
            <a:ext cx="6906079" cy="224676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800" b="0" i="0" u="none" strike="noStrike" cap="none" normalizeH="0" baseline="0" dirty="0">
                <a:ln>
                  <a:noFill/>
                </a:ln>
                <a:solidFill>
                  <a:schemeClr val="tx1">
                    <a:lumMod val="50000"/>
                    <a:lumOff val="50000"/>
                  </a:schemeClr>
                </a:solidFill>
                <a:effectLst/>
                <a:latin typeface="Montserrat SemiBold"/>
                <a:ea typeface="ヒラギノ角ゴ Pro W3"/>
                <a:cs typeface="Times New Roman" panose="02020603050405020304" pitchFamily="18" charset="0"/>
              </a:rPr>
              <a:t>A SHORT PRESENTATION OF</a:t>
            </a:r>
          </a:p>
          <a:p>
            <a:pPr marL="0" marR="0" lvl="0" indent="0" algn="l" defTabSz="914400" rtl="0" eaLnBrk="0" fontAlgn="base" latinLnBrk="0" hangingPunct="0">
              <a:lnSpc>
                <a:spcPct val="100000"/>
              </a:lnSpc>
              <a:spcBef>
                <a:spcPct val="0"/>
              </a:spcBef>
              <a:spcAft>
                <a:spcPct val="0"/>
              </a:spcAft>
              <a:buClrTx/>
              <a:buSzTx/>
              <a:buFontTx/>
              <a:buNone/>
              <a:tabLst/>
            </a:pPr>
            <a:r>
              <a:rPr lang="it-IT" altLang="it-IT" sz="2800" dirty="0">
                <a:solidFill>
                  <a:schemeClr val="tx1">
                    <a:lumMod val="50000"/>
                    <a:lumOff val="50000"/>
                  </a:schemeClr>
                </a:solidFill>
                <a:latin typeface="Montserrat SemiBold"/>
                <a:ea typeface="ヒラギノ角ゴ Pro W3"/>
                <a:cs typeface="Times New Roman" panose="02020603050405020304" pitchFamily="18" charset="0"/>
              </a:rPr>
              <a:t>UNIVERSITY OF PALERMO</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800" b="0" i="0" u="none" strike="noStrike" cap="none" normalizeH="0" baseline="0" dirty="0">
                <a:ln>
                  <a:noFill/>
                </a:ln>
                <a:solidFill>
                  <a:schemeClr val="tx1">
                    <a:lumMod val="50000"/>
                    <a:lumOff val="50000"/>
                  </a:schemeClr>
                </a:solidFill>
                <a:effectLst/>
                <a:latin typeface="Montserrat SemiBold"/>
                <a:ea typeface="ヒラギノ角ゴ Pro W3"/>
                <a:cs typeface="Times New Roman" panose="02020603050405020304" pitchFamily="18" charset="0"/>
              </a:rPr>
              <a:t>AND</a:t>
            </a:r>
            <a:endParaRPr kumimoji="0" lang="it-IT" altLang="it-IT" sz="2800" b="0" i="0" u="none" strike="noStrike" cap="none" normalizeH="0" baseline="0" dirty="0">
              <a:ln>
                <a:noFill/>
              </a:ln>
              <a:solidFill>
                <a:schemeClr val="tx1">
                  <a:lumMod val="50000"/>
                  <a:lumOff val="50000"/>
                </a:schemeClr>
              </a:solidFill>
              <a:effectLst/>
              <a:latin typeface="Montserrat SemiBol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800" b="0" i="0" u="none" strike="noStrike" cap="none" normalizeH="0" baseline="0" dirty="0">
                <a:ln>
                  <a:noFill/>
                </a:ln>
                <a:solidFill>
                  <a:schemeClr val="tx1">
                    <a:lumMod val="50000"/>
                    <a:lumOff val="50000"/>
                  </a:schemeClr>
                </a:solidFill>
                <a:effectLst/>
                <a:latin typeface="Montserrat SemiBold"/>
                <a:ea typeface="ヒラギノ角ゴ Pro W3"/>
                <a:cs typeface="Times New Roman" panose="02020603050405020304" pitchFamily="18" charset="0"/>
              </a:rPr>
              <a:t>RESEARCH AND TECHNOLOGY TRANSFER AREA</a:t>
            </a:r>
            <a:endParaRPr kumimoji="0" lang="it-IT" altLang="it-IT" sz="2800" b="0" i="0" u="none" strike="noStrike" cap="none" normalizeH="0" baseline="0" dirty="0">
              <a:ln>
                <a:noFill/>
              </a:ln>
              <a:solidFill>
                <a:schemeClr val="tx1">
                  <a:lumMod val="50000"/>
                  <a:lumOff val="50000"/>
                </a:schemeClr>
              </a:solidFill>
              <a:effectLst/>
              <a:latin typeface="Montserrat SemiBold"/>
            </a:endParaRPr>
          </a:p>
        </p:txBody>
      </p:sp>
    </p:spTree>
    <p:extLst>
      <p:ext uri="{BB962C8B-B14F-4D97-AF65-F5344CB8AC3E}">
        <p14:creationId xmlns:p14="http://schemas.microsoft.com/office/powerpoint/2010/main" val="1765360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C62FB9-3615-4290-AD1C-D5C6A4DDE7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000" b="0" i="0" u="none" strike="noStrike" cap="none" normalizeH="0" baseline="0">
                <a:ln>
                  <a:noFill/>
                </a:ln>
                <a:solidFill>
                  <a:srgbClr val="074B87"/>
                </a:solidFill>
                <a:effectLst/>
                <a:latin typeface="Montserrat SemiBold"/>
                <a:ea typeface="ヒラギノ角ゴ Pro W3"/>
                <a:cs typeface="Times New Roman" panose="02020603050405020304" pitchFamily="18"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049" name="Immagine 184" descr="Immagine che contiene testo&#10;&#10;Descrizione generata automaticamente">
            <a:extLst>
              <a:ext uri="{FF2B5EF4-FFF2-40B4-BE49-F238E27FC236}">
                <a16:creationId xmlns:a16="http://schemas.microsoft.com/office/drawing/2014/main" id="{1DB23BBA-5720-44F2-8F61-E66F5730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3" y="9525"/>
            <a:ext cx="3152253" cy="1190804"/>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9604E74C-9410-1BE2-1F75-F942B1B3912E}"/>
              </a:ext>
            </a:extLst>
          </p:cNvPr>
          <p:cNvSpPr txBox="1"/>
          <p:nvPr/>
        </p:nvSpPr>
        <p:spPr>
          <a:xfrm>
            <a:off x="368171" y="4608219"/>
            <a:ext cx="11259722" cy="2144370"/>
          </a:xfrm>
          <a:prstGeom prst="rect">
            <a:avLst/>
          </a:prstGeom>
          <a:noFill/>
        </p:spPr>
        <p:txBody>
          <a:bodyPr wrap="square">
            <a:spAutoFit/>
          </a:bodyPr>
          <a:lstStyle/>
          <a:p>
            <a:pPr marL="96838" marR="0" lvl="0" indent="0" algn="l" defTabSz="914400" rtl="0" eaLnBrk="1" fontAlgn="auto" latinLnBrk="0" hangingPunct="1">
              <a:lnSpc>
                <a:spcPct val="107000"/>
              </a:lnSpc>
              <a:spcBef>
                <a:spcPts val="0"/>
              </a:spcBef>
              <a:spcAft>
                <a:spcPts val="0"/>
              </a:spcAft>
              <a:buClr>
                <a:schemeClr val="accent3">
                  <a:lumMod val="75000"/>
                </a:schemeClr>
              </a:buClr>
              <a:buSzTx/>
              <a:buFont typeface="Courier New" panose="02070309020205020404" pitchFamily="49" charset="0"/>
              <a:buNone/>
              <a:tabLst/>
              <a:defRPr/>
            </a:pPr>
            <a:r>
              <a:rPr kumimoji="0" lang="en-GB" sz="1800" b="0" kern="1200" dirty="0">
                <a:solidFill>
                  <a:srgbClr val="3A6D89"/>
                </a:solidFill>
                <a:effectLst/>
                <a:latin typeface="Arial Narrow" panose="020B0606020202030204" pitchFamily="34" charset="0"/>
                <a:ea typeface="+mn-ea"/>
                <a:cs typeface="+mn-cs"/>
              </a:rPr>
              <a:t>ATEN -</a:t>
            </a:r>
            <a:r>
              <a:rPr kumimoji="0" lang="en-US" sz="1800" b="0" kern="1200" dirty="0">
                <a:solidFill>
                  <a:srgbClr val="3A6D89"/>
                </a:solidFill>
                <a:effectLst/>
                <a:latin typeface="Arial Narrow" panose="020B0606020202030204" pitchFamily="34" charset="0"/>
                <a:ea typeface="+mn-ea"/>
                <a:cs typeface="+mn-cs"/>
              </a:rPr>
              <a:t>Advanced Technologies Network Center, our </a:t>
            </a:r>
            <a:r>
              <a:rPr kumimoji="0" lang="en-GB" sz="1800" b="0" kern="1200" dirty="0">
                <a:solidFill>
                  <a:srgbClr val="3A6D89"/>
                </a:solidFill>
                <a:effectLst/>
                <a:latin typeface="Arial Narrow" panose="020B0606020202030204" pitchFamily="34" charset="0"/>
                <a:ea typeface="+mn-ea"/>
                <a:cs typeface="+mn-cs"/>
              </a:rPr>
              <a:t>network of University labs for testing and transferring new technologies to SMEs</a:t>
            </a:r>
          </a:p>
          <a:p>
            <a:pPr marL="96838" marR="0" lvl="0" indent="0" algn="l" defTabSz="914400" rtl="0" eaLnBrk="1" fontAlgn="auto" latinLnBrk="0" hangingPunct="1">
              <a:lnSpc>
                <a:spcPct val="107000"/>
              </a:lnSpc>
              <a:spcBef>
                <a:spcPts val="0"/>
              </a:spcBef>
              <a:spcAft>
                <a:spcPts val="0"/>
              </a:spcAft>
              <a:buClr>
                <a:schemeClr val="accent3">
                  <a:lumMod val="75000"/>
                </a:schemeClr>
              </a:buClr>
              <a:buSzTx/>
              <a:buFont typeface="Courier New" panose="02070309020205020404" pitchFamily="49" charset="0"/>
              <a:buNone/>
              <a:tabLst/>
              <a:defRPr/>
            </a:pPr>
            <a:endParaRPr kumimoji="0" lang="en-GB" sz="600" b="0" kern="1200" dirty="0">
              <a:solidFill>
                <a:srgbClr val="3A6D89"/>
              </a:solidFill>
              <a:effectLst/>
              <a:latin typeface="Arial Narrow" panose="020B0606020202030204" pitchFamily="34" charset="0"/>
              <a:ea typeface="+mn-ea"/>
              <a:cs typeface="+mn-cs"/>
            </a:endParaRPr>
          </a:p>
          <a:p>
            <a:pPr marL="382588" marR="0" lvl="0" indent="-285750" algn="l" defTabSz="914400" rtl="0" eaLnBrk="1" fontAlgn="auto" latinLnBrk="0" hangingPunct="1">
              <a:lnSpc>
                <a:spcPct val="107000"/>
              </a:lnSpc>
              <a:spcBef>
                <a:spcPts val="0"/>
              </a:spcBef>
              <a:spcAft>
                <a:spcPts val="0"/>
              </a:spcAft>
              <a:buClr>
                <a:schemeClr val="accent3">
                  <a:lumMod val="75000"/>
                </a:schemeClr>
              </a:buClr>
              <a:buSzTx/>
              <a:buFont typeface="Courier New" panose="02070309020205020404" pitchFamily="49" charset="0"/>
              <a:buChar char="o"/>
              <a:tabLst/>
              <a:defRPr/>
            </a:pPr>
            <a:r>
              <a:rPr kumimoji="0" lang="en-US" sz="1800" b="0" kern="1200" dirty="0">
                <a:solidFill>
                  <a:srgbClr val="3A6D89"/>
                </a:solidFill>
                <a:effectLst/>
                <a:latin typeface="Arial Narrow" panose="020B0606020202030204" pitchFamily="34" charset="0"/>
                <a:ea typeface="+mn-ea"/>
                <a:cs typeface="+mn-cs"/>
              </a:rPr>
              <a:t>one of the few R&amp;D centers in Europe in the field of Biotechnology applied to human health </a:t>
            </a:r>
          </a:p>
          <a:p>
            <a:pPr marL="382588" marR="0" lvl="0" indent="-285750" algn="l" defTabSz="914400" rtl="0" eaLnBrk="1" fontAlgn="auto" latinLnBrk="0" hangingPunct="1">
              <a:lnSpc>
                <a:spcPct val="107000"/>
              </a:lnSpc>
              <a:spcBef>
                <a:spcPts val="0"/>
              </a:spcBef>
              <a:spcAft>
                <a:spcPts val="0"/>
              </a:spcAft>
              <a:buClr>
                <a:schemeClr val="accent3">
                  <a:lumMod val="75000"/>
                </a:schemeClr>
              </a:buClr>
              <a:buSzTx/>
              <a:buFont typeface="Courier New" panose="02070309020205020404" pitchFamily="49" charset="0"/>
              <a:buChar char="o"/>
              <a:tabLst/>
              <a:defRPr/>
            </a:pPr>
            <a:endParaRPr kumimoji="0" lang="en-US" sz="600" b="0" kern="1200" dirty="0">
              <a:solidFill>
                <a:srgbClr val="3A6D89"/>
              </a:solidFill>
              <a:effectLst/>
              <a:latin typeface="Arial Narrow" panose="020B0606020202030204" pitchFamily="34" charset="0"/>
              <a:ea typeface="+mn-ea"/>
              <a:cs typeface="+mn-cs"/>
            </a:endParaRPr>
          </a:p>
          <a:p>
            <a:pPr marL="382588" indent="-285750" algn="l" rtl="0" eaLnBrk="1" latinLnBrk="0" hangingPunct="1">
              <a:lnSpc>
                <a:spcPct val="107000"/>
              </a:lnSpc>
              <a:spcAft>
                <a:spcPts val="0"/>
              </a:spcAft>
              <a:buClr>
                <a:schemeClr val="accent3">
                  <a:lumMod val="75000"/>
                </a:schemeClr>
              </a:buClr>
              <a:buFont typeface="Courier New" panose="02070309020205020404" pitchFamily="49" charset="0"/>
              <a:buChar char="o"/>
            </a:pPr>
            <a:r>
              <a:rPr kumimoji="0" lang="en-US" sz="1800" b="0" kern="1200" dirty="0">
                <a:solidFill>
                  <a:srgbClr val="3A6D89"/>
                </a:solidFill>
                <a:effectLst/>
                <a:latin typeface="Arial Narrow" panose="020B0606020202030204" pitchFamily="34" charset="0"/>
                <a:ea typeface="+mn-ea"/>
                <a:cs typeface="+mn-cs"/>
              </a:rPr>
              <a:t>provides support for research, innovation and technological development activities in both the public and private sectors</a:t>
            </a:r>
          </a:p>
          <a:p>
            <a:pPr marL="382588" indent="-285750" algn="l" rtl="0" eaLnBrk="1" latinLnBrk="0" hangingPunct="1">
              <a:lnSpc>
                <a:spcPct val="107000"/>
              </a:lnSpc>
              <a:spcAft>
                <a:spcPts val="0"/>
              </a:spcAft>
              <a:buClr>
                <a:schemeClr val="accent3">
                  <a:lumMod val="75000"/>
                </a:schemeClr>
              </a:buClr>
              <a:buFont typeface="Courier New" panose="02070309020205020404" pitchFamily="49" charset="0"/>
              <a:buChar char="o"/>
            </a:pPr>
            <a:endParaRPr kumimoji="0" lang="en-US" sz="600" b="0" kern="1200" dirty="0">
              <a:solidFill>
                <a:srgbClr val="3A6D89"/>
              </a:solidFill>
              <a:effectLst/>
              <a:latin typeface="Arial Narrow" panose="020B0606020202030204" pitchFamily="34" charset="0"/>
              <a:ea typeface="+mn-ea"/>
              <a:cs typeface="+mn-cs"/>
            </a:endParaRPr>
          </a:p>
          <a:p>
            <a:pPr marL="382588" indent="-285750" algn="l" rtl="0" eaLnBrk="1" latinLnBrk="0" hangingPunct="1">
              <a:lnSpc>
                <a:spcPct val="107000"/>
              </a:lnSpc>
              <a:spcAft>
                <a:spcPts val="0"/>
              </a:spcAft>
              <a:buClr>
                <a:schemeClr val="accent3">
                  <a:lumMod val="75000"/>
                </a:schemeClr>
              </a:buClr>
              <a:buFont typeface="Courier New" panose="02070309020205020404" pitchFamily="49" charset="0"/>
              <a:buChar char="o"/>
            </a:pPr>
            <a:r>
              <a:rPr kumimoji="0" lang="en-US" sz="1800" b="0" kern="1200" dirty="0">
                <a:solidFill>
                  <a:srgbClr val="3A6D89"/>
                </a:solidFill>
                <a:effectLst/>
                <a:latin typeface="Arial Narrow" panose="020B0606020202030204" pitchFamily="34" charset="0"/>
                <a:ea typeface="+mn-ea"/>
                <a:cs typeface="+mn-cs"/>
              </a:rPr>
              <a:t>In its laboratories, biologists, biotechnologists, chemists, physicists, engineers, doctors and informaticians work in synergy to generate and transfer new knowledge to competitive products for the national and international market.</a:t>
            </a:r>
          </a:p>
        </p:txBody>
      </p:sp>
      <p:pic>
        <p:nvPicPr>
          <p:cNvPr id="8" name="Immagine 7">
            <a:extLst>
              <a:ext uri="{FF2B5EF4-FFF2-40B4-BE49-F238E27FC236}">
                <a16:creationId xmlns:a16="http://schemas.microsoft.com/office/drawing/2014/main" id="{E59D23CB-7169-FD00-2D35-4A4D02095C9C}"/>
              </a:ext>
            </a:extLst>
          </p:cNvPr>
          <p:cNvPicPr>
            <a:picLocks noChangeAspect="1"/>
          </p:cNvPicPr>
          <p:nvPr/>
        </p:nvPicPr>
        <p:blipFill rotWithShape="1">
          <a:blip r:embed="rId4"/>
          <a:srcRect l="23278" t="32375" r="41343" b="40095"/>
          <a:stretch/>
        </p:blipFill>
        <p:spPr>
          <a:xfrm>
            <a:off x="3848669" y="974259"/>
            <a:ext cx="8130062" cy="3556798"/>
          </a:xfrm>
          <a:prstGeom prst="rect">
            <a:avLst/>
          </a:prstGeom>
        </p:spPr>
      </p:pic>
      <p:sp>
        <p:nvSpPr>
          <p:cNvPr id="9" name="Rettangolo 8">
            <a:extLst>
              <a:ext uri="{FF2B5EF4-FFF2-40B4-BE49-F238E27FC236}">
                <a16:creationId xmlns:a16="http://schemas.microsoft.com/office/drawing/2014/main" id="{C3892A85-FF62-B988-6946-80CC46D43656}"/>
              </a:ext>
            </a:extLst>
          </p:cNvPr>
          <p:cNvSpPr/>
          <p:nvPr/>
        </p:nvSpPr>
        <p:spPr>
          <a:xfrm>
            <a:off x="3671248" y="3971499"/>
            <a:ext cx="2129051" cy="636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1796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C62FB9-3615-4290-AD1C-D5C6A4DDE7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000" b="0" i="0" u="none" strike="noStrike" cap="none" normalizeH="0" baseline="0">
                <a:ln>
                  <a:noFill/>
                </a:ln>
                <a:solidFill>
                  <a:srgbClr val="074B87"/>
                </a:solidFill>
                <a:effectLst/>
                <a:latin typeface="Montserrat SemiBold"/>
                <a:ea typeface="ヒラギノ角ゴ Pro W3"/>
                <a:cs typeface="Times New Roman" panose="02020603050405020304" pitchFamily="18"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049" name="Immagine 184" descr="Immagine che contiene testo&#10;&#10;Descrizione generata automaticamente">
            <a:extLst>
              <a:ext uri="{FF2B5EF4-FFF2-40B4-BE49-F238E27FC236}">
                <a16:creationId xmlns:a16="http://schemas.microsoft.com/office/drawing/2014/main" id="{1DB23BBA-5720-44F2-8F61-E66F5730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3" y="9525"/>
            <a:ext cx="3152253" cy="1190804"/>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a:extLst>
              <a:ext uri="{FF2B5EF4-FFF2-40B4-BE49-F238E27FC236}">
                <a16:creationId xmlns:a16="http://schemas.microsoft.com/office/drawing/2014/main" id="{C3892A85-FF62-B988-6946-80CC46D43656}"/>
              </a:ext>
            </a:extLst>
          </p:cNvPr>
          <p:cNvSpPr/>
          <p:nvPr/>
        </p:nvSpPr>
        <p:spPr>
          <a:xfrm>
            <a:off x="3671248" y="3971499"/>
            <a:ext cx="2129051" cy="636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8CCC55BD-B4B7-4F94-F7DD-8631CA8EAF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1518" y="1239743"/>
            <a:ext cx="4224421" cy="3780344"/>
          </a:xfrm>
          <a:prstGeom prst="rect">
            <a:avLst/>
          </a:prstGeom>
        </p:spPr>
      </p:pic>
      <p:pic>
        <p:nvPicPr>
          <p:cNvPr id="6" name="Immagine 5">
            <a:extLst>
              <a:ext uri="{FF2B5EF4-FFF2-40B4-BE49-F238E27FC236}">
                <a16:creationId xmlns:a16="http://schemas.microsoft.com/office/drawing/2014/main" id="{5418374A-2943-D6AF-6509-304BBEEDFE9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41661"/>
          <a:stretch/>
        </p:blipFill>
        <p:spPr>
          <a:xfrm>
            <a:off x="4735773" y="996410"/>
            <a:ext cx="2094871" cy="1750175"/>
          </a:xfrm>
          <a:prstGeom prst="rect">
            <a:avLst/>
          </a:prstGeom>
        </p:spPr>
      </p:pic>
      <p:pic>
        <p:nvPicPr>
          <p:cNvPr id="7" name="Immagine 6">
            <a:extLst>
              <a:ext uri="{FF2B5EF4-FFF2-40B4-BE49-F238E27FC236}">
                <a16:creationId xmlns:a16="http://schemas.microsoft.com/office/drawing/2014/main" id="{9A1DBAB1-A040-A07A-7339-B5DB7507BC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65939" y="2580146"/>
            <a:ext cx="3953566" cy="3766782"/>
          </a:xfrm>
          <a:prstGeom prst="rect">
            <a:avLst/>
          </a:prstGeom>
        </p:spPr>
      </p:pic>
      <p:pic>
        <p:nvPicPr>
          <p:cNvPr id="10" name="Immagine 9">
            <a:extLst>
              <a:ext uri="{FF2B5EF4-FFF2-40B4-BE49-F238E27FC236}">
                <a16:creationId xmlns:a16="http://schemas.microsoft.com/office/drawing/2014/main" id="{C904E847-DAB3-DA97-39D5-7FC44621BA8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19183" y="5059501"/>
            <a:ext cx="4203073" cy="1750175"/>
          </a:xfrm>
          <a:prstGeom prst="rect">
            <a:avLst/>
          </a:prstGeom>
        </p:spPr>
      </p:pic>
      <p:sp>
        <p:nvSpPr>
          <p:cNvPr id="8" name="CasellaDiTesto 7">
            <a:extLst>
              <a:ext uri="{FF2B5EF4-FFF2-40B4-BE49-F238E27FC236}">
                <a16:creationId xmlns:a16="http://schemas.microsoft.com/office/drawing/2014/main" id="{18687A67-658B-C0FD-FEA0-A1221B4CF88E}"/>
              </a:ext>
            </a:extLst>
          </p:cNvPr>
          <p:cNvSpPr txBox="1"/>
          <p:nvPr/>
        </p:nvSpPr>
        <p:spPr>
          <a:xfrm>
            <a:off x="8646676" y="1143982"/>
            <a:ext cx="3545323" cy="5047536"/>
          </a:xfrm>
          <a:prstGeom prst="rect">
            <a:avLst/>
          </a:prstGeom>
          <a:noFill/>
        </p:spPr>
        <p:txBody>
          <a:bodyPr wrap="square">
            <a:spAutoFit/>
          </a:bodyPr>
          <a:lstStyle/>
          <a:p>
            <a:pPr algn="just"/>
            <a:r>
              <a:rPr lang="en-US" sz="1400" i="0" dirty="0">
                <a:solidFill>
                  <a:srgbClr val="444444"/>
                </a:solidFill>
                <a:effectLst/>
                <a:latin typeface="Montserrat SemiBold" panose="00000700000000000000" pitchFamily="2" charset="0"/>
              </a:rPr>
              <a:t>The University of Palermo preserves a rich highly valuable heritage</a:t>
            </a:r>
            <a:r>
              <a:rPr lang="en-US" sz="1400" dirty="0">
                <a:solidFill>
                  <a:srgbClr val="444444"/>
                </a:solidFill>
                <a:latin typeface="Montserrat SemiBold" panose="00000700000000000000" pitchFamily="2" charset="0"/>
              </a:rPr>
              <a:t> </a:t>
            </a:r>
            <a:r>
              <a:rPr lang="en-US" sz="1400" i="0" dirty="0">
                <a:solidFill>
                  <a:srgbClr val="444444"/>
                </a:solidFill>
                <a:effectLst/>
                <a:latin typeface="Montserrat SemiBold" panose="00000700000000000000" pitchFamily="2" charset="0"/>
              </a:rPr>
              <a:t>of archaeological, historical, artistic and scientific interest. Its historical buildings of great value, chapels, paintings, museums and the botanical garden are regularly open to the public or can be visited on request. </a:t>
            </a:r>
          </a:p>
          <a:p>
            <a:pPr algn="just"/>
            <a:endParaRPr lang="en-US" sz="1400" dirty="0">
              <a:solidFill>
                <a:srgbClr val="444444"/>
              </a:solidFill>
              <a:latin typeface="Montserrat SemiBold" panose="00000700000000000000" pitchFamily="2" charset="0"/>
            </a:endParaRPr>
          </a:p>
          <a:p>
            <a:pPr algn="just"/>
            <a:r>
              <a:rPr lang="en-US" sz="1400" i="0" dirty="0">
                <a:solidFill>
                  <a:srgbClr val="444444"/>
                </a:solidFill>
                <a:effectLst/>
                <a:latin typeface="Montserrat SemiBold" panose="00000700000000000000" pitchFamily="2" charset="0"/>
              </a:rPr>
              <a:t>The University of Palermo established in 2017 the Service Centre "Sistema Museale di Ateneo" (SiMuA) to improve the valorization of its cultural heritage.</a:t>
            </a:r>
          </a:p>
          <a:p>
            <a:pPr algn="just"/>
            <a:endParaRPr lang="en-US" sz="1400" i="0" dirty="0">
              <a:solidFill>
                <a:srgbClr val="444444"/>
              </a:solidFill>
              <a:effectLst/>
              <a:latin typeface="Montserrat SemiBold" panose="00000700000000000000" pitchFamily="2" charset="0"/>
            </a:endParaRPr>
          </a:p>
          <a:p>
            <a:pPr algn="just"/>
            <a:r>
              <a:rPr lang="en-US" sz="1400" i="0" dirty="0">
                <a:solidFill>
                  <a:srgbClr val="444444"/>
                </a:solidFill>
                <a:effectLst/>
                <a:latin typeface="Montserrat SemiBold" panose="00000700000000000000" pitchFamily="2" charset="0"/>
              </a:rPr>
              <a:t>SiMuA, housed inside the Botanical Garden, aims to exploit, preserve and enhance this great heritage, but above all to promote its most interesting and notable </a:t>
            </a:r>
            <a:r>
              <a:rPr lang="en-US" sz="1400" dirty="0">
                <a:solidFill>
                  <a:srgbClr val="444444"/>
                </a:solidFill>
                <a:latin typeface="Montserrat SemiBold" panose="00000700000000000000" pitchFamily="2" charset="0"/>
              </a:rPr>
              <a:t>assets</a:t>
            </a:r>
            <a:r>
              <a:rPr lang="en-US" sz="1400" i="0" dirty="0">
                <a:solidFill>
                  <a:srgbClr val="444444"/>
                </a:solidFill>
                <a:effectLst/>
                <a:latin typeface="Montserrat SemiBold" panose="00000700000000000000" pitchFamily="2" charset="0"/>
              </a:rPr>
              <a:t>, contributing to spread knowledge about them</a:t>
            </a:r>
          </a:p>
        </p:txBody>
      </p:sp>
      <p:sp>
        <p:nvSpPr>
          <p:cNvPr id="12" name="CasellaDiTesto 11">
            <a:extLst>
              <a:ext uri="{FF2B5EF4-FFF2-40B4-BE49-F238E27FC236}">
                <a16:creationId xmlns:a16="http://schemas.microsoft.com/office/drawing/2014/main" id="{27E90592-64BF-EB8B-F4C4-54148645CE59}"/>
              </a:ext>
            </a:extLst>
          </p:cNvPr>
          <p:cNvSpPr txBox="1"/>
          <p:nvPr/>
        </p:nvSpPr>
        <p:spPr>
          <a:xfrm>
            <a:off x="7454426" y="6440344"/>
            <a:ext cx="6109138" cy="338554"/>
          </a:xfrm>
          <a:prstGeom prst="rect">
            <a:avLst/>
          </a:prstGeom>
          <a:noFill/>
        </p:spPr>
        <p:txBody>
          <a:bodyPr wrap="square">
            <a:spAutoFit/>
          </a:bodyPr>
          <a:lstStyle/>
          <a:p>
            <a:r>
              <a:rPr lang="it-IT" sz="1600" dirty="0">
                <a:latin typeface="Montserrat SemiBold" panose="00000700000000000000" pitchFamily="2" charset="0"/>
                <a:hlinkClick r:id="rId8"/>
              </a:rPr>
              <a:t>http://www.musei.unipa.it/eng/virtual.html</a:t>
            </a:r>
            <a:r>
              <a:rPr lang="it-IT" sz="1600" dirty="0">
                <a:latin typeface="Montserrat SemiBold" panose="00000700000000000000" pitchFamily="2" charset="0"/>
              </a:rPr>
              <a:t> </a:t>
            </a:r>
          </a:p>
        </p:txBody>
      </p:sp>
    </p:spTree>
    <p:extLst>
      <p:ext uri="{BB962C8B-B14F-4D97-AF65-F5344CB8AC3E}">
        <p14:creationId xmlns:p14="http://schemas.microsoft.com/office/powerpoint/2010/main" val="1161525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C62FB9-3615-4290-AD1C-D5C6A4DDE7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000" b="0" i="0" u="none" strike="noStrike" cap="none" normalizeH="0" baseline="0">
                <a:ln>
                  <a:noFill/>
                </a:ln>
                <a:solidFill>
                  <a:srgbClr val="074B87"/>
                </a:solidFill>
                <a:effectLst/>
                <a:latin typeface="Montserrat SemiBold"/>
                <a:ea typeface="ヒラギノ角ゴ Pro W3"/>
                <a:cs typeface="Times New Roman" panose="02020603050405020304" pitchFamily="18"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049" name="Immagine 184" descr="Immagine che contiene testo&#10;&#10;Descrizione generata automaticamente">
            <a:extLst>
              <a:ext uri="{FF2B5EF4-FFF2-40B4-BE49-F238E27FC236}">
                <a16:creationId xmlns:a16="http://schemas.microsoft.com/office/drawing/2014/main" id="{1DB23BBA-5720-44F2-8F61-E66F5730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3" y="9525"/>
            <a:ext cx="3152253" cy="1190804"/>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a:extLst>
              <a:ext uri="{FF2B5EF4-FFF2-40B4-BE49-F238E27FC236}">
                <a16:creationId xmlns:a16="http://schemas.microsoft.com/office/drawing/2014/main" id="{C3892A85-FF62-B988-6946-80CC46D43656}"/>
              </a:ext>
            </a:extLst>
          </p:cNvPr>
          <p:cNvSpPr/>
          <p:nvPr/>
        </p:nvSpPr>
        <p:spPr>
          <a:xfrm>
            <a:off x="3671248" y="3971499"/>
            <a:ext cx="2129051" cy="636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8A7219E4-EB5A-2D08-A673-0A8125E42A76}"/>
              </a:ext>
            </a:extLst>
          </p:cNvPr>
          <p:cNvSpPr txBox="1"/>
          <p:nvPr/>
        </p:nvSpPr>
        <p:spPr>
          <a:xfrm>
            <a:off x="3301562" y="1435924"/>
            <a:ext cx="6093372" cy="646331"/>
          </a:xfrm>
          <a:prstGeom prst="rect">
            <a:avLst/>
          </a:prstGeom>
          <a:noFill/>
        </p:spPr>
        <p:txBody>
          <a:bodyPr wrap="square">
            <a:spAutoFit/>
          </a:bodyPr>
          <a:lstStyle/>
          <a:p>
            <a:pPr algn="ctr" fontAlgn="base"/>
            <a:r>
              <a:rPr lang="it-IT" b="1" i="0" cap="all" dirty="0">
                <a:solidFill>
                  <a:srgbClr val="774C32"/>
                </a:solidFill>
                <a:effectLst/>
                <a:latin typeface="Montserrat SemiBold" panose="00000700000000000000" pitchFamily="2" charset="0"/>
              </a:rPr>
              <a:t>SBA - </a:t>
            </a:r>
            <a:r>
              <a:rPr lang="it-IT" b="1" i="0" cap="all" dirty="0">
                <a:solidFill>
                  <a:srgbClr val="415566"/>
                </a:solidFill>
                <a:effectLst/>
                <a:latin typeface="Montserrat" panose="00000500000000000000" pitchFamily="2" charset="0"/>
              </a:rPr>
              <a:t>UNIVERSITY LIBRARY SYSTEM  SERVICES</a:t>
            </a:r>
          </a:p>
          <a:p>
            <a:pPr algn="ctr" fontAlgn="base"/>
            <a:endParaRPr lang="it-IT" b="1" i="0" cap="all" dirty="0">
              <a:solidFill>
                <a:srgbClr val="774C32"/>
              </a:solidFill>
              <a:effectLst/>
              <a:latin typeface="Montserrat SemiBold" panose="00000700000000000000" pitchFamily="2" charset="0"/>
            </a:endParaRPr>
          </a:p>
        </p:txBody>
      </p:sp>
      <p:sp>
        <p:nvSpPr>
          <p:cNvPr id="14" name="CasellaDiTesto 13">
            <a:extLst>
              <a:ext uri="{FF2B5EF4-FFF2-40B4-BE49-F238E27FC236}">
                <a16:creationId xmlns:a16="http://schemas.microsoft.com/office/drawing/2014/main" id="{70802FD2-1ECA-000B-0067-CD6070050007}"/>
              </a:ext>
            </a:extLst>
          </p:cNvPr>
          <p:cNvSpPr txBox="1"/>
          <p:nvPr/>
        </p:nvSpPr>
        <p:spPr>
          <a:xfrm>
            <a:off x="3772807" y="1897589"/>
            <a:ext cx="6093372" cy="369332"/>
          </a:xfrm>
          <a:prstGeom prst="rect">
            <a:avLst/>
          </a:prstGeom>
          <a:noFill/>
        </p:spPr>
        <p:txBody>
          <a:bodyPr wrap="square">
            <a:spAutoFit/>
          </a:bodyPr>
          <a:lstStyle/>
          <a:p>
            <a:r>
              <a:rPr lang="it-IT" dirty="0">
                <a:hlinkClick r:id="rId4"/>
              </a:rPr>
              <a:t>https://guidastudente.unipa.it/en/library-system/</a:t>
            </a:r>
            <a:r>
              <a:rPr lang="it-IT" dirty="0"/>
              <a:t> </a:t>
            </a:r>
          </a:p>
        </p:txBody>
      </p:sp>
      <p:sp>
        <p:nvSpPr>
          <p:cNvPr id="16" name="CasellaDiTesto 15">
            <a:extLst>
              <a:ext uri="{FF2B5EF4-FFF2-40B4-BE49-F238E27FC236}">
                <a16:creationId xmlns:a16="http://schemas.microsoft.com/office/drawing/2014/main" id="{75954325-8D82-15D7-D7CC-4EB61824BC7A}"/>
              </a:ext>
            </a:extLst>
          </p:cNvPr>
          <p:cNvSpPr txBox="1"/>
          <p:nvPr/>
        </p:nvSpPr>
        <p:spPr>
          <a:xfrm>
            <a:off x="2353729" y="2258576"/>
            <a:ext cx="8194717" cy="369332"/>
          </a:xfrm>
          <a:prstGeom prst="rect">
            <a:avLst/>
          </a:prstGeom>
          <a:noFill/>
        </p:spPr>
        <p:txBody>
          <a:bodyPr wrap="square">
            <a:spAutoFit/>
          </a:bodyPr>
          <a:lstStyle/>
          <a:p>
            <a:r>
              <a:rPr lang="it-IT" dirty="0">
                <a:hlinkClick r:id="rId5"/>
              </a:rPr>
              <a:t>https://www.unipa.it/biblioteche/en/scopri-i-servizi/supporto-alla-ricerca/index.html</a:t>
            </a:r>
            <a:r>
              <a:rPr lang="it-IT" dirty="0"/>
              <a:t> </a:t>
            </a:r>
          </a:p>
        </p:txBody>
      </p:sp>
      <p:sp>
        <p:nvSpPr>
          <p:cNvPr id="18" name="CasellaDiTesto 17">
            <a:extLst>
              <a:ext uri="{FF2B5EF4-FFF2-40B4-BE49-F238E27FC236}">
                <a16:creationId xmlns:a16="http://schemas.microsoft.com/office/drawing/2014/main" id="{3FFCDA86-1A16-F161-66AE-51AA48631D0D}"/>
              </a:ext>
            </a:extLst>
          </p:cNvPr>
          <p:cNvSpPr txBox="1"/>
          <p:nvPr/>
        </p:nvSpPr>
        <p:spPr>
          <a:xfrm>
            <a:off x="316216" y="2728586"/>
            <a:ext cx="11239907" cy="4031873"/>
          </a:xfrm>
          <a:prstGeom prst="rect">
            <a:avLst/>
          </a:prstGeom>
          <a:noFill/>
        </p:spPr>
        <p:txBody>
          <a:bodyPr wrap="square">
            <a:spAutoFit/>
          </a:bodyPr>
          <a:lstStyle/>
          <a:p>
            <a:pPr marL="285750" indent="-285750" algn="just">
              <a:buFontTx/>
              <a:buChar char="-"/>
            </a:pPr>
            <a:r>
              <a:rPr lang="en-US" sz="1600" dirty="0">
                <a:solidFill>
                  <a:srgbClr val="333333"/>
                </a:solidFill>
                <a:latin typeface="Montserrat" panose="00000500000000000000" pitchFamily="2" charset="0"/>
              </a:rPr>
              <a:t>support the academic community in the process of </a:t>
            </a:r>
            <a:r>
              <a:rPr lang="en-US" sz="1600" b="1" dirty="0">
                <a:solidFill>
                  <a:srgbClr val="3A6D89"/>
                </a:solidFill>
                <a:latin typeface="Montserrat" panose="00000500000000000000" pitchFamily="2" charset="0"/>
              </a:rPr>
              <a:t>disseminating scientific products</a:t>
            </a:r>
            <a:r>
              <a:rPr lang="en-US" sz="1600" dirty="0">
                <a:solidFill>
                  <a:srgbClr val="333333"/>
                </a:solidFill>
                <a:latin typeface="Montserrat" panose="00000500000000000000" pitchFamily="2" charset="0"/>
              </a:rPr>
              <a:t>: intellectual  responsibility, ethical and integrity aspects of research, choosing the editorial positioning of products, and editorial workflow, self-archiving of scientific research products and bibliometric implications</a:t>
            </a:r>
          </a:p>
          <a:p>
            <a:pPr marL="285750" indent="-285750" algn="just">
              <a:buFontTx/>
              <a:buChar char="-"/>
            </a:pPr>
            <a:endParaRPr lang="en-US" sz="1600" dirty="0">
              <a:solidFill>
                <a:srgbClr val="333333"/>
              </a:solidFill>
              <a:latin typeface="Montserrat" panose="00000500000000000000" pitchFamily="2" charset="0"/>
            </a:endParaRPr>
          </a:p>
          <a:p>
            <a:pPr marL="285750" indent="-285750" algn="just">
              <a:buFontTx/>
              <a:buChar char="-"/>
            </a:pPr>
            <a:r>
              <a:rPr lang="en-US" sz="1600" b="1" i="0" dirty="0">
                <a:solidFill>
                  <a:srgbClr val="3A6D89"/>
                </a:solidFill>
                <a:effectLst/>
                <a:latin typeface="Montserrat" panose="00000500000000000000" pitchFamily="2" charset="0"/>
              </a:rPr>
              <a:t>open access </a:t>
            </a:r>
            <a:r>
              <a:rPr lang="en-US" sz="1600" b="0" i="0" dirty="0">
                <a:solidFill>
                  <a:srgbClr val="333333"/>
                </a:solidFill>
                <a:effectLst/>
                <a:latin typeface="Montserrat" panose="00000500000000000000" pitchFamily="2" charset="0"/>
              </a:rPr>
              <a:t>for disseminating scientific knowledge: awareness-raising of Open Access policies, services, obligations for national and European funding, safe publishing, reliable publishers and OA journals vs. predatory publishers and journals, main international bibliographic indexes listing OA resources; how to autonomously manage an OA journal; OA to research data; archiving/managing metadata</a:t>
            </a:r>
          </a:p>
          <a:p>
            <a:pPr marL="285750" indent="-285750" algn="just">
              <a:buFontTx/>
              <a:buChar char="-"/>
            </a:pPr>
            <a:endParaRPr lang="en-US" sz="1600" dirty="0">
              <a:solidFill>
                <a:srgbClr val="333333"/>
              </a:solidFill>
              <a:latin typeface="Montserrat" panose="00000500000000000000" pitchFamily="2" charset="0"/>
            </a:endParaRPr>
          </a:p>
          <a:p>
            <a:pPr marL="285750" indent="-285750" algn="just">
              <a:buFontTx/>
              <a:buChar char="-"/>
            </a:pPr>
            <a:r>
              <a:rPr lang="en-US" sz="1600" b="1" i="0" dirty="0">
                <a:solidFill>
                  <a:srgbClr val="3A6D89"/>
                </a:solidFill>
                <a:effectLst/>
                <a:latin typeface="Montserrat" panose="00000500000000000000" pitchFamily="2" charset="0"/>
              </a:rPr>
              <a:t>copyright</a:t>
            </a:r>
            <a:r>
              <a:rPr lang="en-US" sz="1600" b="0" i="0" dirty="0">
                <a:solidFill>
                  <a:srgbClr val="333333"/>
                </a:solidFill>
                <a:effectLst/>
                <a:latin typeface="Montserrat" panose="00000500000000000000" pitchFamily="2" charset="0"/>
              </a:rPr>
              <a:t> laws, negotiating own rights to use the scientific works to be published, supported by a model of addendum to the publication contract and a “license to publish” model, information on publishers' policies, advice on specific databases to be used for self-archiving, compatible with copyright</a:t>
            </a:r>
          </a:p>
          <a:p>
            <a:pPr algn="just"/>
            <a:endParaRPr lang="en-US" sz="1600" b="0" i="0" dirty="0">
              <a:solidFill>
                <a:srgbClr val="333333"/>
              </a:solidFill>
              <a:effectLst/>
              <a:latin typeface="Montserrat" panose="00000500000000000000" pitchFamily="2" charset="0"/>
            </a:endParaRPr>
          </a:p>
          <a:p>
            <a:pPr marL="285750" indent="-285750" algn="just">
              <a:buFontTx/>
              <a:buChar char="-"/>
            </a:pPr>
            <a:r>
              <a:rPr lang="it-IT" sz="1600" b="1" i="0" dirty="0">
                <a:solidFill>
                  <a:srgbClr val="3A6D89"/>
                </a:solidFill>
                <a:effectLst/>
                <a:latin typeface="Montserrat" panose="00000500000000000000" pitchFamily="2" charset="0"/>
              </a:rPr>
              <a:t>research measurement</a:t>
            </a:r>
            <a:r>
              <a:rPr lang="it-IT" sz="1600" b="0" i="0" dirty="0">
                <a:solidFill>
                  <a:srgbClr val="333333"/>
                </a:solidFill>
                <a:effectLst/>
                <a:latin typeface="Montserrat" panose="00000500000000000000" pitchFamily="2" charset="0"/>
              </a:rPr>
              <a:t>: </a:t>
            </a:r>
            <a:r>
              <a:rPr lang="en-US" sz="1600" b="0" i="0" dirty="0">
                <a:solidFill>
                  <a:srgbClr val="333333"/>
                </a:solidFill>
                <a:effectLst/>
                <a:latin typeface="Montserrat" panose="00000500000000000000" pitchFamily="2" charset="0"/>
              </a:rPr>
              <a:t>evaluation of the impact of scientific production for individual researchers as well as for research departments, use of bibliometric tools to maximize the impact of research, creation of the individual bibliometric profile of researchers in the citation databases</a:t>
            </a:r>
            <a:endParaRPr lang="it-IT" sz="1600" dirty="0"/>
          </a:p>
        </p:txBody>
      </p:sp>
    </p:spTree>
    <p:extLst>
      <p:ext uri="{BB962C8B-B14F-4D97-AF65-F5344CB8AC3E}">
        <p14:creationId xmlns:p14="http://schemas.microsoft.com/office/powerpoint/2010/main" val="3072428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C62FB9-3615-4290-AD1C-D5C6A4DDE7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000" b="0" i="0" u="none" strike="noStrike" cap="none" normalizeH="0" baseline="0">
                <a:ln>
                  <a:noFill/>
                </a:ln>
                <a:solidFill>
                  <a:srgbClr val="074B87"/>
                </a:solidFill>
                <a:effectLst/>
                <a:latin typeface="Montserrat SemiBold"/>
                <a:ea typeface="ヒラギノ角ゴ Pro W3"/>
                <a:cs typeface="Times New Roman" panose="02020603050405020304" pitchFamily="18"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049" name="Immagine 184" descr="Immagine che contiene testo&#10;&#10;Descrizione generata automaticamente">
            <a:extLst>
              <a:ext uri="{FF2B5EF4-FFF2-40B4-BE49-F238E27FC236}">
                <a16:creationId xmlns:a16="http://schemas.microsoft.com/office/drawing/2014/main" id="{1DB23BBA-5720-44F2-8F61-E66F5730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3" y="9525"/>
            <a:ext cx="3152253" cy="1190804"/>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a:extLst>
              <a:ext uri="{FF2B5EF4-FFF2-40B4-BE49-F238E27FC236}">
                <a16:creationId xmlns:a16="http://schemas.microsoft.com/office/drawing/2014/main" id="{C3892A85-FF62-B988-6946-80CC46D43656}"/>
              </a:ext>
            </a:extLst>
          </p:cNvPr>
          <p:cNvSpPr/>
          <p:nvPr/>
        </p:nvSpPr>
        <p:spPr>
          <a:xfrm>
            <a:off x="3671248" y="3971499"/>
            <a:ext cx="2129051" cy="636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8A7219E4-EB5A-2D08-A673-0A8125E42A76}"/>
              </a:ext>
            </a:extLst>
          </p:cNvPr>
          <p:cNvSpPr txBox="1"/>
          <p:nvPr/>
        </p:nvSpPr>
        <p:spPr>
          <a:xfrm>
            <a:off x="3301562" y="1435924"/>
            <a:ext cx="6093372" cy="646331"/>
          </a:xfrm>
          <a:prstGeom prst="rect">
            <a:avLst/>
          </a:prstGeom>
          <a:noFill/>
        </p:spPr>
        <p:txBody>
          <a:bodyPr wrap="square">
            <a:spAutoFit/>
          </a:bodyPr>
          <a:lstStyle/>
          <a:p>
            <a:pPr algn="ctr" fontAlgn="base"/>
            <a:r>
              <a:rPr lang="it-IT" b="1" i="0" cap="all" dirty="0">
                <a:solidFill>
                  <a:srgbClr val="774C32"/>
                </a:solidFill>
                <a:effectLst/>
                <a:latin typeface="Montserrat SemiBold" panose="00000700000000000000" pitchFamily="2" charset="0"/>
              </a:rPr>
              <a:t>SBA - </a:t>
            </a:r>
            <a:r>
              <a:rPr lang="it-IT" b="1" i="0" cap="all" dirty="0">
                <a:solidFill>
                  <a:srgbClr val="415566"/>
                </a:solidFill>
                <a:effectLst/>
                <a:latin typeface="Montserrat" panose="00000500000000000000" pitchFamily="2" charset="0"/>
              </a:rPr>
              <a:t>UNIVERSITY LIBRARY SYSTEM  initiatives</a:t>
            </a:r>
          </a:p>
          <a:p>
            <a:pPr algn="ctr" fontAlgn="base"/>
            <a:endParaRPr lang="it-IT" b="1" i="0" cap="all" dirty="0">
              <a:solidFill>
                <a:srgbClr val="774C32"/>
              </a:solidFill>
              <a:effectLst/>
              <a:latin typeface="Montserrat SemiBold" panose="00000700000000000000" pitchFamily="2" charset="0"/>
            </a:endParaRPr>
          </a:p>
        </p:txBody>
      </p:sp>
      <p:sp>
        <p:nvSpPr>
          <p:cNvPr id="4" name="CasellaDiTesto 3">
            <a:extLst>
              <a:ext uri="{FF2B5EF4-FFF2-40B4-BE49-F238E27FC236}">
                <a16:creationId xmlns:a16="http://schemas.microsoft.com/office/drawing/2014/main" id="{87E896B5-861E-AF3F-8DD6-AB83E2A4784D}"/>
              </a:ext>
            </a:extLst>
          </p:cNvPr>
          <p:cNvSpPr txBox="1"/>
          <p:nvPr/>
        </p:nvSpPr>
        <p:spPr>
          <a:xfrm>
            <a:off x="193875" y="2105561"/>
            <a:ext cx="5369879" cy="1600438"/>
          </a:xfrm>
          <a:prstGeom prst="rect">
            <a:avLst/>
          </a:prstGeom>
          <a:noFill/>
        </p:spPr>
        <p:txBody>
          <a:bodyPr wrap="square">
            <a:spAutoFit/>
          </a:bodyPr>
          <a:lstStyle/>
          <a:p>
            <a:pPr algn="just"/>
            <a:r>
              <a:rPr lang="en-US" sz="1400" b="0" i="0" dirty="0">
                <a:solidFill>
                  <a:srgbClr val="3A6D89"/>
                </a:solidFill>
                <a:effectLst/>
                <a:latin typeface="Montserrat SemiBold" panose="00000700000000000000" pitchFamily="2" charset="0"/>
              </a:rPr>
              <a:t>THE VOICE OF BOOKS</a:t>
            </a:r>
            <a:r>
              <a:rPr lang="en-US" sz="1400" dirty="0">
                <a:solidFill>
                  <a:srgbClr val="000000"/>
                </a:solidFill>
                <a:latin typeface="Montserrat SemiBold" panose="00000700000000000000" pitchFamily="2" charset="0"/>
              </a:rPr>
              <a:t>=&gt; a cycle of reading meetings.</a:t>
            </a:r>
          </a:p>
          <a:p>
            <a:pPr algn="just"/>
            <a:r>
              <a:rPr lang="en-US" sz="1400" b="0" i="0" dirty="0">
                <a:solidFill>
                  <a:srgbClr val="000000"/>
                </a:solidFill>
                <a:effectLst/>
                <a:latin typeface="Montserrat SemiBold" panose="00000700000000000000" pitchFamily="2" charset="0"/>
              </a:rPr>
              <a:t>The researchers narrate the research in the libraries, through the “voice of a book”, chosen among those, which have marked and inspired, in some way, their scientific path</a:t>
            </a:r>
            <a:r>
              <a:rPr lang="en-US" sz="1400" dirty="0">
                <a:solidFill>
                  <a:srgbClr val="000000"/>
                </a:solidFill>
                <a:latin typeface="Montserrat SemiBold" panose="00000700000000000000" pitchFamily="2" charset="0"/>
              </a:rPr>
              <a:t>, </a:t>
            </a:r>
            <a:r>
              <a:rPr lang="en-US" sz="1400" b="0" i="0" dirty="0">
                <a:solidFill>
                  <a:srgbClr val="000000"/>
                </a:solidFill>
                <a:effectLst/>
                <a:latin typeface="Montserrat SemiBold" panose="00000700000000000000" pitchFamily="2" charset="0"/>
              </a:rPr>
              <a:t>enhancing the power that reading has to connect the material and the imaginary, the particular and the universal, the individual and the political.</a:t>
            </a:r>
          </a:p>
        </p:txBody>
      </p:sp>
      <p:sp>
        <p:nvSpPr>
          <p:cNvPr id="7" name="CasellaDiTesto 6">
            <a:extLst>
              <a:ext uri="{FF2B5EF4-FFF2-40B4-BE49-F238E27FC236}">
                <a16:creationId xmlns:a16="http://schemas.microsoft.com/office/drawing/2014/main" id="{09A2E2C6-7FDB-956A-9050-E8A5758594D5}"/>
              </a:ext>
            </a:extLst>
          </p:cNvPr>
          <p:cNvSpPr txBox="1"/>
          <p:nvPr/>
        </p:nvSpPr>
        <p:spPr>
          <a:xfrm>
            <a:off x="6098628" y="2082255"/>
            <a:ext cx="6093372" cy="1600438"/>
          </a:xfrm>
          <a:prstGeom prst="rect">
            <a:avLst/>
          </a:prstGeom>
          <a:noFill/>
        </p:spPr>
        <p:txBody>
          <a:bodyPr wrap="square">
            <a:spAutoFit/>
          </a:bodyPr>
          <a:lstStyle/>
          <a:p>
            <a:pPr algn="l"/>
            <a:r>
              <a:rPr lang="en-US" sz="1400" dirty="0">
                <a:solidFill>
                  <a:srgbClr val="3A6D89"/>
                </a:solidFill>
                <a:latin typeface="Montserrat SemiBold" panose="00000700000000000000" pitchFamily="2" charset="0"/>
              </a:rPr>
              <a:t>TRAINING FOR RESEARCHERS</a:t>
            </a:r>
          </a:p>
          <a:p>
            <a:pPr algn="l"/>
            <a:r>
              <a:rPr lang="en-US" sz="1400" dirty="0">
                <a:solidFill>
                  <a:srgbClr val="000000"/>
                </a:solidFill>
                <a:latin typeface="Montserrat SemiBold" panose="00000700000000000000" pitchFamily="2" charset="0"/>
              </a:rPr>
              <a:t>Library staff offers orientation, information and training activities for users in order to improve awareness regarding open access, copyright, data management, reference support. Several times the staff has participated in information and training events for PhD students, also as part of activities related to HR excellence in research.</a:t>
            </a:r>
          </a:p>
        </p:txBody>
      </p:sp>
      <p:sp>
        <p:nvSpPr>
          <p:cNvPr id="8" name="CasellaDiTesto 7">
            <a:extLst>
              <a:ext uri="{FF2B5EF4-FFF2-40B4-BE49-F238E27FC236}">
                <a16:creationId xmlns:a16="http://schemas.microsoft.com/office/drawing/2014/main" id="{177A9631-D069-E457-AD22-D525A0FA5919}"/>
              </a:ext>
            </a:extLst>
          </p:cNvPr>
          <p:cNvSpPr txBox="1"/>
          <p:nvPr/>
        </p:nvSpPr>
        <p:spPr>
          <a:xfrm>
            <a:off x="6172198" y="3779675"/>
            <a:ext cx="3886202" cy="2092081"/>
          </a:xfrm>
          <a:prstGeom prst="rect">
            <a:avLst/>
          </a:prstGeom>
          <a:noFill/>
        </p:spPr>
        <p:txBody>
          <a:bodyPr wrap="square">
            <a:spAutoFit/>
          </a:bodyPr>
          <a:lstStyle/>
          <a:p>
            <a:pPr algn="l"/>
            <a:r>
              <a:rPr lang="en-US" sz="1400" dirty="0">
                <a:solidFill>
                  <a:srgbClr val="3A6D89"/>
                </a:solidFill>
                <a:latin typeface="Montserrat SemiBold" panose="00000700000000000000" pitchFamily="2" charset="0"/>
              </a:rPr>
              <a:t>LIBRARY WEEK</a:t>
            </a:r>
          </a:p>
          <a:p>
            <a:pPr algn="l"/>
            <a:r>
              <a:rPr lang="en-US" sz="1400" dirty="0">
                <a:solidFill>
                  <a:srgbClr val="000000"/>
                </a:solidFill>
                <a:latin typeface="Montserrat SemiBold" panose="00000700000000000000" pitchFamily="2" charset="0"/>
              </a:rPr>
              <a:t>Since 2018, UniPa libraries have organized the Library Week, an event dedicated to the promotion and enhancement of the documentary heritage through the organization, in all the University libraries, of exhibitions, shows, events and seminars open to citizens.</a:t>
            </a:r>
          </a:p>
        </p:txBody>
      </p:sp>
      <p:pic>
        <p:nvPicPr>
          <p:cNvPr id="1026" name="Picture 2" descr="locandina Settimana delle biblioteche 2023">
            <a:extLst>
              <a:ext uri="{FF2B5EF4-FFF2-40B4-BE49-F238E27FC236}">
                <a16:creationId xmlns:a16="http://schemas.microsoft.com/office/drawing/2014/main" id="{1F0E30EF-2FDA-6967-0E0B-84E85CE11E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5457" y="3779675"/>
            <a:ext cx="2022668" cy="28611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e libro ti regalo_locandina2022">
            <a:extLst>
              <a:ext uri="{FF2B5EF4-FFF2-40B4-BE49-F238E27FC236}">
                <a16:creationId xmlns:a16="http://schemas.microsoft.com/office/drawing/2014/main" id="{2ECD6B89-6529-0E00-6001-201E42302C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765"/>
          <a:stretch/>
        </p:blipFill>
        <p:spPr bwMode="auto">
          <a:xfrm>
            <a:off x="3316704" y="3761262"/>
            <a:ext cx="2149507" cy="2861143"/>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BD69AFAC-89E0-0ACD-CE11-8EE32A4846EE}"/>
              </a:ext>
            </a:extLst>
          </p:cNvPr>
          <p:cNvSpPr txBox="1"/>
          <p:nvPr/>
        </p:nvSpPr>
        <p:spPr>
          <a:xfrm>
            <a:off x="193875" y="3854217"/>
            <a:ext cx="2964484" cy="2462213"/>
          </a:xfrm>
          <a:prstGeom prst="rect">
            <a:avLst/>
          </a:prstGeom>
          <a:noFill/>
        </p:spPr>
        <p:txBody>
          <a:bodyPr wrap="square">
            <a:spAutoFit/>
          </a:bodyPr>
          <a:lstStyle/>
          <a:p>
            <a:pPr algn="just"/>
            <a:r>
              <a:rPr lang="en-US" sz="1400" dirty="0">
                <a:solidFill>
                  <a:srgbClr val="3A6D89"/>
                </a:solidFill>
                <a:latin typeface="Montserrat SemiBold" panose="00000700000000000000" pitchFamily="2" charset="0"/>
              </a:rPr>
              <a:t>A</a:t>
            </a:r>
            <a:r>
              <a:rPr lang="en-US" sz="1400" b="0" i="0" dirty="0">
                <a:solidFill>
                  <a:srgbClr val="000000"/>
                </a:solidFill>
                <a:effectLst/>
                <a:latin typeface="Montserrat SemiBold" panose="00000700000000000000" pitchFamily="2" charset="0"/>
              </a:rPr>
              <a:t> </a:t>
            </a:r>
            <a:r>
              <a:rPr lang="en-US" sz="1400" dirty="0">
                <a:solidFill>
                  <a:srgbClr val="3A6D89"/>
                </a:solidFill>
                <a:latin typeface="Montserrat SemiBold" panose="00000700000000000000" pitchFamily="2" charset="0"/>
              </a:rPr>
              <a:t>BOOK AS MY PRESENT / BOOK SEEDS</a:t>
            </a:r>
          </a:p>
          <a:p>
            <a:pPr algn="just"/>
            <a:r>
              <a:rPr lang="en-US" sz="1400" dirty="0">
                <a:solidFill>
                  <a:srgbClr val="000000"/>
                </a:solidFill>
                <a:latin typeface="Montserrat SemiBold" panose="00000700000000000000" pitchFamily="2" charset="0"/>
              </a:rPr>
              <a:t>Reading education events, open to citizens, for university and school to dialogue: teachers and students, coming from the university and from city schools of all levels, sharing a passion for reading and discussing about scientific arguments.</a:t>
            </a:r>
          </a:p>
        </p:txBody>
      </p:sp>
      <p:sp>
        <p:nvSpPr>
          <p:cNvPr id="13" name="CasellaDiTesto 12">
            <a:extLst>
              <a:ext uri="{FF2B5EF4-FFF2-40B4-BE49-F238E27FC236}">
                <a16:creationId xmlns:a16="http://schemas.microsoft.com/office/drawing/2014/main" id="{9E1929A9-9FC4-8FB3-0210-6C1167B46969}"/>
              </a:ext>
            </a:extLst>
          </p:cNvPr>
          <p:cNvSpPr txBox="1"/>
          <p:nvPr/>
        </p:nvSpPr>
        <p:spPr>
          <a:xfrm>
            <a:off x="2797066" y="1701270"/>
            <a:ext cx="8539098" cy="369332"/>
          </a:xfrm>
          <a:prstGeom prst="rect">
            <a:avLst/>
          </a:prstGeom>
          <a:noFill/>
        </p:spPr>
        <p:txBody>
          <a:bodyPr wrap="square">
            <a:spAutoFit/>
          </a:bodyPr>
          <a:lstStyle/>
          <a:p>
            <a:r>
              <a:rPr lang="it-IT" dirty="0">
                <a:hlinkClick r:id="rId6"/>
              </a:rPr>
              <a:t>https://www.unipa.it/biblioteche/en/conosci-il-nostro-lavoro/benvenuto/</a:t>
            </a:r>
            <a:r>
              <a:rPr lang="it-IT" dirty="0"/>
              <a:t> </a:t>
            </a:r>
          </a:p>
        </p:txBody>
      </p:sp>
    </p:spTree>
    <p:extLst>
      <p:ext uri="{BB962C8B-B14F-4D97-AF65-F5344CB8AC3E}">
        <p14:creationId xmlns:p14="http://schemas.microsoft.com/office/powerpoint/2010/main" val="2591511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C62FB9-3615-4290-AD1C-D5C6A4DDE7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000" b="0" i="0" u="none" strike="noStrike" cap="none" normalizeH="0" baseline="0">
                <a:ln>
                  <a:noFill/>
                </a:ln>
                <a:solidFill>
                  <a:srgbClr val="074B87"/>
                </a:solidFill>
                <a:effectLst/>
                <a:latin typeface="Montserrat SemiBold"/>
                <a:ea typeface="ヒラギノ角ゴ Pro W3"/>
                <a:cs typeface="Times New Roman" panose="02020603050405020304" pitchFamily="18"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049" name="Immagine 184" descr="Immagine che contiene testo&#10;&#10;Descrizione generata automaticamente">
            <a:extLst>
              <a:ext uri="{FF2B5EF4-FFF2-40B4-BE49-F238E27FC236}">
                <a16:creationId xmlns:a16="http://schemas.microsoft.com/office/drawing/2014/main" id="{1DB23BBA-5720-44F2-8F61-E66F5730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3" y="9525"/>
            <a:ext cx="3152253" cy="1190804"/>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a:extLst>
              <a:ext uri="{FF2B5EF4-FFF2-40B4-BE49-F238E27FC236}">
                <a16:creationId xmlns:a16="http://schemas.microsoft.com/office/drawing/2014/main" id="{C3892A85-FF62-B988-6946-80CC46D43656}"/>
              </a:ext>
            </a:extLst>
          </p:cNvPr>
          <p:cNvSpPr/>
          <p:nvPr/>
        </p:nvSpPr>
        <p:spPr>
          <a:xfrm>
            <a:off x="3671248" y="3971499"/>
            <a:ext cx="2129051" cy="636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5" descr="https://scontent.xx.fbcdn.net/v/t1.0-9/13882459_1107612525954823_2256593580808380500_n.jpg?oh=0c430ee2b721f517aea5aacebd850f56&amp;oe=58A6A853">
            <a:extLst>
              <a:ext uri="{FF2B5EF4-FFF2-40B4-BE49-F238E27FC236}">
                <a16:creationId xmlns:a16="http://schemas.microsoft.com/office/drawing/2014/main" id="{9C5B8DC3-C4EF-E56F-B71C-485FD906411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13395" y="4988650"/>
            <a:ext cx="5400979" cy="1727719"/>
          </a:xfrm>
          <a:prstGeom prst="rect">
            <a:avLst/>
          </a:prstGeom>
          <a:noFill/>
        </p:spPr>
      </p:pic>
      <p:pic>
        <p:nvPicPr>
          <p:cNvPr id="8" name="Immagine 7">
            <a:extLst>
              <a:ext uri="{FF2B5EF4-FFF2-40B4-BE49-F238E27FC236}">
                <a16:creationId xmlns:a16="http://schemas.microsoft.com/office/drawing/2014/main" id="{1BFF7D0B-73EC-3A3C-8508-BA621E3D3379}"/>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197111" y="1872018"/>
            <a:ext cx="1769526" cy="987327"/>
          </a:xfrm>
          <a:prstGeom prst="rect">
            <a:avLst/>
          </a:prstGeom>
          <a:noFill/>
          <a:ln w="9525">
            <a:noFill/>
            <a:miter lim="800000"/>
            <a:headEnd/>
            <a:tailEnd/>
          </a:ln>
        </p:spPr>
      </p:pic>
      <p:pic>
        <p:nvPicPr>
          <p:cNvPr id="11" name="Immagine 10">
            <a:extLst>
              <a:ext uri="{FF2B5EF4-FFF2-40B4-BE49-F238E27FC236}">
                <a16:creationId xmlns:a16="http://schemas.microsoft.com/office/drawing/2014/main" id="{51B73C75-0C3B-B3B6-793E-124A204C454E}"/>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197111" y="4755300"/>
            <a:ext cx="1777042" cy="981718"/>
          </a:xfrm>
          <a:prstGeom prst="rect">
            <a:avLst/>
          </a:prstGeom>
          <a:noFill/>
          <a:ln w="9525">
            <a:noFill/>
            <a:miter lim="800000"/>
            <a:headEnd/>
            <a:tailEnd/>
          </a:ln>
        </p:spPr>
      </p:pic>
      <p:pic>
        <p:nvPicPr>
          <p:cNvPr id="12" name="Immagine 11">
            <a:extLst>
              <a:ext uri="{FF2B5EF4-FFF2-40B4-BE49-F238E27FC236}">
                <a16:creationId xmlns:a16="http://schemas.microsoft.com/office/drawing/2014/main" id="{07E622FA-1C21-28CC-ADD8-7FC0689AE4D0}"/>
              </a:ext>
            </a:extLst>
          </p:cNvPr>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190546" y="5718800"/>
            <a:ext cx="1776091" cy="981718"/>
          </a:xfrm>
          <a:prstGeom prst="rect">
            <a:avLst/>
          </a:prstGeom>
          <a:noFill/>
          <a:ln w="9525">
            <a:noFill/>
            <a:miter lim="800000"/>
            <a:headEnd/>
            <a:tailEnd/>
          </a:ln>
        </p:spPr>
      </p:pic>
      <p:pic>
        <p:nvPicPr>
          <p:cNvPr id="13" name="Immagine 12">
            <a:extLst>
              <a:ext uri="{FF2B5EF4-FFF2-40B4-BE49-F238E27FC236}">
                <a16:creationId xmlns:a16="http://schemas.microsoft.com/office/drawing/2014/main" id="{D017DD92-D7F8-289B-7FF9-3E3FD07C2CB5}"/>
              </a:ext>
            </a:extLst>
          </p:cNvPr>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207375" y="3830035"/>
            <a:ext cx="1759262" cy="949247"/>
          </a:xfrm>
          <a:prstGeom prst="rect">
            <a:avLst/>
          </a:prstGeom>
          <a:noFill/>
          <a:ln w="9525">
            <a:noFill/>
            <a:miter lim="800000"/>
            <a:headEnd/>
            <a:tailEnd/>
          </a:ln>
        </p:spPr>
      </p:pic>
      <p:pic>
        <p:nvPicPr>
          <p:cNvPr id="14" name="Immagine 13">
            <a:extLst>
              <a:ext uri="{FF2B5EF4-FFF2-40B4-BE49-F238E27FC236}">
                <a16:creationId xmlns:a16="http://schemas.microsoft.com/office/drawing/2014/main" id="{EC497DA0-354D-3016-F001-88D872D148ED}"/>
              </a:ext>
            </a:extLst>
          </p:cNvPr>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214890" y="2853093"/>
            <a:ext cx="1751747" cy="987328"/>
          </a:xfrm>
          <a:prstGeom prst="rect">
            <a:avLst/>
          </a:prstGeom>
          <a:noFill/>
          <a:ln w="9525">
            <a:noFill/>
            <a:miter lim="800000"/>
            <a:headEnd/>
            <a:tailEnd/>
          </a:ln>
        </p:spPr>
      </p:pic>
      <p:pic>
        <p:nvPicPr>
          <p:cNvPr id="15" name="Immagine 14">
            <a:extLst>
              <a:ext uri="{FF2B5EF4-FFF2-40B4-BE49-F238E27FC236}">
                <a16:creationId xmlns:a16="http://schemas.microsoft.com/office/drawing/2014/main" id="{4CF7E049-6822-BFD2-C84D-507F561650B1}"/>
              </a:ext>
            </a:extLst>
          </p:cNvPr>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414374" y="4999609"/>
            <a:ext cx="1776091" cy="1698000"/>
          </a:xfrm>
          <a:prstGeom prst="rect">
            <a:avLst/>
          </a:prstGeom>
          <a:noFill/>
          <a:ln w="9525">
            <a:noFill/>
            <a:miter lim="800000"/>
            <a:headEnd/>
            <a:tailEnd/>
          </a:ln>
        </p:spPr>
      </p:pic>
      <p:pic>
        <p:nvPicPr>
          <p:cNvPr id="16" name="Immagine 15">
            <a:extLst>
              <a:ext uri="{FF2B5EF4-FFF2-40B4-BE49-F238E27FC236}">
                <a16:creationId xmlns:a16="http://schemas.microsoft.com/office/drawing/2014/main" id="{57D55B69-ED3E-D326-D503-4F6EE4BF0D4B}"/>
              </a:ext>
            </a:extLst>
          </p:cNvPr>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8188" y="4135902"/>
            <a:ext cx="2866968" cy="2625076"/>
          </a:xfrm>
          <a:prstGeom prst="rect">
            <a:avLst/>
          </a:prstGeom>
          <a:noFill/>
          <a:ln w="9525">
            <a:noFill/>
            <a:miter lim="800000"/>
            <a:headEnd/>
            <a:tailEnd/>
          </a:ln>
        </p:spPr>
      </p:pic>
      <p:pic>
        <p:nvPicPr>
          <p:cNvPr id="17" name="Immagine 16">
            <a:extLst>
              <a:ext uri="{FF2B5EF4-FFF2-40B4-BE49-F238E27FC236}">
                <a16:creationId xmlns:a16="http://schemas.microsoft.com/office/drawing/2014/main" id="{F25BC84A-976C-44E1-A266-F661AB9D504C}"/>
              </a:ext>
            </a:extLst>
          </p:cNvPr>
          <p:cNvPicPr/>
          <p:nvPr/>
        </p:nvPicPr>
        <p:blipFill rotWithShape="1">
          <a:blip r:embed="rId12" cstate="screen">
            <a:extLst>
              <a:ext uri="{28A0092B-C50C-407E-A947-70E740481C1C}">
                <a14:useLocalDpi xmlns:a14="http://schemas.microsoft.com/office/drawing/2010/main"/>
              </a:ext>
            </a:extLst>
          </a:blip>
          <a:srcRect/>
          <a:stretch/>
        </p:blipFill>
        <p:spPr bwMode="auto">
          <a:xfrm>
            <a:off x="5061263" y="2161228"/>
            <a:ext cx="2866968" cy="1973192"/>
          </a:xfrm>
          <a:prstGeom prst="rect">
            <a:avLst/>
          </a:prstGeom>
          <a:ln>
            <a:noFill/>
          </a:ln>
          <a:extLst>
            <a:ext uri="{53640926-AAD7-44d8-BBD7-CCE9431645EC}">
              <a14:shadowObscured xmlns:a14="http://schemas.microsoft.com/office/drawing/2010/main" xmlns=""/>
            </a:ext>
          </a:extLst>
        </p:spPr>
      </p:pic>
      <p:pic>
        <p:nvPicPr>
          <p:cNvPr id="18" name="Immagine 17">
            <a:extLst>
              <a:ext uri="{FF2B5EF4-FFF2-40B4-BE49-F238E27FC236}">
                <a16:creationId xmlns:a16="http://schemas.microsoft.com/office/drawing/2014/main" id="{57EE0687-FF80-2D92-08CE-009ED43C801E}"/>
              </a:ext>
            </a:extLst>
          </p:cNvPr>
          <p:cNvPicPr/>
          <p:nvPr/>
        </p:nvPicPr>
        <p:blipFill rotWithShape="1">
          <a:blip r:embed="rId13" cstate="screen">
            <a:extLst>
              <a:ext uri="{28A0092B-C50C-407E-A947-70E740481C1C}">
                <a14:useLocalDpi xmlns:a14="http://schemas.microsoft.com/office/drawing/2010/main"/>
              </a:ext>
            </a:extLst>
          </a:blip>
          <a:srcRect/>
          <a:stretch/>
        </p:blipFill>
        <p:spPr bwMode="auto">
          <a:xfrm>
            <a:off x="197365" y="2194562"/>
            <a:ext cx="1898721" cy="1956602"/>
          </a:xfrm>
          <a:prstGeom prst="rect">
            <a:avLst/>
          </a:prstGeom>
          <a:ln>
            <a:noFill/>
          </a:ln>
          <a:extLst>
            <a:ext uri="{53640926-AAD7-44d8-BBD7-CCE9431645EC}">
              <a14:shadowObscured xmlns:a14="http://schemas.microsoft.com/office/drawing/2010/main" xmlns=""/>
            </a:ext>
          </a:extLst>
        </p:spPr>
      </p:pic>
      <p:pic>
        <p:nvPicPr>
          <p:cNvPr id="19" name="Picture 2" descr="Risultati immagini per le vie dei tesori 2016">
            <a:extLst>
              <a:ext uri="{FF2B5EF4-FFF2-40B4-BE49-F238E27FC236}">
                <a16:creationId xmlns:a16="http://schemas.microsoft.com/office/drawing/2014/main" id="{5DEB3C63-DB36-BA7F-80D1-E323FE19B200}"/>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2096086" y="2178636"/>
            <a:ext cx="2965177" cy="197319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sellaDiTesto 5">
            <a:extLst>
              <a:ext uri="{FF2B5EF4-FFF2-40B4-BE49-F238E27FC236}">
                <a16:creationId xmlns:a16="http://schemas.microsoft.com/office/drawing/2014/main" id="{42DD6A87-655F-1780-7CDE-67CE61B59E0E}"/>
              </a:ext>
            </a:extLst>
          </p:cNvPr>
          <p:cNvSpPr txBox="1"/>
          <p:nvPr/>
        </p:nvSpPr>
        <p:spPr>
          <a:xfrm>
            <a:off x="37882" y="1238583"/>
            <a:ext cx="12192000" cy="830997"/>
          </a:xfrm>
          <a:prstGeom prst="rect">
            <a:avLst/>
          </a:prstGeom>
          <a:noFill/>
        </p:spPr>
        <p:txBody>
          <a:bodyPr wrap="square">
            <a:spAutoFit/>
          </a:bodyPr>
          <a:lstStyle/>
          <a:p>
            <a:r>
              <a:rPr lang="en-US" sz="1600" b="0" i="0" dirty="0">
                <a:solidFill>
                  <a:srgbClr val="3A6D89"/>
                </a:solidFill>
                <a:effectLst/>
                <a:latin typeface="Montserrat SemiBold" panose="00000700000000000000" pitchFamily="2" charset="0"/>
              </a:rPr>
              <a:t>This event is the best way to discover the most beautiful treasures of the island allowing you to get in some places that are usually closed to the public and paying much less than usual, with </a:t>
            </a:r>
            <a:r>
              <a:rPr lang="it-IT" sz="1600" dirty="0">
                <a:solidFill>
                  <a:srgbClr val="3A6D89"/>
                </a:solidFill>
                <a:latin typeface="Montserrat SemiBold" panose="00000700000000000000" pitchFamily="2" charset="0"/>
              </a:rPr>
              <a:t>tour guides who are mainly students, young graduates, practitioners.</a:t>
            </a:r>
          </a:p>
        </p:txBody>
      </p:sp>
      <p:sp>
        <p:nvSpPr>
          <p:cNvPr id="10" name="CasellaDiTesto 9">
            <a:extLst>
              <a:ext uri="{FF2B5EF4-FFF2-40B4-BE49-F238E27FC236}">
                <a16:creationId xmlns:a16="http://schemas.microsoft.com/office/drawing/2014/main" id="{C1ABE98D-FA94-9BDA-3CBA-904916AE69C4}"/>
              </a:ext>
            </a:extLst>
          </p:cNvPr>
          <p:cNvSpPr txBox="1"/>
          <p:nvPr/>
        </p:nvSpPr>
        <p:spPr>
          <a:xfrm>
            <a:off x="3013842" y="4363058"/>
            <a:ext cx="6164316" cy="338554"/>
          </a:xfrm>
          <a:prstGeom prst="rect">
            <a:avLst/>
          </a:prstGeom>
          <a:noFill/>
        </p:spPr>
        <p:txBody>
          <a:bodyPr wrap="square">
            <a:spAutoFit/>
          </a:bodyPr>
          <a:lstStyle/>
          <a:p>
            <a:r>
              <a:rPr lang="it-IT" sz="1600" dirty="0">
                <a:solidFill>
                  <a:srgbClr val="333333"/>
                </a:solidFill>
                <a:latin typeface="Montserrat SemiBold" panose="00000700000000000000" pitchFamily="2" charset="0"/>
                <a:hlinkClick r:id="rId15"/>
              </a:rPr>
              <a:t>https://leviedeitesori.com/</a:t>
            </a:r>
            <a:r>
              <a:rPr lang="it-IT" sz="1600" dirty="0">
                <a:solidFill>
                  <a:srgbClr val="333333"/>
                </a:solidFill>
                <a:latin typeface="Montserrat SemiBold" panose="00000700000000000000" pitchFamily="2" charset="0"/>
              </a:rPr>
              <a:t> </a:t>
            </a:r>
          </a:p>
        </p:txBody>
      </p:sp>
    </p:spTree>
    <p:extLst>
      <p:ext uri="{BB962C8B-B14F-4D97-AF65-F5344CB8AC3E}">
        <p14:creationId xmlns:p14="http://schemas.microsoft.com/office/powerpoint/2010/main" val="1349097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C62FB9-3615-4290-AD1C-D5C6A4DDE7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000" b="0" i="0" u="none" strike="noStrike" cap="none" normalizeH="0" baseline="0">
                <a:ln>
                  <a:noFill/>
                </a:ln>
                <a:solidFill>
                  <a:srgbClr val="074B87"/>
                </a:solidFill>
                <a:effectLst/>
                <a:latin typeface="Montserrat SemiBold"/>
                <a:ea typeface="ヒラギノ角ゴ Pro W3"/>
                <a:cs typeface="Times New Roman" panose="02020603050405020304" pitchFamily="18"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049" name="Immagine 184" descr="Immagine che contiene testo&#10;&#10;Descrizione generata automaticamente">
            <a:extLst>
              <a:ext uri="{FF2B5EF4-FFF2-40B4-BE49-F238E27FC236}">
                <a16:creationId xmlns:a16="http://schemas.microsoft.com/office/drawing/2014/main" id="{1DB23BBA-5720-44F2-8F61-E66F5730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3" y="9525"/>
            <a:ext cx="3152253" cy="11908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61FAFCC2-9A48-41C3-9C02-9F603B8086FB}"/>
              </a:ext>
            </a:extLst>
          </p:cNvPr>
          <p:cNvSpPr>
            <a:spLocks noChangeArrowheads="1"/>
          </p:cNvSpPr>
          <p:nvPr/>
        </p:nvSpPr>
        <p:spPr bwMode="auto">
          <a:xfrm>
            <a:off x="777602" y="1831580"/>
            <a:ext cx="10129883"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it-IT" sz="2200" b="0" i="0" u="none" strike="noStrike" cap="none" normalizeH="0" baseline="0" dirty="0">
                <a:ln>
                  <a:noFill/>
                </a:ln>
                <a:solidFill>
                  <a:srgbClr val="000000"/>
                </a:solidFill>
                <a:effectLst/>
                <a:ea typeface="Calibri" panose="020F0502020204030204" pitchFamily="34" charset="0"/>
                <a:cs typeface="Courier New" panose="02070309020205020404" pitchFamily="49" charset="0"/>
              </a:rPr>
              <a:t> </a:t>
            </a:r>
            <a:r>
              <a:rPr kumimoji="0" lang="en-US" altLang="it-IT" sz="2200" b="0" i="0" u="sng" strike="noStrike" cap="none" normalizeH="0" baseline="0" dirty="0">
                <a:ln>
                  <a:noFill/>
                </a:ln>
                <a:solidFill>
                  <a:srgbClr val="000000"/>
                </a:solidFill>
                <a:effectLst/>
                <a:ea typeface="Calibri" panose="020F0502020204030204" pitchFamily="34" charset="0"/>
                <a:cs typeface="Courier New" panose="02070309020205020404" pitchFamily="49" charset="0"/>
              </a:rPr>
              <a:t>Statute Art.3:</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it-IT" sz="2200" b="0" i="0" u="none" strike="noStrike" cap="none" normalizeH="0" baseline="0" dirty="0">
              <a:ln>
                <a:noFill/>
              </a:ln>
              <a:solidFill>
                <a:srgbClr val="000000"/>
              </a:solidFill>
              <a:effectLst/>
              <a:ea typeface="Calibri" panose="020F0502020204030204" pitchFamily="34" charset="0"/>
              <a:cs typeface="Courier New" panose="02070309020205020404"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it-IT" sz="2200" b="0" i="0" u="none" strike="noStrike" cap="none" normalizeH="0" baseline="0" dirty="0">
                <a:ln>
                  <a:noFill/>
                </a:ln>
                <a:solidFill>
                  <a:srgbClr val="000000"/>
                </a:solidFill>
                <a:effectLst/>
                <a:ea typeface="Calibri" panose="020F0502020204030204" pitchFamily="34" charset="0"/>
                <a:cs typeface="Courier New" panose="02070309020205020404" pitchFamily="49" charset="0"/>
              </a:rPr>
              <a:t> “</a:t>
            </a:r>
            <a:r>
              <a:rPr kumimoji="0" lang="en-US" altLang="it-IT" sz="2200" b="0" i="1" u="none" strike="noStrike" cap="none" normalizeH="0" baseline="0" dirty="0">
                <a:ln>
                  <a:noFill/>
                </a:ln>
                <a:solidFill>
                  <a:srgbClr val="000000"/>
                </a:solidFill>
                <a:effectLst/>
                <a:ea typeface="Calibri" panose="020F0502020204030204" pitchFamily="34" charset="0"/>
                <a:cs typeface="Courier New" panose="02070309020205020404" pitchFamily="49" charset="0"/>
              </a:rPr>
              <a:t>The University considers </a:t>
            </a:r>
            <a:r>
              <a:rPr kumimoji="0" lang="en-US" altLang="it-IT" sz="2200" b="1" i="1" strike="noStrike" cap="none" normalizeH="0" baseline="0" dirty="0">
                <a:ln>
                  <a:noFill/>
                </a:ln>
                <a:solidFill>
                  <a:schemeClr val="tx1">
                    <a:lumMod val="50000"/>
                    <a:lumOff val="50000"/>
                  </a:schemeClr>
                </a:solidFill>
                <a:effectLst/>
                <a:ea typeface="Calibri" panose="020F0502020204030204" pitchFamily="34" charset="0"/>
                <a:cs typeface="Courier New" panose="02070309020205020404" pitchFamily="49" charset="0"/>
              </a:rPr>
              <a:t>the international dimension </a:t>
            </a:r>
            <a:r>
              <a:rPr kumimoji="0" lang="en-US" altLang="it-IT" sz="2200" b="0" i="1" u="none" strike="noStrike" cap="none" normalizeH="0" baseline="0" dirty="0">
                <a:ln>
                  <a:noFill/>
                </a:ln>
                <a:solidFill>
                  <a:srgbClr val="000000"/>
                </a:solidFill>
                <a:effectLst/>
                <a:ea typeface="Calibri" panose="020F0502020204030204" pitchFamily="34" charset="0"/>
                <a:cs typeface="Courier New" panose="02070309020205020404" pitchFamily="49" charset="0"/>
              </a:rPr>
              <a:t>of teaching and research a priority and undertakes to take all measures to pursue it and is inspired by the European Charter for Researchers and the Code of Conduct for the recruitment of Researchers</a:t>
            </a:r>
            <a:r>
              <a:rPr kumimoji="0" lang="en-US" altLang="it-IT" sz="2200" b="0" i="0" u="none" strike="noStrike" cap="none" normalizeH="0" baseline="0" dirty="0">
                <a:ln>
                  <a:noFill/>
                </a:ln>
                <a:solidFill>
                  <a:srgbClr val="000000"/>
                </a:solidFill>
                <a:effectLst/>
                <a:ea typeface="Calibri" panose="020F0502020204030204" pitchFamily="34" charset="0"/>
                <a:cs typeface="Courier New" panose="02070309020205020404" pitchFamily="49"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it-IT" sz="2200" dirty="0">
              <a:solidFill>
                <a:srgbClr val="000000"/>
              </a:solidFill>
              <a:ea typeface="Calibri" panose="020F0502020204030204" pitchFamily="34" charset="0"/>
              <a:cs typeface="Courier New" panose="02070309020205020404"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it-IT" sz="2200" b="0" i="1" u="none" strike="noStrike" cap="none" normalizeH="0" baseline="0" dirty="0">
                <a:ln>
                  <a:noFill/>
                </a:ln>
                <a:solidFill>
                  <a:srgbClr val="000000"/>
                </a:solidFill>
                <a:effectLst/>
                <a:ea typeface="Calibri" panose="020F0502020204030204" pitchFamily="34" charset="0"/>
                <a:cs typeface="Courier New" panose="02070309020205020404" pitchFamily="49" charset="0"/>
              </a:rPr>
              <a:t>“The University supports and encourages </a:t>
            </a:r>
            <a:r>
              <a:rPr kumimoji="0" lang="en-US" altLang="it-IT" sz="2200" b="1" i="1" strike="noStrike" cap="none" normalizeH="0" baseline="0" dirty="0">
                <a:ln>
                  <a:noFill/>
                </a:ln>
                <a:solidFill>
                  <a:schemeClr val="tx1">
                    <a:lumMod val="50000"/>
                    <a:lumOff val="50000"/>
                  </a:schemeClr>
                </a:solidFill>
                <a:effectLst/>
                <a:ea typeface="Calibri" panose="020F0502020204030204" pitchFamily="34" charset="0"/>
                <a:cs typeface="Courier New" panose="02070309020205020404" pitchFamily="49" charset="0"/>
              </a:rPr>
              <a:t>the transfer and enhancement of knowledge</a:t>
            </a:r>
            <a:r>
              <a:rPr kumimoji="0" lang="en-US" altLang="it-IT" sz="2200" b="0" i="1" u="none" strike="noStrike" cap="none" normalizeH="0" baseline="0" dirty="0">
                <a:ln>
                  <a:noFill/>
                </a:ln>
                <a:solidFill>
                  <a:srgbClr val="000000"/>
                </a:solidFill>
                <a:effectLst/>
                <a:ea typeface="Calibri" panose="020F0502020204030204" pitchFamily="34" charset="0"/>
                <a:cs typeface="Courier New" panose="02070309020205020404" pitchFamily="49" charset="0"/>
              </a:rPr>
              <a:t>, the promotion and protection of health, cultural and environmental heritage as well as the production of goods and </a:t>
            </a:r>
            <a:r>
              <a:rPr kumimoji="0" lang="en-US" altLang="it-IT" sz="2200" b="1" i="1" strike="noStrike" cap="none" normalizeH="0" baseline="0" dirty="0">
                <a:ln>
                  <a:noFill/>
                </a:ln>
                <a:solidFill>
                  <a:schemeClr val="tx1">
                    <a:lumMod val="50000"/>
                    <a:lumOff val="50000"/>
                  </a:schemeClr>
                </a:solidFill>
                <a:effectLst/>
                <a:ea typeface="Calibri" panose="020F0502020204030204" pitchFamily="34" charset="0"/>
                <a:cs typeface="Courier New" panose="02070309020205020404" pitchFamily="49" charset="0"/>
              </a:rPr>
              <a:t>services for the benefit of the community</a:t>
            </a:r>
            <a:r>
              <a:rPr kumimoji="0" lang="en-US" altLang="it-IT" sz="2200" b="0" i="1" u="none" strike="noStrike" cap="none" normalizeH="0" baseline="0" dirty="0">
                <a:ln>
                  <a:noFill/>
                </a:ln>
                <a:solidFill>
                  <a:srgbClr val="000000"/>
                </a:solidFill>
                <a:effectLst/>
                <a:ea typeface="Calibri" panose="020F0502020204030204" pitchFamily="34" charset="0"/>
                <a:cs typeface="Courier New" panose="02070309020205020404" pitchFamily="49"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it-IT" sz="2200" i="1" dirty="0">
              <a:solidFill>
                <a:srgbClr val="000000"/>
              </a:solidFill>
              <a:ea typeface="Calibri" panose="020F0502020204030204" pitchFamily="34" charset="0"/>
              <a:cs typeface="Courier New" panose="02070309020205020404"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it-IT" sz="2200" b="0" i="1" u="none" strike="noStrike" cap="none" normalizeH="0" baseline="0" dirty="0">
                <a:ln>
                  <a:noFill/>
                </a:ln>
                <a:solidFill>
                  <a:srgbClr val="000000"/>
                </a:solidFill>
                <a:effectLst/>
                <a:ea typeface="Calibri" panose="020F0502020204030204" pitchFamily="34" charset="0"/>
                <a:cs typeface="Courier New" panose="02070309020205020404" pitchFamily="49" charset="0"/>
              </a:rPr>
              <a:t>“The University promotes, </a:t>
            </a:r>
            <a:r>
              <a:rPr kumimoji="0" lang="en-US" altLang="it-IT" sz="2200" b="1" i="1" strike="noStrike" cap="none" normalizeH="0" baseline="0" dirty="0">
                <a:ln>
                  <a:noFill/>
                </a:ln>
                <a:solidFill>
                  <a:schemeClr val="tx1">
                    <a:lumMod val="50000"/>
                    <a:lumOff val="50000"/>
                  </a:schemeClr>
                </a:solidFill>
                <a:effectLst/>
                <a:ea typeface="Calibri" panose="020F0502020204030204" pitchFamily="34" charset="0"/>
                <a:cs typeface="Courier New" panose="02070309020205020404" pitchFamily="49" charset="0"/>
              </a:rPr>
              <a:t>as part of the third mission, the dissemination of knowledge and culture, as well as dialogue with the actors of the world of work and civil society</a:t>
            </a:r>
            <a:r>
              <a:rPr kumimoji="0" lang="en-US" altLang="it-IT" sz="2200" b="0" i="1" u="none" strike="noStrike" cap="none" normalizeH="0" baseline="0" dirty="0">
                <a:ln>
                  <a:noFill/>
                </a:ln>
                <a:solidFill>
                  <a:srgbClr val="000000"/>
                </a:solidFill>
                <a:effectLst/>
                <a:ea typeface="Calibri" panose="020F0502020204030204" pitchFamily="34" charset="0"/>
                <a:cs typeface="Courier New" panose="02070309020205020404" pitchFamily="49" charset="0"/>
              </a:rPr>
              <a:t>, in order to trigger virtuous circles for civil, social and economic of the territory</a:t>
            </a:r>
            <a:r>
              <a:rPr kumimoji="0" lang="en-US" altLang="it-IT" sz="2200" b="0" i="0" u="none" strike="noStrike" cap="none" normalizeH="0" baseline="0" dirty="0">
                <a:ln>
                  <a:noFill/>
                </a:ln>
                <a:solidFill>
                  <a:srgbClr val="000000"/>
                </a:solidFill>
                <a:effectLst/>
                <a:ea typeface="Calibri" panose="020F0502020204030204" pitchFamily="34" charset="0"/>
                <a:cs typeface="Courier New" panose="02070309020205020404" pitchFamily="49" charset="0"/>
              </a:rPr>
              <a:t>”.</a:t>
            </a:r>
            <a:r>
              <a:rPr kumimoji="0" lang="it-IT" altLang="it-IT" sz="2200" b="0" i="0" u="none" strike="noStrike" cap="none" normalizeH="0" baseline="0" dirty="0">
                <a:ln>
                  <a:noFill/>
                </a:ln>
                <a:solidFill>
                  <a:schemeClr val="tx1"/>
                </a:solidFill>
                <a:effectLst/>
              </a:rPr>
              <a:t> </a:t>
            </a:r>
          </a:p>
        </p:txBody>
      </p:sp>
      <p:sp>
        <p:nvSpPr>
          <p:cNvPr id="4" name="CasellaDiTesto 3">
            <a:extLst>
              <a:ext uri="{FF2B5EF4-FFF2-40B4-BE49-F238E27FC236}">
                <a16:creationId xmlns:a16="http://schemas.microsoft.com/office/drawing/2014/main" id="{E4688A39-BBF8-8DC1-C1A8-BF523505111E}"/>
              </a:ext>
            </a:extLst>
          </p:cNvPr>
          <p:cNvSpPr txBox="1"/>
          <p:nvPr/>
        </p:nvSpPr>
        <p:spPr>
          <a:xfrm>
            <a:off x="777602" y="1369915"/>
            <a:ext cx="8945517" cy="461665"/>
          </a:xfrm>
          <a:prstGeom prst="rect">
            <a:avLst/>
          </a:prstGeom>
          <a:solidFill>
            <a:srgbClr val="3A6D89"/>
          </a:solid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it-IT" sz="2400" b="1" dirty="0">
                <a:solidFill>
                  <a:schemeClr val="bg1"/>
                </a:solidFill>
                <a:ea typeface="Calibri" panose="020F0502020204030204" pitchFamily="34" charset="0"/>
                <a:cs typeface="Courier New" panose="02070309020205020404" pitchFamily="49" charset="0"/>
              </a:rPr>
              <a:t>OUR STRATEGY FOR RESEARCH AND INTERNATIONALIZATION</a:t>
            </a:r>
          </a:p>
        </p:txBody>
      </p:sp>
    </p:spTree>
    <p:extLst>
      <p:ext uri="{BB962C8B-B14F-4D97-AF65-F5344CB8AC3E}">
        <p14:creationId xmlns:p14="http://schemas.microsoft.com/office/powerpoint/2010/main" val="4282962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C62FB9-3615-4290-AD1C-D5C6A4DDE7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000" b="0" i="0" u="none" strike="noStrike" cap="none" normalizeH="0" baseline="0">
                <a:ln>
                  <a:noFill/>
                </a:ln>
                <a:solidFill>
                  <a:srgbClr val="074B87"/>
                </a:solidFill>
                <a:effectLst/>
                <a:latin typeface="Montserrat SemiBold"/>
                <a:ea typeface="ヒラギノ角ゴ Pro W3"/>
                <a:cs typeface="Times New Roman" panose="02020603050405020304" pitchFamily="18"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049" name="Immagine 184" descr="Immagine che contiene testo&#10;&#10;Descrizione generata automaticamente">
            <a:extLst>
              <a:ext uri="{FF2B5EF4-FFF2-40B4-BE49-F238E27FC236}">
                <a16:creationId xmlns:a16="http://schemas.microsoft.com/office/drawing/2014/main" id="{1DB23BBA-5720-44F2-8F61-E66F5730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3" y="9525"/>
            <a:ext cx="3152253" cy="11908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61FAFCC2-9A48-41C3-9C02-9F603B8086FB}"/>
              </a:ext>
            </a:extLst>
          </p:cNvPr>
          <p:cNvSpPr>
            <a:spLocks noChangeArrowheads="1"/>
          </p:cNvSpPr>
          <p:nvPr/>
        </p:nvSpPr>
        <p:spPr bwMode="auto">
          <a:xfrm>
            <a:off x="777602" y="2001166"/>
            <a:ext cx="9758318" cy="465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342900" lvl="0" indent="-342900" algn="just">
              <a:lnSpc>
                <a:spcPct val="107000"/>
              </a:lnSpc>
              <a:spcAft>
                <a:spcPts val="600"/>
              </a:spcAft>
              <a:buFont typeface="Arial" panose="020B0604020202020204" pitchFamily="34" charset="0"/>
              <a:buChar char="•"/>
            </a:pPr>
            <a:r>
              <a:rPr lang="de-DE" b="1" dirty="0">
                <a:solidFill>
                  <a:srgbClr val="000000"/>
                </a:solidFill>
                <a:effectLst/>
                <a:ea typeface="Calibri" panose="020F0502020204030204" pitchFamily="34" charset="0"/>
                <a:cs typeface="Calibri" panose="020F0502020204030204" pitchFamily="34" charset="0"/>
              </a:rPr>
              <a:t>8</a:t>
            </a:r>
            <a:r>
              <a:rPr lang="de-DE" dirty="0">
                <a:solidFill>
                  <a:srgbClr val="000000"/>
                </a:solidFill>
                <a:effectLst/>
                <a:ea typeface="Calibri" panose="020F0502020204030204" pitchFamily="34" charset="0"/>
                <a:cs typeface="Calibri" panose="020F0502020204030204" pitchFamily="34" charset="0"/>
              </a:rPr>
              <a:t> Research </a:t>
            </a:r>
            <a:r>
              <a:rPr lang="de-DE" dirty="0" err="1">
                <a:solidFill>
                  <a:srgbClr val="000000"/>
                </a:solidFill>
                <a:effectLst/>
                <a:ea typeface="Calibri" panose="020F0502020204030204" pitchFamily="34" charset="0"/>
                <a:cs typeface="Calibri" panose="020F0502020204030204" pitchFamily="34" charset="0"/>
              </a:rPr>
              <a:t>consortia</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without</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equity</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share</a:t>
            </a:r>
            <a:r>
              <a:rPr lang="de-DE" dirty="0">
                <a:solidFill>
                  <a:srgbClr val="000000"/>
                </a:solidFill>
                <a:effectLst/>
                <a:ea typeface="Calibri" panose="020F0502020204030204" pitchFamily="34" charset="0"/>
                <a:cs typeface="Calibri" panose="020F0502020204030204" pitchFamily="34" charset="0"/>
              </a:rPr>
              <a:t>, such </a:t>
            </a:r>
            <a:r>
              <a:rPr lang="de-DE" dirty="0" err="1">
                <a:solidFill>
                  <a:srgbClr val="000000"/>
                </a:solidFill>
                <a:effectLst/>
                <a:ea typeface="Calibri" panose="020F0502020204030204" pitchFamily="34" charset="0"/>
                <a:cs typeface="Calibri" panose="020F0502020204030204" pitchFamily="34" charset="0"/>
              </a:rPr>
              <a:t>as</a:t>
            </a:r>
            <a:r>
              <a:rPr lang="de-DE" dirty="0">
                <a:solidFill>
                  <a:srgbClr val="000000"/>
                </a:solidFill>
                <a:effectLst/>
                <a:ea typeface="Calibri" panose="020F0502020204030204" pitchFamily="34" charset="0"/>
                <a:cs typeface="Calibri" panose="020F0502020204030204" pitchFamily="34" charset="0"/>
              </a:rPr>
              <a:t>: </a:t>
            </a:r>
            <a:r>
              <a:rPr lang="de-DE" u="sng" dirty="0">
                <a:solidFill>
                  <a:srgbClr val="0563C1"/>
                </a:solidFill>
                <a:effectLst/>
                <a:ea typeface="Calibri" panose="020F0502020204030204" pitchFamily="34" charset="0"/>
                <a:cs typeface="Calibri" panose="020F0502020204030204" pitchFamily="34" charset="0"/>
                <a:hlinkClick r:id="rId4"/>
              </a:rPr>
              <a:t>ARCA</a:t>
            </a:r>
            <a:r>
              <a:rPr lang="de-DE" u="sng" dirty="0">
                <a:solidFill>
                  <a:srgbClr val="000000"/>
                </a:solidFill>
                <a:ea typeface="Calibri" panose="020F0502020204030204" pitchFamily="34" charset="0"/>
                <a:cs typeface="Calibri" panose="020F0502020204030204" pitchFamily="34" charset="0"/>
              </a:rPr>
              <a:t>-</a:t>
            </a:r>
            <a:r>
              <a:rPr lang="de-DE" dirty="0">
                <a:solidFill>
                  <a:srgbClr val="000000"/>
                </a:solidFill>
                <a:effectLst/>
                <a:ea typeface="Calibri" panose="020F0502020204030204" pitchFamily="34" charset="0"/>
                <a:cs typeface="Calibri" panose="020F0502020204030204" pitchFamily="34" charset="0"/>
              </a:rPr>
              <a:t>University </a:t>
            </a:r>
            <a:r>
              <a:rPr lang="de-DE" dirty="0" err="1">
                <a:solidFill>
                  <a:srgbClr val="000000"/>
                </a:solidFill>
                <a:effectLst/>
                <a:ea typeface="Calibri" panose="020F0502020204030204" pitchFamily="34" charset="0"/>
                <a:cs typeface="Calibri" panose="020F0502020204030204" pitchFamily="34" charset="0"/>
              </a:rPr>
              <a:t>business</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incubator</a:t>
            </a:r>
            <a:r>
              <a:rPr lang="de-DE" dirty="0">
                <a:solidFill>
                  <a:srgbClr val="000000"/>
                </a:solidFill>
                <a:effectLst/>
                <a:ea typeface="Calibri" panose="020F0502020204030204" pitchFamily="34" charset="0"/>
                <a:cs typeface="Calibri" panose="020F0502020204030204" pitchFamily="34" charset="0"/>
              </a:rPr>
              <a:t>, </a:t>
            </a:r>
            <a:r>
              <a:rPr lang="de-DE" u="sng" dirty="0">
                <a:solidFill>
                  <a:srgbClr val="0563C1"/>
                </a:solidFill>
                <a:effectLst/>
                <a:ea typeface="Calibri" panose="020F0502020204030204" pitchFamily="34" charset="0"/>
                <a:cs typeface="Calibri" panose="020F0502020204030204" pitchFamily="34" charset="0"/>
                <a:hlinkClick r:id="rId5"/>
              </a:rPr>
              <a:t>CORERAS</a:t>
            </a:r>
            <a:r>
              <a:rPr lang="de-DE" dirty="0">
                <a:solidFill>
                  <a:srgbClr val="000000"/>
                </a:solidFill>
                <a:effectLst/>
                <a:ea typeface="Calibri" panose="020F0502020204030204" pitchFamily="34" charset="0"/>
                <a:cs typeface="Calibri" panose="020F0502020204030204" pitchFamily="34" charset="0"/>
              </a:rPr>
              <a:t>-</a:t>
            </a:r>
            <a:r>
              <a:rPr lang="de-DE" dirty="0" err="1">
                <a:solidFill>
                  <a:srgbClr val="000000"/>
                </a:solidFill>
                <a:effectLst/>
                <a:ea typeface="Calibri" panose="020F0502020204030204" pitchFamily="34" charset="0"/>
                <a:cs typeface="Calibri" panose="020F0502020204030204" pitchFamily="34" charset="0"/>
              </a:rPr>
              <a:t>Consorzio</a:t>
            </a:r>
            <a:r>
              <a:rPr lang="de-DE" dirty="0">
                <a:solidFill>
                  <a:srgbClr val="000000"/>
                </a:solidFill>
                <a:effectLst/>
                <a:ea typeface="Calibri" panose="020F0502020204030204" pitchFamily="34" charset="0"/>
                <a:cs typeface="Calibri" panose="020F0502020204030204" pitchFamily="34" charset="0"/>
              </a:rPr>
              <a:t> Regionale per la </a:t>
            </a:r>
            <a:r>
              <a:rPr lang="de-DE" dirty="0" err="1">
                <a:solidFill>
                  <a:srgbClr val="000000"/>
                </a:solidFill>
                <a:effectLst/>
                <a:ea typeface="Calibri" panose="020F0502020204030204" pitchFamily="34" charset="0"/>
                <a:cs typeface="Calibri" panose="020F0502020204030204" pitchFamily="34" charset="0"/>
              </a:rPr>
              <a:t>ricerca</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applicata</a:t>
            </a:r>
            <a:r>
              <a:rPr lang="de-DE" dirty="0">
                <a:solidFill>
                  <a:srgbClr val="000000"/>
                </a:solidFill>
                <a:effectLst/>
                <a:ea typeface="Calibri" panose="020F0502020204030204" pitchFamily="34" charset="0"/>
                <a:cs typeface="Calibri" panose="020F0502020204030204" pitchFamily="34" charset="0"/>
              </a:rPr>
              <a:t> e la </a:t>
            </a:r>
            <a:r>
              <a:rPr lang="de-DE" dirty="0" err="1">
                <a:solidFill>
                  <a:srgbClr val="000000"/>
                </a:solidFill>
                <a:effectLst/>
                <a:ea typeface="Calibri" panose="020F0502020204030204" pitchFamily="34" charset="0"/>
                <a:cs typeface="Calibri" panose="020F0502020204030204" pitchFamily="34" charset="0"/>
              </a:rPr>
              <a:t>sperimentazione</a:t>
            </a:r>
            <a:r>
              <a:rPr lang="de-DE" dirty="0">
                <a:solidFill>
                  <a:srgbClr val="000000"/>
                </a:solidFill>
                <a:effectLst/>
                <a:ea typeface="Calibri" panose="020F0502020204030204" pitchFamily="34" charset="0"/>
                <a:cs typeface="Calibri" panose="020F0502020204030204" pitchFamily="34" charset="0"/>
                <a:hlinkClick r:id="rId6"/>
              </a:rPr>
              <a:t>, </a:t>
            </a:r>
            <a:r>
              <a:rPr lang="de-DE" dirty="0" err="1">
                <a:solidFill>
                  <a:srgbClr val="000000"/>
                </a:solidFill>
                <a:effectLst/>
                <a:ea typeface="Calibri" panose="020F0502020204030204" pitchFamily="34" charset="0"/>
                <a:cs typeface="Calibri" panose="020F0502020204030204" pitchFamily="34" charset="0"/>
                <a:hlinkClick r:id="rId6"/>
              </a:rPr>
              <a:t>CoRiBia</a:t>
            </a:r>
            <a:r>
              <a:rPr lang="de-DE" dirty="0">
                <a:solidFill>
                  <a:srgbClr val="000000"/>
                </a:solidFill>
                <a:effectLst/>
                <a:ea typeface="Calibri" panose="020F0502020204030204" pitchFamily="34" charset="0"/>
                <a:cs typeface="Calibri" panose="020F0502020204030204" pitchFamily="34" charset="0"/>
                <a:hlinkClick r:id="rId6"/>
              </a:rPr>
              <a:t> </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Consorzio</a:t>
            </a:r>
            <a:r>
              <a:rPr lang="de-DE" dirty="0">
                <a:solidFill>
                  <a:srgbClr val="000000"/>
                </a:solidFill>
                <a:effectLst/>
                <a:ea typeface="Calibri" panose="020F0502020204030204" pitchFamily="34" charset="0"/>
                <a:cs typeface="Calibri" panose="020F0502020204030204" pitchFamily="34" charset="0"/>
              </a:rPr>
              <a:t> di </a:t>
            </a:r>
            <a:r>
              <a:rPr lang="de-DE" dirty="0" err="1">
                <a:solidFill>
                  <a:srgbClr val="000000"/>
                </a:solidFill>
                <a:effectLst/>
                <a:ea typeface="Calibri" panose="020F0502020204030204" pitchFamily="34" charset="0"/>
                <a:cs typeface="Calibri" panose="020F0502020204030204" pitchFamily="34" charset="0"/>
              </a:rPr>
              <a:t>Ricerca</a:t>
            </a:r>
            <a:r>
              <a:rPr lang="de-DE" dirty="0">
                <a:solidFill>
                  <a:srgbClr val="000000"/>
                </a:solidFill>
                <a:effectLst/>
                <a:ea typeface="Calibri" panose="020F0502020204030204" pitchFamily="34" charset="0"/>
                <a:cs typeface="Calibri" panose="020F0502020204030204" pitchFamily="34" charset="0"/>
              </a:rPr>
              <a:t> sul </a:t>
            </a:r>
            <a:r>
              <a:rPr lang="de-DE" dirty="0" err="1">
                <a:solidFill>
                  <a:srgbClr val="000000"/>
                </a:solidFill>
                <a:effectLst/>
                <a:ea typeface="Calibri" panose="020F0502020204030204" pitchFamily="34" charset="0"/>
                <a:cs typeface="Calibri" panose="020F0502020204030204" pitchFamily="34" charset="0"/>
              </a:rPr>
              <a:t>Rischio</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Biologico</a:t>
            </a:r>
            <a:r>
              <a:rPr lang="de-DE" dirty="0">
                <a:solidFill>
                  <a:srgbClr val="000000"/>
                </a:solidFill>
                <a:effectLst/>
                <a:ea typeface="Calibri" panose="020F0502020204030204" pitchFamily="34" charset="0"/>
                <a:cs typeface="Calibri" panose="020F0502020204030204" pitchFamily="34" charset="0"/>
              </a:rPr>
              <a:t> in </a:t>
            </a:r>
            <a:r>
              <a:rPr lang="de-DE" dirty="0" err="1">
                <a:solidFill>
                  <a:srgbClr val="000000"/>
                </a:solidFill>
                <a:effectLst/>
                <a:ea typeface="Calibri" panose="020F0502020204030204" pitchFamily="34" charset="0"/>
                <a:cs typeface="Calibri" panose="020F0502020204030204" pitchFamily="34" charset="0"/>
              </a:rPr>
              <a:t>Agricoltura</a:t>
            </a:r>
            <a:r>
              <a:rPr lang="de-DE" dirty="0">
                <a:solidFill>
                  <a:srgbClr val="000000"/>
                </a:solidFill>
                <a:effectLst/>
                <a:ea typeface="Calibri" panose="020F0502020204030204" pitchFamily="34" charset="0"/>
                <a:cs typeface="Calibri" panose="020F0502020204030204" pitchFamily="34" charset="0"/>
              </a:rPr>
              <a:t>, </a:t>
            </a:r>
            <a:r>
              <a:rPr lang="de-DE" u="sng" dirty="0">
                <a:solidFill>
                  <a:srgbClr val="0563C1"/>
                </a:solidFill>
                <a:effectLst/>
                <a:ea typeface="Calibri" panose="020F0502020204030204" pitchFamily="34" charset="0"/>
                <a:cs typeface="Calibri" panose="020F0502020204030204" pitchFamily="34" charset="0"/>
                <a:hlinkClick r:id="rId7"/>
              </a:rPr>
              <a:t>CORISSIA</a:t>
            </a:r>
            <a:r>
              <a:rPr lang="de-DE" dirty="0">
                <a:solidFill>
                  <a:srgbClr val="000000"/>
                </a:solidFill>
                <a:effectLst/>
                <a:ea typeface="Calibri" panose="020F0502020204030204" pitchFamily="34" charset="0"/>
                <a:cs typeface="Calibri" panose="020F0502020204030204" pitchFamily="34" charset="0"/>
              </a:rPr>
              <a:t> – </a:t>
            </a:r>
            <a:r>
              <a:rPr lang="de-DE" dirty="0" err="1">
                <a:solidFill>
                  <a:srgbClr val="000000"/>
                </a:solidFill>
                <a:effectLst/>
                <a:ea typeface="Calibri" panose="020F0502020204030204" pitchFamily="34" charset="0"/>
                <a:cs typeface="Calibri" panose="020F0502020204030204" pitchFamily="34" charset="0"/>
              </a:rPr>
              <a:t>Consorzio</a:t>
            </a:r>
            <a:r>
              <a:rPr lang="de-DE" dirty="0">
                <a:solidFill>
                  <a:srgbClr val="000000"/>
                </a:solidFill>
                <a:effectLst/>
                <a:ea typeface="Calibri" panose="020F0502020204030204" pitchFamily="34" charset="0"/>
                <a:cs typeface="Calibri" panose="020F0502020204030204" pitchFamily="34" charset="0"/>
              </a:rPr>
              <a:t> di </a:t>
            </a:r>
            <a:r>
              <a:rPr lang="de-DE" dirty="0" err="1">
                <a:solidFill>
                  <a:srgbClr val="000000"/>
                </a:solidFill>
                <a:effectLst/>
                <a:ea typeface="Calibri" panose="020F0502020204030204" pitchFamily="34" charset="0"/>
                <a:cs typeface="Calibri" panose="020F0502020204030204" pitchFamily="34" charset="0"/>
              </a:rPr>
              <a:t>ricerca</a:t>
            </a:r>
            <a:r>
              <a:rPr lang="de-DE" dirty="0">
                <a:solidFill>
                  <a:srgbClr val="000000"/>
                </a:solidFill>
                <a:effectLst/>
                <a:ea typeface="Calibri" panose="020F0502020204030204" pitchFamily="34" charset="0"/>
                <a:cs typeface="Calibri" panose="020F0502020204030204" pitchFamily="34" charset="0"/>
              </a:rPr>
              <a:t> per </a:t>
            </a:r>
            <a:r>
              <a:rPr lang="de-DE" dirty="0" err="1">
                <a:solidFill>
                  <a:srgbClr val="000000"/>
                </a:solidFill>
                <a:effectLst/>
                <a:ea typeface="Calibri" panose="020F0502020204030204" pitchFamily="34" charset="0"/>
                <a:cs typeface="Calibri" panose="020F0502020204030204" pitchFamily="34" charset="0"/>
              </a:rPr>
              <a:t>lo</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sviluppo</a:t>
            </a:r>
            <a:r>
              <a:rPr lang="de-DE" dirty="0">
                <a:solidFill>
                  <a:srgbClr val="000000"/>
                </a:solidFill>
                <a:effectLst/>
                <a:ea typeface="Calibri" panose="020F0502020204030204" pitchFamily="34" charset="0"/>
                <a:cs typeface="Calibri" panose="020F0502020204030204" pitchFamily="34" charset="0"/>
              </a:rPr>
              <a:t> di </a:t>
            </a:r>
            <a:r>
              <a:rPr lang="de-DE" dirty="0" err="1">
                <a:solidFill>
                  <a:srgbClr val="000000"/>
                </a:solidFill>
                <a:effectLst/>
                <a:ea typeface="Calibri" panose="020F0502020204030204" pitchFamily="34" charset="0"/>
                <a:cs typeface="Calibri" panose="020F0502020204030204" pitchFamily="34" charset="0"/>
              </a:rPr>
              <a:t>sistemi</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innovativi</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agroambientali</a:t>
            </a:r>
            <a:r>
              <a:rPr lang="de-DE" dirty="0">
                <a:solidFill>
                  <a:srgbClr val="000000"/>
                </a:solidFill>
                <a:effectLst/>
                <a:ea typeface="Calibri" panose="020F0502020204030204" pitchFamily="34" charset="0"/>
                <a:cs typeface="Calibri" panose="020F0502020204030204" pitchFamily="34" charset="0"/>
              </a:rPr>
              <a:t>, </a:t>
            </a:r>
            <a:r>
              <a:rPr lang="de-DE" u="sng" dirty="0">
                <a:solidFill>
                  <a:srgbClr val="0563C1"/>
                </a:solidFill>
                <a:effectLst/>
                <a:ea typeface="Calibri" panose="020F0502020204030204" pitchFamily="34" charset="0"/>
                <a:cs typeface="Calibri" panose="020F0502020204030204" pitchFamily="34" charset="0"/>
                <a:hlinkClick r:id="rId8"/>
              </a:rPr>
              <a:t>SIRIO</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research</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information</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system</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managed</a:t>
            </a:r>
            <a:r>
              <a:rPr lang="de-DE" dirty="0">
                <a:solidFill>
                  <a:srgbClr val="000000"/>
                </a:solidFill>
                <a:effectLst/>
                <a:ea typeface="Calibri" panose="020F0502020204030204" pitchFamily="34" charset="0"/>
                <a:cs typeface="Calibri" panose="020F0502020204030204" pitchFamily="34" charset="0"/>
              </a:rPr>
              <a:t> </a:t>
            </a:r>
            <a:r>
              <a:rPr lang="de-DE" dirty="0">
                <a:solidFill>
                  <a:srgbClr val="000000"/>
                </a:solidFill>
                <a:ea typeface="Calibri" panose="020F0502020204030204" pitchFamily="34" charset="0"/>
                <a:cs typeface="Calibri" panose="020F0502020204030204" pitchFamily="34" charset="0"/>
              </a:rPr>
              <a:t>-</a:t>
            </a:r>
            <a:r>
              <a:rPr lang="de-DE" dirty="0">
                <a:solidFill>
                  <a:srgbClr val="000000"/>
                </a:solidFill>
                <a:effectLst/>
                <a:ea typeface="Calibri" panose="020F0502020204030204" pitchFamily="34" charset="0"/>
                <a:cs typeface="Calibri" panose="020F0502020204030204" pitchFamily="34" charset="0"/>
              </a:rPr>
              <a:t>Ministry </a:t>
            </a:r>
            <a:r>
              <a:rPr lang="de-DE" dirty="0" err="1">
                <a:solidFill>
                  <a:srgbClr val="000000"/>
                </a:solidFill>
                <a:effectLst/>
                <a:ea typeface="Calibri" panose="020F0502020204030204" pitchFamily="34" charset="0"/>
                <a:cs typeface="Calibri" panose="020F0502020204030204" pitchFamily="34" charset="0"/>
              </a:rPr>
              <a:t>for</a:t>
            </a:r>
            <a:r>
              <a:rPr lang="de-DE" dirty="0">
                <a:solidFill>
                  <a:srgbClr val="000000"/>
                </a:solidFill>
                <a:effectLst/>
                <a:ea typeface="Calibri" panose="020F0502020204030204" pitchFamily="34" charset="0"/>
                <a:cs typeface="Calibri" panose="020F0502020204030204" pitchFamily="34" charset="0"/>
              </a:rPr>
              <a:t> University and Research)</a:t>
            </a:r>
            <a:endParaRPr lang="it-IT" dirty="0">
              <a:effectLst/>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Arial" panose="020B0604020202020204" pitchFamily="34" charset="0"/>
              <a:buChar char="•"/>
            </a:pPr>
            <a:r>
              <a:rPr lang="de-DE" b="1" dirty="0">
                <a:solidFill>
                  <a:srgbClr val="000000"/>
                </a:solidFill>
                <a:effectLst/>
                <a:ea typeface="Calibri" panose="020F0502020204030204" pitchFamily="34" charset="0"/>
                <a:cs typeface="Calibri" panose="020F0502020204030204" pitchFamily="34" charset="0"/>
              </a:rPr>
              <a:t>21</a:t>
            </a:r>
            <a:r>
              <a:rPr lang="de-DE" dirty="0">
                <a:solidFill>
                  <a:srgbClr val="000000"/>
                </a:solidFill>
                <a:effectLst/>
                <a:ea typeface="Calibri" panose="020F0502020204030204" pitchFamily="34" charset="0"/>
                <a:cs typeface="Calibri" panose="020F0502020204030204" pitchFamily="34" charset="0"/>
              </a:rPr>
              <a:t> National Interuniversity </a:t>
            </a:r>
            <a:r>
              <a:rPr lang="de-DE" dirty="0" err="1">
                <a:solidFill>
                  <a:srgbClr val="000000"/>
                </a:solidFill>
                <a:effectLst/>
                <a:ea typeface="Calibri" panose="020F0502020204030204" pitchFamily="34" charset="0"/>
                <a:cs typeface="Calibri" panose="020F0502020204030204" pitchFamily="34" charset="0"/>
              </a:rPr>
              <a:t>consortia</a:t>
            </a:r>
            <a:r>
              <a:rPr lang="de-DE" dirty="0">
                <a:solidFill>
                  <a:srgbClr val="000000"/>
                </a:solidFill>
                <a:effectLst/>
                <a:ea typeface="Calibri" panose="020F0502020204030204" pitchFamily="34" charset="0"/>
                <a:cs typeface="Calibri" panose="020F0502020204030204" pitchFamily="34" charset="0"/>
              </a:rPr>
              <a:t>, with </a:t>
            </a:r>
            <a:r>
              <a:rPr lang="de-DE" dirty="0" err="1">
                <a:solidFill>
                  <a:srgbClr val="000000"/>
                </a:solidFill>
                <a:effectLst/>
                <a:ea typeface="Calibri" panose="020F0502020204030204" pitchFamily="34" charset="0"/>
                <a:cs typeface="Calibri" panose="020F0502020204030204" pitchFamily="34" charset="0"/>
              </a:rPr>
              <a:t>equity</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participation</a:t>
            </a:r>
            <a:r>
              <a:rPr lang="de-DE" dirty="0">
                <a:solidFill>
                  <a:srgbClr val="000000"/>
                </a:solidFill>
                <a:effectLst/>
                <a:ea typeface="Calibri" panose="020F0502020204030204" pitchFamily="34" charset="0"/>
                <a:cs typeface="Calibri" panose="020F0502020204030204" pitchFamily="34" charset="0"/>
              </a:rPr>
              <a:t> (</a:t>
            </a:r>
            <a:r>
              <a:rPr lang="de-DE" dirty="0">
                <a:solidFill>
                  <a:srgbClr val="000000"/>
                </a:solidFill>
                <a:effectLst/>
                <a:ea typeface="Calibri" panose="020F0502020204030204" pitchFamily="34" charset="0"/>
                <a:cs typeface="Calibri" panose="020F0502020204030204" pitchFamily="34" charset="0"/>
                <a:hlinkClick r:id="rId9"/>
              </a:rPr>
              <a:t>Alma </a:t>
            </a:r>
            <a:r>
              <a:rPr lang="de-DE" dirty="0" err="1">
                <a:solidFill>
                  <a:srgbClr val="000000"/>
                </a:solidFill>
                <a:effectLst/>
                <a:ea typeface="Calibri" panose="020F0502020204030204" pitchFamily="34" charset="0"/>
                <a:cs typeface="Calibri" panose="020F0502020204030204" pitchFamily="34" charset="0"/>
                <a:hlinkClick r:id="rId9"/>
              </a:rPr>
              <a:t>Laurea</a:t>
            </a:r>
            <a:r>
              <a:rPr lang="de-DE" dirty="0">
                <a:solidFill>
                  <a:srgbClr val="000000"/>
                </a:solidFill>
                <a:ea typeface="Calibri" panose="020F0502020204030204" pitchFamily="34" charset="0"/>
                <a:cs typeface="Calibri" panose="020F0502020204030204" pitchFamily="34" charset="0"/>
              </a:rPr>
              <a:t>,</a:t>
            </a:r>
            <a:r>
              <a:rPr lang="de-DE" dirty="0">
                <a:solidFill>
                  <a:srgbClr val="000000"/>
                </a:solidFill>
                <a:effectLst/>
                <a:ea typeface="Calibri" panose="020F0502020204030204" pitchFamily="34" charset="0"/>
                <a:cs typeface="Calibri" panose="020F0502020204030204" pitchFamily="34" charset="0"/>
              </a:rPr>
              <a:t> </a:t>
            </a:r>
            <a:r>
              <a:rPr lang="de-DE" dirty="0">
                <a:solidFill>
                  <a:srgbClr val="000000"/>
                </a:solidFill>
                <a:effectLst/>
                <a:ea typeface="Calibri" panose="020F0502020204030204" pitchFamily="34" charset="0"/>
                <a:cs typeface="Calibri" panose="020F0502020204030204" pitchFamily="34" charset="0"/>
                <a:hlinkClick r:id="rId10"/>
              </a:rPr>
              <a:t>CINECA</a:t>
            </a:r>
            <a:r>
              <a:rPr lang="de-DE" dirty="0">
                <a:solidFill>
                  <a:srgbClr val="000000"/>
                </a:solidFill>
                <a:effectLst/>
                <a:ea typeface="Calibri" panose="020F0502020204030204" pitchFamily="34" charset="0"/>
                <a:cs typeface="Calibri" panose="020F0502020204030204" pitchFamily="34" charset="0"/>
              </a:rPr>
              <a:t>)</a:t>
            </a:r>
            <a:endParaRPr lang="it-IT" dirty="0">
              <a:effectLst/>
              <a:ea typeface="Calibri" panose="020F0502020204030204" pitchFamily="34" charset="0"/>
              <a:cs typeface="Times New Roman" panose="02020603050405020304" pitchFamily="18" charset="0"/>
            </a:endParaRPr>
          </a:p>
          <a:p>
            <a:pPr marL="342900" indent="-342900" algn="just">
              <a:lnSpc>
                <a:spcPct val="107000"/>
              </a:lnSpc>
              <a:spcAft>
                <a:spcPts val="600"/>
              </a:spcAft>
              <a:buFont typeface="Arial" panose="020B0604020202020204" pitchFamily="34" charset="0"/>
              <a:buChar char="•"/>
            </a:pPr>
            <a:r>
              <a:rPr lang="de-DE" b="1" dirty="0">
                <a:solidFill>
                  <a:srgbClr val="000000"/>
                </a:solidFill>
                <a:effectLst/>
                <a:ea typeface="Calibri" panose="020F0502020204030204" pitchFamily="34" charset="0"/>
                <a:cs typeface="Calibri" panose="020F0502020204030204" pitchFamily="34" charset="0"/>
              </a:rPr>
              <a:t>19</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Associations</a:t>
            </a:r>
            <a:r>
              <a:rPr lang="de-DE" dirty="0">
                <a:solidFill>
                  <a:srgbClr val="000000"/>
                </a:solidFill>
                <a:effectLst/>
                <a:ea typeface="Calibri" panose="020F0502020204030204" pitchFamily="34" charset="0"/>
                <a:cs typeface="Calibri" panose="020F0502020204030204" pitchFamily="34" charset="0"/>
              </a:rPr>
              <a:t> (</a:t>
            </a:r>
            <a:r>
              <a:rPr lang="de-DE" u="sng" dirty="0">
                <a:solidFill>
                  <a:srgbClr val="0563C1"/>
                </a:solidFill>
                <a:effectLst/>
                <a:ea typeface="Calibri" panose="020F0502020204030204" pitchFamily="34" charset="0"/>
                <a:cs typeface="Calibri" panose="020F0502020204030204" pitchFamily="34" charset="0"/>
                <a:hlinkClick r:id="rId11"/>
              </a:rPr>
              <a:t>APRE</a:t>
            </a:r>
            <a:r>
              <a:rPr lang="de-DE" dirty="0">
                <a:solidFill>
                  <a:srgbClr val="000000"/>
                </a:solidFill>
                <a:effectLst/>
                <a:ea typeface="Calibri" panose="020F0502020204030204" pitchFamily="34" charset="0"/>
                <a:cs typeface="Calibri" panose="020F0502020204030204" pitchFamily="34" charset="0"/>
              </a:rPr>
              <a:t> – Agenzia per la </a:t>
            </a:r>
            <a:r>
              <a:rPr lang="de-DE" dirty="0" err="1">
                <a:solidFill>
                  <a:srgbClr val="000000"/>
                </a:solidFill>
                <a:effectLst/>
                <a:ea typeface="Calibri" panose="020F0502020204030204" pitchFamily="34" charset="0"/>
                <a:cs typeface="Calibri" panose="020F0502020204030204" pitchFamily="34" charset="0"/>
              </a:rPr>
              <a:t>Promozione</a:t>
            </a:r>
            <a:r>
              <a:rPr lang="de-DE" dirty="0">
                <a:solidFill>
                  <a:srgbClr val="000000"/>
                </a:solidFill>
                <a:effectLst/>
                <a:ea typeface="Calibri" panose="020F0502020204030204" pitchFamily="34" charset="0"/>
                <a:cs typeface="Calibri" panose="020F0502020204030204" pitchFamily="34" charset="0"/>
              </a:rPr>
              <a:t> della </a:t>
            </a:r>
            <a:r>
              <a:rPr lang="de-DE" dirty="0" err="1">
                <a:solidFill>
                  <a:srgbClr val="000000"/>
                </a:solidFill>
                <a:effectLst/>
                <a:ea typeface="Calibri" panose="020F0502020204030204" pitchFamily="34" charset="0"/>
                <a:cs typeface="Calibri" panose="020F0502020204030204" pitchFamily="34" charset="0"/>
              </a:rPr>
              <a:t>Ricerca</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Europea</a:t>
            </a:r>
            <a:r>
              <a:rPr lang="de-DE" dirty="0">
                <a:solidFill>
                  <a:srgbClr val="000000"/>
                </a:solidFill>
                <a:effectLst/>
                <a:ea typeface="Calibri" panose="020F0502020204030204" pitchFamily="34" charset="0"/>
                <a:cs typeface="Calibri" panose="020F0502020204030204" pitchFamily="34" charset="0"/>
              </a:rPr>
              <a:t>, </a:t>
            </a:r>
            <a:r>
              <a:rPr lang="de-DE" u="sng" dirty="0">
                <a:solidFill>
                  <a:srgbClr val="0563C1"/>
                </a:solidFill>
                <a:effectLst/>
                <a:ea typeface="Calibri" panose="020F0502020204030204" pitchFamily="34" charset="0"/>
                <a:cs typeface="Calibri" panose="020F0502020204030204" pitchFamily="34" charset="0"/>
                <a:hlinkClick r:id="rId12"/>
              </a:rPr>
              <a:t>CODAU</a:t>
            </a:r>
            <a:r>
              <a:rPr lang="de-DE" dirty="0">
                <a:solidFill>
                  <a:srgbClr val="000000"/>
                </a:solidFill>
                <a:effectLst/>
                <a:ea typeface="Calibri" panose="020F0502020204030204" pitchFamily="34" charset="0"/>
                <a:cs typeface="Calibri" panose="020F0502020204030204" pitchFamily="34" charset="0"/>
              </a:rPr>
              <a:t> – </a:t>
            </a:r>
            <a:r>
              <a:rPr lang="de-DE" dirty="0" err="1">
                <a:solidFill>
                  <a:srgbClr val="000000"/>
                </a:solidFill>
                <a:effectLst/>
                <a:ea typeface="Calibri" panose="020F0502020204030204" pitchFamily="34" charset="0"/>
                <a:cs typeface="Calibri" panose="020F0502020204030204" pitchFamily="34" charset="0"/>
              </a:rPr>
              <a:t>Convegno</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dei</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Direttori</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Generali</a:t>
            </a:r>
            <a:r>
              <a:rPr lang="de-DE" dirty="0">
                <a:solidFill>
                  <a:srgbClr val="000000"/>
                </a:solidFill>
                <a:effectLst/>
                <a:ea typeface="Calibri" panose="020F0502020204030204" pitchFamily="34" charset="0"/>
                <a:cs typeface="Calibri" panose="020F0502020204030204" pitchFamily="34" charset="0"/>
              </a:rPr>
              <a:t> delle </a:t>
            </a:r>
            <a:r>
              <a:rPr lang="de-DE" dirty="0" err="1">
                <a:solidFill>
                  <a:srgbClr val="000000"/>
                </a:solidFill>
                <a:effectLst/>
                <a:ea typeface="Calibri" panose="020F0502020204030204" pitchFamily="34" charset="0"/>
                <a:cs typeface="Calibri" panose="020F0502020204030204" pitchFamily="34" charset="0"/>
              </a:rPr>
              <a:t>Amministrazioni</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Universitarie</a:t>
            </a:r>
            <a:r>
              <a:rPr lang="de-DE" dirty="0">
                <a:solidFill>
                  <a:srgbClr val="000000"/>
                </a:solidFill>
                <a:effectLst/>
                <a:ea typeface="Calibri" panose="020F0502020204030204" pitchFamily="34" charset="0"/>
                <a:cs typeface="Calibri" panose="020F0502020204030204" pitchFamily="34" charset="0"/>
              </a:rPr>
              <a:t>, </a:t>
            </a:r>
            <a:r>
              <a:rPr lang="de-DE" u="sng" dirty="0">
                <a:solidFill>
                  <a:srgbClr val="0563C1"/>
                </a:solidFill>
                <a:effectLst/>
                <a:ea typeface="Calibri" panose="020F0502020204030204" pitchFamily="34" charset="0"/>
                <a:cs typeface="Calibri" panose="020F0502020204030204" pitchFamily="34" charset="0"/>
                <a:hlinkClick r:id="rId13"/>
              </a:rPr>
              <a:t>CRUI</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Conferenza</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dei</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Rettori</a:t>
            </a:r>
            <a:r>
              <a:rPr lang="de-DE" dirty="0">
                <a:solidFill>
                  <a:srgbClr val="000000"/>
                </a:solidFill>
                <a:effectLst/>
                <a:ea typeface="Calibri" panose="020F0502020204030204" pitchFamily="34" charset="0"/>
                <a:cs typeface="Calibri" panose="020F0502020204030204" pitchFamily="34" charset="0"/>
              </a:rPr>
              <a:t> delle </a:t>
            </a:r>
            <a:r>
              <a:rPr lang="de-DE" dirty="0" err="1">
                <a:solidFill>
                  <a:srgbClr val="000000"/>
                </a:solidFill>
                <a:effectLst/>
                <a:ea typeface="Calibri" panose="020F0502020204030204" pitchFamily="34" charset="0"/>
                <a:cs typeface="Calibri" panose="020F0502020204030204" pitchFamily="34" charset="0"/>
              </a:rPr>
              <a:t>Università</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Italiane</a:t>
            </a:r>
            <a:r>
              <a:rPr lang="de-DE" dirty="0">
                <a:solidFill>
                  <a:srgbClr val="000000"/>
                </a:solidFill>
                <a:effectLst/>
                <a:ea typeface="Calibri" panose="020F0502020204030204" pitchFamily="34" charset="0"/>
                <a:cs typeface="Calibri" panose="020F0502020204030204" pitchFamily="34" charset="0"/>
              </a:rPr>
              <a:t>, </a:t>
            </a:r>
            <a:r>
              <a:rPr lang="en-US" dirty="0">
                <a:solidFill>
                  <a:srgbClr val="000000"/>
                </a:solidFill>
                <a:effectLst/>
                <a:ea typeface="Calibri" panose="020F0502020204030204" pitchFamily="34" charset="0"/>
              </a:rPr>
              <a:t>C.R.U.S.-</a:t>
            </a:r>
            <a:r>
              <a:rPr lang="en-US" dirty="0" err="1">
                <a:solidFill>
                  <a:srgbClr val="000000"/>
                </a:solidFill>
                <a:effectLst/>
                <a:ea typeface="Calibri" panose="020F0502020204030204" pitchFamily="34" charset="0"/>
              </a:rPr>
              <a:t>Comitato</a:t>
            </a:r>
            <a:r>
              <a:rPr lang="en-US" dirty="0">
                <a:solidFill>
                  <a:srgbClr val="000000"/>
                </a:solidFill>
                <a:effectLst/>
                <a:ea typeface="Calibri" panose="020F0502020204030204" pitchFamily="34" charset="0"/>
              </a:rPr>
              <a:t> </a:t>
            </a:r>
            <a:r>
              <a:rPr lang="en-US" dirty="0" err="1">
                <a:solidFill>
                  <a:srgbClr val="000000"/>
                </a:solidFill>
                <a:effectLst/>
                <a:ea typeface="Calibri" panose="020F0502020204030204" pitchFamily="34" charset="0"/>
              </a:rPr>
              <a:t>Regionale</a:t>
            </a:r>
            <a:r>
              <a:rPr lang="en-US" dirty="0">
                <a:solidFill>
                  <a:srgbClr val="000000"/>
                </a:solidFill>
                <a:effectLst/>
                <a:ea typeface="Calibri" panose="020F0502020204030204" pitchFamily="34" charset="0"/>
              </a:rPr>
              <a:t> </a:t>
            </a:r>
            <a:r>
              <a:rPr lang="en-US" dirty="0" err="1">
                <a:solidFill>
                  <a:srgbClr val="000000"/>
                </a:solidFill>
                <a:effectLst/>
                <a:ea typeface="Calibri" panose="020F0502020204030204" pitchFamily="34" charset="0"/>
              </a:rPr>
              <a:t>delle</a:t>
            </a:r>
            <a:r>
              <a:rPr lang="en-US" dirty="0">
                <a:solidFill>
                  <a:srgbClr val="000000"/>
                </a:solidFill>
                <a:effectLst/>
                <a:ea typeface="Calibri" panose="020F0502020204030204" pitchFamily="34" charset="0"/>
              </a:rPr>
              <a:t> </a:t>
            </a:r>
            <a:r>
              <a:rPr lang="en-US" dirty="0" err="1">
                <a:solidFill>
                  <a:srgbClr val="000000"/>
                </a:solidFill>
                <a:effectLst/>
                <a:ea typeface="Calibri" panose="020F0502020204030204" pitchFamily="34" charset="0"/>
              </a:rPr>
              <a:t>Università</a:t>
            </a:r>
            <a:r>
              <a:rPr lang="en-US" dirty="0">
                <a:solidFill>
                  <a:srgbClr val="000000"/>
                </a:solidFill>
                <a:effectLst/>
                <a:ea typeface="Calibri" panose="020F0502020204030204" pitchFamily="34" charset="0"/>
              </a:rPr>
              <a:t> </a:t>
            </a:r>
            <a:r>
              <a:rPr lang="en-US" dirty="0" err="1">
                <a:solidFill>
                  <a:srgbClr val="000000"/>
                </a:solidFill>
                <a:effectLst/>
                <a:ea typeface="Calibri" panose="020F0502020204030204" pitchFamily="34" charset="0"/>
              </a:rPr>
              <a:t>Siciliane</a:t>
            </a:r>
            <a:r>
              <a:rPr lang="en-US" dirty="0">
                <a:solidFill>
                  <a:srgbClr val="000000"/>
                </a:solidFill>
                <a:ea typeface="Calibri" panose="020F0502020204030204" pitchFamily="34" charset="0"/>
              </a:rPr>
              <a:t>, </a:t>
            </a:r>
            <a:r>
              <a:rPr lang="de-DE" dirty="0">
                <a:solidFill>
                  <a:srgbClr val="000000"/>
                </a:solidFill>
                <a:effectLst/>
                <a:ea typeface="Calibri" panose="020F0502020204030204" pitchFamily="34" charset="0"/>
                <a:cs typeface="Calibri" panose="020F0502020204030204" pitchFamily="34" charset="0"/>
              </a:rPr>
              <a:t> </a:t>
            </a:r>
            <a:r>
              <a:rPr lang="de-DE" u="sng" dirty="0">
                <a:solidFill>
                  <a:srgbClr val="0563C1"/>
                </a:solidFill>
                <a:effectLst/>
                <a:ea typeface="Calibri" panose="020F0502020204030204" pitchFamily="34" charset="0"/>
                <a:cs typeface="Calibri" panose="020F0502020204030204" pitchFamily="34" charset="0"/>
                <a:hlinkClick r:id="rId14"/>
              </a:rPr>
              <a:t>CUIA</a:t>
            </a:r>
            <a:r>
              <a:rPr lang="de-DE" dirty="0">
                <a:solidFill>
                  <a:srgbClr val="000000"/>
                </a:solidFill>
                <a:effectLst/>
                <a:ea typeface="Calibri" panose="020F0502020204030204" pitchFamily="34" charset="0"/>
                <a:cs typeface="Calibri" panose="020F0502020204030204" pitchFamily="34" charset="0"/>
              </a:rPr>
              <a:t>, </a:t>
            </a:r>
            <a:r>
              <a:rPr lang="de-DE" u="sng" dirty="0">
                <a:solidFill>
                  <a:srgbClr val="0563C1"/>
                </a:solidFill>
                <a:effectLst/>
                <a:ea typeface="Calibri" panose="020F0502020204030204" pitchFamily="34" charset="0"/>
                <a:cs typeface="Calibri" panose="020F0502020204030204" pitchFamily="34" charset="0"/>
                <a:hlinkClick r:id="rId15"/>
              </a:rPr>
              <a:t>NETVAL</a:t>
            </a:r>
            <a:r>
              <a:rPr lang="de-DE" dirty="0">
                <a:solidFill>
                  <a:srgbClr val="000000"/>
                </a:solidFill>
                <a:effectLst/>
                <a:ea typeface="Calibri" panose="020F0502020204030204" pitchFamily="34" charset="0"/>
                <a:cs typeface="Calibri" panose="020F0502020204030204" pitchFamily="34" charset="0"/>
              </a:rPr>
              <a:t> - </a:t>
            </a:r>
            <a:r>
              <a:rPr lang="de-DE" dirty="0">
                <a:effectLst/>
                <a:ea typeface="Calibri" panose="020F0502020204030204" pitchFamily="34" charset="0"/>
                <a:cs typeface="Times New Roman" panose="02020603050405020304" pitchFamily="18" charset="0"/>
              </a:rPr>
              <a:t>Network per la </a:t>
            </a:r>
            <a:r>
              <a:rPr lang="de-DE" dirty="0" err="1">
                <a:effectLst/>
                <a:ea typeface="Calibri" panose="020F0502020204030204" pitchFamily="34" charset="0"/>
                <a:cs typeface="Times New Roman" panose="02020603050405020304" pitchFamily="18" charset="0"/>
              </a:rPr>
              <a:t>Valorizzazione</a:t>
            </a:r>
            <a:r>
              <a:rPr lang="de-DE" dirty="0">
                <a:effectLst/>
                <a:ea typeface="Calibri" panose="020F0502020204030204" pitchFamily="34" charset="0"/>
                <a:cs typeface="Times New Roman" panose="02020603050405020304" pitchFamily="18" charset="0"/>
              </a:rPr>
              <a:t> della </a:t>
            </a:r>
            <a:r>
              <a:rPr lang="de-DE" dirty="0" err="1">
                <a:effectLst/>
                <a:ea typeface="Calibri" panose="020F0502020204030204" pitchFamily="34" charset="0"/>
                <a:cs typeface="Times New Roman" panose="02020603050405020304" pitchFamily="18" charset="0"/>
              </a:rPr>
              <a:t>Ricerca</a:t>
            </a:r>
            <a:r>
              <a:rPr lang="de-DE" dirty="0">
                <a:solidFill>
                  <a:srgbClr val="000000"/>
                </a:solidFill>
                <a:effectLst/>
                <a:ea typeface="Calibri" panose="020F0502020204030204" pitchFamily="34" charset="0"/>
                <a:cs typeface="Calibri" panose="020F0502020204030204" pitchFamily="34" charset="0"/>
              </a:rPr>
              <a:t>, </a:t>
            </a:r>
            <a:r>
              <a:rPr lang="de-DE" dirty="0">
                <a:solidFill>
                  <a:srgbClr val="000000"/>
                </a:solidFill>
                <a:effectLst/>
                <a:ea typeface="Calibri" panose="020F0502020204030204" pitchFamily="34" charset="0"/>
                <a:cs typeface="Calibri" panose="020F0502020204030204" pitchFamily="34" charset="0"/>
                <a:hlinkClick r:id="rId16"/>
              </a:rPr>
              <a:t>PNI Cube </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Associazione</a:t>
            </a:r>
            <a:r>
              <a:rPr lang="de-DE" dirty="0">
                <a:solidFill>
                  <a:srgbClr val="000000"/>
                </a:solidFill>
                <a:effectLst/>
                <a:ea typeface="Calibri" panose="020F0502020204030204" pitchFamily="34" charset="0"/>
                <a:cs typeface="Calibri" panose="020F0502020204030204" pitchFamily="34" charset="0"/>
              </a:rPr>
              <a:t> Italiana </a:t>
            </a:r>
            <a:r>
              <a:rPr lang="de-DE" dirty="0" err="1">
                <a:solidFill>
                  <a:srgbClr val="000000"/>
                </a:solidFill>
                <a:effectLst/>
                <a:ea typeface="Calibri" panose="020F0502020204030204" pitchFamily="34" charset="0"/>
                <a:cs typeface="Calibri" panose="020F0502020204030204" pitchFamily="34" charset="0"/>
              </a:rPr>
              <a:t>Incubatori</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Universitari</a:t>
            </a:r>
            <a:r>
              <a:rPr lang="de-DE" dirty="0">
                <a:solidFill>
                  <a:srgbClr val="000000"/>
                </a:solidFill>
                <a:effectLst/>
                <a:ea typeface="Calibri" panose="020F0502020204030204" pitchFamily="34" charset="0"/>
                <a:cs typeface="Calibri" panose="020F0502020204030204" pitchFamily="34" charset="0"/>
              </a:rPr>
              <a:t>)</a:t>
            </a:r>
          </a:p>
          <a:p>
            <a:pPr marL="342900" lvl="0" indent="-342900" algn="just">
              <a:lnSpc>
                <a:spcPct val="107000"/>
              </a:lnSpc>
              <a:spcAft>
                <a:spcPts val="600"/>
              </a:spcAft>
              <a:buFont typeface="Arial" panose="020B0604020202020204" pitchFamily="34" charset="0"/>
              <a:buChar char="•"/>
            </a:pPr>
            <a:r>
              <a:rPr lang="en-US" b="1" dirty="0">
                <a:effectLst/>
                <a:ea typeface="Calibri" panose="020F0502020204030204" pitchFamily="34" charset="0"/>
                <a:cs typeface="Calibri" panose="020F0502020204030204" pitchFamily="34" charset="0"/>
              </a:rPr>
              <a:t>3 </a:t>
            </a:r>
            <a:r>
              <a:rPr lang="en-US" dirty="0">
                <a:ea typeface="Calibri" panose="020F0502020204030204" pitchFamily="34" charset="0"/>
                <a:cs typeface="Calibri" panose="020F0502020204030204" pitchFamily="34" charset="0"/>
              </a:rPr>
              <a:t>N</a:t>
            </a:r>
            <a:r>
              <a:rPr lang="en-US" dirty="0">
                <a:effectLst/>
                <a:ea typeface="Calibri" panose="020F0502020204030204" pitchFamily="34" charset="0"/>
                <a:cs typeface="Calibri" panose="020F0502020204030204" pitchFamily="34" charset="0"/>
              </a:rPr>
              <a:t>ational</a:t>
            </a:r>
            <a:r>
              <a:rPr lang="en-US" b="1" dirty="0">
                <a:effectLst/>
                <a:ea typeface="Calibri" panose="020F0502020204030204" pitchFamily="34" charset="0"/>
                <a:cs typeface="Calibri" panose="020F0502020204030204" pitchFamily="34" charset="0"/>
              </a:rPr>
              <a:t> </a:t>
            </a:r>
            <a:r>
              <a:rPr lang="en-US" dirty="0">
                <a:effectLst/>
                <a:ea typeface="Calibri" panose="020F0502020204030204" pitchFamily="34" charset="0"/>
                <a:cs typeface="Calibri" panose="020F0502020204030204" pitchFamily="34" charset="0"/>
              </a:rPr>
              <a:t>n</a:t>
            </a:r>
            <a:r>
              <a:rPr lang="en-US" dirty="0">
                <a:ea typeface="Calibri" panose="020F0502020204030204" pitchFamily="34" charset="0"/>
                <a:cs typeface="Calibri" panose="020F0502020204030204" pitchFamily="34" charset="0"/>
              </a:rPr>
              <a:t>etworks </a:t>
            </a:r>
            <a:r>
              <a:rPr lang="en-US" u="sng" dirty="0">
                <a:solidFill>
                  <a:srgbClr val="0563C1"/>
                </a:solidFill>
                <a:effectLst/>
                <a:ea typeface="Calibri" panose="020F0502020204030204" pitchFamily="34" charset="0"/>
                <a:cs typeface="Calibri" panose="020F0502020204030204" pitchFamily="34" charset="0"/>
                <a:hlinkClick r:id="rId17"/>
              </a:rPr>
              <a:t>APENET</a:t>
            </a:r>
            <a:r>
              <a:rPr lang="en-US" dirty="0">
                <a:solidFill>
                  <a:srgbClr val="000000"/>
                </a:solidFill>
                <a:effectLst/>
                <a:ea typeface="Calibri" panose="020F0502020204030204" pitchFamily="34" charset="0"/>
              </a:rPr>
              <a:t> (public engagement), </a:t>
            </a:r>
            <a:r>
              <a:rPr lang="en-US" u="sng" dirty="0">
                <a:solidFill>
                  <a:srgbClr val="0563C1"/>
                </a:solidFill>
                <a:effectLst/>
                <a:ea typeface="Calibri" panose="020F0502020204030204" pitchFamily="34" charset="0"/>
                <a:cs typeface="Calibri" panose="020F0502020204030204" pitchFamily="34" charset="0"/>
                <a:hlinkClick r:id="rId18"/>
              </a:rPr>
              <a:t>R.U.S</a:t>
            </a:r>
            <a:r>
              <a:rPr lang="en-US" dirty="0">
                <a:solidFill>
                  <a:srgbClr val="000000"/>
                </a:solidFill>
                <a:ea typeface="Calibri" panose="020F0502020204030204" pitchFamily="34" charset="0"/>
              </a:rPr>
              <a:t>,</a:t>
            </a:r>
            <a:r>
              <a:rPr lang="en-US" dirty="0">
                <a:solidFill>
                  <a:srgbClr val="000000"/>
                </a:solidFill>
                <a:effectLst/>
                <a:ea typeface="Calibri" panose="020F0502020204030204" pitchFamily="34" charset="0"/>
              </a:rPr>
              <a:t> </a:t>
            </a:r>
            <a:r>
              <a:rPr lang="en-US" dirty="0">
                <a:solidFill>
                  <a:srgbClr val="000000"/>
                </a:solidFill>
                <a:effectLst/>
                <a:ea typeface="Calibri" panose="020F0502020204030204" pitchFamily="34" charset="0"/>
                <a:hlinkClick r:id="rId19"/>
              </a:rPr>
              <a:t>SDSN</a:t>
            </a:r>
            <a:r>
              <a:rPr lang="en-US" dirty="0">
                <a:solidFill>
                  <a:srgbClr val="000000"/>
                </a:solidFill>
                <a:effectLst/>
                <a:ea typeface="Calibri" panose="020F0502020204030204" pitchFamily="34" charset="0"/>
              </a:rPr>
              <a:t> (sustainable development)</a:t>
            </a:r>
          </a:p>
          <a:p>
            <a:pPr marL="342900" lvl="0" indent="-342900" algn="just">
              <a:spcAft>
                <a:spcPts val="600"/>
              </a:spcAft>
              <a:buFont typeface="Arial" panose="020B0604020202020204" pitchFamily="34" charset="0"/>
              <a:buChar char="•"/>
            </a:pPr>
            <a:r>
              <a:rPr lang="de-DE" b="1" dirty="0">
                <a:solidFill>
                  <a:srgbClr val="000000"/>
                </a:solidFill>
                <a:effectLst/>
                <a:ea typeface="Calibri" panose="020F0502020204030204" pitchFamily="34" charset="0"/>
                <a:cs typeface="Calibri" panose="020F0502020204030204" pitchFamily="34" charset="0"/>
              </a:rPr>
              <a:t>14</a:t>
            </a:r>
            <a:r>
              <a:rPr lang="de-DE" dirty="0">
                <a:solidFill>
                  <a:srgbClr val="000000"/>
                </a:solidFill>
                <a:effectLst/>
                <a:ea typeface="Calibri" panose="020F0502020204030204" pitchFamily="34" charset="0"/>
                <a:cs typeface="Calibri" panose="020F0502020204030204" pitchFamily="34" charset="0"/>
              </a:rPr>
              <a:t> Foundations</a:t>
            </a:r>
            <a:endParaRPr lang="it-IT" dirty="0">
              <a:effectLst/>
              <a:ea typeface="Calibri" panose="020F0502020204030204" pitchFamily="34" charset="0"/>
              <a:cs typeface="Times New Roman" panose="02020603050405020304" pitchFamily="18" charset="0"/>
            </a:endParaRPr>
          </a:p>
          <a:p>
            <a:pPr marL="342900" lvl="0" indent="-342900" algn="just">
              <a:spcAft>
                <a:spcPts val="600"/>
              </a:spcAft>
              <a:buFont typeface="Arial" panose="020B0604020202020204" pitchFamily="34" charset="0"/>
              <a:buChar char="•"/>
            </a:pPr>
            <a:r>
              <a:rPr lang="de-DE" b="1" dirty="0">
                <a:solidFill>
                  <a:srgbClr val="000000"/>
                </a:solidFill>
                <a:effectLst/>
                <a:ea typeface="Calibri" panose="020F0502020204030204" pitchFamily="34" charset="0"/>
                <a:cs typeface="Calibri" panose="020F0502020204030204" pitchFamily="34" charset="0"/>
              </a:rPr>
              <a:t>6</a:t>
            </a:r>
            <a:r>
              <a:rPr lang="de-DE" dirty="0">
                <a:solidFill>
                  <a:srgbClr val="000000"/>
                </a:solidFill>
                <a:effectLst/>
                <a:ea typeface="Calibri" panose="020F0502020204030204" pitchFamily="34" charset="0"/>
                <a:cs typeface="Calibri" panose="020F0502020204030204" pitchFamily="34" charset="0"/>
              </a:rPr>
              <a:t> </a:t>
            </a:r>
            <a:r>
              <a:rPr lang="en-GB" dirty="0">
                <a:solidFill>
                  <a:srgbClr val="000000"/>
                </a:solidFill>
                <a:effectLst/>
                <a:ea typeface="Calibri" panose="020F0502020204030204" pitchFamily="34" charset="0"/>
                <a:cs typeface="Calibri" panose="020F0502020204030204" pitchFamily="34" charset="0"/>
              </a:rPr>
              <a:t>Limited liability consortium companies </a:t>
            </a:r>
            <a:r>
              <a:rPr lang="de-DE" dirty="0">
                <a:solidFill>
                  <a:srgbClr val="000000"/>
                </a:solidFill>
                <a:effectLst/>
                <a:ea typeface="Calibri" panose="020F0502020204030204" pitchFamily="34" charset="0"/>
                <a:cs typeface="Calibri" panose="020F0502020204030204" pitchFamily="34" charset="0"/>
              </a:rPr>
              <a:t>(such </a:t>
            </a:r>
            <a:r>
              <a:rPr lang="de-DE" dirty="0" err="1">
                <a:solidFill>
                  <a:srgbClr val="000000"/>
                </a:solidFill>
                <a:effectLst/>
                <a:ea typeface="Calibri" panose="020F0502020204030204" pitchFamily="34" charset="0"/>
                <a:cs typeface="Calibri" panose="020F0502020204030204" pitchFamily="34" charset="0"/>
              </a:rPr>
              <a:t>as</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the</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technological</a:t>
            </a:r>
            <a:r>
              <a:rPr lang="de-DE" dirty="0">
                <a:solidFill>
                  <a:srgbClr val="000000"/>
                </a:solidFill>
                <a:effectLst/>
                <a:ea typeface="Calibri" panose="020F0502020204030204" pitchFamily="34" charset="0"/>
                <a:cs typeface="Calibri" panose="020F0502020204030204" pitchFamily="34" charset="0"/>
              </a:rPr>
              <a:t> </a:t>
            </a:r>
            <a:r>
              <a:rPr lang="de-DE" dirty="0" err="1">
                <a:solidFill>
                  <a:srgbClr val="000000"/>
                </a:solidFill>
                <a:effectLst/>
                <a:ea typeface="Calibri" panose="020F0502020204030204" pitchFamily="34" charset="0"/>
                <a:cs typeface="Calibri" panose="020F0502020204030204" pitchFamily="34" charset="0"/>
              </a:rPr>
              <a:t>districts</a:t>
            </a:r>
            <a:endParaRPr lang="de-DE" dirty="0">
              <a:solidFill>
                <a:srgbClr val="000000"/>
              </a:solidFill>
              <a:ea typeface="Calibri" panose="020F0502020204030204" pitchFamily="34" charset="0"/>
              <a:cs typeface="Calibri" panose="020F0502020204030204" pitchFamily="34" charset="0"/>
            </a:endParaRPr>
          </a:p>
          <a:p>
            <a:pPr marL="342900" lvl="0" indent="-342900" algn="just">
              <a:spcAft>
                <a:spcPts val="600"/>
              </a:spcAft>
              <a:buFont typeface="Arial" panose="020B0604020202020204" pitchFamily="34" charset="0"/>
              <a:buChar char="•"/>
            </a:pPr>
            <a:r>
              <a:rPr lang="de-DE" b="1" dirty="0">
                <a:solidFill>
                  <a:srgbClr val="000000"/>
                </a:solidFill>
                <a:cs typeface="Calibri" panose="020F0502020204030204" pitchFamily="34" charset="0"/>
              </a:rPr>
              <a:t>21  </a:t>
            </a:r>
            <a:r>
              <a:rPr lang="de-DE" dirty="0" err="1">
                <a:solidFill>
                  <a:srgbClr val="000000"/>
                </a:solidFill>
                <a:cs typeface="Calibri" panose="020F0502020204030204" pitchFamily="34" charset="0"/>
              </a:rPr>
              <a:t>Interdepartmental</a:t>
            </a:r>
            <a:r>
              <a:rPr lang="de-DE" dirty="0">
                <a:solidFill>
                  <a:srgbClr val="000000"/>
                </a:solidFill>
                <a:cs typeface="Calibri" panose="020F0502020204030204" pitchFamily="34" charset="0"/>
              </a:rPr>
              <a:t> and Interuniversity Research </a:t>
            </a:r>
            <a:r>
              <a:rPr lang="de-DE" dirty="0" err="1">
                <a:solidFill>
                  <a:srgbClr val="000000"/>
                </a:solidFill>
                <a:cs typeface="Calibri" panose="020F0502020204030204" pitchFamily="34" charset="0"/>
              </a:rPr>
              <a:t>Centres</a:t>
            </a:r>
            <a:endParaRPr lang="it-IT" dirty="0">
              <a:solidFill>
                <a:srgbClr val="000000"/>
              </a:solidFill>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a:ln>
                <a:noFill/>
              </a:ln>
              <a:solidFill>
                <a:schemeClr val="tx1"/>
              </a:solidFill>
              <a:effectLst/>
              <a:latin typeface="Montserrat SemiBold"/>
            </a:endParaRPr>
          </a:p>
        </p:txBody>
      </p:sp>
      <p:sp>
        <p:nvSpPr>
          <p:cNvPr id="4" name="CasellaDiTesto 3">
            <a:extLst>
              <a:ext uri="{FF2B5EF4-FFF2-40B4-BE49-F238E27FC236}">
                <a16:creationId xmlns:a16="http://schemas.microsoft.com/office/drawing/2014/main" id="{F602D040-4625-9033-89F5-A550D14A80F2}"/>
              </a:ext>
            </a:extLst>
          </p:cNvPr>
          <p:cNvSpPr txBox="1"/>
          <p:nvPr/>
        </p:nvSpPr>
        <p:spPr>
          <a:xfrm>
            <a:off x="777602" y="1369915"/>
            <a:ext cx="9758318" cy="461665"/>
          </a:xfrm>
          <a:prstGeom prst="rect">
            <a:avLst/>
          </a:prstGeom>
          <a:solidFill>
            <a:srgbClr val="3A6D89"/>
          </a:solid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it-IT" sz="2400" b="1" dirty="0">
                <a:solidFill>
                  <a:schemeClr val="bg1"/>
                </a:solidFill>
                <a:ea typeface="Calibri" panose="020F0502020204030204" pitchFamily="34" charset="0"/>
                <a:cs typeface="Courier New" panose="02070309020205020404" pitchFamily="49" charset="0"/>
              </a:rPr>
              <a:t>MEMBERSHIPS</a:t>
            </a:r>
          </a:p>
        </p:txBody>
      </p:sp>
    </p:spTree>
    <p:extLst>
      <p:ext uri="{BB962C8B-B14F-4D97-AF65-F5344CB8AC3E}">
        <p14:creationId xmlns:p14="http://schemas.microsoft.com/office/powerpoint/2010/main" val="710114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C62FB9-3615-4290-AD1C-D5C6A4DDE7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000" b="0" i="0" u="none" strike="noStrike" cap="none" normalizeH="0" baseline="0">
                <a:ln>
                  <a:noFill/>
                </a:ln>
                <a:solidFill>
                  <a:srgbClr val="074B87"/>
                </a:solidFill>
                <a:effectLst/>
                <a:latin typeface="Montserrat SemiBold"/>
                <a:ea typeface="ヒラギノ角ゴ Pro W3"/>
                <a:cs typeface="Times New Roman" panose="02020603050405020304" pitchFamily="18"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049" name="Immagine 184" descr="Immagine che contiene testo&#10;&#10;Descrizione generata automaticamente">
            <a:extLst>
              <a:ext uri="{FF2B5EF4-FFF2-40B4-BE49-F238E27FC236}">
                <a16:creationId xmlns:a16="http://schemas.microsoft.com/office/drawing/2014/main" id="{1DB23BBA-5720-44F2-8F61-E66F5730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3" y="9525"/>
            <a:ext cx="3152253" cy="1190804"/>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F9BB2E0F-D843-4857-B16D-491777509CF7}"/>
              </a:ext>
            </a:extLst>
          </p:cNvPr>
          <p:cNvSpPr txBox="1"/>
          <p:nvPr/>
        </p:nvSpPr>
        <p:spPr>
          <a:xfrm>
            <a:off x="622620" y="1470674"/>
            <a:ext cx="10675644" cy="4992777"/>
          </a:xfrm>
          <a:prstGeom prst="rect">
            <a:avLst/>
          </a:prstGeom>
          <a:noFill/>
        </p:spPr>
        <p:txBody>
          <a:bodyPr wrap="square">
            <a:spAutoFit/>
          </a:bodyPr>
          <a:lstStyle/>
          <a:p>
            <a:pPr marL="93663" algn="just" eaLnBrk="0" fontAlgn="base" hangingPunct="0">
              <a:spcBef>
                <a:spcPct val="0"/>
              </a:spcBef>
              <a:spcAft>
                <a:spcPct val="0"/>
              </a:spcAft>
            </a:pPr>
            <a:endParaRPr lang="en-US" sz="2200" b="1" cap="all" dirty="0">
              <a:solidFill>
                <a:schemeClr val="tx1">
                  <a:lumMod val="50000"/>
                  <a:lumOff val="50000"/>
                </a:schemeClr>
              </a:solidFill>
              <a:cs typeface="Courier New" panose="02070309020205020404" pitchFamily="49" charset="0"/>
            </a:endParaRPr>
          </a:p>
          <a:p>
            <a:pPr marL="93663" algn="just">
              <a:lnSpc>
                <a:spcPct val="107000"/>
              </a:lnSpc>
            </a:pPr>
            <a:r>
              <a:rPr lang="en-US" sz="2200" dirty="0">
                <a:solidFill>
                  <a:srgbClr val="000000"/>
                </a:solidFill>
                <a:effectLst/>
                <a:ea typeface="Calibri" panose="020F0502020204030204" pitchFamily="34" charset="0"/>
                <a:cs typeface="Times New Roman" panose="02020603050405020304" pitchFamily="18" charset="0"/>
              </a:rPr>
              <a:t>The 16 </a:t>
            </a:r>
            <a:r>
              <a:rPr lang="en-US" sz="2200" u="sng" dirty="0">
                <a:solidFill>
                  <a:srgbClr val="0563C1"/>
                </a:solidFill>
                <a:effectLst/>
                <a:ea typeface="Calibri" panose="020F0502020204030204" pitchFamily="34" charset="0"/>
                <a:cs typeface="Times New Roman" panose="02020603050405020304" pitchFamily="18" charset="0"/>
                <a:hlinkClick r:id="rId4"/>
              </a:rPr>
              <a:t>Departments</a:t>
            </a:r>
            <a:r>
              <a:rPr lang="en-US" sz="2200" dirty="0">
                <a:solidFill>
                  <a:srgbClr val="000000"/>
                </a:solidFill>
                <a:effectLst/>
                <a:ea typeface="Calibri" panose="020F0502020204030204" pitchFamily="34" charset="0"/>
                <a:cs typeface="Times New Roman" panose="02020603050405020304" pitchFamily="18" charset="0"/>
              </a:rPr>
              <a:t> of UNIPA are decentralized structures, organized according to different scientific disciplinary domains, in charge for teaching, research and technology transfer activities under their domain. The Department benefit from a status of administrative and managerial autonomy.</a:t>
            </a:r>
          </a:p>
          <a:p>
            <a:pPr marL="93663" algn="just">
              <a:lnSpc>
                <a:spcPct val="107000"/>
              </a:lnSpc>
            </a:pPr>
            <a:endParaRPr lang="it-IT" sz="700" dirty="0">
              <a:effectLst/>
              <a:ea typeface="Calibri" panose="020F0502020204030204" pitchFamily="34" charset="0"/>
              <a:cs typeface="Times New Roman" panose="02020603050405020304" pitchFamily="18" charset="0"/>
            </a:endParaRPr>
          </a:p>
          <a:p>
            <a:pPr marL="93663" algn="just">
              <a:lnSpc>
                <a:spcPct val="107000"/>
              </a:lnSpc>
            </a:pPr>
            <a:r>
              <a:rPr lang="en-US" sz="2200" dirty="0">
                <a:solidFill>
                  <a:srgbClr val="000000"/>
                </a:solidFill>
                <a:effectLst/>
                <a:ea typeface="Calibri" panose="020F0502020204030204" pitchFamily="34" charset="0"/>
                <a:cs typeface="Times New Roman" panose="02020603050405020304" pitchFamily="18" charset="0"/>
              </a:rPr>
              <a:t>At the central administration level, the governance in charge for decision-making on the EU funding strategy includes: </a:t>
            </a:r>
          </a:p>
          <a:p>
            <a:pPr marL="93663" algn="just">
              <a:lnSpc>
                <a:spcPct val="107000"/>
              </a:lnSpc>
            </a:pPr>
            <a:r>
              <a:rPr lang="en-US" sz="2200" dirty="0">
                <a:solidFill>
                  <a:srgbClr val="000000"/>
                </a:solidFill>
                <a:effectLst/>
                <a:ea typeface="Calibri" panose="020F0502020204030204" pitchFamily="34" charset="0"/>
                <a:cs typeface="Times New Roman" panose="02020603050405020304" pitchFamily="18" charset="0"/>
              </a:rPr>
              <a:t>the Rector, the Rector’s Delegates, the University Board of Directors, the Academic Senate, the Managing Director, the Scientific Council, the Bioethics Committee, the Evaluation Board, the Quality Assessment Board. </a:t>
            </a:r>
          </a:p>
          <a:p>
            <a:pPr marL="93663" algn="just">
              <a:lnSpc>
                <a:spcPct val="107000"/>
              </a:lnSpc>
            </a:pPr>
            <a:endParaRPr lang="en-US" sz="700" dirty="0">
              <a:solidFill>
                <a:srgbClr val="000000"/>
              </a:solidFill>
              <a:ea typeface="Calibri" panose="020F0502020204030204" pitchFamily="34" charset="0"/>
              <a:cs typeface="Times New Roman" panose="02020603050405020304" pitchFamily="18" charset="0"/>
            </a:endParaRPr>
          </a:p>
          <a:p>
            <a:pPr marL="93663" algn="just">
              <a:lnSpc>
                <a:spcPct val="107000"/>
              </a:lnSpc>
            </a:pPr>
            <a:r>
              <a:rPr lang="en-US" sz="2200" dirty="0">
                <a:solidFill>
                  <a:srgbClr val="000000"/>
                </a:solidFill>
                <a:effectLst/>
                <a:ea typeface="Calibri" panose="020F0502020204030204" pitchFamily="34" charset="0"/>
                <a:cs typeface="Times New Roman" panose="02020603050405020304" pitchFamily="18" charset="0"/>
              </a:rPr>
              <a:t>At the operation level, the main offices in charge for the implementation of EU funding strategy are the </a:t>
            </a:r>
            <a:r>
              <a:rPr lang="en-US" sz="2200" b="1" dirty="0">
                <a:solidFill>
                  <a:srgbClr val="000000"/>
                </a:solidFill>
                <a:effectLst/>
                <a:ea typeface="Calibri" panose="020F0502020204030204" pitchFamily="34" charset="0"/>
                <a:cs typeface="Times New Roman" panose="02020603050405020304" pitchFamily="18" charset="0"/>
              </a:rPr>
              <a:t>Research and Technology Transfer Area </a:t>
            </a:r>
            <a:r>
              <a:rPr lang="en-US" sz="2200" dirty="0">
                <a:solidFill>
                  <a:srgbClr val="000000"/>
                </a:solidFill>
                <a:effectLst/>
                <a:ea typeface="Calibri" panose="020F0502020204030204" pitchFamily="34" charset="0"/>
                <a:cs typeface="Times New Roman" panose="02020603050405020304" pitchFamily="18" charset="0"/>
              </a:rPr>
              <a:t>and the </a:t>
            </a:r>
            <a:r>
              <a:rPr lang="en-US" sz="2200" b="1" dirty="0">
                <a:solidFill>
                  <a:srgbClr val="000000"/>
                </a:solidFill>
                <a:effectLst/>
                <a:ea typeface="Calibri" panose="020F0502020204030204" pitchFamily="34" charset="0"/>
                <a:cs typeface="Times New Roman" panose="02020603050405020304" pitchFamily="18" charset="0"/>
              </a:rPr>
              <a:t>Third Stream and International Relationships Area.</a:t>
            </a:r>
            <a:endParaRPr lang="it-IT" sz="2200" b="1" dirty="0">
              <a:effectLst/>
              <a:ea typeface="Calibri" panose="020F0502020204030204" pitchFamily="34" charset="0"/>
              <a:cs typeface="Times New Roman" panose="02020603050405020304" pitchFamily="18" charset="0"/>
            </a:endParaRPr>
          </a:p>
        </p:txBody>
      </p:sp>
      <p:sp>
        <p:nvSpPr>
          <p:cNvPr id="3" name="CasellaDiTesto 2">
            <a:extLst>
              <a:ext uri="{FF2B5EF4-FFF2-40B4-BE49-F238E27FC236}">
                <a16:creationId xmlns:a16="http://schemas.microsoft.com/office/drawing/2014/main" id="{C77D1CD4-DC84-FEB0-A035-D59CDD5E630B}"/>
              </a:ext>
            </a:extLst>
          </p:cNvPr>
          <p:cNvSpPr txBox="1"/>
          <p:nvPr/>
        </p:nvSpPr>
        <p:spPr>
          <a:xfrm>
            <a:off x="777602" y="1256177"/>
            <a:ext cx="10378077" cy="461665"/>
          </a:xfrm>
          <a:prstGeom prst="rect">
            <a:avLst/>
          </a:prstGeom>
          <a:solidFill>
            <a:srgbClr val="3A6D89"/>
          </a:solidFill>
        </p:spPr>
        <p:txBody>
          <a:bodyPr wrap="square" rtlCol="0">
            <a:spAutoFit/>
          </a:bodyPr>
          <a:lstStyle/>
          <a:p>
            <a:pPr marL="93663" algn="just" eaLnBrk="0" fontAlgn="base" hangingPunct="0">
              <a:spcBef>
                <a:spcPct val="0"/>
              </a:spcBef>
              <a:spcAft>
                <a:spcPct val="0"/>
              </a:spcAft>
            </a:pPr>
            <a:r>
              <a:rPr lang="en-US" sz="2400" b="1" cap="all" dirty="0">
                <a:solidFill>
                  <a:schemeClr val="bg1"/>
                </a:solidFill>
                <a:cs typeface="Courier New" panose="02070309020205020404" pitchFamily="49" charset="0"/>
              </a:rPr>
              <a:t>The Implementation of our Eu/INTERNATIONAL funding strategy</a:t>
            </a:r>
          </a:p>
        </p:txBody>
      </p:sp>
    </p:spTree>
    <p:extLst>
      <p:ext uri="{BB962C8B-B14F-4D97-AF65-F5344CB8AC3E}">
        <p14:creationId xmlns:p14="http://schemas.microsoft.com/office/powerpoint/2010/main" val="2823308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C62FB9-3615-4290-AD1C-D5C6A4DDE7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000" b="0" i="0" u="none" strike="noStrike" cap="none" normalizeH="0" baseline="0">
                <a:ln>
                  <a:noFill/>
                </a:ln>
                <a:solidFill>
                  <a:srgbClr val="074B87"/>
                </a:solidFill>
                <a:effectLst/>
                <a:latin typeface="Montserrat SemiBold"/>
                <a:ea typeface="ヒラギノ角ゴ Pro W3"/>
                <a:cs typeface="Times New Roman" panose="02020603050405020304" pitchFamily="18"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049" name="Immagine 184" descr="Immagine che contiene testo&#10;&#10;Descrizione generata automaticamente">
            <a:extLst>
              <a:ext uri="{FF2B5EF4-FFF2-40B4-BE49-F238E27FC236}">
                <a16:creationId xmlns:a16="http://schemas.microsoft.com/office/drawing/2014/main" id="{1DB23BBA-5720-44F2-8F61-E66F5730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3" y="9525"/>
            <a:ext cx="3152253" cy="1190804"/>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92748E9F-1BE2-B085-5538-9770A5D809B5}"/>
              </a:ext>
            </a:extLst>
          </p:cNvPr>
          <p:cNvSpPr txBox="1"/>
          <p:nvPr/>
        </p:nvSpPr>
        <p:spPr>
          <a:xfrm>
            <a:off x="777603" y="1220562"/>
            <a:ext cx="11126850" cy="375552"/>
          </a:xfrm>
          <a:prstGeom prst="rect">
            <a:avLst/>
          </a:prstGeom>
          <a:solidFill>
            <a:srgbClr val="3A6D89"/>
          </a:solidFill>
        </p:spPr>
        <p:txBody>
          <a:bodyPr wrap="square" rtlCol="0">
            <a:spAutoFit/>
          </a:bodyPr>
          <a:lstStyle/>
          <a:p>
            <a:pPr marL="457200" algn="ctr">
              <a:lnSpc>
                <a:spcPct val="107000"/>
              </a:lnSpc>
            </a:pPr>
            <a:r>
              <a:rPr lang="en-US" b="1" cap="all" dirty="0">
                <a:solidFill>
                  <a:schemeClr val="bg1"/>
                </a:solidFill>
                <a:cs typeface="Courier New" panose="02070309020205020404" pitchFamily="49" charset="0"/>
              </a:rPr>
              <a:t>The ORGANIZATION OF RESEARCH AND TECHNOLOGY AREA</a:t>
            </a:r>
          </a:p>
        </p:txBody>
      </p:sp>
      <p:sp>
        <p:nvSpPr>
          <p:cNvPr id="8" name="Elaborazione alternativa 7">
            <a:extLst>
              <a:ext uri="{FF2B5EF4-FFF2-40B4-BE49-F238E27FC236}">
                <a16:creationId xmlns:a16="http://schemas.microsoft.com/office/drawing/2014/main" id="{F1AC7E56-6506-8E64-642C-C9E59EB3A641}"/>
              </a:ext>
            </a:extLst>
          </p:cNvPr>
          <p:cNvSpPr/>
          <p:nvPr/>
        </p:nvSpPr>
        <p:spPr>
          <a:xfrm>
            <a:off x="112929" y="4333164"/>
            <a:ext cx="1064388" cy="629361"/>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t>UNIT Business incubation and acceleration</a:t>
            </a:r>
          </a:p>
        </p:txBody>
      </p:sp>
      <p:sp>
        <p:nvSpPr>
          <p:cNvPr id="9" name="Elaborazione alternativa 8">
            <a:extLst>
              <a:ext uri="{FF2B5EF4-FFF2-40B4-BE49-F238E27FC236}">
                <a16:creationId xmlns:a16="http://schemas.microsoft.com/office/drawing/2014/main" id="{0B197345-2A09-208E-620C-31C66DF188D5}"/>
              </a:ext>
            </a:extLst>
          </p:cNvPr>
          <p:cNvSpPr/>
          <p:nvPr/>
        </p:nvSpPr>
        <p:spPr>
          <a:xfrm>
            <a:off x="2995705" y="2368013"/>
            <a:ext cx="2681166" cy="508534"/>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t>UNIT </a:t>
            </a:r>
          </a:p>
          <a:p>
            <a:pPr algn="ctr"/>
            <a:r>
              <a:rPr lang="it-IT" sz="1100" b="1" dirty="0"/>
              <a:t>Secretariat and administrative support</a:t>
            </a:r>
          </a:p>
        </p:txBody>
      </p:sp>
      <p:sp>
        <p:nvSpPr>
          <p:cNvPr id="11" name="Elaborazione alternativa 10">
            <a:extLst>
              <a:ext uri="{FF2B5EF4-FFF2-40B4-BE49-F238E27FC236}">
                <a16:creationId xmlns:a16="http://schemas.microsoft.com/office/drawing/2014/main" id="{FA0B9E5A-E28A-0C6A-82A9-368B0851D02B}"/>
              </a:ext>
            </a:extLst>
          </p:cNvPr>
          <p:cNvSpPr/>
          <p:nvPr/>
        </p:nvSpPr>
        <p:spPr>
          <a:xfrm>
            <a:off x="439725" y="3542565"/>
            <a:ext cx="1785485" cy="559448"/>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t>SECTOR </a:t>
            </a:r>
          </a:p>
          <a:p>
            <a:pPr algn="ctr"/>
            <a:r>
              <a:rPr lang="it-IT" sz="1100" b="1" dirty="0"/>
              <a:t>Technology transfer and business creation centre</a:t>
            </a:r>
          </a:p>
        </p:txBody>
      </p:sp>
      <p:sp>
        <p:nvSpPr>
          <p:cNvPr id="12" name="Rettangolo 11">
            <a:extLst>
              <a:ext uri="{FF2B5EF4-FFF2-40B4-BE49-F238E27FC236}">
                <a16:creationId xmlns:a16="http://schemas.microsoft.com/office/drawing/2014/main" id="{BA8152F7-97C9-D398-D1E6-0313434AC4FD}"/>
              </a:ext>
            </a:extLst>
          </p:cNvPr>
          <p:cNvSpPr/>
          <p:nvPr/>
        </p:nvSpPr>
        <p:spPr>
          <a:xfrm>
            <a:off x="3725179" y="1692473"/>
            <a:ext cx="5275946" cy="39645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rgbClr val="002060"/>
                </a:solidFill>
              </a:rPr>
              <a:t>HEAD OF RESEARCH AND TECHNOLOGY TRANSFER AREA</a:t>
            </a:r>
          </a:p>
        </p:txBody>
      </p:sp>
      <p:sp>
        <p:nvSpPr>
          <p:cNvPr id="13" name="Elaborazione alternativa 12">
            <a:extLst>
              <a:ext uri="{FF2B5EF4-FFF2-40B4-BE49-F238E27FC236}">
                <a16:creationId xmlns:a16="http://schemas.microsoft.com/office/drawing/2014/main" id="{0380045E-E2D2-E0BA-B33D-13591F498CDC}"/>
              </a:ext>
            </a:extLst>
          </p:cNvPr>
          <p:cNvSpPr/>
          <p:nvPr/>
        </p:nvSpPr>
        <p:spPr>
          <a:xfrm>
            <a:off x="2352359" y="3548476"/>
            <a:ext cx="1785485" cy="559448"/>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t>SECTOR</a:t>
            </a:r>
          </a:p>
          <a:p>
            <a:pPr algn="ctr"/>
            <a:r>
              <a:rPr lang="it-IT" sz="1100" b="1" dirty="0"/>
              <a:t>Research assessment and record</a:t>
            </a:r>
          </a:p>
        </p:txBody>
      </p:sp>
      <p:sp>
        <p:nvSpPr>
          <p:cNvPr id="14" name="Elaborazione alternativa 13">
            <a:extLst>
              <a:ext uri="{FF2B5EF4-FFF2-40B4-BE49-F238E27FC236}">
                <a16:creationId xmlns:a16="http://schemas.microsoft.com/office/drawing/2014/main" id="{C4CBBFDE-E511-5E55-B434-ED17725CB72A}"/>
              </a:ext>
            </a:extLst>
          </p:cNvPr>
          <p:cNvSpPr/>
          <p:nvPr/>
        </p:nvSpPr>
        <p:spPr>
          <a:xfrm>
            <a:off x="4236418" y="3547373"/>
            <a:ext cx="1785485" cy="526274"/>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t>SECTOR</a:t>
            </a:r>
          </a:p>
          <a:p>
            <a:pPr algn="ctr"/>
            <a:r>
              <a:rPr lang="it-IT" sz="1100" b="1" dirty="0"/>
              <a:t>PhDs and </a:t>
            </a:r>
            <a:r>
              <a:rPr lang="it-IT" sz="1100" b="1" dirty="0" err="1"/>
              <a:t>research</a:t>
            </a:r>
            <a:r>
              <a:rPr lang="it-IT" sz="1100" b="1" dirty="0"/>
              <a:t> </a:t>
            </a:r>
            <a:r>
              <a:rPr lang="it-IT" sz="1100" b="1" dirty="0" err="1"/>
              <a:t>contracts</a:t>
            </a:r>
            <a:endParaRPr lang="it-IT" sz="1100" b="1" dirty="0"/>
          </a:p>
        </p:txBody>
      </p:sp>
      <p:sp>
        <p:nvSpPr>
          <p:cNvPr id="16" name="Elaborazione alternativa 15">
            <a:extLst>
              <a:ext uri="{FF2B5EF4-FFF2-40B4-BE49-F238E27FC236}">
                <a16:creationId xmlns:a16="http://schemas.microsoft.com/office/drawing/2014/main" id="{09F8ADFA-7EAF-3379-F423-3B4F71A1BA3C}"/>
              </a:ext>
            </a:extLst>
          </p:cNvPr>
          <p:cNvSpPr/>
          <p:nvPr/>
        </p:nvSpPr>
        <p:spPr>
          <a:xfrm>
            <a:off x="83913" y="5168516"/>
            <a:ext cx="1122419" cy="642794"/>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t>UNIT Patents, Spin-off and IP exploitation</a:t>
            </a:r>
          </a:p>
        </p:txBody>
      </p:sp>
      <p:cxnSp>
        <p:nvCxnSpPr>
          <p:cNvPr id="19" name="Connettore diritto 18">
            <a:extLst>
              <a:ext uri="{FF2B5EF4-FFF2-40B4-BE49-F238E27FC236}">
                <a16:creationId xmlns:a16="http://schemas.microsoft.com/office/drawing/2014/main" id="{E0BC1396-DDBB-CC71-C512-4805AAEA5CB1}"/>
              </a:ext>
            </a:extLst>
          </p:cNvPr>
          <p:cNvCxnSpPr>
            <a:cxnSpLocks/>
            <a:stCxn id="12" idx="2"/>
          </p:cNvCxnSpPr>
          <p:nvPr/>
        </p:nvCxnSpPr>
        <p:spPr>
          <a:xfrm>
            <a:off x="6363152" y="2088932"/>
            <a:ext cx="0" cy="1236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14E58095-F27C-0789-055A-CCB7D84397B2}"/>
              </a:ext>
            </a:extLst>
          </p:cNvPr>
          <p:cNvCxnSpPr>
            <a:cxnSpLocks/>
          </p:cNvCxnSpPr>
          <p:nvPr/>
        </p:nvCxnSpPr>
        <p:spPr>
          <a:xfrm>
            <a:off x="1301142" y="3325864"/>
            <a:ext cx="96392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8A87221E-F973-2DC0-BC63-9FD4DAB9D73C}"/>
              </a:ext>
            </a:extLst>
          </p:cNvPr>
          <p:cNvCxnSpPr>
            <a:cxnSpLocks/>
            <a:stCxn id="9" idx="3"/>
          </p:cNvCxnSpPr>
          <p:nvPr/>
        </p:nvCxnSpPr>
        <p:spPr>
          <a:xfrm>
            <a:off x="5676871" y="2622280"/>
            <a:ext cx="6862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8165DA5C-FD2B-4C8E-5570-70F70283CE9A}"/>
              </a:ext>
            </a:extLst>
          </p:cNvPr>
          <p:cNvCxnSpPr/>
          <p:nvPr/>
        </p:nvCxnSpPr>
        <p:spPr>
          <a:xfrm>
            <a:off x="4913330" y="5255166"/>
            <a:ext cx="1" cy="131506"/>
          </a:xfrm>
          <a:prstGeom prst="line">
            <a:avLst/>
          </a:prstGeom>
        </p:spPr>
        <p:style>
          <a:lnRef idx="1">
            <a:schemeClr val="accent1"/>
          </a:lnRef>
          <a:fillRef idx="0">
            <a:schemeClr val="accent1"/>
          </a:fillRef>
          <a:effectRef idx="0">
            <a:schemeClr val="accent1"/>
          </a:effectRef>
          <a:fontRef idx="minor">
            <a:schemeClr val="tx1"/>
          </a:fontRef>
        </p:style>
      </p:cxnSp>
      <p:sp>
        <p:nvSpPr>
          <p:cNvPr id="30" name="Elaborazione alternativa 29">
            <a:extLst>
              <a:ext uri="{FF2B5EF4-FFF2-40B4-BE49-F238E27FC236}">
                <a16:creationId xmlns:a16="http://schemas.microsoft.com/office/drawing/2014/main" id="{8542E21A-095C-3692-6838-CC07F4AAD589}"/>
              </a:ext>
            </a:extLst>
          </p:cNvPr>
          <p:cNvSpPr/>
          <p:nvPr/>
        </p:nvSpPr>
        <p:spPr>
          <a:xfrm>
            <a:off x="6214607" y="3544610"/>
            <a:ext cx="1785485" cy="548130"/>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t>SECTOR</a:t>
            </a:r>
          </a:p>
          <a:p>
            <a:pPr algn="ctr"/>
            <a:r>
              <a:rPr lang="it-IT" sz="1100" b="1" dirty="0"/>
              <a:t>Strategic research policies </a:t>
            </a:r>
          </a:p>
        </p:txBody>
      </p:sp>
      <p:sp>
        <p:nvSpPr>
          <p:cNvPr id="32" name="Elaborazione alternativa 31">
            <a:extLst>
              <a:ext uri="{FF2B5EF4-FFF2-40B4-BE49-F238E27FC236}">
                <a16:creationId xmlns:a16="http://schemas.microsoft.com/office/drawing/2014/main" id="{95C5B139-281E-AEE6-AB16-A302D2729051}"/>
              </a:ext>
            </a:extLst>
          </p:cNvPr>
          <p:cNvSpPr/>
          <p:nvPr/>
        </p:nvSpPr>
        <p:spPr>
          <a:xfrm>
            <a:off x="8168054" y="3537892"/>
            <a:ext cx="1785485" cy="559448"/>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t>SECTOR </a:t>
            </a:r>
          </a:p>
          <a:p>
            <a:pPr algn="ctr"/>
            <a:r>
              <a:rPr lang="it-IT" sz="1100" b="1" dirty="0"/>
              <a:t>Support to project design and set-up</a:t>
            </a:r>
          </a:p>
        </p:txBody>
      </p:sp>
      <p:sp>
        <p:nvSpPr>
          <p:cNvPr id="34" name="Elaborazione alternativa 33">
            <a:extLst>
              <a:ext uri="{FF2B5EF4-FFF2-40B4-BE49-F238E27FC236}">
                <a16:creationId xmlns:a16="http://schemas.microsoft.com/office/drawing/2014/main" id="{AB46C57F-F637-5D33-612F-6E975DFEF945}"/>
              </a:ext>
            </a:extLst>
          </p:cNvPr>
          <p:cNvSpPr/>
          <p:nvPr/>
        </p:nvSpPr>
        <p:spPr>
          <a:xfrm>
            <a:off x="10038174" y="3522698"/>
            <a:ext cx="1785485" cy="574115"/>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t>SECTOR</a:t>
            </a:r>
          </a:p>
          <a:p>
            <a:pPr algn="ctr"/>
            <a:r>
              <a:rPr lang="it-IT" sz="1100" b="1" dirty="0"/>
              <a:t>Project reporting</a:t>
            </a:r>
          </a:p>
          <a:p>
            <a:pPr algn="ctr"/>
            <a:endParaRPr lang="it-IT" sz="1100" b="1" dirty="0"/>
          </a:p>
        </p:txBody>
      </p:sp>
      <p:sp>
        <p:nvSpPr>
          <p:cNvPr id="38" name="Elaborazione alternativa 37">
            <a:extLst>
              <a:ext uri="{FF2B5EF4-FFF2-40B4-BE49-F238E27FC236}">
                <a16:creationId xmlns:a16="http://schemas.microsoft.com/office/drawing/2014/main" id="{52B7086D-CE45-EB3C-1309-BC8CD8DA381C}"/>
              </a:ext>
            </a:extLst>
          </p:cNvPr>
          <p:cNvSpPr/>
          <p:nvPr/>
        </p:nvSpPr>
        <p:spPr>
          <a:xfrm>
            <a:off x="2025106" y="4312369"/>
            <a:ext cx="1064388" cy="629361"/>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t>UNIT Support to </a:t>
            </a:r>
            <a:r>
              <a:rPr lang="it-IT" sz="900" b="1" dirty="0" err="1"/>
              <a:t>Ministry</a:t>
            </a:r>
            <a:r>
              <a:rPr lang="it-IT" sz="900" b="1" dirty="0"/>
              <a:t> </a:t>
            </a:r>
            <a:r>
              <a:rPr lang="it-IT" sz="900" b="1" dirty="0" err="1"/>
              <a:t>evaluation</a:t>
            </a:r>
            <a:endParaRPr lang="it-IT" sz="900" b="1" dirty="0"/>
          </a:p>
        </p:txBody>
      </p:sp>
      <p:sp>
        <p:nvSpPr>
          <p:cNvPr id="40" name="Elaborazione alternativa 39">
            <a:extLst>
              <a:ext uri="{FF2B5EF4-FFF2-40B4-BE49-F238E27FC236}">
                <a16:creationId xmlns:a16="http://schemas.microsoft.com/office/drawing/2014/main" id="{7F483A7A-179C-429C-A9E4-5538596754C1}"/>
              </a:ext>
            </a:extLst>
          </p:cNvPr>
          <p:cNvSpPr/>
          <p:nvPr/>
        </p:nvSpPr>
        <p:spPr>
          <a:xfrm>
            <a:off x="2025106" y="5167523"/>
            <a:ext cx="1064388" cy="629361"/>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t>UNIT  </a:t>
            </a:r>
            <a:r>
              <a:rPr lang="it-IT" sz="900" b="1" dirty="0" err="1"/>
              <a:t>Research</a:t>
            </a:r>
            <a:r>
              <a:rPr lang="it-IT" sz="900" b="1" dirty="0"/>
              <a:t> Repository</a:t>
            </a:r>
          </a:p>
          <a:p>
            <a:pPr algn="ctr"/>
            <a:endParaRPr lang="it-IT" sz="900" b="1" dirty="0"/>
          </a:p>
        </p:txBody>
      </p:sp>
      <p:sp>
        <p:nvSpPr>
          <p:cNvPr id="44" name="Elaborazione alternativa 43">
            <a:extLst>
              <a:ext uri="{FF2B5EF4-FFF2-40B4-BE49-F238E27FC236}">
                <a16:creationId xmlns:a16="http://schemas.microsoft.com/office/drawing/2014/main" id="{2FF7F50D-4CBE-587E-41C6-06A4BE76DD48}"/>
              </a:ext>
            </a:extLst>
          </p:cNvPr>
          <p:cNvSpPr/>
          <p:nvPr/>
        </p:nvSpPr>
        <p:spPr>
          <a:xfrm>
            <a:off x="3971006" y="4310667"/>
            <a:ext cx="1064388" cy="629361"/>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t>UNIT</a:t>
            </a:r>
          </a:p>
          <a:p>
            <a:pPr algn="ctr"/>
            <a:r>
              <a:rPr lang="it-IT" sz="900" b="1" dirty="0" err="1"/>
              <a:t>Phd</a:t>
            </a:r>
            <a:r>
              <a:rPr lang="it-IT" sz="900" b="1" dirty="0"/>
              <a:t> </a:t>
            </a:r>
            <a:r>
              <a:rPr lang="it-IT" sz="900" b="1" dirty="0" err="1"/>
              <a:t>courses</a:t>
            </a:r>
            <a:endParaRPr lang="it-IT" sz="900" b="1" dirty="0"/>
          </a:p>
          <a:p>
            <a:pPr algn="ctr"/>
            <a:endParaRPr lang="it-IT" sz="900" b="1" dirty="0"/>
          </a:p>
          <a:p>
            <a:pPr algn="ctr"/>
            <a:endParaRPr lang="it-IT" sz="900" b="1" dirty="0"/>
          </a:p>
        </p:txBody>
      </p:sp>
      <p:sp>
        <p:nvSpPr>
          <p:cNvPr id="45" name="Elaborazione alternativa 44">
            <a:extLst>
              <a:ext uri="{FF2B5EF4-FFF2-40B4-BE49-F238E27FC236}">
                <a16:creationId xmlns:a16="http://schemas.microsoft.com/office/drawing/2014/main" id="{32E7D90F-139C-852E-A95E-0545A44067A6}"/>
              </a:ext>
            </a:extLst>
          </p:cNvPr>
          <p:cNvSpPr/>
          <p:nvPr/>
        </p:nvSpPr>
        <p:spPr>
          <a:xfrm>
            <a:off x="3961481" y="5157998"/>
            <a:ext cx="1064388" cy="629361"/>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t>UNIT </a:t>
            </a:r>
          </a:p>
          <a:p>
            <a:pPr algn="ctr"/>
            <a:r>
              <a:rPr lang="it-IT" sz="900" b="1" dirty="0"/>
              <a:t>PhD </a:t>
            </a:r>
            <a:r>
              <a:rPr lang="it-IT" sz="900" b="1" dirty="0" err="1"/>
              <a:t>contracts</a:t>
            </a:r>
            <a:r>
              <a:rPr lang="it-IT" sz="900" b="1" dirty="0"/>
              <a:t>, agreements </a:t>
            </a:r>
          </a:p>
          <a:p>
            <a:pPr algn="ctr"/>
            <a:r>
              <a:rPr lang="it-IT" sz="900" b="1" dirty="0"/>
              <a:t>co-</a:t>
            </a:r>
            <a:r>
              <a:rPr lang="it-IT" sz="900" b="1" dirty="0" err="1"/>
              <a:t>tutorship</a:t>
            </a:r>
            <a:endParaRPr lang="it-IT" sz="900" b="1" dirty="0"/>
          </a:p>
        </p:txBody>
      </p:sp>
      <p:sp>
        <p:nvSpPr>
          <p:cNvPr id="51" name="Elaborazione alternativa 50">
            <a:extLst>
              <a:ext uri="{FF2B5EF4-FFF2-40B4-BE49-F238E27FC236}">
                <a16:creationId xmlns:a16="http://schemas.microsoft.com/office/drawing/2014/main" id="{ABFA39D6-643F-8E24-5743-F01CCA370046}"/>
              </a:ext>
            </a:extLst>
          </p:cNvPr>
          <p:cNvSpPr/>
          <p:nvPr/>
        </p:nvSpPr>
        <p:spPr>
          <a:xfrm>
            <a:off x="5233935" y="4310837"/>
            <a:ext cx="1064388" cy="629361"/>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t>UNIT </a:t>
            </a:r>
          </a:p>
          <a:p>
            <a:pPr algn="ctr"/>
            <a:r>
              <a:rPr lang="it-IT" sz="900" b="1" dirty="0"/>
              <a:t>Post-graduate </a:t>
            </a:r>
            <a:r>
              <a:rPr lang="it-IT" sz="900" b="1" dirty="0" err="1"/>
              <a:t>research</a:t>
            </a:r>
            <a:r>
              <a:rPr lang="it-IT" sz="900" b="1" dirty="0"/>
              <a:t> </a:t>
            </a:r>
            <a:r>
              <a:rPr lang="it-IT" sz="900" b="1" dirty="0" err="1"/>
              <a:t>grants</a:t>
            </a:r>
            <a:endParaRPr lang="it-IT" sz="900" b="1" dirty="0"/>
          </a:p>
          <a:p>
            <a:pPr algn="ctr"/>
            <a:endParaRPr lang="it-IT" sz="900" b="1" dirty="0"/>
          </a:p>
        </p:txBody>
      </p:sp>
      <p:sp>
        <p:nvSpPr>
          <p:cNvPr id="52" name="Elaborazione alternativa 51">
            <a:extLst>
              <a:ext uri="{FF2B5EF4-FFF2-40B4-BE49-F238E27FC236}">
                <a16:creationId xmlns:a16="http://schemas.microsoft.com/office/drawing/2014/main" id="{0A4C7AEB-F5EA-528A-D9E7-07E4609AF370}"/>
              </a:ext>
            </a:extLst>
          </p:cNvPr>
          <p:cNvSpPr/>
          <p:nvPr/>
        </p:nvSpPr>
        <p:spPr>
          <a:xfrm>
            <a:off x="5238957" y="5167522"/>
            <a:ext cx="1064388" cy="629361"/>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t>UNIT</a:t>
            </a:r>
          </a:p>
          <a:p>
            <a:pPr algn="ctr"/>
            <a:r>
              <a:rPr lang="it-IT" sz="900" b="1" dirty="0" err="1"/>
              <a:t>Research</a:t>
            </a:r>
            <a:r>
              <a:rPr lang="it-IT" sz="900" b="1" dirty="0"/>
              <a:t> </a:t>
            </a:r>
            <a:r>
              <a:rPr lang="it-IT" sz="900" b="1" dirty="0" err="1"/>
              <a:t>fellowships</a:t>
            </a:r>
            <a:endParaRPr lang="it-IT" sz="900" b="1" dirty="0"/>
          </a:p>
          <a:p>
            <a:pPr algn="ctr"/>
            <a:endParaRPr lang="it-IT" sz="900" b="1" dirty="0"/>
          </a:p>
        </p:txBody>
      </p:sp>
      <p:sp>
        <p:nvSpPr>
          <p:cNvPr id="57" name="Elaborazione alternativa 56">
            <a:extLst>
              <a:ext uri="{FF2B5EF4-FFF2-40B4-BE49-F238E27FC236}">
                <a16:creationId xmlns:a16="http://schemas.microsoft.com/office/drawing/2014/main" id="{2F159854-F848-1C29-7126-8D24CDB1FF91}"/>
              </a:ext>
            </a:extLst>
          </p:cNvPr>
          <p:cNvSpPr/>
          <p:nvPr/>
        </p:nvSpPr>
        <p:spPr>
          <a:xfrm>
            <a:off x="7255301" y="4301142"/>
            <a:ext cx="1299083" cy="629361"/>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t>UNIT </a:t>
            </a:r>
            <a:r>
              <a:rPr lang="it-IT" sz="900" b="1" dirty="0" err="1"/>
              <a:t>Research</a:t>
            </a:r>
            <a:r>
              <a:rPr lang="it-IT" sz="900" b="1" dirty="0"/>
              <a:t> strategies, </a:t>
            </a:r>
            <a:r>
              <a:rPr lang="it-IT" sz="900" b="1" dirty="0" err="1"/>
              <a:t>interdept</a:t>
            </a:r>
            <a:r>
              <a:rPr lang="it-IT" sz="900" b="1" dirty="0"/>
              <a:t> and </a:t>
            </a:r>
            <a:r>
              <a:rPr lang="it-IT" sz="900" b="1" dirty="0" err="1"/>
              <a:t>interuniversity</a:t>
            </a:r>
            <a:r>
              <a:rPr lang="it-IT" sz="900" b="1" dirty="0"/>
              <a:t> centres </a:t>
            </a:r>
          </a:p>
        </p:txBody>
      </p:sp>
      <p:sp>
        <p:nvSpPr>
          <p:cNvPr id="58" name="Elaborazione alternativa 57">
            <a:extLst>
              <a:ext uri="{FF2B5EF4-FFF2-40B4-BE49-F238E27FC236}">
                <a16:creationId xmlns:a16="http://schemas.microsoft.com/office/drawing/2014/main" id="{1F626B90-2B03-7B9B-CE06-AB97687A69E0}"/>
              </a:ext>
            </a:extLst>
          </p:cNvPr>
          <p:cNvSpPr/>
          <p:nvPr/>
        </p:nvSpPr>
        <p:spPr>
          <a:xfrm>
            <a:off x="7255302" y="5145815"/>
            <a:ext cx="1299550" cy="629361"/>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t>UNIT Promotion of funding </a:t>
            </a:r>
            <a:r>
              <a:rPr lang="it-IT" sz="900" b="1" dirty="0" err="1"/>
              <a:t>opportunities</a:t>
            </a:r>
            <a:r>
              <a:rPr lang="it-IT" sz="900" b="1" dirty="0"/>
              <a:t> and </a:t>
            </a:r>
            <a:r>
              <a:rPr lang="it-IT" sz="900" b="1" dirty="0" err="1"/>
              <a:t>research</a:t>
            </a:r>
            <a:r>
              <a:rPr lang="it-IT" sz="900" b="1" dirty="0"/>
              <a:t> event </a:t>
            </a:r>
            <a:r>
              <a:rPr lang="it-IT" sz="900" b="1" dirty="0" err="1"/>
              <a:t>organization</a:t>
            </a:r>
            <a:endParaRPr lang="it-IT" sz="900" b="1" dirty="0"/>
          </a:p>
        </p:txBody>
      </p:sp>
      <p:sp>
        <p:nvSpPr>
          <p:cNvPr id="61" name="Elaborazione alternativa 60">
            <a:extLst>
              <a:ext uri="{FF2B5EF4-FFF2-40B4-BE49-F238E27FC236}">
                <a16:creationId xmlns:a16="http://schemas.microsoft.com/office/drawing/2014/main" id="{3BECB876-FD02-AC5B-E12F-BD031F51AC71}"/>
              </a:ext>
            </a:extLst>
          </p:cNvPr>
          <p:cNvSpPr/>
          <p:nvPr/>
        </p:nvSpPr>
        <p:spPr>
          <a:xfrm>
            <a:off x="7255302" y="5961913"/>
            <a:ext cx="1299082" cy="629361"/>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t>UNIT Monitoring and </a:t>
            </a:r>
            <a:r>
              <a:rPr lang="it-IT" sz="900" b="1" dirty="0" err="1"/>
              <a:t>development</a:t>
            </a:r>
            <a:r>
              <a:rPr lang="it-IT" sz="900" b="1" dirty="0"/>
              <a:t> of </a:t>
            </a:r>
            <a:r>
              <a:rPr lang="it-IT" sz="900" b="1" dirty="0" err="1"/>
              <a:t>research</a:t>
            </a:r>
            <a:r>
              <a:rPr lang="it-IT" sz="900" b="1" dirty="0"/>
              <a:t> labs and </a:t>
            </a:r>
            <a:r>
              <a:rPr lang="it-IT" sz="900" b="1" dirty="0" err="1"/>
              <a:t>infrastructures</a:t>
            </a:r>
            <a:endParaRPr lang="it-IT" sz="900" b="1" dirty="0"/>
          </a:p>
        </p:txBody>
      </p:sp>
      <p:sp>
        <p:nvSpPr>
          <p:cNvPr id="62" name="Elaborazione alternativa 61">
            <a:extLst>
              <a:ext uri="{FF2B5EF4-FFF2-40B4-BE49-F238E27FC236}">
                <a16:creationId xmlns:a16="http://schemas.microsoft.com/office/drawing/2014/main" id="{BA07A078-E5F2-A1B7-D02B-E12849739AE9}"/>
              </a:ext>
            </a:extLst>
          </p:cNvPr>
          <p:cNvSpPr/>
          <p:nvPr/>
        </p:nvSpPr>
        <p:spPr>
          <a:xfrm>
            <a:off x="9246953" y="4337295"/>
            <a:ext cx="1064388" cy="629361"/>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t>UNIT </a:t>
            </a:r>
            <a:r>
              <a:rPr lang="it-IT" sz="900" b="1" dirty="0" err="1"/>
              <a:t>Regional</a:t>
            </a:r>
            <a:r>
              <a:rPr lang="it-IT" sz="900" b="1" dirty="0"/>
              <a:t> and national project design</a:t>
            </a:r>
          </a:p>
        </p:txBody>
      </p:sp>
      <p:sp>
        <p:nvSpPr>
          <p:cNvPr id="63" name="Elaborazione alternativa 62">
            <a:extLst>
              <a:ext uri="{FF2B5EF4-FFF2-40B4-BE49-F238E27FC236}">
                <a16:creationId xmlns:a16="http://schemas.microsoft.com/office/drawing/2014/main" id="{CE8515DF-2AD3-20F7-DA0F-B1E0C0A5E4DD}"/>
              </a:ext>
            </a:extLst>
          </p:cNvPr>
          <p:cNvSpPr/>
          <p:nvPr/>
        </p:nvSpPr>
        <p:spPr>
          <a:xfrm>
            <a:off x="9246953" y="5203894"/>
            <a:ext cx="1029168" cy="610660"/>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dirty="0"/>
          </a:p>
          <a:p>
            <a:pPr algn="ctr"/>
            <a:endParaRPr lang="it-IT" sz="900" b="1" dirty="0"/>
          </a:p>
          <a:p>
            <a:pPr algn="ctr"/>
            <a:r>
              <a:rPr lang="it-IT" sz="900" b="1" dirty="0"/>
              <a:t>UNIT  EU, joint, cross-</a:t>
            </a:r>
            <a:r>
              <a:rPr lang="it-IT" sz="900" b="1" dirty="0" err="1"/>
              <a:t>border</a:t>
            </a:r>
            <a:r>
              <a:rPr lang="it-IT" sz="900" b="1" dirty="0"/>
              <a:t>, international project design</a:t>
            </a:r>
          </a:p>
          <a:p>
            <a:pPr algn="ctr"/>
            <a:endParaRPr lang="it-IT" sz="900" b="1" dirty="0"/>
          </a:p>
          <a:p>
            <a:pPr algn="ctr"/>
            <a:endParaRPr lang="it-IT" sz="900" b="1" dirty="0"/>
          </a:p>
        </p:txBody>
      </p:sp>
      <p:sp>
        <p:nvSpPr>
          <p:cNvPr id="2048" name="Elaborazione alternativa 2047">
            <a:extLst>
              <a:ext uri="{FF2B5EF4-FFF2-40B4-BE49-F238E27FC236}">
                <a16:creationId xmlns:a16="http://schemas.microsoft.com/office/drawing/2014/main" id="{2AFA8D29-268D-B502-6600-5411E48BA7E0}"/>
              </a:ext>
            </a:extLst>
          </p:cNvPr>
          <p:cNvSpPr/>
          <p:nvPr/>
        </p:nvSpPr>
        <p:spPr>
          <a:xfrm>
            <a:off x="11048532" y="4343576"/>
            <a:ext cx="1064388" cy="629361"/>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t>UNIT National and </a:t>
            </a:r>
            <a:r>
              <a:rPr lang="it-IT" sz="900" b="1" dirty="0" err="1"/>
              <a:t>regional</a:t>
            </a:r>
            <a:r>
              <a:rPr lang="it-IT" sz="900" b="1" dirty="0"/>
              <a:t> </a:t>
            </a:r>
            <a:r>
              <a:rPr lang="it-IT" sz="900" b="1" dirty="0" err="1"/>
              <a:t>funded</a:t>
            </a:r>
            <a:r>
              <a:rPr lang="it-IT" sz="900" b="1" dirty="0"/>
              <a:t> project reporting</a:t>
            </a:r>
          </a:p>
        </p:txBody>
      </p:sp>
      <p:sp>
        <p:nvSpPr>
          <p:cNvPr id="2050" name="Elaborazione alternativa 2049">
            <a:extLst>
              <a:ext uri="{FF2B5EF4-FFF2-40B4-BE49-F238E27FC236}">
                <a16:creationId xmlns:a16="http://schemas.microsoft.com/office/drawing/2014/main" id="{ACB97AD2-90AC-7D53-2D1A-F000C1A1A496}"/>
              </a:ext>
            </a:extLst>
          </p:cNvPr>
          <p:cNvSpPr/>
          <p:nvPr/>
        </p:nvSpPr>
        <p:spPr>
          <a:xfrm>
            <a:off x="11048531" y="5210175"/>
            <a:ext cx="1059555" cy="610660"/>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b="1" dirty="0"/>
          </a:p>
          <a:p>
            <a:pPr algn="ctr"/>
            <a:endParaRPr lang="it-IT" sz="900" b="1" dirty="0"/>
          </a:p>
          <a:p>
            <a:pPr algn="ctr"/>
            <a:endParaRPr lang="it-IT" sz="900" b="1" dirty="0"/>
          </a:p>
          <a:p>
            <a:pPr algn="ctr"/>
            <a:r>
              <a:rPr lang="it-IT" sz="900" b="1" dirty="0"/>
              <a:t>UNIT  EU, </a:t>
            </a:r>
            <a:r>
              <a:rPr lang="it-IT" sz="900" b="1" dirty="0" err="1"/>
              <a:t>bilateral</a:t>
            </a:r>
            <a:r>
              <a:rPr lang="it-IT" sz="900" b="1" dirty="0"/>
              <a:t>, cross-</a:t>
            </a:r>
            <a:r>
              <a:rPr lang="it-IT" sz="900" b="1" dirty="0" err="1"/>
              <a:t>border</a:t>
            </a:r>
            <a:r>
              <a:rPr lang="it-IT" sz="900" b="1" dirty="0"/>
              <a:t>, </a:t>
            </a:r>
            <a:r>
              <a:rPr lang="it-IT" sz="900" b="1" dirty="0" err="1"/>
              <a:t>internat</a:t>
            </a:r>
            <a:r>
              <a:rPr lang="it-IT" sz="900" b="1" dirty="0"/>
              <a:t>. project reporting</a:t>
            </a:r>
          </a:p>
          <a:p>
            <a:pPr algn="ctr"/>
            <a:endParaRPr lang="it-IT" sz="900" b="1" dirty="0"/>
          </a:p>
          <a:p>
            <a:pPr algn="ctr"/>
            <a:endParaRPr lang="it-IT" sz="900" b="1" dirty="0"/>
          </a:p>
          <a:p>
            <a:pPr algn="ctr"/>
            <a:endParaRPr lang="it-IT" sz="900" b="1" dirty="0"/>
          </a:p>
        </p:txBody>
      </p:sp>
      <p:cxnSp>
        <p:nvCxnSpPr>
          <p:cNvPr id="2051" name="Connettore diritto 2050">
            <a:extLst>
              <a:ext uri="{FF2B5EF4-FFF2-40B4-BE49-F238E27FC236}">
                <a16:creationId xmlns:a16="http://schemas.microsoft.com/office/drawing/2014/main" id="{6B6A828E-DF45-EB61-5CFF-9278F128A8D1}"/>
              </a:ext>
            </a:extLst>
          </p:cNvPr>
          <p:cNvCxnSpPr/>
          <p:nvPr/>
        </p:nvCxnSpPr>
        <p:spPr>
          <a:xfrm>
            <a:off x="1301142" y="3325864"/>
            <a:ext cx="0" cy="196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2" name="Connettore diritto 2051">
            <a:extLst>
              <a:ext uri="{FF2B5EF4-FFF2-40B4-BE49-F238E27FC236}">
                <a16:creationId xmlns:a16="http://schemas.microsoft.com/office/drawing/2014/main" id="{00237355-A6FF-0E48-AFAD-B0E78638C9DC}"/>
              </a:ext>
            </a:extLst>
          </p:cNvPr>
          <p:cNvCxnSpPr>
            <a:cxnSpLocks/>
          </p:cNvCxnSpPr>
          <p:nvPr/>
        </p:nvCxnSpPr>
        <p:spPr>
          <a:xfrm>
            <a:off x="3225192" y="3345731"/>
            <a:ext cx="0" cy="196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3" name="Connettore diritto 2052">
            <a:extLst>
              <a:ext uri="{FF2B5EF4-FFF2-40B4-BE49-F238E27FC236}">
                <a16:creationId xmlns:a16="http://schemas.microsoft.com/office/drawing/2014/main" id="{B7CFCEA2-3C10-4B7C-C6CE-FD0CC10B042F}"/>
              </a:ext>
            </a:extLst>
          </p:cNvPr>
          <p:cNvCxnSpPr>
            <a:cxnSpLocks/>
          </p:cNvCxnSpPr>
          <p:nvPr/>
        </p:nvCxnSpPr>
        <p:spPr>
          <a:xfrm>
            <a:off x="5138685" y="3325864"/>
            <a:ext cx="0" cy="196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4" name="Connettore diritto 2053">
            <a:extLst>
              <a:ext uri="{FF2B5EF4-FFF2-40B4-BE49-F238E27FC236}">
                <a16:creationId xmlns:a16="http://schemas.microsoft.com/office/drawing/2014/main" id="{B97DEA74-C3C0-4797-417C-830D4A7D2D72}"/>
              </a:ext>
            </a:extLst>
          </p:cNvPr>
          <p:cNvCxnSpPr>
            <a:cxnSpLocks/>
          </p:cNvCxnSpPr>
          <p:nvPr/>
        </p:nvCxnSpPr>
        <p:spPr>
          <a:xfrm>
            <a:off x="7103566" y="3345731"/>
            <a:ext cx="0" cy="196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5" name="Connettore diritto 2054">
            <a:extLst>
              <a:ext uri="{FF2B5EF4-FFF2-40B4-BE49-F238E27FC236}">
                <a16:creationId xmlns:a16="http://schemas.microsoft.com/office/drawing/2014/main" id="{770783D6-C9CD-1F00-8A33-84CCE5D622FB}"/>
              </a:ext>
            </a:extLst>
          </p:cNvPr>
          <p:cNvCxnSpPr>
            <a:cxnSpLocks/>
          </p:cNvCxnSpPr>
          <p:nvPr/>
        </p:nvCxnSpPr>
        <p:spPr>
          <a:xfrm>
            <a:off x="9101649" y="3345731"/>
            <a:ext cx="0" cy="196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6" name="Connettore diritto 2055">
            <a:extLst>
              <a:ext uri="{FF2B5EF4-FFF2-40B4-BE49-F238E27FC236}">
                <a16:creationId xmlns:a16="http://schemas.microsoft.com/office/drawing/2014/main" id="{1ACD13DA-6A89-9049-9137-328886299A60}"/>
              </a:ext>
            </a:extLst>
          </p:cNvPr>
          <p:cNvCxnSpPr>
            <a:cxnSpLocks/>
          </p:cNvCxnSpPr>
          <p:nvPr/>
        </p:nvCxnSpPr>
        <p:spPr>
          <a:xfrm>
            <a:off x="10940441" y="3325864"/>
            <a:ext cx="0" cy="196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7" name="Connettore diritto 2056">
            <a:extLst>
              <a:ext uri="{FF2B5EF4-FFF2-40B4-BE49-F238E27FC236}">
                <a16:creationId xmlns:a16="http://schemas.microsoft.com/office/drawing/2014/main" id="{9817615C-6B35-A0C9-BE3A-999BBF8E4AFB}"/>
              </a:ext>
            </a:extLst>
          </p:cNvPr>
          <p:cNvCxnSpPr>
            <a:cxnSpLocks/>
          </p:cNvCxnSpPr>
          <p:nvPr/>
        </p:nvCxnSpPr>
        <p:spPr>
          <a:xfrm>
            <a:off x="1301142" y="4092740"/>
            <a:ext cx="0" cy="1403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8" name="Connettore diritto 2057">
            <a:extLst>
              <a:ext uri="{FF2B5EF4-FFF2-40B4-BE49-F238E27FC236}">
                <a16:creationId xmlns:a16="http://schemas.microsoft.com/office/drawing/2014/main" id="{92A8723A-0B7A-035A-573C-4F953B292E83}"/>
              </a:ext>
            </a:extLst>
          </p:cNvPr>
          <p:cNvCxnSpPr>
            <a:cxnSpLocks/>
          </p:cNvCxnSpPr>
          <p:nvPr/>
        </p:nvCxnSpPr>
        <p:spPr>
          <a:xfrm>
            <a:off x="3225192" y="4083215"/>
            <a:ext cx="0" cy="1403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9" name="Connettore diritto 2058">
            <a:extLst>
              <a:ext uri="{FF2B5EF4-FFF2-40B4-BE49-F238E27FC236}">
                <a16:creationId xmlns:a16="http://schemas.microsoft.com/office/drawing/2014/main" id="{581F0BE3-FDCA-A54A-4DA0-F5053209D113}"/>
              </a:ext>
            </a:extLst>
          </p:cNvPr>
          <p:cNvCxnSpPr>
            <a:cxnSpLocks/>
          </p:cNvCxnSpPr>
          <p:nvPr/>
        </p:nvCxnSpPr>
        <p:spPr>
          <a:xfrm>
            <a:off x="5120667" y="4073690"/>
            <a:ext cx="0" cy="1403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0" name="Connettore diritto 2059">
            <a:extLst>
              <a:ext uri="{FF2B5EF4-FFF2-40B4-BE49-F238E27FC236}">
                <a16:creationId xmlns:a16="http://schemas.microsoft.com/office/drawing/2014/main" id="{118038DE-A4DE-9250-918A-D50A52A75B74}"/>
              </a:ext>
            </a:extLst>
          </p:cNvPr>
          <p:cNvCxnSpPr>
            <a:cxnSpLocks/>
          </p:cNvCxnSpPr>
          <p:nvPr/>
        </p:nvCxnSpPr>
        <p:spPr>
          <a:xfrm>
            <a:off x="7101867" y="4102265"/>
            <a:ext cx="0" cy="2193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1" name="Connettore diritto 2060">
            <a:extLst>
              <a:ext uri="{FF2B5EF4-FFF2-40B4-BE49-F238E27FC236}">
                <a16:creationId xmlns:a16="http://schemas.microsoft.com/office/drawing/2014/main" id="{AE9BFB5D-0B51-0294-1930-B8056A6A3273}"/>
              </a:ext>
            </a:extLst>
          </p:cNvPr>
          <p:cNvCxnSpPr>
            <a:cxnSpLocks/>
          </p:cNvCxnSpPr>
          <p:nvPr/>
        </p:nvCxnSpPr>
        <p:spPr>
          <a:xfrm>
            <a:off x="9092592" y="4111790"/>
            <a:ext cx="0" cy="1432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2" name="Connettore diritto 2061">
            <a:extLst>
              <a:ext uri="{FF2B5EF4-FFF2-40B4-BE49-F238E27FC236}">
                <a16:creationId xmlns:a16="http://schemas.microsoft.com/office/drawing/2014/main" id="{CDC01442-2FC3-9F83-D14A-46DB860D4B35}"/>
              </a:ext>
            </a:extLst>
          </p:cNvPr>
          <p:cNvCxnSpPr>
            <a:cxnSpLocks/>
          </p:cNvCxnSpPr>
          <p:nvPr/>
        </p:nvCxnSpPr>
        <p:spPr>
          <a:xfrm>
            <a:off x="10930917" y="4102265"/>
            <a:ext cx="0" cy="1432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3" name="Connettore diritto 2062">
            <a:extLst>
              <a:ext uri="{FF2B5EF4-FFF2-40B4-BE49-F238E27FC236}">
                <a16:creationId xmlns:a16="http://schemas.microsoft.com/office/drawing/2014/main" id="{20829B9A-5F37-24B8-124D-1F4A2F72BE88}"/>
              </a:ext>
            </a:extLst>
          </p:cNvPr>
          <p:cNvCxnSpPr/>
          <p:nvPr/>
        </p:nvCxnSpPr>
        <p:spPr>
          <a:xfrm>
            <a:off x="1167792" y="4667250"/>
            <a:ext cx="123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4" name="Connettore diritto 2063">
            <a:extLst>
              <a:ext uri="{FF2B5EF4-FFF2-40B4-BE49-F238E27FC236}">
                <a16:creationId xmlns:a16="http://schemas.microsoft.com/office/drawing/2014/main" id="{80DE339B-CCE1-1978-A2B7-3E5720D019E5}"/>
              </a:ext>
            </a:extLst>
          </p:cNvPr>
          <p:cNvCxnSpPr/>
          <p:nvPr/>
        </p:nvCxnSpPr>
        <p:spPr>
          <a:xfrm>
            <a:off x="1177317" y="5495925"/>
            <a:ext cx="123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5" name="Connettore diritto 2064">
            <a:extLst>
              <a:ext uri="{FF2B5EF4-FFF2-40B4-BE49-F238E27FC236}">
                <a16:creationId xmlns:a16="http://schemas.microsoft.com/office/drawing/2014/main" id="{9CEA79C5-D899-EEB8-570A-F02CA042A8BD}"/>
              </a:ext>
            </a:extLst>
          </p:cNvPr>
          <p:cNvCxnSpPr/>
          <p:nvPr/>
        </p:nvCxnSpPr>
        <p:spPr>
          <a:xfrm>
            <a:off x="3101367" y="5486400"/>
            <a:ext cx="123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6" name="Connettore diritto 2065">
            <a:extLst>
              <a:ext uri="{FF2B5EF4-FFF2-40B4-BE49-F238E27FC236}">
                <a16:creationId xmlns:a16="http://schemas.microsoft.com/office/drawing/2014/main" id="{4C1AD5E5-4B5A-F871-2FA1-BF7FE292F013}"/>
              </a:ext>
            </a:extLst>
          </p:cNvPr>
          <p:cNvCxnSpPr/>
          <p:nvPr/>
        </p:nvCxnSpPr>
        <p:spPr>
          <a:xfrm>
            <a:off x="10921392" y="4667250"/>
            <a:ext cx="123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7" name="Connettore diritto 2066">
            <a:extLst>
              <a:ext uri="{FF2B5EF4-FFF2-40B4-BE49-F238E27FC236}">
                <a16:creationId xmlns:a16="http://schemas.microsoft.com/office/drawing/2014/main" id="{F923F3BB-3D7F-D247-4C15-B1E64FC0828E}"/>
              </a:ext>
            </a:extLst>
          </p:cNvPr>
          <p:cNvCxnSpPr/>
          <p:nvPr/>
        </p:nvCxnSpPr>
        <p:spPr>
          <a:xfrm>
            <a:off x="10930917" y="5534025"/>
            <a:ext cx="123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8" name="Connettore diritto 2067">
            <a:extLst>
              <a:ext uri="{FF2B5EF4-FFF2-40B4-BE49-F238E27FC236}">
                <a16:creationId xmlns:a16="http://schemas.microsoft.com/office/drawing/2014/main" id="{271F85DD-F44A-9CD9-37AF-C70FEE3900DB}"/>
              </a:ext>
            </a:extLst>
          </p:cNvPr>
          <p:cNvCxnSpPr/>
          <p:nvPr/>
        </p:nvCxnSpPr>
        <p:spPr>
          <a:xfrm>
            <a:off x="9102117" y="4667250"/>
            <a:ext cx="123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9" name="Connettore diritto 2068">
            <a:extLst>
              <a:ext uri="{FF2B5EF4-FFF2-40B4-BE49-F238E27FC236}">
                <a16:creationId xmlns:a16="http://schemas.microsoft.com/office/drawing/2014/main" id="{650199C9-CC22-63AF-048C-345648FE729F}"/>
              </a:ext>
            </a:extLst>
          </p:cNvPr>
          <p:cNvCxnSpPr/>
          <p:nvPr/>
        </p:nvCxnSpPr>
        <p:spPr>
          <a:xfrm>
            <a:off x="9102117" y="5543550"/>
            <a:ext cx="123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0" name="Connettore diritto 2069">
            <a:extLst>
              <a:ext uri="{FF2B5EF4-FFF2-40B4-BE49-F238E27FC236}">
                <a16:creationId xmlns:a16="http://schemas.microsoft.com/office/drawing/2014/main" id="{7644FC46-0957-1310-77F0-C39DD235CBBE}"/>
              </a:ext>
            </a:extLst>
          </p:cNvPr>
          <p:cNvCxnSpPr/>
          <p:nvPr/>
        </p:nvCxnSpPr>
        <p:spPr>
          <a:xfrm>
            <a:off x="5044919" y="4638293"/>
            <a:ext cx="189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1" name="Connettore diritto 2070">
            <a:extLst>
              <a:ext uri="{FF2B5EF4-FFF2-40B4-BE49-F238E27FC236}">
                <a16:creationId xmlns:a16="http://schemas.microsoft.com/office/drawing/2014/main" id="{EAF21E29-BB25-56C4-7752-C8FC7B5B7C96}"/>
              </a:ext>
            </a:extLst>
          </p:cNvPr>
          <p:cNvCxnSpPr>
            <a:cxnSpLocks/>
          </p:cNvCxnSpPr>
          <p:nvPr/>
        </p:nvCxnSpPr>
        <p:spPr>
          <a:xfrm>
            <a:off x="5035394" y="5486018"/>
            <a:ext cx="189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2" name="Connettore diritto 2071">
            <a:extLst>
              <a:ext uri="{FF2B5EF4-FFF2-40B4-BE49-F238E27FC236}">
                <a16:creationId xmlns:a16="http://schemas.microsoft.com/office/drawing/2014/main" id="{373F778B-B4AA-15F5-8F30-0465F1BBAC64}"/>
              </a:ext>
            </a:extLst>
          </p:cNvPr>
          <p:cNvCxnSpPr/>
          <p:nvPr/>
        </p:nvCxnSpPr>
        <p:spPr>
          <a:xfrm>
            <a:off x="7101867" y="4610100"/>
            <a:ext cx="123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3" name="Connettore diritto 2072">
            <a:extLst>
              <a:ext uri="{FF2B5EF4-FFF2-40B4-BE49-F238E27FC236}">
                <a16:creationId xmlns:a16="http://schemas.microsoft.com/office/drawing/2014/main" id="{1A5868D5-9684-EF05-C335-DE806ECE0EAE}"/>
              </a:ext>
            </a:extLst>
          </p:cNvPr>
          <p:cNvCxnSpPr/>
          <p:nvPr/>
        </p:nvCxnSpPr>
        <p:spPr>
          <a:xfrm>
            <a:off x="7111392" y="5438775"/>
            <a:ext cx="123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4" name="Connettore diritto 2073">
            <a:extLst>
              <a:ext uri="{FF2B5EF4-FFF2-40B4-BE49-F238E27FC236}">
                <a16:creationId xmlns:a16="http://schemas.microsoft.com/office/drawing/2014/main" id="{EC2F0A2E-84FA-F34E-B423-9EB83EBBA47F}"/>
              </a:ext>
            </a:extLst>
          </p:cNvPr>
          <p:cNvCxnSpPr/>
          <p:nvPr/>
        </p:nvCxnSpPr>
        <p:spPr>
          <a:xfrm>
            <a:off x="7101867" y="6305550"/>
            <a:ext cx="123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5" name="Connettore diritto 2074">
            <a:extLst>
              <a:ext uri="{FF2B5EF4-FFF2-40B4-BE49-F238E27FC236}">
                <a16:creationId xmlns:a16="http://schemas.microsoft.com/office/drawing/2014/main" id="{1448A451-CCB8-DF49-4C57-A0355E20331E}"/>
              </a:ext>
            </a:extLst>
          </p:cNvPr>
          <p:cNvCxnSpPr/>
          <p:nvPr/>
        </p:nvCxnSpPr>
        <p:spPr>
          <a:xfrm>
            <a:off x="3091842" y="4676775"/>
            <a:ext cx="1238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060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C62FB9-3615-4290-AD1C-D5C6A4DDE7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000" b="0" i="0" u="none" strike="noStrike" cap="none" normalizeH="0" baseline="0">
                <a:ln>
                  <a:noFill/>
                </a:ln>
                <a:solidFill>
                  <a:srgbClr val="074B87"/>
                </a:solidFill>
                <a:effectLst/>
                <a:latin typeface="Montserrat SemiBold"/>
                <a:ea typeface="ヒラギノ角ゴ Pro W3"/>
                <a:cs typeface="Times New Roman" panose="02020603050405020304" pitchFamily="18"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049" name="Immagine 184" descr="Immagine che contiene testo&#10;&#10;Descrizione generata automaticamente">
            <a:extLst>
              <a:ext uri="{FF2B5EF4-FFF2-40B4-BE49-F238E27FC236}">
                <a16:creationId xmlns:a16="http://schemas.microsoft.com/office/drawing/2014/main" id="{1DB23BBA-5720-44F2-8F61-E66F5730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3" y="9525"/>
            <a:ext cx="3152253" cy="1190804"/>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6A447B53-E20A-1871-60F7-5707C2AA2FE9}"/>
              </a:ext>
            </a:extLst>
          </p:cNvPr>
          <p:cNvSpPr txBox="1"/>
          <p:nvPr/>
        </p:nvSpPr>
        <p:spPr>
          <a:xfrm>
            <a:off x="584333" y="1209854"/>
            <a:ext cx="11440890" cy="470000"/>
          </a:xfrm>
          <a:prstGeom prst="rect">
            <a:avLst/>
          </a:prstGeom>
          <a:solidFill>
            <a:srgbClr val="3A6D89"/>
          </a:solidFill>
        </p:spPr>
        <p:txBody>
          <a:bodyPr wrap="square" rtlCol="0">
            <a:spAutoFit/>
          </a:bodyPr>
          <a:lstStyle/>
          <a:p>
            <a:pPr marL="457200">
              <a:lnSpc>
                <a:spcPct val="107000"/>
              </a:lnSpc>
            </a:pPr>
            <a:r>
              <a:rPr lang="en-US" sz="2400" b="1" cap="all" dirty="0">
                <a:solidFill>
                  <a:schemeClr val="bg1"/>
                </a:solidFill>
                <a:cs typeface="Courier New" panose="02070309020205020404" pitchFamily="49" charset="0"/>
              </a:rPr>
              <a:t>The ORGANIZATION OF Third Stream and International Relationships Area</a:t>
            </a:r>
          </a:p>
        </p:txBody>
      </p:sp>
      <p:sp>
        <p:nvSpPr>
          <p:cNvPr id="5" name="Elaborazione alternativa 4">
            <a:extLst>
              <a:ext uri="{FF2B5EF4-FFF2-40B4-BE49-F238E27FC236}">
                <a16:creationId xmlns:a16="http://schemas.microsoft.com/office/drawing/2014/main" id="{2CE5ED50-F69C-C92E-6F82-16179A0ABCF1}"/>
              </a:ext>
            </a:extLst>
          </p:cNvPr>
          <p:cNvSpPr/>
          <p:nvPr/>
        </p:nvSpPr>
        <p:spPr>
          <a:xfrm>
            <a:off x="2936048" y="2683134"/>
            <a:ext cx="2681166" cy="672860"/>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t>UNIT </a:t>
            </a:r>
          </a:p>
          <a:p>
            <a:pPr algn="ctr"/>
            <a:r>
              <a:rPr lang="it-IT" sz="1200" b="1" dirty="0"/>
              <a:t>Secretariat and administrative support</a:t>
            </a:r>
          </a:p>
        </p:txBody>
      </p:sp>
      <p:sp>
        <p:nvSpPr>
          <p:cNvPr id="6" name="Rettangolo 5">
            <a:extLst>
              <a:ext uri="{FF2B5EF4-FFF2-40B4-BE49-F238E27FC236}">
                <a16:creationId xmlns:a16="http://schemas.microsoft.com/office/drawing/2014/main" id="{4BEC3AD8-8AC6-4701-C387-15ECA443C3E3}"/>
              </a:ext>
            </a:extLst>
          </p:cNvPr>
          <p:cNvSpPr/>
          <p:nvPr/>
        </p:nvSpPr>
        <p:spPr>
          <a:xfrm>
            <a:off x="3926721" y="1784725"/>
            <a:ext cx="4865298" cy="67286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HEAD OF THIRD STREAM AND INTERNATIONAL RELATIONS</a:t>
            </a:r>
          </a:p>
        </p:txBody>
      </p:sp>
      <p:sp>
        <p:nvSpPr>
          <p:cNvPr id="7" name="Elaborazione alternativa 6">
            <a:extLst>
              <a:ext uri="{FF2B5EF4-FFF2-40B4-BE49-F238E27FC236}">
                <a16:creationId xmlns:a16="http://schemas.microsoft.com/office/drawing/2014/main" id="{8A9E53FD-49A7-D884-ABA5-D181FC6772B9}"/>
              </a:ext>
            </a:extLst>
          </p:cNvPr>
          <p:cNvSpPr/>
          <p:nvPr/>
        </p:nvSpPr>
        <p:spPr>
          <a:xfrm>
            <a:off x="1094497" y="3743148"/>
            <a:ext cx="1785485" cy="921180"/>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b="1" dirty="0"/>
              <a:t>SECTOR</a:t>
            </a:r>
          </a:p>
          <a:p>
            <a:pPr algn="ctr"/>
            <a:r>
              <a:rPr lang="it-IT" sz="1300" b="1" dirty="0"/>
              <a:t>Inclusion, equal opportunities and gender policies</a:t>
            </a:r>
          </a:p>
        </p:txBody>
      </p:sp>
      <p:sp>
        <p:nvSpPr>
          <p:cNvPr id="8" name="Elaborazione alternativa 7">
            <a:extLst>
              <a:ext uri="{FF2B5EF4-FFF2-40B4-BE49-F238E27FC236}">
                <a16:creationId xmlns:a16="http://schemas.microsoft.com/office/drawing/2014/main" id="{B3884AD9-A26E-36CF-EBBB-3B6C9E0E79AF}"/>
              </a:ext>
            </a:extLst>
          </p:cNvPr>
          <p:cNvSpPr/>
          <p:nvPr/>
        </p:nvSpPr>
        <p:spPr>
          <a:xfrm>
            <a:off x="5480734" y="3753642"/>
            <a:ext cx="1785485" cy="921180"/>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b="1" dirty="0"/>
              <a:t>SECTOR </a:t>
            </a:r>
          </a:p>
          <a:p>
            <a:pPr algn="ctr"/>
            <a:r>
              <a:rPr lang="it-IT" sz="1300" b="1" dirty="0"/>
              <a:t>Business relations and placements</a:t>
            </a:r>
          </a:p>
        </p:txBody>
      </p:sp>
      <p:sp>
        <p:nvSpPr>
          <p:cNvPr id="9" name="Elaborazione alternativa 8">
            <a:extLst>
              <a:ext uri="{FF2B5EF4-FFF2-40B4-BE49-F238E27FC236}">
                <a16:creationId xmlns:a16="http://schemas.microsoft.com/office/drawing/2014/main" id="{41F14902-6A36-448C-4E4B-80F2A5E7F2A8}"/>
              </a:ext>
            </a:extLst>
          </p:cNvPr>
          <p:cNvSpPr/>
          <p:nvPr/>
        </p:nvSpPr>
        <p:spPr>
          <a:xfrm>
            <a:off x="7694844" y="3768076"/>
            <a:ext cx="1785485" cy="904281"/>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b="1" dirty="0"/>
              <a:t>SECTOR</a:t>
            </a:r>
          </a:p>
          <a:p>
            <a:pPr algn="ctr"/>
            <a:r>
              <a:rPr lang="it-IT" sz="1300" b="1" dirty="0"/>
              <a:t>Third stream communication strategies</a:t>
            </a:r>
          </a:p>
        </p:txBody>
      </p:sp>
      <p:sp>
        <p:nvSpPr>
          <p:cNvPr id="10" name="Elaborazione alternativa 9">
            <a:extLst>
              <a:ext uri="{FF2B5EF4-FFF2-40B4-BE49-F238E27FC236}">
                <a16:creationId xmlns:a16="http://schemas.microsoft.com/office/drawing/2014/main" id="{9A01DD6A-2E41-E6EB-D5B2-17F8E5A6054E}"/>
              </a:ext>
            </a:extLst>
          </p:cNvPr>
          <p:cNvSpPr/>
          <p:nvPr/>
        </p:nvSpPr>
        <p:spPr>
          <a:xfrm>
            <a:off x="86057" y="5593913"/>
            <a:ext cx="1706466" cy="574875"/>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p>
          <a:p>
            <a:pPr algn="ctr"/>
            <a:r>
              <a:rPr lang="it-IT" sz="1200" b="1" dirty="0"/>
              <a:t>UNIT</a:t>
            </a:r>
          </a:p>
          <a:p>
            <a:pPr algn="ctr"/>
            <a:r>
              <a:rPr lang="it-IT" sz="1200" b="1" dirty="0"/>
              <a:t>Disability</a:t>
            </a:r>
          </a:p>
          <a:p>
            <a:pPr algn="ctr"/>
            <a:endParaRPr lang="it-IT" sz="1200" b="1" dirty="0"/>
          </a:p>
        </p:txBody>
      </p:sp>
      <p:sp>
        <p:nvSpPr>
          <p:cNvPr id="11" name="Elaborazione alternativa 10">
            <a:extLst>
              <a:ext uri="{FF2B5EF4-FFF2-40B4-BE49-F238E27FC236}">
                <a16:creationId xmlns:a16="http://schemas.microsoft.com/office/drawing/2014/main" id="{B4F94B99-0B57-CCF6-3192-0E28348F2606}"/>
              </a:ext>
            </a:extLst>
          </p:cNvPr>
          <p:cNvSpPr/>
          <p:nvPr/>
        </p:nvSpPr>
        <p:spPr>
          <a:xfrm>
            <a:off x="86057" y="6274038"/>
            <a:ext cx="1725939" cy="560719"/>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p>
          <a:p>
            <a:pPr algn="ctr"/>
            <a:r>
              <a:rPr lang="it-IT" sz="1200" b="1" dirty="0"/>
              <a:t>UNIT</a:t>
            </a:r>
          </a:p>
          <a:p>
            <a:pPr algn="ctr"/>
            <a:r>
              <a:rPr lang="it-IT" sz="1200" b="1" dirty="0"/>
              <a:t>Neurodiversity</a:t>
            </a:r>
          </a:p>
          <a:p>
            <a:pPr algn="ctr"/>
            <a:endParaRPr lang="it-IT" sz="1200" b="1" dirty="0"/>
          </a:p>
        </p:txBody>
      </p:sp>
      <p:cxnSp>
        <p:nvCxnSpPr>
          <p:cNvPr id="17" name="Connettore diritto 16">
            <a:extLst>
              <a:ext uri="{FF2B5EF4-FFF2-40B4-BE49-F238E27FC236}">
                <a16:creationId xmlns:a16="http://schemas.microsoft.com/office/drawing/2014/main" id="{5E3E62CB-4F76-0D3C-5182-C4EF20DE63D1}"/>
              </a:ext>
            </a:extLst>
          </p:cNvPr>
          <p:cNvCxnSpPr>
            <a:cxnSpLocks/>
          </p:cNvCxnSpPr>
          <p:nvPr/>
        </p:nvCxnSpPr>
        <p:spPr>
          <a:xfrm>
            <a:off x="1965278" y="3508124"/>
            <a:ext cx="8626139" cy="19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84A437E5-6FDE-FA86-F749-3DC7C1861DC7}"/>
              </a:ext>
            </a:extLst>
          </p:cNvPr>
          <p:cNvCxnSpPr>
            <a:cxnSpLocks/>
          </p:cNvCxnSpPr>
          <p:nvPr/>
        </p:nvCxnSpPr>
        <p:spPr>
          <a:xfrm>
            <a:off x="1982638" y="3503247"/>
            <a:ext cx="0" cy="236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E6E6E9D0-442B-460B-DBE4-DEB0E788DADF}"/>
              </a:ext>
            </a:extLst>
          </p:cNvPr>
          <p:cNvCxnSpPr/>
          <p:nvPr/>
        </p:nvCxnSpPr>
        <p:spPr>
          <a:xfrm>
            <a:off x="6348483" y="3519166"/>
            <a:ext cx="0" cy="236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391A4880-320B-F78B-58AA-9106011DAF1A}"/>
              </a:ext>
            </a:extLst>
          </p:cNvPr>
          <p:cNvCxnSpPr/>
          <p:nvPr/>
        </p:nvCxnSpPr>
        <p:spPr>
          <a:xfrm>
            <a:off x="10576804" y="3536098"/>
            <a:ext cx="0" cy="236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AD72B157-4079-C571-D72E-83AB733D151A}"/>
              </a:ext>
            </a:extLst>
          </p:cNvPr>
          <p:cNvCxnSpPr>
            <a:cxnSpLocks/>
          </p:cNvCxnSpPr>
          <p:nvPr/>
        </p:nvCxnSpPr>
        <p:spPr>
          <a:xfrm>
            <a:off x="5630862" y="3033212"/>
            <a:ext cx="71486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Elaborazione alternativa 34">
            <a:extLst>
              <a:ext uri="{FF2B5EF4-FFF2-40B4-BE49-F238E27FC236}">
                <a16:creationId xmlns:a16="http://schemas.microsoft.com/office/drawing/2014/main" id="{38519FFD-EB0A-F34F-87B5-A5470F5937ED}"/>
              </a:ext>
            </a:extLst>
          </p:cNvPr>
          <p:cNvSpPr/>
          <p:nvPr/>
        </p:nvSpPr>
        <p:spPr>
          <a:xfrm>
            <a:off x="66584" y="4907814"/>
            <a:ext cx="1725939" cy="598292"/>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p>
          <a:p>
            <a:pPr algn="ctr"/>
            <a:r>
              <a:rPr lang="it-IT" sz="1200" b="1" dirty="0"/>
              <a:t>UNIT</a:t>
            </a:r>
          </a:p>
          <a:p>
            <a:pPr algn="ctr"/>
            <a:r>
              <a:rPr lang="it-IT" sz="1200" b="1" dirty="0"/>
              <a:t>Gender policies  and equal opportunities</a:t>
            </a:r>
          </a:p>
          <a:p>
            <a:pPr algn="ctr"/>
            <a:endParaRPr lang="it-IT" sz="1200" b="1" dirty="0"/>
          </a:p>
        </p:txBody>
      </p:sp>
      <p:sp>
        <p:nvSpPr>
          <p:cNvPr id="36" name="Elaborazione alternativa 35">
            <a:extLst>
              <a:ext uri="{FF2B5EF4-FFF2-40B4-BE49-F238E27FC236}">
                <a16:creationId xmlns:a16="http://schemas.microsoft.com/office/drawing/2014/main" id="{F37B5AB6-A8B6-4A11-6C1D-3BFD1EA173DB}"/>
              </a:ext>
            </a:extLst>
          </p:cNvPr>
          <p:cNvSpPr/>
          <p:nvPr/>
        </p:nvSpPr>
        <p:spPr>
          <a:xfrm>
            <a:off x="3237448" y="3755295"/>
            <a:ext cx="1785485" cy="921180"/>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b="1" dirty="0"/>
              <a:t>SECTOR </a:t>
            </a:r>
          </a:p>
          <a:p>
            <a:pPr algn="ctr"/>
            <a:r>
              <a:rPr lang="it-IT" sz="1300" b="1" dirty="0"/>
              <a:t>Strategic policies for the third stream</a:t>
            </a:r>
          </a:p>
          <a:p>
            <a:pPr algn="ctr"/>
            <a:endParaRPr lang="it-IT" sz="1300" b="1" dirty="0"/>
          </a:p>
        </p:txBody>
      </p:sp>
      <p:cxnSp>
        <p:nvCxnSpPr>
          <p:cNvPr id="39" name="Connettore diritto 38">
            <a:extLst>
              <a:ext uri="{FF2B5EF4-FFF2-40B4-BE49-F238E27FC236}">
                <a16:creationId xmlns:a16="http://schemas.microsoft.com/office/drawing/2014/main" id="{F8EA6F23-B0D6-8DD1-4A32-42457C506D07}"/>
              </a:ext>
            </a:extLst>
          </p:cNvPr>
          <p:cNvCxnSpPr/>
          <p:nvPr/>
        </p:nvCxnSpPr>
        <p:spPr>
          <a:xfrm>
            <a:off x="1965278" y="4700811"/>
            <a:ext cx="0" cy="1872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6E99EFF2-F5AA-89BF-C434-711EEA5191EA}"/>
              </a:ext>
            </a:extLst>
          </p:cNvPr>
          <p:cNvCxnSpPr>
            <a:cxnSpLocks/>
            <a:stCxn id="35" idx="3"/>
          </p:cNvCxnSpPr>
          <p:nvPr/>
        </p:nvCxnSpPr>
        <p:spPr>
          <a:xfrm>
            <a:off x="1792523" y="5206960"/>
            <a:ext cx="172755"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Elaborazione alternativa 43">
            <a:extLst>
              <a:ext uri="{FF2B5EF4-FFF2-40B4-BE49-F238E27FC236}">
                <a16:creationId xmlns:a16="http://schemas.microsoft.com/office/drawing/2014/main" id="{B850D729-9772-F2CC-7359-F476A34E1129}"/>
              </a:ext>
            </a:extLst>
          </p:cNvPr>
          <p:cNvSpPr/>
          <p:nvPr/>
        </p:nvSpPr>
        <p:spPr>
          <a:xfrm>
            <a:off x="2162792" y="5650777"/>
            <a:ext cx="1706466" cy="736374"/>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p>
          <a:p>
            <a:pPr algn="ctr"/>
            <a:r>
              <a:rPr lang="it-IT" sz="1200" b="1" dirty="0"/>
              <a:t>UNIT</a:t>
            </a:r>
          </a:p>
          <a:p>
            <a:pPr algn="ctr"/>
            <a:r>
              <a:rPr lang="it-IT" sz="1200" b="1" dirty="0"/>
              <a:t>Third stream evaluation and quality systems</a:t>
            </a:r>
          </a:p>
          <a:p>
            <a:pPr algn="ctr"/>
            <a:endParaRPr lang="it-IT" sz="1200" b="1" dirty="0"/>
          </a:p>
        </p:txBody>
      </p:sp>
      <p:sp>
        <p:nvSpPr>
          <p:cNvPr id="45" name="Elaborazione alternativa 44">
            <a:extLst>
              <a:ext uri="{FF2B5EF4-FFF2-40B4-BE49-F238E27FC236}">
                <a16:creationId xmlns:a16="http://schemas.microsoft.com/office/drawing/2014/main" id="{488D8151-34E3-0D27-49D8-FB55AE9055D4}"/>
              </a:ext>
            </a:extLst>
          </p:cNvPr>
          <p:cNvSpPr/>
          <p:nvPr/>
        </p:nvSpPr>
        <p:spPr>
          <a:xfrm>
            <a:off x="2143319" y="4964678"/>
            <a:ext cx="1725939" cy="598292"/>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p>
          <a:p>
            <a:pPr algn="ctr"/>
            <a:r>
              <a:rPr lang="it-IT" sz="1200" b="1" dirty="0"/>
              <a:t>UNIT</a:t>
            </a:r>
          </a:p>
          <a:p>
            <a:pPr algn="ctr"/>
            <a:r>
              <a:rPr lang="it-IT" sz="1200" b="1" dirty="0"/>
              <a:t>Third stream strategies</a:t>
            </a:r>
          </a:p>
          <a:p>
            <a:pPr algn="ctr"/>
            <a:endParaRPr lang="it-IT" sz="1200" b="1" dirty="0"/>
          </a:p>
          <a:p>
            <a:pPr algn="ctr"/>
            <a:endParaRPr lang="it-IT" sz="1200" b="1" dirty="0"/>
          </a:p>
        </p:txBody>
      </p:sp>
      <p:cxnSp>
        <p:nvCxnSpPr>
          <p:cNvPr id="46" name="Connettore diritto 45">
            <a:extLst>
              <a:ext uri="{FF2B5EF4-FFF2-40B4-BE49-F238E27FC236}">
                <a16:creationId xmlns:a16="http://schemas.microsoft.com/office/drawing/2014/main" id="{3CEB2976-2D24-06A8-A062-8BFC2EF6853B}"/>
              </a:ext>
            </a:extLst>
          </p:cNvPr>
          <p:cNvCxnSpPr>
            <a:cxnSpLocks/>
          </p:cNvCxnSpPr>
          <p:nvPr/>
        </p:nvCxnSpPr>
        <p:spPr>
          <a:xfrm>
            <a:off x="3855610" y="5263824"/>
            <a:ext cx="2351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43CA60BD-FF7A-A998-3868-53F038C57075}"/>
              </a:ext>
            </a:extLst>
          </p:cNvPr>
          <p:cNvCxnSpPr>
            <a:cxnSpLocks/>
          </p:cNvCxnSpPr>
          <p:nvPr/>
        </p:nvCxnSpPr>
        <p:spPr>
          <a:xfrm flipH="1">
            <a:off x="4112522" y="4676475"/>
            <a:ext cx="4021" cy="1326607"/>
          </a:xfrm>
          <a:prstGeom prst="line">
            <a:avLst/>
          </a:prstGeom>
        </p:spPr>
        <p:style>
          <a:lnRef idx="1">
            <a:schemeClr val="accent1"/>
          </a:lnRef>
          <a:fillRef idx="0">
            <a:schemeClr val="accent1"/>
          </a:fillRef>
          <a:effectRef idx="0">
            <a:schemeClr val="accent1"/>
          </a:effectRef>
          <a:fontRef idx="minor">
            <a:schemeClr val="tx1"/>
          </a:fontRef>
        </p:style>
      </p:cxnSp>
      <p:sp>
        <p:nvSpPr>
          <p:cNvPr id="56" name="Elaborazione alternativa 55">
            <a:extLst>
              <a:ext uri="{FF2B5EF4-FFF2-40B4-BE49-F238E27FC236}">
                <a16:creationId xmlns:a16="http://schemas.microsoft.com/office/drawing/2014/main" id="{DFE70007-BA0D-009C-1A7F-984DE4C308DD}"/>
              </a:ext>
            </a:extLst>
          </p:cNvPr>
          <p:cNvSpPr/>
          <p:nvPr/>
        </p:nvSpPr>
        <p:spPr>
          <a:xfrm>
            <a:off x="4387375" y="5582539"/>
            <a:ext cx="1706466" cy="574875"/>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p>
          <a:p>
            <a:pPr algn="ctr"/>
            <a:r>
              <a:rPr lang="it-IT" sz="1200" b="1" dirty="0"/>
              <a:t>UNIT</a:t>
            </a:r>
          </a:p>
          <a:p>
            <a:pPr algn="ctr"/>
            <a:r>
              <a:rPr lang="it-IT" sz="1200" b="1" dirty="0"/>
              <a:t>Contracts with public and private bodies</a:t>
            </a:r>
          </a:p>
          <a:p>
            <a:pPr algn="ctr"/>
            <a:endParaRPr lang="it-IT" sz="1200" b="1" dirty="0"/>
          </a:p>
        </p:txBody>
      </p:sp>
      <p:sp>
        <p:nvSpPr>
          <p:cNvPr id="57" name="Elaborazione alternativa 56">
            <a:extLst>
              <a:ext uri="{FF2B5EF4-FFF2-40B4-BE49-F238E27FC236}">
                <a16:creationId xmlns:a16="http://schemas.microsoft.com/office/drawing/2014/main" id="{4187D40F-6F06-8EAA-A159-9F3926655DA8}"/>
              </a:ext>
            </a:extLst>
          </p:cNvPr>
          <p:cNvSpPr/>
          <p:nvPr/>
        </p:nvSpPr>
        <p:spPr>
          <a:xfrm>
            <a:off x="4387375" y="6262664"/>
            <a:ext cx="1725939" cy="560719"/>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p>
          <a:p>
            <a:pPr algn="ctr"/>
            <a:r>
              <a:rPr lang="it-IT" sz="1200" b="1" dirty="0"/>
              <a:t>UNIT</a:t>
            </a:r>
          </a:p>
          <a:p>
            <a:pPr algn="ctr"/>
            <a:r>
              <a:rPr lang="it-IT" sz="1200" b="1" dirty="0"/>
              <a:t>Affiliated </a:t>
            </a:r>
            <a:r>
              <a:rPr lang="it-IT" sz="1200" b="1" dirty="0" err="1"/>
              <a:t>entities</a:t>
            </a:r>
            <a:endParaRPr lang="it-IT" sz="1200" b="1" dirty="0"/>
          </a:p>
          <a:p>
            <a:pPr algn="ctr"/>
            <a:endParaRPr lang="it-IT" sz="1200" b="1" dirty="0"/>
          </a:p>
        </p:txBody>
      </p:sp>
      <p:sp>
        <p:nvSpPr>
          <p:cNvPr id="58" name="Elaborazione alternativa 57">
            <a:extLst>
              <a:ext uri="{FF2B5EF4-FFF2-40B4-BE49-F238E27FC236}">
                <a16:creationId xmlns:a16="http://schemas.microsoft.com/office/drawing/2014/main" id="{B0CD349A-9E52-143F-D49C-0DE25A758669}"/>
              </a:ext>
            </a:extLst>
          </p:cNvPr>
          <p:cNvSpPr/>
          <p:nvPr/>
        </p:nvSpPr>
        <p:spPr>
          <a:xfrm>
            <a:off x="4367902" y="4896440"/>
            <a:ext cx="1725939" cy="598292"/>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p>
          <a:p>
            <a:pPr algn="ctr"/>
            <a:r>
              <a:rPr lang="it-IT" sz="1200" b="1" dirty="0"/>
              <a:t>UNIT</a:t>
            </a:r>
          </a:p>
          <a:p>
            <a:pPr algn="ctr"/>
            <a:r>
              <a:rPr lang="it-IT" sz="1200" b="1" dirty="0"/>
              <a:t>Company placements and career service</a:t>
            </a:r>
          </a:p>
          <a:p>
            <a:pPr algn="ctr"/>
            <a:endParaRPr lang="it-IT" sz="1200" b="1" dirty="0"/>
          </a:p>
        </p:txBody>
      </p:sp>
      <p:cxnSp>
        <p:nvCxnSpPr>
          <p:cNvPr id="59" name="Connettore diritto 58">
            <a:extLst>
              <a:ext uri="{FF2B5EF4-FFF2-40B4-BE49-F238E27FC236}">
                <a16:creationId xmlns:a16="http://schemas.microsoft.com/office/drawing/2014/main" id="{F842D5A1-69E4-416B-992F-C408B98C6F62}"/>
              </a:ext>
            </a:extLst>
          </p:cNvPr>
          <p:cNvCxnSpPr>
            <a:cxnSpLocks/>
          </p:cNvCxnSpPr>
          <p:nvPr/>
        </p:nvCxnSpPr>
        <p:spPr>
          <a:xfrm>
            <a:off x="6694348" y="5045458"/>
            <a:ext cx="350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B45C3F69-AD1C-D600-07B0-DA80FF7BB510}"/>
              </a:ext>
            </a:extLst>
          </p:cNvPr>
          <p:cNvCxnSpPr/>
          <p:nvPr/>
        </p:nvCxnSpPr>
        <p:spPr>
          <a:xfrm>
            <a:off x="6696620" y="5757420"/>
            <a:ext cx="350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nettore diritto 61">
            <a:extLst>
              <a:ext uri="{FF2B5EF4-FFF2-40B4-BE49-F238E27FC236}">
                <a16:creationId xmlns:a16="http://schemas.microsoft.com/office/drawing/2014/main" id="{2B3DEF22-05BE-E99D-5E63-6200BEB86CAA}"/>
              </a:ext>
            </a:extLst>
          </p:cNvPr>
          <p:cNvCxnSpPr/>
          <p:nvPr/>
        </p:nvCxnSpPr>
        <p:spPr>
          <a:xfrm>
            <a:off x="6348480" y="4714459"/>
            <a:ext cx="0" cy="1872635"/>
          </a:xfrm>
          <a:prstGeom prst="line">
            <a:avLst/>
          </a:prstGeom>
        </p:spPr>
        <p:style>
          <a:lnRef idx="1">
            <a:schemeClr val="accent1"/>
          </a:lnRef>
          <a:fillRef idx="0">
            <a:schemeClr val="accent1"/>
          </a:fillRef>
          <a:effectRef idx="0">
            <a:schemeClr val="accent1"/>
          </a:effectRef>
          <a:fontRef idx="minor">
            <a:schemeClr val="tx1"/>
          </a:fontRef>
        </p:style>
      </p:cxnSp>
      <p:sp>
        <p:nvSpPr>
          <p:cNvPr id="63" name="Elaborazione alternativa 62">
            <a:extLst>
              <a:ext uri="{FF2B5EF4-FFF2-40B4-BE49-F238E27FC236}">
                <a16:creationId xmlns:a16="http://schemas.microsoft.com/office/drawing/2014/main" id="{106F5564-111F-CA44-8792-B517ABC3297A}"/>
              </a:ext>
            </a:extLst>
          </p:cNvPr>
          <p:cNvSpPr/>
          <p:nvPr/>
        </p:nvSpPr>
        <p:spPr>
          <a:xfrm>
            <a:off x="9731299" y="3790403"/>
            <a:ext cx="1785485" cy="904281"/>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b="1" dirty="0"/>
              <a:t>SECTOR</a:t>
            </a:r>
          </a:p>
          <a:p>
            <a:pPr algn="ctr"/>
            <a:r>
              <a:rPr lang="it-IT" sz="1300" b="1" dirty="0"/>
              <a:t>Internationalization</a:t>
            </a:r>
          </a:p>
          <a:p>
            <a:pPr algn="ctr"/>
            <a:endParaRPr lang="it-IT" sz="1300" b="1" dirty="0"/>
          </a:p>
        </p:txBody>
      </p:sp>
      <p:sp>
        <p:nvSpPr>
          <p:cNvPr id="2048" name="Elaborazione alternativa 2047">
            <a:extLst>
              <a:ext uri="{FF2B5EF4-FFF2-40B4-BE49-F238E27FC236}">
                <a16:creationId xmlns:a16="http://schemas.microsoft.com/office/drawing/2014/main" id="{3736B5A0-200D-72F8-2D6E-D50567D29EE7}"/>
              </a:ext>
            </a:extLst>
          </p:cNvPr>
          <p:cNvSpPr/>
          <p:nvPr/>
        </p:nvSpPr>
        <p:spPr>
          <a:xfrm>
            <a:off x="6600601" y="5639401"/>
            <a:ext cx="1706466" cy="903622"/>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t>UNIT</a:t>
            </a:r>
          </a:p>
          <a:p>
            <a:pPr algn="ctr"/>
            <a:r>
              <a:rPr lang="it-IT" sz="1200" b="1" dirty="0"/>
              <a:t>Cultural initiatives, science outreach</a:t>
            </a:r>
          </a:p>
          <a:p>
            <a:pPr algn="ctr"/>
            <a:r>
              <a:rPr lang="it-IT" sz="1200" b="1" dirty="0"/>
              <a:t>Clab, O.I., merchandising</a:t>
            </a:r>
          </a:p>
        </p:txBody>
      </p:sp>
      <p:sp>
        <p:nvSpPr>
          <p:cNvPr id="2050" name="Elaborazione alternativa 2049">
            <a:extLst>
              <a:ext uri="{FF2B5EF4-FFF2-40B4-BE49-F238E27FC236}">
                <a16:creationId xmlns:a16="http://schemas.microsoft.com/office/drawing/2014/main" id="{8EA3560D-1D27-3DF6-9D09-64FD43106AA1}"/>
              </a:ext>
            </a:extLst>
          </p:cNvPr>
          <p:cNvSpPr/>
          <p:nvPr/>
        </p:nvSpPr>
        <p:spPr>
          <a:xfrm>
            <a:off x="6581128" y="4953302"/>
            <a:ext cx="1725939" cy="598292"/>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p>
          <a:p>
            <a:pPr algn="ctr"/>
            <a:r>
              <a:rPr lang="it-IT" sz="1200" b="1" dirty="0"/>
              <a:t>UNIT</a:t>
            </a:r>
          </a:p>
          <a:p>
            <a:pPr algn="ctr"/>
            <a:r>
              <a:rPr lang="it-IT" sz="1200" b="1" dirty="0"/>
              <a:t>Social web and portal</a:t>
            </a:r>
          </a:p>
          <a:p>
            <a:pPr algn="ctr"/>
            <a:endParaRPr lang="it-IT" sz="1200" b="1" dirty="0"/>
          </a:p>
        </p:txBody>
      </p:sp>
      <p:cxnSp>
        <p:nvCxnSpPr>
          <p:cNvPr id="2052" name="Connettore diritto 2051">
            <a:extLst>
              <a:ext uri="{FF2B5EF4-FFF2-40B4-BE49-F238E27FC236}">
                <a16:creationId xmlns:a16="http://schemas.microsoft.com/office/drawing/2014/main" id="{97E81AF7-0A9D-7A9B-68CA-3397E7D57416}"/>
              </a:ext>
            </a:extLst>
          </p:cNvPr>
          <p:cNvCxnSpPr>
            <a:cxnSpLocks/>
          </p:cNvCxnSpPr>
          <p:nvPr/>
        </p:nvCxnSpPr>
        <p:spPr>
          <a:xfrm>
            <a:off x="8309339" y="6046298"/>
            <a:ext cx="2614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3" name="Connettore diritto 2052">
            <a:extLst>
              <a:ext uri="{FF2B5EF4-FFF2-40B4-BE49-F238E27FC236}">
                <a16:creationId xmlns:a16="http://schemas.microsoft.com/office/drawing/2014/main" id="{EB62160E-F116-378F-42CD-8FF26254AEC2}"/>
              </a:ext>
            </a:extLst>
          </p:cNvPr>
          <p:cNvCxnSpPr>
            <a:cxnSpLocks/>
          </p:cNvCxnSpPr>
          <p:nvPr/>
        </p:nvCxnSpPr>
        <p:spPr>
          <a:xfrm flipH="1">
            <a:off x="8589003" y="4727250"/>
            <a:ext cx="2" cy="13326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4" name="Connettore diritto 2053">
            <a:extLst>
              <a:ext uri="{FF2B5EF4-FFF2-40B4-BE49-F238E27FC236}">
                <a16:creationId xmlns:a16="http://schemas.microsoft.com/office/drawing/2014/main" id="{B5B976DE-F287-F528-3B9E-E674CDA6486A}"/>
              </a:ext>
            </a:extLst>
          </p:cNvPr>
          <p:cNvCxnSpPr>
            <a:cxnSpLocks/>
          </p:cNvCxnSpPr>
          <p:nvPr/>
        </p:nvCxnSpPr>
        <p:spPr>
          <a:xfrm>
            <a:off x="6093851" y="5195587"/>
            <a:ext cx="252357" cy="1"/>
          </a:xfrm>
          <a:prstGeom prst="line">
            <a:avLst/>
          </a:prstGeom>
        </p:spPr>
        <p:style>
          <a:lnRef idx="1">
            <a:schemeClr val="accent1"/>
          </a:lnRef>
          <a:fillRef idx="0">
            <a:schemeClr val="accent1"/>
          </a:fillRef>
          <a:effectRef idx="0">
            <a:schemeClr val="accent1"/>
          </a:effectRef>
          <a:fontRef idx="minor">
            <a:schemeClr val="tx1"/>
          </a:fontRef>
        </p:style>
      </p:cxnSp>
      <p:sp>
        <p:nvSpPr>
          <p:cNvPr id="2058" name="Elaborazione alternativa 2057">
            <a:extLst>
              <a:ext uri="{FF2B5EF4-FFF2-40B4-BE49-F238E27FC236}">
                <a16:creationId xmlns:a16="http://schemas.microsoft.com/office/drawing/2014/main" id="{2F5AB76E-8B38-6D88-048C-FDD1C908759C}"/>
              </a:ext>
            </a:extLst>
          </p:cNvPr>
          <p:cNvSpPr/>
          <p:nvPr/>
        </p:nvSpPr>
        <p:spPr>
          <a:xfrm>
            <a:off x="8777491" y="5579513"/>
            <a:ext cx="1706466" cy="574875"/>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p>
          <a:p>
            <a:pPr algn="ctr"/>
            <a:r>
              <a:rPr lang="it-IT" sz="1200" b="1" dirty="0"/>
              <a:t>UNIT</a:t>
            </a:r>
          </a:p>
          <a:p>
            <a:pPr algn="ctr"/>
            <a:r>
              <a:rPr lang="it-IT" sz="1200" b="1" dirty="0"/>
              <a:t>Incoming Students</a:t>
            </a:r>
          </a:p>
          <a:p>
            <a:pPr algn="ctr"/>
            <a:endParaRPr lang="it-IT" sz="1200" b="1" dirty="0"/>
          </a:p>
        </p:txBody>
      </p:sp>
      <p:sp>
        <p:nvSpPr>
          <p:cNvPr id="2059" name="Elaborazione alternativa 2058">
            <a:extLst>
              <a:ext uri="{FF2B5EF4-FFF2-40B4-BE49-F238E27FC236}">
                <a16:creationId xmlns:a16="http://schemas.microsoft.com/office/drawing/2014/main" id="{57847583-C16D-20D6-5A0E-75BC357D343E}"/>
              </a:ext>
            </a:extLst>
          </p:cNvPr>
          <p:cNvSpPr/>
          <p:nvPr/>
        </p:nvSpPr>
        <p:spPr>
          <a:xfrm>
            <a:off x="8777491" y="6259638"/>
            <a:ext cx="1725939" cy="560719"/>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p>
          <a:p>
            <a:pPr algn="ctr"/>
            <a:r>
              <a:rPr lang="it-IT" sz="1200" b="1" dirty="0"/>
              <a:t>UNIT</a:t>
            </a:r>
          </a:p>
          <a:p>
            <a:pPr algn="ctr"/>
            <a:r>
              <a:rPr lang="it-IT" sz="1200" b="1" dirty="0"/>
              <a:t>Outgoing Students</a:t>
            </a:r>
          </a:p>
          <a:p>
            <a:pPr algn="ctr"/>
            <a:endParaRPr lang="it-IT" sz="1200" b="1" dirty="0"/>
          </a:p>
        </p:txBody>
      </p:sp>
      <p:sp>
        <p:nvSpPr>
          <p:cNvPr id="2060" name="Elaborazione alternativa 2059">
            <a:extLst>
              <a:ext uri="{FF2B5EF4-FFF2-40B4-BE49-F238E27FC236}">
                <a16:creationId xmlns:a16="http://schemas.microsoft.com/office/drawing/2014/main" id="{A2AA852B-CAEA-147F-1264-7A008500EAAB}"/>
              </a:ext>
            </a:extLst>
          </p:cNvPr>
          <p:cNvSpPr/>
          <p:nvPr/>
        </p:nvSpPr>
        <p:spPr>
          <a:xfrm>
            <a:off x="8758019" y="4893414"/>
            <a:ext cx="1706466" cy="598292"/>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p>
          <a:p>
            <a:pPr algn="ctr"/>
            <a:r>
              <a:rPr lang="it-IT" sz="1200" b="1" dirty="0"/>
              <a:t>UNIT</a:t>
            </a:r>
          </a:p>
          <a:p>
            <a:pPr algn="ctr"/>
            <a:r>
              <a:rPr lang="it-IT" sz="1200" b="1" dirty="0"/>
              <a:t>Cooperation and Networks</a:t>
            </a:r>
          </a:p>
          <a:p>
            <a:pPr algn="ctr"/>
            <a:endParaRPr lang="it-IT" sz="1200" b="1" dirty="0"/>
          </a:p>
        </p:txBody>
      </p:sp>
      <p:sp>
        <p:nvSpPr>
          <p:cNvPr id="2061" name="Elaborazione alternativa 2060">
            <a:extLst>
              <a:ext uri="{FF2B5EF4-FFF2-40B4-BE49-F238E27FC236}">
                <a16:creationId xmlns:a16="http://schemas.microsoft.com/office/drawing/2014/main" id="{C597F818-051C-1A5D-5CA7-931567F7B64E}"/>
              </a:ext>
            </a:extLst>
          </p:cNvPr>
          <p:cNvSpPr/>
          <p:nvPr/>
        </p:nvSpPr>
        <p:spPr>
          <a:xfrm>
            <a:off x="10718350" y="5567153"/>
            <a:ext cx="1387593" cy="903621"/>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p>
          <a:p>
            <a:pPr algn="ctr"/>
            <a:r>
              <a:rPr lang="it-IT" sz="1200" b="1" dirty="0"/>
              <a:t>UNIT</a:t>
            </a:r>
          </a:p>
          <a:p>
            <a:pPr algn="ctr"/>
            <a:r>
              <a:rPr lang="it-IT" sz="1200" b="1" dirty="0"/>
              <a:t>Promotion and communication of international training offer</a:t>
            </a:r>
          </a:p>
          <a:p>
            <a:pPr algn="ctr"/>
            <a:endParaRPr lang="it-IT" sz="1200" b="1" dirty="0"/>
          </a:p>
        </p:txBody>
      </p:sp>
      <p:sp>
        <p:nvSpPr>
          <p:cNvPr id="2062" name="Elaborazione alternativa 2061">
            <a:extLst>
              <a:ext uri="{FF2B5EF4-FFF2-40B4-BE49-F238E27FC236}">
                <a16:creationId xmlns:a16="http://schemas.microsoft.com/office/drawing/2014/main" id="{93AE5769-16CC-AC78-8D42-257A4324B38C}"/>
              </a:ext>
            </a:extLst>
          </p:cNvPr>
          <p:cNvSpPr/>
          <p:nvPr/>
        </p:nvSpPr>
        <p:spPr>
          <a:xfrm>
            <a:off x="10718350" y="4893414"/>
            <a:ext cx="1387593" cy="598292"/>
          </a:xfrm>
          <a:prstGeom prst="flowChartAlternateProcess">
            <a:avLst/>
          </a:prstGeom>
          <a:solidFill>
            <a:srgbClr val="3A6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p>
          <a:p>
            <a:pPr algn="ctr"/>
            <a:r>
              <a:rPr lang="it-IT" sz="1200" b="1" dirty="0"/>
              <a:t>UNIT</a:t>
            </a:r>
          </a:p>
          <a:p>
            <a:pPr algn="ctr"/>
            <a:r>
              <a:rPr lang="it-IT" sz="1200" b="1" dirty="0"/>
              <a:t>Projects and funding</a:t>
            </a:r>
          </a:p>
          <a:p>
            <a:pPr algn="ctr"/>
            <a:endParaRPr lang="it-IT" sz="1200" b="1" dirty="0"/>
          </a:p>
        </p:txBody>
      </p:sp>
      <p:cxnSp>
        <p:nvCxnSpPr>
          <p:cNvPr id="2064" name="Connettore diritto 2063">
            <a:extLst>
              <a:ext uri="{FF2B5EF4-FFF2-40B4-BE49-F238E27FC236}">
                <a16:creationId xmlns:a16="http://schemas.microsoft.com/office/drawing/2014/main" id="{0E07D260-C458-49A4-DC9C-74A9F0F32995}"/>
              </a:ext>
            </a:extLst>
          </p:cNvPr>
          <p:cNvCxnSpPr>
            <a:cxnSpLocks/>
          </p:cNvCxnSpPr>
          <p:nvPr/>
        </p:nvCxnSpPr>
        <p:spPr>
          <a:xfrm>
            <a:off x="1781150" y="5932570"/>
            <a:ext cx="1727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5" name="Connettore diritto 2064">
            <a:extLst>
              <a:ext uri="{FF2B5EF4-FFF2-40B4-BE49-F238E27FC236}">
                <a16:creationId xmlns:a16="http://schemas.microsoft.com/office/drawing/2014/main" id="{71A4CC3A-4E76-D788-C23E-8D1C69569E22}"/>
              </a:ext>
            </a:extLst>
          </p:cNvPr>
          <p:cNvCxnSpPr>
            <a:cxnSpLocks/>
          </p:cNvCxnSpPr>
          <p:nvPr/>
        </p:nvCxnSpPr>
        <p:spPr>
          <a:xfrm>
            <a:off x="1781148" y="6560366"/>
            <a:ext cx="1727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7" name="Connettore diritto 2066">
            <a:extLst>
              <a:ext uri="{FF2B5EF4-FFF2-40B4-BE49-F238E27FC236}">
                <a16:creationId xmlns:a16="http://schemas.microsoft.com/office/drawing/2014/main" id="{134C2675-DEDE-F132-91ED-71DD8037AC14}"/>
              </a:ext>
            </a:extLst>
          </p:cNvPr>
          <p:cNvCxnSpPr>
            <a:cxnSpLocks/>
          </p:cNvCxnSpPr>
          <p:nvPr/>
        </p:nvCxnSpPr>
        <p:spPr>
          <a:xfrm>
            <a:off x="3857883" y="5989434"/>
            <a:ext cx="2351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1" name="Connettore diritto 2070">
            <a:extLst>
              <a:ext uri="{FF2B5EF4-FFF2-40B4-BE49-F238E27FC236}">
                <a16:creationId xmlns:a16="http://schemas.microsoft.com/office/drawing/2014/main" id="{C314803E-C893-1CAF-B964-7C8EB212FCB9}"/>
              </a:ext>
            </a:extLst>
          </p:cNvPr>
          <p:cNvCxnSpPr>
            <a:cxnSpLocks/>
          </p:cNvCxnSpPr>
          <p:nvPr/>
        </p:nvCxnSpPr>
        <p:spPr>
          <a:xfrm>
            <a:off x="6082478" y="5893900"/>
            <a:ext cx="25235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2" name="Connettore diritto 2071">
            <a:extLst>
              <a:ext uri="{FF2B5EF4-FFF2-40B4-BE49-F238E27FC236}">
                <a16:creationId xmlns:a16="http://schemas.microsoft.com/office/drawing/2014/main" id="{992ACE23-A489-22A0-60A9-F29BD442FF5B}"/>
              </a:ext>
            </a:extLst>
          </p:cNvPr>
          <p:cNvCxnSpPr>
            <a:cxnSpLocks/>
          </p:cNvCxnSpPr>
          <p:nvPr/>
        </p:nvCxnSpPr>
        <p:spPr>
          <a:xfrm>
            <a:off x="6096123" y="6576287"/>
            <a:ext cx="25235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5" name="Connettore diritto 2074">
            <a:extLst>
              <a:ext uri="{FF2B5EF4-FFF2-40B4-BE49-F238E27FC236}">
                <a16:creationId xmlns:a16="http://schemas.microsoft.com/office/drawing/2014/main" id="{0927E33A-FF61-8B2F-4D72-F182516B4C1B}"/>
              </a:ext>
            </a:extLst>
          </p:cNvPr>
          <p:cNvCxnSpPr>
            <a:cxnSpLocks/>
          </p:cNvCxnSpPr>
          <p:nvPr/>
        </p:nvCxnSpPr>
        <p:spPr>
          <a:xfrm>
            <a:off x="8311611" y="5270648"/>
            <a:ext cx="2614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8" name="Connettore diritto 2077">
            <a:extLst>
              <a:ext uri="{FF2B5EF4-FFF2-40B4-BE49-F238E27FC236}">
                <a16:creationId xmlns:a16="http://schemas.microsoft.com/office/drawing/2014/main" id="{44772B6B-8167-9CE3-AB52-6AD340B30BD2}"/>
              </a:ext>
            </a:extLst>
          </p:cNvPr>
          <p:cNvCxnSpPr>
            <a:cxnSpLocks/>
          </p:cNvCxnSpPr>
          <p:nvPr/>
        </p:nvCxnSpPr>
        <p:spPr>
          <a:xfrm>
            <a:off x="10592966" y="4689438"/>
            <a:ext cx="0" cy="1872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8" name="Connettore diritto 2087">
            <a:extLst>
              <a:ext uri="{FF2B5EF4-FFF2-40B4-BE49-F238E27FC236}">
                <a16:creationId xmlns:a16="http://schemas.microsoft.com/office/drawing/2014/main" id="{809D8A2E-2CF7-7174-1562-536263F40BAC}"/>
              </a:ext>
            </a:extLst>
          </p:cNvPr>
          <p:cNvCxnSpPr>
            <a:stCxn id="2060" idx="3"/>
            <a:endCxn id="2062" idx="1"/>
          </p:cNvCxnSpPr>
          <p:nvPr/>
        </p:nvCxnSpPr>
        <p:spPr>
          <a:xfrm>
            <a:off x="10464485" y="5192560"/>
            <a:ext cx="2538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4" name="Connettore diritto 2093">
            <a:extLst>
              <a:ext uri="{FF2B5EF4-FFF2-40B4-BE49-F238E27FC236}">
                <a16:creationId xmlns:a16="http://schemas.microsoft.com/office/drawing/2014/main" id="{14FBBD12-B772-989A-618D-72C08DD74060}"/>
              </a:ext>
            </a:extLst>
          </p:cNvPr>
          <p:cNvCxnSpPr>
            <a:cxnSpLocks/>
          </p:cNvCxnSpPr>
          <p:nvPr/>
        </p:nvCxnSpPr>
        <p:spPr>
          <a:xfrm flipV="1">
            <a:off x="10476134" y="6567293"/>
            <a:ext cx="10823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8" name="Connettore diritto 2097">
            <a:extLst>
              <a:ext uri="{FF2B5EF4-FFF2-40B4-BE49-F238E27FC236}">
                <a16:creationId xmlns:a16="http://schemas.microsoft.com/office/drawing/2014/main" id="{ABA51784-5F83-CD8E-1916-823D546E80EA}"/>
              </a:ext>
            </a:extLst>
          </p:cNvPr>
          <p:cNvCxnSpPr>
            <a:cxnSpLocks/>
          </p:cNvCxnSpPr>
          <p:nvPr/>
        </p:nvCxnSpPr>
        <p:spPr>
          <a:xfrm flipV="1">
            <a:off x="10478407" y="5873529"/>
            <a:ext cx="10823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9" name="Connettore diritto 2098">
            <a:extLst>
              <a:ext uri="{FF2B5EF4-FFF2-40B4-BE49-F238E27FC236}">
                <a16:creationId xmlns:a16="http://schemas.microsoft.com/office/drawing/2014/main" id="{2999664B-612E-AAFF-7617-0950842472E3}"/>
              </a:ext>
            </a:extLst>
          </p:cNvPr>
          <p:cNvCxnSpPr>
            <a:cxnSpLocks/>
          </p:cNvCxnSpPr>
          <p:nvPr/>
        </p:nvCxnSpPr>
        <p:spPr>
          <a:xfrm flipV="1">
            <a:off x="10589863" y="6025929"/>
            <a:ext cx="10823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4" name="Connettore diritto 2103">
            <a:extLst>
              <a:ext uri="{FF2B5EF4-FFF2-40B4-BE49-F238E27FC236}">
                <a16:creationId xmlns:a16="http://schemas.microsoft.com/office/drawing/2014/main" id="{1F16D77B-196E-8C55-0CFF-3CA69DD61901}"/>
              </a:ext>
            </a:extLst>
          </p:cNvPr>
          <p:cNvCxnSpPr>
            <a:cxnSpLocks/>
          </p:cNvCxnSpPr>
          <p:nvPr/>
        </p:nvCxnSpPr>
        <p:spPr>
          <a:xfrm>
            <a:off x="4127614" y="3519167"/>
            <a:ext cx="0" cy="236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5" name="Connettore diritto 2104">
            <a:extLst>
              <a:ext uri="{FF2B5EF4-FFF2-40B4-BE49-F238E27FC236}">
                <a16:creationId xmlns:a16="http://schemas.microsoft.com/office/drawing/2014/main" id="{7AD7389E-8666-4F42-4119-FE3749EC8B32}"/>
              </a:ext>
            </a:extLst>
          </p:cNvPr>
          <p:cNvCxnSpPr/>
          <p:nvPr/>
        </p:nvCxnSpPr>
        <p:spPr>
          <a:xfrm>
            <a:off x="8561699" y="3521438"/>
            <a:ext cx="0" cy="236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1" name="Connettore diritto 2110">
            <a:extLst>
              <a:ext uri="{FF2B5EF4-FFF2-40B4-BE49-F238E27FC236}">
                <a16:creationId xmlns:a16="http://schemas.microsoft.com/office/drawing/2014/main" id="{0A8B7E10-3668-DC0D-2AA8-9313B6236080}"/>
              </a:ext>
            </a:extLst>
          </p:cNvPr>
          <p:cNvCxnSpPr/>
          <p:nvPr/>
        </p:nvCxnSpPr>
        <p:spPr>
          <a:xfrm>
            <a:off x="6346208" y="2471366"/>
            <a:ext cx="0" cy="10647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725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C62FB9-3615-4290-AD1C-D5C6A4DDE7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000" b="0" i="0" u="none" strike="noStrike" cap="none" normalizeH="0" baseline="0">
                <a:ln>
                  <a:noFill/>
                </a:ln>
                <a:solidFill>
                  <a:srgbClr val="074B87"/>
                </a:solidFill>
                <a:effectLst/>
                <a:latin typeface="Montserrat SemiBold"/>
                <a:ea typeface="ヒラギノ角ゴ Pro W3"/>
                <a:cs typeface="Times New Roman" panose="02020603050405020304" pitchFamily="18"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049" name="Immagine 184" descr="Immagine che contiene testo&#10;&#10;Descrizione generata automaticamente">
            <a:extLst>
              <a:ext uri="{FF2B5EF4-FFF2-40B4-BE49-F238E27FC236}">
                <a16:creationId xmlns:a16="http://schemas.microsoft.com/office/drawing/2014/main" id="{1DB23BBA-5720-44F2-8F61-E66F5730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3" y="9525"/>
            <a:ext cx="3152253" cy="1190804"/>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80BA9116-6816-46F8-BC3B-D399A91D8BF5}"/>
              </a:ext>
            </a:extLst>
          </p:cNvPr>
          <p:cNvSpPr txBox="1"/>
          <p:nvPr/>
        </p:nvSpPr>
        <p:spPr>
          <a:xfrm>
            <a:off x="2743200" y="3244334"/>
            <a:ext cx="7863840" cy="523220"/>
          </a:xfrm>
          <a:prstGeom prst="rect">
            <a:avLst/>
          </a:prstGeom>
          <a:noFill/>
        </p:spPr>
        <p:txBody>
          <a:bodyPr wrap="square">
            <a:spAutoFit/>
          </a:bodyPr>
          <a:lstStyle/>
          <a:p>
            <a:r>
              <a:rPr lang="it-IT" sz="2800" dirty="0">
                <a:hlinkClick r:id="rId4"/>
              </a:rPr>
              <a:t>https://www.youtube.com/watch?v=jqMgDxrU8CA</a:t>
            </a:r>
            <a:endParaRPr lang="it-IT" sz="2800" dirty="0"/>
          </a:p>
        </p:txBody>
      </p:sp>
      <p:sp>
        <p:nvSpPr>
          <p:cNvPr id="4" name="CasellaDiTesto 3">
            <a:extLst>
              <a:ext uri="{FF2B5EF4-FFF2-40B4-BE49-F238E27FC236}">
                <a16:creationId xmlns:a16="http://schemas.microsoft.com/office/drawing/2014/main" id="{C7EC6317-1B8A-9A29-FF0C-EB5F6A076370}"/>
              </a:ext>
            </a:extLst>
          </p:cNvPr>
          <p:cNvSpPr txBox="1"/>
          <p:nvPr/>
        </p:nvSpPr>
        <p:spPr>
          <a:xfrm>
            <a:off x="2743199" y="4379451"/>
            <a:ext cx="7725103" cy="523220"/>
          </a:xfrm>
          <a:prstGeom prst="rect">
            <a:avLst/>
          </a:prstGeom>
          <a:noFill/>
        </p:spPr>
        <p:txBody>
          <a:bodyPr wrap="square">
            <a:spAutoFit/>
          </a:bodyPr>
          <a:lstStyle/>
          <a:p>
            <a:r>
              <a:rPr lang="it-IT" sz="2800" dirty="0">
                <a:hlinkClick r:id="rId5"/>
              </a:rPr>
              <a:t>Qui ad UniPa noi facciamo così [</a:t>
            </a:r>
            <a:r>
              <a:rPr lang="it-IT" sz="2800" dirty="0" err="1">
                <a:hlinkClick r:id="rId5"/>
              </a:rPr>
              <a:t>ShV</a:t>
            </a:r>
            <a:r>
              <a:rPr lang="it-IT" sz="2800" dirty="0">
                <a:hlinkClick r:id="rId5"/>
              </a:rPr>
              <a:t> - ENG - HD]</a:t>
            </a:r>
            <a:endParaRPr lang="it-IT" sz="2800" dirty="0">
              <a:solidFill>
                <a:schemeClr val="accent2">
                  <a:lumMod val="50000"/>
                </a:schemeClr>
              </a:solidFill>
            </a:endParaRPr>
          </a:p>
        </p:txBody>
      </p:sp>
    </p:spTree>
    <p:extLst>
      <p:ext uri="{BB962C8B-B14F-4D97-AF65-F5344CB8AC3E}">
        <p14:creationId xmlns:p14="http://schemas.microsoft.com/office/powerpoint/2010/main" val="1373706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C62FB9-3615-4290-AD1C-D5C6A4DDE7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000" b="0" i="0" u="none" strike="noStrike" cap="none" normalizeH="0" baseline="0">
                <a:ln>
                  <a:noFill/>
                </a:ln>
                <a:solidFill>
                  <a:srgbClr val="074B87"/>
                </a:solidFill>
                <a:effectLst/>
                <a:latin typeface="Montserrat SemiBold"/>
                <a:ea typeface="ヒラギノ角ゴ Pro W3"/>
                <a:cs typeface="Times New Roman" panose="02020603050405020304" pitchFamily="18"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049" name="Immagine 184" descr="Immagine che contiene testo&#10;&#10;Descrizione generata automaticamente">
            <a:extLst>
              <a:ext uri="{FF2B5EF4-FFF2-40B4-BE49-F238E27FC236}">
                <a16:creationId xmlns:a16="http://schemas.microsoft.com/office/drawing/2014/main" id="{1DB23BBA-5720-44F2-8F61-E66F5730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3" y="9525"/>
            <a:ext cx="3152253" cy="11908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4">
            <a:extLst>
              <a:ext uri="{FF2B5EF4-FFF2-40B4-BE49-F238E27FC236}">
                <a16:creationId xmlns:a16="http://schemas.microsoft.com/office/drawing/2014/main" id="{5363D302-C13F-4EE3-8D09-56385D905AF0}"/>
              </a:ext>
            </a:extLst>
          </p:cNvPr>
          <p:cNvGraphicFramePr>
            <a:graphicFrameLocks noGrp="1"/>
          </p:cNvGraphicFramePr>
          <p:nvPr>
            <p:extLst>
              <p:ext uri="{D42A27DB-BD31-4B8C-83A1-F6EECF244321}">
                <p14:modId xmlns:p14="http://schemas.microsoft.com/office/powerpoint/2010/main" val="1340554850"/>
              </p:ext>
            </p:extLst>
          </p:nvPr>
        </p:nvGraphicFramePr>
        <p:xfrm>
          <a:off x="356104" y="1456800"/>
          <a:ext cx="10058758" cy="4297680"/>
        </p:xfrm>
        <a:graphic>
          <a:graphicData uri="http://schemas.openxmlformats.org/drawingml/2006/table">
            <a:tbl>
              <a:tblPr firstRow="1" bandRow="1">
                <a:tableStyleId>{5C22544A-7EE6-4342-B048-85BDC9FD1C3A}</a:tableStyleId>
              </a:tblPr>
              <a:tblGrid>
                <a:gridCol w="3296539">
                  <a:extLst>
                    <a:ext uri="{9D8B030D-6E8A-4147-A177-3AD203B41FA5}">
                      <a16:colId xmlns:a16="http://schemas.microsoft.com/office/drawing/2014/main" val="1454968823"/>
                    </a:ext>
                  </a:extLst>
                </a:gridCol>
                <a:gridCol w="6762219">
                  <a:extLst>
                    <a:ext uri="{9D8B030D-6E8A-4147-A177-3AD203B41FA5}">
                      <a16:colId xmlns:a16="http://schemas.microsoft.com/office/drawing/2014/main" val="2662086522"/>
                    </a:ext>
                  </a:extLst>
                </a:gridCol>
              </a:tblGrid>
              <a:tr h="0">
                <a:tc gridSpan="2">
                  <a:txBody>
                    <a:bodyPr/>
                    <a:lstStyle/>
                    <a:p>
                      <a:pPr algn="ctr"/>
                      <a:endParaRPr lang="it-IT" sz="600" dirty="0"/>
                    </a:p>
                    <a:p>
                      <a:pPr algn="ctr"/>
                      <a:r>
                        <a:rPr lang="it-IT" sz="2400" dirty="0"/>
                        <a:t>UNIPA IN FIGURES / </a:t>
                      </a:r>
                      <a:r>
                        <a:rPr lang="it-IT" sz="2400" dirty="0" err="1"/>
                        <a:t>Education</a:t>
                      </a:r>
                      <a:r>
                        <a:rPr lang="it-IT" sz="2400" dirty="0"/>
                        <a:t> and </a:t>
                      </a:r>
                      <a:r>
                        <a:rPr lang="it-IT" sz="2400" dirty="0" err="1"/>
                        <a:t>internationalization</a:t>
                      </a:r>
                      <a:endParaRPr lang="it-IT" sz="2400" dirty="0"/>
                    </a:p>
                    <a:p>
                      <a:pPr algn="ctr"/>
                      <a:endParaRPr lang="it-IT" sz="600" dirty="0"/>
                    </a:p>
                  </a:txBody>
                  <a:tcPr>
                    <a:solidFill>
                      <a:srgbClr val="3A6D89"/>
                    </a:solidFill>
                  </a:tcPr>
                </a:tc>
                <a:tc hMerge="1">
                  <a:txBody>
                    <a:bodyPr/>
                    <a:lstStyle/>
                    <a:p>
                      <a:endParaRPr lang="it-IT" dirty="0"/>
                    </a:p>
                  </a:txBody>
                  <a:tcPr>
                    <a:solidFill>
                      <a:schemeClr val="bg2">
                        <a:lumMod val="75000"/>
                      </a:schemeClr>
                    </a:solidFill>
                  </a:tcPr>
                </a:tc>
                <a:extLst>
                  <a:ext uri="{0D108BD9-81ED-4DB2-BD59-A6C34878D82A}">
                    <a16:rowId xmlns:a16="http://schemas.microsoft.com/office/drawing/2014/main" val="2120081529"/>
                  </a:ext>
                </a:extLst>
              </a:tr>
              <a:tr h="370840">
                <a:tc>
                  <a:txBody>
                    <a:bodyPr/>
                    <a:lstStyle/>
                    <a:p>
                      <a:r>
                        <a:rPr lang="it-IT" sz="1800" dirty="0">
                          <a:solidFill>
                            <a:schemeClr val="bg1"/>
                          </a:solidFill>
                          <a:latin typeface="+mn-lt"/>
                        </a:rPr>
                        <a:t>Study courses in English</a:t>
                      </a:r>
                    </a:p>
                  </a:txBody>
                  <a:tcPr>
                    <a:solidFill>
                      <a:schemeClr val="bg2">
                        <a:lumMod val="50000"/>
                      </a:schemeClr>
                    </a:solidFill>
                  </a:tcPr>
                </a:tc>
                <a:tc>
                  <a:txBody>
                    <a:bodyPr/>
                    <a:lstStyle/>
                    <a:p>
                      <a:r>
                        <a:rPr lang="en-GB" sz="1800" kern="1200" dirty="0">
                          <a:solidFill>
                            <a:schemeClr val="dk1"/>
                          </a:solidFill>
                          <a:effectLst/>
                          <a:latin typeface="+mn-lt"/>
                          <a:ea typeface="+mn-ea"/>
                          <a:cs typeface="Calibri" panose="020F0502020204030204" pitchFamily="34" charset="0"/>
                        </a:rPr>
                        <a:t>10 international courses at Master and Bachelor levels</a:t>
                      </a:r>
                    </a:p>
                    <a:p>
                      <a:r>
                        <a:rPr lang="en-GB" sz="1800" kern="1200" dirty="0">
                          <a:solidFill>
                            <a:schemeClr val="dk1"/>
                          </a:solidFill>
                          <a:effectLst/>
                          <a:latin typeface="+mn-lt"/>
                          <a:ea typeface="+mn-ea"/>
                          <a:cs typeface="Calibri" panose="020F0502020204030204" pitchFamily="34" charset="0"/>
                        </a:rPr>
                        <a:t>55 double-degree study courses</a:t>
                      </a:r>
                    </a:p>
                    <a:p>
                      <a:r>
                        <a:rPr lang="en-GB" sz="1800" kern="1200" dirty="0">
                          <a:solidFill>
                            <a:schemeClr val="dk1"/>
                          </a:solidFill>
                          <a:effectLst/>
                          <a:latin typeface="+mn-lt"/>
                          <a:ea typeface="+mn-ea"/>
                          <a:cs typeface="Calibri" panose="020F0502020204030204" pitchFamily="34" charset="0"/>
                        </a:rPr>
                        <a:t>20 integrated study programmes</a:t>
                      </a:r>
                    </a:p>
                    <a:p>
                      <a:r>
                        <a:rPr lang="en-GB" sz="1800" kern="1200" dirty="0">
                          <a:solidFill>
                            <a:schemeClr val="dk1"/>
                          </a:solidFill>
                          <a:effectLst/>
                          <a:latin typeface="+mn-lt"/>
                          <a:ea typeface="+mn-ea"/>
                          <a:cs typeface="Calibri" panose="020F0502020204030204" pitchFamily="34" charset="0"/>
                        </a:rPr>
                        <a:t>&gt; 420 English-taught courses</a:t>
                      </a:r>
                      <a:endParaRPr lang="it-IT" sz="1800" kern="1200" dirty="0">
                        <a:solidFill>
                          <a:schemeClr val="dk1"/>
                        </a:solidFill>
                        <a:effectLst/>
                        <a:latin typeface="+mn-lt"/>
                        <a:cs typeface="Calibri" panose="020F0502020204030204" pitchFamily="34" charset="0"/>
                      </a:endParaRPr>
                    </a:p>
                  </a:txBody>
                  <a:tcPr>
                    <a:solidFill>
                      <a:schemeClr val="bg2">
                        <a:lumMod val="75000"/>
                      </a:schemeClr>
                    </a:solidFill>
                  </a:tcPr>
                </a:tc>
                <a:extLst>
                  <a:ext uri="{0D108BD9-81ED-4DB2-BD59-A6C34878D82A}">
                    <a16:rowId xmlns:a16="http://schemas.microsoft.com/office/drawing/2014/main" val="727644067"/>
                  </a:ext>
                </a:extLst>
              </a:tr>
              <a:tr h="370840">
                <a:tc>
                  <a:txBody>
                    <a:bodyPr/>
                    <a:lstStyle/>
                    <a:p>
                      <a:r>
                        <a:rPr lang="it-IT" sz="1800" dirty="0">
                          <a:solidFill>
                            <a:schemeClr val="bg1"/>
                          </a:solidFill>
                          <a:latin typeface="+mn-lt"/>
                        </a:rPr>
                        <a:t>International </a:t>
                      </a:r>
                      <a:r>
                        <a:rPr lang="it-IT" sz="1800" dirty="0" err="1">
                          <a:solidFill>
                            <a:schemeClr val="bg1"/>
                          </a:solidFill>
                          <a:latin typeface="+mn-lt"/>
                        </a:rPr>
                        <a:t>students</a:t>
                      </a:r>
                      <a:endParaRPr lang="it-IT" sz="1800" dirty="0">
                        <a:solidFill>
                          <a:schemeClr val="bg1"/>
                        </a:solidFill>
                        <a:latin typeface="+mn-lt"/>
                      </a:endParaRPr>
                    </a:p>
                  </a:txBody>
                  <a:tcPr>
                    <a:solidFill>
                      <a:schemeClr val="bg2">
                        <a:lumMod val="50000"/>
                      </a:schemeClr>
                    </a:solidFill>
                  </a:tcPr>
                </a:tc>
                <a:tc>
                  <a:txBody>
                    <a:bodyPr/>
                    <a:lstStyle/>
                    <a:p>
                      <a:pPr marL="0" algn="l" defTabSz="914400" rtl="0" eaLnBrk="1" latinLnBrk="0" hangingPunct="1"/>
                      <a:r>
                        <a:rPr lang="en-GB" sz="1800" kern="1200" dirty="0">
                          <a:solidFill>
                            <a:schemeClr val="dk1"/>
                          </a:solidFill>
                          <a:effectLst/>
                          <a:latin typeface="+mn-lt"/>
                          <a:ea typeface="+mn-ea"/>
                          <a:cs typeface="Calibri" panose="020F0502020204030204" pitchFamily="34" charset="0"/>
                        </a:rPr>
                        <a:t>2022-2023 Incoming students&gt; 600</a:t>
                      </a:r>
                    </a:p>
                    <a:p>
                      <a:pPr marL="0" algn="l" defTabSz="914400" rtl="0" eaLnBrk="1" latinLnBrk="0" hangingPunct="1"/>
                      <a:r>
                        <a:rPr lang="en-GB" sz="1800" kern="1200" dirty="0">
                          <a:solidFill>
                            <a:schemeClr val="dk1"/>
                          </a:solidFill>
                          <a:effectLst/>
                          <a:latin typeface="+mn-lt"/>
                          <a:ea typeface="+mn-ea"/>
                          <a:cs typeface="Calibri" panose="020F0502020204030204" pitchFamily="34" charset="0"/>
                        </a:rPr>
                        <a:t>2022-2023 Outgoing students&gt;1.000</a:t>
                      </a:r>
                    </a:p>
                  </a:txBody>
                  <a:tcPr>
                    <a:solidFill>
                      <a:schemeClr val="bg2">
                        <a:lumMod val="75000"/>
                      </a:schemeClr>
                    </a:solidFill>
                  </a:tcPr>
                </a:tc>
                <a:extLst>
                  <a:ext uri="{0D108BD9-81ED-4DB2-BD59-A6C34878D82A}">
                    <a16:rowId xmlns:a16="http://schemas.microsoft.com/office/drawing/2014/main" val="364685258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effectLst/>
                          <a:latin typeface="+mn-lt"/>
                          <a:ea typeface="Calibri" panose="020F0502020204030204" pitchFamily="34" charset="0"/>
                          <a:cs typeface="Calibri" panose="020F0502020204030204" pitchFamily="34" charset="0"/>
                        </a:rPr>
                        <a:t>International agreements</a:t>
                      </a:r>
                      <a:endParaRPr lang="it-IT" sz="1800" dirty="0">
                        <a:solidFill>
                          <a:schemeClr val="bg1"/>
                        </a:solidFill>
                        <a:effectLst/>
                        <a:latin typeface="+mn-lt"/>
                        <a:ea typeface="Calibri" panose="020F0502020204030204" pitchFamily="34" charset="0"/>
                        <a:cs typeface="Times New Roman" panose="02020603050405020304" pitchFamily="18" charset="0"/>
                      </a:endParaRPr>
                    </a:p>
                  </a:txBody>
                  <a:tcPr>
                    <a:solidFill>
                      <a:schemeClr val="bg2">
                        <a:lumMod val="50000"/>
                      </a:schemeClr>
                    </a:solidFill>
                  </a:tcPr>
                </a:tc>
                <a:tc>
                  <a:txBody>
                    <a:bodyPr/>
                    <a:lstStyle/>
                    <a:p>
                      <a:r>
                        <a:rPr lang="en-GB" sz="1800" kern="1200" dirty="0">
                          <a:solidFill>
                            <a:schemeClr val="dk1"/>
                          </a:solidFill>
                          <a:effectLst/>
                          <a:latin typeface="+mn-lt"/>
                          <a:ea typeface="+mn-ea"/>
                          <a:cs typeface="Calibri" panose="020F0502020204030204" pitchFamily="34" charset="0"/>
                        </a:rPr>
                        <a:t>more than 1.000 Erasmus agreements</a:t>
                      </a:r>
                    </a:p>
                    <a:p>
                      <a:r>
                        <a:rPr lang="en-GB" sz="1800" kern="1200" dirty="0">
                          <a:solidFill>
                            <a:schemeClr val="dk1"/>
                          </a:solidFill>
                          <a:effectLst/>
                          <a:latin typeface="+mn-lt"/>
                          <a:ea typeface="+mn-ea"/>
                          <a:cs typeface="Calibri" panose="020F0502020204030204" pitchFamily="34" charset="0"/>
                        </a:rPr>
                        <a:t>200 Framework Agreements apart Erasmus</a:t>
                      </a:r>
                      <a:endParaRPr lang="it-IT" sz="1800" kern="1200" dirty="0">
                        <a:solidFill>
                          <a:schemeClr val="dk1"/>
                        </a:solidFill>
                        <a:effectLst/>
                        <a:latin typeface="+mn-lt"/>
                        <a:ea typeface="+mn-ea"/>
                        <a:cs typeface="Calibri" panose="020F0502020204030204" pitchFamily="34" charset="0"/>
                      </a:endParaRPr>
                    </a:p>
                  </a:txBody>
                  <a:tcPr>
                    <a:solidFill>
                      <a:schemeClr val="bg2">
                        <a:lumMod val="75000"/>
                      </a:schemeClr>
                    </a:solidFill>
                  </a:tcPr>
                </a:tc>
                <a:extLst>
                  <a:ext uri="{0D108BD9-81ED-4DB2-BD59-A6C34878D82A}">
                    <a16:rowId xmlns:a16="http://schemas.microsoft.com/office/drawing/2014/main" val="8941055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effectLst/>
                          <a:latin typeface="+mn-lt"/>
                          <a:ea typeface="Calibri" panose="020F0502020204030204" pitchFamily="34" charset="0"/>
                          <a:cs typeface="Calibri" panose="020F0502020204030204" pitchFamily="34" charset="0"/>
                        </a:rPr>
                        <a:t>Educational offer (2022/2023)</a:t>
                      </a:r>
                      <a:endParaRPr lang="it-IT" sz="1800" dirty="0">
                        <a:solidFill>
                          <a:schemeClr val="bg1"/>
                        </a:solidFill>
                        <a:latin typeface="+mn-lt"/>
                      </a:endParaRPr>
                    </a:p>
                  </a:txBody>
                  <a:tcPr>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n-lt"/>
                          <a:ea typeface="Calibri" panose="020F0502020204030204" pitchFamily="34" charset="0"/>
                          <a:cs typeface="Calibri" panose="020F0502020204030204" pitchFamily="34" charset="0"/>
                        </a:rPr>
                        <a:t>146 degree courses (first and second cycle)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n-lt"/>
                          <a:ea typeface="Calibri" panose="020F0502020204030204" pitchFamily="34" charset="0"/>
                          <a:cs typeface="Calibri" panose="020F0502020204030204" pitchFamily="34" charset="0"/>
                        </a:rPr>
                        <a:t>40 master courses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n-lt"/>
                          <a:ea typeface="Calibri" panose="020F0502020204030204" pitchFamily="34" charset="0"/>
                          <a:cs typeface="Calibri" panose="020F0502020204030204" pitchFamily="34" charset="0"/>
                        </a:rPr>
                        <a:t>34 specialization schools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n-lt"/>
                          <a:ea typeface="Calibri" panose="020F0502020204030204" pitchFamily="34" charset="0"/>
                          <a:cs typeface="Calibri" panose="020F0502020204030204" pitchFamily="34" charset="0"/>
                        </a:rPr>
                        <a:t>31 PhD programmes</a:t>
                      </a:r>
                      <a:endParaRPr lang="it-IT" sz="1800" dirty="0">
                        <a:effectLst/>
                        <a:latin typeface="+mn-lt"/>
                        <a:ea typeface="Calibri" panose="020F0502020204030204" pitchFamily="34" charset="0"/>
                        <a:cs typeface="Times New Roman" panose="02020603050405020304" pitchFamily="18" charset="0"/>
                      </a:endParaRPr>
                    </a:p>
                  </a:txBody>
                  <a:tcPr>
                    <a:solidFill>
                      <a:schemeClr val="bg2">
                        <a:lumMod val="75000"/>
                      </a:schemeClr>
                    </a:solidFill>
                  </a:tcPr>
                </a:tc>
                <a:extLst>
                  <a:ext uri="{0D108BD9-81ED-4DB2-BD59-A6C34878D82A}">
                    <a16:rowId xmlns:a16="http://schemas.microsoft.com/office/drawing/2014/main" val="2979303101"/>
                  </a:ext>
                </a:extLst>
              </a:tr>
            </a:tbl>
          </a:graphicData>
        </a:graphic>
      </p:graphicFrame>
    </p:spTree>
    <p:extLst>
      <p:ext uri="{BB962C8B-B14F-4D97-AF65-F5344CB8AC3E}">
        <p14:creationId xmlns:p14="http://schemas.microsoft.com/office/powerpoint/2010/main" val="618112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C62FB9-3615-4290-AD1C-D5C6A4DDE7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000" b="0" i="0" u="none" strike="noStrike" cap="none" normalizeH="0" baseline="0">
                <a:ln>
                  <a:noFill/>
                </a:ln>
                <a:solidFill>
                  <a:srgbClr val="074B87"/>
                </a:solidFill>
                <a:effectLst/>
                <a:latin typeface="Montserrat SemiBold"/>
                <a:ea typeface="ヒラギノ角ゴ Pro W3"/>
                <a:cs typeface="Times New Roman" panose="02020603050405020304" pitchFamily="18"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049" name="Immagine 184" descr="Immagine che contiene testo&#10;&#10;Descrizione generata automaticamente">
            <a:extLst>
              <a:ext uri="{FF2B5EF4-FFF2-40B4-BE49-F238E27FC236}">
                <a16:creationId xmlns:a16="http://schemas.microsoft.com/office/drawing/2014/main" id="{1DB23BBA-5720-44F2-8F61-E66F5730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3" y="9525"/>
            <a:ext cx="3152253" cy="11908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4">
            <a:extLst>
              <a:ext uri="{FF2B5EF4-FFF2-40B4-BE49-F238E27FC236}">
                <a16:creationId xmlns:a16="http://schemas.microsoft.com/office/drawing/2014/main" id="{5363D302-C13F-4EE3-8D09-56385D905AF0}"/>
              </a:ext>
            </a:extLst>
          </p:cNvPr>
          <p:cNvGraphicFramePr>
            <a:graphicFrameLocks noGrp="1"/>
          </p:cNvGraphicFramePr>
          <p:nvPr>
            <p:extLst>
              <p:ext uri="{D42A27DB-BD31-4B8C-83A1-F6EECF244321}">
                <p14:modId xmlns:p14="http://schemas.microsoft.com/office/powerpoint/2010/main" val="2790056872"/>
              </p:ext>
            </p:extLst>
          </p:nvPr>
        </p:nvGraphicFramePr>
        <p:xfrm>
          <a:off x="430937" y="1287673"/>
          <a:ext cx="11084561" cy="4883023"/>
        </p:xfrm>
        <a:graphic>
          <a:graphicData uri="http://schemas.openxmlformats.org/drawingml/2006/table">
            <a:tbl>
              <a:tblPr firstRow="1" bandRow="1">
                <a:tableStyleId>{5C22544A-7EE6-4342-B048-85BDC9FD1C3A}</a:tableStyleId>
              </a:tblPr>
              <a:tblGrid>
                <a:gridCol w="4189544">
                  <a:extLst>
                    <a:ext uri="{9D8B030D-6E8A-4147-A177-3AD203B41FA5}">
                      <a16:colId xmlns:a16="http://schemas.microsoft.com/office/drawing/2014/main" val="1454968823"/>
                    </a:ext>
                  </a:extLst>
                </a:gridCol>
                <a:gridCol w="6895017">
                  <a:extLst>
                    <a:ext uri="{9D8B030D-6E8A-4147-A177-3AD203B41FA5}">
                      <a16:colId xmlns:a16="http://schemas.microsoft.com/office/drawing/2014/main" val="2662086522"/>
                    </a:ext>
                  </a:extLst>
                </a:gridCol>
              </a:tblGrid>
              <a:tr h="0">
                <a:tc gridSpan="2">
                  <a:txBody>
                    <a:bodyPr/>
                    <a:lstStyle/>
                    <a:p>
                      <a:pPr algn="ctr"/>
                      <a:endParaRPr lang="it-IT" sz="500" dirty="0">
                        <a:latin typeface="+mn-lt"/>
                      </a:endParaRPr>
                    </a:p>
                    <a:p>
                      <a:pPr algn="ctr"/>
                      <a:r>
                        <a:rPr lang="it-IT" sz="2000" dirty="0">
                          <a:latin typeface="+mn-lt"/>
                        </a:rPr>
                        <a:t>UNIPA IN FIGURES /Human and structural resources</a:t>
                      </a:r>
                    </a:p>
                    <a:p>
                      <a:pPr algn="ctr"/>
                      <a:endParaRPr lang="it-IT" sz="500" dirty="0">
                        <a:latin typeface="+mn-lt"/>
                      </a:endParaRPr>
                    </a:p>
                  </a:txBody>
                  <a:tcPr>
                    <a:solidFill>
                      <a:srgbClr val="3A6D89"/>
                    </a:solidFill>
                  </a:tcPr>
                </a:tc>
                <a:tc hMerge="1">
                  <a:txBody>
                    <a:bodyPr/>
                    <a:lstStyle/>
                    <a:p>
                      <a:endParaRPr lang="it-IT" dirty="0"/>
                    </a:p>
                  </a:txBody>
                  <a:tcPr>
                    <a:solidFill>
                      <a:schemeClr val="bg2">
                        <a:lumMod val="75000"/>
                      </a:schemeClr>
                    </a:solidFill>
                  </a:tcPr>
                </a:tc>
                <a:extLst>
                  <a:ext uri="{0D108BD9-81ED-4DB2-BD59-A6C34878D82A}">
                    <a16:rowId xmlns:a16="http://schemas.microsoft.com/office/drawing/2014/main" val="2120081529"/>
                  </a:ext>
                </a:extLst>
              </a:tr>
              <a:tr h="370840">
                <a:tc>
                  <a:txBody>
                    <a:bodyPr/>
                    <a:lstStyle/>
                    <a:p>
                      <a:r>
                        <a:rPr lang="en-GB" sz="1600" dirty="0">
                          <a:solidFill>
                            <a:schemeClr val="bg1"/>
                          </a:solidFill>
                          <a:effectLst/>
                          <a:latin typeface="+mn-lt"/>
                          <a:ea typeface="Calibri" panose="020F0502020204030204" pitchFamily="34" charset="0"/>
                          <a:cs typeface="Calibri" panose="020F0502020204030204" pitchFamily="34" charset="0"/>
                        </a:rPr>
                        <a:t>Academic </a:t>
                      </a:r>
                      <a:r>
                        <a:rPr lang="en-GB" sz="1600">
                          <a:solidFill>
                            <a:schemeClr val="bg1"/>
                          </a:solidFill>
                          <a:effectLst/>
                          <a:latin typeface="+mn-lt"/>
                          <a:ea typeface="Calibri" panose="020F0502020204030204" pitchFamily="34" charset="0"/>
                          <a:cs typeface="Calibri" panose="020F0502020204030204" pitchFamily="34" charset="0"/>
                        </a:rPr>
                        <a:t>community (2022</a:t>
                      </a:r>
                      <a:r>
                        <a:rPr lang="en-GB" sz="1600" dirty="0">
                          <a:solidFill>
                            <a:schemeClr val="bg1"/>
                          </a:solidFill>
                          <a:effectLst/>
                          <a:latin typeface="+mn-lt"/>
                          <a:ea typeface="Calibri" panose="020F0502020204030204" pitchFamily="34" charset="0"/>
                          <a:cs typeface="Calibri" panose="020F0502020204030204" pitchFamily="34" charset="0"/>
                        </a:rPr>
                        <a:t>)</a:t>
                      </a:r>
                      <a:endParaRPr lang="it-IT" sz="1600" dirty="0">
                        <a:solidFill>
                          <a:schemeClr val="bg1"/>
                        </a:solidFill>
                        <a:latin typeface="+mn-lt"/>
                      </a:endParaRPr>
                    </a:p>
                  </a:txBody>
                  <a:tcPr>
                    <a:solidFill>
                      <a:schemeClr val="bg2">
                        <a:lumMod val="50000"/>
                      </a:schemeClr>
                    </a:solidFill>
                  </a:tcPr>
                </a:tc>
                <a:tc>
                  <a:txBody>
                    <a:bodyPr/>
                    <a:lstStyle/>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Calibri" panose="020F0502020204030204" pitchFamily="34" charset="0"/>
                          <a:cs typeface="Calibri" panose="020F0502020204030204" pitchFamily="34" charset="0"/>
                        </a:rPr>
                        <a:t>43.000 students</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Calibri" panose="020F0502020204030204" pitchFamily="34" charset="0"/>
                          <a:cs typeface="Calibri" panose="020F0502020204030204" pitchFamily="34" charset="0"/>
                        </a:rPr>
                        <a:t>1.583 lecturers and researchers</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Calibri" panose="020F0502020204030204" pitchFamily="34" charset="0"/>
                          <a:cs typeface="Calibri" panose="020F0502020204030204" pitchFamily="34" charset="0"/>
                        </a:rPr>
                        <a:t>5.518 research contracts (132 fellowships, 984 PhDs and postdocs, 2.970 research grant holders, 1.432 students attending specialisation courses)</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Calibri" panose="020F0502020204030204" pitchFamily="34" charset="0"/>
                          <a:cs typeface="Calibri" panose="020F0502020204030204" pitchFamily="34" charset="0"/>
                        </a:rPr>
                        <a:t>1.851 managers, technical &amp; administrative staff units, language experts </a:t>
                      </a:r>
                      <a:endParaRPr lang="it-IT" sz="1600" kern="1200" dirty="0">
                        <a:solidFill>
                          <a:schemeClr val="dk1"/>
                        </a:solidFill>
                        <a:effectLst/>
                        <a:latin typeface="+mn-lt"/>
                        <a:ea typeface="Calibri" panose="020F0502020204030204" pitchFamily="34" charset="0"/>
                        <a:cs typeface="Calibri" panose="020F0502020204030204" pitchFamily="34" charset="0"/>
                      </a:endParaRPr>
                    </a:p>
                  </a:txBody>
                  <a:tcPr>
                    <a:solidFill>
                      <a:schemeClr val="bg2">
                        <a:lumMod val="75000"/>
                      </a:schemeClr>
                    </a:solidFill>
                  </a:tcPr>
                </a:tc>
                <a:extLst>
                  <a:ext uri="{0D108BD9-81ED-4DB2-BD59-A6C34878D82A}">
                    <a16:rowId xmlns:a16="http://schemas.microsoft.com/office/drawing/2014/main" val="727644067"/>
                  </a:ext>
                </a:extLst>
              </a:tr>
              <a:tr h="0">
                <a:tc>
                  <a:txBody>
                    <a:bodyPr/>
                    <a:lstStyle/>
                    <a:p>
                      <a:r>
                        <a:rPr lang="it-IT" sz="1600" dirty="0">
                          <a:solidFill>
                            <a:schemeClr val="bg1"/>
                          </a:solidFill>
                          <a:latin typeface="+mn-lt"/>
                        </a:rPr>
                        <a:t>Academic structures</a:t>
                      </a:r>
                    </a:p>
                  </a:txBody>
                  <a:tcPr>
                    <a:solidFill>
                      <a:schemeClr val="bg2">
                        <a:lumMod val="50000"/>
                      </a:schemeClr>
                    </a:solidFill>
                  </a:tcPr>
                </a:tc>
                <a:tc>
                  <a:txBody>
                    <a:bodyPr/>
                    <a:lstStyle/>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Calibri" panose="020F0502020204030204" pitchFamily="34" charset="0"/>
                          <a:cs typeface="Calibri" panose="020F0502020204030204" pitchFamily="34" charset="0"/>
                        </a:rPr>
                        <a:t>16 Departments - 1 School of Medicine</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Calibri" panose="020F0502020204030204" pitchFamily="34" charset="0"/>
                          <a:cs typeface="Calibri" panose="020F0502020204030204" pitchFamily="34" charset="0"/>
                        </a:rPr>
                        <a:t>21 libraries</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Calibri" panose="020F0502020204030204" pitchFamily="34" charset="0"/>
                          <a:cs typeface="Calibri" panose="020F0502020204030204" pitchFamily="34" charset="0"/>
                        </a:rPr>
                        <a:t>3 decentralised premises (Agrigento, Trapani, Caltanissetta)</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Calibri" panose="020F0502020204030204" pitchFamily="34" charset="0"/>
                          <a:cs typeface="Calibri" panose="020F0502020204030204" pitchFamily="34" charset="0"/>
                        </a:rPr>
                        <a:t>Museum System (SIMUA)</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cs typeface="Calibri" panose="020F0502020204030204" pitchFamily="34" charset="0"/>
                        </a:rPr>
                        <a:t>University Library System and Historical Archive (</a:t>
                      </a:r>
                      <a:r>
                        <a:rPr lang="en-GB" sz="1600" kern="1200" dirty="0">
                          <a:solidFill>
                            <a:schemeClr val="dk1"/>
                          </a:solidFill>
                          <a:effectLst/>
                          <a:latin typeface="+mn-lt"/>
                          <a:ea typeface="Calibri" panose="020F0502020204030204" pitchFamily="34" charset="0"/>
                          <a:cs typeface="Calibri" panose="020F0502020204030204" pitchFamily="34" charset="0"/>
                        </a:rPr>
                        <a:t>SBA)</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Calibri" panose="020F0502020204030204" pitchFamily="34" charset="0"/>
                          <a:cs typeface="Calibri" panose="020F0502020204030204" pitchFamily="34" charset="0"/>
                        </a:rPr>
                        <a:t>Language Centre (CLA)</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Calibri" panose="020F0502020204030204" pitchFamily="34" charset="0"/>
                          <a:cs typeface="Calibri" panose="020F0502020204030204" pitchFamily="34" charset="0"/>
                        </a:rPr>
                        <a:t>Italian school for foreign students (ITASTRA)</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Calibri" panose="020F0502020204030204" pitchFamily="34" charset="0"/>
                          <a:cs typeface="Calibri" panose="020F0502020204030204" pitchFamily="34" charset="0"/>
                        </a:rPr>
                        <a:t>Guidance Centre (COT)</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it-IT" sz="1600" kern="1200" dirty="0">
                          <a:solidFill>
                            <a:schemeClr val="dk1"/>
                          </a:solidFill>
                          <a:effectLst/>
                          <a:latin typeface="+mn-lt"/>
                          <a:ea typeface="+mn-ea"/>
                          <a:cs typeface="Calibri" panose="020F0502020204030204" pitchFamily="34" charset="0"/>
                        </a:rPr>
                        <a:t>Advanced Technologies Network Center (ATEN)</a:t>
                      </a:r>
                      <a:endParaRPr lang="en-GB" sz="1600" kern="1200" dirty="0">
                        <a:solidFill>
                          <a:schemeClr val="dk1"/>
                        </a:solidFill>
                        <a:effectLst/>
                        <a:latin typeface="+mn-lt"/>
                        <a:ea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Calibri" panose="020F0502020204030204" pitchFamily="34" charset="0"/>
                          <a:cs typeface="Calibri" panose="020F0502020204030204" pitchFamily="34" charset="0"/>
                        </a:rPr>
                        <a:t>University Business Incubator (ARCA)</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mn-ea"/>
                          <a:cs typeface="Calibri" panose="020F0502020204030204" pitchFamily="34" charset="0"/>
                        </a:rPr>
                        <a:t>Centre for Sustainability &amp; Environmental Transition </a:t>
                      </a:r>
                      <a:endParaRPr lang="it-IT" sz="1600" kern="1200" dirty="0">
                        <a:solidFill>
                          <a:schemeClr val="dk1"/>
                        </a:solidFill>
                        <a:effectLst/>
                        <a:latin typeface="+mn-lt"/>
                        <a:ea typeface="+mn-ea"/>
                        <a:cs typeface="Calibri" panose="020F0502020204030204" pitchFamily="34" charset="0"/>
                      </a:endParaRPr>
                    </a:p>
                  </a:txBody>
                  <a:tcPr>
                    <a:solidFill>
                      <a:schemeClr val="bg2">
                        <a:lumMod val="75000"/>
                      </a:schemeClr>
                    </a:solidFill>
                  </a:tcPr>
                </a:tc>
                <a:extLst>
                  <a:ext uri="{0D108BD9-81ED-4DB2-BD59-A6C34878D82A}">
                    <a16:rowId xmlns:a16="http://schemas.microsoft.com/office/drawing/2014/main" val="2524846853"/>
                  </a:ext>
                </a:extLst>
              </a:tr>
            </a:tbl>
          </a:graphicData>
        </a:graphic>
      </p:graphicFrame>
    </p:spTree>
    <p:extLst>
      <p:ext uri="{BB962C8B-B14F-4D97-AF65-F5344CB8AC3E}">
        <p14:creationId xmlns:p14="http://schemas.microsoft.com/office/powerpoint/2010/main" val="139357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C62FB9-3615-4290-AD1C-D5C6A4DDE7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000" b="0" i="0" u="none" strike="noStrike" cap="none" normalizeH="0" baseline="0">
                <a:ln>
                  <a:noFill/>
                </a:ln>
                <a:solidFill>
                  <a:srgbClr val="074B87"/>
                </a:solidFill>
                <a:effectLst/>
                <a:latin typeface="Montserrat SemiBold"/>
                <a:ea typeface="ヒラギノ角ゴ Pro W3"/>
                <a:cs typeface="Times New Roman" panose="02020603050405020304" pitchFamily="18"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049" name="Immagine 184" descr="Immagine che contiene testo&#10;&#10;Descrizione generata automaticamente">
            <a:extLst>
              <a:ext uri="{FF2B5EF4-FFF2-40B4-BE49-F238E27FC236}">
                <a16:creationId xmlns:a16="http://schemas.microsoft.com/office/drawing/2014/main" id="{1DB23BBA-5720-44F2-8F61-E66F5730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3" y="9525"/>
            <a:ext cx="3152253" cy="11908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61FAFCC2-9A48-41C3-9C02-9F603B8086FB}"/>
              </a:ext>
            </a:extLst>
          </p:cNvPr>
          <p:cNvSpPr>
            <a:spLocks noChangeArrowheads="1"/>
          </p:cNvSpPr>
          <p:nvPr/>
        </p:nvSpPr>
        <p:spPr bwMode="auto">
          <a:xfrm>
            <a:off x="3765663" y="2756637"/>
            <a:ext cx="10005604"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it-IT" b="0" i="0" u="none" strike="noStrike" cap="none" normalizeH="0" baseline="0" dirty="0">
              <a:ln>
                <a:noFill/>
              </a:ln>
              <a:solidFill>
                <a:srgbClr val="000000"/>
              </a:solidFill>
              <a:effectLst/>
              <a:latin typeface="Montserrat SemiBold"/>
              <a:ea typeface="Calibri" panose="020F0502020204030204" pitchFamily="34" charset="0"/>
              <a:cs typeface="Courier New" panose="02070309020205020404"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a:ln>
                <a:noFill/>
              </a:ln>
              <a:solidFill>
                <a:srgbClr val="000000"/>
              </a:solidFill>
              <a:effectLst/>
              <a:latin typeface="Montserrat SemiBold"/>
              <a:cs typeface="Courier New" panose="02070309020205020404"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a:ln>
                <a:noFill/>
              </a:ln>
              <a:solidFill>
                <a:schemeClr val="tx1"/>
              </a:solidFill>
              <a:effectLst/>
              <a:latin typeface="Montserrat SemiBold"/>
            </a:endParaRPr>
          </a:p>
        </p:txBody>
      </p:sp>
      <p:graphicFrame>
        <p:nvGraphicFramePr>
          <p:cNvPr id="4" name="Tabella 4">
            <a:extLst>
              <a:ext uri="{FF2B5EF4-FFF2-40B4-BE49-F238E27FC236}">
                <a16:creationId xmlns:a16="http://schemas.microsoft.com/office/drawing/2014/main" id="{5363D302-C13F-4EE3-8D09-56385D905AF0}"/>
              </a:ext>
            </a:extLst>
          </p:cNvPr>
          <p:cNvGraphicFramePr>
            <a:graphicFrameLocks noGrp="1"/>
          </p:cNvGraphicFramePr>
          <p:nvPr>
            <p:extLst>
              <p:ext uri="{D42A27DB-BD31-4B8C-83A1-F6EECF244321}">
                <p14:modId xmlns:p14="http://schemas.microsoft.com/office/powerpoint/2010/main" val="3716656262"/>
              </p:ext>
            </p:extLst>
          </p:nvPr>
        </p:nvGraphicFramePr>
        <p:xfrm>
          <a:off x="287867" y="1174293"/>
          <a:ext cx="11629813" cy="5445550"/>
        </p:xfrm>
        <a:graphic>
          <a:graphicData uri="http://schemas.openxmlformats.org/drawingml/2006/table">
            <a:tbl>
              <a:tblPr firstRow="1" bandRow="1">
                <a:tableStyleId>{5C22544A-7EE6-4342-B048-85BDC9FD1C3A}</a:tableStyleId>
              </a:tblPr>
              <a:tblGrid>
                <a:gridCol w="2579319">
                  <a:extLst>
                    <a:ext uri="{9D8B030D-6E8A-4147-A177-3AD203B41FA5}">
                      <a16:colId xmlns:a16="http://schemas.microsoft.com/office/drawing/2014/main" val="1454968823"/>
                    </a:ext>
                  </a:extLst>
                </a:gridCol>
                <a:gridCol w="9050494">
                  <a:extLst>
                    <a:ext uri="{9D8B030D-6E8A-4147-A177-3AD203B41FA5}">
                      <a16:colId xmlns:a16="http://schemas.microsoft.com/office/drawing/2014/main" val="2662086522"/>
                    </a:ext>
                  </a:extLst>
                </a:gridCol>
              </a:tblGrid>
              <a:tr h="386193">
                <a:tc gridSpan="2">
                  <a:txBody>
                    <a:bodyPr/>
                    <a:lstStyle/>
                    <a:p>
                      <a:pPr algn="ctr"/>
                      <a:r>
                        <a:rPr lang="it-IT" sz="2400" dirty="0">
                          <a:latin typeface="+mn-lt"/>
                        </a:rPr>
                        <a:t>UNIPA IN FIGURES / Research</a:t>
                      </a:r>
                    </a:p>
                  </a:txBody>
                  <a:tcPr>
                    <a:solidFill>
                      <a:srgbClr val="3A6D89"/>
                    </a:solidFill>
                  </a:tcPr>
                </a:tc>
                <a:tc hMerge="1">
                  <a:txBody>
                    <a:bodyPr/>
                    <a:lstStyle/>
                    <a:p>
                      <a:endParaRPr lang="it-IT" dirty="0"/>
                    </a:p>
                  </a:txBody>
                  <a:tcPr>
                    <a:solidFill>
                      <a:schemeClr val="bg2">
                        <a:lumMod val="75000"/>
                      </a:schemeClr>
                    </a:solidFill>
                  </a:tcPr>
                </a:tc>
                <a:extLst>
                  <a:ext uri="{0D108BD9-81ED-4DB2-BD59-A6C34878D82A}">
                    <a16:rowId xmlns:a16="http://schemas.microsoft.com/office/drawing/2014/main" val="2120081529"/>
                  </a:ext>
                </a:extLst>
              </a:tr>
              <a:tr h="4256830">
                <a:tc>
                  <a:txBody>
                    <a:bodyPr/>
                    <a:lstStyle/>
                    <a:p>
                      <a:r>
                        <a:rPr lang="en-GB" sz="1800" dirty="0">
                          <a:solidFill>
                            <a:schemeClr val="bg1"/>
                          </a:solidFill>
                          <a:effectLst/>
                          <a:latin typeface="+mn-lt"/>
                          <a:ea typeface="Calibri" panose="020F0502020204030204" pitchFamily="34" charset="0"/>
                          <a:cs typeface="Calibri" panose="020F0502020204030204" pitchFamily="34" charset="0"/>
                        </a:rPr>
                        <a:t>EU projects funded </a:t>
                      </a:r>
                      <a:endParaRPr lang="it-IT" sz="1800" dirty="0">
                        <a:solidFill>
                          <a:schemeClr val="bg1"/>
                        </a:solidFill>
                        <a:latin typeface="+mn-lt"/>
                      </a:endParaRPr>
                    </a:p>
                  </a:txBody>
                  <a:tcPr>
                    <a:solidFill>
                      <a:schemeClr val="bg2">
                        <a:lumMod val="50000"/>
                      </a:schemeClr>
                    </a:solidFill>
                  </a:tcPr>
                </a:tc>
                <a:tc>
                  <a:txBody>
                    <a:bodyPr/>
                    <a:lstStyle/>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it-IT" sz="1800" kern="1200" dirty="0">
                          <a:solidFill>
                            <a:schemeClr val="dk1"/>
                          </a:solidFill>
                          <a:effectLst/>
                          <a:latin typeface="+mn-lt"/>
                          <a:ea typeface="Calibri" panose="020F0502020204030204" pitchFamily="34" charset="0"/>
                          <a:cs typeface="Calibri" panose="020F0502020204030204" pitchFamily="34" charset="0"/>
                        </a:rPr>
                        <a:t>48 Horizon 2020 projects, </a:t>
                      </a:r>
                      <a:r>
                        <a:rPr lang="en-GB" sz="1800" kern="1200" dirty="0">
                          <a:solidFill>
                            <a:schemeClr val="dk1"/>
                          </a:solidFill>
                          <a:effectLst/>
                          <a:latin typeface="+mn-lt"/>
                          <a:ea typeface="+mn-ea"/>
                          <a:cs typeface="Calibri" panose="020F0502020204030204" pitchFamily="34" charset="0"/>
                        </a:rPr>
                        <a:t>overall amount € 15.700.00 </a:t>
                      </a:r>
                      <a:r>
                        <a:rPr lang="it-IT" sz="1800" kern="1200" dirty="0">
                          <a:solidFill>
                            <a:schemeClr val="dk1"/>
                          </a:solidFill>
                          <a:effectLst/>
                          <a:latin typeface="+mn-lt"/>
                          <a:ea typeface="Calibri" panose="020F0502020204030204" pitchFamily="34" charset="0"/>
                          <a:cs typeface="Calibri" panose="020F0502020204030204" pitchFamily="34" charset="0"/>
                        </a:rPr>
                        <a:t> </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it-IT" sz="1800" kern="1200" dirty="0">
                          <a:solidFill>
                            <a:schemeClr val="dk1"/>
                          </a:solidFill>
                          <a:effectLst/>
                          <a:latin typeface="+mn-lt"/>
                          <a:ea typeface="Calibri" panose="020F0502020204030204" pitchFamily="34" charset="0"/>
                          <a:cs typeface="Calibri" panose="020F0502020204030204" pitchFamily="34" charset="0"/>
                        </a:rPr>
                        <a:t>14 Horizon Europe projects, overall </a:t>
                      </a:r>
                      <a:r>
                        <a:rPr lang="en-GB" sz="1800" kern="1200" dirty="0">
                          <a:solidFill>
                            <a:schemeClr val="dk1"/>
                          </a:solidFill>
                          <a:effectLst/>
                          <a:latin typeface="+mn-lt"/>
                          <a:ea typeface="+mn-ea"/>
                          <a:cs typeface="Calibri" panose="020F0502020204030204" pitchFamily="34" charset="0"/>
                        </a:rPr>
                        <a:t>amount  € 2.700.000</a:t>
                      </a:r>
                      <a:endParaRPr lang="it-IT" sz="1800" kern="1200" dirty="0">
                        <a:solidFill>
                          <a:schemeClr val="dk1"/>
                        </a:solidFill>
                        <a:effectLst/>
                        <a:latin typeface="+mn-lt"/>
                        <a:ea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Calibri" panose="020F0502020204030204" pitchFamily="34" charset="0"/>
                        </a:rPr>
                        <a:t>41 projects funded within other EU programmes and joint initiatives (</a:t>
                      </a:r>
                      <a:r>
                        <a:rPr lang="en-GB" sz="1800" kern="1200" dirty="0" err="1">
                          <a:solidFill>
                            <a:schemeClr val="dk1"/>
                          </a:solidFill>
                          <a:effectLst/>
                          <a:latin typeface="+mn-lt"/>
                          <a:ea typeface="+mn-ea"/>
                          <a:cs typeface="Calibri" panose="020F0502020204030204" pitchFamily="34" charset="0"/>
                        </a:rPr>
                        <a:t>Ecsel</a:t>
                      </a:r>
                      <a:r>
                        <a:rPr lang="en-GB" sz="1800" kern="1200" dirty="0">
                          <a:solidFill>
                            <a:schemeClr val="dk1"/>
                          </a:solidFill>
                          <a:effectLst/>
                          <a:latin typeface="+mn-lt"/>
                          <a:ea typeface="+mn-ea"/>
                          <a:cs typeface="Calibri" panose="020F0502020204030204" pitchFamily="34" charset="0"/>
                        </a:rPr>
                        <a:t>, IMI2, SESAR, ERA-NET, JPI, PRIMA, 3HP, EU4Health, ISFP, JUST, REC, LIFE, RFCS, CEF, CERV, PRIMA, KDT JU, TRANSCAN), overall amount € 6.000.000</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Calibri" panose="020F0502020204030204" pitchFamily="34" charset="0"/>
                          <a:cs typeface="Calibri" panose="020F0502020204030204" pitchFamily="34" charset="0"/>
                        </a:rPr>
                        <a:t>102 research projects of national relevance (PRIN 2015-2017-2020), overall amount </a:t>
                      </a:r>
                      <a:r>
                        <a:rPr lang="en-GB" sz="1800" kern="1200" dirty="0">
                          <a:solidFill>
                            <a:schemeClr val="dk1"/>
                          </a:solidFill>
                          <a:effectLst/>
                          <a:latin typeface="+mn-lt"/>
                          <a:ea typeface="+mn-ea"/>
                          <a:cs typeface="Calibri" panose="020F0502020204030204" pitchFamily="34" charset="0"/>
                        </a:rPr>
                        <a:t>€ 11.500.000</a:t>
                      </a:r>
                      <a:endParaRPr lang="it-IT" sz="1800" kern="1200" dirty="0">
                        <a:solidFill>
                          <a:schemeClr val="dk1"/>
                        </a:solidFill>
                        <a:effectLst/>
                        <a:latin typeface="+mn-lt"/>
                        <a:ea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Calibri" panose="020F0502020204030204" pitchFamily="34" charset="0"/>
                          <a:cs typeface="Calibri" panose="020F0502020204030204" pitchFamily="34" charset="0"/>
                        </a:rPr>
                        <a:t>26 territorial cooperation projects (Italy-Malta, INTERREG MED, Italy-Tunisia, ENI CBC MED), </a:t>
                      </a:r>
                      <a:r>
                        <a:rPr lang="en-GB" sz="1800" kern="1200" dirty="0">
                          <a:solidFill>
                            <a:schemeClr val="dk1"/>
                          </a:solidFill>
                          <a:effectLst/>
                          <a:latin typeface="+mn-lt"/>
                          <a:ea typeface="+mn-ea"/>
                          <a:cs typeface="Calibri" panose="020F0502020204030204" pitchFamily="34" charset="0"/>
                        </a:rPr>
                        <a:t>overall amount of € 9.000.000</a:t>
                      </a:r>
                      <a:endParaRPr lang="it-IT" sz="1800" kern="1200" dirty="0">
                        <a:solidFill>
                          <a:schemeClr val="dk1"/>
                        </a:solidFill>
                        <a:effectLst/>
                        <a:latin typeface="+mn-lt"/>
                        <a:ea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Calibri" panose="020F0502020204030204" pitchFamily="34" charset="0"/>
                        </a:rPr>
                        <a:t>2020-2023: 33 projects Erasmus+ KA1, KA2 Capacity Building and Strategic/Cooperation Partnerships, ERASMUS Mundus, Jean Monnet, European University Initiative</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Calibri" panose="020F0502020204030204" pitchFamily="34" charset="0"/>
                        </a:rPr>
                        <a:t>242 Structural Funds projects, overall amount € 156.000.000</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Calibri" panose="020F0502020204030204" pitchFamily="34" charset="0"/>
                        </a:rPr>
                        <a:t>21 projects funded under the National Recovery and Resilience Plan – Next Generation Europe, about € 130.000.000</a:t>
                      </a:r>
                      <a:endParaRPr lang="it-IT" sz="1800" kern="1200" dirty="0">
                        <a:solidFill>
                          <a:schemeClr val="dk1"/>
                        </a:solidFill>
                        <a:effectLst/>
                        <a:latin typeface="+mn-lt"/>
                        <a:ea typeface="+mn-ea"/>
                        <a:cs typeface="Calibri" panose="020F0502020204030204" pitchFamily="34" charset="0"/>
                      </a:endParaRPr>
                    </a:p>
                  </a:txBody>
                  <a:tcPr>
                    <a:solidFill>
                      <a:schemeClr val="bg2">
                        <a:lumMod val="75000"/>
                      </a:schemeClr>
                    </a:solidFill>
                  </a:tcPr>
                </a:tc>
                <a:extLst>
                  <a:ext uri="{0D108BD9-81ED-4DB2-BD59-A6C34878D82A}">
                    <a16:rowId xmlns:a16="http://schemas.microsoft.com/office/drawing/2014/main" val="727644067"/>
                  </a:ext>
                </a:extLst>
              </a:tr>
              <a:tr h="356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effectLst/>
                          <a:latin typeface="+mn-lt"/>
                          <a:ea typeface="Calibri" panose="020F0502020204030204" pitchFamily="34" charset="0"/>
                          <a:cs typeface="Calibri" panose="020F0502020204030204" pitchFamily="34" charset="0"/>
                        </a:rPr>
                        <a:t> Patents</a:t>
                      </a:r>
                      <a:endParaRPr lang="it-IT" sz="1800" dirty="0">
                        <a:solidFill>
                          <a:schemeClr val="bg1"/>
                        </a:solidFill>
                        <a:latin typeface="+mn-lt"/>
                      </a:endParaRPr>
                    </a:p>
                  </a:txBody>
                  <a:tcPr>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mn-lt"/>
                          <a:ea typeface="Calibri" panose="020F0502020204030204" pitchFamily="34" charset="0"/>
                          <a:cs typeface="Times New Roman" panose="02020603050405020304" pitchFamily="18" charset="0"/>
                        </a:rPr>
                        <a:t>123</a:t>
                      </a:r>
                    </a:p>
                  </a:txBody>
                  <a:tcPr>
                    <a:solidFill>
                      <a:schemeClr val="bg2">
                        <a:lumMod val="75000"/>
                      </a:schemeClr>
                    </a:solidFill>
                  </a:tcPr>
                </a:tc>
                <a:extLst>
                  <a:ext uri="{0D108BD9-81ED-4DB2-BD59-A6C34878D82A}">
                    <a16:rowId xmlns:a16="http://schemas.microsoft.com/office/drawing/2014/main" val="89410557"/>
                  </a:ext>
                </a:extLst>
              </a:tr>
              <a:tr h="356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solidFill>
                            <a:schemeClr val="bg1"/>
                          </a:solidFill>
                          <a:effectLst/>
                          <a:latin typeface="+mn-lt"/>
                          <a:ea typeface="Calibri" panose="020F0502020204030204" pitchFamily="34" charset="0"/>
                          <a:cs typeface="Times New Roman" panose="02020603050405020304" pitchFamily="18" charset="0"/>
                        </a:rPr>
                        <a:t> Spin-off</a:t>
                      </a:r>
                    </a:p>
                  </a:txBody>
                  <a:tcPr>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mn-lt"/>
                          <a:ea typeface="Calibri" panose="020F0502020204030204" pitchFamily="34" charset="0"/>
                          <a:cs typeface="Times New Roman" panose="02020603050405020304" pitchFamily="18" charset="0"/>
                        </a:rPr>
                        <a:t>31</a:t>
                      </a:r>
                    </a:p>
                  </a:txBody>
                  <a:tcPr>
                    <a:solidFill>
                      <a:schemeClr val="bg2">
                        <a:lumMod val="75000"/>
                      </a:schemeClr>
                    </a:solidFill>
                  </a:tcPr>
                </a:tc>
                <a:extLst>
                  <a:ext uri="{0D108BD9-81ED-4DB2-BD59-A6C34878D82A}">
                    <a16:rowId xmlns:a16="http://schemas.microsoft.com/office/drawing/2014/main" val="2174223104"/>
                  </a:ext>
                </a:extLst>
              </a:tr>
            </a:tbl>
          </a:graphicData>
        </a:graphic>
      </p:graphicFrame>
    </p:spTree>
    <p:extLst>
      <p:ext uri="{BB962C8B-B14F-4D97-AF65-F5344CB8AC3E}">
        <p14:creationId xmlns:p14="http://schemas.microsoft.com/office/powerpoint/2010/main" val="169290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C62FB9-3615-4290-AD1C-D5C6A4DDE7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000" b="0" i="0" u="none" strike="noStrike" cap="none" normalizeH="0" baseline="0">
                <a:ln>
                  <a:noFill/>
                </a:ln>
                <a:solidFill>
                  <a:srgbClr val="074B87"/>
                </a:solidFill>
                <a:effectLst/>
                <a:latin typeface="Montserrat SemiBold"/>
                <a:ea typeface="ヒラギノ角ゴ Pro W3"/>
                <a:cs typeface="Times New Roman" panose="02020603050405020304" pitchFamily="18"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049" name="Immagine 184" descr="Immagine che contiene testo&#10;&#10;Descrizione generata automaticamente">
            <a:extLst>
              <a:ext uri="{FF2B5EF4-FFF2-40B4-BE49-F238E27FC236}">
                <a16:creationId xmlns:a16="http://schemas.microsoft.com/office/drawing/2014/main" id="{1DB23BBA-5720-44F2-8F61-E66F5730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3" y="9525"/>
            <a:ext cx="3152253" cy="11908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61FAFCC2-9A48-41C3-9C02-9F603B8086FB}"/>
              </a:ext>
            </a:extLst>
          </p:cNvPr>
          <p:cNvSpPr>
            <a:spLocks noChangeArrowheads="1"/>
          </p:cNvSpPr>
          <p:nvPr/>
        </p:nvSpPr>
        <p:spPr bwMode="auto">
          <a:xfrm>
            <a:off x="3765663" y="2756637"/>
            <a:ext cx="10005604"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it-IT" b="0" i="0" u="none" strike="noStrike" cap="none" normalizeH="0" baseline="0" dirty="0">
              <a:ln>
                <a:noFill/>
              </a:ln>
              <a:solidFill>
                <a:srgbClr val="000000"/>
              </a:solidFill>
              <a:effectLst/>
              <a:latin typeface="Montserrat SemiBold"/>
              <a:ea typeface="Calibri" panose="020F0502020204030204" pitchFamily="34" charset="0"/>
              <a:cs typeface="Courier New" panose="02070309020205020404"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a:ln>
                <a:noFill/>
              </a:ln>
              <a:solidFill>
                <a:srgbClr val="000000"/>
              </a:solidFill>
              <a:effectLst/>
              <a:latin typeface="Montserrat SemiBold"/>
              <a:cs typeface="Courier New" panose="02070309020205020404"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a:ln>
                <a:noFill/>
              </a:ln>
              <a:solidFill>
                <a:schemeClr val="tx1"/>
              </a:solidFill>
              <a:effectLst/>
              <a:latin typeface="Montserrat SemiBold"/>
            </a:endParaRPr>
          </a:p>
        </p:txBody>
      </p:sp>
      <p:pic>
        <p:nvPicPr>
          <p:cNvPr id="6" name="Immagine 5">
            <a:extLst>
              <a:ext uri="{FF2B5EF4-FFF2-40B4-BE49-F238E27FC236}">
                <a16:creationId xmlns:a16="http://schemas.microsoft.com/office/drawing/2014/main" id="{3E22D99D-A67B-F272-936C-4E669AB7F7E7}"/>
              </a:ext>
            </a:extLst>
          </p:cNvPr>
          <p:cNvPicPr>
            <a:picLocks noChangeAspect="1"/>
          </p:cNvPicPr>
          <p:nvPr/>
        </p:nvPicPr>
        <p:blipFill rotWithShape="1">
          <a:blip r:embed="rId4"/>
          <a:srcRect l="17334" t="35111" r="11333" b="38370"/>
          <a:stretch/>
        </p:blipFill>
        <p:spPr>
          <a:xfrm>
            <a:off x="0" y="1708824"/>
            <a:ext cx="12192000" cy="2549495"/>
          </a:xfrm>
          <a:prstGeom prst="rect">
            <a:avLst/>
          </a:prstGeom>
        </p:spPr>
      </p:pic>
    </p:spTree>
    <p:extLst>
      <p:ext uri="{BB962C8B-B14F-4D97-AF65-F5344CB8AC3E}">
        <p14:creationId xmlns:p14="http://schemas.microsoft.com/office/powerpoint/2010/main" val="3791043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C62FB9-3615-4290-AD1C-D5C6A4DDE7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000" b="0" i="0" u="none" strike="noStrike" cap="none" normalizeH="0" baseline="0">
                <a:ln>
                  <a:noFill/>
                </a:ln>
                <a:solidFill>
                  <a:srgbClr val="074B87"/>
                </a:solidFill>
                <a:effectLst/>
                <a:latin typeface="Montserrat SemiBold"/>
                <a:ea typeface="ヒラギノ角ゴ Pro W3"/>
                <a:cs typeface="Times New Roman" panose="02020603050405020304" pitchFamily="18"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049" name="Immagine 184" descr="Immagine che contiene testo&#10;&#10;Descrizione generata automaticamente">
            <a:extLst>
              <a:ext uri="{FF2B5EF4-FFF2-40B4-BE49-F238E27FC236}">
                <a16:creationId xmlns:a16="http://schemas.microsoft.com/office/drawing/2014/main" id="{1DB23BBA-5720-44F2-8F61-E66F5730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3" y="9525"/>
            <a:ext cx="3152253" cy="11908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61FAFCC2-9A48-41C3-9C02-9F603B8086FB}"/>
              </a:ext>
            </a:extLst>
          </p:cNvPr>
          <p:cNvSpPr>
            <a:spLocks noChangeArrowheads="1"/>
          </p:cNvSpPr>
          <p:nvPr/>
        </p:nvSpPr>
        <p:spPr bwMode="auto">
          <a:xfrm>
            <a:off x="3765663" y="2756637"/>
            <a:ext cx="10005604"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it-IT" b="0" i="0" u="none" strike="noStrike" cap="none" normalizeH="0" baseline="0" dirty="0">
              <a:ln>
                <a:noFill/>
              </a:ln>
              <a:solidFill>
                <a:srgbClr val="000000"/>
              </a:solidFill>
              <a:effectLst/>
              <a:latin typeface="Montserrat SemiBold"/>
              <a:ea typeface="Calibri" panose="020F0502020204030204" pitchFamily="34" charset="0"/>
              <a:cs typeface="Courier New" panose="02070309020205020404"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a:ln>
                <a:noFill/>
              </a:ln>
              <a:solidFill>
                <a:srgbClr val="000000"/>
              </a:solidFill>
              <a:effectLst/>
              <a:latin typeface="Montserrat SemiBold"/>
              <a:cs typeface="Courier New" panose="02070309020205020404"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a:ln>
                <a:noFill/>
              </a:ln>
              <a:solidFill>
                <a:schemeClr val="tx1"/>
              </a:solidFill>
              <a:effectLst/>
              <a:latin typeface="Montserrat SemiBold"/>
            </a:endParaRPr>
          </a:p>
        </p:txBody>
      </p:sp>
      <p:pic>
        <p:nvPicPr>
          <p:cNvPr id="5" name="Immagine 4">
            <a:extLst>
              <a:ext uri="{FF2B5EF4-FFF2-40B4-BE49-F238E27FC236}">
                <a16:creationId xmlns:a16="http://schemas.microsoft.com/office/drawing/2014/main" id="{9553F892-58B4-8411-4EEC-FBB5E4EBFE1C}"/>
              </a:ext>
            </a:extLst>
          </p:cNvPr>
          <p:cNvPicPr>
            <a:picLocks noChangeAspect="1"/>
          </p:cNvPicPr>
          <p:nvPr/>
        </p:nvPicPr>
        <p:blipFill rotWithShape="1">
          <a:blip r:embed="rId4"/>
          <a:srcRect l="18751" t="30815" r="36916" b="22518"/>
          <a:stretch/>
        </p:blipFill>
        <p:spPr>
          <a:xfrm>
            <a:off x="0" y="2021840"/>
            <a:ext cx="5699760" cy="3374858"/>
          </a:xfrm>
          <a:prstGeom prst="rect">
            <a:avLst/>
          </a:prstGeom>
        </p:spPr>
      </p:pic>
      <p:pic>
        <p:nvPicPr>
          <p:cNvPr id="8" name="Immagine 7">
            <a:extLst>
              <a:ext uri="{FF2B5EF4-FFF2-40B4-BE49-F238E27FC236}">
                <a16:creationId xmlns:a16="http://schemas.microsoft.com/office/drawing/2014/main" id="{A1007B74-D456-8E27-CFC6-A079649C35A0}"/>
              </a:ext>
            </a:extLst>
          </p:cNvPr>
          <p:cNvPicPr>
            <a:picLocks noChangeAspect="1"/>
          </p:cNvPicPr>
          <p:nvPr/>
        </p:nvPicPr>
        <p:blipFill rotWithShape="1">
          <a:blip r:embed="rId5"/>
          <a:srcRect l="8333" t="7851" r="40167" b="10222"/>
          <a:stretch/>
        </p:blipFill>
        <p:spPr>
          <a:xfrm>
            <a:off x="6096000" y="1350893"/>
            <a:ext cx="5376152" cy="4810699"/>
          </a:xfrm>
          <a:prstGeom prst="rect">
            <a:avLst/>
          </a:prstGeom>
        </p:spPr>
      </p:pic>
      <p:sp>
        <p:nvSpPr>
          <p:cNvPr id="11" name="CasellaDiTesto 10">
            <a:extLst>
              <a:ext uri="{FF2B5EF4-FFF2-40B4-BE49-F238E27FC236}">
                <a16:creationId xmlns:a16="http://schemas.microsoft.com/office/drawing/2014/main" id="{2FE2A993-50D0-1719-347D-67668B03C5CD}"/>
              </a:ext>
            </a:extLst>
          </p:cNvPr>
          <p:cNvSpPr txBox="1"/>
          <p:nvPr/>
        </p:nvSpPr>
        <p:spPr>
          <a:xfrm>
            <a:off x="0" y="1350893"/>
            <a:ext cx="5699760" cy="461665"/>
          </a:xfrm>
          <a:prstGeom prst="rect">
            <a:avLst/>
          </a:prstGeom>
          <a:solidFill>
            <a:srgbClr val="002060"/>
          </a:solidFill>
        </p:spPr>
        <p:txBody>
          <a:bodyPr wrap="square">
            <a:spAutoFit/>
          </a:bodyPr>
          <a:lstStyle/>
          <a:p>
            <a:pPr algn="l"/>
            <a:r>
              <a:rPr lang="it-IT" sz="2400" b="0" i="0" dirty="0" err="1">
                <a:solidFill>
                  <a:schemeClr val="bg1"/>
                </a:solidFill>
                <a:effectLst/>
                <a:cs typeface="Calibri" panose="020F0502020204030204" pitchFamily="34" charset="0"/>
              </a:rPr>
              <a:t>Main</a:t>
            </a:r>
            <a:r>
              <a:rPr lang="it-IT" sz="2400" b="0" i="0" dirty="0">
                <a:solidFill>
                  <a:schemeClr val="bg1"/>
                </a:solidFill>
                <a:effectLst/>
                <a:cs typeface="Calibri" panose="020F0502020204030204" pitchFamily="34" charset="0"/>
              </a:rPr>
              <a:t> </a:t>
            </a:r>
            <a:r>
              <a:rPr lang="it-IT" sz="2400" b="0" i="0" dirty="0" err="1">
                <a:solidFill>
                  <a:schemeClr val="bg1"/>
                </a:solidFill>
                <a:effectLst/>
                <a:cs typeface="Calibri" panose="020F0502020204030204" pitchFamily="34" charset="0"/>
              </a:rPr>
              <a:t>collaboration</a:t>
            </a:r>
            <a:r>
              <a:rPr lang="it-IT" sz="2400" b="0" i="0" dirty="0">
                <a:solidFill>
                  <a:schemeClr val="bg1"/>
                </a:solidFill>
                <a:effectLst/>
                <a:cs typeface="Calibri" panose="020F0502020204030204" pitchFamily="34" charset="0"/>
              </a:rPr>
              <a:t> partners</a:t>
            </a:r>
          </a:p>
        </p:txBody>
      </p:sp>
    </p:spTree>
    <p:extLst>
      <p:ext uri="{BB962C8B-B14F-4D97-AF65-F5344CB8AC3E}">
        <p14:creationId xmlns:p14="http://schemas.microsoft.com/office/powerpoint/2010/main" val="359592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C62FB9-3615-4290-AD1C-D5C6A4DDE7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000" b="0" i="0" u="none" strike="noStrike" cap="none" normalizeH="0" baseline="0">
                <a:ln>
                  <a:noFill/>
                </a:ln>
                <a:solidFill>
                  <a:srgbClr val="074B87"/>
                </a:solidFill>
                <a:effectLst/>
                <a:latin typeface="Montserrat SemiBold"/>
                <a:ea typeface="ヒラギノ角ゴ Pro W3"/>
                <a:cs typeface="Times New Roman" panose="02020603050405020304" pitchFamily="18"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049" name="Immagine 184" descr="Immagine che contiene testo&#10;&#10;Descrizione generata automaticamente">
            <a:extLst>
              <a:ext uri="{FF2B5EF4-FFF2-40B4-BE49-F238E27FC236}">
                <a16:creationId xmlns:a16="http://schemas.microsoft.com/office/drawing/2014/main" id="{1DB23BBA-5720-44F2-8F61-E66F5730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3" y="9525"/>
            <a:ext cx="3152253" cy="1190804"/>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3CFC49F9-6586-B91F-F979-43475196FB5B}"/>
              </a:ext>
            </a:extLst>
          </p:cNvPr>
          <p:cNvSpPr txBox="1"/>
          <p:nvPr/>
        </p:nvSpPr>
        <p:spPr>
          <a:xfrm>
            <a:off x="7369236" y="1251096"/>
            <a:ext cx="3975647" cy="2277547"/>
          </a:xfrm>
          <a:prstGeom prst="rect">
            <a:avLst/>
          </a:prstGeom>
          <a:noFill/>
        </p:spPr>
        <p:txBody>
          <a:bodyPr wrap="square">
            <a:spAutoFit/>
          </a:bodyPr>
          <a:lstStyle/>
          <a:p>
            <a:pPr algn="ctr"/>
            <a:r>
              <a:rPr lang="en-US" sz="1400" b="0" i="1" dirty="0">
                <a:solidFill>
                  <a:srgbClr val="3A6D89"/>
                </a:solidFill>
                <a:effectLst/>
                <a:latin typeface="Montserrat SemiBold" panose="00000700000000000000" pitchFamily="2" charset="0"/>
              </a:rPr>
              <a:t>‘To realize the future of Europe, to realize the Europe of the future, the Europe of young people, the Europe of research, it is necessary to adopt a system of rules for researchers and their employers that also takes into account ethical aspects and equal opportunities’</a:t>
            </a:r>
          </a:p>
          <a:p>
            <a:pPr algn="ctr"/>
            <a:r>
              <a:rPr lang="en-US" sz="1400" b="0" i="0" dirty="0">
                <a:solidFill>
                  <a:srgbClr val="3A6D89"/>
                </a:solidFill>
                <a:effectLst/>
                <a:latin typeface="Montserrat SemiBold" panose="00000700000000000000" pitchFamily="2" charset="0"/>
              </a:rPr>
              <a:t> European Charter of Researchers and of Code of Conduct</a:t>
            </a:r>
          </a:p>
          <a:p>
            <a:pPr algn="l"/>
            <a:endParaRPr lang="en-US" sz="1600" b="0" i="1" dirty="0">
              <a:solidFill>
                <a:srgbClr val="3A6D89"/>
              </a:solidFill>
              <a:effectLst/>
              <a:latin typeface="Montserrat" panose="00000500000000000000" pitchFamily="2" charset="0"/>
            </a:endParaRPr>
          </a:p>
        </p:txBody>
      </p:sp>
      <p:sp>
        <p:nvSpPr>
          <p:cNvPr id="10" name="CasellaDiTesto 9">
            <a:extLst>
              <a:ext uri="{FF2B5EF4-FFF2-40B4-BE49-F238E27FC236}">
                <a16:creationId xmlns:a16="http://schemas.microsoft.com/office/drawing/2014/main" id="{BA498A41-2DD4-F9CC-09C0-7BA9286D2B84}"/>
              </a:ext>
            </a:extLst>
          </p:cNvPr>
          <p:cNvSpPr txBox="1"/>
          <p:nvPr/>
        </p:nvSpPr>
        <p:spPr>
          <a:xfrm>
            <a:off x="7739074" y="6268890"/>
            <a:ext cx="870445" cy="379606"/>
          </a:xfrm>
          <a:prstGeom prst="rect">
            <a:avLst/>
          </a:prstGeom>
          <a:noFill/>
        </p:spPr>
        <p:txBody>
          <a:bodyPr wrap="square">
            <a:spAutoFit/>
          </a:bodyPr>
          <a:lstStyle/>
          <a:p>
            <a:pPr algn="ctr"/>
            <a:r>
              <a:rPr lang="it-IT" b="0" i="0" dirty="0">
                <a:solidFill>
                  <a:srgbClr val="333333"/>
                </a:solidFill>
                <a:effectLst/>
                <a:latin typeface="Montserrat" panose="00000500000000000000" pitchFamily="2" charset="0"/>
              </a:rPr>
              <a:t>2014</a:t>
            </a:r>
            <a:endParaRPr lang="it-IT" dirty="0"/>
          </a:p>
        </p:txBody>
      </p:sp>
      <p:sp>
        <p:nvSpPr>
          <p:cNvPr id="12" name="CasellaDiTesto 11">
            <a:extLst>
              <a:ext uri="{FF2B5EF4-FFF2-40B4-BE49-F238E27FC236}">
                <a16:creationId xmlns:a16="http://schemas.microsoft.com/office/drawing/2014/main" id="{BBE7BD7B-92E3-7237-516B-93B364A18A60}"/>
              </a:ext>
            </a:extLst>
          </p:cNvPr>
          <p:cNvSpPr txBox="1"/>
          <p:nvPr/>
        </p:nvSpPr>
        <p:spPr>
          <a:xfrm>
            <a:off x="781754" y="6254037"/>
            <a:ext cx="870445" cy="379606"/>
          </a:xfrm>
          <a:prstGeom prst="rect">
            <a:avLst/>
          </a:prstGeom>
          <a:noFill/>
        </p:spPr>
        <p:txBody>
          <a:bodyPr wrap="square">
            <a:spAutoFit/>
          </a:bodyPr>
          <a:lstStyle/>
          <a:p>
            <a:pPr algn="ctr"/>
            <a:r>
              <a:rPr lang="it-IT" b="0" i="0" dirty="0">
                <a:solidFill>
                  <a:srgbClr val="333333"/>
                </a:solidFill>
                <a:effectLst/>
                <a:latin typeface="Montserrat" panose="00000500000000000000" pitchFamily="2" charset="0"/>
              </a:rPr>
              <a:t>2008</a:t>
            </a:r>
            <a:endParaRPr lang="it-IT" dirty="0"/>
          </a:p>
        </p:txBody>
      </p:sp>
      <p:sp>
        <p:nvSpPr>
          <p:cNvPr id="13" name="CasellaDiTesto 12">
            <a:extLst>
              <a:ext uri="{FF2B5EF4-FFF2-40B4-BE49-F238E27FC236}">
                <a16:creationId xmlns:a16="http://schemas.microsoft.com/office/drawing/2014/main" id="{BA8052F7-EA2B-1AFF-AA7A-B548A5BF707A}"/>
              </a:ext>
            </a:extLst>
          </p:cNvPr>
          <p:cNvSpPr txBox="1"/>
          <p:nvPr/>
        </p:nvSpPr>
        <p:spPr>
          <a:xfrm>
            <a:off x="5341225" y="6290413"/>
            <a:ext cx="870445" cy="379606"/>
          </a:xfrm>
          <a:prstGeom prst="rect">
            <a:avLst/>
          </a:prstGeom>
          <a:noFill/>
        </p:spPr>
        <p:txBody>
          <a:bodyPr wrap="square">
            <a:spAutoFit/>
          </a:bodyPr>
          <a:lstStyle/>
          <a:p>
            <a:pPr algn="ctr"/>
            <a:r>
              <a:rPr lang="it-IT" b="0" i="0" dirty="0">
                <a:solidFill>
                  <a:srgbClr val="333333"/>
                </a:solidFill>
                <a:effectLst/>
                <a:latin typeface="Montserrat" panose="00000500000000000000" pitchFamily="2" charset="0"/>
              </a:rPr>
              <a:t>2012</a:t>
            </a:r>
            <a:endParaRPr lang="it-IT" dirty="0"/>
          </a:p>
        </p:txBody>
      </p:sp>
      <p:sp>
        <p:nvSpPr>
          <p:cNvPr id="14" name="CasellaDiTesto 13">
            <a:extLst>
              <a:ext uri="{FF2B5EF4-FFF2-40B4-BE49-F238E27FC236}">
                <a16:creationId xmlns:a16="http://schemas.microsoft.com/office/drawing/2014/main" id="{B266C0B9-342D-51CE-846E-08A876A0A54E}"/>
              </a:ext>
            </a:extLst>
          </p:cNvPr>
          <p:cNvSpPr txBox="1"/>
          <p:nvPr/>
        </p:nvSpPr>
        <p:spPr>
          <a:xfrm>
            <a:off x="3051393" y="6268890"/>
            <a:ext cx="870445" cy="379606"/>
          </a:xfrm>
          <a:prstGeom prst="rect">
            <a:avLst/>
          </a:prstGeom>
          <a:noFill/>
        </p:spPr>
        <p:txBody>
          <a:bodyPr wrap="square">
            <a:spAutoFit/>
          </a:bodyPr>
          <a:lstStyle/>
          <a:p>
            <a:pPr algn="ctr"/>
            <a:r>
              <a:rPr lang="it-IT" b="0" i="0" dirty="0">
                <a:solidFill>
                  <a:srgbClr val="333333"/>
                </a:solidFill>
                <a:effectLst/>
                <a:latin typeface="Montserrat" panose="00000500000000000000" pitchFamily="2" charset="0"/>
              </a:rPr>
              <a:t>2010</a:t>
            </a:r>
            <a:endParaRPr lang="it-IT" dirty="0"/>
          </a:p>
        </p:txBody>
      </p:sp>
      <p:sp>
        <p:nvSpPr>
          <p:cNvPr id="15" name="Freccia destra rientrata 14">
            <a:extLst>
              <a:ext uri="{FF2B5EF4-FFF2-40B4-BE49-F238E27FC236}">
                <a16:creationId xmlns:a16="http://schemas.microsoft.com/office/drawing/2014/main" id="{BF039D62-347F-36AC-5EE2-7C5239C4D841}"/>
              </a:ext>
            </a:extLst>
          </p:cNvPr>
          <p:cNvSpPr/>
          <p:nvPr/>
        </p:nvSpPr>
        <p:spPr>
          <a:xfrm>
            <a:off x="-11784" y="4833388"/>
            <a:ext cx="2878172" cy="1649099"/>
          </a:xfrm>
          <a:prstGeom prst="notchedRightArrow">
            <a:avLst>
              <a:gd name="adj1" fmla="val 7317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0" dirty="0">
                <a:solidFill>
                  <a:schemeClr val="bg1"/>
                </a:solidFill>
                <a:effectLst/>
                <a:latin typeface="Montserrat" panose="00000500000000000000" pitchFamily="2" charset="0"/>
              </a:rPr>
              <a:t>approval of the principles of the EU Charter for Researchers and the Code of Conduct for the Recruitment of Researchers</a:t>
            </a:r>
            <a:endParaRPr lang="it-IT" sz="1100" dirty="0">
              <a:solidFill>
                <a:schemeClr val="bg1"/>
              </a:solidFill>
            </a:endParaRPr>
          </a:p>
        </p:txBody>
      </p:sp>
      <p:sp>
        <p:nvSpPr>
          <p:cNvPr id="16" name="Freccia destra rientrata 15">
            <a:extLst>
              <a:ext uri="{FF2B5EF4-FFF2-40B4-BE49-F238E27FC236}">
                <a16:creationId xmlns:a16="http://schemas.microsoft.com/office/drawing/2014/main" id="{E6134419-7916-8A47-293C-E3668E1347D9}"/>
              </a:ext>
            </a:extLst>
          </p:cNvPr>
          <p:cNvSpPr/>
          <p:nvPr/>
        </p:nvSpPr>
        <p:spPr>
          <a:xfrm>
            <a:off x="2323901" y="4831117"/>
            <a:ext cx="2878172" cy="1649099"/>
          </a:xfrm>
          <a:prstGeom prst="notchedRightArrow">
            <a:avLst>
              <a:gd name="adj1" fmla="val 73173"/>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i="0" dirty="0" err="1">
                <a:solidFill>
                  <a:schemeClr val="bg1"/>
                </a:solidFill>
                <a:effectLst/>
                <a:latin typeface="Montserrat" panose="00000500000000000000" pitchFamily="2" charset="0"/>
              </a:rPr>
              <a:t>Internal</a:t>
            </a:r>
            <a:r>
              <a:rPr lang="it-IT" sz="1100" i="0" dirty="0">
                <a:solidFill>
                  <a:schemeClr val="bg1"/>
                </a:solidFill>
                <a:effectLst/>
                <a:latin typeface="Montserrat" panose="00000500000000000000" pitchFamily="2" charset="0"/>
              </a:rPr>
              <a:t> gap </a:t>
            </a:r>
            <a:r>
              <a:rPr lang="it-IT" sz="1100" i="0" dirty="0" err="1">
                <a:solidFill>
                  <a:schemeClr val="bg1"/>
                </a:solidFill>
                <a:effectLst/>
                <a:latin typeface="Montserrat" panose="00000500000000000000" pitchFamily="2" charset="0"/>
              </a:rPr>
              <a:t>analysis</a:t>
            </a:r>
            <a:r>
              <a:rPr lang="it-IT" sz="1100" i="0" dirty="0">
                <a:solidFill>
                  <a:schemeClr val="bg1"/>
                </a:solidFill>
                <a:effectLst/>
                <a:latin typeface="Montserrat" panose="00000500000000000000" pitchFamily="2" charset="0"/>
              </a:rPr>
              <a:t>, self-</a:t>
            </a:r>
            <a:r>
              <a:rPr lang="it-IT" sz="1100" i="0" dirty="0" err="1">
                <a:solidFill>
                  <a:schemeClr val="bg1"/>
                </a:solidFill>
                <a:effectLst/>
                <a:latin typeface="Montserrat" panose="00000500000000000000" pitchFamily="2" charset="0"/>
              </a:rPr>
              <a:t>evaluation</a:t>
            </a:r>
            <a:r>
              <a:rPr lang="it-IT" sz="1100" i="0" dirty="0">
                <a:solidFill>
                  <a:schemeClr val="bg1"/>
                </a:solidFill>
                <a:effectLst/>
                <a:latin typeface="Montserrat" panose="00000500000000000000" pitchFamily="2" charset="0"/>
              </a:rPr>
              <a:t>, action plan, 'HR-</a:t>
            </a:r>
            <a:r>
              <a:rPr lang="it-IT" sz="1100" i="0" dirty="0" err="1">
                <a:solidFill>
                  <a:schemeClr val="bg1"/>
                </a:solidFill>
                <a:effectLst/>
                <a:latin typeface="Montserrat" panose="00000500000000000000" pitchFamily="2" charset="0"/>
              </a:rPr>
              <a:t>Excellence</a:t>
            </a:r>
            <a:r>
              <a:rPr lang="it-IT" sz="1100" i="0" dirty="0">
                <a:solidFill>
                  <a:schemeClr val="bg1"/>
                </a:solidFill>
                <a:effectLst/>
                <a:latin typeface="Montserrat" panose="00000500000000000000" pitchFamily="2" charset="0"/>
              </a:rPr>
              <a:t> in Research' award</a:t>
            </a:r>
            <a:endParaRPr lang="it-IT" sz="1100" dirty="0">
              <a:solidFill>
                <a:schemeClr val="bg1"/>
              </a:solidFill>
            </a:endParaRPr>
          </a:p>
        </p:txBody>
      </p:sp>
      <p:sp>
        <p:nvSpPr>
          <p:cNvPr id="17" name="Freccia destra rientrata 16">
            <a:extLst>
              <a:ext uri="{FF2B5EF4-FFF2-40B4-BE49-F238E27FC236}">
                <a16:creationId xmlns:a16="http://schemas.microsoft.com/office/drawing/2014/main" id="{2C8C0BE4-4D13-043C-248B-AA599A548DE0}"/>
              </a:ext>
            </a:extLst>
          </p:cNvPr>
          <p:cNvSpPr/>
          <p:nvPr/>
        </p:nvSpPr>
        <p:spPr>
          <a:xfrm>
            <a:off x="4673592" y="4847037"/>
            <a:ext cx="2878172" cy="1649099"/>
          </a:xfrm>
          <a:prstGeom prst="notchedRightArrow">
            <a:avLst>
              <a:gd name="adj1" fmla="val 73173"/>
              <a:gd name="adj2" fmla="val 50000"/>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0" i="0" dirty="0">
                <a:solidFill>
                  <a:schemeClr val="bg1"/>
                </a:solidFill>
                <a:effectLst/>
                <a:latin typeface="Montserrat" panose="00000500000000000000" pitchFamily="2" charset="0"/>
              </a:rPr>
              <a:t>the two-year internal evaluation was carried out and the initial action plan revised</a:t>
            </a:r>
            <a:endParaRPr lang="it-IT" dirty="0"/>
          </a:p>
        </p:txBody>
      </p:sp>
      <p:sp>
        <p:nvSpPr>
          <p:cNvPr id="18" name="Freccia destra rientrata 17">
            <a:extLst>
              <a:ext uri="{FF2B5EF4-FFF2-40B4-BE49-F238E27FC236}">
                <a16:creationId xmlns:a16="http://schemas.microsoft.com/office/drawing/2014/main" id="{EF3D5CDC-D64C-6BD3-CDA9-72B6C2D2EC7A}"/>
              </a:ext>
            </a:extLst>
          </p:cNvPr>
          <p:cNvSpPr/>
          <p:nvPr/>
        </p:nvSpPr>
        <p:spPr>
          <a:xfrm>
            <a:off x="7034664" y="4833392"/>
            <a:ext cx="2878172" cy="1649099"/>
          </a:xfrm>
          <a:prstGeom prst="notchedRightArrow">
            <a:avLst>
              <a:gd name="adj1" fmla="val 73173"/>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0" i="0" dirty="0">
                <a:solidFill>
                  <a:schemeClr val="bg1"/>
                </a:solidFill>
                <a:effectLst/>
                <a:latin typeface="Montserrat" panose="00000500000000000000" pitchFamily="2" charset="0"/>
              </a:rPr>
              <a:t>1</a:t>
            </a:r>
            <a:r>
              <a:rPr lang="en-US" sz="1100" b="0" i="0" baseline="30000" dirty="0">
                <a:solidFill>
                  <a:schemeClr val="bg1"/>
                </a:solidFill>
                <a:effectLst/>
                <a:latin typeface="Montserrat" panose="00000500000000000000" pitchFamily="2" charset="0"/>
              </a:rPr>
              <a:t>st</a:t>
            </a:r>
            <a:r>
              <a:rPr lang="en-US" sz="1100" b="0" i="0" dirty="0">
                <a:solidFill>
                  <a:schemeClr val="bg1"/>
                </a:solidFill>
                <a:effectLst/>
                <a:latin typeface="Montserrat" panose="00000500000000000000" pitchFamily="2" charset="0"/>
              </a:rPr>
              <a:t>  external evaluation by EC experts and confirmation of award</a:t>
            </a:r>
            <a:endParaRPr lang="it-IT" dirty="0"/>
          </a:p>
        </p:txBody>
      </p:sp>
      <p:sp>
        <p:nvSpPr>
          <p:cNvPr id="19" name="Freccia destra rientrata 18">
            <a:extLst>
              <a:ext uri="{FF2B5EF4-FFF2-40B4-BE49-F238E27FC236}">
                <a16:creationId xmlns:a16="http://schemas.microsoft.com/office/drawing/2014/main" id="{EC195E0D-1DDB-E550-E7A3-CF19E996A1B6}"/>
              </a:ext>
            </a:extLst>
          </p:cNvPr>
          <p:cNvSpPr/>
          <p:nvPr/>
        </p:nvSpPr>
        <p:spPr>
          <a:xfrm>
            <a:off x="9357060" y="4835664"/>
            <a:ext cx="2878172" cy="1649099"/>
          </a:xfrm>
          <a:prstGeom prst="notchedRightArrow">
            <a:avLst>
              <a:gd name="adj1" fmla="val 73173"/>
              <a:gd name="adj2" fmla="val 5000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2" name="CasellaDiTesto 21">
            <a:extLst>
              <a:ext uri="{FF2B5EF4-FFF2-40B4-BE49-F238E27FC236}">
                <a16:creationId xmlns:a16="http://schemas.microsoft.com/office/drawing/2014/main" id="{884DD3B1-7A1F-B169-1B25-D822E15412F2}"/>
              </a:ext>
            </a:extLst>
          </p:cNvPr>
          <p:cNvSpPr txBox="1"/>
          <p:nvPr/>
        </p:nvSpPr>
        <p:spPr>
          <a:xfrm>
            <a:off x="9925701" y="6256447"/>
            <a:ext cx="870445" cy="379606"/>
          </a:xfrm>
          <a:prstGeom prst="rect">
            <a:avLst/>
          </a:prstGeom>
          <a:noFill/>
        </p:spPr>
        <p:txBody>
          <a:bodyPr wrap="square">
            <a:spAutoFit/>
          </a:bodyPr>
          <a:lstStyle/>
          <a:p>
            <a:pPr algn="ctr"/>
            <a:r>
              <a:rPr lang="it-IT" b="0" i="0" dirty="0">
                <a:solidFill>
                  <a:srgbClr val="333333"/>
                </a:solidFill>
                <a:effectLst/>
                <a:latin typeface="Montserrat" panose="00000500000000000000" pitchFamily="2" charset="0"/>
              </a:rPr>
              <a:t>2017</a:t>
            </a:r>
            <a:endParaRPr lang="it-IT" dirty="0"/>
          </a:p>
        </p:txBody>
      </p:sp>
      <p:sp>
        <p:nvSpPr>
          <p:cNvPr id="24" name="CasellaDiTesto 23">
            <a:extLst>
              <a:ext uri="{FF2B5EF4-FFF2-40B4-BE49-F238E27FC236}">
                <a16:creationId xmlns:a16="http://schemas.microsoft.com/office/drawing/2014/main" id="{9ABD50A2-466A-DCC5-D523-06553A83B4A0}"/>
              </a:ext>
            </a:extLst>
          </p:cNvPr>
          <p:cNvSpPr txBox="1"/>
          <p:nvPr/>
        </p:nvSpPr>
        <p:spPr>
          <a:xfrm>
            <a:off x="173421" y="3599357"/>
            <a:ext cx="11682248" cy="1092607"/>
          </a:xfrm>
          <a:prstGeom prst="rect">
            <a:avLst/>
          </a:prstGeom>
          <a:noFill/>
        </p:spPr>
        <p:txBody>
          <a:bodyPr wrap="square">
            <a:spAutoFit/>
          </a:bodyPr>
          <a:lstStyle/>
          <a:p>
            <a:pPr algn="just"/>
            <a:r>
              <a:rPr lang="en-US" sz="1300" b="0" i="0" dirty="0">
                <a:effectLst/>
                <a:latin typeface="Montserrat SemiBold" panose="00000700000000000000" pitchFamily="2" charset="0"/>
              </a:rPr>
              <a:t>It is a tool to affirm the founding values and principles and to adapt its development strategies to the needs of a changing society.</a:t>
            </a:r>
          </a:p>
          <a:p>
            <a:pPr algn="just"/>
            <a:r>
              <a:rPr lang="en-US" sz="1300" b="0" i="0" dirty="0">
                <a:effectLst/>
                <a:latin typeface="Montserrat SemiBold" panose="00000700000000000000" pitchFamily="2" charset="0"/>
              </a:rPr>
              <a:t>It leads the university into the EU network of research institutes, to achieve ecological and socio-economic sustainability goals.</a:t>
            </a:r>
          </a:p>
          <a:p>
            <a:pPr algn="just"/>
            <a:r>
              <a:rPr lang="en-US" sz="1300" b="0" i="0" dirty="0">
                <a:effectLst/>
                <a:latin typeface="Montserrat SemiBold" panose="00000700000000000000" pitchFamily="2" charset="0"/>
              </a:rPr>
              <a:t>It is a tool for monitoring the effectiveness of actions to protect freedom of research, free movement of 'knowledge’ and ideas.</a:t>
            </a:r>
          </a:p>
          <a:p>
            <a:pPr algn="just"/>
            <a:r>
              <a:rPr lang="en-US" sz="1300" dirty="0">
                <a:latin typeface="Montserrat SemiBold" panose="00000700000000000000" pitchFamily="2" charset="0"/>
              </a:rPr>
              <a:t>It acts in </a:t>
            </a:r>
            <a:r>
              <a:rPr lang="en-US" sz="1300" b="0" i="0" dirty="0">
                <a:effectLst/>
                <a:latin typeface="Montserrat SemiBold" panose="00000700000000000000" pitchFamily="2" charset="0"/>
              </a:rPr>
              <a:t>defense of human rights, diversity, equity and inclusion in the workplace</a:t>
            </a:r>
            <a:r>
              <a:rPr lang="en-US" sz="1300" b="0" i="0" dirty="0">
                <a:solidFill>
                  <a:srgbClr val="333333"/>
                </a:solidFill>
                <a:effectLst/>
                <a:latin typeface="Montserrat SemiBold" panose="00000700000000000000" pitchFamily="2" charset="0"/>
              </a:rPr>
              <a:t>.</a:t>
            </a:r>
          </a:p>
          <a:p>
            <a:pPr algn="just"/>
            <a:r>
              <a:rPr lang="en-US" sz="1300" b="0" i="0" dirty="0">
                <a:solidFill>
                  <a:schemeClr val="bg1"/>
                </a:solidFill>
                <a:effectLst/>
                <a:latin typeface="Montserrat SemiBold" panose="00000700000000000000" pitchFamily="2" charset="0"/>
              </a:rPr>
              <a:t> the OTM-R checklist</a:t>
            </a:r>
            <a:endParaRPr lang="it-IT" sz="1300" dirty="0">
              <a:solidFill>
                <a:schemeClr val="bg1"/>
              </a:solidFill>
              <a:latin typeface="Montserrat SemiBold" panose="00000700000000000000" pitchFamily="2" charset="0"/>
            </a:endParaRPr>
          </a:p>
        </p:txBody>
      </p:sp>
      <p:pic>
        <p:nvPicPr>
          <p:cNvPr id="1026" name="Picture 2" descr="HRS4R | EURAXESS">
            <a:extLst>
              <a:ext uri="{FF2B5EF4-FFF2-40B4-BE49-F238E27FC236}">
                <a16:creationId xmlns:a16="http://schemas.microsoft.com/office/drawing/2014/main" id="{45ACAD2B-4842-C525-320D-C461CA1039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0452" y="1313770"/>
            <a:ext cx="1647825" cy="1114425"/>
          </a:xfrm>
          <a:prstGeom prst="rect">
            <a:avLst/>
          </a:prstGeom>
          <a:noFill/>
          <a:extLst>
            <a:ext uri="{909E8E84-426E-40DD-AFC4-6F175D3DCCD1}">
              <a14:hiddenFill xmlns:a14="http://schemas.microsoft.com/office/drawing/2010/main">
                <a:solidFill>
                  <a:srgbClr val="FFFFFF"/>
                </a:solidFill>
              </a14:hiddenFill>
            </a:ext>
          </a:extLst>
        </p:spPr>
      </p:pic>
      <p:sp>
        <p:nvSpPr>
          <p:cNvPr id="26" name="CasellaDiTesto 25">
            <a:extLst>
              <a:ext uri="{FF2B5EF4-FFF2-40B4-BE49-F238E27FC236}">
                <a16:creationId xmlns:a16="http://schemas.microsoft.com/office/drawing/2014/main" id="{65AA1928-2F6B-B073-F078-DBEC7E528ED0}"/>
              </a:ext>
            </a:extLst>
          </p:cNvPr>
          <p:cNvSpPr txBox="1"/>
          <p:nvPr/>
        </p:nvSpPr>
        <p:spPr>
          <a:xfrm>
            <a:off x="9868099" y="5259988"/>
            <a:ext cx="1850033" cy="600164"/>
          </a:xfrm>
          <a:prstGeom prst="rect">
            <a:avLst/>
          </a:prstGeom>
          <a:noFill/>
        </p:spPr>
        <p:txBody>
          <a:bodyPr wrap="square">
            <a:spAutoFit/>
          </a:bodyPr>
          <a:lstStyle/>
          <a:p>
            <a:pPr algn="ctr"/>
            <a:r>
              <a:rPr lang="en-US" sz="1100" b="0" i="0" dirty="0">
                <a:solidFill>
                  <a:schemeClr val="bg1"/>
                </a:solidFill>
                <a:effectLst/>
                <a:latin typeface="Montserrat" panose="00000500000000000000" pitchFamily="2" charset="0"/>
              </a:rPr>
              <a:t>updated version of the action plan including the OTM-R checklist</a:t>
            </a:r>
            <a:endParaRPr lang="it-IT" sz="1100" dirty="0">
              <a:solidFill>
                <a:schemeClr val="bg1"/>
              </a:solidFill>
            </a:endParaRPr>
          </a:p>
        </p:txBody>
      </p:sp>
    </p:spTree>
    <p:extLst>
      <p:ext uri="{BB962C8B-B14F-4D97-AF65-F5344CB8AC3E}">
        <p14:creationId xmlns:p14="http://schemas.microsoft.com/office/powerpoint/2010/main" val="3959588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C62FB9-3615-4290-AD1C-D5C6A4DDE7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000" b="0" i="0" u="none" strike="noStrike" cap="none" normalizeH="0" baseline="0">
                <a:ln>
                  <a:noFill/>
                </a:ln>
                <a:solidFill>
                  <a:srgbClr val="074B87"/>
                </a:solidFill>
                <a:effectLst/>
                <a:latin typeface="Montserrat SemiBold"/>
                <a:ea typeface="ヒラギノ角ゴ Pro W3"/>
                <a:cs typeface="Times New Roman" panose="02020603050405020304" pitchFamily="18"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049" name="Immagine 184" descr="Immagine che contiene testo&#10;&#10;Descrizione generata automaticamente">
            <a:extLst>
              <a:ext uri="{FF2B5EF4-FFF2-40B4-BE49-F238E27FC236}">
                <a16:creationId xmlns:a16="http://schemas.microsoft.com/office/drawing/2014/main" id="{1DB23BBA-5720-44F2-8F61-E66F5730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3" y="9525"/>
            <a:ext cx="3152253" cy="11908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093AEB6A-E719-22CD-DB34-208309025A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011"/>
          <a:stretch/>
        </p:blipFill>
        <p:spPr bwMode="auto">
          <a:xfrm>
            <a:off x="3125336" y="1209854"/>
            <a:ext cx="5187429" cy="1495425"/>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CA28162E-48C0-72E7-D981-F26897DB079A}"/>
              </a:ext>
            </a:extLst>
          </p:cNvPr>
          <p:cNvSpPr txBox="1"/>
          <p:nvPr/>
        </p:nvSpPr>
        <p:spPr>
          <a:xfrm>
            <a:off x="245660" y="2350355"/>
            <a:ext cx="11668835" cy="4524315"/>
          </a:xfrm>
          <a:prstGeom prst="rect">
            <a:avLst/>
          </a:prstGeom>
          <a:noFill/>
        </p:spPr>
        <p:txBody>
          <a:bodyPr wrap="square">
            <a:spAutoFit/>
          </a:bodyPr>
          <a:lstStyle/>
          <a:p>
            <a:r>
              <a:rPr lang="en-US" dirty="0">
                <a:solidFill>
                  <a:srgbClr val="333333"/>
                </a:solidFill>
                <a:latin typeface="Montserrat" panose="00000500000000000000" pitchFamily="2" charset="0"/>
              </a:rPr>
              <a:t>UNIPA is the f</a:t>
            </a:r>
            <a:r>
              <a:rPr lang="en-US" b="0" i="0" dirty="0">
                <a:solidFill>
                  <a:srgbClr val="333333"/>
                </a:solidFill>
                <a:effectLst/>
                <a:latin typeface="Montserrat" panose="00000500000000000000" pitchFamily="2" charset="0"/>
              </a:rPr>
              <a:t>irst University in Italy to launch a Centre for Sustainability and Ecological </a:t>
            </a:r>
          </a:p>
          <a:p>
            <a:r>
              <a:rPr lang="en-US" b="0" i="0" dirty="0">
                <a:solidFill>
                  <a:srgbClr val="333333"/>
                </a:solidFill>
                <a:effectLst/>
                <a:latin typeface="Montserrat" panose="00000500000000000000" pitchFamily="2" charset="0"/>
              </a:rPr>
              <a:t>Transition, with a Scientific Board composed by professors experts the 17 sustainable </a:t>
            </a:r>
          </a:p>
          <a:p>
            <a:r>
              <a:rPr lang="en-US" b="0" i="0" dirty="0">
                <a:solidFill>
                  <a:srgbClr val="333333"/>
                </a:solidFill>
                <a:effectLst/>
                <a:latin typeface="Montserrat" panose="00000500000000000000" pitchFamily="2" charset="0"/>
              </a:rPr>
              <a:t>development goals (SDG). The SDGs have been defined in the Agenda 2030 of the UN and aim at changing the idea of sustainability towards an interdisciplinary approach, ranging from equal opportunities, to instructions, to consolidating democratic institutions.</a:t>
            </a:r>
          </a:p>
          <a:p>
            <a:pPr algn="just"/>
            <a:endParaRPr lang="en-US" dirty="0">
              <a:solidFill>
                <a:srgbClr val="333333"/>
              </a:solidFill>
              <a:latin typeface="Montserrat" panose="00000500000000000000" pitchFamily="2" charset="0"/>
            </a:endParaRPr>
          </a:p>
          <a:p>
            <a:pPr algn="just"/>
            <a:r>
              <a:rPr lang="en-US" b="0" i="0" dirty="0">
                <a:solidFill>
                  <a:srgbClr val="333333"/>
                </a:solidFill>
                <a:effectLst/>
                <a:latin typeface="Montserrat" panose="00000500000000000000" pitchFamily="2" charset="0"/>
              </a:rPr>
              <a:t>A Regional Forum on Sustainability and Ecological Transition will tighten the cooperation between the University and the stakeholders working on themes connected to sustainability.</a:t>
            </a:r>
            <a:br>
              <a:rPr lang="en-US" dirty="0"/>
            </a:br>
            <a:r>
              <a:rPr lang="en-US" b="0" i="0" dirty="0">
                <a:solidFill>
                  <a:srgbClr val="333333"/>
                </a:solidFill>
                <a:effectLst/>
                <a:latin typeface="Montserrat" panose="00000500000000000000" pitchFamily="2" charset="0"/>
              </a:rPr>
              <a:t>The Centre will involve in such a forum also small and middle-sized companies to lead them towards innovative and sustainable patters, the assessment and reduction of the energetic and environmental impact connected to their production process, and eco-design, especially using already existing good practices.</a:t>
            </a:r>
          </a:p>
          <a:p>
            <a:pPr algn="just"/>
            <a:endParaRPr lang="en-US" dirty="0">
              <a:solidFill>
                <a:srgbClr val="333333"/>
              </a:solidFill>
              <a:latin typeface="Montserrat" panose="00000500000000000000" pitchFamily="2" charset="0"/>
            </a:endParaRPr>
          </a:p>
          <a:p>
            <a:pPr algn="just"/>
            <a:r>
              <a:rPr lang="en-US" b="0" i="0" dirty="0">
                <a:solidFill>
                  <a:srgbClr val="333333"/>
                </a:solidFill>
                <a:effectLst/>
                <a:latin typeface="Montserrat" panose="00000500000000000000" pitchFamily="2" charset="0"/>
              </a:rPr>
              <a:t>UNIPA directly contributes to sustainability with approaches for energy consumption, supply chain, and mobility to minimize the environmental, social, and economic impact of the activities and with responsible choices towards decarbonization, as well as “Green Public Procurement” practices.</a:t>
            </a:r>
            <a:endParaRPr lang="it-IT" dirty="0"/>
          </a:p>
        </p:txBody>
      </p:sp>
      <p:pic>
        <p:nvPicPr>
          <p:cNvPr id="8" name="Immagine 7">
            <a:extLst>
              <a:ext uri="{FF2B5EF4-FFF2-40B4-BE49-F238E27FC236}">
                <a16:creationId xmlns:a16="http://schemas.microsoft.com/office/drawing/2014/main" id="{F5C0E809-6713-E220-B876-D1D9E40A7D3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08775" y="992729"/>
            <a:ext cx="1577431" cy="1929674"/>
          </a:xfrm>
          <a:prstGeom prst="rect">
            <a:avLst/>
          </a:prstGeom>
        </p:spPr>
      </p:pic>
    </p:spTree>
    <p:extLst>
      <p:ext uri="{BB962C8B-B14F-4D97-AF65-F5344CB8AC3E}">
        <p14:creationId xmlns:p14="http://schemas.microsoft.com/office/powerpoint/2010/main" val="172630318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1638</TotalTime>
  <Words>2372</Words>
  <Application>Microsoft Office PowerPoint</Application>
  <PresentationFormat>Widescreen</PresentationFormat>
  <Paragraphs>283</Paragraphs>
  <Slides>19</Slides>
  <Notes>18</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19</vt:i4>
      </vt:variant>
    </vt:vector>
  </HeadingPairs>
  <TitlesOfParts>
    <vt:vector size="27" baseType="lpstr">
      <vt:lpstr>Arial</vt:lpstr>
      <vt:lpstr>Arial Narrow</vt:lpstr>
      <vt:lpstr>Calibri</vt:lpstr>
      <vt:lpstr>Calibri Light</vt:lpstr>
      <vt:lpstr>Courier New</vt:lpstr>
      <vt:lpstr>Montserrat</vt:lpstr>
      <vt:lpstr>Montserrat SemiBold</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silvana di bono</dc:creator>
  <cp:lastModifiedBy>STEFANIA ZANNA</cp:lastModifiedBy>
  <cp:revision>254</cp:revision>
  <dcterms:created xsi:type="dcterms:W3CDTF">2020-03-26T08:12:09Z</dcterms:created>
  <dcterms:modified xsi:type="dcterms:W3CDTF">2026-02-03T13:55:08Z</dcterms:modified>
</cp:coreProperties>
</file>