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93" r:id="rId2"/>
    <p:sldId id="256" r:id="rId3"/>
    <p:sldId id="260" r:id="rId4"/>
    <p:sldId id="309" r:id="rId5"/>
    <p:sldId id="310" r:id="rId6"/>
    <p:sldId id="269" r:id="rId7"/>
    <p:sldId id="257" r:id="rId8"/>
    <p:sldId id="306" r:id="rId9"/>
    <p:sldId id="311" r:id="rId10"/>
    <p:sldId id="307" r:id="rId11"/>
    <p:sldId id="265" r:id="rId12"/>
    <p:sldId id="266" r:id="rId13"/>
    <p:sldId id="284" r:id="rId14"/>
    <p:sldId id="286" r:id="rId15"/>
    <p:sldId id="287" r:id="rId16"/>
    <p:sldId id="288" r:id="rId17"/>
    <p:sldId id="289" r:id="rId18"/>
    <p:sldId id="301" r:id="rId19"/>
    <p:sldId id="305" r:id="rId20"/>
    <p:sldId id="302" r:id="rId21"/>
    <p:sldId id="303" r:id="rId22"/>
    <p:sldId id="304" r:id="rId23"/>
    <p:sldId id="308" r:id="rId24"/>
  </p:sldIdLst>
  <p:sldSz cx="9144000" cy="6858000" type="screen4x3"/>
  <p:notesSz cx="6805613" cy="99441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CC"/>
    <a:srgbClr val="E8E8F6"/>
    <a:srgbClr val="CDCDE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45" autoAdjust="0"/>
    <p:restoredTop sz="94624" autoAdjust="0"/>
  </p:normalViewPr>
  <p:slideViewPr>
    <p:cSldViewPr>
      <p:cViewPr>
        <p:scale>
          <a:sx n="70" d="100"/>
          <a:sy n="70" d="100"/>
        </p:scale>
        <p:origin x="-140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10.0.0.22\noi\l.cappellani\Tab_T3_20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it-IT"/>
  <c:chart>
    <c:plotArea>
      <c:layout/>
      <c:lineChart>
        <c:grouping val="standard"/>
        <c:ser>
          <c:idx val="0"/>
          <c:order val="0"/>
          <c:tx>
            <c:strRef>
              <c:f>'Fig1'!$N$63</c:f>
              <c:strCache>
                <c:ptCount val="1"/>
                <c:pt idx="0">
                  <c:v>Nord-ovest</c:v>
                </c:pt>
              </c:strCache>
            </c:strRef>
          </c:tx>
          <c:cat>
            <c:strRef>
              <c:f>'Fig1'!$B$64:$B$91</c:f>
              <c:strCache>
                <c:ptCount val="28"/>
                <c:pt idx="0">
                  <c:v>T4-2008</c:v>
                </c:pt>
                <c:pt idx="1">
                  <c:v>T1-2009</c:v>
                </c:pt>
                <c:pt idx="2">
                  <c:v>T2-2009</c:v>
                </c:pt>
                <c:pt idx="3">
                  <c:v>T3-2009</c:v>
                </c:pt>
                <c:pt idx="4">
                  <c:v>T4-2009</c:v>
                </c:pt>
                <c:pt idx="5">
                  <c:v>T1-2010</c:v>
                </c:pt>
                <c:pt idx="6">
                  <c:v>T2-2010</c:v>
                </c:pt>
                <c:pt idx="7">
                  <c:v>T3-2010</c:v>
                </c:pt>
                <c:pt idx="8">
                  <c:v>T4-2010</c:v>
                </c:pt>
                <c:pt idx="9">
                  <c:v>T1-2011</c:v>
                </c:pt>
                <c:pt idx="10">
                  <c:v>T2-2011</c:v>
                </c:pt>
                <c:pt idx="11">
                  <c:v>T3-2011</c:v>
                </c:pt>
                <c:pt idx="12">
                  <c:v>T4-2011</c:v>
                </c:pt>
                <c:pt idx="13">
                  <c:v>T1-2012</c:v>
                </c:pt>
                <c:pt idx="14">
                  <c:v>T2-2012</c:v>
                </c:pt>
                <c:pt idx="15">
                  <c:v>T3-2012</c:v>
                </c:pt>
                <c:pt idx="16">
                  <c:v>T4-2012</c:v>
                </c:pt>
                <c:pt idx="17">
                  <c:v>T1-2013</c:v>
                </c:pt>
                <c:pt idx="18">
                  <c:v>T2-2013</c:v>
                </c:pt>
                <c:pt idx="19">
                  <c:v>T3-2013</c:v>
                </c:pt>
                <c:pt idx="20">
                  <c:v>T4-2013</c:v>
                </c:pt>
                <c:pt idx="21">
                  <c:v>T1-2014</c:v>
                </c:pt>
                <c:pt idx="22">
                  <c:v>T2-2014</c:v>
                </c:pt>
                <c:pt idx="23">
                  <c:v>T3-2014</c:v>
                </c:pt>
                <c:pt idx="24">
                  <c:v>T4-2014</c:v>
                </c:pt>
                <c:pt idx="25">
                  <c:v>T1-2015</c:v>
                </c:pt>
                <c:pt idx="26">
                  <c:v>T2-2015</c:v>
                </c:pt>
                <c:pt idx="27">
                  <c:v>T3-2015</c:v>
                </c:pt>
              </c:strCache>
            </c:strRef>
          </c:cat>
          <c:val>
            <c:numRef>
              <c:f>'Fig1'!$N$64:$N$91</c:f>
              <c:numCache>
                <c:formatCode>General</c:formatCode>
                <c:ptCount val="28"/>
                <c:pt idx="0">
                  <c:v>100</c:v>
                </c:pt>
                <c:pt idx="1">
                  <c:v>99.084590424562023</c:v>
                </c:pt>
                <c:pt idx="2">
                  <c:v>98.86041654184406</c:v>
                </c:pt>
                <c:pt idx="3">
                  <c:v>98.814034266382365</c:v>
                </c:pt>
                <c:pt idx="4">
                  <c:v>98.976336733989555</c:v>
                </c:pt>
                <c:pt idx="5">
                  <c:v>98.036952984619333</c:v>
                </c:pt>
                <c:pt idx="6">
                  <c:v>98.064398181656571</c:v>
                </c:pt>
                <c:pt idx="7">
                  <c:v>98.316984517274449</c:v>
                </c:pt>
                <c:pt idx="8">
                  <c:v>97.780696259428609</c:v>
                </c:pt>
                <c:pt idx="9">
                  <c:v>98.13856982565288</c:v>
                </c:pt>
                <c:pt idx="10">
                  <c:v>98.160707236558949</c:v>
                </c:pt>
                <c:pt idx="11">
                  <c:v>97.474199714773547</c:v>
                </c:pt>
                <c:pt idx="12">
                  <c:v>97.905268278188373</c:v>
                </c:pt>
                <c:pt idx="13">
                  <c:v>98.223960537997144</c:v>
                </c:pt>
                <c:pt idx="14">
                  <c:v>98.1746509643026</c:v>
                </c:pt>
                <c:pt idx="15">
                  <c:v>97.85600643542297</c:v>
                </c:pt>
                <c:pt idx="16">
                  <c:v>97.305698197526922</c:v>
                </c:pt>
                <c:pt idx="17">
                  <c:v>97.536357395866332</c:v>
                </c:pt>
                <c:pt idx="18">
                  <c:v>97.848639597195429</c:v>
                </c:pt>
                <c:pt idx="19">
                  <c:v>97.805010822690207</c:v>
                </c:pt>
                <c:pt idx="20">
                  <c:v>97.677394184812982</c:v>
                </c:pt>
                <c:pt idx="21">
                  <c:v>97.327800036721385</c:v>
                </c:pt>
                <c:pt idx="22">
                  <c:v>97.361949216639488</c:v>
                </c:pt>
                <c:pt idx="23">
                  <c:v>97.819526858938616</c:v>
                </c:pt>
                <c:pt idx="24">
                  <c:v>98.334908009780008</c:v>
                </c:pt>
                <c:pt idx="25">
                  <c:v>98.079723951721789</c:v>
                </c:pt>
                <c:pt idx="26">
                  <c:v>98.482597735983759</c:v>
                </c:pt>
                <c:pt idx="27">
                  <c:v>98.369340606850287</c:v>
                </c:pt>
              </c:numCache>
            </c:numRef>
          </c:val>
        </c:ser>
        <c:ser>
          <c:idx val="1"/>
          <c:order val="1"/>
          <c:tx>
            <c:strRef>
              <c:f>'Fig1'!$O$63</c:f>
              <c:strCache>
                <c:ptCount val="1"/>
                <c:pt idx="0">
                  <c:v>Nord-est</c:v>
                </c:pt>
              </c:strCache>
            </c:strRef>
          </c:tx>
          <c:cat>
            <c:strRef>
              <c:f>'Fig1'!$B$64:$B$91</c:f>
              <c:strCache>
                <c:ptCount val="28"/>
                <c:pt idx="0">
                  <c:v>T4-2008</c:v>
                </c:pt>
                <c:pt idx="1">
                  <c:v>T1-2009</c:v>
                </c:pt>
                <c:pt idx="2">
                  <c:v>T2-2009</c:v>
                </c:pt>
                <c:pt idx="3">
                  <c:v>T3-2009</c:v>
                </c:pt>
                <c:pt idx="4">
                  <c:v>T4-2009</c:v>
                </c:pt>
                <c:pt idx="5">
                  <c:v>T1-2010</c:v>
                </c:pt>
                <c:pt idx="6">
                  <c:v>T2-2010</c:v>
                </c:pt>
                <c:pt idx="7">
                  <c:v>T3-2010</c:v>
                </c:pt>
                <c:pt idx="8">
                  <c:v>T4-2010</c:v>
                </c:pt>
                <c:pt idx="9">
                  <c:v>T1-2011</c:v>
                </c:pt>
                <c:pt idx="10">
                  <c:v>T2-2011</c:v>
                </c:pt>
                <c:pt idx="11">
                  <c:v>T3-2011</c:v>
                </c:pt>
                <c:pt idx="12">
                  <c:v>T4-2011</c:v>
                </c:pt>
                <c:pt idx="13">
                  <c:v>T1-2012</c:v>
                </c:pt>
                <c:pt idx="14">
                  <c:v>T2-2012</c:v>
                </c:pt>
                <c:pt idx="15">
                  <c:v>T3-2012</c:v>
                </c:pt>
                <c:pt idx="16">
                  <c:v>T4-2012</c:v>
                </c:pt>
                <c:pt idx="17">
                  <c:v>T1-2013</c:v>
                </c:pt>
                <c:pt idx="18">
                  <c:v>T2-2013</c:v>
                </c:pt>
                <c:pt idx="19">
                  <c:v>T3-2013</c:v>
                </c:pt>
                <c:pt idx="20">
                  <c:v>T4-2013</c:v>
                </c:pt>
                <c:pt idx="21">
                  <c:v>T1-2014</c:v>
                </c:pt>
                <c:pt idx="22">
                  <c:v>T2-2014</c:v>
                </c:pt>
                <c:pt idx="23">
                  <c:v>T3-2014</c:v>
                </c:pt>
                <c:pt idx="24">
                  <c:v>T4-2014</c:v>
                </c:pt>
                <c:pt idx="25">
                  <c:v>T1-2015</c:v>
                </c:pt>
                <c:pt idx="26">
                  <c:v>T2-2015</c:v>
                </c:pt>
                <c:pt idx="27">
                  <c:v>T3-2015</c:v>
                </c:pt>
              </c:strCache>
            </c:strRef>
          </c:cat>
          <c:val>
            <c:numRef>
              <c:f>'Fig1'!$O$64:$O$91</c:f>
              <c:numCache>
                <c:formatCode>General</c:formatCode>
                <c:ptCount val="28"/>
                <c:pt idx="0">
                  <c:v>100</c:v>
                </c:pt>
                <c:pt idx="1">
                  <c:v>98.865847367561841</c:v>
                </c:pt>
                <c:pt idx="2">
                  <c:v>98.720845364781866</c:v>
                </c:pt>
                <c:pt idx="3">
                  <c:v>97.551215556479931</c:v>
                </c:pt>
                <c:pt idx="4">
                  <c:v>97.519184088627327</c:v>
                </c:pt>
                <c:pt idx="5">
                  <c:v>98.063322409638843</c:v>
                </c:pt>
                <c:pt idx="6">
                  <c:v>97.776140486503451</c:v>
                </c:pt>
                <c:pt idx="7">
                  <c:v>97.478463678407593</c:v>
                </c:pt>
                <c:pt idx="8">
                  <c:v>97.811975337365411</c:v>
                </c:pt>
                <c:pt idx="9">
                  <c:v>98.798218057990653</c:v>
                </c:pt>
                <c:pt idx="10">
                  <c:v>98.557880675652683</c:v>
                </c:pt>
                <c:pt idx="11">
                  <c:v>99.023855334132307</c:v>
                </c:pt>
                <c:pt idx="12">
                  <c:v>98.367826699048209</c:v>
                </c:pt>
                <c:pt idx="13">
                  <c:v>98.633322628570639</c:v>
                </c:pt>
                <c:pt idx="14">
                  <c:v>98.433619540028616</c:v>
                </c:pt>
                <c:pt idx="15">
                  <c:v>98.569044949612618</c:v>
                </c:pt>
                <c:pt idx="16">
                  <c:v>98.588633316449716</c:v>
                </c:pt>
                <c:pt idx="17">
                  <c:v>97.193130333740342</c:v>
                </c:pt>
                <c:pt idx="18">
                  <c:v>96.719283013779616</c:v>
                </c:pt>
                <c:pt idx="19">
                  <c:v>96.804238338429585</c:v>
                </c:pt>
                <c:pt idx="20">
                  <c:v>97.094080714617803</c:v>
                </c:pt>
                <c:pt idx="21">
                  <c:v>97.250407231333838</c:v>
                </c:pt>
                <c:pt idx="22">
                  <c:v>97.941585071047285</c:v>
                </c:pt>
                <c:pt idx="23">
                  <c:v>97.660801628860341</c:v>
                </c:pt>
                <c:pt idx="24">
                  <c:v>97.473557905801613</c:v>
                </c:pt>
                <c:pt idx="25">
                  <c:v>97.468149504249055</c:v>
                </c:pt>
                <c:pt idx="26">
                  <c:v>97.523763810569633</c:v>
                </c:pt>
                <c:pt idx="27">
                  <c:v>97.584121062641799</c:v>
                </c:pt>
              </c:numCache>
            </c:numRef>
          </c:val>
        </c:ser>
        <c:ser>
          <c:idx val="2"/>
          <c:order val="2"/>
          <c:tx>
            <c:strRef>
              <c:f>'Fig1'!$P$63</c:f>
              <c:strCache>
                <c:ptCount val="1"/>
                <c:pt idx="0">
                  <c:v>Centro</c:v>
                </c:pt>
              </c:strCache>
            </c:strRef>
          </c:tx>
          <c:cat>
            <c:strRef>
              <c:f>'Fig1'!$B$64:$B$91</c:f>
              <c:strCache>
                <c:ptCount val="28"/>
                <c:pt idx="0">
                  <c:v>T4-2008</c:v>
                </c:pt>
                <c:pt idx="1">
                  <c:v>T1-2009</c:v>
                </c:pt>
                <c:pt idx="2">
                  <c:v>T2-2009</c:v>
                </c:pt>
                <c:pt idx="3">
                  <c:v>T3-2009</c:v>
                </c:pt>
                <c:pt idx="4">
                  <c:v>T4-2009</c:v>
                </c:pt>
                <c:pt idx="5">
                  <c:v>T1-2010</c:v>
                </c:pt>
                <c:pt idx="6">
                  <c:v>T2-2010</c:v>
                </c:pt>
                <c:pt idx="7">
                  <c:v>T3-2010</c:v>
                </c:pt>
                <c:pt idx="8">
                  <c:v>T4-2010</c:v>
                </c:pt>
                <c:pt idx="9">
                  <c:v>T1-2011</c:v>
                </c:pt>
                <c:pt idx="10">
                  <c:v>T2-2011</c:v>
                </c:pt>
                <c:pt idx="11">
                  <c:v>T3-2011</c:v>
                </c:pt>
                <c:pt idx="12">
                  <c:v>T4-2011</c:v>
                </c:pt>
                <c:pt idx="13">
                  <c:v>T1-2012</c:v>
                </c:pt>
                <c:pt idx="14">
                  <c:v>T2-2012</c:v>
                </c:pt>
                <c:pt idx="15">
                  <c:v>T3-2012</c:v>
                </c:pt>
                <c:pt idx="16">
                  <c:v>T4-2012</c:v>
                </c:pt>
                <c:pt idx="17">
                  <c:v>T1-2013</c:v>
                </c:pt>
                <c:pt idx="18">
                  <c:v>T2-2013</c:v>
                </c:pt>
                <c:pt idx="19">
                  <c:v>T3-2013</c:v>
                </c:pt>
                <c:pt idx="20">
                  <c:v>T4-2013</c:v>
                </c:pt>
                <c:pt idx="21">
                  <c:v>T1-2014</c:v>
                </c:pt>
                <c:pt idx="22">
                  <c:v>T2-2014</c:v>
                </c:pt>
                <c:pt idx="23">
                  <c:v>T3-2014</c:v>
                </c:pt>
                <c:pt idx="24">
                  <c:v>T4-2014</c:v>
                </c:pt>
                <c:pt idx="25">
                  <c:v>T1-2015</c:v>
                </c:pt>
                <c:pt idx="26">
                  <c:v>T2-2015</c:v>
                </c:pt>
                <c:pt idx="27">
                  <c:v>T3-2015</c:v>
                </c:pt>
              </c:strCache>
            </c:strRef>
          </c:cat>
          <c:val>
            <c:numRef>
              <c:f>'Fig1'!$P$64:$P$91</c:f>
              <c:numCache>
                <c:formatCode>General</c:formatCode>
                <c:ptCount val="28"/>
                <c:pt idx="0">
                  <c:v>100</c:v>
                </c:pt>
                <c:pt idx="1">
                  <c:v>99.699817400834178</c:v>
                </c:pt>
                <c:pt idx="2">
                  <c:v>99.596595463365375</c:v>
                </c:pt>
                <c:pt idx="3">
                  <c:v>99.140370900875809</c:v>
                </c:pt>
                <c:pt idx="4">
                  <c:v>99.997623939919762</c:v>
                </c:pt>
                <c:pt idx="5">
                  <c:v>99.434728998782973</c:v>
                </c:pt>
                <c:pt idx="6">
                  <c:v>99.774736888143508</c:v>
                </c:pt>
                <c:pt idx="7">
                  <c:v>99.254337676406678</c:v>
                </c:pt>
                <c:pt idx="8">
                  <c:v>99.633561070631629</c:v>
                </c:pt>
                <c:pt idx="9">
                  <c:v>99.540978835823068</c:v>
                </c:pt>
                <c:pt idx="10">
                  <c:v>99.511814275368991</c:v>
                </c:pt>
                <c:pt idx="11">
                  <c:v>99.362921519366353</c:v>
                </c:pt>
                <c:pt idx="12">
                  <c:v>99.256482438603015</c:v>
                </c:pt>
                <c:pt idx="13">
                  <c:v>99.291534581556903</c:v>
                </c:pt>
                <c:pt idx="14">
                  <c:v>99.842486141051324</c:v>
                </c:pt>
                <c:pt idx="15">
                  <c:v>99.486876158066437</c:v>
                </c:pt>
                <c:pt idx="16">
                  <c:v>99.6528008491576</c:v>
                </c:pt>
                <c:pt idx="17">
                  <c:v>98.908484258707105</c:v>
                </c:pt>
                <c:pt idx="18">
                  <c:v>99.379659075329954</c:v>
                </c:pt>
                <c:pt idx="19">
                  <c:v>99.423605673274494</c:v>
                </c:pt>
                <c:pt idx="20">
                  <c:v>99.920433527931948</c:v>
                </c:pt>
                <c:pt idx="21">
                  <c:v>100.74778605870928</c:v>
                </c:pt>
                <c:pt idx="22">
                  <c:v>100.89596389397977</c:v>
                </c:pt>
                <c:pt idx="23">
                  <c:v>101.15062286417434</c:v>
                </c:pt>
                <c:pt idx="24">
                  <c:v>101.34045534563052</c:v>
                </c:pt>
                <c:pt idx="25">
                  <c:v>101.22146309789453</c:v>
                </c:pt>
                <c:pt idx="26">
                  <c:v>101.82184932330648</c:v>
                </c:pt>
                <c:pt idx="27">
                  <c:v>102.43844742767314</c:v>
                </c:pt>
              </c:numCache>
            </c:numRef>
          </c:val>
        </c:ser>
        <c:ser>
          <c:idx val="3"/>
          <c:order val="3"/>
          <c:tx>
            <c:strRef>
              <c:f>'Fig1'!$Q$63</c:f>
              <c:strCache>
                <c:ptCount val="1"/>
                <c:pt idx="0">
                  <c:v>Mezzogiorno</c:v>
                </c:pt>
              </c:strCache>
            </c:strRef>
          </c:tx>
          <c:cat>
            <c:strRef>
              <c:f>'Fig1'!$B$64:$B$91</c:f>
              <c:strCache>
                <c:ptCount val="28"/>
                <c:pt idx="0">
                  <c:v>T4-2008</c:v>
                </c:pt>
                <c:pt idx="1">
                  <c:v>T1-2009</c:v>
                </c:pt>
                <c:pt idx="2">
                  <c:v>T2-2009</c:v>
                </c:pt>
                <c:pt idx="3">
                  <c:v>T3-2009</c:v>
                </c:pt>
                <c:pt idx="4">
                  <c:v>T4-2009</c:v>
                </c:pt>
                <c:pt idx="5">
                  <c:v>T1-2010</c:v>
                </c:pt>
                <c:pt idx="6">
                  <c:v>T2-2010</c:v>
                </c:pt>
                <c:pt idx="7">
                  <c:v>T3-2010</c:v>
                </c:pt>
                <c:pt idx="8">
                  <c:v>T4-2010</c:v>
                </c:pt>
                <c:pt idx="9">
                  <c:v>T1-2011</c:v>
                </c:pt>
                <c:pt idx="10">
                  <c:v>T2-2011</c:v>
                </c:pt>
                <c:pt idx="11">
                  <c:v>T3-2011</c:v>
                </c:pt>
                <c:pt idx="12">
                  <c:v>T4-2011</c:v>
                </c:pt>
                <c:pt idx="13">
                  <c:v>T1-2012</c:v>
                </c:pt>
                <c:pt idx="14">
                  <c:v>T2-2012</c:v>
                </c:pt>
                <c:pt idx="15">
                  <c:v>T3-2012</c:v>
                </c:pt>
                <c:pt idx="16">
                  <c:v>T4-2012</c:v>
                </c:pt>
                <c:pt idx="17">
                  <c:v>T1-2013</c:v>
                </c:pt>
                <c:pt idx="18">
                  <c:v>T2-2013</c:v>
                </c:pt>
                <c:pt idx="19">
                  <c:v>T3-2013</c:v>
                </c:pt>
                <c:pt idx="20">
                  <c:v>T4-2013</c:v>
                </c:pt>
                <c:pt idx="21">
                  <c:v>T1-2014</c:v>
                </c:pt>
                <c:pt idx="22">
                  <c:v>T2-2014</c:v>
                </c:pt>
                <c:pt idx="23">
                  <c:v>T3-2014</c:v>
                </c:pt>
                <c:pt idx="24">
                  <c:v>T4-2014</c:v>
                </c:pt>
                <c:pt idx="25">
                  <c:v>T1-2015</c:v>
                </c:pt>
                <c:pt idx="26">
                  <c:v>T2-2015</c:v>
                </c:pt>
                <c:pt idx="27">
                  <c:v>T3-2015</c:v>
                </c:pt>
              </c:strCache>
            </c:strRef>
          </c:cat>
          <c:val>
            <c:numRef>
              <c:f>'Fig1'!$Q$64:$Q$91</c:f>
              <c:numCache>
                <c:formatCode>General</c:formatCode>
                <c:ptCount val="28"/>
                <c:pt idx="0">
                  <c:v>100</c:v>
                </c:pt>
                <c:pt idx="1">
                  <c:v>99.442312346575378</c:v>
                </c:pt>
                <c:pt idx="2">
                  <c:v>98.387002479938886</c:v>
                </c:pt>
                <c:pt idx="3">
                  <c:v>98.030051578957284</c:v>
                </c:pt>
                <c:pt idx="4">
                  <c:v>96.949345126401425</c:v>
                </c:pt>
                <c:pt idx="5">
                  <c:v>96.735360031179951</c:v>
                </c:pt>
                <c:pt idx="6">
                  <c:v>96.894968772885989</c:v>
                </c:pt>
                <c:pt idx="7">
                  <c:v>96.588921053706855</c:v>
                </c:pt>
                <c:pt idx="8">
                  <c:v>97.087784807938306</c:v>
                </c:pt>
                <c:pt idx="9">
                  <c:v>97.113087099602993</c:v>
                </c:pt>
                <c:pt idx="10">
                  <c:v>97.201535110465699</c:v>
                </c:pt>
                <c:pt idx="11">
                  <c:v>97.166991981845229</c:v>
                </c:pt>
                <c:pt idx="12">
                  <c:v>97.058899334596845</c:v>
                </c:pt>
                <c:pt idx="13">
                  <c:v>97.074379308068728</c:v>
                </c:pt>
                <c:pt idx="14">
                  <c:v>97.416588873906576</c:v>
                </c:pt>
                <c:pt idx="15">
                  <c:v>96.5843634980654</c:v>
                </c:pt>
                <c:pt idx="16">
                  <c:v>95.839376023485514</c:v>
                </c:pt>
                <c:pt idx="17">
                  <c:v>94.371277341404891</c:v>
                </c:pt>
                <c:pt idx="18">
                  <c:v>92.903005786524076</c:v>
                </c:pt>
                <c:pt idx="19">
                  <c:v>92.252516870813707</c:v>
                </c:pt>
                <c:pt idx="20">
                  <c:v>91.82464097462541</c:v>
                </c:pt>
                <c:pt idx="21">
                  <c:v>91.85005327625386</c:v>
                </c:pt>
                <c:pt idx="22">
                  <c:v>91.819690526256238</c:v>
                </c:pt>
                <c:pt idx="23">
                  <c:v>92.015696850257584</c:v>
                </c:pt>
                <c:pt idx="24">
                  <c:v>92.277269112659624</c:v>
                </c:pt>
                <c:pt idx="25">
                  <c:v>92.869327021904553</c:v>
                </c:pt>
                <c:pt idx="26">
                  <c:v>93.552473181142403</c:v>
                </c:pt>
                <c:pt idx="27">
                  <c:v>93.830154045380695</c:v>
                </c:pt>
              </c:numCache>
            </c:numRef>
          </c:val>
        </c:ser>
        <c:ser>
          <c:idx val="4"/>
          <c:order val="4"/>
          <c:tx>
            <c:strRef>
              <c:f>'Fig1'!$A$96</c:f>
              <c:strCache>
                <c:ptCount val="1"/>
                <c:pt idx="0">
                  <c:v>Sicilia</c:v>
                </c:pt>
              </c:strCache>
            </c:strRef>
          </c:tx>
          <c:val>
            <c:numRef>
              <c:f>'Fig1'!$R$64:$R$91</c:f>
              <c:numCache>
                <c:formatCode>General</c:formatCode>
                <c:ptCount val="28"/>
                <c:pt idx="0">
                  <c:v>100</c:v>
                </c:pt>
                <c:pt idx="1">
                  <c:v>100.68559573589343</c:v>
                </c:pt>
                <c:pt idx="2">
                  <c:v>100.02226242717789</c:v>
                </c:pt>
                <c:pt idx="3">
                  <c:v>98.694944640707604</c:v>
                </c:pt>
                <c:pt idx="4">
                  <c:v>98.267718193564434</c:v>
                </c:pt>
                <c:pt idx="5">
                  <c:v>97.788084504008282</c:v>
                </c:pt>
                <c:pt idx="6">
                  <c:v>97.372138444613171</c:v>
                </c:pt>
                <c:pt idx="7">
                  <c:v>98.089580297233553</c:v>
                </c:pt>
                <c:pt idx="8">
                  <c:v>98.499962460180171</c:v>
                </c:pt>
                <c:pt idx="9">
                  <c:v>98.6380625593128</c:v>
                </c:pt>
                <c:pt idx="10">
                  <c:v>98.197276375892443</c:v>
                </c:pt>
                <c:pt idx="11">
                  <c:v>96.592237214669595</c:v>
                </c:pt>
                <c:pt idx="12">
                  <c:v>97.070421593516556</c:v>
                </c:pt>
                <c:pt idx="13">
                  <c:v>95.49988308306466</c:v>
                </c:pt>
                <c:pt idx="14">
                  <c:v>96.499198093067932</c:v>
                </c:pt>
                <c:pt idx="15">
                  <c:v>95.392252524914284</c:v>
                </c:pt>
                <c:pt idx="16">
                  <c:v>93.909665735374034</c:v>
                </c:pt>
                <c:pt idx="17">
                  <c:v>93.069582257491675</c:v>
                </c:pt>
                <c:pt idx="18">
                  <c:v>90.816220080302969</c:v>
                </c:pt>
                <c:pt idx="19">
                  <c:v>89.664838243772252</c:v>
                </c:pt>
                <c:pt idx="20">
                  <c:v>88.873407159836233</c:v>
                </c:pt>
                <c:pt idx="21">
                  <c:v>90.982245565443463</c:v>
                </c:pt>
                <c:pt idx="22">
                  <c:v>88.926243779325588</c:v>
                </c:pt>
                <c:pt idx="23">
                  <c:v>88.716252649636914</c:v>
                </c:pt>
                <c:pt idx="24">
                  <c:v>90.277329573972025</c:v>
                </c:pt>
                <c:pt idx="25">
                  <c:v>89.691561189301467</c:v>
                </c:pt>
                <c:pt idx="26">
                  <c:v>91.222725332814989</c:v>
                </c:pt>
                <c:pt idx="27">
                  <c:v>92.773766478455272</c:v>
                </c:pt>
              </c:numCache>
            </c:numRef>
          </c:val>
        </c:ser>
        <c:marker val="1"/>
        <c:axId val="89640960"/>
        <c:axId val="89642496"/>
      </c:lineChart>
      <c:catAx>
        <c:axId val="89640960"/>
        <c:scaling>
          <c:orientation val="minMax"/>
        </c:scaling>
        <c:axPos val="b"/>
        <c:tickLblPos val="nextTo"/>
        <c:crossAx val="89642496"/>
        <c:crosses val="autoZero"/>
        <c:auto val="1"/>
        <c:lblAlgn val="ctr"/>
        <c:lblOffset val="100"/>
      </c:catAx>
      <c:valAx>
        <c:axId val="89642496"/>
        <c:scaling>
          <c:orientation val="minMax"/>
          <c:max val="103"/>
          <c:min val="88"/>
        </c:scaling>
        <c:axPos val="l"/>
        <c:majorGridlines/>
        <c:numFmt formatCode="General" sourceLinked="1"/>
        <c:tickLblPos val="nextTo"/>
        <c:crossAx val="89640960"/>
        <c:crosses val="autoZero"/>
        <c:crossBetween val="between"/>
        <c:majorUnit val="1"/>
        <c:minorUnit val="0.5"/>
      </c:valAx>
    </c:plotArea>
    <c:legend>
      <c:legendPos val="b"/>
      <c:layout/>
      <c:txPr>
        <a:bodyPr/>
        <a:lstStyle/>
        <a:p>
          <a:pPr>
            <a:defRPr sz="1200"/>
          </a:pPr>
          <a:endParaRPr lang="it-IT"/>
        </a:p>
      </c:txPr>
    </c:legend>
    <c:plotVisOnly val="1"/>
  </c:chart>
  <c:externalData r:id="rId1"/>
  <c:userShapes r:id="rId2"/>
</c:chartSpace>
</file>

<file path=ppt/drawings/drawing1.xml><?xml version="1.0" encoding="utf-8"?>
<c:userShapes xmlns:c="http://schemas.openxmlformats.org/drawingml/2006/chart">
  <cdr:relSizeAnchor xmlns:cdr="http://schemas.openxmlformats.org/drawingml/2006/chartDrawing">
    <cdr:from>
      <cdr:x>0.56198</cdr:x>
      <cdr:y>0.88889</cdr:y>
    </cdr:from>
    <cdr:to>
      <cdr:x>0.69421</cdr:x>
      <cdr:y>1</cdr:y>
    </cdr:to>
    <cdr:sp macro="" textlink="">
      <cdr:nvSpPr>
        <cdr:cNvPr id="2" name="Ovale 1"/>
        <cdr:cNvSpPr/>
      </cdr:nvSpPr>
      <cdr:spPr bwMode="auto">
        <a:xfrm xmlns:a="http://schemas.openxmlformats.org/drawingml/2006/main">
          <a:off x="4896544" y="4104456"/>
          <a:ext cx="1152128" cy="504056"/>
        </a:xfrm>
        <a:prstGeom xmlns:a="http://schemas.openxmlformats.org/drawingml/2006/main" prst="ellipse">
          <a:avLst/>
        </a:prstGeom>
        <a:noFill xmlns:a="http://schemas.openxmlformats.org/drawingml/2006/main"/>
        <a:ln xmlns:a="http://schemas.openxmlformats.org/drawingml/2006/main" w="38100" cap="flat" cmpd="sng" algn="ctr">
          <a:solidFill>
            <a:srgbClr val="0066CC"/>
          </a:solidFill>
          <a:prstDash val="solid"/>
          <a:round/>
          <a:headEnd type="none" w="med" len="med"/>
          <a:tailEnd type="none" w="med" len="med"/>
        </a:ln>
        <a:effectLst xmlns:a="http://schemas.openxmlformats.org/drawingml/2006/main"/>
      </cdr:spPr>
      <cdr:txBody>
        <a:bodyPr xmlns:a="http://schemas.openxmlformats.org/drawingml/2006/main" vert="horz" wrap="square" lIns="80165" tIns="40083" rIns="80165" bIns="40083" numCol="1" rtlCol="0" anchor="t" anchorCtr="0" compatLnSpc="1">
          <a:prstTxWarp prst="textNoShape">
            <a:avLst/>
          </a:prstTxWarp>
        </a:bodyPr>
        <a:lstStyle xmlns:a="http://schemas.openxmlformats.org/drawingml/2006/main">
          <a:defPPr>
            <a:defRPr lang="it-IT"/>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pPr defTabSz="393869" fontAlgn="base" hangingPunct="0">
            <a:lnSpc>
              <a:spcPct val="93000"/>
            </a:lnSpc>
            <a:spcBef>
              <a:spcPct val="0"/>
            </a:spcBef>
            <a:spcAft>
              <a:spcPct val="0"/>
            </a:spcAft>
            <a:buClr>
              <a:srgbClr val="000000"/>
            </a:buClr>
            <a:buSzPct val="45000"/>
          </a:pPr>
          <a:endParaRPr lang="it-IT" sz="1600" dirty="0" smtClean="0">
            <a:solidFill>
              <a:srgbClr val="314697"/>
            </a:solidFill>
            <a:latin typeface="Arial" charset="0"/>
          </a:endParaRPr>
        </a:p>
      </cdr:txBody>
    </cdr:sp>
  </cdr:relSizeAnchor>
  <cdr:relSizeAnchor xmlns:cdr="http://schemas.openxmlformats.org/drawingml/2006/chartDrawing">
    <cdr:from>
      <cdr:x>0.70248</cdr:x>
      <cdr:y>0.88889</cdr:y>
    </cdr:from>
    <cdr:to>
      <cdr:x>0.81818</cdr:x>
      <cdr:y>1</cdr:y>
    </cdr:to>
    <cdr:sp macro="" textlink="">
      <cdr:nvSpPr>
        <cdr:cNvPr id="3" name="Ovale 2"/>
        <cdr:cNvSpPr/>
      </cdr:nvSpPr>
      <cdr:spPr bwMode="auto">
        <a:xfrm xmlns:a="http://schemas.openxmlformats.org/drawingml/2006/main">
          <a:off x="6120680" y="4032448"/>
          <a:ext cx="1008112" cy="504056"/>
        </a:xfrm>
        <a:prstGeom xmlns:a="http://schemas.openxmlformats.org/drawingml/2006/main" prst="ellipse">
          <a:avLst/>
        </a:prstGeom>
        <a:noFill xmlns:a="http://schemas.openxmlformats.org/drawingml/2006/main"/>
        <a:ln xmlns:a="http://schemas.openxmlformats.org/drawingml/2006/main" w="38100" cap="flat" cmpd="sng" algn="ctr">
          <a:solidFill>
            <a:srgbClr val="FF0000"/>
          </a:solidFill>
          <a:prstDash val="solid"/>
          <a:round/>
          <a:headEnd type="none" w="med" len="med"/>
          <a:tailEnd type="none" w="med" len="med"/>
        </a:ln>
        <a:effectLst xmlns:a="http://schemas.openxmlformats.org/drawingml/2006/main"/>
      </cdr:spPr>
      <cdr:txBody>
        <a:bodyPr xmlns:a="http://schemas.openxmlformats.org/drawingml/2006/main" vert="horz" wrap="square" lIns="80165" tIns="40083" rIns="80165" bIns="40083" numCol="1" rtlCol="0" anchor="t" anchorCtr="0" compatLnSpc="1">
          <a:prstTxWarp prst="textNoShape">
            <a:avLst/>
          </a:prstTxWarp>
        </a:bodyPr>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defTabSz="393869" fontAlgn="base" hangingPunct="0">
            <a:lnSpc>
              <a:spcPct val="93000"/>
            </a:lnSpc>
            <a:spcBef>
              <a:spcPct val="0"/>
            </a:spcBef>
            <a:spcAft>
              <a:spcPct val="0"/>
            </a:spcAft>
            <a:buClr>
              <a:srgbClr val="000000"/>
            </a:buClr>
            <a:buSzPct val="45000"/>
          </a:pPr>
          <a:endParaRPr lang="it-IT" sz="1600" dirty="0" smtClean="0">
            <a:solidFill>
              <a:srgbClr val="314697"/>
            </a:solidFill>
            <a:latin typeface="Arial"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4450" y="0"/>
            <a:ext cx="2949575" cy="496888"/>
          </a:xfrm>
          <a:prstGeom prst="rect">
            <a:avLst/>
          </a:prstGeom>
        </p:spPr>
        <p:txBody>
          <a:bodyPr vert="horz" lIns="91440" tIns="45720" rIns="91440" bIns="45720" rtlCol="0"/>
          <a:lstStyle>
            <a:lvl1pPr algn="r">
              <a:defRPr sz="1200"/>
            </a:lvl1pPr>
          </a:lstStyle>
          <a:p>
            <a:fld id="{A538A1B5-423B-4B7A-83CD-6EBF50AA2EB3}" type="datetimeFigureOut">
              <a:rPr lang="it-IT" smtClean="0"/>
              <a:pPr/>
              <a:t>20/01/2016</a:t>
            </a:fld>
            <a:endParaRPr lang="it-IT"/>
          </a:p>
        </p:txBody>
      </p:sp>
      <p:sp>
        <p:nvSpPr>
          <p:cNvPr id="4" name="Segnaposto immagine diapositiva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1038" y="4722813"/>
            <a:ext cx="5443537" cy="4475162"/>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45625"/>
            <a:ext cx="2949575" cy="496888"/>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4450" y="9445625"/>
            <a:ext cx="2949575" cy="496888"/>
          </a:xfrm>
          <a:prstGeom prst="rect">
            <a:avLst/>
          </a:prstGeom>
        </p:spPr>
        <p:txBody>
          <a:bodyPr vert="horz" lIns="91440" tIns="45720" rIns="91440" bIns="45720" rtlCol="0" anchor="b"/>
          <a:lstStyle>
            <a:lvl1pPr algn="r">
              <a:defRPr sz="1200"/>
            </a:lvl1pPr>
          </a:lstStyle>
          <a:p>
            <a:fld id="{B191E770-F930-4FCF-BAC5-B4F479117AF1}"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xfrm>
            <a:off x="1108075" y="954088"/>
            <a:ext cx="4587875" cy="3441700"/>
          </a:xfrm>
          <a:solidFill>
            <a:srgbClr val="FFFFFF"/>
          </a:solidFill>
          <a:ln>
            <a:solidFill>
              <a:srgbClr val="000000"/>
            </a:solidFill>
            <a:miter lim="800000"/>
          </a:ln>
        </p:spPr>
      </p:sp>
      <p:sp>
        <p:nvSpPr>
          <p:cNvPr id="15363" name="Rectangle 3"/>
          <p:cNvSpPr>
            <a:spLocks noGrp="1" noChangeArrowheads="1"/>
          </p:cNvSpPr>
          <p:nvPr>
            <p:ph type="body" idx="1"/>
          </p:nvPr>
        </p:nvSpPr>
        <p:spPr>
          <a:xfrm>
            <a:off x="1053742" y="4731956"/>
            <a:ext cx="4704487" cy="3820863"/>
          </a:xfrm>
          <a:noFill/>
          <a:ln/>
        </p:spPr>
        <p:txBody>
          <a:bodyPr wrap="none" lIns="83837" tIns="41920" rIns="83837" bIns="41920" anchor="ctr"/>
          <a:lstStyle/>
          <a:p>
            <a:endParaRPr lang="it-I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1182483" y="955619"/>
            <a:ext cx="4440655" cy="3440843"/>
          </a:xfrm>
          <a:prstGeom prst="rect">
            <a:avLst/>
          </a:prstGeom>
          <a:solidFill>
            <a:srgbClr val="FFFFFF"/>
          </a:solidFill>
          <a:ln w="9525">
            <a:solidFill>
              <a:srgbClr val="000000"/>
            </a:solidFill>
            <a:miter lim="800000"/>
            <a:headEnd/>
            <a:tailEnd/>
          </a:ln>
        </p:spPr>
        <p:txBody>
          <a:bodyPr wrap="none" lIns="92066" tIns="46035" rIns="92066" bIns="46035" anchor="ctr"/>
          <a:lstStyle/>
          <a:p>
            <a:pPr hangingPunct="0">
              <a:lnSpc>
                <a:spcPct val="93000"/>
              </a:lnSpc>
              <a:buClr>
                <a:srgbClr val="000000"/>
              </a:buClr>
              <a:buSzPct val="45000"/>
            </a:pPr>
            <a:endParaRPr lang="en-US"/>
          </a:p>
        </p:txBody>
      </p:sp>
      <p:sp>
        <p:nvSpPr>
          <p:cNvPr id="20483" name="Rectangle 3"/>
          <p:cNvSpPr>
            <a:spLocks noGrp="1" noChangeArrowheads="1"/>
          </p:cNvSpPr>
          <p:nvPr>
            <p:ph type="body"/>
          </p:nvPr>
        </p:nvSpPr>
        <p:spPr>
          <a:xfrm>
            <a:off x="1053743" y="4731963"/>
            <a:ext cx="4702897" cy="3819272"/>
          </a:xfrm>
          <a:noFill/>
          <a:ln/>
        </p:spPr>
        <p:txBody>
          <a:bodyPr wrap="none" anchor="ctr"/>
          <a:lstStyle/>
          <a:p>
            <a:endParaRPr lang="it-I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1182483" y="955619"/>
            <a:ext cx="4440655" cy="3440843"/>
          </a:xfrm>
          <a:prstGeom prst="rect">
            <a:avLst/>
          </a:prstGeom>
          <a:solidFill>
            <a:srgbClr val="FFFFFF"/>
          </a:solidFill>
          <a:ln w="9525">
            <a:solidFill>
              <a:srgbClr val="000000"/>
            </a:solidFill>
            <a:miter lim="800000"/>
            <a:headEnd/>
            <a:tailEnd/>
          </a:ln>
        </p:spPr>
        <p:txBody>
          <a:bodyPr wrap="none" lIns="92066" tIns="46035" rIns="92066" bIns="46035" anchor="ctr"/>
          <a:lstStyle/>
          <a:p>
            <a:pPr hangingPunct="0">
              <a:lnSpc>
                <a:spcPct val="93000"/>
              </a:lnSpc>
              <a:buClr>
                <a:srgbClr val="000000"/>
              </a:buClr>
              <a:buSzPct val="45000"/>
            </a:pPr>
            <a:endParaRPr lang="en-US"/>
          </a:p>
        </p:txBody>
      </p:sp>
      <p:sp>
        <p:nvSpPr>
          <p:cNvPr id="19459" name="Rectangle 3"/>
          <p:cNvSpPr>
            <a:spLocks noGrp="1" noChangeArrowheads="1"/>
          </p:cNvSpPr>
          <p:nvPr>
            <p:ph type="body"/>
          </p:nvPr>
        </p:nvSpPr>
        <p:spPr>
          <a:xfrm>
            <a:off x="1053743" y="4731963"/>
            <a:ext cx="4702897" cy="3819272"/>
          </a:xfrm>
          <a:noFill/>
          <a:ln/>
        </p:spPr>
        <p:txBody>
          <a:bodyPr wrap="none" anchor="ctr"/>
          <a:lstStyle/>
          <a:p>
            <a:endParaRPr 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182485" y="955621"/>
            <a:ext cx="4440655" cy="3440843"/>
          </a:xfrm>
          <a:prstGeom prst="rect">
            <a:avLst/>
          </a:prstGeom>
          <a:solidFill>
            <a:srgbClr val="FFFFFF"/>
          </a:solidFill>
          <a:ln w="9525">
            <a:solidFill>
              <a:srgbClr val="000000"/>
            </a:solidFill>
            <a:miter lim="800000"/>
            <a:headEnd/>
            <a:tailEnd/>
          </a:ln>
        </p:spPr>
        <p:txBody>
          <a:bodyPr wrap="none" lIns="92048" tIns="46025" rIns="92048" bIns="46025" anchor="ctr"/>
          <a:lstStyle/>
          <a:p>
            <a:pPr hangingPunct="0">
              <a:lnSpc>
                <a:spcPct val="93000"/>
              </a:lnSpc>
              <a:buClr>
                <a:srgbClr val="000000"/>
              </a:buClr>
              <a:buSzPct val="45000"/>
            </a:pPr>
            <a:endParaRPr lang="en-US"/>
          </a:p>
        </p:txBody>
      </p:sp>
      <p:sp>
        <p:nvSpPr>
          <p:cNvPr id="16387" name="Rectangle 3"/>
          <p:cNvSpPr>
            <a:spLocks noGrp="1" noChangeArrowheads="1"/>
          </p:cNvSpPr>
          <p:nvPr>
            <p:ph type="body"/>
          </p:nvPr>
        </p:nvSpPr>
        <p:spPr>
          <a:xfrm>
            <a:off x="1053743" y="4731965"/>
            <a:ext cx="4702897" cy="3819272"/>
          </a:xfrm>
          <a:noFill/>
          <a:ln/>
        </p:spPr>
        <p:txBody>
          <a:bodyPr wrap="none" anchor="ctr"/>
          <a:lstStyle/>
          <a:p>
            <a:endParaRPr lang="it-I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1182480" y="957203"/>
            <a:ext cx="4440655" cy="3439254"/>
          </a:xfrm>
          <a:prstGeom prst="rect">
            <a:avLst/>
          </a:prstGeom>
          <a:solidFill>
            <a:srgbClr val="FFFFFF"/>
          </a:solidFill>
          <a:ln w="9525">
            <a:solidFill>
              <a:srgbClr val="000000"/>
            </a:solidFill>
            <a:miter lim="800000"/>
            <a:headEnd/>
            <a:tailEnd/>
          </a:ln>
        </p:spPr>
        <p:txBody>
          <a:bodyPr wrap="none" lIns="92272" tIns="46140" rIns="92272" bIns="46140" anchor="ctr"/>
          <a:lstStyle/>
          <a:p>
            <a:pPr hangingPunct="0">
              <a:lnSpc>
                <a:spcPct val="93000"/>
              </a:lnSpc>
              <a:buClr>
                <a:srgbClr val="000000"/>
              </a:buClr>
              <a:buSzPct val="45000"/>
            </a:pPr>
            <a:endParaRPr lang="en-US"/>
          </a:p>
        </p:txBody>
      </p:sp>
      <p:sp>
        <p:nvSpPr>
          <p:cNvPr id="13315" name="Rectangle 3"/>
          <p:cNvSpPr>
            <a:spLocks noGrp="1" noChangeArrowheads="1"/>
          </p:cNvSpPr>
          <p:nvPr>
            <p:ph type="body"/>
          </p:nvPr>
        </p:nvSpPr>
        <p:spPr bwMode="auto">
          <a:xfrm>
            <a:off x="1053742" y="4731955"/>
            <a:ext cx="4702897" cy="3819272"/>
          </a:xfrm>
          <a:noFill/>
        </p:spPr>
        <p:txBody>
          <a:bodyPr wrap="none" numCol="1" anchor="ctr" anchorCtr="0" compatLnSpc="1">
            <a:prstTxWarp prst="textNoShape">
              <a:avLst/>
            </a:prstTxWarp>
          </a:bodyPr>
          <a:lstStyle/>
          <a:p>
            <a:pPr eaLnBrk="1" hangingPunct="1">
              <a:spcBef>
                <a:spcPct val="0"/>
              </a:spcBef>
            </a:pPr>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182483" y="955619"/>
            <a:ext cx="4440655" cy="3440843"/>
          </a:xfrm>
          <a:prstGeom prst="rect">
            <a:avLst/>
          </a:prstGeom>
          <a:solidFill>
            <a:srgbClr val="FFFFFF"/>
          </a:solidFill>
          <a:ln w="9525">
            <a:solidFill>
              <a:srgbClr val="000000"/>
            </a:solidFill>
            <a:miter lim="800000"/>
            <a:headEnd/>
            <a:tailEnd/>
          </a:ln>
        </p:spPr>
        <p:txBody>
          <a:bodyPr wrap="none" lIns="92066" tIns="46035" rIns="92066" bIns="46035" anchor="ctr"/>
          <a:lstStyle/>
          <a:p>
            <a:pPr hangingPunct="0">
              <a:lnSpc>
                <a:spcPct val="93000"/>
              </a:lnSpc>
              <a:buClr>
                <a:srgbClr val="000000"/>
              </a:buClr>
              <a:buSzPct val="45000"/>
            </a:pPr>
            <a:endParaRPr lang="en-US"/>
          </a:p>
        </p:txBody>
      </p:sp>
      <p:sp>
        <p:nvSpPr>
          <p:cNvPr id="16387" name="Rectangle 3"/>
          <p:cNvSpPr>
            <a:spLocks noGrp="1" noChangeArrowheads="1"/>
          </p:cNvSpPr>
          <p:nvPr>
            <p:ph type="body"/>
          </p:nvPr>
        </p:nvSpPr>
        <p:spPr>
          <a:xfrm>
            <a:off x="1053743" y="4731963"/>
            <a:ext cx="4702897" cy="3819272"/>
          </a:xfrm>
          <a:noFill/>
          <a:ln/>
        </p:spPr>
        <p:txBody>
          <a:bodyPr wrap="none" anchor="ctr"/>
          <a:lstStyle/>
          <a:p>
            <a:endParaRPr lang="it-IT"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1182485" y="955622"/>
            <a:ext cx="4440655" cy="3440843"/>
          </a:xfrm>
          <a:prstGeom prst="rect">
            <a:avLst/>
          </a:prstGeom>
          <a:solidFill>
            <a:srgbClr val="FFFFFF"/>
          </a:solidFill>
          <a:ln w="9525">
            <a:solidFill>
              <a:srgbClr val="000000"/>
            </a:solidFill>
            <a:miter lim="800000"/>
            <a:headEnd/>
            <a:tailEnd/>
          </a:ln>
        </p:spPr>
        <p:txBody>
          <a:bodyPr wrap="none" lIns="92016" tIns="46010" rIns="92016" bIns="46010" anchor="ctr"/>
          <a:lstStyle/>
          <a:p>
            <a:pPr hangingPunct="0">
              <a:lnSpc>
                <a:spcPct val="93000"/>
              </a:lnSpc>
              <a:buClr>
                <a:srgbClr val="000000"/>
              </a:buClr>
              <a:buSzPct val="45000"/>
            </a:pPr>
            <a:endParaRPr lang="en-US"/>
          </a:p>
        </p:txBody>
      </p:sp>
      <p:sp>
        <p:nvSpPr>
          <p:cNvPr id="17411" name="Rectangle 3"/>
          <p:cNvSpPr>
            <a:spLocks noGrp="1" noChangeArrowheads="1"/>
          </p:cNvSpPr>
          <p:nvPr>
            <p:ph type="body"/>
          </p:nvPr>
        </p:nvSpPr>
        <p:spPr>
          <a:xfrm>
            <a:off x="1053746" y="4731963"/>
            <a:ext cx="4702897" cy="3819272"/>
          </a:xfrm>
          <a:noFill/>
          <a:ln/>
        </p:spPr>
        <p:txBody>
          <a:bodyPr wrap="none" anchor="ctr"/>
          <a:lstStyle/>
          <a:p>
            <a:endParaRPr 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1182485" y="955620"/>
            <a:ext cx="4440655" cy="3440843"/>
          </a:xfrm>
          <a:prstGeom prst="rect">
            <a:avLst/>
          </a:prstGeom>
          <a:solidFill>
            <a:srgbClr val="FFFFFF"/>
          </a:solidFill>
          <a:ln w="9525">
            <a:solidFill>
              <a:srgbClr val="000000"/>
            </a:solidFill>
            <a:miter lim="800000"/>
            <a:headEnd/>
            <a:tailEnd/>
          </a:ln>
        </p:spPr>
        <p:txBody>
          <a:bodyPr wrap="none" lIns="92029" tIns="46019" rIns="92029" bIns="46019" anchor="ctr"/>
          <a:lstStyle/>
          <a:p>
            <a:pPr hangingPunct="0">
              <a:lnSpc>
                <a:spcPct val="93000"/>
              </a:lnSpc>
              <a:buClr>
                <a:srgbClr val="000000"/>
              </a:buClr>
              <a:buSzPct val="45000"/>
            </a:pPr>
            <a:endParaRPr lang="en-US"/>
          </a:p>
        </p:txBody>
      </p:sp>
      <p:sp>
        <p:nvSpPr>
          <p:cNvPr id="18435" name="Rectangle 3"/>
          <p:cNvSpPr>
            <a:spLocks noGrp="1" noChangeArrowheads="1"/>
          </p:cNvSpPr>
          <p:nvPr>
            <p:ph type="body"/>
          </p:nvPr>
        </p:nvSpPr>
        <p:spPr>
          <a:xfrm>
            <a:off x="1053746" y="4731961"/>
            <a:ext cx="4702897" cy="3819272"/>
          </a:xfrm>
          <a:noFill/>
          <a:ln/>
        </p:spPr>
        <p:txBody>
          <a:bodyPr wrap="none" anchor="ctr"/>
          <a:lstStyle/>
          <a:p>
            <a:endParaRPr 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1182599" y="954967"/>
            <a:ext cx="4440416" cy="3441390"/>
          </a:xfrm>
          <a:prstGeom prst="rect">
            <a:avLst/>
          </a:prstGeom>
          <a:solidFill>
            <a:srgbClr val="FFFFFF"/>
          </a:solidFill>
          <a:ln w="9525">
            <a:solidFill>
              <a:srgbClr val="000000"/>
            </a:solidFill>
            <a:miter lim="800000"/>
            <a:headEnd/>
            <a:tailEnd/>
          </a:ln>
        </p:spPr>
        <p:txBody>
          <a:bodyPr wrap="none" lIns="92110" tIns="46058" rIns="92110" bIns="46058" anchor="ctr"/>
          <a:lstStyle/>
          <a:p>
            <a:pPr hangingPunct="0">
              <a:lnSpc>
                <a:spcPct val="93000"/>
              </a:lnSpc>
              <a:buClr>
                <a:srgbClr val="000000"/>
              </a:buClr>
              <a:buSzPct val="45000"/>
            </a:pPr>
            <a:endParaRPr lang="en-US"/>
          </a:p>
        </p:txBody>
      </p:sp>
      <p:sp>
        <p:nvSpPr>
          <p:cNvPr id="60419" name="Rectangle 3"/>
          <p:cNvSpPr>
            <a:spLocks noGrp="1" noChangeArrowheads="1"/>
          </p:cNvSpPr>
          <p:nvPr>
            <p:ph type="body"/>
          </p:nvPr>
        </p:nvSpPr>
        <p:spPr>
          <a:xfrm>
            <a:off x="1053000" y="4731712"/>
            <a:ext cx="4702856" cy="3819863"/>
          </a:xfrm>
          <a:noFill/>
          <a:ln/>
        </p:spPr>
        <p:txBody>
          <a:bodyPr wrap="none" anchor="ctr"/>
          <a:lstStyle/>
          <a:p>
            <a:endParaRPr 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1182482" y="955619"/>
            <a:ext cx="4440655" cy="3440843"/>
          </a:xfrm>
          <a:prstGeom prst="rect">
            <a:avLst/>
          </a:prstGeom>
          <a:solidFill>
            <a:srgbClr val="FFFFFF"/>
          </a:solidFill>
          <a:ln w="9525">
            <a:solidFill>
              <a:srgbClr val="000000"/>
            </a:solidFill>
            <a:miter lim="800000"/>
            <a:headEnd/>
            <a:tailEnd/>
          </a:ln>
        </p:spPr>
        <p:txBody>
          <a:bodyPr wrap="none" lIns="92083" tIns="46043" rIns="92083" bIns="46043" anchor="ctr"/>
          <a:lstStyle/>
          <a:p>
            <a:pPr hangingPunct="0">
              <a:lnSpc>
                <a:spcPct val="93000"/>
              </a:lnSpc>
              <a:buClr>
                <a:srgbClr val="000000"/>
              </a:buClr>
              <a:buSzPct val="45000"/>
            </a:pPr>
            <a:endParaRPr lang="en-US"/>
          </a:p>
        </p:txBody>
      </p:sp>
      <p:sp>
        <p:nvSpPr>
          <p:cNvPr id="18435" name="Rectangle 3"/>
          <p:cNvSpPr>
            <a:spLocks noGrp="1" noChangeArrowheads="1"/>
          </p:cNvSpPr>
          <p:nvPr>
            <p:ph type="body"/>
          </p:nvPr>
        </p:nvSpPr>
        <p:spPr>
          <a:xfrm>
            <a:off x="1053743" y="4731963"/>
            <a:ext cx="4702897" cy="3819272"/>
          </a:xfrm>
          <a:noFill/>
          <a:ln/>
        </p:spPr>
        <p:txBody>
          <a:bodyPr wrap="none" anchor="ctr"/>
          <a:lstStyle/>
          <a:p>
            <a:endParaRPr 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1182484" y="955619"/>
            <a:ext cx="4440654" cy="3440843"/>
          </a:xfrm>
          <a:prstGeom prst="rect">
            <a:avLst/>
          </a:prstGeom>
          <a:solidFill>
            <a:srgbClr val="FFFFFF"/>
          </a:solidFill>
          <a:ln w="9525">
            <a:solidFill>
              <a:srgbClr val="000000"/>
            </a:solidFill>
            <a:miter lim="800000"/>
            <a:headEnd/>
            <a:tailEnd/>
          </a:ln>
        </p:spPr>
        <p:txBody>
          <a:bodyPr wrap="none" lIns="92058" tIns="46031" rIns="92058" bIns="46031" anchor="ctr"/>
          <a:lstStyle/>
          <a:p>
            <a:pPr hangingPunct="0">
              <a:lnSpc>
                <a:spcPct val="93000"/>
              </a:lnSpc>
              <a:buClr>
                <a:srgbClr val="000000"/>
              </a:buClr>
              <a:buSzPct val="45000"/>
            </a:pPr>
            <a:endParaRPr lang="en-US"/>
          </a:p>
        </p:txBody>
      </p:sp>
      <p:sp>
        <p:nvSpPr>
          <p:cNvPr id="20483" name="Rectangle 3"/>
          <p:cNvSpPr>
            <a:spLocks noGrp="1" noChangeArrowheads="1"/>
          </p:cNvSpPr>
          <p:nvPr>
            <p:ph type="body"/>
          </p:nvPr>
        </p:nvSpPr>
        <p:spPr>
          <a:xfrm>
            <a:off x="1053743" y="4731963"/>
            <a:ext cx="4702897" cy="3819273"/>
          </a:xfrm>
          <a:noFill/>
          <a:ln/>
        </p:spPr>
        <p:txBody>
          <a:bodyPr wrap="none" anchor="ctr"/>
          <a:lstStyle/>
          <a:p>
            <a:endParaRPr lang="it-I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1182486" y="955619"/>
            <a:ext cx="4440655" cy="3440843"/>
          </a:xfrm>
          <a:prstGeom prst="rect">
            <a:avLst/>
          </a:prstGeom>
          <a:solidFill>
            <a:srgbClr val="FFFFFF"/>
          </a:solidFill>
          <a:ln w="9525">
            <a:solidFill>
              <a:srgbClr val="000000"/>
            </a:solidFill>
            <a:miter lim="800000"/>
            <a:headEnd/>
            <a:tailEnd/>
          </a:ln>
        </p:spPr>
        <p:txBody>
          <a:bodyPr wrap="none" lIns="92033" tIns="46021" rIns="92033" bIns="46021" anchor="ctr"/>
          <a:lstStyle/>
          <a:p>
            <a:pPr hangingPunct="0">
              <a:lnSpc>
                <a:spcPct val="93000"/>
              </a:lnSpc>
              <a:buClr>
                <a:srgbClr val="000000"/>
              </a:buClr>
              <a:buSzPct val="45000"/>
            </a:pPr>
            <a:endParaRPr lang="en-US"/>
          </a:p>
        </p:txBody>
      </p:sp>
      <p:sp>
        <p:nvSpPr>
          <p:cNvPr id="20483" name="Rectangle 3"/>
          <p:cNvSpPr>
            <a:spLocks noGrp="1" noChangeArrowheads="1"/>
          </p:cNvSpPr>
          <p:nvPr>
            <p:ph type="body"/>
          </p:nvPr>
        </p:nvSpPr>
        <p:spPr>
          <a:xfrm>
            <a:off x="1053750" y="4731960"/>
            <a:ext cx="4702895" cy="3819272"/>
          </a:xfrm>
          <a:noFill/>
          <a:ln/>
        </p:spPr>
        <p:txBody>
          <a:bodyPr wrap="none" anchor="ctr"/>
          <a:lstStyle/>
          <a:p>
            <a:endParaRPr lang="it-I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1182483" y="955616"/>
            <a:ext cx="4440655" cy="3440843"/>
          </a:xfrm>
          <a:prstGeom prst="rect">
            <a:avLst/>
          </a:prstGeom>
          <a:solidFill>
            <a:srgbClr val="FFFFFF"/>
          </a:solidFill>
          <a:ln w="9525">
            <a:solidFill>
              <a:srgbClr val="000000"/>
            </a:solidFill>
            <a:miter lim="800000"/>
            <a:headEnd/>
            <a:tailEnd/>
          </a:ln>
        </p:spPr>
        <p:txBody>
          <a:bodyPr wrap="none" lIns="92101" tIns="46054" rIns="92101" bIns="46054" anchor="ctr"/>
          <a:lstStyle/>
          <a:p>
            <a:pPr hangingPunct="0">
              <a:lnSpc>
                <a:spcPct val="93000"/>
              </a:lnSpc>
              <a:buClr>
                <a:srgbClr val="000000"/>
              </a:buClr>
              <a:buSzPct val="45000"/>
            </a:pPr>
            <a:endParaRPr lang="en-US"/>
          </a:p>
        </p:txBody>
      </p:sp>
      <p:sp>
        <p:nvSpPr>
          <p:cNvPr id="20483" name="Rectangle 3"/>
          <p:cNvSpPr>
            <a:spLocks noGrp="1" noChangeArrowheads="1"/>
          </p:cNvSpPr>
          <p:nvPr>
            <p:ph type="body"/>
          </p:nvPr>
        </p:nvSpPr>
        <p:spPr>
          <a:xfrm>
            <a:off x="1053746" y="4731960"/>
            <a:ext cx="4702895" cy="3819272"/>
          </a:xfrm>
          <a:noFill/>
          <a:ln/>
        </p:spPr>
        <p:txBody>
          <a:bodyPr wrap="none" anchor="ctr"/>
          <a:lstStyle/>
          <a:p>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2D3E3D8E-6215-4016-8A15-108B5F4CB897}" type="datetimeFigureOut">
              <a:rPr lang="it-IT" smtClean="0"/>
              <a:pPr/>
              <a:t>20/01/2016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6CB8D1D-984B-4E7F-BA21-684005C3DF48}"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D3E3D8E-6215-4016-8A15-108B5F4CB897}" type="datetimeFigureOut">
              <a:rPr lang="it-IT" smtClean="0"/>
              <a:pPr/>
              <a:t>20/01/2016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6CB8D1D-984B-4E7F-BA21-684005C3DF48}"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D3E3D8E-6215-4016-8A15-108B5F4CB897}" type="datetimeFigureOut">
              <a:rPr lang="it-IT" smtClean="0"/>
              <a:pPr/>
              <a:t>20/01/2016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6CB8D1D-984B-4E7F-BA21-684005C3DF48}"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D3E3D8E-6215-4016-8A15-108B5F4CB897}" type="datetimeFigureOut">
              <a:rPr lang="it-IT" smtClean="0"/>
              <a:pPr/>
              <a:t>20/01/2016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6CB8D1D-984B-4E7F-BA21-684005C3DF48}"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2D3E3D8E-6215-4016-8A15-108B5F4CB897}" type="datetimeFigureOut">
              <a:rPr lang="it-IT" smtClean="0"/>
              <a:pPr/>
              <a:t>20/01/2016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6CB8D1D-984B-4E7F-BA21-684005C3DF48}"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2D3E3D8E-6215-4016-8A15-108B5F4CB897}" type="datetimeFigureOut">
              <a:rPr lang="it-IT" smtClean="0"/>
              <a:pPr/>
              <a:t>20/01/2016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6CB8D1D-984B-4E7F-BA21-684005C3DF48}"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2D3E3D8E-6215-4016-8A15-108B5F4CB897}" type="datetimeFigureOut">
              <a:rPr lang="it-IT" smtClean="0"/>
              <a:pPr/>
              <a:t>20/01/2016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6CB8D1D-984B-4E7F-BA21-684005C3DF48}"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2D3E3D8E-6215-4016-8A15-108B5F4CB897}" type="datetimeFigureOut">
              <a:rPr lang="it-IT" smtClean="0"/>
              <a:pPr/>
              <a:t>20/01/2016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6CB8D1D-984B-4E7F-BA21-684005C3DF48}"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D3E3D8E-6215-4016-8A15-108B5F4CB897}" type="datetimeFigureOut">
              <a:rPr lang="it-IT" smtClean="0"/>
              <a:pPr/>
              <a:t>20/01/2016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6CB8D1D-984B-4E7F-BA21-684005C3DF48}"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D3E3D8E-6215-4016-8A15-108B5F4CB897}" type="datetimeFigureOut">
              <a:rPr lang="it-IT" smtClean="0"/>
              <a:pPr/>
              <a:t>20/01/2016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6CB8D1D-984B-4E7F-BA21-684005C3DF48}"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D3E3D8E-6215-4016-8A15-108B5F4CB897}" type="datetimeFigureOut">
              <a:rPr lang="it-IT" smtClean="0"/>
              <a:pPr/>
              <a:t>20/01/2016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6CB8D1D-984B-4E7F-BA21-684005C3DF48}"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3E3D8E-6215-4016-8A15-108B5F4CB897}" type="datetimeFigureOut">
              <a:rPr lang="it-IT" smtClean="0"/>
              <a:pPr/>
              <a:t>20/01/2016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B8D1D-984B-4E7F-BA21-684005C3DF48}"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288032" y="2636912"/>
            <a:ext cx="8892480" cy="552348"/>
          </a:xfrm>
          <a:prstGeom prst="rect">
            <a:avLst/>
          </a:prstGeom>
          <a:noFill/>
          <a:ln w="9525">
            <a:noFill/>
            <a:round/>
            <a:headEnd/>
            <a:tailEnd/>
          </a:ln>
        </p:spPr>
        <p:txBody>
          <a:bodyPr wrap="square" lIns="78883" tIns="39442" rIns="78883" bIns="39442">
            <a:spAutoFit/>
          </a:bodyPr>
          <a:lstStyle/>
          <a:p>
            <a:pPr hangingPunct="0">
              <a:lnSpc>
                <a:spcPct val="118000"/>
              </a:lnSpc>
              <a:buClr>
                <a:srgbClr val="000000"/>
              </a:buClr>
              <a:buSzPct val="45000"/>
              <a:tabLst>
                <a:tab pos="634643" algn="l"/>
                <a:tab pos="1269286" algn="l"/>
                <a:tab pos="1901146" algn="l"/>
                <a:tab pos="2538573" algn="l"/>
                <a:tab pos="3173216" algn="l"/>
                <a:tab pos="3807859" algn="l"/>
                <a:tab pos="4441111" algn="l"/>
                <a:tab pos="5074362" algn="l"/>
                <a:tab pos="5711788" algn="l"/>
                <a:tab pos="6346431" algn="l"/>
                <a:tab pos="6981074" algn="l"/>
              </a:tabLst>
            </a:pPr>
            <a:r>
              <a:rPr lang="en-GB" sz="2800" b="1" dirty="0" smtClean="0">
                <a:solidFill>
                  <a:srgbClr val="314697"/>
                </a:solidFill>
              </a:rPr>
              <a:t>Slides </a:t>
            </a:r>
            <a:r>
              <a:rPr lang="en-GB" sz="2800" b="1" dirty="0" err="1" smtClean="0">
                <a:solidFill>
                  <a:srgbClr val="314697"/>
                </a:solidFill>
              </a:rPr>
              <a:t>dell’intervento</a:t>
            </a:r>
            <a:r>
              <a:rPr lang="en-GB" sz="2800" b="1" dirty="0" smtClean="0">
                <a:solidFill>
                  <a:srgbClr val="314697"/>
                </a:solidFill>
              </a:rPr>
              <a:t> </a:t>
            </a:r>
            <a:r>
              <a:rPr lang="en-GB" sz="2800" b="1" dirty="0" err="1" smtClean="0">
                <a:solidFill>
                  <a:srgbClr val="314697"/>
                </a:solidFill>
              </a:rPr>
              <a:t>Riccardo</a:t>
            </a:r>
            <a:r>
              <a:rPr lang="en-GB" sz="2800" b="1" dirty="0" smtClean="0">
                <a:solidFill>
                  <a:srgbClr val="314697"/>
                </a:solidFill>
              </a:rPr>
              <a:t> </a:t>
            </a:r>
            <a:r>
              <a:rPr lang="en-GB" sz="2800" b="1" dirty="0" err="1" smtClean="0">
                <a:solidFill>
                  <a:srgbClr val="314697"/>
                </a:solidFill>
              </a:rPr>
              <a:t>Padovani</a:t>
            </a:r>
            <a:r>
              <a:rPr lang="en-GB" sz="2800" b="1" dirty="0" smtClean="0">
                <a:solidFill>
                  <a:srgbClr val="314697"/>
                </a:solidFill>
              </a:rPr>
              <a:t>, </a:t>
            </a:r>
            <a:r>
              <a:rPr lang="en-GB" sz="2800" b="1" dirty="0" err="1" smtClean="0">
                <a:solidFill>
                  <a:srgbClr val="314697"/>
                </a:solidFill>
              </a:rPr>
              <a:t>Direttore</a:t>
            </a:r>
            <a:r>
              <a:rPr lang="en-GB" sz="2800" b="1" dirty="0" smtClean="0">
                <a:solidFill>
                  <a:srgbClr val="314697"/>
                </a:solidFill>
              </a:rPr>
              <a:t> SVIMEZ</a:t>
            </a:r>
            <a:endParaRPr lang="en-GB" sz="2800" dirty="0">
              <a:solidFill>
                <a:srgbClr val="314697"/>
              </a:solidFill>
              <a:latin typeface="Arial Rounded MT Bold" pitchFamily="34" charset="0"/>
            </a:endParaRPr>
          </a:p>
        </p:txBody>
      </p:sp>
      <p:sp>
        <p:nvSpPr>
          <p:cNvPr id="3075" name="Text Box 5"/>
          <p:cNvSpPr txBox="1">
            <a:spLocks noChangeArrowheads="1"/>
          </p:cNvSpPr>
          <p:nvPr/>
        </p:nvSpPr>
        <p:spPr bwMode="auto">
          <a:xfrm>
            <a:off x="230806" y="293791"/>
            <a:ext cx="8517658" cy="979303"/>
          </a:xfrm>
          <a:prstGeom prst="rect">
            <a:avLst/>
          </a:prstGeom>
          <a:noFill/>
          <a:ln w="9525">
            <a:noFill/>
            <a:round/>
            <a:headEnd/>
            <a:tailEnd/>
          </a:ln>
        </p:spPr>
        <p:txBody>
          <a:bodyPr lIns="78883" tIns="39442" rIns="78883" bIns="39442"/>
          <a:lstStyle/>
          <a:p>
            <a:pPr hangingPunct="0">
              <a:lnSpc>
                <a:spcPct val="93000"/>
              </a:lnSpc>
              <a:buClr>
                <a:srgbClr val="000000"/>
              </a:buClr>
              <a:buSzPct val="45000"/>
              <a:tabLst>
                <a:tab pos="634643" algn="l"/>
                <a:tab pos="1269286" algn="l"/>
                <a:tab pos="1901146" algn="l"/>
                <a:tab pos="2538573" algn="l"/>
                <a:tab pos="3173216" algn="l"/>
                <a:tab pos="3807859" algn="l"/>
                <a:tab pos="4441111" algn="l"/>
                <a:tab pos="5074362" algn="l"/>
                <a:tab pos="5711788" algn="l"/>
                <a:tab pos="6346431" algn="l"/>
                <a:tab pos="6981074" algn="l"/>
              </a:tabLst>
            </a:pPr>
            <a:r>
              <a:rPr lang="en-GB" sz="2600" b="1" dirty="0" smtClean="0">
                <a:solidFill>
                  <a:srgbClr val="314697"/>
                </a:solidFill>
              </a:rPr>
              <a:t>Le </a:t>
            </a:r>
            <a:r>
              <a:rPr lang="en-GB" sz="2600" b="1" dirty="0" err="1" smtClean="0">
                <a:solidFill>
                  <a:srgbClr val="314697"/>
                </a:solidFill>
              </a:rPr>
              <a:t>Leggi</a:t>
            </a:r>
            <a:r>
              <a:rPr lang="en-GB" sz="2600" b="1" dirty="0" smtClean="0">
                <a:solidFill>
                  <a:srgbClr val="314697"/>
                </a:solidFill>
              </a:rPr>
              <a:t> </a:t>
            </a:r>
            <a:r>
              <a:rPr lang="en-GB" sz="2600" b="1" dirty="0" err="1" smtClean="0">
                <a:solidFill>
                  <a:srgbClr val="314697"/>
                </a:solidFill>
              </a:rPr>
              <a:t>di</a:t>
            </a:r>
            <a:r>
              <a:rPr lang="en-GB" sz="2600" b="1" dirty="0" smtClean="0">
                <a:solidFill>
                  <a:srgbClr val="314697"/>
                </a:solidFill>
              </a:rPr>
              <a:t> </a:t>
            </a:r>
            <a:r>
              <a:rPr lang="en-GB" sz="2600" b="1" dirty="0" err="1" smtClean="0">
                <a:solidFill>
                  <a:srgbClr val="314697"/>
                </a:solidFill>
              </a:rPr>
              <a:t>Stabilità</a:t>
            </a:r>
            <a:r>
              <a:rPr lang="en-GB" sz="2600" b="1" dirty="0" smtClean="0">
                <a:solidFill>
                  <a:srgbClr val="314697"/>
                </a:solidFill>
              </a:rPr>
              <a:t> per </a:t>
            </a:r>
            <a:r>
              <a:rPr lang="en-GB" sz="2600" b="1" dirty="0" err="1" smtClean="0">
                <a:solidFill>
                  <a:srgbClr val="314697"/>
                </a:solidFill>
              </a:rPr>
              <a:t>il</a:t>
            </a:r>
            <a:r>
              <a:rPr lang="en-GB" sz="2600" b="1" dirty="0" smtClean="0">
                <a:solidFill>
                  <a:srgbClr val="314697"/>
                </a:solidFill>
              </a:rPr>
              <a:t> </a:t>
            </a:r>
            <a:r>
              <a:rPr lang="en-GB" sz="2600" b="1" dirty="0" err="1" smtClean="0">
                <a:solidFill>
                  <a:srgbClr val="314697"/>
                </a:solidFill>
              </a:rPr>
              <a:t>Sud</a:t>
            </a:r>
            <a:r>
              <a:rPr lang="en-GB" sz="2600" b="1" dirty="0" smtClean="0">
                <a:solidFill>
                  <a:srgbClr val="314697"/>
                </a:solidFill>
              </a:rPr>
              <a:t> e per la Sicilia.</a:t>
            </a:r>
          </a:p>
          <a:p>
            <a:pPr hangingPunct="0">
              <a:lnSpc>
                <a:spcPct val="93000"/>
              </a:lnSpc>
              <a:buClr>
                <a:srgbClr val="000000"/>
              </a:buClr>
              <a:buSzPct val="45000"/>
              <a:tabLst>
                <a:tab pos="634643" algn="l"/>
                <a:tab pos="1269286" algn="l"/>
                <a:tab pos="1901146" algn="l"/>
                <a:tab pos="2538573" algn="l"/>
                <a:tab pos="3173216" algn="l"/>
                <a:tab pos="3807859" algn="l"/>
                <a:tab pos="4441111" algn="l"/>
                <a:tab pos="5074362" algn="l"/>
                <a:tab pos="5711788" algn="l"/>
                <a:tab pos="6346431" algn="l"/>
                <a:tab pos="6981074" algn="l"/>
              </a:tabLst>
            </a:pPr>
            <a:r>
              <a:rPr lang="en-GB" sz="2600" b="1" dirty="0" err="1" smtClean="0">
                <a:solidFill>
                  <a:srgbClr val="314697"/>
                </a:solidFill>
              </a:rPr>
              <a:t>Dall’analisi</a:t>
            </a:r>
            <a:r>
              <a:rPr lang="en-GB" sz="2600" b="1" dirty="0" smtClean="0">
                <a:solidFill>
                  <a:srgbClr val="314697"/>
                </a:solidFill>
              </a:rPr>
              <a:t> </a:t>
            </a:r>
            <a:r>
              <a:rPr lang="en-GB" sz="2600" b="1" dirty="0" err="1" smtClean="0">
                <a:solidFill>
                  <a:srgbClr val="314697"/>
                </a:solidFill>
              </a:rPr>
              <a:t>della</a:t>
            </a:r>
            <a:r>
              <a:rPr lang="en-GB" sz="2600" b="1" dirty="0" smtClean="0">
                <a:solidFill>
                  <a:srgbClr val="314697"/>
                </a:solidFill>
              </a:rPr>
              <a:t> SVIMEZ </a:t>
            </a:r>
            <a:r>
              <a:rPr lang="en-GB" sz="2600" b="1" dirty="0" err="1" smtClean="0">
                <a:solidFill>
                  <a:srgbClr val="314697"/>
                </a:solidFill>
              </a:rPr>
              <a:t>alle</a:t>
            </a:r>
            <a:r>
              <a:rPr lang="en-GB" sz="2600" b="1" dirty="0" smtClean="0">
                <a:solidFill>
                  <a:srgbClr val="314697"/>
                </a:solidFill>
              </a:rPr>
              <a:t> </a:t>
            </a:r>
            <a:r>
              <a:rPr lang="en-GB" sz="2600" b="1" dirty="0" err="1" smtClean="0">
                <a:solidFill>
                  <a:srgbClr val="314697"/>
                </a:solidFill>
              </a:rPr>
              <a:t>proposte</a:t>
            </a:r>
            <a:r>
              <a:rPr lang="en-GB" sz="2600" b="1" dirty="0" smtClean="0">
                <a:solidFill>
                  <a:srgbClr val="314697"/>
                </a:solidFill>
              </a:rPr>
              <a:t> </a:t>
            </a:r>
            <a:r>
              <a:rPr lang="en-GB" sz="2600" b="1" dirty="0" err="1" smtClean="0">
                <a:solidFill>
                  <a:srgbClr val="314697"/>
                </a:solidFill>
              </a:rPr>
              <a:t>dei</a:t>
            </a:r>
            <a:r>
              <a:rPr lang="en-GB" sz="2600" b="1" dirty="0" smtClean="0">
                <a:solidFill>
                  <a:srgbClr val="314697"/>
                </a:solidFill>
              </a:rPr>
              <a:t> </a:t>
            </a:r>
            <a:r>
              <a:rPr lang="en-GB" sz="2600" b="1" dirty="0" err="1" smtClean="0">
                <a:solidFill>
                  <a:srgbClr val="314697"/>
                </a:solidFill>
              </a:rPr>
              <a:t>protagonisti</a:t>
            </a:r>
            <a:r>
              <a:rPr lang="en-GB" sz="2600" b="1" dirty="0" smtClean="0">
                <a:solidFill>
                  <a:srgbClr val="314697"/>
                </a:solidFill>
              </a:rPr>
              <a:t>.</a:t>
            </a:r>
            <a:endParaRPr lang="en-GB" sz="2600" b="1" dirty="0">
              <a:solidFill>
                <a:srgbClr val="314697"/>
              </a:solidFill>
            </a:endParaRPr>
          </a:p>
        </p:txBody>
      </p:sp>
      <p:sp>
        <p:nvSpPr>
          <p:cNvPr id="3077" name="Line 8"/>
          <p:cNvSpPr>
            <a:spLocks noChangeShapeType="1"/>
          </p:cNvSpPr>
          <p:nvPr/>
        </p:nvSpPr>
        <p:spPr bwMode="auto">
          <a:xfrm>
            <a:off x="123550" y="1339341"/>
            <a:ext cx="8820870" cy="0"/>
          </a:xfrm>
          <a:prstGeom prst="line">
            <a:avLst/>
          </a:prstGeom>
          <a:noFill/>
          <a:ln w="9525">
            <a:solidFill>
              <a:srgbClr val="314697"/>
            </a:solidFill>
            <a:round/>
            <a:headEnd/>
            <a:tailEnd/>
          </a:ln>
        </p:spPr>
        <p:txBody>
          <a:bodyPr lIns="80165" tIns="40083" rIns="80165" bIns="40083"/>
          <a:lstStyle/>
          <a:p>
            <a:endParaRPr lang="it-IT"/>
          </a:p>
        </p:txBody>
      </p:sp>
      <p:sp>
        <p:nvSpPr>
          <p:cNvPr id="3079" name="Text Box 4"/>
          <p:cNvSpPr txBox="1">
            <a:spLocks noChangeArrowheads="1"/>
          </p:cNvSpPr>
          <p:nvPr/>
        </p:nvSpPr>
        <p:spPr bwMode="auto">
          <a:xfrm>
            <a:off x="467544" y="6021288"/>
            <a:ext cx="4419596" cy="594924"/>
          </a:xfrm>
          <a:prstGeom prst="rect">
            <a:avLst/>
          </a:prstGeom>
          <a:noFill/>
          <a:ln w="9525">
            <a:noFill/>
            <a:round/>
            <a:headEnd/>
            <a:tailEnd/>
          </a:ln>
        </p:spPr>
        <p:txBody>
          <a:bodyPr wrap="square" lIns="78883" tIns="39442" rIns="78883" bIns="39442">
            <a:spAutoFit/>
          </a:bodyPr>
          <a:lstStyle/>
          <a:p>
            <a:pPr hangingPunct="0">
              <a:lnSpc>
                <a:spcPct val="93000"/>
              </a:lnSpc>
              <a:buClr>
                <a:srgbClr val="000000"/>
              </a:buClr>
              <a:buSzPct val="45000"/>
              <a:tabLst>
                <a:tab pos="634643" algn="l"/>
                <a:tab pos="1269286" algn="l"/>
                <a:tab pos="1901146" algn="l"/>
                <a:tab pos="2538573" algn="l"/>
              </a:tabLst>
            </a:pPr>
            <a:r>
              <a:rPr lang="en-GB" b="1" i="1" dirty="0" smtClean="0">
                <a:solidFill>
                  <a:srgbClr val="314697"/>
                </a:solidFill>
              </a:rPr>
              <a:t>Centro </a:t>
            </a:r>
            <a:r>
              <a:rPr lang="en-GB" b="1" i="1" dirty="0" err="1" smtClean="0">
                <a:solidFill>
                  <a:srgbClr val="314697"/>
                </a:solidFill>
              </a:rPr>
              <a:t>Studi</a:t>
            </a:r>
            <a:r>
              <a:rPr lang="en-GB" b="1" i="1" dirty="0" smtClean="0">
                <a:solidFill>
                  <a:srgbClr val="314697"/>
                </a:solidFill>
              </a:rPr>
              <a:t> </a:t>
            </a:r>
            <a:r>
              <a:rPr lang="en-GB" b="1" i="1" dirty="0" err="1" smtClean="0">
                <a:solidFill>
                  <a:srgbClr val="314697"/>
                </a:solidFill>
              </a:rPr>
              <a:t>Pio</a:t>
            </a:r>
            <a:r>
              <a:rPr lang="en-GB" b="1" i="1" dirty="0" smtClean="0">
                <a:solidFill>
                  <a:srgbClr val="314697"/>
                </a:solidFill>
              </a:rPr>
              <a:t> La Torre</a:t>
            </a:r>
          </a:p>
          <a:p>
            <a:pPr hangingPunct="0">
              <a:lnSpc>
                <a:spcPct val="93000"/>
              </a:lnSpc>
              <a:buClr>
                <a:srgbClr val="000000"/>
              </a:buClr>
              <a:buSzPct val="45000"/>
              <a:tabLst>
                <a:tab pos="634643" algn="l"/>
                <a:tab pos="1269286" algn="l"/>
                <a:tab pos="1901146" algn="l"/>
                <a:tab pos="2538573" algn="l"/>
              </a:tabLst>
            </a:pPr>
            <a:r>
              <a:rPr lang="en-GB" b="1" i="1" dirty="0" smtClean="0">
                <a:solidFill>
                  <a:srgbClr val="314697"/>
                </a:solidFill>
              </a:rPr>
              <a:t>Palermo, 22 </a:t>
            </a:r>
            <a:r>
              <a:rPr lang="en-GB" b="1" i="1" dirty="0" err="1" smtClean="0">
                <a:solidFill>
                  <a:srgbClr val="314697"/>
                </a:solidFill>
              </a:rPr>
              <a:t>gennaio</a:t>
            </a:r>
            <a:r>
              <a:rPr lang="en-GB" b="1" i="1" dirty="0" smtClean="0">
                <a:solidFill>
                  <a:srgbClr val="314697"/>
                </a:solidFill>
              </a:rPr>
              <a:t> 2016</a:t>
            </a:r>
            <a:endParaRPr lang="en-GB" b="1" i="1" dirty="0">
              <a:solidFill>
                <a:srgbClr val="314697"/>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453946" y="720973"/>
            <a:ext cx="8253360" cy="348338"/>
          </a:xfrm>
          <a:prstGeom prst="rect">
            <a:avLst/>
          </a:prstGeom>
          <a:noFill/>
          <a:ln w="9525">
            <a:noFill/>
            <a:round/>
            <a:headEnd/>
            <a:tailEnd/>
          </a:ln>
        </p:spPr>
        <p:txBody>
          <a:bodyPr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b="1" dirty="0">
                <a:solidFill>
                  <a:srgbClr val="314697"/>
                </a:solidFill>
              </a:rPr>
              <a:t>Fig. </a:t>
            </a:r>
            <a:r>
              <a:rPr lang="it-IT" b="1" dirty="0" smtClean="0">
                <a:solidFill>
                  <a:srgbClr val="314697"/>
                </a:solidFill>
              </a:rPr>
              <a:t>9. Tassi di variazione % cumulati del valore aggiunto per settore e ripartizione (a)</a:t>
            </a:r>
            <a:endParaRPr lang="it-IT" b="1" dirty="0">
              <a:solidFill>
                <a:srgbClr val="314697"/>
              </a:solidFill>
            </a:endParaRPr>
          </a:p>
        </p:txBody>
      </p:sp>
      <p:sp>
        <p:nvSpPr>
          <p:cNvPr id="12" name="Text Box 4"/>
          <p:cNvSpPr txBox="1">
            <a:spLocks noChangeArrowheads="1"/>
          </p:cNvSpPr>
          <p:nvPr/>
        </p:nvSpPr>
        <p:spPr bwMode="auto">
          <a:xfrm>
            <a:off x="576715" y="6241732"/>
            <a:ext cx="8253360" cy="258826"/>
          </a:xfrm>
          <a:prstGeom prst="rect">
            <a:avLst/>
          </a:prstGeom>
          <a:noFill/>
          <a:ln w="9525">
            <a:noFill/>
            <a:round/>
            <a:headEnd/>
            <a:tailEnd/>
          </a:ln>
        </p:spPr>
        <p:txBody>
          <a:bodyPr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sz="1200" b="1" dirty="0" smtClean="0">
                <a:solidFill>
                  <a:srgbClr val="314697"/>
                </a:solidFill>
              </a:rPr>
              <a:t>(a) Calcolati </a:t>
            </a:r>
            <a:r>
              <a:rPr lang="it-IT" sz="1200" b="1" dirty="0">
                <a:solidFill>
                  <a:srgbClr val="314697"/>
                </a:solidFill>
              </a:rPr>
              <a:t>su valori concatenati – </a:t>
            </a:r>
            <a:r>
              <a:rPr lang="it-IT" sz="1200" b="1" dirty="0" smtClean="0">
                <a:solidFill>
                  <a:srgbClr val="314697"/>
                </a:solidFill>
              </a:rPr>
              <a:t>Anno </a:t>
            </a:r>
            <a:r>
              <a:rPr lang="it-IT" sz="1200" b="1" dirty="0">
                <a:solidFill>
                  <a:srgbClr val="314697"/>
                </a:solidFill>
              </a:rPr>
              <a:t>di riferimento </a:t>
            </a:r>
            <a:r>
              <a:rPr lang="it-IT" sz="1200" b="1" dirty="0" smtClean="0">
                <a:solidFill>
                  <a:srgbClr val="314697"/>
                </a:solidFill>
              </a:rPr>
              <a:t>2010</a:t>
            </a:r>
            <a:endParaRPr lang="it-IT" sz="1200" b="1" dirty="0">
              <a:solidFill>
                <a:srgbClr val="314697"/>
              </a:solidFill>
            </a:endParaRPr>
          </a:p>
        </p:txBody>
      </p:sp>
      <p:sp>
        <p:nvSpPr>
          <p:cNvPr id="11" name="CasellaDiTesto 10"/>
          <p:cNvSpPr txBox="1"/>
          <p:nvPr/>
        </p:nvSpPr>
        <p:spPr>
          <a:xfrm>
            <a:off x="361835" y="111426"/>
            <a:ext cx="8228778" cy="446735"/>
          </a:xfrm>
          <a:prstGeom prst="rect">
            <a:avLst/>
          </a:prstGeom>
          <a:noFill/>
        </p:spPr>
        <p:txBody>
          <a:bodyPr wrap="square" lIns="80165" tIns="40083" rIns="80165" bIns="40083" rtlCol="0">
            <a:spAutoFit/>
          </a:bodyPr>
          <a:lstStyle/>
          <a:p>
            <a:pPr algn="ctr"/>
            <a:r>
              <a:rPr lang="it-IT" sz="2300" b="1" cap="small" dirty="0" smtClean="0">
                <a:solidFill>
                  <a:srgbClr val="FF0000"/>
                </a:solidFill>
              </a:rPr>
              <a:t>Il calo del prodotto è più forte al Sud in tutti i settori</a:t>
            </a:r>
            <a:endParaRPr lang="it-IT" sz="2300" b="1" cap="small" dirty="0">
              <a:solidFill>
                <a:srgbClr val="FF0000"/>
              </a:solidFill>
            </a:endParaRPr>
          </a:p>
        </p:txBody>
      </p:sp>
      <p:graphicFrame>
        <p:nvGraphicFramePr>
          <p:cNvPr id="24" name="Group 49"/>
          <p:cNvGraphicFramePr>
            <a:graphicFrameLocks noGrp="1"/>
          </p:cNvGraphicFramePr>
          <p:nvPr/>
        </p:nvGraphicFramePr>
        <p:xfrm>
          <a:off x="588321" y="1485515"/>
          <a:ext cx="7722164" cy="4611961"/>
        </p:xfrm>
        <a:graphic>
          <a:graphicData uri="http://schemas.openxmlformats.org/drawingml/2006/table">
            <a:tbl>
              <a:tblPr/>
              <a:tblGrid>
                <a:gridCol w="1571768"/>
                <a:gridCol w="982355"/>
                <a:gridCol w="1015100"/>
                <a:gridCol w="982355"/>
                <a:gridCol w="190776"/>
                <a:gridCol w="982355"/>
                <a:gridCol w="1015100"/>
                <a:gridCol w="982355"/>
              </a:tblGrid>
              <a:tr h="74177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1" i="0" u="none" strike="noStrike" cap="none" normalizeH="0" baseline="0" dirty="0" smtClean="0">
                        <a:ln>
                          <a:noFill/>
                        </a:ln>
                        <a:solidFill>
                          <a:srgbClr val="FFFFFF"/>
                        </a:solidFill>
                        <a:effectLst/>
                        <a:latin typeface="Arial" pitchFamily="34" charset="0"/>
                        <a:cs typeface="Arial" pitchFamily="34" charset="0"/>
                      </a:endParaRPr>
                    </a:p>
                  </a:txBody>
                  <a:tcPr marL="32512" marR="3251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fontAlgn="ctr"/>
                      <a:r>
                        <a:rPr lang="it-IT" sz="1300" b="1" i="0" u="none" strike="noStrike" kern="1200" dirty="0" smtClean="0">
                          <a:solidFill>
                            <a:srgbClr val="FFFFFF"/>
                          </a:solidFill>
                          <a:latin typeface="Arial"/>
                          <a:ea typeface="+mn-ea"/>
                          <a:cs typeface="+mn-cs"/>
                        </a:rPr>
                        <a:t>Mezzo</a:t>
                      </a:r>
                    </a:p>
                    <a:p>
                      <a:pPr algn="ctr" fontAlgn="ctr"/>
                      <a:r>
                        <a:rPr lang="it-IT" sz="1300" b="1" i="0" u="none" strike="noStrike" kern="1200" dirty="0" smtClean="0">
                          <a:solidFill>
                            <a:srgbClr val="FFFFFF"/>
                          </a:solidFill>
                          <a:latin typeface="Arial"/>
                          <a:ea typeface="+mn-ea"/>
                          <a:cs typeface="+mn-cs"/>
                        </a:rPr>
                        <a:t>giorno</a:t>
                      </a:r>
                      <a:endParaRPr lang="it-IT" sz="1300" b="1" i="0" u="none" strike="noStrike" kern="1200" dirty="0">
                        <a:solidFill>
                          <a:srgbClr val="FFFFFF"/>
                        </a:solidFill>
                        <a:latin typeface="Arial"/>
                        <a:ea typeface="+mn-ea"/>
                        <a:cs typeface="+mn-cs"/>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fontAlgn="ctr"/>
                      <a:r>
                        <a:rPr lang="it-IT" sz="1600" b="1" i="0" u="none" strike="noStrike" kern="1200" dirty="0" smtClean="0">
                          <a:solidFill>
                            <a:srgbClr val="FF0000"/>
                          </a:solidFill>
                          <a:latin typeface="Arial"/>
                          <a:ea typeface="+mn-ea"/>
                          <a:cs typeface="+mn-cs"/>
                        </a:rPr>
                        <a:t>Sicilia</a:t>
                      </a:r>
                      <a:endParaRPr lang="it-IT" sz="1600" b="1" i="0" u="none" strike="noStrike" kern="1200" dirty="0">
                        <a:solidFill>
                          <a:srgbClr val="FF0000"/>
                        </a:solidFill>
                        <a:latin typeface="Arial"/>
                        <a:ea typeface="+mn-ea"/>
                        <a:cs typeface="+mn-cs"/>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fontAlgn="ctr"/>
                      <a:r>
                        <a:rPr lang="it-IT" sz="1300" b="1" i="0" u="none" strike="noStrike" kern="1200" dirty="0" smtClean="0">
                          <a:solidFill>
                            <a:srgbClr val="FFFFFF"/>
                          </a:solidFill>
                          <a:latin typeface="Arial"/>
                          <a:ea typeface="+mn-ea"/>
                          <a:cs typeface="+mn-cs"/>
                        </a:rPr>
                        <a:t>Centro</a:t>
                      </a:r>
                    </a:p>
                    <a:p>
                      <a:pPr algn="ctr" fontAlgn="ctr"/>
                      <a:r>
                        <a:rPr lang="it-IT" sz="1300" b="1" i="0" u="none" strike="noStrike" kern="1200" dirty="0" smtClean="0">
                          <a:solidFill>
                            <a:srgbClr val="FFFFFF"/>
                          </a:solidFill>
                          <a:latin typeface="Arial"/>
                          <a:ea typeface="+mn-ea"/>
                          <a:cs typeface="+mn-cs"/>
                        </a:rPr>
                        <a:t>Nord</a:t>
                      </a:r>
                      <a:endParaRPr lang="it-IT" sz="1300" b="1" i="0" u="none" strike="noStrike" kern="1200" dirty="0">
                        <a:solidFill>
                          <a:srgbClr val="FFFFFF"/>
                        </a:solidFill>
                        <a:latin typeface="Arial"/>
                        <a:ea typeface="+mn-ea"/>
                        <a:cs typeface="+mn-cs"/>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rtl="0" fontAlgn="ctr"/>
                      <a:endParaRPr lang="it-IT" sz="400" b="1" i="0" u="none" strike="noStrike" dirty="0">
                        <a:solidFill>
                          <a:srgbClr val="FFFFFF"/>
                        </a:solidFill>
                        <a:latin typeface="Arial"/>
                      </a:endParaRPr>
                    </a:p>
                  </a:txBody>
                  <a:tcPr marL="6967" marR="6967" marT="783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fontAlgn="ctr"/>
                      <a:r>
                        <a:rPr lang="it-IT" sz="1300" b="1" i="0" u="none" strike="noStrike" kern="1200" dirty="0" smtClean="0">
                          <a:solidFill>
                            <a:srgbClr val="FFFFFF"/>
                          </a:solidFill>
                          <a:latin typeface="Arial"/>
                          <a:ea typeface="+mn-ea"/>
                          <a:cs typeface="+mn-cs"/>
                        </a:rPr>
                        <a:t>Mezzo</a:t>
                      </a:r>
                    </a:p>
                    <a:p>
                      <a:pPr algn="ctr" fontAlgn="ctr"/>
                      <a:r>
                        <a:rPr lang="it-IT" sz="1300" b="1" i="0" u="none" strike="noStrike" kern="1200" dirty="0" smtClean="0">
                          <a:solidFill>
                            <a:srgbClr val="FFFFFF"/>
                          </a:solidFill>
                          <a:latin typeface="Arial"/>
                          <a:ea typeface="+mn-ea"/>
                          <a:cs typeface="+mn-cs"/>
                        </a:rPr>
                        <a:t>giorno</a:t>
                      </a:r>
                      <a:endParaRPr lang="it-IT" sz="1300" b="1" i="0" u="none" strike="noStrike" kern="1200" dirty="0">
                        <a:solidFill>
                          <a:srgbClr val="FFFFFF"/>
                        </a:solidFill>
                        <a:latin typeface="Arial"/>
                        <a:ea typeface="+mn-ea"/>
                        <a:cs typeface="+mn-cs"/>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fontAlgn="ctr"/>
                      <a:r>
                        <a:rPr lang="it-IT" sz="1600" b="1" i="0" u="none" strike="noStrike" kern="1200" dirty="0" smtClean="0">
                          <a:solidFill>
                            <a:srgbClr val="FF0000"/>
                          </a:solidFill>
                          <a:latin typeface="+mn-lt"/>
                          <a:ea typeface="+mn-ea"/>
                          <a:cs typeface="+mn-cs"/>
                        </a:rPr>
                        <a:t>Sicilia</a:t>
                      </a:r>
                      <a:endParaRPr lang="it-IT" sz="1600" b="1" i="0" u="none" strike="noStrike" kern="1200" dirty="0">
                        <a:solidFill>
                          <a:srgbClr val="FF0000"/>
                        </a:solidFill>
                        <a:latin typeface="+mn-lt"/>
                        <a:ea typeface="+mn-ea"/>
                        <a:cs typeface="+mn-cs"/>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fontAlgn="ctr"/>
                      <a:r>
                        <a:rPr lang="it-IT" sz="1300" b="1" i="0" u="none" strike="noStrike" kern="1200" dirty="0" smtClean="0">
                          <a:solidFill>
                            <a:srgbClr val="FFFFFF"/>
                          </a:solidFill>
                          <a:latin typeface="Arial"/>
                          <a:ea typeface="+mn-ea"/>
                          <a:cs typeface="+mn-cs"/>
                        </a:rPr>
                        <a:t>Centro</a:t>
                      </a:r>
                    </a:p>
                    <a:p>
                      <a:pPr algn="ctr" fontAlgn="ctr"/>
                      <a:r>
                        <a:rPr lang="it-IT" sz="1300" b="1" i="0" u="none" strike="noStrike" kern="1200" dirty="0" smtClean="0">
                          <a:solidFill>
                            <a:srgbClr val="FFFFFF"/>
                          </a:solidFill>
                          <a:latin typeface="Arial"/>
                          <a:ea typeface="+mn-ea"/>
                          <a:cs typeface="+mn-cs"/>
                        </a:rPr>
                        <a:t>Nord</a:t>
                      </a:r>
                      <a:endParaRPr lang="it-IT" sz="1300" b="1" i="0" u="none" strike="noStrike" kern="1200" dirty="0">
                        <a:solidFill>
                          <a:srgbClr val="FFFFFF"/>
                        </a:solidFill>
                        <a:latin typeface="Arial"/>
                        <a:ea typeface="+mn-ea"/>
                        <a:cs typeface="+mn-cs"/>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r>
              <a:tr h="25224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1" i="0" u="none" strike="noStrike" cap="none" normalizeH="0" baseline="0" dirty="0" smtClean="0">
                        <a:ln>
                          <a:noFill/>
                        </a:ln>
                        <a:solidFill>
                          <a:schemeClr val="bg1"/>
                        </a:solidFill>
                        <a:effectLst/>
                        <a:latin typeface="Arial" pitchFamily="34" charset="0"/>
                        <a:cs typeface="Arial" pitchFamily="34" charset="0"/>
                      </a:endParaRPr>
                    </a:p>
                  </a:txBody>
                  <a:tcPr marL="66882" marR="66882" marT="37626" marB="376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endParaRPr lang="it-IT" sz="1300" b="0" i="0" u="none" strike="noStrike" dirty="0">
                        <a:solidFill>
                          <a:schemeClr val="bg1"/>
                        </a:solidFill>
                        <a:latin typeface="Times New Roman"/>
                      </a:endParaRPr>
                    </a:p>
                  </a:txBody>
                  <a:tcPr marL="6967" marR="6967" marT="783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endParaRPr lang="it-IT" sz="1300" b="0" i="0" u="none" strike="noStrike" dirty="0">
                        <a:solidFill>
                          <a:srgbClr val="FF0000"/>
                        </a:solidFill>
                        <a:latin typeface="Times New Roman"/>
                      </a:endParaRPr>
                    </a:p>
                  </a:txBody>
                  <a:tcPr marL="6967" marR="6967" marT="783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endParaRPr lang="it-IT" sz="1300" b="1" kern="1200" dirty="0">
                        <a:solidFill>
                          <a:srgbClr val="314697"/>
                        </a:solidFill>
                        <a:latin typeface="Arial" pitchFamily="34" charset="0"/>
                        <a:ea typeface="+mn-ea"/>
                        <a:cs typeface="Arial" pitchFamily="34" charset="0"/>
                      </a:endParaRPr>
                    </a:p>
                  </a:txBody>
                  <a:tcPr marL="6967" marR="6967" marT="783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endParaRPr lang="it-IT" sz="400" b="1" kern="1200" dirty="0">
                        <a:solidFill>
                          <a:srgbClr val="314697"/>
                        </a:solidFill>
                        <a:latin typeface="Arial" pitchFamily="34" charset="0"/>
                        <a:ea typeface="+mn-ea"/>
                        <a:cs typeface="Arial" pitchFamily="34" charset="0"/>
                      </a:endParaRPr>
                    </a:p>
                  </a:txBody>
                  <a:tcPr marL="6967" marR="6967" marT="783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endParaRPr lang="it-IT" sz="1300" b="1" kern="1200" dirty="0">
                        <a:solidFill>
                          <a:srgbClr val="314697"/>
                        </a:solidFill>
                        <a:latin typeface="Arial" pitchFamily="34" charset="0"/>
                        <a:ea typeface="+mn-ea"/>
                        <a:cs typeface="Arial" pitchFamily="34" charset="0"/>
                      </a:endParaRPr>
                    </a:p>
                  </a:txBody>
                  <a:tcPr marL="6967" marR="6967" marT="783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endParaRPr lang="it-IT" sz="1300" b="1" kern="1200" dirty="0">
                        <a:solidFill>
                          <a:srgbClr val="314697"/>
                        </a:solidFill>
                        <a:latin typeface="Arial" pitchFamily="34" charset="0"/>
                        <a:ea typeface="+mn-ea"/>
                        <a:cs typeface="Arial" pitchFamily="34" charset="0"/>
                      </a:endParaRPr>
                    </a:p>
                  </a:txBody>
                  <a:tcPr marL="6967" marR="6967" marT="783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endParaRPr lang="it-IT" sz="1300" b="1" kern="1200" dirty="0">
                        <a:solidFill>
                          <a:srgbClr val="314697"/>
                        </a:solidFill>
                        <a:latin typeface="Arial" pitchFamily="34" charset="0"/>
                        <a:ea typeface="+mn-ea"/>
                        <a:cs typeface="Arial" pitchFamily="34" charset="0"/>
                      </a:endParaRPr>
                    </a:p>
                  </a:txBody>
                  <a:tcPr marL="6967" marR="6967" marT="783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59094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1" i="0" u="none" strike="noStrike" cap="none" normalizeH="0" baseline="0" dirty="0" smtClean="0">
                        <a:ln>
                          <a:noFill/>
                        </a:ln>
                        <a:solidFill>
                          <a:schemeClr val="bg1"/>
                        </a:solidFill>
                        <a:effectLst/>
                        <a:latin typeface="Arial" pitchFamily="34" charset="0"/>
                        <a:cs typeface="Arial" pitchFamily="34" charset="0"/>
                      </a:endParaRPr>
                    </a:p>
                  </a:txBody>
                  <a:tcPr marL="66882" marR="66882" marT="37626" marB="376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gridSpan="3">
                  <a:txBody>
                    <a:bodyPr/>
                    <a:lstStyle/>
                    <a:p>
                      <a:pPr algn="ctr" fontAlgn="ct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Variazioni %</a:t>
                      </a:r>
                    </a:p>
                    <a:p>
                      <a:pPr algn="ctr" fontAlgn="ctr"/>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2008-2014</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hMerge="1">
                  <a:txBody>
                    <a:bodyPr/>
                    <a:lstStyle/>
                    <a:p>
                      <a:endParaRPr lang="it-IT"/>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hMerge="1">
                  <a:txBody>
                    <a:bodyPr/>
                    <a:lstStyle/>
                    <a:p>
                      <a:endParaRPr lang="it-IT"/>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l" fontAlgn="b"/>
                      <a:r>
                        <a:rPr kumimoji="0" lang="it-IT" sz="400" b="1" i="0" u="none" strike="noStrike" kern="1200" cap="none" normalizeH="0" baseline="0" dirty="0" smtClean="0">
                          <a:ln>
                            <a:noFill/>
                          </a:ln>
                          <a:solidFill>
                            <a:srgbClr val="314697"/>
                          </a:solidFill>
                          <a:effectLst/>
                          <a:latin typeface="Arial" pitchFamily="34" charset="0"/>
                          <a:ea typeface="+mn-ea"/>
                          <a:cs typeface="Arial" pitchFamily="34" charset="0"/>
                        </a:rPr>
                        <a:t> </a:t>
                      </a:r>
                    </a:p>
                  </a:txBody>
                  <a:tcPr marL="8146" marR="8146" marT="8641"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gridSpan="3">
                  <a:txBody>
                    <a:bodyPr/>
                    <a:lstStyle/>
                    <a:p>
                      <a:pPr algn="ctr" fontAlgn="ct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Contributo alla crescita dei settori </a:t>
                      </a:r>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2008-2014</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hMerge="1">
                  <a:txBody>
                    <a:bodyPr/>
                    <a:lstStyle/>
                    <a:p>
                      <a:endParaRPr lang="it-IT"/>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hMerge="1">
                  <a:txBody>
                    <a:bodyPr/>
                    <a:lstStyle/>
                    <a:p>
                      <a:endParaRPr lang="it-IT"/>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504498">
                <a:tc>
                  <a:txBody>
                    <a:bodyPr/>
                    <a:lstStyle/>
                    <a:p>
                      <a:pPr marL="72000" algn="l" fontAlgn="b"/>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Agricoltura</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-10,9</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FF0000"/>
                          </a:solidFill>
                          <a:effectLst/>
                          <a:latin typeface="Arial" pitchFamily="34" charset="0"/>
                          <a:ea typeface="+mn-ea"/>
                          <a:cs typeface="Arial" pitchFamily="34" charset="0"/>
                        </a:rPr>
                        <a:t>-13,3</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5,5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r>
                        <a:rPr kumimoji="0" lang="it-IT" sz="400" b="1" i="0" u="none" strike="noStrike" kern="1200" cap="none" normalizeH="0" baseline="0" dirty="0" smtClean="0">
                          <a:ln>
                            <a:noFill/>
                          </a:ln>
                          <a:solidFill>
                            <a:srgbClr val="314697"/>
                          </a:solidFill>
                          <a:effectLst/>
                          <a:latin typeface="Arial" pitchFamily="34" charset="0"/>
                          <a:ea typeface="+mn-ea"/>
                          <a:cs typeface="Arial" pitchFamily="34" charset="0"/>
                        </a:rPr>
                        <a:t> </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-0,4</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FF0000"/>
                          </a:solidFill>
                          <a:effectLst/>
                          <a:latin typeface="Arial" pitchFamily="34" charset="0"/>
                          <a:ea typeface="+mn-ea"/>
                          <a:cs typeface="Arial" pitchFamily="34" charset="0"/>
                        </a:rPr>
                        <a:t>-0,5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0,1</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504498">
                <a:tc>
                  <a:txBody>
                    <a:bodyPr/>
                    <a:lstStyle/>
                    <a:p>
                      <a:pPr marL="72000" algn="l" fontAlgn="b"/>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Industria</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ctr"/>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-35,0</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FF0000"/>
                          </a:solidFill>
                          <a:effectLst/>
                          <a:latin typeface="Arial" pitchFamily="34" charset="0"/>
                          <a:ea typeface="+mn-ea"/>
                          <a:cs typeface="Arial" pitchFamily="34" charset="0"/>
                        </a:rPr>
                        <a:t>-42,4</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ctr"/>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-17,1</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ctr"/>
                      <a:r>
                        <a:rPr kumimoji="0" lang="it-IT" sz="400" b="1" i="0" u="none" strike="noStrike" kern="1200" cap="none" normalizeH="0" baseline="0" dirty="0" smtClean="0">
                          <a:ln>
                            <a:noFill/>
                          </a:ln>
                          <a:solidFill>
                            <a:srgbClr val="314697"/>
                          </a:solidFill>
                          <a:effectLst/>
                          <a:latin typeface="Arial" pitchFamily="34" charset="0"/>
                          <a:ea typeface="+mn-ea"/>
                          <a:cs typeface="Arial" pitchFamily="34" charset="0"/>
                        </a:rPr>
                        <a:t> </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ct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-7,4</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FF0000"/>
                          </a:solidFill>
                          <a:effectLst/>
                          <a:latin typeface="Arial" pitchFamily="34" charset="0"/>
                          <a:ea typeface="+mn-ea"/>
                          <a:cs typeface="Arial" pitchFamily="34" charset="0"/>
                        </a:rPr>
                        <a:t>-7,3</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ct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-4,9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504498">
                <a:tc>
                  <a:txBody>
                    <a:bodyPr/>
                    <a:lstStyle/>
                    <a:p>
                      <a:pPr marL="180000" algn="l" fontAlgn="b"/>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In senso stretto</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-33,2</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FF0000"/>
                          </a:solidFill>
                          <a:effectLst/>
                          <a:latin typeface="Arial" pitchFamily="34" charset="0"/>
                          <a:ea typeface="+mn-ea"/>
                          <a:cs typeface="Arial" pitchFamily="34" charset="0"/>
                        </a:rPr>
                        <a:t>-40,8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-13,9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r>
                        <a:rPr kumimoji="0" lang="it-IT" sz="400" b="1" i="0" u="none" strike="noStrike" kern="1200" cap="none" normalizeH="0" baseline="0" dirty="0" smtClean="0">
                          <a:ln>
                            <a:noFill/>
                          </a:ln>
                          <a:solidFill>
                            <a:srgbClr val="314697"/>
                          </a:solidFill>
                          <a:effectLst/>
                          <a:latin typeface="Arial" pitchFamily="34" charset="0"/>
                          <a:ea typeface="+mn-ea"/>
                          <a:cs typeface="Arial" pitchFamily="34" charset="0"/>
                        </a:rPr>
                        <a:t> </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-4,8</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FF0000"/>
                          </a:solidFill>
                          <a:effectLst/>
                          <a:latin typeface="Arial" pitchFamily="34" charset="0"/>
                          <a:ea typeface="+mn-ea"/>
                          <a:cs typeface="Arial" pitchFamily="34" charset="0"/>
                        </a:rPr>
                        <a:t>-4,4</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-3,1</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504498">
                <a:tc>
                  <a:txBody>
                    <a:bodyPr/>
                    <a:lstStyle/>
                    <a:p>
                      <a:pPr marL="180000" algn="l" fontAlgn="b"/>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Costruzioni</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ct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-38,7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FF0000"/>
                          </a:solidFill>
                          <a:effectLst/>
                          <a:latin typeface="Arial" pitchFamily="34" charset="0"/>
                          <a:ea typeface="+mn-ea"/>
                          <a:cs typeface="Arial" pitchFamily="34" charset="0"/>
                        </a:rPr>
                        <a:t>-45,2</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ct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-28,9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ctr"/>
                      <a:r>
                        <a:rPr kumimoji="0" lang="it-IT" sz="400" b="1" i="0" u="none" strike="noStrike" kern="1200" cap="none" normalizeH="0" baseline="0" dirty="0" smtClean="0">
                          <a:ln>
                            <a:noFill/>
                          </a:ln>
                          <a:solidFill>
                            <a:srgbClr val="314697"/>
                          </a:solidFill>
                          <a:effectLst/>
                          <a:latin typeface="Arial" pitchFamily="34" charset="0"/>
                          <a:ea typeface="+mn-ea"/>
                          <a:cs typeface="Arial" pitchFamily="34" charset="0"/>
                        </a:rPr>
                        <a:t> </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ctr"/>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-2,5</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FF0000"/>
                          </a:solidFill>
                          <a:effectLst/>
                          <a:latin typeface="Arial" pitchFamily="34" charset="0"/>
                          <a:ea typeface="+mn-ea"/>
                          <a:cs typeface="Arial" pitchFamily="34" charset="0"/>
                        </a:rPr>
                        <a:t>-2,9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ct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-1,8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504498">
                <a:tc>
                  <a:txBody>
                    <a:bodyPr/>
                    <a:lstStyle/>
                    <a:p>
                      <a:pPr marL="72000" algn="l" fontAlgn="b"/>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Servizi</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-6,6</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FF0000"/>
                          </a:solidFill>
                          <a:effectLst/>
                          <a:latin typeface="Arial" pitchFamily="34" charset="0"/>
                          <a:ea typeface="+mn-ea"/>
                          <a:cs typeface="Arial" pitchFamily="34" charset="0"/>
                        </a:rPr>
                        <a:t>-7,6</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-2,6</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r>
                        <a:rPr kumimoji="0" lang="it-IT" sz="400" b="1" i="0" u="none" strike="noStrike" kern="1200" cap="none" normalizeH="0" baseline="0" dirty="0" smtClean="0">
                          <a:ln>
                            <a:noFill/>
                          </a:ln>
                          <a:solidFill>
                            <a:srgbClr val="314697"/>
                          </a:solidFill>
                          <a:effectLst/>
                          <a:latin typeface="Arial" pitchFamily="34" charset="0"/>
                          <a:ea typeface="+mn-ea"/>
                          <a:cs typeface="Arial" pitchFamily="34" charset="0"/>
                        </a:rPr>
                        <a:t> </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-5,0</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FF0000"/>
                          </a:solidFill>
                          <a:effectLst/>
                          <a:latin typeface="Arial" pitchFamily="34" charset="0"/>
                          <a:ea typeface="+mn-ea"/>
                          <a:cs typeface="Arial" pitchFamily="34" charset="0"/>
                        </a:rPr>
                        <a:t>-6,0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-1,8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504498">
                <a:tc>
                  <a:txBody>
                    <a:bodyPr/>
                    <a:lstStyle/>
                    <a:p>
                      <a:pPr marL="72000" algn="l" fontAlgn="b"/>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Totale</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ct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-12,8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FF0000"/>
                          </a:solidFill>
                          <a:effectLst/>
                          <a:latin typeface="Arial" pitchFamily="34" charset="0"/>
                          <a:ea typeface="+mn-ea"/>
                          <a:cs typeface="Arial" pitchFamily="34" charset="0"/>
                        </a:rPr>
                        <a:t>-13,9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ct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-6,6</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ctr"/>
                      <a:r>
                        <a:rPr kumimoji="0" lang="it-IT" sz="400" b="1" i="0" u="none" strike="noStrike" kern="1200" cap="none" normalizeH="0" baseline="0" dirty="0" smtClean="0">
                          <a:ln>
                            <a:noFill/>
                          </a:ln>
                          <a:solidFill>
                            <a:srgbClr val="314697"/>
                          </a:solidFill>
                          <a:effectLst/>
                          <a:latin typeface="Arial" pitchFamily="34" charset="0"/>
                          <a:ea typeface="+mn-ea"/>
                          <a:cs typeface="Arial" pitchFamily="34" charset="0"/>
                        </a:rPr>
                        <a:t> </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ct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-12,8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FF0000"/>
                          </a:solidFill>
                          <a:effectLst/>
                          <a:latin typeface="Arial" pitchFamily="34" charset="0"/>
                          <a:ea typeface="+mn-ea"/>
                          <a:cs typeface="Arial" pitchFamily="34" charset="0"/>
                        </a:rPr>
                        <a:t>-13,9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ctr"/>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-6,6</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
        <p:nvSpPr>
          <p:cNvPr id="25" name="Ovale 24"/>
          <p:cNvSpPr/>
          <p:nvPr/>
        </p:nvSpPr>
        <p:spPr bwMode="auto">
          <a:xfrm>
            <a:off x="2357373" y="4641525"/>
            <a:ext cx="549027" cy="370650"/>
          </a:xfrm>
          <a:prstGeom prst="ellipse">
            <a:avLst/>
          </a:prstGeom>
          <a:noFill/>
          <a:ln w="38100" cap="flat" cmpd="sng" algn="ctr">
            <a:solidFill>
              <a:srgbClr val="FF0000"/>
            </a:solidFill>
            <a:prstDash val="solid"/>
            <a:round/>
            <a:headEnd type="none" w="med" len="med"/>
            <a:tailEnd type="none" w="med" len="med"/>
          </a:ln>
          <a:effectLst/>
        </p:spPr>
        <p:txBody>
          <a:bodyPr vert="horz" wrap="square" lIns="70281" tIns="35141" rIns="70281" bIns="35141" numCol="1" rtlCol="0" anchor="t" anchorCtr="0" compatLnSpc="1">
            <a:prstTxWarp prst="textNoShape">
              <a:avLst/>
            </a:prstTxWarp>
          </a:bodyPr>
          <a:lstStyle/>
          <a:p>
            <a:pPr defTabSz="345305" fontAlgn="base" hangingPunct="0">
              <a:lnSpc>
                <a:spcPct val="93000"/>
              </a:lnSpc>
              <a:spcBef>
                <a:spcPct val="0"/>
              </a:spcBef>
              <a:spcAft>
                <a:spcPct val="0"/>
              </a:spcAft>
              <a:buClr>
                <a:srgbClr val="000000"/>
              </a:buClr>
              <a:buSzPct val="45000"/>
            </a:pPr>
            <a:endParaRPr lang="it-IT" sz="1400" dirty="0" smtClean="0">
              <a:solidFill>
                <a:srgbClr val="314697"/>
              </a:solidFill>
              <a:latin typeface="Arial" charset="0"/>
            </a:endParaRPr>
          </a:p>
        </p:txBody>
      </p:sp>
      <p:sp>
        <p:nvSpPr>
          <p:cNvPr id="26" name="Ovale 25"/>
          <p:cNvSpPr/>
          <p:nvPr/>
        </p:nvSpPr>
        <p:spPr bwMode="auto">
          <a:xfrm>
            <a:off x="3398128" y="4668351"/>
            <a:ext cx="549027" cy="370650"/>
          </a:xfrm>
          <a:prstGeom prst="ellipse">
            <a:avLst/>
          </a:prstGeom>
          <a:noFill/>
          <a:ln w="38100" cap="flat" cmpd="sng" algn="ctr">
            <a:solidFill>
              <a:srgbClr val="FF0000"/>
            </a:solidFill>
            <a:prstDash val="solid"/>
            <a:round/>
            <a:headEnd type="none" w="med" len="med"/>
            <a:tailEnd type="none" w="med" len="med"/>
          </a:ln>
          <a:effectLst/>
        </p:spPr>
        <p:txBody>
          <a:bodyPr vert="horz" wrap="square" lIns="70281" tIns="35141" rIns="70281" bIns="35141" numCol="1" rtlCol="0" anchor="t" anchorCtr="0" compatLnSpc="1">
            <a:prstTxWarp prst="textNoShape">
              <a:avLst/>
            </a:prstTxWarp>
          </a:bodyPr>
          <a:lstStyle/>
          <a:p>
            <a:pPr defTabSz="345305" fontAlgn="base" hangingPunct="0">
              <a:lnSpc>
                <a:spcPct val="93000"/>
              </a:lnSpc>
              <a:spcBef>
                <a:spcPct val="0"/>
              </a:spcBef>
              <a:spcAft>
                <a:spcPct val="0"/>
              </a:spcAft>
              <a:buClr>
                <a:srgbClr val="000000"/>
              </a:buClr>
              <a:buSzPct val="45000"/>
            </a:pPr>
            <a:endParaRPr lang="it-IT" sz="1400" dirty="0" smtClean="0">
              <a:solidFill>
                <a:srgbClr val="314697"/>
              </a:solidFill>
              <a:latin typeface="Arial" charset="0"/>
            </a:endParaRPr>
          </a:p>
        </p:txBody>
      </p:sp>
      <p:sp>
        <p:nvSpPr>
          <p:cNvPr id="27" name="Ovale 26"/>
          <p:cNvSpPr/>
          <p:nvPr/>
        </p:nvSpPr>
        <p:spPr bwMode="auto">
          <a:xfrm>
            <a:off x="2349591" y="4162793"/>
            <a:ext cx="549027" cy="370650"/>
          </a:xfrm>
          <a:prstGeom prst="ellipse">
            <a:avLst/>
          </a:prstGeom>
          <a:noFill/>
          <a:ln w="38100" cap="flat" cmpd="sng" algn="ctr">
            <a:solidFill>
              <a:srgbClr val="FF0000"/>
            </a:solidFill>
            <a:prstDash val="solid"/>
            <a:round/>
            <a:headEnd type="none" w="med" len="med"/>
            <a:tailEnd type="none" w="med" len="med"/>
          </a:ln>
          <a:effectLst/>
        </p:spPr>
        <p:txBody>
          <a:bodyPr vert="horz" wrap="square" lIns="70281" tIns="35141" rIns="70281" bIns="35141" numCol="1" rtlCol="0" anchor="t" anchorCtr="0" compatLnSpc="1">
            <a:prstTxWarp prst="textNoShape">
              <a:avLst/>
            </a:prstTxWarp>
          </a:bodyPr>
          <a:lstStyle/>
          <a:p>
            <a:pPr defTabSz="345305" fontAlgn="base" hangingPunct="0">
              <a:lnSpc>
                <a:spcPct val="93000"/>
              </a:lnSpc>
              <a:spcBef>
                <a:spcPct val="0"/>
              </a:spcBef>
              <a:spcAft>
                <a:spcPct val="0"/>
              </a:spcAft>
              <a:buClr>
                <a:srgbClr val="000000"/>
              </a:buClr>
              <a:buSzPct val="45000"/>
            </a:pPr>
            <a:endParaRPr lang="it-IT" sz="1400" dirty="0" smtClean="0">
              <a:solidFill>
                <a:srgbClr val="314697"/>
              </a:solidFill>
              <a:latin typeface="Arial" charset="0"/>
            </a:endParaRPr>
          </a:p>
        </p:txBody>
      </p:sp>
      <p:sp>
        <p:nvSpPr>
          <p:cNvPr id="28" name="Ovale 27"/>
          <p:cNvSpPr/>
          <p:nvPr/>
        </p:nvSpPr>
        <p:spPr bwMode="auto">
          <a:xfrm>
            <a:off x="3367002" y="4164857"/>
            <a:ext cx="549027" cy="370650"/>
          </a:xfrm>
          <a:prstGeom prst="ellipse">
            <a:avLst/>
          </a:prstGeom>
          <a:noFill/>
          <a:ln w="38100" cap="flat" cmpd="sng" algn="ctr">
            <a:solidFill>
              <a:srgbClr val="FF0000"/>
            </a:solidFill>
            <a:prstDash val="solid"/>
            <a:round/>
            <a:headEnd type="none" w="med" len="med"/>
            <a:tailEnd type="none" w="med" len="med"/>
          </a:ln>
          <a:effectLst/>
        </p:spPr>
        <p:txBody>
          <a:bodyPr vert="horz" wrap="square" lIns="70281" tIns="35141" rIns="70281" bIns="35141" numCol="1" rtlCol="0" anchor="t" anchorCtr="0" compatLnSpc="1">
            <a:prstTxWarp prst="textNoShape">
              <a:avLst/>
            </a:prstTxWarp>
          </a:bodyPr>
          <a:lstStyle/>
          <a:p>
            <a:pPr defTabSz="345305" fontAlgn="base" hangingPunct="0">
              <a:lnSpc>
                <a:spcPct val="93000"/>
              </a:lnSpc>
              <a:spcBef>
                <a:spcPct val="0"/>
              </a:spcBef>
              <a:spcAft>
                <a:spcPct val="0"/>
              </a:spcAft>
              <a:buClr>
                <a:srgbClr val="000000"/>
              </a:buClr>
              <a:buSzPct val="45000"/>
            </a:pPr>
            <a:endParaRPr lang="it-IT" sz="1400" dirty="0" smtClean="0">
              <a:solidFill>
                <a:srgbClr val="314697"/>
              </a:solidFill>
              <a:latin typeface="Arial" charset="0"/>
            </a:endParaRPr>
          </a:p>
        </p:txBody>
      </p:sp>
      <p:sp>
        <p:nvSpPr>
          <p:cNvPr id="29" name="Ovale 28"/>
          <p:cNvSpPr/>
          <p:nvPr/>
        </p:nvSpPr>
        <p:spPr bwMode="auto">
          <a:xfrm>
            <a:off x="5514656" y="4177237"/>
            <a:ext cx="549027" cy="370650"/>
          </a:xfrm>
          <a:prstGeom prst="ellipse">
            <a:avLst/>
          </a:prstGeom>
          <a:noFill/>
          <a:ln w="38100" cap="flat" cmpd="sng" algn="ctr">
            <a:solidFill>
              <a:srgbClr val="FF0000"/>
            </a:solidFill>
            <a:prstDash val="solid"/>
            <a:round/>
            <a:headEnd type="none" w="med" len="med"/>
            <a:tailEnd type="none" w="med" len="med"/>
          </a:ln>
          <a:effectLst/>
        </p:spPr>
        <p:txBody>
          <a:bodyPr vert="horz" wrap="square" lIns="70281" tIns="35141" rIns="70281" bIns="35141" numCol="1" rtlCol="0" anchor="t" anchorCtr="0" compatLnSpc="1">
            <a:prstTxWarp prst="textNoShape">
              <a:avLst/>
            </a:prstTxWarp>
          </a:bodyPr>
          <a:lstStyle/>
          <a:p>
            <a:pPr defTabSz="345305" fontAlgn="base" hangingPunct="0">
              <a:lnSpc>
                <a:spcPct val="93000"/>
              </a:lnSpc>
              <a:spcBef>
                <a:spcPct val="0"/>
              </a:spcBef>
              <a:spcAft>
                <a:spcPct val="0"/>
              </a:spcAft>
              <a:buClr>
                <a:srgbClr val="000000"/>
              </a:buClr>
              <a:buSzPct val="45000"/>
            </a:pPr>
            <a:endParaRPr lang="it-IT" sz="1400" dirty="0" smtClean="0">
              <a:solidFill>
                <a:srgbClr val="314697"/>
              </a:solidFill>
              <a:latin typeface="Arial" charset="0"/>
            </a:endParaRPr>
          </a:p>
        </p:txBody>
      </p:sp>
      <p:sp>
        <p:nvSpPr>
          <p:cNvPr id="30" name="Ovale 29"/>
          <p:cNvSpPr/>
          <p:nvPr/>
        </p:nvSpPr>
        <p:spPr bwMode="auto">
          <a:xfrm>
            <a:off x="6567083" y="4154539"/>
            <a:ext cx="549027" cy="370650"/>
          </a:xfrm>
          <a:prstGeom prst="ellipse">
            <a:avLst/>
          </a:prstGeom>
          <a:noFill/>
          <a:ln w="38100" cap="flat" cmpd="sng" algn="ctr">
            <a:solidFill>
              <a:srgbClr val="FF0000"/>
            </a:solidFill>
            <a:prstDash val="solid"/>
            <a:round/>
            <a:headEnd type="none" w="med" len="med"/>
            <a:tailEnd type="none" w="med" len="med"/>
          </a:ln>
          <a:effectLst/>
        </p:spPr>
        <p:txBody>
          <a:bodyPr vert="horz" wrap="square" lIns="70281" tIns="35141" rIns="70281" bIns="35141" numCol="1" rtlCol="0" anchor="t" anchorCtr="0" compatLnSpc="1">
            <a:prstTxWarp prst="textNoShape">
              <a:avLst/>
            </a:prstTxWarp>
          </a:bodyPr>
          <a:lstStyle/>
          <a:p>
            <a:pPr defTabSz="345305" fontAlgn="base" hangingPunct="0">
              <a:lnSpc>
                <a:spcPct val="93000"/>
              </a:lnSpc>
              <a:spcBef>
                <a:spcPct val="0"/>
              </a:spcBef>
              <a:spcAft>
                <a:spcPct val="0"/>
              </a:spcAft>
              <a:buClr>
                <a:srgbClr val="000000"/>
              </a:buClr>
              <a:buSzPct val="45000"/>
            </a:pPr>
            <a:endParaRPr lang="it-IT" sz="1400" dirty="0" smtClean="0">
              <a:solidFill>
                <a:srgbClr val="314697"/>
              </a:solidFill>
              <a:latin typeface="Arial" charset="0"/>
            </a:endParaRPr>
          </a:p>
        </p:txBody>
      </p:sp>
      <p:sp>
        <p:nvSpPr>
          <p:cNvPr id="31" name="Ovale 30"/>
          <p:cNvSpPr/>
          <p:nvPr/>
        </p:nvSpPr>
        <p:spPr bwMode="auto">
          <a:xfrm>
            <a:off x="5530218" y="4664223"/>
            <a:ext cx="549027" cy="370650"/>
          </a:xfrm>
          <a:prstGeom prst="ellipse">
            <a:avLst/>
          </a:prstGeom>
          <a:noFill/>
          <a:ln w="38100" cap="flat" cmpd="sng" algn="ctr">
            <a:solidFill>
              <a:srgbClr val="FF0000"/>
            </a:solidFill>
            <a:prstDash val="solid"/>
            <a:round/>
            <a:headEnd type="none" w="med" len="med"/>
            <a:tailEnd type="none" w="med" len="med"/>
          </a:ln>
          <a:effectLst/>
        </p:spPr>
        <p:txBody>
          <a:bodyPr vert="horz" wrap="square" lIns="70281" tIns="35141" rIns="70281" bIns="35141" numCol="1" rtlCol="0" anchor="t" anchorCtr="0" compatLnSpc="1">
            <a:prstTxWarp prst="textNoShape">
              <a:avLst/>
            </a:prstTxWarp>
          </a:bodyPr>
          <a:lstStyle/>
          <a:p>
            <a:pPr defTabSz="345305" fontAlgn="base" hangingPunct="0">
              <a:lnSpc>
                <a:spcPct val="93000"/>
              </a:lnSpc>
              <a:spcBef>
                <a:spcPct val="0"/>
              </a:spcBef>
              <a:spcAft>
                <a:spcPct val="0"/>
              </a:spcAft>
              <a:buClr>
                <a:srgbClr val="000000"/>
              </a:buClr>
              <a:buSzPct val="45000"/>
            </a:pPr>
            <a:endParaRPr lang="it-IT" sz="1400" dirty="0" smtClean="0">
              <a:solidFill>
                <a:srgbClr val="314697"/>
              </a:solidFill>
              <a:latin typeface="Arial" charset="0"/>
            </a:endParaRPr>
          </a:p>
        </p:txBody>
      </p:sp>
      <p:sp>
        <p:nvSpPr>
          <p:cNvPr id="32" name="Ovale 31"/>
          <p:cNvSpPr/>
          <p:nvPr/>
        </p:nvSpPr>
        <p:spPr bwMode="auto">
          <a:xfrm>
            <a:off x="6594318" y="4653906"/>
            <a:ext cx="549027" cy="370650"/>
          </a:xfrm>
          <a:prstGeom prst="ellipse">
            <a:avLst/>
          </a:prstGeom>
          <a:noFill/>
          <a:ln w="38100" cap="flat" cmpd="sng" algn="ctr">
            <a:solidFill>
              <a:srgbClr val="FF0000"/>
            </a:solidFill>
            <a:prstDash val="solid"/>
            <a:round/>
            <a:headEnd type="none" w="med" len="med"/>
            <a:tailEnd type="none" w="med" len="med"/>
          </a:ln>
          <a:effectLst/>
        </p:spPr>
        <p:txBody>
          <a:bodyPr vert="horz" wrap="square" lIns="70281" tIns="35141" rIns="70281" bIns="35141" numCol="1" rtlCol="0" anchor="t" anchorCtr="0" compatLnSpc="1">
            <a:prstTxWarp prst="textNoShape">
              <a:avLst/>
            </a:prstTxWarp>
          </a:bodyPr>
          <a:lstStyle/>
          <a:p>
            <a:pPr defTabSz="345305" fontAlgn="base" hangingPunct="0">
              <a:lnSpc>
                <a:spcPct val="93000"/>
              </a:lnSpc>
              <a:spcBef>
                <a:spcPct val="0"/>
              </a:spcBef>
              <a:spcAft>
                <a:spcPct val="0"/>
              </a:spcAft>
              <a:buClr>
                <a:srgbClr val="000000"/>
              </a:buClr>
              <a:buSzPct val="45000"/>
            </a:pPr>
            <a:endParaRPr lang="it-IT" sz="1400" dirty="0" smtClean="0">
              <a:solidFill>
                <a:srgbClr val="314697"/>
              </a:solidFill>
              <a:latin typeface="Arial"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134233" y="1786175"/>
            <a:ext cx="3212110" cy="1154328"/>
          </a:xfrm>
          <a:prstGeom prst="rect">
            <a:avLst/>
          </a:prstGeom>
          <a:noFill/>
          <a:ln w="9525">
            <a:noFill/>
            <a:round/>
            <a:headEnd/>
            <a:tailEnd/>
          </a:ln>
        </p:spPr>
        <p:txBody>
          <a:bodyPr wrap="square"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b="1" dirty="0">
                <a:solidFill>
                  <a:srgbClr val="314697"/>
                </a:solidFill>
              </a:rPr>
              <a:t>Fig. </a:t>
            </a:r>
            <a:r>
              <a:rPr lang="it-IT" b="1" dirty="0" smtClean="0">
                <a:solidFill>
                  <a:srgbClr val="314697"/>
                </a:solidFill>
              </a:rPr>
              <a:t>10. Spesa della </a:t>
            </a:r>
            <a:r>
              <a:rPr lang="it-IT" b="1" dirty="0" err="1" smtClean="0">
                <a:solidFill>
                  <a:srgbClr val="314697"/>
                </a:solidFill>
              </a:rPr>
              <a:t>PA</a:t>
            </a:r>
            <a:r>
              <a:rPr lang="it-IT" b="1" dirty="0" smtClean="0">
                <a:solidFill>
                  <a:srgbClr val="314697"/>
                </a:solidFill>
              </a:rPr>
              <a:t> in conto capitale nel Mezzogiorno e nel Centro-Nord (milioni di euro) (a)</a:t>
            </a:r>
            <a:endParaRPr lang="it-IT" b="1" dirty="0">
              <a:solidFill>
                <a:srgbClr val="314697"/>
              </a:solidFill>
            </a:endParaRPr>
          </a:p>
        </p:txBody>
      </p:sp>
      <p:sp>
        <p:nvSpPr>
          <p:cNvPr id="3" name="CasellaDiTesto 2"/>
          <p:cNvSpPr txBox="1"/>
          <p:nvPr/>
        </p:nvSpPr>
        <p:spPr>
          <a:xfrm>
            <a:off x="116720" y="-5947"/>
            <a:ext cx="9003936" cy="727280"/>
          </a:xfrm>
          <a:prstGeom prst="rect">
            <a:avLst/>
          </a:prstGeom>
          <a:noFill/>
        </p:spPr>
        <p:txBody>
          <a:bodyPr wrap="square" lIns="80165" tIns="40083" rIns="80165" bIns="40083" rtlCol="0">
            <a:spAutoFit/>
          </a:bodyPr>
          <a:lstStyle/>
          <a:p>
            <a:pPr algn="ctr"/>
            <a:r>
              <a:rPr lang="it-IT" sz="2100" b="1" cap="small" dirty="0" smtClean="0">
                <a:solidFill>
                  <a:srgbClr val="FF0000"/>
                </a:solidFill>
              </a:rPr>
              <a:t>Un lungo declino della spesa pubblica in conto capitale, </a:t>
            </a:r>
          </a:p>
          <a:p>
            <a:pPr algn="ctr"/>
            <a:r>
              <a:rPr lang="it-IT" sz="2100" b="1" cap="small" dirty="0" smtClean="0">
                <a:solidFill>
                  <a:srgbClr val="FF0000"/>
                </a:solidFill>
              </a:rPr>
              <a:t>soprattutto a danno del Sud</a:t>
            </a:r>
            <a:endParaRPr lang="it-IT" sz="2100" b="1" cap="small" dirty="0">
              <a:solidFill>
                <a:srgbClr val="FF0000"/>
              </a:solidFill>
            </a:endParaRPr>
          </a:p>
        </p:txBody>
      </p:sp>
      <p:sp>
        <p:nvSpPr>
          <p:cNvPr id="5" name="Text Box 4"/>
          <p:cNvSpPr txBox="1">
            <a:spLocks noChangeArrowheads="1"/>
          </p:cNvSpPr>
          <p:nvPr/>
        </p:nvSpPr>
        <p:spPr bwMode="auto">
          <a:xfrm>
            <a:off x="128396" y="6413361"/>
            <a:ext cx="3221479" cy="258826"/>
          </a:xfrm>
          <a:prstGeom prst="rect">
            <a:avLst/>
          </a:prstGeom>
          <a:noFill/>
          <a:ln w="9525">
            <a:noFill/>
            <a:round/>
            <a:headEnd/>
            <a:tailEnd/>
          </a:ln>
        </p:spPr>
        <p:txBody>
          <a:bodyPr wrap="square"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sz="1200" b="1" dirty="0" smtClean="0">
                <a:solidFill>
                  <a:srgbClr val="314697"/>
                </a:solidFill>
              </a:rPr>
              <a:t>(a)  Valori a prezzi base 2014</a:t>
            </a:r>
            <a:endParaRPr lang="it-IT" sz="1200" b="1" dirty="0">
              <a:solidFill>
                <a:srgbClr val="314697"/>
              </a:solidFill>
            </a:endParaRPr>
          </a:p>
        </p:txBody>
      </p:sp>
      <p:pic>
        <p:nvPicPr>
          <p:cNvPr id="6" name="Picture 1"/>
          <p:cNvPicPr>
            <a:picLocks noChangeAspect="1" noChangeArrowheads="1"/>
          </p:cNvPicPr>
          <p:nvPr/>
        </p:nvPicPr>
        <p:blipFill>
          <a:blip r:embed="rId2" cstate="print"/>
          <a:srcRect/>
          <a:stretch>
            <a:fillRect/>
          </a:stretch>
        </p:blipFill>
        <p:spPr bwMode="auto">
          <a:xfrm>
            <a:off x="3787806" y="666544"/>
            <a:ext cx="4415187" cy="5970867"/>
          </a:xfrm>
          <a:prstGeom prst="rect">
            <a:avLst/>
          </a:prstGeom>
          <a:noFill/>
        </p:spPr>
      </p:pic>
      <p:sp>
        <p:nvSpPr>
          <p:cNvPr id="7" name="Ovale 6"/>
          <p:cNvSpPr/>
          <p:nvPr/>
        </p:nvSpPr>
        <p:spPr bwMode="auto">
          <a:xfrm>
            <a:off x="7865724" y="1996654"/>
            <a:ext cx="427387" cy="212206"/>
          </a:xfrm>
          <a:prstGeom prst="ellipse">
            <a:avLst/>
          </a:prstGeom>
          <a:noFill/>
          <a:ln w="28575"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hangingPunct="0">
              <a:lnSpc>
                <a:spcPct val="93000"/>
              </a:lnSpc>
              <a:buClr>
                <a:srgbClr val="000000"/>
              </a:buClr>
              <a:buSzPct val="45000"/>
            </a:pPr>
            <a:endParaRPr lang="it-IT" dirty="0" smtClean="0">
              <a:latin typeface="Arial" charset="0"/>
            </a:endParaRPr>
          </a:p>
        </p:txBody>
      </p:sp>
      <p:sp>
        <p:nvSpPr>
          <p:cNvPr id="8" name="Freccia in giù 7"/>
          <p:cNvSpPr/>
          <p:nvPr/>
        </p:nvSpPr>
        <p:spPr bwMode="auto">
          <a:xfrm rot="4516156">
            <a:off x="8439777" y="1787428"/>
            <a:ext cx="166088" cy="404798"/>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9" name="Ovale 8"/>
          <p:cNvSpPr/>
          <p:nvPr/>
        </p:nvSpPr>
        <p:spPr bwMode="auto">
          <a:xfrm>
            <a:off x="7868755" y="2202428"/>
            <a:ext cx="427387" cy="212206"/>
          </a:xfrm>
          <a:prstGeom prst="ellipse">
            <a:avLst/>
          </a:prstGeom>
          <a:noFill/>
          <a:ln w="28575"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hangingPunct="0">
              <a:lnSpc>
                <a:spcPct val="93000"/>
              </a:lnSpc>
              <a:buClr>
                <a:srgbClr val="000000"/>
              </a:buClr>
              <a:buSzPct val="45000"/>
            </a:pPr>
            <a:endParaRPr lang="it-IT" smtClean="0">
              <a:latin typeface="Arial" charset="0"/>
            </a:endParaRPr>
          </a:p>
        </p:txBody>
      </p:sp>
      <p:sp>
        <p:nvSpPr>
          <p:cNvPr id="10" name="Freccia in giù 9"/>
          <p:cNvSpPr/>
          <p:nvPr/>
        </p:nvSpPr>
        <p:spPr bwMode="auto">
          <a:xfrm rot="4516156">
            <a:off x="8442808" y="1993202"/>
            <a:ext cx="166088" cy="404798"/>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11" name="Ovale 10"/>
          <p:cNvSpPr/>
          <p:nvPr/>
        </p:nvSpPr>
        <p:spPr bwMode="auto">
          <a:xfrm>
            <a:off x="7871786" y="3855052"/>
            <a:ext cx="427387" cy="212206"/>
          </a:xfrm>
          <a:prstGeom prst="ellipse">
            <a:avLst/>
          </a:prstGeom>
          <a:noFill/>
          <a:ln w="28575"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hangingPunct="0">
              <a:lnSpc>
                <a:spcPct val="93000"/>
              </a:lnSpc>
              <a:buClr>
                <a:srgbClr val="000000"/>
              </a:buClr>
              <a:buSzPct val="45000"/>
            </a:pPr>
            <a:endParaRPr lang="it-IT" dirty="0" smtClean="0">
              <a:latin typeface="Arial" charset="0"/>
            </a:endParaRPr>
          </a:p>
        </p:txBody>
      </p:sp>
      <p:sp>
        <p:nvSpPr>
          <p:cNvPr id="12" name="Freccia in giù 11"/>
          <p:cNvSpPr/>
          <p:nvPr/>
        </p:nvSpPr>
        <p:spPr bwMode="auto">
          <a:xfrm rot="4516156">
            <a:off x="8445839" y="3645827"/>
            <a:ext cx="166088" cy="404798"/>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13" name="Ovale 12"/>
          <p:cNvSpPr/>
          <p:nvPr/>
        </p:nvSpPr>
        <p:spPr bwMode="auto">
          <a:xfrm>
            <a:off x="7865724" y="4070472"/>
            <a:ext cx="427387" cy="212206"/>
          </a:xfrm>
          <a:prstGeom prst="ellipse">
            <a:avLst/>
          </a:prstGeom>
          <a:noFill/>
          <a:ln w="28575"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hangingPunct="0">
              <a:lnSpc>
                <a:spcPct val="93000"/>
              </a:lnSpc>
              <a:buClr>
                <a:srgbClr val="000000"/>
              </a:buClr>
              <a:buSzPct val="45000"/>
            </a:pPr>
            <a:endParaRPr lang="it-IT" smtClean="0">
              <a:latin typeface="Arial" charset="0"/>
            </a:endParaRPr>
          </a:p>
        </p:txBody>
      </p:sp>
      <p:sp>
        <p:nvSpPr>
          <p:cNvPr id="14" name="Freccia in giù 13"/>
          <p:cNvSpPr/>
          <p:nvPr/>
        </p:nvSpPr>
        <p:spPr bwMode="auto">
          <a:xfrm rot="4516156">
            <a:off x="8439777" y="3861246"/>
            <a:ext cx="166088" cy="404798"/>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15" name="Ovale 14"/>
          <p:cNvSpPr/>
          <p:nvPr/>
        </p:nvSpPr>
        <p:spPr bwMode="auto">
          <a:xfrm>
            <a:off x="7841476" y="5732741"/>
            <a:ext cx="427387" cy="212206"/>
          </a:xfrm>
          <a:prstGeom prst="ellipse">
            <a:avLst/>
          </a:prstGeom>
          <a:noFill/>
          <a:ln w="28575"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hangingPunct="0">
              <a:lnSpc>
                <a:spcPct val="93000"/>
              </a:lnSpc>
              <a:buClr>
                <a:srgbClr val="000000"/>
              </a:buClr>
              <a:buSzPct val="45000"/>
            </a:pPr>
            <a:endParaRPr lang="it-IT" dirty="0" smtClean="0">
              <a:latin typeface="Arial" charset="0"/>
            </a:endParaRPr>
          </a:p>
        </p:txBody>
      </p:sp>
      <p:sp>
        <p:nvSpPr>
          <p:cNvPr id="16" name="Freccia in giù 15"/>
          <p:cNvSpPr/>
          <p:nvPr/>
        </p:nvSpPr>
        <p:spPr bwMode="auto">
          <a:xfrm rot="4516156">
            <a:off x="8415529" y="5523515"/>
            <a:ext cx="166088" cy="404798"/>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17" name="Ovale 16"/>
          <p:cNvSpPr/>
          <p:nvPr/>
        </p:nvSpPr>
        <p:spPr bwMode="auto">
          <a:xfrm>
            <a:off x="7853600" y="5909579"/>
            <a:ext cx="427387" cy="212206"/>
          </a:xfrm>
          <a:prstGeom prst="ellipse">
            <a:avLst/>
          </a:prstGeom>
          <a:noFill/>
          <a:ln w="28575"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hangingPunct="0">
              <a:lnSpc>
                <a:spcPct val="93000"/>
              </a:lnSpc>
              <a:buClr>
                <a:srgbClr val="000000"/>
              </a:buClr>
              <a:buSzPct val="45000"/>
            </a:pPr>
            <a:endParaRPr lang="it-IT" smtClean="0">
              <a:latin typeface="Arial" charset="0"/>
            </a:endParaRPr>
          </a:p>
        </p:txBody>
      </p:sp>
      <p:sp>
        <p:nvSpPr>
          <p:cNvPr id="18" name="Freccia in giù 17"/>
          <p:cNvSpPr/>
          <p:nvPr/>
        </p:nvSpPr>
        <p:spPr bwMode="auto">
          <a:xfrm rot="4516156">
            <a:off x="8427653" y="5700353"/>
            <a:ext cx="166088" cy="404798"/>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19" name="Ovale 18"/>
          <p:cNvSpPr/>
          <p:nvPr/>
        </p:nvSpPr>
        <p:spPr bwMode="auto">
          <a:xfrm>
            <a:off x="5995530" y="967757"/>
            <a:ext cx="1079075" cy="266887"/>
          </a:xfrm>
          <a:prstGeom prst="ellipse">
            <a:avLst/>
          </a:prstGeom>
          <a:noFill/>
          <a:ln w="28575"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1" name="Ovale 20"/>
          <p:cNvSpPr/>
          <p:nvPr/>
        </p:nvSpPr>
        <p:spPr bwMode="auto">
          <a:xfrm>
            <a:off x="5971281" y="2822940"/>
            <a:ext cx="1079075" cy="266887"/>
          </a:xfrm>
          <a:prstGeom prst="ellipse">
            <a:avLst/>
          </a:prstGeom>
          <a:noFill/>
          <a:ln w="28575"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hangingPunct="0">
              <a:lnSpc>
                <a:spcPct val="93000"/>
              </a:lnSpc>
              <a:buClr>
                <a:srgbClr val="000000"/>
              </a:buClr>
              <a:buSzPct val="45000"/>
            </a:pPr>
            <a:endParaRPr lang="it-IT" smtClean="0">
              <a:latin typeface="Arial" charset="0"/>
            </a:endParaRPr>
          </a:p>
        </p:txBody>
      </p:sp>
      <p:sp>
        <p:nvSpPr>
          <p:cNvPr id="22" name="Ovale 21"/>
          <p:cNvSpPr/>
          <p:nvPr/>
        </p:nvSpPr>
        <p:spPr bwMode="auto">
          <a:xfrm>
            <a:off x="5819491" y="4707836"/>
            <a:ext cx="1381241" cy="247780"/>
          </a:xfrm>
          <a:prstGeom prst="ellipse">
            <a:avLst/>
          </a:prstGeom>
          <a:noFill/>
          <a:ln w="28575"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hangingPunct="0">
              <a:lnSpc>
                <a:spcPct val="93000"/>
              </a:lnSpc>
              <a:buClr>
                <a:srgbClr val="000000"/>
              </a:buClr>
              <a:buSzPct val="45000"/>
            </a:pPr>
            <a:endParaRPr lang="it-IT" dirty="0" smtClean="0">
              <a:latin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437116" y="1434032"/>
            <a:ext cx="8421164" cy="617001"/>
          </a:xfrm>
          <a:prstGeom prst="rect">
            <a:avLst/>
          </a:prstGeom>
          <a:noFill/>
          <a:ln w="9525">
            <a:noFill/>
            <a:round/>
            <a:headEnd/>
            <a:tailEnd/>
          </a:ln>
        </p:spPr>
        <p:txBody>
          <a:bodyPr wrap="square"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b="1" dirty="0">
                <a:solidFill>
                  <a:srgbClr val="314697"/>
                </a:solidFill>
              </a:rPr>
              <a:t>Fig. </a:t>
            </a:r>
            <a:r>
              <a:rPr lang="it-IT" b="1" dirty="0" smtClean="0">
                <a:solidFill>
                  <a:srgbClr val="314697"/>
                </a:solidFill>
              </a:rPr>
              <a:t>11. Valore aggiunto per occupato del Mezzogiorno per settore</a:t>
            </a:r>
          </a:p>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b="1" dirty="0" smtClean="0">
                <a:solidFill>
                  <a:srgbClr val="314697"/>
                </a:solidFill>
              </a:rPr>
              <a:t>(Indici: Centro-Nord = 100)</a:t>
            </a:r>
            <a:endParaRPr lang="it-IT" b="1" dirty="0">
              <a:solidFill>
                <a:srgbClr val="314697"/>
              </a:solidFill>
            </a:endParaRPr>
          </a:p>
        </p:txBody>
      </p:sp>
      <p:graphicFrame>
        <p:nvGraphicFramePr>
          <p:cNvPr id="7" name="Group 49"/>
          <p:cNvGraphicFramePr>
            <a:graphicFrameLocks noGrp="1"/>
          </p:cNvGraphicFramePr>
          <p:nvPr/>
        </p:nvGraphicFramePr>
        <p:xfrm>
          <a:off x="514151" y="2269714"/>
          <a:ext cx="7853736" cy="3049239"/>
        </p:xfrm>
        <a:graphic>
          <a:graphicData uri="http://schemas.openxmlformats.org/drawingml/2006/table">
            <a:tbl>
              <a:tblPr/>
              <a:tblGrid>
                <a:gridCol w="2468388"/>
                <a:gridCol w="897558"/>
                <a:gridCol w="897558"/>
                <a:gridCol w="897558"/>
                <a:gridCol w="897558"/>
                <a:gridCol w="897558"/>
                <a:gridCol w="897558"/>
              </a:tblGrid>
              <a:tr h="84583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500" b="1" i="0" u="none" strike="noStrike" cap="none" normalizeH="0" baseline="0" dirty="0" smtClean="0">
                        <a:ln>
                          <a:noFill/>
                        </a:ln>
                        <a:solidFill>
                          <a:srgbClr val="FFFFFF"/>
                        </a:solidFill>
                        <a:effectLst/>
                        <a:latin typeface="Arial" pitchFamily="34" charset="0"/>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500" b="1" i="0" u="none" strike="noStrike" cap="none" normalizeH="0" baseline="0" dirty="0" smtClean="0">
                          <a:ln>
                            <a:noFill/>
                          </a:ln>
                          <a:solidFill>
                            <a:srgbClr val="FFFFFF"/>
                          </a:solidFill>
                          <a:effectLst/>
                          <a:latin typeface="Arial" pitchFamily="34" charset="0"/>
                          <a:cs typeface="Arial" pitchFamily="34" charset="0"/>
                        </a:rPr>
                        <a:t>2000</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500" b="1" i="0" u="none" strike="noStrike" cap="none" normalizeH="0" baseline="0" dirty="0" smtClean="0">
                          <a:ln>
                            <a:noFill/>
                          </a:ln>
                          <a:solidFill>
                            <a:srgbClr val="FFFFFF"/>
                          </a:solidFill>
                          <a:effectLst/>
                          <a:latin typeface="Arial" pitchFamily="34" charset="0"/>
                          <a:cs typeface="Arial" pitchFamily="34" charset="0"/>
                        </a:rPr>
                        <a:t>2007</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500" b="1" i="0" u="none" strike="noStrike" kern="1200" cap="none" normalizeH="0" baseline="0" dirty="0" smtClean="0">
                          <a:ln>
                            <a:noFill/>
                          </a:ln>
                          <a:solidFill>
                            <a:srgbClr val="FFFFFF"/>
                          </a:solidFill>
                          <a:effectLst/>
                          <a:latin typeface="Arial" pitchFamily="34" charset="0"/>
                          <a:ea typeface="+mn-ea"/>
                          <a:cs typeface="Arial" pitchFamily="34" charset="0"/>
                        </a:rPr>
                        <a:t>2009</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500" b="1" i="0" u="none" strike="noStrike" cap="none" normalizeH="0" baseline="0" dirty="0" smtClean="0">
                          <a:ln>
                            <a:noFill/>
                          </a:ln>
                          <a:solidFill>
                            <a:srgbClr val="FFFFFF"/>
                          </a:solidFill>
                          <a:effectLst/>
                          <a:latin typeface="Arial" pitchFamily="34" charset="0"/>
                          <a:cs typeface="Arial" pitchFamily="34" charset="0"/>
                        </a:rPr>
                        <a:t>2012</a:t>
                      </a:r>
                      <a:endParaRPr kumimoji="0" lang="it-IT" sz="1500" b="1" i="0" u="none" strike="noStrike" kern="1200" cap="none" normalizeH="0" baseline="0" dirty="0" smtClean="0">
                        <a:ln>
                          <a:noFill/>
                        </a:ln>
                        <a:solidFill>
                          <a:srgbClr val="FFFFFF"/>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500" b="1" i="0" u="none" strike="noStrike" cap="none" normalizeH="0" baseline="0" dirty="0" smtClean="0">
                          <a:ln>
                            <a:noFill/>
                          </a:ln>
                          <a:solidFill>
                            <a:srgbClr val="FFFFFF"/>
                          </a:solidFill>
                          <a:effectLst/>
                          <a:latin typeface="Arial" pitchFamily="34" charset="0"/>
                          <a:cs typeface="Arial" pitchFamily="34" charset="0"/>
                        </a:rPr>
                        <a:t>2013</a:t>
                      </a:r>
                      <a:endParaRPr kumimoji="0" lang="it-IT" sz="1300" b="1" i="0" u="none" strike="noStrike" kern="1200" cap="none" normalizeH="0" baseline="0" dirty="0" smtClean="0">
                        <a:ln>
                          <a:noFill/>
                        </a:ln>
                        <a:solidFill>
                          <a:srgbClr val="FFFFFF"/>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300" b="1" i="0" u="none" strike="noStrike" kern="1200" cap="none" normalizeH="0" baseline="0" dirty="0" smtClean="0">
                          <a:ln>
                            <a:noFill/>
                          </a:ln>
                          <a:solidFill>
                            <a:srgbClr val="FFFFFF"/>
                          </a:solidFill>
                          <a:effectLst/>
                          <a:latin typeface="Arial" pitchFamily="34" charset="0"/>
                          <a:ea typeface="+mn-ea"/>
                          <a:cs typeface="Arial" pitchFamily="34" charset="0"/>
                        </a:rPr>
                        <a:t>2014</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r>
              <a:tr h="367234">
                <a:tc>
                  <a:txBody>
                    <a:bodyPr/>
                    <a:lstStyle/>
                    <a:p>
                      <a:pPr marL="36000" marR="0" lvl="0" indent="0" algn="l" defTabSz="914400" rtl="0" eaLnBrk="1" fontAlgn="base" latinLnBrk="0" hangingPunct="1">
                        <a:lnSpc>
                          <a:spcPct val="100000"/>
                        </a:lnSpc>
                        <a:spcBef>
                          <a:spcPct val="0"/>
                        </a:spcBef>
                        <a:spcAft>
                          <a:spcPct val="0"/>
                        </a:spcAft>
                        <a:buClrTx/>
                        <a:buSzTx/>
                        <a:buFontTx/>
                        <a:buNone/>
                        <a:tabLst/>
                      </a:pPr>
                      <a:r>
                        <a:rPr kumimoji="0" lang="it-IT" sz="1500" b="1" i="0" u="none" strike="noStrike" cap="none" normalizeH="0" baseline="0" dirty="0" smtClean="0">
                          <a:ln>
                            <a:noFill/>
                          </a:ln>
                          <a:solidFill>
                            <a:srgbClr val="314697"/>
                          </a:solidFill>
                          <a:effectLst/>
                          <a:latin typeface="Arial" pitchFamily="34" charset="0"/>
                          <a:cs typeface="Arial" pitchFamily="34" charset="0"/>
                        </a:rPr>
                        <a:t>Agricoltura, </a:t>
                      </a:r>
                      <a:r>
                        <a:rPr kumimoji="0" lang="it-IT" sz="1500" b="1" i="0" u="none" strike="noStrike" cap="none" normalizeH="0" baseline="0" dirty="0" err="1" smtClean="0">
                          <a:ln>
                            <a:noFill/>
                          </a:ln>
                          <a:solidFill>
                            <a:srgbClr val="314697"/>
                          </a:solidFill>
                          <a:effectLst/>
                          <a:latin typeface="Arial" pitchFamily="34" charset="0"/>
                          <a:cs typeface="Arial" pitchFamily="34" charset="0"/>
                        </a:rPr>
                        <a:t>silv</a:t>
                      </a:r>
                      <a:r>
                        <a:rPr kumimoji="0" lang="it-IT" sz="1500" b="1" i="0" u="none" strike="noStrike" cap="none" normalizeH="0" baseline="0" dirty="0" smtClean="0">
                          <a:ln>
                            <a:noFill/>
                          </a:ln>
                          <a:solidFill>
                            <a:srgbClr val="314697"/>
                          </a:solidFill>
                          <a:effectLst/>
                          <a:latin typeface="Arial" pitchFamily="34" charset="0"/>
                          <a:cs typeface="Arial" pitchFamily="34" charset="0"/>
                        </a:rPr>
                        <a:t>. e pesca</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54,9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53,9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53,8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48,5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49,0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49,3</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67234">
                <a:tc>
                  <a:txBody>
                    <a:bodyPr/>
                    <a:lstStyle/>
                    <a:p>
                      <a:pPr marL="36000" marR="0" lvl="0" indent="0" algn="l" defTabSz="914400" rtl="0" eaLnBrk="1" fontAlgn="base" latinLnBrk="0" hangingPunct="1">
                        <a:lnSpc>
                          <a:spcPct val="100000"/>
                        </a:lnSpc>
                        <a:spcBef>
                          <a:spcPct val="0"/>
                        </a:spcBef>
                        <a:spcAft>
                          <a:spcPct val="0"/>
                        </a:spcAft>
                        <a:buClrTx/>
                        <a:buSzTx/>
                        <a:buFontTx/>
                        <a:buNone/>
                        <a:tabLst/>
                      </a:pPr>
                      <a:r>
                        <a:rPr kumimoji="0" lang="it-IT" sz="1500" b="1" i="0" u="none" strike="noStrike" cap="none" normalizeH="0" baseline="0" dirty="0" smtClean="0">
                          <a:ln>
                            <a:noFill/>
                          </a:ln>
                          <a:solidFill>
                            <a:srgbClr val="314697"/>
                          </a:solidFill>
                          <a:effectLst/>
                          <a:latin typeface="Arial" pitchFamily="34" charset="0"/>
                          <a:cs typeface="Arial" pitchFamily="34" charset="0"/>
                        </a:rPr>
                        <a:t>Industria</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79,7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71,6</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74,9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69,6</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65,8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63,9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67234">
                <a:tc>
                  <a:txBody>
                    <a:bodyPr/>
                    <a:lstStyle/>
                    <a:p>
                      <a:pPr marL="108000" marR="0" lvl="0" indent="0" algn="l" defTabSz="914400" rtl="0" eaLnBrk="1" fontAlgn="base" latinLnBrk="0" hangingPunct="1">
                        <a:lnSpc>
                          <a:spcPct val="100000"/>
                        </a:lnSpc>
                        <a:spcBef>
                          <a:spcPct val="0"/>
                        </a:spcBef>
                        <a:spcAft>
                          <a:spcPct val="0"/>
                        </a:spcAft>
                        <a:buClrTx/>
                        <a:buSzTx/>
                        <a:buFontTx/>
                        <a:buNone/>
                        <a:tabLst/>
                      </a:pPr>
                      <a:r>
                        <a:rPr kumimoji="0" lang="it-IT" sz="1500" b="1" i="0" u="none" strike="noStrike" cap="none" normalizeH="0" baseline="0" smtClean="0">
                          <a:ln>
                            <a:noFill/>
                          </a:ln>
                          <a:solidFill>
                            <a:srgbClr val="314697"/>
                          </a:solidFill>
                          <a:effectLst/>
                          <a:latin typeface="Arial" pitchFamily="34" charset="0"/>
                          <a:cs typeface="Arial" pitchFamily="34" charset="0"/>
                        </a:rPr>
                        <a:t>In senso stretto</a:t>
                      </a:r>
                      <a:endParaRPr kumimoji="0" lang="it-IT" sz="1500" b="1" i="0" u="none" strike="noStrike" cap="none" normalizeH="0" baseline="0" dirty="0" smtClean="0">
                        <a:ln>
                          <a:noFill/>
                        </a:ln>
                        <a:solidFill>
                          <a:srgbClr val="314697"/>
                        </a:solidFill>
                        <a:effectLst/>
                        <a:latin typeface="Arial" pitchFamily="34" charset="0"/>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85,2</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78,8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81,2</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73,3</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67,0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64,7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67234">
                <a:tc>
                  <a:txBody>
                    <a:bodyPr/>
                    <a:lstStyle/>
                    <a:p>
                      <a:pPr marL="108000" marR="0" lvl="0" indent="0" algn="l" defTabSz="914400" rtl="0" eaLnBrk="1" fontAlgn="base" latinLnBrk="0" hangingPunct="1">
                        <a:lnSpc>
                          <a:spcPct val="100000"/>
                        </a:lnSpc>
                        <a:spcBef>
                          <a:spcPct val="0"/>
                        </a:spcBef>
                        <a:spcAft>
                          <a:spcPct val="0"/>
                        </a:spcAft>
                        <a:buClrTx/>
                        <a:buSzTx/>
                        <a:buFontTx/>
                        <a:buNone/>
                        <a:tabLst/>
                      </a:pPr>
                      <a:r>
                        <a:rPr kumimoji="0" lang="it-IT" sz="1500" b="1" i="0" u="none" strike="noStrike" cap="none" normalizeH="0" baseline="0" smtClean="0">
                          <a:ln>
                            <a:noFill/>
                          </a:ln>
                          <a:solidFill>
                            <a:srgbClr val="314697"/>
                          </a:solidFill>
                          <a:effectLst/>
                          <a:latin typeface="Arial" pitchFamily="34" charset="0"/>
                          <a:cs typeface="Arial" pitchFamily="34" charset="0"/>
                        </a:rPr>
                        <a:t>Costruzioni</a:t>
                      </a:r>
                      <a:endParaRPr kumimoji="0" lang="it-IT" sz="1500" b="1" i="0" u="none" strike="noStrike" cap="none" normalizeH="0" baseline="0" dirty="0" smtClean="0">
                        <a:ln>
                          <a:noFill/>
                        </a:ln>
                        <a:solidFill>
                          <a:srgbClr val="314697"/>
                        </a:solidFill>
                        <a:effectLst/>
                        <a:latin typeface="Arial" pitchFamily="34" charset="0"/>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70,5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64,0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69,0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70,5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71,5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70,1</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67234">
                <a:tc>
                  <a:txBody>
                    <a:bodyPr/>
                    <a:lstStyle/>
                    <a:p>
                      <a:pPr marL="36000" marR="0" lvl="0" indent="0" algn="l" defTabSz="914400" rtl="0" eaLnBrk="1" fontAlgn="base" latinLnBrk="0" hangingPunct="1">
                        <a:lnSpc>
                          <a:spcPct val="100000"/>
                        </a:lnSpc>
                        <a:spcBef>
                          <a:spcPct val="0"/>
                        </a:spcBef>
                        <a:spcAft>
                          <a:spcPct val="0"/>
                        </a:spcAft>
                        <a:buClrTx/>
                        <a:buSzTx/>
                        <a:buFontTx/>
                        <a:buNone/>
                        <a:tabLst/>
                      </a:pPr>
                      <a:r>
                        <a:rPr kumimoji="0" lang="it-IT" sz="1500" b="1" i="0" u="none" strike="noStrike" cap="none" normalizeH="0" baseline="0" smtClean="0">
                          <a:ln>
                            <a:noFill/>
                          </a:ln>
                          <a:solidFill>
                            <a:srgbClr val="314697"/>
                          </a:solidFill>
                          <a:effectLst/>
                          <a:latin typeface="Arial" pitchFamily="34" charset="0"/>
                          <a:cs typeface="Arial" pitchFamily="34" charset="0"/>
                        </a:rPr>
                        <a:t>Servizi</a:t>
                      </a:r>
                      <a:endParaRPr kumimoji="0" lang="it-IT" sz="1500" b="1" i="0" u="none" strike="noStrike" cap="none" normalizeH="0" baseline="0" dirty="0" smtClean="0">
                        <a:ln>
                          <a:noFill/>
                        </a:ln>
                        <a:solidFill>
                          <a:srgbClr val="314697"/>
                        </a:solidFill>
                        <a:effectLst/>
                        <a:latin typeface="Arial" pitchFamily="34" charset="0"/>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79,9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80,5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81,1</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79,9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82,3</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81,8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67234">
                <a:tc>
                  <a:txBody>
                    <a:bodyPr/>
                    <a:lstStyle/>
                    <a:p>
                      <a:pPr marL="36000" marR="0" lvl="0" indent="0" algn="l" defTabSz="914400" rtl="0" eaLnBrk="1" fontAlgn="base" latinLnBrk="0" hangingPunct="1">
                        <a:lnSpc>
                          <a:spcPct val="100000"/>
                        </a:lnSpc>
                        <a:spcBef>
                          <a:spcPct val="0"/>
                        </a:spcBef>
                        <a:spcAft>
                          <a:spcPct val="0"/>
                        </a:spcAft>
                        <a:buClrTx/>
                        <a:buSzTx/>
                        <a:buFontTx/>
                        <a:buNone/>
                        <a:tabLs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Totale economia</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77,0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75,7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77,8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75,3</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76,3</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75,6</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
        <p:nvSpPr>
          <p:cNvPr id="12" name="Text Box 4"/>
          <p:cNvSpPr txBox="1">
            <a:spLocks noChangeArrowheads="1"/>
          </p:cNvSpPr>
          <p:nvPr/>
        </p:nvSpPr>
        <p:spPr bwMode="auto">
          <a:xfrm>
            <a:off x="531250" y="5662996"/>
            <a:ext cx="8253360" cy="258826"/>
          </a:xfrm>
          <a:prstGeom prst="rect">
            <a:avLst/>
          </a:prstGeom>
          <a:noFill/>
          <a:ln w="9525">
            <a:noFill/>
            <a:round/>
            <a:headEnd/>
            <a:tailEnd/>
          </a:ln>
        </p:spPr>
        <p:txBody>
          <a:bodyPr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sz="1200" b="1" dirty="0" smtClean="0">
                <a:solidFill>
                  <a:srgbClr val="314697"/>
                </a:solidFill>
              </a:rPr>
              <a:t>(a) Calcolati </a:t>
            </a:r>
            <a:r>
              <a:rPr lang="it-IT" sz="1200" b="1" dirty="0">
                <a:solidFill>
                  <a:srgbClr val="314697"/>
                </a:solidFill>
              </a:rPr>
              <a:t>su valori concatenati – </a:t>
            </a:r>
            <a:r>
              <a:rPr lang="it-IT" sz="1200" b="1" dirty="0" smtClean="0">
                <a:solidFill>
                  <a:srgbClr val="314697"/>
                </a:solidFill>
              </a:rPr>
              <a:t>Anno </a:t>
            </a:r>
            <a:r>
              <a:rPr lang="it-IT" sz="1200" b="1" dirty="0">
                <a:solidFill>
                  <a:srgbClr val="314697"/>
                </a:solidFill>
              </a:rPr>
              <a:t>di riferimento </a:t>
            </a:r>
            <a:r>
              <a:rPr lang="it-IT" sz="1200" b="1" dirty="0" smtClean="0">
                <a:solidFill>
                  <a:srgbClr val="314697"/>
                </a:solidFill>
              </a:rPr>
              <a:t>2010</a:t>
            </a:r>
            <a:endParaRPr lang="it-IT" sz="1200" b="1" dirty="0">
              <a:solidFill>
                <a:srgbClr val="314697"/>
              </a:solidFill>
            </a:endParaRPr>
          </a:p>
        </p:txBody>
      </p:sp>
      <p:sp>
        <p:nvSpPr>
          <p:cNvPr id="11" name="CasellaDiTesto 10"/>
          <p:cNvSpPr txBox="1"/>
          <p:nvPr/>
        </p:nvSpPr>
        <p:spPr>
          <a:xfrm>
            <a:off x="341070" y="202558"/>
            <a:ext cx="8228778" cy="1119695"/>
          </a:xfrm>
          <a:prstGeom prst="rect">
            <a:avLst/>
          </a:prstGeom>
          <a:noFill/>
        </p:spPr>
        <p:txBody>
          <a:bodyPr wrap="square" lIns="80165" tIns="40083" rIns="80165" bIns="40083" rtlCol="0">
            <a:spAutoFit/>
          </a:bodyPr>
          <a:lstStyle/>
          <a:p>
            <a:pPr algn="ctr">
              <a:lnSpc>
                <a:spcPts val="2735"/>
              </a:lnSpc>
            </a:pPr>
            <a:r>
              <a:rPr lang="it-IT" b="1" cap="small" dirty="0" smtClean="0">
                <a:solidFill>
                  <a:srgbClr val="FF0000"/>
                </a:solidFill>
              </a:rPr>
              <a:t>Il divario strutturale di produttività del Mezzogiorno rispetto al</a:t>
            </a:r>
          </a:p>
          <a:p>
            <a:pPr algn="ctr">
              <a:lnSpc>
                <a:spcPts val="2735"/>
              </a:lnSpc>
            </a:pPr>
            <a:r>
              <a:rPr lang="it-IT" b="1" cap="small" dirty="0" smtClean="0">
                <a:solidFill>
                  <a:srgbClr val="FF0000"/>
                </a:solidFill>
              </a:rPr>
              <a:t>Centro-Nord si aggrava nell’industria in senso stretto e in agricoltura.</a:t>
            </a:r>
          </a:p>
          <a:p>
            <a:pPr algn="ctr">
              <a:lnSpc>
                <a:spcPts val="2735"/>
              </a:lnSpc>
            </a:pPr>
            <a:r>
              <a:rPr lang="it-IT" b="1" cap="small" dirty="0" smtClean="0">
                <a:solidFill>
                  <a:srgbClr val="FF0000"/>
                </a:solidFill>
              </a:rPr>
              <a:t>Resta invece stabile nei settori delle costruzioni e dei servizi</a:t>
            </a:r>
            <a:endParaRPr lang="it-IT" b="1" cap="small" dirty="0">
              <a:solidFill>
                <a:srgbClr val="FF0000"/>
              </a:solidFill>
            </a:endParaRPr>
          </a:p>
        </p:txBody>
      </p:sp>
      <p:grpSp>
        <p:nvGrpSpPr>
          <p:cNvPr id="2" name="Gruppo 33"/>
          <p:cNvGrpSpPr/>
          <p:nvPr/>
        </p:nvGrpSpPr>
        <p:grpSpPr>
          <a:xfrm>
            <a:off x="3116706" y="2973542"/>
            <a:ext cx="5716655" cy="2366293"/>
            <a:chOff x="3706668" y="3633176"/>
            <a:chExt cx="6684318" cy="2608400"/>
          </a:xfrm>
        </p:grpSpPr>
        <p:sp>
          <p:nvSpPr>
            <p:cNvPr id="24" name="Ovale 23"/>
            <p:cNvSpPr/>
            <p:nvPr/>
          </p:nvSpPr>
          <p:spPr bwMode="auto">
            <a:xfrm>
              <a:off x="9032543" y="4651611"/>
              <a:ext cx="689590" cy="313550"/>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5" name="Rettangolo 24"/>
            <p:cNvSpPr/>
            <p:nvPr/>
          </p:nvSpPr>
          <p:spPr bwMode="auto">
            <a:xfrm>
              <a:off x="3706668" y="5855392"/>
              <a:ext cx="723330" cy="354841"/>
            </a:xfrm>
            <a:prstGeom prst="rect">
              <a:avLst/>
            </a:prstGeom>
            <a:noFill/>
            <a:ln w="38100" cap="flat" cmpd="sng" algn="ctr">
              <a:solidFill>
                <a:srgbClr val="31469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6" name="Freccia in giù 25"/>
            <p:cNvSpPr/>
            <p:nvPr/>
          </p:nvSpPr>
          <p:spPr bwMode="auto">
            <a:xfrm rot="4516156">
              <a:off x="9898027" y="4360464"/>
              <a:ext cx="332775" cy="653143"/>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7" name="Freccia in giù 26"/>
            <p:cNvSpPr/>
            <p:nvPr/>
          </p:nvSpPr>
          <p:spPr bwMode="auto">
            <a:xfrm rot="4516156">
              <a:off x="9859357" y="3543872"/>
              <a:ext cx="332775" cy="653143"/>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8" name="Freccia in giù 27"/>
            <p:cNvSpPr/>
            <p:nvPr/>
          </p:nvSpPr>
          <p:spPr bwMode="auto">
            <a:xfrm rot="4516156">
              <a:off x="6735107" y="4321973"/>
              <a:ext cx="264669" cy="653143"/>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9" name="Freccia in giù 28"/>
            <p:cNvSpPr/>
            <p:nvPr/>
          </p:nvSpPr>
          <p:spPr bwMode="auto">
            <a:xfrm rot="4516156">
              <a:off x="6660094" y="3438239"/>
              <a:ext cx="263269" cy="653143"/>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30" name="Ovale 29"/>
            <p:cNvSpPr/>
            <p:nvPr/>
          </p:nvSpPr>
          <p:spPr bwMode="auto">
            <a:xfrm>
              <a:off x="8993875" y="3862315"/>
              <a:ext cx="689590" cy="313550"/>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31" name="Ovale 30"/>
            <p:cNvSpPr/>
            <p:nvPr/>
          </p:nvSpPr>
          <p:spPr bwMode="auto">
            <a:xfrm>
              <a:off x="5823991" y="4646058"/>
              <a:ext cx="689590" cy="313550"/>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32" name="Ovale 31"/>
            <p:cNvSpPr/>
            <p:nvPr/>
          </p:nvSpPr>
          <p:spPr bwMode="auto">
            <a:xfrm>
              <a:off x="5804315" y="3819364"/>
              <a:ext cx="689590" cy="313550"/>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33" name="Rettangolo 32"/>
            <p:cNvSpPr/>
            <p:nvPr/>
          </p:nvSpPr>
          <p:spPr bwMode="auto">
            <a:xfrm>
              <a:off x="8998426" y="5886735"/>
              <a:ext cx="723330" cy="354841"/>
            </a:xfrm>
            <a:prstGeom prst="rect">
              <a:avLst/>
            </a:prstGeom>
            <a:noFill/>
            <a:ln w="38100" cap="flat" cmpd="sng" algn="ctr">
              <a:solidFill>
                <a:srgbClr val="31469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grpSp>
      <p:sp>
        <p:nvSpPr>
          <p:cNvPr id="17" name="Rettangolo 16"/>
          <p:cNvSpPr/>
          <p:nvPr/>
        </p:nvSpPr>
        <p:spPr bwMode="auto">
          <a:xfrm>
            <a:off x="4872019" y="4976928"/>
            <a:ext cx="618616" cy="321905"/>
          </a:xfrm>
          <a:prstGeom prst="rect">
            <a:avLst/>
          </a:prstGeom>
          <a:noFill/>
          <a:ln w="38100" cap="flat" cmpd="sng" algn="ctr">
            <a:solidFill>
              <a:srgbClr val="314697"/>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18" name="Ovale 17"/>
          <p:cNvSpPr/>
          <p:nvPr/>
        </p:nvSpPr>
        <p:spPr bwMode="auto">
          <a:xfrm>
            <a:off x="3097761" y="3890618"/>
            <a:ext cx="589761" cy="284447"/>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19" name="Ovale 18"/>
          <p:cNvSpPr/>
          <p:nvPr/>
        </p:nvSpPr>
        <p:spPr bwMode="auto">
          <a:xfrm>
            <a:off x="3080933" y="3140656"/>
            <a:ext cx="589761" cy="284447"/>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0" name="Freccia in giù 19"/>
          <p:cNvSpPr/>
          <p:nvPr/>
        </p:nvSpPr>
        <p:spPr bwMode="auto">
          <a:xfrm rot="4516156" flipV="1">
            <a:off x="2773305" y="3903963"/>
            <a:ext cx="185990" cy="428818"/>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1" name="Freccia in giù 20"/>
          <p:cNvSpPr/>
          <p:nvPr/>
        </p:nvSpPr>
        <p:spPr bwMode="auto">
          <a:xfrm rot="4516156" flipV="1">
            <a:off x="2771612" y="3212689"/>
            <a:ext cx="185990" cy="428818"/>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291801" y="916927"/>
            <a:ext cx="8613956" cy="617001"/>
          </a:xfrm>
          <a:prstGeom prst="rect">
            <a:avLst/>
          </a:prstGeom>
          <a:noFill/>
          <a:ln w="9525">
            <a:noFill/>
            <a:round/>
            <a:headEnd/>
            <a:tailEnd/>
          </a:ln>
        </p:spPr>
        <p:txBody>
          <a:bodyPr wrap="square"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b="1" dirty="0">
                <a:solidFill>
                  <a:srgbClr val="314697"/>
                </a:solidFill>
              </a:rPr>
              <a:t>Fig. </a:t>
            </a:r>
            <a:r>
              <a:rPr lang="it-IT" b="1" dirty="0" smtClean="0">
                <a:solidFill>
                  <a:srgbClr val="314697"/>
                </a:solidFill>
              </a:rPr>
              <a:t>12. Capacità produttiva (milioni di euro di valore aggiunto per 1.000 abitanti). Numeri indici: anno 2007 = 100  (a)</a:t>
            </a:r>
            <a:endParaRPr lang="it-IT" b="1" i="1" dirty="0">
              <a:solidFill>
                <a:srgbClr val="314697"/>
              </a:solidFill>
            </a:endParaRPr>
          </a:p>
        </p:txBody>
      </p:sp>
      <p:sp>
        <p:nvSpPr>
          <p:cNvPr id="9" name="CasellaDiTesto 8"/>
          <p:cNvSpPr txBox="1"/>
          <p:nvPr/>
        </p:nvSpPr>
        <p:spPr>
          <a:xfrm>
            <a:off x="256181" y="146858"/>
            <a:ext cx="8669699" cy="753865"/>
          </a:xfrm>
          <a:prstGeom prst="rect">
            <a:avLst/>
          </a:prstGeom>
          <a:noFill/>
        </p:spPr>
        <p:txBody>
          <a:bodyPr wrap="square" lIns="80165" tIns="40083" rIns="80165" bIns="40083" rtlCol="0">
            <a:spAutoFit/>
          </a:bodyPr>
          <a:lstStyle/>
          <a:p>
            <a:pPr algn="ctr"/>
            <a:r>
              <a:rPr lang="it-IT" sz="2100" b="1" cap="small" dirty="0" smtClean="0">
                <a:solidFill>
                  <a:srgbClr val="FF0000"/>
                </a:solidFill>
              </a:rPr>
              <a:t> Con il crollo degli investimenti, dal 2007 ridotta del 30% la capacità produttiva dell’industria meridionale</a:t>
            </a:r>
            <a:endParaRPr lang="it-IT" sz="2100" b="1" cap="small" dirty="0">
              <a:solidFill>
                <a:srgbClr val="FF0000"/>
              </a:solidFill>
            </a:endParaRPr>
          </a:p>
        </p:txBody>
      </p:sp>
      <p:sp>
        <p:nvSpPr>
          <p:cNvPr id="5" name="Text Box 4"/>
          <p:cNvSpPr txBox="1">
            <a:spLocks noChangeArrowheads="1"/>
          </p:cNvSpPr>
          <p:nvPr/>
        </p:nvSpPr>
        <p:spPr bwMode="auto">
          <a:xfrm>
            <a:off x="222303" y="6281595"/>
            <a:ext cx="8253360" cy="258826"/>
          </a:xfrm>
          <a:prstGeom prst="rect">
            <a:avLst/>
          </a:prstGeom>
          <a:noFill/>
          <a:ln w="9525">
            <a:noFill/>
            <a:round/>
            <a:headEnd/>
            <a:tailEnd/>
          </a:ln>
        </p:spPr>
        <p:txBody>
          <a:bodyPr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sz="1200" b="1" dirty="0" smtClean="0">
                <a:solidFill>
                  <a:srgbClr val="314697"/>
                </a:solidFill>
              </a:rPr>
              <a:t>(a) Calcolati </a:t>
            </a:r>
            <a:r>
              <a:rPr lang="it-IT" sz="1200" b="1" dirty="0">
                <a:solidFill>
                  <a:srgbClr val="314697"/>
                </a:solidFill>
              </a:rPr>
              <a:t>su valori concatenati – </a:t>
            </a:r>
            <a:r>
              <a:rPr lang="it-IT" sz="1200" b="1" dirty="0" smtClean="0">
                <a:solidFill>
                  <a:srgbClr val="314697"/>
                </a:solidFill>
              </a:rPr>
              <a:t>Anno </a:t>
            </a:r>
            <a:r>
              <a:rPr lang="it-IT" sz="1200" b="1" dirty="0">
                <a:solidFill>
                  <a:srgbClr val="314697"/>
                </a:solidFill>
              </a:rPr>
              <a:t>di riferimento </a:t>
            </a:r>
            <a:r>
              <a:rPr lang="it-IT" sz="1200" b="1" dirty="0" smtClean="0">
                <a:solidFill>
                  <a:srgbClr val="314697"/>
                </a:solidFill>
              </a:rPr>
              <a:t>2010</a:t>
            </a:r>
            <a:endParaRPr lang="it-IT" sz="1200" b="1" dirty="0">
              <a:solidFill>
                <a:srgbClr val="314697"/>
              </a:solidFill>
            </a:endParaRPr>
          </a:p>
        </p:txBody>
      </p:sp>
      <p:pic>
        <p:nvPicPr>
          <p:cNvPr id="6" name="Immagine 5"/>
          <p:cNvPicPr/>
          <p:nvPr/>
        </p:nvPicPr>
        <p:blipFill>
          <a:blip r:embed="rId3" cstate="print"/>
          <a:srcRect/>
          <a:stretch>
            <a:fillRect/>
          </a:stretch>
        </p:blipFill>
        <p:spPr bwMode="auto">
          <a:xfrm>
            <a:off x="302713" y="1532769"/>
            <a:ext cx="8427963" cy="4620587"/>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251520" y="836712"/>
            <a:ext cx="9144000" cy="348338"/>
          </a:xfrm>
          <a:prstGeom prst="rect">
            <a:avLst/>
          </a:prstGeom>
          <a:noFill/>
          <a:ln w="9525">
            <a:noFill/>
            <a:round/>
            <a:headEnd/>
            <a:tailEnd/>
          </a:ln>
        </p:spPr>
        <p:txBody>
          <a:bodyPr wrap="square"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b="1" dirty="0">
                <a:solidFill>
                  <a:srgbClr val="314697"/>
                </a:solidFill>
              </a:rPr>
              <a:t>Fig. </a:t>
            </a:r>
            <a:r>
              <a:rPr lang="it-IT" b="1" dirty="0" smtClean="0">
                <a:solidFill>
                  <a:srgbClr val="314697"/>
                </a:solidFill>
              </a:rPr>
              <a:t>13. Produttività, costo del lavoro per occupato e CLUP del settore manifatturiero</a:t>
            </a:r>
            <a:endParaRPr lang="it-IT" b="1" i="1" dirty="0">
              <a:solidFill>
                <a:srgbClr val="314697"/>
              </a:solidFill>
            </a:endParaRPr>
          </a:p>
        </p:txBody>
      </p:sp>
      <p:graphicFrame>
        <p:nvGraphicFramePr>
          <p:cNvPr id="7" name="Group 49"/>
          <p:cNvGraphicFramePr>
            <a:graphicFrameLocks noGrp="1"/>
          </p:cNvGraphicFramePr>
          <p:nvPr/>
        </p:nvGraphicFramePr>
        <p:xfrm>
          <a:off x="500540" y="1655216"/>
          <a:ext cx="8020039" cy="2395064"/>
        </p:xfrm>
        <a:graphic>
          <a:graphicData uri="http://schemas.openxmlformats.org/drawingml/2006/table">
            <a:tbl>
              <a:tblPr/>
              <a:tblGrid>
                <a:gridCol w="3047757"/>
                <a:gridCol w="653634"/>
                <a:gridCol w="692461"/>
                <a:gridCol w="835777"/>
                <a:gridCol w="283079"/>
                <a:gridCol w="835777"/>
                <a:gridCol w="835777"/>
                <a:gridCol w="835777"/>
              </a:tblGrid>
              <a:tr h="499752">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600" b="1" i="0" u="none" strike="noStrike" cap="none" normalizeH="0" baseline="0" dirty="0" smtClean="0">
                        <a:ln>
                          <a:noFill/>
                        </a:ln>
                        <a:solidFill>
                          <a:srgbClr val="FFFFFF"/>
                        </a:solidFill>
                        <a:effectLst/>
                        <a:latin typeface="Arial" pitchFamily="34" charset="0"/>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FFFFFF"/>
                          </a:solidFill>
                          <a:effectLst/>
                          <a:latin typeface="Arial" pitchFamily="34" charset="0"/>
                          <a:ea typeface="+mn-ea"/>
                          <a:cs typeface="Arial" pitchFamily="34" charset="0"/>
                        </a:rPr>
                        <a:t>2014</a:t>
                      </a:r>
                      <a:endParaRPr kumimoji="0" lang="it-IT" sz="1600" b="1" i="0" u="none" strike="noStrike" kern="1200" cap="none" normalizeH="0" baseline="0" dirty="0">
                        <a:ln>
                          <a:noFill/>
                        </a:ln>
                        <a:solidFill>
                          <a:srgbClr val="FFFFFF"/>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FFFFFF"/>
                          </a:solidFill>
                          <a:effectLst/>
                          <a:latin typeface="Arial" pitchFamily="34" charset="0"/>
                          <a:ea typeface="+mn-ea"/>
                          <a:cs typeface="Arial" pitchFamily="34" charset="0"/>
                        </a:rPr>
                        <a:t>2001-2007</a:t>
                      </a:r>
                      <a:endParaRPr kumimoji="0" lang="it-IT" sz="1600" b="1" i="0" u="none" strike="noStrike" kern="1200" cap="none" normalizeH="0" baseline="0" dirty="0">
                        <a:ln>
                          <a:noFill/>
                        </a:ln>
                        <a:solidFill>
                          <a:srgbClr val="FFFFFF"/>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FFFFFF"/>
                          </a:solidFill>
                          <a:effectLst/>
                          <a:latin typeface="Arial" pitchFamily="34" charset="0"/>
                          <a:ea typeface="+mn-ea"/>
                          <a:cs typeface="Arial" pitchFamily="34" charset="0"/>
                        </a:rPr>
                        <a:t>2008-2014</a:t>
                      </a:r>
                      <a:endParaRPr kumimoji="0" lang="it-IT" sz="1600" b="1" i="0" u="none" strike="noStrike" kern="1200" cap="none" normalizeH="0" baseline="0" dirty="0">
                        <a:ln>
                          <a:noFill/>
                        </a:ln>
                        <a:solidFill>
                          <a:srgbClr val="FFFFFF"/>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600" b="1" i="0" u="none" strike="noStrike" kern="1200" cap="none" normalizeH="0" baseline="0" dirty="0">
                        <a:ln>
                          <a:noFill/>
                        </a:ln>
                        <a:solidFill>
                          <a:srgbClr val="FFFFFF"/>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FFFFFF"/>
                          </a:solidFill>
                          <a:effectLst/>
                          <a:latin typeface="Arial" pitchFamily="34" charset="0"/>
                          <a:ea typeface="+mn-ea"/>
                          <a:cs typeface="Arial" pitchFamily="34" charset="0"/>
                        </a:rPr>
                        <a:t>2014</a:t>
                      </a:r>
                      <a:endParaRPr kumimoji="0" lang="it-IT" sz="1600" b="1" i="0" u="none" strike="noStrike" kern="1200" cap="none" normalizeH="0" baseline="0" dirty="0">
                        <a:ln>
                          <a:noFill/>
                        </a:ln>
                        <a:solidFill>
                          <a:srgbClr val="FFFFFF"/>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FFFFFF"/>
                          </a:solidFill>
                          <a:effectLst/>
                          <a:latin typeface="Arial" pitchFamily="34" charset="0"/>
                          <a:ea typeface="+mn-ea"/>
                          <a:cs typeface="Arial" pitchFamily="34" charset="0"/>
                        </a:rPr>
                        <a:t>2001-2007</a:t>
                      </a:r>
                      <a:endParaRPr kumimoji="0" lang="it-IT" sz="1600" b="1" i="0" u="none" strike="noStrike" kern="1200" cap="none" normalizeH="0" baseline="0" dirty="0">
                        <a:ln>
                          <a:noFill/>
                        </a:ln>
                        <a:solidFill>
                          <a:srgbClr val="FFFFFF"/>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FFFFFF"/>
                          </a:solidFill>
                          <a:effectLst/>
                          <a:latin typeface="Arial" pitchFamily="34" charset="0"/>
                          <a:ea typeface="+mn-ea"/>
                          <a:cs typeface="Arial" pitchFamily="34" charset="0"/>
                        </a:rPr>
                        <a:t>2008-2014</a:t>
                      </a:r>
                      <a:endParaRPr kumimoji="0" lang="it-IT" sz="1600" b="1" i="0" u="none" strike="noStrike" kern="1200" cap="none" normalizeH="0" baseline="0" dirty="0">
                        <a:ln>
                          <a:noFill/>
                        </a:ln>
                        <a:solidFill>
                          <a:srgbClr val="FFFFFF"/>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r>
              <a:tr h="49778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600" b="1" i="0" u="none" strike="noStrike" cap="none" normalizeH="0" baseline="0" dirty="0" smtClean="0">
                        <a:ln>
                          <a:noFill/>
                        </a:ln>
                        <a:solidFill>
                          <a:srgbClr val="FFFFFF"/>
                        </a:solidFill>
                        <a:effectLst/>
                        <a:latin typeface="Arial" pitchFamily="34" charset="0"/>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FFFFFF"/>
                          </a:solidFill>
                          <a:effectLst/>
                          <a:latin typeface="Arial" pitchFamily="34" charset="0"/>
                          <a:cs typeface="Arial" pitchFamily="34" charset="0"/>
                        </a:rPr>
                        <a:t>Mezzogiorno</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314697"/>
                    </a:solidFill>
                  </a:tcPr>
                </a:tc>
                <a:tc hMerge="1">
                  <a:txBody>
                    <a:bodyPr/>
                    <a:lstStyle/>
                    <a:p>
                      <a:endParaRPr lang="it-IT"/>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800" b="1" i="0" u="none" strike="noStrike" kern="1200" cap="none" normalizeH="0" baseline="0" dirty="0">
                        <a:ln>
                          <a:noFill/>
                        </a:ln>
                        <a:solidFill>
                          <a:srgbClr val="FFFFFF"/>
                        </a:solidFill>
                        <a:effectLst/>
                        <a:latin typeface="Arial" pitchFamily="34" charset="0"/>
                        <a:ea typeface="+mn-ea"/>
                        <a:cs typeface="Arial"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600" b="1" i="0" u="none" strike="noStrike" kern="1200" cap="none" normalizeH="0" baseline="0" dirty="0">
                        <a:ln>
                          <a:noFill/>
                        </a:ln>
                        <a:solidFill>
                          <a:srgbClr val="FFFFFF"/>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FFFFFF"/>
                          </a:solidFill>
                          <a:effectLst/>
                          <a:latin typeface="Arial" pitchFamily="34" charset="0"/>
                          <a:cs typeface="Arial" pitchFamily="34" charset="0"/>
                        </a:rPr>
                        <a:t>Centro-Nord</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314697"/>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800" b="1" i="0" u="none" strike="noStrike" kern="1200" cap="none" normalizeH="0" baseline="0" dirty="0">
                        <a:ln>
                          <a:noFill/>
                        </a:ln>
                        <a:solidFill>
                          <a:srgbClr val="FFFFFF"/>
                        </a:solidFill>
                        <a:effectLst/>
                        <a:latin typeface="Arial" pitchFamily="34" charset="0"/>
                        <a:ea typeface="+mn-ea"/>
                        <a:cs typeface="Arial"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800" b="1" i="0" u="none" strike="noStrike" kern="1200" cap="none" normalizeH="0" baseline="0" dirty="0">
                        <a:ln>
                          <a:noFill/>
                        </a:ln>
                        <a:solidFill>
                          <a:srgbClr val="FFFFFF"/>
                        </a:solidFill>
                        <a:effectLst/>
                        <a:latin typeface="Arial" pitchFamily="34" charset="0"/>
                        <a:ea typeface="+mn-ea"/>
                        <a:cs typeface="Arial"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r>
              <a:tr h="452901">
                <a:tc>
                  <a:txBody>
                    <a:bodyPr/>
                    <a:lstStyle/>
                    <a:p>
                      <a:pPr marL="72000" algn="l" fontAlgn="b"/>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1. Valore aggiunto per occupato (a)</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-2,5</a:t>
                      </a:r>
                      <a:endPar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2,4</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-18,2</a:t>
                      </a:r>
                      <a:endPar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endPar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-0,1</a:t>
                      </a:r>
                      <a:endPar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7,6</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err="1" smtClean="0">
                          <a:ln>
                            <a:noFill/>
                          </a:ln>
                          <a:solidFill>
                            <a:srgbClr val="314697"/>
                          </a:solidFill>
                          <a:effectLst/>
                          <a:latin typeface="Arial" pitchFamily="34" charset="0"/>
                          <a:ea typeface="+mn-ea"/>
                          <a:cs typeface="Arial" pitchFamily="34" charset="0"/>
                        </a:rPr>
                        <a:t>-0,3</a:t>
                      </a:r>
                      <a:endPar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452901">
                <a:tc>
                  <a:txBody>
                    <a:bodyPr/>
                    <a:lstStyle/>
                    <a:p>
                      <a:pPr marL="72000" algn="l" fontAlgn="b"/>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2. Costo del lavoro per occupato (b)</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2,6</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21,4</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7,8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endPar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2,7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22,2</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14,7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452901">
                <a:tc>
                  <a:txBody>
                    <a:bodyPr/>
                    <a:lstStyle/>
                    <a:p>
                      <a:pPr marL="72000" algn="l" fontAlgn="b"/>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3. Costo del lavoro per unità di prodotto (2/1)</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5,3</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18,6</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31,9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endPar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2,8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13,6</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15,1</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
        <p:nvSpPr>
          <p:cNvPr id="9" name="CasellaDiTesto 8"/>
          <p:cNvSpPr txBox="1"/>
          <p:nvPr/>
        </p:nvSpPr>
        <p:spPr>
          <a:xfrm>
            <a:off x="311439" y="1277866"/>
            <a:ext cx="8400036" cy="373337"/>
          </a:xfrm>
          <a:prstGeom prst="rect">
            <a:avLst/>
          </a:prstGeom>
          <a:noFill/>
        </p:spPr>
        <p:txBody>
          <a:bodyPr wrap="square" lIns="80165" tIns="40083" rIns="80165" bIns="40083" rtlCol="0">
            <a:spAutoFit/>
          </a:bodyPr>
          <a:lstStyle/>
          <a:p>
            <a:pPr algn="ctr"/>
            <a:r>
              <a:rPr lang="it-IT" sz="1900" b="1" cap="small" dirty="0" smtClean="0">
                <a:solidFill>
                  <a:srgbClr val="FF0000"/>
                </a:solidFill>
              </a:rPr>
              <a:t>A) Tassi % di variazione (</a:t>
            </a:r>
            <a:r>
              <a:rPr lang="it-IT" sz="1900" i="1" dirty="0" smtClean="0">
                <a:solidFill>
                  <a:srgbClr val="FF0000"/>
                </a:solidFill>
              </a:rPr>
              <a:t>annuali e cumulati</a:t>
            </a:r>
            <a:r>
              <a:rPr lang="it-IT" sz="1900" b="1" cap="small" dirty="0" smtClean="0">
                <a:solidFill>
                  <a:srgbClr val="FF0000"/>
                </a:solidFill>
              </a:rPr>
              <a:t>)</a:t>
            </a:r>
            <a:endParaRPr lang="it-IT" sz="1900" b="1" cap="small" dirty="0">
              <a:solidFill>
                <a:srgbClr val="FF0000"/>
              </a:solidFill>
            </a:endParaRPr>
          </a:p>
        </p:txBody>
      </p:sp>
      <p:sp>
        <p:nvSpPr>
          <p:cNvPr id="10" name="Text Box 4"/>
          <p:cNvSpPr txBox="1">
            <a:spLocks noChangeArrowheads="1"/>
          </p:cNvSpPr>
          <p:nvPr/>
        </p:nvSpPr>
        <p:spPr bwMode="auto">
          <a:xfrm>
            <a:off x="364319" y="6457393"/>
            <a:ext cx="8253360" cy="258826"/>
          </a:xfrm>
          <a:prstGeom prst="rect">
            <a:avLst/>
          </a:prstGeom>
          <a:noFill/>
          <a:ln w="9525">
            <a:noFill/>
            <a:round/>
            <a:headEnd/>
            <a:tailEnd/>
          </a:ln>
        </p:spPr>
        <p:txBody>
          <a:bodyPr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sz="1200" b="1" dirty="0" smtClean="0">
                <a:solidFill>
                  <a:srgbClr val="314697"/>
                </a:solidFill>
              </a:rPr>
              <a:t>(a) Calcolate </a:t>
            </a:r>
            <a:r>
              <a:rPr lang="it-IT" sz="1200" b="1" dirty="0">
                <a:solidFill>
                  <a:srgbClr val="314697"/>
                </a:solidFill>
              </a:rPr>
              <a:t>su valori concatenati – </a:t>
            </a:r>
            <a:r>
              <a:rPr lang="it-IT" sz="1200" b="1" dirty="0" smtClean="0">
                <a:solidFill>
                  <a:srgbClr val="314697"/>
                </a:solidFill>
              </a:rPr>
              <a:t>Anno </a:t>
            </a:r>
            <a:r>
              <a:rPr lang="it-IT" sz="1200" b="1" dirty="0">
                <a:solidFill>
                  <a:srgbClr val="314697"/>
                </a:solidFill>
              </a:rPr>
              <a:t>di riferimento </a:t>
            </a:r>
            <a:r>
              <a:rPr lang="it-IT" sz="1200" b="1" dirty="0" smtClean="0">
                <a:solidFill>
                  <a:srgbClr val="314697"/>
                </a:solidFill>
              </a:rPr>
              <a:t>2010. (b) Valori correnti</a:t>
            </a:r>
            <a:endParaRPr lang="it-IT" sz="1200" b="1" dirty="0">
              <a:solidFill>
                <a:srgbClr val="314697"/>
              </a:solidFill>
            </a:endParaRPr>
          </a:p>
        </p:txBody>
      </p:sp>
      <p:graphicFrame>
        <p:nvGraphicFramePr>
          <p:cNvPr id="20" name="Group 49"/>
          <p:cNvGraphicFramePr>
            <a:graphicFrameLocks noGrp="1"/>
          </p:cNvGraphicFramePr>
          <p:nvPr/>
        </p:nvGraphicFramePr>
        <p:xfrm>
          <a:off x="373506" y="4588890"/>
          <a:ext cx="8368840" cy="1755383"/>
        </p:xfrm>
        <a:graphic>
          <a:graphicData uri="http://schemas.openxmlformats.org/drawingml/2006/table">
            <a:tbl>
              <a:tblPr/>
              <a:tblGrid>
                <a:gridCol w="3401725"/>
                <a:gridCol w="993423"/>
                <a:gridCol w="993423"/>
                <a:gridCol w="993423"/>
                <a:gridCol w="993423"/>
                <a:gridCol w="993423"/>
              </a:tblGrid>
              <a:tr h="636372">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600" b="1" i="0" u="none" strike="noStrike" cap="none" normalizeH="0" baseline="0" dirty="0" smtClean="0">
                        <a:ln>
                          <a:noFill/>
                        </a:ln>
                        <a:solidFill>
                          <a:srgbClr val="FFFFFF"/>
                        </a:solidFill>
                        <a:effectLst/>
                        <a:latin typeface="Arial" pitchFamily="34" charset="0"/>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FFFFFF"/>
                          </a:solidFill>
                          <a:effectLst/>
                          <a:latin typeface="Arial" pitchFamily="34" charset="0"/>
                          <a:cs typeface="Arial" pitchFamily="34" charset="0"/>
                        </a:rPr>
                        <a:t>2000</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FFFFFF"/>
                          </a:solidFill>
                          <a:effectLst/>
                          <a:latin typeface="Arial" pitchFamily="34" charset="0"/>
                          <a:ea typeface="+mn-ea"/>
                          <a:cs typeface="Arial" pitchFamily="34" charset="0"/>
                        </a:rPr>
                        <a:t>2007</a:t>
                      </a:r>
                      <a:endParaRPr kumimoji="0" lang="it-IT" sz="1600" b="1" i="0" u="none" strike="noStrike" kern="1200" cap="none" normalizeH="0" baseline="0" dirty="0">
                        <a:ln>
                          <a:noFill/>
                        </a:ln>
                        <a:solidFill>
                          <a:srgbClr val="FFFFFF"/>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FFFFFF"/>
                          </a:solidFill>
                          <a:effectLst/>
                          <a:latin typeface="Arial" pitchFamily="34" charset="0"/>
                          <a:ea typeface="+mn-ea"/>
                          <a:cs typeface="Arial" pitchFamily="34" charset="0"/>
                        </a:rPr>
                        <a:t>2012</a:t>
                      </a:r>
                      <a:endParaRPr kumimoji="0" lang="it-IT" sz="1600" b="1" i="0" u="none" strike="noStrike" kern="1200" cap="none" normalizeH="0" baseline="0" dirty="0">
                        <a:ln>
                          <a:noFill/>
                        </a:ln>
                        <a:solidFill>
                          <a:srgbClr val="FFFFFF"/>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FFFFFF"/>
                          </a:solidFill>
                          <a:effectLst/>
                          <a:latin typeface="Arial" pitchFamily="34" charset="0"/>
                          <a:ea typeface="+mn-ea"/>
                          <a:cs typeface="Arial" pitchFamily="34" charset="0"/>
                        </a:rPr>
                        <a:t>2013</a:t>
                      </a:r>
                      <a:endParaRPr kumimoji="0" lang="it-IT" sz="1600" b="1" i="0" u="none" strike="noStrike" kern="1200" cap="none" normalizeH="0" baseline="0" dirty="0">
                        <a:ln>
                          <a:noFill/>
                        </a:ln>
                        <a:solidFill>
                          <a:srgbClr val="FFFFFF"/>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FFFFFF"/>
                          </a:solidFill>
                          <a:effectLst/>
                          <a:latin typeface="Arial" pitchFamily="34" charset="0"/>
                          <a:ea typeface="+mn-ea"/>
                          <a:cs typeface="Arial" pitchFamily="34" charset="0"/>
                        </a:rPr>
                        <a:t>2014</a:t>
                      </a:r>
                      <a:endParaRPr kumimoji="0" lang="it-IT" sz="1600" b="1" i="0" u="none" strike="noStrike" kern="1200" cap="none" normalizeH="0" baseline="0" dirty="0">
                        <a:ln>
                          <a:noFill/>
                        </a:ln>
                        <a:solidFill>
                          <a:srgbClr val="FFFFFF"/>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r>
              <a:tr h="326585">
                <a:tc>
                  <a:txBody>
                    <a:bodyPr/>
                    <a:lstStyle/>
                    <a:p>
                      <a:pPr marL="72000" algn="l" fontAlgn="b"/>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1. Valore aggiunto per occupato (a)</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74,5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70,9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64,9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59,6</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58,2</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26585">
                <a:tc>
                  <a:txBody>
                    <a:bodyPr/>
                    <a:lstStyle/>
                    <a:p>
                      <a:pPr marL="72000" algn="l" fontAlgn="b"/>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2. Costo del lavoro per occupato (b)</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79,6</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79,1</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74,6</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74,4</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74,3</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451055">
                <a:tc>
                  <a:txBody>
                    <a:bodyPr/>
                    <a:lstStyle/>
                    <a:p>
                      <a:pPr marL="72000" algn="l" fontAlgn="b"/>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3. Costo del lavoro per unità di prodotto (2/1)</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106,9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111,6</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114,8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124,7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indent="0" algn="ctr" defTabSz="914400" rtl="0" eaLnBrk="1" fontAlgn="b" latinLnBrk="0" hangingPunct="1">
                        <a:lnSpc>
                          <a:spcPct val="115000"/>
                        </a:lnSpc>
                        <a:spcBef>
                          <a:spcPts val="0"/>
                        </a:spcBef>
                        <a:spcAft>
                          <a:spcPts val="0"/>
                        </a:spcAft>
                        <a:buClrTx/>
                        <a:buSzTx/>
                        <a:buFontTx/>
                        <a:buNone/>
                        <a:tabLst/>
                        <a:defRPr/>
                      </a:pPr>
                      <a:r>
                        <a:rPr kumimoji="0" lang="it-IT" sz="1500" b="1" i="0" u="none" strike="noStrike" kern="1200" cap="none" normalizeH="0" baseline="0" dirty="0" smtClean="0">
                          <a:ln>
                            <a:noFill/>
                          </a:ln>
                          <a:solidFill>
                            <a:srgbClr val="314697"/>
                          </a:solidFill>
                          <a:effectLst/>
                          <a:latin typeface="Arial" pitchFamily="34" charset="0"/>
                          <a:ea typeface="+mn-ea"/>
                          <a:cs typeface="Arial" pitchFamily="34" charset="0"/>
                        </a:rPr>
                        <a:t>127,8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grpSp>
        <p:nvGrpSpPr>
          <p:cNvPr id="2" name="Gruppo 37"/>
          <p:cNvGrpSpPr/>
          <p:nvPr/>
        </p:nvGrpSpPr>
        <p:grpSpPr>
          <a:xfrm>
            <a:off x="4992931" y="2498620"/>
            <a:ext cx="3953460" cy="1413029"/>
            <a:chOff x="5838089" y="2017273"/>
            <a:chExt cx="4622666" cy="1557603"/>
          </a:xfrm>
        </p:grpSpPr>
        <p:sp>
          <p:nvSpPr>
            <p:cNvPr id="24" name="Ovale 23"/>
            <p:cNvSpPr/>
            <p:nvPr/>
          </p:nvSpPr>
          <p:spPr bwMode="auto">
            <a:xfrm>
              <a:off x="9215854" y="2282441"/>
              <a:ext cx="621112" cy="299902"/>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1" name="Ovale 20"/>
            <p:cNvSpPr/>
            <p:nvPr/>
          </p:nvSpPr>
          <p:spPr bwMode="auto">
            <a:xfrm>
              <a:off x="5977750" y="2277892"/>
              <a:ext cx="621112" cy="299902"/>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2" name="Freccia in giù 21"/>
            <p:cNvSpPr/>
            <p:nvPr/>
          </p:nvSpPr>
          <p:spPr bwMode="auto">
            <a:xfrm rot="4516156">
              <a:off x="9967796" y="2813914"/>
              <a:ext cx="332775" cy="653143"/>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3" name="Ovale 22"/>
            <p:cNvSpPr/>
            <p:nvPr/>
          </p:nvSpPr>
          <p:spPr bwMode="auto">
            <a:xfrm>
              <a:off x="9163588" y="3268836"/>
              <a:ext cx="621112" cy="299902"/>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5" name="Ovale 24"/>
            <p:cNvSpPr/>
            <p:nvPr/>
          </p:nvSpPr>
          <p:spPr bwMode="auto">
            <a:xfrm>
              <a:off x="5838089" y="3274974"/>
              <a:ext cx="621112" cy="299902"/>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6" name="Freccia in giù 25"/>
            <p:cNvSpPr/>
            <p:nvPr/>
          </p:nvSpPr>
          <p:spPr bwMode="auto">
            <a:xfrm rot="4516156">
              <a:off x="6662714" y="1882113"/>
              <a:ext cx="332775" cy="653143"/>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7" name="Freccia in giù 26"/>
            <p:cNvSpPr/>
            <p:nvPr/>
          </p:nvSpPr>
          <p:spPr bwMode="auto">
            <a:xfrm rot="4516156">
              <a:off x="9940449" y="1857089"/>
              <a:ext cx="332775" cy="653143"/>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8" name="Freccia in giù 27"/>
            <p:cNvSpPr/>
            <p:nvPr/>
          </p:nvSpPr>
          <p:spPr bwMode="auto">
            <a:xfrm rot="4516156">
              <a:off x="6617273" y="2916274"/>
              <a:ext cx="332775" cy="653143"/>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grpSp>
      <p:grpSp>
        <p:nvGrpSpPr>
          <p:cNvPr id="3" name="Gruppo 36"/>
          <p:cNvGrpSpPr/>
          <p:nvPr/>
        </p:nvGrpSpPr>
        <p:grpSpPr>
          <a:xfrm>
            <a:off x="4978634" y="5065482"/>
            <a:ext cx="4031368" cy="1169101"/>
            <a:chOff x="5821371" y="5051484"/>
            <a:chExt cx="4713761" cy="1288717"/>
          </a:xfrm>
        </p:grpSpPr>
        <p:sp>
          <p:nvSpPr>
            <p:cNvPr id="29" name="Ovale 28"/>
            <p:cNvSpPr/>
            <p:nvPr/>
          </p:nvSpPr>
          <p:spPr bwMode="auto">
            <a:xfrm>
              <a:off x="5840362" y="6037281"/>
              <a:ext cx="621112" cy="299902"/>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30" name="Ovale 29"/>
            <p:cNvSpPr/>
            <p:nvPr/>
          </p:nvSpPr>
          <p:spPr bwMode="auto">
            <a:xfrm>
              <a:off x="5821371" y="5242119"/>
              <a:ext cx="621112" cy="299902"/>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31" name="Ovale 30"/>
            <p:cNvSpPr/>
            <p:nvPr/>
          </p:nvSpPr>
          <p:spPr bwMode="auto">
            <a:xfrm>
              <a:off x="9350852" y="6040299"/>
              <a:ext cx="621112" cy="299902"/>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32" name="Ovale 31"/>
            <p:cNvSpPr/>
            <p:nvPr/>
          </p:nvSpPr>
          <p:spPr bwMode="auto">
            <a:xfrm>
              <a:off x="9328845" y="5255766"/>
              <a:ext cx="621112" cy="299902"/>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33" name="Freccia in giù 32"/>
            <p:cNvSpPr/>
            <p:nvPr/>
          </p:nvSpPr>
          <p:spPr bwMode="auto">
            <a:xfrm rot="4516156">
              <a:off x="10004983" y="4891300"/>
              <a:ext cx="332775" cy="653143"/>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34" name="Freccia in giù 33"/>
            <p:cNvSpPr/>
            <p:nvPr/>
          </p:nvSpPr>
          <p:spPr bwMode="auto">
            <a:xfrm rot="4516156">
              <a:off x="10042173" y="5731960"/>
              <a:ext cx="332775" cy="653143"/>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grpSp>
      <p:sp>
        <p:nvSpPr>
          <p:cNvPr id="36" name="CasellaDiTesto 35"/>
          <p:cNvSpPr txBox="1"/>
          <p:nvPr/>
        </p:nvSpPr>
        <p:spPr>
          <a:xfrm>
            <a:off x="427662" y="4191621"/>
            <a:ext cx="8400036" cy="373337"/>
          </a:xfrm>
          <a:prstGeom prst="rect">
            <a:avLst/>
          </a:prstGeom>
          <a:noFill/>
        </p:spPr>
        <p:txBody>
          <a:bodyPr wrap="square" lIns="80165" tIns="40083" rIns="80165" bIns="40083" rtlCol="0">
            <a:spAutoFit/>
          </a:bodyPr>
          <a:lstStyle/>
          <a:p>
            <a:pPr lvl="0" algn="ctr"/>
            <a:r>
              <a:rPr lang="it-IT" sz="1900" b="1" cap="small" dirty="0" smtClean="0">
                <a:solidFill>
                  <a:srgbClr val="FF0000"/>
                </a:solidFill>
              </a:rPr>
              <a:t>B) Mezzogiorno in % del Centro-Nord</a:t>
            </a:r>
            <a:endParaRPr lang="it-IT" sz="2100" b="1" cap="small" dirty="0">
              <a:solidFill>
                <a:srgbClr val="FF0000"/>
              </a:solidFill>
            </a:endParaRPr>
          </a:p>
        </p:txBody>
      </p:sp>
      <p:sp>
        <p:nvSpPr>
          <p:cNvPr id="35" name="CasellaDiTesto 34"/>
          <p:cNvSpPr txBox="1"/>
          <p:nvPr/>
        </p:nvSpPr>
        <p:spPr>
          <a:xfrm>
            <a:off x="245112" y="61906"/>
            <a:ext cx="8672316" cy="634947"/>
          </a:xfrm>
          <a:prstGeom prst="rect">
            <a:avLst/>
          </a:prstGeom>
          <a:noFill/>
        </p:spPr>
        <p:txBody>
          <a:bodyPr wrap="square" lIns="80165" tIns="40083" rIns="80165" bIns="40083" rtlCol="0">
            <a:spAutoFit/>
          </a:bodyPr>
          <a:lstStyle/>
          <a:p>
            <a:pPr algn="ctr"/>
            <a:r>
              <a:rPr lang="it-IT" b="1" cap="small" dirty="0" err="1" smtClean="0">
                <a:solidFill>
                  <a:srgbClr val="FF0000"/>
                </a:solidFill>
              </a:rPr>
              <a:t>2008-2014</a:t>
            </a:r>
            <a:r>
              <a:rPr lang="it-IT" b="1" cap="small" dirty="0" smtClean="0">
                <a:solidFill>
                  <a:srgbClr val="FF0000"/>
                </a:solidFill>
              </a:rPr>
              <a:t>: drastica caduta della produttività media dell’industria manifatturiera del Sud e forte aumento del divario di competitività con il Centro-Nord</a:t>
            </a:r>
            <a:endParaRPr lang="it-IT" b="1" cap="small" dirty="0">
              <a:solidFill>
                <a:srgbClr val="FF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Group 49"/>
          <p:cNvGraphicFramePr>
            <a:graphicFrameLocks noGrp="1"/>
          </p:cNvGraphicFramePr>
          <p:nvPr/>
        </p:nvGraphicFramePr>
        <p:xfrm>
          <a:off x="971600" y="1039723"/>
          <a:ext cx="7019759" cy="5818277"/>
        </p:xfrm>
        <a:graphic>
          <a:graphicData uri="http://schemas.openxmlformats.org/drawingml/2006/table">
            <a:tbl>
              <a:tblPr/>
              <a:tblGrid>
                <a:gridCol w="3201995"/>
                <a:gridCol w="954441"/>
                <a:gridCol w="954441"/>
                <a:gridCol w="954441"/>
                <a:gridCol w="954441"/>
              </a:tblGrid>
              <a:tr h="477055">
                <a:tc>
                  <a:txBody>
                    <a:bodyPr/>
                    <a:lstStyle/>
                    <a:p>
                      <a:pPr algn="l" fontAlgn="ctr"/>
                      <a:endParaRPr lang="it-IT" sz="1300" b="1" i="0" u="none" strike="noStrike" dirty="0">
                        <a:solidFill>
                          <a:schemeClr val="bg1"/>
                        </a:solidFill>
                        <a:latin typeface="+mn-lt"/>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fontAlgn="ctr"/>
                      <a:r>
                        <a:rPr lang="it-IT" sz="1300" b="1" i="0" u="none" strike="noStrike" dirty="0" smtClean="0">
                          <a:solidFill>
                            <a:schemeClr val="bg1"/>
                          </a:solidFill>
                          <a:latin typeface="+mn-lt"/>
                        </a:rPr>
                        <a:t>2008</a:t>
                      </a:r>
                      <a:endParaRPr lang="it-IT" sz="1300" b="1" i="0" u="none" strike="noStrike" dirty="0">
                        <a:solidFill>
                          <a:schemeClr val="bg1"/>
                        </a:solidFill>
                        <a:latin typeface="+mn-lt"/>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fontAlgn="ctr"/>
                      <a:r>
                        <a:rPr lang="it-IT" sz="1300" b="1" i="0" u="none" strike="noStrike" dirty="0" smtClean="0">
                          <a:solidFill>
                            <a:schemeClr val="bg1"/>
                          </a:solidFill>
                          <a:latin typeface="+mn-lt"/>
                        </a:rPr>
                        <a:t>2013</a:t>
                      </a:r>
                      <a:endParaRPr lang="it-IT" sz="1300" b="1" i="0" u="none" strike="noStrike" dirty="0">
                        <a:solidFill>
                          <a:schemeClr val="bg1"/>
                        </a:solidFill>
                        <a:latin typeface="+mn-lt"/>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a:r>
                        <a:rPr lang="it-IT" sz="1300" b="1" i="0" u="none" strike="noStrike" kern="1200" dirty="0" smtClean="0">
                          <a:solidFill>
                            <a:schemeClr val="bg1"/>
                          </a:solidFill>
                          <a:latin typeface="+mn-lt"/>
                          <a:ea typeface="+mn-ea"/>
                          <a:cs typeface="+mn-cs"/>
                        </a:rPr>
                        <a:t>Media</a:t>
                      </a:r>
                    </a:p>
                    <a:p>
                      <a:pPr algn="ctr"/>
                      <a:r>
                        <a:rPr lang="it-IT" sz="1300" b="1" i="0" u="none" strike="noStrike" kern="1200" dirty="0" err="1" smtClean="0">
                          <a:solidFill>
                            <a:schemeClr val="bg1"/>
                          </a:solidFill>
                          <a:latin typeface="+mn-lt"/>
                          <a:ea typeface="+mn-ea"/>
                          <a:cs typeface="+mn-cs"/>
                        </a:rPr>
                        <a:t>2008-2013</a:t>
                      </a:r>
                      <a:endParaRPr lang="it-IT" sz="1300" b="1" i="0" u="none" strike="noStrike" kern="1200" dirty="0" smtClean="0">
                        <a:solidFill>
                          <a:schemeClr val="bg1"/>
                        </a:solidFill>
                        <a:latin typeface="+mn-lt"/>
                        <a:ea typeface="+mn-ea"/>
                        <a:cs typeface="+mn-cs"/>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fontAlgn="ctr"/>
                      <a:r>
                        <a:rPr lang="it-IT" sz="1300" b="1" i="0" u="none" strike="noStrike" dirty="0" err="1" smtClean="0">
                          <a:solidFill>
                            <a:schemeClr val="bg1"/>
                          </a:solidFill>
                          <a:latin typeface="+mn-lt"/>
                        </a:rPr>
                        <a:t>Var</a:t>
                      </a:r>
                      <a:r>
                        <a:rPr lang="it-IT" sz="1300" b="1" i="0" u="none" strike="noStrike" dirty="0" smtClean="0">
                          <a:solidFill>
                            <a:schemeClr val="bg1"/>
                          </a:solidFill>
                          <a:latin typeface="+mn-lt"/>
                        </a:rPr>
                        <a:t> %</a:t>
                      </a:r>
                    </a:p>
                    <a:p>
                      <a:pPr algn="ctr" fontAlgn="ctr"/>
                      <a:r>
                        <a:rPr lang="it-IT" sz="1300" b="1" i="0" u="none" strike="noStrike" dirty="0" err="1" smtClean="0">
                          <a:solidFill>
                            <a:schemeClr val="bg1"/>
                          </a:solidFill>
                          <a:latin typeface="+mn-lt"/>
                        </a:rPr>
                        <a:t>2013-2008</a:t>
                      </a:r>
                      <a:endParaRPr lang="it-IT" sz="1300" b="1" i="0" u="none" strike="noStrike" dirty="0" smtClean="0">
                        <a:solidFill>
                          <a:schemeClr val="bg1"/>
                        </a:solidFill>
                        <a:latin typeface="+mn-lt"/>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r>
              <a:tr h="193556">
                <a:tc>
                  <a:txBody>
                    <a:bodyPr/>
                    <a:lstStyle/>
                    <a:p>
                      <a:endParaRPr lang="it-IT" sz="1300" dirty="0"/>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gridSpan="4">
                  <a:txBody>
                    <a:bodyPr/>
                    <a:lstStyle/>
                    <a:p>
                      <a:pPr algn="ct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Investimenti agevolati</a:t>
                      </a:r>
                      <a:endParaRPr kumimoji="0" lang="it-IT" sz="1300" b="1" i="0" u="none" strike="noStrike" kern="1200" cap="none" normalizeH="0" baseline="0" dirty="0">
                        <a:ln>
                          <a:noFill/>
                        </a:ln>
                        <a:solidFill>
                          <a:srgbClr val="314697"/>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hMerge="1">
                  <a:txBody>
                    <a:bodyPr/>
                    <a:lstStyle/>
                    <a:p>
                      <a:endParaRPr lang="it-IT"/>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FF0000"/>
                        </a:solidFill>
                        <a:effectLst/>
                        <a:latin typeface="Arial" pitchFamily="34" charset="0"/>
                        <a:cs typeface="Arial"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FF0000"/>
                        </a:solidFill>
                        <a:effectLst/>
                        <a:latin typeface="Arial" pitchFamily="34" charset="0"/>
                        <a:cs typeface="Arial"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02197">
                <a:tc>
                  <a:txBody>
                    <a:bodyPr/>
                    <a:lstStyle/>
                    <a:p>
                      <a:pPr marL="72000" algn="l"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Mezzogiorno</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14.025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2.525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4.569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-82,0</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02197">
                <a:tc>
                  <a:txBody>
                    <a:bodyPr/>
                    <a:lstStyle/>
                    <a:p>
                      <a:pPr marL="72000" algn="l"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Centro-Nord</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22.785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8.353</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14.518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-63,3</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02197">
                <a:tc>
                  <a:txBody>
                    <a:bodyPr/>
                    <a:lstStyle/>
                    <a:p>
                      <a:pPr marL="72000" algn="l"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Non classificabile</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1.553</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1.127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865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-27,4</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02197">
                <a:tc>
                  <a:txBody>
                    <a:bodyPr/>
                    <a:lstStyle/>
                    <a:p>
                      <a:pPr marL="72000" algn="l"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Totale</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38.363</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12.004</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19.952</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-68,7</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02197">
                <a:tc>
                  <a:txBody>
                    <a:bodyPr/>
                    <a:lstStyle/>
                    <a:p>
                      <a:pPr marL="72000" algn="l"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Totale al netto non localizzabili</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36.810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10.877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19.088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-70,5</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02197">
                <a:tc>
                  <a:txBody>
                    <a:bodyPr/>
                    <a:lstStyle/>
                    <a:p>
                      <a:pPr algn="l" fontAlgn="b"/>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195951">
                <a:tc>
                  <a:txBody>
                    <a:bodyPr/>
                    <a:lstStyle/>
                    <a:p>
                      <a:endParaRPr lang="it-IT" sz="1300" dirty="0"/>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gridSpan="4">
                  <a:txBody>
                    <a:bodyPr/>
                    <a:lstStyle/>
                    <a:p>
                      <a:pPr algn="ct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Agevolazioni/finanziamenti concessi</a:t>
                      </a:r>
                      <a:endParaRPr kumimoji="0" lang="it-IT" sz="1300" b="1" i="0" u="none" strike="noStrike" kern="1200" cap="none" normalizeH="0" baseline="0" dirty="0">
                        <a:ln>
                          <a:noFill/>
                        </a:ln>
                        <a:solidFill>
                          <a:srgbClr val="314697"/>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hMerge="1">
                  <a:txBody>
                    <a:bodyPr/>
                    <a:lstStyle/>
                    <a:p>
                      <a:endParaRPr lang="it-IT"/>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FF0000"/>
                        </a:solidFill>
                        <a:effectLst/>
                        <a:latin typeface="Arial" pitchFamily="34" charset="0"/>
                        <a:cs typeface="Arial"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FF0000"/>
                        </a:solidFill>
                        <a:effectLst/>
                        <a:latin typeface="Arial" pitchFamily="34" charset="0"/>
                        <a:cs typeface="Arial"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02197">
                <a:tc>
                  <a:txBody>
                    <a:bodyPr/>
                    <a:lstStyle/>
                    <a:p>
                      <a:pPr marL="72000" algn="l" defTabSz="914400" rtl="0" eaLnBrk="1" fontAlgn="b" latinLnBrk="0" hangingPunct="1"/>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Mezzogiorno</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5.547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1.314</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1.944</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-76,3</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02197">
                <a:tc>
                  <a:txBody>
                    <a:bodyPr/>
                    <a:lstStyle/>
                    <a:p>
                      <a:pPr marL="72000" algn="l" defTabSz="914400" rtl="0" eaLnBrk="1" fontAlgn="b" latinLnBrk="0" hangingPunct="1"/>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Centro-Nord</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3.185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2.646</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2.934</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-16,9</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02197">
                <a:tc>
                  <a:txBody>
                    <a:bodyPr/>
                    <a:lstStyle/>
                    <a:p>
                      <a:pPr marL="72000" algn="l" defTabSz="914400" rtl="0" eaLnBrk="1" fontAlgn="b" latinLnBrk="0" hangingPunct="1"/>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Non classificabile</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903</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53</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419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-94,1</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02197">
                <a:tc>
                  <a:txBody>
                    <a:bodyPr/>
                    <a:lstStyle/>
                    <a:p>
                      <a:pPr marL="72000" algn="l" defTabSz="914400" rtl="0" eaLnBrk="1" fontAlgn="b" latinLnBrk="0" hangingPunct="1"/>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Totale</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9.635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4.014</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5.297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-58,3</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02197">
                <a:tc>
                  <a:txBody>
                    <a:bodyPr/>
                    <a:lstStyle/>
                    <a:p>
                      <a:pPr marL="72000" algn="l" defTabSz="914400" rtl="0" eaLnBrk="1" fontAlgn="b" latinLnBrk="0" hangingPunct="1"/>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Totale al netto non localizzabili</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8.732</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3.960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4.878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-54,6</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02197">
                <a:tc>
                  <a:txBody>
                    <a:bodyPr/>
                    <a:lstStyle/>
                    <a:p>
                      <a:pPr algn="l" fontAlgn="b"/>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195951">
                <a:tc>
                  <a:txBody>
                    <a:bodyPr/>
                    <a:lstStyle/>
                    <a:p>
                      <a:endParaRPr lang="it-IT" sz="1300" dirty="0"/>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gridSpan="4">
                  <a:txBody>
                    <a:bodyPr/>
                    <a:lstStyle/>
                    <a:p>
                      <a:pPr algn="ct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Agevolazioni/finanziamenti erogati</a:t>
                      </a:r>
                      <a:endParaRPr kumimoji="0" lang="it-IT" sz="1300" b="1" i="0" u="none" strike="noStrike" kern="1200" cap="none" normalizeH="0" baseline="0" dirty="0">
                        <a:ln>
                          <a:noFill/>
                        </a:ln>
                        <a:solidFill>
                          <a:srgbClr val="314697"/>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hMerge="1">
                  <a:txBody>
                    <a:bodyPr/>
                    <a:lstStyle/>
                    <a:p>
                      <a:endParaRPr lang="it-IT"/>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FF0000"/>
                        </a:solidFill>
                        <a:effectLst/>
                        <a:latin typeface="Arial" pitchFamily="34" charset="0"/>
                        <a:cs typeface="Arial"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FF0000"/>
                        </a:solidFill>
                        <a:effectLst/>
                        <a:latin typeface="Arial" pitchFamily="34" charset="0"/>
                        <a:cs typeface="Arial"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02197">
                <a:tc>
                  <a:txBody>
                    <a:bodyPr/>
                    <a:lstStyle/>
                    <a:p>
                      <a:pPr marL="72000" algn="l" defTabSz="914400" rtl="0" eaLnBrk="1" fontAlgn="b" latinLnBrk="0" hangingPunct="1"/>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Mezzogiorno</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2.041</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1.157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1.518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-43,3</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02197">
                <a:tc>
                  <a:txBody>
                    <a:bodyPr/>
                    <a:lstStyle/>
                    <a:p>
                      <a:pPr marL="72000" algn="l" defTabSz="914400" rtl="0" eaLnBrk="1" fontAlgn="b" latinLnBrk="0" hangingPunct="1"/>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Centro-Nord</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2.579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1.854</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2.167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-28,1</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02197">
                <a:tc>
                  <a:txBody>
                    <a:bodyPr/>
                    <a:lstStyle/>
                    <a:p>
                      <a:pPr marL="72000" algn="l" defTabSz="914400" rtl="0" eaLnBrk="1" fontAlgn="b" latinLnBrk="0" hangingPunct="1"/>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Non classificabile</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194</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179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322</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-7,6</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02197">
                <a:tc>
                  <a:txBody>
                    <a:bodyPr/>
                    <a:lstStyle/>
                    <a:p>
                      <a:pPr marL="72000" algn="l" defTabSz="914400" rtl="0" eaLnBrk="1" fontAlgn="b" latinLnBrk="0" hangingPunct="1"/>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Totale</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4.815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3.190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4.006</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-33,7</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02197">
                <a:tc>
                  <a:txBody>
                    <a:bodyPr/>
                    <a:lstStyle/>
                    <a:p>
                      <a:pPr marL="72000" algn="l" defTabSz="914400" rtl="0" eaLnBrk="1" fontAlgn="b" latinLnBrk="0" hangingPunct="1"/>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Totale al netto non localizzabili</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4.621</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3.010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3.685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-34,8</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02197">
                <a:tc>
                  <a:txBody>
                    <a:bodyPr/>
                    <a:lstStyle/>
                    <a:p>
                      <a:pPr algn="l" fontAlgn="b"/>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95754">
                <a:tc>
                  <a:txBody>
                    <a:bodyPr/>
                    <a:lstStyle/>
                    <a:p>
                      <a:pPr algn="l" fontAlgn="b"/>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gridSpan="4">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Quota % Mezzogiorno sul totale al netto non localizzabili</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hMerge="1">
                  <a:txBody>
                    <a:bodyPr/>
                    <a:lstStyle/>
                    <a:p>
                      <a:endParaRPr lang="it-IT"/>
                    </a:p>
                  </a:txBody>
                  <a:tcPr/>
                </a:tc>
                <a:tc hMerge="1">
                  <a:txBody>
                    <a:bodyPr/>
                    <a:lstStyle/>
                    <a:p>
                      <a:pPr algn="ctr" fontAlgn="b"/>
                      <a:endParaRPr kumimoji="0" lang="it-IT" sz="14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hMerge="1">
                  <a:txBody>
                    <a:bodyPr/>
                    <a:lstStyle/>
                    <a:p>
                      <a:pPr algn="ctr" fontAlgn="b"/>
                      <a:endParaRPr kumimoji="0" lang="it-IT" sz="14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02197">
                <a:tc>
                  <a:txBody>
                    <a:bodyPr/>
                    <a:lstStyle/>
                    <a:p>
                      <a:pPr marL="72000" algn="l" defTabSz="914400" rtl="0" eaLnBrk="1" fontAlgn="b" latinLnBrk="0" hangingPunct="1"/>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Investimenti agevolati</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38,1</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23,2</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23,9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-39,1</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02197">
                <a:tc>
                  <a:txBody>
                    <a:bodyPr/>
                    <a:lstStyle/>
                    <a:p>
                      <a:pPr marL="72000" marR="0" indent="0" algn="l" defTabSz="914400" rtl="0" eaLnBrk="1" fontAlgn="b" latinLnBrk="0" hangingPunct="1">
                        <a:lnSpc>
                          <a:spcPct val="100000"/>
                        </a:lnSpc>
                        <a:spcBef>
                          <a:spcPts val="0"/>
                        </a:spcBef>
                        <a:spcAft>
                          <a:spcPts val="0"/>
                        </a:spcAft>
                        <a:buClrTx/>
                        <a:buSzTx/>
                        <a:buFontTx/>
                        <a:buNone/>
                        <a:tabLst/>
                        <a:defRPr/>
                      </a:pP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Agevolazioni/finanziamenti concessi</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63,5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33,2</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39,9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-47,8</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02197">
                <a:tc>
                  <a:txBody>
                    <a:bodyPr/>
                    <a:lstStyle/>
                    <a:p>
                      <a:pPr marL="72000" marR="0" indent="0" algn="l" defTabSz="914400" rtl="0" eaLnBrk="1" fontAlgn="b" latinLnBrk="0" hangingPunct="1">
                        <a:lnSpc>
                          <a:spcPct val="100000"/>
                        </a:lnSpc>
                        <a:spcBef>
                          <a:spcPts val="0"/>
                        </a:spcBef>
                        <a:spcAft>
                          <a:spcPts val="0"/>
                        </a:spcAft>
                        <a:buClrTx/>
                        <a:buSzTx/>
                        <a:buFontTx/>
                        <a:buNone/>
                        <a:tabLst/>
                        <a:defRPr/>
                      </a:pPr>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Agevolazioni/finanziamenti  erogati</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44,2</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smtClean="0">
                          <a:ln>
                            <a:noFill/>
                          </a:ln>
                          <a:solidFill>
                            <a:srgbClr val="314697"/>
                          </a:solidFill>
                          <a:effectLst/>
                          <a:latin typeface="Arial" pitchFamily="34" charset="0"/>
                          <a:ea typeface="+mn-ea"/>
                          <a:cs typeface="Arial" pitchFamily="34" charset="0"/>
                        </a:rPr>
                        <a:t>38,4</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rPr>
                        <a:t>41,2</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kumimoji="0" lang="it-IT" sz="1300" b="1" i="0" u="none" strike="noStrike" kern="1200" cap="none" normalizeH="0" baseline="0" dirty="0" err="1" smtClean="0">
                          <a:ln>
                            <a:noFill/>
                          </a:ln>
                          <a:solidFill>
                            <a:srgbClr val="314697"/>
                          </a:solidFill>
                          <a:effectLst/>
                          <a:latin typeface="Arial" pitchFamily="34" charset="0"/>
                          <a:ea typeface="+mn-ea"/>
                          <a:cs typeface="Arial" pitchFamily="34" charset="0"/>
                        </a:rPr>
                        <a:t>-13,0</a:t>
                      </a:r>
                      <a:endParaRPr kumimoji="0" lang="it-IT" sz="13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
        <p:nvSpPr>
          <p:cNvPr id="4098" name="Text Box 4"/>
          <p:cNvSpPr txBox="1">
            <a:spLocks noChangeArrowheads="1"/>
          </p:cNvSpPr>
          <p:nvPr/>
        </p:nvSpPr>
        <p:spPr bwMode="auto">
          <a:xfrm>
            <a:off x="374680" y="450262"/>
            <a:ext cx="8436143" cy="617001"/>
          </a:xfrm>
          <a:prstGeom prst="rect">
            <a:avLst/>
          </a:prstGeom>
          <a:noFill/>
          <a:ln w="9525">
            <a:noFill/>
            <a:round/>
            <a:headEnd/>
            <a:tailEnd/>
          </a:ln>
        </p:spPr>
        <p:txBody>
          <a:bodyPr wrap="square"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b="1" dirty="0">
                <a:solidFill>
                  <a:srgbClr val="314697"/>
                </a:solidFill>
              </a:rPr>
              <a:t>Fig. </a:t>
            </a:r>
            <a:r>
              <a:rPr lang="it-IT" b="1" dirty="0" smtClean="0">
                <a:solidFill>
                  <a:srgbClr val="314697"/>
                </a:solidFill>
              </a:rPr>
              <a:t>14. Investimenti agevolati e  agevolazioni/finanziamenti concessi ed erogati, per ripartizione territoriale nel periodo </a:t>
            </a:r>
            <a:r>
              <a:rPr lang="it-IT" b="1" dirty="0" err="1" smtClean="0">
                <a:solidFill>
                  <a:srgbClr val="314697"/>
                </a:solidFill>
              </a:rPr>
              <a:t>2008-2013</a:t>
            </a:r>
            <a:r>
              <a:rPr lang="it-IT" b="1" dirty="0" smtClean="0">
                <a:solidFill>
                  <a:srgbClr val="314697"/>
                </a:solidFill>
              </a:rPr>
              <a:t> (milioni di euro, </a:t>
            </a:r>
            <a:r>
              <a:rPr lang="it-IT" b="1" dirty="0" err="1" smtClean="0">
                <a:solidFill>
                  <a:srgbClr val="314697"/>
                </a:solidFill>
              </a:rPr>
              <a:t>s.d.i.</a:t>
            </a:r>
            <a:r>
              <a:rPr lang="it-IT" b="1" dirty="0" smtClean="0">
                <a:solidFill>
                  <a:srgbClr val="314697"/>
                </a:solidFill>
              </a:rPr>
              <a:t>)</a:t>
            </a:r>
            <a:endParaRPr lang="it-IT" b="1" dirty="0">
              <a:solidFill>
                <a:srgbClr val="314697"/>
              </a:solidFill>
            </a:endParaRPr>
          </a:p>
        </p:txBody>
      </p:sp>
      <p:sp>
        <p:nvSpPr>
          <p:cNvPr id="4" name="CasellaDiTesto 3"/>
          <p:cNvSpPr txBox="1"/>
          <p:nvPr/>
        </p:nvSpPr>
        <p:spPr>
          <a:xfrm>
            <a:off x="209148" y="98999"/>
            <a:ext cx="8573852" cy="362973"/>
          </a:xfrm>
          <a:prstGeom prst="rect">
            <a:avLst/>
          </a:prstGeom>
          <a:noFill/>
        </p:spPr>
        <p:txBody>
          <a:bodyPr wrap="square" lIns="80165" tIns="40083" rIns="80165" bIns="40083" rtlCol="0">
            <a:spAutoFit/>
          </a:bodyPr>
          <a:lstStyle/>
          <a:p>
            <a:pPr algn="ctr"/>
            <a:r>
              <a:rPr lang="it-IT" b="1" cap="small" dirty="0" smtClean="0">
                <a:solidFill>
                  <a:srgbClr val="FF0000"/>
                </a:solidFill>
              </a:rPr>
              <a:t>Il taglio delle agevolazioni alle imprese colpisce principalmente il Sud</a:t>
            </a:r>
            <a:endParaRPr lang="it-IT" b="1" cap="small" dirty="0">
              <a:solidFill>
                <a:srgbClr val="FF0000"/>
              </a:solidFill>
            </a:endParaRPr>
          </a:p>
        </p:txBody>
      </p:sp>
      <p:grpSp>
        <p:nvGrpSpPr>
          <p:cNvPr id="2" name="Gruppo 13"/>
          <p:cNvGrpSpPr/>
          <p:nvPr/>
        </p:nvGrpSpPr>
        <p:grpSpPr>
          <a:xfrm>
            <a:off x="4375560" y="3143248"/>
            <a:ext cx="3411150" cy="3357586"/>
            <a:chOff x="4561839" y="3495040"/>
            <a:chExt cx="3877989" cy="3625450"/>
          </a:xfrm>
        </p:grpSpPr>
        <p:sp>
          <p:nvSpPr>
            <p:cNvPr id="5" name="Ovale 4"/>
            <p:cNvSpPr/>
            <p:nvPr/>
          </p:nvSpPr>
          <p:spPr bwMode="auto">
            <a:xfrm>
              <a:off x="7904083" y="3752470"/>
              <a:ext cx="535745" cy="272650"/>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6" name="Ovale 5"/>
            <p:cNvSpPr/>
            <p:nvPr/>
          </p:nvSpPr>
          <p:spPr bwMode="auto">
            <a:xfrm>
              <a:off x="7893923" y="3518790"/>
              <a:ext cx="535745" cy="272650"/>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7" name="Ovale 6"/>
            <p:cNvSpPr/>
            <p:nvPr/>
          </p:nvSpPr>
          <p:spPr bwMode="auto">
            <a:xfrm>
              <a:off x="5669279" y="3749040"/>
              <a:ext cx="535745" cy="272650"/>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8" name="Ovale 7"/>
            <p:cNvSpPr/>
            <p:nvPr/>
          </p:nvSpPr>
          <p:spPr bwMode="auto">
            <a:xfrm>
              <a:off x="5669279" y="3505200"/>
              <a:ext cx="535745" cy="272650"/>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9" name="Ovale 8"/>
            <p:cNvSpPr/>
            <p:nvPr/>
          </p:nvSpPr>
          <p:spPr bwMode="auto">
            <a:xfrm>
              <a:off x="4622734" y="3738880"/>
              <a:ext cx="535745" cy="272650"/>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11" name="Ovale 10"/>
            <p:cNvSpPr/>
            <p:nvPr/>
          </p:nvSpPr>
          <p:spPr bwMode="auto">
            <a:xfrm>
              <a:off x="4622734" y="3495040"/>
              <a:ext cx="535745" cy="272650"/>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12" name="Ovale 11"/>
            <p:cNvSpPr/>
            <p:nvPr/>
          </p:nvSpPr>
          <p:spPr bwMode="auto">
            <a:xfrm>
              <a:off x="5669279" y="6837680"/>
              <a:ext cx="535745" cy="272650"/>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13" name="Ovale 12"/>
            <p:cNvSpPr/>
            <p:nvPr/>
          </p:nvSpPr>
          <p:spPr bwMode="auto">
            <a:xfrm>
              <a:off x="4561839" y="6847840"/>
              <a:ext cx="535745" cy="272650"/>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gr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49"/>
          <p:cNvGraphicFramePr>
            <a:graphicFrameLocks noGrp="1"/>
          </p:cNvGraphicFramePr>
          <p:nvPr/>
        </p:nvGraphicFramePr>
        <p:xfrm>
          <a:off x="395288" y="895259"/>
          <a:ext cx="8320116" cy="4982014"/>
        </p:xfrm>
        <a:graphic>
          <a:graphicData uri="http://schemas.openxmlformats.org/drawingml/2006/table">
            <a:tbl>
              <a:tblPr/>
              <a:tblGrid>
                <a:gridCol w="4243785"/>
                <a:gridCol w="4076331"/>
              </a:tblGrid>
              <a:tr h="67507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2000" b="1" i="0" u="none" strike="noStrike" kern="1200" cap="none" normalizeH="0" baseline="0" dirty="0" smtClean="0">
                        <a:ln>
                          <a:noFill/>
                        </a:ln>
                        <a:solidFill>
                          <a:srgbClr val="FFFFFF"/>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dirty="0" smtClean="0">
                          <a:ln>
                            <a:noFill/>
                          </a:ln>
                          <a:solidFill>
                            <a:srgbClr val="FFFFFF"/>
                          </a:solidFill>
                          <a:effectLst/>
                          <a:latin typeface="Arial" pitchFamily="34" charset="0"/>
                          <a:cs typeface="Arial" pitchFamily="34" charset="0"/>
                        </a:rPr>
                        <a:t>Quota % del Sud su Italia</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dirty="0" smtClean="0">
                          <a:ln>
                            <a:noFill/>
                          </a:ln>
                          <a:solidFill>
                            <a:srgbClr val="FFFFFF"/>
                          </a:solidFill>
                          <a:effectLst/>
                          <a:latin typeface="Arial" pitchFamily="34" charset="0"/>
                          <a:cs typeface="Arial" pitchFamily="34" charset="0"/>
                        </a:rPr>
                        <a:t>(Agevolazioni concesse, </a:t>
                      </a:r>
                      <a:r>
                        <a:rPr kumimoji="0" lang="it-IT" sz="2000" b="1" i="0" u="none" strike="noStrike" cap="none" normalizeH="0" baseline="0" dirty="0" err="1" smtClean="0">
                          <a:ln>
                            <a:noFill/>
                          </a:ln>
                          <a:solidFill>
                            <a:srgbClr val="FFFFFF"/>
                          </a:solidFill>
                          <a:effectLst/>
                          <a:latin typeface="Arial" pitchFamily="34" charset="0"/>
                          <a:cs typeface="Arial" pitchFamily="34" charset="0"/>
                        </a:rPr>
                        <a:t>s.d.i.</a:t>
                      </a:r>
                      <a:r>
                        <a:rPr kumimoji="0" lang="it-IT" sz="2000" b="1" i="0" u="none" strike="noStrike" cap="none" normalizeH="0" baseline="0" dirty="0" smtClean="0">
                          <a:ln>
                            <a:noFill/>
                          </a:ln>
                          <a:solidFill>
                            <a:srgbClr val="FFFFFF"/>
                          </a:solidFill>
                          <a:effectLst/>
                          <a:latin typeface="Arial" pitchFamily="34" charset="0"/>
                          <a:cs typeface="Arial" pitchFamily="34" charset="0"/>
                        </a:rPr>
                        <a:t>)</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r>
              <a:tr h="398714">
                <a:tc>
                  <a:txBody>
                    <a:bodyPr/>
                    <a:lstStyle/>
                    <a:p>
                      <a:pPr marL="0" algn="ctr" defTabSz="914400" rtl="0" eaLnBrk="1" fontAlgn="t" latinLnBrk="0" hangingPunct="1">
                        <a:lnSpc>
                          <a:spcPct val="115000"/>
                        </a:lnSpc>
                        <a:spcAft>
                          <a:spcPts val="0"/>
                        </a:spcAft>
                      </a:pPr>
                      <a:endParaRPr lang="it-IT" sz="2000" b="1" i="0" u="none" strike="noStrike" kern="1200" dirty="0" smtClean="0">
                        <a:solidFill>
                          <a:srgbClr val="314697"/>
                        </a:solidFill>
                        <a:latin typeface="+mn-lt"/>
                        <a:ea typeface="+mn-ea"/>
                        <a:cs typeface="+mn-cs"/>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t" latinLnBrk="0" hangingPunct="1">
                        <a:lnSpc>
                          <a:spcPct val="115000"/>
                        </a:lnSpc>
                        <a:spcAft>
                          <a:spcPts val="0"/>
                        </a:spcAft>
                      </a:pPr>
                      <a:endParaRPr lang="it-IT" sz="2000" b="1" i="0" u="none" strike="noStrike" kern="1200" dirty="0" smtClean="0">
                        <a:solidFill>
                          <a:srgbClr val="314697"/>
                        </a:solidFill>
                        <a:latin typeface="+mn-lt"/>
                        <a:ea typeface="+mn-ea"/>
                        <a:cs typeface="+mn-cs"/>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97827">
                <a:tc>
                  <a:txBody>
                    <a:bodyPr/>
                    <a:lstStyle/>
                    <a:p>
                      <a:pPr marL="72000" algn="l" defTabSz="914400" rtl="0" eaLnBrk="1" fontAlgn="t" latinLnBrk="0" hangingPunct="1">
                        <a:lnSpc>
                          <a:spcPct val="100000"/>
                        </a:lnSpc>
                        <a:spcAft>
                          <a:spcPts val="0"/>
                        </a:spcAft>
                      </a:pPr>
                      <a:r>
                        <a:rPr lang="it-IT" sz="1600" b="1" i="0" u="none" strike="noStrike" kern="1200" dirty="0" smtClean="0">
                          <a:solidFill>
                            <a:srgbClr val="FF0000"/>
                          </a:solidFill>
                          <a:latin typeface="+mn-lt"/>
                          <a:ea typeface="+mn-ea"/>
                          <a:cs typeface="+mn-cs"/>
                        </a:rPr>
                        <a:t>Aiuto alla crescita economica (ACE)</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t" latinLnBrk="0" hangingPunct="1">
                        <a:lnSpc>
                          <a:spcPct val="115000"/>
                        </a:lnSpc>
                        <a:spcAft>
                          <a:spcPts val="0"/>
                        </a:spcAft>
                      </a:pPr>
                      <a:r>
                        <a:rPr lang="it-IT" sz="1600" b="1" i="0" u="none" strike="noStrike" kern="1200" dirty="0" smtClean="0">
                          <a:solidFill>
                            <a:srgbClr val="FF0000"/>
                          </a:solidFill>
                          <a:latin typeface="+mn-lt"/>
                          <a:ea typeface="+mn-ea"/>
                          <a:cs typeface="+mn-cs"/>
                        </a:rPr>
                        <a:t>11,2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97827">
                <a:tc>
                  <a:txBody>
                    <a:bodyPr/>
                    <a:lstStyle/>
                    <a:p>
                      <a:pPr marL="72000" algn="l" defTabSz="914400" rtl="0" eaLnBrk="1" fontAlgn="t" latinLnBrk="0" hangingPunct="1">
                        <a:lnSpc>
                          <a:spcPct val="100000"/>
                        </a:lnSpc>
                        <a:spcAft>
                          <a:spcPts val="0"/>
                        </a:spcAft>
                      </a:pPr>
                      <a:r>
                        <a:rPr lang="it-IT" sz="1600" b="1" i="0" u="none" strike="noStrike" kern="1200" dirty="0" smtClean="0">
                          <a:solidFill>
                            <a:srgbClr val="FF0000"/>
                          </a:solidFill>
                          <a:latin typeface="+mn-lt"/>
                          <a:ea typeface="+mn-ea"/>
                          <a:cs typeface="+mn-cs"/>
                        </a:rPr>
                        <a:t>Nuova </a:t>
                      </a:r>
                      <a:r>
                        <a:rPr lang="it-IT" sz="1600" b="1" i="0" u="none" strike="noStrike" kern="1200" dirty="0" err="1" smtClean="0">
                          <a:solidFill>
                            <a:srgbClr val="FF0000"/>
                          </a:solidFill>
                          <a:latin typeface="+mn-lt"/>
                          <a:ea typeface="+mn-ea"/>
                          <a:cs typeface="+mn-cs"/>
                        </a:rPr>
                        <a:t>Sabatini</a:t>
                      </a:r>
                      <a:endParaRPr lang="it-IT" sz="1600" b="1" i="0" u="none" strike="noStrike" kern="1200" dirty="0" smtClean="0">
                        <a:solidFill>
                          <a:srgbClr val="FF0000"/>
                        </a:solidFill>
                        <a:latin typeface="+mn-lt"/>
                        <a:ea typeface="+mn-ea"/>
                        <a:cs typeface="+mn-cs"/>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t" latinLnBrk="0" hangingPunct="1">
                        <a:lnSpc>
                          <a:spcPct val="115000"/>
                        </a:lnSpc>
                        <a:spcAft>
                          <a:spcPts val="0"/>
                        </a:spcAft>
                      </a:pPr>
                      <a:r>
                        <a:rPr lang="it-IT" sz="1600" b="1" i="0" u="none" strike="noStrike" kern="1200" dirty="0" smtClean="0">
                          <a:solidFill>
                            <a:srgbClr val="FF0000"/>
                          </a:solidFill>
                          <a:latin typeface="+mn-lt"/>
                          <a:ea typeface="+mn-ea"/>
                          <a:cs typeface="+mn-cs"/>
                        </a:rPr>
                        <a:t>8,0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561720">
                <a:tc>
                  <a:txBody>
                    <a:bodyPr/>
                    <a:lstStyle/>
                    <a:p>
                      <a:pPr marL="72000" algn="l" defTabSz="914400" rtl="0" eaLnBrk="1" fontAlgn="t" latinLnBrk="0" hangingPunct="1">
                        <a:lnSpc>
                          <a:spcPct val="100000"/>
                        </a:lnSpc>
                        <a:spcAft>
                          <a:spcPts val="0"/>
                        </a:spcAft>
                      </a:pPr>
                      <a:r>
                        <a:rPr lang="it-IT" sz="1600" b="1" i="0" u="none" strike="noStrike" kern="1200" dirty="0" smtClean="0">
                          <a:solidFill>
                            <a:srgbClr val="FF0000"/>
                          </a:solidFill>
                          <a:latin typeface="+mn-lt"/>
                          <a:ea typeface="+mn-ea"/>
                          <a:cs typeface="+mn-cs"/>
                        </a:rPr>
                        <a:t>Fondo Italiano d'Investimento per le PMI (investimenti diretti)</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t" latinLnBrk="0" hangingPunct="1">
                        <a:lnSpc>
                          <a:spcPct val="115000"/>
                        </a:lnSpc>
                        <a:spcAft>
                          <a:spcPts val="0"/>
                        </a:spcAft>
                      </a:pPr>
                      <a:r>
                        <a:rPr lang="it-IT" sz="1600" b="1" i="0" u="none" strike="noStrike" kern="1200" dirty="0" smtClean="0">
                          <a:solidFill>
                            <a:srgbClr val="FF0000"/>
                          </a:solidFill>
                          <a:latin typeface="+mn-lt"/>
                          <a:ea typeface="+mn-ea"/>
                          <a:cs typeface="+mn-cs"/>
                        </a:rPr>
                        <a:t>3,0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561720">
                <a:tc>
                  <a:txBody>
                    <a:bodyPr/>
                    <a:lstStyle/>
                    <a:p>
                      <a:pPr marL="72000" algn="l" defTabSz="914400" rtl="0" eaLnBrk="1" fontAlgn="t" latinLnBrk="0" hangingPunct="1">
                        <a:lnSpc>
                          <a:spcPct val="100000"/>
                        </a:lnSpc>
                        <a:spcAft>
                          <a:spcPts val="0"/>
                        </a:spcAft>
                      </a:pPr>
                      <a:r>
                        <a:rPr lang="it-IT" sz="1600" b="1" i="0" u="none" strike="noStrike" kern="1200" dirty="0" smtClean="0">
                          <a:solidFill>
                            <a:srgbClr val="FF0000"/>
                          </a:solidFill>
                          <a:latin typeface="+mn-lt"/>
                          <a:ea typeface="+mn-ea"/>
                          <a:cs typeface="+mn-cs"/>
                        </a:rPr>
                        <a:t>Fondo Strategico Italiano</a:t>
                      </a:r>
                    </a:p>
                    <a:p>
                      <a:pPr marL="72000" algn="l" defTabSz="914400" rtl="0" eaLnBrk="1" fontAlgn="t" latinLnBrk="0" hangingPunct="1">
                        <a:lnSpc>
                          <a:spcPct val="100000"/>
                        </a:lnSpc>
                        <a:spcAft>
                          <a:spcPts val="0"/>
                        </a:spcAft>
                      </a:pPr>
                      <a:r>
                        <a:rPr lang="it-IT" sz="1600" b="1" i="0" u="none" strike="noStrike" kern="1200" dirty="0" smtClean="0">
                          <a:solidFill>
                            <a:srgbClr val="FF0000"/>
                          </a:solidFill>
                          <a:latin typeface="+mn-lt"/>
                          <a:ea typeface="+mn-ea"/>
                          <a:cs typeface="+mn-cs"/>
                        </a:rPr>
                        <a:t>(investimenti diretti)</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t" latinLnBrk="0" hangingPunct="1">
                        <a:lnSpc>
                          <a:spcPct val="115000"/>
                        </a:lnSpc>
                        <a:spcAft>
                          <a:spcPts val="0"/>
                        </a:spcAft>
                      </a:pPr>
                      <a:r>
                        <a:rPr lang="it-IT" sz="1600" b="1" i="0" u="none" strike="noStrike" kern="1200" dirty="0" smtClean="0">
                          <a:solidFill>
                            <a:srgbClr val="FF0000"/>
                          </a:solidFill>
                          <a:latin typeface="+mn-lt"/>
                          <a:ea typeface="+mn-ea"/>
                          <a:cs typeface="+mn-cs"/>
                        </a:rPr>
                        <a:t>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97827">
                <a:tc>
                  <a:txBody>
                    <a:bodyPr/>
                    <a:lstStyle/>
                    <a:p>
                      <a:pPr marL="72000" algn="l" defTabSz="914400" rtl="0" eaLnBrk="1" fontAlgn="t" latinLnBrk="0" hangingPunct="1">
                        <a:lnSpc>
                          <a:spcPct val="100000"/>
                        </a:lnSpc>
                        <a:spcAft>
                          <a:spcPts val="0"/>
                        </a:spcAft>
                      </a:pPr>
                      <a:r>
                        <a:rPr lang="it-IT" sz="1600" b="1" i="0" u="none" strike="noStrike" kern="1200" dirty="0" smtClean="0">
                          <a:solidFill>
                            <a:srgbClr val="314697"/>
                          </a:solidFill>
                          <a:latin typeface="+mn-lt"/>
                          <a:ea typeface="+mn-ea"/>
                          <a:cs typeface="+mn-cs"/>
                        </a:rPr>
                        <a:t>Contratti di rete (n. imprese)</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t" latinLnBrk="0" hangingPunct="1">
                        <a:lnSpc>
                          <a:spcPct val="115000"/>
                        </a:lnSpc>
                        <a:spcAft>
                          <a:spcPts val="0"/>
                        </a:spcAft>
                      </a:pPr>
                      <a:r>
                        <a:rPr lang="it-IT" sz="1600" b="1" i="0" u="none" strike="noStrike" kern="1200" dirty="0" smtClean="0">
                          <a:solidFill>
                            <a:srgbClr val="314697"/>
                          </a:solidFill>
                          <a:latin typeface="+mn-lt"/>
                          <a:ea typeface="+mn-ea"/>
                          <a:cs typeface="+mn-cs"/>
                        </a:rPr>
                        <a:t>25,2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97827">
                <a:tc>
                  <a:txBody>
                    <a:bodyPr/>
                    <a:lstStyle/>
                    <a:p>
                      <a:pPr marL="72000" algn="l" defTabSz="914400" rtl="0" eaLnBrk="1" fontAlgn="t" latinLnBrk="0" hangingPunct="1">
                        <a:lnSpc>
                          <a:spcPct val="100000"/>
                        </a:lnSpc>
                        <a:spcAft>
                          <a:spcPts val="0"/>
                        </a:spcAft>
                      </a:pPr>
                      <a:r>
                        <a:rPr lang="it-IT" sz="1600" b="1" i="0" u="none" strike="noStrike" kern="1200" dirty="0" smtClean="0">
                          <a:solidFill>
                            <a:srgbClr val="314697"/>
                          </a:solidFill>
                          <a:latin typeface="+mn-lt"/>
                          <a:ea typeface="+mn-ea"/>
                          <a:cs typeface="+mn-cs"/>
                        </a:rPr>
                        <a:t>Piano per il Sud dell'ICE</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t" latinLnBrk="0" hangingPunct="1">
                        <a:lnSpc>
                          <a:spcPct val="115000"/>
                        </a:lnSpc>
                        <a:spcAft>
                          <a:spcPts val="0"/>
                        </a:spcAft>
                      </a:pPr>
                      <a:r>
                        <a:rPr lang="it-IT" sz="1600" b="1" i="0" u="none" strike="noStrike" kern="1200" dirty="0" smtClean="0">
                          <a:solidFill>
                            <a:srgbClr val="314697"/>
                          </a:solidFill>
                          <a:latin typeface="+mn-lt"/>
                          <a:ea typeface="+mn-ea"/>
                          <a:cs typeface="+mn-cs"/>
                        </a:rPr>
                        <a:t>100,0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97827">
                <a:tc>
                  <a:txBody>
                    <a:bodyPr/>
                    <a:lstStyle/>
                    <a:p>
                      <a:pPr marL="72000" algn="l" defTabSz="914400" rtl="0" eaLnBrk="1" fontAlgn="t" latinLnBrk="0" hangingPunct="1">
                        <a:lnSpc>
                          <a:spcPct val="100000"/>
                        </a:lnSpc>
                        <a:spcAft>
                          <a:spcPts val="0"/>
                        </a:spcAft>
                      </a:pPr>
                      <a:r>
                        <a:rPr lang="it-IT" sz="1600" b="1" i="0" u="none" strike="noStrike" kern="1200" dirty="0" smtClean="0">
                          <a:solidFill>
                            <a:srgbClr val="314697"/>
                          </a:solidFill>
                          <a:latin typeface="+mn-lt"/>
                          <a:ea typeface="+mn-ea"/>
                          <a:cs typeface="+mn-cs"/>
                        </a:rPr>
                        <a:t>Contratti di sviluppo</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t" latinLnBrk="0" hangingPunct="1">
                        <a:lnSpc>
                          <a:spcPct val="115000"/>
                        </a:lnSpc>
                        <a:spcAft>
                          <a:spcPts val="0"/>
                        </a:spcAft>
                      </a:pPr>
                      <a:r>
                        <a:rPr lang="it-IT" sz="1600" b="1" i="0" u="none" strike="noStrike" kern="1200" dirty="0" smtClean="0">
                          <a:solidFill>
                            <a:srgbClr val="314697"/>
                          </a:solidFill>
                          <a:latin typeface="+mn-lt"/>
                          <a:ea typeface="+mn-ea"/>
                          <a:cs typeface="+mn-cs"/>
                        </a:rPr>
                        <a:t>90,0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97827">
                <a:tc>
                  <a:txBody>
                    <a:bodyPr/>
                    <a:lstStyle/>
                    <a:p>
                      <a:pPr marL="72000" algn="l" defTabSz="914400" rtl="0" eaLnBrk="1" fontAlgn="t" latinLnBrk="0" hangingPunct="1">
                        <a:lnSpc>
                          <a:spcPct val="100000"/>
                        </a:lnSpc>
                        <a:spcAft>
                          <a:spcPts val="0"/>
                        </a:spcAft>
                      </a:pPr>
                      <a:r>
                        <a:rPr lang="it-IT" sz="1600" b="1" i="0" u="none" strike="noStrike" kern="1200" dirty="0" smtClean="0">
                          <a:solidFill>
                            <a:srgbClr val="314697"/>
                          </a:solidFill>
                          <a:latin typeface="+mn-lt"/>
                          <a:ea typeface="+mn-ea"/>
                          <a:cs typeface="+mn-cs"/>
                        </a:rPr>
                        <a:t>Fondo di garanzia per le PMI (importi garantiti)</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t" latinLnBrk="0" hangingPunct="1">
                        <a:lnSpc>
                          <a:spcPct val="115000"/>
                        </a:lnSpc>
                        <a:spcAft>
                          <a:spcPts val="0"/>
                        </a:spcAft>
                      </a:pPr>
                      <a:r>
                        <a:rPr lang="it-IT" sz="1600" b="1" i="0" u="none" strike="noStrike" kern="1200" dirty="0" smtClean="0">
                          <a:solidFill>
                            <a:srgbClr val="314697"/>
                          </a:solidFill>
                          <a:latin typeface="+mn-lt"/>
                          <a:ea typeface="+mn-ea"/>
                          <a:cs typeface="+mn-cs"/>
                        </a:rPr>
                        <a:t>31,1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97827">
                <a:tc>
                  <a:txBody>
                    <a:bodyPr/>
                    <a:lstStyle/>
                    <a:p>
                      <a:pPr marL="72000" algn="l" defTabSz="914400" rtl="0" eaLnBrk="1" fontAlgn="t" latinLnBrk="0" hangingPunct="1">
                        <a:lnSpc>
                          <a:spcPct val="100000"/>
                        </a:lnSpc>
                        <a:spcAft>
                          <a:spcPts val="0"/>
                        </a:spcAft>
                      </a:pPr>
                      <a:r>
                        <a:rPr lang="it-IT" sz="1600" b="1" i="0" u="none" strike="noStrike" kern="1200" dirty="0" smtClean="0">
                          <a:solidFill>
                            <a:srgbClr val="FF0000"/>
                          </a:solidFill>
                          <a:latin typeface="+mn-lt"/>
                          <a:ea typeface="+mn-ea"/>
                          <a:cs typeface="+mn-cs"/>
                        </a:rPr>
                        <a:t>Agevolazioni per l’internazionalizzazione (a)</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t" latinLnBrk="0" hangingPunct="1">
                        <a:lnSpc>
                          <a:spcPct val="115000"/>
                        </a:lnSpc>
                        <a:spcAft>
                          <a:spcPts val="0"/>
                        </a:spcAft>
                      </a:pPr>
                      <a:r>
                        <a:rPr lang="it-IT" sz="1600" b="1" i="0" u="none" strike="noStrike" kern="1200" dirty="0" smtClean="0">
                          <a:solidFill>
                            <a:srgbClr val="FF0000"/>
                          </a:solidFill>
                          <a:latin typeface="+mn-lt"/>
                          <a:ea typeface="+mn-ea"/>
                          <a:cs typeface="+mn-cs"/>
                        </a:rPr>
                        <a:t>2,9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
        <p:nvSpPr>
          <p:cNvPr id="5185" name="Text Box 4"/>
          <p:cNvSpPr txBox="1">
            <a:spLocks noChangeArrowheads="1"/>
          </p:cNvSpPr>
          <p:nvPr/>
        </p:nvSpPr>
        <p:spPr bwMode="auto">
          <a:xfrm>
            <a:off x="198425" y="185715"/>
            <a:ext cx="8945575" cy="616991"/>
          </a:xfrm>
          <a:prstGeom prst="rect">
            <a:avLst/>
          </a:prstGeom>
          <a:noFill/>
          <a:ln w="9525">
            <a:noFill/>
            <a:round/>
            <a:headEnd/>
            <a:tailEnd/>
          </a:ln>
        </p:spPr>
        <p:txBody>
          <a:bodyPr wrap="square" lIns="78893" tIns="39447" rIns="78893" bIns="39447">
            <a:spAutoFit/>
          </a:bodyPr>
          <a:lstStyle/>
          <a:p>
            <a:pPr hangingPunct="0">
              <a:lnSpc>
                <a:spcPct val="97000"/>
              </a:lnSpc>
              <a:buClr>
                <a:srgbClr val="000000"/>
              </a:buClr>
              <a:buSzPct val="45000"/>
              <a:tabLst>
                <a:tab pos="0" algn="l"/>
                <a:tab pos="392065" algn="l"/>
                <a:tab pos="785716" algn="l"/>
                <a:tab pos="1179368" algn="l"/>
                <a:tab pos="1573018" algn="l"/>
                <a:tab pos="1966670" algn="l"/>
                <a:tab pos="2360321" algn="l"/>
                <a:tab pos="2753972" algn="l"/>
                <a:tab pos="3147624" algn="l"/>
                <a:tab pos="3542862" algn="l"/>
                <a:tab pos="3936514" algn="l"/>
                <a:tab pos="4330164" algn="l"/>
                <a:tab pos="4723816" algn="l"/>
                <a:tab pos="5117467" algn="l"/>
                <a:tab pos="5511119" algn="l"/>
                <a:tab pos="5904770" algn="l"/>
                <a:tab pos="6298421" algn="l"/>
                <a:tab pos="6692072" algn="l"/>
                <a:tab pos="7087311" algn="l"/>
                <a:tab pos="7480963" algn="l"/>
                <a:tab pos="7874614" algn="l"/>
              </a:tabLst>
            </a:pPr>
            <a:r>
              <a:rPr lang="it-IT" b="1" dirty="0">
                <a:solidFill>
                  <a:srgbClr val="314697"/>
                </a:solidFill>
              </a:rPr>
              <a:t>Tab. </a:t>
            </a:r>
            <a:r>
              <a:rPr lang="it-IT" b="1" dirty="0" smtClean="0">
                <a:solidFill>
                  <a:srgbClr val="314697"/>
                </a:solidFill>
              </a:rPr>
              <a:t>15. Quote % di accesso del Mezzogiorno ai principali interventi di rilievo per la politica industriale </a:t>
            </a:r>
            <a:endParaRPr lang="it-IT" b="1" dirty="0">
              <a:solidFill>
                <a:srgbClr val="314697"/>
              </a:solidFill>
            </a:endParaRPr>
          </a:p>
        </p:txBody>
      </p:sp>
      <p:sp>
        <p:nvSpPr>
          <p:cNvPr id="4" name="Text Box 4"/>
          <p:cNvSpPr txBox="1">
            <a:spLocks noChangeArrowheads="1"/>
          </p:cNvSpPr>
          <p:nvPr/>
        </p:nvSpPr>
        <p:spPr bwMode="auto">
          <a:xfrm>
            <a:off x="395288" y="6133858"/>
            <a:ext cx="8748712" cy="572300"/>
          </a:xfrm>
          <a:prstGeom prst="rect">
            <a:avLst/>
          </a:prstGeom>
          <a:noFill/>
          <a:ln w="9525">
            <a:noFill/>
            <a:round/>
            <a:headEnd/>
            <a:tailEnd/>
          </a:ln>
        </p:spPr>
        <p:txBody>
          <a:bodyPr lIns="78893" tIns="39447" rIns="78893" bIns="39447">
            <a:spAutoFit/>
          </a:bodyPr>
          <a:lstStyle/>
          <a:p>
            <a:pPr hangingPunct="0">
              <a:lnSpc>
                <a:spcPct val="97000"/>
              </a:lnSpc>
              <a:buClr>
                <a:srgbClr val="000000"/>
              </a:buClr>
              <a:buSzPct val="45000"/>
              <a:tabLst>
                <a:tab pos="0" algn="l"/>
                <a:tab pos="392065" algn="l"/>
                <a:tab pos="785716" algn="l"/>
                <a:tab pos="1179368" algn="l"/>
                <a:tab pos="1573018" algn="l"/>
                <a:tab pos="1966670" algn="l"/>
                <a:tab pos="2360321" algn="l"/>
                <a:tab pos="2753972" algn="l"/>
                <a:tab pos="3147624" algn="l"/>
                <a:tab pos="3542862" algn="l"/>
                <a:tab pos="3936514" algn="l"/>
                <a:tab pos="4330164" algn="l"/>
                <a:tab pos="4723816" algn="l"/>
                <a:tab pos="5117467" algn="l"/>
                <a:tab pos="5511119" algn="l"/>
                <a:tab pos="5904770" algn="l"/>
                <a:tab pos="6298421" algn="l"/>
                <a:tab pos="6692072" algn="l"/>
                <a:tab pos="7087311" algn="l"/>
                <a:tab pos="7480963" algn="l"/>
                <a:tab pos="7874614" algn="l"/>
              </a:tabLst>
            </a:pPr>
            <a:r>
              <a:rPr lang="it-IT" sz="1100" b="1" dirty="0" smtClean="0">
                <a:solidFill>
                  <a:srgbClr val="314697"/>
                </a:solidFill>
              </a:rPr>
              <a:t>(a) L. 1083/1954 (Contributo per le esportazioni); L. 394/1981 (Contributi a Consorzi per sostegno alle esportazioni; L. 49/1987 (Società miste all’estero); L. 83/1989 (Consorzi import-export); L.100/1990  e L. 19/1991 (Crediti agevolati per imprese miste all’estero); </a:t>
            </a:r>
            <a:r>
              <a:rPr lang="it-IT" sz="1100" b="1" dirty="0" err="1" smtClean="0">
                <a:solidFill>
                  <a:srgbClr val="314697"/>
                </a:solidFill>
              </a:rPr>
              <a:t>D.Lgs.</a:t>
            </a:r>
            <a:r>
              <a:rPr lang="it-IT" sz="1100" b="1" dirty="0" smtClean="0">
                <a:solidFill>
                  <a:srgbClr val="314697"/>
                </a:solidFill>
              </a:rPr>
              <a:t> 1431998 (Credito agevolato all’esportazione); L. 133/2008 (Sostegno all’inserimento nei mercati esteri).</a:t>
            </a:r>
            <a:endParaRPr lang="it-IT" sz="1100" b="1" dirty="0">
              <a:solidFill>
                <a:srgbClr val="314697"/>
              </a:solidFill>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3"/>
          <p:cNvSpPr>
            <a:spLocks noGrp="1" noChangeArrowheads="1"/>
          </p:cNvSpPr>
          <p:nvPr>
            <p:ph type="body" idx="1"/>
          </p:nvPr>
        </p:nvSpPr>
        <p:spPr>
          <a:xfrm>
            <a:off x="585774" y="1188737"/>
            <a:ext cx="7973677" cy="4682591"/>
          </a:xfrm>
        </p:spPr>
        <p:txBody>
          <a:bodyPr/>
          <a:lstStyle/>
          <a:p>
            <a:pPr>
              <a:lnSpc>
                <a:spcPct val="80000"/>
              </a:lnSpc>
              <a:defRPr/>
            </a:pPr>
            <a:endParaRPr lang="it-IT" sz="700" dirty="0" smtClean="0">
              <a:solidFill>
                <a:srgbClr val="314697"/>
              </a:solidFill>
            </a:endParaRPr>
          </a:p>
          <a:p>
            <a:pPr marL="469024" indent="-313147">
              <a:spcBef>
                <a:spcPts val="526"/>
              </a:spcBef>
              <a:spcAft>
                <a:spcPts val="526"/>
              </a:spcAft>
              <a:buClr>
                <a:srgbClr val="314697"/>
              </a:buClr>
              <a:buSzPct val="100000"/>
              <a:buFont typeface="Times New Roman" pitchFamily="18" charset="0"/>
              <a:buChar char="●"/>
              <a:defRPr/>
            </a:pPr>
            <a:r>
              <a:rPr lang="it-IT" sz="1800" b="1" dirty="0" smtClean="0">
                <a:solidFill>
                  <a:srgbClr val="FF0000"/>
                </a:solidFill>
              </a:rPr>
              <a:t>Fondo Italiano di Investimento e Fondo Strategico Italiano</a:t>
            </a:r>
            <a:r>
              <a:rPr lang="it-IT" sz="1800" b="1" dirty="0" smtClean="0">
                <a:solidFill>
                  <a:srgbClr val="314697"/>
                </a:solidFill>
              </a:rPr>
              <a:t>: introduzione di canali di accesso riservati alle imprese meridionali</a:t>
            </a:r>
          </a:p>
          <a:p>
            <a:pPr marL="469024" indent="-313147">
              <a:spcBef>
                <a:spcPts val="526"/>
              </a:spcBef>
              <a:spcAft>
                <a:spcPts val="526"/>
              </a:spcAft>
              <a:buClr>
                <a:srgbClr val="314697"/>
              </a:buClr>
              <a:buSzPct val="100000"/>
              <a:buFont typeface="Times New Roman" pitchFamily="18" charset="0"/>
              <a:buChar char="●"/>
              <a:defRPr/>
            </a:pPr>
            <a:r>
              <a:rPr lang="it-IT" sz="1800" b="1" dirty="0" smtClean="0">
                <a:solidFill>
                  <a:srgbClr val="314697"/>
                </a:solidFill>
              </a:rPr>
              <a:t>Istituzione di </a:t>
            </a:r>
            <a:r>
              <a:rPr lang="it-IT" sz="1800" b="1" dirty="0" smtClean="0">
                <a:solidFill>
                  <a:srgbClr val="FF0000"/>
                </a:solidFill>
              </a:rPr>
              <a:t>fondi di finanza innovativa</a:t>
            </a:r>
            <a:r>
              <a:rPr lang="it-IT" sz="1800" b="1" dirty="0" smtClean="0">
                <a:solidFill>
                  <a:srgbClr val="314697"/>
                </a:solidFill>
              </a:rPr>
              <a:t> specifici per il Sud</a:t>
            </a:r>
          </a:p>
          <a:p>
            <a:pPr marL="469024" indent="-313147">
              <a:spcBef>
                <a:spcPts val="526"/>
              </a:spcBef>
              <a:spcAft>
                <a:spcPts val="526"/>
              </a:spcAft>
              <a:buClr>
                <a:srgbClr val="314697"/>
              </a:buClr>
              <a:buSzPct val="100000"/>
              <a:buFont typeface="Times New Roman" pitchFamily="18" charset="0"/>
              <a:buChar char="●"/>
              <a:defRPr/>
            </a:pPr>
            <a:r>
              <a:rPr lang="it-IT" sz="1800" b="1" dirty="0" smtClean="0">
                <a:solidFill>
                  <a:srgbClr val="FF0000"/>
                </a:solidFill>
              </a:rPr>
              <a:t>Contratti di rete</a:t>
            </a:r>
            <a:r>
              <a:rPr lang="it-IT" sz="1800" b="1" dirty="0" smtClean="0">
                <a:solidFill>
                  <a:srgbClr val="314697"/>
                </a:solidFill>
              </a:rPr>
              <a:t>: ripristino delle agevolazioni fiscali e misure aggiuntive nei POR </a:t>
            </a:r>
            <a:r>
              <a:rPr lang="it-IT" sz="1800" b="1" dirty="0" err="1" smtClean="0">
                <a:solidFill>
                  <a:srgbClr val="314697"/>
                </a:solidFill>
              </a:rPr>
              <a:t>2014-2020</a:t>
            </a:r>
            <a:r>
              <a:rPr lang="it-IT" sz="1800" b="1" dirty="0" smtClean="0">
                <a:solidFill>
                  <a:srgbClr val="314697"/>
                </a:solidFill>
              </a:rPr>
              <a:t> delle Regioni meridionali</a:t>
            </a:r>
          </a:p>
          <a:p>
            <a:pPr marL="469024" indent="-313147">
              <a:spcBef>
                <a:spcPts val="526"/>
              </a:spcBef>
              <a:spcAft>
                <a:spcPts val="526"/>
              </a:spcAft>
              <a:buClr>
                <a:srgbClr val="314697"/>
              </a:buClr>
              <a:buSzPct val="100000"/>
              <a:buFont typeface="Times New Roman" pitchFamily="18" charset="0"/>
              <a:buChar char="●"/>
              <a:defRPr/>
            </a:pPr>
            <a:r>
              <a:rPr lang="it-IT" sz="1800" b="1" dirty="0" smtClean="0">
                <a:solidFill>
                  <a:srgbClr val="314697"/>
                </a:solidFill>
              </a:rPr>
              <a:t>Rafforzamento dei </a:t>
            </a:r>
            <a:r>
              <a:rPr lang="it-IT" sz="1800" b="1" dirty="0" smtClean="0">
                <a:solidFill>
                  <a:srgbClr val="FF0000"/>
                </a:solidFill>
              </a:rPr>
              <a:t>Cluster tecnologici</a:t>
            </a:r>
            <a:r>
              <a:rPr lang="it-IT" sz="1800" b="1" dirty="0" smtClean="0">
                <a:solidFill>
                  <a:srgbClr val="314697"/>
                </a:solidFill>
              </a:rPr>
              <a:t> del Sud, sul modello degli “Istituti </a:t>
            </a:r>
            <a:r>
              <a:rPr lang="it-IT" sz="1800" b="1" i="1" dirty="0" err="1" smtClean="0">
                <a:solidFill>
                  <a:srgbClr val="314697"/>
                </a:solidFill>
              </a:rPr>
              <a:t>Fraunhofer</a:t>
            </a:r>
            <a:r>
              <a:rPr lang="it-IT" sz="1800" b="1" dirty="0" smtClean="0">
                <a:solidFill>
                  <a:srgbClr val="314697"/>
                </a:solidFill>
              </a:rPr>
              <a:t>” tedeschi e degli “Istituti per l’Innovazione” statunitensi </a:t>
            </a:r>
          </a:p>
          <a:p>
            <a:pPr marL="469024" indent="-313147">
              <a:spcBef>
                <a:spcPts val="526"/>
              </a:spcBef>
              <a:spcAft>
                <a:spcPts val="526"/>
              </a:spcAft>
              <a:buClr>
                <a:srgbClr val="314697"/>
              </a:buClr>
              <a:buSzPct val="100000"/>
              <a:buFont typeface="Times New Roman" pitchFamily="18" charset="0"/>
              <a:buChar char="●"/>
              <a:defRPr/>
            </a:pPr>
            <a:r>
              <a:rPr lang="it-IT" sz="1800" b="1" dirty="0" smtClean="0">
                <a:solidFill>
                  <a:srgbClr val="314697"/>
                </a:solidFill>
              </a:rPr>
              <a:t>Introduzione di canali di accesso privilegiati per le PMI del Sud nelle misure di sostegno al </a:t>
            </a:r>
            <a:r>
              <a:rPr lang="it-IT" sz="1800" b="1" dirty="0" smtClean="0">
                <a:solidFill>
                  <a:srgbClr val="FF0000"/>
                </a:solidFill>
              </a:rPr>
              <a:t>credito per l’</a:t>
            </a:r>
            <a:r>
              <a:rPr lang="it-IT" sz="1800" b="1" i="1" dirty="0" smtClean="0">
                <a:solidFill>
                  <a:srgbClr val="FF0000"/>
                </a:solidFill>
              </a:rPr>
              <a:t>export</a:t>
            </a:r>
            <a:r>
              <a:rPr lang="it-IT" sz="1800" b="1" dirty="0" smtClean="0">
                <a:solidFill>
                  <a:srgbClr val="314697"/>
                </a:solidFill>
              </a:rPr>
              <a:t> e in quelle previste dal </a:t>
            </a:r>
            <a:r>
              <a:rPr lang="it-IT" sz="1800" b="1" dirty="0" smtClean="0">
                <a:solidFill>
                  <a:srgbClr val="FF0000"/>
                </a:solidFill>
              </a:rPr>
              <a:t>"Piano straordinario per la promozione del </a:t>
            </a:r>
            <a:r>
              <a:rPr lang="it-IT" sz="1800" b="1" i="1" dirty="0" err="1" smtClean="0">
                <a:solidFill>
                  <a:srgbClr val="FF0000"/>
                </a:solidFill>
              </a:rPr>
              <a:t>made</a:t>
            </a:r>
            <a:r>
              <a:rPr lang="it-IT" sz="1800" b="1" i="1" dirty="0" smtClean="0">
                <a:solidFill>
                  <a:srgbClr val="FF0000"/>
                </a:solidFill>
              </a:rPr>
              <a:t> in Italy</a:t>
            </a:r>
            <a:r>
              <a:rPr lang="it-IT" sz="1800" b="1" dirty="0" smtClean="0">
                <a:solidFill>
                  <a:srgbClr val="FF0000"/>
                </a:solidFill>
              </a:rPr>
              <a:t>”</a:t>
            </a:r>
            <a:r>
              <a:rPr lang="it-IT" sz="1800" b="1" dirty="0" smtClean="0">
                <a:solidFill>
                  <a:srgbClr val="314697"/>
                </a:solidFill>
              </a:rPr>
              <a:t> (es. </a:t>
            </a:r>
            <a:r>
              <a:rPr lang="it-IT" sz="1800" b="1" i="1" dirty="0" smtClean="0">
                <a:solidFill>
                  <a:srgbClr val="314697"/>
                </a:solidFill>
              </a:rPr>
              <a:t>voucher</a:t>
            </a:r>
            <a:r>
              <a:rPr lang="it-IT" sz="1800" b="1" dirty="0" smtClean="0">
                <a:solidFill>
                  <a:srgbClr val="314697"/>
                </a:solidFill>
              </a:rPr>
              <a:t> per l'assunzione di </a:t>
            </a:r>
            <a:r>
              <a:rPr lang="it-IT" sz="1800" b="1" i="1" dirty="0" err="1" smtClean="0">
                <a:solidFill>
                  <a:srgbClr val="314697"/>
                </a:solidFill>
              </a:rPr>
              <a:t>Temporary</a:t>
            </a:r>
            <a:r>
              <a:rPr lang="it-IT" sz="1800" b="1" i="1" dirty="0" smtClean="0">
                <a:solidFill>
                  <a:srgbClr val="314697"/>
                </a:solidFill>
              </a:rPr>
              <a:t> Export Manager</a:t>
            </a:r>
            <a:r>
              <a:rPr lang="it-IT" sz="1800" b="1" dirty="0" smtClean="0">
                <a:solidFill>
                  <a:srgbClr val="314697"/>
                </a:solidFill>
              </a:rPr>
              <a:t>)</a:t>
            </a:r>
          </a:p>
          <a:p>
            <a:pPr marL="469024" indent="-313147">
              <a:spcBef>
                <a:spcPts val="526"/>
              </a:spcBef>
              <a:spcAft>
                <a:spcPts val="526"/>
              </a:spcAft>
              <a:buClr>
                <a:srgbClr val="314697"/>
              </a:buClr>
              <a:buSzPct val="100000"/>
              <a:buFont typeface="Times New Roman" pitchFamily="18" charset="0"/>
              <a:buChar char="●"/>
              <a:defRPr/>
            </a:pPr>
            <a:r>
              <a:rPr lang="it-IT" sz="1800" b="1" dirty="0" smtClean="0">
                <a:solidFill>
                  <a:srgbClr val="314697"/>
                </a:solidFill>
              </a:rPr>
              <a:t>Estensione del </a:t>
            </a:r>
            <a:r>
              <a:rPr lang="it-IT" sz="1800" b="1" dirty="0" smtClean="0">
                <a:solidFill>
                  <a:srgbClr val="FF0000"/>
                </a:solidFill>
              </a:rPr>
              <a:t>“Piano per il Sud”</a:t>
            </a:r>
            <a:r>
              <a:rPr lang="it-IT" sz="1800" b="1" dirty="0" smtClean="0">
                <a:solidFill>
                  <a:srgbClr val="314697"/>
                </a:solidFill>
              </a:rPr>
              <a:t> dell’ICE a tutte le regioni meridionali</a:t>
            </a:r>
          </a:p>
        </p:txBody>
      </p:sp>
      <p:sp>
        <p:nvSpPr>
          <p:cNvPr id="14339" name="Text Box 4"/>
          <p:cNvSpPr txBox="1">
            <a:spLocks noChangeArrowheads="1"/>
          </p:cNvSpPr>
          <p:nvPr/>
        </p:nvSpPr>
        <p:spPr bwMode="auto">
          <a:xfrm>
            <a:off x="255569" y="559016"/>
            <a:ext cx="8451763" cy="363278"/>
          </a:xfrm>
          <a:prstGeom prst="rect">
            <a:avLst/>
          </a:prstGeom>
          <a:noFill/>
          <a:ln w="9525">
            <a:noFill/>
            <a:round/>
            <a:headEnd/>
            <a:tailEnd/>
          </a:ln>
        </p:spPr>
        <p:txBody>
          <a:bodyPr wrap="square"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sz="1900" b="1" dirty="0">
                <a:solidFill>
                  <a:srgbClr val="314697"/>
                </a:solidFill>
              </a:rPr>
              <a:t>Fig. </a:t>
            </a:r>
            <a:r>
              <a:rPr lang="it-IT" sz="1900" b="1" dirty="0" smtClean="0">
                <a:solidFill>
                  <a:srgbClr val="314697"/>
                </a:solidFill>
              </a:rPr>
              <a:t>16. Politica industriale per il Sud: alcuni primi interventi </a:t>
            </a:r>
            <a:r>
              <a:rPr lang="it-IT" sz="1900" b="1" dirty="0">
                <a:solidFill>
                  <a:srgbClr val="314697"/>
                </a:solidFill>
              </a:rPr>
              <a:t>per ripartire</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asellaDiTesto 11"/>
          <p:cNvSpPr txBox="1">
            <a:spLocks noChangeArrowheads="1"/>
          </p:cNvSpPr>
          <p:nvPr/>
        </p:nvSpPr>
        <p:spPr bwMode="auto">
          <a:xfrm>
            <a:off x="3278806" y="1653811"/>
            <a:ext cx="2709937" cy="619558"/>
          </a:xfrm>
          <a:prstGeom prst="rect">
            <a:avLst/>
          </a:prstGeom>
          <a:noFill/>
          <a:ln w="9525">
            <a:noFill/>
            <a:miter lim="800000"/>
            <a:headEnd/>
            <a:tailEnd/>
          </a:ln>
        </p:spPr>
        <p:txBody>
          <a:bodyPr lIns="80165" tIns="40083" rIns="80165" bIns="40083">
            <a:spAutoFit/>
          </a:bodyPr>
          <a:lstStyle/>
          <a:p>
            <a:pPr algn="ctr"/>
            <a:r>
              <a:rPr lang="it-IT" sz="3500" b="1" dirty="0">
                <a:solidFill>
                  <a:srgbClr val="314697"/>
                </a:solidFill>
              </a:rPr>
              <a:t>2008 - </a:t>
            </a:r>
            <a:r>
              <a:rPr lang="it-IT" sz="3500" b="1" dirty="0" smtClean="0">
                <a:solidFill>
                  <a:srgbClr val="314697"/>
                </a:solidFill>
              </a:rPr>
              <a:t>2014</a:t>
            </a:r>
            <a:endParaRPr lang="it-IT" sz="3500" b="1" dirty="0">
              <a:solidFill>
                <a:srgbClr val="314697"/>
              </a:solidFill>
            </a:endParaRPr>
          </a:p>
        </p:txBody>
      </p:sp>
      <p:sp>
        <p:nvSpPr>
          <p:cNvPr id="10243" name="CasellaDiTesto 13"/>
          <p:cNvSpPr txBox="1">
            <a:spLocks noChangeArrowheads="1"/>
          </p:cNvSpPr>
          <p:nvPr/>
        </p:nvSpPr>
        <p:spPr bwMode="auto">
          <a:xfrm>
            <a:off x="1246354" y="2159926"/>
            <a:ext cx="6712388" cy="681113"/>
          </a:xfrm>
          <a:prstGeom prst="rect">
            <a:avLst/>
          </a:prstGeom>
          <a:noFill/>
          <a:ln w="9525">
            <a:noFill/>
            <a:miter lim="800000"/>
            <a:headEnd/>
            <a:tailEnd/>
          </a:ln>
        </p:spPr>
        <p:txBody>
          <a:bodyPr lIns="80165" tIns="40083" rIns="80165" bIns="40083">
            <a:spAutoFit/>
          </a:bodyPr>
          <a:lstStyle/>
          <a:p>
            <a:pPr algn="ctr"/>
            <a:r>
              <a:rPr lang="it-IT" sz="3900" b="1" dirty="0">
                <a:solidFill>
                  <a:srgbClr val="FF0000"/>
                </a:solidFill>
              </a:rPr>
              <a:t>- </a:t>
            </a:r>
            <a:r>
              <a:rPr lang="it-IT" sz="3900" b="1" dirty="0" smtClean="0">
                <a:solidFill>
                  <a:srgbClr val="FF0000"/>
                </a:solidFill>
              </a:rPr>
              <a:t>811.430 </a:t>
            </a:r>
            <a:r>
              <a:rPr lang="it-IT" sz="3900" b="1" dirty="0">
                <a:solidFill>
                  <a:srgbClr val="FF0000"/>
                </a:solidFill>
              </a:rPr>
              <a:t>in Italia</a:t>
            </a:r>
          </a:p>
        </p:txBody>
      </p:sp>
      <p:sp>
        <p:nvSpPr>
          <p:cNvPr id="4" name="Rettangolo 3"/>
          <p:cNvSpPr>
            <a:spLocks noChangeAspect="1"/>
          </p:cNvSpPr>
          <p:nvPr/>
        </p:nvSpPr>
        <p:spPr bwMode="auto">
          <a:xfrm>
            <a:off x="611560" y="2996952"/>
            <a:ext cx="2189541" cy="1438350"/>
          </a:xfrm>
          <a:prstGeom prst="rect">
            <a:avLst/>
          </a:prstGeom>
          <a:solidFill>
            <a:srgbClr val="0066CC"/>
          </a:solidFill>
          <a:ln w="635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80165" tIns="40083" rIns="80165" bIns="40083" anchor="ctr"/>
          <a:lstStyle/>
          <a:p>
            <a:pPr algn="ctr" hangingPunct="0">
              <a:lnSpc>
                <a:spcPct val="93000"/>
              </a:lnSpc>
              <a:buClr>
                <a:srgbClr val="000000"/>
              </a:buClr>
              <a:buSzPct val="45000"/>
              <a:buFont typeface="StarSymbol" charset="0"/>
              <a:buNone/>
              <a:defRPr/>
            </a:pPr>
            <a:r>
              <a:rPr lang="it-IT" sz="2500" b="1" dirty="0" err="1" smtClean="0">
                <a:solidFill>
                  <a:srgbClr val="FF0000"/>
                </a:solidFill>
                <a:latin typeface="Arial" charset="0"/>
              </a:rPr>
              <a:t>-575</a:t>
            </a:r>
            <a:r>
              <a:rPr lang="it-IT" sz="2500" b="1" dirty="0" smtClean="0">
                <a:solidFill>
                  <a:srgbClr val="FF0000"/>
                </a:solidFill>
                <a:latin typeface="Arial" charset="0"/>
              </a:rPr>
              <a:t>.787</a:t>
            </a:r>
            <a:endParaRPr lang="it-IT" sz="2500" b="1" dirty="0">
              <a:solidFill>
                <a:srgbClr val="FF0000"/>
              </a:solidFill>
              <a:latin typeface="Arial" charset="0"/>
            </a:endParaRPr>
          </a:p>
          <a:p>
            <a:pPr algn="ctr" hangingPunct="0">
              <a:lnSpc>
                <a:spcPct val="93000"/>
              </a:lnSpc>
              <a:buClr>
                <a:srgbClr val="000000"/>
              </a:buClr>
              <a:buSzPct val="45000"/>
              <a:buFont typeface="StarSymbol" charset="0"/>
              <a:buNone/>
              <a:defRPr/>
            </a:pPr>
            <a:r>
              <a:rPr lang="it-IT" sz="2500" b="1" dirty="0">
                <a:solidFill>
                  <a:srgbClr val="FF0000"/>
                </a:solidFill>
                <a:latin typeface="Arial" charset="0"/>
              </a:rPr>
              <a:t>al </a:t>
            </a:r>
            <a:r>
              <a:rPr lang="it-IT" sz="2500" b="1" dirty="0" smtClean="0">
                <a:solidFill>
                  <a:srgbClr val="FF0000"/>
                </a:solidFill>
                <a:latin typeface="Arial" charset="0"/>
              </a:rPr>
              <a:t>SUD</a:t>
            </a:r>
          </a:p>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(-9,0%)</a:t>
            </a:r>
            <a:endParaRPr lang="it-IT" sz="2500" b="1" dirty="0">
              <a:solidFill>
                <a:srgbClr val="FF0000"/>
              </a:solidFill>
              <a:latin typeface="Arial" charset="0"/>
            </a:endParaRPr>
          </a:p>
        </p:txBody>
      </p:sp>
      <p:sp>
        <p:nvSpPr>
          <p:cNvPr id="5" name="Rettangolo 4"/>
          <p:cNvSpPr>
            <a:spLocks noChangeAspect="1"/>
          </p:cNvSpPr>
          <p:nvPr/>
        </p:nvSpPr>
        <p:spPr bwMode="auto">
          <a:xfrm>
            <a:off x="6156176" y="2996952"/>
            <a:ext cx="2120308" cy="1378275"/>
          </a:xfrm>
          <a:prstGeom prst="rect">
            <a:avLst/>
          </a:prstGeom>
          <a:solidFill>
            <a:srgbClr val="0066CC"/>
          </a:solidFill>
          <a:ln w="635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80165" tIns="40083" rIns="80165" bIns="40083" anchor="ctr"/>
          <a:lstStyle/>
          <a:p>
            <a:pPr algn="ctr" hangingPunct="0">
              <a:lnSpc>
                <a:spcPct val="93000"/>
              </a:lnSpc>
              <a:buClr>
                <a:srgbClr val="000000"/>
              </a:buClr>
              <a:buSzPct val="45000"/>
              <a:buFont typeface="StarSymbol" charset="0"/>
              <a:buNone/>
              <a:defRPr/>
            </a:pPr>
            <a:r>
              <a:rPr lang="it-IT" sz="2500" b="1" dirty="0" err="1" smtClean="0">
                <a:solidFill>
                  <a:srgbClr val="FF0000"/>
                </a:solidFill>
                <a:latin typeface="Arial" charset="0"/>
              </a:rPr>
              <a:t>-235</a:t>
            </a:r>
            <a:r>
              <a:rPr lang="it-IT" sz="2500" b="1" dirty="0" smtClean="0">
                <a:solidFill>
                  <a:srgbClr val="FF0000"/>
                </a:solidFill>
                <a:latin typeface="Arial" charset="0"/>
              </a:rPr>
              <a:t>.643</a:t>
            </a:r>
            <a:endParaRPr lang="it-IT" sz="2500" b="1" dirty="0">
              <a:solidFill>
                <a:srgbClr val="FF0000"/>
              </a:solidFill>
              <a:latin typeface="Arial" charset="0"/>
            </a:endParaRPr>
          </a:p>
          <a:p>
            <a:pPr algn="ctr" hangingPunct="0">
              <a:lnSpc>
                <a:spcPct val="93000"/>
              </a:lnSpc>
              <a:buClr>
                <a:srgbClr val="000000"/>
              </a:buClr>
              <a:buSzPct val="45000"/>
              <a:buFont typeface="StarSymbol" charset="0"/>
              <a:buNone/>
              <a:defRPr/>
            </a:pPr>
            <a:r>
              <a:rPr lang="it-IT" sz="2500" b="1" dirty="0">
                <a:solidFill>
                  <a:srgbClr val="FF0000"/>
                </a:solidFill>
                <a:latin typeface="Arial" charset="0"/>
              </a:rPr>
              <a:t>al </a:t>
            </a:r>
            <a:r>
              <a:rPr lang="it-IT" sz="2500" b="1" dirty="0" smtClean="0">
                <a:solidFill>
                  <a:srgbClr val="FF0000"/>
                </a:solidFill>
                <a:latin typeface="Arial" charset="0"/>
              </a:rPr>
              <a:t>NORD</a:t>
            </a:r>
          </a:p>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(-1,4%)</a:t>
            </a:r>
            <a:endParaRPr lang="it-IT" sz="2500" b="1" dirty="0">
              <a:solidFill>
                <a:srgbClr val="FF0000"/>
              </a:solidFill>
              <a:latin typeface="Arial" charset="0"/>
            </a:endParaRPr>
          </a:p>
        </p:txBody>
      </p:sp>
      <p:sp>
        <p:nvSpPr>
          <p:cNvPr id="6" name="Rettangolo 5"/>
          <p:cNvSpPr>
            <a:spLocks noChangeAspect="1"/>
          </p:cNvSpPr>
          <p:nvPr/>
        </p:nvSpPr>
        <p:spPr bwMode="auto">
          <a:xfrm>
            <a:off x="611560" y="4653136"/>
            <a:ext cx="2160240" cy="1797938"/>
          </a:xfrm>
          <a:prstGeom prst="rect">
            <a:avLst/>
          </a:prstGeom>
          <a:solidFill>
            <a:srgbClr val="0066CC"/>
          </a:solidFill>
          <a:ln w="635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80165" tIns="40083" rIns="80165" bIns="40083" anchor="ctr"/>
          <a:lstStyle/>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26,3% </a:t>
            </a:r>
            <a:endParaRPr lang="it-IT" sz="2500" b="1" dirty="0">
              <a:solidFill>
                <a:srgbClr val="FF0000"/>
              </a:solidFill>
              <a:latin typeface="Arial" charset="0"/>
            </a:endParaRPr>
          </a:p>
          <a:p>
            <a:pPr algn="ctr" hangingPunct="0">
              <a:lnSpc>
                <a:spcPct val="93000"/>
              </a:lnSpc>
              <a:buClr>
                <a:srgbClr val="000000"/>
              </a:buClr>
              <a:buSzPct val="45000"/>
              <a:buFont typeface="StarSymbol" charset="0"/>
              <a:buNone/>
              <a:defRPr/>
            </a:pPr>
            <a:r>
              <a:rPr lang="it-IT" sz="2500" b="1" dirty="0">
                <a:solidFill>
                  <a:srgbClr val="FF0000"/>
                </a:solidFill>
                <a:latin typeface="Arial" charset="0"/>
              </a:rPr>
              <a:t>occupati</a:t>
            </a:r>
          </a:p>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71,0% </a:t>
            </a:r>
            <a:endParaRPr lang="it-IT" sz="2500" b="1" dirty="0">
              <a:solidFill>
                <a:srgbClr val="FF0000"/>
              </a:solidFill>
              <a:latin typeface="Arial" charset="0"/>
            </a:endParaRPr>
          </a:p>
          <a:p>
            <a:pPr algn="ctr" hangingPunct="0">
              <a:lnSpc>
                <a:spcPct val="93000"/>
              </a:lnSpc>
              <a:buClr>
                <a:srgbClr val="000000"/>
              </a:buClr>
              <a:buSzPct val="45000"/>
              <a:buFont typeface="StarSymbol" charset="0"/>
              <a:buNone/>
              <a:defRPr/>
            </a:pPr>
            <a:r>
              <a:rPr lang="it-IT" sz="2500" b="1" dirty="0">
                <a:solidFill>
                  <a:srgbClr val="FF0000"/>
                </a:solidFill>
                <a:latin typeface="Arial" charset="0"/>
              </a:rPr>
              <a:t>perdite</a:t>
            </a:r>
          </a:p>
        </p:txBody>
      </p:sp>
      <p:sp>
        <p:nvSpPr>
          <p:cNvPr id="7" name="Rettangolo 6"/>
          <p:cNvSpPr>
            <a:spLocks noChangeAspect="1"/>
          </p:cNvSpPr>
          <p:nvPr/>
        </p:nvSpPr>
        <p:spPr bwMode="auto">
          <a:xfrm>
            <a:off x="6156176" y="4581128"/>
            <a:ext cx="2160240" cy="1800990"/>
          </a:xfrm>
          <a:prstGeom prst="rect">
            <a:avLst/>
          </a:prstGeom>
          <a:solidFill>
            <a:srgbClr val="0066CC"/>
          </a:solidFill>
          <a:ln w="635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80165" tIns="40083" rIns="80165" bIns="40083" anchor="ctr"/>
          <a:lstStyle/>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73,7% </a:t>
            </a:r>
            <a:endParaRPr lang="it-IT" sz="2500" b="1" dirty="0">
              <a:solidFill>
                <a:srgbClr val="FF0000"/>
              </a:solidFill>
              <a:latin typeface="Arial" charset="0"/>
            </a:endParaRPr>
          </a:p>
          <a:p>
            <a:pPr algn="ctr" hangingPunct="0">
              <a:lnSpc>
                <a:spcPct val="93000"/>
              </a:lnSpc>
              <a:buClr>
                <a:srgbClr val="000000"/>
              </a:buClr>
              <a:buSzPct val="45000"/>
              <a:buFont typeface="StarSymbol" charset="0"/>
              <a:buNone/>
              <a:defRPr/>
            </a:pPr>
            <a:r>
              <a:rPr lang="it-IT" sz="2500" b="1" dirty="0">
                <a:solidFill>
                  <a:srgbClr val="FF0000"/>
                </a:solidFill>
                <a:latin typeface="Arial" charset="0"/>
              </a:rPr>
              <a:t>occupati</a:t>
            </a:r>
          </a:p>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29,0% </a:t>
            </a:r>
            <a:endParaRPr lang="it-IT" sz="2500" b="1" dirty="0">
              <a:solidFill>
                <a:srgbClr val="FF0000"/>
              </a:solidFill>
              <a:latin typeface="Arial" charset="0"/>
            </a:endParaRPr>
          </a:p>
          <a:p>
            <a:pPr algn="ctr" hangingPunct="0">
              <a:lnSpc>
                <a:spcPct val="93000"/>
              </a:lnSpc>
              <a:buClr>
                <a:srgbClr val="000000"/>
              </a:buClr>
              <a:buSzPct val="45000"/>
              <a:buFont typeface="StarSymbol" charset="0"/>
              <a:buNone/>
              <a:defRPr/>
            </a:pPr>
            <a:r>
              <a:rPr lang="it-IT" sz="2500" b="1" dirty="0">
                <a:solidFill>
                  <a:srgbClr val="FF0000"/>
                </a:solidFill>
                <a:latin typeface="Arial" charset="0"/>
              </a:rPr>
              <a:t>perdite</a:t>
            </a:r>
          </a:p>
        </p:txBody>
      </p:sp>
      <p:sp>
        <p:nvSpPr>
          <p:cNvPr id="10256" name="Text Box 4"/>
          <p:cNvSpPr txBox="1">
            <a:spLocks noChangeArrowheads="1"/>
          </p:cNvSpPr>
          <p:nvPr/>
        </p:nvSpPr>
        <p:spPr bwMode="auto">
          <a:xfrm>
            <a:off x="386961" y="1017688"/>
            <a:ext cx="8494044" cy="706641"/>
          </a:xfrm>
          <a:prstGeom prst="rect">
            <a:avLst/>
          </a:prstGeom>
          <a:noFill/>
          <a:ln w="9525">
            <a:noFill/>
            <a:round/>
            <a:headEnd/>
            <a:tailEnd/>
          </a:ln>
        </p:spPr>
        <p:txBody>
          <a:bodyPr wrap="square"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sz="1900" b="1" dirty="0">
                <a:solidFill>
                  <a:srgbClr val="314697"/>
                </a:solidFill>
              </a:rPr>
              <a:t>Fig. </a:t>
            </a:r>
            <a:r>
              <a:rPr lang="it-IT" sz="1900" b="1" dirty="0" smtClean="0">
                <a:solidFill>
                  <a:srgbClr val="314697"/>
                </a:solidFill>
              </a:rPr>
              <a:t>17. </a:t>
            </a:r>
            <a:r>
              <a:rPr lang="it-IT" sz="2100" b="1" dirty="0">
                <a:solidFill>
                  <a:srgbClr val="314697"/>
                </a:solidFill>
              </a:rPr>
              <a:t>EMERGENZA LAVORO: </a:t>
            </a:r>
            <a:endParaRPr lang="it-IT" sz="2100" b="1" dirty="0" smtClean="0">
              <a:solidFill>
                <a:srgbClr val="314697"/>
              </a:solidFill>
            </a:endParaRPr>
          </a:p>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sz="2100" b="1" dirty="0" smtClean="0">
                <a:solidFill>
                  <a:srgbClr val="314697"/>
                </a:solidFill>
              </a:rPr>
              <a:t>PERSI AL SUD QUASI 600 </a:t>
            </a:r>
            <a:r>
              <a:rPr lang="it-IT" sz="2100" b="1" dirty="0">
                <a:solidFill>
                  <a:srgbClr val="314697"/>
                </a:solidFill>
              </a:rPr>
              <a:t>MILA POSTI </a:t>
            </a:r>
            <a:r>
              <a:rPr lang="it-IT" sz="2100" b="1" dirty="0" err="1">
                <a:solidFill>
                  <a:srgbClr val="314697"/>
                </a:solidFill>
              </a:rPr>
              <a:t>DI</a:t>
            </a:r>
            <a:r>
              <a:rPr lang="it-IT" sz="2100" b="1" dirty="0">
                <a:solidFill>
                  <a:srgbClr val="314697"/>
                </a:solidFill>
              </a:rPr>
              <a:t> </a:t>
            </a:r>
            <a:r>
              <a:rPr lang="it-IT" sz="2100" b="1" dirty="0" smtClean="0">
                <a:solidFill>
                  <a:srgbClr val="314697"/>
                </a:solidFill>
              </a:rPr>
              <a:t>LAVORO</a:t>
            </a:r>
            <a:endParaRPr lang="it-IT" sz="2100" b="1" dirty="0">
              <a:solidFill>
                <a:srgbClr val="314697"/>
              </a:solidFill>
            </a:endParaRPr>
          </a:p>
        </p:txBody>
      </p:sp>
      <p:sp>
        <p:nvSpPr>
          <p:cNvPr id="12" name="CasellaDiTesto 11"/>
          <p:cNvSpPr txBox="1"/>
          <p:nvPr/>
        </p:nvSpPr>
        <p:spPr>
          <a:xfrm>
            <a:off x="793697" y="61906"/>
            <a:ext cx="7598490" cy="809707"/>
          </a:xfrm>
          <a:prstGeom prst="rect">
            <a:avLst/>
          </a:prstGeom>
          <a:noFill/>
        </p:spPr>
        <p:txBody>
          <a:bodyPr wrap="square" lIns="80165" tIns="40083" rIns="80165" bIns="40083" rtlCol="0">
            <a:spAutoFit/>
          </a:bodyPr>
          <a:lstStyle/>
          <a:p>
            <a:pPr algn="ctr"/>
            <a:r>
              <a:rPr lang="it-IT" sz="2300" b="1" cap="small" dirty="0" smtClean="0">
                <a:solidFill>
                  <a:srgbClr val="FF0000"/>
                </a:solidFill>
              </a:rPr>
              <a:t>Il mercato del lavoro e’ il luogo di maggior </a:t>
            </a:r>
          </a:p>
          <a:p>
            <a:pPr algn="ctr"/>
            <a:r>
              <a:rPr lang="it-IT" sz="2300" b="1" cap="small" dirty="0" smtClean="0">
                <a:solidFill>
                  <a:srgbClr val="FF0000"/>
                </a:solidFill>
              </a:rPr>
              <a:t>allargamento dei divari</a:t>
            </a:r>
            <a:endParaRPr lang="it-IT" sz="2300" b="1" cap="small" dirty="0">
              <a:solidFill>
                <a:srgbClr val="FF0000"/>
              </a:solidFill>
            </a:endParaRPr>
          </a:p>
        </p:txBody>
      </p:sp>
      <p:sp>
        <p:nvSpPr>
          <p:cNvPr id="10" name="Rettangolo 9"/>
          <p:cNvSpPr>
            <a:spLocks noChangeAspect="1"/>
          </p:cNvSpPr>
          <p:nvPr/>
        </p:nvSpPr>
        <p:spPr bwMode="auto">
          <a:xfrm>
            <a:off x="3347864" y="2996952"/>
            <a:ext cx="2189541" cy="1438350"/>
          </a:xfrm>
          <a:prstGeom prst="rect">
            <a:avLst/>
          </a:prstGeom>
          <a:solidFill>
            <a:schemeClr val="bg1"/>
          </a:solidFill>
          <a:ln w="635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80165" tIns="40083" rIns="80165" bIns="40083" anchor="ctr"/>
          <a:lstStyle/>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-156.602</a:t>
            </a:r>
            <a:endParaRPr lang="it-IT" sz="2500" b="1" dirty="0">
              <a:solidFill>
                <a:srgbClr val="FF0000"/>
              </a:solidFill>
              <a:latin typeface="Arial" charset="0"/>
            </a:endParaRPr>
          </a:p>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in Sicilia</a:t>
            </a:r>
          </a:p>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(-10,6%)</a:t>
            </a:r>
            <a:endParaRPr lang="it-IT" sz="2500" b="1" dirty="0">
              <a:solidFill>
                <a:srgbClr val="FF0000"/>
              </a:solidFill>
              <a:latin typeface="Arial" charset="0"/>
            </a:endParaRPr>
          </a:p>
        </p:txBody>
      </p:sp>
      <p:sp>
        <p:nvSpPr>
          <p:cNvPr id="13" name="Rettangolo 12"/>
          <p:cNvSpPr>
            <a:spLocks noChangeAspect="1"/>
          </p:cNvSpPr>
          <p:nvPr/>
        </p:nvSpPr>
        <p:spPr bwMode="auto">
          <a:xfrm>
            <a:off x="3347864" y="4653136"/>
            <a:ext cx="2160240" cy="1797938"/>
          </a:xfrm>
          <a:prstGeom prst="rect">
            <a:avLst/>
          </a:prstGeom>
          <a:solidFill>
            <a:schemeClr val="bg1"/>
          </a:solidFill>
          <a:ln w="635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80165" tIns="40083" rIns="80165" bIns="40083" anchor="ctr"/>
          <a:lstStyle/>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5,9% </a:t>
            </a:r>
            <a:endParaRPr lang="it-IT" sz="2500" b="1" dirty="0">
              <a:solidFill>
                <a:srgbClr val="FF0000"/>
              </a:solidFill>
              <a:latin typeface="Arial" charset="0"/>
            </a:endParaRPr>
          </a:p>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occupati</a:t>
            </a:r>
            <a:endParaRPr lang="it-IT" sz="2500" b="1" dirty="0">
              <a:solidFill>
                <a:srgbClr val="FF0000"/>
              </a:solidFill>
              <a:latin typeface="Arial" charset="0"/>
            </a:endParaRPr>
          </a:p>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19,3% </a:t>
            </a:r>
            <a:endParaRPr lang="it-IT" sz="2500" b="1" dirty="0">
              <a:solidFill>
                <a:srgbClr val="FF0000"/>
              </a:solidFill>
              <a:latin typeface="Arial" charset="0"/>
            </a:endParaRPr>
          </a:p>
          <a:p>
            <a:pPr algn="ctr" hangingPunct="0">
              <a:lnSpc>
                <a:spcPct val="93000"/>
              </a:lnSpc>
              <a:buClr>
                <a:srgbClr val="000000"/>
              </a:buClr>
              <a:buSzPct val="45000"/>
              <a:buFont typeface="StarSymbol" charset="0"/>
              <a:buNone/>
              <a:defRPr/>
            </a:pPr>
            <a:r>
              <a:rPr lang="it-IT" sz="2500" b="1" dirty="0">
                <a:solidFill>
                  <a:srgbClr val="FF0000"/>
                </a:solidFill>
                <a:latin typeface="Arial" charset="0"/>
              </a:rPr>
              <a:t>perdite</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102"/>
          <p:cNvGraphicFramePr>
            <a:graphicFrameLocks noGrp="1"/>
          </p:cNvGraphicFramePr>
          <p:nvPr/>
        </p:nvGraphicFramePr>
        <p:xfrm>
          <a:off x="753811" y="1469269"/>
          <a:ext cx="7205206" cy="4769059"/>
        </p:xfrm>
        <a:graphic>
          <a:graphicData uri="http://schemas.openxmlformats.org/drawingml/2006/table">
            <a:tbl>
              <a:tblPr/>
              <a:tblGrid>
                <a:gridCol w="2054644"/>
                <a:gridCol w="1716854"/>
                <a:gridCol w="1716854"/>
                <a:gridCol w="1716854"/>
              </a:tblGrid>
              <a:tr h="76479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pitchFamily="34" charset="0"/>
                        <a:cs typeface="Arial" pitchFamily="34" charset="0"/>
                      </a:endParaRPr>
                    </a:p>
                  </a:txBody>
                  <a:tcPr marL="78203" marR="78203" marT="41476" marB="4147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dirty="0" smtClean="0">
                          <a:ln>
                            <a:noFill/>
                          </a:ln>
                          <a:solidFill>
                            <a:schemeClr val="bg1"/>
                          </a:solidFill>
                          <a:effectLst/>
                          <a:latin typeface="Arial" pitchFamily="34" charset="0"/>
                          <a:cs typeface="Arial" pitchFamily="34" charset="0"/>
                        </a:rPr>
                        <a:t>Mezzogiorno</a:t>
                      </a:r>
                      <a:endParaRPr kumimoji="0" lang="en-US" sz="1800" b="1" i="0" u="none" strike="noStrike" cap="none" normalizeH="0" baseline="0" dirty="0" smtClean="0">
                        <a:ln>
                          <a:noFill/>
                        </a:ln>
                        <a:solidFill>
                          <a:schemeClr val="bg1"/>
                        </a:solidFill>
                        <a:effectLst/>
                        <a:latin typeface="Arial" pitchFamily="34" charset="0"/>
                        <a:cs typeface="Arial" pitchFamily="34" charset="0"/>
                      </a:endParaRPr>
                    </a:p>
                  </a:txBody>
                  <a:tcPr marL="78203" marR="78203" marT="41476" marB="4147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dirty="0" smtClean="0">
                          <a:ln>
                            <a:noFill/>
                          </a:ln>
                          <a:solidFill>
                            <a:schemeClr val="bg1"/>
                          </a:solidFill>
                          <a:effectLst/>
                          <a:latin typeface="Arial" pitchFamily="34" charset="0"/>
                          <a:cs typeface="Arial" pitchFamily="34" charset="0"/>
                        </a:rPr>
                        <a:t>Centro-Nord</a:t>
                      </a:r>
                      <a:endParaRPr kumimoji="0" lang="en-US" sz="1800" b="1" i="0" u="none" strike="noStrike" cap="none" normalizeH="0" baseline="0" dirty="0" smtClean="0">
                        <a:ln>
                          <a:noFill/>
                        </a:ln>
                        <a:solidFill>
                          <a:schemeClr val="bg1"/>
                        </a:solidFill>
                        <a:effectLst/>
                        <a:latin typeface="Arial" pitchFamily="34" charset="0"/>
                        <a:cs typeface="Arial" pitchFamily="34" charset="0"/>
                      </a:endParaRPr>
                    </a:p>
                  </a:txBody>
                  <a:tcPr marL="78203" marR="78203" marT="41476" marB="4147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kern="1200" cap="none" normalizeH="0" baseline="0" dirty="0" smtClean="0">
                          <a:ln>
                            <a:noFill/>
                          </a:ln>
                          <a:solidFill>
                            <a:srgbClr val="FF0000"/>
                          </a:solidFill>
                          <a:effectLst/>
                          <a:latin typeface="Arial" pitchFamily="34" charset="0"/>
                          <a:ea typeface="+mn-ea"/>
                          <a:cs typeface="Arial" pitchFamily="34" charset="0"/>
                        </a:rPr>
                        <a:t>Sicilia</a:t>
                      </a:r>
                    </a:p>
                  </a:txBody>
                  <a:tcPr marL="78203" marR="78203" marT="41476" marB="4147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314697"/>
                    </a:solidFill>
                  </a:tcPr>
                </a:tc>
              </a:tr>
              <a:tr h="27485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314697"/>
                        </a:solidFill>
                        <a:effectLst/>
                        <a:latin typeface="Arial" pitchFamily="34" charset="0"/>
                        <a:cs typeface="Arial" pitchFamily="34" charset="0"/>
                      </a:endParaRPr>
                    </a:p>
                  </a:txBody>
                  <a:tcPr marL="78203" marR="78203" marT="41476" marB="4147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algn="ctr" rtl="0" fontAlgn="ctr"/>
                      <a:endParaRPr lang="it-IT" sz="700" b="0" i="1" u="none" strike="noStrike" dirty="0" smtClean="0">
                        <a:solidFill>
                          <a:srgbClr val="314697"/>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algn="ctr" defTabSz="914400" rtl="0" eaLnBrk="1" fontAlgn="ctr" latinLnBrk="0" hangingPunct="1"/>
                      <a:endParaRPr lang="it-IT" sz="700" b="0" i="1" u="none" strike="noStrike" kern="1200" dirty="0">
                        <a:solidFill>
                          <a:srgbClr val="314697"/>
                        </a:solidFill>
                        <a:latin typeface="Arial"/>
                        <a:ea typeface="+mn-ea"/>
                        <a:cs typeface="+mn-cs"/>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algn="ctr" defTabSz="914400" rtl="0" eaLnBrk="1" fontAlgn="ctr" latinLnBrk="0" hangingPunct="1"/>
                      <a:endParaRPr lang="it-IT" sz="700" b="0" i="1" u="none" strike="noStrike" kern="1200" dirty="0">
                        <a:solidFill>
                          <a:srgbClr val="FF0000"/>
                        </a:solidFill>
                        <a:latin typeface="Arial"/>
                        <a:ea typeface="+mn-ea"/>
                        <a:cs typeface="+mn-cs"/>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718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314697"/>
                          </a:solidFill>
                          <a:effectLst/>
                          <a:latin typeface="Arial" pitchFamily="34" charset="0"/>
                          <a:cs typeface="Arial" pitchFamily="34" charset="0"/>
                        </a:rPr>
                        <a:t>15-34 </a:t>
                      </a:r>
                      <a:r>
                        <a:rPr kumimoji="0" lang="en-US" sz="1800" b="1" i="0" u="none" strike="noStrike" cap="none" normalizeH="0" baseline="0" dirty="0" err="1" smtClean="0">
                          <a:ln>
                            <a:noFill/>
                          </a:ln>
                          <a:solidFill>
                            <a:srgbClr val="314697"/>
                          </a:solidFill>
                          <a:effectLst/>
                          <a:latin typeface="Arial" pitchFamily="34" charset="0"/>
                          <a:cs typeface="Arial" pitchFamily="34" charset="0"/>
                        </a:rPr>
                        <a:t>anni</a:t>
                      </a:r>
                      <a:r>
                        <a:rPr kumimoji="0" lang="en-US" sz="1800" b="1" i="0" u="none" strike="noStrike" cap="none" normalizeH="0" baseline="0" dirty="0" smtClean="0">
                          <a:ln>
                            <a:noFill/>
                          </a:ln>
                          <a:solidFill>
                            <a:srgbClr val="314697"/>
                          </a:solidFill>
                          <a:effectLst/>
                          <a:latin typeface="Arial" pitchFamily="34" charset="0"/>
                          <a:cs typeface="Arial" pitchFamily="34" charset="0"/>
                        </a:rPr>
                        <a:t> </a:t>
                      </a:r>
                    </a:p>
                  </a:txBody>
                  <a:tcPr marL="78203" marR="78203" marT="41476" marB="4147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rtl="0" fontAlgn="ctr"/>
                      <a:r>
                        <a:rPr kumimoji="0" lang="it-IT" sz="1800" b="1" i="0" u="none" strike="noStrike" kern="1200" cap="none" normalizeH="0" baseline="0" dirty="0" err="1" smtClean="0">
                          <a:ln>
                            <a:noFill/>
                          </a:ln>
                          <a:solidFill>
                            <a:srgbClr val="314697"/>
                          </a:solidFill>
                          <a:effectLst/>
                          <a:latin typeface="Arial" pitchFamily="34" charset="0"/>
                          <a:ea typeface="+mn-ea"/>
                          <a:cs typeface="Arial" pitchFamily="34" charset="0"/>
                        </a:rPr>
                        <a:t>-622,0</a:t>
                      </a:r>
                      <a:endParaRPr kumimoji="0" lang="it-IT" sz="1800" b="1" i="0" u="none" strike="noStrike" kern="1200" cap="none" normalizeH="0" baseline="0" dirty="0" smtClean="0">
                        <a:ln>
                          <a:noFill/>
                        </a:ln>
                        <a:solidFill>
                          <a:srgbClr val="314697"/>
                        </a:solidFill>
                        <a:effectLst/>
                        <a:latin typeface="Arial" pitchFamily="34" charset="0"/>
                        <a:ea typeface="+mn-ea"/>
                        <a:cs typeface="Arial" pitchFamily="34" charset="0"/>
                      </a:endParaRPr>
                    </a:p>
                    <a:p>
                      <a:pPr algn="ctr" rtl="0" fontAlgn="ctr"/>
                      <a:r>
                        <a:rPr kumimoji="0" lang="it-IT" sz="1800" b="0" i="1" u="none" strike="noStrike" kern="1200" cap="none" normalizeH="0" baseline="0" dirty="0" smtClean="0">
                          <a:ln>
                            <a:noFill/>
                          </a:ln>
                          <a:solidFill>
                            <a:srgbClr val="314697"/>
                          </a:solidFill>
                          <a:effectLst/>
                          <a:latin typeface="Arial" pitchFamily="34" charset="0"/>
                          <a:ea typeface="+mn-ea"/>
                          <a:cs typeface="Arial" pitchFamily="34" charset="0"/>
                        </a:rPr>
                        <a:t>(-31,9%)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rtl="0" fontAlgn="ctr"/>
                      <a:r>
                        <a:rPr kumimoji="0" lang="it-IT" sz="1800" b="1" i="0" u="none" strike="noStrike" kern="1200" cap="none" normalizeH="0" baseline="0" dirty="0" err="1" smtClean="0">
                          <a:ln>
                            <a:noFill/>
                          </a:ln>
                          <a:solidFill>
                            <a:srgbClr val="314697"/>
                          </a:solidFill>
                          <a:effectLst/>
                          <a:latin typeface="Arial" pitchFamily="34" charset="0"/>
                          <a:ea typeface="+mn-ea"/>
                          <a:cs typeface="Arial" pitchFamily="34" charset="0"/>
                        </a:rPr>
                        <a:t>-1</a:t>
                      </a:r>
                      <a:r>
                        <a:rPr kumimoji="0" lang="it-IT" sz="1800" b="1" i="0" u="none" strike="noStrike" kern="1200" cap="none" normalizeH="0" baseline="0" dirty="0" smtClean="0">
                          <a:ln>
                            <a:noFill/>
                          </a:ln>
                          <a:solidFill>
                            <a:srgbClr val="314697"/>
                          </a:solidFill>
                          <a:effectLst/>
                          <a:latin typeface="Arial" pitchFamily="34" charset="0"/>
                          <a:ea typeface="+mn-ea"/>
                          <a:cs typeface="Arial" pitchFamily="34" charset="0"/>
                        </a:rPr>
                        <a:t>.304,8</a:t>
                      </a:r>
                    </a:p>
                    <a:p>
                      <a:pPr algn="ctr" rtl="0" fontAlgn="ctr"/>
                      <a:r>
                        <a:rPr kumimoji="0" lang="it-IT" sz="1800" b="0" i="1" u="none" strike="noStrike" kern="1200" cap="none" normalizeH="0" baseline="0" dirty="0" smtClean="0">
                          <a:ln>
                            <a:noFill/>
                          </a:ln>
                          <a:solidFill>
                            <a:srgbClr val="314697"/>
                          </a:solidFill>
                          <a:effectLst/>
                          <a:latin typeface="Arial" pitchFamily="34" charset="0"/>
                          <a:ea typeface="+mn-ea"/>
                          <a:cs typeface="Arial" pitchFamily="34" charset="0"/>
                        </a:rPr>
                        <a:t>(-26,0%)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rtl="0" fontAlgn="ctr"/>
                      <a:r>
                        <a:rPr kumimoji="0" lang="it-IT" sz="1800" b="1" i="0" u="none" strike="noStrike" kern="1200" cap="none" normalizeH="0" baseline="0" dirty="0" smtClean="0">
                          <a:ln>
                            <a:noFill/>
                          </a:ln>
                          <a:solidFill>
                            <a:srgbClr val="FF0000"/>
                          </a:solidFill>
                          <a:effectLst/>
                          <a:latin typeface="Arial" pitchFamily="34" charset="0"/>
                          <a:ea typeface="+mn-ea"/>
                          <a:cs typeface="Arial" pitchFamily="34" charset="0"/>
                        </a:rPr>
                        <a:t>-132,8</a:t>
                      </a:r>
                    </a:p>
                    <a:p>
                      <a:pPr algn="ctr" rtl="0" fontAlgn="ctr"/>
                      <a:r>
                        <a:rPr kumimoji="0" lang="it-IT" sz="1800" b="0" i="1" u="none" strike="noStrike" kern="1200" cap="none" normalizeH="0" baseline="0" dirty="0" smtClean="0">
                          <a:ln>
                            <a:noFill/>
                          </a:ln>
                          <a:solidFill>
                            <a:srgbClr val="FF0000"/>
                          </a:solidFill>
                          <a:effectLst/>
                          <a:latin typeface="Arial" pitchFamily="34" charset="0"/>
                          <a:ea typeface="+mn-ea"/>
                          <a:cs typeface="Arial" pitchFamily="34" charset="0"/>
                        </a:rPr>
                        <a:t>(-31,1%)</a:t>
                      </a:r>
                      <a:endParaRPr kumimoji="0" lang="it-IT" sz="1800" b="1" i="0" u="none" strike="noStrike" kern="1200" cap="none" normalizeH="0" baseline="0" dirty="0" smtClean="0">
                        <a:ln>
                          <a:noFill/>
                        </a:ln>
                        <a:solidFill>
                          <a:srgbClr val="FF0000"/>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851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314697"/>
                        </a:solidFill>
                        <a:effectLst/>
                        <a:latin typeface="Arial" pitchFamily="34" charset="0"/>
                        <a:cs typeface="Arial" pitchFamily="34" charset="0"/>
                      </a:endParaRPr>
                    </a:p>
                  </a:txBody>
                  <a:tcPr marL="78203" marR="78203" marT="41476" marB="4147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endParaRPr kumimoji="0" lang="it-IT" sz="1800" b="1" i="0" u="none" strike="noStrike" kern="1200" cap="none" normalizeH="0" baseline="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endParaRPr kumimoji="0" lang="it-IT" sz="1800" b="1" i="0" u="none" strike="noStrike" kern="1200" cap="none" normalizeH="0" baseline="0" dirty="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endParaRPr kumimoji="0" lang="it-IT" sz="1800" b="1" i="0" u="none" strike="noStrike" kern="1200" cap="none" normalizeH="0" baseline="0" dirty="0">
                        <a:ln>
                          <a:noFill/>
                        </a:ln>
                        <a:solidFill>
                          <a:srgbClr val="FF0000"/>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718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314697"/>
                          </a:solidFill>
                          <a:effectLst/>
                          <a:latin typeface="Arial" pitchFamily="34" charset="0"/>
                          <a:cs typeface="Arial" pitchFamily="34" charset="0"/>
                        </a:rPr>
                        <a:t>35-49 </a:t>
                      </a:r>
                      <a:r>
                        <a:rPr kumimoji="0" lang="en-US" sz="1800" b="1" i="0" u="none" strike="noStrike" cap="none" normalizeH="0" baseline="0" dirty="0" err="1" smtClean="0">
                          <a:ln>
                            <a:noFill/>
                          </a:ln>
                          <a:solidFill>
                            <a:srgbClr val="314697"/>
                          </a:solidFill>
                          <a:effectLst/>
                          <a:latin typeface="Arial" pitchFamily="34" charset="0"/>
                          <a:cs typeface="Arial" pitchFamily="34" charset="0"/>
                        </a:rPr>
                        <a:t>anni</a:t>
                      </a:r>
                      <a:endParaRPr kumimoji="0" lang="en-US" sz="1800" b="1" i="0" u="none" strike="noStrike" cap="none" normalizeH="0" baseline="0" dirty="0" smtClean="0">
                        <a:ln>
                          <a:noFill/>
                        </a:ln>
                        <a:solidFill>
                          <a:srgbClr val="314697"/>
                        </a:solidFill>
                        <a:effectLst/>
                        <a:latin typeface="Arial" pitchFamily="34" charset="0"/>
                        <a:cs typeface="Arial" pitchFamily="34" charset="0"/>
                      </a:endParaRPr>
                    </a:p>
                  </a:txBody>
                  <a:tcPr marL="78203" marR="78203" marT="41476" marB="4147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rtl="0" fontAlgn="ctr"/>
                      <a:r>
                        <a:rPr kumimoji="0" lang="it-IT" sz="1800" b="1" i="0" u="none" strike="noStrike" kern="1200" cap="none" normalizeH="0" baseline="0" dirty="0" err="1" smtClean="0">
                          <a:ln>
                            <a:noFill/>
                          </a:ln>
                          <a:solidFill>
                            <a:srgbClr val="314697"/>
                          </a:solidFill>
                          <a:effectLst/>
                          <a:latin typeface="Arial" pitchFamily="34" charset="0"/>
                          <a:ea typeface="+mn-ea"/>
                          <a:cs typeface="Arial" pitchFamily="34" charset="0"/>
                        </a:rPr>
                        <a:t>-240,5</a:t>
                      </a:r>
                      <a:endParaRPr kumimoji="0" lang="it-IT" sz="1800" b="1" i="0" u="none" strike="noStrike" kern="1200" cap="none" normalizeH="0" baseline="0" dirty="0" smtClean="0">
                        <a:ln>
                          <a:noFill/>
                        </a:ln>
                        <a:solidFill>
                          <a:srgbClr val="314697"/>
                        </a:solidFill>
                        <a:effectLst/>
                        <a:latin typeface="Arial" pitchFamily="34" charset="0"/>
                        <a:ea typeface="+mn-ea"/>
                        <a:cs typeface="Arial" pitchFamily="34" charset="0"/>
                      </a:endParaRPr>
                    </a:p>
                    <a:p>
                      <a:pPr algn="ctr" rtl="0" fontAlgn="ctr"/>
                      <a:r>
                        <a:rPr kumimoji="0" lang="it-IT" sz="1800" b="0" i="1" u="none" strike="noStrike" kern="1200" cap="none" normalizeH="0" baseline="0" dirty="0" smtClean="0">
                          <a:ln>
                            <a:noFill/>
                          </a:ln>
                          <a:solidFill>
                            <a:srgbClr val="314697"/>
                          </a:solidFill>
                          <a:effectLst/>
                          <a:latin typeface="Arial" pitchFamily="34" charset="0"/>
                          <a:ea typeface="+mn-ea"/>
                          <a:cs typeface="Arial" pitchFamily="34" charset="0"/>
                        </a:rPr>
                        <a:t>(-8,5%)</a:t>
                      </a:r>
                      <a:endParaRPr kumimoji="0" lang="it-IT" sz="18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rtl="0" fontAlgn="ctr"/>
                      <a:r>
                        <a:rPr kumimoji="0" lang="it-IT" sz="1800" b="1" i="0" u="none" strike="noStrike" kern="1200" cap="none" normalizeH="0" baseline="0" dirty="0" err="1" smtClean="0">
                          <a:ln>
                            <a:noFill/>
                          </a:ln>
                          <a:solidFill>
                            <a:srgbClr val="314697"/>
                          </a:solidFill>
                          <a:effectLst/>
                          <a:latin typeface="Arial" pitchFamily="34" charset="0"/>
                          <a:ea typeface="+mn-ea"/>
                          <a:cs typeface="Arial" pitchFamily="34" charset="0"/>
                        </a:rPr>
                        <a:t>-162,8</a:t>
                      </a:r>
                      <a:endParaRPr kumimoji="0" lang="it-IT" sz="1800" b="1" i="0" u="none" strike="noStrike" kern="1200" cap="none" normalizeH="0" baseline="0" dirty="0" smtClean="0">
                        <a:ln>
                          <a:noFill/>
                        </a:ln>
                        <a:solidFill>
                          <a:srgbClr val="314697"/>
                        </a:solidFill>
                        <a:effectLst/>
                        <a:latin typeface="Arial" pitchFamily="34" charset="0"/>
                        <a:ea typeface="+mn-ea"/>
                        <a:cs typeface="Arial" pitchFamily="34" charset="0"/>
                      </a:endParaRPr>
                    </a:p>
                    <a:p>
                      <a:pPr algn="ctr" rtl="0" fontAlgn="ctr"/>
                      <a:r>
                        <a:rPr kumimoji="0" lang="it-IT" sz="1800" b="0" i="1" u="none" strike="noStrike" kern="1200" cap="none" normalizeH="0" baseline="0" dirty="0" smtClean="0">
                          <a:ln>
                            <a:noFill/>
                          </a:ln>
                          <a:solidFill>
                            <a:srgbClr val="314697"/>
                          </a:solidFill>
                          <a:effectLst/>
                          <a:latin typeface="Arial" pitchFamily="34" charset="0"/>
                          <a:ea typeface="+mn-ea"/>
                          <a:cs typeface="Arial" pitchFamily="34" charset="0"/>
                        </a:rPr>
                        <a:t>(-2,1%)</a:t>
                      </a:r>
                      <a:endParaRPr kumimoji="0" lang="it-IT" sz="18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rtl="0" fontAlgn="ctr"/>
                      <a:r>
                        <a:rPr kumimoji="0" lang="it-IT" sz="1800" b="1" i="0" u="none" strike="noStrike" kern="1200" cap="none" normalizeH="0" baseline="0" dirty="0" smtClean="0">
                          <a:ln>
                            <a:noFill/>
                          </a:ln>
                          <a:solidFill>
                            <a:srgbClr val="FF0000"/>
                          </a:solidFill>
                          <a:effectLst/>
                          <a:latin typeface="Arial" pitchFamily="34" charset="0"/>
                          <a:ea typeface="+mn-ea"/>
                          <a:cs typeface="Arial" pitchFamily="34" charset="0"/>
                        </a:rPr>
                        <a:t>-80,0</a:t>
                      </a:r>
                    </a:p>
                    <a:p>
                      <a:pPr marL="0" marR="0" indent="0" algn="ctr" defTabSz="914400" rtl="0" eaLnBrk="1" fontAlgn="ctr" latinLnBrk="0" hangingPunct="1">
                        <a:lnSpc>
                          <a:spcPct val="100000"/>
                        </a:lnSpc>
                        <a:spcBef>
                          <a:spcPts val="0"/>
                        </a:spcBef>
                        <a:spcAft>
                          <a:spcPts val="0"/>
                        </a:spcAft>
                        <a:buClrTx/>
                        <a:buSzTx/>
                        <a:buFontTx/>
                        <a:buNone/>
                        <a:tabLst/>
                        <a:defRPr/>
                      </a:pPr>
                      <a:r>
                        <a:rPr kumimoji="0" lang="it-IT" sz="1800" b="0" i="1" u="none" strike="noStrike" kern="1200" cap="none" normalizeH="0" baseline="0" dirty="0" smtClean="0">
                          <a:ln>
                            <a:noFill/>
                          </a:ln>
                          <a:solidFill>
                            <a:srgbClr val="FF0000"/>
                          </a:solidFill>
                          <a:effectLst/>
                          <a:latin typeface="Arial" pitchFamily="34" charset="0"/>
                          <a:ea typeface="+mn-ea"/>
                          <a:cs typeface="Arial" pitchFamily="34" charset="0"/>
                        </a:rPr>
                        <a:t>(-12,0%)</a:t>
                      </a:r>
                      <a:endParaRPr kumimoji="0" lang="it-IT" sz="1800" b="1" i="0" u="none" strike="noStrike" kern="1200" cap="none" normalizeH="0" baseline="0" dirty="0" smtClean="0">
                        <a:ln>
                          <a:noFill/>
                        </a:ln>
                        <a:solidFill>
                          <a:srgbClr val="FF0000"/>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851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314697"/>
                        </a:solidFill>
                        <a:effectLst/>
                        <a:latin typeface="Arial" pitchFamily="34" charset="0"/>
                        <a:cs typeface="Arial" pitchFamily="34" charset="0"/>
                      </a:endParaRPr>
                    </a:p>
                  </a:txBody>
                  <a:tcPr marL="78203" marR="78203" marT="41476" marB="4147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algn="ctr" defTabSz="914400" rtl="0" eaLnBrk="1" fontAlgn="ctr" latinLnBrk="0" hangingPunct="1"/>
                      <a:endParaRPr kumimoji="0" lang="it-IT" sz="1800" b="1" i="0" u="none" strike="noStrike" kern="1200" cap="none" normalizeH="0" baseline="0" dirty="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algn="ctr" rtl="0" fontAlgn="ctr"/>
                      <a:endParaRPr kumimoji="0" lang="it-IT" sz="1800" b="1" i="0" u="none" strike="noStrike" kern="1200" cap="none" normalizeH="0" baseline="0" dirty="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algn="ctr" rtl="0" fontAlgn="ctr"/>
                      <a:endParaRPr kumimoji="0" lang="it-IT" sz="1800" b="1" i="0" u="none" strike="noStrike" kern="1200" cap="none" normalizeH="0" baseline="0" dirty="0">
                        <a:ln>
                          <a:noFill/>
                        </a:ln>
                        <a:solidFill>
                          <a:srgbClr val="FF0000"/>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718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314697"/>
                          </a:solidFill>
                          <a:effectLst/>
                          <a:latin typeface="Arial" pitchFamily="34" charset="0"/>
                          <a:cs typeface="Arial" pitchFamily="34" charset="0"/>
                        </a:rPr>
                        <a:t>50 </a:t>
                      </a:r>
                      <a:r>
                        <a:rPr kumimoji="0" lang="en-US" sz="1800" b="1" i="0" u="none" strike="noStrike" cap="none" normalizeH="0" baseline="0" dirty="0" err="1" smtClean="0">
                          <a:ln>
                            <a:noFill/>
                          </a:ln>
                          <a:solidFill>
                            <a:srgbClr val="314697"/>
                          </a:solidFill>
                          <a:effectLst/>
                          <a:latin typeface="Arial" pitchFamily="34" charset="0"/>
                          <a:cs typeface="Arial" pitchFamily="34" charset="0"/>
                        </a:rPr>
                        <a:t>ed</a:t>
                      </a:r>
                      <a:r>
                        <a:rPr kumimoji="0" lang="en-US" sz="1800" b="1" i="0" u="none" strike="noStrike" cap="none" normalizeH="0" baseline="0" dirty="0" smtClean="0">
                          <a:ln>
                            <a:noFill/>
                          </a:ln>
                          <a:solidFill>
                            <a:srgbClr val="314697"/>
                          </a:solidFill>
                          <a:effectLst/>
                          <a:latin typeface="Arial" pitchFamily="34" charset="0"/>
                          <a:cs typeface="Arial" pitchFamily="34" charset="0"/>
                        </a:rPr>
                        <a:t> </a:t>
                      </a:r>
                      <a:r>
                        <a:rPr kumimoji="0" lang="en-US" sz="1800" b="1" i="0" u="none" strike="noStrike" cap="none" normalizeH="0" baseline="0" dirty="0" err="1" smtClean="0">
                          <a:ln>
                            <a:noFill/>
                          </a:ln>
                          <a:solidFill>
                            <a:srgbClr val="314697"/>
                          </a:solidFill>
                          <a:effectLst/>
                          <a:latin typeface="Arial" pitchFamily="34" charset="0"/>
                          <a:cs typeface="Arial" pitchFamily="34" charset="0"/>
                        </a:rPr>
                        <a:t>oltre</a:t>
                      </a:r>
                      <a:r>
                        <a:rPr kumimoji="0" lang="en-US" sz="1800" b="1" i="0" u="none" strike="noStrike" cap="none" normalizeH="0" baseline="0" dirty="0" smtClean="0">
                          <a:ln>
                            <a:noFill/>
                          </a:ln>
                          <a:solidFill>
                            <a:srgbClr val="314697"/>
                          </a:solidFill>
                          <a:effectLst/>
                          <a:latin typeface="Arial" pitchFamily="34" charset="0"/>
                          <a:cs typeface="Arial" pitchFamily="34" charset="0"/>
                        </a:rPr>
                        <a:t> </a:t>
                      </a:r>
                    </a:p>
                  </a:txBody>
                  <a:tcPr marL="78203" marR="78203" marT="41476" marB="4147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0" lang="it-IT" sz="1800" b="1" i="0" u="none" strike="noStrike" kern="1200" cap="none" normalizeH="0" baseline="0" dirty="0" smtClean="0">
                          <a:ln>
                            <a:noFill/>
                          </a:ln>
                          <a:solidFill>
                            <a:srgbClr val="314697"/>
                          </a:solidFill>
                          <a:effectLst/>
                          <a:latin typeface="Arial" pitchFamily="34" charset="0"/>
                          <a:ea typeface="+mn-ea"/>
                          <a:cs typeface="Arial" pitchFamily="34" charset="0"/>
                        </a:rPr>
                        <a:t>286,7</a:t>
                      </a:r>
                    </a:p>
                    <a:p>
                      <a:pPr marL="0" marR="0" indent="0" algn="ctr" defTabSz="914400" rtl="0" eaLnBrk="1" fontAlgn="ctr" latinLnBrk="0" hangingPunct="1">
                        <a:lnSpc>
                          <a:spcPct val="100000"/>
                        </a:lnSpc>
                        <a:spcBef>
                          <a:spcPts val="0"/>
                        </a:spcBef>
                        <a:spcAft>
                          <a:spcPts val="0"/>
                        </a:spcAft>
                        <a:buClrTx/>
                        <a:buSzTx/>
                        <a:buFontTx/>
                        <a:buNone/>
                        <a:tabLst/>
                        <a:defRPr/>
                      </a:pPr>
                      <a:r>
                        <a:rPr kumimoji="0" lang="it-IT" sz="1800" b="0" i="1" u="none" strike="noStrike" kern="1200" cap="none" normalizeH="0" baseline="0" dirty="0" smtClean="0">
                          <a:ln>
                            <a:noFill/>
                          </a:ln>
                          <a:solidFill>
                            <a:srgbClr val="314697"/>
                          </a:solidFill>
                          <a:effectLst/>
                          <a:latin typeface="Arial" pitchFamily="34" charset="0"/>
                          <a:ea typeface="+mn-ea"/>
                          <a:cs typeface="Arial" pitchFamily="34" charset="0"/>
                        </a:rPr>
                        <a:t>(17,5%)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rtl="0" fontAlgn="ctr"/>
                      <a:r>
                        <a:rPr kumimoji="0" lang="it-IT" sz="1800" b="1" i="0" u="none" strike="noStrike" kern="1200" cap="none" normalizeH="0" baseline="0" dirty="0" smtClean="0">
                          <a:ln>
                            <a:noFill/>
                          </a:ln>
                          <a:solidFill>
                            <a:srgbClr val="314697"/>
                          </a:solidFill>
                          <a:effectLst/>
                          <a:latin typeface="Arial" pitchFamily="34" charset="0"/>
                          <a:ea typeface="+mn-ea"/>
                          <a:cs typeface="Arial" pitchFamily="34" charset="0"/>
                        </a:rPr>
                        <a:t>1.231,9</a:t>
                      </a:r>
                    </a:p>
                    <a:p>
                      <a:pPr algn="ctr" rtl="0" fontAlgn="ctr"/>
                      <a:r>
                        <a:rPr kumimoji="0" lang="it-IT" sz="1800" b="0" i="1" u="none" strike="noStrike" kern="1200" cap="none" normalizeH="0" baseline="0" dirty="0" smtClean="0">
                          <a:ln>
                            <a:noFill/>
                          </a:ln>
                          <a:solidFill>
                            <a:srgbClr val="314697"/>
                          </a:solidFill>
                          <a:effectLst/>
                          <a:latin typeface="Arial" pitchFamily="34" charset="0"/>
                          <a:ea typeface="+mn-ea"/>
                          <a:cs typeface="Arial" pitchFamily="34" charset="0"/>
                        </a:rPr>
                        <a:t>(31,3%)</a:t>
                      </a:r>
                      <a:endParaRPr kumimoji="0" lang="it-IT" sz="18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rtl="0" fontAlgn="ctr"/>
                      <a:r>
                        <a:rPr kumimoji="0" lang="it-IT" sz="1800" b="1" i="0" u="none" strike="noStrike" kern="1200" cap="none" normalizeH="0" baseline="0" dirty="0" smtClean="0">
                          <a:ln>
                            <a:noFill/>
                          </a:ln>
                          <a:solidFill>
                            <a:srgbClr val="FF0000"/>
                          </a:solidFill>
                          <a:effectLst/>
                          <a:latin typeface="Arial" pitchFamily="34" charset="0"/>
                          <a:ea typeface="+mn-ea"/>
                          <a:cs typeface="Arial" pitchFamily="34" charset="0"/>
                        </a:rPr>
                        <a:t>56,2</a:t>
                      </a:r>
                    </a:p>
                    <a:p>
                      <a:pPr algn="ctr" rtl="0" fontAlgn="ctr"/>
                      <a:r>
                        <a:rPr kumimoji="0" lang="it-IT" sz="1800" b="0" i="1" u="none" strike="noStrike" kern="1200" cap="none" normalizeH="0" baseline="0" dirty="0" smtClean="0">
                          <a:ln>
                            <a:noFill/>
                          </a:ln>
                          <a:solidFill>
                            <a:srgbClr val="FF0000"/>
                          </a:solidFill>
                          <a:effectLst/>
                          <a:latin typeface="Arial" pitchFamily="34" charset="0"/>
                          <a:ea typeface="+mn-ea"/>
                          <a:cs typeface="Arial" pitchFamily="34" charset="0"/>
                        </a:rPr>
                        <a:t>(14,6%)</a:t>
                      </a:r>
                      <a:endParaRPr kumimoji="0" lang="it-IT" sz="1800" b="1" i="0" u="none" strike="noStrike" kern="1200" cap="none" normalizeH="0" baseline="0" dirty="0" smtClean="0">
                        <a:ln>
                          <a:noFill/>
                        </a:ln>
                        <a:solidFill>
                          <a:srgbClr val="FF0000"/>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851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314697"/>
                        </a:solidFill>
                        <a:effectLst/>
                        <a:latin typeface="Arial" pitchFamily="34" charset="0"/>
                        <a:cs typeface="Arial" pitchFamily="34" charset="0"/>
                      </a:endParaRPr>
                    </a:p>
                  </a:txBody>
                  <a:tcPr marL="78203" marR="78203" marT="41476" marB="4147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rtl="0" fontAlgn="ctr"/>
                      <a:endParaRPr kumimoji="0" lang="it-IT" sz="1800" b="1" i="0" u="none" strike="noStrike" kern="1200" cap="none" normalizeH="0" baseline="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rtl="0" fontAlgn="ctr"/>
                      <a:endParaRPr kumimoji="0" lang="it-IT" sz="1800" b="1" i="0" u="none" strike="noStrike" kern="1200" cap="none" normalizeH="0" baseline="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rtl="0" fontAlgn="ctr"/>
                      <a:endParaRPr kumimoji="0" lang="it-IT" sz="1800" b="1" i="0" u="none" strike="noStrike" kern="1200" cap="none" normalizeH="0" baseline="0" dirty="0">
                        <a:ln>
                          <a:noFill/>
                        </a:ln>
                        <a:solidFill>
                          <a:srgbClr val="FF0000"/>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18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dirty="0" smtClean="0">
                          <a:ln>
                            <a:noFill/>
                          </a:ln>
                          <a:solidFill>
                            <a:srgbClr val="314697"/>
                          </a:solidFill>
                          <a:effectLst/>
                          <a:latin typeface="Arial" pitchFamily="34" charset="0"/>
                          <a:cs typeface="Arial" pitchFamily="34" charset="0"/>
                        </a:rPr>
                        <a:t>Totale</a:t>
                      </a:r>
                      <a:endParaRPr kumimoji="0" lang="en-US" sz="1800" b="1" i="0" u="none" strike="noStrike" cap="none" normalizeH="0" baseline="0" dirty="0" smtClean="0">
                        <a:ln>
                          <a:noFill/>
                        </a:ln>
                        <a:solidFill>
                          <a:srgbClr val="314697"/>
                        </a:solidFill>
                        <a:effectLst/>
                        <a:latin typeface="Arial" pitchFamily="34" charset="0"/>
                        <a:cs typeface="Arial" pitchFamily="34" charset="0"/>
                      </a:endParaRPr>
                    </a:p>
                  </a:txBody>
                  <a:tcPr marL="78203" marR="78203" marT="41476" marB="4147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0" lang="it-IT" sz="1800" b="1" i="0" u="none" strike="noStrike" kern="1200" cap="none" normalizeH="0" baseline="0" dirty="0" err="1" smtClean="0">
                          <a:ln>
                            <a:noFill/>
                          </a:ln>
                          <a:solidFill>
                            <a:srgbClr val="314697"/>
                          </a:solidFill>
                          <a:effectLst/>
                          <a:latin typeface="Arial" pitchFamily="34" charset="0"/>
                          <a:ea typeface="+mn-ea"/>
                          <a:cs typeface="Arial" pitchFamily="34" charset="0"/>
                        </a:rPr>
                        <a:t>-575,8</a:t>
                      </a:r>
                      <a:endParaRPr kumimoji="0" lang="it-IT" sz="1800" b="1" i="0" u="none" strike="noStrike" kern="1200" cap="none" normalizeH="0" baseline="0" dirty="0" smtClean="0">
                        <a:ln>
                          <a:noFill/>
                        </a:ln>
                        <a:solidFill>
                          <a:srgbClr val="314697"/>
                        </a:solidFill>
                        <a:effectLst/>
                        <a:latin typeface="Arial" pitchFamily="34" charset="0"/>
                        <a:ea typeface="+mn-ea"/>
                        <a:cs typeface="Arial" pitchFamily="34" charset="0"/>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0" lang="it-IT" sz="1800" b="0" i="1" u="none" strike="noStrike" kern="1200" cap="none" normalizeH="0" baseline="0" dirty="0" smtClean="0">
                          <a:ln>
                            <a:noFill/>
                          </a:ln>
                          <a:solidFill>
                            <a:srgbClr val="314697"/>
                          </a:solidFill>
                          <a:effectLst/>
                          <a:latin typeface="Arial" pitchFamily="34" charset="0"/>
                          <a:ea typeface="+mn-ea"/>
                          <a:cs typeface="Arial" pitchFamily="34" charset="0"/>
                        </a:rPr>
                        <a:t>(-9,0%)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0" lang="it-IT" sz="1800" b="1" i="0" u="none" strike="noStrike" kern="1200" cap="none" normalizeH="0" baseline="0" dirty="0" err="1" smtClean="0">
                          <a:ln>
                            <a:noFill/>
                          </a:ln>
                          <a:solidFill>
                            <a:srgbClr val="314697"/>
                          </a:solidFill>
                          <a:effectLst/>
                          <a:latin typeface="Arial" pitchFamily="34" charset="0"/>
                          <a:ea typeface="+mn-ea"/>
                          <a:cs typeface="Arial" pitchFamily="34" charset="0"/>
                        </a:rPr>
                        <a:t>-235,6</a:t>
                      </a:r>
                      <a:endParaRPr kumimoji="0" lang="it-IT" sz="1800" b="1" i="0" u="none" strike="noStrike" kern="1200" cap="none" normalizeH="0" baseline="0" dirty="0" smtClean="0">
                        <a:ln>
                          <a:noFill/>
                        </a:ln>
                        <a:solidFill>
                          <a:srgbClr val="314697"/>
                        </a:solidFill>
                        <a:effectLst/>
                        <a:latin typeface="Arial" pitchFamily="34" charset="0"/>
                        <a:ea typeface="+mn-ea"/>
                        <a:cs typeface="Arial" pitchFamily="34" charset="0"/>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0" lang="it-IT" sz="1800" b="0" i="1" u="none" strike="noStrike" kern="1200" cap="none" normalizeH="0" baseline="0" dirty="0" smtClean="0">
                          <a:ln>
                            <a:noFill/>
                          </a:ln>
                          <a:solidFill>
                            <a:srgbClr val="314697"/>
                          </a:solidFill>
                          <a:effectLst/>
                          <a:latin typeface="Arial" pitchFamily="34" charset="0"/>
                          <a:ea typeface="+mn-ea"/>
                          <a:cs typeface="Arial" pitchFamily="34" charset="0"/>
                        </a:rPr>
                        <a:t>(-1,4%)</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0" lang="it-IT" sz="1800" b="1" i="0" u="none" strike="noStrike" kern="1200" cap="none" normalizeH="0" baseline="0" dirty="0" smtClean="0">
                          <a:ln>
                            <a:noFill/>
                          </a:ln>
                          <a:solidFill>
                            <a:srgbClr val="FF0000"/>
                          </a:solidFill>
                          <a:effectLst/>
                          <a:latin typeface="Arial" pitchFamily="34" charset="0"/>
                          <a:ea typeface="+mn-ea"/>
                          <a:cs typeface="Arial" pitchFamily="34" charset="0"/>
                        </a:rPr>
                        <a:t>-156,6</a:t>
                      </a:r>
                    </a:p>
                    <a:p>
                      <a:pPr marL="0" marR="0" indent="0" algn="ctr" defTabSz="914400" rtl="0" eaLnBrk="1" fontAlgn="ctr" latinLnBrk="0" hangingPunct="1">
                        <a:lnSpc>
                          <a:spcPct val="100000"/>
                        </a:lnSpc>
                        <a:spcBef>
                          <a:spcPts val="0"/>
                        </a:spcBef>
                        <a:spcAft>
                          <a:spcPts val="0"/>
                        </a:spcAft>
                        <a:buClrTx/>
                        <a:buSzTx/>
                        <a:buFontTx/>
                        <a:buNone/>
                        <a:tabLst/>
                        <a:defRPr/>
                      </a:pPr>
                      <a:r>
                        <a:rPr kumimoji="0" lang="it-IT" sz="1800" b="0" i="1" u="none" strike="noStrike" kern="1200" cap="none" normalizeH="0" baseline="0" dirty="0" smtClean="0">
                          <a:ln>
                            <a:noFill/>
                          </a:ln>
                          <a:solidFill>
                            <a:srgbClr val="FF0000"/>
                          </a:solidFill>
                          <a:effectLst/>
                          <a:latin typeface="Arial" pitchFamily="34" charset="0"/>
                          <a:ea typeface="+mn-ea"/>
                          <a:cs typeface="Arial" pitchFamily="34" charset="0"/>
                        </a:rPr>
                        <a:t>(-10,6%)</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
        <p:nvSpPr>
          <p:cNvPr id="13356" name="Text Box 4"/>
          <p:cNvSpPr txBox="1">
            <a:spLocks noChangeArrowheads="1"/>
          </p:cNvSpPr>
          <p:nvPr/>
        </p:nvSpPr>
        <p:spPr bwMode="auto">
          <a:xfrm>
            <a:off x="350160" y="757540"/>
            <a:ext cx="8637300" cy="363278"/>
          </a:xfrm>
          <a:prstGeom prst="rect">
            <a:avLst/>
          </a:prstGeom>
          <a:noFill/>
          <a:ln w="9525">
            <a:noFill/>
            <a:round/>
            <a:headEnd/>
            <a:tailEnd/>
          </a:ln>
        </p:spPr>
        <p:txBody>
          <a:bodyPr wrap="square"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sz="1900" b="1" dirty="0">
                <a:solidFill>
                  <a:srgbClr val="314697"/>
                </a:solidFill>
              </a:rPr>
              <a:t>Fig. </a:t>
            </a:r>
            <a:r>
              <a:rPr lang="it-IT" sz="1900" b="1" dirty="0" smtClean="0">
                <a:solidFill>
                  <a:srgbClr val="314697"/>
                </a:solidFill>
              </a:rPr>
              <a:t>18. </a:t>
            </a:r>
            <a:r>
              <a:rPr lang="it-IT" sz="1900" b="1" dirty="0">
                <a:solidFill>
                  <a:srgbClr val="314697"/>
                </a:solidFill>
              </a:rPr>
              <a:t>Occupazione per classi di età: variazioni </a:t>
            </a:r>
            <a:r>
              <a:rPr lang="it-IT" sz="1900" b="1" dirty="0" err="1" smtClean="0">
                <a:solidFill>
                  <a:srgbClr val="314697"/>
                </a:solidFill>
              </a:rPr>
              <a:t>2008-2014</a:t>
            </a:r>
            <a:r>
              <a:rPr lang="it-IT" sz="1900" b="1" dirty="0" smtClean="0">
                <a:solidFill>
                  <a:srgbClr val="314697"/>
                </a:solidFill>
              </a:rPr>
              <a:t>. Valori in migliaia</a:t>
            </a:r>
            <a:endParaRPr lang="it-IT" sz="1900" b="1" dirty="0">
              <a:solidFill>
                <a:srgbClr val="314697"/>
              </a:solidFill>
            </a:endParaRPr>
          </a:p>
        </p:txBody>
      </p:sp>
      <p:sp>
        <p:nvSpPr>
          <p:cNvPr id="7" name="CasellaDiTesto 6"/>
          <p:cNvSpPr txBox="1"/>
          <p:nvPr/>
        </p:nvSpPr>
        <p:spPr>
          <a:xfrm>
            <a:off x="513205" y="296672"/>
            <a:ext cx="7937019" cy="446735"/>
          </a:xfrm>
          <a:prstGeom prst="rect">
            <a:avLst/>
          </a:prstGeom>
          <a:noFill/>
        </p:spPr>
        <p:txBody>
          <a:bodyPr lIns="80165" tIns="40083" rIns="80165" bIns="40083">
            <a:spAutoFit/>
          </a:bodyPr>
          <a:lstStyle/>
          <a:p>
            <a:pPr algn="ctr">
              <a:defRPr/>
            </a:pPr>
            <a:r>
              <a:rPr lang="it-IT" sz="2300" b="1" cap="small" dirty="0" smtClean="0">
                <a:solidFill>
                  <a:srgbClr val="FF0000"/>
                </a:solidFill>
              </a:rPr>
              <a:t>Nella crisi a perdere il lavoro sono i giovani</a:t>
            </a:r>
            <a:endParaRPr lang="it-IT" sz="2300" b="1" cap="small" dirty="0">
              <a:solidFill>
                <a:srgbClr val="FF0000"/>
              </a:solidFill>
            </a:endParaRPr>
          </a:p>
        </p:txBody>
      </p:sp>
      <p:sp>
        <p:nvSpPr>
          <p:cNvPr id="16" name="Ovale 15"/>
          <p:cNvSpPr/>
          <p:nvPr/>
        </p:nvSpPr>
        <p:spPr bwMode="auto">
          <a:xfrm>
            <a:off x="6516216" y="2492896"/>
            <a:ext cx="1152128" cy="792088"/>
          </a:xfrm>
          <a:prstGeom prst="ellipse">
            <a:avLst/>
          </a:prstGeom>
          <a:noFill/>
          <a:ln w="38100" cap="flat" cmpd="sng" algn="ctr">
            <a:solidFill>
              <a:srgbClr val="0066CC"/>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solidFill>
                <a:srgbClr val="314697"/>
              </a:solidFill>
              <a:latin typeface="Arial" charset="0"/>
            </a:endParaRPr>
          </a:p>
        </p:txBody>
      </p:sp>
      <p:sp>
        <p:nvSpPr>
          <p:cNvPr id="17" name="Ovale 16"/>
          <p:cNvSpPr/>
          <p:nvPr/>
        </p:nvSpPr>
        <p:spPr bwMode="auto">
          <a:xfrm>
            <a:off x="4788024" y="2492896"/>
            <a:ext cx="1152128" cy="792088"/>
          </a:xfrm>
          <a:prstGeom prst="ellipse">
            <a:avLst/>
          </a:prstGeom>
          <a:noFill/>
          <a:ln w="38100" cap="flat" cmpd="sng" algn="ctr">
            <a:solidFill>
              <a:srgbClr val="0066CC"/>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solidFill>
                <a:srgbClr val="314697"/>
              </a:solidFill>
              <a:latin typeface="Arial" charset="0"/>
            </a:endParaRPr>
          </a:p>
        </p:txBody>
      </p:sp>
      <p:sp>
        <p:nvSpPr>
          <p:cNvPr id="18" name="Ovale 17"/>
          <p:cNvSpPr/>
          <p:nvPr/>
        </p:nvSpPr>
        <p:spPr bwMode="auto">
          <a:xfrm>
            <a:off x="3059832" y="2492896"/>
            <a:ext cx="1152128" cy="792088"/>
          </a:xfrm>
          <a:prstGeom prst="ellipse">
            <a:avLst/>
          </a:prstGeom>
          <a:noFill/>
          <a:ln w="38100" cap="flat" cmpd="sng" algn="ctr">
            <a:solidFill>
              <a:srgbClr val="0066CC"/>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solidFill>
                <a:srgbClr val="314697"/>
              </a:solidFill>
              <a:latin typeface="Arial"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1000108"/>
            <a:ext cx="8136904" cy="5572164"/>
          </a:xfrm>
        </p:spPr>
        <p:txBody>
          <a:bodyPr>
            <a:noAutofit/>
          </a:bodyPr>
          <a:lstStyle/>
          <a:p>
            <a:pPr algn="just"/>
            <a:r>
              <a:rPr lang="it-IT" sz="2100" i="1" dirty="0" smtClean="0">
                <a:solidFill>
                  <a:srgbClr val="314697"/>
                </a:solidFill>
                <a:latin typeface="Arial" pitchFamily="34" charset="0"/>
                <a:cs typeface="Arial" pitchFamily="34" charset="0"/>
              </a:rPr>
              <a:t>	La crisi ha depauperato le risorse del Sud e il suo potenziale produttivo: la forte riduzione degli investimenti ha diminuito la sua capacità industriale, che, non venendo rinnovata, ha perso ulteriormente in competitività. La lunghezza della recessione, la riduzione delle risorse per infrastrutture pubbliche produttive, la caduta della domanda interna sono fattori che hanno contribuito a indebolire fortemente l’apparato economico del Sud colpendo non solo le imprese inefficienti, ma lambendo anche imprese sane e tuttavia non attrezzate a superare una crisi così lunga e impegnativa. Le migrazioni, specie delle classi di età più giovani e di capitale umano formato hanno solo in parte contemperato il calo dei  posti di lavoro.</a:t>
            </a:r>
          </a:p>
          <a:p>
            <a:pPr algn="just"/>
            <a:r>
              <a:rPr lang="it-IT" sz="2100" i="1" dirty="0" smtClean="0">
                <a:solidFill>
                  <a:srgbClr val="314697"/>
                </a:solidFill>
                <a:latin typeface="Arial" pitchFamily="34" charset="0"/>
                <a:cs typeface="Arial" pitchFamily="34" charset="0"/>
              </a:rPr>
              <a:t>	Il rischio che occorre – ed è senz’altro possibile – contrastare è che il depauperamento di capitale umano, imprenditoriale e finanziario possa trasformare la lunga crisi in un nuovo equilibrio “al ribasso”, di minore sviluppo e minore benessere.</a:t>
            </a:r>
            <a:endParaRPr lang="it-IT" sz="2100" i="1" dirty="0">
              <a:solidFill>
                <a:srgbClr val="314697"/>
              </a:solidFill>
              <a:latin typeface="Arial" pitchFamily="34" charset="0"/>
              <a:cs typeface="Arial" pitchFamily="34" charset="0"/>
            </a:endParaRPr>
          </a:p>
        </p:txBody>
      </p:sp>
      <p:sp>
        <p:nvSpPr>
          <p:cNvPr id="5" name="Text Box 4"/>
          <p:cNvSpPr txBox="1">
            <a:spLocks noChangeArrowheads="1"/>
          </p:cNvSpPr>
          <p:nvPr/>
        </p:nvSpPr>
        <p:spPr bwMode="auto">
          <a:xfrm>
            <a:off x="467544" y="357166"/>
            <a:ext cx="8281987" cy="449119"/>
          </a:xfrm>
          <a:prstGeom prst="rect">
            <a:avLst/>
          </a:prstGeom>
          <a:noFill/>
          <a:ln w="9525">
            <a:noFill/>
            <a:round/>
            <a:headEnd/>
            <a:tailEnd/>
          </a:ln>
        </p:spPr>
        <p:txBody>
          <a:bodyPr wrap="square" lIns="90000" tIns="45000" rIns="90000" bIns="45000">
            <a:spAutoFit/>
          </a:bodyPr>
          <a:lstStyle/>
          <a:p>
            <a:pPr hangingPunct="0">
              <a:lnSpc>
                <a:spcPct val="97000"/>
              </a:lnSpc>
              <a:buClr>
                <a:srgbClr val="000000"/>
              </a:buClr>
              <a:buSzPct val="45000"/>
              <a:buFont typeface="StarSymbol"/>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dirty="0">
                <a:solidFill>
                  <a:srgbClr val="314697"/>
                </a:solidFill>
              </a:rPr>
              <a:t>Fig. </a:t>
            </a:r>
            <a:r>
              <a:rPr lang="it-IT" sz="2400" b="1" dirty="0" smtClean="0">
                <a:solidFill>
                  <a:srgbClr val="314697"/>
                </a:solidFill>
              </a:rPr>
              <a:t>1. La crisi restituisce un Paese ancora più diviso e diseguale</a:t>
            </a:r>
            <a:endParaRPr lang="it-IT" sz="2400" b="1" dirty="0">
              <a:solidFill>
                <a:srgbClr val="314697"/>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asellaDiTesto 11"/>
          <p:cNvSpPr txBox="1">
            <a:spLocks noChangeArrowheads="1"/>
          </p:cNvSpPr>
          <p:nvPr/>
        </p:nvSpPr>
        <p:spPr bwMode="auto">
          <a:xfrm>
            <a:off x="2096264" y="1442951"/>
            <a:ext cx="5480969" cy="619558"/>
          </a:xfrm>
          <a:prstGeom prst="rect">
            <a:avLst/>
          </a:prstGeom>
          <a:noFill/>
          <a:ln w="9525">
            <a:noFill/>
            <a:miter lim="800000"/>
            <a:headEnd/>
            <a:tailEnd/>
          </a:ln>
        </p:spPr>
        <p:txBody>
          <a:bodyPr lIns="80165" tIns="40083" rIns="80165" bIns="40083">
            <a:spAutoFit/>
          </a:bodyPr>
          <a:lstStyle/>
          <a:p>
            <a:pPr algn="ctr"/>
            <a:r>
              <a:rPr lang="it-IT" sz="3500" b="1" dirty="0" smtClean="0">
                <a:solidFill>
                  <a:srgbClr val="314697"/>
                </a:solidFill>
              </a:rPr>
              <a:t>2014 </a:t>
            </a:r>
            <a:r>
              <a:rPr lang="it-IT" sz="3500" b="1" dirty="0">
                <a:solidFill>
                  <a:srgbClr val="314697"/>
                </a:solidFill>
              </a:rPr>
              <a:t>– </a:t>
            </a:r>
            <a:r>
              <a:rPr lang="it-IT" sz="3500" b="1" dirty="0" smtClean="0">
                <a:solidFill>
                  <a:srgbClr val="314697"/>
                </a:solidFill>
              </a:rPr>
              <a:t>2015 </a:t>
            </a:r>
            <a:r>
              <a:rPr lang="it-IT" sz="3500" b="1" dirty="0">
                <a:solidFill>
                  <a:srgbClr val="314697"/>
                </a:solidFill>
              </a:rPr>
              <a:t>(</a:t>
            </a:r>
            <a:r>
              <a:rPr lang="it-IT" sz="3500" b="1" dirty="0" err="1" smtClean="0">
                <a:solidFill>
                  <a:srgbClr val="314697"/>
                </a:solidFill>
              </a:rPr>
              <a:t>III°</a:t>
            </a:r>
            <a:r>
              <a:rPr lang="it-IT" sz="3500" b="1" dirty="0" smtClean="0">
                <a:solidFill>
                  <a:srgbClr val="314697"/>
                </a:solidFill>
              </a:rPr>
              <a:t> Trimestre</a:t>
            </a:r>
            <a:r>
              <a:rPr lang="it-IT" sz="3500" b="1" dirty="0">
                <a:solidFill>
                  <a:srgbClr val="314697"/>
                </a:solidFill>
              </a:rPr>
              <a:t>)</a:t>
            </a:r>
          </a:p>
        </p:txBody>
      </p:sp>
      <p:sp>
        <p:nvSpPr>
          <p:cNvPr id="18435" name="CasellaDiTesto 13"/>
          <p:cNvSpPr txBox="1">
            <a:spLocks noChangeArrowheads="1"/>
          </p:cNvSpPr>
          <p:nvPr/>
        </p:nvSpPr>
        <p:spPr bwMode="auto">
          <a:xfrm>
            <a:off x="1771513" y="2122681"/>
            <a:ext cx="5626241" cy="1281277"/>
          </a:xfrm>
          <a:prstGeom prst="rect">
            <a:avLst/>
          </a:prstGeom>
          <a:noFill/>
          <a:ln w="9525">
            <a:noFill/>
            <a:miter lim="800000"/>
            <a:headEnd/>
            <a:tailEnd/>
          </a:ln>
        </p:spPr>
        <p:txBody>
          <a:bodyPr lIns="80165" tIns="40083" rIns="80165" bIns="40083">
            <a:spAutoFit/>
          </a:bodyPr>
          <a:lstStyle/>
          <a:p>
            <a:pPr algn="ctr"/>
            <a:r>
              <a:rPr lang="it-IT" sz="3900" b="1" dirty="0">
                <a:solidFill>
                  <a:srgbClr val="FF0000"/>
                </a:solidFill>
              </a:rPr>
              <a:t>+</a:t>
            </a:r>
            <a:r>
              <a:rPr lang="it-IT" sz="3900" b="1" dirty="0" smtClean="0">
                <a:solidFill>
                  <a:srgbClr val="FF0000"/>
                </a:solidFill>
              </a:rPr>
              <a:t> 246.768</a:t>
            </a:r>
            <a:r>
              <a:rPr lang="it-IT" sz="2500" b="1" dirty="0" smtClean="0">
                <a:solidFill>
                  <a:srgbClr val="FF0000"/>
                </a:solidFill>
              </a:rPr>
              <a:t> </a:t>
            </a:r>
            <a:r>
              <a:rPr lang="it-IT" sz="3900" b="1" dirty="0">
                <a:solidFill>
                  <a:srgbClr val="FF0000"/>
                </a:solidFill>
              </a:rPr>
              <a:t>posti di lavoro in Italia</a:t>
            </a:r>
          </a:p>
        </p:txBody>
      </p:sp>
      <p:sp>
        <p:nvSpPr>
          <p:cNvPr id="4" name="Rettangolo 3"/>
          <p:cNvSpPr>
            <a:spLocks noChangeAspect="1"/>
          </p:cNvSpPr>
          <p:nvPr/>
        </p:nvSpPr>
        <p:spPr bwMode="auto">
          <a:xfrm>
            <a:off x="827584" y="3645024"/>
            <a:ext cx="2520280" cy="1466122"/>
          </a:xfrm>
          <a:prstGeom prst="rect">
            <a:avLst/>
          </a:prstGeom>
          <a:solidFill>
            <a:srgbClr val="0066CC"/>
          </a:solidFill>
          <a:ln w="635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80165" tIns="40083" rIns="80165" bIns="40083" anchor="ctr"/>
          <a:lstStyle/>
          <a:p>
            <a:pPr algn="ctr" hangingPunct="0">
              <a:lnSpc>
                <a:spcPct val="93000"/>
              </a:lnSpc>
              <a:buClr>
                <a:srgbClr val="000000"/>
              </a:buClr>
              <a:buSzPct val="45000"/>
              <a:buFont typeface="StarSymbol" charset="0"/>
              <a:buNone/>
              <a:defRPr/>
            </a:pPr>
            <a:r>
              <a:rPr lang="it-IT" sz="2800" b="1" dirty="0" smtClean="0">
                <a:solidFill>
                  <a:srgbClr val="FF0000"/>
                </a:solidFill>
                <a:latin typeface="Arial" charset="0"/>
              </a:rPr>
              <a:t>+136.332</a:t>
            </a:r>
            <a:endParaRPr lang="it-IT" sz="2800" b="1" dirty="0">
              <a:solidFill>
                <a:srgbClr val="FF0000"/>
              </a:solidFill>
              <a:latin typeface="Arial" charset="0"/>
            </a:endParaRPr>
          </a:p>
          <a:p>
            <a:pPr algn="ctr" hangingPunct="0">
              <a:lnSpc>
                <a:spcPct val="93000"/>
              </a:lnSpc>
              <a:buClr>
                <a:srgbClr val="000000"/>
              </a:buClr>
              <a:buSzPct val="45000"/>
              <a:buFont typeface="StarSymbol" charset="0"/>
              <a:buNone/>
              <a:defRPr/>
            </a:pPr>
            <a:r>
              <a:rPr lang="it-IT" sz="2800" b="1" dirty="0">
                <a:solidFill>
                  <a:srgbClr val="FF0000"/>
                </a:solidFill>
                <a:latin typeface="Arial" charset="0"/>
              </a:rPr>
              <a:t>al SUD</a:t>
            </a:r>
          </a:p>
        </p:txBody>
      </p:sp>
      <p:sp>
        <p:nvSpPr>
          <p:cNvPr id="5" name="Rettangolo 4"/>
          <p:cNvSpPr>
            <a:spLocks noChangeAspect="1"/>
          </p:cNvSpPr>
          <p:nvPr/>
        </p:nvSpPr>
        <p:spPr bwMode="auto">
          <a:xfrm>
            <a:off x="6156176" y="3645024"/>
            <a:ext cx="2562732" cy="1466122"/>
          </a:xfrm>
          <a:prstGeom prst="rect">
            <a:avLst/>
          </a:prstGeom>
          <a:solidFill>
            <a:srgbClr val="0066CC"/>
          </a:solidFill>
          <a:ln w="635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80165" tIns="40083" rIns="80165" bIns="40083" anchor="ctr"/>
          <a:lstStyle/>
          <a:p>
            <a:pPr algn="ctr" hangingPunct="0">
              <a:lnSpc>
                <a:spcPct val="93000"/>
              </a:lnSpc>
              <a:buClr>
                <a:srgbClr val="000000"/>
              </a:buClr>
              <a:buSzPct val="45000"/>
              <a:buFont typeface="StarSymbol" charset="0"/>
              <a:buNone/>
              <a:defRPr/>
            </a:pPr>
            <a:r>
              <a:rPr lang="it-IT" sz="2800" b="1" dirty="0" smtClean="0">
                <a:solidFill>
                  <a:srgbClr val="FF0000"/>
                </a:solidFill>
                <a:latin typeface="Arial" charset="0"/>
              </a:rPr>
              <a:t>+110.436</a:t>
            </a:r>
            <a:endParaRPr lang="it-IT" sz="2800" b="1" dirty="0">
              <a:solidFill>
                <a:srgbClr val="FF0000"/>
              </a:solidFill>
              <a:latin typeface="Arial" charset="0"/>
            </a:endParaRPr>
          </a:p>
          <a:p>
            <a:pPr algn="ctr" hangingPunct="0">
              <a:lnSpc>
                <a:spcPct val="93000"/>
              </a:lnSpc>
              <a:buClr>
                <a:srgbClr val="000000"/>
              </a:buClr>
              <a:buSzPct val="45000"/>
              <a:buFont typeface="StarSymbol" charset="0"/>
              <a:buNone/>
              <a:defRPr/>
            </a:pPr>
            <a:r>
              <a:rPr lang="it-IT" sz="2800" b="1" dirty="0">
                <a:solidFill>
                  <a:srgbClr val="FF0000"/>
                </a:solidFill>
                <a:latin typeface="Arial" charset="0"/>
              </a:rPr>
              <a:t>al NORD</a:t>
            </a:r>
          </a:p>
        </p:txBody>
      </p:sp>
      <p:sp>
        <p:nvSpPr>
          <p:cNvPr id="6" name="Rettangolo 5"/>
          <p:cNvSpPr>
            <a:spLocks noChangeAspect="1"/>
          </p:cNvSpPr>
          <p:nvPr/>
        </p:nvSpPr>
        <p:spPr bwMode="auto">
          <a:xfrm>
            <a:off x="1403648" y="5373216"/>
            <a:ext cx="1284198" cy="1090095"/>
          </a:xfrm>
          <a:prstGeom prst="rect">
            <a:avLst/>
          </a:prstGeom>
          <a:solidFill>
            <a:srgbClr val="0066CC"/>
          </a:solidFill>
          <a:ln w="635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80165" tIns="40083" rIns="80165" bIns="40083" anchor="ctr"/>
          <a:lstStyle/>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+2,3% </a:t>
            </a:r>
            <a:endParaRPr lang="it-IT" sz="2500" b="1" dirty="0">
              <a:solidFill>
                <a:srgbClr val="FF0000"/>
              </a:solidFill>
              <a:latin typeface="Arial" charset="0"/>
            </a:endParaRPr>
          </a:p>
        </p:txBody>
      </p:sp>
      <p:sp>
        <p:nvSpPr>
          <p:cNvPr id="7" name="Rettangolo 6"/>
          <p:cNvSpPr>
            <a:spLocks noChangeAspect="1"/>
          </p:cNvSpPr>
          <p:nvPr/>
        </p:nvSpPr>
        <p:spPr bwMode="auto">
          <a:xfrm>
            <a:off x="7020272" y="5373216"/>
            <a:ext cx="1160878" cy="1133699"/>
          </a:xfrm>
          <a:prstGeom prst="rect">
            <a:avLst/>
          </a:prstGeom>
          <a:solidFill>
            <a:srgbClr val="0066CC"/>
          </a:solidFill>
          <a:ln w="635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80165" tIns="40083" rIns="80165" bIns="40083" anchor="ctr"/>
          <a:lstStyle/>
          <a:p>
            <a:pPr algn="ctr" hangingPunct="0">
              <a:lnSpc>
                <a:spcPct val="93000"/>
              </a:lnSpc>
              <a:buClr>
                <a:srgbClr val="000000"/>
              </a:buClr>
              <a:buSzPct val="45000"/>
              <a:buFont typeface="StarSymbol" charset="0"/>
              <a:buNone/>
              <a:defRPr/>
            </a:pPr>
            <a:r>
              <a:rPr lang="it-IT" sz="2500" b="1" dirty="0">
                <a:solidFill>
                  <a:srgbClr val="FF0000"/>
                </a:solidFill>
                <a:latin typeface="Arial" charset="0"/>
              </a:rPr>
              <a:t>+</a:t>
            </a:r>
            <a:r>
              <a:rPr lang="it-IT" sz="2500" b="1" dirty="0" smtClean="0">
                <a:solidFill>
                  <a:srgbClr val="FF0000"/>
                </a:solidFill>
                <a:latin typeface="Arial" charset="0"/>
              </a:rPr>
              <a:t>0,7% </a:t>
            </a:r>
            <a:endParaRPr lang="it-IT" sz="2500" b="1" dirty="0">
              <a:solidFill>
                <a:srgbClr val="FF0000"/>
              </a:solidFill>
              <a:latin typeface="Arial" charset="0"/>
            </a:endParaRPr>
          </a:p>
        </p:txBody>
      </p:sp>
      <p:sp>
        <p:nvSpPr>
          <p:cNvPr id="18448" name="Text Box 4"/>
          <p:cNvSpPr txBox="1">
            <a:spLocks noChangeArrowheads="1"/>
          </p:cNvSpPr>
          <p:nvPr/>
        </p:nvSpPr>
        <p:spPr bwMode="auto">
          <a:xfrm>
            <a:off x="434459" y="1068791"/>
            <a:ext cx="8386013" cy="393158"/>
          </a:xfrm>
          <a:prstGeom prst="rect">
            <a:avLst/>
          </a:prstGeom>
          <a:noFill/>
          <a:ln w="9525">
            <a:noFill/>
            <a:round/>
            <a:headEnd/>
            <a:tailEnd/>
          </a:ln>
        </p:spPr>
        <p:txBody>
          <a:bodyPr wrap="square"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sz="2100" b="1" dirty="0">
                <a:solidFill>
                  <a:srgbClr val="314697"/>
                </a:solidFill>
              </a:rPr>
              <a:t>Fig. </a:t>
            </a:r>
            <a:r>
              <a:rPr lang="it-IT" sz="2100" b="1" dirty="0" smtClean="0">
                <a:solidFill>
                  <a:srgbClr val="314697"/>
                </a:solidFill>
              </a:rPr>
              <a:t>19. </a:t>
            </a:r>
            <a:r>
              <a:rPr lang="it-IT" sz="2100" b="1" dirty="0">
                <a:solidFill>
                  <a:srgbClr val="314697"/>
                </a:solidFill>
              </a:rPr>
              <a:t>L’andamento dell’occupazione: variazioni tendenziali</a:t>
            </a:r>
          </a:p>
        </p:txBody>
      </p:sp>
      <p:sp>
        <p:nvSpPr>
          <p:cNvPr id="14" name="CasellaDiTesto 13"/>
          <p:cNvSpPr txBox="1"/>
          <p:nvPr/>
        </p:nvSpPr>
        <p:spPr>
          <a:xfrm>
            <a:off x="560258" y="223245"/>
            <a:ext cx="7936977" cy="434892"/>
          </a:xfrm>
          <a:prstGeom prst="rect">
            <a:avLst/>
          </a:prstGeom>
          <a:noFill/>
        </p:spPr>
        <p:txBody>
          <a:bodyPr wrap="square" lIns="80165" tIns="40083" rIns="80165" bIns="40083">
            <a:spAutoFit/>
          </a:bodyPr>
          <a:lstStyle/>
          <a:p>
            <a:pPr algn="ctr">
              <a:defRPr/>
            </a:pPr>
            <a:r>
              <a:rPr lang="it-IT" sz="2300" b="1" cap="small" dirty="0" smtClean="0">
                <a:solidFill>
                  <a:srgbClr val="FF0000"/>
                </a:solidFill>
              </a:rPr>
              <a:t>L’aumento recente dell’occupazione </a:t>
            </a:r>
            <a:r>
              <a:rPr lang="it-IT" sz="2300" b="1" cap="small" dirty="0">
                <a:solidFill>
                  <a:srgbClr val="FF0000"/>
                </a:solidFill>
              </a:rPr>
              <a:t>si </a:t>
            </a:r>
            <a:r>
              <a:rPr lang="it-IT" sz="2300" b="1" cap="small" dirty="0" smtClean="0">
                <a:solidFill>
                  <a:srgbClr val="FF0000"/>
                </a:solidFill>
              </a:rPr>
              <a:t>registra sopratutto al Sud</a:t>
            </a:r>
            <a:endParaRPr lang="it-IT" sz="2300" b="1" cap="small" dirty="0">
              <a:solidFill>
                <a:srgbClr val="FF0000"/>
              </a:solidFill>
            </a:endParaRPr>
          </a:p>
        </p:txBody>
      </p:sp>
      <p:sp>
        <p:nvSpPr>
          <p:cNvPr id="10" name="Rettangolo 9"/>
          <p:cNvSpPr>
            <a:spLocks noChangeAspect="1"/>
          </p:cNvSpPr>
          <p:nvPr/>
        </p:nvSpPr>
        <p:spPr bwMode="auto">
          <a:xfrm>
            <a:off x="3491880" y="3645024"/>
            <a:ext cx="2520280" cy="1466122"/>
          </a:xfrm>
          <a:prstGeom prst="rect">
            <a:avLst/>
          </a:prstGeom>
          <a:solidFill>
            <a:schemeClr val="bg1"/>
          </a:solidFill>
          <a:ln w="635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80165" tIns="40083" rIns="80165" bIns="40083" anchor="ctr"/>
          <a:lstStyle/>
          <a:p>
            <a:pPr algn="ctr" hangingPunct="0">
              <a:lnSpc>
                <a:spcPct val="93000"/>
              </a:lnSpc>
              <a:buClr>
                <a:srgbClr val="000000"/>
              </a:buClr>
              <a:buSzPct val="45000"/>
              <a:buFont typeface="StarSymbol" charset="0"/>
              <a:buNone/>
              <a:defRPr/>
            </a:pPr>
            <a:r>
              <a:rPr lang="it-IT" sz="2800" b="1" dirty="0" smtClean="0">
                <a:solidFill>
                  <a:srgbClr val="FF0000"/>
                </a:solidFill>
                <a:latin typeface="Arial" charset="0"/>
              </a:rPr>
              <a:t>+60.783</a:t>
            </a:r>
            <a:endParaRPr lang="it-IT" sz="2800" b="1" dirty="0">
              <a:solidFill>
                <a:srgbClr val="FF0000"/>
              </a:solidFill>
              <a:latin typeface="Arial" charset="0"/>
            </a:endParaRPr>
          </a:p>
          <a:p>
            <a:pPr algn="ctr" hangingPunct="0">
              <a:lnSpc>
                <a:spcPct val="93000"/>
              </a:lnSpc>
              <a:buClr>
                <a:srgbClr val="000000"/>
              </a:buClr>
              <a:buSzPct val="45000"/>
              <a:buFont typeface="StarSymbol" charset="0"/>
              <a:buNone/>
              <a:defRPr/>
            </a:pPr>
            <a:r>
              <a:rPr lang="it-IT" sz="2800" b="1" dirty="0" smtClean="0">
                <a:solidFill>
                  <a:srgbClr val="FF0000"/>
                </a:solidFill>
                <a:latin typeface="Arial" charset="0"/>
              </a:rPr>
              <a:t>in Sicilia</a:t>
            </a:r>
            <a:endParaRPr lang="it-IT" sz="2800" b="1" dirty="0">
              <a:solidFill>
                <a:srgbClr val="FF0000"/>
              </a:solidFill>
              <a:latin typeface="Arial" charset="0"/>
            </a:endParaRPr>
          </a:p>
        </p:txBody>
      </p:sp>
      <p:sp>
        <p:nvSpPr>
          <p:cNvPr id="11" name="Rettangolo 10"/>
          <p:cNvSpPr>
            <a:spLocks noChangeAspect="1"/>
          </p:cNvSpPr>
          <p:nvPr/>
        </p:nvSpPr>
        <p:spPr bwMode="auto">
          <a:xfrm>
            <a:off x="4067944" y="5373216"/>
            <a:ext cx="1284198" cy="1090095"/>
          </a:xfrm>
          <a:prstGeom prst="rect">
            <a:avLst/>
          </a:prstGeom>
          <a:solidFill>
            <a:schemeClr val="bg1"/>
          </a:solidFill>
          <a:ln w="635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80165" tIns="40083" rIns="80165" bIns="40083" anchor="ctr"/>
          <a:lstStyle/>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+4,7% </a:t>
            </a:r>
            <a:endParaRPr lang="it-IT" sz="2500" b="1" dirty="0">
              <a:solidFill>
                <a:srgbClr val="FF0000"/>
              </a:solidFill>
              <a:latin typeface="Arial"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asellaDiTesto 11"/>
          <p:cNvSpPr txBox="1">
            <a:spLocks noChangeArrowheads="1"/>
          </p:cNvSpPr>
          <p:nvPr/>
        </p:nvSpPr>
        <p:spPr bwMode="auto">
          <a:xfrm>
            <a:off x="971600" y="1412776"/>
            <a:ext cx="7632848" cy="619558"/>
          </a:xfrm>
          <a:prstGeom prst="rect">
            <a:avLst/>
          </a:prstGeom>
          <a:noFill/>
          <a:ln w="9525">
            <a:noFill/>
            <a:miter lim="800000"/>
            <a:headEnd/>
            <a:tailEnd/>
          </a:ln>
        </p:spPr>
        <p:txBody>
          <a:bodyPr wrap="square" lIns="80165" tIns="40083" rIns="80165" bIns="40083">
            <a:spAutoFit/>
          </a:bodyPr>
          <a:lstStyle/>
          <a:p>
            <a:pPr algn="ctr"/>
            <a:r>
              <a:rPr lang="it-IT" sz="3500" b="1" dirty="0">
                <a:solidFill>
                  <a:srgbClr val="314697"/>
                </a:solidFill>
              </a:rPr>
              <a:t>2008 </a:t>
            </a:r>
            <a:r>
              <a:rPr lang="it-IT" sz="3500" b="1" dirty="0" smtClean="0">
                <a:solidFill>
                  <a:srgbClr val="314697"/>
                </a:solidFill>
              </a:rPr>
              <a:t>– 2015 (media primi 3 trimestri)</a:t>
            </a:r>
            <a:endParaRPr lang="it-IT" sz="3500" b="1" dirty="0">
              <a:solidFill>
                <a:srgbClr val="314697"/>
              </a:solidFill>
            </a:endParaRPr>
          </a:p>
        </p:txBody>
      </p:sp>
      <p:sp>
        <p:nvSpPr>
          <p:cNvPr id="10243" name="CasellaDiTesto 13"/>
          <p:cNvSpPr txBox="1">
            <a:spLocks noChangeArrowheads="1"/>
          </p:cNvSpPr>
          <p:nvPr/>
        </p:nvSpPr>
        <p:spPr bwMode="auto">
          <a:xfrm>
            <a:off x="1246354" y="2159926"/>
            <a:ext cx="6712388" cy="681113"/>
          </a:xfrm>
          <a:prstGeom prst="rect">
            <a:avLst/>
          </a:prstGeom>
          <a:noFill/>
          <a:ln w="9525">
            <a:noFill/>
            <a:miter lim="800000"/>
            <a:headEnd/>
            <a:tailEnd/>
          </a:ln>
        </p:spPr>
        <p:txBody>
          <a:bodyPr lIns="80165" tIns="40083" rIns="80165" bIns="40083">
            <a:spAutoFit/>
          </a:bodyPr>
          <a:lstStyle/>
          <a:p>
            <a:pPr algn="ctr"/>
            <a:r>
              <a:rPr lang="it-IT" sz="3900" b="1" dirty="0">
                <a:solidFill>
                  <a:srgbClr val="FF0000"/>
                </a:solidFill>
              </a:rPr>
              <a:t>- </a:t>
            </a:r>
            <a:r>
              <a:rPr lang="it-IT" sz="3900" b="1" dirty="0" smtClean="0">
                <a:solidFill>
                  <a:srgbClr val="FF0000"/>
                </a:solidFill>
              </a:rPr>
              <a:t>680.180 </a:t>
            </a:r>
            <a:r>
              <a:rPr lang="it-IT" sz="3900" b="1" dirty="0">
                <a:solidFill>
                  <a:srgbClr val="FF0000"/>
                </a:solidFill>
              </a:rPr>
              <a:t>in Italia</a:t>
            </a:r>
          </a:p>
        </p:txBody>
      </p:sp>
      <p:sp>
        <p:nvSpPr>
          <p:cNvPr id="4" name="Rettangolo 3"/>
          <p:cNvSpPr>
            <a:spLocks noChangeAspect="1"/>
          </p:cNvSpPr>
          <p:nvPr/>
        </p:nvSpPr>
        <p:spPr bwMode="auto">
          <a:xfrm>
            <a:off x="611560" y="2996952"/>
            <a:ext cx="2189541" cy="1438350"/>
          </a:xfrm>
          <a:prstGeom prst="rect">
            <a:avLst/>
          </a:prstGeom>
          <a:solidFill>
            <a:srgbClr val="0066CC"/>
          </a:solidFill>
          <a:ln w="635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80165" tIns="40083" rIns="80165" bIns="40083" anchor="ctr"/>
          <a:lstStyle/>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-505.811</a:t>
            </a:r>
            <a:endParaRPr lang="it-IT" sz="2500" b="1" dirty="0">
              <a:solidFill>
                <a:srgbClr val="FF0000"/>
              </a:solidFill>
              <a:latin typeface="Arial" charset="0"/>
            </a:endParaRPr>
          </a:p>
          <a:p>
            <a:pPr algn="ctr" hangingPunct="0">
              <a:lnSpc>
                <a:spcPct val="93000"/>
              </a:lnSpc>
              <a:buClr>
                <a:srgbClr val="000000"/>
              </a:buClr>
              <a:buSzPct val="45000"/>
              <a:buFont typeface="StarSymbol" charset="0"/>
              <a:buNone/>
              <a:defRPr/>
            </a:pPr>
            <a:r>
              <a:rPr lang="it-IT" sz="2500" b="1" dirty="0">
                <a:solidFill>
                  <a:srgbClr val="FF0000"/>
                </a:solidFill>
                <a:latin typeface="Arial" charset="0"/>
              </a:rPr>
              <a:t>al </a:t>
            </a:r>
            <a:r>
              <a:rPr lang="it-IT" sz="2500" b="1" dirty="0" smtClean="0">
                <a:solidFill>
                  <a:srgbClr val="FF0000"/>
                </a:solidFill>
                <a:latin typeface="Arial" charset="0"/>
              </a:rPr>
              <a:t>SUD</a:t>
            </a:r>
          </a:p>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(-7,8%)</a:t>
            </a:r>
            <a:endParaRPr lang="it-IT" sz="2500" b="1" dirty="0">
              <a:solidFill>
                <a:srgbClr val="FF0000"/>
              </a:solidFill>
              <a:latin typeface="Arial" charset="0"/>
            </a:endParaRPr>
          </a:p>
        </p:txBody>
      </p:sp>
      <p:sp>
        <p:nvSpPr>
          <p:cNvPr id="5" name="Rettangolo 4"/>
          <p:cNvSpPr>
            <a:spLocks noChangeAspect="1"/>
          </p:cNvSpPr>
          <p:nvPr/>
        </p:nvSpPr>
        <p:spPr bwMode="auto">
          <a:xfrm>
            <a:off x="6156176" y="2996952"/>
            <a:ext cx="2120308" cy="1378275"/>
          </a:xfrm>
          <a:prstGeom prst="rect">
            <a:avLst/>
          </a:prstGeom>
          <a:solidFill>
            <a:srgbClr val="0066CC"/>
          </a:solidFill>
          <a:ln w="635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80165" tIns="40083" rIns="80165" bIns="40083" anchor="ctr"/>
          <a:lstStyle/>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-174.369</a:t>
            </a:r>
            <a:endParaRPr lang="it-IT" sz="2500" b="1" dirty="0">
              <a:solidFill>
                <a:srgbClr val="FF0000"/>
              </a:solidFill>
              <a:latin typeface="Arial" charset="0"/>
            </a:endParaRPr>
          </a:p>
          <a:p>
            <a:pPr algn="ctr" hangingPunct="0">
              <a:lnSpc>
                <a:spcPct val="93000"/>
              </a:lnSpc>
              <a:buClr>
                <a:srgbClr val="000000"/>
              </a:buClr>
              <a:buSzPct val="45000"/>
              <a:buFont typeface="StarSymbol" charset="0"/>
              <a:buNone/>
              <a:defRPr/>
            </a:pPr>
            <a:r>
              <a:rPr lang="it-IT" sz="2500" b="1" dirty="0">
                <a:solidFill>
                  <a:srgbClr val="FF0000"/>
                </a:solidFill>
                <a:latin typeface="Arial" charset="0"/>
              </a:rPr>
              <a:t>al </a:t>
            </a:r>
            <a:r>
              <a:rPr lang="it-IT" sz="2500" b="1" dirty="0" smtClean="0">
                <a:solidFill>
                  <a:srgbClr val="FF0000"/>
                </a:solidFill>
                <a:latin typeface="Arial" charset="0"/>
              </a:rPr>
              <a:t>NORD</a:t>
            </a:r>
          </a:p>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(-1,0%)</a:t>
            </a:r>
            <a:endParaRPr lang="it-IT" sz="2500" b="1" dirty="0">
              <a:solidFill>
                <a:srgbClr val="FF0000"/>
              </a:solidFill>
              <a:latin typeface="Arial" charset="0"/>
            </a:endParaRPr>
          </a:p>
        </p:txBody>
      </p:sp>
      <p:sp>
        <p:nvSpPr>
          <p:cNvPr id="6" name="Rettangolo 5"/>
          <p:cNvSpPr>
            <a:spLocks noChangeAspect="1"/>
          </p:cNvSpPr>
          <p:nvPr/>
        </p:nvSpPr>
        <p:spPr bwMode="auto">
          <a:xfrm>
            <a:off x="611560" y="4653136"/>
            <a:ext cx="2160240" cy="1797938"/>
          </a:xfrm>
          <a:prstGeom prst="rect">
            <a:avLst/>
          </a:prstGeom>
          <a:solidFill>
            <a:srgbClr val="0066CC"/>
          </a:solidFill>
          <a:ln w="635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80165" tIns="40083" rIns="80165" bIns="40083" anchor="ctr"/>
          <a:lstStyle/>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26,5% </a:t>
            </a:r>
            <a:endParaRPr lang="it-IT" sz="2500" b="1" dirty="0">
              <a:solidFill>
                <a:srgbClr val="FF0000"/>
              </a:solidFill>
              <a:latin typeface="Arial" charset="0"/>
            </a:endParaRPr>
          </a:p>
          <a:p>
            <a:pPr algn="ctr" hangingPunct="0">
              <a:lnSpc>
                <a:spcPct val="93000"/>
              </a:lnSpc>
              <a:buClr>
                <a:srgbClr val="000000"/>
              </a:buClr>
              <a:buSzPct val="45000"/>
              <a:buFont typeface="StarSymbol" charset="0"/>
              <a:buNone/>
              <a:defRPr/>
            </a:pPr>
            <a:r>
              <a:rPr lang="it-IT" sz="2500" b="1" dirty="0">
                <a:solidFill>
                  <a:srgbClr val="FF0000"/>
                </a:solidFill>
                <a:latin typeface="Arial" charset="0"/>
              </a:rPr>
              <a:t>occupati</a:t>
            </a:r>
          </a:p>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74,4% </a:t>
            </a:r>
            <a:endParaRPr lang="it-IT" sz="2500" b="1" dirty="0">
              <a:solidFill>
                <a:srgbClr val="FF0000"/>
              </a:solidFill>
              <a:latin typeface="Arial" charset="0"/>
            </a:endParaRPr>
          </a:p>
          <a:p>
            <a:pPr algn="ctr" hangingPunct="0">
              <a:lnSpc>
                <a:spcPct val="93000"/>
              </a:lnSpc>
              <a:buClr>
                <a:srgbClr val="000000"/>
              </a:buClr>
              <a:buSzPct val="45000"/>
              <a:buFont typeface="StarSymbol" charset="0"/>
              <a:buNone/>
              <a:defRPr/>
            </a:pPr>
            <a:r>
              <a:rPr lang="it-IT" sz="2500" b="1" dirty="0">
                <a:solidFill>
                  <a:srgbClr val="FF0000"/>
                </a:solidFill>
                <a:latin typeface="Arial" charset="0"/>
              </a:rPr>
              <a:t>perdite</a:t>
            </a:r>
          </a:p>
        </p:txBody>
      </p:sp>
      <p:sp>
        <p:nvSpPr>
          <p:cNvPr id="7" name="Rettangolo 6"/>
          <p:cNvSpPr>
            <a:spLocks noChangeAspect="1"/>
          </p:cNvSpPr>
          <p:nvPr/>
        </p:nvSpPr>
        <p:spPr bwMode="auto">
          <a:xfrm>
            <a:off x="6156176" y="4581128"/>
            <a:ext cx="2160240" cy="1800990"/>
          </a:xfrm>
          <a:prstGeom prst="rect">
            <a:avLst/>
          </a:prstGeom>
          <a:solidFill>
            <a:srgbClr val="0066CC"/>
          </a:solidFill>
          <a:ln w="635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80165" tIns="40083" rIns="80165" bIns="40083" anchor="ctr"/>
          <a:lstStyle/>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73,5% </a:t>
            </a:r>
            <a:endParaRPr lang="it-IT" sz="2500" b="1" dirty="0">
              <a:solidFill>
                <a:srgbClr val="FF0000"/>
              </a:solidFill>
              <a:latin typeface="Arial" charset="0"/>
            </a:endParaRPr>
          </a:p>
          <a:p>
            <a:pPr algn="ctr" hangingPunct="0">
              <a:lnSpc>
                <a:spcPct val="93000"/>
              </a:lnSpc>
              <a:buClr>
                <a:srgbClr val="000000"/>
              </a:buClr>
              <a:buSzPct val="45000"/>
              <a:buFont typeface="StarSymbol" charset="0"/>
              <a:buNone/>
              <a:defRPr/>
            </a:pPr>
            <a:r>
              <a:rPr lang="it-IT" sz="2500" b="1" dirty="0">
                <a:solidFill>
                  <a:srgbClr val="FF0000"/>
                </a:solidFill>
                <a:latin typeface="Arial" charset="0"/>
              </a:rPr>
              <a:t>occupati</a:t>
            </a:r>
          </a:p>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25,6% </a:t>
            </a:r>
            <a:endParaRPr lang="it-IT" sz="2500" b="1" dirty="0">
              <a:solidFill>
                <a:srgbClr val="FF0000"/>
              </a:solidFill>
              <a:latin typeface="Arial" charset="0"/>
            </a:endParaRPr>
          </a:p>
          <a:p>
            <a:pPr algn="ctr" hangingPunct="0">
              <a:lnSpc>
                <a:spcPct val="93000"/>
              </a:lnSpc>
              <a:buClr>
                <a:srgbClr val="000000"/>
              </a:buClr>
              <a:buSzPct val="45000"/>
              <a:buFont typeface="StarSymbol" charset="0"/>
              <a:buNone/>
              <a:defRPr/>
            </a:pPr>
            <a:r>
              <a:rPr lang="it-IT" sz="2500" b="1" dirty="0">
                <a:solidFill>
                  <a:srgbClr val="FF0000"/>
                </a:solidFill>
                <a:latin typeface="Arial" charset="0"/>
              </a:rPr>
              <a:t>perdite</a:t>
            </a:r>
          </a:p>
        </p:txBody>
      </p:sp>
      <p:sp>
        <p:nvSpPr>
          <p:cNvPr id="10256" name="Text Box 4"/>
          <p:cNvSpPr txBox="1">
            <a:spLocks noChangeArrowheads="1"/>
          </p:cNvSpPr>
          <p:nvPr/>
        </p:nvSpPr>
        <p:spPr bwMode="auto">
          <a:xfrm>
            <a:off x="386961" y="1017688"/>
            <a:ext cx="8494044" cy="393158"/>
          </a:xfrm>
          <a:prstGeom prst="rect">
            <a:avLst/>
          </a:prstGeom>
          <a:noFill/>
          <a:ln w="9525">
            <a:noFill/>
            <a:round/>
            <a:headEnd/>
            <a:tailEnd/>
          </a:ln>
        </p:spPr>
        <p:txBody>
          <a:bodyPr wrap="square"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sz="2100" b="1" dirty="0">
                <a:solidFill>
                  <a:srgbClr val="314697"/>
                </a:solidFill>
              </a:rPr>
              <a:t>Fig. </a:t>
            </a:r>
            <a:r>
              <a:rPr lang="it-IT" sz="2100" b="1" dirty="0" smtClean="0">
                <a:solidFill>
                  <a:srgbClr val="314697"/>
                </a:solidFill>
              </a:rPr>
              <a:t>20. Il mercato del lavoro: distanza dai livelli </a:t>
            </a:r>
            <a:r>
              <a:rPr lang="it-IT" sz="2100" b="1" dirty="0" err="1" smtClean="0">
                <a:solidFill>
                  <a:srgbClr val="314697"/>
                </a:solidFill>
              </a:rPr>
              <a:t>pre-crisi</a:t>
            </a:r>
            <a:endParaRPr lang="it-IT" sz="2100" b="1" dirty="0">
              <a:solidFill>
                <a:srgbClr val="314697"/>
              </a:solidFill>
            </a:endParaRPr>
          </a:p>
        </p:txBody>
      </p:sp>
      <p:sp>
        <p:nvSpPr>
          <p:cNvPr id="12" name="CasellaDiTesto 11"/>
          <p:cNvSpPr txBox="1"/>
          <p:nvPr/>
        </p:nvSpPr>
        <p:spPr>
          <a:xfrm>
            <a:off x="827584" y="260648"/>
            <a:ext cx="7882759" cy="434892"/>
          </a:xfrm>
          <a:prstGeom prst="rect">
            <a:avLst/>
          </a:prstGeom>
          <a:noFill/>
        </p:spPr>
        <p:txBody>
          <a:bodyPr wrap="square" lIns="80165" tIns="40083" rIns="80165" bIns="40083" rtlCol="0">
            <a:spAutoFit/>
          </a:bodyPr>
          <a:lstStyle/>
          <a:p>
            <a:pPr algn="ctr"/>
            <a:r>
              <a:rPr lang="it-IT" sz="2300" b="1" cap="small" dirty="0" smtClean="0">
                <a:solidFill>
                  <a:srgbClr val="FF0000"/>
                </a:solidFill>
              </a:rPr>
              <a:t>La ripresa dell’occupazione in </a:t>
            </a:r>
            <a:r>
              <a:rPr lang="it-IT" sz="2300" b="1" cap="small" dirty="0" err="1" smtClean="0">
                <a:solidFill>
                  <a:srgbClr val="FF0000"/>
                </a:solidFill>
              </a:rPr>
              <a:t>italia</a:t>
            </a:r>
            <a:r>
              <a:rPr lang="it-IT" sz="2300" b="1" cap="small" dirty="0" smtClean="0">
                <a:solidFill>
                  <a:srgbClr val="FF0000"/>
                </a:solidFill>
              </a:rPr>
              <a:t> riguarda essenzialmente il sud</a:t>
            </a:r>
            <a:endParaRPr lang="it-IT" sz="2300" b="1" cap="small" dirty="0">
              <a:solidFill>
                <a:srgbClr val="FF0000"/>
              </a:solidFill>
            </a:endParaRPr>
          </a:p>
        </p:txBody>
      </p:sp>
      <p:sp>
        <p:nvSpPr>
          <p:cNvPr id="10" name="Rettangolo 9"/>
          <p:cNvSpPr>
            <a:spLocks noChangeAspect="1"/>
          </p:cNvSpPr>
          <p:nvPr/>
        </p:nvSpPr>
        <p:spPr bwMode="auto">
          <a:xfrm>
            <a:off x="3347864" y="2996952"/>
            <a:ext cx="2189541" cy="1438350"/>
          </a:xfrm>
          <a:prstGeom prst="rect">
            <a:avLst/>
          </a:prstGeom>
          <a:solidFill>
            <a:schemeClr val="bg1"/>
          </a:solidFill>
          <a:ln w="635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80165" tIns="40083" rIns="80165" bIns="40083" anchor="ctr"/>
          <a:lstStyle/>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-135.747</a:t>
            </a:r>
            <a:endParaRPr lang="it-IT" sz="2500" b="1" dirty="0">
              <a:solidFill>
                <a:srgbClr val="FF0000"/>
              </a:solidFill>
              <a:latin typeface="Arial" charset="0"/>
            </a:endParaRPr>
          </a:p>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in Sicilia</a:t>
            </a:r>
          </a:p>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(-9,2%)</a:t>
            </a:r>
            <a:endParaRPr lang="it-IT" sz="2500" b="1" dirty="0">
              <a:solidFill>
                <a:srgbClr val="FF0000"/>
              </a:solidFill>
              <a:latin typeface="Arial" charset="0"/>
            </a:endParaRPr>
          </a:p>
        </p:txBody>
      </p:sp>
      <p:sp>
        <p:nvSpPr>
          <p:cNvPr id="13" name="Rettangolo 12"/>
          <p:cNvSpPr>
            <a:spLocks noChangeAspect="1"/>
          </p:cNvSpPr>
          <p:nvPr/>
        </p:nvSpPr>
        <p:spPr bwMode="auto">
          <a:xfrm>
            <a:off x="3347864" y="4653136"/>
            <a:ext cx="2160240" cy="1797938"/>
          </a:xfrm>
          <a:prstGeom prst="rect">
            <a:avLst/>
          </a:prstGeom>
          <a:solidFill>
            <a:schemeClr val="bg1"/>
          </a:solidFill>
          <a:ln w="635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80165" tIns="40083" rIns="80165" bIns="40083" anchor="ctr"/>
          <a:lstStyle/>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6,0% </a:t>
            </a:r>
            <a:endParaRPr lang="it-IT" sz="2500" b="1" dirty="0">
              <a:solidFill>
                <a:srgbClr val="FF0000"/>
              </a:solidFill>
              <a:latin typeface="Arial" charset="0"/>
            </a:endParaRPr>
          </a:p>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occupati</a:t>
            </a:r>
            <a:endParaRPr lang="it-IT" sz="2500" b="1" dirty="0">
              <a:solidFill>
                <a:srgbClr val="FF0000"/>
              </a:solidFill>
              <a:latin typeface="Arial" charset="0"/>
            </a:endParaRPr>
          </a:p>
          <a:p>
            <a:pPr algn="ctr" hangingPunct="0">
              <a:lnSpc>
                <a:spcPct val="93000"/>
              </a:lnSpc>
              <a:buClr>
                <a:srgbClr val="000000"/>
              </a:buClr>
              <a:buSzPct val="45000"/>
              <a:buFont typeface="StarSymbol" charset="0"/>
              <a:buNone/>
              <a:defRPr/>
            </a:pPr>
            <a:r>
              <a:rPr lang="it-IT" sz="2500" b="1" dirty="0" smtClean="0">
                <a:solidFill>
                  <a:srgbClr val="FF0000"/>
                </a:solidFill>
                <a:latin typeface="Arial" charset="0"/>
              </a:rPr>
              <a:t>20,0% </a:t>
            </a:r>
            <a:endParaRPr lang="it-IT" sz="2500" b="1" dirty="0">
              <a:solidFill>
                <a:srgbClr val="FF0000"/>
              </a:solidFill>
              <a:latin typeface="Arial" charset="0"/>
            </a:endParaRPr>
          </a:p>
          <a:p>
            <a:pPr algn="ctr" hangingPunct="0">
              <a:lnSpc>
                <a:spcPct val="93000"/>
              </a:lnSpc>
              <a:buClr>
                <a:srgbClr val="000000"/>
              </a:buClr>
              <a:buSzPct val="45000"/>
              <a:buFont typeface="StarSymbol" charset="0"/>
              <a:buNone/>
              <a:defRPr/>
            </a:pPr>
            <a:r>
              <a:rPr lang="it-IT" sz="2500" b="1" dirty="0">
                <a:solidFill>
                  <a:srgbClr val="FF0000"/>
                </a:solidFill>
                <a:latin typeface="Arial" charset="0"/>
              </a:rPr>
              <a:t>perdite</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asellaDiTesto 11"/>
          <p:cNvSpPr txBox="1">
            <a:spLocks noChangeArrowheads="1"/>
          </p:cNvSpPr>
          <p:nvPr/>
        </p:nvSpPr>
        <p:spPr bwMode="auto">
          <a:xfrm>
            <a:off x="971600" y="1412776"/>
            <a:ext cx="7632848" cy="511836"/>
          </a:xfrm>
          <a:prstGeom prst="rect">
            <a:avLst/>
          </a:prstGeom>
          <a:noFill/>
          <a:ln w="9525">
            <a:noFill/>
            <a:miter lim="800000"/>
            <a:headEnd/>
            <a:tailEnd/>
          </a:ln>
        </p:spPr>
        <p:txBody>
          <a:bodyPr wrap="square" lIns="80165" tIns="40083" rIns="80165" bIns="40083">
            <a:spAutoFit/>
          </a:bodyPr>
          <a:lstStyle/>
          <a:p>
            <a:pPr algn="ctr"/>
            <a:r>
              <a:rPr lang="it-IT" sz="2800" b="1" dirty="0">
                <a:solidFill>
                  <a:srgbClr val="314697"/>
                </a:solidFill>
              </a:rPr>
              <a:t>2008 </a:t>
            </a:r>
            <a:r>
              <a:rPr lang="it-IT" sz="2800" b="1" dirty="0" smtClean="0">
                <a:solidFill>
                  <a:srgbClr val="314697"/>
                </a:solidFill>
              </a:rPr>
              <a:t>– 2015 </a:t>
            </a:r>
            <a:r>
              <a:rPr lang="it-IT" sz="2000" b="1" dirty="0" smtClean="0">
                <a:solidFill>
                  <a:srgbClr val="314697"/>
                </a:solidFill>
              </a:rPr>
              <a:t>(dati trimestrali destagionalizzati; T4 2008 = 100)</a:t>
            </a:r>
            <a:endParaRPr lang="it-IT" sz="2000" b="1" dirty="0">
              <a:solidFill>
                <a:srgbClr val="314697"/>
              </a:solidFill>
            </a:endParaRPr>
          </a:p>
        </p:txBody>
      </p:sp>
      <p:sp>
        <p:nvSpPr>
          <p:cNvPr id="10256" name="Text Box 4"/>
          <p:cNvSpPr txBox="1">
            <a:spLocks noChangeArrowheads="1"/>
          </p:cNvSpPr>
          <p:nvPr/>
        </p:nvSpPr>
        <p:spPr bwMode="auto">
          <a:xfrm>
            <a:off x="386961" y="1017688"/>
            <a:ext cx="8494044" cy="393158"/>
          </a:xfrm>
          <a:prstGeom prst="rect">
            <a:avLst/>
          </a:prstGeom>
          <a:noFill/>
          <a:ln w="9525">
            <a:noFill/>
            <a:round/>
            <a:headEnd/>
            <a:tailEnd/>
          </a:ln>
        </p:spPr>
        <p:txBody>
          <a:bodyPr wrap="square"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sz="2100" b="1" dirty="0">
                <a:solidFill>
                  <a:srgbClr val="314697"/>
                </a:solidFill>
              </a:rPr>
              <a:t>Fig. </a:t>
            </a:r>
            <a:r>
              <a:rPr lang="it-IT" sz="2100" b="1" dirty="0" smtClean="0">
                <a:solidFill>
                  <a:srgbClr val="314697"/>
                </a:solidFill>
              </a:rPr>
              <a:t>21. Il mercato del lavoro: distanza dai livelli </a:t>
            </a:r>
            <a:r>
              <a:rPr lang="it-IT" sz="2100" b="1" dirty="0" err="1" smtClean="0">
                <a:solidFill>
                  <a:srgbClr val="314697"/>
                </a:solidFill>
              </a:rPr>
              <a:t>pre-crisi</a:t>
            </a:r>
            <a:endParaRPr lang="it-IT" sz="2100" b="1" dirty="0">
              <a:solidFill>
                <a:srgbClr val="314697"/>
              </a:solidFill>
            </a:endParaRPr>
          </a:p>
        </p:txBody>
      </p:sp>
      <p:sp>
        <p:nvSpPr>
          <p:cNvPr id="12" name="CasellaDiTesto 11"/>
          <p:cNvSpPr txBox="1"/>
          <p:nvPr/>
        </p:nvSpPr>
        <p:spPr>
          <a:xfrm>
            <a:off x="827584" y="260648"/>
            <a:ext cx="7882759" cy="434892"/>
          </a:xfrm>
          <a:prstGeom prst="rect">
            <a:avLst/>
          </a:prstGeom>
          <a:noFill/>
        </p:spPr>
        <p:txBody>
          <a:bodyPr wrap="square" lIns="80165" tIns="40083" rIns="80165" bIns="40083" rtlCol="0">
            <a:spAutoFit/>
          </a:bodyPr>
          <a:lstStyle/>
          <a:p>
            <a:pPr algn="ctr"/>
            <a:r>
              <a:rPr lang="it-IT" sz="2300" b="1" cap="small" dirty="0" smtClean="0">
                <a:solidFill>
                  <a:srgbClr val="FF0000"/>
                </a:solidFill>
              </a:rPr>
              <a:t>La ripresa dell’occupazione in </a:t>
            </a:r>
            <a:r>
              <a:rPr lang="it-IT" sz="2300" b="1" cap="small" dirty="0" err="1" smtClean="0">
                <a:solidFill>
                  <a:srgbClr val="FF0000"/>
                </a:solidFill>
              </a:rPr>
              <a:t>italia</a:t>
            </a:r>
            <a:r>
              <a:rPr lang="it-IT" sz="2300" b="1" cap="small" dirty="0" smtClean="0">
                <a:solidFill>
                  <a:srgbClr val="FF0000"/>
                </a:solidFill>
              </a:rPr>
              <a:t> riguarda essenzialmente il sud</a:t>
            </a:r>
            <a:endParaRPr lang="it-IT" sz="2300" b="1" cap="small" dirty="0">
              <a:solidFill>
                <a:srgbClr val="FF0000"/>
              </a:solidFill>
            </a:endParaRPr>
          </a:p>
        </p:txBody>
      </p:sp>
      <p:graphicFrame>
        <p:nvGraphicFramePr>
          <p:cNvPr id="14" name="Grafico 13"/>
          <p:cNvGraphicFramePr/>
          <p:nvPr/>
        </p:nvGraphicFramePr>
        <p:xfrm>
          <a:off x="179512" y="1988840"/>
          <a:ext cx="8712968" cy="45365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571472" y="1142984"/>
            <a:ext cx="7929618" cy="5072098"/>
          </a:xfrm>
        </p:spPr>
        <p:txBody>
          <a:bodyPr>
            <a:noAutofit/>
          </a:bodyPr>
          <a:lstStyle/>
          <a:p>
            <a:pPr algn="just"/>
            <a:r>
              <a:rPr lang="it-IT" sz="2200" i="1" dirty="0" smtClean="0">
                <a:solidFill>
                  <a:srgbClr val="314697"/>
                </a:solidFill>
                <a:latin typeface="Arial" pitchFamily="34" charset="0"/>
                <a:cs typeface="Arial" pitchFamily="34" charset="0"/>
              </a:rPr>
              <a:t>	Lo Stato dovrebbe divenire responsabile come “regista”, e non come pura entità di spesa o solamente come garante del funzionamento dei mercati. </a:t>
            </a:r>
          </a:p>
          <a:p>
            <a:pPr algn="just"/>
            <a:r>
              <a:rPr lang="it-IT" sz="2200" i="1" dirty="0" smtClean="0">
                <a:solidFill>
                  <a:srgbClr val="314697"/>
                </a:solidFill>
                <a:latin typeface="Arial" pitchFamily="34" charset="0"/>
                <a:cs typeface="Arial" pitchFamily="34" charset="0"/>
              </a:rPr>
              <a:t>	L’esigenza di governare i mercati, per dare loro i segnali, fornire punti di appoggio ai quali affidare l’innesto di nuovi meccanismi di convenienza, è una estrema urgenza, finalizzata ad attivare processi che debbono essere inclusivi, capaci di rimettere in moto il sistema secondo una logica individuazione degli interessi convergenti delle parti. </a:t>
            </a:r>
          </a:p>
          <a:p>
            <a:pPr algn="just"/>
            <a:r>
              <a:rPr lang="it-IT" sz="2200" i="1" dirty="0" smtClean="0">
                <a:solidFill>
                  <a:srgbClr val="314697"/>
                </a:solidFill>
                <a:latin typeface="Arial" pitchFamily="34" charset="0"/>
                <a:cs typeface="Arial" pitchFamily="34" charset="0"/>
              </a:rPr>
              <a:t>	Non è certo per una preconcetta propensione a sostituirsi ai mercati che la strategia va definita, al contrario: è per creare spazio ai mercati del futuro che debbono essere oggi fissati i lineamenti di una politica di sviluppo.</a:t>
            </a:r>
          </a:p>
        </p:txBody>
      </p:sp>
      <p:sp>
        <p:nvSpPr>
          <p:cNvPr id="4" name="Sottotitolo 2"/>
          <p:cNvSpPr txBox="1">
            <a:spLocks/>
          </p:cNvSpPr>
          <p:nvPr/>
        </p:nvSpPr>
        <p:spPr>
          <a:xfrm>
            <a:off x="500034" y="1000108"/>
            <a:ext cx="7858180" cy="714380"/>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200" b="0" i="1" u="none" strike="noStrike" kern="1200" cap="none" spc="0" normalizeH="0" baseline="0" noProof="0" dirty="0">
              <a:ln>
                <a:noFill/>
              </a:ln>
              <a:solidFill>
                <a:srgbClr val="314697"/>
              </a:solidFill>
              <a:effectLst/>
              <a:uLnTx/>
              <a:uFillTx/>
              <a:latin typeface="Arial" pitchFamily="34" charset="0"/>
              <a:ea typeface="+mn-ea"/>
              <a:cs typeface="Arial" pitchFamily="34" charset="0"/>
            </a:endParaRPr>
          </a:p>
        </p:txBody>
      </p:sp>
      <p:sp>
        <p:nvSpPr>
          <p:cNvPr id="6" name="Text Box 4"/>
          <p:cNvSpPr txBox="1">
            <a:spLocks noChangeArrowheads="1"/>
          </p:cNvSpPr>
          <p:nvPr/>
        </p:nvSpPr>
        <p:spPr bwMode="auto">
          <a:xfrm>
            <a:off x="467544" y="357166"/>
            <a:ext cx="8281987" cy="449119"/>
          </a:xfrm>
          <a:prstGeom prst="rect">
            <a:avLst/>
          </a:prstGeom>
          <a:noFill/>
          <a:ln w="9525">
            <a:noFill/>
            <a:round/>
            <a:headEnd/>
            <a:tailEnd/>
          </a:ln>
        </p:spPr>
        <p:txBody>
          <a:bodyPr wrap="square" lIns="90000" tIns="45000" rIns="90000" bIns="45000">
            <a:spAutoFit/>
          </a:bodyPr>
          <a:lstStyle/>
          <a:p>
            <a:pPr hangingPunct="0">
              <a:lnSpc>
                <a:spcPct val="97000"/>
              </a:lnSpc>
              <a:buClr>
                <a:srgbClr val="000000"/>
              </a:buClr>
              <a:buSzPct val="45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dirty="0">
                <a:solidFill>
                  <a:srgbClr val="314697"/>
                </a:solidFill>
              </a:rPr>
              <a:t>Fig</a:t>
            </a:r>
            <a:r>
              <a:rPr lang="it-IT" sz="2400" b="1" dirty="0" smtClean="0">
                <a:solidFill>
                  <a:srgbClr val="314697"/>
                </a:solidFill>
              </a:rPr>
              <a:t>. 22.  Lo Stato “regista” di una politica attiva di sviluppo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Group 49"/>
          <p:cNvGraphicFramePr>
            <a:graphicFrameLocks noGrp="1"/>
          </p:cNvGraphicFramePr>
          <p:nvPr/>
        </p:nvGraphicFramePr>
        <p:xfrm>
          <a:off x="911560" y="1527152"/>
          <a:ext cx="7151370" cy="4384829"/>
        </p:xfrm>
        <a:graphic>
          <a:graphicData uri="http://schemas.openxmlformats.org/drawingml/2006/table">
            <a:tbl>
              <a:tblPr/>
              <a:tblGrid>
                <a:gridCol w="2785502"/>
                <a:gridCol w="1091467"/>
                <a:gridCol w="1091467"/>
                <a:gridCol w="1091467"/>
                <a:gridCol w="1091467"/>
              </a:tblGrid>
              <a:tr h="576324">
                <a:tc>
                  <a:txBody>
                    <a:bodyPr/>
                    <a:lstStyle/>
                    <a:p>
                      <a:pPr algn="l" fontAlgn="ctr"/>
                      <a:r>
                        <a:rPr lang="it-IT" sz="1600" b="1" i="0" u="none" strike="noStrike" dirty="0">
                          <a:solidFill>
                            <a:schemeClr val="bg1"/>
                          </a:solidFill>
                          <a:latin typeface="+mn-lt"/>
                        </a:rPr>
                        <a:t>Paesi</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fontAlgn="ctr"/>
                      <a:r>
                        <a:rPr lang="it-IT" sz="1600" b="1" i="0" u="none" strike="noStrike" dirty="0" err="1" smtClean="0">
                          <a:solidFill>
                            <a:schemeClr val="bg1"/>
                          </a:solidFill>
                          <a:latin typeface="+mn-lt"/>
                        </a:rPr>
                        <a:t>2001-2007</a:t>
                      </a:r>
                      <a:endParaRPr lang="it-IT" sz="1600" b="1" i="0" u="none" strike="noStrike" dirty="0">
                        <a:solidFill>
                          <a:schemeClr val="bg1"/>
                        </a:solidFill>
                        <a:latin typeface="+mn-lt"/>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fontAlgn="ctr"/>
                      <a:r>
                        <a:rPr lang="it-IT" sz="1600" b="1" i="0" u="none" strike="noStrike" dirty="0" smtClean="0">
                          <a:solidFill>
                            <a:schemeClr val="bg1"/>
                          </a:solidFill>
                          <a:latin typeface="+mn-lt"/>
                        </a:rPr>
                        <a:t>2014</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fontAlgn="ctr"/>
                      <a:r>
                        <a:rPr lang="it-IT" sz="1600" b="1" i="0" u="none" strike="noStrike" dirty="0" err="1" smtClean="0">
                          <a:solidFill>
                            <a:schemeClr val="bg1"/>
                          </a:solidFill>
                          <a:latin typeface="+mn-lt"/>
                        </a:rPr>
                        <a:t>2008-2014</a:t>
                      </a:r>
                      <a:endParaRPr lang="it-IT" sz="1600" b="1" i="0" u="none" strike="noStrike" dirty="0">
                        <a:solidFill>
                          <a:schemeClr val="bg1"/>
                        </a:solidFill>
                        <a:latin typeface="+mn-lt"/>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fontAlgn="ctr"/>
                      <a:r>
                        <a:rPr lang="it-IT" sz="1600" b="1" i="0" u="none" strike="noStrike" dirty="0" err="1" smtClean="0">
                          <a:solidFill>
                            <a:schemeClr val="bg1"/>
                          </a:solidFill>
                          <a:latin typeface="+mn-lt"/>
                        </a:rPr>
                        <a:t>2001-2014</a:t>
                      </a:r>
                      <a:endParaRPr lang="it-IT" sz="1600" b="1" i="0" u="none" strike="noStrike" dirty="0">
                        <a:solidFill>
                          <a:schemeClr val="bg1"/>
                        </a:solidFill>
                        <a:latin typeface="+mn-lt"/>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r>
              <a:tr h="169507">
                <a:tc>
                  <a:txBody>
                    <a:bodyPr/>
                    <a:lstStyle/>
                    <a:p>
                      <a:endParaRPr lang="it-IT" sz="700" dirty="0"/>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it-IT" sz="700" dirty="0"/>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700" b="1" i="0" u="none" strike="noStrike" cap="none" normalizeH="0" baseline="0" dirty="0" smtClean="0">
                        <a:ln>
                          <a:noFill/>
                        </a:ln>
                        <a:solidFill>
                          <a:srgbClr val="FF0000"/>
                        </a:solidFill>
                        <a:effectLst/>
                        <a:latin typeface="Arial" pitchFamily="34" charset="0"/>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700" b="1" i="0" u="none" strike="noStrike" cap="none" normalizeH="0" baseline="0" dirty="0" smtClean="0">
                        <a:ln>
                          <a:noFill/>
                        </a:ln>
                        <a:solidFill>
                          <a:srgbClr val="FF0000"/>
                        </a:solidFill>
                        <a:effectLst/>
                        <a:latin typeface="Arial" pitchFamily="34" charset="0"/>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700" b="1" i="0" u="none" strike="noStrike" cap="none" normalizeH="0" baseline="0" dirty="0" smtClean="0">
                        <a:ln>
                          <a:noFill/>
                        </a:ln>
                        <a:solidFill>
                          <a:srgbClr val="FF0000"/>
                        </a:solidFill>
                        <a:effectLst/>
                        <a:latin typeface="Arial" pitchFamily="34" charset="0"/>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39014">
                <a:tc>
                  <a:txBody>
                    <a:bodyPr/>
                    <a:lstStyle/>
                    <a:p>
                      <a:pPr algn="l" fontAlgn="b"/>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 Mezzogiorno</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4,2</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-1,3</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-13,0</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-9,4</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39014">
                <a:tc>
                  <a:txBody>
                    <a:bodyPr/>
                    <a:lstStyle/>
                    <a:p>
                      <a:pPr algn="l" fontAlgn="b"/>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 Centro-Nord</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9,6</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-0,2</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-7,4</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1,5</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39014">
                <a:tc>
                  <a:txBody>
                    <a:bodyPr/>
                    <a:lstStyle/>
                    <a:p>
                      <a:pPr lvl="1" algn="l" fontAlgn="b"/>
                      <a:r>
                        <a:rPr kumimoji="0" lang="it-IT" sz="1600" b="1" i="0" u="none" strike="noStrike" kern="1200" cap="none" normalizeH="0" baseline="0" dirty="0" smtClean="0">
                          <a:ln>
                            <a:noFill/>
                          </a:ln>
                          <a:solidFill>
                            <a:srgbClr val="FF0000"/>
                          </a:solidFill>
                          <a:effectLst/>
                          <a:latin typeface="Arial" pitchFamily="34" charset="0"/>
                          <a:ea typeface="+mn-ea"/>
                          <a:cs typeface="Arial" pitchFamily="34" charset="0"/>
                        </a:rPr>
                        <a:t>Italia</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8,3</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-0,4</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-8,7</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-1,1</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48858">
                <a:tc>
                  <a:txBody>
                    <a:bodyPr/>
                    <a:lstStyle/>
                    <a:p>
                      <a:pPr algn="l" fontAlgn="b"/>
                      <a:endParaRPr kumimoji="0" lang="it-IT" sz="7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39014">
                <a:tc>
                  <a:txBody>
                    <a:bodyPr/>
                    <a:lstStyle/>
                    <a:p>
                      <a:pPr algn="l" fontAlgn="b"/>
                      <a:r>
                        <a:rPr kumimoji="0" lang="it-IT" sz="1600" b="1" i="0" u="none" strike="noStrike" kern="1200" cap="none" normalizeH="0" baseline="0" dirty="0" smtClean="0">
                          <a:ln>
                            <a:noFill/>
                          </a:ln>
                          <a:solidFill>
                            <a:srgbClr val="FF0000"/>
                          </a:solidFill>
                          <a:effectLst/>
                          <a:latin typeface="Arial" pitchFamily="34" charset="0"/>
                          <a:ea typeface="+mn-ea"/>
                          <a:cs typeface="Arial" pitchFamily="34" charset="0"/>
                        </a:rPr>
                        <a:t>Unione Europea (28 paesi)</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17,1</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1,3</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0,7</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17,9</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39014">
                <a:tc>
                  <a:txBody>
                    <a:bodyPr/>
                    <a:lstStyle/>
                    <a:p>
                      <a:pPr algn="l" fontAlgn="b"/>
                      <a:r>
                        <a:rPr kumimoji="0" lang="it-IT" sz="1600" b="1" i="0" u="none" strike="noStrike" kern="1200" cap="none" normalizeH="0" baseline="0" dirty="0" smtClean="0">
                          <a:ln>
                            <a:noFill/>
                          </a:ln>
                          <a:solidFill>
                            <a:srgbClr val="FF0000"/>
                          </a:solidFill>
                          <a:effectLst/>
                          <a:latin typeface="Arial" pitchFamily="34" charset="0"/>
                          <a:ea typeface="+mn-ea"/>
                          <a:cs typeface="Arial" pitchFamily="34" charset="0"/>
                        </a:rPr>
                        <a:t>Area dell'euro (18 paesi)</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14,6</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0,8</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-0,9</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13,6</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39014">
                <a:tc>
                  <a:txBody>
                    <a:bodyPr/>
                    <a:lstStyle/>
                    <a:p>
                      <a:pPr algn="l" fontAlgn="b"/>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Area non Euro</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24,6</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2,7</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5,5</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31,4</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39014">
                <a:tc>
                  <a:txBody>
                    <a:bodyPr/>
                    <a:lstStyle/>
                    <a:p>
                      <a:pPr algn="l" fontAlgn="b"/>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Germania</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10,2</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1,6</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5,0</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15,7</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39014">
                <a:tc>
                  <a:txBody>
                    <a:bodyPr/>
                    <a:lstStyle/>
                    <a:p>
                      <a:pPr algn="l" fontAlgn="b"/>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Spagna</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27,7</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1,4</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-5,0</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21,4</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39014">
                <a:tc>
                  <a:txBody>
                    <a:bodyPr/>
                    <a:lstStyle/>
                    <a:p>
                      <a:pPr algn="l" fontAlgn="b"/>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Francia</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13,8</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0,2</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2,3</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16,3</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39014">
                <a:tc>
                  <a:txBody>
                    <a:bodyPr/>
                    <a:lstStyle/>
                    <a:p>
                      <a:pPr algn="l" fontAlgn="b"/>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Grecia</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32,4</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0,8</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-25,8</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-1,7</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
        <p:nvSpPr>
          <p:cNvPr id="4098" name="Text Box 4"/>
          <p:cNvSpPr txBox="1">
            <a:spLocks noChangeArrowheads="1"/>
          </p:cNvSpPr>
          <p:nvPr/>
        </p:nvSpPr>
        <p:spPr bwMode="auto">
          <a:xfrm>
            <a:off x="754184" y="1099758"/>
            <a:ext cx="7492635" cy="348338"/>
          </a:xfrm>
          <a:prstGeom prst="rect">
            <a:avLst/>
          </a:prstGeom>
          <a:noFill/>
          <a:ln w="9525">
            <a:noFill/>
            <a:round/>
            <a:headEnd/>
            <a:tailEnd/>
          </a:ln>
        </p:spPr>
        <p:txBody>
          <a:bodyPr wrap="square"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b="1" dirty="0">
                <a:solidFill>
                  <a:srgbClr val="314697"/>
                </a:solidFill>
              </a:rPr>
              <a:t>Fig. </a:t>
            </a:r>
            <a:r>
              <a:rPr lang="it-IT" b="1" dirty="0" smtClean="0">
                <a:solidFill>
                  <a:srgbClr val="314697"/>
                </a:solidFill>
              </a:rPr>
              <a:t>2. Tassi di crescita annuali e cumulati del PIL in termini reali (%) </a:t>
            </a:r>
            <a:r>
              <a:rPr lang="it-IT" b="1" dirty="0">
                <a:solidFill>
                  <a:srgbClr val="314697"/>
                </a:solidFill>
              </a:rPr>
              <a:t>(a)</a:t>
            </a:r>
          </a:p>
        </p:txBody>
      </p:sp>
      <p:sp>
        <p:nvSpPr>
          <p:cNvPr id="4146" name="CasellaDiTesto 11"/>
          <p:cNvSpPr txBox="1">
            <a:spLocks noChangeArrowheads="1"/>
          </p:cNvSpPr>
          <p:nvPr/>
        </p:nvSpPr>
        <p:spPr bwMode="auto">
          <a:xfrm>
            <a:off x="657995" y="6012992"/>
            <a:ext cx="7958742" cy="265615"/>
          </a:xfrm>
          <a:prstGeom prst="rect">
            <a:avLst/>
          </a:prstGeom>
          <a:noFill/>
          <a:ln w="9525">
            <a:noFill/>
            <a:miter lim="800000"/>
            <a:headEnd/>
            <a:tailEnd/>
          </a:ln>
        </p:spPr>
        <p:txBody>
          <a:bodyPr wrap="square" lIns="80165" tIns="40083" rIns="80165" bIns="40083">
            <a:spAutoFit/>
          </a:bodyPr>
          <a:lstStyle/>
          <a:p>
            <a:r>
              <a:rPr lang="it-IT" sz="1200" b="1" dirty="0">
                <a:solidFill>
                  <a:srgbClr val="314697"/>
                </a:solidFill>
              </a:rPr>
              <a:t>(a) </a:t>
            </a:r>
            <a:r>
              <a:rPr lang="it-IT" sz="1200" b="1" dirty="0" smtClean="0">
                <a:solidFill>
                  <a:srgbClr val="314697"/>
                </a:solidFill>
              </a:rPr>
              <a:t>Calcolati su </a:t>
            </a:r>
            <a:r>
              <a:rPr lang="it-IT" sz="1200" b="1" dirty="0">
                <a:solidFill>
                  <a:srgbClr val="314697"/>
                </a:solidFill>
              </a:rPr>
              <a:t>valori concatenati – anno di riferimento </a:t>
            </a:r>
            <a:r>
              <a:rPr lang="it-IT" sz="1200" b="1" dirty="0" smtClean="0">
                <a:solidFill>
                  <a:srgbClr val="314697"/>
                </a:solidFill>
              </a:rPr>
              <a:t>2010</a:t>
            </a:r>
            <a:endParaRPr lang="it-IT" sz="1200" dirty="0">
              <a:solidFill>
                <a:srgbClr val="FF0000"/>
              </a:solidFill>
            </a:endParaRPr>
          </a:p>
        </p:txBody>
      </p:sp>
      <p:sp>
        <p:nvSpPr>
          <p:cNvPr id="14" name="Ovale 13"/>
          <p:cNvSpPr/>
          <p:nvPr/>
        </p:nvSpPr>
        <p:spPr bwMode="auto">
          <a:xfrm>
            <a:off x="6173107" y="3519744"/>
            <a:ext cx="537607" cy="359049"/>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solidFill>
                <a:srgbClr val="314697"/>
              </a:solidFill>
              <a:latin typeface="Arial" charset="0"/>
            </a:endParaRPr>
          </a:p>
        </p:txBody>
      </p:sp>
      <p:sp>
        <p:nvSpPr>
          <p:cNvPr id="15" name="Ovale 14"/>
          <p:cNvSpPr/>
          <p:nvPr/>
        </p:nvSpPr>
        <p:spPr bwMode="auto">
          <a:xfrm>
            <a:off x="3909458" y="2938460"/>
            <a:ext cx="537607" cy="359049"/>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solidFill>
                <a:srgbClr val="314697"/>
              </a:solidFill>
              <a:latin typeface="Arial" charset="0"/>
            </a:endParaRPr>
          </a:p>
        </p:txBody>
      </p:sp>
      <p:sp>
        <p:nvSpPr>
          <p:cNvPr id="16" name="Ovale 15"/>
          <p:cNvSpPr/>
          <p:nvPr/>
        </p:nvSpPr>
        <p:spPr bwMode="auto">
          <a:xfrm>
            <a:off x="3986728" y="3492200"/>
            <a:ext cx="537607" cy="359049"/>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solidFill>
                <a:srgbClr val="314697"/>
              </a:solidFill>
              <a:latin typeface="Arial" charset="0"/>
            </a:endParaRPr>
          </a:p>
        </p:txBody>
      </p:sp>
      <p:sp>
        <p:nvSpPr>
          <p:cNvPr id="17" name="Ovale 16"/>
          <p:cNvSpPr/>
          <p:nvPr/>
        </p:nvSpPr>
        <p:spPr bwMode="auto">
          <a:xfrm>
            <a:off x="6137410" y="2968788"/>
            <a:ext cx="537607" cy="359049"/>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solidFill>
                <a:srgbClr val="314697"/>
              </a:solidFill>
              <a:latin typeface="Arial" charset="0"/>
            </a:endParaRPr>
          </a:p>
        </p:txBody>
      </p:sp>
      <p:sp>
        <p:nvSpPr>
          <p:cNvPr id="19" name="Ovale 18"/>
          <p:cNvSpPr/>
          <p:nvPr/>
        </p:nvSpPr>
        <p:spPr bwMode="auto">
          <a:xfrm>
            <a:off x="7263808" y="2950266"/>
            <a:ext cx="537607" cy="359049"/>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solidFill>
                <a:srgbClr val="314697"/>
              </a:solidFill>
              <a:latin typeface="Arial" charset="0"/>
            </a:endParaRPr>
          </a:p>
        </p:txBody>
      </p:sp>
      <p:sp>
        <p:nvSpPr>
          <p:cNvPr id="20" name="Freccia in giù 19"/>
          <p:cNvSpPr/>
          <p:nvPr/>
        </p:nvSpPr>
        <p:spPr bwMode="auto">
          <a:xfrm rot="4516156">
            <a:off x="6802641" y="2667796"/>
            <a:ext cx="301887" cy="558590"/>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1" name="Freccia in giù 20"/>
          <p:cNvSpPr/>
          <p:nvPr/>
        </p:nvSpPr>
        <p:spPr bwMode="auto">
          <a:xfrm rot="4516156">
            <a:off x="6904614" y="3217501"/>
            <a:ext cx="301887" cy="558590"/>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3" name="CasellaDiTesto 22"/>
          <p:cNvSpPr txBox="1"/>
          <p:nvPr/>
        </p:nvSpPr>
        <p:spPr>
          <a:xfrm>
            <a:off x="676977" y="458098"/>
            <a:ext cx="7598490" cy="446735"/>
          </a:xfrm>
          <a:prstGeom prst="rect">
            <a:avLst/>
          </a:prstGeom>
          <a:noFill/>
        </p:spPr>
        <p:txBody>
          <a:bodyPr wrap="square" lIns="80165" tIns="40083" rIns="80165" bIns="40083" rtlCol="0">
            <a:spAutoFit/>
          </a:bodyPr>
          <a:lstStyle/>
          <a:p>
            <a:pPr algn="ctr"/>
            <a:r>
              <a:rPr lang="it-IT" sz="2300" b="1" cap="small" dirty="0" smtClean="0">
                <a:solidFill>
                  <a:srgbClr val="FF0000"/>
                </a:solidFill>
              </a:rPr>
              <a:t>La forbice della crescita tra Italia ed Europa</a:t>
            </a:r>
            <a:endParaRPr lang="it-IT" sz="2300" b="1" cap="small" dirty="0">
              <a:solidFill>
                <a:srgbClr val="FF0000"/>
              </a:solidFill>
            </a:endParaRPr>
          </a:p>
        </p:txBody>
      </p:sp>
      <p:sp>
        <p:nvSpPr>
          <p:cNvPr id="25" name="Ovale 24"/>
          <p:cNvSpPr/>
          <p:nvPr/>
        </p:nvSpPr>
        <p:spPr bwMode="auto">
          <a:xfrm>
            <a:off x="7265753" y="3509474"/>
            <a:ext cx="537607" cy="359049"/>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solidFill>
                <a:srgbClr val="314697"/>
              </a:solidFill>
              <a:latin typeface="Arial"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428122" y="1536569"/>
            <a:ext cx="8375165" cy="393158"/>
          </a:xfrm>
          <a:prstGeom prst="rect">
            <a:avLst/>
          </a:prstGeom>
          <a:noFill/>
          <a:ln w="9525">
            <a:noFill/>
            <a:round/>
            <a:headEnd/>
            <a:tailEnd/>
          </a:ln>
        </p:spPr>
        <p:txBody>
          <a:bodyPr wrap="square"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sz="2100" b="1" dirty="0">
                <a:solidFill>
                  <a:srgbClr val="314697"/>
                </a:solidFill>
              </a:rPr>
              <a:t>Fig. </a:t>
            </a:r>
            <a:r>
              <a:rPr lang="it-IT" sz="2100" b="1" dirty="0" smtClean="0">
                <a:solidFill>
                  <a:srgbClr val="314697"/>
                </a:solidFill>
              </a:rPr>
              <a:t>3. </a:t>
            </a:r>
            <a:r>
              <a:rPr lang="it-IT" sz="2100" b="1" dirty="0">
                <a:solidFill>
                  <a:srgbClr val="314697"/>
                </a:solidFill>
              </a:rPr>
              <a:t>Prodotto Interno Lordo (variazioni % </a:t>
            </a:r>
            <a:r>
              <a:rPr lang="it-IT" sz="2100" b="1" dirty="0" smtClean="0">
                <a:solidFill>
                  <a:srgbClr val="314697"/>
                </a:solidFill>
              </a:rPr>
              <a:t>annue e cumulate) (a)</a:t>
            </a:r>
            <a:endParaRPr lang="it-IT" sz="2100" b="1" dirty="0">
              <a:solidFill>
                <a:srgbClr val="314697"/>
              </a:solidFill>
            </a:endParaRPr>
          </a:p>
        </p:txBody>
      </p:sp>
      <p:graphicFrame>
        <p:nvGraphicFramePr>
          <p:cNvPr id="7" name="Group 49"/>
          <p:cNvGraphicFramePr>
            <a:graphicFrameLocks noGrp="1"/>
          </p:cNvGraphicFramePr>
          <p:nvPr/>
        </p:nvGraphicFramePr>
        <p:xfrm>
          <a:off x="670121" y="2455162"/>
          <a:ext cx="7395248" cy="2794384"/>
        </p:xfrm>
        <a:graphic>
          <a:graphicData uri="http://schemas.openxmlformats.org/drawingml/2006/table">
            <a:tbl>
              <a:tblPr/>
              <a:tblGrid>
                <a:gridCol w="2558522"/>
                <a:gridCol w="806121"/>
                <a:gridCol w="806121"/>
                <a:gridCol w="806121"/>
                <a:gridCol w="806121"/>
                <a:gridCol w="806121"/>
                <a:gridCol w="806121"/>
              </a:tblGrid>
              <a:tr h="6619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dirty="0" smtClean="0">
                          <a:ln>
                            <a:noFill/>
                          </a:ln>
                          <a:solidFill>
                            <a:srgbClr val="FFFFFF"/>
                          </a:solidFill>
                          <a:effectLst/>
                          <a:latin typeface="Arial" pitchFamily="34" charset="0"/>
                          <a:cs typeface="Arial" pitchFamily="34" charset="0"/>
                        </a:rPr>
                        <a:t>Ripartizioni</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rtl="0" fontAlgn="ctr"/>
                      <a:r>
                        <a:rPr lang="it-IT" sz="2000" b="1" i="0" u="none" strike="noStrike" dirty="0" err="1" smtClean="0">
                          <a:solidFill>
                            <a:srgbClr val="FFFFFF"/>
                          </a:solidFill>
                          <a:latin typeface="Arial"/>
                        </a:rPr>
                        <a:t>2001-2007</a:t>
                      </a:r>
                      <a:endParaRPr lang="it-IT" sz="2000" b="1" i="0" u="none" strike="noStrike" dirty="0" smtClean="0">
                        <a:solidFill>
                          <a:srgbClr val="FFFFFF"/>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it-IT" sz="2000" b="1" i="0" u="none" strike="noStrike" dirty="0" smtClean="0">
                          <a:solidFill>
                            <a:srgbClr val="FFFFFF"/>
                          </a:solidFill>
                          <a:latin typeface="+mn-lt"/>
                        </a:rPr>
                        <a:t>2012</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rtl="0" fontAlgn="ctr"/>
                      <a:r>
                        <a:rPr lang="it-IT" sz="2000" b="1" i="0" u="none" strike="noStrike" dirty="0" smtClean="0">
                          <a:solidFill>
                            <a:srgbClr val="FFFFFF"/>
                          </a:solidFill>
                          <a:latin typeface="Arial"/>
                        </a:rPr>
                        <a:t>2013</a:t>
                      </a:r>
                      <a:endParaRPr lang="it-IT" sz="2000" b="1" i="0" u="none" strike="noStrike" dirty="0">
                        <a:solidFill>
                          <a:srgbClr val="FFFFFF"/>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rtl="0" fontAlgn="ctr"/>
                      <a:r>
                        <a:rPr lang="it-IT" sz="2000" b="1" i="0" u="none" strike="noStrike" dirty="0" smtClean="0">
                          <a:solidFill>
                            <a:srgbClr val="FFFFFF"/>
                          </a:solidFill>
                          <a:latin typeface="Arial"/>
                        </a:rPr>
                        <a:t>2014</a:t>
                      </a:r>
                      <a:endParaRPr lang="it-IT" sz="2000" b="1" i="0" u="none" strike="noStrike" dirty="0">
                        <a:solidFill>
                          <a:srgbClr val="FFFFFF"/>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rtl="0" fontAlgn="ctr"/>
                      <a:r>
                        <a:rPr lang="it-IT" sz="2000" b="1" i="0" u="none" strike="noStrike" dirty="0" err="1" smtClean="0">
                          <a:solidFill>
                            <a:srgbClr val="FFFFFF"/>
                          </a:solidFill>
                          <a:latin typeface="Arial"/>
                        </a:rPr>
                        <a:t>2008-2014</a:t>
                      </a:r>
                      <a:endParaRPr lang="it-IT" sz="2000" b="1" i="0" u="none" strike="noStrike" dirty="0">
                        <a:solidFill>
                          <a:srgbClr val="FFFFFF"/>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rtl="0" fontAlgn="ctr"/>
                      <a:r>
                        <a:rPr lang="it-IT" sz="2000" b="1" i="0" u="none" strike="noStrike" dirty="0" err="1" smtClean="0">
                          <a:solidFill>
                            <a:srgbClr val="FFFFFF"/>
                          </a:solidFill>
                          <a:latin typeface="Arial"/>
                        </a:rPr>
                        <a:t>2001-2014</a:t>
                      </a:r>
                      <a:endParaRPr lang="it-IT" sz="2000" b="1" i="0" u="none" strike="noStrike" dirty="0">
                        <a:solidFill>
                          <a:srgbClr val="FFFFFF"/>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r>
              <a:tr h="22799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dirty="0" smtClean="0">
                        <a:ln>
                          <a:noFill/>
                        </a:ln>
                        <a:solidFill>
                          <a:schemeClr val="bg1"/>
                        </a:solidFill>
                        <a:effectLst/>
                        <a:latin typeface="Arial" pitchFamily="34" charset="0"/>
                        <a:cs typeface="Arial" pitchFamily="34" charset="0"/>
                      </a:endParaRPr>
                    </a:p>
                  </a:txBody>
                  <a:tcPr marL="78203" marR="78203" marT="41476" marB="4147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endParaRPr lang="it-IT" sz="900" b="0" i="0" u="none" strike="noStrike">
                        <a:solidFill>
                          <a:schemeClr val="bg1"/>
                        </a:solidFill>
                        <a:latin typeface="Times New Roman"/>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endParaRPr lang="it-IT" sz="1300" b="1" kern="1200" dirty="0">
                        <a:solidFill>
                          <a:srgbClr val="314697"/>
                        </a:solidFill>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endParaRPr lang="it-IT" sz="1300" b="1" kern="1200" dirty="0">
                        <a:solidFill>
                          <a:srgbClr val="314697"/>
                        </a:solidFill>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endParaRPr lang="it-IT" sz="1300" b="1" kern="1200" dirty="0">
                        <a:solidFill>
                          <a:srgbClr val="314697"/>
                        </a:solidFill>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endParaRPr lang="it-IT" sz="1300" b="1" kern="1200" dirty="0">
                        <a:solidFill>
                          <a:srgbClr val="314697"/>
                        </a:solidFill>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ctr"/>
                      <a:endParaRPr lang="it-IT" sz="1300" b="1" kern="1200" dirty="0">
                        <a:solidFill>
                          <a:srgbClr val="314697"/>
                        </a:solidFill>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45018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dirty="0" smtClean="0">
                          <a:ln>
                            <a:noFill/>
                          </a:ln>
                          <a:solidFill>
                            <a:srgbClr val="314697"/>
                          </a:solidFill>
                          <a:effectLst/>
                          <a:latin typeface="Arial" pitchFamily="34" charset="0"/>
                          <a:cs typeface="Arial" pitchFamily="34" charset="0"/>
                        </a:rPr>
                        <a:t>Mezzogiorno</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4,2</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-2,9</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-2,7</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-1,3</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spcAft>
                          <a:spcPts val="0"/>
                        </a:spcAf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-13,0</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spcAft>
                          <a:spcPts val="0"/>
                        </a:spcAf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-9,4</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45018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dirty="0" smtClean="0">
                          <a:ln>
                            <a:noFill/>
                          </a:ln>
                          <a:solidFill>
                            <a:srgbClr val="314697"/>
                          </a:solidFill>
                          <a:effectLst/>
                          <a:latin typeface="Arial" pitchFamily="34" charset="0"/>
                          <a:cs typeface="Arial" pitchFamily="34" charset="0"/>
                        </a:rPr>
                        <a:t>Centro-Nord</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9,6</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-2,8</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-1,4</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-0,2</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-7,4</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1,5</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55391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dirty="0" smtClean="0">
                          <a:ln>
                            <a:noFill/>
                          </a:ln>
                          <a:solidFill>
                            <a:srgbClr val="314697"/>
                          </a:solidFill>
                          <a:effectLst/>
                          <a:latin typeface="Arial" pitchFamily="34" charset="0"/>
                          <a:cs typeface="Arial" pitchFamily="34" charset="0"/>
                        </a:rPr>
                        <a:t>Italia</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8,3</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-2,8</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-1,7</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-0,4</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-8,7</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spcAft>
                          <a:spcPts val="0"/>
                        </a:spcAf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-1,1</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450186">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it-IT" sz="2500" b="1" i="0" u="none" strike="noStrike" cap="none" normalizeH="0" baseline="0" dirty="0" smtClean="0">
                          <a:ln>
                            <a:noFill/>
                          </a:ln>
                          <a:solidFill>
                            <a:srgbClr val="FF0000"/>
                          </a:solidFill>
                          <a:effectLst/>
                          <a:latin typeface="Arial" pitchFamily="34" charset="0"/>
                          <a:cs typeface="Arial" pitchFamily="34" charset="0"/>
                        </a:rPr>
                        <a:t>Sicilia</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2500" b="1" i="0" u="none" strike="noStrike" kern="1200" cap="none" normalizeH="0" baseline="0" dirty="0" smtClean="0">
                          <a:ln>
                            <a:noFill/>
                          </a:ln>
                          <a:solidFill>
                            <a:srgbClr val="FF0000"/>
                          </a:solidFill>
                          <a:effectLst/>
                          <a:latin typeface="Arial" pitchFamily="34" charset="0"/>
                          <a:ea typeface="+mn-ea"/>
                          <a:cs typeface="Arial" pitchFamily="34" charset="0"/>
                        </a:rPr>
                        <a:t>5,5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2500" b="1" i="0" u="none" strike="noStrike" kern="1200" cap="none" normalizeH="0" baseline="0" dirty="0" smtClean="0">
                          <a:ln>
                            <a:noFill/>
                          </a:ln>
                          <a:solidFill>
                            <a:srgbClr val="FF0000"/>
                          </a:solidFill>
                          <a:effectLst/>
                          <a:latin typeface="Arial" pitchFamily="34" charset="0"/>
                          <a:ea typeface="+mn-ea"/>
                          <a:cs typeface="Arial" pitchFamily="34" charset="0"/>
                        </a:rPr>
                        <a:t>-2,7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2500" b="1" i="0" u="none" strike="noStrike" kern="1200" cap="none" normalizeH="0" baseline="0" dirty="0" smtClean="0">
                          <a:ln>
                            <a:noFill/>
                          </a:ln>
                          <a:solidFill>
                            <a:srgbClr val="FF0000"/>
                          </a:solidFill>
                          <a:effectLst/>
                          <a:latin typeface="Arial" pitchFamily="34" charset="0"/>
                          <a:ea typeface="+mn-ea"/>
                          <a:cs typeface="Arial" pitchFamily="34" charset="0"/>
                        </a:rPr>
                        <a:t>-2,8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2500" b="1" i="0" u="none" strike="noStrike" kern="1200" cap="none" normalizeH="0" baseline="0" dirty="0" smtClean="0">
                          <a:ln>
                            <a:noFill/>
                          </a:ln>
                          <a:solidFill>
                            <a:srgbClr val="FF0000"/>
                          </a:solidFill>
                          <a:effectLst/>
                          <a:latin typeface="Arial" pitchFamily="34" charset="0"/>
                          <a:ea typeface="+mn-ea"/>
                          <a:cs typeface="Arial" pitchFamily="34" charset="0"/>
                        </a:rPr>
                        <a:t>-1,3</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2500" b="1" i="0" u="none" strike="noStrike" kern="1200" cap="none" normalizeH="0" baseline="0" dirty="0" smtClean="0">
                          <a:ln>
                            <a:noFill/>
                          </a:ln>
                          <a:solidFill>
                            <a:srgbClr val="FF0000"/>
                          </a:solidFill>
                          <a:effectLst/>
                          <a:latin typeface="Arial" pitchFamily="34" charset="0"/>
                          <a:ea typeface="+mn-ea"/>
                          <a:cs typeface="Arial" pitchFamily="34" charset="0"/>
                        </a:rPr>
                        <a:t>-13,7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2500" b="1" i="0" u="none" strike="noStrike" kern="1200" cap="none" normalizeH="0" baseline="0" dirty="0" smtClean="0">
                          <a:ln>
                            <a:noFill/>
                          </a:ln>
                          <a:solidFill>
                            <a:srgbClr val="FF0000"/>
                          </a:solidFill>
                          <a:effectLst/>
                          <a:latin typeface="Arial" pitchFamily="34" charset="0"/>
                          <a:ea typeface="+mn-ea"/>
                          <a:cs typeface="Arial" pitchFamily="34" charset="0"/>
                        </a:rPr>
                        <a:t>-9,0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
        <p:nvSpPr>
          <p:cNvPr id="5168" name="Text Box 4"/>
          <p:cNvSpPr txBox="1">
            <a:spLocks noChangeArrowheads="1"/>
          </p:cNvSpPr>
          <p:nvPr/>
        </p:nvSpPr>
        <p:spPr bwMode="auto">
          <a:xfrm>
            <a:off x="535987" y="6246046"/>
            <a:ext cx="8253360" cy="258826"/>
          </a:xfrm>
          <a:prstGeom prst="rect">
            <a:avLst/>
          </a:prstGeom>
          <a:noFill/>
          <a:ln w="9525">
            <a:noFill/>
            <a:round/>
            <a:headEnd/>
            <a:tailEnd/>
          </a:ln>
        </p:spPr>
        <p:txBody>
          <a:bodyPr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sz="1200" b="1" dirty="0" smtClean="0">
                <a:solidFill>
                  <a:srgbClr val="314697"/>
                </a:solidFill>
              </a:rPr>
              <a:t>(a) Calcolate </a:t>
            </a:r>
            <a:r>
              <a:rPr lang="it-IT" sz="1200" b="1" dirty="0">
                <a:solidFill>
                  <a:srgbClr val="314697"/>
                </a:solidFill>
              </a:rPr>
              <a:t>su valori concatenati – anno di riferimento </a:t>
            </a:r>
            <a:r>
              <a:rPr lang="it-IT" sz="1200" b="1" dirty="0" smtClean="0">
                <a:solidFill>
                  <a:srgbClr val="314697"/>
                </a:solidFill>
              </a:rPr>
              <a:t>2010</a:t>
            </a:r>
            <a:endParaRPr lang="it-IT" sz="1200" b="1" dirty="0">
              <a:solidFill>
                <a:srgbClr val="314697"/>
              </a:solidFill>
            </a:endParaRPr>
          </a:p>
        </p:txBody>
      </p:sp>
      <p:sp>
        <p:nvSpPr>
          <p:cNvPr id="8" name="Ovale 7"/>
          <p:cNvSpPr/>
          <p:nvPr/>
        </p:nvSpPr>
        <p:spPr bwMode="auto">
          <a:xfrm>
            <a:off x="6465905" y="3429852"/>
            <a:ext cx="774557" cy="360319"/>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solidFill>
                <a:srgbClr val="314697"/>
              </a:solidFill>
              <a:latin typeface="Arial" charset="0"/>
            </a:endParaRPr>
          </a:p>
        </p:txBody>
      </p:sp>
      <p:sp>
        <p:nvSpPr>
          <p:cNvPr id="10" name="CasellaDiTesto 9"/>
          <p:cNvSpPr txBox="1"/>
          <p:nvPr/>
        </p:nvSpPr>
        <p:spPr>
          <a:xfrm>
            <a:off x="676977" y="458097"/>
            <a:ext cx="7598490" cy="809707"/>
          </a:xfrm>
          <a:prstGeom prst="rect">
            <a:avLst/>
          </a:prstGeom>
          <a:noFill/>
        </p:spPr>
        <p:txBody>
          <a:bodyPr wrap="square" lIns="80165" tIns="40083" rIns="80165" bIns="40083" rtlCol="0">
            <a:spAutoFit/>
          </a:bodyPr>
          <a:lstStyle/>
          <a:p>
            <a:pPr algn="ctr"/>
            <a:r>
              <a:rPr lang="it-IT" sz="2300" b="1" cap="small" dirty="0" smtClean="0">
                <a:solidFill>
                  <a:srgbClr val="FF0000"/>
                </a:solidFill>
              </a:rPr>
              <a:t>2014: settimo anno di recessione ininterrotta per l’economia del Mezzogiorno</a:t>
            </a:r>
            <a:endParaRPr lang="it-IT" sz="2300" b="1" cap="small" dirty="0">
              <a:solidFill>
                <a:srgbClr val="FF0000"/>
              </a:solidFill>
            </a:endParaRPr>
          </a:p>
        </p:txBody>
      </p:sp>
      <p:sp>
        <p:nvSpPr>
          <p:cNvPr id="13" name="Ovale 12"/>
          <p:cNvSpPr/>
          <p:nvPr/>
        </p:nvSpPr>
        <p:spPr bwMode="auto">
          <a:xfrm>
            <a:off x="6356284" y="4816212"/>
            <a:ext cx="892046" cy="417803"/>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solidFill>
                <a:srgbClr val="314697"/>
              </a:solidFill>
              <a:latin typeface="Arial" charset="0"/>
            </a:endParaRPr>
          </a:p>
        </p:txBody>
      </p:sp>
      <p:sp>
        <p:nvSpPr>
          <p:cNvPr id="14" name="Ovale 13"/>
          <p:cNvSpPr/>
          <p:nvPr/>
        </p:nvSpPr>
        <p:spPr bwMode="auto">
          <a:xfrm>
            <a:off x="7232276" y="4791450"/>
            <a:ext cx="914803" cy="410892"/>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solidFill>
                <a:srgbClr val="314697"/>
              </a:solidFill>
              <a:latin typeface="Arial" charset="0"/>
            </a:endParaRPr>
          </a:p>
        </p:txBody>
      </p:sp>
      <p:sp>
        <p:nvSpPr>
          <p:cNvPr id="15" name="Ovale 14"/>
          <p:cNvSpPr/>
          <p:nvPr/>
        </p:nvSpPr>
        <p:spPr bwMode="auto">
          <a:xfrm>
            <a:off x="7271955" y="3422219"/>
            <a:ext cx="686881" cy="377596"/>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solidFill>
                <a:srgbClr val="314697"/>
              </a:solidFill>
              <a:latin typeface="Arial" charset="0"/>
            </a:endParaRPr>
          </a:p>
        </p:txBody>
      </p:sp>
      <p:sp>
        <p:nvSpPr>
          <p:cNvPr id="17" name="Ovale 16"/>
          <p:cNvSpPr/>
          <p:nvPr/>
        </p:nvSpPr>
        <p:spPr bwMode="auto">
          <a:xfrm>
            <a:off x="6514537" y="3852874"/>
            <a:ext cx="774557" cy="360319"/>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solidFill>
                <a:srgbClr val="314697"/>
              </a:solidFill>
              <a:latin typeface="Arial" charset="0"/>
            </a:endParaRPr>
          </a:p>
        </p:txBody>
      </p:sp>
      <p:sp>
        <p:nvSpPr>
          <p:cNvPr id="18" name="Ovale 17"/>
          <p:cNvSpPr/>
          <p:nvPr/>
        </p:nvSpPr>
        <p:spPr bwMode="auto">
          <a:xfrm>
            <a:off x="7320587" y="3845242"/>
            <a:ext cx="686881" cy="377596"/>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solidFill>
                <a:srgbClr val="314697"/>
              </a:solidFill>
              <a:latin typeface="Arial"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303473" y="1018833"/>
            <a:ext cx="8613956" cy="646881"/>
          </a:xfrm>
          <a:prstGeom prst="rect">
            <a:avLst/>
          </a:prstGeom>
          <a:noFill/>
          <a:ln w="9525">
            <a:noFill/>
            <a:round/>
            <a:headEnd/>
            <a:tailEnd/>
          </a:ln>
        </p:spPr>
        <p:txBody>
          <a:bodyPr wrap="square"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sz="1900" b="1" dirty="0">
                <a:solidFill>
                  <a:srgbClr val="314697"/>
                </a:solidFill>
              </a:rPr>
              <a:t>Fig. </a:t>
            </a:r>
            <a:r>
              <a:rPr lang="it-IT" sz="1900" b="1" dirty="0" smtClean="0">
                <a:solidFill>
                  <a:srgbClr val="314697"/>
                </a:solidFill>
              </a:rPr>
              <a:t>4. </a:t>
            </a:r>
            <a:r>
              <a:rPr lang="it-IT" sz="1900" b="1" dirty="0" smtClean="0">
                <a:solidFill>
                  <a:srgbClr val="314697"/>
                </a:solidFill>
              </a:rPr>
              <a:t>PIL per abitante del Mezzogiorno e della Sicilia </a:t>
            </a:r>
          </a:p>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sz="1900" b="1" dirty="0" smtClean="0">
                <a:solidFill>
                  <a:srgbClr val="314697"/>
                </a:solidFill>
              </a:rPr>
              <a:t>	            (indici: Centro-Nord = 100) (a)</a:t>
            </a:r>
            <a:endParaRPr lang="it-IT" sz="1900" b="1" dirty="0">
              <a:solidFill>
                <a:srgbClr val="314697"/>
              </a:solidFill>
            </a:endParaRPr>
          </a:p>
        </p:txBody>
      </p:sp>
      <p:graphicFrame>
        <p:nvGraphicFramePr>
          <p:cNvPr id="7" name="Group 49"/>
          <p:cNvGraphicFramePr>
            <a:graphicFrameLocks noGrp="1"/>
          </p:cNvGraphicFramePr>
          <p:nvPr/>
        </p:nvGraphicFramePr>
        <p:xfrm>
          <a:off x="680125" y="1681319"/>
          <a:ext cx="7826768" cy="4516935"/>
        </p:xfrm>
        <a:graphic>
          <a:graphicData uri="http://schemas.openxmlformats.org/drawingml/2006/table">
            <a:tbl>
              <a:tblPr/>
              <a:tblGrid>
                <a:gridCol w="1176692"/>
                <a:gridCol w="1662519"/>
                <a:gridCol w="1662519"/>
                <a:gridCol w="1662519"/>
                <a:gridCol w="1662519"/>
              </a:tblGrid>
              <a:tr h="653171">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700" b="1" i="0" u="none" strike="noStrike" cap="none" normalizeH="0" baseline="0" dirty="0" smtClean="0">
                          <a:ln>
                            <a:noFill/>
                          </a:ln>
                          <a:solidFill>
                            <a:srgbClr val="FFFFFF"/>
                          </a:solidFill>
                          <a:effectLst/>
                          <a:latin typeface="Arial" pitchFamily="34" charset="0"/>
                          <a:cs typeface="Arial" pitchFamily="34" charset="0"/>
                        </a:rPr>
                        <a:t>Anni</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31469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700" b="1" i="0" u="none" strike="noStrike" cap="none" normalizeH="0" baseline="0" dirty="0" smtClean="0">
                          <a:ln>
                            <a:noFill/>
                          </a:ln>
                          <a:solidFill>
                            <a:srgbClr val="FFFFFF"/>
                          </a:solidFill>
                          <a:effectLst/>
                          <a:latin typeface="Arial" pitchFamily="34" charset="0"/>
                          <a:cs typeface="Arial" pitchFamily="34" charset="0"/>
                        </a:rPr>
                        <a:t>Prodotto per abitante del Mezzogiorno</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314697"/>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it-IT" sz="1400" b="1" i="0" u="none" strike="noStrike" cap="none" normalizeH="0" baseline="0" dirty="0" smtClean="0">
                        <a:ln>
                          <a:noFill/>
                        </a:ln>
                        <a:solidFill>
                          <a:srgbClr val="FFFFFF"/>
                        </a:solidFill>
                        <a:effectLst/>
                        <a:latin typeface="Arial" pitchFamily="34" charset="0"/>
                        <a:cs typeface="Arial"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700" b="1" i="0" u="none" strike="noStrike" cap="none" normalizeH="0" baseline="0" dirty="0" smtClean="0">
                          <a:ln>
                            <a:noFill/>
                          </a:ln>
                          <a:solidFill>
                            <a:srgbClr val="FFFFFF"/>
                          </a:solidFill>
                          <a:effectLst/>
                          <a:latin typeface="Arial" pitchFamily="34" charset="0"/>
                          <a:cs typeface="Arial" pitchFamily="34" charset="0"/>
                        </a:rPr>
                        <a:t>Prodotto per abitante della Sicilia</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314697"/>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it-IT" sz="1400" b="1" i="0" u="none" strike="noStrike" cap="none" normalizeH="0" baseline="0" dirty="0" smtClean="0">
                        <a:ln>
                          <a:noFill/>
                        </a:ln>
                        <a:solidFill>
                          <a:srgbClr val="FFFFFF"/>
                        </a:solidFill>
                        <a:effectLst/>
                        <a:latin typeface="Arial" pitchFamily="34" charset="0"/>
                        <a:cs typeface="Arial"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314697"/>
                    </a:solidFill>
                  </a:tcPr>
                </a:tc>
              </a:tr>
              <a:tr h="271324">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800" b="1" i="0" u="none" strike="noStrike" cap="none" normalizeH="0" baseline="0" dirty="0" smtClean="0">
                        <a:ln>
                          <a:noFill/>
                        </a:ln>
                        <a:solidFill>
                          <a:srgbClr val="314697"/>
                        </a:solidFill>
                        <a:effectLst/>
                        <a:latin typeface="Arial" pitchFamily="34" charset="0"/>
                        <a:cs typeface="Arial"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700" b="1" i="0" u="none" strike="noStrike" kern="1200" cap="none" normalizeH="0" baseline="0" dirty="0" smtClean="0">
                          <a:ln>
                            <a:noFill/>
                          </a:ln>
                          <a:solidFill>
                            <a:srgbClr val="FFFFFF"/>
                          </a:solidFill>
                          <a:effectLst/>
                          <a:latin typeface="Arial" pitchFamily="34" charset="0"/>
                          <a:ea typeface="+mn-ea"/>
                          <a:cs typeface="Arial" pitchFamily="34" charset="0"/>
                        </a:rPr>
                        <a:t>euro</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700" b="1" i="0" u="none" strike="noStrike" kern="1200" cap="none" normalizeH="0" baseline="0" dirty="0" smtClean="0">
                          <a:ln>
                            <a:noFill/>
                          </a:ln>
                          <a:solidFill>
                            <a:srgbClr val="FFFFFF"/>
                          </a:solidFill>
                          <a:effectLst/>
                          <a:latin typeface="Arial" pitchFamily="34" charset="0"/>
                          <a:ea typeface="+mn-ea"/>
                          <a:cs typeface="Arial" pitchFamily="34" charset="0"/>
                        </a:rPr>
                        <a:t>%</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700" b="1" i="0" u="none" strike="noStrike" kern="1200" cap="none" normalizeH="0" baseline="0" dirty="0" smtClean="0">
                          <a:ln>
                            <a:noFill/>
                          </a:ln>
                          <a:solidFill>
                            <a:srgbClr val="FFFFFF"/>
                          </a:solidFill>
                          <a:effectLst/>
                          <a:latin typeface="Arial" pitchFamily="34" charset="0"/>
                          <a:ea typeface="+mn-ea"/>
                          <a:cs typeface="Arial" pitchFamily="34" charset="0"/>
                        </a:rPr>
                        <a:t>euro</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700" b="1" i="0" u="none" strike="noStrike" kern="1200" cap="none" normalizeH="0" baseline="0" dirty="0" smtClean="0">
                          <a:ln>
                            <a:noFill/>
                          </a:ln>
                          <a:solidFill>
                            <a:srgbClr val="FFFFFF"/>
                          </a:solidFill>
                          <a:effectLst/>
                          <a:latin typeface="Arial" pitchFamily="34" charset="0"/>
                          <a:ea typeface="+mn-ea"/>
                          <a:cs typeface="Arial" pitchFamily="34" charset="0"/>
                        </a:rPr>
                        <a:t>%</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314697"/>
                    </a:solidFill>
                  </a:tcPr>
                </a:tc>
              </a:tr>
              <a:tr h="3592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dirty="0" smtClean="0">
                          <a:ln>
                            <a:noFill/>
                          </a:ln>
                          <a:solidFill>
                            <a:srgbClr val="314697"/>
                          </a:solidFill>
                          <a:effectLst/>
                          <a:latin typeface="Arial" pitchFamily="34" charset="0"/>
                          <a:cs typeface="Arial" pitchFamily="34" charset="0"/>
                        </a:rPr>
                        <a:t>2000</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14.173,60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54,4</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13.596,5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52,2</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592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dirty="0" smtClean="0">
                          <a:ln>
                            <a:noFill/>
                          </a:ln>
                          <a:solidFill>
                            <a:srgbClr val="314697"/>
                          </a:solidFill>
                          <a:effectLst/>
                          <a:latin typeface="Arial" pitchFamily="34" charset="0"/>
                          <a:cs typeface="Arial" pitchFamily="34" charset="0"/>
                        </a:rPr>
                        <a:t>2003</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15.792,80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54,6</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15.342,5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53,2</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592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dirty="0" smtClean="0">
                          <a:ln>
                            <a:noFill/>
                          </a:ln>
                          <a:solidFill>
                            <a:srgbClr val="314697"/>
                          </a:solidFill>
                          <a:effectLst/>
                          <a:latin typeface="Arial" pitchFamily="34" charset="0"/>
                          <a:cs typeface="Arial" pitchFamily="34" charset="0"/>
                        </a:rPr>
                        <a:t>2007</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17.932,70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55,2</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17.472,7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54,4</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592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dirty="0" smtClean="0">
                          <a:ln>
                            <a:noFill/>
                          </a:ln>
                          <a:solidFill>
                            <a:srgbClr val="314697"/>
                          </a:solidFill>
                          <a:effectLst/>
                          <a:latin typeface="Arial" pitchFamily="34" charset="0"/>
                          <a:cs typeface="Arial" pitchFamily="34" charset="0"/>
                        </a:rPr>
                        <a:t>2008</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18.032,60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55,2</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17.666,7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54,8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592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dirty="0" smtClean="0">
                          <a:ln>
                            <a:noFill/>
                          </a:ln>
                          <a:solidFill>
                            <a:srgbClr val="314697"/>
                          </a:solidFill>
                          <a:effectLst/>
                          <a:latin typeface="Arial" pitchFamily="34" charset="0"/>
                          <a:cs typeface="Arial" pitchFamily="34" charset="0"/>
                        </a:rPr>
                        <a:t>2009</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17.517,40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56,2</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17.203,9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56,0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592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800" b="1" i="0" u="none" strike="noStrike" kern="1200" cap="none" normalizeH="0" baseline="0" dirty="0" smtClean="0">
                          <a:ln>
                            <a:noFill/>
                          </a:ln>
                          <a:solidFill>
                            <a:srgbClr val="314697"/>
                          </a:solidFill>
                          <a:effectLst/>
                          <a:latin typeface="Arial" pitchFamily="34" charset="0"/>
                          <a:ea typeface="+mn-ea"/>
                          <a:cs typeface="Arial" pitchFamily="34" charset="0"/>
                        </a:rPr>
                        <a:t>2010</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17.501,60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55,1</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17.205,2</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54,9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592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dirty="0" smtClean="0">
                          <a:ln>
                            <a:noFill/>
                          </a:ln>
                          <a:solidFill>
                            <a:srgbClr val="314697"/>
                          </a:solidFill>
                          <a:effectLst/>
                          <a:latin typeface="Arial" pitchFamily="34" charset="0"/>
                          <a:cs typeface="Arial" pitchFamily="34" charset="0"/>
                        </a:rPr>
                        <a:t>2011</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17.745,40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54,9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17.090,9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52,8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592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dirty="0" smtClean="0">
                          <a:ln>
                            <a:noFill/>
                          </a:ln>
                          <a:solidFill>
                            <a:srgbClr val="314697"/>
                          </a:solidFill>
                          <a:effectLst/>
                          <a:latin typeface="Arial" pitchFamily="34" charset="0"/>
                          <a:cs typeface="Arial" pitchFamily="34" charset="0"/>
                        </a:rPr>
                        <a:t>2012</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17.416,30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55,0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16.773,7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53,0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592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dirty="0" smtClean="0">
                          <a:ln>
                            <a:noFill/>
                          </a:ln>
                          <a:solidFill>
                            <a:srgbClr val="314697"/>
                          </a:solidFill>
                          <a:effectLst/>
                          <a:latin typeface="Arial" pitchFamily="34" charset="0"/>
                          <a:cs typeface="Arial" pitchFamily="34" charset="0"/>
                        </a:rPr>
                        <a:t>2013</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17.097,70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54,3</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16.448,7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52,3</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592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dirty="0" smtClean="0">
                          <a:ln>
                            <a:noFill/>
                          </a:ln>
                          <a:solidFill>
                            <a:srgbClr val="314697"/>
                          </a:solidFill>
                          <a:effectLst/>
                          <a:latin typeface="Arial" pitchFamily="34" charset="0"/>
                          <a:cs typeface="Arial" pitchFamily="34" charset="0"/>
                        </a:rPr>
                        <a:t>2014</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16.975,70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53,7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16.282,7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spcAft>
                          <a:spcPts val="0"/>
                        </a:spcAf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51,6</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
        <p:nvSpPr>
          <p:cNvPr id="9" name="Rettangolo 8"/>
          <p:cNvSpPr/>
          <p:nvPr/>
        </p:nvSpPr>
        <p:spPr>
          <a:xfrm>
            <a:off x="711243" y="6271853"/>
            <a:ext cx="2546844" cy="265615"/>
          </a:xfrm>
          <a:prstGeom prst="rect">
            <a:avLst/>
          </a:prstGeom>
        </p:spPr>
        <p:txBody>
          <a:bodyPr wrap="none" lIns="80165" tIns="40083" rIns="80165" bIns="40083">
            <a:spAutoFit/>
          </a:bodyPr>
          <a:lstStyle/>
          <a:p>
            <a:r>
              <a:rPr lang="it-IT" sz="1200" b="1" dirty="0" smtClean="0">
                <a:solidFill>
                  <a:srgbClr val="314697"/>
                </a:solidFill>
              </a:rPr>
              <a:t>(a) Calcolati su valori a prezzi correnti</a:t>
            </a:r>
            <a:endParaRPr lang="it-IT" sz="1200" dirty="0">
              <a:solidFill>
                <a:srgbClr val="314697"/>
              </a:solidFill>
            </a:endParaRPr>
          </a:p>
        </p:txBody>
      </p:sp>
      <p:sp>
        <p:nvSpPr>
          <p:cNvPr id="11" name="CasellaDiTesto 10"/>
          <p:cNvSpPr txBox="1"/>
          <p:nvPr/>
        </p:nvSpPr>
        <p:spPr>
          <a:xfrm>
            <a:off x="0" y="173334"/>
            <a:ext cx="8917428" cy="809707"/>
          </a:xfrm>
          <a:prstGeom prst="rect">
            <a:avLst/>
          </a:prstGeom>
          <a:noFill/>
        </p:spPr>
        <p:txBody>
          <a:bodyPr wrap="square" lIns="80165" tIns="40083" rIns="80165" bIns="40083" rtlCol="0">
            <a:spAutoFit/>
          </a:bodyPr>
          <a:lstStyle/>
          <a:p>
            <a:pPr algn="ctr"/>
            <a:r>
              <a:rPr lang="it-IT" sz="2300" b="1" cap="small" dirty="0" smtClean="0">
                <a:solidFill>
                  <a:srgbClr val="FF0000"/>
                </a:solidFill>
              </a:rPr>
              <a:t>Nonostante il calo della popolazione al Sud, torna ad allargarsi il divario nel PIL per abitante con il resto dell’Italia</a:t>
            </a:r>
            <a:endParaRPr lang="it-IT" sz="2300" b="1" cap="small" dirty="0">
              <a:solidFill>
                <a:srgbClr val="FF0000"/>
              </a:solidFill>
            </a:endParaRPr>
          </a:p>
        </p:txBody>
      </p:sp>
      <p:sp>
        <p:nvSpPr>
          <p:cNvPr id="14" name="Ovale 13"/>
          <p:cNvSpPr/>
          <p:nvPr/>
        </p:nvSpPr>
        <p:spPr bwMode="auto">
          <a:xfrm>
            <a:off x="4013109" y="2616559"/>
            <a:ext cx="624572" cy="395875"/>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15" name="Ovale 14"/>
          <p:cNvSpPr/>
          <p:nvPr/>
        </p:nvSpPr>
        <p:spPr bwMode="auto">
          <a:xfrm>
            <a:off x="4015053" y="4030062"/>
            <a:ext cx="624572" cy="395875"/>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16" name="Ovale 15"/>
          <p:cNvSpPr/>
          <p:nvPr/>
        </p:nvSpPr>
        <p:spPr bwMode="auto">
          <a:xfrm>
            <a:off x="3981983" y="5839746"/>
            <a:ext cx="624572" cy="395875"/>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0" name="Ovale 19"/>
          <p:cNvSpPr/>
          <p:nvPr/>
        </p:nvSpPr>
        <p:spPr bwMode="auto">
          <a:xfrm>
            <a:off x="7327964" y="5848000"/>
            <a:ext cx="624572" cy="395875"/>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1" name="Ovale 20"/>
          <p:cNvSpPr/>
          <p:nvPr/>
        </p:nvSpPr>
        <p:spPr bwMode="auto">
          <a:xfrm>
            <a:off x="7338550" y="4031665"/>
            <a:ext cx="624572" cy="395875"/>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2" name="Ovale 21"/>
          <p:cNvSpPr/>
          <p:nvPr/>
        </p:nvSpPr>
        <p:spPr bwMode="auto">
          <a:xfrm>
            <a:off x="7331855" y="2583543"/>
            <a:ext cx="624572" cy="395875"/>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3" name="Freccia in giù 22"/>
          <p:cNvSpPr/>
          <p:nvPr/>
        </p:nvSpPr>
        <p:spPr bwMode="auto">
          <a:xfrm rot="4516156">
            <a:off x="8151979" y="5699848"/>
            <a:ext cx="301887" cy="558590"/>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4" name="Freccia in giù 23"/>
          <p:cNvSpPr/>
          <p:nvPr/>
        </p:nvSpPr>
        <p:spPr bwMode="auto">
          <a:xfrm rot="4516156">
            <a:off x="8118907" y="3919048"/>
            <a:ext cx="301887" cy="558590"/>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5" name="Freccia in giù 24"/>
          <p:cNvSpPr/>
          <p:nvPr/>
        </p:nvSpPr>
        <p:spPr bwMode="auto">
          <a:xfrm rot="4516156">
            <a:off x="8132525" y="2373485"/>
            <a:ext cx="301887" cy="558590"/>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29" name="Freccia in giù 28"/>
          <p:cNvSpPr/>
          <p:nvPr/>
        </p:nvSpPr>
        <p:spPr bwMode="auto">
          <a:xfrm rot="4516156">
            <a:off x="4743747" y="5613181"/>
            <a:ext cx="301887" cy="558590"/>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30" name="Freccia in giù 29"/>
          <p:cNvSpPr/>
          <p:nvPr/>
        </p:nvSpPr>
        <p:spPr bwMode="auto">
          <a:xfrm rot="4516156">
            <a:off x="4780708" y="3894292"/>
            <a:ext cx="301887" cy="558590"/>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31" name="Freccia in giù 30"/>
          <p:cNvSpPr/>
          <p:nvPr/>
        </p:nvSpPr>
        <p:spPr bwMode="auto">
          <a:xfrm rot="4516156">
            <a:off x="4824538" y="2447773"/>
            <a:ext cx="301887" cy="558590"/>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475999" y="1200101"/>
            <a:ext cx="8324709" cy="617001"/>
          </a:xfrm>
          <a:prstGeom prst="rect">
            <a:avLst/>
          </a:prstGeom>
          <a:noFill/>
          <a:ln w="9525">
            <a:noFill/>
            <a:round/>
            <a:headEnd/>
            <a:tailEnd/>
          </a:ln>
        </p:spPr>
        <p:txBody>
          <a:bodyPr wrap="square"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b="1" dirty="0">
                <a:solidFill>
                  <a:srgbClr val="314697"/>
                </a:solidFill>
              </a:rPr>
              <a:t>Fig. </a:t>
            </a:r>
            <a:r>
              <a:rPr lang="it-IT" b="1" dirty="0" smtClean="0">
                <a:solidFill>
                  <a:srgbClr val="314697"/>
                </a:solidFill>
              </a:rPr>
              <a:t>5. Previsioni SVIMEZ-IRPET, per </a:t>
            </a:r>
            <a:r>
              <a:rPr lang="it-IT" b="1" dirty="0">
                <a:solidFill>
                  <a:srgbClr val="314697"/>
                </a:solidFill>
              </a:rPr>
              <a:t>alcune </a:t>
            </a:r>
            <a:r>
              <a:rPr lang="it-IT" b="1" dirty="0" smtClean="0">
                <a:solidFill>
                  <a:srgbClr val="314697"/>
                </a:solidFill>
              </a:rPr>
              <a:t>variabili macroeconomiche </a:t>
            </a:r>
          </a:p>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b="1" dirty="0" smtClean="0">
                <a:solidFill>
                  <a:srgbClr val="314697"/>
                </a:solidFill>
              </a:rPr>
              <a:t>(variazioni %; dati </a:t>
            </a:r>
            <a:r>
              <a:rPr lang="it-IT" b="1" dirty="0">
                <a:solidFill>
                  <a:srgbClr val="314697"/>
                </a:solidFill>
              </a:rPr>
              <a:t>aggiornati a settembre </a:t>
            </a:r>
            <a:r>
              <a:rPr lang="it-IT" b="1" dirty="0" smtClean="0">
                <a:solidFill>
                  <a:srgbClr val="314697"/>
                </a:solidFill>
              </a:rPr>
              <a:t>2015)</a:t>
            </a:r>
            <a:endParaRPr lang="it-IT" b="1" dirty="0">
              <a:solidFill>
                <a:srgbClr val="314697"/>
              </a:solidFill>
            </a:endParaRPr>
          </a:p>
        </p:txBody>
      </p:sp>
      <p:graphicFrame>
        <p:nvGraphicFramePr>
          <p:cNvPr id="7" name="Group 49"/>
          <p:cNvGraphicFramePr>
            <a:graphicFrameLocks noGrp="1"/>
          </p:cNvGraphicFramePr>
          <p:nvPr/>
        </p:nvGraphicFramePr>
        <p:xfrm>
          <a:off x="604308" y="2048122"/>
          <a:ext cx="7703598" cy="4054108"/>
        </p:xfrm>
        <a:graphic>
          <a:graphicData uri="http://schemas.openxmlformats.org/drawingml/2006/table">
            <a:tbl>
              <a:tblPr/>
              <a:tblGrid>
                <a:gridCol w="2766331"/>
                <a:gridCol w="696738"/>
                <a:gridCol w="788406"/>
                <a:gridCol w="788406"/>
                <a:gridCol w="203889"/>
                <a:gridCol w="819943"/>
                <a:gridCol w="954246"/>
                <a:gridCol w="685639"/>
              </a:tblGrid>
              <a:tr h="332241">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500" b="1" i="0" u="none" strike="noStrike" cap="none" normalizeH="0" baseline="0" dirty="0" smtClean="0">
                          <a:ln>
                            <a:noFill/>
                          </a:ln>
                          <a:solidFill>
                            <a:srgbClr val="FFFFFF"/>
                          </a:solidFill>
                          <a:effectLst/>
                          <a:latin typeface="Arial" pitchFamily="34" charset="0"/>
                          <a:cs typeface="Arial" pitchFamily="34" charset="0"/>
                        </a:rPr>
                        <a:t>Variabili</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gridSpan="3">
                  <a:txBody>
                    <a:bodyPr/>
                    <a:lstStyle/>
                    <a:p>
                      <a:pPr algn="ctr" rtl="0" fontAlgn="ctr"/>
                      <a:r>
                        <a:rPr lang="it-IT" sz="1600" b="1" i="0" u="none" strike="noStrike" dirty="0" smtClean="0">
                          <a:solidFill>
                            <a:srgbClr val="FFFFFF"/>
                          </a:solidFill>
                          <a:latin typeface="Arial"/>
                        </a:rPr>
                        <a:t>2015</a:t>
                      </a:r>
                      <a:endParaRPr lang="it-IT" sz="1600" b="1" i="0" u="none" strike="noStrike" dirty="0">
                        <a:solidFill>
                          <a:srgbClr val="FFFFFF"/>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hMerge="1">
                  <a:txBody>
                    <a:bodyPr/>
                    <a:lstStyle/>
                    <a:p>
                      <a:pPr algn="ctr" rtl="0" fontAlgn="ctr"/>
                      <a:endParaRPr lang="it-IT" sz="2000" b="0" i="0" u="none" strike="noStrike" dirty="0">
                        <a:solidFill>
                          <a:srgbClr val="FFFFFF"/>
                        </a:solidFill>
                        <a:latin typeface="Arial"/>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hMerge="1">
                  <a:txBody>
                    <a:bodyPr/>
                    <a:lstStyle/>
                    <a:p>
                      <a:pPr algn="ctr" rtl="0" fontAlgn="ctr"/>
                      <a:endParaRPr lang="it-IT" sz="1600" b="1" i="0" u="none" strike="noStrike" dirty="0">
                        <a:solidFill>
                          <a:srgbClr val="FFFFFF"/>
                        </a:solidFill>
                        <a:latin typeface="Arial"/>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rtl="0" fontAlgn="ctr"/>
                      <a:endParaRPr lang="it-IT" sz="1600" b="1" i="0" u="none" strike="noStrike" dirty="0">
                        <a:solidFill>
                          <a:srgbClr val="FFFFFF"/>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gridSpan="3">
                  <a:txBody>
                    <a:bodyPr/>
                    <a:lstStyle/>
                    <a:p>
                      <a:pPr algn="ctr" rtl="0" fontAlgn="ctr"/>
                      <a:r>
                        <a:rPr lang="it-IT" sz="1600" b="1" i="0" u="none" strike="noStrike" dirty="0" smtClean="0">
                          <a:solidFill>
                            <a:srgbClr val="FFFFFF"/>
                          </a:solidFill>
                          <a:latin typeface="Arial"/>
                        </a:rPr>
                        <a:t>2016</a:t>
                      </a:r>
                      <a:endParaRPr lang="it-IT" sz="1600" b="1" i="0" u="none" strike="noStrike" dirty="0">
                        <a:solidFill>
                          <a:srgbClr val="FFFFFF"/>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hMerge="1">
                  <a:txBody>
                    <a:bodyPr/>
                    <a:lstStyle/>
                    <a:p>
                      <a:pPr algn="ctr" rtl="0" fontAlgn="ctr"/>
                      <a:endParaRPr lang="it-IT" sz="2000" b="0" i="0" u="none" strike="noStrike" dirty="0">
                        <a:solidFill>
                          <a:srgbClr val="FFFFFF"/>
                        </a:solidFill>
                        <a:latin typeface="Arial"/>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hMerge="1">
                  <a:txBody>
                    <a:bodyPr/>
                    <a:lstStyle/>
                    <a:p>
                      <a:pPr algn="ctr" rtl="0" fontAlgn="ctr"/>
                      <a:endParaRPr lang="it-IT" sz="1600" b="1" i="0" u="none" strike="noStrike" dirty="0">
                        <a:solidFill>
                          <a:srgbClr val="FFFFFF"/>
                        </a:solidFill>
                        <a:latin typeface="Arial"/>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r>
              <a:tr h="580988">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600" b="1" i="0" u="none" strike="noStrike" cap="none" normalizeH="0" baseline="0" dirty="0" smtClean="0">
                        <a:ln>
                          <a:noFill/>
                        </a:ln>
                        <a:solidFill>
                          <a:srgbClr val="FFFFFF"/>
                        </a:solidFill>
                        <a:effectLst/>
                        <a:latin typeface="Arial" pitchFamily="34" charset="0"/>
                        <a:cs typeface="Arial"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rtl="0" fontAlgn="ctr"/>
                      <a:r>
                        <a:rPr lang="it-IT" sz="1500" b="1" i="0" u="none" strike="noStrike" dirty="0" smtClean="0">
                          <a:solidFill>
                            <a:srgbClr val="FFFFFF"/>
                          </a:solidFill>
                          <a:latin typeface="Arial"/>
                        </a:rPr>
                        <a:t>Centro-</a:t>
                      </a:r>
                    </a:p>
                    <a:p>
                      <a:pPr algn="ctr" rtl="0" fontAlgn="ctr"/>
                      <a:r>
                        <a:rPr lang="it-IT" sz="1500" b="1" i="0" u="none" strike="noStrike" dirty="0" smtClean="0">
                          <a:solidFill>
                            <a:srgbClr val="FFFFFF"/>
                          </a:solidFill>
                          <a:latin typeface="Arial"/>
                        </a:rPr>
                        <a:t>Nord</a:t>
                      </a:r>
                      <a:endParaRPr lang="it-IT" sz="1500" b="1" i="0" u="none" strike="noStrike" dirty="0">
                        <a:solidFill>
                          <a:srgbClr val="FFFFFF"/>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rtl="0" fontAlgn="ctr"/>
                      <a:r>
                        <a:rPr lang="it-IT" sz="1500" b="1" i="0" u="none" strike="noStrike" dirty="0" smtClean="0">
                          <a:solidFill>
                            <a:srgbClr val="FFFFFF"/>
                          </a:solidFill>
                          <a:latin typeface="Arial"/>
                        </a:rPr>
                        <a:t>Mezzo</a:t>
                      </a:r>
                    </a:p>
                    <a:p>
                      <a:pPr algn="ctr" rtl="0" fontAlgn="ctr"/>
                      <a:r>
                        <a:rPr lang="it-IT" sz="1500" b="1" i="0" u="none" strike="noStrike" dirty="0" smtClean="0">
                          <a:solidFill>
                            <a:srgbClr val="FFFFFF"/>
                          </a:solidFill>
                          <a:latin typeface="Arial"/>
                        </a:rPr>
                        <a:t>giorno</a:t>
                      </a:r>
                      <a:endParaRPr lang="it-IT" sz="1500" b="1" i="0" u="none" strike="noStrike" dirty="0">
                        <a:solidFill>
                          <a:srgbClr val="FFFFFF"/>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rtl="0" fontAlgn="ctr"/>
                      <a:r>
                        <a:rPr lang="it-IT" sz="1500" b="1" i="0" u="none" strike="noStrike" dirty="0" smtClean="0">
                          <a:solidFill>
                            <a:srgbClr val="FFFFFF"/>
                          </a:solidFill>
                          <a:latin typeface="Arial"/>
                        </a:rPr>
                        <a:t>Italia</a:t>
                      </a:r>
                      <a:endParaRPr lang="it-IT" sz="1500" b="1" i="0" u="none" strike="noStrike" dirty="0">
                        <a:solidFill>
                          <a:srgbClr val="FFFFFF"/>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rtl="0" fontAlgn="ctr"/>
                      <a:endParaRPr lang="it-IT" sz="1500" b="1" i="0" u="none" strike="noStrike" dirty="0">
                        <a:solidFill>
                          <a:srgbClr val="FFFFFF"/>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rtl="0" fontAlgn="ctr"/>
                      <a:r>
                        <a:rPr lang="it-IT" sz="1500" b="1" i="0" u="none" strike="noStrike" dirty="0" smtClean="0">
                          <a:solidFill>
                            <a:srgbClr val="FFFFFF"/>
                          </a:solidFill>
                          <a:latin typeface="Arial"/>
                        </a:rPr>
                        <a:t>Centro-</a:t>
                      </a:r>
                    </a:p>
                    <a:p>
                      <a:pPr algn="ctr" rtl="0" fontAlgn="ctr"/>
                      <a:r>
                        <a:rPr lang="it-IT" sz="1500" b="1" i="0" u="none" strike="noStrike" dirty="0" smtClean="0">
                          <a:solidFill>
                            <a:srgbClr val="FFFFFF"/>
                          </a:solidFill>
                          <a:latin typeface="Arial"/>
                        </a:rPr>
                        <a:t>Nord</a:t>
                      </a:r>
                      <a:endParaRPr lang="it-IT" sz="1500" b="1" i="0" u="none" strike="noStrike" dirty="0">
                        <a:solidFill>
                          <a:srgbClr val="FFFFFF"/>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rtl="0" fontAlgn="ctr"/>
                      <a:r>
                        <a:rPr lang="it-IT" sz="1500" b="1" i="0" u="none" strike="noStrike" dirty="0" smtClean="0">
                          <a:solidFill>
                            <a:srgbClr val="FFFFFF"/>
                          </a:solidFill>
                          <a:latin typeface="Arial"/>
                        </a:rPr>
                        <a:t>Mezzo</a:t>
                      </a:r>
                    </a:p>
                    <a:p>
                      <a:pPr algn="ctr" rtl="0" fontAlgn="ctr"/>
                      <a:r>
                        <a:rPr lang="it-IT" sz="1500" b="1" i="0" u="none" strike="noStrike" dirty="0" smtClean="0">
                          <a:solidFill>
                            <a:srgbClr val="FFFFFF"/>
                          </a:solidFill>
                          <a:latin typeface="Arial"/>
                        </a:rPr>
                        <a:t>giorno</a:t>
                      </a:r>
                      <a:endParaRPr lang="it-IT" sz="1500" b="1" i="0" u="none" strike="noStrike" dirty="0">
                        <a:solidFill>
                          <a:srgbClr val="FFFFFF"/>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algn="ctr" rtl="0" fontAlgn="ctr"/>
                      <a:r>
                        <a:rPr lang="it-IT" sz="1500" b="1" i="0" u="none" strike="noStrike" dirty="0" smtClean="0">
                          <a:solidFill>
                            <a:srgbClr val="FFFFFF"/>
                          </a:solidFill>
                          <a:latin typeface="Arial"/>
                        </a:rPr>
                        <a:t>Italia</a:t>
                      </a:r>
                      <a:endParaRPr lang="it-IT" sz="1500" b="1" i="0" u="none" strike="noStrike" dirty="0">
                        <a:solidFill>
                          <a:srgbClr val="FFFFFF"/>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r>
              <a:tr h="10489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400" b="1" i="0" u="none" strike="noStrike" cap="none" normalizeH="0" baseline="0" dirty="0" smtClean="0">
                        <a:ln>
                          <a:noFill/>
                        </a:ln>
                        <a:solidFill>
                          <a:srgbClr val="314697"/>
                        </a:solidFill>
                        <a:effectLst/>
                        <a:latin typeface="Arial" pitchFamily="34" charset="0"/>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ctr" latinLnBrk="0" hangingPunct="1"/>
                      <a:endParaRPr lang="it-IT" sz="400" b="1" i="0" u="none" strike="noStrike" kern="1200" dirty="0" smtClean="0">
                        <a:solidFill>
                          <a:srgbClr val="314697"/>
                        </a:solidFill>
                        <a:latin typeface="Arial"/>
                        <a:ea typeface="+mn-ea"/>
                        <a:cs typeface="+mn-cs"/>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rtl="0" fontAlgn="ctr"/>
                      <a:endParaRPr lang="it-IT" sz="400" b="1" i="0" u="none" strike="noStrike" dirty="0">
                        <a:solidFill>
                          <a:srgbClr val="314697"/>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rtl="0" fontAlgn="ctr"/>
                      <a:endParaRPr lang="it-IT" sz="500" b="1" i="0" u="none" strike="noStrike" dirty="0">
                        <a:solidFill>
                          <a:srgbClr val="314697"/>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rtl="0" fontAlgn="ctr"/>
                      <a:endParaRPr lang="it-IT" sz="500" b="1" i="0" u="none" strike="noStrike" dirty="0">
                        <a:solidFill>
                          <a:srgbClr val="314697"/>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rtl="0" fontAlgn="ctr"/>
                      <a:endParaRPr lang="it-IT" sz="400" b="1" i="0" u="none" strike="noStrike" dirty="0">
                        <a:solidFill>
                          <a:srgbClr val="314697"/>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ctr" latinLnBrk="0" hangingPunct="1"/>
                      <a:endParaRPr lang="it-IT" sz="400" b="1" i="0" u="none" strike="noStrike" kern="1200" dirty="0">
                        <a:solidFill>
                          <a:srgbClr val="314697"/>
                        </a:solidFill>
                        <a:latin typeface="Arial"/>
                        <a:ea typeface="+mn-ea"/>
                        <a:cs typeface="+mn-cs"/>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ctr" latinLnBrk="0" hangingPunct="1"/>
                      <a:endParaRPr lang="it-IT" sz="400" b="1" i="0" u="none" strike="noStrike" kern="1200" dirty="0">
                        <a:solidFill>
                          <a:srgbClr val="314697"/>
                        </a:solidFill>
                        <a:latin typeface="Arial"/>
                        <a:ea typeface="+mn-ea"/>
                        <a:cs typeface="+mn-cs"/>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869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314697"/>
                          </a:solidFill>
                          <a:effectLst/>
                          <a:latin typeface="Arial" pitchFamily="34" charset="0"/>
                          <a:cs typeface="Arial" pitchFamily="34" charset="0"/>
                        </a:rPr>
                        <a:t>Prodotto Interno Lordo</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dirty="0">
                          <a:solidFill>
                            <a:srgbClr val="314697"/>
                          </a:solidFill>
                          <a:latin typeface="Arial"/>
                        </a:rPr>
                        <a:t>1,0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a:solidFill>
                            <a:srgbClr val="314697"/>
                          </a:solidFill>
                          <a:latin typeface="Arial"/>
                        </a:rPr>
                        <a:t>0,1</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a:solidFill>
                            <a:srgbClr val="314697"/>
                          </a:solidFill>
                          <a:latin typeface="Arial"/>
                        </a:rPr>
                        <a:t>0,8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endParaRPr lang="it-IT" sz="1600" b="1" i="0" u="none" strike="noStrike">
                        <a:solidFill>
                          <a:srgbClr val="314697"/>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a:solidFill>
                            <a:srgbClr val="314697"/>
                          </a:solidFill>
                          <a:latin typeface="Arial"/>
                        </a:rPr>
                        <a:t>1,5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a:solidFill>
                            <a:srgbClr val="314697"/>
                          </a:solidFill>
                          <a:latin typeface="Arial"/>
                        </a:rPr>
                        <a:t>0,7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a:solidFill>
                            <a:srgbClr val="314697"/>
                          </a:solidFill>
                          <a:latin typeface="Arial"/>
                        </a:rPr>
                        <a:t>1,3</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15826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700" b="1" i="0" u="none" strike="noStrike" cap="none" normalizeH="0" baseline="0" dirty="0" smtClean="0">
                        <a:ln>
                          <a:noFill/>
                        </a:ln>
                        <a:solidFill>
                          <a:srgbClr val="314697"/>
                        </a:solidFill>
                        <a:effectLst/>
                        <a:latin typeface="Arial" pitchFamily="34" charset="0"/>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endParaRPr lang="it-IT" sz="700" b="1" i="0" u="none" strike="noStrike">
                        <a:solidFill>
                          <a:srgbClr val="314697"/>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endParaRPr lang="it-IT" sz="700" b="1" i="0" u="none" strike="noStrike">
                        <a:solidFill>
                          <a:srgbClr val="314697"/>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endParaRPr lang="it-IT" sz="700" b="1" i="0" u="none" strike="noStrike">
                        <a:solidFill>
                          <a:srgbClr val="314697"/>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endParaRPr lang="it-IT" sz="700" b="1" i="0" u="none" strike="noStrike">
                        <a:solidFill>
                          <a:srgbClr val="314697"/>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endParaRPr lang="it-IT" sz="700" b="1" i="0" u="none" strike="noStrike">
                        <a:solidFill>
                          <a:srgbClr val="314697"/>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endParaRPr lang="it-IT" sz="700" b="1" i="0" u="none" strike="noStrike">
                        <a:solidFill>
                          <a:srgbClr val="314697"/>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endParaRPr lang="it-IT" sz="700" b="1" i="0" u="none" strike="noStrike" dirty="0">
                        <a:solidFill>
                          <a:srgbClr val="314697"/>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919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314697"/>
                          </a:solidFill>
                          <a:effectLst/>
                          <a:latin typeface="Arial" pitchFamily="34" charset="0"/>
                          <a:cs typeface="Arial" pitchFamily="34" charset="0"/>
                        </a:rPr>
                        <a:t>Consumi finali interni</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a:solidFill>
                            <a:srgbClr val="314697"/>
                          </a:solidFill>
                          <a:latin typeface="Arial"/>
                        </a:rPr>
                        <a:t>0,9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a:solidFill>
                            <a:srgbClr val="314697"/>
                          </a:solidFill>
                          <a:latin typeface="Arial"/>
                        </a:rPr>
                        <a:t>0,1</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a:solidFill>
                            <a:srgbClr val="314697"/>
                          </a:solidFill>
                          <a:latin typeface="Arial"/>
                        </a:rPr>
                        <a:t>0,7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endParaRPr lang="it-IT" sz="1600" b="1" i="0" u="none" strike="noStrike">
                        <a:solidFill>
                          <a:srgbClr val="314697"/>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a:solidFill>
                            <a:srgbClr val="314697"/>
                          </a:solidFill>
                          <a:latin typeface="Arial"/>
                        </a:rPr>
                        <a:t>1,3</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a:solidFill>
                            <a:srgbClr val="314697"/>
                          </a:solidFill>
                          <a:latin typeface="Arial"/>
                        </a:rPr>
                        <a:t>0,8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a:solidFill>
                            <a:srgbClr val="314697"/>
                          </a:solidFill>
                          <a:latin typeface="Arial"/>
                        </a:rPr>
                        <a:t>1,2</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596755">
                <a:tc>
                  <a:txBody>
                    <a:bodyPr/>
                    <a:lstStyle/>
                    <a:p>
                      <a:pPr marL="173038" marR="0" lvl="0" indent="-173038" algn="l" defTabSz="914400" rtl="0" eaLnBrk="1" fontAlgn="base" latinLnBrk="0" hangingPunct="1">
                        <a:lnSpc>
                          <a:spcPct val="100000"/>
                        </a:lnSpc>
                        <a:spcBef>
                          <a:spcPct val="0"/>
                        </a:spcBef>
                        <a:spcAft>
                          <a:spcPct val="0"/>
                        </a:spcAft>
                        <a:buClrTx/>
                        <a:buSzTx/>
                        <a:buFontTx/>
                        <a:buNone/>
                        <a:tabLst/>
                        <a:defRPr/>
                      </a:pPr>
                      <a:r>
                        <a:rPr kumimoji="0" lang="it-IT" sz="1600" b="1" i="0" u="none" strike="noStrike" cap="none" normalizeH="0" baseline="0" dirty="0" smtClean="0">
                          <a:ln>
                            <a:noFill/>
                          </a:ln>
                          <a:solidFill>
                            <a:srgbClr val="314697"/>
                          </a:solidFill>
                          <a:effectLst/>
                          <a:latin typeface="Arial" pitchFamily="34" charset="0"/>
                          <a:cs typeface="Arial" pitchFamily="34" charset="0"/>
                        </a:rPr>
                        <a:t>Investimenti fissi lordi</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lang="it-IT" sz="1600" b="1" i="0" u="none" strike="noStrike">
                          <a:solidFill>
                            <a:srgbClr val="314697"/>
                          </a:solidFill>
                          <a:latin typeface="Arial"/>
                        </a:rPr>
                        <a:t>1,5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lang="it-IT" sz="1600" b="1" i="0" u="none" strike="noStrike">
                          <a:solidFill>
                            <a:srgbClr val="314697"/>
                          </a:solidFill>
                          <a:latin typeface="Arial"/>
                        </a:rPr>
                        <a:t>-1,0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lang="it-IT" sz="1600" b="1" i="0" u="none" strike="noStrike">
                          <a:solidFill>
                            <a:srgbClr val="314697"/>
                          </a:solidFill>
                          <a:latin typeface="Arial"/>
                        </a:rPr>
                        <a:t>1,0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endParaRPr lang="it-IT" sz="1600" b="1" i="0" u="none" strike="noStrike">
                        <a:solidFill>
                          <a:srgbClr val="314697"/>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lang="it-IT" sz="1600" b="1" i="0" u="none" strike="noStrike">
                          <a:solidFill>
                            <a:srgbClr val="314697"/>
                          </a:solidFill>
                          <a:latin typeface="Arial"/>
                        </a:rPr>
                        <a:t>2,5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lang="it-IT" sz="1600" b="1" i="0" u="none" strike="noStrike">
                          <a:solidFill>
                            <a:srgbClr val="314697"/>
                          </a:solidFill>
                          <a:latin typeface="Arial"/>
                        </a:rPr>
                        <a:t>0,5</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r>
                        <a:rPr lang="it-IT" sz="1600" b="1" i="0" u="none" strike="noStrike">
                          <a:solidFill>
                            <a:srgbClr val="314697"/>
                          </a:solidFill>
                          <a:latin typeface="Arial"/>
                        </a:rPr>
                        <a:t>2,0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596755">
                <a:tc>
                  <a:txBody>
                    <a:bodyPr/>
                    <a:lstStyle/>
                    <a:p>
                      <a:pPr marL="173038" marR="0" lvl="0" indent="-173038" algn="l"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314697"/>
                          </a:solidFill>
                          <a:effectLst/>
                          <a:latin typeface="Arial" pitchFamily="34" charset="0"/>
                          <a:cs typeface="Arial" pitchFamily="34" charset="0"/>
                        </a:rPr>
                        <a:t>Unità di lavoro totali</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a:solidFill>
                            <a:srgbClr val="314697"/>
                          </a:solidFill>
                          <a:latin typeface="Arial"/>
                        </a:rPr>
                        <a:t>0,7</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a:solidFill>
                            <a:srgbClr val="314697"/>
                          </a:solidFill>
                          <a:latin typeface="Arial"/>
                        </a:rPr>
                        <a:t>0,3</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a:solidFill>
                            <a:srgbClr val="314697"/>
                          </a:solidFill>
                          <a:latin typeface="Arial"/>
                        </a:rPr>
                        <a:t>0,6</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endParaRPr lang="it-IT" sz="1600" b="1" i="0" u="none" strike="noStrike">
                        <a:solidFill>
                          <a:srgbClr val="314697"/>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a:solidFill>
                            <a:srgbClr val="314697"/>
                          </a:solidFill>
                          <a:latin typeface="Arial"/>
                        </a:rPr>
                        <a:t>0,9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a:solidFill>
                            <a:srgbClr val="314697"/>
                          </a:solidFill>
                          <a:latin typeface="Arial"/>
                        </a:rPr>
                        <a:t>0,6</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a:solidFill>
                            <a:srgbClr val="314697"/>
                          </a:solidFill>
                          <a:latin typeface="Arial"/>
                        </a:rPr>
                        <a:t>0,8</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15676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700" b="1" i="0" u="none" strike="noStrike" cap="none" normalizeH="0" baseline="0" dirty="0" smtClean="0">
                        <a:ln>
                          <a:noFill/>
                        </a:ln>
                        <a:solidFill>
                          <a:srgbClr val="314697"/>
                        </a:solidFill>
                        <a:effectLst/>
                        <a:latin typeface="Arial" pitchFamily="34" charset="0"/>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endParaRPr lang="it-IT" sz="700" b="1" i="0" u="none" strike="noStrike">
                        <a:solidFill>
                          <a:srgbClr val="314697"/>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endParaRPr lang="it-IT" sz="700" b="1" i="0" u="none" strike="noStrike">
                        <a:solidFill>
                          <a:srgbClr val="314697"/>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endParaRPr lang="it-IT" sz="700" b="1" i="0" u="none" strike="noStrike">
                        <a:solidFill>
                          <a:srgbClr val="314697"/>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endParaRPr lang="it-IT" sz="700" b="1" i="0" u="none" strike="noStrike">
                        <a:solidFill>
                          <a:srgbClr val="314697"/>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endParaRPr lang="it-IT" sz="700" b="1" i="0" u="none" strike="noStrike">
                        <a:solidFill>
                          <a:srgbClr val="314697"/>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endParaRPr lang="it-IT" sz="700" b="1" i="0" u="none" strike="noStrike">
                        <a:solidFill>
                          <a:srgbClr val="314697"/>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fontAlgn="b"/>
                      <a:endParaRPr lang="it-IT" sz="700" b="1" i="0" u="none" strike="noStrike" dirty="0">
                        <a:solidFill>
                          <a:srgbClr val="314697"/>
                        </a:solidFill>
                        <a:latin typeface="Arial"/>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5918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Tasso di disoccupazione (%)</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a:solidFill>
                            <a:srgbClr val="314697"/>
                          </a:solidFill>
                          <a:latin typeface="Arial"/>
                        </a:rPr>
                        <a:t>8,9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a:solidFill>
                            <a:srgbClr val="314697"/>
                          </a:solidFill>
                          <a:latin typeface="Arial"/>
                        </a:rPr>
                        <a:t>20,3</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a:solidFill>
                            <a:srgbClr val="314697"/>
                          </a:solidFill>
                          <a:latin typeface="Arial"/>
                        </a:rPr>
                        <a:t>12,2</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a:solidFill>
                            <a:srgbClr val="314697"/>
                          </a:solidFill>
                          <a:latin typeface="Arial"/>
                        </a:rPr>
                        <a:t> </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a:solidFill>
                            <a:srgbClr val="314697"/>
                          </a:solidFill>
                          <a:latin typeface="Arial"/>
                        </a:rPr>
                        <a:t>8,6</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a:solidFill>
                            <a:srgbClr val="314697"/>
                          </a:solidFill>
                          <a:latin typeface="Arial"/>
                        </a:rPr>
                        <a:t>19,9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fontAlgn="b"/>
                      <a:r>
                        <a:rPr lang="it-IT" sz="1600" b="1" i="0" u="none" strike="noStrike" dirty="0">
                          <a:solidFill>
                            <a:srgbClr val="314697"/>
                          </a:solidFill>
                          <a:latin typeface="Arial"/>
                        </a:rPr>
                        <a:t>11,9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15676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400" b="1" i="0" u="none" strike="noStrike" cap="none" normalizeH="0" baseline="0" dirty="0" smtClean="0">
                        <a:ln>
                          <a:noFill/>
                        </a:ln>
                        <a:solidFill>
                          <a:srgbClr val="314697"/>
                        </a:solidFill>
                        <a:effectLst/>
                        <a:latin typeface="Arial" pitchFamily="34" charset="0"/>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ctr" latinLnBrk="0" hangingPunct="1">
                        <a:lnSpc>
                          <a:spcPct val="115000"/>
                        </a:lnSpc>
                        <a:spcAft>
                          <a:spcPts val="0"/>
                        </a:spcAft>
                      </a:pPr>
                      <a:endParaRPr kumimoji="0" lang="it-IT" sz="4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ctr" latinLnBrk="0" hangingPunct="1">
                        <a:lnSpc>
                          <a:spcPct val="115000"/>
                        </a:lnSpc>
                        <a:spcAft>
                          <a:spcPts val="0"/>
                        </a:spcAft>
                      </a:pPr>
                      <a:endParaRPr kumimoji="0" lang="it-IT" sz="4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ctr" latinLnBrk="0" hangingPunct="1">
                        <a:lnSpc>
                          <a:spcPct val="115000"/>
                        </a:lnSpc>
                        <a:spcAft>
                          <a:spcPts val="0"/>
                        </a:spcAft>
                      </a:pPr>
                      <a:endParaRPr kumimoji="0" lang="it-IT" sz="5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ctr" latinLnBrk="0" hangingPunct="1">
                        <a:lnSpc>
                          <a:spcPct val="115000"/>
                        </a:lnSpc>
                        <a:spcAft>
                          <a:spcPts val="0"/>
                        </a:spcAft>
                      </a:pPr>
                      <a:endParaRPr kumimoji="0" lang="it-IT" sz="5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b" latinLnBrk="0" hangingPunct="1">
                        <a:lnSpc>
                          <a:spcPct val="115000"/>
                        </a:lnSpc>
                        <a:spcAft>
                          <a:spcPts val="0"/>
                        </a:spcAft>
                      </a:pPr>
                      <a:endParaRPr kumimoji="0" lang="it-IT" sz="4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ctr" latinLnBrk="0" hangingPunct="1">
                        <a:lnSpc>
                          <a:spcPct val="115000"/>
                        </a:lnSpc>
                        <a:spcAft>
                          <a:spcPts val="0"/>
                        </a:spcAft>
                      </a:pPr>
                      <a:endParaRPr kumimoji="0" lang="it-IT" sz="4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algn="ctr" defTabSz="914400" rtl="0" eaLnBrk="1" fontAlgn="ctr" latinLnBrk="0" hangingPunct="1">
                        <a:lnSpc>
                          <a:spcPct val="115000"/>
                        </a:lnSpc>
                        <a:spcAft>
                          <a:spcPts val="0"/>
                        </a:spcAft>
                      </a:pPr>
                      <a:endParaRPr kumimoji="0" lang="it-IT" sz="4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
        <p:nvSpPr>
          <p:cNvPr id="6" name="CasellaDiTesto 5"/>
          <p:cNvSpPr txBox="1"/>
          <p:nvPr/>
        </p:nvSpPr>
        <p:spPr>
          <a:xfrm>
            <a:off x="653856" y="198483"/>
            <a:ext cx="7843378" cy="809707"/>
          </a:xfrm>
          <a:prstGeom prst="rect">
            <a:avLst/>
          </a:prstGeom>
          <a:noFill/>
        </p:spPr>
        <p:txBody>
          <a:bodyPr wrap="square" lIns="80165" tIns="40083" rIns="80165" bIns="40083">
            <a:spAutoFit/>
          </a:bodyPr>
          <a:lstStyle/>
          <a:p>
            <a:pPr algn="ctr">
              <a:defRPr/>
            </a:pPr>
            <a:r>
              <a:rPr lang="it-IT" sz="2300" b="1" cap="small" dirty="0" smtClean="0">
                <a:solidFill>
                  <a:srgbClr val="FF0000"/>
                </a:solidFill>
              </a:rPr>
              <a:t>Le previsioni: Il Centro-Nord in ripresa dal 2015; il Sud, tornato stabile nel 2015, in modesta ripresa nel 2016</a:t>
            </a:r>
            <a:endParaRPr lang="it-IT" sz="2300" b="1" cap="small" dirty="0">
              <a:solidFill>
                <a:srgbClr val="FF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500034" y="1714488"/>
            <a:ext cx="7929618" cy="4000528"/>
          </a:xfrm>
        </p:spPr>
        <p:txBody>
          <a:bodyPr>
            <a:noAutofit/>
          </a:bodyPr>
          <a:lstStyle/>
          <a:p>
            <a:pPr algn="just"/>
            <a:r>
              <a:rPr lang="it-IT" sz="2200" i="1" dirty="0" smtClean="0">
                <a:solidFill>
                  <a:srgbClr val="314697"/>
                </a:solidFill>
                <a:latin typeface="Arial" pitchFamily="34" charset="0"/>
                <a:cs typeface="Arial" pitchFamily="34" charset="0"/>
              </a:rPr>
              <a:t>	La debole dinamica degli investimenti totali pesa sulla performance delle regioni meridionali: sia perché gli investimenti, specie quelli in costruzioni, hanno una capacità moltiplicativa relativamente elevata, in grado di imprimere una forte spinta alla crescita aggregata dell’area; sia perché il mancato riavvio del processo di accumulazione impedisce gli adeguamenti necessari ad accrescere la produttività media dell’area, condizione ostativa ad una crescita più rapida.</a:t>
            </a:r>
            <a:endParaRPr lang="it-IT" sz="2200" i="1" dirty="0">
              <a:solidFill>
                <a:srgbClr val="314697"/>
              </a:solidFill>
              <a:latin typeface="Arial" pitchFamily="34" charset="0"/>
              <a:cs typeface="Arial" pitchFamily="34" charset="0"/>
            </a:endParaRPr>
          </a:p>
        </p:txBody>
      </p:sp>
      <p:sp>
        <p:nvSpPr>
          <p:cNvPr id="4" name="Sottotitolo 2"/>
          <p:cNvSpPr txBox="1">
            <a:spLocks/>
          </p:cNvSpPr>
          <p:nvPr/>
        </p:nvSpPr>
        <p:spPr>
          <a:xfrm>
            <a:off x="500034" y="1000108"/>
            <a:ext cx="7858180" cy="714380"/>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200" b="0" i="1" u="none" strike="noStrike" kern="1200" cap="none" spc="0" normalizeH="0" baseline="0" noProof="0" dirty="0">
              <a:ln>
                <a:noFill/>
              </a:ln>
              <a:solidFill>
                <a:srgbClr val="314697"/>
              </a:solidFill>
              <a:effectLst/>
              <a:uLnTx/>
              <a:uFillTx/>
              <a:latin typeface="Arial" pitchFamily="34" charset="0"/>
              <a:ea typeface="+mn-ea"/>
              <a:cs typeface="Arial" pitchFamily="34" charset="0"/>
            </a:endParaRPr>
          </a:p>
        </p:txBody>
      </p:sp>
      <p:sp>
        <p:nvSpPr>
          <p:cNvPr id="6" name="Text Box 4"/>
          <p:cNvSpPr txBox="1">
            <a:spLocks noChangeArrowheads="1"/>
          </p:cNvSpPr>
          <p:nvPr/>
        </p:nvSpPr>
        <p:spPr bwMode="auto">
          <a:xfrm>
            <a:off x="467544" y="461403"/>
            <a:ext cx="8281987" cy="807357"/>
          </a:xfrm>
          <a:prstGeom prst="rect">
            <a:avLst/>
          </a:prstGeom>
          <a:noFill/>
          <a:ln w="9525">
            <a:noFill/>
            <a:round/>
            <a:headEnd/>
            <a:tailEnd/>
          </a:ln>
        </p:spPr>
        <p:txBody>
          <a:bodyPr wrap="square" lIns="90000" tIns="45000" rIns="90000" bIns="45000">
            <a:spAutoFit/>
          </a:bodyPr>
          <a:lstStyle/>
          <a:p>
            <a:pPr hangingPunct="0">
              <a:lnSpc>
                <a:spcPct val="97000"/>
              </a:lnSpc>
              <a:buClr>
                <a:srgbClr val="000000"/>
              </a:buClr>
              <a:buSzPct val="45000"/>
              <a:buFont typeface="StarSymbol"/>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dirty="0">
                <a:solidFill>
                  <a:srgbClr val="314697"/>
                </a:solidFill>
              </a:rPr>
              <a:t>Fig. </a:t>
            </a:r>
            <a:r>
              <a:rPr lang="it-IT" sz="2400" b="1" dirty="0" smtClean="0">
                <a:solidFill>
                  <a:srgbClr val="314697"/>
                </a:solidFill>
              </a:rPr>
              <a:t>6. La persistente debolezza del processo di accumulazione rappresenta nel Mezzogiorno il maggior fermo alla ripresa </a:t>
            </a:r>
            <a:endParaRPr lang="it-IT" sz="2400" b="1" dirty="0">
              <a:solidFill>
                <a:srgbClr val="314697"/>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390055" y="907898"/>
            <a:ext cx="8253359" cy="363278"/>
          </a:xfrm>
          <a:prstGeom prst="rect">
            <a:avLst/>
          </a:prstGeom>
          <a:noFill/>
          <a:ln w="9525">
            <a:noFill/>
            <a:round/>
            <a:headEnd/>
            <a:tailEnd/>
          </a:ln>
        </p:spPr>
        <p:txBody>
          <a:bodyPr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sz="1900" b="1" dirty="0">
                <a:solidFill>
                  <a:srgbClr val="314697"/>
                </a:solidFill>
              </a:rPr>
              <a:t>Fig. </a:t>
            </a:r>
            <a:r>
              <a:rPr lang="it-IT" sz="1900" b="1" dirty="0" smtClean="0">
                <a:solidFill>
                  <a:srgbClr val="314697"/>
                </a:solidFill>
              </a:rPr>
              <a:t>7. Tassi annui di variazione % dei consumi finali interni (a)</a:t>
            </a:r>
            <a:endParaRPr lang="it-IT" sz="1900" b="1" dirty="0">
              <a:solidFill>
                <a:srgbClr val="314697"/>
              </a:solidFill>
            </a:endParaRPr>
          </a:p>
        </p:txBody>
      </p:sp>
      <p:graphicFrame>
        <p:nvGraphicFramePr>
          <p:cNvPr id="7" name="Group 49"/>
          <p:cNvGraphicFramePr>
            <a:graphicFrameLocks noGrp="1"/>
          </p:cNvGraphicFramePr>
          <p:nvPr/>
        </p:nvGraphicFramePr>
        <p:xfrm>
          <a:off x="547843" y="1349838"/>
          <a:ext cx="8056604" cy="4743462"/>
        </p:xfrm>
        <a:graphic>
          <a:graphicData uri="http://schemas.openxmlformats.org/drawingml/2006/table">
            <a:tbl>
              <a:tblPr/>
              <a:tblGrid>
                <a:gridCol w="4673549"/>
                <a:gridCol w="1127685"/>
                <a:gridCol w="1127685"/>
                <a:gridCol w="1127685"/>
              </a:tblGrid>
              <a:tr h="6620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FFFFFF"/>
                          </a:solidFill>
                          <a:effectLst/>
                          <a:latin typeface="Arial" pitchFamily="34" charset="0"/>
                          <a:cs typeface="Arial" pitchFamily="34" charset="0"/>
                        </a:rPr>
                        <a:t>Categorie</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1" i="0" u="none" strike="noStrike" cap="none" normalizeH="0" baseline="0" dirty="0" smtClean="0">
                          <a:ln>
                            <a:noFill/>
                          </a:ln>
                          <a:solidFill>
                            <a:srgbClr val="FFFFFF"/>
                          </a:solidFill>
                          <a:effectLst/>
                          <a:latin typeface="Arial" pitchFamily="34" charset="0"/>
                          <a:cs typeface="Arial" pitchFamily="34" charset="0"/>
                        </a:rPr>
                        <a:t>2014</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dirty="0" err="1" smtClean="0">
                          <a:ln>
                            <a:noFill/>
                          </a:ln>
                          <a:solidFill>
                            <a:srgbClr val="FFFFFF"/>
                          </a:solidFill>
                          <a:effectLst/>
                          <a:latin typeface="Arial" pitchFamily="34" charset="0"/>
                          <a:cs typeface="Arial" pitchFamily="34" charset="0"/>
                        </a:rPr>
                        <a:t>2008-2014</a:t>
                      </a:r>
                      <a:endParaRPr kumimoji="0" lang="it-IT" sz="1600" b="1" i="0" u="none" strike="noStrike" cap="none" normalizeH="0" baseline="0" dirty="0" smtClean="0">
                        <a:ln>
                          <a:noFill/>
                        </a:ln>
                        <a:solidFill>
                          <a:srgbClr val="FFFFFF"/>
                        </a:solidFill>
                        <a:effectLst/>
                        <a:latin typeface="Arial" pitchFamily="34" charset="0"/>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dirty="0" err="1" smtClean="0">
                          <a:ln>
                            <a:noFill/>
                          </a:ln>
                          <a:solidFill>
                            <a:srgbClr val="FFFFFF"/>
                          </a:solidFill>
                          <a:effectLst/>
                          <a:latin typeface="Arial" pitchFamily="34" charset="0"/>
                          <a:cs typeface="Arial" pitchFamily="34" charset="0"/>
                        </a:rPr>
                        <a:t>2001-2014</a:t>
                      </a:r>
                      <a:endParaRPr kumimoji="0" lang="it-IT" sz="1600" b="1" i="0" u="none" strike="noStrike" cap="none" normalizeH="0" baseline="0" dirty="0" smtClean="0">
                        <a:ln>
                          <a:noFill/>
                        </a:ln>
                        <a:solidFill>
                          <a:srgbClr val="FFFFFF"/>
                        </a:solidFill>
                        <a:effectLst/>
                        <a:latin typeface="Arial" pitchFamily="34" charset="0"/>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r>
              <a:tr h="231023">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314697"/>
                        </a:solidFill>
                        <a:effectLst/>
                        <a:latin typeface="Arial" pitchFamily="34" charset="0"/>
                        <a:cs typeface="Arial" pitchFamily="34" charset="0"/>
                      </a:endParaRPr>
                    </a:p>
                  </a:txBody>
                  <a:tcPr marL="78203" marR="78203" marT="41476" marB="4147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hMerge="1">
                  <a:txBody>
                    <a:bodyPr/>
                    <a:lstStyle/>
                    <a:p>
                      <a:endParaRPr lang="it-IT"/>
                    </a:p>
                  </a:txBody>
                  <a:tcPr/>
                </a:tc>
                <a:tc hMerge="1">
                  <a:txBody>
                    <a:bodyPr/>
                    <a:lstStyle/>
                    <a:p>
                      <a:endParaRPr lang="it-IT"/>
                    </a:p>
                  </a:txBody>
                  <a:tcPr/>
                </a:tc>
                <a:tc hMerge="1">
                  <a:txBody>
                    <a:bodyPr/>
                    <a:lstStyle/>
                    <a:p>
                      <a:endParaRPr lang="it-IT"/>
                    </a:p>
                  </a:txBody>
                  <a:tcPr/>
                </a:tc>
              </a:tr>
              <a:tr h="27285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500" b="1" i="0" u="none" strike="noStrike" cap="none" normalizeH="0" baseline="0" dirty="0" smtClean="0">
                        <a:ln>
                          <a:noFill/>
                        </a:ln>
                        <a:solidFill>
                          <a:srgbClr val="314697"/>
                        </a:solidFill>
                        <a:effectLst/>
                        <a:latin typeface="Arial" pitchFamily="34" charset="0"/>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500" b="1" i="0" u="none" strike="noStrike" cap="none" normalizeH="0" baseline="0" dirty="0" smtClean="0">
                          <a:ln>
                            <a:noFill/>
                          </a:ln>
                          <a:solidFill>
                            <a:srgbClr val="314697"/>
                          </a:solidFill>
                          <a:effectLst/>
                          <a:latin typeface="Arial" pitchFamily="34" charset="0"/>
                          <a:cs typeface="Arial" pitchFamily="34" charset="0"/>
                        </a:rPr>
                        <a:t>Mezzogiorno</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hMerge="1">
                  <a:txBody>
                    <a:bodyPr/>
                    <a:lstStyle/>
                    <a:p>
                      <a:endParaRPr lang="it-IT"/>
                    </a:p>
                  </a:txBody>
                  <a:tcPr/>
                </a:tc>
                <a:tc hMerge="1">
                  <a:txBody>
                    <a:bodyPr/>
                    <a:lstStyle/>
                    <a:p>
                      <a:endParaRPr lang="it-IT"/>
                    </a:p>
                  </a:txBody>
                  <a:tcPr/>
                </a:tc>
              </a:tr>
              <a:tr h="297031">
                <a:tc>
                  <a:txBody>
                    <a:bodyPr/>
                    <a:lstStyle/>
                    <a:p>
                      <a:pPr algn="l" fontAlgn="b"/>
                      <a:r>
                        <a:rPr kumimoji="0" lang="it-IT" sz="1500" b="1" i="0" u="none" strike="noStrike" kern="1200" cap="none" normalizeH="0" baseline="0" dirty="0" smtClean="0">
                          <a:ln>
                            <a:noFill/>
                          </a:ln>
                          <a:solidFill>
                            <a:srgbClr val="7030A0"/>
                          </a:solidFill>
                          <a:effectLst/>
                          <a:latin typeface="Arial" pitchFamily="34" charset="0"/>
                          <a:ea typeface="+mn-ea"/>
                          <a:cs typeface="Arial" pitchFamily="34" charset="0"/>
                        </a:rPr>
                        <a:t>Spese per consumi finali famiglie</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7030A0"/>
                          </a:solidFill>
                          <a:effectLst/>
                          <a:latin typeface="Arial" pitchFamily="34" charset="0"/>
                          <a:ea typeface="+mn-ea"/>
                          <a:cs typeface="Arial" pitchFamily="34" charset="0"/>
                        </a:rPr>
                        <a:t>-0,4</a:t>
                      </a:r>
                      <a:endPar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7030A0"/>
                          </a:solidFill>
                          <a:effectLst/>
                          <a:latin typeface="Arial" pitchFamily="34" charset="0"/>
                          <a:ea typeface="+mn-ea"/>
                          <a:cs typeface="Arial" pitchFamily="34" charset="0"/>
                        </a:rPr>
                        <a:t>-13,2</a:t>
                      </a:r>
                      <a:endPar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7030A0"/>
                          </a:solidFill>
                          <a:effectLst/>
                          <a:latin typeface="Arial" pitchFamily="34" charset="0"/>
                          <a:ea typeface="+mn-ea"/>
                          <a:cs typeface="Arial" pitchFamily="34" charset="0"/>
                        </a:rPr>
                        <a:t>-9,7</a:t>
                      </a:r>
                      <a:endPar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97031">
                <a:tc>
                  <a:txBody>
                    <a:bodyPr/>
                    <a:lstStyle/>
                    <a:p>
                      <a:pPr algn="l" fontAlgn="b"/>
                      <a:r>
                        <a:rPr kumimoji="0" lang="it-IT" sz="1500" b="1" i="0" u="none" strike="noStrike" kern="1200" cap="none" normalizeH="0" baseline="0" dirty="0">
                          <a:ln>
                            <a:noFill/>
                          </a:ln>
                          <a:solidFill>
                            <a:srgbClr val="7030A0"/>
                          </a:solidFill>
                          <a:effectLst/>
                          <a:latin typeface="Arial" pitchFamily="34" charset="0"/>
                          <a:ea typeface="+mn-ea"/>
                          <a:cs typeface="Arial" pitchFamily="34" charset="0"/>
                        </a:rPr>
                        <a:t>Spese per consumi finali </a:t>
                      </a:r>
                      <a:r>
                        <a:rPr kumimoji="0" lang="it-IT" sz="1500" b="1" i="0" u="none" strike="noStrike" kern="1200" cap="none" normalizeH="0" baseline="0" dirty="0" err="1" smtClean="0">
                          <a:ln>
                            <a:noFill/>
                          </a:ln>
                          <a:solidFill>
                            <a:srgbClr val="7030A0"/>
                          </a:solidFill>
                          <a:effectLst/>
                          <a:latin typeface="Arial" pitchFamily="34" charset="0"/>
                          <a:ea typeface="+mn-ea"/>
                          <a:cs typeface="Arial" pitchFamily="34" charset="0"/>
                        </a:rPr>
                        <a:t>AAPP</a:t>
                      </a:r>
                      <a:r>
                        <a:rPr kumimoji="0" lang="it-IT" sz="1500" b="1" i="0" u="none" strike="noStrike" kern="1200" cap="none" normalizeH="0" baseline="0" dirty="0" smtClean="0">
                          <a:ln>
                            <a:noFill/>
                          </a:ln>
                          <a:solidFill>
                            <a:srgbClr val="7030A0"/>
                          </a:solidFill>
                          <a:effectLst/>
                          <a:latin typeface="Arial" pitchFamily="34" charset="0"/>
                          <a:ea typeface="+mn-ea"/>
                          <a:cs typeface="Arial" pitchFamily="34" charset="0"/>
                        </a:rPr>
                        <a:t> </a:t>
                      </a:r>
                      <a:r>
                        <a:rPr kumimoji="0" lang="it-IT" sz="1500" b="1" i="0" u="none" strike="noStrike" kern="1200" cap="none" normalizeH="0" baseline="0" dirty="0">
                          <a:ln>
                            <a:noFill/>
                          </a:ln>
                          <a:solidFill>
                            <a:srgbClr val="7030A0"/>
                          </a:solidFill>
                          <a:effectLst/>
                          <a:latin typeface="Arial" pitchFamily="34" charset="0"/>
                          <a:ea typeface="+mn-ea"/>
                          <a:cs typeface="Arial" pitchFamily="34" charset="0"/>
                        </a:rPr>
                        <a:t>e </a:t>
                      </a:r>
                      <a:r>
                        <a:rPr kumimoji="0" lang="it-IT" sz="1500" b="1" i="0" u="none" strike="noStrike" kern="1200" cap="none" normalizeH="0" baseline="0" dirty="0" err="1" smtClean="0">
                          <a:ln>
                            <a:noFill/>
                          </a:ln>
                          <a:solidFill>
                            <a:srgbClr val="7030A0"/>
                          </a:solidFill>
                          <a:effectLst/>
                          <a:latin typeface="Arial" pitchFamily="34" charset="0"/>
                          <a:ea typeface="+mn-ea"/>
                          <a:cs typeface="Arial" pitchFamily="34" charset="0"/>
                        </a:rPr>
                        <a:t>ISP</a:t>
                      </a:r>
                      <a:endParaRPr kumimoji="0" lang="it-IT" sz="1500" b="1" i="0" u="none" strike="noStrike" kern="1200" cap="none" normalizeH="0" baseline="0" dirty="0">
                        <a:ln>
                          <a:noFill/>
                        </a:ln>
                        <a:solidFill>
                          <a:srgbClr val="7030A0"/>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7030A0"/>
                          </a:solidFill>
                          <a:effectLst/>
                          <a:latin typeface="Arial" pitchFamily="34" charset="0"/>
                          <a:ea typeface="+mn-ea"/>
                          <a:cs typeface="Arial" pitchFamily="34" charset="0"/>
                        </a:rPr>
                        <a:t>-1,7</a:t>
                      </a:r>
                      <a:endPar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7030A0"/>
                          </a:solidFill>
                          <a:effectLst/>
                          <a:latin typeface="Arial" pitchFamily="34" charset="0"/>
                          <a:ea typeface="+mn-ea"/>
                          <a:cs typeface="Arial" pitchFamily="34" charset="0"/>
                        </a:rPr>
                        <a:t>-6,8</a:t>
                      </a:r>
                      <a:endPar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7030A0"/>
                          </a:solidFill>
                          <a:effectLst/>
                          <a:latin typeface="Arial" pitchFamily="34" charset="0"/>
                          <a:ea typeface="+mn-ea"/>
                          <a:cs typeface="Arial" pitchFamily="34" charset="0"/>
                        </a:rPr>
                        <a:t>-0,5</a:t>
                      </a:r>
                      <a:endPar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97031">
                <a:tc>
                  <a:txBody>
                    <a:bodyPr/>
                    <a:lstStyle/>
                    <a:p>
                      <a:pPr algn="l" fontAlgn="b"/>
                      <a:r>
                        <a:rPr kumimoji="0" lang="it-IT" sz="1500" b="1" i="0" u="none" strike="noStrike" kern="1200" cap="none" normalizeH="0" baseline="0" dirty="0">
                          <a:ln>
                            <a:noFill/>
                          </a:ln>
                          <a:solidFill>
                            <a:srgbClr val="7030A0"/>
                          </a:solidFill>
                          <a:effectLst/>
                          <a:latin typeface="Arial" pitchFamily="34" charset="0"/>
                          <a:ea typeface="+mn-ea"/>
                          <a:cs typeface="Arial" pitchFamily="34" charset="0"/>
                        </a:rPr>
                        <a:t> </a:t>
                      </a:r>
                      <a:r>
                        <a:rPr kumimoji="0" lang="it-IT" sz="1500" b="1" i="0" u="none" strike="noStrike" kern="1200" cap="none" normalizeH="0" baseline="0" dirty="0" smtClean="0">
                          <a:ln>
                            <a:noFill/>
                          </a:ln>
                          <a:solidFill>
                            <a:srgbClr val="FF0000"/>
                          </a:solidFill>
                          <a:effectLst/>
                          <a:latin typeface="Arial" pitchFamily="34" charset="0"/>
                          <a:ea typeface="+mn-ea"/>
                          <a:cs typeface="Arial" pitchFamily="34" charset="0"/>
                        </a:rPr>
                        <a:t>Totale</a:t>
                      </a:r>
                      <a:endParaRPr kumimoji="0" lang="it-IT" sz="1500" b="1" i="0" u="none" strike="noStrike" kern="1200" cap="none" normalizeH="0" baseline="0" dirty="0">
                        <a:ln>
                          <a:noFill/>
                        </a:ln>
                        <a:solidFill>
                          <a:srgbClr val="FF0000"/>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7030A0"/>
                          </a:solidFill>
                          <a:effectLst/>
                          <a:latin typeface="Arial" pitchFamily="34" charset="0"/>
                          <a:ea typeface="+mn-ea"/>
                          <a:cs typeface="Arial" pitchFamily="34" charset="0"/>
                        </a:rPr>
                        <a:t>-0,8</a:t>
                      </a:r>
                      <a:endPar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7030A0"/>
                          </a:solidFill>
                          <a:effectLst/>
                          <a:latin typeface="Arial" pitchFamily="34" charset="0"/>
                          <a:ea typeface="+mn-ea"/>
                          <a:cs typeface="Arial" pitchFamily="34" charset="0"/>
                        </a:rPr>
                        <a:t>-11,3</a:t>
                      </a:r>
                      <a:endPar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7030A0"/>
                          </a:solidFill>
                          <a:effectLst/>
                          <a:latin typeface="Arial" pitchFamily="34" charset="0"/>
                          <a:ea typeface="+mn-ea"/>
                          <a:cs typeface="Arial" pitchFamily="34" charset="0"/>
                        </a:rPr>
                        <a:t>-7,1</a:t>
                      </a:r>
                      <a:endPar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97031">
                <a:tc>
                  <a:txBody>
                    <a:bodyPr/>
                    <a:lstStyle/>
                    <a:p>
                      <a:pPr algn="l" fontAlgn="b"/>
                      <a:endParaRPr kumimoji="0" lang="it-IT" sz="1500" b="1" i="0" u="none" strike="noStrike" kern="1200" cap="none" normalizeH="0" baseline="0" dirty="0" smtClean="0">
                        <a:ln>
                          <a:noFill/>
                        </a:ln>
                        <a:solidFill>
                          <a:srgbClr val="7030A0"/>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97031">
                <a:tc>
                  <a:txBody>
                    <a:bodyPr/>
                    <a:lstStyle/>
                    <a:p>
                      <a:pPr algn="l" fontAlgn="b"/>
                      <a:endParaRPr lang="it-IT" sz="800" b="0" i="0" u="none" strike="noStrike" dirty="0">
                        <a:solidFill>
                          <a:srgbClr val="7030A0"/>
                        </a:solidFill>
                        <a:latin typeface="Times New Roman"/>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500" b="1" i="0" u="none" strike="noStrike" kern="1200" cap="none" normalizeH="0" baseline="0" dirty="0" smtClean="0">
                          <a:ln>
                            <a:noFill/>
                          </a:ln>
                          <a:solidFill>
                            <a:srgbClr val="7030A0"/>
                          </a:solidFill>
                          <a:effectLst/>
                          <a:latin typeface="Arial" pitchFamily="34" charset="0"/>
                          <a:ea typeface="+mn-ea"/>
                          <a:cs typeface="Arial" pitchFamily="34" charset="0"/>
                        </a:rPr>
                        <a:t>Centro-Nord</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hMerge="1">
                  <a:txBody>
                    <a:bodyPr/>
                    <a:lstStyle/>
                    <a:p>
                      <a:pPr algn="ctr">
                        <a:lnSpc>
                          <a:spcPct val="115000"/>
                        </a:lnSpc>
                        <a:spcAft>
                          <a:spcPts val="0"/>
                        </a:spcAft>
                      </a:pPr>
                      <a:endParaRPr lang="it-IT" sz="1100" dirty="0">
                        <a:latin typeface="Calibri"/>
                        <a:ea typeface="Calibri"/>
                        <a:cs typeface="Times New Roman"/>
                      </a:endParaRPr>
                    </a:p>
                  </a:txBody>
                  <a:tcPr marL="44450" marR="4445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hMerge="1">
                  <a:txBody>
                    <a:bodyPr/>
                    <a:lstStyle/>
                    <a:p>
                      <a:pPr algn="ctr">
                        <a:lnSpc>
                          <a:spcPct val="115000"/>
                        </a:lnSpc>
                        <a:spcAft>
                          <a:spcPts val="0"/>
                        </a:spcAft>
                      </a:pPr>
                      <a:endParaRPr lang="it-IT" sz="1100" dirty="0">
                        <a:latin typeface="Calibri"/>
                        <a:ea typeface="Calibri"/>
                        <a:cs typeface="Times New Roman"/>
                      </a:endParaRPr>
                    </a:p>
                  </a:txBody>
                  <a:tcPr marL="44450" marR="4445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97031">
                <a:tc>
                  <a:txBody>
                    <a:bodyPr/>
                    <a:lstStyle/>
                    <a:p>
                      <a:pPr marL="0" algn="l" defTabSz="914400" rtl="0" eaLnBrk="1" fontAlgn="b" latinLnBrk="0" hangingPunct="1"/>
                      <a:r>
                        <a:rPr kumimoji="0" lang="it-IT" sz="1500" b="1" i="0" u="none" strike="noStrike" kern="1200" cap="none" normalizeH="0" baseline="0" dirty="0">
                          <a:ln>
                            <a:noFill/>
                          </a:ln>
                          <a:solidFill>
                            <a:srgbClr val="7030A0"/>
                          </a:solidFill>
                          <a:effectLst/>
                          <a:latin typeface="Arial" pitchFamily="34" charset="0"/>
                          <a:ea typeface="+mn-ea"/>
                          <a:cs typeface="Arial" pitchFamily="34" charset="0"/>
                        </a:rPr>
                        <a:t>Spese per consumi finali </a:t>
                      </a:r>
                      <a:r>
                        <a:rPr kumimoji="0" lang="it-IT" sz="1500" b="1" i="0" u="none" strike="noStrike" kern="1200" cap="none" normalizeH="0" baseline="0" dirty="0" smtClean="0">
                          <a:ln>
                            <a:noFill/>
                          </a:ln>
                          <a:solidFill>
                            <a:srgbClr val="7030A0"/>
                          </a:solidFill>
                          <a:effectLst/>
                          <a:latin typeface="Arial" pitchFamily="34" charset="0"/>
                          <a:ea typeface="+mn-ea"/>
                          <a:cs typeface="Arial" pitchFamily="34" charset="0"/>
                        </a:rPr>
                        <a:t>famiglie</a:t>
                      </a:r>
                      <a:endParaRPr kumimoji="0" lang="it-IT" sz="1500" b="1" i="0" u="none" strike="noStrike" kern="1200" cap="none" normalizeH="0" baseline="0" dirty="0">
                        <a:ln>
                          <a:noFill/>
                        </a:ln>
                        <a:solidFill>
                          <a:srgbClr val="7030A0"/>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rPr>
                        <a:t>0,6</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7030A0"/>
                          </a:solidFill>
                          <a:effectLst/>
                          <a:latin typeface="Arial" pitchFamily="34" charset="0"/>
                          <a:ea typeface="+mn-ea"/>
                          <a:cs typeface="Arial" pitchFamily="34" charset="0"/>
                        </a:rPr>
                        <a:t>-5,5</a:t>
                      </a:r>
                      <a:endPar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rPr>
                        <a:t>0,4</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97031">
                <a:tc>
                  <a:txBody>
                    <a:bodyPr/>
                    <a:lstStyle/>
                    <a:p>
                      <a:pPr marL="0" algn="l" defTabSz="914400" rtl="0" eaLnBrk="1" fontAlgn="b" latinLnBrk="0" hangingPunct="1"/>
                      <a:r>
                        <a:rPr kumimoji="0" lang="it-IT" sz="1500" b="1" i="0" u="none" strike="noStrike" kern="1200" cap="none" normalizeH="0" baseline="0" dirty="0">
                          <a:ln>
                            <a:noFill/>
                          </a:ln>
                          <a:solidFill>
                            <a:srgbClr val="7030A0"/>
                          </a:solidFill>
                          <a:effectLst/>
                          <a:latin typeface="Arial" pitchFamily="34" charset="0"/>
                          <a:ea typeface="+mn-ea"/>
                          <a:cs typeface="Arial" pitchFamily="34" charset="0"/>
                        </a:rPr>
                        <a:t>Spese per consumi finali </a:t>
                      </a:r>
                      <a:r>
                        <a:rPr kumimoji="0" lang="it-IT" sz="1500" b="1" i="0" u="none" strike="noStrike" kern="1200" cap="none" normalizeH="0" baseline="0" dirty="0" err="1" smtClean="0">
                          <a:ln>
                            <a:noFill/>
                          </a:ln>
                          <a:solidFill>
                            <a:srgbClr val="7030A0"/>
                          </a:solidFill>
                          <a:effectLst/>
                          <a:latin typeface="Arial" pitchFamily="34" charset="0"/>
                          <a:ea typeface="+mn-ea"/>
                          <a:cs typeface="Arial" pitchFamily="34" charset="0"/>
                        </a:rPr>
                        <a:t>AAPP</a:t>
                      </a:r>
                      <a:r>
                        <a:rPr kumimoji="0" lang="it-IT" sz="1500" b="1" i="0" u="none" strike="noStrike" kern="1200" cap="none" normalizeH="0" baseline="0" dirty="0" smtClean="0">
                          <a:ln>
                            <a:noFill/>
                          </a:ln>
                          <a:solidFill>
                            <a:srgbClr val="7030A0"/>
                          </a:solidFill>
                          <a:effectLst/>
                          <a:latin typeface="Arial" pitchFamily="34" charset="0"/>
                          <a:ea typeface="+mn-ea"/>
                          <a:cs typeface="Arial" pitchFamily="34" charset="0"/>
                        </a:rPr>
                        <a:t> </a:t>
                      </a:r>
                      <a:r>
                        <a:rPr kumimoji="0" lang="it-IT" sz="1500" b="1" i="0" u="none" strike="noStrike" kern="1200" cap="none" normalizeH="0" baseline="0" dirty="0">
                          <a:ln>
                            <a:noFill/>
                          </a:ln>
                          <a:solidFill>
                            <a:srgbClr val="7030A0"/>
                          </a:solidFill>
                          <a:effectLst/>
                          <a:latin typeface="Arial" pitchFamily="34" charset="0"/>
                          <a:ea typeface="+mn-ea"/>
                          <a:cs typeface="Arial" pitchFamily="34" charset="0"/>
                        </a:rPr>
                        <a:t>e </a:t>
                      </a:r>
                      <a:r>
                        <a:rPr kumimoji="0" lang="it-IT" sz="1500" b="1" i="0" u="none" strike="noStrike" kern="1200" cap="none" normalizeH="0" baseline="0" dirty="0" err="1" smtClean="0">
                          <a:ln>
                            <a:noFill/>
                          </a:ln>
                          <a:solidFill>
                            <a:srgbClr val="7030A0"/>
                          </a:solidFill>
                          <a:effectLst/>
                          <a:latin typeface="Arial" pitchFamily="34" charset="0"/>
                          <a:ea typeface="+mn-ea"/>
                          <a:cs typeface="Arial" pitchFamily="34" charset="0"/>
                        </a:rPr>
                        <a:t>ISP</a:t>
                      </a:r>
                      <a:endParaRPr kumimoji="0" lang="it-IT" sz="1500" b="1" i="0" u="none" strike="noStrike" kern="1200" cap="none" normalizeH="0" baseline="0" dirty="0">
                        <a:ln>
                          <a:noFill/>
                        </a:ln>
                        <a:solidFill>
                          <a:srgbClr val="7030A0"/>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7030A0"/>
                          </a:solidFill>
                          <a:effectLst/>
                          <a:latin typeface="Arial" pitchFamily="34" charset="0"/>
                          <a:ea typeface="+mn-ea"/>
                          <a:cs typeface="Arial" pitchFamily="34" charset="0"/>
                        </a:rPr>
                        <a:t>-0,5</a:t>
                      </a:r>
                      <a:endPar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rPr>
                        <a:t>0,1</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rPr>
                        <a:t>10,1</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91041">
                <a:tc>
                  <a:txBody>
                    <a:bodyPr/>
                    <a:lstStyle/>
                    <a:p>
                      <a:pPr marL="0" algn="l" defTabSz="914400" rtl="0" eaLnBrk="1" fontAlgn="b" latinLnBrk="0" hangingPunct="1"/>
                      <a:r>
                        <a:rPr kumimoji="0" lang="it-IT" sz="1500" b="1" i="0" u="none" strike="noStrike" kern="1200" cap="none" normalizeH="0" baseline="0" dirty="0">
                          <a:ln>
                            <a:noFill/>
                          </a:ln>
                          <a:solidFill>
                            <a:srgbClr val="7030A0"/>
                          </a:solidFill>
                          <a:effectLst/>
                          <a:latin typeface="Arial" pitchFamily="34" charset="0"/>
                          <a:ea typeface="+mn-ea"/>
                          <a:cs typeface="Arial" pitchFamily="34" charset="0"/>
                        </a:rPr>
                        <a:t> </a:t>
                      </a:r>
                      <a:r>
                        <a:rPr kumimoji="0" lang="it-IT" sz="1500" b="1" i="0" u="none" strike="noStrike" kern="1200" cap="none" normalizeH="0" baseline="0" dirty="0" smtClean="0">
                          <a:ln>
                            <a:noFill/>
                          </a:ln>
                          <a:solidFill>
                            <a:srgbClr val="FF0000"/>
                          </a:solidFill>
                          <a:effectLst/>
                          <a:latin typeface="Arial" pitchFamily="34" charset="0"/>
                          <a:ea typeface="+mn-ea"/>
                          <a:cs typeface="Arial" pitchFamily="34" charset="0"/>
                        </a:rPr>
                        <a:t>Totale</a:t>
                      </a:r>
                      <a:endParaRPr kumimoji="0" lang="it-IT" sz="1500" b="1" i="0" u="none" strike="noStrike" kern="1200" cap="none" normalizeH="0" baseline="0" dirty="0">
                        <a:ln>
                          <a:noFill/>
                        </a:ln>
                        <a:solidFill>
                          <a:srgbClr val="FF0000"/>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rPr>
                        <a:t>0,3</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7030A0"/>
                          </a:solidFill>
                          <a:effectLst/>
                          <a:latin typeface="Arial" pitchFamily="34" charset="0"/>
                          <a:ea typeface="+mn-ea"/>
                          <a:cs typeface="Arial" pitchFamily="34" charset="0"/>
                        </a:rPr>
                        <a:t>-4,3</a:t>
                      </a:r>
                      <a:endPar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rPr>
                        <a:t>2,5</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16177">
                <a:tc>
                  <a:txBody>
                    <a:bodyPr/>
                    <a:lstStyle/>
                    <a:p>
                      <a:pPr algn="l" fontAlgn="b"/>
                      <a:endParaRPr lang="it-IT" sz="800" b="0" i="0" u="none" strike="noStrike" dirty="0">
                        <a:solidFill>
                          <a:srgbClr val="7030A0"/>
                        </a:solidFill>
                        <a:latin typeface="Times New Roman"/>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500" b="1" i="0" u="none" strike="noStrike" kern="1200" cap="none" normalizeH="0" baseline="0" dirty="0" smtClean="0">
                          <a:ln>
                            <a:noFill/>
                          </a:ln>
                          <a:solidFill>
                            <a:srgbClr val="FF0000"/>
                          </a:solidFill>
                          <a:effectLst/>
                          <a:latin typeface="Arial" pitchFamily="34" charset="0"/>
                          <a:ea typeface="+mn-ea"/>
                          <a:cs typeface="Arial" pitchFamily="34" charset="0"/>
                        </a:rPr>
                        <a:t>Sicilia</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hMerge="1">
                  <a:txBody>
                    <a:bodyPr/>
                    <a:lstStyle/>
                    <a:p>
                      <a:pPr algn="ctr">
                        <a:lnSpc>
                          <a:spcPct val="115000"/>
                        </a:lnSpc>
                        <a:spcAft>
                          <a:spcPts val="0"/>
                        </a:spcAft>
                      </a:pPr>
                      <a:endParaRPr lang="it-IT" sz="1100" dirty="0">
                        <a:latin typeface="Calibri"/>
                        <a:ea typeface="Calibri"/>
                        <a:cs typeface="Times New Roman"/>
                      </a:endParaRPr>
                    </a:p>
                  </a:txBody>
                  <a:tcPr marL="44450" marR="4445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hMerge="1">
                  <a:txBody>
                    <a:bodyPr/>
                    <a:lstStyle/>
                    <a:p>
                      <a:pPr algn="ctr">
                        <a:lnSpc>
                          <a:spcPct val="115000"/>
                        </a:lnSpc>
                        <a:spcAft>
                          <a:spcPts val="0"/>
                        </a:spcAft>
                      </a:pPr>
                      <a:endParaRPr lang="it-IT" sz="1100" dirty="0">
                        <a:latin typeface="Calibri"/>
                        <a:ea typeface="Calibri"/>
                        <a:cs typeface="Times New Roman"/>
                      </a:endParaRPr>
                    </a:p>
                  </a:txBody>
                  <a:tcPr marL="44450" marR="4445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97031">
                <a:tc>
                  <a:txBody>
                    <a:bodyPr/>
                    <a:lstStyle/>
                    <a:p>
                      <a:pPr marL="0" algn="l" defTabSz="914400" rtl="0" eaLnBrk="1" fontAlgn="b" latinLnBrk="0" hangingPunct="1"/>
                      <a:r>
                        <a:rPr kumimoji="0" lang="it-IT" sz="1500" b="1" i="0" u="none" strike="noStrike" kern="1200" cap="none" normalizeH="0" baseline="0" dirty="0">
                          <a:ln>
                            <a:noFill/>
                          </a:ln>
                          <a:solidFill>
                            <a:srgbClr val="7030A0"/>
                          </a:solidFill>
                          <a:effectLst/>
                          <a:latin typeface="Arial" pitchFamily="34" charset="0"/>
                          <a:ea typeface="+mn-ea"/>
                          <a:cs typeface="Arial" pitchFamily="34" charset="0"/>
                        </a:rPr>
                        <a:t>Spese per consumi finali </a:t>
                      </a:r>
                      <a:r>
                        <a:rPr kumimoji="0" lang="it-IT" sz="1500" b="1" i="0" u="none" strike="noStrike" kern="1200" cap="none" normalizeH="0" baseline="0" dirty="0" smtClean="0">
                          <a:ln>
                            <a:noFill/>
                          </a:ln>
                          <a:solidFill>
                            <a:srgbClr val="7030A0"/>
                          </a:solidFill>
                          <a:effectLst/>
                          <a:latin typeface="Arial" pitchFamily="34" charset="0"/>
                          <a:ea typeface="+mn-ea"/>
                          <a:cs typeface="Arial" pitchFamily="34" charset="0"/>
                        </a:rPr>
                        <a:t>famiglie</a:t>
                      </a:r>
                      <a:endParaRPr kumimoji="0" lang="it-IT" sz="1500" b="1" i="0" u="none" strike="noStrike" kern="1200" cap="none" normalizeH="0" baseline="0" dirty="0">
                        <a:ln>
                          <a:noFill/>
                        </a:ln>
                        <a:solidFill>
                          <a:srgbClr val="7030A0"/>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7030A0"/>
                          </a:solidFill>
                          <a:effectLst/>
                          <a:latin typeface="Arial" pitchFamily="34" charset="0"/>
                          <a:ea typeface="+mn-ea"/>
                          <a:cs typeface="Arial" pitchFamily="34" charset="0"/>
                        </a:rPr>
                        <a:t>-0,4</a:t>
                      </a:r>
                      <a:endPar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7030A0"/>
                          </a:solidFill>
                          <a:effectLst/>
                          <a:latin typeface="Arial" pitchFamily="34" charset="0"/>
                          <a:ea typeface="+mn-ea"/>
                          <a:cs typeface="Arial" pitchFamily="34" charset="0"/>
                        </a:rPr>
                        <a:t>-13,2</a:t>
                      </a:r>
                      <a:endPar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rPr>
                        <a:t>-8,6</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97031">
                <a:tc>
                  <a:txBody>
                    <a:bodyPr/>
                    <a:lstStyle/>
                    <a:p>
                      <a:pPr marL="0" algn="l" defTabSz="914400" rtl="0" eaLnBrk="1" fontAlgn="b" latinLnBrk="0" hangingPunct="1"/>
                      <a:r>
                        <a:rPr kumimoji="0" lang="it-IT" sz="1500" b="1" i="0" u="none" strike="noStrike" kern="1200" cap="none" normalizeH="0" baseline="0" dirty="0">
                          <a:ln>
                            <a:noFill/>
                          </a:ln>
                          <a:solidFill>
                            <a:srgbClr val="7030A0"/>
                          </a:solidFill>
                          <a:effectLst/>
                          <a:latin typeface="Arial" pitchFamily="34" charset="0"/>
                          <a:ea typeface="+mn-ea"/>
                          <a:cs typeface="Arial" pitchFamily="34" charset="0"/>
                        </a:rPr>
                        <a:t>Spese per consumi finali </a:t>
                      </a:r>
                      <a:r>
                        <a:rPr kumimoji="0" lang="it-IT" sz="1500" b="1" i="0" u="none" strike="noStrike" kern="1200" cap="none" normalizeH="0" baseline="0" dirty="0" err="1" smtClean="0">
                          <a:ln>
                            <a:noFill/>
                          </a:ln>
                          <a:solidFill>
                            <a:srgbClr val="7030A0"/>
                          </a:solidFill>
                          <a:effectLst/>
                          <a:latin typeface="Arial" pitchFamily="34" charset="0"/>
                          <a:ea typeface="+mn-ea"/>
                          <a:cs typeface="Arial" pitchFamily="34" charset="0"/>
                        </a:rPr>
                        <a:t>AAPP</a:t>
                      </a:r>
                      <a:r>
                        <a:rPr kumimoji="0" lang="it-IT" sz="1500" b="1" i="0" u="none" strike="noStrike" kern="1200" cap="none" normalizeH="0" baseline="0" dirty="0" smtClean="0">
                          <a:ln>
                            <a:noFill/>
                          </a:ln>
                          <a:solidFill>
                            <a:srgbClr val="7030A0"/>
                          </a:solidFill>
                          <a:effectLst/>
                          <a:latin typeface="Arial" pitchFamily="34" charset="0"/>
                          <a:ea typeface="+mn-ea"/>
                          <a:cs typeface="Arial" pitchFamily="34" charset="0"/>
                        </a:rPr>
                        <a:t> </a:t>
                      </a:r>
                      <a:r>
                        <a:rPr kumimoji="0" lang="it-IT" sz="1500" b="1" i="0" u="none" strike="noStrike" kern="1200" cap="none" normalizeH="0" baseline="0" dirty="0">
                          <a:ln>
                            <a:noFill/>
                          </a:ln>
                          <a:solidFill>
                            <a:srgbClr val="7030A0"/>
                          </a:solidFill>
                          <a:effectLst/>
                          <a:latin typeface="Arial" pitchFamily="34" charset="0"/>
                          <a:ea typeface="+mn-ea"/>
                          <a:cs typeface="Arial" pitchFamily="34" charset="0"/>
                        </a:rPr>
                        <a:t>e </a:t>
                      </a:r>
                      <a:r>
                        <a:rPr kumimoji="0" lang="it-IT" sz="1500" b="1" i="0" u="none" strike="noStrike" kern="1200" cap="none" normalizeH="0" baseline="0" dirty="0" err="1" smtClean="0">
                          <a:ln>
                            <a:noFill/>
                          </a:ln>
                          <a:solidFill>
                            <a:srgbClr val="7030A0"/>
                          </a:solidFill>
                          <a:effectLst/>
                          <a:latin typeface="Arial" pitchFamily="34" charset="0"/>
                          <a:ea typeface="+mn-ea"/>
                          <a:cs typeface="Arial" pitchFamily="34" charset="0"/>
                        </a:rPr>
                        <a:t>ISP</a:t>
                      </a:r>
                      <a:endParaRPr kumimoji="0" lang="it-IT" sz="1500" b="1" i="0" u="none" strike="noStrike" kern="1200" cap="none" normalizeH="0" baseline="0" dirty="0">
                        <a:ln>
                          <a:noFill/>
                        </a:ln>
                        <a:solidFill>
                          <a:srgbClr val="7030A0"/>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7030A0"/>
                          </a:solidFill>
                          <a:effectLst/>
                          <a:latin typeface="Arial" pitchFamily="34" charset="0"/>
                          <a:ea typeface="+mn-ea"/>
                          <a:cs typeface="Arial" pitchFamily="34" charset="0"/>
                        </a:rPr>
                        <a:t>-1,7</a:t>
                      </a:r>
                      <a:endPar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rPr>
                        <a:t>-5,9</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rPr>
                        <a:t>5,2</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97031">
                <a:tc>
                  <a:txBody>
                    <a:bodyPr/>
                    <a:lstStyle/>
                    <a:p>
                      <a:pPr marL="0" algn="l" defTabSz="914400" rtl="0" eaLnBrk="1" fontAlgn="b" latinLnBrk="0" hangingPunct="1"/>
                      <a:r>
                        <a:rPr kumimoji="0" lang="it-IT" sz="1500" b="1" i="0" u="none" strike="noStrike" kern="1200" cap="none" normalizeH="0" baseline="0" dirty="0">
                          <a:ln>
                            <a:noFill/>
                          </a:ln>
                          <a:solidFill>
                            <a:srgbClr val="7030A0"/>
                          </a:solidFill>
                          <a:effectLst/>
                          <a:latin typeface="Arial" pitchFamily="34" charset="0"/>
                          <a:ea typeface="+mn-ea"/>
                          <a:cs typeface="Arial" pitchFamily="34" charset="0"/>
                        </a:rPr>
                        <a:t> </a:t>
                      </a:r>
                      <a:r>
                        <a:rPr kumimoji="0" lang="it-IT" sz="1500" b="1" i="0" u="none" strike="noStrike" kern="1200" cap="none" normalizeH="0" baseline="0" dirty="0" smtClean="0">
                          <a:ln>
                            <a:noFill/>
                          </a:ln>
                          <a:solidFill>
                            <a:srgbClr val="FF0000"/>
                          </a:solidFill>
                          <a:effectLst/>
                          <a:latin typeface="Arial" pitchFamily="34" charset="0"/>
                          <a:ea typeface="+mn-ea"/>
                          <a:cs typeface="Arial" pitchFamily="34" charset="0"/>
                        </a:rPr>
                        <a:t>Totale</a:t>
                      </a:r>
                      <a:endParaRPr kumimoji="0" lang="it-IT" sz="1500" b="1" i="0" u="none" strike="noStrike" kern="1200" cap="none" normalizeH="0" baseline="0" dirty="0">
                        <a:ln>
                          <a:noFill/>
                        </a:ln>
                        <a:solidFill>
                          <a:srgbClr val="FF0000"/>
                        </a:solidFill>
                        <a:effectLst/>
                        <a:latin typeface="Arial" pitchFamily="34" charset="0"/>
                        <a:ea typeface="+mn-ea"/>
                        <a:cs typeface="Arial" pitchFamily="34" charset="0"/>
                      </a:endParaRP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7030A0"/>
                          </a:solidFill>
                          <a:effectLst/>
                          <a:latin typeface="Arial" pitchFamily="34" charset="0"/>
                          <a:ea typeface="+mn-ea"/>
                          <a:cs typeface="Arial" pitchFamily="34" charset="0"/>
                        </a:rPr>
                        <a:t>-0,8</a:t>
                      </a:r>
                      <a:endPar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rPr>
                        <a:t>-10,9</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7030A0"/>
                          </a:solidFill>
                          <a:effectLst/>
                          <a:latin typeface="Arial" pitchFamily="34" charset="0"/>
                          <a:ea typeface="+mn-ea"/>
                          <a:cs typeface="Arial" pitchFamily="34" charset="0"/>
                        </a:rPr>
                        <a:t>-4,5</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
        <p:nvSpPr>
          <p:cNvPr id="10" name="CasellaDiTesto 9"/>
          <p:cNvSpPr txBox="1"/>
          <p:nvPr/>
        </p:nvSpPr>
        <p:spPr>
          <a:xfrm>
            <a:off x="641960" y="132015"/>
            <a:ext cx="7598490" cy="809707"/>
          </a:xfrm>
          <a:prstGeom prst="rect">
            <a:avLst/>
          </a:prstGeom>
          <a:noFill/>
        </p:spPr>
        <p:txBody>
          <a:bodyPr wrap="square" lIns="80165" tIns="40083" rIns="80165" bIns="40083" rtlCol="0">
            <a:spAutoFit/>
          </a:bodyPr>
          <a:lstStyle/>
          <a:p>
            <a:pPr algn="ctr"/>
            <a:r>
              <a:rPr lang="it-IT" sz="2300" b="1" cap="small" dirty="0" smtClean="0">
                <a:solidFill>
                  <a:srgbClr val="FF0000"/>
                </a:solidFill>
              </a:rPr>
              <a:t>2014: i consumi ancora in calo nel Mezzogiorno, mentre riprendono a crescere nel resto del Paese</a:t>
            </a:r>
            <a:endParaRPr lang="it-IT" sz="2300" b="1" cap="small" dirty="0">
              <a:solidFill>
                <a:srgbClr val="FF0000"/>
              </a:solidFill>
            </a:endParaRPr>
          </a:p>
        </p:txBody>
      </p:sp>
      <p:sp>
        <p:nvSpPr>
          <p:cNvPr id="11" name="Text Box 4"/>
          <p:cNvSpPr txBox="1">
            <a:spLocks noChangeArrowheads="1"/>
          </p:cNvSpPr>
          <p:nvPr/>
        </p:nvSpPr>
        <p:spPr bwMode="auto">
          <a:xfrm>
            <a:off x="458768" y="6317603"/>
            <a:ext cx="8253360" cy="258826"/>
          </a:xfrm>
          <a:prstGeom prst="rect">
            <a:avLst/>
          </a:prstGeom>
          <a:noFill/>
          <a:ln w="9525">
            <a:noFill/>
            <a:round/>
            <a:headEnd/>
            <a:tailEnd/>
          </a:ln>
        </p:spPr>
        <p:txBody>
          <a:bodyPr lIns="78903" tIns="39452" rIns="78903" bIns="39452">
            <a:spAutoFit/>
          </a:bodyPr>
          <a:lstStyle/>
          <a:p>
            <a:pPr hangingPunct="0">
              <a:lnSpc>
                <a:spcPct val="97000"/>
              </a:lnSpc>
              <a:buClr>
                <a:srgbClr val="000000"/>
              </a:buClr>
              <a:buSzPct val="4500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it-IT" sz="1200" b="1" dirty="0" smtClean="0">
                <a:solidFill>
                  <a:srgbClr val="314697"/>
                </a:solidFill>
              </a:rPr>
              <a:t>(a) Calcolate </a:t>
            </a:r>
            <a:r>
              <a:rPr lang="it-IT" sz="1200" b="1" dirty="0">
                <a:solidFill>
                  <a:srgbClr val="314697"/>
                </a:solidFill>
              </a:rPr>
              <a:t>su valori concatenati – anno di riferimento </a:t>
            </a:r>
            <a:r>
              <a:rPr lang="it-IT" sz="1200" b="1" dirty="0" smtClean="0">
                <a:solidFill>
                  <a:srgbClr val="314697"/>
                </a:solidFill>
              </a:rPr>
              <a:t>2010</a:t>
            </a:r>
            <a:endParaRPr lang="it-IT" sz="1200" b="1" dirty="0">
              <a:solidFill>
                <a:srgbClr val="314697"/>
              </a:solidFill>
            </a:endParaRPr>
          </a:p>
        </p:txBody>
      </p:sp>
      <p:sp>
        <p:nvSpPr>
          <p:cNvPr id="22" name="Rettangolo 21"/>
          <p:cNvSpPr/>
          <p:nvPr/>
        </p:nvSpPr>
        <p:spPr bwMode="auto">
          <a:xfrm>
            <a:off x="6588224" y="3140968"/>
            <a:ext cx="723330" cy="288032"/>
          </a:xfrm>
          <a:prstGeom prst="rect">
            <a:avLst/>
          </a:prstGeom>
          <a:noFill/>
          <a:ln w="38100" cap="flat" cmpd="sng" algn="ctr">
            <a:solidFill>
              <a:srgbClr val="31469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45000"/>
              <a:buFont typeface="StarSymbol" charset="0"/>
              <a:buNone/>
              <a:tabLst/>
            </a:pPr>
            <a:endParaRPr kumimoji="0" lang="it-IT" sz="1800" b="0" i="0" u="none" strike="noStrike" cap="none" normalizeH="0" baseline="0" smtClean="0">
              <a:ln>
                <a:noFill/>
              </a:ln>
              <a:effectLst/>
              <a:latin typeface="Arial" charset="0"/>
            </a:endParaRPr>
          </a:p>
        </p:txBody>
      </p:sp>
      <p:sp>
        <p:nvSpPr>
          <p:cNvPr id="23" name="Rettangolo 22"/>
          <p:cNvSpPr/>
          <p:nvPr/>
        </p:nvSpPr>
        <p:spPr bwMode="auto">
          <a:xfrm>
            <a:off x="6588224" y="4581128"/>
            <a:ext cx="723330" cy="288032"/>
          </a:xfrm>
          <a:prstGeom prst="rect">
            <a:avLst/>
          </a:prstGeom>
          <a:noFill/>
          <a:ln w="38100" cap="flat" cmpd="sng" algn="ctr">
            <a:solidFill>
              <a:srgbClr val="31469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45000"/>
              <a:buFont typeface="StarSymbol" charset="0"/>
              <a:buNone/>
              <a:tabLst/>
            </a:pPr>
            <a:endParaRPr kumimoji="0" lang="it-IT" sz="1800" b="0" i="0" u="none" strike="noStrike" cap="none" normalizeH="0" baseline="0" smtClean="0">
              <a:ln>
                <a:noFill/>
              </a:ln>
              <a:effectLst/>
              <a:latin typeface="Arial" charset="0"/>
            </a:endParaRPr>
          </a:p>
        </p:txBody>
      </p:sp>
      <p:sp>
        <p:nvSpPr>
          <p:cNvPr id="24" name="Rettangolo 23"/>
          <p:cNvSpPr/>
          <p:nvPr/>
        </p:nvSpPr>
        <p:spPr bwMode="auto">
          <a:xfrm>
            <a:off x="6588224" y="5805264"/>
            <a:ext cx="723330" cy="288032"/>
          </a:xfrm>
          <a:prstGeom prst="rect">
            <a:avLst/>
          </a:prstGeom>
          <a:noFill/>
          <a:ln w="38100" cap="flat" cmpd="sng" algn="ctr">
            <a:solidFill>
              <a:srgbClr val="31469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45000"/>
              <a:buFont typeface="StarSymbol" charset="0"/>
              <a:buNone/>
              <a:tabLst/>
            </a:pPr>
            <a:endParaRPr kumimoji="0" lang="it-IT" sz="1800" b="0" i="0" u="none" strike="noStrike" cap="none" normalizeH="0" baseline="0" smtClean="0">
              <a:ln>
                <a:noFill/>
              </a:ln>
              <a:effectLst/>
              <a:latin typeface="Arial" charset="0"/>
            </a:endParaRPr>
          </a:p>
        </p:txBody>
      </p:sp>
      <p:sp>
        <p:nvSpPr>
          <p:cNvPr id="27" name="Freccia in giù 26"/>
          <p:cNvSpPr/>
          <p:nvPr/>
        </p:nvSpPr>
        <p:spPr bwMode="auto">
          <a:xfrm rot="4516156" flipV="1">
            <a:off x="6194804" y="3317549"/>
            <a:ext cx="233924" cy="409162"/>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45000"/>
              <a:buFont typeface="StarSymbol" charset="0"/>
              <a:buNone/>
              <a:tabLst/>
            </a:pPr>
            <a:endParaRPr kumimoji="0" lang="it-IT" sz="1800" b="0" i="0" u="none" strike="noStrike" cap="none" normalizeH="0" baseline="0" smtClean="0">
              <a:ln>
                <a:noFill/>
              </a:ln>
              <a:effectLst/>
              <a:latin typeface="Arial" charset="0"/>
            </a:endParaRPr>
          </a:p>
        </p:txBody>
      </p:sp>
      <p:sp>
        <p:nvSpPr>
          <p:cNvPr id="28" name="Freccia in giù 27"/>
          <p:cNvSpPr/>
          <p:nvPr/>
        </p:nvSpPr>
        <p:spPr bwMode="auto">
          <a:xfrm rot="4516156" flipV="1">
            <a:off x="6194804" y="4685702"/>
            <a:ext cx="233924" cy="409162"/>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45000"/>
              <a:buFont typeface="StarSymbol" charset="0"/>
              <a:buNone/>
              <a:tabLst/>
            </a:pPr>
            <a:endParaRPr kumimoji="0" lang="it-IT" sz="1800" b="0" i="0" u="none" strike="noStrike" cap="none" normalizeH="0" baseline="0" smtClean="0">
              <a:ln>
                <a:noFill/>
              </a:ln>
              <a:effectLst/>
              <a:latin typeface="Arial" charset="0"/>
            </a:endParaRPr>
          </a:p>
        </p:txBody>
      </p:sp>
      <p:sp>
        <p:nvSpPr>
          <p:cNvPr id="29" name="Freccia in giù 28"/>
          <p:cNvSpPr/>
          <p:nvPr/>
        </p:nvSpPr>
        <p:spPr bwMode="auto">
          <a:xfrm rot="4516156" flipV="1">
            <a:off x="6194804" y="5939601"/>
            <a:ext cx="233924" cy="409162"/>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45000"/>
              <a:buFont typeface="StarSymbol" charset="0"/>
              <a:buNone/>
              <a:tabLst/>
            </a:pPr>
            <a:endParaRPr kumimoji="0" lang="it-IT" sz="1800" b="0" i="0" u="none" strike="noStrike" cap="none" normalizeH="0" baseline="0" smtClean="0">
              <a:ln>
                <a:noFill/>
              </a:ln>
              <a:effectLst/>
              <a:latin typeface="Arial"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428596" y="785794"/>
            <a:ext cx="8253360" cy="348328"/>
          </a:xfrm>
          <a:prstGeom prst="rect">
            <a:avLst/>
          </a:prstGeom>
          <a:noFill/>
          <a:ln w="9525">
            <a:noFill/>
            <a:round/>
            <a:headEnd/>
            <a:tailEnd/>
          </a:ln>
        </p:spPr>
        <p:txBody>
          <a:bodyPr lIns="78893" tIns="39447" rIns="78893" bIns="39447">
            <a:spAutoFit/>
          </a:bodyPr>
          <a:lstStyle/>
          <a:p>
            <a:pPr hangingPunct="0">
              <a:lnSpc>
                <a:spcPct val="97000"/>
              </a:lnSpc>
              <a:buClr>
                <a:srgbClr val="000000"/>
              </a:buClr>
              <a:buSzPct val="45000"/>
              <a:tabLst>
                <a:tab pos="0" algn="l"/>
                <a:tab pos="392428" algn="l"/>
                <a:tab pos="786249" algn="l"/>
                <a:tab pos="1180068" algn="l"/>
                <a:tab pos="1573888" algn="l"/>
                <a:tab pos="1967707" algn="l"/>
                <a:tab pos="2361527" algn="l"/>
                <a:tab pos="2755346" algn="l"/>
                <a:tab pos="3149167" algn="l"/>
                <a:tab pos="3542986" algn="l"/>
                <a:tab pos="3936806" algn="l"/>
                <a:tab pos="4330625" algn="l"/>
                <a:tab pos="4724446" algn="l"/>
                <a:tab pos="5118265" algn="l"/>
                <a:tab pos="5512086" algn="l"/>
                <a:tab pos="5905904" algn="l"/>
                <a:tab pos="6299725" algn="l"/>
                <a:tab pos="6693544" algn="l"/>
                <a:tab pos="7087364" algn="l"/>
                <a:tab pos="7481183" algn="l"/>
                <a:tab pos="7875003" algn="l"/>
              </a:tabLst>
            </a:pPr>
            <a:r>
              <a:rPr lang="it-IT" b="1" dirty="0">
                <a:solidFill>
                  <a:srgbClr val="314697"/>
                </a:solidFill>
              </a:rPr>
              <a:t>Fig. </a:t>
            </a:r>
            <a:r>
              <a:rPr lang="it-IT" b="1" dirty="0" smtClean="0">
                <a:solidFill>
                  <a:srgbClr val="314697"/>
                </a:solidFill>
              </a:rPr>
              <a:t>8. </a:t>
            </a:r>
            <a:r>
              <a:rPr lang="it-IT" b="1" dirty="0">
                <a:solidFill>
                  <a:srgbClr val="314697"/>
                </a:solidFill>
              </a:rPr>
              <a:t>Gli investimenti nei settori (</a:t>
            </a:r>
            <a:r>
              <a:rPr lang="it-IT" b="1" i="1" dirty="0">
                <a:solidFill>
                  <a:srgbClr val="314697"/>
                </a:solidFill>
              </a:rPr>
              <a:t>tassi annui di variazione </a:t>
            </a:r>
            <a:r>
              <a:rPr lang="it-IT" b="1" i="1" dirty="0" smtClean="0">
                <a:solidFill>
                  <a:srgbClr val="314697"/>
                </a:solidFill>
              </a:rPr>
              <a:t>%</a:t>
            </a:r>
            <a:r>
              <a:rPr lang="it-IT" b="1" dirty="0" smtClean="0">
                <a:solidFill>
                  <a:srgbClr val="314697"/>
                </a:solidFill>
              </a:rPr>
              <a:t>) (a)</a:t>
            </a:r>
            <a:endParaRPr lang="it-IT" b="1" dirty="0">
              <a:solidFill>
                <a:srgbClr val="314697"/>
              </a:solidFill>
            </a:endParaRPr>
          </a:p>
        </p:txBody>
      </p:sp>
      <p:graphicFrame>
        <p:nvGraphicFramePr>
          <p:cNvPr id="7" name="Group 49"/>
          <p:cNvGraphicFramePr>
            <a:graphicFrameLocks noGrp="1"/>
          </p:cNvGraphicFramePr>
          <p:nvPr/>
        </p:nvGraphicFramePr>
        <p:xfrm>
          <a:off x="642910" y="1142984"/>
          <a:ext cx="8011843" cy="5349586"/>
        </p:xfrm>
        <a:graphic>
          <a:graphicData uri="http://schemas.openxmlformats.org/drawingml/2006/table">
            <a:tbl>
              <a:tblPr/>
              <a:tblGrid>
                <a:gridCol w="2731563"/>
                <a:gridCol w="1056056"/>
                <a:gridCol w="1056056"/>
                <a:gridCol w="1056056"/>
                <a:gridCol w="1056056"/>
                <a:gridCol w="1056056"/>
              </a:tblGrid>
              <a:tr h="42862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FFFFFF"/>
                          </a:solidFill>
                          <a:effectLst/>
                          <a:latin typeface="Arial" pitchFamily="34" charset="0"/>
                          <a:cs typeface="Arial" pitchFamily="34" charset="0"/>
                        </a:rPr>
                        <a:t>Branche</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FFFFFF"/>
                          </a:solidFill>
                          <a:effectLst/>
                          <a:latin typeface="Arial" pitchFamily="34" charset="0"/>
                          <a:ea typeface="+mn-ea"/>
                          <a:cs typeface="Arial" pitchFamily="34" charset="0"/>
                        </a:rPr>
                        <a:t>2001-2007</a:t>
                      </a:r>
                      <a:endParaRPr kumimoji="0" lang="it-IT" sz="1600" b="1" i="0" u="none" strike="noStrike" kern="1200" cap="none" normalizeH="0" baseline="0" dirty="0" smtClean="0">
                        <a:ln>
                          <a:noFill/>
                        </a:ln>
                        <a:solidFill>
                          <a:srgbClr val="FFFFFF"/>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FFFFFF"/>
                          </a:solidFill>
                          <a:effectLst/>
                          <a:latin typeface="Arial" pitchFamily="34" charset="0"/>
                          <a:ea typeface="+mn-ea"/>
                          <a:cs typeface="Arial" pitchFamily="34" charset="0"/>
                        </a:rPr>
                        <a:t>2013</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FFFFFF"/>
                          </a:solidFill>
                          <a:effectLst/>
                          <a:latin typeface="Arial" pitchFamily="34" charset="0"/>
                          <a:ea typeface="+mn-ea"/>
                          <a:cs typeface="Arial" pitchFamily="34" charset="0"/>
                        </a:rPr>
                        <a:t>2014</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FFFFFF"/>
                          </a:solidFill>
                          <a:effectLst/>
                          <a:latin typeface="Arial" pitchFamily="34" charset="0"/>
                          <a:ea typeface="+mn-ea"/>
                          <a:cs typeface="Arial" pitchFamily="34" charset="0"/>
                        </a:rPr>
                        <a:t>2008-2014</a:t>
                      </a:r>
                      <a:endParaRPr kumimoji="0" lang="it-IT" sz="1600" b="1" i="0" u="none" strike="noStrike" kern="1200" cap="none" normalizeH="0" baseline="0" dirty="0" smtClean="0">
                        <a:ln>
                          <a:noFill/>
                        </a:ln>
                        <a:solidFill>
                          <a:srgbClr val="FFFFFF"/>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FFFFFF"/>
                          </a:solidFill>
                          <a:effectLst/>
                          <a:latin typeface="Arial" pitchFamily="34" charset="0"/>
                          <a:ea typeface="+mn-ea"/>
                          <a:cs typeface="Arial" pitchFamily="34" charset="0"/>
                        </a:rPr>
                        <a:t>2001-2014</a:t>
                      </a:r>
                      <a:endParaRPr kumimoji="0" lang="it-IT" sz="1600" b="1" i="0" u="none" strike="noStrike" kern="1200" cap="none" normalizeH="0" baseline="0" dirty="0" smtClean="0">
                        <a:ln>
                          <a:noFill/>
                        </a:ln>
                        <a:solidFill>
                          <a:srgbClr val="FFFFFF"/>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14697"/>
                    </a:solidFill>
                  </a:tcPr>
                </a:tc>
              </a:tr>
              <a:tr h="3527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600" b="1" i="0" u="none" strike="noStrike" cap="none" normalizeH="0" baseline="0" dirty="0" smtClean="0">
                        <a:ln>
                          <a:noFill/>
                        </a:ln>
                        <a:solidFill>
                          <a:srgbClr val="314697"/>
                        </a:solidFill>
                        <a:effectLst/>
                        <a:latin typeface="Arial" pitchFamily="34" charset="0"/>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DCDEC"/>
                    </a:solid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Mezzogiorno</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DCDEC"/>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8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8E8F6"/>
                    </a:solidFill>
                  </a:tcPr>
                </a:tc>
                <a:tc hMerge="1">
                  <a:txBody>
                    <a:bodyPr/>
                    <a:lstStyle/>
                    <a:p>
                      <a:endParaRPr lang="it-IT"/>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600" b="1" i="0" u="none" strike="noStrike" kern="1200" cap="none" normalizeH="0" baseline="0" dirty="0" smtClean="0">
                        <a:ln>
                          <a:noFill/>
                        </a:ln>
                        <a:solidFill>
                          <a:srgbClr val="FF0000"/>
                        </a:solidFill>
                        <a:effectLst/>
                        <a:latin typeface="Arial" pitchFamily="34" charset="0"/>
                        <a:ea typeface="+mn-ea"/>
                        <a:cs typeface="Arial" pitchFamily="34"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8E8F6"/>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4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8E8F6"/>
                    </a:solidFill>
                  </a:tcPr>
                </a:tc>
              </a:tr>
              <a:tr h="263320">
                <a:tc>
                  <a:txBody>
                    <a:bodyPr/>
                    <a:lstStyle/>
                    <a:p>
                      <a:pPr marL="36000" marR="0" lvl="0" indent="0" algn="l"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314697"/>
                          </a:solidFill>
                          <a:effectLst/>
                          <a:latin typeface="Arial" pitchFamily="34" charset="0"/>
                          <a:cs typeface="Arial" pitchFamily="34" charset="0"/>
                        </a:rPr>
                        <a:t>Agricoltura, </a:t>
                      </a:r>
                      <a:r>
                        <a:rPr kumimoji="0" lang="it-IT" sz="1600" b="1" i="0" u="none" strike="noStrike" cap="none" normalizeH="0" baseline="0" dirty="0" err="1" smtClean="0">
                          <a:ln>
                            <a:noFill/>
                          </a:ln>
                          <a:solidFill>
                            <a:srgbClr val="314697"/>
                          </a:solidFill>
                          <a:effectLst/>
                          <a:latin typeface="Arial" pitchFamily="34" charset="0"/>
                          <a:cs typeface="Arial" pitchFamily="34" charset="0"/>
                        </a:rPr>
                        <a:t>silv</a:t>
                      </a:r>
                      <a:r>
                        <a:rPr kumimoji="0" lang="it-IT" sz="1600" b="1" i="0" u="none" strike="noStrike" cap="none" normalizeH="0" baseline="0" dirty="0" smtClean="0">
                          <a:ln>
                            <a:noFill/>
                          </a:ln>
                          <a:solidFill>
                            <a:srgbClr val="314697"/>
                          </a:solidFill>
                          <a:effectLst/>
                          <a:latin typeface="Arial" pitchFamily="34" charset="0"/>
                          <a:cs typeface="Arial" pitchFamily="34" charset="0"/>
                        </a:rPr>
                        <a:t> e pesca</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-3,6</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-7,2</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-7,7</a:t>
                      </a:r>
                      <a:endParaRPr kumimoji="0" lang="it-IT" sz="1600" b="1" i="0" u="none" strike="noStrike" kern="1200" cap="none" normalizeH="0" baseline="0" dirty="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-38,1</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-40,4</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63320">
                <a:tc>
                  <a:txBody>
                    <a:bodyPr/>
                    <a:lstStyle/>
                    <a:p>
                      <a:pPr marL="36000" marR="0" lvl="0" indent="0" algn="l"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314697"/>
                          </a:solidFill>
                          <a:effectLst/>
                          <a:latin typeface="Arial" pitchFamily="34" charset="0"/>
                          <a:cs typeface="Arial" pitchFamily="34" charset="0"/>
                        </a:rPr>
                        <a:t>Industria</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-5,6</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-22,4</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-1,9</a:t>
                      </a:r>
                      <a:endParaRPr kumimoji="0" lang="it-IT" sz="1600" b="1" i="0" u="none" strike="noStrike" kern="1200" cap="none" normalizeH="0" baseline="0" dirty="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-57,3</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-59,7</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63320">
                <a:tc>
                  <a:txBody>
                    <a:bodyPr/>
                    <a:lstStyle/>
                    <a:p>
                      <a:pPr marL="108000" marR="0" lvl="0" indent="0" algn="l"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FF0000"/>
                          </a:solidFill>
                          <a:effectLst/>
                          <a:latin typeface="Arial" pitchFamily="34" charset="0"/>
                          <a:cs typeface="Arial" pitchFamily="34" charset="0"/>
                        </a:rPr>
                        <a:t>In senso stretto</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-5,9</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-23,5</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-1,7</a:t>
                      </a:r>
                      <a:endParaRPr kumimoji="0" lang="it-IT" sz="1600" b="1" i="0" u="none" strike="noStrike" kern="1200" cap="none" normalizeH="0" baseline="0" dirty="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-59,3</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-61,7</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63320">
                <a:tc>
                  <a:txBody>
                    <a:bodyPr/>
                    <a:lstStyle/>
                    <a:p>
                      <a:pPr marL="108000" marR="0" lvl="0" indent="0" algn="l"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314697"/>
                          </a:solidFill>
                          <a:effectLst/>
                          <a:latin typeface="Arial" pitchFamily="34" charset="0"/>
                          <a:cs typeface="Arial" pitchFamily="34" charset="0"/>
                        </a:rPr>
                        <a:t>Costruzioni</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-3,7</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-10,1</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-2,9</a:t>
                      </a:r>
                      <a:endParaRPr kumimoji="0" lang="it-IT" sz="1600" b="1" i="0" u="none" strike="noStrike" kern="1200" cap="none" normalizeH="0" baseline="0" dirty="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-47,4</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-49,3</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63320">
                <a:tc>
                  <a:txBody>
                    <a:bodyPr/>
                    <a:lstStyle/>
                    <a:p>
                      <a:pPr marL="36000" marR="0" lvl="0" indent="0" algn="l"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314697"/>
                          </a:solidFill>
                          <a:effectLst/>
                          <a:latin typeface="Arial" pitchFamily="34" charset="0"/>
                          <a:cs typeface="Arial" pitchFamily="34" charset="0"/>
                        </a:rPr>
                        <a:t>Servizi</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20,2</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-6,0</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-4,2</a:t>
                      </a:r>
                      <a:endParaRPr kumimoji="0" lang="it-IT" sz="1600" b="1" i="0" u="none" strike="noStrike" kern="1200" cap="none" normalizeH="0" baseline="0" dirty="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-33,1</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-19,5</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63320">
                <a:tc>
                  <a:txBody>
                    <a:bodyPr/>
                    <a:lstStyle/>
                    <a:p>
                      <a:pPr marL="36000" marR="0" lvl="0" indent="0" algn="l"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FF0000"/>
                          </a:solidFill>
                          <a:effectLst/>
                          <a:latin typeface="Arial" pitchFamily="34" charset="0"/>
                          <a:ea typeface="+mn-ea"/>
                          <a:cs typeface="Arial" pitchFamily="34" charset="0"/>
                        </a:rPr>
                        <a:t>Totale economia</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13,2</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-9,5</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-4,0</a:t>
                      </a:r>
                      <a:endParaRPr kumimoji="0" lang="it-IT" sz="1600" b="1" i="0" u="none" strike="noStrike" kern="1200" cap="none" normalizeH="0" baseline="0" dirty="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-38,1</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-29,9</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130634">
                <a:tc>
                  <a:txBody>
                    <a:bodyPr/>
                    <a:lstStyle/>
                    <a:p>
                      <a:pPr marL="36000" marR="0" lvl="0" indent="0" algn="l" defTabSz="914400" rtl="0" eaLnBrk="1" fontAlgn="base" latinLnBrk="0" hangingPunct="1">
                        <a:lnSpc>
                          <a:spcPct val="100000"/>
                        </a:lnSpc>
                        <a:spcBef>
                          <a:spcPct val="0"/>
                        </a:spcBef>
                        <a:spcAft>
                          <a:spcPct val="0"/>
                        </a:spcAft>
                        <a:buClrTx/>
                        <a:buSzTx/>
                        <a:buFontTx/>
                        <a:buNone/>
                        <a:tabLst/>
                      </a:pPr>
                      <a:endParaRPr kumimoji="0" lang="it-IT" sz="7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7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7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nSpc>
                          <a:spcPct val="115000"/>
                        </a:lnSpc>
                        <a:spcAft>
                          <a:spcPts val="1000"/>
                        </a:spcAft>
                      </a:pPr>
                      <a:r>
                        <a:rPr lang="it-IT" sz="700" dirty="0">
                          <a:latin typeface="Calibri"/>
                          <a:ea typeface="Calibri"/>
                          <a:cs typeface="Times New Roman"/>
                        </a:rPr>
                        <a:t>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7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700" b="1" i="0" u="none" strike="noStrike" kern="1200" cap="none" normalizeH="0" baseline="0" dirty="0" smtClean="0">
                          <a:ln>
                            <a:noFill/>
                          </a:ln>
                          <a:solidFill>
                            <a:srgbClr val="314697"/>
                          </a:solidFill>
                          <a:effectLst/>
                          <a:latin typeface="Arial" pitchFamily="34" charset="0"/>
                          <a:ea typeface="+mn-ea"/>
                          <a:cs typeface="Arial" pitchFamily="34" charset="0"/>
                        </a:rPr>
                        <a:t>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63320">
                <a:tc>
                  <a:txBody>
                    <a:bodyPr/>
                    <a:lstStyle/>
                    <a:p>
                      <a:pPr marL="36000" marR="0" lvl="0" indent="0" algn="l" defTabSz="914400" rtl="0" eaLnBrk="1" fontAlgn="base" latinLnBrk="0" hangingPunct="1">
                        <a:lnSpc>
                          <a:spcPct val="100000"/>
                        </a:lnSpc>
                        <a:spcBef>
                          <a:spcPct val="0"/>
                        </a:spcBef>
                        <a:spcAft>
                          <a:spcPct val="0"/>
                        </a:spcAft>
                        <a:buClrTx/>
                        <a:buSzTx/>
                        <a:buFontTx/>
                        <a:buNone/>
                        <a:tabLst/>
                      </a:pP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Centro-Nord</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44450" marR="4445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hMerge="1">
                  <a:txBody>
                    <a:bodyPr/>
                    <a:lstStyle/>
                    <a:p>
                      <a:endParaRPr lang="it-IT"/>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44450" marR="4445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hMerge="1">
                  <a:txBody>
                    <a:bodyPr/>
                    <a:lstStyle/>
                    <a:p>
                      <a:endParaRPr lang="it-IT"/>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86187">
                <a:tc>
                  <a:txBody>
                    <a:bodyPr/>
                    <a:lstStyle/>
                    <a:p>
                      <a:pPr marL="36000" marR="0" lvl="0" indent="0" algn="l"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314697"/>
                          </a:solidFill>
                          <a:effectLst/>
                          <a:latin typeface="Arial" pitchFamily="34" charset="0"/>
                          <a:cs typeface="Arial" pitchFamily="34" charset="0"/>
                        </a:rPr>
                        <a:t>Agricoltura, </a:t>
                      </a:r>
                      <a:r>
                        <a:rPr kumimoji="0" lang="it-IT" sz="1600" b="1" i="0" u="none" strike="noStrike" cap="none" normalizeH="0" baseline="0" dirty="0" err="1" smtClean="0">
                          <a:ln>
                            <a:noFill/>
                          </a:ln>
                          <a:solidFill>
                            <a:srgbClr val="314697"/>
                          </a:solidFill>
                          <a:effectLst/>
                          <a:latin typeface="Arial" pitchFamily="34" charset="0"/>
                          <a:cs typeface="Arial" pitchFamily="34" charset="0"/>
                        </a:rPr>
                        <a:t>silv</a:t>
                      </a:r>
                      <a:r>
                        <a:rPr kumimoji="0" lang="it-IT" sz="1600" b="1" i="0" u="none" strike="noStrike" cap="none" normalizeH="0" baseline="0" dirty="0" smtClean="0">
                          <a:ln>
                            <a:noFill/>
                          </a:ln>
                          <a:solidFill>
                            <a:srgbClr val="314697"/>
                          </a:solidFill>
                          <a:effectLst/>
                          <a:latin typeface="Arial" pitchFamily="34" charset="0"/>
                          <a:cs typeface="Arial" pitchFamily="34" charset="0"/>
                        </a:rPr>
                        <a:t> e pesca</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8,6</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-9,2</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lnSpc>
                          <a:spcPct val="115000"/>
                        </a:lnSpc>
                        <a:spcAft>
                          <a:spcPts val="1000"/>
                        </a:spcAf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-3,0</a:t>
                      </a:r>
                      <a:endParaRPr kumimoji="0" lang="it-IT" sz="1600" b="1" i="0" u="none" strike="noStrike" kern="1200" cap="none" normalizeH="0" baseline="0" dirty="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-10,8</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-3,1</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86187">
                <a:tc>
                  <a:txBody>
                    <a:bodyPr/>
                    <a:lstStyle/>
                    <a:p>
                      <a:pPr marL="36000" marR="0" lvl="0" indent="0" algn="l"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314697"/>
                          </a:solidFill>
                          <a:effectLst/>
                          <a:latin typeface="Arial" pitchFamily="34" charset="0"/>
                          <a:cs typeface="Arial" pitchFamily="34" charset="0"/>
                        </a:rPr>
                        <a:t>Industria</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9,8</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-3,3</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lnSpc>
                          <a:spcPct val="115000"/>
                        </a:lnSpc>
                        <a:spcAft>
                          <a:spcPts val="1000"/>
                        </a:spcAf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-2,6</a:t>
                      </a:r>
                      <a:endParaRPr kumimoji="0" lang="it-IT" sz="1600" b="1" i="0" u="none" strike="noStrike" kern="1200" cap="none" normalizeH="0" baseline="0" dirty="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-22,1</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-14,4</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86187">
                <a:tc>
                  <a:txBody>
                    <a:bodyPr/>
                    <a:lstStyle/>
                    <a:p>
                      <a:pPr marL="108000" marR="0" lvl="0" indent="0" algn="l"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FF0000"/>
                          </a:solidFill>
                          <a:effectLst/>
                          <a:latin typeface="Arial" pitchFamily="34" charset="0"/>
                          <a:cs typeface="Arial" pitchFamily="34" charset="0"/>
                        </a:rPr>
                        <a:t>In senso stretto</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8,3</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-3,3</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lnSpc>
                          <a:spcPct val="115000"/>
                        </a:lnSpc>
                        <a:spcAft>
                          <a:spcPts val="1000"/>
                        </a:spcAf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-2,4</a:t>
                      </a:r>
                      <a:endParaRPr kumimoji="0" lang="it-IT" sz="1600" b="1" i="0" u="none" strike="noStrike" kern="1200" cap="none" normalizeH="0" baseline="0" dirty="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-17,1</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-10,2</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86187">
                <a:tc>
                  <a:txBody>
                    <a:bodyPr/>
                    <a:lstStyle/>
                    <a:p>
                      <a:pPr marL="108000" marR="0" lvl="0" indent="0" algn="l"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314697"/>
                          </a:solidFill>
                          <a:effectLst/>
                          <a:latin typeface="Arial" pitchFamily="34" charset="0"/>
                          <a:cs typeface="Arial" pitchFamily="34" charset="0"/>
                        </a:rPr>
                        <a:t>Costruzioni</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19,8</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-5,9</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lnSpc>
                          <a:spcPct val="115000"/>
                        </a:lnSpc>
                        <a:spcAft>
                          <a:spcPts val="1000"/>
                        </a:spcAf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-4,2</a:t>
                      </a:r>
                      <a:endParaRPr kumimoji="0" lang="it-IT" sz="1600" b="1" i="0" u="none" strike="noStrike" kern="1200" cap="none" normalizeH="0" baseline="0" dirty="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-55,2</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-46,3</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86187">
                <a:tc>
                  <a:txBody>
                    <a:bodyPr/>
                    <a:lstStyle/>
                    <a:p>
                      <a:pPr marL="36000" marR="0" lvl="0" indent="0" algn="l"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314697"/>
                          </a:solidFill>
                          <a:effectLst/>
                          <a:latin typeface="Arial" pitchFamily="34" charset="0"/>
                          <a:cs typeface="Arial" pitchFamily="34" charset="0"/>
                        </a:rPr>
                        <a:t>Servizi</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17,8</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-5,2</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lnSpc>
                          <a:spcPct val="115000"/>
                        </a:lnSpc>
                        <a:spcAft>
                          <a:spcPts val="1000"/>
                        </a:spcAf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-3,4</a:t>
                      </a:r>
                      <a:endParaRPr kumimoji="0" lang="it-IT" sz="1600" b="1" i="0" u="none" strike="noStrike" kern="1200" cap="none" normalizeH="0" baseline="0" dirty="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-31,0</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-18,7</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286187">
                <a:tc>
                  <a:txBody>
                    <a:bodyPr/>
                    <a:lstStyle/>
                    <a:p>
                      <a:pPr marL="36000" marR="0" lvl="0" indent="0" algn="l"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FF0000"/>
                          </a:solidFill>
                          <a:effectLst/>
                          <a:latin typeface="Arial" pitchFamily="34" charset="0"/>
                          <a:ea typeface="+mn-ea"/>
                          <a:cs typeface="Arial" pitchFamily="34" charset="0"/>
                        </a:rPr>
                        <a:t>Totale economia</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rPr>
                        <a:t>17,4</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-4,8</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lnSpc>
                          <a:spcPct val="115000"/>
                        </a:lnSpc>
                        <a:spcAft>
                          <a:spcPts val="1000"/>
                        </a:spcAf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-3,1</a:t>
                      </a:r>
                      <a:endParaRPr kumimoji="0" lang="it-IT" sz="1600" b="1" i="0" u="none" strike="noStrike" kern="1200" cap="none" normalizeH="0" baseline="0" dirty="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-27,1</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err="1" smtClean="0">
                          <a:ln>
                            <a:noFill/>
                          </a:ln>
                          <a:solidFill>
                            <a:srgbClr val="314697"/>
                          </a:solidFill>
                          <a:effectLst/>
                          <a:latin typeface="Arial" pitchFamily="34" charset="0"/>
                          <a:ea typeface="+mn-ea"/>
                          <a:cs typeface="Arial" pitchFamily="34" charset="0"/>
                        </a:rPr>
                        <a:t>-14,4</a:t>
                      </a: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86187">
                <a:tc>
                  <a:txBody>
                    <a:bodyPr/>
                    <a:lstStyle/>
                    <a:p>
                      <a:pPr marL="36000" marR="0" lvl="0" indent="0" algn="l" defTabSz="914400" rtl="0" eaLnBrk="1" fontAlgn="base" latinLnBrk="0" hangingPunct="1">
                        <a:lnSpc>
                          <a:spcPct val="100000"/>
                        </a:lnSpc>
                        <a:spcBef>
                          <a:spcPct val="0"/>
                        </a:spcBef>
                        <a:spcAft>
                          <a:spcPct val="0"/>
                        </a:spcAft>
                        <a:buClrTx/>
                        <a:buSzTx/>
                        <a:buFontTx/>
                        <a:buNone/>
                        <a:tabLst/>
                      </a:pPr>
                      <a:endParaRPr kumimoji="0" lang="it-IT" sz="1600" b="1" i="0" u="none" strike="noStrike" kern="1200" cap="none" normalizeH="0" baseline="0" dirty="0" smtClean="0">
                        <a:ln>
                          <a:noFill/>
                        </a:ln>
                        <a:solidFill>
                          <a:srgbClr val="FF0000"/>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algn="ctr">
                        <a:lnSpc>
                          <a:spcPct val="115000"/>
                        </a:lnSpc>
                        <a:spcAft>
                          <a:spcPts val="1000"/>
                        </a:spcAft>
                      </a:pPr>
                      <a:endParaRPr kumimoji="0" lang="it-IT" sz="1600" b="1" i="0" u="none" strike="noStrike" kern="1200" cap="none" normalizeH="0" baseline="0" dirty="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04800">
                <a:tc>
                  <a:txBody>
                    <a:bodyPr/>
                    <a:lstStyle/>
                    <a:p>
                      <a:pPr marL="36000" marR="0" lvl="0" indent="0" algn="l" defTabSz="914400" rtl="0" eaLnBrk="1" fontAlgn="base" latinLnBrk="0" hangingPunct="1">
                        <a:lnSpc>
                          <a:spcPct val="100000"/>
                        </a:lnSpc>
                        <a:spcBef>
                          <a:spcPct val="0"/>
                        </a:spcBef>
                        <a:spcAft>
                          <a:spcPct val="0"/>
                        </a:spcAft>
                        <a:buClrTx/>
                        <a:buSzTx/>
                        <a:buFontTx/>
                        <a:buNone/>
                        <a:tabLst/>
                        <a:defRPr/>
                      </a:pPr>
                      <a:endParaRPr kumimoji="0" lang="it-IT" sz="1600" b="1" i="0" u="none" strike="noStrike" kern="1200" cap="none" normalizeH="0" baseline="0" dirty="0" smtClean="0">
                        <a:ln>
                          <a:noFill/>
                        </a:ln>
                        <a:solidFill>
                          <a:srgbClr val="FF0000"/>
                        </a:solidFill>
                        <a:effectLst/>
                        <a:latin typeface="Arial" pitchFamily="34" charset="0"/>
                        <a:ea typeface="+mn-ea"/>
                        <a:cs typeface="Arial" pitchFamily="34" charset="0"/>
                      </a:endParaRP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2000" b="1" i="0" u="none" strike="noStrike" kern="1200" cap="none" normalizeH="0" baseline="0" dirty="0" smtClean="0">
                          <a:ln>
                            <a:noFill/>
                          </a:ln>
                          <a:solidFill>
                            <a:srgbClr val="FF0000"/>
                          </a:solidFill>
                          <a:effectLst/>
                          <a:latin typeface="Arial" pitchFamily="34" charset="0"/>
                          <a:ea typeface="+mn-ea"/>
                          <a:cs typeface="Arial" pitchFamily="34" charset="0"/>
                        </a:rPr>
                        <a:t>Sicilia</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hMerge="1">
                  <a:txBody>
                    <a:bodyPr/>
                    <a:lstStyle/>
                    <a:p>
                      <a:pPr algn="ctr">
                        <a:lnSpc>
                          <a:spcPct val="115000"/>
                        </a:lnSpc>
                        <a:spcAft>
                          <a:spcPts val="1000"/>
                        </a:spcAft>
                      </a:pPr>
                      <a:endParaRPr kumimoji="0" lang="it-IT" sz="1600" b="1" i="0" u="none" strike="noStrike" kern="1200" cap="none" normalizeH="0" baseline="0" dirty="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600" b="1" i="0" u="none" strike="noStrike" kern="1200" cap="none" normalizeH="0" baseline="0" dirty="0" smtClean="0">
                        <a:ln>
                          <a:noFill/>
                        </a:ln>
                        <a:solidFill>
                          <a:srgbClr val="314697"/>
                        </a:solidFill>
                        <a:effectLst/>
                        <a:latin typeface="Arial" pitchFamily="34" charset="0"/>
                        <a:ea typeface="+mn-ea"/>
                        <a:cs typeface="Arial"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286187">
                <a:tc>
                  <a:txBody>
                    <a:bodyPr/>
                    <a:lstStyle/>
                    <a:p>
                      <a:pPr marL="36000" marR="0" lvl="0" indent="0" algn="l" defTabSz="914400" rtl="0" eaLnBrk="1" fontAlgn="base" latinLnBrk="0" hangingPunct="1">
                        <a:lnSpc>
                          <a:spcPct val="100000"/>
                        </a:lnSpc>
                        <a:spcBef>
                          <a:spcPct val="0"/>
                        </a:spcBef>
                        <a:spcAft>
                          <a:spcPct val="0"/>
                        </a:spcAft>
                        <a:buClrTx/>
                        <a:buSzTx/>
                        <a:buFontTx/>
                        <a:buNone/>
                        <a:tabLst/>
                        <a:defRPr/>
                      </a:pPr>
                      <a:r>
                        <a:rPr kumimoji="0" lang="it-IT" sz="1600" b="1" i="0" u="none" strike="noStrike" kern="1200" cap="none" normalizeH="0" baseline="0" dirty="0" smtClean="0">
                          <a:ln>
                            <a:noFill/>
                          </a:ln>
                          <a:solidFill>
                            <a:srgbClr val="FF0000"/>
                          </a:solidFill>
                          <a:effectLst/>
                          <a:latin typeface="Arial" pitchFamily="34" charset="0"/>
                          <a:ea typeface="+mn-ea"/>
                          <a:cs typeface="Arial" pitchFamily="34" charset="0"/>
                        </a:rPr>
                        <a:t>Totale economia</a:t>
                      </a:r>
                    </a:p>
                  </a:txBody>
                  <a:tcPr marL="38015" marR="3801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FF0000"/>
                          </a:solidFill>
                          <a:effectLst/>
                          <a:latin typeface="Arial" pitchFamily="34" charset="0"/>
                          <a:ea typeface="+mn-ea"/>
                          <a:cs typeface="Arial" pitchFamily="34" charset="0"/>
                        </a:rPr>
                        <a:t>6,5</a:t>
                      </a:r>
                    </a:p>
                  </a:txBody>
                  <a:tcPr marL="38015" marR="3801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FF0000"/>
                          </a:solidFill>
                          <a:effectLst/>
                          <a:latin typeface="Arial" pitchFamily="34" charset="0"/>
                          <a:ea typeface="+mn-ea"/>
                          <a:cs typeface="Arial" pitchFamily="34" charset="0"/>
                        </a:rPr>
                        <a:t>-4,1</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FF0000"/>
                          </a:solidFill>
                          <a:effectLst/>
                          <a:latin typeface="Arial" pitchFamily="34" charset="0"/>
                          <a:ea typeface="+mn-ea"/>
                          <a:cs typeface="Arial" pitchFamily="34" charset="0"/>
                        </a:rPr>
                        <a:t>-4,0</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FF0000"/>
                          </a:solidFill>
                          <a:effectLst/>
                          <a:latin typeface="Arial" pitchFamily="34" charset="0"/>
                          <a:ea typeface="+mn-ea"/>
                          <a:cs typeface="Arial" pitchFamily="34" charset="0"/>
                        </a:rPr>
                        <a:t>-32,3</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1" i="0" u="none" strike="noStrike" kern="1200" cap="none" normalizeH="0" baseline="0" dirty="0" smtClean="0">
                          <a:ln>
                            <a:noFill/>
                          </a:ln>
                          <a:solidFill>
                            <a:srgbClr val="FF0000"/>
                          </a:solidFill>
                          <a:effectLst/>
                          <a:latin typeface="Arial" pitchFamily="34" charset="0"/>
                          <a:ea typeface="+mn-ea"/>
                          <a:cs typeface="Arial" pitchFamily="34" charset="0"/>
                        </a:rPr>
                        <a:t>-27,9</a:t>
                      </a:r>
                    </a:p>
                  </a:txBody>
                  <a:tcPr marL="8146" marR="8146" marT="864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
        <p:nvSpPr>
          <p:cNvPr id="11" name="CasellaDiTesto 10"/>
          <p:cNvSpPr txBox="1"/>
          <p:nvPr/>
        </p:nvSpPr>
        <p:spPr>
          <a:xfrm>
            <a:off x="0" y="1"/>
            <a:ext cx="9144000" cy="809707"/>
          </a:xfrm>
          <a:prstGeom prst="rect">
            <a:avLst/>
          </a:prstGeom>
          <a:noFill/>
        </p:spPr>
        <p:txBody>
          <a:bodyPr wrap="square" lIns="80155" tIns="40078" rIns="80155" bIns="40078" rtlCol="0">
            <a:spAutoFit/>
          </a:bodyPr>
          <a:lstStyle/>
          <a:p>
            <a:pPr algn="ctr"/>
            <a:r>
              <a:rPr lang="it-IT" sz="2300" b="1" cap="small" dirty="0" smtClean="0">
                <a:solidFill>
                  <a:srgbClr val="FF0000"/>
                </a:solidFill>
              </a:rPr>
              <a:t>Cadono nei sette anni di crisi gli investimenti in Italia: per l’industria in senso stretto al Sud è crollo</a:t>
            </a:r>
            <a:endParaRPr lang="it-IT" sz="2300" b="1" cap="small" dirty="0">
              <a:solidFill>
                <a:srgbClr val="FF0000"/>
              </a:solidFill>
            </a:endParaRPr>
          </a:p>
        </p:txBody>
      </p:sp>
      <p:sp>
        <p:nvSpPr>
          <p:cNvPr id="12" name="Text Box 4"/>
          <p:cNvSpPr txBox="1">
            <a:spLocks noChangeArrowheads="1"/>
          </p:cNvSpPr>
          <p:nvPr/>
        </p:nvSpPr>
        <p:spPr bwMode="auto">
          <a:xfrm>
            <a:off x="357158" y="6456322"/>
            <a:ext cx="8253360" cy="258816"/>
          </a:xfrm>
          <a:prstGeom prst="rect">
            <a:avLst/>
          </a:prstGeom>
          <a:noFill/>
          <a:ln w="9525">
            <a:noFill/>
            <a:round/>
            <a:headEnd/>
            <a:tailEnd/>
          </a:ln>
        </p:spPr>
        <p:txBody>
          <a:bodyPr lIns="78893" tIns="39447" rIns="78893" bIns="39447">
            <a:spAutoFit/>
          </a:bodyPr>
          <a:lstStyle/>
          <a:p>
            <a:pPr hangingPunct="0">
              <a:lnSpc>
                <a:spcPct val="97000"/>
              </a:lnSpc>
              <a:buClr>
                <a:srgbClr val="000000"/>
              </a:buClr>
              <a:buSzPct val="45000"/>
              <a:tabLst>
                <a:tab pos="0" algn="l"/>
                <a:tab pos="392428" algn="l"/>
                <a:tab pos="786249" algn="l"/>
                <a:tab pos="1180068" algn="l"/>
                <a:tab pos="1573888" algn="l"/>
                <a:tab pos="1967707" algn="l"/>
                <a:tab pos="2361527" algn="l"/>
                <a:tab pos="2755346" algn="l"/>
                <a:tab pos="3149167" algn="l"/>
                <a:tab pos="3542986" algn="l"/>
                <a:tab pos="3936806" algn="l"/>
                <a:tab pos="4330625" algn="l"/>
                <a:tab pos="4724446" algn="l"/>
                <a:tab pos="5118265" algn="l"/>
                <a:tab pos="5512086" algn="l"/>
                <a:tab pos="5905904" algn="l"/>
                <a:tab pos="6299725" algn="l"/>
                <a:tab pos="6693544" algn="l"/>
                <a:tab pos="7087364" algn="l"/>
                <a:tab pos="7481183" algn="l"/>
                <a:tab pos="7875003" algn="l"/>
              </a:tabLst>
            </a:pPr>
            <a:r>
              <a:rPr lang="it-IT" sz="1200" b="1" dirty="0" smtClean="0">
                <a:solidFill>
                  <a:srgbClr val="314697"/>
                </a:solidFill>
              </a:rPr>
              <a:t>(a) Calcolate su valori concatenati – Anno di riferimento 2010</a:t>
            </a:r>
            <a:endParaRPr lang="it-IT" sz="1200" b="1" dirty="0">
              <a:solidFill>
                <a:srgbClr val="314697"/>
              </a:solidFill>
            </a:endParaRPr>
          </a:p>
        </p:txBody>
      </p:sp>
      <p:grpSp>
        <p:nvGrpSpPr>
          <p:cNvPr id="2" name="Gruppo 17"/>
          <p:cNvGrpSpPr/>
          <p:nvPr/>
        </p:nvGrpSpPr>
        <p:grpSpPr>
          <a:xfrm>
            <a:off x="6751882" y="1928803"/>
            <a:ext cx="634143" cy="3135484"/>
            <a:chOff x="6682598" y="2600009"/>
            <a:chExt cx="634143" cy="3135484"/>
          </a:xfrm>
        </p:grpSpPr>
        <p:sp>
          <p:nvSpPr>
            <p:cNvPr id="6" name="Ovale 5"/>
            <p:cNvSpPr/>
            <p:nvPr/>
          </p:nvSpPr>
          <p:spPr bwMode="auto">
            <a:xfrm>
              <a:off x="6699744" y="2600009"/>
              <a:ext cx="589761" cy="284447"/>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21" hangingPunct="0">
                <a:lnSpc>
                  <a:spcPct val="93000"/>
                </a:lnSpc>
                <a:buClr>
                  <a:srgbClr val="000000"/>
                </a:buClr>
                <a:buSzPct val="45000"/>
              </a:pPr>
              <a:endParaRPr lang="it-IT" dirty="0" smtClean="0">
                <a:latin typeface="Arial" charset="0"/>
              </a:endParaRPr>
            </a:p>
          </p:txBody>
        </p:sp>
        <p:sp>
          <p:nvSpPr>
            <p:cNvPr id="21" name="Ovale 20"/>
            <p:cNvSpPr/>
            <p:nvPr/>
          </p:nvSpPr>
          <p:spPr bwMode="auto">
            <a:xfrm>
              <a:off x="6725034" y="3134457"/>
              <a:ext cx="589761" cy="284447"/>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21" hangingPunct="0">
                <a:lnSpc>
                  <a:spcPct val="93000"/>
                </a:lnSpc>
                <a:buClr>
                  <a:srgbClr val="000000"/>
                </a:buClr>
                <a:buSzPct val="45000"/>
              </a:pPr>
              <a:endParaRPr lang="it-IT" dirty="0" smtClean="0">
                <a:latin typeface="Arial" charset="0"/>
              </a:endParaRPr>
            </a:p>
          </p:txBody>
        </p:sp>
        <p:sp>
          <p:nvSpPr>
            <p:cNvPr id="22" name="Ovale 21"/>
            <p:cNvSpPr/>
            <p:nvPr/>
          </p:nvSpPr>
          <p:spPr bwMode="auto">
            <a:xfrm>
              <a:off x="6726980" y="3396521"/>
              <a:ext cx="589761" cy="284447"/>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21" hangingPunct="0">
                <a:lnSpc>
                  <a:spcPct val="93000"/>
                </a:lnSpc>
                <a:buClr>
                  <a:srgbClr val="000000"/>
                </a:buClr>
                <a:buSzPct val="45000"/>
              </a:pPr>
              <a:endParaRPr lang="it-IT" dirty="0" smtClean="0">
                <a:latin typeface="Arial" charset="0"/>
              </a:endParaRPr>
            </a:p>
          </p:txBody>
        </p:sp>
        <p:sp>
          <p:nvSpPr>
            <p:cNvPr id="23" name="Ovale 22"/>
            <p:cNvSpPr/>
            <p:nvPr/>
          </p:nvSpPr>
          <p:spPr bwMode="auto">
            <a:xfrm>
              <a:off x="6717294" y="4600273"/>
              <a:ext cx="589761" cy="284447"/>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21" hangingPunct="0">
                <a:lnSpc>
                  <a:spcPct val="93000"/>
                </a:lnSpc>
                <a:buClr>
                  <a:srgbClr val="000000"/>
                </a:buClr>
                <a:buSzPct val="45000"/>
              </a:pPr>
              <a:endParaRPr lang="it-IT" dirty="0" smtClean="0">
                <a:latin typeface="Arial" charset="0"/>
              </a:endParaRPr>
            </a:p>
          </p:txBody>
        </p:sp>
        <p:sp>
          <p:nvSpPr>
            <p:cNvPr id="24" name="Ovale 23"/>
            <p:cNvSpPr/>
            <p:nvPr/>
          </p:nvSpPr>
          <p:spPr bwMode="auto">
            <a:xfrm>
              <a:off x="6717838" y="5171777"/>
              <a:ext cx="589761" cy="284447"/>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21" hangingPunct="0">
                <a:lnSpc>
                  <a:spcPct val="93000"/>
                </a:lnSpc>
                <a:buClr>
                  <a:srgbClr val="000000"/>
                </a:buClr>
                <a:buSzPct val="45000"/>
              </a:pPr>
              <a:endParaRPr lang="it-IT" dirty="0" smtClean="0">
                <a:latin typeface="Arial" charset="0"/>
              </a:endParaRPr>
            </a:p>
          </p:txBody>
        </p:sp>
        <p:sp>
          <p:nvSpPr>
            <p:cNvPr id="25" name="Ovale 24"/>
            <p:cNvSpPr/>
            <p:nvPr/>
          </p:nvSpPr>
          <p:spPr bwMode="auto">
            <a:xfrm>
              <a:off x="6719783" y="5451046"/>
              <a:ext cx="589761" cy="284447"/>
            </a:xfrm>
            <a:prstGeom prst="ellipse">
              <a:avLst/>
            </a:prstGeom>
            <a:noFill/>
            <a:ln w="38100" cap="flat" cmpd="sng" algn="ctr">
              <a:solidFill>
                <a:srgbClr val="FF0000"/>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21" hangingPunct="0">
                <a:lnSpc>
                  <a:spcPct val="93000"/>
                </a:lnSpc>
                <a:buClr>
                  <a:srgbClr val="000000"/>
                </a:buClr>
                <a:buSzPct val="45000"/>
              </a:pPr>
              <a:endParaRPr lang="it-IT" dirty="0" smtClean="0">
                <a:latin typeface="Arial" charset="0"/>
              </a:endParaRPr>
            </a:p>
          </p:txBody>
        </p:sp>
        <p:sp>
          <p:nvSpPr>
            <p:cNvPr id="19" name="Rettangolo 18"/>
            <p:cNvSpPr/>
            <p:nvPr/>
          </p:nvSpPr>
          <p:spPr bwMode="auto">
            <a:xfrm>
              <a:off x="6682598" y="3957331"/>
              <a:ext cx="618616" cy="246517"/>
            </a:xfrm>
            <a:prstGeom prst="rect">
              <a:avLst/>
            </a:prstGeom>
            <a:noFill/>
            <a:ln w="38100" cap="flat" cmpd="sng" algn="ctr">
              <a:solidFill>
                <a:srgbClr val="314697"/>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21" hangingPunct="0">
                <a:lnSpc>
                  <a:spcPct val="93000"/>
                </a:lnSpc>
                <a:buClr>
                  <a:srgbClr val="000000"/>
                </a:buClr>
                <a:buSzPct val="45000"/>
              </a:pPr>
              <a:endParaRPr lang="it-IT" dirty="0" smtClean="0">
                <a:latin typeface="Arial" charset="0"/>
              </a:endParaRPr>
            </a:p>
          </p:txBody>
        </p:sp>
      </p:grpSp>
      <p:sp>
        <p:nvSpPr>
          <p:cNvPr id="30" name="Rettangolo 29"/>
          <p:cNvSpPr/>
          <p:nvPr/>
        </p:nvSpPr>
        <p:spPr bwMode="auto">
          <a:xfrm>
            <a:off x="6701153" y="6221454"/>
            <a:ext cx="687643" cy="271742"/>
          </a:xfrm>
          <a:prstGeom prst="rect">
            <a:avLst/>
          </a:prstGeom>
          <a:noFill/>
          <a:ln w="25400" cap="flat" cmpd="sng" algn="ctr">
            <a:solidFill>
              <a:srgbClr val="314697"/>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31" name="Rettangolo 30"/>
          <p:cNvSpPr/>
          <p:nvPr/>
        </p:nvSpPr>
        <p:spPr bwMode="auto">
          <a:xfrm>
            <a:off x="6710143" y="5344252"/>
            <a:ext cx="687643" cy="271742"/>
          </a:xfrm>
          <a:prstGeom prst="rect">
            <a:avLst/>
          </a:prstGeom>
          <a:noFill/>
          <a:ln w="25400" cap="flat" cmpd="sng" algn="ctr">
            <a:solidFill>
              <a:srgbClr val="314697"/>
            </a:solidFill>
            <a:prstDash val="solid"/>
            <a:round/>
            <a:headEnd type="none" w="med" len="med"/>
            <a:tailEnd type="none" w="med" len="med"/>
          </a:ln>
          <a:effectLst/>
        </p:spPr>
        <p:txBody>
          <a:bodyPr vert="horz" wrap="square" lIns="80165" tIns="40083" rIns="80165" bIns="40083" numCol="1" rtlCol="0" anchor="t" anchorCtr="0" compatLnSpc="1">
            <a:prstTxWarp prst="textNoShape">
              <a:avLst/>
            </a:prstTxWarp>
          </a:bodyPr>
          <a:lstStyle/>
          <a:p>
            <a:pPr defTabSz="393869" fontAlgn="base" hangingPunct="0">
              <a:lnSpc>
                <a:spcPct val="93000"/>
              </a:lnSpc>
              <a:spcBef>
                <a:spcPct val="0"/>
              </a:spcBef>
              <a:spcAft>
                <a:spcPct val="0"/>
              </a:spcAft>
              <a:buClr>
                <a:srgbClr val="000000"/>
              </a:buClr>
              <a:buSzPct val="45000"/>
            </a:pPr>
            <a:endParaRPr lang="it-IT" sz="1600" dirty="0" smtClean="0">
              <a:latin typeface="Arial" charset="0"/>
            </a:endParaRPr>
          </a:p>
        </p:txBody>
      </p:sp>
      <p:sp>
        <p:nvSpPr>
          <p:cNvPr id="34" name="Freccia in giù 33"/>
          <p:cNvSpPr/>
          <p:nvPr/>
        </p:nvSpPr>
        <p:spPr bwMode="auto">
          <a:xfrm rot="4516156">
            <a:off x="7541967" y="5890686"/>
            <a:ext cx="301887" cy="558590"/>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70281" tIns="35141" rIns="70281" bIns="35141" numCol="1" rtlCol="0" anchor="t" anchorCtr="0" compatLnSpc="1">
            <a:prstTxWarp prst="textNoShape">
              <a:avLst/>
            </a:prstTxWarp>
          </a:bodyPr>
          <a:lstStyle/>
          <a:p>
            <a:pPr defTabSz="393821" hangingPunct="0">
              <a:lnSpc>
                <a:spcPct val="93000"/>
              </a:lnSpc>
              <a:buClr>
                <a:srgbClr val="000000"/>
              </a:buClr>
              <a:buSzPct val="45000"/>
            </a:pPr>
            <a:endParaRPr lang="it-IT" dirty="0" smtClean="0">
              <a:latin typeface="Arial"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583</TotalTime>
  <Words>2229</Words>
  <Application>Microsoft Office PowerPoint</Application>
  <PresentationFormat>Presentazione su schermo (4:3)</PresentationFormat>
  <Paragraphs>778</Paragraphs>
  <Slides>23</Slides>
  <Notes>13</Notes>
  <HiddenSlides>0</HiddenSlides>
  <MMClips>0</MMClips>
  <ScaleCrop>false</ScaleCrop>
  <HeadingPairs>
    <vt:vector size="4" baseType="variant">
      <vt:variant>
        <vt:lpstr>Tema</vt:lpstr>
      </vt:variant>
      <vt:variant>
        <vt:i4>1</vt:i4>
      </vt:variant>
      <vt:variant>
        <vt:lpstr>Titoli diapositive</vt:lpstr>
      </vt:variant>
      <vt:variant>
        <vt:i4>23</vt:i4>
      </vt:variant>
    </vt:vector>
  </HeadingPairs>
  <TitlesOfParts>
    <vt:vector size="24" baseType="lpstr">
      <vt:lpstr>Tema di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r.bucci</dc:creator>
  <cp:lastModifiedBy>l.cappellani</cp:lastModifiedBy>
  <cp:revision>72</cp:revision>
  <dcterms:created xsi:type="dcterms:W3CDTF">2015-10-23T14:39:28Z</dcterms:created>
  <dcterms:modified xsi:type="dcterms:W3CDTF">2016-01-20T17:47:26Z</dcterms:modified>
</cp:coreProperties>
</file>