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16" r:id="rId2"/>
    <p:sldId id="565" r:id="rId3"/>
    <p:sldId id="563" r:id="rId4"/>
    <p:sldId id="564" r:id="rId5"/>
    <p:sldId id="547" r:id="rId6"/>
    <p:sldId id="548" r:id="rId7"/>
    <p:sldId id="542" r:id="rId8"/>
    <p:sldId id="543" r:id="rId9"/>
    <p:sldId id="610" r:id="rId10"/>
    <p:sldId id="550" r:id="rId11"/>
    <p:sldId id="551" r:id="rId12"/>
    <p:sldId id="549" r:id="rId13"/>
    <p:sldId id="553" r:id="rId14"/>
    <p:sldId id="557" r:id="rId15"/>
    <p:sldId id="554" r:id="rId16"/>
    <p:sldId id="558" r:id="rId17"/>
    <p:sldId id="526" r:id="rId18"/>
    <p:sldId id="559" r:id="rId19"/>
    <p:sldId id="560" r:id="rId20"/>
    <p:sldId id="561" r:id="rId21"/>
    <p:sldId id="562" r:id="rId22"/>
    <p:sldId id="594" r:id="rId23"/>
    <p:sldId id="571" r:id="rId24"/>
    <p:sldId id="578" r:id="rId25"/>
    <p:sldId id="609" r:id="rId26"/>
    <p:sldId id="598" r:id="rId27"/>
    <p:sldId id="599" r:id="rId28"/>
    <p:sldId id="600" r:id="rId29"/>
    <p:sldId id="601" r:id="rId30"/>
    <p:sldId id="602" r:id="rId31"/>
    <p:sldId id="603" r:id="rId32"/>
    <p:sldId id="604" r:id="rId33"/>
    <p:sldId id="605" r:id="rId34"/>
    <p:sldId id="597" r:id="rId35"/>
    <p:sldId id="595" r:id="rId36"/>
    <p:sldId id="593" r:id="rId37"/>
  </p:sldIdLst>
  <p:sldSz cx="10691813" cy="7559675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31800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647700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863600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079500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14697"/>
    <a:srgbClr val="FF0000"/>
    <a:srgbClr val="E8E8F6"/>
    <a:srgbClr val="CDCDEC"/>
    <a:srgbClr val="BED4EB"/>
    <a:srgbClr val="76B4E7"/>
    <a:srgbClr val="ED7169"/>
    <a:srgbClr val="E8E8E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161" autoAdjust="0"/>
    <p:restoredTop sz="96953" autoAdjust="0"/>
  </p:normalViewPr>
  <p:slideViewPr>
    <p:cSldViewPr snapToGrid="0">
      <p:cViewPr>
        <p:scale>
          <a:sx n="70" d="100"/>
          <a:sy n="70" d="100"/>
        </p:scale>
        <p:origin x="-1416" y="-28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756"/>
        <p:guide pos="20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0.0.22\noi\g.provenzano\Tab_T3_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4.772887052969195E-2"/>
          <c:y val="1.5434773419005763E-2"/>
          <c:w val="0.93622706852056281"/>
          <c:h val="0.76231548021643569"/>
        </c:manualLayout>
      </c:layout>
      <c:lineChart>
        <c:grouping val="standard"/>
        <c:ser>
          <c:idx val="3"/>
          <c:order val="0"/>
          <c:tx>
            <c:strRef>
              <c:f>'Fig1'!$B$132</c:f>
              <c:strCache>
                <c:ptCount val="1"/>
                <c:pt idx="0">
                  <c:v>Mezzogiorno</c:v>
                </c:pt>
              </c:strCache>
            </c:strRef>
          </c:tx>
          <c:cat>
            <c:strRef>
              <c:f>'Fig1'!$C$128:$AE$128</c:f>
              <c:strCache>
                <c:ptCount val="29"/>
                <c:pt idx="0">
                  <c:v>T3-2008</c:v>
                </c:pt>
                <c:pt idx="1">
                  <c:v>T4-2008</c:v>
                </c:pt>
                <c:pt idx="2">
                  <c:v>T1-2009</c:v>
                </c:pt>
                <c:pt idx="3">
                  <c:v>T2-2009</c:v>
                </c:pt>
                <c:pt idx="4">
                  <c:v>T3-2009</c:v>
                </c:pt>
                <c:pt idx="5">
                  <c:v>T4-2009</c:v>
                </c:pt>
                <c:pt idx="6">
                  <c:v>T1-2010</c:v>
                </c:pt>
                <c:pt idx="7">
                  <c:v>T2-2010</c:v>
                </c:pt>
                <c:pt idx="8">
                  <c:v>T3-2010</c:v>
                </c:pt>
                <c:pt idx="9">
                  <c:v>T4-2010</c:v>
                </c:pt>
                <c:pt idx="10">
                  <c:v>T1-2011</c:v>
                </c:pt>
                <c:pt idx="11">
                  <c:v>T2-2011</c:v>
                </c:pt>
                <c:pt idx="12">
                  <c:v>T3-2011</c:v>
                </c:pt>
                <c:pt idx="13">
                  <c:v>T4-2011</c:v>
                </c:pt>
                <c:pt idx="14">
                  <c:v>T1-2012</c:v>
                </c:pt>
                <c:pt idx="15">
                  <c:v>T2-2012</c:v>
                </c:pt>
                <c:pt idx="16">
                  <c:v>T3-2012</c:v>
                </c:pt>
                <c:pt idx="17">
                  <c:v>T4-2012</c:v>
                </c:pt>
                <c:pt idx="18">
                  <c:v>T1-2013</c:v>
                </c:pt>
                <c:pt idx="19">
                  <c:v>T2-2013</c:v>
                </c:pt>
                <c:pt idx="20">
                  <c:v>T3-2013</c:v>
                </c:pt>
                <c:pt idx="21">
                  <c:v>T4-2013</c:v>
                </c:pt>
                <c:pt idx="22">
                  <c:v>T1-2014</c:v>
                </c:pt>
                <c:pt idx="23">
                  <c:v>T2-2014</c:v>
                </c:pt>
                <c:pt idx="24">
                  <c:v>T3-2014</c:v>
                </c:pt>
                <c:pt idx="25">
                  <c:v>T4-2014</c:v>
                </c:pt>
                <c:pt idx="26">
                  <c:v>T1-2015</c:v>
                </c:pt>
                <c:pt idx="27">
                  <c:v>T2-2015</c:v>
                </c:pt>
                <c:pt idx="28">
                  <c:v>T3-2015</c:v>
                </c:pt>
              </c:strCache>
            </c:strRef>
          </c:cat>
          <c:val>
            <c:numRef>
              <c:f>'Fig1'!$C$132:$AE$132</c:f>
              <c:numCache>
                <c:formatCode>General</c:formatCode>
                <c:ptCount val="29"/>
                <c:pt idx="0">
                  <c:v>100</c:v>
                </c:pt>
                <c:pt idx="1">
                  <c:v>98.292115410594889</c:v>
                </c:pt>
                <c:pt idx="2">
                  <c:v>95.991176356286658</c:v>
                </c:pt>
                <c:pt idx="3">
                  <c:v>97.193370053278642</c:v>
                </c:pt>
                <c:pt idx="4">
                  <c:v>97.070937678698172</c:v>
                </c:pt>
                <c:pt idx="5">
                  <c:v>95.268410504232023</c:v>
                </c:pt>
                <c:pt idx="6">
                  <c:v>93.699783295159648</c:v>
                </c:pt>
                <c:pt idx="7">
                  <c:v>95.65873213172037</c:v>
                </c:pt>
                <c:pt idx="8">
                  <c:v>95.139886583114261</c:v>
                </c:pt>
                <c:pt idx="9">
                  <c:v>95.647027109386912</c:v>
                </c:pt>
                <c:pt idx="10">
                  <c:v>94.17560247708488</c:v>
                </c:pt>
                <c:pt idx="11">
                  <c:v>96.142431770052269</c:v>
                </c:pt>
                <c:pt idx="12">
                  <c:v>95.559123779608797</c:v>
                </c:pt>
                <c:pt idx="13">
                  <c:v>95.288875016269756</c:v>
                </c:pt>
                <c:pt idx="14">
                  <c:v>93.790184930099898</c:v>
                </c:pt>
                <c:pt idx="15">
                  <c:v>96.064490817648988</c:v>
                </c:pt>
                <c:pt idx="16">
                  <c:v>95.242378781308247</c:v>
                </c:pt>
                <c:pt idx="17">
                  <c:v>94.65843850375569</c:v>
                </c:pt>
                <c:pt idx="18">
                  <c:v>91.772587608776519</c:v>
                </c:pt>
                <c:pt idx="19">
                  <c:v>91.078475157902076</c:v>
                </c:pt>
                <c:pt idx="20">
                  <c:v>90.560323582952066</c:v>
                </c:pt>
                <c:pt idx="21">
                  <c:v>90.610690648751245</c:v>
                </c:pt>
                <c:pt idx="22">
                  <c:v>89.526996808954834</c:v>
                </c:pt>
                <c:pt idx="23">
                  <c:v>90.218117462289484</c:v>
                </c:pt>
                <c:pt idx="24">
                  <c:v>90.642089101282508</c:v>
                </c:pt>
                <c:pt idx="25">
                  <c:v>90.859703818212211</c:v>
                </c:pt>
                <c:pt idx="26">
                  <c:v>90.253833973125609</c:v>
                </c:pt>
                <c:pt idx="27">
                  <c:v>92.073386634622494</c:v>
                </c:pt>
                <c:pt idx="28">
                  <c:v>92.744536268297097</c:v>
                </c:pt>
              </c:numCache>
            </c:numRef>
          </c:val>
        </c:ser>
        <c:ser>
          <c:idx val="0"/>
          <c:order val="1"/>
          <c:tx>
            <c:strRef>
              <c:f>'Fig1'!$B$133</c:f>
              <c:strCache>
                <c:ptCount val="1"/>
                <c:pt idx="0">
                  <c:v>Centro-Nord</c:v>
                </c:pt>
              </c:strCache>
            </c:strRef>
          </c:tx>
          <c:cat>
            <c:strRef>
              <c:f>'Fig1'!$C$128:$AE$128</c:f>
              <c:strCache>
                <c:ptCount val="29"/>
                <c:pt idx="0">
                  <c:v>T3-2008</c:v>
                </c:pt>
                <c:pt idx="1">
                  <c:v>T4-2008</c:v>
                </c:pt>
                <c:pt idx="2">
                  <c:v>T1-2009</c:v>
                </c:pt>
                <c:pt idx="3">
                  <c:v>T2-2009</c:v>
                </c:pt>
                <c:pt idx="4">
                  <c:v>T3-2009</c:v>
                </c:pt>
                <c:pt idx="5">
                  <c:v>T4-2009</c:v>
                </c:pt>
                <c:pt idx="6">
                  <c:v>T1-2010</c:v>
                </c:pt>
                <c:pt idx="7">
                  <c:v>T2-2010</c:v>
                </c:pt>
                <c:pt idx="8">
                  <c:v>T3-2010</c:v>
                </c:pt>
                <c:pt idx="9">
                  <c:v>T4-2010</c:v>
                </c:pt>
                <c:pt idx="10">
                  <c:v>T1-2011</c:v>
                </c:pt>
                <c:pt idx="11">
                  <c:v>T2-2011</c:v>
                </c:pt>
                <c:pt idx="12">
                  <c:v>T3-2011</c:v>
                </c:pt>
                <c:pt idx="13">
                  <c:v>T4-2011</c:v>
                </c:pt>
                <c:pt idx="14">
                  <c:v>T1-2012</c:v>
                </c:pt>
                <c:pt idx="15">
                  <c:v>T2-2012</c:v>
                </c:pt>
                <c:pt idx="16">
                  <c:v>T3-2012</c:v>
                </c:pt>
                <c:pt idx="17">
                  <c:v>T4-2012</c:v>
                </c:pt>
                <c:pt idx="18">
                  <c:v>T1-2013</c:v>
                </c:pt>
                <c:pt idx="19">
                  <c:v>T2-2013</c:v>
                </c:pt>
                <c:pt idx="20">
                  <c:v>T3-2013</c:v>
                </c:pt>
                <c:pt idx="21">
                  <c:v>T4-2013</c:v>
                </c:pt>
                <c:pt idx="22">
                  <c:v>T1-2014</c:v>
                </c:pt>
                <c:pt idx="23">
                  <c:v>T2-2014</c:v>
                </c:pt>
                <c:pt idx="24">
                  <c:v>T3-2014</c:v>
                </c:pt>
                <c:pt idx="25">
                  <c:v>T4-2014</c:v>
                </c:pt>
                <c:pt idx="26">
                  <c:v>T1-2015</c:v>
                </c:pt>
                <c:pt idx="27">
                  <c:v>T2-2015</c:v>
                </c:pt>
                <c:pt idx="28">
                  <c:v>T3-2015</c:v>
                </c:pt>
              </c:strCache>
            </c:strRef>
          </c:cat>
          <c:val>
            <c:numRef>
              <c:f>'Fig1'!$C$133:$AE$133</c:f>
              <c:numCache>
                <c:formatCode>General</c:formatCode>
                <c:ptCount val="29"/>
                <c:pt idx="0">
                  <c:v>100</c:v>
                </c:pt>
                <c:pt idx="1">
                  <c:v>99.565913299529612</c:v>
                </c:pt>
                <c:pt idx="2">
                  <c:v>98.260351658255203</c:v>
                </c:pt>
                <c:pt idx="3">
                  <c:v>99.194286709190763</c:v>
                </c:pt>
                <c:pt idx="4">
                  <c:v>97.991485496161943</c:v>
                </c:pt>
                <c:pt idx="5">
                  <c:v>98.082965663207958</c:v>
                </c:pt>
                <c:pt idx="6">
                  <c:v>97.759103741978521</c:v>
                </c:pt>
                <c:pt idx="7">
                  <c:v>98.410607608338879</c:v>
                </c:pt>
                <c:pt idx="8">
                  <c:v>97.376537810317089</c:v>
                </c:pt>
                <c:pt idx="9">
                  <c:v>97.957058569616265</c:v>
                </c:pt>
                <c:pt idx="10">
                  <c:v>98.267247809455256</c:v>
                </c:pt>
                <c:pt idx="11">
                  <c:v>98.559786969336557</c:v>
                </c:pt>
                <c:pt idx="12">
                  <c:v>97.944498363614514</c:v>
                </c:pt>
                <c:pt idx="13">
                  <c:v>98.043897441492064</c:v>
                </c:pt>
                <c:pt idx="14">
                  <c:v>97.745155932266087</c:v>
                </c:pt>
                <c:pt idx="15">
                  <c:v>98.524630354632649</c:v>
                </c:pt>
                <c:pt idx="16">
                  <c:v>98.335336088085498</c:v>
                </c:pt>
                <c:pt idx="17">
                  <c:v>97.985265203665833</c:v>
                </c:pt>
                <c:pt idx="18">
                  <c:v>96.735213691868651</c:v>
                </c:pt>
                <c:pt idx="19">
                  <c:v>97.565592834845077</c:v>
                </c:pt>
                <c:pt idx="20">
                  <c:v>97.660009697675264</c:v>
                </c:pt>
                <c:pt idx="21">
                  <c:v>97.749540042265693</c:v>
                </c:pt>
                <c:pt idx="22">
                  <c:v>97.014995271082498</c:v>
                </c:pt>
                <c:pt idx="23">
                  <c:v>98.487936609956193</c:v>
                </c:pt>
                <c:pt idx="24">
                  <c:v>98.811182482986482</c:v>
                </c:pt>
                <c:pt idx="25">
                  <c:v>98.58703065425938</c:v>
                </c:pt>
                <c:pt idx="26">
                  <c:v>97.52718850973217</c:v>
                </c:pt>
                <c:pt idx="27">
                  <c:v>98.845190735998798</c:v>
                </c:pt>
                <c:pt idx="28">
                  <c:v>99.471705773466084</c:v>
                </c:pt>
              </c:numCache>
            </c:numRef>
          </c:val>
        </c:ser>
        <c:ser>
          <c:idx val="1"/>
          <c:order val="2"/>
          <c:tx>
            <c:strRef>
              <c:f>'Fig1'!$B$134</c:f>
              <c:strCache>
                <c:ptCount val="1"/>
                <c:pt idx="0">
                  <c:v>Sicilia</c:v>
                </c:pt>
              </c:strCache>
            </c:strRef>
          </c:tx>
          <c:cat>
            <c:strRef>
              <c:f>'Fig1'!$C$128:$AE$128</c:f>
              <c:strCache>
                <c:ptCount val="29"/>
                <c:pt idx="0">
                  <c:v>T3-2008</c:v>
                </c:pt>
                <c:pt idx="1">
                  <c:v>T4-2008</c:v>
                </c:pt>
                <c:pt idx="2">
                  <c:v>T1-2009</c:v>
                </c:pt>
                <c:pt idx="3">
                  <c:v>T2-2009</c:v>
                </c:pt>
                <c:pt idx="4">
                  <c:v>T3-2009</c:v>
                </c:pt>
                <c:pt idx="5">
                  <c:v>T4-2009</c:v>
                </c:pt>
                <c:pt idx="6">
                  <c:v>T1-2010</c:v>
                </c:pt>
                <c:pt idx="7">
                  <c:v>T2-2010</c:v>
                </c:pt>
                <c:pt idx="8">
                  <c:v>T3-2010</c:v>
                </c:pt>
                <c:pt idx="9">
                  <c:v>T4-2010</c:v>
                </c:pt>
                <c:pt idx="10">
                  <c:v>T1-2011</c:v>
                </c:pt>
                <c:pt idx="11">
                  <c:v>T2-2011</c:v>
                </c:pt>
                <c:pt idx="12">
                  <c:v>T3-2011</c:v>
                </c:pt>
                <c:pt idx="13">
                  <c:v>T4-2011</c:v>
                </c:pt>
                <c:pt idx="14">
                  <c:v>T1-2012</c:v>
                </c:pt>
                <c:pt idx="15">
                  <c:v>T2-2012</c:v>
                </c:pt>
                <c:pt idx="16">
                  <c:v>T3-2012</c:v>
                </c:pt>
                <c:pt idx="17">
                  <c:v>T4-2012</c:v>
                </c:pt>
                <c:pt idx="18">
                  <c:v>T1-2013</c:v>
                </c:pt>
                <c:pt idx="19">
                  <c:v>T2-2013</c:v>
                </c:pt>
                <c:pt idx="20">
                  <c:v>T3-2013</c:v>
                </c:pt>
                <c:pt idx="21">
                  <c:v>T4-2013</c:v>
                </c:pt>
                <c:pt idx="22">
                  <c:v>T1-2014</c:v>
                </c:pt>
                <c:pt idx="23">
                  <c:v>T2-2014</c:v>
                </c:pt>
                <c:pt idx="24">
                  <c:v>T3-2014</c:v>
                </c:pt>
                <c:pt idx="25">
                  <c:v>T4-2014</c:v>
                </c:pt>
                <c:pt idx="26">
                  <c:v>T1-2015</c:v>
                </c:pt>
                <c:pt idx="27">
                  <c:v>T2-2015</c:v>
                </c:pt>
                <c:pt idx="28">
                  <c:v>T3-2015</c:v>
                </c:pt>
              </c:strCache>
            </c:strRef>
          </c:cat>
          <c:val>
            <c:numRef>
              <c:f>'Fig1'!$C$134:$AE$134</c:f>
              <c:numCache>
                <c:formatCode>General</c:formatCode>
                <c:ptCount val="29"/>
                <c:pt idx="0">
                  <c:v>100</c:v>
                </c:pt>
                <c:pt idx="1">
                  <c:v>99.716634217292864</c:v>
                </c:pt>
                <c:pt idx="2">
                  <c:v>98.774772641343162</c:v>
                </c:pt>
                <c:pt idx="3">
                  <c:v>99.723765454939311</c:v>
                </c:pt>
                <c:pt idx="4">
                  <c:v>97.565422377823666</c:v>
                </c:pt>
                <c:pt idx="5">
                  <c:v>97.938063182765561</c:v>
                </c:pt>
                <c:pt idx="6">
                  <c:v>95.968092420839909</c:v>
                </c:pt>
                <c:pt idx="7">
                  <c:v>97.273378013452344</c:v>
                </c:pt>
                <c:pt idx="8">
                  <c:v>96.780515305923373</c:v>
                </c:pt>
                <c:pt idx="9">
                  <c:v>98.116276848100583</c:v>
                </c:pt>
                <c:pt idx="10">
                  <c:v>96.889905800387254</c:v>
                </c:pt>
                <c:pt idx="11">
                  <c:v>98.20925204081226</c:v>
                </c:pt>
                <c:pt idx="12">
                  <c:v>95.146452747477483</c:v>
                </c:pt>
                <c:pt idx="13">
                  <c:v>96.691038456208148</c:v>
                </c:pt>
                <c:pt idx="14">
                  <c:v>93.845472807783452</c:v>
                </c:pt>
                <c:pt idx="15">
                  <c:v>96.542022499727537</c:v>
                </c:pt>
                <c:pt idx="16">
                  <c:v>93.89882253847837</c:v>
                </c:pt>
                <c:pt idx="17">
                  <c:v>93.592515698814196</c:v>
                </c:pt>
                <c:pt idx="18">
                  <c:v>91.438881929578372</c:v>
                </c:pt>
                <c:pt idx="19">
                  <c:v>90.87309222574001</c:v>
                </c:pt>
                <c:pt idx="20">
                  <c:v>88.255591630348945</c:v>
                </c:pt>
                <c:pt idx="21">
                  <c:v>88.608318790542057</c:v>
                </c:pt>
                <c:pt idx="22">
                  <c:v>89.385354590700558</c:v>
                </c:pt>
                <c:pt idx="23">
                  <c:v>88.913616492803527</c:v>
                </c:pt>
                <c:pt idx="24">
                  <c:v>87.394864701584609</c:v>
                </c:pt>
                <c:pt idx="25">
                  <c:v>89.991240687343762</c:v>
                </c:pt>
                <c:pt idx="26">
                  <c:v>88.12332735475475</c:v>
                </c:pt>
                <c:pt idx="27">
                  <c:v>91.105933862480057</c:v>
                </c:pt>
                <c:pt idx="28">
                  <c:v>91.484091285223982</c:v>
                </c:pt>
              </c:numCache>
            </c:numRef>
          </c:val>
        </c:ser>
        <c:marker val="1"/>
        <c:axId val="172580224"/>
        <c:axId val="166585472"/>
      </c:lineChart>
      <c:catAx>
        <c:axId val="172580224"/>
        <c:scaling>
          <c:orientation val="minMax"/>
        </c:scaling>
        <c:axPos val="b"/>
        <c:tickLblPos val="nextTo"/>
        <c:crossAx val="166585472"/>
        <c:crosses val="autoZero"/>
        <c:auto val="1"/>
        <c:lblAlgn val="ctr"/>
        <c:lblOffset val="100"/>
      </c:catAx>
      <c:valAx>
        <c:axId val="166585472"/>
        <c:scaling>
          <c:orientation val="minMax"/>
          <c:max val="100"/>
          <c:min val="86"/>
        </c:scaling>
        <c:axPos val="l"/>
        <c:majorGridlines/>
        <c:numFmt formatCode="General" sourceLinked="1"/>
        <c:tickLblPos val="nextTo"/>
        <c:crossAx val="17258022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9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18" tIns="47611" rIns="95218" bIns="47611" numCol="1" anchor="t" anchorCtr="0" compatLnSpc="1">
            <a:prstTxWarp prst="textNoShape">
              <a:avLst/>
            </a:prstTxWarp>
          </a:bodyPr>
          <a:lstStyle>
            <a:lvl1pPr defTabSz="467817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510" y="9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18" tIns="47611" rIns="95218" bIns="47611" numCol="1" anchor="t" anchorCtr="0" compatLnSpc="1">
            <a:prstTxWarp prst="textNoShape">
              <a:avLst/>
            </a:prstTxWarp>
          </a:bodyPr>
          <a:lstStyle>
            <a:lvl1pPr algn="r" defTabSz="467817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720762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18" tIns="47611" rIns="95218" bIns="47611" numCol="1" anchor="b" anchorCtr="0" compatLnSpc="1">
            <a:prstTxWarp prst="textNoShape">
              <a:avLst/>
            </a:prstTxWarp>
          </a:bodyPr>
          <a:lstStyle>
            <a:lvl1pPr defTabSz="467817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510" y="9720762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18" tIns="47611" rIns="95218" bIns="47611" numCol="1" anchor="b" anchorCtr="0" compatLnSpc="1">
            <a:prstTxWarp prst="textNoShape">
              <a:avLst/>
            </a:prstTxWarp>
          </a:bodyPr>
          <a:lstStyle>
            <a:lvl1pPr algn="r" defTabSz="467817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9048C94-D420-4D4C-9CA8-3AE2A2E16D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7750" y="982663"/>
            <a:ext cx="5005388" cy="354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99220" y="4870207"/>
            <a:ext cx="4905844" cy="39292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981075"/>
            <a:ext cx="5011737" cy="35433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9220" y="4870198"/>
            <a:ext cx="4907503" cy="3932488"/>
          </a:xfrm>
          <a:noFill/>
          <a:ln/>
        </p:spPr>
        <p:txBody>
          <a:bodyPr wrap="none" lIns="86684" tIns="43346" rIns="86684" bIns="43346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981075"/>
            <a:ext cx="5011737" cy="35433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9220" y="4870198"/>
            <a:ext cx="4907503" cy="3932488"/>
          </a:xfrm>
          <a:noFill/>
          <a:ln/>
        </p:spPr>
        <p:txBody>
          <a:bodyPr wrap="none" lIns="86684" tIns="43346" rIns="86684" bIns="43346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233637" y="982870"/>
            <a:ext cx="4632036" cy="3541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39" tIns="47623" rIns="95239" bIns="4762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/>
          </p:nvPr>
        </p:nvSpPr>
        <p:spPr>
          <a:xfrm>
            <a:off x="1098445" y="4869953"/>
            <a:ext cx="4905800" cy="3931459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33511" y="983537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87" tIns="47645" rIns="95287" bIns="47645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16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33514" y="983541"/>
            <a:ext cx="4632285" cy="354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218" tIns="47611" rIns="95218" bIns="47611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/>
          </p:nvPr>
        </p:nvSpPr>
        <p:spPr>
          <a:xfrm>
            <a:off x="1099220" y="4870205"/>
            <a:ext cx="4905844" cy="3930851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88" y="2347913"/>
            <a:ext cx="9088437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375" y="4283075"/>
            <a:ext cx="7485063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9870A-C3A8-43EC-AB7B-B5DA3F117D5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E8710-7527-4B15-AB38-4080490DB1B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8250" y="631825"/>
            <a:ext cx="2241550" cy="5840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8838" y="631825"/>
            <a:ext cx="6577012" cy="5840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3F26-BB27-4095-BCF3-0F6531954FE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2A053-99B6-4677-B841-2FE5E05873C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7750"/>
            <a:ext cx="90884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3575"/>
            <a:ext cx="90884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9DAD-1EE3-42C8-8CEE-C313268C011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8838" y="1960563"/>
            <a:ext cx="4408487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25" y="1960563"/>
            <a:ext cx="4410075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1B1A4-9B58-4CC0-8920-9CF7538867C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0838" y="1692275"/>
            <a:ext cx="47259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0838" y="2397125"/>
            <a:ext cx="472598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B3BEA-E21B-4147-BD24-01597312C48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5807-0B8B-43A0-AC17-7E91D5C949B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1B662-82F9-4664-B118-49E22057431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888" y="301625"/>
            <a:ext cx="597693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1150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6288E-0602-4E9C-9626-86A138D8CEE0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1138"/>
            <a:ext cx="6415088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4688"/>
            <a:ext cx="64150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6613"/>
            <a:ext cx="6415088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B3608-CC18-4227-92DE-EB5BD6835A7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58838" y="631825"/>
            <a:ext cx="8970962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8838" y="1960563"/>
            <a:ext cx="8970962" cy="451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58838" y="6591300"/>
            <a:ext cx="2322512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68525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770313" y="6591300"/>
            <a:ext cx="3159125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68525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508875" y="6591300"/>
            <a:ext cx="2320925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68525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56EA90D9-E60A-489A-9D18-31802E5B4EC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/>
        <a:defRPr sz="4400">
          <a:solidFill>
            <a:srgbClr val="000000"/>
          </a:solidFill>
          <a:latin typeface="Arial" charset="0"/>
        </a:defRPr>
      </a:lvl5pPr>
      <a:lvl6pPr marL="15367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</a:defRPr>
      </a:lvl6pPr>
      <a:lvl7pPr marL="19939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</a:defRPr>
      </a:lvl7pPr>
      <a:lvl8pPr marL="24511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</a:defRPr>
      </a:lvl8pPr>
      <a:lvl9pPr marL="29083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430213" indent="-322263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StarSymbol"/>
        <a:buChar char="●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itchFamily="18" charset="2"/>
        <a:buChar char=""/>
        <a:defRPr sz="2900">
          <a:solidFill>
            <a:srgbClr val="000000"/>
          </a:solidFill>
          <a:latin typeface="+mn-lt"/>
        </a:defRPr>
      </a:lvl2pPr>
      <a:lvl3pPr marL="1293813" indent="-214313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Symbol"/>
        <a:buChar char="●"/>
        <a:defRPr sz="2400">
          <a:solidFill>
            <a:srgbClr val="000000"/>
          </a:solidFill>
          <a:latin typeface="+mn-lt"/>
        </a:defRPr>
      </a:lvl3pPr>
      <a:lvl4pPr marL="1727200" indent="-2159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100">
          <a:solidFill>
            <a:srgbClr val="000000"/>
          </a:solidFill>
          <a:latin typeface="+mn-lt"/>
        </a:defRPr>
      </a:lvl4pPr>
      <a:lvl5pPr marL="2155825" indent="-212725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/>
        <a:buChar char="●"/>
        <a:defRPr sz="2100">
          <a:solidFill>
            <a:srgbClr val="000000"/>
          </a:solidFill>
          <a:latin typeface="+mn-lt"/>
        </a:defRPr>
      </a:lvl5pPr>
      <a:lvl6pPr marL="2613025" indent="-212725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100">
          <a:solidFill>
            <a:srgbClr val="000000"/>
          </a:solidFill>
          <a:latin typeface="+mn-lt"/>
        </a:defRPr>
      </a:lvl6pPr>
      <a:lvl7pPr marL="3070225" indent="-212725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100">
          <a:solidFill>
            <a:srgbClr val="000000"/>
          </a:solidFill>
          <a:latin typeface="+mn-lt"/>
        </a:defRPr>
      </a:lvl7pPr>
      <a:lvl8pPr marL="3527425" indent="-212725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100">
          <a:solidFill>
            <a:srgbClr val="000000"/>
          </a:solidFill>
          <a:latin typeface="+mn-lt"/>
        </a:defRPr>
      </a:lvl8pPr>
      <a:lvl9pPr marL="3984625" indent="-212725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StarSymbol" charset="0"/>
        <a:buChar char="●"/>
        <a:defRPr sz="21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Line 8"/>
          <p:cNvSpPr>
            <a:spLocks noChangeShapeType="1"/>
          </p:cNvSpPr>
          <p:nvPr/>
        </p:nvSpPr>
        <p:spPr bwMode="auto">
          <a:xfrm>
            <a:off x="144463" y="1476375"/>
            <a:ext cx="10313987" cy="0"/>
          </a:xfrm>
          <a:prstGeom prst="line">
            <a:avLst/>
          </a:prstGeom>
          <a:noFill/>
          <a:ln w="9525">
            <a:solidFill>
              <a:srgbClr val="314697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0" y="7125326"/>
            <a:ext cx="8494346" cy="4343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9977" tIns="44989" rIns="89977" bIns="44989"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68525" algn="l"/>
                <a:tab pos="2895600" algn="l"/>
              </a:tabLst>
            </a:pPr>
            <a:r>
              <a:rPr lang="en-GB" sz="2400" b="1" dirty="0" smtClean="0">
                <a:solidFill>
                  <a:srgbClr val="314697"/>
                </a:solidFill>
              </a:rPr>
              <a:t>Centro </a:t>
            </a:r>
            <a:r>
              <a:rPr lang="en-GB" sz="2400" b="1" dirty="0" err="1" smtClean="0">
                <a:solidFill>
                  <a:srgbClr val="314697"/>
                </a:solidFill>
              </a:rPr>
              <a:t>studi</a:t>
            </a:r>
            <a:r>
              <a:rPr lang="en-GB" sz="2400" b="1" dirty="0" smtClean="0">
                <a:solidFill>
                  <a:srgbClr val="314697"/>
                </a:solidFill>
              </a:rPr>
              <a:t> “</a:t>
            </a:r>
            <a:r>
              <a:rPr lang="en-GB" sz="2400" b="1" dirty="0" err="1" smtClean="0">
                <a:solidFill>
                  <a:srgbClr val="314697"/>
                </a:solidFill>
              </a:rPr>
              <a:t>Pio</a:t>
            </a:r>
            <a:r>
              <a:rPr lang="en-GB" sz="2400" b="1" dirty="0" smtClean="0">
                <a:solidFill>
                  <a:srgbClr val="314697"/>
                </a:solidFill>
              </a:rPr>
              <a:t> La Torre” - </a:t>
            </a:r>
            <a:r>
              <a:rPr lang="en-GB" sz="2100" b="1" dirty="0" smtClean="0">
                <a:solidFill>
                  <a:srgbClr val="314697"/>
                </a:solidFill>
              </a:rPr>
              <a:t>Palermo</a:t>
            </a:r>
            <a:r>
              <a:rPr lang="en-GB" sz="2100" b="1" i="1" smtClean="0">
                <a:solidFill>
                  <a:srgbClr val="314697"/>
                </a:solidFill>
              </a:rPr>
              <a:t>,  22 </a:t>
            </a:r>
            <a:r>
              <a:rPr lang="en-GB" sz="2100" b="1" i="1" dirty="0" err="1" smtClean="0">
                <a:solidFill>
                  <a:srgbClr val="314697"/>
                </a:solidFill>
              </a:rPr>
              <a:t>gennaio</a:t>
            </a:r>
            <a:r>
              <a:rPr lang="en-GB" sz="2100" b="1" i="1" dirty="0" smtClean="0">
                <a:solidFill>
                  <a:srgbClr val="314697"/>
                </a:solidFill>
              </a:rPr>
              <a:t> 2016</a:t>
            </a:r>
            <a:endParaRPr lang="en-GB" sz="2100" b="1" i="1" dirty="0">
              <a:solidFill>
                <a:srgbClr val="314697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0" y="2166802"/>
            <a:ext cx="10691813" cy="2380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4200" b="1" dirty="0" smtClean="0">
                <a:solidFill>
                  <a:srgbClr val="314697"/>
                </a:solidFill>
                <a:latin typeface="+mj-lt"/>
              </a:rPr>
              <a:t>Il Sud e la Sicilia </a:t>
            </a:r>
            <a:r>
              <a:rPr lang="it-IT" sz="4200" b="1" dirty="0" smtClean="0">
                <a:solidFill>
                  <a:srgbClr val="314697"/>
                </a:solidFill>
                <a:latin typeface="+mj-lt"/>
              </a:rPr>
              <a:t>nella crisi. </a:t>
            </a:r>
            <a:endParaRPr lang="it-IT" sz="4200" b="1" dirty="0" smtClean="0">
              <a:solidFill>
                <a:srgbClr val="314697"/>
              </a:solidFill>
              <a:latin typeface="+mj-lt"/>
            </a:endParaRPr>
          </a:p>
          <a:p>
            <a:pPr algn="ctr"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4200" b="1" dirty="0" smtClean="0">
                <a:solidFill>
                  <a:srgbClr val="314697"/>
                </a:solidFill>
              </a:rPr>
              <a:t>Il rischio </a:t>
            </a:r>
            <a:r>
              <a:rPr lang="it-IT" sz="4200" b="1" dirty="0" smtClean="0">
                <a:solidFill>
                  <a:srgbClr val="314697"/>
                </a:solidFill>
              </a:rPr>
              <a:t>depauperamento del </a:t>
            </a:r>
            <a:r>
              <a:rPr lang="it-IT" sz="4200" b="1" dirty="0" smtClean="0">
                <a:solidFill>
                  <a:srgbClr val="314697"/>
                </a:solidFill>
              </a:rPr>
              <a:t>capitale umano</a:t>
            </a:r>
          </a:p>
        </p:txBody>
      </p:sp>
      <p:sp>
        <p:nvSpPr>
          <p:cNvPr id="6" name="Rettangolo 5"/>
          <p:cNvSpPr/>
          <p:nvPr/>
        </p:nvSpPr>
        <p:spPr>
          <a:xfrm>
            <a:off x="968991" y="4793377"/>
            <a:ext cx="8466397" cy="1462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2800" b="1" dirty="0" smtClean="0">
                <a:solidFill>
                  <a:srgbClr val="314697"/>
                </a:solidFill>
              </a:rPr>
              <a:t>di </a:t>
            </a:r>
            <a:r>
              <a:rPr lang="it-IT" sz="2800" b="1" i="1" dirty="0" smtClean="0">
                <a:solidFill>
                  <a:srgbClr val="314697"/>
                </a:solidFill>
              </a:rPr>
              <a:t>Giuseppe Provenzano</a:t>
            </a:r>
          </a:p>
          <a:p>
            <a:pPr algn="ctr"/>
            <a:r>
              <a:rPr lang="it-IT" sz="2800" dirty="0" err="1" smtClean="0">
                <a:solidFill>
                  <a:srgbClr val="314697"/>
                </a:solidFill>
                <a:sym typeface="Verdana" pitchFamily="34" charset="0"/>
              </a:rPr>
              <a:t>PhD</a:t>
            </a:r>
            <a:r>
              <a:rPr lang="it-IT" sz="2800" dirty="0" smtClean="0">
                <a:solidFill>
                  <a:srgbClr val="314697"/>
                </a:solidFill>
                <a:sym typeface="Verdana" pitchFamily="34" charset="0"/>
              </a:rPr>
              <a:t>, Ricercatore SVIMEZ </a:t>
            </a:r>
          </a:p>
          <a:p>
            <a:pPr algn="ctr"/>
            <a:r>
              <a:rPr lang="it-IT" sz="2800" dirty="0" smtClean="0">
                <a:solidFill>
                  <a:srgbClr val="314697"/>
                </a:solidFill>
                <a:sym typeface="Verdana" pitchFamily="34" charset="0"/>
              </a:rPr>
              <a:t>(g.provenzano@svimez.it)</a:t>
            </a:r>
            <a:endParaRPr lang="it-IT" sz="2800" dirty="0"/>
          </a:p>
        </p:txBody>
      </p:sp>
      <p:pic>
        <p:nvPicPr>
          <p:cNvPr id="7" name="Immagine 6" descr="orizzontale_bl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3507" y="238388"/>
            <a:ext cx="2428892" cy="1020667"/>
          </a:xfrm>
          <a:prstGeom prst="rect">
            <a:avLst/>
          </a:prstGeom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0"/>
            <a:ext cx="7765576" cy="1405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77" tIns="44989" rIns="89977" bIns="44989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en-GB" sz="2800" b="1" i="1" dirty="0" smtClean="0">
                <a:solidFill>
                  <a:srgbClr val="FF0000"/>
                </a:solidFill>
              </a:rPr>
              <a:t>Le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leggi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di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stabilità</a:t>
            </a:r>
            <a:r>
              <a:rPr lang="en-GB" sz="2800" b="1" i="1" dirty="0" smtClean="0">
                <a:solidFill>
                  <a:srgbClr val="FF0000"/>
                </a:solidFill>
              </a:rPr>
              <a:t> per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il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Sud</a:t>
            </a:r>
            <a:r>
              <a:rPr lang="en-GB" sz="2800" b="1" i="1" dirty="0" smtClean="0">
                <a:solidFill>
                  <a:srgbClr val="FF0000"/>
                </a:solidFill>
              </a:rPr>
              <a:t> e la Sicilia.</a:t>
            </a: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en-GB" sz="2800" b="1" i="1" dirty="0" err="1" smtClean="0">
                <a:solidFill>
                  <a:srgbClr val="FF0000"/>
                </a:solidFill>
              </a:rPr>
              <a:t>Dalle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analisi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della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Svimez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en-GB" sz="2800" b="1" i="1" dirty="0" err="1" smtClean="0">
                <a:solidFill>
                  <a:srgbClr val="FF0000"/>
                </a:solidFill>
              </a:rPr>
              <a:t>alle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proposte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dei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</a:rPr>
              <a:t>protagonisti</a:t>
            </a:r>
            <a:endParaRPr lang="en-GB" sz="2800" b="1" i="1" dirty="0" smtClean="0">
              <a:solidFill>
                <a:srgbClr val="FF0000"/>
              </a:solidFill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endParaRPr lang="en-GB" sz="2800" b="1" i="1" dirty="0">
              <a:solidFill>
                <a:srgbClr val="314697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93809" y="929258"/>
            <a:ext cx="7737816" cy="39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77" tIns="44989" rIns="89977" bIns="44989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endParaRPr lang="en-GB" sz="2000" b="1" dirty="0">
              <a:solidFill>
                <a:srgbClr val="31469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0" y="647050"/>
            <a:ext cx="10347325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Giovani che abbandonano prematuramente gli studi (ELS) per sesso e regione - Anno 2014</a:t>
            </a:r>
            <a:endParaRPr lang="it-IT" sz="2000" b="1" i="1" dirty="0">
              <a:solidFill>
                <a:srgbClr val="314697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6743" y="1401828"/>
            <a:ext cx="8181983" cy="5900073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 bwMode="auto">
          <a:xfrm rot="18699864">
            <a:off x="7426982" y="5865744"/>
            <a:ext cx="800278" cy="42277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 rot="18699864">
            <a:off x="1197921" y="6003899"/>
            <a:ext cx="1334490" cy="50198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 rot="18699864">
            <a:off x="1855288" y="6033469"/>
            <a:ext cx="1334490" cy="50198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" name="Freccia in giù 9"/>
          <p:cNvSpPr/>
          <p:nvPr/>
        </p:nvSpPr>
        <p:spPr bwMode="auto">
          <a:xfrm rot="3518330" flipV="1">
            <a:off x="7090616" y="6279847"/>
            <a:ext cx="341755" cy="673999"/>
          </a:xfrm>
          <a:prstGeom prst="downArrow">
            <a:avLst/>
          </a:prstGeom>
          <a:solidFill>
            <a:srgbClr val="31469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rgbClr val="314697"/>
              </a:solidFill>
              <a:effectLst/>
              <a:latin typeface="Arial" charset="0"/>
            </a:endParaRPr>
          </a:p>
        </p:txBody>
      </p:sp>
      <p:pic>
        <p:nvPicPr>
          <p:cNvPr id="12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3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09550" y="206683"/>
            <a:ext cx="10482263" cy="50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La dispersione ancora troppo alta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44488" y="783528"/>
            <a:ext cx="10347325" cy="389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Tasso di passaggio dalle scuole superiori all’università </a:t>
            </a:r>
            <a:endParaRPr lang="it-IT" sz="2000" b="1" i="1" dirty="0">
              <a:solidFill>
                <a:srgbClr val="314697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4203" y="1416441"/>
            <a:ext cx="9335957" cy="5685886"/>
          </a:xfrm>
          <a:prstGeom prst="rect">
            <a:avLst/>
          </a:prstGeom>
        </p:spPr>
      </p:pic>
      <p:pic>
        <p:nvPicPr>
          <p:cNvPr id="5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7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09550" y="206683"/>
            <a:ext cx="10482263" cy="50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Una preoccupante inversione di tendenza 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44488" y="770767"/>
            <a:ext cx="10347325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Percentuale di 30-34enni che ha conseguito un titolo di studio terziario nelle ripartizioni italiane ed in Europa, </a:t>
            </a:r>
            <a:r>
              <a:rPr lang="it-IT" sz="2000" i="1" dirty="0" smtClean="0">
                <a:solidFill>
                  <a:srgbClr val="314697"/>
                </a:solidFill>
              </a:rPr>
              <a:t>media 2014</a:t>
            </a:r>
            <a:endParaRPr lang="it-IT" sz="2000" i="1" dirty="0">
              <a:solidFill>
                <a:srgbClr val="314697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60" y="1457556"/>
            <a:ext cx="9672488" cy="6098463"/>
          </a:xfrm>
          <a:prstGeom prst="rect">
            <a:avLst/>
          </a:prstGeom>
        </p:spPr>
      </p:pic>
      <p:sp>
        <p:nvSpPr>
          <p:cNvPr id="6" name="Ovale 9"/>
          <p:cNvSpPr>
            <a:spLocks noChangeArrowheads="1"/>
          </p:cNvSpPr>
          <p:nvPr/>
        </p:nvSpPr>
        <p:spPr bwMode="auto">
          <a:xfrm>
            <a:off x="982525" y="6757104"/>
            <a:ext cx="996404" cy="339732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sp>
        <p:nvSpPr>
          <p:cNvPr id="7" name="Ovale 9"/>
          <p:cNvSpPr>
            <a:spLocks noChangeArrowheads="1"/>
          </p:cNvSpPr>
          <p:nvPr/>
        </p:nvSpPr>
        <p:spPr bwMode="auto">
          <a:xfrm>
            <a:off x="4874411" y="6745731"/>
            <a:ext cx="996404" cy="339732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pic>
        <p:nvPicPr>
          <p:cNvPr id="9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0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09550" y="206683"/>
            <a:ext cx="10482263" cy="50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Una convergenza rallentata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44488" y="1002778"/>
            <a:ext cx="10347325" cy="449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>
                <a:solidFill>
                  <a:srgbClr val="314697"/>
                </a:solidFill>
              </a:rPr>
              <a:t>Capacità di attrazione delle Università del Mezzogiorno e della Sicilia</a:t>
            </a:r>
            <a:endParaRPr lang="it-IT" sz="2400" i="1" dirty="0">
              <a:solidFill>
                <a:srgbClr val="314697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6603" y="2356104"/>
            <a:ext cx="5123756" cy="443537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13349" y="2374724"/>
            <a:ext cx="4995435" cy="4399649"/>
          </a:xfrm>
          <a:prstGeom prst="rect">
            <a:avLst/>
          </a:prstGeom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85432" y="1810284"/>
            <a:ext cx="4514115" cy="3297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ctr"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b="1" dirty="0" smtClean="0">
                <a:solidFill>
                  <a:srgbClr val="314697"/>
                </a:solidFill>
              </a:rPr>
              <a:t>Attrazione delle Università del Mezzogiorno </a:t>
            </a:r>
            <a:endParaRPr lang="it-IT" sz="1600" i="1" dirty="0">
              <a:solidFill>
                <a:srgbClr val="314697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751277" y="1812559"/>
            <a:ext cx="4514115" cy="3297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ctr"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b="1" dirty="0" smtClean="0">
                <a:solidFill>
                  <a:srgbClr val="314697"/>
                </a:solidFill>
              </a:rPr>
              <a:t>Attrazione delle Università della Sicilia</a:t>
            </a:r>
            <a:endParaRPr lang="it-IT" sz="1600" i="1" dirty="0">
              <a:solidFill>
                <a:srgbClr val="314697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47788" y="206833"/>
            <a:ext cx="982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I siciliani che si iscrivono “fuori”</a:t>
            </a:r>
            <a:endParaRPr lang="it-IT" sz="2400" b="1" cap="small" dirty="0">
              <a:solidFill>
                <a:srgbClr val="FF0000"/>
              </a:solidFill>
            </a:endParaRPr>
          </a:p>
        </p:txBody>
      </p:sp>
      <p:pic>
        <p:nvPicPr>
          <p:cNvPr id="11" name="Picture 822" descr="Marchi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2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05596" y="1080954"/>
            <a:ext cx="10071168" cy="747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dirty="0" smtClean="0">
                <a:solidFill>
                  <a:srgbClr val="314697"/>
                </a:solidFill>
              </a:rPr>
              <a:t>Andamento delle nascite nel Mezzogiorno, nel Centro-Nord </a:t>
            </a:r>
            <a:r>
              <a:rPr lang="it-IT" sz="2200" i="1" dirty="0" smtClean="0">
                <a:solidFill>
                  <a:srgbClr val="314697"/>
                </a:solidFill>
              </a:rPr>
              <a:t>(scala a sinistra)</a:t>
            </a:r>
            <a:r>
              <a:rPr lang="it-IT" sz="2200" b="1" dirty="0" smtClean="0">
                <a:solidFill>
                  <a:srgbClr val="314697"/>
                </a:solidFill>
              </a:rPr>
              <a:t> e in Sicilia </a:t>
            </a:r>
            <a:r>
              <a:rPr lang="it-IT" sz="2200" i="1" dirty="0" smtClean="0">
                <a:solidFill>
                  <a:srgbClr val="314697"/>
                </a:solidFill>
              </a:rPr>
              <a:t>(scala a destra)</a:t>
            </a:r>
            <a:r>
              <a:rPr lang="it-IT" sz="2200" b="1" dirty="0" smtClean="0">
                <a:solidFill>
                  <a:srgbClr val="314697"/>
                </a:solidFill>
              </a:rPr>
              <a:t> dal 1862 al 2014</a:t>
            </a:r>
            <a:endParaRPr lang="it-IT" sz="2200" b="1" dirty="0">
              <a:solidFill>
                <a:srgbClr val="314697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7788" y="206833"/>
            <a:ext cx="9821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2014: il numero dei nati nel Mezzogiorno ha toccato</a:t>
            </a:r>
          </a:p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il valore più basso dall’Unità d’Italia</a:t>
            </a:r>
            <a:endParaRPr lang="it-IT" sz="2400" b="1" cap="small" dirty="0">
              <a:solidFill>
                <a:srgbClr val="FF0000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973" y="1957860"/>
            <a:ext cx="10244507" cy="5458885"/>
          </a:xfrm>
          <a:prstGeom prst="rect">
            <a:avLst/>
          </a:prstGeom>
        </p:spPr>
      </p:pic>
      <p:pic>
        <p:nvPicPr>
          <p:cNvPr id="6" name="Picture 822" descr="Marchi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7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825361" y="1426898"/>
            <a:ext cx="10071168" cy="449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>
                <a:solidFill>
                  <a:srgbClr val="314697"/>
                </a:solidFill>
              </a:rPr>
              <a:t>Numero medio di figli per donna (TFT)</a:t>
            </a:r>
            <a:endParaRPr lang="it-IT" sz="2400" b="1" dirty="0">
              <a:solidFill>
                <a:srgbClr val="314697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7788" y="206833"/>
            <a:ext cx="98219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cap="small" dirty="0" smtClean="0">
                <a:solidFill>
                  <a:srgbClr val="FF0000"/>
                </a:solidFill>
              </a:rPr>
              <a:t>Crollo della natalità al Sud:</a:t>
            </a:r>
          </a:p>
          <a:p>
            <a:pPr algn="ctr"/>
            <a:r>
              <a:rPr lang="it-IT" sz="2800" b="1" cap="small" dirty="0" smtClean="0">
                <a:solidFill>
                  <a:srgbClr val="FF0000"/>
                </a:solidFill>
              </a:rPr>
              <a:t>a rischio la stabilità demografica</a:t>
            </a:r>
            <a:endParaRPr lang="it-IT" sz="2800" b="1" cap="small" dirty="0">
              <a:solidFill>
                <a:srgbClr val="FF0000"/>
              </a:solidFill>
            </a:endParaRPr>
          </a:p>
        </p:txBody>
      </p:sp>
      <p:graphicFrame>
        <p:nvGraphicFramePr>
          <p:cNvPr id="20" name="Group 49"/>
          <p:cNvGraphicFramePr>
            <a:graphicFrameLocks noGrp="1"/>
          </p:cNvGraphicFramePr>
          <p:nvPr/>
        </p:nvGraphicFramePr>
        <p:xfrm>
          <a:off x="1274003" y="2732410"/>
          <a:ext cx="7610688" cy="2970602"/>
        </p:xfrm>
        <a:graphic>
          <a:graphicData uri="http://schemas.openxmlformats.org/drawingml/2006/table">
            <a:tbl>
              <a:tblPr/>
              <a:tblGrid>
                <a:gridCol w="2082138"/>
                <a:gridCol w="1105710"/>
                <a:gridCol w="1105710"/>
                <a:gridCol w="1105710"/>
                <a:gridCol w="1105710"/>
                <a:gridCol w="1105710"/>
              </a:tblGrid>
              <a:tr h="841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Ripartizione territoriale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16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31608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Mezzogiorno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31608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Centro-Nord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31608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Italia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37093">
                <a:tc>
                  <a:txBody>
                    <a:bodyPr/>
                    <a:lstStyle/>
                    <a:p>
                      <a:pPr marL="72000" algn="l" fontAlgn="b"/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31608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Sicilia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7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37608" y="807999"/>
            <a:ext cx="10071168" cy="747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dirty="0" smtClean="0">
                <a:solidFill>
                  <a:srgbClr val="314697"/>
                </a:solidFill>
              </a:rPr>
              <a:t>Previsioni sull’andamento della popolazione dal 2012 al 2065 nel Mezzogiorno, nel Centro-Nord e in Sicilia per classi di età </a:t>
            </a:r>
            <a:r>
              <a:rPr lang="it-IT" sz="2200" i="1" dirty="0" smtClean="0">
                <a:solidFill>
                  <a:srgbClr val="314697"/>
                </a:solidFill>
              </a:rPr>
              <a:t>(migliaia)</a:t>
            </a:r>
            <a:endParaRPr lang="it-IT" sz="2200" i="1" dirty="0">
              <a:solidFill>
                <a:srgbClr val="314697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2319" y="1996364"/>
            <a:ext cx="10247828" cy="4677395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447788" y="206833"/>
            <a:ext cx="982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Il rischio di un Sud e una Sicilia più “vecchi” e “poveri”</a:t>
            </a:r>
            <a:endParaRPr lang="it-IT" sz="2400" b="1" cap="small" dirty="0">
              <a:solidFill>
                <a:srgbClr val="FF0000"/>
              </a:solidFill>
            </a:endParaRPr>
          </a:p>
        </p:txBody>
      </p:sp>
      <p:pic>
        <p:nvPicPr>
          <p:cNvPr id="8" name="Picture 822" descr="Marchi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9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78300" y="1015241"/>
            <a:ext cx="10316827" cy="3595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dirty="0" smtClean="0">
                <a:solidFill>
                  <a:srgbClr val="314697"/>
                </a:solidFill>
              </a:rPr>
              <a:t> Struttura per età, sesso e cittadinanza della popolazione al 1/01/2014 e al 1/01/2065</a:t>
            </a:r>
            <a:endParaRPr lang="it-IT" b="1" i="1" dirty="0">
              <a:solidFill>
                <a:srgbClr val="314697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7788" y="206833"/>
            <a:ext cx="9821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Il “rovesciamento” della piramide dell’età: il futuro riserva al Sud una popolazione sempre più ridotta e invecchiata</a:t>
            </a:r>
            <a:endParaRPr lang="it-IT" sz="2400" b="1" cap="small" dirty="0">
              <a:solidFill>
                <a:srgbClr val="FF0000"/>
              </a:solidFill>
            </a:endParaRPr>
          </a:p>
        </p:txBody>
      </p:sp>
      <p:pic>
        <p:nvPicPr>
          <p:cNvPr id="10" name="Immagine 9" descr="image00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00" y="1440000"/>
            <a:ext cx="3600000" cy="262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 descr="image00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000" y="1440000"/>
            <a:ext cx="3600000" cy="265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magine 11" descr="image00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80000" y="4320000"/>
            <a:ext cx="3600000" cy="261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magine 12" descr="image00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000" y="4320000"/>
            <a:ext cx="3600000" cy="265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01115" y="1347898"/>
            <a:ext cx="4456321" cy="29984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400" b="1" i="1" dirty="0" smtClean="0"/>
              <a:t>Mezzogiorno – </a:t>
            </a:r>
            <a:r>
              <a:rPr lang="it-IT" sz="1400" b="1" i="1" dirty="0" err="1" smtClean="0"/>
              <a:t>20.927mila</a:t>
            </a:r>
            <a:r>
              <a:rPr lang="it-IT" sz="1400" b="1" i="1" dirty="0" smtClean="0"/>
              <a:t> residenti al 1 </a:t>
            </a:r>
            <a:r>
              <a:rPr lang="it-IT" sz="1400" b="1" i="1" dirty="0" err="1" smtClean="0"/>
              <a:t>gen</a:t>
            </a:r>
            <a:r>
              <a:rPr lang="it-IT" sz="1400" b="1" i="1" dirty="0" smtClean="0"/>
              <a:t> 2014</a:t>
            </a:r>
            <a:endParaRPr lang="it-IT" sz="1400" b="1" i="1" dirty="0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911813" y="4203324"/>
            <a:ext cx="4456321" cy="29984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400" b="1" i="1" dirty="0" smtClean="0"/>
              <a:t>Centro-Nord – </a:t>
            </a:r>
            <a:r>
              <a:rPr lang="it-IT" sz="1400" b="1" i="1" dirty="0" err="1" smtClean="0"/>
              <a:t>44.594mila</a:t>
            </a:r>
            <a:r>
              <a:rPr lang="it-IT" sz="1400" b="1" i="1" dirty="0" smtClean="0"/>
              <a:t> residenti al 1 </a:t>
            </a:r>
            <a:r>
              <a:rPr lang="it-IT" sz="1400" b="1" i="1" dirty="0" err="1" smtClean="0"/>
              <a:t>gen</a:t>
            </a:r>
            <a:r>
              <a:rPr lang="it-IT" sz="1400" b="1" i="1" dirty="0" smtClean="0"/>
              <a:t> 2065</a:t>
            </a:r>
            <a:endParaRPr lang="it-IT" sz="1400" b="1" i="1" dirty="0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950656" y="1346008"/>
            <a:ext cx="4456321" cy="29984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400" b="1" i="1" dirty="0" smtClean="0"/>
              <a:t>Centro-Nord – </a:t>
            </a:r>
            <a:r>
              <a:rPr lang="it-IT" sz="1400" b="1" i="1" dirty="0" err="1" smtClean="0"/>
              <a:t>39.856mila</a:t>
            </a:r>
            <a:r>
              <a:rPr lang="it-IT" sz="1400" b="1" i="1" dirty="0" smtClean="0"/>
              <a:t> residenti al 1 </a:t>
            </a:r>
            <a:r>
              <a:rPr lang="it-IT" sz="1400" b="1" i="1" dirty="0" err="1" smtClean="0"/>
              <a:t>gen</a:t>
            </a:r>
            <a:r>
              <a:rPr lang="it-IT" sz="1400" b="1" i="1" dirty="0" smtClean="0"/>
              <a:t> 2014</a:t>
            </a:r>
            <a:endParaRPr lang="it-IT" sz="1400" b="1" i="1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63948" y="4190621"/>
            <a:ext cx="4456321" cy="29984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400" b="1" i="1" dirty="0" smtClean="0"/>
              <a:t>Mezzogiorno – </a:t>
            </a:r>
            <a:r>
              <a:rPr lang="it-IT" sz="1400" b="1" i="1" dirty="0" err="1" smtClean="0"/>
              <a:t>16.711mila</a:t>
            </a:r>
            <a:r>
              <a:rPr lang="it-IT" sz="1400" b="1" i="1" dirty="0" smtClean="0"/>
              <a:t> residenti al 1 </a:t>
            </a:r>
            <a:r>
              <a:rPr lang="it-IT" sz="1400" b="1" i="1" dirty="0" err="1" smtClean="0"/>
              <a:t>gen</a:t>
            </a:r>
            <a:r>
              <a:rPr lang="it-IT" sz="1400" b="1" i="1" dirty="0" smtClean="0"/>
              <a:t> 2065</a:t>
            </a:r>
            <a:endParaRPr lang="it-IT" sz="1400" b="1" i="1" dirty="0"/>
          </a:p>
        </p:txBody>
      </p:sp>
      <p:pic>
        <p:nvPicPr>
          <p:cNvPr id="18" name="Picture 822" descr="Marchio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9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437020" y="355109"/>
            <a:ext cx="9867039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Cittadini italiani cancellati dalla Sicilia e dal  Mezzogiorno per sesso. </a:t>
            </a:r>
          </a:p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Anni 2002-2013 </a:t>
            </a:r>
            <a:r>
              <a:rPr lang="it-IT" sz="1600" i="1" dirty="0" smtClean="0">
                <a:solidFill>
                  <a:srgbClr val="314697"/>
                </a:solidFill>
              </a:rPr>
              <a:t>(migliaia di unità, </a:t>
            </a:r>
            <a:r>
              <a:rPr lang="it-IT" sz="1600" i="1" dirty="0" err="1" smtClean="0">
                <a:solidFill>
                  <a:srgbClr val="314697"/>
                </a:solidFill>
              </a:rPr>
              <a:t>s.d.i.</a:t>
            </a:r>
            <a:r>
              <a:rPr lang="it-IT" sz="1600" i="1" dirty="0" smtClean="0">
                <a:solidFill>
                  <a:srgbClr val="314697"/>
                </a:solidFill>
              </a:rPr>
              <a:t>)</a:t>
            </a:r>
            <a:endParaRPr lang="it-IT" sz="1600" b="1" i="1" dirty="0">
              <a:solidFill>
                <a:srgbClr val="314697"/>
              </a:solidFill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459864" y="1016311"/>
          <a:ext cx="9162762" cy="6126802"/>
        </p:xfrm>
        <a:graphic>
          <a:graphicData uri="http://schemas.openxmlformats.org/drawingml/2006/table">
            <a:tbl>
              <a:tblPr/>
              <a:tblGrid>
                <a:gridCol w="1788724"/>
                <a:gridCol w="1119117"/>
                <a:gridCol w="682388"/>
                <a:gridCol w="673819"/>
                <a:gridCol w="131399"/>
                <a:gridCol w="609382"/>
                <a:gridCol w="127597"/>
                <a:gridCol w="69850"/>
                <a:gridCol w="76155"/>
                <a:gridCol w="1121687"/>
                <a:gridCol w="1082316"/>
                <a:gridCol w="840164"/>
                <a:gridCol w="840164"/>
              </a:tblGrid>
              <a:tr h="447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2002-2013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2002-2013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2914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Sicilia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2256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Variazioni assolute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Composizione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2256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Cancellazioni per l’interno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Femmine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Cancellazioni per l’estero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Femmine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7380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 cancellati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3314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Mezzogiorno</a:t>
                      </a: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Cancellazioni per l’interno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Femmine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Cancellazioni per l’estero</a:t>
                      </a: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24849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Femmine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 cancellati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6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78909" y="673246"/>
            <a:ext cx="9916218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Cittadini italiani cancellati dalla Sicilia e dal  Mezzogiorno per classi di età. Anni 2002-2013 </a:t>
            </a:r>
            <a:r>
              <a:rPr lang="it-IT" sz="1600" i="1" dirty="0" smtClean="0">
                <a:solidFill>
                  <a:srgbClr val="314697"/>
                </a:solidFill>
              </a:rPr>
              <a:t>(migliaia di unità, </a:t>
            </a:r>
            <a:r>
              <a:rPr lang="it-IT" sz="1600" i="1" dirty="0" err="1" smtClean="0">
                <a:solidFill>
                  <a:srgbClr val="314697"/>
                </a:solidFill>
              </a:rPr>
              <a:t>s.d.i.</a:t>
            </a:r>
            <a:r>
              <a:rPr lang="it-IT" sz="1600" i="1" dirty="0" smtClean="0">
                <a:solidFill>
                  <a:srgbClr val="314697"/>
                </a:solidFill>
              </a:rPr>
              <a:t>)</a:t>
            </a:r>
            <a:endParaRPr lang="it-IT" sz="1600" b="1" i="1" dirty="0">
              <a:solidFill>
                <a:srgbClr val="314697"/>
              </a:solidFill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722463" y="1406060"/>
          <a:ext cx="9254051" cy="5829871"/>
        </p:xfrm>
        <a:graphic>
          <a:graphicData uri="http://schemas.openxmlformats.org/drawingml/2006/table">
            <a:tbl>
              <a:tblPr/>
              <a:tblGrid>
                <a:gridCol w="1174576"/>
                <a:gridCol w="999843"/>
                <a:gridCol w="896608"/>
                <a:gridCol w="918028"/>
                <a:gridCol w="82638"/>
                <a:gridCol w="759057"/>
                <a:gridCol w="73134"/>
                <a:gridCol w="112629"/>
                <a:gridCol w="73134"/>
                <a:gridCol w="176284"/>
                <a:gridCol w="878246"/>
                <a:gridCol w="73134"/>
                <a:gridCol w="36567"/>
                <a:gridCol w="1164417"/>
                <a:gridCol w="1033492"/>
                <a:gridCol w="802264"/>
              </a:tblGrid>
              <a:tr h="741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2002-2013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2002-2013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371108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Variazioni assolute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Composizione 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1108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Sicilia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0-14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15-29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30-44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 e 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42652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Mezzogiorno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0-14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15-29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30-44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38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 e 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54817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06845" y="152241"/>
            <a:ext cx="982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L’emigrazione si concentra tra i giovani</a:t>
            </a:r>
            <a:endParaRPr lang="it-IT" sz="2400" b="1" cap="small" dirty="0">
              <a:solidFill>
                <a:srgbClr val="FF0000"/>
              </a:solidFill>
            </a:endParaRPr>
          </a:p>
        </p:txBody>
      </p:sp>
      <p:pic>
        <p:nvPicPr>
          <p:cNvPr id="8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9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620646" y="1692870"/>
            <a:ext cx="10071168" cy="449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9989" tIns="44995" rIns="89989" bIns="44995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tabLst>
                <a:tab pos="0" algn="l"/>
                <a:tab pos="447620" algn="l"/>
                <a:tab pos="896828" algn="l"/>
                <a:tab pos="1346034" algn="l"/>
                <a:tab pos="1795241" algn="l"/>
                <a:tab pos="2244447" algn="l"/>
                <a:tab pos="2693655" algn="l"/>
                <a:tab pos="3142861" algn="l"/>
                <a:tab pos="3592069" algn="l"/>
                <a:tab pos="4041275" algn="l"/>
                <a:tab pos="4490483" algn="l"/>
                <a:tab pos="4939689" algn="l"/>
                <a:tab pos="5388897" algn="l"/>
                <a:tab pos="5838103" algn="l"/>
                <a:tab pos="6287311" algn="l"/>
                <a:tab pos="6736517" algn="l"/>
                <a:tab pos="7185725" algn="l"/>
                <a:tab pos="7634931" algn="l"/>
                <a:tab pos="8084138" algn="l"/>
                <a:tab pos="8533344" algn="l"/>
                <a:tab pos="8982552" algn="l"/>
              </a:tabLst>
            </a:pPr>
            <a:r>
              <a:rPr lang="it-IT" sz="2400" b="1" dirty="0" smtClean="0">
                <a:solidFill>
                  <a:srgbClr val="314697"/>
                </a:solidFill>
              </a:rPr>
              <a:t>I flussi migratori 2001-2014 dal Sud al Nord </a:t>
            </a:r>
            <a:r>
              <a:rPr lang="it-IT" sz="2400" i="1" dirty="0" smtClean="0">
                <a:solidFill>
                  <a:srgbClr val="314697"/>
                </a:solidFill>
              </a:rPr>
              <a:t>(migliaia di unità</a:t>
            </a:r>
            <a:r>
              <a:rPr lang="it-IT" sz="2400" b="1" dirty="0" smtClean="0">
                <a:solidFill>
                  <a:srgbClr val="314697"/>
                </a:solidFill>
              </a:rPr>
              <a:t>)</a:t>
            </a:r>
            <a:endParaRPr lang="it-IT" sz="2400" b="1" dirty="0">
              <a:solidFill>
                <a:srgbClr val="314697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7788" y="206833"/>
            <a:ext cx="9821918" cy="984875"/>
          </a:xfrm>
          <a:prstGeom prst="rect">
            <a:avLst/>
          </a:prstGeom>
          <a:noFill/>
        </p:spPr>
        <p:txBody>
          <a:bodyPr wrap="square" lIns="91428" tIns="45715" rIns="91428" bIns="45715" rtlCol="0">
            <a:spAutoFit/>
          </a:bodyPr>
          <a:lstStyle/>
          <a:p>
            <a:pPr algn="ctr"/>
            <a:r>
              <a:rPr lang="it-IT" sz="2900" b="1" cap="small" dirty="0" smtClean="0">
                <a:solidFill>
                  <a:srgbClr val="FF0000"/>
                </a:solidFill>
              </a:rPr>
              <a:t>L’esodo: dal 2001 via dal Sud</a:t>
            </a:r>
          </a:p>
          <a:p>
            <a:pPr algn="ctr"/>
            <a:r>
              <a:rPr lang="it-IT" sz="2900" b="1" cap="small" dirty="0" smtClean="0">
                <a:solidFill>
                  <a:srgbClr val="FF0000"/>
                </a:solidFill>
              </a:rPr>
              <a:t>oltre mezzo milione di giovani</a:t>
            </a:r>
            <a:endParaRPr lang="it-IT" sz="2900" b="1" cap="small" dirty="0">
              <a:solidFill>
                <a:srgbClr val="FF0000"/>
              </a:solidFill>
            </a:endParaRPr>
          </a:p>
        </p:txBody>
      </p:sp>
      <p:graphicFrame>
        <p:nvGraphicFramePr>
          <p:cNvPr id="20" name="Group 49"/>
          <p:cNvGraphicFramePr>
            <a:graphicFrameLocks noGrp="1"/>
          </p:cNvGraphicFramePr>
          <p:nvPr/>
        </p:nvGraphicFramePr>
        <p:xfrm>
          <a:off x="1252919" y="2519883"/>
          <a:ext cx="7863786" cy="3021106"/>
        </p:xfrm>
        <a:graphic>
          <a:graphicData uri="http://schemas.openxmlformats.org/drawingml/2006/table">
            <a:tbl>
              <a:tblPr/>
              <a:tblGrid>
                <a:gridCol w="3188690"/>
                <a:gridCol w="2337548"/>
                <a:gridCol w="2337548"/>
              </a:tblGrid>
              <a:tr h="753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Dal Mezzogiorno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Dalla Sicilia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333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6741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Emigranti dal Sud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6741">
                <a:tc>
                  <a:txBody>
                    <a:bodyPr/>
                    <a:lstStyle/>
                    <a:p>
                      <a:pPr marL="216000" algn="l" fontAlgn="b"/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 cui: Laureati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251 (15,1%)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 (14,5%)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6741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Rientrati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6741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Saldo migratorio netto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6741">
                <a:tc>
                  <a:txBody>
                    <a:bodyPr/>
                    <a:lstStyle/>
                    <a:p>
                      <a:pPr marL="216000" algn="l" fontAlgn="b"/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 cui: giovani (</a:t>
                      </a:r>
                      <a:r>
                        <a:rPr kumimoji="0" lang="it-IT" sz="17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15-34</a:t>
                      </a: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anni)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526  (70,7%)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 (69,2%)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sp>
        <p:nvSpPr>
          <p:cNvPr id="5" name="Ovale 4"/>
          <p:cNvSpPr/>
          <p:nvPr/>
        </p:nvSpPr>
        <p:spPr bwMode="auto">
          <a:xfrm>
            <a:off x="4619786" y="3953162"/>
            <a:ext cx="1837668" cy="39373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6" name="Ovale 5"/>
          <p:cNvSpPr/>
          <p:nvPr/>
        </p:nvSpPr>
        <p:spPr bwMode="auto">
          <a:xfrm>
            <a:off x="4619785" y="5165761"/>
            <a:ext cx="1837668" cy="39373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7078673" y="3941788"/>
            <a:ext cx="1837668" cy="39373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7010418" y="5168036"/>
            <a:ext cx="1837668" cy="39373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nella crisi. Il depauperamento del capitale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  <p:pic>
        <p:nvPicPr>
          <p:cNvPr id="11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2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92557" y="809720"/>
            <a:ext cx="9916218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Cittadini italiani cancellati dalla Sicilia e dal  Mezzogiorno con più di 14 anni, per titolo di studio. Anni 2002-2013 </a:t>
            </a:r>
            <a:r>
              <a:rPr lang="it-IT" sz="2000" i="1" dirty="0" smtClean="0">
                <a:solidFill>
                  <a:srgbClr val="314697"/>
                </a:solidFill>
              </a:rPr>
              <a:t>(migliaia di unità, </a:t>
            </a:r>
            <a:r>
              <a:rPr lang="it-IT" sz="2000" i="1" dirty="0" err="1" smtClean="0">
                <a:solidFill>
                  <a:srgbClr val="314697"/>
                </a:solidFill>
              </a:rPr>
              <a:t>s.d.i.</a:t>
            </a:r>
            <a:r>
              <a:rPr lang="it-IT" sz="2000" i="1" dirty="0" smtClean="0">
                <a:solidFill>
                  <a:srgbClr val="314697"/>
                </a:solidFill>
              </a:rPr>
              <a:t>)</a:t>
            </a:r>
            <a:endParaRPr lang="it-IT" sz="1600" i="1" dirty="0">
              <a:solidFill>
                <a:srgbClr val="314697"/>
              </a:solidFill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613286" y="1692664"/>
          <a:ext cx="9221615" cy="5335936"/>
        </p:xfrm>
        <a:graphic>
          <a:graphicData uri="http://schemas.openxmlformats.org/drawingml/2006/table">
            <a:tbl>
              <a:tblPr/>
              <a:tblGrid>
                <a:gridCol w="1539540"/>
                <a:gridCol w="1038205"/>
                <a:gridCol w="905435"/>
                <a:gridCol w="806923"/>
                <a:gridCol w="828671"/>
                <a:gridCol w="101387"/>
                <a:gridCol w="75361"/>
                <a:gridCol w="776629"/>
                <a:gridCol w="179607"/>
                <a:gridCol w="1000029"/>
                <a:gridCol w="1108969"/>
                <a:gridCol w="860859"/>
              </a:tblGrid>
              <a:tr h="742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2002-2013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2002-2013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371270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Variazioni assolute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Composizione 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1270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Sicilia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5484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Elementare e media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403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Diploma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8403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Laurea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403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42801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Mezzogiorno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5484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Elementare e media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0387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Diploma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7143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Laurea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8403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06845" y="152241"/>
            <a:ext cx="982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La “fuga” dei laureati e dei diplomati</a:t>
            </a:r>
            <a:endParaRPr lang="it-IT" sz="2400" b="1" cap="small" dirty="0">
              <a:solidFill>
                <a:srgbClr val="FF0000"/>
              </a:solidFill>
            </a:endParaRPr>
          </a:p>
        </p:txBody>
      </p:sp>
      <p:pic>
        <p:nvPicPr>
          <p:cNvPr id="6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78909" y="768778"/>
            <a:ext cx="9916218" cy="389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Residenti al Sud e in Sicilia che lavorano al Centro-Nord o all’estero: anno 2014</a:t>
            </a:r>
            <a:endParaRPr lang="it-IT" sz="1600" b="1" i="1" dirty="0">
              <a:solidFill>
                <a:srgbClr val="314697"/>
              </a:solidFill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708815" y="1515241"/>
          <a:ext cx="8640000" cy="5690465"/>
        </p:xfrm>
        <a:graphic>
          <a:graphicData uri="http://schemas.openxmlformats.org/drawingml/2006/table">
            <a:tbl>
              <a:tblPr/>
              <a:tblGrid>
                <a:gridCol w="2880000"/>
                <a:gridCol w="1440000"/>
                <a:gridCol w="1440000"/>
                <a:gridCol w="1440000"/>
                <a:gridCol w="1440000"/>
              </a:tblGrid>
              <a:tr h="537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Sicilia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Mezzogiorno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208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Valori assoluti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Valori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Valori assoluti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Valori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24208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Pendolari di lunga distanza 2014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416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Nessun titolo o licenza elementare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3.006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5579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Diploma media inferiore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3.447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26.153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5579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Diploma media superiore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10.433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54.390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9104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Laurea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6.765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37.480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5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21.514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121.029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251537">
                <a:tc>
                  <a:txBody>
                    <a:bodyPr/>
                    <a:lstStyle/>
                    <a:p>
                      <a:pPr algn="l" fontAlgn="b"/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Occupati totali 2014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416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Nessun titolo o licenza elementare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87.014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343.397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194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Diploma media inferiore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412.303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1.853.243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194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Diploma media superiore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570.575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2.535.312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194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Laurea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251.850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1.124.218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194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1.321.742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5.856.170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06845" y="329661"/>
            <a:ext cx="982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cap="small" dirty="0" smtClean="0">
                <a:solidFill>
                  <a:srgbClr val="FF0000"/>
                </a:solidFill>
              </a:rPr>
              <a:t>Una nuova forma di emigrazione</a:t>
            </a:r>
            <a:endParaRPr lang="it-IT" sz="2400" b="1" cap="small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Capitale 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  <p:pic>
        <p:nvPicPr>
          <p:cNvPr id="6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Line 8"/>
          <p:cNvSpPr>
            <a:spLocks noChangeShapeType="1"/>
          </p:cNvSpPr>
          <p:nvPr/>
        </p:nvSpPr>
        <p:spPr bwMode="auto">
          <a:xfrm>
            <a:off x="144463" y="1476375"/>
            <a:ext cx="10313987" cy="0"/>
          </a:xfrm>
          <a:prstGeom prst="line">
            <a:avLst/>
          </a:prstGeom>
          <a:noFill/>
          <a:ln w="9525">
            <a:solidFill>
              <a:srgbClr val="314697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7" name="Immagine 6" descr="orizzontale_bl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3507" y="238388"/>
            <a:ext cx="2428892" cy="10206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559558" y="0"/>
            <a:ext cx="6755642" cy="1399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2400" b="1" dirty="0" smtClean="0">
                <a:solidFill>
                  <a:srgbClr val="FF0000"/>
                </a:solidFill>
              </a:rPr>
              <a:t>Il Sud e la Sicilia tra crisi e opportunità. </a:t>
            </a:r>
          </a:p>
          <a:p>
            <a:pPr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2400" b="1" dirty="0" smtClean="0">
                <a:solidFill>
                  <a:srgbClr val="FF0000"/>
                </a:solidFill>
              </a:rPr>
              <a:t>Capitale umano e Politiche di coesione</a:t>
            </a:r>
          </a:p>
          <a:p>
            <a:pPr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2400" b="1" dirty="0" smtClean="0">
                <a:solidFill>
                  <a:srgbClr val="FF0000"/>
                </a:solidFill>
              </a:rPr>
              <a:t>di </a:t>
            </a:r>
            <a:r>
              <a:rPr lang="it-IT" sz="2400" b="1" i="1" dirty="0" smtClean="0">
                <a:solidFill>
                  <a:srgbClr val="FF0000"/>
                </a:solidFill>
              </a:rPr>
              <a:t>G. Provenzano</a:t>
            </a:r>
          </a:p>
        </p:txBody>
      </p:sp>
      <p:sp>
        <p:nvSpPr>
          <p:cNvPr id="12" name="Rectangle 2"/>
          <p:cNvSpPr>
            <a:spLocks/>
          </p:cNvSpPr>
          <p:nvPr/>
        </p:nvSpPr>
        <p:spPr bwMode="auto">
          <a:xfrm>
            <a:off x="0" y="6673756"/>
            <a:ext cx="10691813" cy="41308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2144" tIns="52144" rIns="52144" bIns="52144" anchor="ctr">
            <a:spAutoFit/>
          </a:bodyPr>
          <a:lstStyle/>
          <a:p>
            <a:pPr algn="r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2876486"/>
            <a:ext cx="10691813" cy="154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4200" b="1" dirty="0" smtClean="0">
                <a:solidFill>
                  <a:srgbClr val="314697"/>
                </a:solidFill>
                <a:latin typeface="+mj-lt"/>
              </a:rPr>
              <a:t>Quali politiche? </a:t>
            </a:r>
          </a:p>
          <a:p>
            <a:pPr algn="ctr" hangingPunct="0">
              <a:lnSpc>
                <a:spcPct val="118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8025" algn="l"/>
                <a:tab pos="6515100" algn="l"/>
                <a:tab pos="7239000" algn="l"/>
                <a:tab pos="7962900" algn="l"/>
              </a:tabLst>
            </a:pPr>
            <a:r>
              <a:rPr lang="it-IT" sz="4200" b="1" dirty="0" smtClean="0">
                <a:solidFill>
                  <a:srgbClr val="314697"/>
                </a:solidFill>
                <a:latin typeface="+mj-lt"/>
              </a:rPr>
              <a:t>Alcune note sulla coesione 2014-2020</a:t>
            </a:r>
            <a:endParaRPr lang="it-IT" sz="4200" b="1" dirty="0" smtClean="0">
              <a:solidFill>
                <a:srgbClr val="314697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382382" y="736768"/>
            <a:ext cx="9940045" cy="394004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7937" tIns="57937" rIns="57937" bIns="57937" anchor="ctr">
            <a:spAutoFit/>
          </a:bodyPr>
          <a:lstStyle/>
          <a:p>
            <a:r>
              <a:rPr lang="it-IT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La spesa in conto capitale ordinaria e aggiuntiva in Italia dal 1998 al 2012</a:t>
            </a:r>
            <a:endParaRPr lang="it-IT" dirty="0">
              <a:solidFill>
                <a:srgbClr val="005493"/>
              </a:solidFill>
            </a:endParaRP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220678" y="1208210"/>
          <a:ext cx="10081117" cy="5868360"/>
        </p:xfrm>
        <a:graphic>
          <a:graphicData uri="http://schemas.openxmlformats.org/drawingml/2006/table">
            <a:tbl>
              <a:tblPr/>
              <a:tblGrid>
                <a:gridCol w="859428"/>
                <a:gridCol w="859429"/>
                <a:gridCol w="569858"/>
                <a:gridCol w="514173"/>
                <a:gridCol w="521597"/>
                <a:gridCol w="536447"/>
                <a:gridCol w="504891"/>
                <a:gridCol w="542016"/>
                <a:gridCol w="521597"/>
                <a:gridCol w="527166"/>
                <a:gridCol w="504891"/>
                <a:gridCol w="534591"/>
                <a:gridCol w="523453"/>
                <a:gridCol w="504891"/>
                <a:gridCol w="506748"/>
                <a:gridCol w="521597"/>
                <a:gridCol w="512316"/>
                <a:gridCol w="516028"/>
              </a:tblGrid>
              <a:tr h="41834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 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1998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51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1999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2009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2010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2011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2012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8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ITALIA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Totale spesa in c/capitale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42,4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46,4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47,1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52,1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56,3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59,4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58,6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59,3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61,1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63,0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59,4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63,4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52,4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52,5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48,5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Spesa in c/capitale in % del PIL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69997" marB="6999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91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MEZZOGGIORNO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Totale spesa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in c/capitale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16,3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17,8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18,3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21,0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21,7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21,8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21,2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21,6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22,6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21,9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20,2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22,3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17,4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18,1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17,4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    - Risorse ordinarie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9,4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9,8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9,4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8,0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11,6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12,2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11,0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11,3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9,8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9,3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13,5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9,4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    - Risorse aggiuntive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6,9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8,0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8,9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13,0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9,5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11,3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12,1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8,7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7,4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8,7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6,9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         - Fondi europei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         - Cofinanziamento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         - Coesione naz.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3,8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6,2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5,0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2,9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34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Spesa in c/capitale in % del PIL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1,7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1,1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Spesa "coesione europea" in % del PIL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0,6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411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411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Spesa "coesione nazionale" in % del PIL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0,4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0,5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0,3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0,2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29"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Fonte: 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Elaborazioni su DPS, 2013.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160" name="Rectangle 872"/>
          <p:cNvSpPr>
            <a:spLocks/>
          </p:cNvSpPr>
          <p:nvPr/>
        </p:nvSpPr>
        <p:spPr bwMode="auto">
          <a:xfrm>
            <a:off x="0" y="296114"/>
            <a:ext cx="10691813" cy="474638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4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Quanto “pesa” la coesione?</a:t>
            </a:r>
            <a:endParaRPr lang="it-IT" sz="2400" dirty="0"/>
          </a:p>
        </p:txBody>
      </p:sp>
      <p:pic>
        <p:nvPicPr>
          <p:cNvPr id="13161" name="Picture 873" descr="Marchi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8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499324" y="1156701"/>
            <a:ext cx="9691311" cy="542368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La conclusione è che nel ciclo 2007-2013 </a:t>
            </a:r>
            <a:r>
              <a:rPr lang="it-IT" i="1" dirty="0">
                <a:solidFill>
                  <a:srgbClr val="005493"/>
                </a:solidFill>
              </a:rPr>
              <a:t>è mancata l’</a:t>
            </a:r>
            <a:r>
              <a:rPr lang="it-IT" i="1" dirty="0" err="1">
                <a:solidFill>
                  <a:srgbClr val="005493"/>
                </a:solidFill>
              </a:rPr>
              <a:t>addizionalità</a:t>
            </a:r>
            <a:r>
              <a:rPr lang="it-IT" dirty="0">
                <a:solidFill>
                  <a:srgbClr val="005493"/>
                </a:solidFill>
              </a:rPr>
              <a:t>. Di più, le risorse disponibili per la coesione sono state in definitiva </a:t>
            </a:r>
            <a:r>
              <a:rPr lang="it-IT" i="1" dirty="0">
                <a:solidFill>
                  <a:srgbClr val="005493"/>
                </a:solidFill>
              </a:rPr>
              <a:t>doppiamente sostitutive</a:t>
            </a:r>
            <a:r>
              <a:rPr lang="it-IT" dirty="0">
                <a:solidFill>
                  <a:srgbClr val="005493"/>
                </a:solidFill>
              </a:rPr>
              <a:t>: ha (parzialmente) coperto non solo la mancata spesa </a:t>
            </a:r>
            <a:r>
              <a:rPr lang="it-IT" i="1" dirty="0">
                <a:solidFill>
                  <a:srgbClr val="005493"/>
                </a:solidFill>
              </a:rPr>
              <a:t>ordinaria</a:t>
            </a:r>
            <a:r>
              <a:rPr lang="it-IT" dirty="0">
                <a:solidFill>
                  <a:srgbClr val="005493"/>
                </a:solidFill>
              </a:rPr>
              <a:t> in conto capitale ma, spesso, l’insufficienza di risorse per spese </a:t>
            </a:r>
            <a:r>
              <a:rPr lang="it-IT" i="1" dirty="0">
                <a:solidFill>
                  <a:srgbClr val="005493"/>
                </a:solidFill>
              </a:rPr>
              <a:t>correnti </a:t>
            </a:r>
            <a:r>
              <a:rPr lang="it-IT" dirty="0">
                <a:solidFill>
                  <a:srgbClr val="005493"/>
                </a:solidFill>
              </a:rPr>
              <a:t>(la questione dei bilanci regionali e locali).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La vicenda del FAS testimonia non solo il venir meno della prescrizione costituzionale dell</a:t>
            </a:r>
            <a:r>
              <a:rPr lang="it-IT" i="1" dirty="0">
                <a:solidFill>
                  <a:srgbClr val="005493"/>
                </a:solidFill>
              </a:rPr>
              <a:t>’</a:t>
            </a:r>
            <a:r>
              <a:rPr lang="it-IT" i="1" dirty="0" err="1">
                <a:solidFill>
                  <a:srgbClr val="005493"/>
                </a:solidFill>
              </a:rPr>
              <a:t>aggiuntività</a:t>
            </a:r>
            <a:r>
              <a:rPr lang="it-IT" dirty="0">
                <a:solidFill>
                  <a:srgbClr val="005493"/>
                </a:solidFill>
              </a:rPr>
              <a:t>, ma induce a ragionevoli sospetti che un altro requisito fondamentale (e costituzionale) sia stato negato: la </a:t>
            </a:r>
            <a:r>
              <a:rPr lang="it-IT" i="1" dirty="0">
                <a:solidFill>
                  <a:srgbClr val="005493"/>
                </a:solidFill>
              </a:rPr>
              <a:t>specialità, </a:t>
            </a:r>
            <a:r>
              <a:rPr lang="it-IT" dirty="0">
                <a:solidFill>
                  <a:srgbClr val="005493"/>
                </a:solidFill>
              </a:rPr>
              <a:t>ovvero la qualifica di spese “connesse allo sviluppo”. 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QFU del DPS ha rappresentato negli anni uno strumento decisivo, per vigilare sul rispetto dei principi di </a:t>
            </a:r>
            <a:r>
              <a:rPr lang="it-IT" i="1" dirty="0" err="1">
                <a:solidFill>
                  <a:srgbClr val="005493"/>
                </a:solidFill>
              </a:rPr>
              <a:t>aggiuntività</a:t>
            </a:r>
            <a:r>
              <a:rPr lang="it-IT" dirty="0">
                <a:solidFill>
                  <a:srgbClr val="005493"/>
                </a:solidFill>
              </a:rPr>
              <a:t> e, di conseguenza, di </a:t>
            </a:r>
            <a:r>
              <a:rPr lang="it-IT" i="1" dirty="0" err="1">
                <a:solidFill>
                  <a:srgbClr val="005493"/>
                </a:solidFill>
              </a:rPr>
              <a:t>addizionalità</a:t>
            </a:r>
            <a:r>
              <a:rPr lang="it-IT" dirty="0">
                <a:solidFill>
                  <a:srgbClr val="005493"/>
                </a:solidFill>
              </a:rPr>
              <a:t>, almeno dal punto di vista delle grandezze finanziarie: ne auspichiamo fortemente l’aggiornamento e la ripubblicazione.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La ragione essenziale della insoddisfacente </a:t>
            </a:r>
            <a:r>
              <a:rPr lang="it-IT" i="1" dirty="0">
                <a:solidFill>
                  <a:srgbClr val="005493"/>
                </a:solidFill>
              </a:rPr>
              <a:t>performance </a:t>
            </a:r>
            <a:r>
              <a:rPr lang="it-IT" dirty="0">
                <a:solidFill>
                  <a:srgbClr val="005493"/>
                </a:solidFill>
              </a:rPr>
              <a:t>della coesione è in definitiva la sua </a:t>
            </a:r>
            <a:r>
              <a:rPr lang="it-IT" i="1" dirty="0">
                <a:solidFill>
                  <a:srgbClr val="005493"/>
                </a:solidFill>
              </a:rPr>
              <a:t>sostitutività</a:t>
            </a:r>
            <a:r>
              <a:rPr lang="it-IT" dirty="0">
                <a:solidFill>
                  <a:srgbClr val="005493"/>
                </a:solidFill>
              </a:rPr>
              <a:t>. Questo tema, tuttavia, si colloca in una dimensione che trascende gli aspetti “quantitativi” e risale alla “natura” stessa della politiche.</a:t>
            </a:r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1" y="341236"/>
            <a:ext cx="10689957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La mancata </a:t>
            </a:r>
            <a:r>
              <a:rPr lang="it-IT" sz="2300" b="1" dirty="0" err="1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addizionalità</a:t>
            </a:r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anzi, la duplice sostitutività</a:t>
            </a:r>
            <a:endParaRPr lang="it-IT" dirty="0"/>
          </a:p>
        </p:txBody>
      </p:sp>
      <p:pic>
        <p:nvPicPr>
          <p:cNvPr id="23555" name="Picture 3" descr="Marchi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444733" y="1403064"/>
            <a:ext cx="9691311" cy="509128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peso del cofinanziamento nel Patto interno di Stabilità è una delle principali cause del ritardo nell'avanzamento dei programmi di spesa comunitaria. Un “ritardo di cassa” delle amministrazioni è stato definito.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Va dunque salutata con favore l’attivazione prevista dalla Legge di Stabilità della </a:t>
            </a:r>
            <a:r>
              <a:rPr lang="it-IT" b="1" dirty="0">
                <a:solidFill>
                  <a:srgbClr val="005493"/>
                </a:solidFill>
              </a:rPr>
              <a:t>clausola di flessibilità</a:t>
            </a:r>
            <a:r>
              <a:rPr lang="it-IT" dirty="0">
                <a:solidFill>
                  <a:srgbClr val="005493"/>
                </a:solidFill>
              </a:rPr>
              <a:t> (che vale lo 0,3% del Pil nel 2016) finalmente ottenuta dalla Commissione, che consentirà di </a:t>
            </a:r>
            <a:r>
              <a:rPr lang="it-IT" b="1" dirty="0">
                <a:solidFill>
                  <a:srgbClr val="005493"/>
                </a:solidFill>
              </a:rPr>
              <a:t>non computare</a:t>
            </a:r>
            <a:r>
              <a:rPr lang="it-IT" dirty="0">
                <a:solidFill>
                  <a:srgbClr val="005493"/>
                </a:solidFill>
              </a:rPr>
              <a:t> nel Patto di Stabilità </a:t>
            </a:r>
            <a:r>
              <a:rPr lang="it-IT" b="1" dirty="0">
                <a:solidFill>
                  <a:srgbClr val="005493"/>
                </a:solidFill>
              </a:rPr>
              <a:t>oltre 5 miliardi di cofinanziamenti nazionali</a:t>
            </a:r>
            <a:r>
              <a:rPr lang="it-IT" dirty="0">
                <a:solidFill>
                  <a:srgbClr val="005493"/>
                </a:solidFill>
              </a:rPr>
              <a:t> ai Fondi Ue, attivando progetti - concordati con Bruxelles - di spesa in conto capitale per oltre 11 miliardi, di cui la maggior parte nel Mezzogiorno (proprio circa 7 miliardi). 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processo di ricognizione non </a:t>
            </a:r>
            <a:r>
              <a:rPr lang="it-IT" dirty="0" err="1">
                <a:solidFill>
                  <a:srgbClr val="005493"/>
                </a:solidFill>
              </a:rPr>
              <a:t>dev</a:t>
            </a:r>
            <a:r>
              <a:rPr lang="it-IT" dirty="0">
                <a:solidFill>
                  <a:srgbClr val="005493"/>
                </a:solidFill>
              </a:rPr>
              <a:t>'essere facile, perché in questo Paese vige una </a:t>
            </a:r>
            <a:r>
              <a:rPr lang="it-IT" b="1" dirty="0">
                <a:solidFill>
                  <a:srgbClr val="005493"/>
                </a:solidFill>
              </a:rPr>
              <a:t>voluta "confusione" delle fonti di finanziamento</a:t>
            </a:r>
            <a:r>
              <a:rPr lang="it-IT" dirty="0">
                <a:solidFill>
                  <a:srgbClr val="005493"/>
                </a:solidFill>
              </a:rPr>
              <a:t> degli investimenti, che serve soprattutto, come vedremo, all'operazione di rendicontazione dei progetti “sponda".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Più controverso </a:t>
            </a:r>
            <a:r>
              <a:rPr lang="it-IT" b="1" dirty="0">
                <a:solidFill>
                  <a:srgbClr val="005493"/>
                </a:solidFill>
              </a:rPr>
              <a:t>l'addio al Patto di stabilità interno per i Comuni</a:t>
            </a:r>
            <a:r>
              <a:rPr lang="it-IT" dirty="0">
                <a:solidFill>
                  <a:srgbClr val="005493"/>
                </a:solidFill>
              </a:rPr>
              <a:t>, in favore della "semplice" adozione di un bilancio di esercizio in pareggio (i Comuni del Sud che non hanno “avanzi”).</a:t>
            </a:r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0" y="346486"/>
            <a:ext cx="10691813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 2016, una novità positiva: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la clausola di flessibilità</a:t>
            </a:r>
            <a:r>
              <a:rPr lang="it-IT" sz="2300" b="1" i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</a:t>
            </a:r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per gli investimenti</a:t>
            </a:r>
          </a:p>
        </p:txBody>
      </p:sp>
      <p:pic>
        <p:nvPicPr>
          <p:cNvPr id="22531" name="Picture 3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1" y="503979"/>
            <a:ext cx="10689957" cy="459249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Come si sta “chiudendo” il vecchio ciclo 2007-2013?</a:t>
            </a:r>
          </a:p>
        </p:txBody>
      </p:sp>
      <p:pic>
        <p:nvPicPr>
          <p:cNvPr id="30722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30724" name="Rectangle 4"/>
          <p:cNvSpPr>
            <a:spLocks/>
          </p:cNvSpPr>
          <p:nvPr/>
        </p:nvSpPr>
        <p:spPr bwMode="auto">
          <a:xfrm>
            <a:off x="499324" y="1163700"/>
            <a:ext cx="9691311" cy="542368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La </a:t>
            </a:r>
            <a:r>
              <a:rPr lang="it-IT" b="1" dirty="0">
                <a:solidFill>
                  <a:srgbClr val="005493"/>
                </a:solidFill>
              </a:rPr>
              <a:t>certificazione della spesa dei Fondi strutturali 2007-2013</a:t>
            </a:r>
            <a:r>
              <a:rPr lang="it-IT" dirty="0">
                <a:solidFill>
                  <a:srgbClr val="005493"/>
                </a:solidFill>
              </a:rPr>
              <a:t> ha conosciuto dal 2012 un significativo processo di </a:t>
            </a:r>
            <a:r>
              <a:rPr lang="it-IT" b="1" dirty="0">
                <a:solidFill>
                  <a:srgbClr val="005493"/>
                </a:solidFill>
              </a:rPr>
              <a:t>accelerazione</a:t>
            </a:r>
            <a:r>
              <a:rPr lang="it-IT" dirty="0">
                <a:solidFill>
                  <a:srgbClr val="005493"/>
                </a:solidFill>
              </a:rPr>
              <a:t>, favorito dalla riduzione della quota di cofinanziamento nazionale, ma anche da meccanismi (</a:t>
            </a:r>
            <a:r>
              <a:rPr lang="it-IT" i="1" dirty="0">
                <a:solidFill>
                  <a:srgbClr val="005493"/>
                </a:solidFill>
              </a:rPr>
              <a:t>task </a:t>
            </a:r>
            <a:r>
              <a:rPr lang="it-IT" i="1" dirty="0" err="1">
                <a:solidFill>
                  <a:srgbClr val="005493"/>
                </a:solidFill>
              </a:rPr>
              <a:t>force</a:t>
            </a:r>
            <a:r>
              <a:rPr lang="it-IT" i="1" dirty="0">
                <a:solidFill>
                  <a:srgbClr val="005493"/>
                </a:solidFill>
              </a:rPr>
              <a:t> </a:t>
            </a:r>
            <a:r>
              <a:rPr lang="it-IT" dirty="0">
                <a:solidFill>
                  <a:srgbClr val="005493"/>
                </a:solidFill>
              </a:rPr>
              <a:t>regionali) che hanno prodotto dei risultati.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Tuttavia, malgrado le differenze regionali (bene Puglia e Basilicata), in generale questi risultati non sono soddisfacenti: a metà 2015, </a:t>
            </a:r>
            <a:r>
              <a:rPr lang="it-IT" b="1" dirty="0">
                <a:solidFill>
                  <a:srgbClr val="005493"/>
                </a:solidFill>
              </a:rPr>
              <a:t>restavano da certificare, entro dicembre 2015, e quindi in poco più di 6 mesi, oltre 9 miliardi di euro nel solo Mezzogiorno. </a:t>
            </a:r>
            <a:r>
              <a:rPr lang="it-IT" dirty="0">
                <a:solidFill>
                  <a:srgbClr val="005493"/>
                </a:solidFill>
              </a:rPr>
              <a:t>Il</a:t>
            </a:r>
            <a:r>
              <a:rPr lang="it-IT" b="1" dirty="0">
                <a:solidFill>
                  <a:srgbClr val="005493"/>
                </a:solidFill>
              </a:rPr>
              <a:t> rischio “disimpegno” </a:t>
            </a:r>
            <a:r>
              <a:rPr lang="it-IT" dirty="0">
                <a:solidFill>
                  <a:srgbClr val="005493"/>
                </a:solidFill>
              </a:rPr>
              <a:t>su</a:t>
            </a:r>
            <a:r>
              <a:rPr lang="it-IT" b="1" dirty="0">
                <a:solidFill>
                  <a:srgbClr val="005493"/>
                </a:solidFill>
              </a:rPr>
              <a:t> </a:t>
            </a:r>
            <a:r>
              <a:rPr lang="it-IT" dirty="0">
                <a:solidFill>
                  <a:srgbClr val="005493"/>
                </a:solidFill>
              </a:rPr>
              <a:t>alcuni programmi permane (PON Reti; POR Calabria, Sicilia, Campania)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Per ovviare al rischio, una serie di </a:t>
            </a:r>
            <a:r>
              <a:rPr lang="it-IT" b="1" dirty="0">
                <a:solidFill>
                  <a:srgbClr val="005493"/>
                </a:solidFill>
              </a:rPr>
              <a:t>strumenti e meccanismi</a:t>
            </a:r>
            <a:r>
              <a:rPr lang="it-IT" dirty="0">
                <a:solidFill>
                  <a:srgbClr val="005493"/>
                </a:solidFill>
              </a:rPr>
              <a:t> per la </a:t>
            </a:r>
            <a:r>
              <a:rPr lang="it-IT" b="1" dirty="0">
                <a:solidFill>
                  <a:srgbClr val="005493"/>
                </a:solidFill>
              </a:rPr>
              <a:t>rendicontazione delle risorse</a:t>
            </a:r>
            <a:r>
              <a:rPr lang="it-IT" dirty="0">
                <a:solidFill>
                  <a:srgbClr val="005493"/>
                </a:solidFill>
              </a:rPr>
              <a:t>: alcune Regioni hanno chiesto alle proprie Amministrazioni locali interventi da rendicontare “a piè di lista”;  ricorso ai cosiddetti progetti "sponda" o "coerenti" che ora sono chiamati </a:t>
            </a:r>
            <a:r>
              <a:rPr lang="it-IT" b="1" dirty="0">
                <a:solidFill>
                  <a:srgbClr val="005493"/>
                </a:solidFill>
              </a:rPr>
              <a:t>"progetti retrospettivi</a:t>
            </a:r>
            <a:r>
              <a:rPr lang="it-IT" dirty="0">
                <a:solidFill>
                  <a:srgbClr val="005493"/>
                </a:solidFill>
              </a:rPr>
              <a:t>” (testimoniati </a:t>
            </a:r>
            <a:r>
              <a:rPr lang="it-IT" b="1" dirty="0">
                <a:solidFill>
                  <a:srgbClr val="005493"/>
                </a:solidFill>
              </a:rPr>
              <a:t>dall'elevato livello degli impegni</a:t>
            </a:r>
            <a:r>
              <a:rPr lang="it-IT" dirty="0">
                <a:solidFill>
                  <a:srgbClr val="005493"/>
                </a:solidFill>
              </a:rPr>
              <a:t> che, per i Programmi FESR della Convergenza, supera in media il 130%).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risultato è la sostanziale </a:t>
            </a:r>
            <a:r>
              <a:rPr lang="it-IT" b="1" dirty="0">
                <a:solidFill>
                  <a:srgbClr val="005493"/>
                </a:solidFill>
              </a:rPr>
              <a:t>dispersione</a:t>
            </a:r>
            <a:r>
              <a:rPr lang="it-IT" dirty="0">
                <a:solidFill>
                  <a:srgbClr val="005493"/>
                </a:solidFill>
              </a:rPr>
              <a:t> degli interventi e l’aumento  della </a:t>
            </a:r>
            <a:r>
              <a:rPr lang="it-IT" b="1" dirty="0">
                <a:solidFill>
                  <a:srgbClr val="005493"/>
                </a:solidFill>
              </a:rPr>
              <a:t>sostitutività</a:t>
            </a:r>
            <a:r>
              <a:rPr lang="it-IT" dirty="0">
                <a:solidFill>
                  <a:srgbClr val="005493"/>
                </a:solidFill>
              </a:rPr>
              <a:t> (rispetto agli altri fondi di coesione).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1" y="363985"/>
            <a:ext cx="10689957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nuovo ciclo di programmazione 2014-2020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A che punto siamo?</a:t>
            </a:r>
            <a:endParaRPr lang="it-IT" sz="2300" dirty="0"/>
          </a:p>
        </p:txBody>
      </p:sp>
      <p:pic>
        <p:nvPicPr>
          <p:cNvPr id="31746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31748" name="Rectangle 4"/>
          <p:cNvSpPr>
            <a:spLocks/>
          </p:cNvSpPr>
          <p:nvPr/>
        </p:nvSpPr>
        <p:spPr bwMode="auto">
          <a:xfrm>
            <a:off x="499324" y="1361442"/>
            <a:ext cx="9691311" cy="509128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Al momento il processo di </a:t>
            </a:r>
            <a:r>
              <a:rPr lang="it-IT" b="1" dirty="0">
                <a:solidFill>
                  <a:srgbClr val="005493"/>
                </a:solidFill>
              </a:rPr>
              <a:t>programmazione 2014-2020 ha accumulato un ritardo superiore a quello del ciclo precedente</a:t>
            </a:r>
            <a:r>
              <a:rPr lang="it-IT" dirty="0">
                <a:solidFill>
                  <a:srgbClr val="005493"/>
                </a:solidFill>
              </a:rPr>
              <a:t>. E pur prevedendo che l'adozione intervenga per tutti i Programmi entro la fine 2015 (ad oggi manca solo un PO), il nostro Paese avrà perso il primo biennio di programmazione e si troverà in notevole "affanno" di attuazione.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b="1" dirty="0">
                <a:solidFill>
                  <a:srgbClr val="005493"/>
                </a:solidFill>
              </a:rPr>
              <a:t>Sul versante della politica di coesione nazionale le cose non vanno meglio. Il FSC 2014-2020</a:t>
            </a:r>
            <a:r>
              <a:rPr lang="it-IT" dirty="0">
                <a:solidFill>
                  <a:srgbClr val="005493"/>
                </a:solidFill>
              </a:rPr>
              <a:t>, contrariamente alle diverse disposizioni normative che lo hanno via via riformato</a:t>
            </a:r>
            <a:r>
              <a:rPr lang="it-IT" b="1" dirty="0">
                <a:solidFill>
                  <a:srgbClr val="005493"/>
                </a:solidFill>
              </a:rPr>
              <a:t>, è ancora privo di una programmazione</a:t>
            </a:r>
            <a:r>
              <a:rPr lang="it-IT" dirty="0">
                <a:solidFill>
                  <a:srgbClr val="005493"/>
                </a:solidFill>
              </a:rPr>
              <a:t>. Questo ha comportato il fatto che le poche risorse previste nel bilancio dello Stato 2014-2016 sono state “</a:t>
            </a:r>
            <a:r>
              <a:rPr lang="it-IT" dirty="0" err="1">
                <a:solidFill>
                  <a:srgbClr val="005493"/>
                </a:solidFill>
              </a:rPr>
              <a:t>preallocate</a:t>
            </a:r>
            <a:r>
              <a:rPr lang="it-IT" dirty="0">
                <a:solidFill>
                  <a:srgbClr val="005493"/>
                </a:solidFill>
              </a:rPr>
              <a:t>” con provvedimenti normativi, al di fuori di un quadro strategico ben definito.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nuovo ciclo ha </a:t>
            </a:r>
            <a:r>
              <a:rPr lang="it-IT" b="1" dirty="0">
                <a:solidFill>
                  <a:srgbClr val="005493"/>
                </a:solidFill>
              </a:rPr>
              <a:t>un’importante dotazione finanziaria</a:t>
            </a:r>
            <a:r>
              <a:rPr lang="it-IT" dirty="0">
                <a:solidFill>
                  <a:srgbClr val="005493"/>
                </a:solidFill>
              </a:rPr>
              <a:t>, che conferma quella “attuale” del 2007-2013 (che ha subito diverse rimodulazioni). Durante il negoziato, a questo obiettivo quantitativo sono state sacrificate questioni anche importanti, come il riconoscimento delle “regioni in transizione” o le pessime “condizionalità macroeconomiche”. 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569860" y="1954666"/>
            <a:ext cx="9940044" cy="394004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7937" tIns="57937" rIns="57937" bIns="57937" anchor="ctr">
            <a:spAutoFit/>
          </a:bodyPr>
          <a:lstStyle/>
          <a:p>
            <a:r>
              <a:rPr lang="it-IT" i="1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Dotazione finanziaria per il Mezzogiorno delle PC (miliardi di euro)</a:t>
            </a:r>
            <a:endParaRPr lang="it-IT">
              <a:solidFill>
                <a:srgbClr val="005493"/>
              </a:solidFill>
            </a:endParaRPr>
          </a:p>
        </p:txBody>
      </p:sp>
      <p:graphicFrame>
        <p:nvGraphicFramePr>
          <p:cNvPr id="32770" name="Group 2"/>
          <p:cNvGraphicFramePr>
            <a:graphicFrameLocks noGrp="1"/>
          </p:cNvGraphicFramePr>
          <p:nvPr/>
        </p:nvGraphicFramePr>
        <p:xfrm>
          <a:off x="501179" y="2330900"/>
          <a:ext cx="10092256" cy="4338657"/>
        </p:xfrm>
        <a:graphic>
          <a:graphicData uri="http://schemas.openxmlformats.org/drawingml/2006/table">
            <a:tbl>
              <a:tblPr/>
              <a:tblGrid>
                <a:gridCol w="2418652"/>
                <a:gridCol w="3151857"/>
                <a:gridCol w="1171273"/>
                <a:gridCol w="1271510"/>
                <a:gridCol w="994933"/>
                <a:gridCol w="1084031"/>
              </a:tblGrid>
              <a:tr h="28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 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Programmi Operativi su FS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Programmi paralleli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FSC 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Totale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Programmazione 2014-2020 (a)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33,2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7,4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31,2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71,8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 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Programmi Operativi su FS 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FAS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Totale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Programmazione 2007-2013 (b)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46,9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Verdana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53,8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100,8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 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Programmi Operativi su FS 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PAC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ex FAS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Totale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Progr. “attuale” 2007-2013 (c)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34,4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5,7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32</a:t>
                      </a:r>
                      <a:endParaRPr kumimoji="0" lang="it-IT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72,1</a:t>
                      </a:r>
                      <a:endParaRPr kumimoji="0" lang="it-IT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5717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(a) I PO e i programmi paralleli sono stati elaborati sui dati dell'Accordo di partenariato e della delibera CIPE 10/2015, e sulle elaborazioni di Confindustria-Srm 2015. Il dato del FSC è elaborato su dati forniti da Camera dei Deputati, 2015.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(b) Elaborazioni su dati DPS, QSN 2007-2013.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(c) Elaborazioni su dati MEF-IGRUE (al maggio 2015) e Camera dei deputati, DEF e Legge di stabilità 2015.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Fonte</a:t>
                      </a: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Verdana" pitchFamily="34" charset="0"/>
                        </a:rPr>
                        <a:t>:  Elaborazioni nostre sulle diverse fonti citate.</a:t>
                      </a:r>
                      <a:endParaRPr kumimoji="0" lang="it-IT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880" name="Rectangle 112"/>
          <p:cNvSpPr>
            <a:spLocks/>
          </p:cNvSpPr>
          <p:nvPr/>
        </p:nvSpPr>
        <p:spPr bwMode="auto">
          <a:xfrm>
            <a:off x="0" y="731469"/>
            <a:ext cx="10691813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confronto finanziario tra i due cicli 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Una programmazione meno ambiziosa ma forse più realistica </a:t>
            </a:r>
            <a:endParaRPr lang="it-IT" sz="2300" dirty="0"/>
          </a:p>
        </p:txBody>
      </p:sp>
      <p:pic>
        <p:nvPicPr>
          <p:cNvPr id="32881" name="Picture 113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8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1" y="363985"/>
            <a:ext cx="10689957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nuovo ciclo di programmazione 2014-2020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luci e ombre tra innovazioni e continuità</a:t>
            </a:r>
            <a:endParaRPr lang="it-IT" sz="2300" dirty="0"/>
          </a:p>
        </p:txBody>
      </p:sp>
      <p:pic>
        <p:nvPicPr>
          <p:cNvPr id="33794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33796" name="Rectangle 4"/>
          <p:cNvSpPr>
            <a:spLocks/>
          </p:cNvSpPr>
          <p:nvPr/>
        </p:nvSpPr>
        <p:spPr bwMode="auto">
          <a:xfrm>
            <a:off x="499324" y="1219698"/>
            <a:ext cx="9691311" cy="4758888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primo elemento positivo è che l’</a:t>
            </a:r>
            <a:r>
              <a:rPr lang="it-IT" i="1" dirty="0">
                <a:solidFill>
                  <a:srgbClr val="005493"/>
                </a:solidFill>
              </a:rPr>
              <a:t>Accordo di Partenariato</a:t>
            </a:r>
            <a:r>
              <a:rPr lang="it-IT" dirty="0">
                <a:solidFill>
                  <a:srgbClr val="005493"/>
                </a:solidFill>
              </a:rPr>
              <a:t> si sforza di orientare gli interventi verso la crescita e l’occupazione. Apprezzabile è il tentativo di utilizzare le risorse di investimento per fronteggiare gli effetti economici della crisi, in particolare nella struttura produttiva, e non solo per la crescente esclusione sociale.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Interessante e ambiziosa la sfida del "nuovo" PON Cultura, soprattutto alla luce della non particolarmente brillante </a:t>
            </a:r>
            <a:r>
              <a:rPr lang="it-IT" i="1" dirty="0">
                <a:solidFill>
                  <a:srgbClr val="005493"/>
                </a:solidFill>
              </a:rPr>
              <a:t>performance</a:t>
            </a:r>
            <a:r>
              <a:rPr lang="it-IT" dirty="0">
                <a:solidFill>
                  <a:srgbClr val="005493"/>
                </a:solidFill>
              </a:rPr>
              <a:t> del precedente Programma sugli attrattori culturali, mentre desta perplessità la scelta di non prevedere, in questo ciclo, un Programma nazionale né </a:t>
            </a:r>
            <a:r>
              <a:rPr lang="it-IT" dirty="0" err="1">
                <a:solidFill>
                  <a:srgbClr val="005493"/>
                </a:solidFill>
              </a:rPr>
              <a:t>multiregionale</a:t>
            </a:r>
            <a:r>
              <a:rPr lang="it-IT" dirty="0">
                <a:solidFill>
                  <a:srgbClr val="005493"/>
                </a:solidFill>
              </a:rPr>
              <a:t> per l’Energia, nonostante l'importanza del tema che riveste nella prospettiva comunitaria e la prospettiva della </a:t>
            </a:r>
            <a:r>
              <a:rPr lang="it-IT" dirty="0" err="1">
                <a:solidFill>
                  <a:srgbClr val="005493"/>
                </a:solidFill>
              </a:rPr>
              <a:t>ricentralizzazione</a:t>
            </a:r>
            <a:r>
              <a:rPr lang="it-IT" dirty="0">
                <a:solidFill>
                  <a:srgbClr val="005493"/>
                </a:solidFill>
              </a:rPr>
              <a:t> delle competenze prevista dalla riforma costituzionale.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Di grande utilità sarebbero gli strumenti di carattere </a:t>
            </a:r>
            <a:r>
              <a:rPr lang="it-IT" dirty="0" err="1">
                <a:solidFill>
                  <a:srgbClr val="005493"/>
                </a:solidFill>
              </a:rPr>
              <a:t>programmatorio</a:t>
            </a:r>
            <a:r>
              <a:rPr lang="it-IT" dirty="0">
                <a:solidFill>
                  <a:srgbClr val="005493"/>
                </a:solidFill>
              </a:rPr>
              <a:t> e </a:t>
            </a:r>
            <a:r>
              <a:rPr lang="it-IT" dirty="0" err="1">
                <a:solidFill>
                  <a:srgbClr val="005493"/>
                </a:solidFill>
              </a:rPr>
              <a:t>regolatorio</a:t>
            </a:r>
            <a:r>
              <a:rPr lang="it-IT" dirty="0">
                <a:solidFill>
                  <a:srgbClr val="005493"/>
                </a:solidFill>
              </a:rPr>
              <a:t> richiesti dalla Commissione - le condizionalità </a:t>
            </a:r>
            <a:r>
              <a:rPr lang="it-IT" i="1" dirty="0">
                <a:solidFill>
                  <a:srgbClr val="005493"/>
                </a:solidFill>
              </a:rPr>
              <a:t>ex ante - </a:t>
            </a:r>
            <a:r>
              <a:rPr lang="it-IT" dirty="0">
                <a:solidFill>
                  <a:srgbClr val="005493"/>
                </a:solidFill>
              </a:rPr>
              <a:t>a patto però che vengano considerati sul piano sostanziale, e non soltanto formale e burocratico.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b="1" dirty="0">
                <a:solidFill>
                  <a:srgbClr val="005493"/>
                </a:solidFill>
              </a:rPr>
              <a:t>I POR </a:t>
            </a:r>
            <a:r>
              <a:rPr lang="it-IT" b="1" dirty="0" smtClean="0">
                <a:solidFill>
                  <a:srgbClr val="005493"/>
                </a:solidFill>
              </a:rPr>
              <a:t>corrispondono </a:t>
            </a:r>
            <a:r>
              <a:rPr lang="it-IT" b="1" dirty="0">
                <a:solidFill>
                  <a:srgbClr val="005493"/>
                </a:solidFill>
              </a:rPr>
              <a:t>alle innovazioni positive?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44488" y="1023687"/>
            <a:ext cx="10347325" cy="523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4995" rIns="89989" bIns="44995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tabLst>
                <a:tab pos="0" algn="l"/>
                <a:tab pos="447620" algn="l"/>
                <a:tab pos="896828" algn="l"/>
                <a:tab pos="1346034" algn="l"/>
                <a:tab pos="1795241" algn="l"/>
                <a:tab pos="2244447" algn="l"/>
                <a:tab pos="2693655" algn="l"/>
                <a:tab pos="3142861" algn="l"/>
                <a:tab pos="3592069" algn="l"/>
                <a:tab pos="4041275" algn="l"/>
                <a:tab pos="4490483" algn="l"/>
                <a:tab pos="4939689" algn="l"/>
                <a:tab pos="5388897" algn="l"/>
                <a:tab pos="5838103" algn="l"/>
                <a:tab pos="6287311" algn="l"/>
                <a:tab pos="6736517" algn="l"/>
                <a:tab pos="7185725" algn="l"/>
                <a:tab pos="7634931" algn="l"/>
                <a:tab pos="8084138" algn="l"/>
                <a:tab pos="8533344" algn="l"/>
                <a:tab pos="8982552" algn="l"/>
              </a:tabLst>
            </a:pPr>
            <a:r>
              <a:rPr lang="it-IT" sz="2900" b="1" dirty="0" smtClean="0">
                <a:solidFill>
                  <a:srgbClr val="314697"/>
                </a:solidFill>
              </a:rPr>
              <a:t>Tasso </a:t>
            </a:r>
            <a:r>
              <a:rPr lang="it-IT" sz="2900" b="1" dirty="0">
                <a:solidFill>
                  <a:srgbClr val="314697"/>
                </a:solidFill>
              </a:rPr>
              <a:t>di occupazione 15-34 anni</a:t>
            </a:r>
          </a:p>
        </p:txBody>
      </p:sp>
      <p:graphicFrame>
        <p:nvGraphicFramePr>
          <p:cNvPr id="3" name="Group 49"/>
          <p:cNvGraphicFramePr>
            <a:graphicFrameLocks noGrp="1"/>
          </p:cNvGraphicFramePr>
          <p:nvPr/>
        </p:nvGraphicFramePr>
        <p:xfrm>
          <a:off x="501145" y="1811159"/>
          <a:ext cx="9929880" cy="4730416"/>
        </p:xfrm>
        <a:graphic>
          <a:graphicData uri="http://schemas.openxmlformats.org/drawingml/2006/table">
            <a:tbl>
              <a:tblPr/>
              <a:tblGrid>
                <a:gridCol w="2384845"/>
                <a:gridCol w="1503686"/>
                <a:gridCol w="1296144"/>
                <a:gridCol w="1152128"/>
                <a:gridCol w="1124025"/>
                <a:gridCol w="1324247"/>
                <a:gridCol w="1144805"/>
              </a:tblGrid>
              <a:tr h="648096"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Ripartizioni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430500">
                <a:tc vMerge="1">
                  <a:txBody>
                    <a:bodyPr/>
                    <a:lstStyle/>
                    <a:p>
                      <a:endParaRPr lang="it-IT" sz="24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Maschi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Femmine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Maschi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Femmine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Totale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302387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581485">
                <a:tc>
                  <a:txBody>
                    <a:bodyPr/>
                    <a:lstStyle/>
                    <a:p>
                      <a:pPr marL="72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Mezzogiorno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45,3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26,1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32,2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26,6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581485">
                <a:tc>
                  <a:txBody>
                    <a:bodyPr/>
                    <a:lstStyle/>
                    <a:p>
                      <a:pPr marL="72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Centro-Nord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66,3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53,2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51,6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42,3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581485">
                <a:tc>
                  <a:txBody>
                    <a:bodyPr/>
                    <a:lstStyle/>
                    <a:p>
                      <a:pPr marL="720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Italia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50,3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39,1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581485">
                <a:tc>
                  <a:txBody>
                    <a:bodyPr/>
                    <a:lstStyle/>
                    <a:p>
                      <a:pPr marL="73152" marR="0" indent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 kern="1200" baseline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Sicilia</a:t>
                      </a:r>
                      <a:endParaRPr lang="it-IT" sz="2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 kern="1200" baseline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43,0</a:t>
                      </a:r>
                      <a:endParaRPr lang="it-IT" sz="2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 kern="1200" baseline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22,1</a:t>
                      </a:r>
                      <a:endParaRPr lang="it-IT" sz="2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 kern="1200" baseline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32,6</a:t>
                      </a:r>
                      <a:endParaRPr lang="it-IT" sz="2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 kern="1200" baseline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30,0</a:t>
                      </a:r>
                      <a:endParaRPr lang="it-IT" sz="2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 kern="1200" baseline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17,8</a:t>
                      </a:r>
                      <a:endParaRPr lang="it-IT" sz="2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 kern="1200" baseline="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24,0</a:t>
                      </a:r>
                      <a:endParaRPr lang="it-IT" sz="24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47745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000" b="1" i="0" u="none" strike="noStrike" kern="1200" cap="none" normalizeH="0" baseline="0" dirty="0" err="1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000" b="1" i="0" u="none" strike="noStrike" kern="1200" cap="none" normalizeH="0" baseline="0" dirty="0" err="1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000" b="1" i="0" u="none" strike="noStrike" kern="1200" cap="none" normalizeH="0" baseline="0" dirty="0" err="1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000" b="1" i="0" u="none" strike="noStrike" kern="1200" cap="none" normalizeH="0" baseline="0" dirty="0" err="1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000" b="1" i="0" u="none" strike="noStrike" kern="1200" cap="none" normalizeH="0" baseline="0" dirty="0" err="1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Media UE a 28 (2014)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63,9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53,6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58,8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58,8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51,2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55,1</a:t>
                      </a:r>
                      <a:endParaRPr kumimoji="0" lang="it-IT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663139" y="468916"/>
            <a:ext cx="9280525" cy="492443"/>
          </a:xfrm>
          <a:prstGeom prst="rect">
            <a:avLst/>
          </a:prstGeom>
          <a:noFill/>
        </p:spPr>
        <p:txBody>
          <a:bodyPr lIns="91428" tIns="45715" rIns="91428" bIns="45715"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Al lavoro solo una giovane meridionale su cinque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  <p:sp>
        <p:nvSpPr>
          <p:cNvPr id="9" name="Freccia in giù 8"/>
          <p:cNvSpPr/>
          <p:nvPr/>
        </p:nvSpPr>
        <p:spPr bwMode="auto">
          <a:xfrm rot="4516156">
            <a:off x="9132040" y="2983745"/>
            <a:ext cx="332775" cy="65314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13" name="Ovale 12"/>
          <p:cNvSpPr/>
          <p:nvPr/>
        </p:nvSpPr>
        <p:spPr bwMode="auto">
          <a:xfrm>
            <a:off x="8175488" y="4995841"/>
            <a:ext cx="800278" cy="42277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14" name="Ovale 13"/>
          <p:cNvSpPr/>
          <p:nvPr/>
        </p:nvSpPr>
        <p:spPr bwMode="auto">
          <a:xfrm>
            <a:off x="8198180" y="3259207"/>
            <a:ext cx="800278" cy="42277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15" name="Ovale 14"/>
          <p:cNvSpPr/>
          <p:nvPr/>
        </p:nvSpPr>
        <p:spPr bwMode="auto">
          <a:xfrm>
            <a:off x="8192153" y="6010103"/>
            <a:ext cx="800278" cy="42277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16" name="Freccia in giù 15"/>
          <p:cNvSpPr/>
          <p:nvPr/>
        </p:nvSpPr>
        <p:spPr bwMode="auto">
          <a:xfrm rot="4516156">
            <a:off x="9132042" y="4637435"/>
            <a:ext cx="332775" cy="65314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17" name="Freccia in giù 16"/>
          <p:cNvSpPr/>
          <p:nvPr/>
        </p:nvSpPr>
        <p:spPr bwMode="auto">
          <a:xfrm rot="4516156">
            <a:off x="9132043" y="5582400"/>
            <a:ext cx="332775" cy="65314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sp>
        <p:nvSpPr>
          <p:cNvPr id="11" name="Ovale 10"/>
          <p:cNvSpPr/>
          <p:nvPr/>
        </p:nvSpPr>
        <p:spPr bwMode="auto">
          <a:xfrm>
            <a:off x="8185940" y="3858585"/>
            <a:ext cx="800278" cy="42277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defTabSz="449208" hangingPunct="0">
              <a:lnSpc>
                <a:spcPct val="93000"/>
              </a:lnSpc>
              <a:buClr>
                <a:srgbClr val="000000"/>
              </a:buClr>
              <a:buSzPct val="45000"/>
            </a:pPr>
            <a:endParaRPr lang="it-IT" dirty="0" smtClean="0">
              <a:latin typeface="Arial" charset="0"/>
            </a:endParaRPr>
          </a:p>
        </p:txBody>
      </p:sp>
      <p:pic>
        <p:nvPicPr>
          <p:cNvPr id="18" name="Picture 822" descr="Marchi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9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nella crisi. Il depauperamento del capitale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1" y="363985"/>
            <a:ext cx="10689957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nuovo ciclo di programmazione 2014-2020: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una prima valutazione dei POR per obiettivi tematici</a:t>
            </a:r>
            <a:endParaRPr lang="it-IT" sz="2300" dirty="0"/>
          </a:p>
        </p:txBody>
      </p:sp>
      <p:pic>
        <p:nvPicPr>
          <p:cNvPr id="34818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graphicFrame>
        <p:nvGraphicFramePr>
          <p:cNvPr id="34821" name="Group 5"/>
          <p:cNvGraphicFramePr>
            <a:graphicFrameLocks noGrp="1"/>
          </p:cNvGraphicFramePr>
          <p:nvPr/>
        </p:nvGraphicFramePr>
        <p:xfrm>
          <a:off x="181910" y="1678179"/>
          <a:ext cx="10398531" cy="5130081"/>
        </p:xfrm>
        <a:graphic>
          <a:graphicData uri="http://schemas.openxmlformats.org/drawingml/2006/table">
            <a:tbl>
              <a:tblPr/>
              <a:tblGrid>
                <a:gridCol w="1839512"/>
                <a:gridCol w="876135"/>
                <a:gridCol w="1067324"/>
                <a:gridCol w="876135"/>
                <a:gridCol w="1024632"/>
                <a:gridCol w="827873"/>
                <a:gridCol w="816736"/>
                <a:gridCol w="980083"/>
                <a:gridCol w="827873"/>
                <a:gridCol w="1262228"/>
              </a:tblGrid>
              <a:tr h="351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Obiettivi Tematici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Abruzzo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Basilicata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Calabria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Campania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Molise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Puglia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Sardegna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Sicilia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Mezzogiorno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OT1 Ricerca e innovazione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17.7%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13.3%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12.5%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22.0%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11.5%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14.4%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8.3%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OT2 Agenda digitale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15.1%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12.9%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13.1%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11.0%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6.1%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15.6%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9.6%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OT3 Competitività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31.4%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15.6%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12.3%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12.1%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31.0%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20.9%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21.6%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16.2%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16.2%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OT4 Energia sostenibile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15.1%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14.9%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20.2%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14.5%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19.0%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8.5%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22.9%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25.3%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17.3%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OT5 Clima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OT6 Tutela ambiente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11.0%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15.8%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15.5%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21.4%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13.0%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19.9%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12.6%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10.2%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16.4%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OT7 Mobilità sostenibile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8.1%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6.7%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14.9%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9.5%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OT8 Occupazione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OT9 Inclusione sociale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12.9%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3.2%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5.8%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OT10 Istruzione e formazione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3.2%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OT11 Capacità istituzionale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1.7%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0.7%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2.1%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2.5%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1.3%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Assistenza Tecnica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2.9%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TOTALE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100.0%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266" name="Rectangle 450"/>
          <p:cNvSpPr>
            <a:spLocks/>
          </p:cNvSpPr>
          <p:nvPr/>
        </p:nvSpPr>
        <p:spPr bwMode="auto">
          <a:xfrm>
            <a:off x="168917" y="1228447"/>
            <a:ext cx="9940044" cy="394004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7937" tIns="57937" rIns="57937" bIns="57937" anchor="ctr">
            <a:spAutoFit/>
          </a:bodyPr>
          <a:lstStyle/>
          <a:p>
            <a:r>
              <a:rPr lang="it-IT" i="1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POR FESR 2014-2020:  allocazioni per OT  e Regione (valori percentuali)</a:t>
            </a:r>
            <a:endParaRPr lang="it-IT">
              <a:solidFill>
                <a:srgbClr val="005493"/>
              </a:solidFill>
            </a:endParaRPr>
          </a:p>
        </p:txBody>
      </p:sp>
      <p:sp>
        <p:nvSpPr>
          <p:cNvPr id="35267" name="Rectangle 451"/>
          <p:cNvSpPr>
            <a:spLocks/>
          </p:cNvSpPr>
          <p:nvPr/>
        </p:nvSpPr>
        <p:spPr bwMode="auto">
          <a:xfrm>
            <a:off x="178197" y="6761709"/>
            <a:ext cx="8283827" cy="351528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2144" tIns="52144" rIns="52144" bIns="52144" anchor="ctr">
            <a:spAutoFit/>
          </a:bodyPr>
          <a:lstStyle/>
          <a:p>
            <a:pPr algn="just"/>
            <a:r>
              <a:rPr lang="it-IT" sz="1600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Fonte: M. </a:t>
            </a:r>
            <a:r>
              <a:rPr lang="it-IT" sz="1600" i="1" dirty="0" err="1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Sabatini</a:t>
            </a:r>
            <a:r>
              <a:rPr lang="it-IT" sz="1600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(2015) su documenti ufficiali e bozze POR FESR 2014-2020.</a:t>
            </a:r>
            <a:endParaRPr lang="it-IT" sz="1600" dirty="0">
              <a:solidFill>
                <a:srgbClr val="005493"/>
              </a:solidFill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1" y="363985"/>
            <a:ext cx="10689957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nuovo ciclo di programmazione 2014-2020: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una prima valutazione dei POR per concentrazione</a:t>
            </a:r>
            <a:endParaRPr lang="it-IT" sz="2300" dirty="0"/>
          </a:p>
        </p:txBody>
      </p:sp>
      <p:pic>
        <p:nvPicPr>
          <p:cNvPr id="35842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pic>
        <p:nvPicPr>
          <p:cNvPr id="35845" name="Picture 5" descr="pasted-image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3" y="1741176"/>
            <a:ext cx="10133091" cy="4511306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35846" name="Rectangle 6"/>
          <p:cNvSpPr>
            <a:spLocks/>
          </p:cNvSpPr>
          <p:nvPr/>
        </p:nvSpPr>
        <p:spPr bwMode="auto">
          <a:xfrm>
            <a:off x="168917" y="1228447"/>
            <a:ext cx="9940044" cy="394004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7937" tIns="57937" rIns="57937" bIns="57937" anchor="ctr">
            <a:spAutoFit/>
          </a:bodyPr>
          <a:lstStyle/>
          <a:p>
            <a:r>
              <a:rPr lang="it-IT" i="1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Indice di concentrazione degli interventi*</a:t>
            </a:r>
            <a:endParaRPr lang="it-IT">
              <a:solidFill>
                <a:srgbClr val="005493"/>
              </a:solidFill>
            </a:endParaRPr>
          </a:p>
        </p:txBody>
      </p:sp>
      <p:sp>
        <p:nvSpPr>
          <p:cNvPr id="35847" name="Rectangle 7"/>
          <p:cNvSpPr>
            <a:spLocks/>
          </p:cNvSpPr>
          <p:nvPr/>
        </p:nvSpPr>
        <p:spPr bwMode="auto">
          <a:xfrm>
            <a:off x="74249" y="6849206"/>
            <a:ext cx="8283827" cy="351528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2144" tIns="52144" rIns="52144" bIns="52144" anchor="ctr">
            <a:spAutoFit/>
          </a:bodyPr>
          <a:lstStyle/>
          <a:p>
            <a:pPr algn="just"/>
            <a:r>
              <a:rPr lang="it-IT" sz="1600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Fonte: M. </a:t>
            </a:r>
            <a:r>
              <a:rPr lang="it-IT" sz="1600" i="1" dirty="0" err="1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Sabatini</a:t>
            </a:r>
            <a:r>
              <a:rPr lang="it-IT" sz="1600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(2015) su documenti ufficiali e bozze POR FESR 2014-2020.</a:t>
            </a:r>
            <a:endParaRPr lang="it-IT" sz="1600" dirty="0">
              <a:solidFill>
                <a:srgbClr val="005493"/>
              </a:solidFill>
            </a:endParaRPr>
          </a:p>
        </p:txBody>
      </p:sp>
      <p:sp>
        <p:nvSpPr>
          <p:cNvPr id="35848" name="Rectangle 8"/>
          <p:cNvSpPr>
            <a:spLocks/>
          </p:cNvSpPr>
          <p:nvPr/>
        </p:nvSpPr>
        <p:spPr bwMode="auto">
          <a:xfrm>
            <a:off x="74249" y="6219233"/>
            <a:ext cx="9424593" cy="597749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2144" tIns="52144" rIns="52144" bIns="52144" anchor="ctr">
            <a:spAutoFit/>
          </a:bodyPr>
          <a:lstStyle/>
          <a:p>
            <a:pPr algn="just"/>
            <a:r>
              <a:rPr lang="it-IT" sz="1600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* </a:t>
            </a:r>
            <a:r>
              <a:rPr lang="it-IT" sz="1600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valore indica la % di risorse del POR allocata in categorie di intervento con dotazione superiore al 5% del valore del POR.</a:t>
            </a:r>
            <a:endParaRPr lang="it-IT" sz="1600" dirty="0">
              <a:solidFill>
                <a:srgbClr val="005493"/>
              </a:solidFill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1" y="363985"/>
            <a:ext cx="10689957" cy="81319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nuovo ciclo di programmazione 2014-2020</a:t>
            </a:r>
          </a:p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luci e ombre tra innovazioni e continuità</a:t>
            </a:r>
            <a:endParaRPr lang="it-IT" sz="2300" dirty="0"/>
          </a:p>
        </p:txBody>
      </p:sp>
      <p:pic>
        <p:nvPicPr>
          <p:cNvPr id="36866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36868" name="Rectangle 4"/>
          <p:cNvSpPr>
            <a:spLocks/>
          </p:cNvSpPr>
          <p:nvPr/>
        </p:nvSpPr>
        <p:spPr bwMode="auto">
          <a:xfrm>
            <a:off x="499324" y="1219698"/>
            <a:ext cx="9691311" cy="542368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L’</a:t>
            </a:r>
            <a:r>
              <a:rPr lang="it-IT" i="1" dirty="0">
                <a:solidFill>
                  <a:srgbClr val="005493"/>
                </a:solidFill>
              </a:rPr>
              <a:t>Accordo di Partenariato</a:t>
            </a:r>
            <a:r>
              <a:rPr lang="it-IT" dirty="0">
                <a:solidFill>
                  <a:srgbClr val="005493"/>
                </a:solidFill>
              </a:rPr>
              <a:t>, nonostante gli sforzi di orientamento verso i risultati, </a:t>
            </a:r>
            <a:r>
              <a:rPr lang="it-IT" i="1" dirty="0">
                <a:solidFill>
                  <a:srgbClr val="005493"/>
                </a:solidFill>
              </a:rPr>
              <a:t>non sembra offrire significative innovazioni sul piano della qualità della programmazione</a:t>
            </a:r>
            <a:r>
              <a:rPr lang="it-IT" dirty="0">
                <a:solidFill>
                  <a:srgbClr val="005493"/>
                </a:solidFill>
              </a:rPr>
              <a:t>: non emergono chiare strategie di sviluppo (si perde il legame con il FSC). I Programmi operativi nella gran parte continuano ad essere documenti burocratici più che Piani di sviluppo.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Le azioni per perseguirle to</a:t>
            </a:r>
            <a:r>
              <a:rPr lang="it-IT" i="1" dirty="0">
                <a:solidFill>
                  <a:srgbClr val="005493"/>
                </a:solidFill>
              </a:rPr>
              <a:t>rnano ad essere caratterizzate da una certa frammentarietà</a:t>
            </a:r>
            <a:r>
              <a:rPr lang="it-IT" dirty="0">
                <a:solidFill>
                  <a:srgbClr val="005493"/>
                </a:solidFill>
              </a:rPr>
              <a:t>. Il problema risale agli stessi indirizzi comunitari, ma risulta discutibile il passaggio, nelle fasi di elaborazione dell'Accordo di partenariato, dalla previsione di 50 azioni a fine 2013, alle oltre 300 che si contano nella versione finale approvata a fine 2014.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b="1" dirty="0">
                <a:solidFill>
                  <a:srgbClr val="005493"/>
                </a:solidFill>
              </a:rPr>
              <a:t>Discutibile la riduzione del </a:t>
            </a:r>
            <a:r>
              <a:rPr lang="it-IT" b="1" i="1" dirty="0">
                <a:solidFill>
                  <a:srgbClr val="005493"/>
                </a:solidFill>
              </a:rPr>
              <a:t>cofinanziamento</a:t>
            </a:r>
            <a:r>
              <a:rPr lang="it-IT" b="1" dirty="0">
                <a:solidFill>
                  <a:srgbClr val="005493"/>
                </a:solidFill>
              </a:rPr>
              <a:t> nazionale</a:t>
            </a:r>
            <a:r>
              <a:rPr lang="it-IT" dirty="0">
                <a:solidFill>
                  <a:srgbClr val="005493"/>
                </a:solidFill>
              </a:rPr>
              <a:t> per alcune “regioni meno sviluppate” (dal 50% al 25%) </a:t>
            </a:r>
            <a:r>
              <a:rPr lang="it-IT" b="1" dirty="0">
                <a:solidFill>
                  <a:srgbClr val="005493"/>
                </a:solidFill>
              </a:rPr>
              <a:t>paradossalmente proprio quando diventa possibile escludere il cofinanziamento dal computo del Patto di stabilità</a:t>
            </a:r>
            <a:r>
              <a:rPr lang="it-IT" dirty="0">
                <a:solidFill>
                  <a:srgbClr val="005493"/>
                </a:solidFill>
              </a:rPr>
              <a:t>. Trasformazione meccanismo da emergenziale a strutturale. Rischio “dirottamento” risorse (come nel caso del PAC).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i="1" dirty="0">
                <a:solidFill>
                  <a:srgbClr val="005493"/>
                </a:solidFill>
              </a:rPr>
              <a:t>Giudizio</a:t>
            </a:r>
            <a:r>
              <a:rPr lang="it-IT" dirty="0">
                <a:solidFill>
                  <a:srgbClr val="005493"/>
                </a:solidFill>
              </a:rPr>
              <a:t>: innovazioni positive, soprattutto nella </a:t>
            </a:r>
            <a:r>
              <a:rPr lang="it-IT" i="1" dirty="0" err="1">
                <a:solidFill>
                  <a:srgbClr val="005493"/>
                </a:solidFill>
              </a:rPr>
              <a:t>governance</a:t>
            </a:r>
            <a:r>
              <a:rPr lang="it-IT" dirty="0">
                <a:solidFill>
                  <a:srgbClr val="005493"/>
                </a:solidFill>
              </a:rPr>
              <a:t>, ma minore “strategicità” e “unitarietà”. </a:t>
            </a:r>
            <a:r>
              <a:rPr lang="it-IT" b="1" i="1" dirty="0">
                <a:solidFill>
                  <a:srgbClr val="005493"/>
                </a:solidFill>
              </a:rPr>
              <a:t>Serviva più discontinuità.  </a:t>
            </a:r>
            <a:endParaRPr lang="it-IT" dirty="0">
              <a:solidFill>
                <a:srgbClr val="005493"/>
              </a:solidFill>
            </a:endParaRP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411234"/>
            <a:ext cx="10691813" cy="659304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b="1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nuovo ciclo  di programmazione 2014-2020</a:t>
            </a:r>
          </a:p>
          <a:p>
            <a:pPr algn="ctr"/>
            <a:r>
              <a:rPr lang="it-IT" b="1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L’Agenzia per la coesione territoriale</a:t>
            </a:r>
            <a:endParaRPr lang="it-IT"/>
          </a:p>
        </p:txBody>
      </p:sp>
      <p:pic>
        <p:nvPicPr>
          <p:cNvPr id="37890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37892" name="Rectangle 4"/>
          <p:cNvSpPr>
            <a:spLocks/>
          </p:cNvSpPr>
          <p:nvPr/>
        </p:nvSpPr>
        <p:spPr bwMode="auto">
          <a:xfrm>
            <a:off x="499324" y="1457688"/>
            <a:ext cx="9691311" cy="5386752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427288" indent="-427288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sz="2200" dirty="0">
                <a:solidFill>
                  <a:srgbClr val="005493"/>
                </a:solidFill>
              </a:rPr>
              <a:t>Nuova </a:t>
            </a:r>
            <a:r>
              <a:rPr lang="it-IT" sz="2200" i="1" dirty="0" err="1">
                <a:solidFill>
                  <a:srgbClr val="005493"/>
                </a:solidFill>
              </a:rPr>
              <a:t>governance</a:t>
            </a:r>
            <a:r>
              <a:rPr lang="it-IT" sz="2200" i="1" dirty="0">
                <a:solidFill>
                  <a:srgbClr val="005493"/>
                </a:solidFill>
              </a:rPr>
              <a:t> </a:t>
            </a:r>
            <a:r>
              <a:rPr lang="it-IT" sz="2200" dirty="0">
                <a:solidFill>
                  <a:srgbClr val="005493"/>
                </a:solidFill>
              </a:rPr>
              <a:t>della coesione - con l’istituzione dell’</a:t>
            </a:r>
            <a:r>
              <a:rPr lang="it-IT" sz="2200" i="1" dirty="0">
                <a:solidFill>
                  <a:srgbClr val="005493"/>
                </a:solidFill>
              </a:rPr>
              <a:t>Agenzia per la Coesione territoriale -</a:t>
            </a:r>
            <a:r>
              <a:rPr lang="it-IT" sz="2200" dirty="0">
                <a:solidFill>
                  <a:srgbClr val="005493"/>
                </a:solidFill>
              </a:rPr>
              <a:t> per migliorare la </a:t>
            </a:r>
            <a:r>
              <a:rPr lang="it-IT" sz="2200" i="1" dirty="0">
                <a:solidFill>
                  <a:srgbClr val="005493"/>
                </a:solidFill>
              </a:rPr>
              <a:t>performance</a:t>
            </a:r>
            <a:r>
              <a:rPr lang="it-IT" sz="2200" dirty="0">
                <a:solidFill>
                  <a:srgbClr val="005493"/>
                </a:solidFill>
              </a:rPr>
              <a:t> della politica.</a:t>
            </a:r>
          </a:p>
          <a:p>
            <a:pPr marL="427288" indent="-427288" algn="just">
              <a:lnSpc>
                <a:spcPct val="120000"/>
              </a:lnSpc>
              <a:buFont typeface="Wingdings" pitchFamily="2" charset="2"/>
              <a:buChar char="Ø"/>
            </a:pPr>
            <a:endParaRPr lang="it-IT" sz="1600" i="1" dirty="0">
              <a:solidFill>
                <a:srgbClr val="005493"/>
              </a:solidFill>
            </a:endParaRPr>
          </a:p>
          <a:p>
            <a:pPr marL="427288" indent="-427288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sz="2200" b="1" dirty="0">
                <a:solidFill>
                  <a:srgbClr val="005493"/>
                </a:solidFill>
              </a:rPr>
              <a:t>Innovazione positiva</a:t>
            </a:r>
            <a:r>
              <a:rPr lang="it-IT" sz="2200" dirty="0">
                <a:solidFill>
                  <a:srgbClr val="005493"/>
                </a:solidFill>
              </a:rPr>
              <a:t>, ma </a:t>
            </a:r>
            <a:r>
              <a:rPr lang="it-IT" sz="2200" b="1" dirty="0">
                <a:solidFill>
                  <a:srgbClr val="005493"/>
                </a:solidFill>
              </a:rPr>
              <a:t>nodi irrisolti</a:t>
            </a:r>
            <a:r>
              <a:rPr lang="it-IT" sz="2200" dirty="0">
                <a:solidFill>
                  <a:srgbClr val="005493"/>
                </a:solidFill>
              </a:rPr>
              <a:t>: </a:t>
            </a:r>
          </a:p>
          <a:p>
            <a:pPr marL="1164180" lvl="1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sz="2200" i="1" dirty="0" err="1">
                <a:solidFill>
                  <a:srgbClr val="005493"/>
                </a:solidFill>
              </a:rPr>
              <a:t>mission</a:t>
            </a:r>
            <a:r>
              <a:rPr lang="it-IT" sz="2200" i="1" dirty="0">
                <a:solidFill>
                  <a:srgbClr val="005493"/>
                </a:solidFill>
              </a:rPr>
              <a:t>: </a:t>
            </a:r>
            <a:r>
              <a:rPr lang="it-IT" sz="2200" dirty="0">
                <a:solidFill>
                  <a:srgbClr val="005493"/>
                </a:solidFill>
              </a:rPr>
              <a:t>attribuzioni troppo ampie e troppo limitate;</a:t>
            </a:r>
          </a:p>
          <a:p>
            <a:pPr marL="1164180" lvl="1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sz="2200" i="1" dirty="0">
                <a:solidFill>
                  <a:srgbClr val="005493"/>
                </a:solidFill>
              </a:rPr>
              <a:t>compatibilità </a:t>
            </a:r>
            <a:r>
              <a:rPr lang="it-IT" sz="2200" dirty="0">
                <a:solidFill>
                  <a:srgbClr val="005493"/>
                </a:solidFill>
              </a:rPr>
              <a:t>tra obiettivi e risorse (anche umane) per perseguirli: di particolare importanza sarebbe il supporto all’assistenza tecnica e all’esecuzione dei poteri sostitutivi;</a:t>
            </a:r>
          </a:p>
          <a:p>
            <a:pPr marL="1164180" lvl="1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sz="2200" i="1" dirty="0">
                <a:solidFill>
                  <a:srgbClr val="005493"/>
                </a:solidFill>
              </a:rPr>
              <a:t>ritardi</a:t>
            </a:r>
            <a:r>
              <a:rPr lang="it-IT" sz="2200" dirty="0">
                <a:solidFill>
                  <a:srgbClr val="005493"/>
                </a:solidFill>
              </a:rPr>
              <a:t>: non ancora pienamente operativa, ha già mancato di svolgere la funzione di coordinamento strategico sui nuovi programmi e in chiusura vecchio ciclo;</a:t>
            </a:r>
          </a:p>
          <a:p>
            <a:pPr marL="1164180" lvl="1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sz="2200" i="1" dirty="0">
                <a:solidFill>
                  <a:srgbClr val="005493"/>
                </a:solidFill>
              </a:rPr>
              <a:t>sovrapposizioni</a:t>
            </a:r>
            <a:r>
              <a:rPr lang="it-IT" sz="2200" dirty="0">
                <a:solidFill>
                  <a:srgbClr val="005493"/>
                </a:solidFill>
              </a:rPr>
              <a:t> con una “costellazione” di soggetti tecnico-amministrativi, in mancanza di un’autorità politica di riferimento.</a:t>
            </a:r>
            <a:endParaRPr lang="it-IT" sz="2200" i="1" dirty="0">
              <a:solidFill>
                <a:srgbClr val="005493"/>
              </a:solidFill>
            </a:endParaRP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484730"/>
            <a:ext cx="10691813" cy="459249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</a:t>
            </a:r>
            <a:r>
              <a:rPr lang="it-IT" sz="2300" b="1" dirty="0" err="1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Masterplan</a:t>
            </a:r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per il Mezzogiorno</a:t>
            </a:r>
          </a:p>
        </p:txBody>
      </p:sp>
      <p:pic>
        <p:nvPicPr>
          <p:cNvPr id="44034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44036" name="Rectangle 4"/>
          <p:cNvSpPr>
            <a:spLocks/>
          </p:cNvSpPr>
          <p:nvPr/>
        </p:nvSpPr>
        <p:spPr bwMode="auto">
          <a:xfrm>
            <a:off x="499324" y="1125202"/>
            <a:ext cx="9691311" cy="5756084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4 novembre 2015 sono state presentate le “linee guida” che, al di là dell’impostazione (echi dell’</a:t>
            </a:r>
            <a:r>
              <a:rPr lang="it-IT" dirty="0" err="1">
                <a:solidFill>
                  <a:srgbClr val="005493"/>
                </a:solidFill>
              </a:rPr>
              <a:t>autopropulisvità</a:t>
            </a:r>
            <a:r>
              <a:rPr lang="it-IT" dirty="0">
                <a:solidFill>
                  <a:srgbClr val="005493"/>
                </a:solidFill>
              </a:rPr>
              <a:t>), rappresentano un positivo insieme di </a:t>
            </a:r>
            <a:r>
              <a:rPr lang="it-IT" i="1" dirty="0">
                <a:solidFill>
                  <a:srgbClr val="005493"/>
                </a:solidFill>
              </a:rPr>
              <a:t>propositi per lo sviluppo</a:t>
            </a:r>
            <a:r>
              <a:rPr lang="it-IT" dirty="0">
                <a:solidFill>
                  <a:srgbClr val="005493"/>
                </a:solidFill>
              </a:rPr>
              <a:t>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Le </a:t>
            </a:r>
            <a:r>
              <a:rPr lang="it-IT" i="1" dirty="0">
                <a:solidFill>
                  <a:srgbClr val="005493"/>
                </a:solidFill>
              </a:rPr>
              <a:t>risorse disponibili </a:t>
            </a:r>
            <a:r>
              <a:rPr lang="it-IT" dirty="0">
                <a:solidFill>
                  <a:srgbClr val="005493"/>
                </a:solidFill>
              </a:rPr>
              <a:t>sono quelle della coesione europea e nazionale (disponibilità di 95 </a:t>
            </a:r>
            <a:r>
              <a:rPr lang="it-IT" dirty="0" err="1">
                <a:solidFill>
                  <a:srgbClr val="005493"/>
                </a:solidFill>
              </a:rPr>
              <a:t>mld</a:t>
            </a:r>
            <a:r>
              <a:rPr lang="it-IT" dirty="0">
                <a:solidFill>
                  <a:srgbClr val="005493"/>
                </a:solidFill>
              </a:rPr>
              <a:t> di euro, da verificare). La sfida è l’</a:t>
            </a:r>
            <a:r>
              <a:rPr lang="it-IT" dirty="0" err="1">
                <a:solidFill>
                  <a:srgbClr val="005493"/>
                </a:solidFill>
              </a:rPr>
              <a:t>addizionalità</a:t>
            </a:r>
            <a:r>
              <a:rPr lang="it-IT" dirty="0">
                <a:solidFill>
                  <a:srgbClr val="005493"/>
                </a:solidFill>
              </a:rPr>
              <a:t>.</a:t>
            </a:r>
            <a:endParaRPr lang="it-IT" i="1" dirty="0">
              <a:solidFill>
                <a:srgbClr val="005493"/>
              </a:solidFill>
            </a:endParaRP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i="1" dirty="0">
                <a:solidFill>
                  <a:srgbClr val="005493"/>
                </a:solidFill>
              </a:rPr>
              <a:t>Le aree di intervento </a:t>
            </a:r>
            <a:r>
              <a:rPr lang="it-IT" dirty="0">
                <a:solidFill>
                  <a:srgbClr val="005493"/>
                </a:solidFill>
              </a:rPr>
              <a:t>sono quelle condivise:  aree di industrializzazione o reindustrializzazione, bonifiche e tutela ambientale, agricoltura e industria agroalimentare, turismo e attrattori culturali, servizi e logistica, infrastrutture e servizi di pubblica utilità.</a:t>
            </a:r>
            <a:endParaRPr lang="it-IT" i="1" dirty="0">
              <a:solidFill>
                <a:srgbClr val="005493"/>
              </a:solidFill>
            </a:endParaRP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i="1" dirty="0">
                <a:solidFill>
                  <a:srgbClr val="005493"/>
                </a:solidFill>
              </a:rPr>
              <a:t>Gli strumenti </a:t>
            </a:r>
            <a:r>
              <a:rPr lang="it-IT" dirty="0">
                <a:solidFill>
                  <a:srgbClr val="005493"/>
                </a:solidFill>
              </a:rPr>
              <a:t>sono 16 Patti per il Sud, uno per ognuna delle 8 Regioni meridionali e uno per ognuna delle 8 Città Metropolitane (Napoli, Bari, Taranto, Reggio Calabria, Messina, Catania, Palermo, Cagliari).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Per esprimere un </a:t>
            </a:r>
            <a:r>
              <a:rPr lang="it-IT" i="1" dirty="0">
                <a:solidFill>
                  <a:srgbClr val="005493"/>
                </a:solidFill>
              </a:rPr>
              <a:t>giudizio</a:t>
            </a:r>
            <a:r>
              <a:rPr lang="it-IT" dirty="0">
                <a:solidFill>
                  <a:srgbClr val="005493"/>
                </a:solidFill>
              </a:rPr>
              <a:t>, occorre aspettare i Patti </a:t>
            </a:r>
            <a:r>
              <a:rPr lang="it-IT" dirty="0" smtClean="0">
                <a:solidFill>
                  <a:srgbClr val="005493"/>
                </a:solidFill>
              </a:rPr>
              <a:t>(erano attesi il 1° </a:t>
            </a:r>
            <a:r>
              <a:rPr lang="it-IT" dirty="0">
                <a:solidFill>
                  <a:srgbClr val="005493"/>
                </a:solidFill>
              </a:rPr>
              <a:t>gennaio 2016). Intanto va detto che </a:t>
            </a:r>
            <a:r>
              <a:rPr lang="it-IT" i="1" dirty="0">
                <a:solidFill>
                  <a:srgbClr val="005493"/>
                </a:solidFill>
              </a:rPr>
              <a:t>serviva</a:t>
            </a:r>
            <a:r>
              <a:rPr lang="it-IT" dirty="0">
                <a:solidFill>
                  <a:srgbClr val="005493"/>
                </a:solidFill>
              </a:rPr>
              <a:t> a superare limiti della programmazione.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i="1" dirty="0">
                <a:solidFill>
                  <a:srgbClr val="005493"/>
                </a:solidFill>
              </a:rPr>
              <a:t>L’auspicio</a:t>
            </a:r>
            <a:r>
              <a:rPr lang="it-IT" dirty="0">
                <a:solidFill>
                  <a:srgbClr val="005493"/>
                </a:solidFill>
              </a:rPr>
              <a:t> è che compiano un salto di qualità nella programmazione (rispetto ai programmi operativi) e nei meccanismi di </a:t>
            </a:r>
            <a:r>
              <a:rPr lang="it-IT" dirty="0" err="1">
                <a:solidFill>
                  <a:srgbClr val="005493"/>
                </a:solidFill>
              </a:rPr>
              <a:t>governance</a:t>
            </a:r>
            <a:r>
              <a:rPr lang="it-IT" dirty="0">
                <a:solidFill>
                  <a:srgbClr val="005493"/>
                </a:solidFill>
              </a:rPr>
              <a:t> (cogenza degli impegni e sussidiarietà verticale).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411234"/>
            <a:ext cx="10691813" cy="659304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b="1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La responsabilità dello Stato: </a:t>
            </a:r>
          </a:p>
          <a:p>
            <a:pPr algn="ctr"/>
            <a:r>
              <a:rPr lang="it-IT" b="1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la necessità di maggiore cogenza degli impegni</a:t>
            </a:r>
            <a:endParaRPr lang="it-IT"/>
          </a:p>
        </p:txBody>
      </p:sp>
      <p:pic>
        <p:nvPicPr>
          <p:cNvPr id="41986" name="Picture 2" descr="Marchio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graphicFrame>
        <p:nvGraphicFramePr>
          <p:cNvPr id="41989" name="Group 5"/>
          <p:cNvGraphicFramePr>
            <a:graphicFrameLocks noGrp="1"/>
          </p:cNvGraphicFramePr>
          <p:nvPr/>
        </p:nvGraphicFramePr>
        <p:xfrm>
          <a:off x="89099" y="1770924"/>
          <a:ext cx="10506191" cy="4119326"/>
        </p:xfrm>
        <a:graphic>
          <a:graphicData uri="http://schemas.openxmlformats.org/drawingml/2006/table">
            <a:tbl>
              <a:tblPr/>
              <a:tblGrid>
                <a:gridCol w="1692870"/>
                <a:gridCol w="859429"/>
                <a:gridCol w="1128580"/>
                <a:gridCol w="1158280"/>
                <a:gridCol w="1063612"/>
                <a:gridCol w="1158280"/>
                <a:gridCol w="1158280"/>
                <a:gridCol w="1128580"/>
                <a:gridCol w="1158280"/>
              </a:tblGrid>
              <a:tr h="1797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CIS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Attuatore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(A) Costo totale finanziato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(B) Costo realizzato previsto al 2014 (dato contrattuale CIS)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(C) Costo realizzato effettivo al 2014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(D=C/A)
% Costo realizzato effettivo su costo totale al 2014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(E) CR previsto contrattualmente nel 2014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(F) Costo realizzato nel 2014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(G = F/E)
% Costo realizzato nel 2014 su previsto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</a:tr>
              <a:tr h="335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5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NA-Ba-LE / Ta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RFI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3,532.0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815.0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553.9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226.0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77.4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5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Sa _ RC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RFI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504.0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261.5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129.3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26%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143.0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53.2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5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ME - Ct - Pa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RFI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2,426.0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1,122.0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975.9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140.5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42.7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30%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5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SS - Ol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ANAS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930.7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443.8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81.7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9%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354.8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62.3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18%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5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Totale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7,392.7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2,642.3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1,740.8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24%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864.3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235.6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493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27%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ea typeface="+mn-ea" charset="0"/>
                        <a:cs typeface="+mn-ea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6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5493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74249" marR="74249" marT="0" marB="0" anchor="ctr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93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2223" name="Rectangle 239"/>
          <p:cNvSpPr>
            <a:spLocks/>
          </p:cNvSpPr>
          <p:nvPr/>
        </p:nvSpPr>
        <p:spPr bwMode="auto">
          <a:xfrm>
            <a:off x="87243" y="1326443"/>
            <a:ext cx="9940044" cy="405983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7937" tIns="57937" rIns="57937" bIns="57937" anchor="ctr">
            <a:spAutoFit/>
          </a:bodyPr>
          <a:lstStyle/>
          <a:p>
            <a:r>
              <a:rPr lang="it-IT" sz="1900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Il caso dei Contratti Istituzionali di Sviluppo nel Mezzogiorno</a:t>
            </a:r>
            <a:endParaRPr lang="it-IT" sz="1900" dirty="0">
              <a:solidFill>
                <a:srgbClr val="005493"/>
              </a:solidFill>
            </a:endParaRPr>
          </a:p>
        </p:txBody>
      </p:sp>
      <p:sp>
        <p:nvSpPr>
          <p:cNvPr id="42224" name="Rectangle 240"/>
          <p:cNvSpPr>
            <a:spLocks/>
          </p:cNvSpPr>
          <p:nvPr/>
        </p:nvSpPr>
        <p:spPr bwMode="auto">
          <a:xfrm>
            <a:off x="74249" y="5809750"/>
            <a:ext cx="7525608" cy="351528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2144" tIns="52144" rIns="52144" bIns="52144" anchor="ctr">
            <a:spAutoFit/>
          </a:bodyPr>
          <a:lstStyle/>
          <a:p>
            <a:pPr algn="just"/>
            <a:r>
              <a:rPr lang="it-IT" sz="1600" i="1" dirty="0">
                <a:solidFill>
                  <a:srgbClr val="005493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Fonte: DEF, 2015 su Unità di verifica degli Investimenti pubblici (UVER)</a:t>
            </a:r>
            <a:endParaRPr lang="it-IT" sz="1600" dirty="0">
              <a:solidFill>
                <a:srgbClr val="005493"/>
              </a:solidFill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445872"/>
            <a:ext cx="10689957" cy="459249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pPr algn="ctr"/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Dall’Italia </a:t>
            </a:r>
            <a:r>
              <a:rPr lang="it-IT" sz="2300" b="1" dirty="0" smtClean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all’Europa: la </a:t>
            </a:r>
            <a:r>
              <a:rPr lang="it-IT" sz="2300" b="1" dirty="0">
                <a:solidFill>
                  <a:srgbClr val="953735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“solitudine” della coesione</a:t>
            </a:r>
            <a:endParaRPr lang="it-IT" sz="2300" dirty="0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41987" name="Picture 3" descr="Marchi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41988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tra crisi e opportunità. Politiche di coesione 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G. Provenzano)</a:t>
            </a:r>
            <a:endParaRPr lang="it-IT" dirty="0">
              <a:solidFill>
                <a:srgbClr val="314697"/>
              </a:solidFill>
            </a:endParaRPr>
          </a:p>
        </p:txBody>
      </p:sp>
      <p:sp>
        <p:nvSpPr>
          <p:cNvPr id="41989" name="Rectangle 5"/>
          <p:cNvSpPr>
            <a:spLocks/>
          </p:cNvSpPr>
          <p:nvPr/>
        </p:nvSpPr>
        <p:spPr bwMode="auto">
          <a:xfrm>
            <a:off x="553915" y="993632"/>
            <a:ext cx="9691311" cy="6374975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2144" tIns="52144" rIns="52144" bIns="52144">
            <a:spAutoFit/>
          </a:bodyPr>
          <a:lstStyle/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 smtClean="0">
                <a:solidFill>
                  <a:srgbClr val="005493"/>
                </a:solidFill>
              </a:rPr>
              <a:t>Alcune ragioni di insuccesso della coesione risalgono all’impostazione che ne viene data a Bruxelles. </a:t>
            </a:r>
            <a:r>
              <a:rPr lang="it-IT" dirty="0" smtClean="0">
                <a:solidFill>
                  <a:srgbClr val="005493"/>
                </a:solidFill>
              </a:rPr>
              <a:t>Il </a:t>
            </a:r>
            <a:r>
              <a:rPr lang="it-IT" dirty="0" smtClean="0">
                <a:solidFill>
                  <a:srgbClr val="005493"/>
                </a:solidFill>
              </a:rPr>
              <a:t>forte potenziamento, ad esempio, della “competitività” e dell’obiettivo “intermedio</a:t>
            </a:r>
            <a:r>
              <a:rPr lang="it-IT" dirty="0" smtClean="0">
                <a:solidFill>
                  <a:srgbClr val="005493"/>
                </a:solidFill>
              </a:rPr>
              <a:t>”, è </a:t>
            </a:r>
            <a:r>
              <a:rPr lang="it-IT" i="1" dirty="0" smtClean="0">
                <a:solidFill>
                  <a:srgbClr val="005493"/>
                </a:solidFill>
              </a:rPr>
              <a:t>scarsamente </a:t>
            </a:r>
            <a:r>
              <a:rPr lang="it-IT" i="1" dirty="0" smtClean="0">
                <a:solidFill>
                  <a:srgbClr val="005493"/>
                </a:solidFill>
              </a:rPr>
              <a:t>compatibile con i Trattati e le ragioni stesse della coesione.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 smtClean="0">
                <a:solidFill>
                  <a:srgbClr val="005493"/>
                </a:solidFill>
              </a:rPr>
              <a:t>La “solitudine” sul piano finanziario. La </a:t>
            </a:r>
            <a:r>
              <a:rPr lang="it-IT" dirty="0" err="1" smtClean="0">
                <a:solidFill>
                  <a:srgbClr val="005493"/>
                </a:solidFill>
              </a:rPr>
              <a:t>VI</a:t>
            </a:r>
            <a:r>
              <a:rPr lang="it-IT" dirty="0" smtClean="0">
                <a:solidFill>
                  <a:srgbClr val="005493"/>
                </a:solidFill>
              </a:rPr>
              <a:t> Relazione sulla Coesione ha rivendicato l’importanza dei fondi strutturali nella crisi: ma non si interroga sulla </a:t>
            </a:r>
            <a:r>
              <a:rPr lang="it-IT" i="1" dirty="0" smtClean="0">
                <a:solidFill>
                  <a:srgbClr val="005493"/>
                </a:solidFill>
              </a:rPr>
              <a:t>generale mancanza di </a:t>
            </a:r>
            <a:r>
              <a:rPr lang="it-IT" i="1" dirty="0" err="1" smtClean="0">
                <a:solidFill>
                  <a:srgbClr val="005493"/>
                </a:solidFill>
              </a:rPr>
              <a:t>addizionalità</a:t>
            </a:r>
            <a:r>
              <a:rPr lang="it-IT" i="1" dirty="0" smtClean="0">
                <a:solidFill>
                  <a:srgbClr val="005493"/>
                </a:solidFill>
              </a:rPr>
              <a:t>, requisito indispensabile della politica.</a:t>
            </a:r>
            <a:endParaRPr lang="it-IT" dirty="0" smtClean="0">
              <a:solidFill>
                <a:srgbClr val="005493"/>
              </a:solidFill>
            </a:endParaRP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 smtClean="0">
                <a:solidFill>
                  <a:srgbClr val="005493"/>
                </a:solidFill>
              </a:rPr>
              <a:t>La </a:t>
            </a:r>
            <a:r>
              <a:rPr lang="it-IT" i="1" dirty="0">
                <a:solidFill>
                  <a:srgbClr val="005493"/>
                </a:solidFill>
              </a:rPr>
              <a:t>politica di coesione è sostitutiva soprattutto nei paesi più colpiti dalla crisi </a:t>
            </a:r>
            <a:r>
              <a:rPr lang="it-IT" dirty="0">
                <a:solidFill>
                  <a:srgbClr val="005493"/>
                </a:solidFill>
              </a:rPr>
              <a:t>che, non a caso, </a:t>
            </a:r>
            <a:r>
              <a:rPr lang="it-IT" dirty="0" smtClean="0">
                <a:solidFill>
                  <a:srgbClr val="005493"/>
                </a:solidFill>
              </a:rPr>
              <a:t>colpisce aree deboli dell’Eurozona. Gli </a:t>
            </a:r>
            <a:r>
              <a:rPr lang="it-IT" i="1" dirty="0" smtClean="0">
                <a:solidFill>
                  <a:srgbClr val="005493"/>
                </a:solidFill>
              </a:rPr>
              <a:t>squilibri </a:t>
            </a:r>
            <a:r>
              <a:rPr lang="it-IT" i="1" dirty="0">
                <a:solidFill>
                  <a:srgbClr val="005493"/>
                </a:solidFill>
              </a:rPr>
              <a:t>regionali e asimmetrie sono tornati ad aumentare</a:t>
            </a:r>
            <a:r>
              <a:rPr lang="it-IT" dirty="0">
                <a:solidFill>
                  <a:srgbClr val="005493"/>
                </a:solidFill>
              </a:rPr>
              <a:t>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A livello europeo la politica di coesione vive in </a:t>
            </a:r>
            <a:r>
              <a:rPr lang="it-IT" i="1" dirty="0">
                <a:solidFill>
                  <a:srgbClr val="005493"/>
                </a:solidFill>
              </a:rPr>
              <a:t>una “splendida solitudine”,</a:t>
            </a:r>
            <a:r>
              <a:rPr lang="it-IT" dirty="0">
                <a:solidFill>
                  <a:srgbClr val="005493"/>
                </a:solidFill>
              </a:rPr>
              <a:t> con le sue costruzioni normative, la sua dote finanziaria importante (relativamente al “minimo” bilancio comunitario), i suoi apparati, le sue procedure, le sue teorie. Ma è del tutto </a:t>
            </a:r>
            <a:r>
              <a:rPr lang="it-IT" i="1" dirty="0">
                <a:solidFill>
                  <a:srgbClr val="005493"/>
                </a:solidFill>
              </a:rPr>
              <a:t>slegata da una </a:t>
            </a:r>
            <a:r>
              <a:rPr lang="it-IT" i="1" dirty="0" err="1">
                <a:solidFill>
                  <a:srgbClr val="005493"/>
                </a:solidFill>
              </a:rPr>
              <a:t>governance</a:t>
            </a:r>
            <a:r>
              <a:rPr lang="it-IT" i="1" dirty="0">
                <a:solidFill>
                  <a:srgbClr val="005493"/>
                </a:solidFill>
              </a:rPr>
              <a:t> economica </a:t>
            </a:r>
            <a:r>
              <a:rPr lang="it-IT" i="1" dirty="0" smtClean="0">
                <a:solidFill>
                  <a:srgbClr val="005493"/>
                </a:solidFill>
              </a:rPr>
              <a:t>complessiva</a:t>
            </a:r>
            <a:r>
              <a:rPr lang="it-IT" dirty="0" smtClean="0">
                <a:solidFill>
                  <a:srgbClr val="005493"/>
                </a:solidFill>
              </a:rPr>
              <a:t>. </a:t>
            </a:r>
            <a:endParaRPr lang="it-IT" dirty="0">
              <a:solidFill>
                <a:srgbClr val="005493"/>
              </a:solidFill>
            </a:endParaRP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La </a:t>
            </a:r>
            <a:r>
              <a:rPr lang="it-IT" i="1" dirty="0">
                <a:solidFill>
                  <a:srgbClr val="005493"/>
                </a:solidFill>
              </a:rPr>
              <a:t>beffa</a:t>
            </a:r>
            <a:r>
              <a:rPr lang="it-IT" dirty="0">
                <a:solidFill>
                  <a:srgbClr val="005493"/>
                </a:solidFill>
              </a:rPr>
              <a:t> è che quando si è cercato di stabilire una connessione con la </a:t>
            </a:r>
            <a:r>
              <a:rPr lang="it-IT" i="1" dirty="0" err="1">
                <a:solidFill>
                  <a:srgbClr val="005493"/>
                </a:solidFill>
              </a:rPr>
              <a:t>governance</a:t>
            </a:r>
            <a:r>
              <a:rPr lang="it-IT" dirty="0">
                <a:solidFill>
                  <a:srgbClr val="005493"/>
                </a:solidFill>
              </a:rPr>
              <a:t> economica, lo si è fatto nel modo più discutibile: è il caso delle cosiddette </a:t>
            </a:r>
            <a:r>
              <a:rPr lang="it-IT" i="1" dirty="0">
                <a:solidFill>
                  <a:srgbClr val="005493"/>
                </a:solidFill>
              </a:rPr>
              <a:t>condizionalità macroeconomiche. </a:t>
            </a:r>
          </a:p>
          <a:p>
            <a:pPr marL="642744" indent="-642744" algn="just">
              <a:lnSpc>
                <a:spcPct val="120000"/>
              </a:lnSpc>
              <a:buClr>
                <a:srgbClr val="17375E"/>
              </a:buClr>
              <a:buSzPct val="100000"/>
              <a:buFont typeface="Wingdings" pitchFamily="2" charset="2"/>
              <a:buChar char="Ø"/>
            </a:pPr>
            <a:r>
              <a:rPr lang="it-IT" dirty="0">
                <a:solidFill>
                  <a:srgbClr val="005493"/>
                </a:solidFill>
              </a:rPr>
              <a:t>Il </a:t>
            </a:r>
            <a:r>
              <a:rPr lang="it-IT" i="1" dirty="0">
                <a:solidFill>
                  <a:srgbClr val="005493"/>
                </a:solidFill>
              </a:rPr>
              <a:t>non governo dell’Euro e l’austerità</a:t>
            </a:r>
            <a:r>
              <a:rPr lang="it-IT" dirty="0">
                <a:solidFill>
                  <a:srgbClr val="005493"/>
                </a:solidFill>
              </a:rPr>
              <a:t> rappresentano </a:t>
            </a:r>
            <a:r>
              <a:rPr lang="it-IT" i="1" dirty="0">
                <a:solidFill>
                  <a:srgbClr val="005493"/>
                </a:solidFill>
              </a:rPr>
              <a:t>meccanismi di divergenza molto più potenti e pervasivi</a:t>
            </a:r>
            <a:r>
              <a:rPr lang="it-IT" dirty="0">
                <a:solidFill>
                  <a:srgbClr val="005493"/>
                </a:solidFill>
              </a:rPr>
              <a:t> del potenziale di convergenza attivabile con i fondi strutturali: è da lì che bisogna partire.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sellaDiTesto 11"/>
          <p:cNvSpPr txBox="1">
            <a:spLocks noChangeArrowheads="1"/>
          </p:cNvSpPr>
          <p:nvPr/>
        </p:nvSpPr>
        <p:spPr bwMode="auto">
          <a:xfrm>
            <a:off x="1296537" y="1590586"/>
            <a:ext cx="8611738" cy="7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8" tIns="45715" rIns="91428" bIns="45715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314697"/>
                </a:solidFill>
              </a:rPr>
              <a:t>2014 </a:t>
            </a:r>
            <a:r>
              <a:rPr lang="it-IT" sz="4000" b="1" dirty="0">
                <a:solidFill>
                  <a:srgbClr val="314697"/>
                </a:solidFill>
              </a:rPr>
              <a:t>– </a:t>
            </a:r>
            <a:r>
              <a:rPr lang="it-IT" sz="4000" b="1" dirty="0" smtClean="0">
                <a:solidFill>
                  <a:srgbClr val="314697"/>
                </a:solidFill>
              </a:rPr>
              <a:t>2015 (media trimestri)</a:t>
            </a:r>
            <a:endParaRPr lang="it-IT" sz="4000" b="1" dirty="0">
              <a:solidFill>
                <a:srgbClr val="314697"/>
              </a:solidFill>
            </a:endParaRPr>
          </a:p>
        </p:txBody>
      </p:sp>
      <p:sp>
        <p:nvSpPr>
          <p:cNvPr id="18435" name="CasellaDiTesto 13"/>
          <p:cNvSpPr txBox="1">
            <a:spLocks noChangeArrowheads="1"/>
          </p:cNvSpPr>
          <p:nvPr/>
        </p:nvSpPr>
        <p:spPr bwMode="auto">
          <a:xfrm>
            <a:off x="2071379" y="2339863"/>
            <a:ext cx="6578600" cy="144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5" rIns="91428" bIns="45715">
            <a:spAutoFit/>
          </a:bodyPr>
          <a:lstStyle/>
          <a:p>
            <a:pPr algn="ctr"/>
            <a:r>
              <a:rPr lang="it-IT" sz="4400" b="1" dirty="0">
                <a:solidFill>
                  <a:srgbClr val="FF0000"/>
                </a:solidFill>
              </a:rPr>
              <a:t>+</a:t>
            </a:r>
            <a:r>
              <a:rPr lang="it-IT" sz="4400" b="1" dirty="0" smtClean="0">
                <a:solidFill>
                  <a:srgbClr val="FF0000"/>
                </a:solidFill>
              </a:rPr>
              <a:t> 187.000</a:t>
            </a:r>
            <a:r>
              <a:rPr lang="it-IT" sz="2900" b="1" dirty="0" smtClean="0">
                <a:solidFill>
                  <a:srgbClr val="FF0000"/>
                </a:solidFill>
              </a:rPr>
              <a:t> </a:t>
            </a:r>
            <a:r>
              <a:rPr lang="it-IT" sz="4400" b="1" dirty="0">
                <a:solidFill>
                  <a:srgbClr val="FF0000"/>
                </a:solidFill>
              </a:rPr>
              <a:t>posti di lavoro in Italia</a:t>
            </a:r>
          </a:p>
        </p:txBody>
      </p:sp>
      <p:sp>
        <p:nvSpPr>
          <p:cNvPr id="4" name="Rettangolo 3"/>
          <p:cNvSpPr>
            <a:spLocks/>
          </p:cNvSpPr>
          <p:nvPr/>
        </p:nvSpPr>
        <p:spPr bwMode="auto">
          <a:xfrm>
            <a:off x="527090" y="3989640"/>
            <a:ext cx="2946563" cy="1587333"/>
          </a:xfrm>
          <a:prstGeom prst="rect">
            <a:avLst/>
          </a:prstGeom>
          <a:solidFill>
            <a:srgbClr val="0066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28" tIns="45715" rIns="91428" bIns="45715"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it-IT" sz="3200" b="1" dirty="0" smtClean="0">
                <a:solidFill>
                  <a:srgbClr val="FF0000"/>
                </a:solidFill>
                <a:latin typeface="Arial" charset="0"/>
              </a:rPr>
              <a:t>+101.000</a:t>
            </a:r>
            <a:endParaRPr lang="it-IT" sz="3200" b="1" dirty="0">
              <a:solidFill>
                <a:srgbClr val="FF0000"/>
              </a:solidFill>
              <a:latin typeface="Arial" charset="0"/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it-IT" sz="3200" b="1" dirty="0">
                <a:solidFill>
                  <a:srgbClr val="FF0000"/>
                </a:solidFill>
                <a:latin typeface="Arial" charset="0"/>
              </a:rPr>
              <a:t>al SUD</a:t>
            </a:r>
          </a:p>
        </p:txBody>
      </p:sp>
      <p:sp>
        <p:nvSpPr>
          <p:cNvPr id="5" name="Rettangolo 4"/>
          <p:cNvSpPr>
            <a:spLocks/>
          </p:cNvSpPr>
          <p:nvPr/>
        </p:nvSpPr>
        <p:spPr bwMode="auto">
          <a:xfrm>
            <a:off x="7244105" y="3988003"/>
            <a:ext cx="2946563" cy="1587333"/>
          </a:xfrm>
          <a:prstGeom prst="rect">
            <a:avLst/>
          </a:prstGeom>
          <a:solidFill>
            <a:srgbClr val="0066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28" tIns="45715" rIns="91428" bIns="45715"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it-IT" sz="3200" b="1" dirty="0" smtClean="0">
                <a:solidFill>
                  <a:srgbClr val="FF0000"/>
                </a:solidFill>
                <a:latin typeface="Arial" charset="0"/>
              </a:rPr>
              <a:t>+85.000</a:t>
            </a:r>
            <a:endParaRPr lang="it-IT" sz="3200" b="1" dirty="0">
              <a:solidFill>
                <a:srgbClr val="FF0000"/>
              </a:solidFill>
              <a:latin typeface="Arial" charset="0"/>
            </a:endParaRP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it-IT" sz="3200" b="1" dirty="0">
                <a:solidFill>
                  <a:srgbClr val="FF0000"/>
                </a:solidFill>
                <a:latin typeface="Arial" charset="0"/>
              </a:rPr>
              <a:t>al NORD</a:t>
            </a:r>
          </a:p>
        </p:txBody>
      </p:sp>
      <p:sp>
        <p:nvSpPr>
          <p:cNvPr id="6" name="Rettangolo 5"/>
          <p:cNvSpPr>
            <a:spLocks/>
          </p:cNvSpPr>
          <p:nvPr/>
        </p:nvSpPr>
        <p:spPr bwMode="auto">
          <a:xfrm>
            <a:off x="1336448" y="5906010"/>
            <a:ext cx="1389094" cy="1309550"/>
          </a:xfrm>
          <a:prstGeom prst="rect">
            <a:avLst/>
          </a:prstGeom>
          <a:solidFill>
            <a:srgbClr val="0066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28" tIns="45715" rIns="91428" bIns="45715"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it-IT" sz="2900" b="1" dirty="0" smtClean="0">
                <a:solidFill>
                  <a:srgbClr val="FF0000"/>
                </a:solidFill>
                <a:latin typeface="Arial" charset="0"/>
              </a:rPr>
              <a:t>+1,7% </a:t>
            </a:r>
            <a:endParaRPr lang="it-IT" sz="29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" name="Rettangolo 6"/>
          <p:cNvSpPr>
            <a:spLocks/>
          </p:cNvSpPr>
          <p:nvPr/>
        </p:nvSpPr>
        <p:spPr bwMode="auto">
          <a:xfrm>
            <a:off x="8018878" y="5906010"/>
            <a:ext cx="1389094" cy="1309550"/>
          </a:xfrm>
          <a:prstGeom prst="rect">
            <a:avLst/>
          </a:prstGeom>
          <a:solidFill>
            <a:srgbClr val="0066CC"/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28" tIns="45715" rIns="91428" bIns="45715"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it-IT" sz="2900" b="1" dirty="0">
                <a:solidFill>
                  <a:srgbClr val="FF0000"/>
                </a:solidFill>
                <a:latin typeface="Arial" charset="0"/>
              </a:rPr>
              <a:t>+</a:t>
            </a:r>
            <a:r>
              <a:rPr lang="it-IT" sz="2900" b="1" dirty="0" smtClean="0">
                <a:solidFill>
                  <a:srgbClr val="FF0000"/>
                </a:solidFill>
                <a:latin typeface="Arial" charset="0"/>
              </a:rPr>
              <a:t>0,5% </a:t>
            </a:r>
            <a:endParaRPr lang="it-IT" sz="29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8448" name="Text Box 4"/>
          <p:cNvSpPr txBox="1">
            <a:spLocks noChangeArrowheads="1"/>
          </p:cNvSpPr>
          <p:nvPr/>
        </p:nvSpPr>
        <p:spPr bwMode="auto">
          <a:xfrm>
            <a:off x="508000" y="1178144"/>
            <a:ext cx="10347325" cy="449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4995" rIns="89989" bIns="44995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tabLst>
                <a:tab pos="0" algn="l"/>
                <a:tab pos="447620" algn="l"/>
                <a:tab pos="896828" algn="l"/>
                <a:tab pos="1346034" algn="l"/>
                <a:tab pos="1795241" algn="l"/>
                <a:tab pos="2244447" algn="l"/>
                <a:tab pos="2693655" algn="l"/>
                <a:tab pos="3142861" algn="l"/>
                <a:tab pos="3592069" algn="l"/>
                <a:tab pos="4041275" algn="l"/>
                <a:tab pos="4490483" algn="l"/>
                <a:tab pos="4939689" algn="l"/>
                <a:tab pos="5388897" algn="l"/>
                <a:tab pos="5838103" algn="l"/>
                <a:tab pos="6287311" algn="l"/>
                <a:tab pos="6736517" algn="l"/>
                <a:tab pos="7185725" algn="l"/>
                <a:tab pos="7634931" algn="l"/>
                <a:tab pos="8084138" algn="l"/>
                <a:tab pos="8533344" algn="l"/>
                <a:tab pos="8982552" algn="l"/>
              </a:tabLst>
            </a:pPr>
            <a:r>
              <a:rPr lang="it-IT" sz="2400" b="1" dirty="0" smtClean="0">
                <a:solidFill>
                  <a:srgbClr val="314697"/>
                </a:solidFill>
              </a:rPr>
              <a:t>L’andamento </a:t>
            </a:r>
            <a:r>
              <a:rPr lang="it-IT" sz="2400" b="1" dirty="0">
                <a:solidFill>
                  <a:srgbClr val="314697"/>
                </a:solidFill>
              </a:rPr>
              <a:t>dell’occupazione: variazioni tendenziali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55094" y="246086"/>
            <a:ext cx="9280476" cy="892542"/>
          </a:xfrm>
          <a:prstGeom prst="rect">
            <a:avLst/>
          </a:prstGeom>
          <a:noFill/>
        </p:spPr>
        <p:txBody>
          <a:bodyPr wrap="square" lIns="91428" tIns="45715" rIns="91428" bIns="45715"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L’aumento recente dell’occupazione </a:t>
            </a:r>
            <a:r>
              <a:rPr lang="it-IT" sz="2600" b="1" cap="small" dirty="0">
                <a:solidFill>
                  <a:srgbClr val="FF0000"/>
                </a:solidFill>
              </a:rPr>
              <a:t>si </a:t>
            </a:r>
            <a:r>
              <a:rPr lang="it-IT" sz="2600" b="1" cap="small" dirty="0" smtClean="0">
                <a:solidFill>
                  <a:srgbClr val="FF0000"/>
                </a:solidFill>
              </a:rPr>
              <a:t>registra sopratutto al Sud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  <p:sp>
        <p:nvSpPr>
          <p:cNvPr id="12" name="Rettangolo 11"/>
          <p:cNvSpPr>
            <a:spLocks/>
          </p:cNvSpPr>
          <p:nvPr/>
        </p:nvSpPr>
        <p:spPr bwMode="auto">
          <a:xfrm>
            <a:off x="3925890" y="4003689"/>
            <a:ext cx="2946563" cy="158733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28" tIns="45715" rIns="91428" bIns="45715"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defRPr/>
            </a:pPr>
            <a:r>
              <a:rPr lang="it-IT" sz="2900" b="1" dirty="0" smtClean="0">
                <a:solidFill>
                  <a:srgbClr val="FF0000"/>
                </a:solidFill>
                <a:latin typeface="Arial" charset="0"/>
              </a:rPr>
              <a:t>+25.000 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defRPr/>
            </a:pPr>
            <a:r>
              <a:rPr lang="it-IT" sz="2900" b="1" dirty="0" smtClean="0">
                <a:solidFill>
                  <a:srgbClr val="FF0000"/>
                </a:solidFill>
                <a:latin typeface="Arial" charset="0"/>
              </a:rPr>
              <a:t>in Sicilia</a:t>
            </a:r>
            <a:endParaRPr lang="it-IT" sz="29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3" name="Rettangolo 12"/>
          <p:cNvSpPr>
            <a:spLocks/>
          </p:cNvSpPr>
          <p:nvPr/>
        </p:nvSpPr>
        <p:spPr bwMode="auto">
          <a:xfrm>
            <a:off x="4761194" y="5856416"/>
            <a:ext cx="1389094" cy="13095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28" tIns="45715" rIns="91428" bIns="45715"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defRPr/>
            </a:pPr>
            <a:r>
              <a:rPr lang="it-IT" sz="2900" b="1" dirty="0" smtClean="0">
                <a:solidFill>
                  <a:srgbClr val="FF0000"/>
                </a:solidFill>
                <a:latin typeface="Arial" charset="0"/>
              </a:rPr>
              <a:t>+1,9%</a:t>
            </a:r>
            <a:endParaRPr lang="it-IT" sz="29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16" name="Picture 822" descr="Marchi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7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8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nella crisi. Il depauperamento del capitale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8" name="Text Box 4"/>
          <p:cNvSpPr txBox="1">
            <a:spLocks noChangeArrowheads="1"/>
          </p:cNvSpPr>
          <p:nvPr/>
        </p:nvSpPr>
        <p:spPr bwMode="auto">
          <a:xfrm>
            <a:off x="344488" y="823302"/>
            <a:ext cx="10347325" cy="449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4995" rIns="89989" bIns="44995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tabLst>
                <a:tab pos="0" algn="l"/>
                <a:tab pos="447620" algn="l"/>
                <a:tab pos="896828" algn="l"/>
                <a:tab pos="1346034" algn="l"/>
                <a:tab pos="1795241" algn="l"/>
                <a:tab pos="2244447" algn="l"/>
                <a:tab pos="2693655" algn="l"/>
                <a:tab pos="3142861" algn="l"/>
                <a:tab pos="3592069" algn="l"/>
                <a:tab pos="4041275" algn="l"/>
                <a:tab pos="4490483" algn="l"/>
                <a:tab pos="4939689" algn="l"/>
                <a:tab pos="5388897" algn="l"/>
                <a:tab pos="5838103" algn="l"/>
                <a:tab pos="6287311" algn="l"/>
                <a:tab pos="6736517" algn="l"/>
                <a:tab pos="7185725" algn="l"/>
                <a:tab pos="7634931" algn="l"/>
                <a:tab pos="8084138" algn="l"/>
                <a:tab pos="8533344" algn="l"/>
                <a:tab pos="8982552" algn="l"/>
              </a:tabLst>
            </a:pPr>
            <a:r>
              <a:rPr lang="it-IT" sz="2400" b="1" dirty="0" smtClean="0">
                <a:solidFill>
                  <a:srgbClr val="314697"/>
                </a:solidFill>
              </a:rPr>
              <a:t>Trend andamento dell’occupazione su trimestrali grezzi</a:t>
            </a:r>
            <a:endParaRPr lang="it-IT" sz="2400" b="1" dirty="0">
              <a:solidFill>
                <a:srgbClr val="314697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55094" y="246086"/>
            <a:ext cx="9280476" cy="492432"/>
          </a:xfrm>
          <a:prstGeom prst="rect">
            <a:avLst/>
          </a:prstGeom>
          <a:noFill/>
        </p:spPr>
        <p:txBody>
          <a:bodyPr wrap="square" lIns="91428" tIns="45715" rIns="91428" bIns="45715"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Ma il livello </a:t>
            </a:r>
            <a:r>
              <a:rPr lang="it-IT" sz="2600" b="1" cap="small" dirty="0" err="1" smtClean="0">
                <a:solidFill>
                  <a:srgbClr val="FF0000"/>
                </a:solidFill>
              </a:rPr>
              <a:t>pre-crisi</a:t>
            </a:r>
            <a:r>
              <a:rPr lang="it-IT" sz="2600" b="1" cap="small" dirty="0" smtClean="0">
                <a:solidFill>
                  <a:srgbClr val="FF0000"/>
                </a:solidFill>
              </a:rPr>
              <a:t> è ancora lontano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  <p:graphicFrame>
        <p:nvGraphicFramePr>
          <p:cNvPr id="15" name="Grafico 14"/>
          <p:cNvGraphicFramePr/>
          <p:nvPr/>
        </p:nvGraphicFramePr>
        <p:xfrm>
          <a:off x="232013" y="1487607"/>
          <a:ext cx="10112990" cy="5213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6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7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nella crisi. Il depauperamento del capitale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0" y="633402"/>
            <a:ext cx="10347325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NEET 15-34 anni per area geografica e sesso nel 2014 </a:t>
            </a:r>
            <a:r>
              <a:rPr lang="it-IT" sz="2000" b="1" i="1" dirty="0" smtClean="0">
                <a:solidFill>
                  <a:srgbClr val="314697"/>
                </a:solidFill>
              </a:rPr>
              <a:t>(% su popolazione di età corrispondente)</a:t>
            </a:r>
            <a:endParaRPr lang="it-IT" sz="2000" b="1" i="1" dirty="0">
              <a:solidFill>
                <a:srgbClr val="314697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04080" y="236903"/>
            <a:ext cx="92805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Una condizione senza paragoni in Europa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69" y="1417955"/>
            <a:ext cx="9822180" cy="6141720"/>
          </a:xfrm>
          <a:prstGeom prst="rect">
            <a:avLst/>
          </a:prstGeom>
        </p:spPr>
      </p:pic>
      <p:sp>
        <p:nvSpPr>
          <p:cNvPr id="11" name="Ovale 10"/>
          <p:cNvSpPr/>
          <p:nvPr/>
        </p:nvSpPr>
        <p:spPr bwMode="auto">
          <a:xfrm rot="18699864">
            <a:off x="9144327" y="6736926"/>
            <a:ext cx="800278" cy="42277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Ovale 5"/>
          <p:cNvSpPr/>
          <p:nvPr/>
        </p:nvSpPr>
        <p:spPr bwMode="auto">
          <a:xfrm rot="18699864">
            <a:off x="807818" y="6698257"/>
            <a:ext cx="800278" cy="42277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 rot="18699864">
            <a:off x="8239210" y="6814073"/>
            <a:ext cx="934751" cy="42277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12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3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nella crisi. Il depauperamento del capitale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12159" y="1126676"/>
            <a:ext cx="9932987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rgbClr val="314697"/>
                </a:solidFill>
              </a:rPr>
              <a:t>Distribuzione degli individui per quinto di reddito della famiglia di appartenenza </a:t>
            </a:r>
            <a:r>
              <a:rPr lang="it-IT" sz="2000" b="1" dirty="0">
                <a:solidFill>
                  <a:srgbClr val="314697"/>
                </a:solidFill>
              </a:rPr>
              <a:t>– Anno </a:t>
            </a:r>
            <a:r>
              <a:rPr lang="it-IT" sz="2000" b="1" dirty="0" smtClean="0">
                <a:solidFill>
                  <a:srgbClr val="314697"/>
                </a:solidFill>
              </a:rPr>
              <a:t>2013</a:t>
            </a:r>
            <a:endParaRPr lang="it-IT" sz="2000" b="1" dirty="0">
              <a:solidFill>
                <a:srgbClr val="314697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40711" y="286391"/>
            <a:ext cx="91725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cap="small" dirty="0" smtClean="0">
                <a:solidFill>
                  <a:srgbClr val="FF0000"/>
                </a:solidFill>
              </a:rPr>
              <a:t>Nel centro-Nord, una persona su due si colloca nei due quinti più ricchi. Nel Mezzogiorno oltre il 60% si colloca nei </a:t>
            </a:r>
            <a:r>
              <a:rPr lang="it-IT" sz="2000" b="1" cap="small" smtClean="0">
                <a:solidFill>
                  <a:srgbClr val="FF0000"/>
                </a:solidFill>
              </a:rPr>
              <a:t>due quinti </a:t>
            </a:r>
            <a:r>
              <a:rPr lang="it-IT" sz="2000" b="1" cap="small" dirty="0" smtClean="0">
                <a:solidFill>
                  <a:srgbClr val="FF0000"/>
                </a:solidFill>
              </a:rPr>
              <a:t>più poveri</a:t>
            </a:r>
            <a:endParaRPr lang="it-IT" sz="2000" b="1" cap="small" dirty="0">
              <a:solidFill>
                <a:srgbClr val="FF0000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896" y="1883391"/>
            <a:ext cx="9344501" cy="5370025"/>
          </a:xfrm>
          <a:prstGeom prst="rect">
            <a:avLst/>
          </a:prstGeom>
        </p:spPr>
      </p:pic>
      <p:sp>
        <p:nvSpPr>
          <p:cNvPr id="27656" name="Ovale 16"/>
          <p:cNvSpPr>
            <a:spLocks noChangeArrowheads="1"/>
          </p:cNvSpPr>
          <p:nvPr/>
        </p:nvSpPr>
        <p:spPr bwMode="auto">
          <a:xfrm>
            <a:off x="614339" y="2333476"/>
            <a:ext cx="1465263" cy="4191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sp>
        <p:nvSpPr>
          <p:cNvPr id="27657" name="Ovale 9"/>
          <p:cNvSpPr>
            <a:spLocks noChangeArrowheads="1"/>
          </p:cNvSpPr>
          <p:nvPr/>
        </p:nvSpPr>
        <p:spPr bwMode="auto">
          <a:xfrm>
            <a:off x="982641" y="5938253"/>
            <a:ext cx="1108715" cy="4191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sp>
        <p:nvSpPr>
          <p:cNvPr id="7" name="Ovale 16"/>
          <p:cNvSpPr>
            <a:spLocks noChangeArrowheads="1"/>
          </p:cNvSpPr>
          <p:nvPr/>
        </p:nvSpPr>
        <p:spPr bwMode="auto">
          <a:xfrm>
            <a:off x="630259" y="2813428"/>
            <a:ext cx="1465263" cy="4191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pic>
        <p:nvPicPr>
          <p:cNvPr id="9" name="Picture 822" descr="Marchi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0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nella crisi. Il depauperamento del capitale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04800" y="1042988"/>
            <a:ext cx="10171113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dirty="0" smtClean="0">
                <a:solidFill>
                  <a:srgbClr val="314697"/>
                </a:solidFill>
              </a:rPr>
              <a:t>Individui </a:t>
            </a:r>
            <a:r>
              <a:rPr lang="it-IT" b="1" dirty="0">
                <a:solidFill>
                  <a:srgbClr val="314697"/>
                </a:solidFill>
              </a:rPr>
              <a:t>a rischio di povertà per </a:t>
            </a:r>
            <a:r>
              <a:rPr lang="it-IT" b="1" dirty="0" smtClean="0">
                <a:solidFill>
                  <a:srgbClr val="314697"/>
                </a:solidFill>
              </a:rPr>
              <a:t>Regione </a:t>
            </a:r>
            <a:r>
              <a:rPr lang="it-IT" b="1" dirty="0">
                <a:solidFill>
                  <a:srgbClr val="314697"/>
                </a:solidFill>
              </a:rPr>
              <a:t>- Anno </a:t>
            </a:r>
            <a:r>
              <a:rPr lang="it-IT" b="1" dirty="0" smtClean="0">
                <a:solidFill>
                  <a:srgbClr val="314697"/>
                </a:solidFill>
              </a:rPr>
              <a:t>2013 </a:t>
            </a:r>
            <a:r>
              <a:rPr lang="it-IT" b="1" dirty="0">
                <a:solidFill>
                  <a:srgbClr val="314697"/>
                </a:solidFill>
              </a:rPr>
              <a:t>(in % popolazione residente)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1310" y="138444"/>
            <a:ext cx="10482263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>
            <a:spAutoFit/>
          </a:bodyPr>
          <a:lstStyle/>
          <a:p>
            <a:pPr algn="ctr">
              <a:defRPr/>
            </a:pPr>
            <a:r>
              <a:rPr lang="it-IT" sz="2600" b="1" cap="small" dirty="0">
                <a:solidFill>
                  <a:srgbClr val="FF0000"/>
                </a:solidFill>
              </a:rPr>
              <a:t>Tre volte maggiore nel Sud </a:t>
            </a:r>
          </a:p>
          <a:p>
            <a:pPr algn="ctr">
              <a:defRPr/>
            </a:pPr>
            <a:r>
              <a:rPr lang="it-IT" sz="2600" b="1" cap="small" dirty="0">
                <a:solidFill>
                  <a:srgbClr val="FF0000"/>
                </a:solidFill>
              </a:rPr>
              <a:t>il rischio di povertà rispetto al Centro-Nord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3440" y="1442839"/>
            <a:ext cx="6530340" cy="5875020"/>
          </a:xfrm>
          <a:prstGeom prst="rect">
            <a:avLst/>
          </a:prstGeom>
        </p:spPr>
      </p:pic>
      <p:sp>
        <p:nvSpPr>
          <p:cNvPr id="28677" name="Ovale 9"/>
          <p:cNvSpPr>
            <a:spLocks noChangeArrowheads="1"/>
          </p:cNvSpPr>
          <p:nvPr/>
        </p:nvSpPr>
        <p:spPr bwMode="auto">
          <a:xfrm>
            <a:off x="2929033" y="2252283"/>
            <a:ext cx="1506537" cy="720725"/>
          </a:xfrm>
          <a:prstGeom prst="ellipse">
            <a:avLst/>
          </a:prstGeom>
          <a:noFill/>
          <a:ln w="38100" algn="ctr">
            <a:solidFill>
              <a:srgbClr val="314697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sp>
        <p:nvSpPr>
          <p:cNvPr id="28678" name="Ovale 9"/>
          <p:cNvSpPr>
            <a:spLocks noChangeArrowheads="1"/>
          </p:cNvSpPr>
          <p:nvPr/>
        </p:nvSpPr>
        <p:spPr bwMode="auto">
          <a:xfrm>
            <a:off x="7080770" y="3496268"/>
            <a:ext cx="1585913" cy="625475"/>
          </a:xfrm>
          <a:prstGeom prst="ellipse">
            <a:avLst/>
          </a:prstGeom>
          <a:noFill/>
          <a:ln w="38100" algn="ctr">
            <a:solidFill>
              <a:srgbClr val="314697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sp>
        <p:nvSpPr>
          <p:cNvPr id="8" name="Ovale 9"/>
          <p:cNvSpPr>
            <a:spLocks noChangeArrowheads="1"/>
          </p:cNvSpPr>
          <p:nvPr/>
        </p:nvSpPr>
        <p:spPr bwMode="auto">
          <a:xfrm>
            <a:off x="4653769" y="1857474"/>
            <a:ext cx="1463675" cy="4191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it-IT"/>
          </a:p>
        </p:txBody>
      </p:sp>
      <p:sp>
        <p:nvSpPr>
          <p:cNvPr id="9" name="Freccia in giù 8"/>
          <p:cNvSpPr/>
          <p:nvPr/>
        </p:nvSpPr>
        <p:spPr bwMode="auto">
          <a:xfrm rot="4516156">
            <a:off x="6339157" y="1596367"/>
            <a:ext cx="332775" cy="653143"/>
          </a:xfrm>
          <a:prstGeom prst="downArrow">
            <a:avLst/>
          </a:prstGeom>
          <a:solidFill>
            <a:srgbClr val="31469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rgbClr val="314697"/>
              </a:solidFill>
              <a:effectLst/>
              <a:latin typeface="Arial" charset="0"/>
            </a:endParaRPr>
          </a:p>
        </p:txBody>
      </p:sp>
      <p:pic>
        <p:nvPicPr>
          <p:cNvPr id="11" name="Picture 822" descr="Marchi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15" y="0"/>
            <a:ext cx="863142" cy="78571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</p:pic>
      <p:sp>
        <p:nvSpPr>
          <p:cNvPr id="12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0" y="0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>
            <a:spAutoFit/>
          </a:bodyPr>
          <a:lstStyle/>
          <a:p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Il  Sud e la Sicilia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nella crisi. Il depauperamento del capitale </a:t>
            </a:r>
            <a:r>
              <a:rPr lang="it-IT" sz="1300" b="1" i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umano </a:t>
            </a:r>
            <a:r>
              <a:rPr lang="it-IT" sz="1300" b="1" dirty="0" smtClean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(di </a:t>
            </a:r>
            <a:r>
              <a:rPr lang="it-IT" sz="1300" b="1" dirty="0">
                <a:solidFill>
                  <a:srgbClr val="314697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G. Provenzano)</a:t>
            </a:r>
            <a:endParaRPr lang="it-IT" dirty="0">
              <a:solidFill>
                <a:srgbClr val="3146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530127" y="1044760"/>
            <a:ext cx="9460034" cy="807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>
                <a:solidFill>
                  <a:srgbClr val="314697"/>
                </a:solidFill>
              </a:rPr>
              <a:t>Effetti stimati del REIS e del CF/RC per intensità del rischio di povertà. Anno 2013</a:t>
            </a:r>
            <a:endParaRPr lang="it-IT" sz="2400" b="1" dirty="0">
              <a:solidFill>
                <a:srgbClr val="314697"/>
              </a:solidFill>
            </a:endParaRPr>
          </a:p>
        </p:txBody>
      </p:sp>
      <p:graphicFrame>
        <p:nvGraphicFramePr>
          <p:cNvPr id="20" name="Group 49"/>
          <p:cNvGraphicFramePr>
            <a:graphicFrameLocks noGrp="1"/>
          </p:cNvGraphicFramePr>
          <p:nvPr/>
        </p:nvGraphicFramePr>
        <p:xfrm>
          <a:off x="618907" y="2145555"/>
          <a:ext cx="9371253" cy="3711922"/>
        </p:xfrm>
        <a:graphic>
          <a:graphicData uri="http://schemas.openxmlformats.org/drawingml/2006/table">
            <a:tbl>
              <a:tblPr/>
              <a:tblGrid>
                <a:gridCol w="3176281"/>
                <a:gridCol w="1622973"/>
                <a:gridCol w="1542197"/>
                <a:gridCol w="1436885"/>
                <a:gridCol w="1592917"/>
              </a:tblGrid>
              <a:tr h="14574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Famiglie beneficiarie (migliaia)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Famiglie beneficiarie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Beneficio medio annuale (euro)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Spesa totale   (milioni di euro)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4697"/>
                    </a:solidFill>
                  </a:tcPr>
                </a:tc>
              </a:tr>
              <a:tr h="149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14697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844069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Reddito di inclusione sociale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8.352 (a)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1260679">
                <a:tc>
                  <a:txBody>
                    <a:bodyPr/>
                    <a:lstStyle/>
                    <a:p>
                      <a:pPr marL="72000" algn="l" fontAlgn="b"/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Credito familiare/Reddito di Cittadinanza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2.940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14697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16.395 (b)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9881" y="6384641"/>
            <a:ext cx="8359775" cy="687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b="1" dirty="0" smtClean="0">
                <a:solidFill>
                  <a:srgbClr val="314697"/>
                </a:solidFill>
                <a:latin typeface="Arial"/>
                <a:cs typeface="+mn-cs"/>
              </a:rPr>
              <a:t>(a) Di cui circa 5 miliardi nel Mezzogiorno.</a:t>
            </a:r>
          </a:p>
          <a:p>
            <a:pPr hangingPunct="0">
              <a:lnSpc>
                <a:spcPct val="97000"/>
              </a:lnSpc>
              <a:buClr>
                <a:srgbClr val="000000"/>
              </a:buClr>
              <a:buSzPct val="45000"/>
              <a:buFont typeface="StarSymbol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b="1" dirty="0" smtClean="0">
                <a:solidFill>
                  <a:srgbClr val="314697"/>
                </a:solidFill>
                <a:latin typeface="Arial"/>
                <a:cs typeface="+mn-cs"/>
              </a:rPr>
              <a:t>(b) Di cui circa 11 </a:t>
            </a:r>
            <a:r>
              <a:rPr lang="it-IT" sz="2000" b="1" dirty="0" smtClean="0">
                <a:solidFill>
                  <a:srgbClr val="314697"/>
                </a:solidFill>
                <a:latin typeface="Arial"/>
              </a:rPr>
              <a:t>miliardi </a:t>
            </a:r>
            <a:r>
              <a:rPr lang="it-IT" sz="2000" b="1" dirty="0" smtClean="0">
                <a:solidFill>
                  <a:srgbClr val="314697"/>
                </a:solidFill>
                <a:latin typeface="Arial"/>
                <a:cs typeface="+mn-cs"/>
              </a:rPr>
              <a:t>nel Mezzogiorno.</a:t>
            </a:r>
            <a:endParaRPr lang="it-IT" sz="2000" b="1" dirty="0">
              <a:solidFill>
                <a:srgbClr val="314697"/>
              </a:solidFill>
              <a:latin typeface="Arial"/>
              <a:cs typeface="+mn-cs"/>
            </a:endParaRP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0" y="7272688"/>
            <a:ext cx="10691813" cy="305361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52144" tIns="52144" rIns="52144" bIns="52144" anchor="ctr">
            <a:spAutoFit/>
          </a:bodyPr>
          <a:lstStyle/>
          <a:p>
            <a:pPr algn="r"/>
            <a:r>
              <a:rPr lang="it-IT" sz="1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Centro Studi “Pio La Torre” - Palermo, 22 gennaio 2016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09550" y="493286"/>
            <a:ext cx="10482263" cy="50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>
            <a:spAutoFit/>
          </a:bodyPr>
          <a:lstStyle/>
          <a:p>
            <a:pPr algn="ctr">
              <a:defRPr/>
            </a:pPr>
            <a:r>
              <a:rPr lang="it-IT" sz="2600" b="1" cap="small" dirty="0" smtClean="0">
                <a:solidFill>
                  <a:srgbClr val="FF0000"/>
                </a:solidFill>
              </a:rPr>
              <a:t>Una misura universalistica contro la povertà</a:t>
            </a:r>
            <a:endParaRPr lang="it-IT" sz="2600" b="1" cap="smal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12242</TotalTime>
  <Words>4867</Words>
  <Application>Microsoft Office PowerPoint</Application>
  <PresentationFormat>Personalizzato</PresentationFormat>
  <Paragraphs>1100</Paragraphs>
  <Slides>36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7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g.miotti</dc:creator>
  <cp:lastModifiedBy>Win8</cp:lastModifiedBy>
  <cp:revision>1023</cp:revision>
  <dcterms:modified xsi:type="dcterms:W3CDTF">2016-01-20T17:39:05Z</dcterms:modified>
</cp:coreProperties>
</file>