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738" r:id="rId2"/>
    <p:sldId id="739" r:id="rId3"/>
    <p:sldId id="747" r:id="rId4"/>
    <p:sldId id="740" r:id="rId5"/>
    <p:sldId id="741" r:id="rId6"/>
    <p:sldId id="742" r:id="rId7"/>
    <p:sldId id="743" r:id="rId8"/>
    <p:sldId id="745" r:id="rId9"/>
    <p:sldId id="74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>
      <p:cViewPr varScale="1">
        <p:scale>
          <a:sx n="107" d="100"/>
          <a:sy n="107" d="100"/>
        </p:scale>
        <p:origin x="64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Diagnosi oncologiche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4966969171228E-2"/>
          <c:y val="0.21403082625178413"/>
          <c:w val="0.86270940868771084"/>
          <c:h val="0.6797747747014252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rgbClr val="7030A0"/>
              </a:solidFill>
              <a:ln w="0">
                <a:solidFill>
                  <a:srgbClr val="7030A0"/>
                </a:solidFill>
              </a:ln>
              <a:effectLst/>
              <a:sp3d>
                <a:contourClr>
                  <a:srgbClr val="7030A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055-439A-BA77-AAA3B5937AD6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0">
                <a:solidFill>
                  <a:srgbClr val="FFFF00"/>
                </a:solidFill>
              </a:ln>
              <a:effectLst/>
              <a:sp3d>
                <a:contourClr>
                  <a:srgbClr val="FFFF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055-439A-BA77-AAA3B5937A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0">
                <a:solidFill>
                  <a:schemeClr val="accent3"/>
                </a:solidFill>
              </a:ln>
              <a:effectLst/>
              <a:sp3d>
                <a:contourClr>
                  <a:schemeClr val="accent3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055-439A-BA77-AAA3B5937A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0">
                <a:solidFill>
                  <a:schemeClr val="accent4"/>
                </a:solidFill>
              </a:ln>
              <a:effectLst/>
              <a:sp3d>
                <a:contourClr>
                  <a:schemeClr val="accent4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055-439A-BA77-AAA3B5937AD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0">
                <a:solidFill>
                  <a:schemeClr val="accent5"/>
                </a:solidFill>
              </a:ln>
              <a:effectLst/>
              <a:sp3d>
                <a:contourClr>
                  <a:schemeClr val="accent5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055-439A-BA77-AAA3B5937AD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0">
                <a:solidFill>
                  <a:schemeClr val="accent6"/>
                </a:solidFill>
              </a:ln>
              <a:effectLst/>
              <a:sp3d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055-439A-BA77-AAA3B5937AD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0">
                <a:solidFill>
                  <a:schemeClr val="tx2"/>
                </a:solidFill>
              </a:ln>
              <a:effectLst/>
              <a:sp3d>
                <a:contourClr>
                  <a:schemeClr val="tx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055-439A-BA77-AAA3B5937AD6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/>
                      <a:t>43,9%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055-439A-BA77-AAA3B5937A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055-439A-BA77-AAA3B5937A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16,2%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055-439A-BA77-AAA3B5937AD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055-439A-BA77-AAA3B5937AD6}"/>
                </c:ext>
              </c:extLst>
            </c:dLbl>
            <c:dLbl>
              <c:idx val="5"/>
              <c:layout>
                <c:manualLayout>
                  <c:x val="-3.1449352729213988E-2"/>
                  <c:y val="-2.563980162701227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055-439A-BA77-AAA3B5937AD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055-439A-BA77-AAA3B5937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Foglio1!$A$2:$A$8</c:f>
              <c:strCache>
                <c:ptCount val="7"/>
                <c:pt idx="0">
                  <c:v>Polmone</c:v>
                </c:pt>
                <c:pt idx="1">
                  <c:v>Colon</c:v>
                </c:pt>
                <c:pt idx="2">
                  <c:v>Genito-urinario</c:v>
                </c:pt>
                <c:pt idx="3">
                  <c:v>Seno</c:v>
                </c:pt>
                <c:pt idx="4">
                  <c:v>Pancreas</c:v>
                </c:pt>
                <c:pt idx="5">
                  <c:v>Fegato</c:v>
                </c:pt>
                <c:pt idx="6">
                  <c:v>Melanoma</c:v>
                </c:pt>
              </c:strCache>
            </c:strRef>
          </c:cat>
          <c:val>
            <c:numRef>
              <c:f>Foglio1!$B$2:$B$8</c:f>
              <c:numCache>
                <c:formatCode>0.00%</c:formatCode>
                <c:ptCount val="7"/>
                <c:pt idx="0">
                  <c:v>0.43900000000000022</c:v>
                </c:pt>
                <c:pt idx="1">
                  <c:v>0.16800000000000009</c:v>
                </c:pt>
                <c:pt idx="2">
                  <c:v>0.16200000000000006</c:v>
                </c:pt>
                <c:pt idx="3">
                  <c:v>0.11600000000000006</c:v>
                </c:pt>
                <c:pt idx="4">
                  <c:v>9.2000000000000026E-2</c:v>
                </c:pt>
                <c:pt idx="5">
                  <c:v>1.2000000000000005E-2</c:v>
                </c:pt>
                <c:pt idx="6">
                  <c:v>1.2000000000000005E-2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055-439A-BA77-AAA3B5937A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2118644067796684E-2"/>
          <c:y val="0.88684127020418035"/>
          <c:w val="0.9"/>
          <c:h val="0.113158729795820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Pazienti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oncologici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sesso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Pz oncologici studiati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86-44D9-B866-B426BB7DB95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86-44D9-B866-B426BB7DB95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86-44D9-B866-B426BB7DB95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86-44D9-B866-B426BB7DB95B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/>
                      <a:t>46,0%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486-44D9-B866-B426BB7DB95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54,0%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486-44D9-B866-B426BB7DB9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2"/>
                <c:pt idx="0">
                  <c:v>Uomini</c:v>
                </c:pt>
                <c:pt idx="1">
                  <c:v>Donne</c:v>
                </c:pt>
              </c:strCache>
            </c:strRef>
          </c:cat>
          <c:val>
            <c:numRef>
              <c:f>Foglio1!$B$2:$B$5</c:f>
              <c:numCache>
                <c:formatCode>0.00%</c:formatCode>
                <c:ptCount val="4"/>
                <c:pt idx="0">
                  <c:v>0.46</c:v>
                </c:pt>
                <c:pt idx="1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486-44D9-B866-B426BB7DB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09FFEE-3CC9-D0F0-302F-F9D9DA73A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0123E39-E40E-CEEC-E534-3DDAC2A77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820C47-E323-1A0D-7B04-53DF9ACF2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C3149D-449A-FC84-8EF4-815B4D7C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80635B-CC2C-420C-98E7-D0457418C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6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7C0670-DEB3-9CCB-C82B-D12A46DEF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411472-ACBC-0B22-03C8-8F9DD339B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842BB1-7061-027C-343D-3A545E168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2AF0C9-51B6-ABA3-39EF-DC3DB16A5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3225BE-CA60-99FD-8304-0CD5CF89E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249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0301ED4-46CA-778C-1869-0EE71853A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615248F-A0D8-5014-8586-A478FC494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B3C076-69C8-29D6-1981-F7C7357A4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BD8EA3-584F-95BB-B9BA-DAE5F8DD5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54DE7C-8C7A-7B7E-0916-223B5F78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40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4CFE3A-1B0A-6C21-75DF-4D3510E3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AFFEA5-6CF9-176A-BB46-D954737F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945A3C-5749-E076-3129-737A10AA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C4DCDC-B74A-B662-8FCE-008B1E9F7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E3E087-F406-DD10-6129-E9B5164D4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937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ED817E-7063-696F-26F3-F3FB6EE84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BB82C4-A574-B863-8BB5-71DBBC311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199CE2-1497-9DF9-2DAD-C0F92AAE9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4094C2-70A4-ECC0-5729-449057786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8AEEFF-C07C-1784-7C45-C4629B45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171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B4A080-5B1A-CDAC-94E1-A6D310E23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9334F6-B8F7-BBEB-8BA0-3D844FC51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02BF354-017B-56E5-212B-E8FCA0098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6C5871B-E354-3D79-F335-ACB7BBD7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86B7E2-498F-C46E-4CF6-3EBCB8A9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D3F7361-6CEF-FF1F-A53A-D9937EBBC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9148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FFB8FC-B6FE-44BF-EA9F-FFE623770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814F79-C24C-7AED-E098-DB86EE9DB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94CA7E-C4C6-3615-7210-26A298AB4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1C9AB6D-D57E-D037-0383-C659C46B9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22CB9CE-DAF8-8A7F-2F5C-B350FCB91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A2EA4D3-DC8E-F58B-C374-1CA7A36F1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1FA25D0-7264-8CF2-6562-47E86172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4A16585-3F2C-5256-E224-80E4833AE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9630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18F3B3-331D-0060-6280-04300A839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A875F1D-F809-CE00-D142-1D77BFBC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08DC918-0F68-4BC0-0E91-69C67D382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0A4B200-0F0C-DEFF-9073-F188C535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081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597BF01-CBFC-0FA3-9EBC-06E230438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D88689F-22B6-0EBA-A92F-D8F35C92B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C9FF24B-7AA8-314D-9ED4-3A4F22579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698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BE7F46-C3DC-08B1-271A-017F1EA6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72A8EC-7988-015B-7CCB-941E81996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CC67DF-090C-CC91-5E44-8DCB060AC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9ACD18-9ED1-DA25-E7A9-A13D0C84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429390-7E60-E9D2-1E16-CF9F5A55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D68393-A618-FB00-F35C-54D6CC658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17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937237-62FF-65CB-9ED0-CFE1BF619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8CBDBD3-A465-EAE0-5971-81A727EF85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8183D78-6196-4F21-25C4-41B1F240A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48C50A7-7F05-F94B-B5EC-BABC2484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AADF1BA-8A97-9CAA-AD0D-77C546330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51F54F7-F029-0BB5-E662-6298EED81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155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BC5E044-924F-1A0D-FDC9-6B1B2CCC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E41343-B0DD-F070-85D0-C8B41A8F9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317CD0-1657-5EEB-D95F-5ED832CEC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A4B9FB-A9ED-064A-B05E-B17FF933943F}" type="datetimeFigureOut">
              <a:rPr lang="it-IT" smtClean="0"/>
              <a:t>19/03/26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C2A6E1-D110-67FE-2A85-F8D31B104F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895FBD-C4CE-D40B-E438-0E6BA95E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983C0-B882-8843-817C-6B2B15DB18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904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F0450D-6D3A-4E18-BDE8-0737DECDD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5081" y="3138685"/>
            <a:ext cx="1433016" cy="873757"/>
          </a:xfrm>
        </p:spPr>
        <p:txBody>
          <a:bodyPr>
            <a:normAutofit/>
          </a:bodyPr>
          <a:lstStyle/>
          <a:p>
            <a:pPr defTabSz="511175">
              <a:spcBef>
                <a:spcPts val="0"/>
              </a:spcBef>
              <a:tabLst>
                <a:tab pos="11841163" algn="r"/>
              </a:tabLst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595" y="191067"/>
            <a:ext cx="986051" cy="986051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17DC6E21-17BB-44B6-BA3E-13997C43B021}"/>
              </a:ext>
            </a:extLst>
          </p:cNvPr>
          <p:cNvSpPr txBox="1">
            <a:spLocks/>
          </p:cNvSpPr>
          <p:nvPr/>
        </p:nvSpPr>
        <p:spPr>
          <a:xfrm>
            <a:off x="0" y="1197443"/>
            <a:ext cx="12192000" cy="7127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 DEGLI STUDI DI PALERMO</a:t>
            </a:r>
          </a:p>
          <a:p>
            <a:pPr>
              <a:spcBef>
                <a:spcPts val="0"/>
              </a:spcBef>
            </a:pPr>
            <a:r>
              <a:rPr 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SCUOLA DI MEDICINA E CHIRURGIA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C955C0A3-67ED-4B7E-84ED-24D3B4655058}"/>
              </a:ext>
            </a:extLst>
          </p:cNvPr>
          <p:cNvSpPr txBox="1">
            <a:spLocks/>
          </p:cNvSpPr>
          <p:nvPr/>
        </p:nvSpPr>
        <p:spPr>
          <a:xfrm>
            <a:off x="0" y="1910232"/>
            <a:ext cx="12191999" cy="5705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DIPARTIMENTO DI PROMOZIONE DELLA SALUTE MATERNO-INFANTILE, MEDICINA INTERNA E SPECIALISTICA DI ECCELLENZA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ECF5A30-0717-4300-8E70-AC523DE6687A}"/>
              </a:ext>
            </a:extLst>
          </p:cNvPr>
          <p:cNvGraphicFramePr>
            <a:graphicFrameLocks noGrp="1"/>
          </p:cNvGraphicFramePr>
          <p:nvPr/>
        </p:nvGraphicFramePr>
        <p:xfrm>
          <a:off x="0" y="4115185"/>
          <a:ext cx="121920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518712047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51045471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Laureanda/o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Relatore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920802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it-I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it-IT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</a:t>
                      </a:r>
                      <a:endParaRPr lang="it-IT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738466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Candy</a:t>
                      </a:r>
                      <a:r>
                        <a:rPr lang="it-IT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Candido</a:t>
                      </a:r>
                      <a:endParaRPr lang="it-IT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Correlatore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69133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it-I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Dott. </a:t>
                      </a:r>
                      <a:r>
                        <a:rPr lang="it-IT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  <a:r>
                        <a:rPr lang="it-IT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6387470"/>
                  </a:ext>
                </a:extLst>
              </a:tr>
            </a:tbl>
          </a:graphicData>
        </a:graphic>
      </p:graphicFrame>
      <p:sp>
        <p:nvSpPr>
          <p:cNvPr id="11" name="Titolo 1">
            <a:extLst>
              <a:ext uri="{FF2B5EF4-FFF2-40B4-BE49-F238E27FC236}">
                <a16:creationId xmlns:a16="http://schemas.microsoft.com/office/drawing/2014/main" id="{DC20761C-E801-4939-9A59-C2F4F3FDD1DA}"/>
              </a:ext>
            </a:extLst>
          </p:cNvPr>
          <p:cNvSpPr txBox="1">
            <a:spLocks/>
          </p:cNvSpPr>
          <p:nvPr/>
        </p:nvSpPr>
        <p:spPr>
          <a:xfrm>
            <a:off x="530595" y="2465393"/>
            <a:ext cx="10825480" cy="5705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Corso di Laurea in Infermieristica Sede formativa di XXXXXX</a:t>
            </a:r>
          </a:p>
          <a:p>
            <a:pPr>
              <a:spcBef>
                <a:spcPts val="0"/>
              </a:spcBef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Coordinatore: Prof. Roberto Latina</a:t>
            </a: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DA90F34E-0047-463F-8CDD-60C7F540FFCF}"/>
              </a:ext>
            </a:extLst>
          </p:cNvPr>
          <p:cNvSpPr txBox="1">
            <a:spLocks/>
          </p:cNvSpPr>
          <p:nvPr/>
        </p:nvSpPr>
        <p:spPr>
          <a:xfrm>
            <a:off x="683259" y="6305108"/>
            <a:ext cx="10825480" cy="2657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ANNO ACCADEMICO XXXX- XXXX</a:t>
            </a:r>
          </a:p>
        </p:txBody>
      </p:sp>
    </p:spTree>
    <p:extLst>
      <p:ext uri="{BB962C8B-B14F-4D97-AF65-F5344CB8AC3E}">
        <p14:creationId xmlns:p14="http://schemas.microsoft.com/office/powerpoint/2010/main" val="274033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4" y="160495"/>
            <a:ext cx="584835" cy="584835"/>
          </a:xfrm>
          <a:prstGeom prst="rect">
            <a:avLst/>
          </a:prstGeom>
        </p:spPr>
      </p:pic>
      <p:sp>
        <p:nvSpPr>
          <p:cNvPr id="13" name="Titolo 21">
            <a:extLst>
              <a:ext uri="{FF2B5EF4-FFF2-40B4-BE49-F238E27FC236}">
                <a16:creationId xmlns:a16="http://schemas.microsoft.com/office/drawing/2014/main" id="{92230584-285E-4861-90EB-F116264B24D6}"/>
              </a:ext>
            </a:extLst>
          </p:cNvPr>
          <p:cNvSpPr txBox="1">
            <a:spLocks/>
          </p:cNvSpPr>
          <p:nvPr/>
        </p:nvSpPr>
        <p:spPr>
          <a:xfrm>
            <a:off x="10885" y="243916"/>
            <a:ext cx="12188249" cy="4572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INTRODUZIONE_1</a:t>
            </a: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329054CD-7E22-4D7D-974B-5DE1D7DC2180}"/>
              </a:ext>
            </a:extLst>
          </p:cNvPr>
          <p:cNvSpPr txBox="1">
            <a:spLocks/>
          </p:cNvSpPr>
          <p:nvPr/>
        </p:nvSpPr>
        <p:spPr>
          <a:xfrm>
            <a:off x="0" y="932923"/>
            <a:ext cx="9139057" cy="6502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5963" indent="1588" algn="just">
              <a:spcBef>
                <a:spcPts val="0"/>
              </a:spcBef>
            </a:pPr>
            <a:r>
              <a:rPr 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Introdurre il problema</a:t>
            </a:r>
            <a:endParaRPr lang="it-IT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itolo 1">
            <a:extLst>
              <a:ext uri="{FF2B5EF4-FFF2-40B4-BE49-F238E27FC236}">
                <a16:creationId xmlns:a16="http://schemas.microsoft.com/office/drawing/2014/main" id="{95788379-3E65-4284-8FD6-9A85C2799F21}"/>
              </a:ext>
            </a:extLst>
          </p:cNvPr>
          <p:cNvSpPr txBox="1">
            <a:spLocks/>
          </p:cNvSpPr>
          <p:nvPr/>
        </p:nvSpPr>
        <p:spPr>
          <a:xfrm>
            <a:off x="0" y="4786766"/>
            <a:ext cx="1219073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Disagio</a:t>
            </a:r>
          </a:p>
        </p:txBody>
      </p:sp>
      <p:sp>
        <p:nvSpPr>
          <p:cNvPr id="19" name="Titolo 1">
            <a:extLst>
              <a:ext uri="{FF2B5EF4-FFF2-40B4-BE49-F238E27FC236}">
                <a16:creationId xmlns:a16="http://schemas.microsoft.com/office/drawing/2014/main" id="{B81968BA-AB8D-4E52-91E2-10B618772FA3}"/>
              </a:ext>
            </a:extLst>
          </p:cNvPr>
          <p:cNvSpPr txBox="1">
            <a:spLocks/>
          </p:cNvSpPr>
          <p:nvPr/>
        </p:nvSpPr>
        <p:spPr>
          <a:xfrm>
            <a:off x="0" y="4213560"/>
            <a:ext cx="1219073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</a:p>
        </p:txBody>
      </p:sp>
      <p:sp>
        <p:nvSpPr>
          <p:cNvPr id="20" name="Titolo 1">
            <a:extLst>
              <a:ext uri="{FF2B5EF4-FFF2-40B4-BE49-F238E27FC236}">
                <a16:creationId xmlns:a16="http://schemas.microsoft.com/office/drawing/2014/main" id="{AD44256F-ABC0-445A-8146-7EF80A6EC372}"/>
              </a:ext>
            </a:extLst>
          </p:cNvPr>
          <p:cNvSpPr txBox="1">
            <a:spLocks/>
          </p:cNvSpPr>
          <p:nvPr/>
        </p:nvSpPr>
        <p:spPr>
          <a:xfrm>
            <a:off x="9644" y="5417078"/>
            <a:ext cx="1219073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Influenzando la qualità della vita del paziente (</a:t>
            </a:r>
            <a:r>
              <a:rPr lang="it-IT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Soresi</a:t>
            </a:r>
            <a:r>
              <a:rPr lang="it-IT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al., 2024; </a:t>
            </a:r>
            <a:r>
              <a:rPr lang="it-IT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Quinterio</a:t>
            </a:r>
            <a:r>
              <a:rPr lang="it-IT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2020)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A1275A9-B0D5-435B-8603-3C0A3C6ADEE4}"/>
              </a:ext>
            </a:extLst>
          </p:cNvPr>
          <p:cNvSpPr/>
          <p:nvPr/>
        </p:nvSpPr>
        <p:spPr>
          <a:xfrm>
            <a:off x="55096" y="3533729"/>
            <a:ext cx="12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Tuttavia, l'inserimento di questi dispositivi possono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causare…</a:t>
            </a:r>
            <a:endParaRPr lang="it-IT" sz="2400" dirty="0"/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79033768-DF64-4EC4-9BE9-CD10A90417AB}"/>
              </a:ext>
            </a:extLst>
          </p:cNvPr>
          <p:cNvSpPr txBox="1">
            <a:spLocks/>
          </p:cNvSpPr>
          <p:nvPr/>
        </p:nvSpPr>
        <p:spPr>
          <a:xfrm>
            <a:off x="737280" y="2415301"/>
            <a:ext cx="11122623" cy="11659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somministrazione endovenosa dei farmaci richiede competenze specialistiche in moda da ridurre il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risxhio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errori (Lo Monaco et al., 2025)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cupe palliative sono definite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come……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(WHO, 2023)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nutrizione dei pazienti in ospedale può essere valutata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con…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(Figura &amp; Lo Monaco, 2024)</a:t>
            </a:r>
          </a:p>
        </p:txBody>
      </p:sp>
    </p:spTree>
    <p:extLst>
      <p:ext uri="{BB962C8B-B14F-4D97-AF65-F5344CB8AC3E}">
        <p14:creationId xmlns:p14="http://schemas.microsoft.com/office/powerpoint/2010/main" val="1405266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81481E-6 L -0.25 4.81481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4.81481E-6 L 0.25 4.81481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18" grpId="1"/>
      <p:bldP spid="19" grpId="0"/>
      <p:bldP spid="19" grpId="1"/>
      <p:bldP spid="20" grpId="0"/>
      <p:bldP spid="3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4" y="160495"/>
            <a:ext cx="584835" cy="584835"/>
          </a:xfrm>
          <a:prstGeom prst="rect">
            <a:avLst/>
          </a:prstGeom>
        </p:spPr>
      </p:pic>
      <p:sp>
        <p:nvSpPr>
          <p:cNvPr id="13" name="Titolo 21">
            <a:extLst>
              <a:ext uri="{FF2B5EF4-FFF2-40B4-BE49-F238E27FC236}">
                <a16:creationId xmlns:a16="http://schemas.microsoft.com/office/drawing/2014/main" id="{92230584-285E-4861-90EB-F116264B24D6}"/>
              </a:ext>
            </a:extLst>
          </p:cNvPr>
          <p:cNvSpPr txBox="1">
            <a:spLocks/>
          </p:cNvSpPr>
          <p:nvPr/>
        </p:nvSpPr>
        <p:spPr>
          <a:xfrm>
            <a:off x="10885" y="243916"/>
            <a:ext cx="12188249" cy="4572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INTRODUZIONE_2</a:t>
            </a: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329054CD-7E22-4D7D-974B-5DE1D7DC2180}"/>
              </a:ext>
            </a:extLst>
          </p:cNvPr>
          <p:cNvSpPr txBox="1">
            <a:spLocks/>
          </p:cNvSpPr>
          <p:nvPr/>
        </p:nvSpPr>
        <p:spPr>
          <a:xfrm>
            <a:off x="0" y="1202342"/>
            <a:ext cx="9139057" cy="6502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5963" indent="1588" algn="just">
              <a:spcBef>
                <a:spcPts val="0"/>
              </a:spcBef>
            </a:pPr>
            <a:r>
              <a:rPr 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Definire il razionale</a:t>
            </a:r>
            <a:endParaRPr 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A1275A9-B0D5-435B-8603-3C0A3C6ADEE4}"/>
              </a:ext>
            </a:extLst>
          </p:cNvPr>
          <p:cNvSpPr/>
          <p:nvPr/>
        </p:nvSpPr>
        <p:spPr>
          <a:xfrm>
            <a:off x="0" y="2327784"/>
            <a:ext cx="12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Perché è necessario questo approfondimento?</a:t>
            </a:r>
          </a:p>
          <a:p>
            <a:pPr marL="715963"/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5963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Spiegare attraverso la letteratura</a:t>
            </a:r>
          </a:p>
          <a:p>
            <a:pPr marL="715963"/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5963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Es.</a:t>
            </a:r>
          </a:p>
          <a:p>
            <a:pPr marL="715963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è chiara come il dolore cronico impatta sulla qualità della vita nella popolazione adolescenziale (Marti et al., 2018)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866474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5" y="167004"/>
            <a:ext cx="584835" cy="58483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17DC6E21-17BB-44B6-BA3E-13997C43B021}"/>
              </a:ext>
            </a:extLst>
          </p:cNvPr>
          <p:cNvSpPr txBox="1">
            <a:spLocks/>
          </p:cNvSpPr>
          <p:nvPr/>
        </p:nvSpPr>
        <p:spPr>
          <a:xfrm>
            <a:off x="-3810" y="1829443"/>
            <a:ext cx="12192000" cy="436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MATERIALI E METODI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C5F46DFD-F5A8-4B6F-824F-24FCC214B9FE}"/>
              </a:ext>
            </a:extLst>
          </p:cNvPr>
          <p:cNvSpPr txBox="1">
            <a:spLocks/>
          </p:cNvSpPr>
          <p:nvPr/>
        </p:nvSpPr>
        <p:spPr>
          <a:xfrm>
            <a:off x="495300" y="832514"/>
            <a:ext cx="11232676" cy="14330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5963" indent="-715963" algn="l">
              <a:spcBef>
                <a:spcPts val="0"/>
              </a:spcBef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Obiettivo dello studio:</a:t>
            </a:r>
          </a:p>
          <a:p>
            <a:pPr marL="715963" indent="-715963" algn="l">
              <a:spcBef>
                <a:spcPts val="0"/>
              </a:spcBef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Descrivere …..</a:t>
            </a:r>
          </a:p>
          <a:p>
            <a:pPr marL="715963" indent="-715963" algn="l">
              <a:spcBef>
                <a:spcPts val="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1B01E2DF-D75C-4498-A52D-AE62873DDBAF}"/>
              </a:ext>
            </a:extLst>
          </p:cNvPr>
          <p:cNvSpPr txBox="1">
            <a:spLocks/>
          </p:cNvSpPr>
          <p:nvPr/>
        </p:nvSpPr>
        <p:spPr>
          <a:xfrm>
            <a:off x="288924" y="2921871"/>
            <a:ext cx="11905616" cy="26026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Definire:</a:t>
            </a:r>
          </a:p>
          <a:p>
            <a:pPr>
              <a:spcBef>
                <a:spcPts val="0"/>
              </a:spcBef>
            </a:pP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 dello studio (revisione narrativa, studio osservazionale, studio qualitativo </a:t>
            </a:r>
            <a:r>
              <a:rPr lang="it-IT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ect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</a:p>
          <a:p>
            <a:pPr>
              <a:spcBef>
                <a:spcPts val="0"/>
              </a:spcBef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Definire popolazione di studio</a:t>
            </a:r>
          </a:p>
          <a:p>
            <a:pPr>
              <a:spcBef>
                <a:spcPts val="0"/>
              </a:spcBef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Definire strumenti di valutazione</a:t>
            </a:r>
          </a:p>
          <a:p>
            <a:pPr>
              <a:spcBef>
                <a:spcPts val="0"/>
              </a:spcBef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 criteri di inclusione e esclusione</a:t>
            </a:r>
          </a:p>
          <a:p>
            <a:pPr>
              <a:spcBef>
                <a:spcPts val="0"/>
              </a:spcBef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Coinvolgimento del Comitato Etico (per gli studi di ricerca)</a:t>
            </a:r>
          </a:p>
          <a:p>
            <a:pPr>
              <a:spcBef>
                <a:spcPts val="0"/>
              </a:spcBef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Analisi statistica (studi qualitativi)</a:t>
            </a:r>
          </a:p>
          <a:p>
            <a:pPr>
              <a:spcBef>
                <a:spcPts val="0"/>
              </a:spcBef>
            </a:pPr>
            <a:endParaRPr lang="it-IT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88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5" y="167004"/>
            <a:ext cx="584835" cy="58483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17DC6E21-17BB-44B6-BA3E-13997C43B021}"/>
              </a:ext>
            </a:extLst>
          </p:cNvPr>
          <p:cNvSpPr txBox="1">
            <a:spLocks/>
          </p:cNvSpPr>
          <p:nvPr/>
        </p:nvSpPr>
        <p:spPr>
          <a:xfrm>
            <a:off x="2540" y="244635"/>
            <a:ext cx="12192000" cy="436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RISULTATI_1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C5F46DFD-F5A8-4B6F-824F-24FCC214B9FE}"/>
              </a:ext>
            </a:extLst>
          </p:cNvPr>
          <p:cNvSpPr txBox="1">
            <a:spLocks/>
          </p:cNvSpPr>
          <p:nvPr/>
        </p:nvSpPr>
        <p:spPr>
          <a:xfrm>
            <a:off x="-8257" y="2929378"/>
            <a:ext cx="121920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5963" indent="-715963">
              <a:spcBef>
                <a:spcPts val="0"/>
              </a:spcBef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77A355B5-3334-4D8E-9488-6DF6C7BD0B3D}"/>
              </a:ext>
            </a:extLst>
          </p:cNvPr>
          <p:cNvSpPr txBox="1">
            <a:spLocks/>
          </p:cNvSpPr>
          <p:nvPr/>
        </p:nvSpPr>
        <p:spPr>
          <a:xfrm>
            <a:off x="363219" y="4113928"/>
            <a:ext cx="4279901" cy="5322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1B01E2DF-D75C-4498-A52D-AE62873DDBAF}"/>
              </a:ext>
            </a:extLst>
          </p:cNvPr>
          <p:cNvSpPr txBox="1">
            <a:spLocks/>
          </p:cNvSpPr>
          <p:nvPr/>
        </p:nvSpPr>
        <p:spPr>
          <a:xfrm>
            <a:off x="0" y="1093072"/>
            <a:ext cx="1219073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92CA1E0C-8821-43FB-898B-D201CE917F71}"/>
              </a:ext>
            </a:extLst>
          </p:cNvPr>
          <p:cNvSpPr txBox="1">
            <a:spLocks/>
          </p:cNvSpPr>
          <p:nvPr/>
        </p:nvSpPr>
        <p:spPr>
          <a:xfrm>
            <a:off x="7338059" y="3775701"/>
            <a:ext cx="4279901" cy="11531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itolo 1">
            <a:extLst>
              <a:ext uri="{FF2B5EF4-FFF2-40B4-BE49-F238E27FC236}">
                <a16:creationId xmlns:a16="http://schemas.microsoft.com/office/drawing/2014/main" id="{83753B73-8173-429E-8619-43BB0A9C583D}"/>
              </a:ext>
            </a:extLst>
          </p:cNvPr>
          <p:cNvSpPr txBox="1">
            <a:spLocks/>
          </p:cNvSpPr>
          <p:nvPr/>
        </p:nvSpPr>
        <p:spPr>
          <a:xfrm>
            <a:off x="755981" y="1225491"/>
            <a:ext cx="10800000" cy="40822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endParaRPr 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7313">
              <a:spcBef>
                <a:spcPts val="0"/>
              </a:spcBef>
            </a:pPr>
            <a:endParaRPr 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0213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0213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Esempio </a:t>
            </a:r>
          </a:p>
          <a:p>
            <a:pPr marL="87313" algn="just">
              <a:spcBef>
                <a:spcPts val="0"/>
              </a:spcBef>
            </a:pP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0213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qualità della vita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stata misurata con la scala European Organization for Research and Treatment of Cancer-core 15-Palliative (EORTC QLQ-C15-PAL); (Augusto et al., 2023)</a:t>
            </a:r>
          </a:p>
          <a:p>
            <a:pPr marL="430213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0213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Disagio e dolore percepito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sono stati raccolti utilizzando una scala Likert a quattro punti (De Marinis et al., 2025);</a:t>
            </a:r>
          </a:p>
          <a:p>
            <a:pPr marL="430213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it-I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3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 nodePh="1">
                                  <p:stCondLst>
                                    <p:cond delay="125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 nodePh="1">
                                  <p:stCondLst>
                                    <p:cond delay="125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5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5" y="167004"/>
            <a:ext cx="584835" cy="58483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17DC6E21-17BB-44B6-BA3E-13997C43B021}"/>
              </a:ext>
            </a:extLst>
          </p:cNvPr>
          <p:cNvSpPr txBox="1">
            <a:spLocks/>
          </p:cNvSpPr>
          <p:nvPr/>
        </p:nvSpPr>
        <p:spPr>
          <a:xfrm>
            <a:off x="2540" y="244635"/>
            <a:ext cx="12192000" cy="436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RISULTATI_2</a:t>
            </a: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1B01E2DF-D75C-4498-A52D-AE62873DDBAF}"/>
              </a:ext>
            </a:extLst>
          </p:cNvPr>
          <p:cNvSpPr txBox="1">
            <a:spLocks/>
          </p:cNvSpPr>
          <p:nvPr/>
        </p:nvSpPr>
        <p:spPr>
          <a:xfrm>
            <a:off x="680719" y="1093071"/>
            <a:ext cx="10825481" cy="6323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endParaRPr 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campione di riferimento per lo studio includeva 174 pazienti oncologici con un’età media di 67,7 anni</a:t>
            </a:r>
          </a:p>
        </p:txBody>
      </p:sp>
      <p:graphicFrame>
        <p:nvGraphicFramePr>
          <p:cNvPr id="17" name="Segnaposto contenuto 8">
            <a:extLst>
              <a:ext uri="{FF2B5EF4-FFF2-40B4-BE49-F238E27FC236}">
                <a16:creationId xmlns:a16="http://schemas.microsoft.com/office/drawing/2014/main" id="{35547302-2EBC-432E-B260-6D64A4836492}"/>
              </a:ext>
            </a:extLst>
          </p:cNvPr>
          <p:cNvGraphicFramePr>
            <a:graphicFrameLocks/>
          </p:cNvGraphicFramePr>
          <p:nvPr/>
        </p:nvGraphicFramePr>
        <p:xfrm>
          <a:off x="6136640" y="1654258"/>
          <a:ext cx="5994400" cy="3980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Segnaposto contenuto 5">
            <a:extLst>
              <a:ext uri="{FF2B5EF4-FFF2-40B4-BE49-F238E27FC236}">
                <a16:creationId xmlns:a16="http://schemas.microsoft.com/office/drawing/2014/main" id="{C802D58F-6089-46BB-99D9-FC7E095162E3}"/>
              </a:ext>
            </a:extLst>
          </p:cNvPr>
          <p:cNvGraphicFramePr>
            <a:graphicFrameLocks/>
          </p:cNvGraphicFramePr>
          <p:nvPr/>
        </p:nvGraphicFramePr>
        <p:xfrm>
          <a:off x="-370840" y="1654258"/>
          <a:ext cx="6731000" cy="3948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1136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Graphic spid="17" grpId="0">
        <p:bldAsOne/>
      </p:bldGraphic>
      <p:bldGraphic spid="1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5" y="167004"/>
            <a:ext cx="584835" cy="58483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17DC6E21-17BB-44B6-BA3E-13997C43B021}"/>
              </a:ext>
            </a:extLst>
          </p:cNvPr>
          <p:cNvSpPr txBox="1">
            <a:spLocks/>
          </p:cNvSpPr>
          <p:nvPr/>
        </p:nvSpPr>
        <p:spPr>
          <a:xfrm>
            <a:off x="2540" y="244635"/>
            <a:ext cx="12192000" cy="436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RISULTATI_3</a:t>
            </a:r>
          </a:p>
        </p:txBody>
      </p:sp>
      <p:sp>
        <p:nvSpPr>
          <p:cNvPr id="19" name="Titolo 1">
            <a:extLst>
              <a:ext uri="{FF2B5EF4-FFF2-40B4-BE49-F238E27FC236}">
                <a16:creationId xmlns:a16="http://schemas.microsoft.com/office/drawing/2014/main" id="{E11F3DF3-CD8E-436F-8251-71FFB5009BE9}"/>
              </a:ext>
            </a:extLst>
          </p:cNvPr>
          <p:cNvSpPr txBox="1">
            <a:spLocks/>
          </p:cNvSpPr>
          <p:nvPr/>
        </p:nvSpPr>
        <p:spPr>
          <a:xfrm>
            <a:off x="-3810" y="2125970"/>
            <a:ext cx="6099810" cy="101728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5963" indent="-715963">
              <a:spcBef>
                <a:spcPts val="0"/>
              </a:spcBef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66,1 %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dolore durante posizionamento</a:t>
            </a:r>
          </a:p>
          <a:p>
            <a:pPr marL="715963" indent="-715963">
              <a:spcBef>
                <a:spcPts val="0"/>
              </a:spcBef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5963" indent="-715963">
              <a:spcBef>
                <a:spcPts val="0"/>
              </a:spcBef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82,8 %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dolore durante follow-up</a:t>
            </a:r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8683602C-50FD-43C4-B502-C2D9EB47F0F9}"/>
              </a:ext>
            </a:extLst>
          </p:cNvPr>
          <p:cNvSpPr txBox="1">
            <a:spLocks/>
          </p:cNvSpPr>
          <p:nvPr/>
        </p:nvSpPr>
        <p:spPr>
          <a:xfrm>
            <a:off x="7200423" y="2138192"/>
            <a:ext cx="3871913" cy="90980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Posizionamento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Picc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esperienza non angosciante</a:t>
            </a:r>
          </a:p>
        </p:txBody>
      </p:sp>
      <p:sp>
        <p:nvSpPr>
          <p:cNvPr id="22" name="Titolo 1">
            <a:extLst>
              <a:ext uri="{FF2B5EF4-FFF2-40B4-BE49-F238E27FC236}">
                <a16:creationId xmlns:a16="http://schemas.microsoft.com/office/drawing/2014/main" id="{E8DCCD7E-5780-4854-AE75-F38AFD1B1846}"/>
              </a:ext>
            </a:extLst>
          </p:cNvPr>
          <p:cNvSpPr txBox="1">
            <a:spLocks/>
          </p:cNvSpPr>
          <p:nvPr/>
        </p:nvSpPr>
        <p:spPr>
          <a:xfrm>
            <a:off x="6281746" y="2176292"/>
            <a:ext cx="1358900" cy="90980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5963" indent="-715963">
              <a:spcBef>
                <a:spcPts val="0"/>
              </a:spcBef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60,9%</a:t>
            </a:r>
          </a:p>
        </p:txBody>
      </p:sp>
      <p:sp>
        <p:nvSpPr>
          <p:cNvPr id="24" name="Titolo 1">
            <a:extLst>
              <a:ext uri="{FF2B5EF4-FFF2-40B4-BE49-F238E27FC236}">
                <a16:creationId xmlns:a16="http://schemas.microsoft.com/office/drawing/2014/main" id="{172633C4-1F6B-4A1A-A691-71FB77C1C6C6}"/>
              </a:ext>
            </a:extLst>
          </p:cNvPr>
          <p:cNvSpPr txBox="1">
            <a:spLocks/>
          </p:cNvSpPr>
          <p:nvPr/>
        </p:nvSpPr>
        <p:spPr>
          <a:xfrm>
            <a:off x="-3810" y="1143474"/>
            <a:ext cx="609346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Benefici Clinici</a:t>
            </a:r>
          </a:p>
        </p:txBody>
      </p:sp>
      <p:sp>
        <p:nvSpPr>
          <p:cNvPr id="25" name="Titolo 1">
            <a:extLst>
              <a:ext uri="{FF2B5EF4-FFF2-40B4-BE49-F238E27FC236}">
                <a16:creationId xmlns:a16="http://schemas.microsoft.com/office/drawing/2014/main" id="{0EB8F85B-0E30-43D0-AC87-DDDAFCEB09C0}"/>
              </a:ext>
            </a:extLst>
          </p:cNvPr>
          <p:cNvSpPr txBox="1">
            <a:spLocks/>
          </p:cNvSpPr>
          <p:nvPr/>
        </p:nvSpPr>
        <p:spPr>
          <a:xfrm>
            <a:off x="6096000" y="1143474"/>
            <a:ext cx="609981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Percezioni Soggettive</a:t>
            </a:r>
          </a:p>
        </p:txBody>
      </p:sp>
      <p:sp>
        <p:nvSpPr>
          <p:cNvPr id="26" name="Titolo 1">
            <a:extLst>
              <a:ext uri="{FF2B5EF4-FFF2-40B4-BE49-F238E27FC236}">
                <a16:creationId xmlns:a16="http://schemas.microsoft.com/office/drawing/2014/main" id="{3815A0F8-5116-4B62-8194-432630A46B7E}"/>
              </a:ext>
            </a:extLst>
          </p:cNvPr>
          <p:cNvSpPr txBox="1">
            <a:spLocks/>
          </p:cNvSpPr>
          <p:nvPr/>
        </p:nvSpPr>
        <p:spPr>
          <a:xfrm>
            <a:off x="4342130" y="1143474"/>
            <a:ext cx="352044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C4C48961-C9A8-4D05-9432-F807D2DD8C00}"/>
              </a:ext>
            </a:extLst>
          </p:cNvPr>
          <p:cNvSpPr/>
          <p:nvPr/>
        </p:nvSpPr>
        <p:spPr>
          <a:xfrm>
            <a:off x="2825750" y="3282950"/>
            <a:ext cx="425450" cy="889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Freccia in giù 27">
            <a:extLst>
              <a:ext uri="{FF2B5EF4-FFF2-40B4-BE49-F238E27FC236}">
                <a16:creationId xmlns:a16="http://schemas.microsoft.com/office/drawing/2014/main" id="{EB6C5B5C-4CF7-4791-8D63-955C1DBE1CDE}"/>
              </a:ext>
            </a:extLst>
          </p:cNvPr>
          <p:cNvSpPr/>
          <p:nvPr/>
        </p:nvSpPr>
        <p:spPr>
          <a:xfrm>
            <a:off x="8928100" y="3282950"/>
            <a:ext cx="425450" cy="889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Titolo 1">
            <a:extLst>
              <a:ext uri="{FF2B5EF4-FFF2-40B4-BE49-F238E27FC236}">
                <a16:creationId xmlns:a16="http://schemas.microsoft.com/office/drawing/2014/main" id="{339BD907-9658-467A-B252-0FB643139A4C}"/>
              </a:ext>
            </a:extLst>
          </p:cNvPr>
          <p:cNvSpPr txBox="1">
            <a:spLocks/>
          </p:cNvSpPr>
          <p:nvPr/>
        </p:nvSpPr>
        <p:spPr>
          <a:xfrm>
            <a:off x="8890" y="4426424"/>
            <a:ext cx="609346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Migliorabili</a:t>
            </a:r>
          </a:p>
        </p:txBody>
      </p:sp>
      <p:sp>
        <p:nvSpPr>
          <p:cNvPr id="30" name="Titolo 1">
            <a:extLst>
              <a:ext uri="{FF2B5EF4-FFF2-40B4-BE49-F238E27FC236}">
                <a16:creationId xmlns:a16="http://schemas.microsoft.com/office/drawing/2014/main" id="{C0E5A8F7-61D0-4E15-A96C-7ADFDECA275B}"/>
              </a:ext>
            </a:extLst>
          </p:cNvPr>
          <p:cNvSpPr txBox="1">
            <a:spLocks/>
          </p:cNvSpPr>
          <p:nvPr/>
        </p:nvSpPr>
        <p:spPr>
          <a:xfrm>
            <a:off x="6089650" y="4426424"/>
            <a:ext cx="609346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Insoddisfacenti</a:t>
            </a:r>
          </a:p>
        </p:txBody>
      </p:sp>
    </p:spTree>
    <p:extLst>
      <p:ext uri="{BB962C8B-B14F-4D97-AF65-F5344CB8AC3E}">
        <p14:creationId xmlns:p14="http://schemas.microsoft.com/office/powerpoint/2010/main" val="368780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4" grpId="0"/>
      <p:bldP spid="25" grpId="0"/>
      <p:bldP spid="26" grpId="0"/>
      <p:bldP spid="3" grpId="0" animBg="1"/>
      <p:bldP spid="28" grpId="0" animBg="1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5" y="167004"/>
            <a:ext cx="584835" cy="58483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17DC6E21-17BB-44B6-BA3E-13997C43B021}"/>
              </a:ext>
            </a:extLst>
          </p:cNvPr>
          <p:cNvSpPr txBox="1">
            <a:spLocks/>
          </p:cNvSpPr>
          <p:nvPr/>
        </p:nvSpPr>
        <p:spPr>
          <a:xfrm>
            <a:off x="2540" y="244635"/>
            <a:ext cx="12192000" cy="436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CONCLUSIONI</a:t>
            </a:r>
          </a:p>
        </p:txBody>
      </p:sp>
      <p:sp>
        <p:nvSpPr>
          <p:cNvPr id="20" name="Titolo 1">
            <a:extLst>
              <a:ext uri="{FF2B5EF4-FFF2-40B4-BE49-F238E27FC236}">
                <a16:creationId xmlns:a16="http://schemas.microsoft.com/office/drawing/2014/main" id="{D93E352F-3B03-43FD-99DB-35CCFF0DF11C}"/>
              </a:ext>
            </a:extLst>
          </p:cNvPr>
          <p:cNvSpPr txBox="1">
            <a:spLocks/>
          </p:cNvSpPr>
          <p:nvPr/>
        </p:nvSpPr>
        <p:spPr>
          <a:xfrm>
            <a:off x="342900" y="1168546"/>
            <a:ext cx="11512550" cy="231012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Nonostante il PICC consenta un’adeguata gestione dei sintomi specifici</a:t>
            </a:r>
          </a:p>
          <a:p>
            <a:pPr>
              <a:spcBef>
                <a:spcPts val="0"/>
              </a:spcBef>
            </a:pP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risulti efficace dal punto di vista clinico, </a:t>
            </a:r>
          </a:p>
          <a:p>
            <a:pPr>
              <a:spcBef>
                <a:spcPts val="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permangono significativi gap nel miglioramento della qualità della vita percepita.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868B8208-E164-45CF-A63C-FC9ED8D731AA}"/>
              </a:ext>
            </a:extLst>
          </p:cNvPr>
          <p:cNvSpPr/>
          <p:nvPr/>
        </p:nvSpPr>
        <p:spPr>
          <a:xfrm>
            <a:off x="748959" y="3541833"/>
            <a:ext cx="10825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 la necessità di gestione non solo dei sintomi fisici ma anche del supporto psicologico per migliorare la percezione complessiva della qualità della vita dei pazienti in cure palliative.</a:t>
            </a:r>
          </a:p>
        </p:txBody>
      </p:sp>
    </p:spTree>
    <p:extLst>
      <p:ext uri="{BB962C8B-B14F-4D97-AF65-F5344CB8AC3E}">
        <p14:creationId xmlns:p14="http://schemas.microsoft.com/office/powerpoint/2010/main" val="241192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60FA8C0-CAFD-45D0-BF3F-98CDEF07D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25" y="167004"/>
            <a:ext cx="584835" cy="58483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17DC6E21-17BB-44B6-BA3E-13997C43B021}"/>
              </a:ext>
            </a:extLst>
          </p:cNvPr>
          <p:cNvSpPr txBox="1">
            <a:spLocks/>
          </p:cNvSpPr>
          <p:nvPr/>
        </p:nvSpPr>
        <p:spPr>
          <a:xfrm>
            <a:off x="2540" y="244635"/>
            <a:ext cx="12192000" cy="436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IMPLICAZIONI PER LA PRATICA E RICERCA</a:t>
            </a:r>
          </a:p>
        </p:txBody>
      </p:sp>
      <p:sp>
        <p:nvSpPr>
          <p:cNvPr id="20" name="Titolo 1">
            <a:extLst>
              <a:ext uri="{FF2B5EF4-FFF2-40B4-BE49-F238E27FC236}">
                <a16:creationId xmlns:a16="http://schemas.microsoft.com/office/drawing/2014/main" id="{D93E352F-3B03-43FD-99DB-35CCFF0DF11C}"/>
              </a:ext>
            </a:extLst>
          </p:cNvPr>
          <p:cNvSpPr txBox="1">
            <a:spLocks/>
          </p:cNvSpPr>
          <p:nvPr/>
        </p:nvSpPr>
        <p:spPr>
          <a:xfrm>
            <a:off x="1244600" y="997092"/>
            <a:ext cx="9712960" cy="280655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studio proposto offre un’importante base di partenza per lo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sviluppo di linee guida cliniche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integrino aspetti fisici e psicologici, migliorando così l’approccio complessivo alle cure palliative </a:t>
            </a:r>
            <a:endParaRPr lang="it-IT" sz="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58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463</Words>
  <Application>Microsoft Macintosh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Tema di Office</vt:lpstr>
      <vt:lpstr>Titolo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MARIKA LO MONACO</dc:creator>
  <cp:lastModifiedBy>MARIKA LO MONACO</cp:lastModifiedBy>
  <cp:revision>1</cp:revision>
  <dcterms:created xsi:type="dcterms:W3CDTF">2026-03-19T11:34:48Z</dcterms:created>
  <dcterms:modified xsi:type="dcterms:W3CDTF">2026-03-19T11:35:31Z</dcterms:modified>
</cp:coreProperties>
</file>