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72"/>
  </p:normalViewPr>
  <p:slideViewPr>
    <p:cSldViewPr snapToGrid="0">
      <p:cViewPr varScale="1">
        <p:scale>
          <a:sx n="112" d="100"/>
          <a:sy n="112" d="100"/>
        </p:scale>
        <p:origin x="6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D621AF-E987-07EF-CAAC-AB2885350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6740A11-0DF7-7238-8715-1AD27995F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8CF5DE-1CF1-C845-AE9A-782C5B3B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41588B-36BA-F46E-B53C-ADC906FE5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231421-71A2-8BF8-AFE4-750D9E6A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34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7F8DC2-C592-584F-117D-308DF66D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CD554D3-9935-1F01-50A4-59B0B669C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B8A37D-D691-5D73-87F9-778A5420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A75B3D-9914-3846-C1C2-3EB4C164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E18BEA-E1B9-0B7E-CAEE-023A69BC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947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607E29E-EBA6-3030-4F5D-D443B6913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CD490D-D79F-3C57-1588-B5DAEB63E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D94972-CC0C-AB55-C6FC-11E4253F5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933D3F-2BF6-35DF-7503-569A9BF15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05FF9C-CE01-7BE2-6E30-06DA3EC67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00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BE6E99-0FFA-4D19-8DB5-4039951E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BFD648-7972-D0B6-9D25-2AA5599C0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36C829-BA89-3E5E-E6CB-23047B1F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B66236-2DB1-7F82-56B3-C1024B22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8D3CD8-0BB0-B0A1-03F2-C240B154C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46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73295-7612-7188-D294-E2CBE130A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00A8D-54B4-5FE4-F0FC-087C947FE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B5BD4B-9FE2-8878-5382-576543D2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A92FF8-5925-3346-1403-D2892BAA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09E21-51AE-E6BD-5978-2CB962B5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00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67B31A-746A-7080-C7B4-304B9D31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23DE2-CB26-F9AC-00F8-6B0EF4CD0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234CB0-5E1E-1C14-C4A4-BD33EDDA1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6BC7AB0-7B45-F568-9759-B7AC70A7A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B1D024-AFDB-B886-F28B-8DFF0AFC7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750AE9-DEF6-C692-A65A-6E5B9C3F8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95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3B898-3B69-15A0-A3B8-75A8E36F4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638523-5A90-5AAA-B4F6-243F9845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E7A0E5-A202-A911-7363-B02044637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2B02C08-A130-77CB-19B0-17EB112D9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D583C4-89AE-9751-45C0-F5D1B0DE9A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131CB72-6A81-92B4-962B-DF0F6D211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507656-3E45-3CDD-238D-32500FD21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DF5191D-5C34-08DC-634B-319E4FA99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75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B02CC-AF45-F8BB-9739-B108CB0A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D5E9274-9AD5-1729-428C-EC2109E7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D92BEA-C539-16A1-EDA1-01DA41314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E93495-AE96-A2EE-A9A7-8E29EE43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94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158350D-0813-23CA-0D8F-5BDA62F1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00DA106-FD68-2C42-2A73-04E4FD58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B0BA6B9-3C15-F6F8-4401-188BA52D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84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8AD82B-9098-74AC-04BB-51E9829AB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F2C9A5-C21F-CF04-34A8-E6F3CF09D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A2E83D2-9D08-2A00-8722-DE05EB703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B559C9-03B9-FB56-B523-A84F63B4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FC0F4C-00E8-A9CD-AF5B-78723B94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F63729-6AC9-B043-AA79-166BF648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03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C3B971-0E08-B4CE-7AC7-E302BD86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7E6F32E-F8D9-F6F8-5DA4-59C0FCAF3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3C7293-D427-3646-8A2D-82F5D2007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E30656-5387-5D7F-82D3-9C4CD148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85AD5E-200A-2AD0-1BB4-51C9A2BE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2FD965-66EE-7E52-45DF-02860800E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9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4AC204E-818D-ADEF-956B-309C9AE01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3FD078-681A-0AA5-1F88-721CBD534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3C6F03-B5FB-6D14-28D3-A0483B1F2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163E4-ADD1-2141-B84F-19C08CC3403A}" type="datetimeFigureOut">
              <a:rPr lang="it-IT" smtClean="0"/>
              <a:pPr/>
              <a:t>18/02/23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A26753-42D8-0AEC-B3AD-60F5EAB13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7E0FBA-1994-2CEA-2DC2-11EBF6C0F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BAA13-D434-8F4E-BC2F-20FFB3CE39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62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9B3D3F-0F82-B2E8-619F-EAED52B4E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5623560"/>
          </a:xfrm>
        </p:spPr>
        <p:txBody>
          <a:bodyPr>
            <a:normAutofit/>
          </a:bodyPr>
          <a:lstStyle/>
          <a:p>
            <a:r>
              <a:rPr lang="it-IT" sz="3200" dirty="0"/>
              <a:t>La </a:t>
            </a:r>
            <a:r>
              <a:rPr lang="it-IT" sz="3200" dirty="0" err="1"/>
              <a:t>patient</a:t>
            </a:r>
            <a:r>
              <a:rPr lang="it-IT" sz="3200" dirty="0"/>
              <a:t> advocacy</a:t>
            </a:r>
            <a:br>
              <a:rPr lang="it-IT" sz="3200" dirty="0"/>
            </a:br>
            <a:r>
              <a:rPr lang="it-IT" sz="3200" dirty="0"/>
              <a:t>coinvolgimento delle associazioni dei pazienti e i diritti esigibili dei pazienti affetti da malattie metaboliche rare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F10E91C-71D1-5498-3964-48938DD13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25951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2031D66-832E-EDF1-5D81-AF68A0A9472C}"/>
              </a:ext>
            </a:extLst>
          </p:cNvPr>
          <p:cNvSpPr txBox="1"/>
          <p:nvPr/>
        </p:nvSpPr>
        <p:spPr>
          <a:xfrm>
            <a:off x="9555480" y="5772150"/>
            <a:ext cx="23087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Renza Barbon Galluppi</a:t>
            </a:r>
          </a:p>
          <a:p>
            <a:r>
              <a:rPr lang="it-IT" dirty="0"/>
              <a:t>Socio onorario</a:t>
            </a:r>
          </a:p>
          <a:p>
            <a:r>
              <a:rPr lang="it-IT" dirty="0"/>
              <a:t>Associazione  IRIS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AC4AE23-6920-9DA6-7FEC-7690D82D1020}"/>
              </a:ext>
            </a:extLst>
          </p:cNvPr>
          <p:cNvSpPr txBox="1"/>
          <p:nvPr/>
        </p:nvSpPr>
        <p:spPr>
          <a:xfrm>
            <a:off x="708660" y="6355080"/>
            <a:ext cx="266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Palermo, 18 febbraio 2023</a:t>
            </a:r>
          </a:p>
        </p:txBody>
      </p:sp>
    </p:spTree>
    <p:extLst>
      <p:ext uri="{BB962C8B-B14F-4D97-AF65-F5344CB8AC3E}">
        <p14:creationId xmlns:p14="http://schemas.microsoft.com/office/powerpoint/2010/main" val="262184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5E9177DF-4501-FF99-2E79-2FFBB552B4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694013"/>
              </p:ext>
            </p:extLst>
          </p:nvPr>
        </p:nvGraphicFramePr>
        <p:xfrm>
          <a:off x="-1818526" y="0"/>
          <a:ext cx="14010526" cy="76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0175">
                  <a:extLst>
                    <a:ext uri="{9D8B030D-6E8A-4147-A177-3AD203B41FA5}">
                      <a16:colId xmlns:a16="http://schemas.microsoft.com/office/drawing/2014/main" val="201995974"/>
                    </a:ext>
                  </a:extLst>
                </a:gridCol>
                <a:gridCol w="5955933">
                  <a:extLst>
                    <a:ext uri="{9D8B030D-6E8A-4147-A177-3AD203B41FA5}">
                      <a16:colId xmlns:a16="http://schemas.microsoft.com/office/drawing/2014/main" val="3493495838"/>
                    </a:ext>
                  </a:extLst>
                </a:gridCol>
                <a:gridCol w="3384418">
                  <a:extLst>
                    <a:ext uri="{9D8B030D-6E8A-4147-A177-3AD203B41FA5}">
                      <a16:colId xmlns:a16="http://schemas.microsoft.com/office/drawing/2014/main" val="2256989401"/>
                    </a:ext>
                  </a:extLst>
                </a:gridCol>
              </a:tblGrid>
              <a:tr h="926757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La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patient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advocacy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Coinvolgimento delle associazioni </a:t>
                      </a:r>
                    </a:p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dei pazienti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 i diritti esigibili dei pazienti affetti da malattie metaboliche ereditarie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301572"/>
                  </a:ext>
                </a:extLst>
              </a:tr>
              <a:tr h="5931243">
                <a:tc>
                  <a:txBody>
                    <a:bodyPr/>
                    <a:lstStyle/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Esempi di strumenti per fare advocacy sono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manifestazioni di piazza, incontri con esponenti politici e istituzionali, campagne di opinione sui mass media o sui social network,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 e ricerche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divulgati mediante convegni e seminari, partecipazione a coalizioni, alleanze e reti con altri soggetti, ricorso a testimonial…..</a:t>
                      </a:r>
                    </a:p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Empowerment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individuale</a:t>
                      </a:r>
                    </a:p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Empowerment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organizzativo</a:t>
                      </a:r>
                    </a:p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Empowerment di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Comunità</a:t>
                      </a:r>
                      <a:r>
                        <a:rPr lang="it-IT" b="1" dirty="0">
                          <a:effectLst/>
                        </a:rPr>
                        <a:t> </a:t>
                      </a:r>
                    </a:p>
                    <a:p>
                      <a:endParaRPr lang="it-IT" b="1" dirty="0">
                        <a:effectLst/>
                      </a:endParaRPr>
                    </a:p>
                    <a:p>
                      <a:endParaRPr lang="it-IT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Missione</a:t>
                      </a:r>
                      <a:r>
                        <a:rPr lang="it-IT" dirty="0"/>
                        <a:t>: agire a favore dei/delle propri/i beneficiari/e e non solo in termini materiali e di servizi, ma anche di allargamento della sfera dei loro diritti e opportunità.</a:t>
                      </a:r>
                    </a:p>
                    <a:p>
                      <a:endParaRPr lang="it-IT" dirty="0"/>
                    </a:p>
                    <a:p>
                      <a:r>
                        <a:rPr lang="it-IT" b="1" dirty="0"/>
                        <a:t>Per poter essere coinvolti: non più arruolati, ne più reclutati: </a:t>
                      </a:r>
                      <a:endParaRPr lang="it-IT" dirty="0"/>
                    </a:p>
                    <a:p>
                      <a:r>
                        <a:rPr lang="it-IT" b="1" dirty="0"/>
                        <a:t>a) </a:t>
                      </a:r>
                      <a:r>
                        <a:rPr lang="it-IT" dirty="0"/>
                        <a:t>conoscere il contesto e l’organizzazione del sistema in cui si intende operare e/o partecipare attivamente</a:t>
                      </a:r>
                    </a:p>
                    <a:p>
                      <a:endParaRPr lang="it-IT" dirty="0"/>
                    </a:p>
                    <a:p>
                      <a:r>
                        <a:rPr lang="it-IT" b="1" dirty="0"/>
                        <a:t>b) </a:t>
                      </a:r>
                      <a:r>
                        <a:rPr lang="it-IT" dirty="0"/>
                        <a:t>conoscere quali sono i dati sui quali si fonda la causa: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="1" dirty="0"/>
                        <a:t>studi e ricerche interne ed esterne </a:t>
                      </a:r>
                      <a:r>
                        <a:rPr lang="it-IT" dirty="0"/>
                        <a:t>all’associazionismo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="1" dirty="0"/>
                        <a:t>elaborazione di modelli assistenziali a cui tendere </a:t>
                      </a:r>
                      <a:r>
                        <a:rPr lang="it-IT" dirty="0"/>
                        <a:t>(dalle linee guida, alle raccomandazioni, ai progetti individuali assistenziali)</a:t>
                      </a:r>
                    </a:p>
                    <a:p>
                      <a:endParaRPr lang="it-IT" dirty="0"/>
                    </a:p>
                    <a:p>
                      <a:r>
                        <a:rPr lang="it-IT" b="1" dirty="0"/>
                        <a:t>c) </a:t>
                      </a:r>
                      <a:r>
                        <a:rPr lang="it-IT" b="0" dirty="0"/>
                        <a:t>Essere propulsore </a:t>
                      </a:r>
                      <a:r>
                        <a:rPr lang="it-IT" dirty="0"/>
                        <a:t>del coinvolgimento attivo ai processi decisionali, anche in ambito di ricerca scientifica già dalla fase di progettazione dello studio e del relativo consenso informato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Avere un obiettivo aiuta ad affrontare grossi sforzi, grosse difficoltà, qualche sacrificio</a:t>
                      </a:r>
                      <a:r>
                        <a:rPr lang="it-IT" dirty="0">
                          <a:effectLst/>
                        </a:rPr>
                        <a:t> </a:t>
                      </a:r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Il sacrificio di studiare per conoscere i diritti esigibili, per comprendere che se c’è un diritto significa che dall’altra parte c’è un dovere.</a:t>
                      </a:r>
                    </a:p>
                    <a:p>
                      <a:endParaRPr lang="it-IT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dirty="0"/>
                        <a:t>Legge 5 febbraio 1992, n. 104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it-IT" dirty="0"/>
                        <a:t>artt. 3, 6 </a:t>
                      </a:r>
                      <a:r>
                        <a:rPr lang="it-IT" sz="1400" dirty="0"/>
                        <a:t>(screening neonatale), </a:t>
                      </a:r>
                      <a:r>
                        <a:rPr lang="it-IT" dirty="0"/>
                        <a:t>18, 19 </a:t>
                      </a:r>
                      <a:r>
                        <a:rPr lang="it-IT" sz="1400" dirty="0"/>
                        <a:t>(piano di zona)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it-IT" dirty="0"/>
                        <a:t>Legge 8 novembre 2000, n.328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it-IT" dirty="0"/>
                        <a:t>art. 14</a:t>
                      </a:r>
                    </a:p>
                    <a:p>
                      <a:pPr marL="285750" lvl="0" indent="-285750" algn="l">
                        <a:buFontTx/>
                        <a:buChar char="-"/>
                      </a:pPr>
                      <a:r>
                        <a:rPr lang="it-IT" dirty="0"/>
                        <a:t>Legge 14 sett. 2015, n. 151 </a:t>
                      </a:r>
                    </a:p>
                    <a:p>
                      <a:pPr marL="742950" lvl="1" indent="-285750" algn="l">
                        <a:buFontTx/>
                        <a:buChar char="-"/>
                      </a:pPr>
                      <a:r>
                        <a:rPr lang="it-IT" dirty="0"/>
                        <a:t>art.1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dirty="0"/>
                        <a:t>DPCM 12 gennaio 2017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it-IT" dirty="0"/>
                        <a:t>artt.: 1, 4, 21, 27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it-IT" dirty="0"/>
                        <a:t>Legge 19 agosto 2016, n. </a:t>
                      </a:r>
                      <a:r>
                        <a:rPr lang="it-IT"/>
                        <a:t>167</a:t>
                      </a:r>
                      <a:endParaRPr lang="it-IT" dirty="0"/>
                    </a:p>
                    <a:p>
                      <a:pPr marL="742950" lvl="1" indent="-285750">
                        <a:buFontTx/>
                        <a:buChar char="-"/>
                      </a:pPr>
                      <a:endParaRPr lang="it-IT" dirty="0"/>
                    </a:p>
                    <a:p>
                      <a:pPr marL="742950" lvl="1" indent="-285750">
                        <a:buFontTx/>
                        <a:buChar char="-"/>
                      </a:pPr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55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861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Risultati immagi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7" name="Picture 9" descr="https://www.agenas.gov.it/images/headers/immagine-pnr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4871" y="4730867"/>
            <a:ext cx="2351129" cy="1588601"/>
          </a:xfrm>
          <a:prstGeom prst="rect">
            <a:avLst/>
          </a:prstGeom>
          <a:noFill/>
        </p:spPr>
      </p:pic>
      <p:pic>
        <p:nvPicPr>
          <p:cNvPr id="2059" name="Picture 11" descr="Forum Nazionale delle Associazioni Familiari – Regione Sicil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385" y="2182232"/>
            <a:ext cx="1898777" cy="632926"/>
          </a:xfrm>
          <a:prstGeom prst="rect">
            <a:avLst/>
          </a:prstGeom>
          <a:noFill/>
        </p:spPr>
      </p:pic>
      <p:pic>
        <p:nvPicPr>
          <p:cNvPr id="2061" name="Picture 13" descr="http://sicilia.www2.forumfamiglie.org/wp-content/uploads/sites/13/2016/10/testata_sicili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2433" y="3055299"/>
            <a:ext cx="3368040" cy="625420"/>
          </a:xfrm>
          <a:prstGeom prst="rect">
            <a:avLst/>
          </a:prstGeom>
          <a:noFill/>
        </p:spPr>
      </p:pic>
      <p:pic>
        <p:nvPicPr>
          <p:cNvPr id="1026" name="Picture 2" descr="Cartello segnaletico Lavori in corso polipropilene 48 x 68 cm - 1">
            <a:extLst>
              <a:ext uri="{FF2B5EF4-FFF2-40B4-BE49-F238E27FC236}">
                <a16:creationId xmlns:a16="http://schemas.microsoft.com/office/drawing/2014/main" id="{123BBB8E-F362-E717-476D-8C1D6B04E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223503"/>
            <a:ext cx="3014729" cy="301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C48F8B4-5BDC-49D2-A51C-7050F30327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5112" y="2440909"/>
            <a:ext cx="2641600" cy="18542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DD46D12-3067-008C-3693-E0A1CF6F2F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6670" y="4536495"/>
            <a:ext cx="3997068" cy="1510703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877AE7E9-D357-65FF-69FB-D121AE9991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4939" y="67777"/>
            <a:ext cx="1625600" cy="1554685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5161BB3F-C4AD-8CA2-5850-F427CC700914}"/>
              </a:ext>
            </a:extLst>
          </p:cNvPr>
          <p:cNvSpPr txBox="1"/>
          <p:nvPr/>
        </p:nvSpPr>
        <p:spPr>
          <a:xfrm>
            <a:off x="2886719" y="546545"/>
            <a:ext cx="4759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Obiettivo: equità, che per le persone che vivono con una malattia rara, implica opportunità sociali, non discriminazione, istruzione e lavoro.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6980BB5-C8E9-C39B-C5B9-C7E13488E107}"/>
              </a:ext>
            </a:extLst>
          </p:cNvPr>
          <p:cNvSpPr txBox="1"/>
          <p:nvPr/>
        </p:nvSpPr>
        <p:spPr>
          <a:xfrm rot="20867431">
            <a:off x="685964" y="1997565"/>
            <a:ext cx="557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Grazie per l’attenzione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387</Words>
  <Application>Microsoft Macintosh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La patient advocacy coinvolgimento delle associazioni dei pazienti e i diritti esigibili dei pazienti affetti da malattie metaboliche rare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patient advocacy coinvolgimento delle associazioni dei pazienti e i diritti esigibili dei pazienti affetti da malattie metabiliche rare</dc:title>
  <dc:creator>renza barbon</dc:creator>
  <cp:lastModifiedBy>renza barbon</cp:lastModifiedBy>
  <cp:revision>7</cp:revision>
  <dcterms:created xsi:type="dcterms:W3CDTF">2023-02-16T16:30:24Z</dcterms:created>
  <dcterms:modified xsi:type="dcterms:W3CDTF">2023-02-18T07:40:10Z</dcterms:modified>
</cp:coreProperties>
</file>