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3" r:id="rId4"/>
    <p:sldId id="260" r:id="rId5"/>
    <p:sldId id="261" r:id="rId6"/>
    <p:sldId id="264" r:id="rId7"/>
    <p:sldId id="266" r:id="rId8"/>
    <p:sldId id="267" r:id="rId9"/>
    <p:sldId id="268" r:id="rId10"/>
    <p:sldId id="269" r:id="rId11"/>
    <p:sldId id="271" r:id="rId12"/>
    <p:sldId id="277" r:id="rId13"/>
    <p:sldId id="272" r:id="rId14"/>
    <p:sldId id="274" r:id="rId15"/>
    <p:sldId id="273" r:id="rId16"/>
    <p:sldId id="276"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2D3F4-D270-4AE2-A18C-9431AB9A69DF}" type="datetimeFigureOut">
              <a:rPr lang="it-IT" smtClean="0"/>
              <a:pPr/>
              <a:t>16/02/2023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5CBD9-0FAD-458A-AA39-5309D2649D5C}" type="slidenum">
              <a:rPr lang="it-IT" smtClean="0"/>
              <a:pPr/>
              <a:t>‹N›</a:t>
            </a:fld>
            <a:endParaRPr lang="it-IT"/>
          </a:p>
        </p:txBody>
      </p:sp>
    </p:spTree>
    <p:extLst>
      <p:ext uri="{BB962C8B-B14F-4D97-AF65-F5344CB8AC3E}">
        <p14:creationId xmlns:p14="http://schemas.microsoft.com/office/powerpoint/2010/main" val="40591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ChangeArrowheads="1" noTextEdit="1"/>
          </p:cNvSpPr>
          <p:nvPr>
            <p:ph type="sldImg"/>
          </p:nvPr>
        </p:nvSpPr>
        <p:spPr>
          <a:ln/>
        </p:spPr>
      </p:sp>
      <p:sp>
        <p:nvSpPr>
          <p:cNvPr id="8499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Calibri" panose="020F0502020204030204" pitchFamily="34" charset="0"/>
              <a:ea typeface="ＭＳ Ｐゴシック" panose="020B0600070205080204" pitchFamily="34" charset="-128"/>
            </a:endParaRPr>
          </a:p>
        </p:txBody>
      </p:sp>
      <p:sp>
        <p:nvSpPr>
          <p:cNvPr id="8499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E719A2F-633F-459E-8957-8374C2D58F95}" type="slidenum">
              <a:rPr lang="it-IT" altLang="it-IT">
                <a:latin typeface="Arial" panose="020B0604020202020204" pitchFamily="34" charset="0"/>
              </a:rPr>
              <a:pPr/>
              <a:t>1</a:t>
            </a:fld>
            <a:endParaRPr lang="it-IT" altLang="it-IT">
              <a:latin typeface="Arial" panose="020B0604020202020204" pitchFamily="34" charset="0"/>
            </a:endParaRPr>
          </a:p>
        </p:txBody>
      </p:sp>
    </p:spTree>
    <p:extLst>
      <p:ext uri="{BB962C8B-B14F-4D97-AF65-F5344CB8AC3E}">
        <p14:creationId xmlns:p14="http://schemas.microsoft.com/office/powerpoint/2010/main" val="411364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ChangeArrowheads="1" noTextEdit="1"/>
          </p:cNvSpPr>
          <p:nvPr>
            <p:ph type="sldImg"/>
          </p:nvPr>
        </p:nvSpPr>
        <p:spPr>
          <a:ln/>
        </p:spPr>
      </p:sp>
      <p:sp>
        <p:nvSpPr>
          <p:cNvPr id="8499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Calibri" panose="020F0502020204030204" pitchFamily="34" charset="0"/>
              <a:ea typeface="ＭＳ Ｐゴシック" panose="020B0600070205080204" pitchFamily="34" charset="-128"/>
            </a:endParaRPr>
          </a:p>
        </p:txBody>
      </p:sp>
      <p:sp>
        <p:nvSpPr>
          <p:cNvPr id="8499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E719A2F-633F-459E-8957-8374C2D58F95}" type="slidenum">
              <a:rPr lang="it-IT" altLang="it-IT">
                <a:latin typeface="Arial" panose="020B0604020202020204" pitchFamily="34" charset="0"/>
              </a:rPr>
              <a:pPr/>
              <a:t>2</a:t>
            </a:fld>
            <a:endParaRPr lang="it-IT" altLang="it-IT">
              <a:latin typeface="Arial" panose="020B0604020202020204" pitchFamily="34" charset="0"/>
            </a:endParaRPr>
          </a:p>
        </p:txBody>
      </p:sp>
    </p:spTree>
    <p:extLst>
      <p:ext uri="{BB962C8B-B14F-4D97-AF65-F5344CB8AC3E}">
        <p14:creationId xmlns:p14="http://schemas.microsoft.com/office/powerpoint/2010/main" val="202870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195" name="Segnaposto note 2"/>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smtClean="0"/>
          </a:p>
        </p:txBody>
      </p:sp>
      <p:sp>
        <p:nvSpPr>
          <p:cNvPr id="8196" name="Segnaposto numero diapositiva 3"/>
          <p:cNvSpPr>
            <a:spLocks noGrp="1" noChangeArrowheads="1"/>
          </p:cNvSpPr>
          <p:nvPr>
            <p:ph type="sldNum" sz="quarter" idx="5"/>
          </p:nvPr>
        </p:nvSpPr>
        <p:spPr bwMode="auto">
          <a:noFill/>
          <a:ln>
            <a:miter lim="800000"/>
            <a:headEnd/>
            <a:tailEnd/>
          </a:ln>
        </p:spPr>
        <p:txBody>
          <a:bodyPr/>
          <a:lstStyle/>
          <a:p>
            <a:fld id="{D3302566-129F-4E25-ABD8-1C17E671A016}" type="slidenum">
              <a:rPr lang="it-IT" altLang="it-IT"/>
              <a:pPr/>
              <a:t>8</a:t>
            </a:fld>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267" name="Segnaposto note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altLang="it-IT" b="1" dirty="0">
                <a:latin typeface="Arial" charset="0"/>
              </a:rPr>
              <a:t>Rappresentazione dei Determinanti di salute e delle Disparità di Salute per le persone con Disabilità intellettiva (ID)</a:t>
            </a:r>
          </a:p>
          <a:p>
            <a:pPr marL="171450" indent="-171450" eaLnBrk="1" fontAlgn="auto" hangingPunct="1">
              <a:spcBef>
                <a:spcPts val="0"/>
              </a:spcBef>
              <a:spcAft>
                <a:spcPts val="0"/>
              </a:spcAft>
              <a:buFontTx/>
              <a:buChar char="-"/>
              <a:defRPr/>
            </a:pPr>
            <a:r>
              <a:rPr altLang="it-IT" dirty="0">
                <a:latin typeface="Arial" charset="0"/>
              </a:rPr>
              <a:t>Le persone con ID rappresentano </a:t>
            </a:r>
            <a:r>
              <a:rPr altLang="it-IT" b="1" dirty="0">
                <a:latin typeface="Arial" charset="0"/>
              </a:rPr>
              <a:t>1-3% </a:t>
            </a:r>
            <a:r>
              <a:rPr altLang="it-IT" dirty="0">
                <a:latin typeface="Arial" charset="0"/>
              </a:rPr>
              <a:t>della popolazione generale (tra 5 </a:t>
            </a:r>
            <a:r>
              <a:rPr altLang="it-IT" dirty="0" err="1">
                <a:latin typeface="Arial" charset="0"/>
              </a:rPr>
              <a:t>miliono</a:t>
            </a:r>
            <a:r>
              <a:rPr altLang="it-IT" dirty="0">
                <a:latin typeface="Arial" charset="0"/>
              </a:rPr>
              <a:t> e 15 milioni di persone in Europa), con un trend in aumento grazie al miglioramento delle cure neonatali, dello stato di nutrizione ed in generale delle condizioni socio-economiche.</a:t>
            </a:r>
          </a:p>
          <a:p>
            <a:pPr marL="171450" indent="-171450" eaLnBrk="1" fontAlgn="auto" hangingPunct="1">
              <a:spcBef>
                <a:spcPts val="0"/>
              </a:spcBef>
              <a:spcAft>
                <a:spcPts val="0"/>
              </a:spcAft>
              <a:buFontTx/>
              <a:buChar char="-"/>
              <a:defRPr/>
            </a:pPr>
            <a:r>
              <a:rPr altLang="it-IT" dirty="0">
                <a:latin typeface="Arial" charset="0"/>
              </a:rPr>
              <a:t>I dati in letteratura documentano l’esistenza di </a:t>
            </a:r>
            <a:r>
              <a:rPr altLang="it-IT" b="1" dirty="0">
                <a:latin typeface="Arial" charset="0"/>
              </a:rPr>
              <a:t>disparità di salute </a:t>
            </a:r>
            <a:r>
              <a:rPr altLang="it-IT" dirty="0">
                <a:latin typeface="Arial" charset="0"/>
              </a:rPr>
              <a:t>per le persone con ID in termini di mortalità, morbilità e qualità di vita. </a:t>
            </a:r>
          </a:p>
          <a:p>
            <a:pPr eaLnBrk="1" fontAlgn="auto" hangingPunct="1">
              <a:spcBef>
                <a:spcPts val="0"/>
              </a:spcBef>
              <a:spcAft>
                <a:spcPts val="0"/>
              </a:spcAft>
              <a:defRPr/>
            </a:pPr>
            <a:r>
              <a:rPr altLang="it-IT" dirty="0">
                <a:latin typeface="Arial" charset="0"/>
              </a:rPr>
              <a:t>La “</a:t>
            </a:r>
            <a:r>
              <a:rPr altLang="it-IT" b="1" dirty="0">
                <a:latin typeface="Arial" charset="0"/>
              </a:rPr>
              <a:t>cascata di disparità</a:t>
            </a:r>
            <a:r>
              <a:rPr altLang="it-IT" dirty="0">
                <a:latin typeface="Arial" charset="0"/>
              </a:rPr>
              <a:t>” è il risultato di una serie di determinanti che giocano un ruolo diverso:</a:t>
            </a:r>
          </a:p>
          <a:p>
            <a:pPr marL="171450" indent="-171450" eaLnBrk="1" fontAlgn="auto" hangingPunct="1">
              <a:spcBef>
                <a:spcPts val="0"/>
              </a:spcBef>
              <a:spcAft>
                <a:spcPts val="0"/>
              </a:spcAft>
              <a:buFontTx/>
              <a:buChar char="-"/>
              <a:defRPr/>
            </a:pPr>
            <a:r>
              <a:rPr altLang="it-IT" dirty="0">
                <a:latin typeface="Arial" charset="0"/>
              </a:rPr>
              <a:t>GENETICI (30%): determinano un maggiore rischio di condizioni associate e quindi di sequele (es: tiroidite e morbo celiaco nella S. Down)</a:t>
            </a:r>
          </a:p>
          <a:p>
            <a:pPr marL="171450" indent="-171450" eaLnBrk="1" fontAlgn="auto" hangingPunct="1">
              <a:spcBef>
                <a:spcPts val="0"/>
              </a:spcBef>
              <a:spcAft>
                <a:spcPts val="0"/>
              </a:spcAft>
              <a:buFontTx/>
              <a:buChar char="-"/>
              <a:defRPr/>
            </a:pPr>
            <a:r>
              <a:rPr altLang="it-IT" dirty="0">
                <a:latin typeface="Arial" charset="0"/>
              </a:rPr>
              <a:t>SOCIALI (15%): comprendono reddito basso, isolamento sociale, vulnerabilità all’abuso, etc.</a:t>
            </a:r>
          </a:p>
          <a:p>
            <a:pPr marL="171450" indent="-171450" eaLnBrk="1" fontAlgn="auto" hangingPunct="1">
              <a:spcBef>
                <a:spcPts val="0"/>
              </a:spcBef>
              <a:spcAft>
                <a:spcPts val="0"/>
              </a:spcAft>
              <a:buFontTx/>
              <a:buChar char="-"/>
              <a:defRPr/>
            </a:pPr>
            <a:r>
              <a:rPr altLang="it-IT" dirty="0">
                <a:latin typeface="Arial" charset="0"/>
              </a:rPr>
              <a:t>AMBIENTALI (5%): in termini di maggiore esposizione ad inquinanti ambientali, ed anche di inaccessibilità a determinati luoghi con la sedia a rotelle.</a:t>
            </a:r>
          </a:p>
          <a:p>
            <a:pPr marL="171450" indent="-171450" eaLnBrk="1" fontAlgn="auto" hangingPunct="1">
              <a:spcBef>
                <a:spcPts val="0"/>
              </a:spcBef>
              <a:spcAft>
                <a:spcPts val="0"/>
              </a:spcAft>
              <a:buFontTx/>
              <a:buChar char="-"/>
              <a:defRPr/>
            </a:pPr>
            <a:r>
              <a:rPr altLang="it-IT" dirty="0">
                <a:latin typeface="Arial" charset="0"/>
              </a:rPr>
              <a:t>ACCESSO ALLE CURE MEDICHE (10%): scarsa attenzione ai bisogni di salute specifici (es: sindromi epilettiche) e d anche alle </a:t>
            </a:r>
            <a:r>
              <a:rPr altLang="it-IT" dirty="0" err="1">
                <a:latin typeface="Arial" charset="0"/>
              </a:rPr>
              <a:t>comorbilità</a:t>
            </a:r>
            <a:r>
              <a:rPr altLang="it-IT" dirty="0">
                <a:latin typeface="Arial" charset="0"/>
              </a:rPr>
              <a:t> (es. Rischio tumorale)</a:t>
            </a:r>
          </a:p>
          <a:p>
            <a:pPr marL="171450" indent="-171450" eaLnBrk="1" fontAlgn="auto" hangingPunct="1">
              <a:spcBef>
                <a:spcPts val="0"/>
              </a:spcBef>
              <a:spcAft>
                <a:spcPts val="0"/>
              </a:spcAft>
              <a:buFontTx/>
              <a:buChar char="-"/>
              <a:defRPr/>
            </a:pPr>
            <a:r>
              <a:rPr altLang="it-IT" dirty="0">
                <a:latin typeface="Arial" charset="0"/>
              </a:rPr>
              <a:t>INDIVIDUALI (40%): scarsa conoscenza di un corretto stile di vita (es: igiene orale, nutrizione) e mancato accesso alle campagne di prevenzione (es: vaccini, fumo, droghe)</a:t>
            </a:r>
          </a:p>
        </p:txBody>
      </p:sp>
      <p:sp>
        <p:nvSpPr>
          <p:cNvPr id="14340" name="Segnaposto numero diapositiva 3"/>
          <p:cNvSpPr>
            <a:spLocks noGrp="1"/>
          </p:cNvSpPr>
          <p:nvPr>
            <p:ph type="sldNum" sz="quarter" idx="5"/>
          </p:nvPr>
        </p:nvSpPr>
        <p:spPr bwMode="auto">
          <a:noFill/>
          <a:ln>
            <a:miter lim="800000"/>
            <a:headEnd/>
            <a:tailEnd/>
          </a:ln>
        </p:spPr>
        <p:txBody>
          <a:bodyPr/>
          <a:lstStyle/>
          <a:p>
            <a:fld id="{9359F9DC-FD85-4245-9FAF-10424C23DD48}" type="slidenum">
              <a:rPr lang="it-IT" altLang="it-IT">
                <a:latin typeface="Arial" pitchFamily="34" charset="0"/>
              </a:rPr>
              <a:pPr/>
              <a:t>12</a:t>
            </a:fld>
            <a:endParaRPr lang="it-IT" altLang="it-IT">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ECE1D8D-3D94-4218-AFA2-F0BF4AE74F05}" type="datetimeFigureOut">
              <a:rPr lang="it-IT" smtClean="0"/>
              <a:pPr/>
              <a:t>16/02/2023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BAC5FC-9230-4E3A-98D7-310ED2F60185}" type="slidenum">
              <a:rPr lang="it-IT" smtClean="0"/>
              <a:pPr/>
              <a:t>‹N›</a:t>
            </a:fld>
            <a:endParaRPr lang="it-IT"/>
          </a:p>
        </p:txBody>
      </p:sp>
    </p:spTree>
    <p:extLst>
      <p:ext uri="{BB962C8B-B14F-4D97-AF65-F5344CB8AC3E}">
        <p14:creationId xmlns:p14="http://schemas.microsoft.com/office/powerpoint/2010/main" val="275783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ECE1D8D-3D94-4218-AFA2-F0BF4AE74F05}" type="datetimeFigureOut">
              <a:rPr lang="it-IT" smtClean="0"/>
              <a:pPr/>
              <a:t>16/02/2023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BAC5FC-9230-4E3A-98D7-310ED2F60185}" type="slidenum">
              <a:rPr lang="it-IT" smtClean="0"/>
              <a:pPr/>
              <a:t>‹N›</a:t>
            </a:fld>
            <a:endParaRPr lang="it-IT"/>
          </a:p>
        </p:txBody>
      </p:sp>
    </p:spTree>
    <p:extLst>
      <p:ext uri="{BB962C8B-B14F-4D97-AF65-F5344CB8AC3E}">
        <p14:creationId xmlns:p14="http://schemas.microsoft.com/office/powerpoint/2010/main" val="284003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ECE1D8D-3D94-4218-AFA2-F0BF4AE74F05}" type="datetimeFigureOut">
              <a:rPr lang="it-IT" smtClean="0"/>
              <a:pPr/>
              <a:t>16/02/2023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BAC5FC-9230-4E3A-98D7-310ED2F60185}" type="slidenum">
              <a:rPr lang="it-IT" smtClean="0"/>
              <a:pPr/>
              <a:t>‹N›</a:t>
            </a:fld>
            <a:endParaRPr lang="it-IT"/>
          </a:p>
        </p:txBody>
      </p:sp>
    </p:spTree>
    <p:extLst>
      <p:ext uri="{BB962C8B-B14F-4D97-AF65-F5344CB8AC3E}">
        <p14:creationId xmlns:p14="http://schemas.microsoft.com/office/powerpoint/2010/main" val="823549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Rectangle 1"/>
          <p:cNvSpPr/>
          <p:nvPr/>
        </p:nvSpPr>
        <p:spPr>
          <a:xfrm>
            <a:off x="10888133" y="282576"/>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sz="1800"/>
          </a:p>
        </p:txBody>
      </p:sp>
      <p:sp>
        <p:nvSpPr>
          <p:cNvPr id="3" name="Date Placeholder 1"/>
          <p:cNvSpPr>
            <a:spLocks noGrp="1"/>
          </p:cNvSpPr>
          <p:nvPr>
            <p:ph type="dt" sz="half" idx="10"/>
          </p:nvPr>
        </p:nvSpPr>
        <p:spPr/>
        <p:txBody>
          <a:bodyPr/>
          <a:lstStyle>
            <a:lvl1pPr>
              <a:defRPr/>
            </a:lvl1pPr>
          </a:lstStyle>
          <a:p>
            <a:fld id="{FD51B297-7D9C-4345-9F0D-4757D27743EE}" type="datetimeFigureOut">
              <a:rPr lang="en-US"/>
              <a:pPr/>
              <a:t>2/16/2023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C5750EAE-80E0-8846-8866-3BABA4309FA8}" type="slidenum">
              <a:rPr lang="en-US"/>
              <a:pPr/>
              <a:t>‹N›</a:t>
            </a:fld>
            <a:endParaRPr lang="en-US"/>
          </a:p>
        </p:txBody>
      </p:sp>
    </p:spTree>
    <p:extLst>
      <p:ext uri="{BB962C8B-B14F-4D97-AF65-F5344CB8AC3E}">
        <p14:creationId xmlns:p14="http://schemas.microsoft.com/office/powerpoint/2010/main" val="2686923498"/>
      </p:ext>
    </p:extLst>
  </p:cSld>
  <p:clrMapOvr>
    <a:masterClrMapping/>
  </p:clrMapOvr>
  <p:transition>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ounded Rectangle 3"/>
          <p:cNvSpPr/>
          <p:nvPr userDrawn="1"/>
        </p:nvSpPr>
        <p:spPr>
          <a:xfrm>
            <a:off x="0" y="685800"/>
            <a:ext cx="8432800" cy="685800"/>
          </a:xfrm>
          <a:prstGeom prst="roundRect">
            <a:avLst/>
          </a:prstGeom>
          <a:solidFill>
            <a:srgbClr val="008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pic>
        <p:nvPicPr>
          <p:cNvPr id="5" name="Picture 1" descr="C:\Documents and Settings\bshelton\Desktop\UCD_MINDInstitute_132gold.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53603" y="6248401"/>
            <a:ext cx="1778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3"/>
          </p:nvPr>
        </p:nvSpPr>
        <p:spPr>
          <a:xfrm>
            <a:off x="406400" y="685800"/>
            <a:ext cx="8026400" cy="685800"/>
          </a:xfrm>
        </p:spPr>
        <p:txBody>
          <a:bodyPr>
            <a:normAutofit/>
          </a:bodyPr>
          <a:lstStyle>
            <a:lvl1pPr>
              <a:buNone/>
              <a:defRPr sz="3600"/>
            </a:lvl1pPr>
          </a:lstStyle>
          <a:p>
            <a:endParaRPr lang="en-US" dirty="0"/>
          </a:p>
        </p:txBody>
      </p:sp>
      <p:sp>
        <p:nvSpPr>
          <p:cNvPr id="6" name="Date Placeholder 3"/>
          <p:cNvSpPr>
            <a:spLocks noGrp="1"/>
          </p:cNvSpPr>
          <p:nvPr>
            <p:ph type="dt" sz="half" idx="14"/>
          </p:nvPr>
        </p:nvSpPr>
        <p:spPr/>
        <p:txBody>
          <a:bodyPr/>
          <a:lstStyle>
            <a:lvl1pPr>
              <a:defRPr/>
            </a:lvl1pPr>
          </a:lstStyle>
          <a:p>
            <a:pPr>
              <a:defRPr/>
            </a:pPr>
            <a:fld id="{D97B895D-8BA8-493E-ABA2-1B808BFB3C49}" type="datetimeFigureOut">
              <a:rPr lang="en-US">
                <a:solidFill>
                  <a:prstClr val="white">
                    <a:tint val="75000"/>
                  </a:prstClr>
                </a:solidFill>
              </a:rPr>
              <a:pPr>
                <a:defRPr/>
              </a:pPr>
              <a:t>2/16/2023</a:t>
            </a:fld>
            <a:endParaRPr lang="en-US">
              <a:solidFill>
                <a:prstClr val="white">
                  <a:tint val="75000"/>
                </a:prstClr>
              </a:solidFill>
            </a:endParaRPr>
          </a:p>
        </p:txBody>
      </p:sp>
      <p:sp>
        <p:nvSpPr>
          <p:cNvPr id="7" name="Footer Placeholder 4"/>
          <p:cNvSpPr>
            <a:spLocks noGrp="1"/>
          </p:cNvSpPr>
          <p:nvPr>
            <p:ph type="ftr" sz="quarter" idx="15"/>
          </p:nvPr>
        </p:nvSpPr>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417514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ECE1D8D-3D94-4218-AFA2-F0BF4AE74F05}" type="datetimeFigureOut">
              <a:rPr lang="it-IT" smtClean="0"/>
              <a:pPr/>
              <a:t>16/02/2023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BAC5FC-9230-4E3A-98D7-310ED2F60185}" type="slidenum">
              <a:rPr lang="it-IT" smtClean="0"/>
              <a:pPr/>
              <a:t>‹N›</a:t>
            </a:fld>
            <a:endParaRPr lang="it-IT"/>
          </a:p>
        </p:txBody>
      </p:sp>
    </p:spTree>
    <p:extLst>
      <p:ext uri="{BB962C8B-B14F-4D97-AF65-F5344CB8AC3E}">
        <p14:creationId xmlns:p14="http://schemas.microsoft.com/office/powerpoint/2010/main" val="253124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9ECE1D8D-3D94-4218-AFA2-F0BF4AE74F05}" type="datetimeFigureOut">
              <a:rPr lang="it-IT" smtClean="0"/>
              <a:pPr/>
              <a:t>16/02/2023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BAC5FC-9230-4E3A-98D7-310ED2F60185}" type="slidenum">
              <a:rPr lang="it-IT" smtClean="0"/>
              <a:pPr/>
              <a:t>‹N›</a:t>
            </a:fld>
            <a:endParaRPr lang="it-IT"/>
          </a:p>
        </p:txBody>
      </p:sp>
    </p:spTree>
    <p:extLst>
      <p:ext uri="{BB962C8B-B14F-4D97-AF65-F5344CB8AC3E}">
        <p14:creationId xmlns:p14="http://schemas.microsoft.com/office/powerpoint/2010/main" val="154726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ECE1D8D-3D94-4218-AFA2-F0BF4AE74F05}" type="datetimeFigureOut">
              <a:rPr lang="it-IT" smtClean="0"/>
              <a:pPr/>
              <a:t>16/02/2023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BAC5FC-9230-4E3A-98D7-310ED2F60185}" type="slidenum">
              <a:rPr lang="it-IT" smtClean="0"/>
              <a:pPr/>
              <a:t>‹N›</a:t>
            </a:fld>
            <a:endParaRPr lang="it-IT"/>
          </a:p>
        </p:txBody>
      </p:sp>
    </p:spTree>
    <p:extLst>
      <p:ext uri="{BB962C8B-B14F-4D97-AF65-F5344CB8AC3E}">
        <p14:creationId xmlns:p14="http://schemas.microsoft.com/office/powerpoint/2010/main" val="29004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ECE1D8D-3D94-4218-AFA2-F0BF4AE74F05}" type="datetimeFigureOut">
              <a:rPr lang="it-IT" smtClean="0"/>
              <a:pPr/>
              <a:t>16/02/2023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BAC5FC-9230-4E3A-98D7-310ED2F60185}" type="slidenum">
              <a:rPr lang="it-IT" smtClean="0"/>
              <a:pPr/>
              <a:t>‹N›</a:t>
            </a:fld>
            <a:endParaRPr lang="it-IT"/>
          </a:p>
        </p:txBody>
      </p:sp>
    </p:spTree>
    <p:extLst>
      <p:ext uri="{BB962C8B-B14F-4D97-AF65-F5344CB8AC3E}">
        <p14:creationId xmlns:p14="http://schemas.microsoft.com/office/powerpoint/2010/main" val="36955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ECE1D8D-3D94-4218-AFA2-F0BF4AE74F05}" type="datetimeFigureOut">
              <a:rPr lang="it-IT" smtClean="0"/>
              <a:pPr/>
              <a:t>16/02/2023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BAC5FC-9230-4E3A-98D7-310ED2F60185}" type="slidenum">
              <a:rPr lang="it-IT" smtClean="0"/>
              <a:pPr/>
              <a:t>‹N›</a:t>
            </a:fld>
            <a:endParaRPr lang="it-IT"/>
          </a:p>
        </p:txBody>
      </p:sp>
    </p:spTree>
    <p:extLst>
      <p:ext uri="{BB962C8B-B14F-4D97-AF65-F5344CB8AC3E}">
        <p14:creationId xmlns:p14="http://schemas.microsoft.com/office/powerpoint/2010/main" val="94375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ECE1D8D-3D94-4218-AFA2-F0BF4AE74F05}" type="datetimeFigureOut">
              <a:rPr lang="it-IT" smtClean="0"/>
              <a:pPr/>
              <a:t>16/02/2023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BAC5FC-9230-4E3A-98D7-310ED2F60185}" type="slidenum">
              <a:rPr lang="it-IT" smtClean="0"/>
              <a:pPr/>
              <a:t>‹N›</a:t>
            </a:fld>
            <a:endParaRPr lang="it-IT"/>
          </a:p>
        </p:txBody>
      </p:sp>
    </p:spTree>
    <p:extLst>
      <p:ext uri="{BB962C8B-B14F-4D97-AF65-F5344CB8AC3E}">
        <p14:creationId xmlns:p14="http://schemas.microsoft.com/office/powerpoint/2010/main" val="314207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ECE1D8D-3D94-4218-AFA2-F0BF4AE74F05}" type="datetimeFigureOut">
              <a:rPr lang="it-IT" smtClean="0"/>
              <a:pPr/>
              <a:t>16/02/2023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BAC5FC-9230-4E3A-98D7-310ED2F60185}" type="slidenum">
              <a:rPr lang="it-IT" smtClean="0"/>
              <a:pPr/>
              <a:t>‹N›</a:t>
            </a:fld>
            <a:endParaRPr lang="it-IT"/>
          </a:p>
        </p:txBody>
      </p:sp>
    </p:spTree>
    <p:extLst>
      <p:ext uri="{BB962C8B-B14F-4D97-AF65-F5344CB8AC3E}">
        <p14:creationId xmlns:p14="http://schemas.microsoft.com/office/powerpoint/2010/main" val="86204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ECE1D8D-3D94-4218-AFA2-F0BF4AE74F05}" type="datetimeFigureOut">
              <a:rPr lang="it-IT" smtClean="0"/>
              <a:pPr/>
              <a:t>16/02/2023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BAC5FC-9230-4E3A-98D7-310ED2F60185}" type="slidenum">
              <a:rPr lang="it-IT" smtClean="0"/>
              <a:pPr/>
              <a:t>‹N›</a:t>
            </a:fld>
            <a:endParaRPr lang="it-IT"/>
          </a:p>
        </p:txBody>
      </p:sp>
    </p:spTree>
    <p:extLst>
      <p:ext uri="{BB962C8B-B14F-4D97-AF65-F5344CB8AC3E}">
        <p14:creationId xmlns:p14="http://schemas.microsoft.com/office/powerpoint/2010/main" val="355404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E1D8D-3D94-4218-AFA2-F0BF4AE74F05}" type="datetimeFigureOut">
              <a:rPr lang="it-IT" smtClean="0"/>
              <a:pPr/>
              <a:t>16/02/2023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AC5FC-9230-4E3A-98D7-310ED2F60185}" type="slidenum">
              <a:rPr lang="it-IT" smtClean="0"/>
              <a:pPr/>
              <a:t>‹N›</a:t>
            </a:fld>
            <a:endParaRPr lang="it-IT"/>
          </a:p>
        </p:txBody>
      </p:sp>
    </p:spTree>
    <p:extLst>
      <p:ext uri="{BB962C8B-B14F-4D97-AF65-F5344CB8AC3E}">
        <p14:creationId xmlns:p14="http://schemas.microsoft.com/office/powerpoint/2010/main" val="1538325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geneticamedica@villasofia.i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onlinelibrary.wiley.com/action/doSearch?ContribAuthorRaw=Barat-Houari,+Mouna" TargetMode="External"/><Relationship Id="rId13" Type="http://schemas.openxmlformats.org/officeDocument/2006/relationships/hyperlink" Target="https://doi.org/10.1002/humu.24446" TargetMode="External"/><Relationship Id="rId18" Type="http://schemas.openxmlformats.org/officeDocument/2006/relationships/image" Target="../media/image31.png"/><Relationship Id="rId3" Type="http://schemas.openxmlformats.org/officeDocument/2006/relationships/hyperlink" Target="https://onlinelibrary.wiley.com/action/doSearch?ContribAuthorRaw=Levy,+Michael+A" TargetMode="External"/><Relationship Id="rId21" Type="http://schemas.openxmlformats.org/officeDocument/2006/relationships/image" Target="../media/image34.png"/><Relationship Id="rId7" Type="http://schemas.openxmlformats.org/officeDocument/2006/relationships/hyperlink" Target="https://onlinelibrary.wiley.com/action/doSearch?ContribAuthorRaw=Kerkhof,+Jennifer" TargetMode="External"/><Relationship Id="rId12" Type="http://schemas.openxmlformats.org/officeDocument/2006/relationships/hyperlink" Target="https://onlinelibrary.wiley.com/doi/ftr/10.1002/humu.24446" TargetMode="External"/><Relationship Id="rId17" Type="http://schemas.openxmlformats.org/officeDocument/2006/relationships/image" Target="../media/image30.png"/><Relationship Id="rId2" Type="http://schemas.openxmlformats.org/officeDocument/2006/relationships/image" Target="../media/image26.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s://onlinelibrary.wiley.com/action/doSearch?ContribAuthorRaw=Pranckeviciene,+Erinija" TargetMode="External"/><Relationship Id="rId11" Type="http://schemas.openxmlformats.org/officeDocument/2006/relationships/hyperlink" Target="https://onlinelibrary.wiley.com/action/doSearch?ContribAuthorRaw=Palomares+Bralo,+Mar%C3%ADa" TargetMode="External"/><Relationship Id="rId5" Type="http://schemas.openxmlformats.org/officeDocument/2006/relationships/hyperlink" Target="https://onlinelibrary.wiley.com/action/doSearch?ContribAuthorRaw=McConkey,+Haley" TargetMode="External"/><Relationship Id="rId15" Type="http://schemas.openxmlformats.org/officeDocument/2006/relationships/image" Target="../media/image28.png"/><Relationship Id="rId10" Type="http://schemas.openxmlformats.org/officeDocument/2006/relationships/hyperlink" Target="https://onlinelibrary.wiley.com/action/doSearch?ContribAuthorRaw=Biamino,+Elisa" TargetMode="External"/><Relationship Id="rId19" Type="http://schemas.openxmlformats.org/officeDocument/2006/relationships/image" Target="../media/image32.png"/><Relationship Id="rId4" Type="http://schemas.openxmlformats.org/officeDocument/2006/relationships/hyperlink" Target="https://onlinelibrary.wiley.com/action/doSearch?ContribAuthorRaw=Relator,+Raissa" TargetMode="External"/><Relationship Id="rId9" Type="http://schemas.openxmlformats.org/officeDocument/2006/relationships/hyperlink" Target="https://onlinelibrary.wiley.com/action/doSearch?ContribAuthorRaw=Bargiacchi,+Sara" TargetMode="External"/><Relationship Id="rId14" Type="http://schemas.openxmlformats.org/officeDocument/2006/relationships/image" Target="../media/image27.png"/><Relationship Id="rId22"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https://www.scopus.com/authid/detail.uri?origin=resultslist&amp;authorId=57214688892&amp;zone=" TargetMode="External"/><Relationship Id="rId2" Type="http://schemas.openxmlformats.org/officeDocument/2006/relationships/hyperlink" Target="https://www.scopus.com/authid/detail.uri?origin=resultslist&amp;authorId=57224582369&amp;zone=" TargetMode="External"/><Relationship Id="rId1" Type="http://schemas.openxmlformats.org/officeDocument/2006/relationships/slideLayout" Target="../slideLayouts/slideLayout2.xml"/><Relationship Id="rId6" Type="http://schemas.openxmlformats.org/officeDocument/2006/relationships/hyperlink" Target="https://www.scopus.com/sourceid/144766?origin=resultslist" TargetMode="External"/><Relationship Id="rId5" Type="http://schemas.openxmlformats.org/officeDocument/2006/relationships/hyperlink" Target="https://www.scopus.com/record/display.uri?eid=2-s2.0-85108004594&amp;origin=resultslist&amp;sort=plf-f&amp;src=s&amp;st1=Piccione&amp;st2=Maria&amp;nlo=1&amp;nlr=20&amp;nls=afprfnm-t&amp;sid=68505e399e78ab8178f140690bcc5374&amp;sot=anl&amp;sdt=aut&amp;sl=35&amp;s=AU-ID(%22Piccione,+Maria%22+7004496001)&amp;relpos=6&amp;citeCnt=0&amp;searchTerm=" TargetMode="External"/><Relationship Id="rId4" Type="http://schemas.openxmlformats.org/officeDocument/2006/relationships/hyperlink" Target="https://www.scopus.com/authid/detail.uri?origin=resultslist&amp;authorId=7004496001&amp;zon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C:\Documenti\Maria\MAD.wmf" TargetMode="External"/><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file:///C:\Documenti\Maria\MLX.wmf" TargetMode="External"/><Relationship Id="rId5" Type="http://schemas.openxmlformats.org/officeDocument/2006/relationships/image" Target="../media/image8.w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file:///C:\Documenti\Maria\MLX.wmf" TargetMode="External"/><Relationship Id="rId2" Type="http://schemas.openxmlformats.org/officeDocument/2006/relationships/image" Target="../media/image8.wmf"/><Relationship Id="rId1" Type="http://schemas.openxmlformats.org/officeDocument/2006/relationships/slideLayout" Target="../slideLayouts/slideLayout4.xml"/><Relationship Id="rId6" Type="http://schemas.openxmlformats.org/officeDocument/2006/relationships/image" Target="file:///C:\Documenti\Maria\MAD.wmf" TargetMode="External"/><Relationship Id="rId5" Type="http://schemas.openxmlformats.org/officeDocument/2006/relationships/image" Target="../media/image6.wm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ttangolo 2"/>
          <p:cNvSpPr>
            <a:spLocks noChangeArrowheads="1"/>
          </p:cNvSpPr>
          <p:nvPr/>
        </p:nvSpPr>
        <p:spPr bwMode="auto">
          <a:xfrm>
            <a:off x="1523999" y="1158766"/>
            <a:ext cx="91719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it-IT" altLang="it-IT" sz="1400" b="1" dirty="0">
                <a:solidFill>
                  <a:srgbClr val="002060"/>
                </a:solidFill>
                <a:latin typeface="Times New Roman" panose="02020603050405020304" pitchFamily="18" charset="0"/>
                <a:cs typeface="Times New Roman" panose="02020603050405020304" pitchFamily="18" charset="0"/>
              </a:rPr>
              <a:t>UNIVERSITA’ DEGLI STUDI DI PALERMO</a:t>
            </a:r>
          </a:p>
          <a:p>
            <a:pPr algn="ctr" eaLnBrk="1" hangingPunct="1"/>
            <a:r>
              <a:rPr lang="it-IT" altLang="it-IT" sz="1400" b="1" dirty="0">
                <a:solidFill>
                  <a:srgbClr val="002060"/>
                </a:solidFill>
                <a:latin typeface="Times New Roman" panose="02020603050405020304" pitchFamily="18" charset="0"/>
                <a:cs typeface="Times New Roman" panose="02020603050405020304" pitchFamily="18" charset="0"/>
              </a:rPr>
              <a:t>SCUOLA DI MEDICINA E CHIRURGIA</a:t>
            </a:r>
          </a:p>
          <a:p>
            <a:pPr algn="ctr" eaLnBrk="1" hangingPunct="1"/>
            <a:r>
              <a:rPr lang="it-IT" altLang="it-IT" sz="1400" b="1" i="1" dirty="0">
                <a:solidFill>
                  <a:srgbClr val="002060"/>
                </a:solidFill>
              </a:rPr>
              <a:t>Dipartimento di Promozione della Salute, Materno-Infantile, di Medicina Interna e Specialistica di Eccellenza “G. D'Alessandro</a:t>
            </a:r>
          </a:p>
          <a:p>
            <a:pPr algn="ctr"/>
            <a:r>
              <a:rPr lang="it-IT" altLang="it-IT" sz="1400" b="1" i="1" dirty="0">
                <a:solidFill>
                  <a:srgbClr val="002060"/>
                </a:solidFill>
                <a:latin typeface="Times New Roman" panose="02020603050405020304" pitchFamily="18" charset="0"/>
                <a:cs typeface="Times New Roman" panose="02020603050405020304" pitchFamily="18" charset="0"/>
              </a:rPr>
              <a:t>U.O.C. Genetica Medica </a:t>
            </a:r>
          </a:p>
          <a:p>
            <a:pPr algn="ctr"/>
            <a:r>
              <a:rPr lang="it-IT" altLang="it-IT" sz="1400" b="1" i="1" dirty="0">
                <a:solidFill>
                  <a:srgbClr val="FF0000"/>
                </a:solidFill>
                <a:latin typeface="Times New Roman" panose="02020603050405020304" pitchFamily="18" charset="0"/>
                <a:cs typeface="Times New Roman" panose="02020603050405020304" pitchFamily="18" charset="0"/>
              </a:rPr>
              <a:t>Centro di Riferimento Regionale Malformazioni congenite, sindromi genetiche e </a:t>
            </a:r>
            <a:r>
              <a:rPr lang="it-IT" altLang="it-IT" sz="1400" b="1" i="1" dirty="0" err="1">
                <a:solidFill>
                  <a:srgbClr val="FF0000"/>
                </a:solidFill>
                <a:latin typeface="Times New Roman" panose="02020603050405020304" pitchFamily="18" charset="0"/>
                <a:cs typeface="Times New Roman" panose="02020603050405020304" pitchFamily="18" charset="0"/>
              </a:rPr>
              <a:t>cromosomopatie</a:t>
            </a:r>
            <a:endParaRPr lang="it-IT" altLang="it-IT" sz="1400" b="1" i="1" dirty="0">
              <a:solidFill>
                <a:srgbClr val="FF0000"/>
              </a:solidFill>
              <a:latin typeface="Times New Roman" panose="02020603050405020304" pitchFamily="18" charset="0"/>
              <a:cs typeface="Times New Roman" panose="02020603050405020304" pitchFamily="18" charset="0"/>
            </a:endParaRPr>
          </a:p>
          <a:p>
            <a:pPr algn="ctr"/>
            <a:r>
              <a:rPr lang="it-IT" altLang="it-IT" sz="1400" b="1" i="1" dirty="0">
                <a:solidFill>
                  <a:srgbClr val="002060"/>
                </a:solidFill>
                <a:latin typeface="Times New Roman" panose="02020603050405020304" pitchFamily="18" charset="0"/>
                <a:cs typeface="Times New Roman" panose="02020603050405020304" pitchFamily="18" charset="0"/>
              </a:rPr>
              <a:t>Università degli Studi di Palermo</a:t>
            </a:r>
          </a:p>
          <a:p>
            <a:pPr algn="ctr"/>
            <a:r>
              <a:rPr lang="it-IT" altLang="it-IT" sz="1400" b="1" i="1" dirty="0">
                <a:solidFill>
                  <a:srgbClr val="002060"/>
                </a:solidFill>
                <a:latin typeface="Times New Roman" panose="02020603050405020304" pitchFamily="18" charset="0"/>
                <a:cs typeface="Times New Roman" panose="02020603050405020304" pitchFamily="18" charset="0"/>
              </a:rPr>
              <a:t>AOOR Villa Sofia-Cervello (Padiglione B secondo piano), via Trabucco,180- 90146  Palermo</a:t>
            </a:r>
          </a:p>
          <a:p>
            <a:pPr algn="ctr" eaLnBrk="1" hangingPunct="1"/>
            <a:endParaRPr lang="it-IT" altLang="it-IT" sz="1400" b="1" i="1" dirty="0">
              <a:solidFill>
                <a:srgbClr val="002060"/>
              </a:solidFill>
              <a:latin typeface="Times New Roman" panose="02020603050405020304" pitchFamily="18" charset="0"/>
              <a:cs typeface="Times New Roman" panose="02020603050405020304" pitchFamily="18" charset="0"/>
            </a:endParaRPr>
          </a:p>
          <a:p>
            <a:pPr algn="ctr" eaLnBrk="1" hangingPunct="1"/>
            <a:endParaRPr lang="it-IT" altLang="it-IT" sz="1400" dirty="0">
              <a:latin typeface="Times New Roman" panose="02020603050405020304" pitchFamily="18" charset="0"/>
              <a:cs typeface="Times New Roman" panose="02020603050405020304" pitchFamily="18" charset="0"/>
            </a:endParaRPr>
          </a:p>
          <a:p>
            <a:pPr algn="ctr" eaLnBrk="1" hangingPunct="1"/>
            <a:r>
              <a:rPr lang="it-IT" altLang="it-IT" sz="1400" dirty="0">
                <a:latin typeface="Times New Roman" panose="02020603050405020304" pitchFamily="18" charset="0"/>
                <a:cs typeface="Times New Roman" panose="02020603050405020304" pitchFamily="18" charset="0"/>
              </a:rPr>
              <a:t> </a:t>
            </a:r>
          </a:p>
        </p:txBody>
      </p:sp>
      <p:pic>
        <p:nvPicPr>
          <p:cNvPr id="9221" name="Immagin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1527" y="597465"/>
            <a:ext cx="1504604" cy="77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13D67FFE-55F1-4EB7-8158-3469DC06AD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1358" y="2305630"/>
            <a:ext cx="1651623" cy="1244899"/>
          </a:xfrm>
          <a:prstGeom prst="rect">
            <a:avLst/>
          </a:prstGeom>
        </p:spPr>
      </p:pic>
      <p:pic>
        <p:nvPicPr>
          <p:cNvPr id="11" name="Picture 2"/>
          <p:cNvPicPr>
            <a:picLocks noChangeAspect="1" noChangeArrowheads="1"/>
          </p:cNvPicPr>
          <p:nvPr/>
        </p:nvPicPr>
        <p:blipFill>
          <a:blip r:embed="rId5" cstate="print"/>
          <a:srcRect/>
          <a:stretch>
            <a:fillRect/>
          </a:stretch>
        </p:blipFill>
        <p:spPr bwMode="auto">
          <a:xfrm>
            <a:off x="10163898" y="3365247"/>
            <a:ext cx="1685231" cy="1118645"/>
          </a:xfrm>
          <a:prstGeom prst="rect">
            <a:avLst/>
          </a:prstGeom>
          <a:noFill/>
          <a:ln w="9525">
            <a:noFill/>
            <a:miter lim="800000"/>
            <a:headEnd/>
            <a:tailEnd/>
          </a:ln>
          <a:effectLst/>
        </p:spPr>
      </p:pic>
      <p:pic>
        <p:nvPicPr>
          <p:cNvPr id="3" name="Immagine 2">
            <a:extLst>
              <a:ext uri="{FF2B5EF4-FFF2-40B4-BE49-F238E27FC236}">
                <a16:creationId xmlns:a16="http://schemas.microsoft.com/office/drawing/2014/main" id="{6FB49635-094D-E448-6396-C6D84193C45E}"/>
              </a:ext>
            </a:extLst>
          </p:cNvPr>
          <p:cNvPicPr>
            <a:picLocks noChangeAspect="1"/>
          </p:cNvPicPr>
          <p:nvPr/>
        </p:nvPicPr>
        <p:blipFill>
          <a:blip r:embed="rId6"/>
          <a:stretch>
            <a:fillRect/>
          </a:stretch>
        </p:blipFill>
        <p:spPr>
          <a:xfrm>
            <a:off x="5423338" y="193783"/>
            <a:ext cx="1206062" cy="938048"/>
          </a:xfrm>
          <a:prstGeom prst="rect">
            <a:avLst/>
          </a:prstGeom>
        </p:spPr>
      </p:pic>
      <p:sp>
        <p:nvSpPr>
          <p:cNvPr id="4" name="CasellaDiTesto 4">
            <a:extLst>
              <a:ext uri="{FF2B5EF4-FFF2-40B4-BE49-F238E27FC236}">
                <a16:creationId xmlns:a16="http://schemas.microsoft.com/office/drawing/2014/main" id="{E77E382B-7DC6-5EF7-396C-80AC34AD339D}"/>
              </a:ext>
            </a:extLst>
          </p:cNvPr>
          <p:cNvSpPr txBox="1">
            <a:spLocks noChangeArrowheads="1"/>
          </p:cNvSpPr>
          <p:nvPr/>
        </p:nvSpPr>
        <p:spPr bwMode="auto">
          <a:xfrm>
            <a:off x="796953" y="2837793"/>
            <a:ext cx="9521505"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it-IT" altLang="it-IT" sz="1400" b="1" i="1" dirty="0">
              <a:solidFill>
                <a:srgbClr val="002060"/>
              </a:solidFill>
              <a:latin typeface="Times New Roman" panose="02020603050405020304" pitchFamily="18" charset="0"/>
              <a:cs typeface="Times New Roman" panose="02020603050405020304" pitchFamily="18" charset="0"/>
            </a:endParaRPr>
          </a:p>
          <a:p>
            <a:r>
              <a:rPr lang="it-IT" altLang="it-IT" sz="1400" b="1" dirty="0">
                <a:solidFill>
                  <a:srgbClr val="002060"/>
                </a:solidFill>
              </a:rPr>
              <a:t>Responsabile: Prof.ssa Maria Piccione </a:t>
            </a:r>
          </a:p>
          <a:p>
            <a:endParaRPr lang="it-IT" altLang="it-IT" sz="1400" b="1" dirty="0">
              <a:solidFill>
                <a:srgbClr val="002060"/>
              </a:solidFill>
            </a:endParaRPr>
          </a:p>
          <a:p>
            <a:r>
              <a:rPr lang="it-IT" altLang="it-IT" sz="1400" b="1" dirty="0">
                <a:solidFill>
                  <a:srgbClr val="002060"/>
                </a:solidFill>
              </a:rPr>
              <a:t>Dirigenti Medici: dott.ssa Martina </a:t>
            </a:r>
            <a:r>
              <a:rPr lang="it-IT" altLang="it-IT" sz="1400" b="1" dirty="0" err="1">
                <a:solidFill>
                  <a:srgbClr val="002060"/>
                </a:solidFill>
              </a:rPr>
              <a:t>Busè</a:t>
            </a:r>
            <a:r>
              <a:rPr lang="it-IT" altLang="it-IT" sz="1400" b="1" dirty="0">
                <a:solidFill>
                  <a:srgbClr val="002060"/>
                </a:solidFill>
              </a:rPr>
              <a:t>, dott. Arturo Ferrara, dott.ssa Fiorenza Mannino, dott.ssa Francesca Mercadante, dott.ssa Emanuela Salzano.</a:t>
            </a:r>
          </a:p>
          <a:p>
            <a:endParaRPr lang="it-IT" altLang="it-IT" sz="1400" b="1" dirty="0">
              <a:solidFill>
                <a:srgbClr val="002060"/>
              </a:solidFill>
            </a:endParaRPr>
          </a:p>
          <a:p>
            <a:r>
              <a:rPr lang="it-IT" altLang="it-IT" sz="1400" b="1" dirty="0">
                <a:solidFill>
                  <a:srgbClr val="002060"/>
                </a:solidFill>
              </a:rPr>
              <a:t>Dirigente Psicologa: dott.ssa Rosaria Gambino</a:t>
            </a:r>
          </a:p>
          <a:p>
            <a:endParaRPr lang="it-IT" altLang="it-IT" sz="1400" b="1" dirty="0">
              <a:solidFill>
                <a:srgbClr val="002060"/>
              </a:solidFill>
            </a:endParaRPr>
          </a:p>
          <a:p>
            <a:r>
              <a:rPr lang="it-IT" altLang="it-IT" sz="1400" b="1" dirty="0">
                <a:solidFill>
                  <a:srgbClr val="002060"/>
                </a:solidFill>
              </a:rPr>
              <a:t>Dirigenti Biologi: dott. Carmelo Fabiano, dott.ssa Valeria Teresa Consiglio</a:t>
            </a:r>
          </a:p>
          <a:p>
            <a:endParaRPr lang="it-IT" altLang="it-IT" sz="1400" b="1" dirty="0">
              <a:solidFill>
                <a:srgbClr val="002060"/>
              </a:solidFill>
            </a:endParaRPr>
          </a:p>
          <a:p>
            <a:r>
              <a:rPr lang="it-IT" altLang="it-IT" sz="1400" b="1" dirty="0">
                <a:solidFill>
                  <a:srgbClr val="002060"/>
                </a:solidFill>
              </a:rPr>
              <a:t>Caposala: dott.ssa Anna Ferrara</a:t>
            </a:r>
          </a:p>
          <a:p>
            <a:endParaRPr lang="it-IT" altLang="it-IT" sz="1400" b="1" dirty="0">
              <a:solidFill>
                <a:srgbClr val="002060"/>
              </a:solidFill>
            </a:endParaRPr>
          </a:p>
          <a:p>
            <a:r>
              <a:rPr lang="it-IT" altLang="it-IT" sz="1400" b="1" dirty="0">
                <a:solidFill>
                  <a:srgbClr val="002060"/>
                </a:solidFill>
              </a:rPr>
              <a:t>Infermieri professionali: Fiorentina Buscemi, Benedetta Imparato, Laura Lo Presti, Elide Spadaro</a:t>
            </a:r>
          </a:p>
          <a:p>
            <a:endParaRPr lang="it-IT" altLang="it-IT" sz="1400" b="1" dirty="0">
              <a:solidFill>
                <a:srgbClr val="002060"/>
              </a:solidFill>
            </a:endParaRPr>
          </a:p>
          <a:p>
            <a:r>
              <a:rPr lang="it-IT" altLang="it-IT" sz="1400" b="1" dirty="0">
                <a:solidFill>
                  <a:srgbClr val="002060"/>
                </a:solidFill>
              </a:rPr>
              <a:t>Tecnici di Laboratorio Biomedico: dott.ssa Irene Stabile, dott.ssa Alessia </a:t>
            </a:r>
            <a:r>
              <a:rPr lang="it-IT" altLang="it-IT" sz="1400" b="1" dirty="0" smtClean="0">
                <a:solidFill>
                  <a:srgbClr val="002060"/>
                </a:solidFill>
              </a:rPr>
              <a:t>Trio, Dario Lo Grasso</a:t>
            </a:r>
            <a:endParaRPr lang="it-IT" altLang="it-IT" sz="1400" b="1" dirty="0">
              <a:solidFill>
                <a:srgbClr val="002060"/>
              </a:solidFill>
            </a:endParaRPr>
          </a:p>
          <a:p>
            <a:endParaRPr lang="it-IT" altLang="it-IT" sz="1400" b="1" dirty="0" smtClean="0">
              <a:solidFill>
                <a:srgbClr val="002060"/>
              </a:solidFill>
            </a:endParaRPr>
          </a:p>
          <a:p>
            <a:r>
              <a:rPr lang="it-IT" altLang="it-IT" sz="1400" b="1" dirty="0" smtClean="0">
                <a:solidFill>
                  <a:srgbClr val="002060"/>
                </a:solidFill>
              </a:rPr>
              <a:t>Assistente all’infanzia disabile: sig.ra </a:t>
            </a:r>
            <a:r>
              <a:rPr lang="it-IT" altLang="it-IT" sz="1400" b="1" dirty="0" err="1" smtClean="0">
                <a:solidFill>
                  <a:srgbClr val="002060"/>
                </a:solidFill>
              </a:rPr>
              <a:t>Priscila</a:t>
            </a:r>
            <a:r>
              <a:rPr lang="it-IT" altLang="it-IT" sz="1400" b="1" dirty="0" smtClean="0">
                <a:solidFill>
                  <a:srgbClr val="002060"/>
                </a:solidFill>
              </a:rPr>
              <a:t> </a:t>
            </a:r>
            <a:r>
              <a:rPr lang="it-IT" altLang="it-IT" sz="1400" b="1" dirty="0" err="1" smtClean="0">
                <a:solidFill>
                  <a:srgbClr val="002060"/>
                </a:solidFill>
              </a:rPr>
              <a:t>Cappadonia</a:t>
            </a:r>
            <a:endParaRPr lang="it-IT" altLang="it-IT" sz="1400" b="1" dirty="0" smtClean="0">
              <a:solidFill>
                <a:srgbClr val="002060"/>
              </a:solidFill>
            </a:endParaRPr>
          </a:p>
          <a:p>
            <a:r>
              <a:rPr lang="it-IT" altLang="it-IT" sz="1400" b="1" dirty="0" smtClean="0">
                <a:solidFill>
                  <a:srgbClr val="002060"/>
                </a:solidFill>
              </a:rPr>
              <a:t>Segreteria (dott.ssa Giuseppina </a:t>
            </a:r>
            <a:r>
              <a:rPr lang="it-IT" altLang="it-IT" sz="1400" b="1" dirty="0" err="1" smtClean="0">
                <a:solidFill>
                  <a:srgbClr val="002060"/>
                </a:solidFill>
              </a:rPr>
              <a:t>Ajello</a:t>
            </a:r>
            <a:r>
              <a:rPr lang="it-IT" altLang="it-IT" sz="1400" b="1" dirty="0" smtClean="0">
                <a:solidFill>
                  <a:srgbClr val="002060"/>
                </a:solidFill>
              </a:rPr>
              <a:t>) 091-7803180 mail: </a:t>
            </a:r>
            <a:r>
              <a:rPr lang="it-IT" altLang="it-IT" sz="1400" b="1" dirty="0" smtClean="0">
                <a:solidFill>
                  <a:srgbClr val="002060"/>
                </a:solidFill>
                <a:hlinkClick r:id="rId7"/>
              </a:rPr>
              <a:t>geneticamedica@villasofia.it</a:t>
            </a:r>
            <a:endParaRPr lang="it-IT" altLang="it-IT" sz="1400" b="1" dirty="0" smtClean="0">
              <a:solidFill>
                <a:srgbClr val="002060"/>
              </a:solidFill>
            </a:endParaRPr>
          </a:p>
          <a:p>
            <a:endParaRPr lang="it-IT" altLang="it-IT" sz="1400" b="1" dirty="0">
              <a:solidFill>
                <a:srgbClr val="002060"/>
              </a:solidFill>
            </a:endParaRPr>
          </a:p>
          <a:p>
            <a:r>
              <a:rPr lang="it-IT" altLang="it-IT" sz="1400" b="1" dirty="0">
                <a:solidFill>
                  <a:srgbClr val="002060"/>
                </a:solidFill>
              </a:rPr>
              <a:t> </a:t>
            </a:r>
          </a:p>
          <a:p>
            <a:r>
              <a:rPr lang="it-IT" altLang="it-IT" sz="1400" b="1" dirty="0">
                <a:solidFill>
                  <a:srgbClr val="002060"/>
                </a:solidFill>
              </a:rPr>
              <a:t> </a:t>
            </a:r>
          </a:p>
          <a:p>
            <a:endParaRPr lang="it-IT" altLang="it-IT" sz="1400" b="1" dirty="0">
              <a:solidFill>
                <a:srgbClr val="002060"/>
              </a:solidFill>
            </a:endParaRPr>
          </a:p>
          <a:p>
            <a:pPr algn="ctr"/>
            <a:endParaRPr lang="it-IT" altLang="it-IT" sz="2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6091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altLang="it-IT" b="1" dirty="0" smtClean="0">
                <a:solidFill>
                  <a:srgbClr val="002060"/>
                </a:solidFill>
              </a:rPr>
              <a:t>Comunicazione di diagnosi</a:t>
            </a:r>
            <a:br>
              <a:rPr lang="it-IT" altLang="it-IT" b="1" dirty="0" smtClean="0">
                <a:solidFill>
                  <a:srgbClr val="002060"/>
                </a:solidFill>
              </a:rPr>
            </a:br>
            <a:endParaRPr lang="it-IT" b="1" dirty="0">
              <a:solidFill>
                <a:srgbClr val="002060"/>
              </a:solidFill>
            </a:endParaRPr>
          </a:p>
        </p:txBody>
      </p:sp>
      <p:sp>
        <p:nvSpPr>
          <p:cNvPr id="3" name="Segnaposto contenuto 2"/>
          <p:cNvSpPr>
            <a:spLocks noGrp="1"/>
          </p:cNvSpPr>
          <p:nvPr>
            <p:ph idx="1"/>
          </p:nvPr>
        </p:nvSpPr>
        <p:spPr/>
        <p:txBody>
          <a:bodyPr/>
          <a:lstStyle/>
          <a:p>
            <a:pPr>
              <a:buFontTx/>
              <a:buChar char="-"/>
            </a:pPr>
            <a:r>
              <a:rPr lang="it-IT" altLang="it-IT" dirty="0" smtClean="0">
                <a:solidFill>
                  <a:srgbClr val="002060"/>
                </a:solidFill>
              </a:rPr>
              <a:t>primo momento di presentazione del bambino “con problemi” ai genitori,</a:t>
            </a:r>
          </a:p>
          <a:p>
            <a:pPr>
              <a:buNone/>
            </a:pPr>
            <a:endParaRPr lang="it-IT" altLang="it-IT" dirty="0" smtClean="0">
              <a:solidFill>
                <a:srgbClr val="002060"/>
              </a:solidFill>
            </a:endParaRPr>
          </a:p>
          <a:p>
            <a:pPr>
              <a:buFontTx/>
              <a:buChar char="-"/>
            </a:pPr>
            <a:r>
              <a:rPr lang="it-IT" altLang="it-IT" dirty="0" smtClean="0">
                <a:solidFill>
                  <a:srgbClr val="002060"/>
                </a:solidFill>
              </a:rPr>
              <a:t>il vissuto di tale evento condizionerà la vita del bambino e della sua famiglia </a:t>
            </a:r>
          </a:p>
          <a:p>
            <a:pPr>
              <a:buFontTx/>
              <a:buChar char="-"/>
            </a:pPr>
            <a:endParaRPr lang="it-IT" altLang="it-IT" sz="1100" dirty="0" smtClean="0">
              <a:solidFill>
                <a:srgbClr val="002060"/>
              </a:solidFill>
            </a:endParaRPr>
          </a:p>
          <a:p>
            <a:pPr>
              <a:buFontTx/>
              <a:buChar char="-"/>
            </a:pPr>
            <a:r>
              <a:rPr lang="it-IT" altLang="it-IT" dirty="0" smtClean="0">
                <a:solidFill>
                  <a:srgbClr val="002060"/>
                </a:solidFill>
              </a:rPr>
              <a:t>va effettuata da un medico “esperto” in grado di </a:t>
            </a:r>
          </a:p>
          <a:p>
            <a:pPr>
              <a:buNone/>
            </a:pPr>
            <a:r>
              <a:rPr lang="it-IT" altLang="it-IT" dirty="0" smtClean="0">
                <a:solidFill>
                  <a:srgbClr val="002060"/>
                </a:solidFill>
              </a:rPr>
              <a:t>rispondere a tutte i quesiti posti dai genitori.</a:t>
            </a:r>
          </a:p>
          <a:p>
            <a:pPr>
              <a:buFontTx/>
              <a:buChar char="-"/>
            </a:pPr>
            <a:endParaRPr lang="it-IT" altLang="it-IT" dirty="0" smtClean="0">
              <a:solidFill>
                <a:srgbClr val="002060"/>
              </a:solidFill>
            </a:endParaRPr>
          </a:p>
          <a:p>
            <a:pPr>
              <a:buNone/>
            </a:pPr>
            <a:endParaRPr lang="it-IT" dirty="0"/>
          </a:p>
        </p:txBody>
      </p:sp>
      <p:pic>
        <p:nvPicPr>
          <p:cNvPr id="4" name="Picture 4"/>
          <p:cNvPicPr>
            <a:picLocks noChangeAspect="1" noChangeArrowheads="1"/>
          </p:cNvPicPr>
          <p:nvPr/>
        </p:nvPicPr>
        <p:blipFill>
          <a:blip r:embed="rId2"/>
          <a:srcRect/>
          <a:stretch>
            <a:fillRect/>
          </a:stretch>
        </p:blipFill>
        <p:spPr bwMode="auto">
          <a:xfrm>
            <a:off x="8864479" y="3858294"/>
            <a:ext cx="2332607" cy="271610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812801" y="543464"/>
            <a:ext cx="8902700" cy="5498561"/>
          </a:xfrm>
        </p:spPr>
        <p:txBody>
          <a:bodyPr>
            <a:normAutofit/>
          </a:bodyPr>
          <a:lstStyle/>
          <a:p>
            <a:pPr lvl="1" eaLnBrk="1" hangingPunct="1"/>
            <a:r>
              <a:rPr lang="it-IT" altLang="it-IT" sz="3200" b="1" dirty="0" smtClean="0">
                <a:solidFill>
                  <a:srgbClr val="002060"/>
                </a:solidFill>
              </a:rPr>
              <a:t>Diagnosi</a:t>
            </a:r>
          </a:p>
          <a:p>
            <a:pPr lvl="1" eaLnBrk="1" hangingPunct="1"/>
            <a:endParaRPr lang="it-IT" altLang="it-IT" sz="3200" dirty="0" smtClean="0">
              <a:solidFill>
                <a:srgbClr val="002060"/>
              </a:solidFill>
            </a:endParaRPr>
          </a:p>
          <a:p>
            <a:pPr lvl="1" eaLnBrk="1" hangingPunct="1"/>
            <a:r>
              <a:rPr lang="it-IT" altLang="it-IT" sz="3200" b="1" dirty="0" smtClean="0">
                <a:solidFill>
                  <a:srgbClr val="002060"/>
                </a:solidFill>
              </a:rPr>
              <a:t>Interventi multidisciplinari e </a:t>
            </a:r>
            <a:r>
              <a:rPr lang="it-IT" altLang="it-IT" sz="3200" b="1" dirty="0" err="1" smtClean="0">
                <a:solidFill>
                  <a:srgbClr val="002060"/>
                </a:solidFill>
              </a:rPr>
              <a:t>multisettoriali</a:t>
            </a:r>
            <a:endParaRPr lang="it-IT" altLang="it-IT" sz="3200" b="1" dirty="0" smtClean="0">
              <a:solidFill>
                <a:srgbClr val="002060"/>
              </a:solidFill>
            </a:endParaRPr>
          </a:p>
          <a:p>
            <a:pPr lvl="2" eaLnBrk="1" hangingPunct="1">
              <a:buFont typeface="Wingdings" pitchFamily="2" charset="2"/>
              <a:buChar char="q"/>
            </a:pPr>
            <a:r>
              <a:rPr lang="it-IT" altLang="it-IT" sz="3200" dirty="0" smtClean="0">
                <a:solidFill>
                  <a:srgbClr val="002060"/>
                </a:solidFill>
              </a:rPr>
              <a:t>continuativi nel tempo, </a:t>
            </a:r>
          </a:p>
          <a:p>
            <a:pPr lvl="2" eaLnBrk="1" hangingPunct="1">
              <a:buFont typeface="Wingdings" pitchFamily="2" charset="2"/>
              <a:buChar char="q"/>
            </a:pPr>
            <a:r>
              <a:rPr lang="it-IT" altLang="it-IT" sz="3200" dirty="0" smtClean="0">
                <a:solidFill>
                  <a:srgbClr val="002060"/>
                </a:solidFill>
              </a:rPr>
              <a:t>vicini alla residenza del paziente </a:t>
            </a:r>
          </a:p>
          <a:p>
            <a:pPr lvl="2" eaLnBrk="1" hangingPunct="1">
              <a:buFont typeface="Wingdings" pitchFamily="2" charset="2"/>
              <a:buChar char="q"/>
            </a:pPr>
            <a:r>
              <a:rPr lang="it-IT" altLang="it-IT" sz="3200" dirty="0" smtClean="0">
                <a:solidFill>
                  <a:srgbClr val="002060"/>
                </a:solidFill>
              </a:rPr>
              <a:t>integrati con le risorse sociali</a:t>
            </a:r>
          </a:p>
          <a:p>
            <a:pPr lvl="2" eaLnBrk="1" hangingPunct="1">
              <a:buNone/>
            </a:pPr>
            <a:endParaRPr lang="it-IT" altLang="it-IT" sz="3200" dirty="0" smtClean="0">
              <a:solidFill>
                <a:srgbClr val="002060"/>
              </a:solidFill>
            </a:endParaRPr>
          </a:p>
          <a:p>
            <a:pPr lvl="1" eaLnBrk="1" hangingPunct="1"/>
            <a:r>
              <a:rPr lang="it-IT" altLang="it-IT" sz="3200" b="1" dirty="0" smtClean="0">
                <a:solidFill>
                  <a:srgbClr val="002060"/>
                </a:solidFill>
              </a:rPr>
              <a:t>Presa in carico </a:t>
            </a:r>
            <a:r>
              <a:rPr lang="it-IT" altLang="it-IT" sz="3200" dirty="0" smtClean="0">
                <a:solidFill>
                  <a:srgbClr val="002060"/>
                </a:solidFill>
              </a:rPr>
              <a:t>del nucleo familiare nel suo insieme. </a:t>
            </a:r>
          </a:p>
          <a:p>
            <a:pPr eaLnBrk="1" hangingPunct="1"/>
            <a:endParaRPr lang="it-IT" altLang="it-IT" sz="3200" dirty="0" smtClean="0">
              <a:solidFill>
                <a:srgbClr val="002060"/>
              </a:solidFill>
            </a:endParaRPr>
          </a:p>
        </p:txBody>
      </p:sp>
      <p:pic>
        <p:nvPicPr>
          <p:cNvPr id="5" name="Picture 2"/>
          <p:cNvPicPr>
            <a:picLocks noChangeAspect="1" noChangeArrowheads="1"/>
          </p:cNvPicPr>
          <p:nvPr/>
        </p:nvPicPr>
        <p:blipFill>
          <a:blip r:embed="rId2"/>
          <a:srcRect/>
          <a:stretch>
            <a:fillRect/>
          </a:stretch>
        </p:blipFill>
        <p:spPr bwMode="auto">
          <a:xfrm>
            <a:off x="8669583" y="4641011"/>
            <a:ext cx="3033766" cy="201858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39185" y="115889"/>
            <a:ext cx="11713633" cy="720725"/>
          </a:xfrm>
          <a:prstGeom prst="rect">
            <a:avLst/>
          </a:prstGeom>
          <a:noFill/>
          <a:ln w="15875">
            <a:solidFill>
              <a:srgbClr val="FFFFCC"/>
            </a:solidFill>
            <a:miter lim="800000"/>
            <a:headEnd/>
            <a:tailEnd/>
          </a:ln>
        </p:spPr>
        <p:txBody>
          <a:bodyPr anchor="ctr"/>
          <a:lstStyle/>
          <a:p>
            <a:pPr algn="ctr" eaLnBrk="1" hangingPunct="1"/>
            <a:r>
              <a:rPr lang="it-IT" altLang="it-IT" sz="2800" b="1" dirty="0">
                <a:solidFill>
                  <a:srgbClr val="002060"/>
                </a:solidFill>
                <a:latin typeface="Arial" pitchFamily="34" charset="0"/>
              </a:rPr>
              <a:t>Vulnerabilità – Disabilità </a:t>
            </a:r>
          </a:p>
        </p:txBody>
      </p:sp>
      <p:sp>
        <p:nvSpPr>
          <p:cNvPr id="13315" name="CasellaDiTesto 4"/>
          <p:cNvSpPr txBox="1">
            <a:spLocks noChangeArrowheads="1"/>
          </p:cNvSpPr>
          <p:nvPr/>
        </p:nvSpPr>
        <p:spPr bwMode="auto">
          <a:xfrm>
            <a:off x="46567" y="3644900"/>
            <a:ext cx="1651000" cy="554038"/>
          </a:xfrm>
          <a:prstGeom prst="rect">
            <a:avLst/>
          </a:prstGeom>
          <a:noFill/>
          <a:ln w="9525">
            <a:noFill/>
            <a:miter lim="800000"/>
            <a:headEnd/>
            <a:tailEnd/>
          </a:ln>
        </p:spPr>
        <p:txBody>
          <a:bodyPr>
            <a:spAutoFit/>
          </a:bodyPr>
          <a:lstStyle/>
          <a:p>
            <a:pPr algn="ctr" eaLnBrk="1" hangingPunct="1"/>
            <a:r>
              <a:rPr lang="it-IT" altLang="it-IT" sz="1500" b="1">
                <a:solidFill>
                  <a:srgbClr val="002060"/>
                </a:solidFill>
                <a:latin typeface="Arial" pitchFamily="34" charset="0"/>
              </a:rPr>
              <a:t>Stato di </a:t>
            </a:r>
          </a:p>
          <a:p>
            <a:pPr algn="ctr" eaLnBrk="1" hangingPunct="1"/>
            <a:r>
              <a:rPr lang="it-IT" altLang="it-IT" sz="1500" b="1">
                <a:solidFill>
                  <a:srgbClr val="002060"/>
                </a:solidFill>
                <a:latin typeface="Arial" pitchFamily="34" charset="0"/>
              </a:rPr>
              <a:t>Salute</a:t>
            </a:r>
          </a:p>
        </p:txBody>
      </p:sp>
      <p:sp>
        <p:nvSpPr>
          <p:cNvPr id="7" name="Parentesi graffa aperta 6"/>
          <p:cNvSpPr/>
          <p:nvPr/>
        </p:nvSpPr>
        <p:spPr>
          <a:xfrm>
            <a:off x="1794934" y="1773239"/>
            <a:ext cx="461433" cy="43195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it-IT"/>
          </a:p>
        </p:txBody>
      </p:sp>
      <p:sp>
        <p:nvSpPr>
          <p:cNvPr id="10" name="Rettangolo 9"/>
          <p:cNvSpPr/>
          <p:nvPr/>
        </p:nvSpPr>
        <p:spPr>
          <a:xfrm>
            <a:off x="2446867" y="1773239"/>
            <a:ext cx="1729317" cy="431958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it-IT"/>
          </a:p>
        </p:txBody>
      </p:sp>
      <p:sp>
        <p:nvSpPr>
          <p:cNvPr id="13" name="Rettangolo 12"/>
          <p:cNvSpPr/>
          <p:nvPr/>
        </p:nvSpPr>
        <p:spPr>
          <a:xfrm>
            <a:off x="4176184" y="3357563"/>
            <a:ext cx="1727200" cy="2754312"/>
          </a:xfrm>
          <a:prstGeom prst="rect">
            <a:avLst/>
          </a:prstGeom>
          <a:solidFill>
            <a:schemeClr val="bg2">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it-IT"/>
          </a:p>
        </p:txBody>
      </p:sp>
      <p:sp>
        <p:nvSpPr>
          <p:cNvPr id="11" name="Callout con freccia a destra 10"/>
          <p:cNvSpPr/>
          <p:nvPr/>
        </p:nvSpPr>
        <p:spPr>
          <a:xfrm>
            <a:off x="5903384" y="1773238"/>
            <a:ext cx="2785533" cy="156527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13320" name="CasellaDiTesto 13"/>
          <p:cNvSpPr txBox="1">
            <a:spLocks noChangeArrowheads="1"/>
          </p:cNvSpPr>
          <p:nvPr/>
        </p:nvSpPr>
        <p:spPr bwMode="auto">
          <a:xfrm>
            <a:off x="8688918" y="1628775"/>
            <a:ext cx="4127500" cy="1824038"/>
          </a:xfrm>
          <a:prstGeom prst="rect">
            <a:avLst/>
          </a:prstGeom>
          <a:noFill/>
          <a:ln w="9525">
            <a:noFill/>
            <a:miter lim="800000"/>
            <a:headEnd/>
            <a:tailEnd/>
          </a:ln>
        </p:spPr>
        <p:txBody>
          <a:bodyPr>
            <a:spAutoFit/>
          </a:bodyPr>
          <a:lstStyle/>
          <a:p>
            <a:pPr eaLnBrk="1" hangingPunct="1">
              <a:lnSpc>
                <a:spcPct val="150000"/>
              </a:lnSpc>
            </a:pPr>
            <a:r>
              <a:rPr lang="it-IT" altLang="it-IT" sz="1500" b="1">
                <a:solidFill>
                  <a:srgbClr val="002060"/>
                </a:solidFill>
                <a:latin typeface="Arial" pitchFamily="34" charset="0"/>
              </a:rPr>
              <a:t>Determinanti Genetici</a:t>
            </a:r>
          </a:p>
          <a:p>
            <a:pPr eaLnBrk="1" hangingPunct="1">
              <a:lnSpc>
                <a:spcPct val="150000"/>
              </a:lnSpc>
            </a:pPr>
            <a:r>
              <a:rPr lang="it-IT" altLang="it-IT" sz="1500" b="1">
                <a:solidFill>
                  <a:srgbClr val="002060"/>
                </a:solidFill>
                <a:latin typeface="Arial" pitchFamily="34" charset="0"/>
              </a:rPr>
              <a:t>Determinanti Sociali</a:t>
            </a:r>
          </a:p>
          <a:p>
            <a:pPr eaLnBrk="1" hangingPunct="1">
              <a:lnSpc>
                <a:spcPct val="150000"/>
              </a:lnSpc>
            </a:pPr>
            <a:r>
              <a:rPr lang="it-IT" altLang="it-IT" sz="1500" b="1">
                <a:solidFill>
                  <a:srgbClr val="002060"/>
                </a:solidFill>
                <a:latin typeface="Arial" pitchFamily="34" charset="0"/>
              </a:rPr>
              <a:t>Condizioni Ambientali</a:t>
            </a:r>
          </a:p>
          <a:p>
            <a:pPr eaLnBrk="1" hangingPunct="1">
              <a:lnSpc>
                <a:spcPct val="150000"/>
              </a:lnSpc>
            </a:pPr>
            <a:r>
              <a:rPr lang="it-IT" altLang="it-IT" sz="1500" b="1">
                <a:solidFill>
                  <a:srgbClr val="002060"/>
                </a:solidFill>
                <a:latin typeface="Arial" pitchFamily="34" charset="0"/>
              </a:rPr>
              <a:t>Accesso alle cure mediche</a:t>
            </a:r>
          </a:p>
          <a:p>
            <a:pPr eaLnBrk="1" hangingPunct="1">
              <a:lnSpc>
                <a:spcPct val="150000"/>
              </a:lnSpc>
            </a:pPr>
            <a:r>
              <a:rPr lang="it-IT" altLang="it-IT" sz="1500" b="1">
                <a:solidFill>
                  <a:srgbClr val="002060"/>
                </a:solidFill>
                <a:latin typeface="Arial" pitchFamily="34" charset="0"/>
              </a:rPr>
              <a:t>Promozione della Salute</a:t>
            </a:r>
          </a:p>
        </p:txBody>
      </p:sp>
      <p:sp>
        <p:nvSpPr>
          <p:cNvPr id="17" name="Elaborazione 16"/>
          <p:cNvSpPr/>
          <p:nvPr/>
        </p:nvSpPr>
        <p:spPr>
          <a:xfrm>
            <a:off x="143933" y="3421063"/>
            <a:ext cx="1534584" cy="1016000"/>
          </a:xfrm>
          <a:prstGeom prst="flowChartProcess">
            <a:avLst/>
          </a:prstGeom>
          <a:noFill/>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it-IT"/>
          </a:p>
        </p:txBody>
      </p:sp>
      <p:sp>
        <p:nvSpPr>
          <p:cNvPr id="13322" name="CasellaDiTesto 14"/>
          <p:cNvSpPr txBox="1">
            <a:spLocks noChangeArrowheads="1"/>
          </p:cNvSpPr>
          <p:nvPr/>
        </p:nvSpPr>
        <p:spPr bwMode="auto">
          <a:xfrm>
            <a:off x="2446867" y="1773239"/>
            <a:ext cx="1824567" cy="554037"/>
          </a:xfrm>
          <a:prstGeom prst="rect">
            <a:avLst/>
          </a:prstGeom>
          <a:noFill/>
          <a:ln w="9525">
            <a:noFill/>
            <a:miter lim="800000"/>
            <a:headEnd/>
            <a:tailEnd/>
          </a:ln>
        </p:spPr>
        <p:txBody>
          <a:bodyPr>
            <a:spAutoFit/>
          </a:bodyPr>
          <a:lstStyle/>
          <a:p>
            <a:pPr algn="ctr" eaLnBrk="1" hangingPunct="1"/>
            <a:r>
              <a:rPr lang="it-IT" altLang="it-IT" sz="1500" b="1">
                <a:solidFill>
                  <a:srgbClr val="002060"/>
                </a:solidFill>
                <a:latin typeface="Arial" pitchFamily="34" charset="0"/>
              </a:rPr>
              <a:t>Popolazione</a:t>
            </a:r>
          </a:p>
          <a:p>
            <a:pPr algn="ctr" eaLnBrk="1" hangingPunct="1"/>
            <a:r>
              <a:rPr lang="it-IT" altLang="it-IT" sz="1500" b="1">
                <a:solidFill>
                  <a:srgbClr val="002060"/>
                </a:solidFill>
                <a:latin typeface="Arial" pitchFamily="34" charset="0"/>
              </a:rPr>
              <a:t>Generale</a:t>
            </a:r>
          </a:p>
        </p:txBody>
      </p:sp>
      <p:sp>
        <p:nvSpPr>
          <p:cNvPr id="13323" name="CasellaDiTesto 17"/>
          <p:cNvSpPr txBox="1">
            <a:spLocks noChangeArrowheads="1"/>
          </p:cNvSpPr>
          <p:nvPr/>
        </p:nvSpPr>
        <p:spPr bwMode="auto">
          <a:xfrm>
            <a:off x="4078818" y="3357563"/>
            <a:ext cx="1824567" cy="1014412"/>
          </a:xfrm>
          <a:prstGeom prst="rect">
            <a:avLst/>
          </a:prstGeom>
          <a:noFill/>
          <a:ln w="9525">
            <a:noFill/>
            <a:miter lim="800000"/>
            <a:headEnd/>
            <a:tailEnd/>
          </a:ln>
        </p:spPr>
        <p:txBody>
          <a:bodyPr>
            <a:spAutoFit/>
          </a:bodyPr>
          <a:lstStyle/>
          <a:p>
            <a:pPr algn="ctr" eaLnBrk="1" hangingPunct="1"/>
            <a:r>
              <a:rPr lang="it-IT" altLang="it-IT" sz="1500" b="1">
                <a:solidFill>
                  <a:srgbClr val="002060"/>
                </a:solidFill>
                <a:latin typeface="Arial" pitchFamily="34" charset="0"/>
              </a:rPr>
              <a:t>Popolazione</a:t>
            </a:r>
          </a:p>
          <a:p>
            <a:pPr algn="ctr" eaLnBrk="1" hangingPunct="1"/>
            <a:r>
              <a:rPr lang="it-IT" altLang="it-IT" sz="1500" b="1">
                <a:solidFill>
                  <a:srgbClr val="002060"/>
                </a:solidFill>
                <a:latin typeface="Arial" pitchFamily="34" charset="0"/>
              </a:rPr>
              <a:t>con</a:t>
            </a:r>
          </a:p>
          <a:p>
            <a:pPr algn="ctr" eaLnBrk="1" hangingPunct="1"/>
            <a:r>
              <a:rPr lang="it-IT" altLang="it-IT" sz="1500" b="1">
                <a:solidFill>
                  <a:srgbClr val="002060"/>
                </a:solidFill>
                <a:latin typeface="Arial" pitchFamily="34" charset="0"/>
              </a:rPr>
              <a:t>Disabilità</a:t>
            </a:r>
          </a:p>
          <a:p>
            <a:pPr algn="ctr" eaLnBrk="1" hangingPunct="1"/>
            <a:endParaRPr lang="it-IT" altLang="it-IT" sz="1500" b="1">
              <a:solidFill>
                <a:srgbClr val="002060"/>
              </a:solidFill>
              <a:latin typeface="Arial" pitchFamily="34" charset="0"/>
            </a:endParaRPr>
          </a:p>
        </p:txBody>
      </p:sp>
      <p:sp>
        <p:nvSpPr>
          <p:cNvPr id="13324" name="CasellaDiTesto 18"/>
          <p:cNvSpPr txBox="1">
            <a:spLocks noChangeArrowheads="1"/>
          </p:cNvSpPr>
          <p:nvPr/>
        </p:nvSpPr>
        <p:spPr bwMode="auto">
          <a:xfrm>
            <a:off x="6096000" y="2386013"/>
            <a:ext cx="1439333" cy="322262"/>
          </a:xfrm>
          <a:prstGeom prst="rect">
            <a:avLst/>
          </a:prstGeom>
          <a:noFill/>
          <a:ln w="9525">
            <a:noFill/>
            <a:miter lim="800000"/>
            <a:headEnd/>
            <a:tailEnd/>
          </a:ln>
        </p:spPr>
        <p:txBody>
          <a:bodyPr>
            <a:spAutoFit/>
          </a:bodyPr>
          <a:lstStyle/>
          <a:p>
            <a:pPr algn="ctr" eaLnBrk="1" hangingPunct="1"/>
            <a:r>
              <a:rPr lang="it-IT" altLang="it-IT" sz="1500" b="1">
                <a:solidFill>
                  <a:srgbClr val="002060"/>
                </a:solidFill>
                <a:latin typeface="Arial" pitchFamily="34" charset="0"/>
              </a:rPr>
              <a:t>Disparità</a:t>
            </a:r>
          </a:p>
        </p:txBody>
      </p:sp>
      <p:sp>
        <p:nvSpPr>
          <p:cNvPr id="13325" name="CasellaDiTesto 19"/>
          <p:cNvSpPr txBox="1">
            <a:spLocks noChangeArrowheads="1"/>
          </p:cNvSpPr>
          <p:nvPr/>
        </p:nvSpPr>
        <p:spPr bwMode="auto">
          <a:xfrm>
            <a:off x="3752851" y="6581776"/>
            <a:ext cx="8583083" cy="231775"/>
          </a:xfrm>
          <a:prstGeom prst="rect">
            <a:avLst/>
          </a:prstGeom>
          <a:noFill/>
          <a:ln w="9525">
            <a:noFill/>
            <a:miter lim="800000"/>
            <a:headEnd/>
            <a:tailEnd/>
          </a:ln>
        </p:spPr>
        <p:txBody>
          <a:bodyPr>
            <a:spAutoFit/>
          </a:bodyPr>
          <a:lstStyle/>
          <a:p>
            <a:pPr eaLnBrk="1" hangingPunct="1"/>
            <a:r>
              <a:rPr lang="en-US" altLang="it-IT" sz="900">
                <a:latin typeface="Times New Roman" pitchFamily="18" charset="0"/>
                <a:cs typeface="Times New Roman" pitchFamily="18" charset="0"/>
              </a:rPr>
              <a:t>A cascade of disparities: health and health care access for people with Intellectual disabilities. G.L. Krahn et al. 2006 Wiley-Liss.</a:t>
            </a:r>
            <a:endParaRPr lang="it-IT" altLang="it-IT" sz="900">
              <a:latin typeface="Times New Roman" pitchFamily="18" charset="0"/>
              <a:cs typeface="Times New Roman" pitchFamily="18" charset="0"/>
            </a:endParaRPr>
          </a:p>
        </p:txBody>
      </p:sp>
      <p:pic>
        <p:nvPicPr>
          <p:cNvPr id="13326" name="Picture 2"/>
          <p:cNvPicPr>
            <a:picLocks noChangeAspect="1" noChangeArrowheads="1"/>
          </p:cNvPicPr>
          <p:nvPr/>
        </p:nvPicPr>
        <p:blipFill>
          <a:blip r:embed="rId3"/>
          <a:srcRect/>
          <a:stretch>
            <a:fillRect/>
          </a:stretch>
        </p:blipFill>
        <p:spPr bwMode="auto">
          <a:xfrm>
            <a:off x="6572251" y="4071938"/>
            <a:ext cx="4929716" cy="2120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noChangeArrowheads="1"/>
          </p:cNvSpPr>
          <p:nvPr>
            <p:ph type="title"/>
          </p:nvPr>
        </p:nvSpPr>
        <p:spPr/>
        <p:txBody>
          <a:bodyPr/>
          <a:lstStyle/>
          <a:p>
            <a:r>
              <a:rPr lang="it-IT" altLang="it-IT" b="1" i="1" dirty="0" err="1" smtClean="0">
                <a:solidFill>
                  <a:srgbClr val="002060"/>
                </a:solidFill>
              </a:rPr>
              <a:t>…….principi</a:t>
            </a:r>
            <a:r>
              <a:rPr lang="it-IT" altLang="it-IT" b="1" i="1" dirty="0" smtClean="0">
                <a:solidFill>
                  <a:srgbClr val="002060"/>
                </a:solidFill>
              </a:rPr>
              <a:t> fondanti della presa in carico </a:t>
            </a:r>
          </a:p>
        </p:txBody>
      </p:sp>
      <p:sp>
        <p:nvSpPr>
          <p:cNvPr id="16387" name="Segnaposto contenuto 2"/>
          <p:cNvSpPr>
            <a:spLocks noGrp="1" noChangeArrowheads="1"/>
          </p:cNvSpPr>
          <p:nvPr>
            <p:ph idx="1"/>
          </p:nvPr>
        </p:nvSpPr>
        <p:spPr/>
        <p:txBody>
          <a:bodyPr>
            <a:normAutofit/>
          </a:bodyPr>
          <a:lstStyle/>
          <a:p>
            <a:pPr>
              <a:buNone/>
            </a:pPr>
            <a:r>
              <a:rPr lang="it-IT" altLang="it-IT" sz="3200" dirty="0" smtClean="0">
                <a:solidFill>
                  <a:srgbClr val="002060"/>
                </a:solidFill>
              </a:rPr>
              <a:t>Tutte le attività atte a garantire ai pazienti ed alle loro </a:t>
            </a:r>
          </a:p>
          <a:p>
            <a:pPr>
              <a:buNone/>
            </a:pPr>
            <a:r>
              <a:rPr lang="it-IT" altLang="it-IT" sz="3200" dirty="0" smtClean="0">
                <a:solidFill>
                  <a:srgbClr val="002060"/>
                </a:solidFill>
              </a:rPr>
              <a:t>famiglie un livello di assistenza che  rispetti </a:t>
            </a:r>
            <a:r>
              <a:rPr lang="it-IT" altLang="it-IT" sz="3200" dirty="0" smtClean="0">
                <a:solidFill>
                  <a:srgbClr val="FF0000"/>
                </a:solidFill>
              </a:rPr>
              <a:t>i criteri di efficacia,</a:t>
            </a:r>
          </a:p>
          <a:p>
            <a:pPr>
              <a:buNone/>
            </a:pPr>
            <a:r>
              <a:rPr lang="it-IT" altLang="it-IT" sz="3200" dirty="0" smtClean="0">
                <a:solidFill>
                  <a:srgbClr val="FF0000"/>
                </a:solidFill>
              </a:rPr>
              <a:t> qualità ed appropriatezza delle cure </a:t>
            </a:r>
          </a:p>
        </p:txBody>
      </p:sp>
      <p:pic>
        <p:nvPicPr>
          <p:cNvPr id="4" name="Picture 4"/>
          <p:cNvPicPr>
            <a:picLocks noChangeAspect="1" noChangeArrowheads="1"/>
          </p:cNvPicPr>
          <p:nvPr/>
        </p:nvPicPr>
        <p:blipFill>
          <a:blip r:embed="rId2"/>
          <a:srcRect/>
          <a:stretch>
            <a:fillRect/>
          </a:stretch>
        </p:blipFill>
        <p:spPr bwMode="auto">
          <a:xfrm>
            <a:off x="6493984" y="3783402"/>
            <a:ext cx="3752850" cy="2495550"/>
          </a:xfrm>
          <a:prstGeom prst="rect">
            <a:avLst/>
          </a:prstGeom>
          <a:noFill/>
          <a:ln w="9525">
            <a:noFill/>
            <a:miter lim="800000"/>
            <a:headEnd/>
            <a:tailEnd/>
          </a:ln>
        </p:spPr>
      </p:pic>
      <p:sp>
        <p:nvSpPr>
          <p:cNvPr id="5" name="Rectangle 6"/>
          <p:cNvSpPr/>
          <p:nvPr/>
        </p:nvSpPr>
        <p:spPr>
          <a:xfrm>
            <a:off x="928663" y="3783402"/>
            <a:ext cx="5197818" cy="2862322"/>
          </a:xfrm>
          <a:prstGeom prst="rect">
            <a:avLst/>
          </a:prstGeom>
          <a:ln w="28575">
            <a:solidFill>
              <a:schemeClr val="accent1">
                <a:lumMod val="75000"/>
              </a:schemeClr>
            </a:solidFill>
          </a:ln>
        </p:spPr>
        <p:txBody>
          <a:bodyPr wrap="square">
            <a:spAutoFit/>
          </a:bodyPr>
          <a:lstStyle/>
          <a:p>
            <a:r>
              <a:rPr lang="it-IT" sz="2000" dirty="0" smtClean="0">
                <a:solidFill>
                  <a:srgbClr val="002060"/>
                </a:solidFill>
              </a:rPr>
              <a:t>Nasce l’esigenza di operatori “formati” che agiscano da “facilitatori” capaci cioè di insegnare strategie cognitive, di far prendere coscienza dei meccanismi personali di apprendimento, di creare contesti di apprendimento, di accompagnare il bambino/ragazzo verso un migliore adattamento sociale</a:t>
            </a:r>
          </a:p>
          <a:p>
            <a:pPr>
              <a:buFontTx/>
              <a:buNone/>
            </a:pPr>
            <a:endParaRPr lang="it-IT"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1861" y="197940"/>
            <a:ext cx="11403604" cy="277039"/>
          </a:xfrm>
        </p:spPr>
        <p:txBody>
          <a:bodyPr>
            <a:normAutofit fontScale="90000"/>
          </a:bodyPr>
          <a:lstStyle/>
          <a:p>
            <a:r>
              <a:rPr lang="it-IT" b="1" i="1" dirty="0" smtClean="0">
                <a:solidFill>
                  <a:srgbClr val="002060"/>
                </a:solidFill>
              </a:rPr>
              <a:t>                                  ………..la ricerca……………</a:t>
            </a:r>
            <a:endParaRPr lang="it-IT" b="1" i="1" dirty="0">
              <a:solidFill>
                <a:srgbClr val="002060"/>
              </a:solidFill>
            </a:endParaRPr>
          </a:p>
        </p:txBody>
      </p:sp>
      <p:pic>
        <p:nvPicPr>
          <p:cNvPr id="4" name="Segnaposto contenuto 3"/>
          <p:cNvPicPr>
            <a:picLocks noGrp="1"/>
          </p:cNvPicPr>
          <p:nvPr>
            <p:ph idx="1"/>
          </p:nvPr>
        </p:nvPicPr>
        <p:blipFill>
          <a:blip r:embed="rId2"/>
          <a:srcRect/>
          <a:stretch>
            <a:fillRect/>
          </a:stretch>
        </p:blipFill>
        <p:spPr bwMode="auto">
          <a:xfrm>
            <a:off x="7495155" y="4259110"/>
            <a:ext cx="3809524" cy="487826"/>
          </a:xfrm>
          <a:prstGeom prst="rect">
            <a:avLst/>
          </a:prstGeom>
          <a:noFill/>
          <a:ln w="9525">
            <a:noFill/>
            <a:miter lim="800000"/>
            <a:headEnd/>
            <a:tailEnd/>
          </a:ln>
        </p:spPr>
      </p:pic>
      <p:sp>
        <p:nvSpPr>
          <p:cNvPr id="1025" name="Rectangle 1"/>
          <p:cNvSpPr>
            <a:spLocks noChangeArrowheads="1"/>
          </p:cNvSpPr>
          <p:nvPr/>
        </p:nvSpPr>
        <p:spPr bwMode="auto">
          <a:xfrm>
            <a:off x="7395098" y="4387895"/>
            <a:ext cx="3909581"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800" b="0" i="0" u="none" strike="noStrike" cap="none" normalizeH="0" baseline="0" dirty="0" smtClean="0">
              <a:ln>
                <a:noFill/>
              </a:ln>
              <a:solidFill>
                <a:srgbClr val="1C1D1E"/>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sz="800" dirty="0">
              <a:solidFill>
                <a:srgbClr val="1C1D1E"/>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800" b="0" i="0" u="none" strike="noStrike" cap="none" normalizeH="0" baseline="0" dirty="0" smtClean="0">
              <a:ln>
                <a:noFill/>
              </a:ln>
              <a:solidFill>
                <a:srgbClr val="1C1D1E"/>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rgbClr val="1C1D1E"/>
                </a:solidFill>
                <a:effectLst/>
                <a:latin typeface="Arial" pitchFamily="34" charset="0"/>
                <a:ea typeface="Times New Roman" pitchFamily="18" charset="0"/>
                <a:cs typeface="Arial" pitchFamily="34" charset="0"/>
              </a:rPr>
              <a:t>RESEARCH ARTICLE</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8765"/>
                </a:solidFill>
                <a:effectLst/>
                <a:latin typeface="Arial" pitchFamily="34" charset="0"/>
                <a:ea typeface="Times New Roman" pitchFamily="18" charset="0"/>
                <a:cs typeface="Arial" pitchFamily="34" charset="0"/>
              </a:rPr>
              <a:t>Free </a:t>
            </a:r>
            <a:r>
              <a:rPr kumimoji="0" lang="it-IT" sz="800" b="1" i="0" u="none" strike="noStrike" cap="none" normalizeH="0" baseline="0" dirty="0" err="1" smtClean="0">
                <a:ln>
                  <a:noFill/>
                </a:ln>
                <a:solidFill>
                  <a:srgbClr val="008765"/>
                </a:solidFill>
                <a:effectLst/>
                <a:latin typeface="Arial" pitchFamily="34" charset="0"/>
                <a:ea typeface="Times New Roman" pitchFamily="18" charset="0"/>
                <a:cs typeface="Arial" pitchFamily="34" charset="0"/>
              </a:rPr>
              <a:t>to</a:t>
            </a:r>
            <a:r>
              <a:rPr kumimoji="0" lang="it-IT" sz="800" b="1" i="0" u="none" strike="noStrike" cap="none" normalizeH="0" baseline="0" dirty="0" smtClean="0">
                <a:ln>
                  <a:noFill/>
                </a:ln>
                <a:solidFill>
                  <a:srgbClr val="008765"/>
                </a:solidFill>
                <a:effectLst/>
                <a:latin typeface="Arial" pitchFamily="34" charset="0"/>
                <a:ea typeface="Times New Roman" pitchFamily="18" charset="0"/>
                <a:cs typeface="Arial" pitchFamily="34" charset="0"/>
              </a:rPr>
              <a:t> </a:t>
            </a:r>
            <a:r>
              <a:rPr kumimoji="0" lang="it-IT" sz="800" b="1" i="0" u="none" strike="noStrike" cap="none" normalizeH="0" baseline="0" dirty="0" err="1" smtClean="0">
                <a:ln>
                  <a:noFill/>
                </a:ln>
                <a:solidFill>
                  <a:srgbClr val="008765"/>
                </a:solidFill>
                <a:effectLst/>
                <a:latin typeface="Arial" pitchFamily="34" charset="0"/>
                <a:ea typeface="Times New Roman" pitchFamily="18" charset="0"/>
                <a:cs typeface="Arial" pitchFamily="34" charset="0"/>
              </a:rPr>
              <a:t>Read</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rgbClr val="1C1D1E"/>
                </a:solidFill>
                <a:effectLst/>
                <a:latin typeface="icomoon"/>
                <a:ea typeface="Times New Roman" pitchFamily="18" charset="0"/>
                <a:cs typeface="Times New Roman" pitchFamily="18" charset="0"/>
              </a:rPr>
              <a:t>Functional</a:t>
            </a:r>
            <a:r>
              <a:rPr kumimoji="0" lang="it-IT" sz="1000" b="1" i="0" u="none" strike="noStrike" cap="none" normalizeH="0" baseline="0" dirty="0" smtClean="0">
                <a:ln>
                  <a:noFill/>
                </a:ln>
                <a:solidFill>
                  <a:srgbClr val="1C1D1E"/>
                </a:solidFill>
                <a:effectLst/>
                <a:latin typeface="icomoon"/>
                <a:ea typeface="Times New Roman" pitchFamily="18" charset="0"/>
                <a:cs typeface="Times New Roman" pitchFamily="18" charset="0"/>
              </a:rPr>
              <a:t> </a:t>
            </a:r>
            <a:r>
              <a:rPr kumimoji="0" lang="it-IT" sz="1000" b="1" i="0" u="none" strike="noStrike" cap="none" normalizeH="0" baseline="0" dirty="0" err="1" smtClean="0">
                <a:ln>
                  <a:noFill/>
                </a:ln>
                <a:solidFill>
                  <a:srgbClr val="1C1D1E"/>
                </a:solidFill>
                <a:effectLst/>
                <a:latin typeface="icomoon"/>
                <a:ea typeface="Times New Roman" pitchFamily="18" charset="0"/>
                <a:cs typeface="Times New Roman" pitchFamily="18" charset="0"/>
              </a:rPr>
              <a:t>correlation</a:t>
            </a:r>
            <a:r>
              <a:rPr kumimoji="0" lang="it-IT" sz="1000" b="1" i="0" u="none" strike="noStrike" cap="none" normalizeH="0" baseline="0" dirty="0" smtClean="0">
                <a:ln>
                  <a:noFill/>
                </a:ln>
                <a:solidFill>
                  <a:srgbClr val="1C1D1E"/>
                </a:solidFill>
                <a:effectLst/>
                <a:latin typeface="icomoon"/>
                <a:ea typeface="Times New Roman" pitchFamily="18" charset="0"/>
                <a:cs typeface="Times New Roman" pitchFamily="18" charset="0"/>
              </a:rPr>
              <a:t> </a:t>
            </a:r>
            <a:r>
              <a:rPr kumimoji="0" lang="it-IT" sz="1000" b="1" i="0" u="none" strike="noStrike" cap="none" normalizeH="0" baseline="0" dirty="0" err="1" smtClean="0">
                <a:ln>
                  <a:noFill/>
                </a:ln>
                <a:solidFill>
                  <a:srgbClr val="1C1D1E"/>
                </a:solidFill>
                <a:effectLst/>
                <a:latin typeface="icomoon"/>
                <a:ea typeface="Times New Roman" pitchFamily="18" charset="0"/>
                <a:cs typeface="Times New Roman" pitchFamily="18" charset="0"/>
              </a:rPr>
              <a:t>of</a:t>
            </a:r>
            <a:r>
              <a:rPr kumimoji="0" lang="it-IT" sz="1000" b="1" i="0" u="none" strike="noStrike" cap="none" normalizeH="0" baseline="0" dirty="0" smtClean="0">
                <a:ln>
                  <a:noFill/>
                </a:ln>
                <a:solidFill>
                  <a:srgbClr val="1C1D1E"/>
                </a:solidFill>
                <a:effectLst/>
                <a:latin typeface="icomoon"/>
                <a:ea typeface="Times New Roman" pitchFamily="18" charset="0"/>
                <a:cs typeface="Times New Roman" pitchFamily="18" charset="0"/>
              </a:rPr>
              <a:t> </a:t>
            </a:r>
            <a:r>
              <a:rPr kumimoji="0" lang="it-IT" sz="1000" b="1" i="0" u="none" strike="noStrike" cap="none" normalizeH="0" baseline="0" dirty="0" err="1" smtClean="0">
                <a:ln>
                  <a:noFill/>
                </a:ln>
                <a:solidFill>
                  <a:srgbClr val="1C1D1E"/>
                </a:solidFill>
                <a:effectLst/>
                <a:latin typeface="icomoon"/>
                <a:ea typeface="Times New Roman" pitchFamily="18" charset="0"/>
                <a:cs typeface="Times New Roman" pitchFamily="18" charset="0"/>
              </a:rPr>
              <a:t>genome-wide</a:t>
            </a:r>
            <a:r>
              <a:rPr kumimoji="0" lang="it-IT" sz="1000" b="1" i="0" u="none" strike="noStrike" cap="none" normalizeH="0" baseline="0" dirty="0" smtClean="0">
                <a:ln>
                  <a:noFill/>
                </a:ln>
                <a:solidFill>
                  <a:srgbClr val="1C1D1E"/>
                </a:solidFill>
                <a:effectLst/>
                <a:latin typeface="icomoon"/>
                <a:ea typeface="Times New Roman" pitchFamily="18" charset="0"/>
                <a:cs typeface="Times New Roman" pitchFamily="18" charset="0"/>
              </a:rPr>
              <a:t> DNA </a:t>
            </a:r>
            <a:r>
              <a:rPr kumimoji="0" lang="it-IT" sz="1000" b="1" i="0" u="none" strike="noStrike" cap="none" normalizeH="0" baseline="0" dirty="0" err="1" smtClean="0">
                <a:ln>
                  <a:noFill/>
                </a:ln>
                <a:solidFill>
                  <a:srgbClr val="1C1D1E"/>
                </a:solidFill>
                <a:effectLst/>
                <a:latin typeface="icomoon"/>
                <a:ea typeface="Times New Roman" pitchFamily="18" charset="0"/>
                <a:cs typeface="Times New Roman" pitchFamily="18" charset="0"/>
              </a:rPr>
              <a:t>methylation</a:t>
            </a:r>
            <a:r>
              <a:rPr kumimoji="0" lang="it-IT" sz="1000" b="1" i="0" u="none" strike="noStrike" cap="none" normalizeH="0" baseline="0" dirty="0" smtClean="0">
                <a:ln>
                  <a:noFill/>
                </a:ln>
                <a:solidFill>
                  <a:srgbClr val="1C1D1E"/>
                </a:solidFill>
                <a:effectLst/>
                <a:latin typeface="icomoon"/>
                <a:ea typeface="Times New Roman" pitchFamily="18" charset="0"/>
                <a:cs typeface="Times New Roman" pitchFamily="18" charset="0"/>
              </a:rPr>
              <a:t> </a:t>
            </a:r>
            <a:r>
              <a:rPr kumimoji="0" lang="it-IT" sz="1000" b="1" i="0" u="none" strike="noStrike" cap="none" normalizeH="0" baseline="0" dirty="0" err="1" smtClean="0">
                <a:ln>
                  <a:noFill/>
                </a:ln>
                <a:solidFill>
                  <a:srgbClr val="1C1D1E"/>
                </a:solidFill>
                <a:effectLst/>
                <a:latin typeface="icomoon"/>
                <a:ea typeface="Times New Roman" pitchFamily="18" charset="0"/>
                <a:cs typeface="Times New Roman" pitchFamily="18" charset="0"/>
              </a:rPr>
              <a:t>profiles</a:t>
            </a:r>
            <a:r>
              <a:rPr kumimoji="0" lang="it-IT" sz="1000" b="1" i="0" u="none" strike="noStrike" cap="none" normalizeH="0" baseline="0" dirty="0" smtClean="0">
                <a:ln>
                  <a:noFill/>
                </a:ln>
                <a:solidFill>
                  <a:srgbClr val="1C1D1E"/>
                </a:solidFill>
                <a:effectLst/>
                <a:latin typeface="icomoon"/>
                <a:ea typeface="Times New Roman" pitchFamily="18" charset="0"/>
                <a:cs typeface="Times New Roman" pitchFamily="18" charset="0"/>
              </a:rPr>
              <a:t> in </a:t>
            </a:r>
            <a:r>
              <a:rPr kumimoji="0" lang="it-IT" sz="1000" b="1" i="0" u="none" strike="noStrike" cap="none" normalizeH="0" baseline="0" dirty="0" err="1" smtClean="0">
                <a:ln>
                  <a:noFill/>
                </a:ln>
                <a:solidFill>
                  <a:srgbClr val="1C1D1E"/>
                </a:solidFill>
                <a:effectLst/>
                <a:latin typeface="icomoon"/>
                <a:ea typeface="Times New Roman" pitchFamily="18" charset="0"/>
                <a:cs typeface="Times New Roman" pitchFamily="18" charset="0"/>
              </a:rPr>
              <a:t>genetic</a:t>
            </a:r>
            <a:r>
              <a:rPr kumimoji="0" lang="it-IT" sz="1000" b="1" i="0" u="none" strike="noStrike" cap="none" normalizeH="0" baseline="0" dirty="0" smtClean="0">
                <a:ln>
                  <a:noFill/>
                </a:ln>
                <a:solidFill>
                  <a:srgbClr val="1C1D1E"/>
                </a:solidFill>
                <a:effectLst/>
                <a:latin typeface="icomoon"/>
                <a:ea typeface="Times New Roman" pitchFamily="18" charset="0"/>
                <a:cs typeface="Times New Roman" pitchFamily="18" charset="0"/>
              </a:rPr>
              <a:t> </a:t>
            </a:r>
            <a:r>
              <a:rPr kumimoji="0" lang="it-IT" sz="1000" b="1" i="0" u="none" strike="noStrike" cap="none" normalizeH="0" baseline="0" dirty="0" err="1" smtClean="0">
                <a:ln>
                  <a:noFill/>
                </a:ln>
                <a:solidFill>
                  <a:srgbClr val="1C1D1E"/>
                </a:solidFill>
                <a:effectLst/>
                <a:latin typeface="icomoon"/>
                <a:ea typeface="Times New Roman" pitchFamily="18" charset="0"/>
                <a:cs typeface="Times New Roman" pitchFamily="18" charset="0"/>
              </a:rPr>
              <a:t>neurodevelopmental</a:t>
            </a:r>
            <a:r>
              <a:rPr kumimoji="0" lang="it-IT" sz="1000" b="1" i="0" u="none" strike="noStrike" cap="none" normalizeH="0" baseline="0" dirty="0" smtClean="0">
                <a:ln>
                  <a:noFill/>
                </a:ln>
                <a:solidFill>
                  <a:srgbClr val="1C1D1E"/>
                </a:solidFill>
                <a:effectLst/>
                <a:latin typeface="icomoon"/>
                <a:ea typeface="Times New Roman" pitchFamily="18" charset="0"/>
                <a:cs typeface="Times New Roman" pitchFamily="18" charset="0"/>
              </a:rPr>
              <a:t> </a:t>
            </a:r>
            <a:r>
              <a:rPr kumimoji="0" lang="it-IT" sz="1000" b="1" i="0" u="none" strike="noStrike" cap="none" normalizeH="0" baseline="0" dirty="0" err="1" smtClean="0">
                <a:ln>
                  <a:noFill/>
                </a:ln>
                <a:solidFill>
                  <a:srgbClr val="1C1D1E"/>
                </a:solidFill>
                <a:effectLst/>
                <a:latin typeface="icomoon"/>
                <a:ea typeface="Times New Roman" pitchFamily="18" charset="0"/>
                <a:cs typeface="Times New Roman" pitchFamily="18" charset="0"/>
              </a:rPr>
              <a:t>disorders</a:t>
            </a:r>
            <a:endParaRPr kumimoji="0" lang="it-IT"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800" b="0"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3"/>
              </a:rPr>
              <a:t>Michael A. Levy</a:t>
            </a:r>
            <a:r>
              <a:rPr kumimoji="0" lang="it-IT" sz="800" b="0" i="0" u="none" strike="noStrike" cap="none" normalizeH="0" baseline="0" dirty="0" smtClean="0">
                <a:ln>
                  <a:noFill/>
                </a:ln>
                <a:solidFill>
                  <a:srgbClr val="8B8B8B"/>
                </a:solidFill>
                <a:effectLst/>
                <a:latin typeface="icomoon"/>
                <a:ea typeface="Times New Roman" pitchFamily="18" charset="0"/>
                <a:cs typeface="Times New Roman" pitchFamily="18" charset="0"/>
              </a:rPr>
              <a:t>,</a:t>
            </a:r>
            <a:r>
              <a:rPr kumimoji="0" lang="it-IT" sz="800" b="0" i="0" u="none" strike="noStrike" cap="none" normalizeH="0" baseline="0" dirty="0" smtClean="0">
                <a:ln>
                  <a:noFill/>
                </a:ln>
                <a:solidFill>
                  <a:srgbClr val="8B8B8B"/>
                </a:solidFill>
                <a:effectLst/>
                <a:latin typeface="Calibri"/>
                <a:ea typeface="Times New Roman" pitchFamily="18" charset="0"/>
                <a:cs typeface="Times New Roman" pitchFamily="18" charset="0"/>
              </a:rPr>
              <a:t> </a:t>
            </a:r>
            <a:r>
              <a:rPr kumimoji="0" lang="it-IT" sz="800" b="0"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4"/>
              </a:rPr>
              <a:t>Raissa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4"/>
              </a:rPr>
              <a:t>Relator</a:t>
            </a:r>
            <a:r>
              <a:rPr kumimoji="0" lang="it-IT" sz="800" b="0" i="0" u="none" strike="noStrike" cap="none" normalizeH="0" baseline="0" dirty="0" smtClean="0">
                <a:ln>
                  <a:noFill/>
                </a:ln>
                <a:solidFill>
                  <a:srgbClr val="8B8B8B"/>
                </a:solidFill>
                <a:effectLst/>
                <a:latin typeface="icomoon"/>
                <a:ea typeface="Times New Roman" pitchFamily="18" charset="0"/>
                <a:cs typeface="Times New Roman" pitchFamily="18" charset="0"/>
              </a:rPr>
              <a:t>,</a:t>
            </a:r>
            <a:r>
              <a:rPr kumimoji="0" lang="it-IT" sz="800" b="0" i="0" u="none" strike="noStrike" cap="none" normalizeH="0" baseline="0" dirty="0" smtClean="0">
                <a:ln>
                  <a:noFill/>
                </a:ln>
                <a:solidFill>
                  <a:srgbClr val="8B8B8B"/>
                </a:solidFill>
                <a:effectLst/>
                <a:latin typeface="Calibri"/>
                <a:ea typeface="Times New Roman" pitchFamily="18" charset="0"/>
                <a:cs typeface="Times New Roman" pitchFamily="18" charset="0"/>
              </a:rPr>
              <a:t>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5"/>
              </a:rPr>
              <a:t>Haley</a:t>
            </a:r>
            <a:r>
              <a:rPr kumimoji="0" lang="it-IT" sz="800" b="0"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5"/>
              </a:rPr>
              <a:t>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5"/>
              </a:rPr>
              <a:t>McConkey</a:t>
            </a:r>
            <a:r>
              <a:rPr kumimoji="0" lang="it-IT" sz="800" b="0" i="0" u="none" strike="noStrike" cap="none" normalizeH="0" baseline="0" dirty="0" smtClean="0">
                <a:ln>
                  <a:noFill/>
                </a:ln>
                <a:solidFill>
                  <a:srgbClr val="8B8B8B"/>
                </a:solidFill>
                <a:effectLst/>
                <a:latin typeface="icomoon"/>
                <a:ea typeface="Times New Roman" pitchFamily="18" charset="0"/>
                <a:cs typeface="Times New Roman" pitchFamily="18" charset="0"/>
              </a:rPr>
              <a:t>,</a:t>
            </a:r>
            <a:r>
              <a:rPr kumimoji="0" lang="it-IT" sz="800" b="0" i="0" u="none" strike="noStrike" cap="none" normalizeH="0" baseline="0" dirty="0" smtClean="0">
                <a:ln>
                  <a:noFill/>
                </a:ln>
                <a:solidFill>
                  <a:srgbClr val="8B8B8B"/>
                </a:solidFill>
                <a:effectLst/>
                <a:latin typeface="Calibri"/>
                <a:ea typeface="Times New Roman" pitchFamily="18" charset="0"/>
                <a:cs typeface="Times New Roman" pitchFamily="18" charset="0"/>
              </a:rPr>
              <a:t>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6"/>
              </a:rPr>
              <a:t>Erinija</a:t>
            </a:r>
            <a:r>
              <a:rPr kumimoji="0" lang="it-IT" sz="800" b="0"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6"/>
              </a:rPr>
              <a:t>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6"/>
              </a:rPr>
              <a:t>Pranckeviciene</a:t>
            </a:r>
            <a:r>
              <a:rPr kumimoji="0" lang="it-IT" sz="800" b="0" i="0" u="none" strike="noStrike" cap="none" normalizeH="0" baseline="0" dirty="0" smtClean="0">
                <a:ln>
                  <a:noFill/>
                </a:ln>
                <a:solidFill>
                  <a:srgbClr val="8B8B8B"/>
                </a:solidFill>
                <a:effectLst/>
                <a:latin typeface="icomoon"/>
                <a:ea typeface="Times New Roman" pitchFamily="18" charset="0"/>
                <a:cs typeface="Times New Roman" pitchFamily="18" charset="0"/>
              </a:rPr>
              <a:t>,</a:t>
            </a:r>
            <a:r>
              <a:rPr kumimoji="0" lang="it-IT" sz="800" b="0" i="0" u="none" strike="noStrike" cap="none" normalizeH="0" baseline="0" dirty="0" smtClean="0">
                <a:ln>
                  <a:noFill/>
                </a:ln>
                <a:solidFill>
                  <a:srgbClr val="8B8B8B"/>
                </a:solidFill>
                <a:effectLst/>
                <a:latin typeface="Calibri"/>
                <a:ea typeface="Times New Roman" pitchFamily="18" charset="0"/>
                <a:cs typeface="Times New Roman" pitchFamily="18" charset="0"/>
              </a:rPr>
              <a:t> </a:t>
            </a:r>
            <a:r>
              <a:rPr kumimoji="0" lang="it-IT" sz="800" b="0"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7"/>
              </a:rPr>
              <a:t>Jennifer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7"/>
              </a:rPr>
              <a:t>Kerkhof</a:t>
            </a:r>
            <a:r>
              <a:rPr kumimoji="0" lang="it-IT" sz="800" b="0" i="0" u="none" strike="noStrike" cap="none" normalizeH="0" baseline="0" dirty="0" smtClean="0">
                <a:ln>
                  <a:noFill/>
                </a:ln>
                <a:solidFill>
                  <a:srgbClr val="8B8B8B"/>
                </a:solidFill>
                <a:effectLst/>
                <a:latin typeface="icomoon"/>
                <a:ea typeface="Times New Roman" pitchFamily="18" charset="0"/>
                <a:cs typeface="Times New Roman" pitchFamily="18" charset="0"/>
              </a:rPr>
              <a:t>,</a:t>
            </a:r>
            <a:r>
              <a:rPr kumimoji="0" lang="it-IT" sz="800" b="0" i="0" u="none" strike="noStrike" cap="none" normalizeH="0" baseline="0" dirty="0" smtClean="0">
                <a:ln>
                  <a:noFill/>
                </a:ln>
                <a:solidFill>
                  <a:srgbClr val="8B8B8B"/>
                </a:solidFill>
                <a:effectLst/>
                <a:latin typeface="Calibri"/>
                <a:ea typeface="Times New Roman" pitchFamily="18" charset="0"/>
                <a:cs typeface="Times New Roman" pitchFamily="18" charset="0"/>
              </a:rPr>
              <a:t>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8"/>
              </a:rPr>
              <a:t>Mouna</a:t>
            </a:r>
            <a:r>
              <a:rPr kumimoji="0" lang="it-IT" sz="800" b="0"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8"/>
              </a:rPr>
              <a:t>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8"/>
              </a:rPr>
              <a:t>Barat-Houari</a:t>
            </a:r>
            <a:r>
              <a:rPr kumimoji="0" lang="it-IT" sz="800" b="0" i="0" u="none" strike="noStrike" cap="none" normalizeH="0" baseline="0" dirty="0" smtClean="0">
                <a:ln>
                  <a:noFill/>
                </a:ln>
                <a:solidFill>
                  <a:srgbClr val="8B8B8B"/>
                </a:solidFill>
                <a:effectLst/>
                <a:latin typeface="icomoon"/>
                <a:ea typeface="Times New Roman" pitchFamily="18" charset="0"/>
                <a:cs typeface="Times New Roman" pitchFamily="18" charset="0"/>
              </a:rPr>
              <a:t>,</a:t>
            </a:r>
            <a:r>
              <a:rPr kumimoji="0" lang="it-IT" sz="800" b="0" i="0" u="none" strike="noStrike" cap="none" normalizeH="0" baseline="0" dirty="0" smtClean="0">
                <a:ln>
                  <a:noFill/>
                </a:ln>
                <a:solidFill>
                  <a:srgbClr val="8B8B8B"/>
                </a:solidFill>
                <a:effectLst/>
                <a:latin typeface="Calibri"/>
                <a:ea typeface="Times New Roman" pitchFamily="18" charset="0"/>
                <a:cs typeface="Times New Roman" pitchFamily="18" charset="0"/>
              </a:rPr>
              <a:t> </a:t>
            </a:r>
            <a:r>
              <a:rPr kumimoji="0" lang="it-IT" sz="800" b="0"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9"/>
              </a:rPr>
              <a:t>Sara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9"/>
              </a:rPr>
              <a:t>Bargiacchi</a:t>
            </a:r>
            <a:r>
              <a:rPr kumimoji="0" lang="it-IT" sz="800" b="0" i="0" u="none" strike="noStrike" cap="none" normalizeH="0" baseline="0" dirty="0" smtClean="0">
                <a:ln>
                  <a:noFill/>
                </a:ln>
                <a:solidFill>
                  <a:srgbClr val="8B8B8B"/>
                </a:solidFill>
                <a:effectLst/>
                <a:latin typeface="icomoon"/>
                <a:ea typeface="Times New Roman" pitchFamily="18" charset="0"/>
                <a:cs typeface="Times New Roman" pitchFamily="18" charset="0"/>
              </a:rPr>
              <a:t>,</a:t>
            </a:r>
            <a:r>
              <a:rPr kumimoji="0" lang="it-IT" sz="800" b="0" i="0" u="none" strike="noStrike" cap="none" normalizeH="0" baseline="0" dirty="0" smtClean="0">
                <a:ln>
                  <a:noFill/>
                </a:ln>
                <a:solidFill>
                  <a:srgbClr val="8B8B8B"/>
                </a:solidFill>
                <a:effectLst/>
                <a:latin typeface="Calibri"/>
                <a:ea typeface="Times New Roman" pitchFamily="18" charset="0"/>
                <a:cs typeface="Times New Roman" pitchFamily="18" charset="0"/>
              </a:rPr>
              <a:t> </a:t>
            </a:r>
            <a:r>
              <a:rPr kumimoji="0" lang="it-IT" sz="800" b="0"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10"/>
              </a:rPr>
              <a:t>Elisa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10"/>
              </a:rPr>
              <a:t>Biamino</a:t>
            </a:r>
            <a:r>
              <a:rPr kumimoji="0" lang="it-IT" sz="800" b="0" i="0" u="none" strike="noStrike" cap="none" normalizeH="0" baseline="0" dirty="0" smtClean="0">
                <a:ln>
                  <a:noFill/>
                </a:ln>
                <a:solidFill>
                  <a:srgbClr val="8B8B8B"/>
                </a:solidFill>
                <a:effectLst/>
                <a:latin typeface="icomoon"/>
                <a:ea typeface="Times New Roman" pitchFamily="18" charset="0"/>
                <a:cs typeface="Times New Roman" pitchFamily="18" charset="0"/>
              </a:rPr>
              <a:t>,</a:t>
            </a:r>
            <a:r>
              <a:rPr kumimoji="0" lang="it-IT" sz="800" b="0" i="0" u="none" strike="noStrike" cap="none" normalizeH="0" baseline="0" dirty="0" smtClean="0">
                <a:ln>
                  <a:noFill/>
                </a:ln>
                <a:solidFill>
                  <a:srgbClr val="8B8B8B"/>
                </a:solidFill>
                <a:effectLst/>
                <a:latin typeface="Calibri"/>
                <a:ea typeface="Times New Roman" pitchFamily="18" charset="0"/>
                <a:cs typeface="Times New Roman" pitchFamily="18" charset="0"/>
              </a:rPr>
              <a:t>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11"/>
              </a:rPr>
              <a:t>Mar</a:t>
            </a:r>
            <a:r>
              <a:rPr kumimoji="0" lang="it-IT" sz="800" b="0" i="0" u="none" strike="noStrike" cap="none" normalizeH="0" baseline="0" dirty="0" err="1" smtClean="0">
                <a:ln>
                  <a:noFill/>
                </a:ln>
                <a:solidFill>
                  <a:srgbClr val="005274"/>
                </a:solidFill>
                <a:effectLst/>
                <a:latin typeface="Calibri"/>
                <a:ea typeface="Times New Roman" pitchFamily="18" charset="0"/>
                <a:cs typeface="Times New Roman" pitchFamily="18" charset="0"/>
                <a:hlinkClick r:id="rId11"/>
              </a:rPr>
              <a:t>í</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11"/>
              </a:rPr>
              <a:t>a</a:t>
            </a:r>
            <a:r>
              <a:rPr kumimoji="0" lang="it-IT" sz="800" b="0"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11"/>
              </a:rPr>
              <a:t>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11"/>
              </a:rPr>
              <a:t>Palomares</a:t>
            </a:r>
            <a:r>
              <a:rPr kumimoji="0" lang="it-IT" sz="800" b="0"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11"/>
              </a:rPr>
              <a:t> </a:t>
            </a:r>
            <a:r>
              <a:rPr kumimoji="0" lang="it-IT" sz="800" b="0"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11"/>
              </a:rPr>
              <a:t>Bralo</a:t>
            </a:r>
            <a:r>
              <a:rPr kumimoji="0" lang="it-IT" sz="800" b="1" i="0" u="none" strike="noStrike" cap="none" normalizeH="0" baseline="0" dirty="0" smtClean="0">
                <a:ln>
                  <a:noFill/>
                </a:ln>
                <a:solidFill>
                  <a:srgbClr val="005274"/>
                </a:solidFill>
                <a:effectLst/>
                <a:latin typeface="Calibri"/>
                <a:ea typeface="Times New Roman" pitchFamily="18" charset="0"/>
                <a:cs typeface="Times New Roman" pitchFamily="18" charset="0"/>
                <a:hlinkClick r:id="rId12"/>
              </a:rPr>
              <a:t> ,</a:t>
            </a:r>
            <a:r>
              <a:rPr kumimoji="0" lang="it-IT" sz="800" b="1" i="0" u="none" strike="noStrike" cap="none" normalizeH="0" baseline="0" dirty="0" smtClean="0">
                <a:ln>
                  <a:noFill/>
                </a:ln>
                <a:solidFill>
                  <a:srgbClr val="FF0000"/>
                </a:solidFill>
                <a:effectLst/>
                <a:latin typeface="Calibri"/>
                <a:ea typeface="Times New Roman" pitchFamily="18" charset="0"/>
                <a:cs typeface="Times New Roman" pitchFamily="18" charset="0"/>
                <a:hlinkClick r:id="rId12"/>
              </a:rPr>
              <a:t>Maria </a:t>
            </a:r>
            <a:r>
              <a:rPr kumimoji="0" lang="it-IT" sz="800" b="1" i="0" u="none" strike="noStrike" cap="none" normalizeH="0" baseline="0" dirty="0" err="1" smtClean="0">
                <a:ln>
                  <a:noFill/>
                </a:ln>
                <a:solidFill>
                  <a:srgbClr val="FF0000"/>
                </a:solidFill>
                <a:effectLst/>
                <a:latin typeface="Calibri"/>
                <a:ea typeface="Times New Roman" pitchFamily="18" charset="0"/>
                <a:cs typeface="Times New Roman" pitchFamily="18" charset="0"/>
                <a:hlinkClick r:id="rId12"/>
              </a:rPr>
              <a:t>Piccione</a:t>
            </a:r>
            <a:r>
              <a:rPr kumimoji="0" lang="it-IT" sz="800" b="1" i="0" u="none" strike="noStrike" cap="none" normalizeH="0" baseline="0" dirty="0" err="1" smtClean="0">
                <a:ln>
                  <a:noFill/>
                </a:ln>
                <a:solidFill>
                  <a:srgbClr val="005274"/>
                </a:solidFill>
                <a:effectLst/>
                <a:latin typeface="Calibri"/>
                <a:ea typeface="Times New Roman" pitchFamily="18" charset="0"/>
                <a:cs typeface="Times New Roman" pitchFamily="18" charset="0"/>
                <a:hlinkClick r:id="rId12"/>
              </a:rPr>
              <a:t>…</a:t>
            </a:r>
            <a:r>
              <a:rPr kumimoji="0" lang="it-IT" sz="800" b="1" i="0" u="none" strike="noStrike" cap="none" normalizeH="0" baseline="0" dirty="0" smtClean="0">
                <a:ln>
                  <a:noFill/>
                </a:ln>
                <a:solidFill>
                  <a:srgbClr val="005274"/>
                </a:solidFill>
                <a:effectLst/>
                <a:latin typeface="Calibri"/>
                <a:ea typeface="Times New Roman" pitchFamily="18" charset="0"/>
                <a:cs typeface="Times New Roman" pitchFamily="18" charset="0"/>
                <a:hlinkClick r:id="rId12"/>
              </a:rPr>
              <a:t> </a:t>
            </a:r>
            <a:r>
              <a:rPr kumimoji="0" lang="it-IT" sz="800" b="1"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12"/>
              </a:rPr>
              <a:t>See</a:t>
            </a:r>
            <a:r>
              <a:rPr kumimoji="0" lang="it-IT" sz="800" b="1"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12"/>
              </a:rPr>
              <a:t> </a:t>
            </a:r>
            <a:r>
              <a:rPr kumimoji="0" lang="it-IT" sz="800" b="1"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12"/>
              </a:rPr>
              <a:t>all</a:t>
            </a:r>
            <a:r>
              <a:rPr kumimoji="0" lang="it-IT" sz="800" b="1"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12"/>
              </a:rPr>
              <a:t> </a:t>
            </a:r>
            <a:r>
              <a:rPr kumimoji="0" lang="it-IT" sz="800" b="1" i="0" u="none" strike="noStrike" cap="none" normalizeH="0" baseline="0" dirty="0" err="1" smtClean="0">
                <a:ln>
                  <a:noFill/>
                </a:ln>
                <a:solidFill>
                  <a:srgbClr val="005274"/>
                </a:solidFill>
                <a:effectLst/>
                <a:latin typeface="icomoon"/>
                <a:ea typeface="Times New Roman" pitchFamily="18" charset="0"/>
                <a:cs typeface="Times New Roman" pitchFamily="18" charset="0"/>
                <a:hlinkClick r:id="rId12"/>
              </a:rPr>
              <a:t>authors</a:t>
            </a:r>
            <a:r>
              <a:rPr kumimoji="0" lang="it-IT" sz="800" b="1" i="0" u="none" strike="noStrike" cap="none" normalizeH="0" baseline="0" dirty="0" smtClean="0">
                <a:ln>
                  <a:noFill/>
                </a:ln>
                <a:solidFill>
                  <a:srgbClr val="005274"/>
                </a:solidFill>
                <a:effectLst/>
                <a:latin typeface="Calibri"/>
                <a:ea typeface="Times New Roman" pitchFamily="18" charset="0"/>
                <a:cs typeface="Times New Roman" pitchFamily="18" charset="0"/>
                <a:hlinkClick r:id="rId12"/>
              </a:rPr>
              <a:t> </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800" b="0" i="0" u="none" strike="noStrike" cap="none" normalizeH="0" baseline="0" dirty="0" smtClean="0">
                <a:ln>
                  <a:noFill/>
                </a:ln>
                <a:solidFill>
                  <a:srgbClr val="8B8B8B"/>
                </a:solidFill>
                <a:effectLst/>
                <a:latin typeface="icomoon"/>
                <a:ea typeface="Times New Roman" pitchFamily="18" charset="0"/>
                <a:cs typeface="Times New Roman" pitchFamily="18" charset="0"/>
              </a:rPr>
              <a:t>First </a:t>
            </a:r>
            <a:r>
              <a:rPr kumimoji="0" lang="it-IT" sz="800" b="0" i="0" u="none" strike="noStrike" cap="none" normalizeH="0" baseline="0" dirty="0" err="1" smtClean="0">
                <a:ln>
                  <a:noFill/>
                </a:ln>
                <a:solidFill>
                  <a:srgbClr val="8B8B8B"/>
                </a:solidFill>
                <a:effectLst/>
                <a:latin typeface="icomoon"/>
                <a:ea typeface="Times New Roman" pitchFamily="18" charset="0"/>
                <a:cs typeface="Times New Roman" pitchFamily="18" charset="0"/>
              </a:rPr>
              <a:t>published</a:t>
            </a:r>
            <a:r>
              <a:rPr kumimoji="0" lang="it-IT" sz="800" b="0" i="0" u="none" strike="noStrike" cap="none" normalizeH="0" baseline="0" dirty="0" smtClean="0">
                <a:ln>
                  <a:noFill/>
                </a:ln>
                <a:solidFill>
                  <a:srgbClr val="8B8B8B"/>
                </a:solidFill>
                <a:effectLst/>
                <a:latin typeface="icomoon"/>
                <a:ea typeface="Times New Roman" pitchFamily="18" charset="0"/>
                <a:cs typeface="Times New Roman" pitchFamily="18" charset="0"/>
              </a:rPr>
              <a:t>: </a:t>
            </a:r>
            <a:r>
              <a:rPr kumimoji="0" lang="it-IT" sz="800" b="0" i="0" u="none" strike="noStrike" cap="none" normalizeH="0" baseline="0" dirty="0" smtClean="0">
                <a:ln>
                  <a:noFill/>
                </a:ln>
                <a:solidFill>
                  <a:srgbClr val="1C1D1E"/>
                </a:solidFill>
                <a:effectLst/>
                <a:latin typeface="icomoon"/>
                <a:ea typeface="Times New Roman" pitchFamily="18" charset="0"/>
                <a:cs typeface="Times New Roman" pitchFamily="18" charset="0"/>
              </a:rPr>
              <a:t>29 </a:t>
            </a:r>
            <a:r>
              <a:rPr kumimoji="0" lang="it-IT" sz="800" b="0" i="0" u="none" strike="noStrike" cap="none" normalizeH="0" baseline="0" dirty="0" err="1" smtClean="0">
                <a:ln>
                  <a:noFill/>
                </a:ln>
                <a:solidFill>
                  <a:srgbClr val="1C1D1E"/>
                </a:solidFill>
                <a:effectLst/>
                <a:latin typeface="icomoon"/>
                <a:ea typeface="Times New Roman" pitchFamily="18" charset="0"/>
                <a:cs typeface="Times New Roman" pitchFamily="18" charset="0"/>
              </a:rPr>
              <a:t>July</a:t>
            </a:r>
            <a:r>
              <a:rPr kumimoji="0" lang="it-IT" sz="800" b="0" i="0" u="none" strike="noStrike" cap="none" normalizeH="0" baseline="0" dirty="0" smtClean="0">
                <a:ln>
                  <a:noFill/>
                </a:ln>
                <a:solidFill>
                  <a:srgbClr val="1C1D1E"/>
                </a:solidFill>
                <a:effectLst/>
                <a:latin typeface="icomoon"/>
                <a:ea typeface="Times New Roman" pitchFamily="18" charset="0"/>
                <a:cs typeface="Times New Roman" pitchFamily="18" charset="0"/>
              </a:rPr>
              <a:t> 2022</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800" b="0" i="0" u="none" strike="noStrike" cap="none" normalizeH="0" baseline="0" dirty="0" smtClean="0">
                <a:ln>
                  <a:noFill/>
                </a:ln>
                <a:solidFill>
                  <a:srgbClr val="767676"/>
                </a:solidFill>
                <a:effectLst/>
                <a:latin typeface="Calibri"/>
                <a:ea typeface="Times New Roman" pitchFamily="18" charset="0"/>
                <a:cs typeface="Times New Roman" pitchFamily="18" charset="0"/>
              </a:rPr>
              <a:t> </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rgbClr val="005274"/>
                </a:solidFill>
                <a:effectLst/>
                <a:latin typeface="icomoon"/>
                <a:ea typeface="Times New Roman" pitchFamily="18" charset="0"/>
                <a:cs typeface="Times New Roman" pitchFamily="18" charset="0"/>
                <a:hlinkClick r:id="rId13"/>
              </a:rPr>
              <a:t>https://doi.org/10.1002/humu.24446</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6">
            <a:extLst>
              <a:ext uri="{FF2B5EF4-FFF2-40B4-BE49-F238E27FC236}">
                <a16:creationId xmlns:a16="http://schemas.microsoft.com/office/drawing/2014/main" id="{1390C625-3D2D-C60E-90E6-7A1440C2B1FB}"/>
              </a:ext>
            </a:extLst>
          </p:cNvPr>
          <p:cNvSpPr>
            <a:spLocks noChangeArrowheads="1"/>
          </p:cNvSpPr>
          <p:nvPr/>
        </p:nvSpPr>
        <p:spPr bwMode="auto">
          <a:xfrm>
            <a:off x="7453223" y="4201136"/>
            <a:ext cx="4063800" cy="1984075"/>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pic>
        <p:nvPicPr>
          <p:cNvPr id="3" name="Immagine 2"/>
          <p:cNvPicPr>
            <a:picLocks noChangeAspect="1"/>
          </p:cNvPicPr>
          <p:nvPr/>
        </p:nvPicPr>
        <p:blipFill>
          <a:blip r:embed="rId14"/>
          <a:stretch>
            <a:fillRect/>
          </a:stretch>
        </p:blipFill>
        <p:spPr>
          <a:xfrm>
            <a:off x="7676543" y="389528"/>
            <a:ext cx="3840480" cy="1819175"/>
          </a:xfrm>
          <a:prstGeom prst="rect">
            <a:avLst/>
          </a:prstGeom>
        </p:spPr>
      </p:pic>
      <p:pic>
        <p:nvPicPr>
          <p:cNvPr id="5" name="Immagine 4"/>
          <p:cNvPicPr>
            <a:picLocks noChangeAspect="1"/>
          </p:cNvPicPr>
          <p:nvPr/>
        </p:nvPicPr>
        <p:blipFill>
          <a:blip r:embed="rId15"/>
          <a:stretch>
            <a:fillRect/>
          </a:stretch>
        </p:blipFill>
        <p:spPr>
          <a:xfrm>
            <a:off x="2956493" y="1720134"/>
            <a:ext cx="4134264" cy="1749796"/>
          </a:xfrm>
          <a:prstGeom prst="rect">
            <a:avLst/>
          </a:prstGeom>
        </p:spPr>
      </p:pic>
      <p:pic>
        <p:nvPicPr>
          <p:cNvPr id="7" name="Immagine 6"/>
          <p:cNvPicPr>
            <a:picLocks noChangeAspect="1"/>
          </p:cNvPicPr>
          <p:nvPr/>
        </p:nvPicPr>
        <p:blipFill>
          <a:blip r:embed="rId16"/>
          <a:stretch>
            <a:fillRect/>
          </a:stretch>
        </p:blipFill>
        <p:spPr>
          <a:xfrm>
            <a:off x="2956493" y="3142211"/>
            <a:ext cx="4017725" cy="572539"/>
          </a:xfrm>
          <a:prstGeom prst="rect">
            <a:avLst/>
          </a:prstGeom>
        </p:spPr>
      </p:pic>
      <p:sp>
        <p:nvSpPr>
          <p:cNvPr id="9" name="Rectangle 6">
            <a:extLst>
              <a:ext uri="{FF2B5EF4-FFF2-40B4-BE49-F238E27FC236}">
                <a16:creationId xmlns:a16="http://schemas.microsoft.com/office/drawing/2014/main" id="{1390C625-3D2D-C60E-90E6-7A1440C2B1FB}"/>
              </a:ext>
            </a:extLst>
          </p:cNvPr>
          <p:cNvSpPr>
            <a:spLocks noChangeArrowheads="1"/>
          </p:cNvSpPr>
          <p:nvPr/>
        </p:nvSpPr>
        <p:spPr bwMode="auto">
          <a:xfrm>
            <a:off x="2884517" y="1803862"/>
            <a:ext cx="4236654" cy="1910387"/>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sp>
        <p:nvSpPr>
          <p:cNvPr id="10" name="Rectangle 6">
            <a:extLst>
              <a:ext uri="{FF2B5EF4-FFF2-40B4-BE49-F238E27FC236}">
                <a16:creationId xmlns:a16="http://schemas.microsoft.com/office/drawing/2014/main" id="{1390C625-3D2D-C60E-90E6-7A1440C2B1FB}"/>
              </a:ext>
            </a:extLst>
          </p:cNvPr>
          <p:cNvSpPr>
            <a:spLocks noChangeArrowheads="1"/>
          </p:cNvSpPr>
          <p:nvPr/>
        </p:nvSpPr>
        <p:spPr bwMode="auto">
          <a:xfrm>
            <a:off x="7652232" y="410163"/>
            <a:ext cx="3932443" cy="1904343"/>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pic>
        <p:nvPicPr>
          <p:cNvPr id="8" name="Immagine 7"/>
          <p:cNvPicPr>
            <a:picLocks noChangeAspect="1"/>
          </p:cNvPicPr>
          <p:nvPr/>
        </p:nvPicPr>
        <p:blipFill>
          <a:blip r:embed="rId17"/>
          <a:stretch>
            <a:fillRect/>
          </a:stretch>
        </p:blipFill>
        <p:spPr>
          <a:xfrm>
            <a:off x="249382" y="4238967"/>
            <a:ext cx="4671753" cy="1649969"/>
          </a:xfrm>
          <a:prstGeom prst="rect">
            <a:avLst/>
          </a:prstGeom>
        </p:spPr>
      </p:pic>
      <p:pic>
        <p:nvPicPr>
          <p:cNvPr id="11" name="Immagine 10"/>
          <p:cNvPicPr>
            <a:picLocks noChangeAspect="1"/>
          </p:cNvPicPr>
          <p:nvPr/>
        </p:nvPicPr>
        <p:blipFill>
          <a:blip r:embed="rId18"/>
          <a:stretch>
            <a:fillRect/>
          </a:stretch>
        </p:blipFill>
        <p:spPr>
          <a:xfrm>
            <a:off x="341861" y="5888936"/>
            <a:ext cx="4429644" cy="466725"/>
          </a:xfrm>
          <a:prstGeom prst="rect">
            <a:avLst/>
          </a:prstGeom>
        </p:spPr>
      </p:pic>
      <p:sp>
        <p:nvSpPr>
          <p:cNvPr id="13" name="Rectangle 6">
            <a:extLst>
              <a:ext uri="{FF2B5EF4-FFF2-40B4-BE49-F238E27FC236}">
                <a16:creationId xmlns:a16="http://schemas.microsoft.com/office/drawing/2014/main" id="{1390C625-3D2D-C60E-90E6-7A1440C2B1FB}"/>
              </a:ext>
            </a:extLst>
          </p:cNvPr>
          <p:cNvSpPr>
            <a:spLocks noChangeArrowheads="1"/>
          </p:cNvSpPr>
          <p:nvPr/>
        </p:nvSpPr>
        <p:spPr bwMode="auto">
          <a:xfrm>
            <a:off x="192231" y="4238967"/>
            <a:ext cx="4728904" cy="1910387"/>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pic>
        <p:nvPicPr>
          <p:cNvPr id="12" name="Immagine 11"/>
          <p:cNvPicPr>
            <a:picLocks noChangeAspect="1"/>
          </p:cNvPicPr>
          <p:nvPr/>
        </p:nvPicPr>
        <p:blipFill>
          <a:blip r:embed="rId19"/>
          <a:stretch>
            <a:fillRect/>
          </a:stretch>
        </p:blipFill>
        <p:spPr>
          <a:xfrm>
            <a:off x="7254174" y="2345851"/>
            <a:ext cx="3702002" cy="1621276"/>
          </a:xfrm>
          <a:prstGeom prst="rect">
            <a:avLst/>
          </a:prstGeom>
        </p:spPr>
      </p:pic>
      <p:pic>
        <p:nvPicPr>
          <p:cNvPr id="14" name="Immagine 13"/>
          <p:cNvPicPr>
            <a:picLocks noChangeAspect="1"/>
          </p:cNvPicPr>
          <p:nvPr/>
        </p:nvPicPr>
        <p:blipFill>
          <a:blip r:embed="rId20"/>
          <a:stretch>
            <a:fillRect/>
          </a:stretch>
        </p:blipFill>
        <p:spPr>
          <a:xfrm>
            <a:off x="7375635" y="3757727"/>
            <a:ext cx="3713543" cy="400050"/>
          </a:xfrm>
          <a:prstGeom prst="rect">
            <a:avLst/>
          </a:prstGeom>
        </p:spPr>
      </p:pic>
      <p:sp>
        <p:nvSpPr>
          <p:cNvPr id="16" name="Rectangle 6">
            <a:extLst>
              <a:ext uri="{FF2B5EF4-FFF2-40B4-BE49-F238E27FC236}">
                <a16:creationId xmlns:a16="http://schemas.microsoft.com/office/drawing/2014/main" id="{1390C625-3D2D-C60E-90E6-7A1440C2B1FB}"/>
              </a:ext>
            </a:extLst>
          </p:cNvPr>
          <p:cNvSpPr>
            <a:spLocks noChangeArrowheads="1"/>
          </p:cNvSpPr>
          <p:nvPr/>
        </p:nvSpPr>
        <p:spPr bwMode="auto">
          <a:xfrm>
            <a:off x="7254173" y="2345852"/>
            <a:ext cx="3835005" cy="1749481"/>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pic>
        <p:nvPicPr>
          <p:cNvPr id="15" name="Immagine 14"/>
          <p:cNvPicPr>
            <a:picLocks noChangeAspect="1"/>
          </p:cNvPicPr>
          <p:nvPr/>
        </p:nvPicPr>
        <p:blipFill>
          <a:blip r:embed="rId21"/>
          <a:stretch>
            <a:fillRect/>
          </a:stretch>
        </p:blipFill>
        <p:spPr>
          <a:xfrm>
            <a:off x="249382" y="153927"/>
            <a:ext cx="4602423" cy="1347208"/>
          </a:xfrm>
          <a:prstGeom prst="rect">
            <a:avLst/>
          </a:prstGeom>
        </p:spPr>
      </p:pic>
      <p:pic>
        <p:nvPicPr>
          <p:cNvPr id="17" name="Immagine 16"/>
          <p:cNvPicPr>
            <a:picLocks noChangeAspect="1"/>
          </p:cNvPicPr>
          <p:nvPr/>
        </p:nvPicPr>
        <p:blipFill>
          <a:blip r:embed="rId22"/>
          <a:stretch>
            <a:fillRect/>
          </a:stretch>
        </p:blipFill>
        <p:spPr>
          <a:xfrm>
            <a:off x="408101" y="1459716"/>
            <a:ext cx="4155586" cy="485775"/>
          </a:xfrm>
          <a:prstGeom prst="rect">
            <a:avLst/>
          </a:prstGeom>
        </p:spPr>
      </p:pic>
      <p:sp>
        <p:nvSpPr>
          <p:cNvPr id="19" name="Rectangle 6">
            <a:extLst>
              <a:ext uri="{FF2B5EF4-FFF2-40B4-BE49-F238E27FC236}">
                <a16:creationId xmlns:a16="http://schemas.microsoft.com/office/drawing/2014/main" id="{1390C625-3D2D-C60E-90E6-7A1440C2B1FB}"/>
              </a:ext>
            </a:extLst>
          </p:cNvPr>
          <p:cNvSpPr>
            <a:spLocks noChangeArrowheads="1"/>
          </p:cNvSpPr>
          <p:nvPr/>
        </p:nvSpPr>
        <p:spPr bwMode="auto">
          <a:xfrm>
            <a:off x="408101" y="197940"/>
            <a:ext cx="4443704" cy="1615389"/>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64B1935-35DB-31E3-9D6B-912014FA1EEA}"/>
              </a:ext>
            </a:extLst>
          </p:cNvPr>
          <p:cNvSpPr txBox="1"/>
          <p:nvPr/>
        </p:nvSpPr>
        <p:spPr>
          <a:xfrm>
            <a:off x="-75501" y="-12567087"/>
            <a:ext cx="12625430" cy="8032776"/>
          </a:xfrm>
          <a:prstGeom prst="rect">
            <a:avLst/>
          </a:prstGeom>
          <a:noFill/>
        </p:spPr>
        <p:txBody>
          <a:bodyPr wrap="square">
            <a:spAutoFit/>
          </a:bodyPr>
          <a:lstStyle/>
          <a:p>
            <a:pPr marL="342900" lvl="0" indent="-342900">
              <a:lnSpc>
                <a:spcPct val="107000"/>
              </a:lnSpc>
              <a:spcAft>
                <a:spcPts val="800"/>
              </a:spcAft>
              <a:buClr>
                <a:srgbClr val="212121"/>
              </a:buClr>
              <a:buFont typeface="Segoe UI" panose="020B0502040204020203" pitchFamily="34" charset="0"/>
              <a:buAutoNum type="arabicPeriod"/>
            </a:pP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Dong X, Tan NB, Howell KB, Barresi S, Freeman JL, Vecchio D, Piccione M, Radio FC,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Calame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Zong</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Eggers S, Scheffer IE, Tan TY, Van Bergen NJ, Tartaglia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Christodoulou</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White SM. Bi-</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allelic</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LoF</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NRROS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Variants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Impairing</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Active TGF-β1 Delivery Cause a Severe Infantile-</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Onset</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Neurodegenerative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Condition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with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Intracranial</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Calcification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Am</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Hum</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Genet. 2020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Apr</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2;106(4):559-569.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10.1016/j.ajhg.2020.02.014.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Mar 19. PMID: 32197075; PMCID: PMC7118692.</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Mercadante F,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Busè</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Salzano E, Fragapane T, Palazzo D, Malacarne M, Piccione M. 12q14.3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microdeletion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involving</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HMGA2 gene cause a Silver-Russell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-like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phenotype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case report and review of the literature.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Ital</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Pediatr</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Jul 28;46(1):108.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10.1186/s13052-020-00866-9. PMID: 32723361; PMCID: PMC7389890.</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Squeo GM, Augello B, Massa V, Milani D, Colombo EA, Mazza T, Castellana S, Piccione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Maitz</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Petracca A, Prontera P, Accadia M, Della Monica M, Di Giacomo MC, Melis D,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Selicorni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Giglio S, Fischetto R, Di Fede E, Malerba N, Russo M, Castori M, Gervasini C, Merla G.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Customised</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next</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-generation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sequencing</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multigene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panel to screen a large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cohort</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individuals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with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chromatin-related</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disorder. J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Med</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Genet. 2020 Nov;57(11):760-768.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10.1136/jmedgenet-2019-106724.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Mar 13. PMID: 32170002.</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Pavone P, Pappalardo XG, Marino SD, Sciuto L, Corsello G, Ruggieri M, Parano E, Piccione M, Falsaperla R. 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novel</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GABRB3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variant</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Dravet</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Case report and literature review. Mol Genet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Genomic</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Med</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Nov;8(11):e1461.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10.1002/mgg3.1461.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Sep 18. PMID: 32945607; PMCID: PMC7667356.</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Balistreri CR, Ammoscato CL, Scola L, Fragapane T, Giarratana RM, Lio D, Piccione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Susceptibility</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to Heart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Defects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Down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Associated with Single Nucleotide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Polymorphisms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HAS 21 Interferon Receptor Cluster and VEGFA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Genes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Genes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(Basel). 2020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Nov</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28;11(12):1428.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10.3390/genes11121428. PMID: 33260695; PMCID: PMC7761327.</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Di Fede E, Massa V, Augello B, Squeo G, Scarano E, Perri AM, Fischetto R, Causio FA, Zampino G, Piccione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Curridori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E, Mazza T, Castellana S, Larizza L,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Ghelma</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F, Colombo EA, Gandini MC, Castori M, Merla G, Milani D, Gervasini C.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Expanding</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the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phenotype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associated</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to KMT2A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variants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overlapping</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clinical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signs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between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Wiedemann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-Steiner and Rubinstein-</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Taybi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Eur J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Hum</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Genet. 2021 Jan;29(1):88-98.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10.1038/s41431-020-0679-8.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Jul 8. PMID: 32641752; PMCID: PMC7852672</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u="sng"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2" tooltip="Show author details"/>
              </a:rPr>
              <a:t> Spataro, I.A.</a:t>
            </a:r>
            <a:r>
              <a:rPr lang="it-IT" sz="1200" dirty="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u="sng" dirty="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hlinkClick r:id="rId3" tooltip="Show author details"/>
              </a:rPr>
              <a:t>Gambino, G.</a:t>
            </a:r>
            <a:r>
              <a:rPr lang="it-IT" sz="1200" dirty="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u="sng" dirty="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hlinkClick r:id="rId4" tooltip="Show author details"/>
              </a:rPr>
              <a:t>Piccione, </a:t>
            </a:r>
            <a:r>
              <a:rPr lang="it-IT" sz="1200" u="sng" dirty="0" err="1">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hlinkClick r:id="rId4" tooltip="Show author details"/>
              </a:rPr>
              <a:t>M.</a:t>
            </a:r>
            <a:r>
              <a:rPr lang="it-IT" sz="1200" u="sng"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5" tooltip="Show document details"/>
              </a:rPr>
              <a:t>Autism</a:t>
            </a:r>
            <a:r>
              <a:rPr lang="it-IT" sz="1200" u="sng"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5" tooltip="Show document details"/>
              </a:rPr>
              <a:t> </a:t>
            </a:r>
            <a:r>
              <a:rPr lang="it-IT" sz="1200" u="sng"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5" tooltip="Show document details"/>
              </a:rPr>
              <a:t>spectrum</a:t>
            </a:r>
            <a:r>
              <a:rPr lang="it-IT" sz="1200" u="sng"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5" tooltip="Show document details"/>
              </a:rPr>
              <a:t> disorders (ASD): An </a:t>
            </a:r>
            <a:r>
              <a:rPr lang="it-IT" sz="1200" u="sng"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5" tooltip="Show document details"/>
              </a:rPr>
              <a:t>early</a:t>
            </a:r>
            <a:r>
              <a:rPr lang="it-IT" sz="1200" u="sng"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5" tooltip="Show document details"/>
              </a:rPr>
              <a:t> </a:t>
            </a:r>
            <a:r>
              <a:rPr lang="it-IT" sz="1200" u="sng"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5" tooltip="Show document details"/>
              </a:rPr>
              <a:t>diagnosis</a:t>
            </a:r>
            <a:r>
              <a:rPr lang="it-IT" sz="1200" u="sng"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5" tooltip="Show document details"/>
              </a:rPr>
              <a:t> in the first </a:t>
            </a:r>
            <a:r>
              <a:rPr lang="it-IT" sz="1200" u="sng" dirty="0" err="1">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5" tooltip="Show document details"/>
              </a:rPr>
              <a:t>year</a:t>
            </a:r>
            <a:r>
              <a:rPr lang="it-IT" sz="1200" u="sng"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5" tooltip="Show document details"/>
              </a:rPr>
              <a:t> of life | [Diagnosi precoce nel primo anno di vita dei disturbi dello spettro autistico (ASD)]</a:t>
            </a:r>
            <a:r>
              <a:rPr lang="it-I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200" u="none" strike="noStrike"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Show source title details"/>
              </a:rPr>
              <a:t>Quaderni ACP</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a:solidFill>
                  <a:srgbClr val="323232"/>
                </a:solidFill>
                <a:effectLst/>
                <a:latin typeface="Times New Roman" panose="02020603050405020304" pitchFamily="18" charset="0"/>
                <a:ea typeface="Times New Roman" panose="02020603050405020304" pitchFamily="18" charset="0"/>
                <a:cs typeface="Times New Roman" panose="02020603050405020304" pitchFamily="18" charset="0"/>
              </a:rPr>
              <a:t>28(3), pp. 119, 2021</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Latorre-</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Pellicer</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Gil</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-Salvador M, Parenti I, Lucia-Campos C,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Trujillano</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L, Marcos-Alcalde I,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Arnedo</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Ascaso</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Á,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Ayerza-Casas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Antoñanzas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-Pérez R, Gervasini C, Piccione M, Mariani M, Weber 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Kanber</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Kuechler</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Munteanu</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Khuller</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K,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Bueno</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-Lozano G,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Puisac</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Gómez-Puertas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P,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Selicorni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Kaiser FJ, Ramos FJ,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Pié</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Clinical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relevance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postzygotic</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mosaicism</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Cornelia de Lange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purifying</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selection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NIPBL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variants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blood</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Sci Rep. 2021 Jul 29;11(1):15459.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10.1038/s41598-021-94958-z. PMID: 34326454; PMCID: PMC8322329.</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Kerkhof</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Squeo GM,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McConkey</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H, Levy MA, Piemontese MR, Castori M, Accadia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Biamino</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E, Della Monica M, Di Giacomo MC, Gervasini C,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Maitz</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Melis D, Milani D, Piccione M, Prontera P,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Selicorni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Sadikovic</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 Merla G. DNA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methylation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episignature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testing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improves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molecular</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diagnosis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Mendelian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chromatinopathies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Genet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Med</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2022 Jan;24(1):51-60.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10.1016/j.gim.2021.08.007.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2021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Nov</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30. PMID: 34906459.</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Giambona</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Vinciguerra M, Leto F, Cassarà F, Cucinella G, Cigna V, Orlandi E, Piccione M, Picciotto F, Maggio 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Very</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early</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prenatal</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diagnosis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Cockayne's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by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coelocentesis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Obstet</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Gynaecol</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2022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Jan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10:1-8.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10.1080/01443615.2021.2014429.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ahead</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print</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PMID: 35006018.</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Foroutan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Haghshenas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Bhai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P, Levy MA,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Kerkhof</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McConkey</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H, Niceta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Ciolfi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Pedace L, Miele 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Genevieve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Heide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Alders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Zampino G, Merla G,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Fradin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Bieth</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Bonneau</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Dieterich</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K,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Fergelot</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P, Schaefer 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Faivre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L, Vitobello 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Maitz</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Fischetto R, Gervasini C, Piccione M, van de Laar I, Tartaglia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Sadikovic</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Lebre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AS. Clinical Utility of 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Unique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Genome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-Wide DNA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Methylation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Signature for </a:t>
            </a:r>
            <a:r>
              <a:rPr lang="it-IT" sz="1200" i="1"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KMT2A</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-Related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Int J Mol Sci. 2022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Feb</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5;23(3):1815.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10.3390/ijms23031815. PMID: 35163737; PMCID: PMC8836705.</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Poeta L, Malacarne M, Padula A,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Drongitis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 Verrillo L, Lioi MB, Chiariello AM, Bianco S, Nicodemi M, Piccione M, Salzano E, Coviello D, Miano MG.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Further</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Delineation</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Duplications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200" i="1"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ARX</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Locus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Detected</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Male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Patients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with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Varying</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Degrees of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Intellectual</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Disability</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Int J Mol Sci. 2022 Mar 13;23(6):3084.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10.3390/ijms23063084. PMID: 35328505; PMCID: PMC8955779.</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Recalcati MP,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Catusi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 Garzo M, Redaelli S,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Massimello</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Maitz</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SB, Gentile M, Ponzi E, Orsini P, Zilio A, Montaldi A, Calò A, Capra AP,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Briuglia</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La Rosa MA, Grillo L, Romano C, Bianca S, Malacarne M,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Busè</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Piccione M, Larizza L. 12q21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Interstitial</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Deletions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Seven New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Syndromic</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Cases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Detected</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by Array-CGH and Review of the Literature.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Genes</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(Basel). 2022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Apr</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27;13(5):780. </a:t>
            </a:r>
            <a:r>
              <a:rPr lang="it-IT" sz="12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2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10.3390/genes13050780. PMID: 35627165; PMCID: PMC9141874.</a:t>
            </a:r>
            <a:endParaRPr lang="it-IT" sz="12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5">
            <a:extLst>
              <a:ext uri="{FF2B5EF4-FFF2-40B4-BE49-F238E27FC236}">
                <a16:creationId xmlns:a16="http://schemas.microsoft.com/office/drawing/2014/main" id="{DE6C4DE8-B22F-C016-4EE7-65F55DA5FAC5}"/>
              </a:ext>
            </a:extLst>
          </p:cNvPr>
          <p:cNvSpPr>
            <a:spLocks noGrp="1"/>
          </p:cNvSpPr>
          <p:nvPr>
            <p:ph idx="1"/>
          </p:nvPr>
        </p:nvSpPr>
        <p:spPr>
          <a:xfrm>
            <a:off x="444617" y="151002"/>
            <a:ext cx="10909183" cy="6627303"/>
          </a:xfrm>
        </p:spPr>
        <p:txBody>
          <a:bodyPr>
            <a:normAutofit fontScale="40000" lnSpcReduction="20000"/>
          </a:bodyPr>
          <a:lstStyle/>
          <a:p>
            <a:pPr marL="0" lvl="0" indent="0" algn="ctr">
              <a:lnSpc>
                <a:spcPct val="107000"/>
              </a:lnSpc>
              <a:spcAft>
                <a:spcPts val="800"/>
              </a:spcAft>
              <a:buClr>
                <a:srgbClr val="212121"/>
              </a:buClr>
              <a:buNone/>
            </a:pPr>
            <a:r>
              <a:rPr lang="it-IT" sz="3700" b="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PRINCIPALI PUBBLICAZIONI</a:t>
            </a:r>
            <a:endParaRPr lang="it-IT" sz="3700" b="1"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Dong X, Tan NB, Howell KB, Barresi S, Freeman JL, Vecchio D, Piccione M, Radio FC,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Calame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Zong</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Eggers S, Scheffer IE, Tan TY, Van Bergen NJ, Tartaglia 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Christodoulou</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White SM. Bi-</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allelic</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LoF</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NRROS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Variants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Impairing</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Active TGF-β1 Delivery Cause a Severe Infantile-</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Onset</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Neurodegenerative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Condition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with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Intracranial</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Calcification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Am</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Hum</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Genet. 2020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Apr</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2;106(4):559-569.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10.1016/j.ajhg.2020.02.014.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Mar 19. PMID: 32197075; PMCID: PMC7118692.</a:t>
            </a:r>
            <a:endParaRPr lang="it-IT"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Mercadante F,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Busè</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Salzano E, Fragapane T, Palazzo D, Malacarne M, Piccione M. 12q14.3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microdeletion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involving</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HMGA2 gene cause a Silver-Russell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-like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phenotype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case report and review of the literature.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Ital</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Pediatr</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Jul 28;46(1):108.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10.1186/s13052-020-00866-9. PMID: 32723361; PMCID: PMC7389890.</a:t>
            </a:r>
            <a:endParaRPr lang="it-IT"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Squeo GM, Augello B, Massa V, Milani D, Colombo EA, Mazza T, Castellana S, Piccione 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Maitz</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Petracca A, Prontera P, Accadia M, Della Monica M, Di Giacomo MC, Melis D,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Selicorni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Giglio S, Fischetto R, Di Fede E, Malerba N, Russo M, Castori M, Gervasini C, Merla G.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Customised</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next</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-generation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sequencing</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multigene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panel to screen a large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cohort</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individuals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with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chromatin-related</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disorder. J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Med</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Genet. 2020 Nov;57(11):760-768.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10.1136/jmedgenet-2019-106724.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Mar 13. PMID: 32170002.</a:t>
            </a:r>
            <a:endParaRPr lang="it-IT"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Pavone P, Pappalardo XG, Marino SD, Sciuto L, Corsello G, Ruggieri M, Parano E, Piccione M, Falsaperla R. 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novel</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GABRB3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variant</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Dravet</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Case report and literature review. Mol Genet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Genomic</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Med</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Nov;8(11):e1461.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10.1002/mgg3.1461.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Sep 18. PMID: 32945607; PMCID: PMC7667356.</a:t>
            </a:r>
            <a:endParaRPr lang="it-IT"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Balistreri CR, Ammoscato CL, Scola L, Fragapane T, Giarratana RM, Lio D, Piccione 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Susceptibility</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to Heart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Defects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Down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Associated with Single Nucleotide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Polymorphisms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HAS 21 Interferon Receptor Cluster and VEGFA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Genes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Genes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(Basel). 2020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Nov</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28;11(12):1428.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10.3390/genes11121428. PMID: 33260695; PMCID: PMC7761327.</a:t>
            </a:r>
            <a:endParaRPr lang="it-IT"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Di Fede E, Massa V, Augello B, Squeo G, Scarano E, Perri AM, Fischetto R, Causio FA, Zampino G, Piccione 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Curridori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E, Mazza T, Castellana S, Larizza L,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Ghelma</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F, Colombo EA, Gandini MC, Castori M, Merla G, Milani D, Gervasini C.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Expanding</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the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phenotype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associated</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to KMT2A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variants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overlapping</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clinical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signs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between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Wiedemann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-Steiner and Rubinstein-</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Taybi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Eur J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Hum</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Genet. 2021 Jan;29(1):88-98.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10.1038/s41431-020-0679-8.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2020 Jul 8. PMID: 32641752; PMCID: PMC7852672</a:t>
            </a:r>
            <a:endParaRPr lang="it-IT"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u="sng"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hlinkClick r:id="rId2" tooltip="Show author details"/>
              </a:rPr>
              <a:t> </a:t>
            </a:r>
            <a:r>
              <a:rPr lang="it-IT" sz="1800" dirty="0">
                <a:solidFill>
                  <a:srgbClr val="212121"/>
                </a:solidFill>
                <a:latin typeface="Times New Roman" panose="02020603050405020304" pitchFamily="18" charset="0"/>
                <a:cs typeface="Times New Roman" panose="02020603050405020304" pitchFamily="18" charset="0"/>
                <a:hlinkClick r:id="rId2" tooltip="Show author details">
                  <a:extLst>
                    <a:ext uri="{A12FA001-AC4F-418D-AE19-62706E023703}">
                      <ahyp:hlinkClr xmlns:ahyp="http://schemas.microsoft.com/office/drawing/2018/hyperlinkcolor" xmlns="" val="tx"/>
                    </a:ext>
                  </a:extLst>
                </a:hlinkClick>
              </a:rPr>
              <a:t>Spataro, I.A.</a:t>
            </a:r>
            <a:r>
              <a:rPr lang="it-IT" sz="1800" dirty="0">
                <a:solidFill>
                  <a:srgbClr val="212121"/>
                </a:solidFill>
                <a:latin typeface="Times New Roman" panose="02020603050405020304" pitchFamily="18" charset="0"/>
                <a:cs typeface="Times New Roman" panose="02020603050405020304" pitchFamily="18" charset="0"/>
              </a:rPr>
              <a:t>, </a:t>
            </a:r>
            <a:r>
              <a:rPr lang="it-IT" sz="1800" dirty="0">
                <a:solidFill>
                  <a:srgbClr val="212121"/>
                </a:solidFill>
                <a:latin typeface="Times New Roman" panose="02020603050405020304" pitchFamily="18" charset="0"/>
                <a:cs typeface="Times New Roman" panose="02020603050405020304" pitchFamily="18" charset="0"/>
                <a:hlinkClick r:id="rId3" tooltip="Show author details">
                  <a:extLst>
                    <a:ext uri="{A12FA001-AC4F-418D-AE19-62706E023703}">
                      <ahyp:hlinkClr xmlns:ahyp="http://schemas.microsoft.com/office/drawing/2018/hyperlinkcolor" xmlns="" val="tx"/>
                    </a:ext>
                  </a:extLst>
                </a:hlinkClick>
              </a:rPr>
              <a:t>Gambino, G.</a:t>
            </a:r>
            <a:r>
              <a:rPr lang="it-IT" sz="1800" dirty="0">
                <a:solidFill>
                  <a:srgbClr val="212121"/>
                </a:solidFill>
                <a:latin typeface="Times New Roman" panose="02020603050405020304" pitchFamily="18" charset="0"/>
                <a:cs typeface="Times New Roman" panose="02020603050405020304" pitchFamily="18" charset="0"/>
              </a:rPr>
              <a:t>, </a:t>
            </a:r>
            <a:r>
              <a:rPr lang="it-IT" sz="1800" dirty="0">
                <a:solidFill>
                  <a:srgbClr val="212121"/>
                </a:solidFill>
                <a:latin typeface="Times New Roman" panose="02020603050405020304" pitchFamily="18" charset="0"/>
                <a:cs typeface="Times New Roman" panose="02020603050405020304" pitchFamily="18" charset="0"/>
                <a:hlinkClick r:id="rId4" tooltip="Show author details">
                  <a:extLst>
                    <a:ext uri="{A12FA001-AC4F-418D-AE19-62706E023703}">
                      <ahyp:hlinkClr xmlns:ahyp="http://schemas.microsoft.com/office/drawing/2018/hyperlinkcolor" xmlns="" val="tx"/>
                    </a:ext>
                  </a:extLst>
                </a:hlinkClick>
              </a:rPr>
              <a:t>Piccione, </a:t>
            </a:r>
            <a:r>
              <a:rPr lang="it-IT" sz="1800" dirty="0" err="1">
                <a:solidFill>
                  <a:srgbClr val="212121"/>
                </a:solidFill>
                <a:latin typeface="Times New Roman" panose="02020603050405020304" pitchFamily="18" charset="0"/>
                <a:cs typeface="Times New Roman" panose="02020603050405020304" pitchFamily="18" charset="0"/>
                <a:hlinkClick r:id="rId4" tooltip="Show author details">
                  <a:extLst>
                    <a:ext uri="{A12FA001-AC4F-418D-AE19-62706E023703}">
                      <ahyp:hlinkClr xmlns:ahyp="http://schemas.microsoft.com/office/drawing/2018/hyperlinkcolor" xmlns="" val="tx"/>
                    </a:ext>
                  </a:extLst>
                </a:hlinkClick>
              </a:rPr>
              <a:t>M.</a:t>
            </a:r>
            <a:r>
              <a:rPr lang="it-IT" sz="1800" dirty="0" err="1">
                <a:solidFill>
                  <a:srgbClr val="212121"/>
                </a:solidFill>
                <a:latin typeface="Times New Roman" panose="02020603050405020304" pitchFamily="18" charset="0"/>
                <a:cs typeface="Times New Roman" panose="02020603050405020304" pitchFamily="18" charset="0"/>
                <a:hlinkClick r:id="rId5" tooltip="Show document details">
                  <a:extLst>
                    <a:ext uri="{A12FA001-AC4F-418D-AE19-62706E023703}">
                      <ahyp:hlinkClr xmlns:ahyp="http://schemas.microsoft.com/office/drawing/2018/hyperlinkcolor" xmlns="" val="tx"/>
                    </a:ext>
                  </a:extLst>
                </a:hlinkClick>
              </a:rPr>
              <a:t>Autism</a:t>
            </a:r>
            <a:r>
              <a:rPr lang="it-IT" sz="1800" dirty="0">
                <a:solidFill>
                  <a:srgbClr val="212121"/>
                </a:solidFill>
                <a:latin typeface="Times New Roman" panose="02020603050405020304" pitchFamily="18" charset="0"/>
                <a:cs typeface="Times New Roman" panose="02020603050405020304" pitchFamily="18" charset="0"/>
                <a:hlinkClick r:id="rId5" tooltip="Show document details">
                  <a:extLst>
                    <a:ext uri="{A12FA001-AC4F-418D-AE19-62706E023703}">
                      <ahyp:hlinkClr xmlns:ahyp="http://schemas.microsoft.com/office/drawing/2018/hyperlinkcolor" xmlns="" val="tx"/>
                    </a:ext>
                  </a:extLst>
                </a:hlinkClick>
              </a:rPr>
              <a:t> </a:t>
            </a:r>
            <a:r>
              <a:rPr lang="it-IT" sz="1800" dirty="0" err="1">
                <a:solidFill>
                  <a:srgbClr val="212121"/>
                </a:solidFill>
                <a:latin typeface="Times New Roman" panose="02020603050405020304" pitchFamily="18" charset="0"/>
                <a:cs typeface="Times New Roman" panose="02020603050405020304" pitchFamily="18" charset="0"/>
                <a:hlinkClick r:id="rId5" tooltip="Show document details">
                  <a:extLst>
                    <a:ext uri="{A12FA001-AC4F-418D-AE19-62706E023703}">
                      <ahyp:hlinkClr xmlns:ahyp="http://schemas.microsoft.com/office/drawing/2018/hyperlinkcolor" xmlns="" val="tx"/>
                    </a:ext>
                  </a:extLst>
                </a:hlinkClick>
              </a:rPr>
              <a:t>spectrum</a:t>
            </a:r>
            <a:r>
              <a:rPr lang="it-IT" sz="1800" dirty="0">
                <a:solidFill>
                  <a:srgbClr val="212121"/>
                </a:solidFill>
                <a:latin typeface="Times New Roman" panose="02020603050405020304" pitchFamily="18" charset="0"/>
                <a:cs typeface="Times New Roman" panose="02020603050405020304" pitchFamily="18" charset="0"/>
                <a:hlinkClick r:id="rId5" tooltip="Show document details">
                  <a:extLst>
                    <a:ext uri="{A12FA001-AC4F-418D-AE19-62706E023703}">
                      <ahyp:hlinkClr xmlns:ahyp="http://schemas.microsoft.com/office/drawing/2018/hyperlinkcolor" xmlns="" val="tx"/>
                    </a:ext>
                  </a:extLst>
                </a:hlinkClick>
              </a:rPr>
              <a:t> disorders (ASD): An </a:t>
            </a:r>
            <a:r>
              <a:rPr lang="it-IT" sz="1800" dirty="0" err="1">
                <a:solidFill>
                  <a:srgbClr val="212121"/>
                </a:solidFill>
                <a:latin typeface="Times New Roman" panose="02020603050405020304" pitchFamily="18" charset="0"/>
                <a:cs typeface="Times New Roman" panose="02020603050405020304" pitchFamily="18" charset="0"/>
                <a:hlinkClick r:id="rId5" tooltip="Show document details">
                  <a:extLst>
                    <a:ext uri="{A12FA001-AC4F-418D-AE19-62706E023703}">
                      <ahyp:hlinkClr xmlns:ahyp="http://schemas.microsoft.com/office/drawing/2018/hyperlinkcolor" xmlns="" val="tx"/>
                    </a:ext>
                  </a:extLst>
                </a:hlinkClick>
              </a:rPr>
              <a:t>early</a:t>
            </a:r>
            <a:r>
              <a:rPr lang="it-IT" sz="1800" dirty="0">
                <a:solidFill>
                  <a:srgbClr val="212121"/>
                </a:solidFill>
                <a:latin typeface="Times New Roman" panose="02020603050405020304" pitchFamily="18" charset="0"/>
                <a:cs typeface="Times New Roman" panose="02020603050405020304" pitchFamily="18" charset="0"/>
                <a:hlinkClick r:id="rId5" tooltip="Show document details">
                  <a:extLst>
                    <a:ext uri="{A12FA001-AC4F-418D-AE19-62706E023703}">
                      <ahyp:hlinkClr xmlns:ahyp="http://schemas.microsoft.com/office/drawing/2018/hyperlinkcolor" xmlns="" val="tx"/>
                    </a:ext>
                  </a:extLst>
                </a:hlinkClick>
              </a:rPr>
              <a:t> </a:t>
            </a:r>
            <a:r>
              <a:rPr lang="it-IT" sz="1800" dirty="0" err="1">
                <a:solidFill>
                  <a:srgbClr val="212121"/>
                </a:solidFill>
                <a:latin typeface="Times New Roman" panose="02020603050405020304" pitchFamily="18" charset="0"/>
                <a:cs typeface="Times New Roman" panose="02020603050405020304" pitchFamily="18" charset="0"/>
                <a:hlinkClick r:id="rId5" tooltip="Show document details">
                  <a:extLst>
                    <a:ext uri="{A12FA001-AC4F-418D-AE19-62706E023703}">
                      <ahyp:hlinkClr xmlns:ahyp="http://schemas.microsoft.com/office/drawing/2018/hyperlinkcolor" xmlns="" val="tx"/>
                    </a:ext>
                  </a:extLst>
                </a:hlinkClick>
              </a:rPr>
              <a:t>diagnosis</a:t>
            </a:r>
            <a:r>
              <a:rPr lang="it-IT" sz="1800" dirty="0">
                <a:solidFill>
                  <a:srgbClr val="212121"/>
                </a:solidFill>
                <a:latin typeface="Times New Roman" panose="02020603050405020304" pitchFamily="18" charset="0"/>
                <a:cs typeface="Times New Roman" panose="02020603050405020304" pitchFamily="18" charset="0"/>
                <a:hlinkClick r:id="rId5" tooltip="Show document details">
                  <a:extLst>
                    <a:ext uri="{A12FA001-AC4F-418D-AE19-62706E023703}">
                      <ahyp:hlinkClr xmlns:ahyp="http://schemas.microsoft.com/office/drawing/2018/hyperlinkcolor" xmlns="" val="tx"/>
                    </a:ext>
                  </a:extLst>
                </a:hlinkClick>
              </a:rPr>
              <a:t> in the first </a:t>
            </a:r>
            <a:r>
              <a:rPr lang="it-IT" sz="1800" dirty="0" err="1">
                <a:solidFill>
                  <a:srgbClr val="212121"/>
                </a:solidFill>
                <a:latin typeface="Times New Roman" panose="02020603050405020304" pitchFamily="18" charset="0"/>
                <a:cs typeface="Times New Roman" panose="02020603050405020304" pitchFamily="18" charset="0"/>
                <a:hlinkClick r:id="rId5" tooltip="Show document details">
                  <a:extLst>
                    <a:ext uri="{A12FA001-AC4F-418D-AE19-62706E023703}">
                      <ahyp:hlinkClr xmlns:ahyp="http://schemas.microsoft.com/office/drawing/2018/hyperlinkcolor" xmlns="" val="tx"/>
                    </a:ext>
                  </a:extLst>
                </a:hlinkClick>
              </a:rPr>
              <a:t>year</a:t>
            </a:r>
            <a:r>
              <a:rPr lang="it-IT" sz="1800" dirty="0">
                <a:solidFill>
                  <a:srgbClr val="212121"/>
                </a:solidFill>
                <a:latin typeface="Times New Roman" panose="02020603050405020304" pitchFamily="18" charset="0"/>
                <a:cs typeface="Times New Roman" panose="02020603050405020304" pitchFamily="18" charset="0"/>
                <a:hlinkClick r:id="rId5" tooltip="Show document details">
                  <a:extLst>
                    <a:ext uri="{A12FA001-AC4F-418D-AE19-62706E023703}">
                      <ahyp:hlinkClr xmlns:ahyp="http://schemas.microsoft.com/office/drawing/2018/hyperlinkcolor" xmlns="" val="tx"/>
                    </a:ext>
                  </a:extLst>
                </a:hlinkClick>
              </a:rPr>
              <a:t> of life | [Diagnosi precoce nel primo anno di vita dei disturbi dello spettro autistico (ASD)]</a:t>
            </a:r>
            <a:r>
              <a:rPr lang="it-IT" sz="1800" dirty="0">
                <a:solidFill>
                  <a:srgbClr val="212121"/>
                </a:solidFill>
                <a:latin typeface="Times New Roman" panose="02020603050405020304" pitchFamily="18" charset="0"/>
                <a:cs typeface="Times New Roman" panose="02020603050405020304" pitchFamily="18" charset="0"/>
              </a:rPr>
              <a:t> </a:t>
            </a:r>
            <a:r>
              <a:rPr lang="it-IT" sz="1800" dirty="0">
                <a:solidFill>
                  <a:srgbClr val="212121"/>
                </a:solidFill>
                <a:latin typeface="Times New Roman" panose="02020603050405020304" pitchFamily="18" charset="0"/>
                <a:cs typeface="Times New Roman" panose="02020603050405020304" pitchFamily="18" charset="0"/>
                <a:hlinkClick r:id="rId6" tooltip="Show source title details">
                  <a:extLst>
                    <a:ext uri="{A12FA001-AC4F-418D-AE19-62706E023703}">
                      <ahyp:hlinkClr xmlns:ahyp="http://schemas.microsoft.com/office/drawing/2018/hyperlinkcolor" xmlns="" val="tx"/>
                    </a:ext>
                  </a:extLst>
                </a:hlinkClick>
              </a:rPr>
              <a:t>Quaderni ACP</a:t>
            </a:r>
            <a:r>
              <a:rPr lang="it-IT" sz="1800" dirty="0">
                <a:solidFill>
                  <a:srgbClr val="212121"/>
                </a:solidFill>
                <a:latin typeface="Times New Roman" panose="02020603050405020304" pitchFamily="18" charset="0"/>
                <a:cs typeface="Times New Roman" panose="02020603050405020304" pitchFamily="18" charset="0"/>
              </a:rPr>
              <a:t> 28(3), pp. 119, 2021</a:t>
            </a:r>
          </a:p>
          <a:p>
            <a:pPr marL="342900" lvl="0" indent="-342900">
              <a:lnSpc>
                <a:spcPct val="107000"/>
              </a:lnSpc>
              <a:spcAft>
                <a:spcPts val="800"/>
              </a:spcAft>
              <a:buClr>
                <a:srgbClr val="212121"/>
              </a:buClr>
              <a:buFont typeface="Segoe UI" panose="020B0502040204020203" pitchFamily="34" charset="0"/>
              <a:buAutoNum type="arabicPeriod"/>
            </a:pPr>
            <a:r>
              <a:rPr lang="it-IT" sz="1800" dirty="0">
                <a:solidFill>
                  <a:srgbClr val="212121"/>
                </a:solidFill>
                <a:latin typeface="Times New Roman" panose="02020603050405020304" pitchFamily="18" charset="0"/>
                <a:cs typeface="Times New Roman" panose="02020603050405020304" pitchFamily="18" charset="0"/>
              </a:rPr>
              <a:t>Latorre-</a:t>
            </a:r>
            <a:r>
              <a:rPr lang="it-IT" sz="1800" dirty="0" err="1">
                <a:solidFill>
                  <a:srgbClr val="212121"/>
                </a:solidFill>
                <a:latin typeface="Times New Roman" panose="02020603050405020304" pitchFamily="18" charset="0"/>
                <a:cs typeface="Times New Roman" panose="02020603050405020304" pitchFamily="18" charset="0"/>
              </a:rPr>
              <a:t>Pellicer</a:t>
            </a:r>
            <a:r>
              <a:rPr lang="it-IT" sz="1800" dirty="0">
                <a:solidFill>
                  <a:srgbClr val="212121"/>
                </a:solidFill>
                <a:latin typeface="Times New Roman" panose="02020603050405020304" pitchFamily="18" charset="0"/>
                <a:cs typeface="Times New Roman" panose="02020603050405020304" pitchFamily="18" charset="0"/>
              </a:rPr>
              <a:t> A, </a:t>
            </a:r>
            <a:r>
              <a:rPr lang="it-IT" sz="1800" dirty="0" err="1">
                <a:solidFill>
                  <a:srgbClr val="212121"/>
                </a:solidFill>
                <a:latin typeface="Times New Roman" panose="02020603050405020304" pitchFamily="18" charset="0"/>
                <a:cs typeface="Times New Roman" panose="02020603050405020304" pitchFamily="18" charset="0"/>
              </a:rPr>
              <a:t>Gil</a:t>
            </a:r>
            <a:r>
              <a:rPr lang="it-IT" sz="1800" dirty="0">
                <a:solidFill>
                  <a:srgbClr val="212121"/>
                </a:solidFill>
                <a:latin typeface="Times New Roman" panose="02020603050405020304" pitchFamily="18" charset="0"/>
                <a:cs typeface="Times New Roman" panose="02020603050405020304" pitchFamily="18" charset="0"/>
              </a:rPr>
              <a:t>-Salvador M, Parenti I, Lucia-Campos C, </a:t>
            </a:r>
            <a:r>
              <a:rPr lang="it-IT" sz="1800" dirty="0" err="1">
                <a:solidFill>
                  <a:srgbClr val="212121"/>
                </a:solidFill>
                <a:latin typeface="Times New Roman" panose="02020603050405020304" pitchFamily="18" charset="0"/>
                <a:cs typeface="Times New Roman" panose="02020603050405020304" pitchFamily="18" charset="0"/>
              </a:rPr>
              <a:t>Trujillano</a:t>
            </a:r>
            <a:r>
              <a:rPr lang="it-IT" sz="1800" dirty="0">
                <a:solidFill>
                  <a:srgbClr val="212121"/>
                </a:solidFill>
                <a:latin typeface="Times New Roman" panose="02020603050405020304" pitchFamily="18" charset="0"/>
                <a:cs typeface="Times New Roman" panose="02020603050405020304" pitchFamily="18" charset="0"/>
              </a:rPr>
              <a:t> L, Marcos-Alcalde I, </a:t>
            </a:r>
            <a:r>
              <a:rPr lang="it-IT" sz="1800" dirty="0" err="1">
                <a:solidFill>
                  <a:srgbClr val="212121"/>
                </a:solidFill>
                <a:latin typeface="Times New Roman" panose="02020603050405020304" pitchFamily="18" charset="0"/>
                <a:cs typeface="Times New Roman" panose="02020603050405020304" pitchFamily="18" charset="0"/>
              </a:rPr>
              <a:t>Arnedo</a:t>
            </a:r>
            <a:r>
              <a:rPr lang="it-IT" sz="1800" dirty="0">
                <a:solidFill>
                  <a:srgbClr val="212121"/>
                </a:solidFill>
                <a:latin typeface="Times New Roman" panose="02020603050405020304" pitchFamily="18" charset="0"/>
                <a:cs typeface="Times New Roman" panose="02020603050405020304" pitchFamily="18" charset="0"/>
              </a:rPr>
              <a:t> M, </a:t>
            </a:r>
            <a:r>
              <a:rPr lang="it-IT" sz="1800" dirty="0" err="1">
                <a:solidFill>
                  <a:srgbClr val="212121"/>
                </a:solidFill>
                <a:latin typeface="Times New Roman" panose="02020603050405020304" pitchFamily="18" charset="0"/>
                <a:cs typeface="Times New Roman" panose="02020603050405020304" pitchFamily="18" charset="0"/>
              </a:rPr>
              <a:t>Ascaso</a:t>
            </a:r>
            <a:r>
              <a:rPr lang="it-IT" sz="1800" dirty="0">
                <a:solidFill>
                  <a:srgbClr val="212121"/>
                </a:solidFill>
                <a:latin typeface="Times New Roman" panose="02020603050405020304" pitchFamily="18" charset="0"/>
                <a:cs typeface="Times New Roman" panose="02020603050405020304" pitchFamily="18" charset="0"/>
              </a:rPr>
              <a:t> Á, </a:t>
            </a:r>
            <a:r>
              <a:rPr lang="it-IT" sz="1800" dirty="0" err="1">
                <a:solidFill>
                  <a:srgbClr val="212121"/>
                </a:solidFill>
                <a:latin typeface="Times New Roman" panose="02020603050405020304" pitchFamily="18" charset="0"/>
                <a:cs typeface="Times New Roman" panose="02020603050405020304" pitchFamily="18" charset="0"/>
              </a:rPr>
              <a:t>Ayerza-Casas</a:t>
            </a:r>
            <a:r>
              <a:rPr lang="it-IT" sz="1800" dirty="0">
                <a:solidFill>
                  <a:srgbClr val="212121"/>
                </a:solidFill>
                <a:latin typeface="Times New Roman" panose="02020603050405020304" pitchFamily="18" charset="0"/>
                <a:cs typeface="Times New Roman" panose="02020603050405020304" pitchFamily="18" charset="0"/>
              </a:rPr>
              <a:t> A, </a:t>
            </a:r>
            <a:r>
              <a:rPr lang="it-IT" sz="1800" dirty="0" err="1">
                <a:solidFill>
                  <a:srgbClr val="212121"/>
                </a:solidFill>
                <a:latin typeface="Times New Roman" panose="02020603050405020304" pitchFamily="18" charset="0"/>
                <a:cs typeface="Times New Roman" panose="02020603050405020304" pitchFamily="18" charset="0"/>
              </a:rPr>
              <a:t>Antoñanzas</a:t>
            </a:r>
            <a:r>
              <a:rPr lang="it-IT" sz="1800" dirty="0">
                <a:solidFill>
                  <a:srgbClr val="212121"/>
                </a:solidFill>
                <a:latin typeface="Times New Roman" panose="02020603050405020304" pitchFamily="18" charset="0"/>
                <a:cs typeface="Times New Roman" panose="02020603050405020304" pitchFamily="18" charset="0"/>
              </a:rPr>
              <a:t>-Pérez R, Gervasini C, Piccione M, Mariani M, Weber A, </a:t>
            </a:r>
            <a:r>
              <a:rPr lang="it-IT" sz="1800" dirty="0" err="1">
                <a:solidFill>
                  <a:srgbClr val="212121"/>
                </a:solidFill>
                <a:latin typeface="Times New Roman" panose="02020603050405020304" pitchFamily="18" charset="0"/>
                <a:cs typeface="Times New Roman" panose="02020603050405020304" pitchFamily="18" charset="0"/>
              </a:rPr>
              <a:t>Kanber</a:t>
            </a:r>
            <a:r>
              <a:rPr lang="it-IT" sz="1800" dirty="0">
                <a:solidFill>
                  <a:srgbClr val="212121"/>
                </a:solidFill>
                <a:latin typeface="Times New Roman" panose="02020603050405020304" pitchFamily="18" charset="0"/>
                <a:cs typeface="Times New Roman" panose="02020603050405020304" pitchFamily="18" charset="0"/>
              </a:rPr>
              <a:t> D, </a:t>
            </a:r>
            <a:r>
              <a:rPr lang="it-IT" sz="1800" dirty="0" err="1">
                <a:solidFill>
                  <a:srgbClr val="212121"/>
                </a:solidFill>
                <a:latin typeface="Times New Roman" panose="02020603050405020304" pitchFamily="18" charset="0"/>
                <a:cs typeface="Times New Roman" panose="02020603050405020304" pitchFamily="18" charset="0"/>
              </a:rPr>
              <a:t>Kuechler</a:t>
            </a:r>
            <a:r>
              <a:rPr lang="it-IT" sz="1800" dirty="0">
                <a:solidFill>
                  <a:srgbClr val="212121"/>
                </a:solidFill>
                <a:latin typeface="Times New Roman" panose="02020603050405020304" pitchFamily="18" charset="0"/>
                <a:cs typeface="Times New Roman" panose="02020603050405020304" pitchFamily="18" charset="0"/>
              </a:rPr>
              <a:t> 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Munteanu</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Khuller</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K,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Bueno</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-Lozano G,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Puisac</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Gómez-Puertas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P,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Selicorni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Kaiser FJ, Ramos FJ,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Pié</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Clinical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relevance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postzygotic</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mosaicism</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Cornelia de Lange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purifying</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selection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NIPBL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variants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blood</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Sci Rep. 2021 Jul 29;11(1):15459.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10.1038/s41598-021-94958-z. PMID: 34326454; PMCID: PMC8322329.</a:t>
            </a:r>
            <a:endParaRPr lang="it-IT"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Kerkhof</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Squeo GM,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McConkey</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H, Levy MA, Piemontese MR, Castori M, Accadia 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Biamino</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E, Della Monica M, Di Giacomo MC, Gervasini C,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Maitz</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Melis D, Milani D, Piccione M, Prontera P,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Selicorni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Sadikovic</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 Merla G. DNA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methylation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episignature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testing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improves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molecular</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diagnosis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Mendelian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chromatinopathies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Genet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Med</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2022 Jan;24(1):51-60.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10.1016/j.gim.2021.08.007.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2021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Nov</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30. PMID: 34906459.</a:t>
            </a:r>
            <a:endParaRPr lang="it-IT"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Giambona</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Vinciguerra M, Leto F, Cassarà F, Cucinella G, Cigna V, Orlandi E, Piccione M, Picciotto F, Maggio 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Very</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early</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prenatal</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diagnosis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Cockayne's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by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coelocentesis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Obstet</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Gynaecol</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2022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Jan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10:1-8.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10.1080/01443615.2021.2014429.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Epub</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ahead</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print</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PMID: 35006018.</a:t>
            </a:r>
            <a:endParaRPr lang="it-IT"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Foroutan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Haghshenas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Bhai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P, Levy MA,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Kerkhof</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McConkey</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H, Niceta 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Ciolfi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Pedace L, Miele 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Genevieve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Heide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Alders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Zampino G, Merla G,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Fradin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Bieth</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Bonneau</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Dieterich</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K,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Fergelot</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P, Schaefer 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Faivre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L, Vitobello 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Maitz</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Fischetto R, Gervasini C, Piccione M, van de Laar I, Tartaglia 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Sadikovic</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Lebre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AS. Clinical Utility of 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Unique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Genome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-Wide DNA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Methylation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Signature for </a:t>
            </a:r>
            <a:r>
              <a:rPr lang="it-IT" sz="1800" i="1"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KMT2A</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-Related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Syndrome</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Int J Mol Sci. 2022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Feb</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5;23(3):1815.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10.3390/ijms23031815. PMID: 35163737; PMCID: PMC8836705.</a:t>
            </a:r>
            <a:endParaRPr lang="it-IT"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Poeta L, Malacarne M, Padula A,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Drongitis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 Verrillo L, Lioi MB, Chiariello AM, Bianco S, Nicodemi M, Piccione M, Salzano E, Coviello D, Miano MG.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Further</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Delineation</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Duplications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it-IT" sz="1800" i="1"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ARX</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Locus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Detected</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 Male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Patients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with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Varying</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Degrees of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Intellectual</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Disability</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Int J Mol Sci. 2022 Mar 13;23(6):3084.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10.3390/ijms23063084. PMID: 35328505; PMCID: PMC8955779.</a:t>
            </a:r>
            <a:endParaRPr lang="it-IT"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212121"/>
              </a:buClr>
              <a:buFont typeface="Segoe UI" panose="020B0502040204020203" pitchFamily="34" charset="0"/>
              <a:buAutoNum type="arabicPeriod"/>
            </a:pP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Recalcati MP,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Catusi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I, Garzo M, Redaelli S,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Massimello</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Maitz</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SB, Gentile M, Ponzi E, Orsini P, Zilio A, Montaldi A, Calò A, Capra AP,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Briuglia</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La Rosa MA, Grillo L, Romano C, Bianca S, Malacarne M,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Busè</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Piccione M, Larizza L. 12q21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Interstitial</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Deletions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Seven New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Syndromic</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Cases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Detected</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by Array-CGH and Review of the Literature.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Genes</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(Basel). 2022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Apr</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27;13(5):780. </a:t>
            </a:r>
            <a:r>
              <a:rPr lang="it-IT"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it-IT"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10.3390/genes13050780. PMID: 35627165; PMCID: PMC9141874.</a:t>
            </a:r>
          </a:p>
          <a:p>
            <a:pPr marL="342900" lvl="0" indent="-342900">
              <a:lnSpc>
                <a:spcPct val="107000"/>
              </a:lnSpc>
              <a:spcAft>
                <a:spcPts val="800"/>
              </a:spcAft>
              <a:buClr>
                <a:srgbClr val="212121"/>
              </a:buClr>
              <a:buFont typeface="Segoe UI" panose="020B0502040204020203" pitchFamily="34" charset="0"/>
              <a:buAutoNum type="arabicPeriod"/>
            </a:pPr>
            <a:r>
              <a:rPr lang="it-IT" sz="1800" dirty="0">
                <a:solidFill>
                  <a:srgbClr val="212121"/>
                </a:solidFill>
                <a:latin typeface="Times New Roman" panose="02020603050405020304" pitchFamily="18" charset="0"/>
                <a:cs typeface="Times New Roman" panose="02020603050405020304" pitchFamily="18" charset="0"/>
              </a:rPr>
              <a:t>Levy MA, Relator R, </a:t>
            </a:r>
            <a:r>
              <a:rPr lang="it-IT" sz="1800" dirty="0" err="1">
                <a:solidFill>
                  <a:srgbClr val="212121"/>
                </a:solidFill>
                <a:latin typeface="Times New Roman" panose="02020603050405020304" pitchFamily="18" charset="0"/>
                <a:cs typeface="Times New Roman" panose="02020603050405020304" pitchFamily="18" charset="0"/>
              </a:rPr>
              <a:t>McConkey</a:t>
            </a:r>
            <a:r>
              <a:rPr lang="it-IT" sz="1800" dirty="0">
                <a:solidFill>
                  <a:srgbClr val="212121"/>
                </a:solidFill>
                <a:latin typeface="Times New Roman" panose="02020603050405020304" pitchFamily="18" charset="0"/>
                <a:cs typeface="Times New Roman" panose="02020603050405020304" pitchFamily="18" charset="0"/>
              </a:rPr>
              <a:t> H, </a:t>
            </a:r>
            <a:r>
              <a:rPr lang="it-IT" sz="1800" dirty="0" err="1">
                <a:solidFill>
                  <a:srgbClr val="212121"/>
                </a:solidFill>
                <a:latin typeface="Times New Roman" panose="02020603050405020304" pitchFamily="18" charset="0"/>
                <a:cs typeface="Times New Roman" panose="02020603050405020304" pitchFamily="18" charset="0"/>
              </a:rPr>
              <a:t>Pranckeviciene</a:t>
            </a:r>
            <a:r>
              <a:rPr lang="it-IT" sz="1800" dirty="0">
                <a:solidFill>
                  <a:srgbClr val="212121"/>
                </a:solidFill>
                <a:latin typeface="Times New Roman" panose="02020603050405020304" pitchFamily="18" charset="0"/>
                <a:cs typeface="Times New Roman" panose="02020603050405020304" pitchFamily="18" charset="0"/>
              </a:rPr>
              <a:t> E, </a:t>
            </a:r>
            <a:r>
              <a:rPr lang="it-IT" sz="1800" dirty="0" err="1">
                <a:solidFill>
                  <a:srgbClr val="212121"/>
                </a:solidFill>
                <a:latin typeface="Times New Roman" panose="02020603050405020304" pitchFamily="18" charset="0"/>
                <a:cs typeface="Times New Roman" panose="02020603050405020304" pitchFamily="18" charset="0"/>
              </a:rPr>
              <a:t>Kerkhof</a:t>
            </a:r>
            <a:r>
              <a:rPr lang="it-IT" sz="1800" dirty="0">
                <a:solidFill>
                  <a:srgbClr val="212121"/>
                </a:solidFill>
                <a:latin typeface="Times New Roman" panose="02020603050405020304" pitchFamily="18" charset="0"/>
                <a:cs typeface="Times New Roman" panose="02020603050405020304" pitchFamily="18" charset="0"/>
              </a:rPr>
              <a:t> J, Barat-</a:t>
            </a:r>
            <a:r>
              <a:rPr lang="it-IT" sz="1800" dirty="0" err="1">
                <a:solidFill>
                  <a:srgbClr val="212121"/>
                </a:solidFill>
                <a:latin typeface="Times New Roman" panose="02020603050405020304" pitchFamily="18" charset="0"/>
                <a:cs typeface="Times New Roman" panose="02020603050405020304" pitchFamily="18" charset="0"/>
              </a:rPr>
              <a:t>Houari</a:t>
            </a:r>
            <a:r>
              <a:rPr lang="it-IT" sz="1800" dirty="0">
                <a:solidFill>
                  <a:srgbClr val="212121"/>
                </a:solidFill>
                <a:latin typeface="Times New Roman" panose="02020603050405020304" pitchFamily="18" charset="0"/>
                <a:cs typeface="Times New Roman" panose="02020603050405020304" pitchFamily="18" charset="0"/>
              </a:rPr>
              <a:t> M, Bargiacchi S, </a:t>
            </a:r>
            <a:r>
              <a:rPr lang="it-IT" sz="1800" dirty="0" err="1">
                <a:solidFill>
                  <a:srgbClr val="212121"/>
                </a:solidFill>
                <a:latin typeface="Times New Roman" panose="02020603050405020304" pitchFamily="18" charset="0"/>
                <a:cs typeface="Times New Roman" panose="02020603050405020304" pitchFamily="18" charset="0"/>
              </a:rPr>
              <a:t>Biamino</a:t>
            </a:r>
            <a:r>
              <a:rPr lang="it-IT" sz="1800" dirty="0">
                <a:solidFill>
                  <a:srgbClr val="212121"/>
                </a:solidFill>
                <a:latin typeface="Times New Roman" panose="02020603050405020304" pitchFamily="18" charset="0"/>
                <a:cs typeface="Times New Roman" panose="02020603050405020304" pitchFamily="18" charset="0"/>
              </a:rPr>
              <a:t> E, </a:t>
            </a:r>
            <a:r>
              <a:rPr lang="it-IT" sz="1800" dirty="0" err="1">
                <a:solidFill>
                  <a:srgbClr val="212121"/>
                </a:solidFill>
                <a:latin typeface="Times New Roman" panose="02020603050405020304" pitchFamily="18" charset="0"/>
                <a:cs typeface="Times New Roman" panose="02020603050405020304" pitchFamily="18" charset="0"/>
              </a:rPr>
              <a:t>Palomares</a:t>
            </a:r>
            <a:r>
              <a:rPr lang="it-IT" sz="1800" dirty="0">
                <a:solidFill>
                  <a:srgbClr val="212121"/>
                </a:solidFill>
                <a:latin typeface="Times New Roman" panose="02020603050405020304" pitchFamily="18" charset="0"/>
                <a:cs typeface="Times New Roman" panose="02020603050405020304" pitchFamily="18" charset="0"/>
              </a:rPr>
              <a:t> </a:t>
            </a:r>
            <a:r>
              <a:rPr lang="it-IT" sz="1800" dirty="0" err="1">
                <a:solidFill>
                  <a:srgbClr val="212121"/>
                </a:solidFill>
                <a:latin typeface="Times New Roman" panose="02020603050405020304" pitchFamily="18" charset="0"/>
                <a:cs typeface="Times New Roman" panose="02020603050405020304" pitchFamily="18" charset="0"/>
              </a:rPr>
              <a:t>Bralo</a:t>
            </a:r>
            <a:r>
              <a:rPr lang="it-IT" sz="1800" dirty="0">
                <a:solidFill>
                  <a:srgbClr val="212121"/>
                </a:solidFill>
                <a:latin typeface="Times New Roman" panose="02020603050405020304" pitchFamily="18" charset="0"/>
                <a:cs typeface="Times New Roman" panose="02020603050405020304" pitchFamily="18" charset="0"/>
              </a:rPr>
              <a:t> M, Cappuccio G, </a:t>
            </a:r>
            <a:r>
              <a:rPr lang="it-IT" sz="1800" dirty="0" err="1">
                <a:solidFill>
                  <a:srgbClr val="212121"/>
                </a:solidFill>
                <a:latin typeface="Times New Roman" panose="02020603050405020304" pitchFamily="18" charset="0"/>
                <a:cs typeface="Times New Roman" panose="02020603050405020304" pitchFamily="18" charset="0"/>
              </a:rPr>
              <a:t>Ciolfi</a:t>
            </a:r>
            <a:r>
              <a:rPr lang="it-IT" sz="1800" dirty="0">
                <a:solidFill>
                  <a:srgbClr val="212121"/>
                </a:solidFill>
                <a:latin typeface="Times New Roman" panose="02020603050405020304" pitchFamily="18" charset="0"/>
                <a:cs typeface="Times New Roman" panose="02020603050405020304" pitchFamily="18" charset="0"/>
              </a:rPr>
              <a:t> A, Clarke A, DuPont BR, </a:t>
            </a:r>
            <a:r>
              <a:rPr lang="it-IT" sz="1800" dirty="0" err="1">
                <a:solidFill>
                  <a:srgbClr val="212121"/>
                </a:solidFill>
                <a:latin typeface="Times New Roman" panose="02020603050405020304" pitchFamily="18" charset="0"/>
                <a:cs typeface="Times New Roman" panose="02020603050405020304" pitchFamily="18" charset="0"/>
              </a:rPr>
              <a:t>Elting</a:t>
            </a:r>
            <a:r>
              <a:rPr lang="it-IT" sz="1800" dirty="0">
                <a:solidFill>
                  <a:srgbClr val="212121"/>
                </a:solidFill>
                <a:latin typeface="Times New Roman" panose="02020603050405020304" pitchFamily="18" charset="0"/>
                <a:cs typeface="Times New Roman" panose="02020603050405020304" pitchFamily="18" charset="0"/>
              </a:rPr>
              <a:t> MW, </a:t>
            </a:r>
            <a:r>
              <a:rPr lang="it-IT" sz="1800" dirty="0" err="1">
                <a:solidFill>
                  <a:srgbClr val="212121"/>
                </a:solidFill>
                <a:latin typeface="Times New Roman" panose="02020603050405020304" pitchFamily="18" charset="0"/>
                <a:cs typeface="Times New Roman" panose="02020603050405020304" pitchFamily="18" charset="0"/>
              </a:rPr>
              <a:t>Faivre</a:t>
            </a:r>
            <a:r>
              <a:rPr lang="it-IT" sz="1800" dirty="0">
                <a:solidFill>
                  <a:srgbClr val="212121"/>
                </a:solidFill>
                <a:latin typeface="Times New Roman" panose="02020603050405020304" pitchFamily="18" charset="0"/>
                <a:cs typeface="Times New Roman" panose="02020603050405020304" pitchFamily="18" charset="0"/>
              </a:rPr>
              <a:t> L, </a:t>
            </a:r>
            <a:r>
              <a:rPr lang="it-IT" sz="1800" dirty="0" err="1">
                <a:solidFill>
                  <a:srgbClr val="212121"/>
                </a:solidFill>
                <a:latin typeface="Times New Roman" panose="02020603050405020304" pitchFamily="18" charset="0"/>
                <a:cs typeface="Times New Roman" panose="02020603050405020304" pitchFamily="18" charset="0"/>
              </a:rPr>
              <a:t>Fee</a:t>
            </a:r>
            <a:r>
              <a:rPr lang="it-IT" sz="1800" dirty="0">
                <a:solidFill>
                  <a:srgbClr val="212121"/>
                </a:solidFill>
                <a:latin typeface="Times New Roman" panose="02020603050405020304" pitchFamily="18" charset="0"/>
                <a:cs typeface="Times New Roman" panose="02020603050405020304" pitchFamily="18" charset="0"/>
              </a:rPr>
              <a:t> T, Ferilli M, Fletcher RS, </a:t>
            </a:r>
            <a:r>
              <a:rPr lang="it-IT" sz="1800" dirty="0" err="1">
                <a:solidFill>
                  <a:srgbClr val="212121"/>
                </a:solidFill>
                <a:latin typeface="Times New Roman" panose="02020603050405020304" pitchFamily="18" charset="0"/>
                <a:cs typeface="Times New Roman" panose="02020603050405020304" pitchFamily="18" charset="0"/>
              </a:rPr>
              <a:t>Cherick</a:t>
            </a:r>
            <a:r>
              <a:rPr lang="it-IT" sz="1800" dirty="0">
                <a:solidFill>
                  <a:srgbClr val="212121"/>
                </a:solidFill>
                <a:latin typeface="Times New Roman" panose="02020603050405020304" pitchFamily="18" charset="0"/>
                <a:cs typeface="Times New Roman" panose="02020603050405020304" pitchFamily="18" charset="0"/>
              </a:rPr>
              <a:t> F, </a:t>
            </a:r>
            <a:r>
              <a:rPr lang="it-IT" sz="1800" dirty="0" err="1">
                <a:solidFill>
                  <a:srgbClr val="212121"/>
                </a:solidFill>
                <a:latin typeface="Times New Roman" panose="02020603050405020304" pitchFamily="18" charset="0"/>
                <a:cs typeface="Times New Roman" panose="02020603050405020304" pitchFamily="18" charset="0"/>
              </a:rPr>
              <a:t>Foroutan</a:t>
            </a:r>
            <a:r>
              <a:rPr lang="it-IT" sz="1800" dirty="0">
                <a:solidFill>
                  <a:srgbClr val="212121"/>
                </a:solidFill>
                <a:latin typeface="Times New Roman" panose="02020603050405020304" pitchFamily="18" charset="0"/>
                <a:cs typeface="Times New Roman" panose="02020603050405020304" pitchFamily="18" charset="0"/>
              </a:rPr>
              <a:t> A, </a:t>
            </a:r>
            <a:r>
              <a:rPr lang="it-IT" sz="1800" dirty="0" err="1">
                <a:solidFill>
                  <a:srgbClr val="212121"/>
                </a:solidFill>
                <a:latin typeface="Times New Roman" panose="02020603050405020304" pitchFamily="18" charset="0"/>
                <a:cs typeface="Times New Roman" panose="02020603050405020304" pitchFamily="18" charset="0"/>
              </a:rPr>
              <a:t>Friez</a:t>
            </a:r>
            <a:r>
              <a:rPr lang="it-IT" sz="1800" dirty="0">
                <a:solidFill>
                  <a:srgbClr val="212121"/>
                </a:solidFill>
                <a:latin typeface="Times New Roman" panose="02020603050405020304" pitchFamily="18" charset="0"/>
                <a:cs typeface="Times New Roman" panose="02020603050405020304" pitchFamily="18" charset="0"/>
              </a:rPr>
              <a:t> MJ, Gervasini C, </a:t>
            </a:r>
            <a:r>
              <a:rPr lang="it-IT" sz="1800" dirty="0" err="1">
                <a:solidFill>
                  <a:srgbClr val="212121"/>
                </a:solidFill>
                <a:latin typeface="Times New Roman" panose="02020603050405020304" pitchFamily="18" charset="0"/>
                <a:cs typeface="Times New Roman" panose="02020603050405020304" pitchFamily="18" charset="0"/>
              </a:rPr>
              <a:t>Haghshenas</a:t>
            </a:r>
            <a:r>
              <a:rPr lang="it-IT" sz="1800" dirty="0">
                <a:solidFill>
                  <a:srgbClr val="212121"/>
                </a:solidFill>
                <a:latin typeface="Times New Roman" panose="02020603050405020304" pitchFamily="18" charset="0"/>
                <a:cs typeface="Times New Roman" panose="02020603050405020304" pitchFamily="18" charset="0"/>
              </a:rPr>
              <a:t> S, Hilton BA, Jenkins Z, </a:t>
            </a:r>
            <a:r>
              <a:rPr lang="it-IT" sz="1800" dirty="0" err="1">
                <a:solidFill>
                  <a:srgbClr val="212121"/>
                </a:solidFill>
                <a:latin typeface="Times New Roman" panose="02020603050405020304" pitchFamily="18" charset="0"/>
                <a:cs typeface="Times New Roman" panose="02020603050405020304" pitchFamily="18" charset="0"/>
              </a:rPr>
              <a:t>Kaur</a:t>
            </a:r>
            <a:r>
              <a:rPr lang="it-IT" sz="1800" dirty="0">
                <a:solidFill>
                  <a:srgbClr val="212121"/>
                </a:solidFill>
                <a:latin typeface="Times New Roman" panose="02020603050405020304" pitchFamily="18" charset="0"/>
                <a:cs typeface="Times New Roman" panose="02020603050405020304" pitchFamily="18" charset="0"/>
              </a:rPr>
              <a:t> S, Lewis S, Louie RJ, </a:t>
            </a:r>
            <a:r>
              <a:rPr lang="it-IT" sz="1800" dirty="0" err="1">
                <a:solidFill>
                  <a:srgbClr val="212121"/>
                </a:solidFill>
                <a:latin typeface="Times New Roman" panose="02020603050405020304" pitchFamily="18" charset="0"/>
                <a:cs typeface="Times New Roman" panose="02020603050405020304" pitchFamily="18" charset="0"/>
              </a:rPr>
              <a:t>Maitz</a:t>
            </a:r>
            <a:r>
              <a:rPr lang="it-IT" sz="1800" dirty="0">
                <a:solidFill>
                  <a:srgbClr val="212121"/>
                </a:solidFill>
                <a:latin typeface="Times New Roman" panose="02020603050405020304" pitchFamily="18" charset="0"/>
                <a:cs typeface="Times New Roman" panose="02020603050405020304" pitchFamily="18" charset="0"/>
              </a:rPr>
              <a:t> S, Milani D, Morgan AT, </a:t>
            </a:r>
            <a:r>
              <a:rPr lang="it-IT" sz="1800" dirty="0" err="1">
                <a:solidFill>
                  <a:srgbClr val="212121"/>
                </a:solidFill>
                <a:latin typeface="Times New Roman" panose="02020603050405020304" pitchFamily="18" charset="0"/>
                <a:cs typeface="Times New Roman" panose="02020603050405020304" pitchFamily="18" charset="0"/>
              </a:rPr>
              <a:t>Oegema</a:t>
            </a:r>
            <a:r>
              <a:rPr lang="it-IT" sz="1800" dirty="0">
                <a:solidFill>
                  <a:srgbClr val="212121"/>
                </a:solidFill>
                <a:latin typeface="Times New Roman" panose="02020603050405020304" pitchFamily="18" charset="0"/>
                <a:cs typeface="Times New Roman" panose="02020603050405020304" pitchFamily="18" charset="0"/>
              </a:rPr>
              <a:t> R, </a:t>
            </a:r>
            <a:r>
              <a:rPr lang="it-IT" sz="1800" dirty="0" err="1">
                <a:solidFill>
                  <a:srgbClr val="212121"/>
                </a:solidFill>
                <a:latin typeface="Times New Roman" panose="02020603050405020304" pitchFamily="18" charset="0"/>
                <a:cs typeface="Times New Roman" panose="02020603050405020304" pitchFamily="18" charset="0"/>
              </a:rPr>
              <a:t>Østergaard</a:t>
            </a:r>
            <a:r>
              <a:rPr lang="it-IT" sz="1800" dirty="0">
                <a:solidFill>
                  <a:srgbClr val="212121"/>
                </a:solidFill>
                <a:latin typeface="Times New Roman" panose="02020603050405020304" pitchFamily="18" charset="0"/>
                <a:cs typeface="Times New Roman" panose="02020603050405020304" pitchFamily="18" charset="0"/>
              </a:rPr>
              <a:t> E, </a:t>
            </a:r>
            <a:r>
              <a:rPr lang="it-IT" sz="1800" dirty="0" err="1">
                <a:solidFill>
                  <a:srgbClr val="212121"/>
                </a:solidFill>
                <a:latin typeface="Times New Roman" panose="02020603050405020304" pitchFamily="18" charset="0"/>
                <a:cs typeface="Times New Roman" panose="02020603050405020304" pitchFamily="18" charset="0"/>
              </a:rPr>
              <a:t>Pallares</a:t>
            </a:r>
            <a:r>
              <a:rPr lang="it-IT" sz="1800" dirty="0">
                <a:solidFill>
                  <a:srgbClr val="212121"/>
                </a:solidFill>
                <a:latin typeface="Times New Roman" panose="02020603050405020304" pitchFamily="18" charset="0"/>
                <a:cs typeface="Times New Roman" panose="02020603050405020304" pitchFamily="18" charset="0"/>
              </a:rPr>
              <a:t> NR, Piccione M, </a:t>
            </a:r>
            <a:r>
              <a:rPr lang="it-IT" sz="1800" dirty="0" err="1">
                <a:solidFill>
                  <a:srgbClr val="212121"/>
                </a:solidFill>
                <a:latin typeface="Times New Roman" panose="02020603050405020304" pitchFamily="18" charset="0"/>
                <a:cs typeface="Times New Roman" panose="02020603050405020304" pitchFamily="18" charset="0"/>
              </a:rPr>
              <a:t>Plomp</a:t>
            </a:r>
            <a:r>
              <a:rPr lang="it-IT" sz="1800" dirty="0">
                <a:solidFill>
                  <a:srgbClr val="212121"/>
                </a:solidFill>
                <a:latin typeface="Times New Roman" panose="02020603050405020304" pitchFamily="18" charset="0"/>
                <a:cs typeface="Times New Roman" panose="02020603050405020304" pitchFamily="18" charset="0"/>
              </a:rPr>
              <a:t> AS, </a:t>
            </a:r>
            <a:r>
              <a:rPr lang="it-IT" sz="1800" dirty="0" err="1">
                <a:solidFill>
                  <a:srgbClr val="212121"/>
                </a:solidFill>
                <a:latin typeface="Times New Roman" panose="02020603050405020304" pitchFamily="18" charset="0"/>
                <a:cs typeface="Times New Roman" panose="02020603050405020304" pitchFamily="18" charset="0"/>
              </a:rPr>
              <a:t>Poulton</a:t>
            </a:r>
            <a:r>
              <a:rPr lang="it-IT" sz="1800" dirty="0">
                <a:solidFill>
                  <a:srgbClr val="212121"/>
                </a:solidFill>
                <a:latin typeface="Times New Roman" panose="02020603050405020304" pitchFamily="18" charset="0"/>
                <a:cs typeface="Times New Roman" panose="02020603050405020304" pitchFamily="18" charset="0"/>
              </a:rPr>
              <a:t> C, Reilly J, </a:t>
            </a:r>
            <a:r>
              <a:rPr lang="it-IT" sz="1800" dirty="0" err="1">
                <a:solidFill>
                  <a:srgbClr val="212121"/>
                </a:solidFill>
                <a:latin typeface="Times New Roman" panose="02020603050405020304" pitchFamily="18" charset="0"/>
                <a:cs typeface="Times New Roman" panose="02020603050405020304" pitchFamily="18" charset="0"/>
              </a:rPr>
              <a:t>Rius</a:t>
            </a:r>
            <a:r>
              <a:rPr lang="it-IT" sz="1800" dirty="0">
                <a:solidFill>
                  <a:srgbClr val="212121"/>
                </a:solidFill>
                <a:latin typeface="Times New Roman" panose="02020603050405020304" pitchFamily="18" charset="0"/>
                <a:cs typeface="Times New Roman" panose="02020603050405020304" pitchFamily="18" charset="0"/>
              </a:rPr>
              <a:t> R, Robertson S, Rooney K, Rousseau J, </a:t>
            </a:r>
            <a:r>
              <a:rPr lang="it-IT" sz="1800" dirty="0" err="1">
                <a:solidFill>
                  <a:srgbClr val="212121"/>
                </a:solidFill>
                <a:latin typeface="Times New Roman" panose="02020603050405020304" pitchFamily="18" charset="0"/>
                <a:cs typeface="Times New Roman" panose="02020603050405020304" pitchFamily="18" charset="0"/>
              </a:rPr>
              <a:t>Santen</a:t>
            </a:r>
            <a:r>
              <a:rPr lang="it-IT" sz="1800" dirty="0">
                <a:solidFill>
                  <a:srgbClr val="212121"/>
                </a:solidFill>
                <a:latin typeface="Times New Roman" panose="02020603050405020304" pitchFamily="18" charset="0"/>
                <a:cs typeface="Times New Roman" panose="02020603050405020304" pitchFamily="18" charset="0"/>
              </a:rPr>
              <a:t> GWE, Santos-</a:t>
            </a:r>
            <a:r>
              <a:rPr lang="it-IT" sz="1800" dirty="0" err="1">
                <a:solidFill>
                  <a:srgbClr val="212121"/>
                </a:solidFill>
                <a:latin typeface="Times New Roman" panose="02020603050405020304" pitchFamily="18" charset="0"/>
                <a:cs typeface="Times New Roman" panose="02020603050405020304" pitchFamily="18" charset="0"/>
              </a:rPr>
              <a:t>Simarro</a:t>
            </a:r>
            <a:r>
              <a:rPr lang="it-IT" sz="1800" dirty="0">
                <a:solidFill>
                  <a:srgbClr val="212121"/>
                </a:solidFill>
                <a:latin typeface="Times New Roman" panose="02020603050405020304" pitchFamily="18" charset="0"/>
                <a:cs typeface="Times New Roman" panose="02020603050405020304" pitchFamily="18" charset="0"/>
              </a:rPr>
              <a:t> F, </a:t>
            </a:r>
            <a:r>
              <a:rPr lang="it-IT" sz="1800" dirty="0" err="1">
                <a:solidFill>
                  <a:srgbClr val="212121"/>
                </a:solidFill>
                <a:latin typeface="Times New Roman" panose="02020603050405020304" pitchFamily="18" charset="0"/>
                <a:cs typeface="Times New Roman" panose="02020603050405020304" pitchFamily="18" charset="0"/>
              </a:rPr>
              <a:t>Schijns</a:t>
            </a:r>
            <a:r>
              <a:rPr lang="it-IT" sz="1800" dirty="0">
                <a:solidFill>
                  <a:srgbClr val="212121"/>
                </a:solidFill>
                <a:latin typeface="Times New Roman" panose="02020603050405020304" pitchFamily="18" charset="0"/>
                <a:cs typeface="Times New Roman" panose="02020603050405020304" pitchFamily="18" charset="0"/>
              </a:rPr>
              <a:t> J, Squeo GM, John MS, </a:t>
            </a:r>
            <a:r>
              <a:rPr lang="it-IT" sz="1800" dirty="0" err="1">
                <a:solidFill>
                  <a:srgbClr val="212121"/>
                </a:solidFill>
                <a:latin typeface="Times New Roman" panose="02020603050405020304" pitchFamily="18" charset="0"/>
                <a:cs typeface="Times New Roman" panose="02020603050405020304" pitchFamily="18" charset="0"/>
              </a:rPr>
              <a:t>Thauvin-Robinet</a:t>
            </a:r>
            <a:r>
              <a:rPr lang="it-IT" sz="1800" dirty="0">
                <a:solidFill>
                  <a:srgbClr val="212121"/>
                </a:solidFill>
                <a:latin typeface="Times New Roman" panose="02020603050405020304" pitchFamily="18" charset="0"/>
                <a:cs typeface="Times New Roman" panose="02020603050405020304" pitchFamily="18" charset="0"/>
              </a:rPr>
              <a:t> C, Traficante G, van </a:t>
            </a:r>
            <a:r>
              <a:rPr lang="it-IT" sz="1800" dirty="0" err="1">
                <a:solidFill>
                  <a:srgbClr val="212121"/>
                </a:solidFill>
                <a:latin typeface="Times New Roman" panose="02020603050405020304" pitchFamily="18" charset="0"/>
                <a:cs typeface="Times New Roman" panose="02020603050405020304" pitchFamily="18" charset="0"/>
              </a:rPr>
              <a:t>der</a:t>
            </a:r>
            <a:r>
              <a:rPr lang="it-IT" sz="1800" dirty="0">
                <a:solidFill>
                  <a:srgbClr val="212121"/>
                </a:solidFill>
                <a:latin typeface="Times New Roman" panose="02020603050405020304" pitchFamily="18" charset="0"/>
                <a:cs typeface="Times New Roman" panose="02020603050405020304" pitchFamily="18" charset="0"/>
              </a:rPr>
              <a:t> </a:t>
            </a:r>
            <a:r>
              <a:rPr lang="it-IT" sz="1800" dirty="0" err="1">
                <a:solidFill>
                  <a:srgbClr val="212121"/>
                </a:solidFill>
                <a:latin typeface="Times New Roman" panose="02020603050405020304" pitchFamily="18" charset="0"/>
                <a:cs typeface="Times New Roman" panose="02020603050405020304" pitchFamily="18" charset="0"/>
              </a:rPr>
              <a:t>Sluijs</a:t>
            </a:r>
            <a:r>
              <a:rPr lang="it-IT" sz="1800" dirty="0">
                <a:solidFill>
                  <a:srgbClr val="212121"/>
                </a:solidFill>
                <a:latin typeface="Times New Roman" panose="02020603050405020304" pitchFamily="18" charset="0"/>
                <a:cs typeface="Times New Roman" panose="02020603050405020304" pitchFamily="18" charset="0"/>
              </a:rPr>
              <a:t> PJ, Vergano SA, Vos N, Walden KK, </a:t>
            </a:r>
            <a:r>
              <a:rPr lang="it-IT" sz="1800" dirty="0" err="1">
                <a:solidFill>
                  <a:srgbClr val="212121"/>
                </a:solidFill>
                <a:latin typeface="Times New Roman" panose="02020603050405020304" pitchFamily="18" charset="0"/>
                <a:cs typeface="Times New Roman" panose="02020603050405020304" pitchFamily="18" charset="0"/>
              </a:rPr>
              <a:t>Azmanov</a:t>
            </a:r>
            <a:r>
              <a:rPr lang="it-IT" sz="1800" dirty="0">
                <a:solidFill>
                  <a:srgbClr val="212121"/>
                </a:solidFill>
                <a:latin typeface="Times New Roman" panose="02020603050405020304" pitchFamily="18" charset="0"/>
                <a:cs typeface="Times New Roman" panose="02020603050405020304" pitchFamily="18" charset="0"/>
              </a:rPr>
              <a:t> D, </a:t>
            </a:r>
            <a:r>
              <a:rPr lang="it-IT" sz="1800" dirty="0" err="1">
                <a:solidFill>
                  <a:srgbClr val="212121"/>
                </a:solidFill>
                <a:latin typeface="Times New Roman" panose="02020603050405020304" pitchFamily="18" charset="0"/>
                <a:cs typeface="Times New Roman" panose="02020603050405020304" pitchFamily="18" charset="0"/>
              </a:rPr>
              <a:t>Balci</a:t>
            </a:r>
            <a:r>
              <a:rPr lang="it-IT" sz="1800" dirty="0">
                <a:solidFill>
                  <a:srgbClr val="212121"/>
                </a:solidFill>
                <a:latin typeface="Times New Roman" panose="02020603050405020304" pitchFamily="18" charset="0"/>
                <a:cs typeface="Times New Roman" panose="02020603050405020304" pitchFamily="18" charset="0"/>
              </a:rPr>
              <a:t> TB, Banka S, </a:t>
            </a:r>
            <a:r>
              <a:rPr lang="it-IT" sz="1800" dirty="0" err="1">
                <a:solidFill>
                  <a:srgbClr val="212121"/>
                </a:solidFill>
                <a:latin typeface="Times New Roman" panose="02020603050405020304" pitchFamily="18" charset="0"/>
                <a:cs typeface="Times New Roman" panose="02020603050405020304" pitchFamily="18" charset="0"/>
              </a:rPr>
              <a:t>Gecz</a:t>
            </a:r>
            <a:r>
              <a:rPr lang="it-IT" sz="1800" dirty="0">
                <a:solidFill>
                  <a:srgbClr val="212121"/>
                </a:solidFill>
                <a:latin typeface="Times New Roman" panose="02020603050405020304" pitchFamily="18" charset="0"/>
                <a:cs typeface="Times New Roman" panose="02020603050405020304" pitchFamily="18" charset="0"/>
              </a:rPr>
              <a:t> J, </a:t>
            </a:r>
            <a:r>
              <a:rPr lang="it-IT" sz="1800" dirty="0" err="1">
                <a:solidFill>
                  <a:srgbClr val="212121"/>
                </a:solidFill>
                <a:latin typeface="Times New Roman" panose="02020603050405020304" pitchFamily="18" charset="0"/>
                <a:cs typeface="Times New Roman" panose="02020603050405020304" pitchFamily="18" charset="0"/>
              </a:rPr>
              <a:t>Henneman</a:t>
            </a:r>
            <a:r>
              <a:rPr lang="it-IT" sz="1800" dirty="0">
                <a:solidFill>
                  <a:srgbClr val="212121"/>
                </a:solidFill>
                <a:latin typeface="Times New Roman" panose="02020603050405020304" pitchFamily="18" charset="0"/>
                <a:cs typeface="Times New Roman" panose="02020603050405020304" pitchFamily="18" charset="0"/>
              </a:rPr>
              <a:t> P, Lee JA, </a:t>
            </a:r>
            <a:r>
              <a:rPr lang="it-IT" sz="1800" dirty="0" err="1">
                <a:solidFill>
                  <a:srgbClr val="212121"/>
                </a:solidFill>
                <a:latin typeface="Times New Roman" panose="02020603050405020304" pitchFamily="18" charset="0"/>
                <a:cs typeface="Times New Roman" panose="02020603050405020304" pitchFamily="18" charset="0"/>
              </a:rPr>
              <a:t>Mannens</a:t>
            </a:r>
            <a:r>
              <a:rPr lang="it-IT" sz="1800" dirty="0">
                <a:solidFill>
                  <a:srgbClr val="212121"/>
                </a:solidFill>
                <a:latin typeface="Times New Roman" panose="02020603050405020304" pitchFamily="18" charset="0"/>
                <a:cs typeface="Times New Roman" panose="02020603050405020304" pitchFamily="18" charset="0"/>
              </a:rPr>
              <a:t> MMAM, Roscioli T, </a:t>
            </a:r>
            <a:r>
              <a:rPr lang="it-IT" sz="1800" dirty="0" err="1">
                <a:solidFill>
                  <a:srgbClr val="212121"/>
                </a:solidFill>
                <a:latin typeface="Times New Roman" panose="02020603050405020304" pitchFamily="18" charset="0"/>
                <a:cs typeface="Times New Roman" panose="02020603050405020304" pitchFamily="18" charset="0"/>
              </a:rPr>
              <a:t>Siu</a:t>
            </a:r>
            <a:r>
              <a:rPr lang="it-IT" sz="1800" dirty="0">
                <a:solidFill>
                  <a:srgbClr val="212121"/>
                </a:solidFill>
                <a:latin typeface="Times New Roman" panose="02020603050405020304" pitchFamily="18" charset="0"/>
                <a:cs typeface="Times New Roman" panose="02020603050405020304" pitchFamily="18" charset="0"/>
              </a:rPr>
              <a:t> V, Amor DJ, </a:t>
            </a:r>
            <a:r>
              <a:rPr lang="it-IT" sz="1800" dirty="0" err="1">
                <a:solidFill>
                  <a:srgbClr val="212121"/>
                </a:solidFill>
                <a:latin typeface="Times New Roman" panose="02020603050405020304" pitchFamily="18" charset="0"/>
                <a:cs typeface="Times New Roman" panose="02020603050405020304" pitchFamily="18" charset="0"/>
              </a:rPr>
              <a:t>Baynam</a:t>
            </a:r>
            <a:r>
              <a:rPr lang="it-IT" sz="1800" dirty="0">
                <a:solidFill>
                  <a:srgbClr val="212121"/>
                </a:solidFill>
                <a:latin typeface="Times New Roman" panose="02020603050405020304" pitchFamily="18" charset="0"/>
                <a:cs typeface="Times New Roman" panose="02020603050405020304" pitchFamily="18" charset="0"/>
              </a:rPr>
              <a:t> G, </a:t>
            </a:r>
            <a:r>
              <a:rPr lang="it-IT" sz="1800" dirty="0" err="1">
                <a:solidFill>
                  <a:srgbClr val="212121"/>
                </a:solidFill>
                <a:latin typeface="Times New Roman" panose="02020603050405020304" pitchFamily="18" charset="0"/>
                <a:cs typeface="Times New Roman" panose="02020603050405020304" pitchFamily="18" charset="0"/>
              </a:rPr>
              <a:t>Bend</a:t>
            </a:r>
            <a:r>
              <a:rPr lang="it-IT" sz="1800" dirty="0">
                <a:solidFill>
                  <a:srgbClr val="212121"/>
                </a:solidFill>
                <a:latin typeface="Times New Roman" panose="02020603050405020304" pitchFamily="18" charset="0"/>
                <a:cs typeface="Times New Roman" panose="02020603050405020304" pitchFamily="18" charset="0"/>
              </a:rPr>
              <a:t> EG, Boycott K, Brunetti-Pierri N, </a:t>
            </a:r>
            <a:r>
              <a:rPr lang="it-IT" sz="1800" dirty="0" err="1">
                <a:solidFill>
                  <a:srgbClr val="212121"/>
                </a:solidFill>
                <a:latin typeface="Times New Roman" panose="02020603050405020304" pitchFamily="18" charset="0"/>
                <a:cs typeface="Times New Roman" panose="02020603050405020304" pitchFamily="18" charset="0"/>
              </a:rPr>
              <a:t>Campeau</a:t>
            </a:r>
            <a:r>
              <a:rPr lang="it-IT" sz="1800" dirty="0">
                <a:solidFill>
                  <a:srgbClr val="212121"/>
                </a:solidFill>
                <a:latin typeface="Times New Roman" panose="02020603050405020304" pitchFamily="18" charset="0"/>
                <a:cs typeface="Times New Roman" panose="02020603050405020304" pitchFamily="18" charset="0"/>
              </a:rPr>
              <a:t> PM, Campion D, </a:t>
            </a:r>
            <a:r>
              <a:rPr lang="it-IT" sz="1800" dirty="0" err="1">
                <a:solidFill>
                  <a:srgbClr val="212121"/>
                </a:solidFill>
                <a:latin typeface="Times New Roman" panose="02020603050405020304" pitchFamily="18" charset="0"/>
                <a:cs typeface="Times New Roman" panose="02020603050405020304" pitchFamily="18" charset="0"/>
              </a:rPr>
              <a:t>Christodoulou</a:t>
            </a:r>
            <a:r>
              <a:rPr lang="it-IT" sz="1800" dirty="0">
                <a:solidFill>
                  <a:srgbClr val="212121"/>
                </a:solidFill>
                <a:latin typeface="Times New Roman" panose="02020603050405020304" pitchFamily="18" charset="0"/>
                <a:cs typeface="Times New Roman" panose="02020603050405020304" pitchFamily="18" charset="0"/>
              </a:rPr>
              <a:t> J, </a:t>
            </a:r>
            <a:r>
              <a:rPr lang="it-IT" sz="1800" dirty="0" err="1">
                <a:solidFill>
                  <a:srgbClr val="212121"/>
                </a:solidFill>
                <a:latin typeface="Times New Roman" panose="02020603050405020304" pitchFamily="18" charset="0"/>
                <a:cs typeface="Times New Roman" panose="02020603050405020304" pitchFamily="18" charset="0"/>
              </a:rPr>
              <a:t>Dyment</a:t>
            </a:r>
            <a:r>
              <a:rPr lang="it-IT" sz="1800" dirty="0">
                <a:solidFill>
                  <a:srgbClr val="212121"/>
                </a:solidFill>
                <a:latin typeface="Times New Roman" panose="02020603050405020304" pitchFamily="18" charset="0"/>
                <a:cs typeface="Times New Roman" panose="02020603050405020304" pitchFamily="18" charset="0"/>
              </a:rPr>
              <a:t> D, </a:t>
            </a:r>
            <a:r>
              <a:rPr lang="it-IT" sz="1800" dirty="0" err="1">
                <a:solidFill>
                  <a:srgbClr val="212121"/>
                </a:solidFill>
                <a:latin typeface="Times New Roman" panose="02020603050405020304" pitchFamily="18" charset="0"/>
                <a:cs typeface="Times New Roman" panose="02020603050405020304" pitchFamily="18" charset="0"/>
              </a:rPr>
              <a:t>Esber</a:t>
            </a:r>
            <a:r>
              <a:rPr lang="it-IT" sz="1800" dirty="0">
                <a:solidFill>
                  <a:srgbClr val="212121"/>
                </a:solidFill>
                <a:latin typeface="Times New Roman" panose="02020603050405020304" pitchFamily="18" charset="0"/>
                <a:cs typeface="Times New Roman" panose="02020603050405020304" pitchFamily="18" charset="0"/>
              </a:rPr>
              <a:t> N, </a:t>
            </a:r>
            <a:r>
              <a:rPr lang="it-IT" sz="1800" dirty="0" err="1">
                <a:solidFill>
                  <a:srgbClr val="212121"/>
                </a:solidFill>
                <a:latin typeface="Times New Roman" panose="02020603050405020304" pitchFamily="18" charset="0"/>
                <a:cs typeface="Times New Roman" panose="02020603050405020304" pitchFamily="18" charset="0"/>
              </a:rPr>
              <a:t>Fahrner</a:t>
            </a:r>
            <a:r>
              <a:rPr lang="it-IT" sz="1800" dirty="0">
                <a:solidFill>
                  <a:srgbClr val="212121"/>
                </a:solidFill>
                <a:latin typeface="Times New Roman" panose="02020603050405020304" pitchFamily="18" charset="0"/>
                <a:cs typeface="Times New Roman" panose="02020603050405020304" pitchFamily="18" charset="0"/>
              </a:rPr>
              <a:t> JA, Fleming MD, </a:t>
            </a:r>
            <a:r>
              <a:rPr lang="it-IT" sz="1800" dirty="0" err="1">
                <a:solidFill>
                  <a:srgbClr val="212121"/>
                </a:solidFill>
                <a:latin typeface="Times New Roman" panose="02020603050405020304" pitchFamily="18" charset="0"/>
                <a:cs typeface="Times New Roman" panose="02020603050405020304" pitchFamily="18" charset="0"/>
              </a:rPr>
              <a:t>Genevieve</a:t>
            </a:r>
            <a:r>
              <a:rPr lang="it-IT" sz="1800" dirty="0">
                <a:solidFill>
                  <a:srgbClr val="212121"/>
                </a:solidFill>
                <a:latin typeface="Times New Roman" panose="02020603050405020304" pitchFamily="18" charset="0"/>
                <a:cs typeface="Times New Roman" panose="02020603050405020304" pitchFamily="18" charset="0"/>
              </a:rPr>
              <a:t> D, Heron D, </a:t>
            </a:r>
            <a:r>
              <a:rPr lang="it-IT" sz="1800" dirty="0" err="1">
                <a:solidFill>
                  <a:srgbClr val="212121"/>
                </a:solidFill>
                <a:latin typeface="Times New Roman" panose="02020603050405020304" pitchFamily="18" charset="0"/>
                <a:cs typeface="Times New Roman" panose="02020603050405020304" pitchFamily="18" charset="0"/>
              </a:rPr>
              <a:t>Husson</a:t>
            </a:r>
            <a:r>
              <a:rPr lang="it-IT" sz="1800" dirty="0">
                <a:solidFill>
                  <a:srgbClr val="212121"/>
                </a:solidFill>
                <a:latin typeface="Times New Roman" panose="02020603050405020304" pitchFamily="18" charset="0"/>
                <a:cs typeface="Times New Roman" panose="02020603050405020304" pitchFamily="18" charset="0"/>
              </a:rPr>
              <a:t> T, </a:t>
            </a:r>
            <a:r>
              <a:rPr lang="it-IT" sz="1800" dirty="0" err="1">
                <a:solidFill>
                  <a:srgbClr val="212121"/>
                </a:solidFill>
                <a:latin typeface="Times New Roman" panose="02020603050405020304" pitchFamily="18" charset="0"/>
                <a:cs typeface="Times New Roman" panose="02020603050405020304" pitchFamily="18" charset="0"/>
              </a:rPr>
              <a:t>Kernohan</a:t>
            </a:r>
            <a:r>
              <a:rPr lang="it-IT" sz="1800" dirty="0">
                <a:solidFill>
                  <a:srgbClr val="212121"/>
                </a:solidFill>
                <a:latin typeface="Times New Roman" panose="02020603050405020304" pitchFamily="18" charset="0"/>
                <a:cs typeface="Times New Roman" panose="02020603050405020304" pitchFamily="18" charset="0"/>
              </a:rPr>
              <a:t> KD, McNeill A, </a:t>
            </a:r>
            <a:r>
              <a:rPr lang="it-IT" sz="1800" dirty="0" err="1">
                <a:solidFill>
                  <a:srgbClr val="212121"/>
                </a:solidFill>
                <a:latin typeface="Times New Roman" panose="02020603050405020304" pitchFamily="18" charset="0"/>
                <a:cs typeface="Times New Roman" panose="02020603050405020304" pitchFamily="18" charset="0"/>
              </a:rPr>
              <a:t>Menke</a:t>
            </a:r>
            <a:r>
              <a:rPr lang="it-IT" sz="1800" dirty="0">
                <a:solidFill>
                  <a:srgbClr val="212121"/>
                </a:solidFill>
                <a:latin typeface="Times New Roman" panose="02020603050405020304" pitchFamily="18" charset="0"/>
                <a:cs typeface="Times New Roman" panose="02020603050405020304" pitchFamily="18" charset="0"/>
              </a:rPr>
              <a:t> LA, Merla G, Prontera P, </a:t>
            </a:r>
            <a:r>
              <a:rPr lang="it-IT" sz="1800" dirty="0" err="1">
                <a:solidFill>
                  <a:srgbClr val="212121"/>
                </a:solidFill>
                <a:latin typeface="Times New Roman" panose="02020603050405020304" pitchFamily="18" charset="0"/>
                <a:cs typeface="Times New Roman" panose="02020603050405020304" pitchFamily="18" charset="0"/>
              </a:rPr>
              <a:t>Rockman</a:t>
            </a:r>
            <a:r>
              <a:rPr lang="it-IT" sz="1800" dirty="0">
                <a:solidFill>
                  <a:srgbClr val="212121"/>
                </a:solidFill>
                <a:latin typeface="Times New Roman" panose="02020603050405020304" pitchFamily="18" charset="0"/>
                <a:cs typeface="Times New Roman" panose="02020603050405020304" pitchFamily="18" charset="0"/>
              </a:rPr>
              <a:t>-Greenberg C, Schwartz C, Skinner SA, Stevenson RE, Vincent M, Vitobello A, Tartaglia M, </a:t>
            </a:r>
            <a:r>
              <a:rPr lang="it-IT" sz="1800" dirty="0" err="1">
                <a:solidFill>
                  <a:srgbClr val="212121"/>
                </a:solidFill>
                <a:latin typeface="Times New Roman" panose="02020603050405020304" pitchFamily="18" charset="0"/>
                <a:cs typeface="Times New Roman" panose="02020603050405020304" pitchFamily="18" charset="0"/>
              </a:rPr>
              <a:t>Alders</a:t>
            </a:r>
            <a:r>
              <a:rPr lang="it-IT" sz="1800" dirty="0">
                <a:solidFill>
                  <a:srgbClr val="212121"/>
                </a:solidFill>
                <a:latin typeface="Times New Roman" panose="02020603050405020304" pitchFamily="18" charset="0"/>
                <a:cs typeface="Times New Roman" panose="02020603050405020304" pitchFamily="18" charset="0"/>
              </a:rPr>
              <a:t> M, </a:t>
            </a:r>
            <a:r>
              <a:rPr lang="it-IT" sz="1800" dirty="0" err="1">
                <a:solidFill>
                  <a:srgbClr val="212121"/>
                </a:solidFill>
                <a:latin typeface="Times New Roman" panose="02020603050405020304" pitchFamily="18" charset="0"/>
                <a:cs typeface="Times New Roman" panose="02020603050405020304" pitchFamily="18" charset="0"/>
              </a:rPr>
              <a:t>Tedder</a:t>
            </a:r>
            <a:r>
              <a:rPr lang="it-IT" sz="1800" dirty="0">
                <a:solidFill>
                  <a:srgbClr val="212121"/>
                </a:solidFill>
                <a:latin typeface="Times New Roman" panose="02020603050405020304" pitchFamily="18" charset="0"/>
                <a:cs typeface="Times New Roman" panose="02020603050405020304" pitchFamily="18" charset="0"/>
              </a:rPr>
              <a:t> ML, </a:t>
            </a:r>
            <a:r>
              <a:rPr lang="it-IT" sz="1800" dirty="0" err="1">
                <a:solidFill>
                  <a:srgbClr val="212121"/>
                </a:solidFill>
                <a:latin typeface="Times New Roman" panose="02020603050405020304" pitchFamily="18" charset="0"/>
                <a:cs typeface="Times New Roman" panose="02020603050405020304" pitchFamily="18" charset="0"/>
              </a:rPr>
              <a:t>Sadikovic</a:t>
            </a:r>
            <a:r>
              <a:rPr lang="it-IT" sz="1800" dirty="0">
                <a:solidFill>
                  <a:srgbClr val="212121"/>
                </a:solidFill>
                <a:latin typeface="Times New Roman" panose="02020603050405020304" pitchFamily="18" charset="0"/>
                <a:cs typeface="Times New Roman" panose="02020603050405020304" pitchFamily="18" charset="0"/>
              </a:rPr>
              <a:t> B. </a:t>
            </a:r>
            <a:r>
              <a:rPr lang="it-IT" sz="1800" dirty="0" err="1">
                <a:solidFill>
                  <a:srgbClr val="212121"/>
                </a:solidFill>
                <a:latin typeface="Times New Roman" panose="02020603050405020304" pitchFamily="18" charset="0"/>
                <a:cs typeface="Times New Roman" panose="02020603050405020304" pitchFamily="18" charset="0"/>
              </a:rPr>
              <a:t>Functional</a:t>
            </a:r>
            <a:r>
              <a:rPr lang="it-IT" sz="1800" dirty="0">
                <a:solidFill>
                  <a:srgbClr val="212121"/>
                </a:solidFill>
                <a:latin typeface="Times New Roman" panose="02020603050405020304" pitchFamily="18" charset="0"/>
                <a:cs typeface="Times New Roman" panose="02020603050405020304" pitchFamily="18" charset="0"/>
              </a:rPr>
              <a:t> </a:t>
            </a:r>
            <a:r>
              <a:rPr lang="it-IT" sz="1800" dirty="0" err="1">
                <a:solidFill>
                  <a:srgbClr val="212121"/>
                </a:solidFill>
                <a:latin typeface="Times New Roman" panose="02020603050405020304" pitchFamily="18" charset="0"/>
                <a:cs typeface="Times New Roman" panose="02020603050405020304" pitchFamily="18" charset="0"/>
              </a:rPr>
              <a:t>correlation</a:t>
            </a:r>
            <a:r>
              <a:rPr lang="it-IT" sz="1800" dirty="0">
                <a:solidFill>
                  <a:srgbClr val="212121"/>
                </a:solidFill>
                <a:latin typeface="Times New Roman" panose="02020603050405020304" pitchFamily="18" charset="0"/>
                <a:cs typeface="Times New Roman" panose="02020603050405020304" pitchFamily="18" charset="0"/>
              </a:rPr>
              <a:t> of </a:t>
            </a:r>
            <a:r>
              <a:rPr lang="it-IT" sz="1800" dirty="0" err="1">
                <a:solidFill>
                  <a:srgbClr val="212121"/>
                </a:solidFill>
                <a:latin typeface="Times New Roman" panose="02020603050405020304" pitchFamily="18" charset="0"/>
                <a:cs typeface="Times New Roman" panose="02020603050405020304" pitchFamily="18" charset="0"/>
              </a:rPr>
              <a:t>genome</a:t>
            </a:r>
            <a:r>
              <a:rPr lang="it-IT" sz="1800" dirty="0">
                <a:solidFill>
                  <a:srgbClr val="212121"/>
                </a:solidFill>
                <a:latin typeface="Times New Roman" panose="02020603050405020304" pitchFamily="18" charset="0"/>
                <a:cs typeface="Times New Roman" panose="02020603050405020304" pitchFamily="18" charset="0"/>
              </a:rPr>
              <a:t>-wide DNA </a:t>
            </a:r>
            <a:r>
              <a:rPr lang="it-IT" sz="1800" dirty="0" err="1">
                <a:solidFill>
                  <a:srgbClr val="212121"/>
                </a:solidFill>
                <a:latin typeface="Times New Roman" panose="02020603050405020304" pitchFamily="18" charset="0"/>
                <a:cs typeface="Times New Roman" panose="02020603050405020304" pitchFamily="18" charset="0"/>
              </a:rPr>
              <a:t>methylation</a:t>
            </a:r>
            <a:r>
              <a:rPr lang="it-IT" sz="1800" dirty="0">
                <a:solidFill>
                  <a:srgbClr val="212121"/>
                </a:solidFill>
                <a:latin typeface="Times New Roman" panose="02020603050405020304" pitchFamily="18" charset="0"/>
                <a:cs typeface="Times New Roman" panose="02020603050405020304" pitchFamily="18" charset="0"/>
              </a:rPr>
              <a:t> </a:t>
            </a:r>
            <a:r>
              <a:rPr lang="it-IT" sz="1800" dirty="0" err="1">
                <a:solidFill>
                  <a:srgbClr val="212121"/>
                </a:solidFill>
                <a:latin typeface="Times New Roman" panose="02020603050405020304" pitchFamily="18" charset="0"/>
                <a:cs typeface="Times New Roman" panose="02020603050405020304" pitchFamily="18" charset="0"/>
              </a:rPr>
              <a:t>profiles</a:t>
            </a:r>
            <a:r>
              <a:rPr lang="it-IT" sz="1800" dirty="0">
                <a:solidFill>
                  <a:srgbClr val="212121"/>
                </a:solidFill>
                <a:latin typeface="Times New Roman" panose="02020603050405020304" pitchFamily="18" charset="0"/>
                <a:cs typeface="Times New Roman" panose="02020603050405020304" pitchFamily="18" charset="0"/>
              </a:rPr>
              <a:t> in </a:t>
            </a:r>
            <a:r>
              <a:rPr lang="it-IT" sz="1800" dirty="0" err="1">
                <a:solidFill>
                  <a:srgbClr val="212121"/>
                </a:solidFill>
                <a:latin typeface="Times New Roman" panose="02020603050405020304" pitchFamily="18" charset="0"/>
                <a:cs typeface="Times New Roman" panose="02020603050405020304" pitchFamily="18" charset="0"/>
              </a:rPr>
              <a:t>genetic</a:t>
            </a:r>
            <a:r>
              <a:rPr lang="it-IT" sz="1800" dirty="0">
                <a:solidFill>
                  <a:srgbClr val="212121"/>
                </a:solidFill>
                <a:latin typeface="Times New Roman" panose="02020603050405020304" pitchFamily="18" charset="0"/>
                <a:cs typeface="Times New Roman" panose="02020603050405020304" pitchFamily="18" charset="0"/>
              </a:rPr>
              <a:t> </a:t>
            </a:r>
            <a:r>
              <a:rPr lang="it-IT" sz="1800" dirty="0" err="1">
                <a:solidFill>
                  <a:srgbClr val="212121"/>
                </a:solidFill>
                <a:latin typeface="Times New Roman" panose="02020603050405020304" pitchFamily="18" charset="0"/>
                <a:cs typeface="Times New Roman" panose="02020603050405020304" pitchFamily="18" charset="0"/>
              </a:rPr>
              <a:t>neurodevelopmental</a:t>
            </a:r>
            <a:r>
              <a:rPr lang="it-IT" sz="1800" dirty="0">
                <a:solidFill>
                  <a:srgbClr val="212121"/>
                </a:solidFill>
                <a:latin typeface="Times New Roman" panose="02020603050405020304" pitchFamily="18" charset="0"/>
                <a:cs typeface="Times New Roman" panose="02020603050405020304" pitchFamily="18" charset="0"/>
              </a:rPr>
              <a:t> disorders. </a:t>
            </a:r>
            <a:r>
              <a:rPr lang="it-IT" sz="1800" dirty="0" err="1">
                <a:solidFill>
                  <a:srgbClr val="212121"/>
                </a:solidFill>
                <a:latin typeface="Times New Roman" panose="02020603050405020304" pitchFamily="18" charset="0"/>
                <a:cs typeface="Times New Roman" panose="02020603050405020304" pitchFamily="18" charset="0"/>
              </a:rPr>
              <a:t>Hum</a:t>
            </a:r>
            <a:r>
              <a:rPr lang="it-IT" sz="1800" dirty="0">
                <a:solidFill>
                  <a:srgbClr val="212121"/>
                </a:solidFill>
                <a:latin typeface="Times New Roman" panose="02020603050405020304" pitchFamily="18" charset="0"/>
                <a:cs typeface="Times New Roman" panose="02020603050405020304" pitchFamily="18" charset="0"/>
              </a:rPr>
              <a:t> </a:t>
            </a:r>
            <a:r>
              <a:rPr lang="it-IT" sz="1800" dirty="0" err="1">
                <a:solidFill>
                  <a:srgbClr val="212121"/>
                </a:solidFill>
                <a:latin typeface="Times New Roman" panose="02020603050405020304" pitchFamily="18" charset="0"/>
                <a:cs typeface="Times New Roman" panose="02020603050405020304" pitchFamily="18" charset="0"/>
              </a:rPr>
              <a:t>Mutat</a:t>
            </a:r>
            <a:r>
              <a:rPr lang="it-IT" sz="1800" dirty="0">
                <a:solidFill>
                  <a:srgbClr val="212121"/>
                </a:solidFill>
                <a:latin typeface="Times New Roman" panose="02020603050405020304" pitchFamily="18" charset="0"/>
                <a:cs typeface="Times New Roman" panose="02020603050405020304" pitchFamily="18" charset="0"/>
              </a:rPr>
              <a:t>. 2022 Jul 29. </a:t>
            </a:r>
            <a:r>
              <a:rPr lang="it-IT" sz="1800" dirty="0" err="1">
                <a:solidFill>
                  <a:srgbClr val="212121"/>
                </a:solidFill>
                <a:latin typeface="Times New Roman" panose="02020603050405020304" pitchFamily="18" charset="0"/>
                <a:cs typeface="Times New Roman" panose="02020603050405020304" pitchFamily="18" charset="0"/>
              </a:rPr>
              <a:t>doi</a:t>
            </a:r>
            <a:r>
              <a:rPr lang="it-IT" sz="1800" dirty="0">
                <a:solidFill>
                  <a:srgbClr val="212121"/>
                </a:solidFill>
                <a:latin typeface="Times New Roman" panose="02020603050405020304" pitchFamily="18" charset="0"/>
                <a:cs typeface="Times New Roman" panose="02020603050405020304" pitchFamily="18" charset="0"/>
              </a:rPr>
              <a:t>: 10.1002/humu.24446. </a:t>
            </a:r>
            <a:r>
              <a:rPr lang="it-IT" sz="1800" dirty="0" err="1">
                <a:solidFill>
                  <a:srgbClr val="212121"/>
                </a:solidFill>
                <a:latin typeface="Times New Roman" panose="02020603050405020304" pitchFamily="18" charset="0"/>
                <a:cs typeface="Times New Roman" panose="02020603050405020304" pitchFamily="18" charset="0"/>
              </a:rPr>
              <a:t>Epub</a:t>
            </a:r>
            <a:r>
              <a:rPr lang="it-IT" sz="1800" dirty="0">
                <a:solidFill>
                  <a:srgbClr val="212121"/>
                </a:solidFill>
                <a:latin typeface="Times New Roman" panose="02020603050405020304" pitchFamily="18" charset="0"/>
                <a:cs typeface="Times New Roman" panose="02020603050405020304" pitchFamily="18" charset="0"/>
              </a:rPr>
              <a:t> </a:t>
            </a:r>
            <a:r>
              <a:rPr lang="it-IT" sz="1800" dirty="0" err="1">
                <a:solidFill>
                  <a:srgbClr val="212121"/>
                </a:solidFill>
                <a:latin typeface="Times New Roman" panose="02020603050405020304" pitchFamily="18" charset="0"/>
                <a:cs typeface="Times New Roman" panose="02020603050405020304" pitchFamily="18" charset="0"/>
              </a:rPr>
              <a:t>ahead</a:t>
            </a:r>
            <a:r>
              <a:rPr lang="it-IT" sz="1800" dirty="0">
                <a:solidFill>
                  <a:srgbClr val="212121"/>
                </a:solidFill>
                <a:latin typeface="Times New Roman" panose="02020603050405020304" pitchFamily="18" charset="0"/>
                <a:cs typeface="Times New Roman" panose="02020603050405020304" pitchFamily="18" charset="0"/>
              </a:rPr>
              <a:t> of </a:t>
            </a:r>
            <a:r>
              <a:rPr lang="it-IT" sz="1800" dirty="0" err="1">
                <a:solidFill>
                  <a:srgbClr val="212121"/>
                </a:solidFill>
                <a:latin typeface="Times New Roman" panose="02020603050405020304" pitchFamily="18" charset="0"/>
                <a:cs typeface="Times New Roman" panose="02020603050405020304" pitchFamily="18" charset="0"/>
              </a:rPr>
              <a:t>print</a:t>
            </a:r>
            <a:r>
              <a:rPr lang="it-IT" sz="1800" dirty="0">
                <a:solidFill>
                  <a:srgbClr val="212121"/>
                </a:solidFill>
                <a:latin typeface="Times New Roman" panose="02020603050405020304" pitchFamily="18" charset="0"/>
                <a:cs typeface="Times New Roman" panose="02020603050405020304" pitchFamily="18" charset="0"/>
              </a:rPr>
              <a:t>. PMID: 35904121</a:t>
            </a:r>
          </a:p>
          <a:p>
            <a:pPr marL="342900" lvl="0" indent="-342900">
              <a:lnSpc>
                <a:spcPct val="107000"/>
              </a:lnSpc>
              <a:spcAft>
                <a:spcPts val="800"/>
              </a:spcAft>
              <a:buClr>
                <a:srgbClr val="212121"/>
              </a:buClr>
              <a:buFont typeface="Segoe UI" panose="020B0502040204020203" pitchFamily="34" charset="0"/>
              <a:buAutoNum type="arabicPeriod"/>
            </a:pPr>
            <a:endParaRPr lang="it-IT" sz="1800" dirty="0">
              <a:solidFill>
                <a:srgbClr val="212121"/>
              </a:solidFill>
              <a:latin typeface="Times New Roman" panose="02020603050405020304" pitchFamily="18"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23648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0F7808-6E22-4649-BC1F-E1DF0AA21B1A}"/>
              </a:ext>
            </a:extLst>
          </p:cNvPr>
          <p:cNvSpPr>
            <a:spLocks noGrp="1"/>
          </p:cNvSpPr>
          <p:nvPr>
            <p:ph idx="13"/>
          </p:nvPr>
        </p:nvSpPr>
        <p:spPr>
          <a:xfrm>
            <a:off x="406400" y="685800"/>
            <a:ext cx="8026400" cy="367539"/>
          </a:xfrm>
        </p:spPr>
        <p:txBody>
          <a:bodyPr>
            <a:normAutofit fontScale="25000" lnSpcReduction="20000"/>
          </a:bodyPr>
          <a:lstStyle/>
          <a:p>
            <a:endParaRPr lang="it-IT" dirty="0" smtClean="0"/>
          </a:p>
          <a:p>
            <a:r>
              <a:rPr lang="it-IT" sz="9600" i="1" dirty="0" smtClean="0">
                <a:solidFill>
                  <a:srgbClr val="002060"/>
                </a:solidFill>
              </a:rPr>
              <a:t>Nessuna malattia è così rara da non meritare attenzione</a:t>
            </a:r>
            <a:endParaRPr lang="it-IT" sz="9600" i="1" dirty="0">
              <a:solidFill>
                <a:srgbClr val="002060"/>
              </a:solidFill>
            </a:endParaRPr>
          </a:p>
        </p:txBody>
      </p:sp>
      <p:pic>
        <p:nvPicPr>
          <p:cNvPr id="5" name="Immagine 4">
            <a:extLst>
              <a:ext uri="{FF2B5EF4-FFF2-40B4-BE49-F238E27FC236}">
                <a16:creationId xmlns:a16="http://schemas.microsoft.com/office/drawing/2014/main" id="{1F1F03E1-5B1B-4F91-A832-7443D8B2E554}"/>
              </a:ext>
            </a:extLst>
          </p:cNvPr>
          <p:cNvPicPr>
            <a:picLocks noChangeAspect="1"/>
          </p:cNvPicPr>
          <p:nvPr/>
        </p:nvPicPr>
        <p:blipFill>
          <a:blip r:embed="rId2" cstate="print"/>
          <a:stretch>
            <a:fillRect/>
          </a:stretch>
        </p:blipFill>
        <p:spPr>
          <a:xfrm>
            <a:off x="7010400" y="1604930"/>
            <a:ext cx="3217390" cy="1966183"/>
          </a:xfrm>
          <a:prstGeom prst="rect">
            <a:avLst/>
          </a:prstGeom>
        </p:spPr>
      </p:pic>
      <p:pic>
        <p:nvPicPr>
          <p:cNvPr id="8" name="Segnaposto contenuto 7">
            <a:extLst>
              <a:ext uri="{FF2B5EF4-FFF2-40B4-BE49-F238E27FC236}">
                <a16:creationId xmlns:a16="http://schemas.microsoft.com/office/drawing/2014/main" id="{EEFEE239-9702-4FF7-ACF2-DC490662AD0B}"/>
              </a:ext>
            </a:extLst>
          </p:cNvPr>
          <p:cNvPicPr>
            <a:picLocks noGrp="1" noChangeAspect="1"/>
          </p:cNvPicPr>
          <p:nvPr>
            <p:ph idx="1"/>
          </p:nvPr>
        </p:nvPicPr>
        <p:blipFill>
          <a:blip r:embed="rId3" cstate="print"/>
          <a:stretch>
            <a:fillRect/>
          </a:stretch>
        </p:blipFill>
        <p:spPr>
          <a:xfrm>
            <a:off x="7010400" y="4122704"/>
            <a:ext cx="3217390" cy="2052846"/>
          </a:xfrm>
          <a:prstGeom prst="rect">
            <a:avLst/>
          </a:prstGeom>
        </p:spPr>
      </p:pic>
      <p:pic>
        <p:nvPicPr>
          <p:cNvPr id="9" name="Immagine 8">
            <a:extLst>
              <a:ext uri="{FF2B5EF4-FFF2-40B4-BE49-F238E27FC236}">
                <a16:creationId xmlns:a16="http://schemas.microsoft.com/office/drawing/2014/main" id="{9AF135FA-35CE-4D0E-BBD4-0A6F8769F15B}"/>
              </a:ext>
            </a:extLst>
          </p:cNvPr>
          <p:cNvPicPr>
            <a:picLocks noChangeAspect="1"/>
          </p:cNvPicPr>
          <p:nvPr/>
        </p:nvPicPr>
        <p:blipFill>
          <a:blip r:embed="rId4" cstate="print"/>
          <a:stretch>
            <a:fillRect/>
          </a:stretch>
        </p:blipFill>
        <p:spPr>
          <a:xfrm>
            <a:off x="2309787" y="1643050"/>
            <a:ext cx="4197147" cy="2810480"/>
          </a:xfrm>
          <a:prstGeom prst="rect">
            <a:avLst/>
          </a:prstGeom>
        </p:spPr>
      </p:pic>
      <p:sp>
        <p:nvSpPr>
          <p:cNvPr id="6" name="Rettangolo 5"/>
          <p:cNvSpPr/>
          <p:nvPr/>
        </p:nvSpPr>
        <p:spPr>
          <a:xfrm>
            <a:off x="2095472" y="4643447"/>
            <a:ext cx="4572032" cy="2031325"/>
          </a:xfrm>
          <a:prstGeom prst="rect">
            <a:avLst/>
          </a:prstGeom>
        </p:spPr>
        <p:txBody>
          <a:bodyPr wrap="square">
            <a:spAutoFit/>
          </a:bodyPr>
          <a:lstStyle/>
          <a:p>
            <a:r>
              <a:rPr lang="it-IT" dirty="0">
                <a:solidFill>
                  <a:schemeClr val="tx2"/>
                </a:solidFill>
                <a:effectLst>
                  <a:outerShdw blurRad="38100" dist="38100" dir="2700000" algn="tl">
                    <a:srgbClr val="000000"/>
                  </a:outerShdw>
                </a:effectLst>
                <a:latin typeface="Times New Roman" pitchFamily="18" charset="0"/>
              </a:rPr>
              <a:t>…..”I nostri figli disabili, non li alleviamo perché diventino normali, ma perché siano se stessi e sempre meno dipendenti non </a:t>
            </a:r>
            <a:r>
              <a:rPr lang="it-IT" dirty="0" smtClean="0">
                <a:solidFill>
                  <a:schemeClr val="tx2"/>
                </a:solidFill>
                <a:effectLst>
                  <a:outerShdw blurRad="38100" dist="38100" dir="2700000" algn="tl">
                    <a:srgbClr val="000000"/>
                  </a:outerShdw>
                </a:effectLst>
                <a:latin typeface="Times New Roman" pitchFamily="18" charset="0"/>
              </a:rPr>
              <a:t>solo dalla </a:t>
            </a:r>
            <a:r>
              <a:rPr lang="it-IT" dirty="0">
                <a:solidFill>
                  <a:schemeClr val="tx2"/>
                </a:solidFill>
                <a:effectLst>
                  <a:outerShdw blurRad="38100" dist="38100" dir="2700000" algn="tl">
                    <a:srgbClr val="000000"/>
                  </a:outerShdw>
                </a:effectLst>
                <a:latin typeface="Times New Roman" pitchFamily="18" charset="0"/>
              </a:rPr>
              <a:t>propria disabilità, ma dai pregiudizi e dall’ignoranza degli altri”</a:t>
            </a:r>
          </a:p>
          <a:p>
            <a:endParaRPr lang="it-IT" dirty="0">
              <a:solidFill>
                <a:schemeClr val="tx2"/>
              </a:solidFill>
              <a:effectLst>
                <a:outerShdw blurRad="38100" dist="38100" dir="2700000" algn="tl">
                  <a:srgbClr val="000000"/>
                </a:outerShdw>
              </a:effectLst>
              <a:latin typeface="Times New Roman" pitchFamily="18" charset="0"/>
            </a:endParaRPr>
          </a:p>
          <a:p>
            <a:r>
              <a:rPr lang="it-IT" dirty="0">
                <a:solidFill>
                  <a:schemeClr val="tx2"/>
                </a:solidFill>
                <a:effectLst>
                  <a:outerShdw blurRad="38100" dist="38100" dir="2700000" algn="tl">
                    <a:srgbClr val="000000"/>
                  </a:outerShdw>
                </a:effectLst>
                <a:latin typeface="Times New Roman" pitchFamily="18" charset="0"/>
              </a:rPr>
              <a:t>                                  </a:t>
            </a:r>
            <a:r>
              <a:rPr lang="it-IT" sz="1400" dirty="0">
                <a:solidFill>
                  <a:schemeClr val="tx2"/>
                </a:solidFill>
                <a:effectLst>
                  <a:outerShdw blurRad="38100" dist="38100" dir="2700000" algn="tl">
                    <a:srgbClr val="000000"/>
                  </a:outerShdw>
                </a:effectLst>
                <a:latin typeface="Times New Roman" pitchFamily="18" charset="0"/>
              </a:rPr>
              <a:t>la mamma di un bimbo Down</a:t>
            </a:r>
            <a:r>
              <a:rPr lang="it-IT" sz="1400" dirty="0">
                <a:latin typeface="Times New Roman" pitchFamily="18" charset="0"/>
              </a:rPr>
              <a:t>      </a:t>
            </a:r>
          </a:p>
        </p:txBody>
      </p:sp>
    </p:spTree>
    <p:extLst>
      <p:ext uri="{BB962C8B-B14F-4D97-AF65-F5344CB8AC3E}">
        <p14:creationId xmlns:p14="http://schemas.microsoft.com/office/powerpoint/2010/main" val="1602056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ttangolo 2"/>
          <p:cNvSpPr>
            <a:spLocks noChangeArrowheads="1"/>
          </p:cNvSpPr>
          <p:nvPr/>
        </p:nvSpPr>
        <p:spPr bwMode="auto">
          <a:xfrm>
            <a:off x="1524000" y="1557339"/>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it-IT" altLang="it-IT" sz="1400" b="1" dirty="0">
                <a:solidFill>
                  <a:srgbClr val="002060"/>
                </a:solidFill>
                <a:latin typeface="Times New Roman" panose="02020603050405020304" pitchFamily="18" charset="0"/>
                <a:cs typeface="Times New Roman" panose="02020603050405020304" pitchFamily="18" charset="0"/>
              </a:rPr>
              <a:t>UNIVERSITA’ DEGLI STUDI DI PALERMO</a:t>
            </a:r>
          </a:p>
          <a:p>
            <a:pPr algn="ctr" eaLnBrk="1" hangingPunct="1"/>
            <a:r>
              <a:rPr lang="it-IT" altLang="it-IT" sz="1400" b="1" dirty="0">
                <a:solidFill>
                  <a:srgbClr val="002060"/>
                </a:solidFill>
                <a:latin typeface="Times New Roman" panose="02020603050405020304" pitchFamily="18" charset="0"/>
                <a:cs typeface="Times New Roman" panose="02020603050405020304" pitchFamily="18" charset="0"/>
              </a:rPr>
              <a:t>SCUOLA DI MEDICINA E CHIRURGIA</a:t>
            </a:r>
          </a:p>
          <a:p>
            <a:pPr algn="ctr" eaLnBrk="1" hangingPunct="1"/>
            <a:r>
              <a:rPr lang="it-IT" altLang="it-IT" sz="1400" b="1" i="1" dirty="0">
                <a:solidFill>
                  <a:srgbClr val="002060"/>
                </a:solidFill>
              </a:rPr>
              <a:t>Dipartimento di Promozione della Salute, Materno-Infantile, di Medicina Interna e Specialistica di Eccellenza “G. D'Alessandro</a:t>
            </a:r>
            <a:endParaRPr lang="it-IT" altLang="it-IT" sz="1400" b="1" i="1" dirty="0">
              <a:solidFill>
                <a:srgbClr val="002060"/>
              </a:solidFill>
              <a:latin typeface="Times New Roman" panose="02020603050405020304" pitchFamily="18" charset="0"/>
              <a:cs typeface="Times New Roman" panose="02020603050405020304" pitchFamily="18" charset="0"/>
            </a:endParaRPr>
          </a:p>
          <a:p>
            <a:pPr algn="ctr" eaLnBrk="1" hangingPunct="1"/>
            <a:endParaRPr lang="it-IT" altLang="it-IT" sz="1400" dirty="0">
              <a:latin typeface="Times New Roman" panose="02020603050405020304" pitchFamily="18" charset="0"/>
              <a:cs typeface="Times New Roman" panose="02020603050405020304" pitchFamily="18" charset="0"/>
            </a:endParaRPr>
          </a:p>
          <a:p>
            <a:pPr algn="ctr" eaLnBrk="1" hangingPunct="1"/>
            <a:r>
              <a:rPr lang="it-IT" altLang="it-IT" sz="1400" dirty="0">
                <a:latin typeface="Times New Roman" panose="02020603050405020304" pitchFamily="18" charset="0"/>
                <a:cs typeface="Times New Roman" panose="02020603050405020304" pitchFamily="18" charset="0"/>
              </a:rPr>
              <a:t> </a:t>
            </a:r>
          </a:p>
        </p:txBody>
      </p:sp>
      <p:sp>
        <p:nvSpPr>
          <p:cNvPr id="9220" name="CasellaDiTesto 4"/>
          <p:cNvSpPr txBox="1">
            <a:spLocks noChangeArrowheads="1"/>
          </p:cNvSpPr>
          <p:nvPr/>
        </p:nvSpPr>
        <p:spPr bwMode="auto">
          <a:xfrm>
            <a:off x="1644242" y="2333396"/>
            <a:ext cx="86573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it-IT" altLang="it-IT" sz="1400" b="1" i="1" dirty="0">
                <a:solidFill>
                  <a:srgbClr val="002060"/>
                </a:solidFill>
                <a:latin typeface="Times New Roman" panose="02020603050405020304" pitchFamily="18" charset="0"/>
                <a:cs typeface="Times New Roman" panose="02020603050405020304" pitchFamily="18" charset="0"/>
              </a:rPr>
              <a:t>U.O.C. Genetica Medica Centro di Riferimento Regionale Malformazioni congenite, sindromi genetiche e </a:t>
            </a:r>
            <a:r>
              <a:rPr lang="it-IT" altLang="it-IT" sz="1400" b="1" i="1" dirty="0" err="1">
                <a:solidFill>
                  <a:srgbClr val="002060"/>
                </a:solidFill>
                <a:latin typeface="Times New Roman" panose="02020603050405020304" pitchFamily="18" charset="0"/>
                <a:cs typeface="Times New Roman" panose="02020603050405020304" pitchFamily="18" charset="0"/>
              </a:rPr>
              <a:t>cromosomopatie</a:t>
            </a:r>
            <a:endParaRPr lang="it-IT" altLang="it-IT" sz="1400" b="1" i="1" dirty="0">
              <a:solidFill>
                <a:srgbClr val="002060"/>
              </a:solidFill>
              <a:latin typeface="Times New Roman" panose="02020603050405020304" pitchFamily="18" charset="0"/>
              <a:cs typeface="Times New Roman" panose="02020603050405020304" pitchFamily="18" charset="0"/>
            </a:endParaRPr>
          </a:p>
          <a:p>
            <a:pPr algn="ctr"/>
            <a:r>
              <a:rPr lang="it-IT" altLang="it-IT" sz="1400" b="1" i="1" dirty="0">
                <a:solidFill>
                  <a:srgbClr val="002060"/>
                </a:solidFill>
                <a:latin typeface="Times New Roman" panose="02020603050405020304" pitchFamily="18" charset="0"/>
                <a:cs typeface="Times New Roman" panose="02020603050405020304" pitchFamily="18" charset="0"/>
              </a:rPr>
              <a:t>Università degli Studi di Palermo</a:t>
            </a:r>
          </a:p>
          <a:p>
            <a:pPr algn="ctr"/>
            <a:r>
              <a:rPr lang="it-IT" altLang="it-IT" sz="1400" b="1" i="1" dirty="0">
                <a:solidFill>
                  <a:srgbClr val="002060"/>
                </a:solidFill>
                <a:latin typeface="Times New Roman" panose="02020603050405020304" pitchFamily="18" charset="0"/>
                <a:cs typeface="Times New Roman" panose="02020603050405020304" pitchFamily="18" charset="0"/>
              </a:rPr>
              <a:t>AOOR Villa Sofia-Cervello  Palermo</a:t>
            </a:r>
          </a:p>
          <a:p>
            <a:pPr algn="ctr"/>
            <a:endParaRPr lang="it-IT" altLang="it-IT" sz="1400" b="1" i="1" dirty="0">
              <a:solidFill>
                <a:srgbClr val="002060"/>
              </a:solidFill>
              <a:latin typeface="Times New Roman" panose="02020603050405020304" pitchFamily="18" charset="0"/>
              <a:cs typeface="Times New Roman" panose="02020603050405020304" pitchFamily="18" charset="0"/>
            </a:endParaRPr>
          </a:p>
          <a:p>
            <a:r>
              <a:rPr lang="it-IT" altLang="it-IT" sz="2000" b="1" dirty="0">
                <a:solidFill>
                  <a:srgbClr val="002060"/>
                </a:solidFill>
              </a:rPr>
              <a:t>	</a:t>
            </a:r>
            <a:endParaRPr lang="it-IT" altLang="it-IT" sz="2400" b="1" i="1" dirty="0">
              <a:solidFill>
                <a:srgbClr val="002060"/>
              </a:solidFill>
              <a:latin typeface="Times New Roman" panose="02020603050405020304" pitchFamily="18" charset="0"/>
              <a:cs typeface="Times New Roman" panose="02020603050405020304" pitchFamily="18" charset="0"/>
            </a:endParaRPr>
          </a:p>
        </p:txBody>
      </p:sp>
      <p:pic>
        <p:nvPicPr>
          <p:cNvPr id="9221" name="Immagin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1527" y="597465"/>
            <a:ext cx="1504604" cy="77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6FB49635-094D-E448-6396-C6D84193C45E}"/>
              </a:ext>
            </a:extLst>
          </p:cNvPr>
          <p:cNvPicPr>
            <a:picLocks noChangeAspect="1"/>
          </p:cNvPicPr>
          <p:nvPr/>
        </p:nvPicPr>
        <p:blipFill>
          <a:blip r:embed="rId4"/>
          <a:stretch>
            <a:fillRect/>
          </a:stretch>
        </p:blipFill>
        <p:spPr>
          <a:xfrm>
            <a:off x="5281613" y="193782"/>
            <a:ext cx="1628775" cy="1266825"/>
          </a:xfrm>
          <a:prstGeom prst="rect">
            <a:avLst/>
          </a:prstGeom>
        </p:spPr>
      </p:pic>
      <p:sp>
        <p:nvSpPr>
          <p:cNvPr id="2" name="CasellaDiTesto 4">
            <a:extLst>
              <a:ext uri="{FF2B5EF4-FFF2-40B4-BE49-F238E27FC236}">
                <a16:creationId xmlns:a16="http://schemas.microsoft.com/office/drawing/2014/main" id="{8D0C33DC-41DB-77E2-33F4-0E5474449C83}"/>
              </a:ext>
            </a:extLst>
          </p:cNvPr>
          <p:cNvSpPr txBox="1">
            <a:spLocks noChangeArrowheads="1"/>
          </p:cNvSpPr>
          <p:nvPr/>
        </p:nvSpPr>
        <p:spPr bwMode="auto">
          <a:xfrm>
            <a:off x="517419" y="3649211"/>
            <a:ext cx="683133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it-IT" altLang="it-IT" sz="1400" b="1" i="1" dirty="0">
                <a:solidFill>
                  <a:srgbClr val="002060"/>
                </a:solidFill>
                <a:latin typeface="Times New Roman" panose="02020603050405020304" pitchFamily="18" charset="0"/>
                <a:cs typeface="Times New Roman" panose="02020603050405020304" pitchFamily="18" charset="0"/>
              </a:rPr>
              <a:t>Pazienti con malattia rara diagnosticati  e presi in carico: </a:t>
            </a:r>
            <a:r>
              <a:rPr lang="it-IT" altLang="it-IT" sz="1400" b="1" i="1" dirty="0" smtClean="0">
                <a:solidFill>
                  <a:srgbClr val="002060"/>
                </a:solidFill>
                <a:latin typeface="Times New Roman" panose="02020603050405020304" pitchFamily="18" charset="0"/>
                <a:cs typeface="Times New Roman" panose="02020603050405020304" pitchFamily="18" charset="0"/>
              </a:rPr>
              <a:t>1507 </a:t>
            </a:r>
            <a:r>
              <a:rPr lang="it-IT" altLang="it-IT" sz="1400" b="1" i="1" dirty="0">
                <a:solidFill>
                  <a:srgbClr val="002060"/>
                </a:solidFill>
                <a:latin typeface="Times New Roman" panose="02020603050405020304" pitchFamily="18" charset="0"/>
                <a:cs typeface="Times New Roman" panose="02020603050405020304" pitchFamily="18" charset="0"/>
              </a:rPr>
              <a:t>(dati registro Regionale Malattie Rare relativi a </a:t>
            </a:r>
            <a:r>
              <a:rPr lang="it-IT" altLang="it-IT" sz="1400" b="1" i="1" dirty="0" smtClean="0">
                <a:solidFill>
                  <a:srgbClr val="002060"/>
                </a:solidFill>
                <a:latin typeface="Times New Roman" panose="02020603050405020304" pitchFamily="18" charset="0"/>
                <a:cs typeface="Times New Roman" panose="02020603050405020304" pitchFamily="18" charset="0"/>
              </a:rPr>
              <a:t>giugno 2022) </a:t>
            </a:r>
            <a:endParaRPr lang="it-IT" altLang="it-IT" sz="1400" b="1" i="1" dirty="0">
              <a:solidFill>
                <a:srgbClr val="002060"/>
              </a:solidFill>
              <a:latin typeface="Times New Roman" panose="02020603050405020304" pitchFamily="18" charset="0"/>
              <a:cs typeface="Times New Roman" panose="02020603050405020304" pitchFamily="18" charset="0"/>
            </a:endParaRPr>
          </a:p>
          <a:p>
            <a:endParaRPr lang="it-IT" altLang="it-IT" sz="1400" b="1" i="1" dirty="0">
              <a:solidFill>
                <a:srgbClr val="002060"/>
              </a:solidFill>
              <a:latin typeface="Times New Roman" panose="02020603050405020304" pitchFamily="18" charset="0"/>
              <a:cs typeface="Times New Roman" panose="02020603050405020304" pitchFamily="18" charset="0"/>
            </a:endParaRPr>
          </a:p>
          <a:p>
            <a:r>
              <a:rPr lang="it-IT" altLang="it-IT" sz="1400" b="1" dirty="0">
                <a:solidFill>
                  <a:srgbClr val="002060"/>
                </a:solidFill>
              </a:rPr>
              <a:t>Oltre 3.000 consulenze genetiche/anno</a:t>
            </a:r>
          </a:p>
          <a:p>
            <a:endParaRPr lang="it-IT" altLang="it-IT" sz="1400" b="1" i="1" dirty="0">
              <a:solidFill>
                <a:srgbClr val="002060"/>
              </a:solidFill>
              <a:latin typeface="Times New Roman" panose="02020603050405020304" pitchFamily="18" charset="0"/>
              <a:cs typeface="Times New Roman" panose="02020603050405020304" pitchFamily="18" charset="0"/>
            </a:endParaRPr>
          </a:p>
          <a:p>
            <a:r>
              <a:rPr lang="it-IT" altLang="it-IT" sz="1400" b="1" dirty="0">
                <a:solidFill>
                  <a:srgbClr val="002060"/>
                </a:solidFill>
              </a:rPr>
              <a:t>Area clinica: consulenze genetiche </a:t>
            </a:r>
            <a:r>
              <a:rPr lang="it-IT" altLang="it-IT" sz="1400" b="1" dirty="0" err="1">
                <a:solidFill>
                  <a:srgbClr val="002060"/>
                </a:solidFill>
              </a:rPr>
              <a:t>preconcezionali</a:t>
            </a:r>
            <a:r>
              <a:rPr lang="it-IT" altLang="it-IT" sz="1400" b="1" dirty="0">
                <a:solidFill>
                  <a:srgbClr val="002060"/>
                </a:solidFill>
              </a:rPr>
              <a:t>, </a:t>
            </a:r>
            <a:r>
              <a:rPr lang="it-IT" altLang="it-IT" sz="1400" b="1" dirty="0" smtClean="0">
                <a:solidFill>
                  <a:srgbClr val="002060"/>
                </a:solidFill>
              </a:rPr>
              <a:t>prenatali,  post-natali e oncogenetiche</a:t>
            </a:r>
            <a:endParaRPr lang="it-IT" altLang="it-IT" sz="1400" b="1" dirty="0">
              <a:solidFill>
                <a:srgbClr val="002060"/>
              </a:solidFill>
            </a:endParaRPr>
          </a:p>
          <a:p>
            <a:endParaRPr lang="it-IT" altLang="it-IT" sz="1400" b="1" dirty="0">
              <a:solidFill>
                <a:srgbClr val="002060"/>
              </a:solidFill>
            </a:endParaRPr>
          </a:p>
          <a:p>
            <a:r>
              <a:rPr lang="it-IT" altLang="it-IT" sz="1400" b="1" dirty="0">
                <a:solidFill>
                  <a:srgbClr val="002060"/>
                </a:solidFill>
              </a:rPr>
              <a:t>Area  di Laboratorio:  analisi molecolari, NGS  </a:t>
            </a:r>
          </a:p>
          <a:p>
            <a:r>
              <a:rPr lang="it-IT" altLang="it-IT" sz="1400" b="1" dirty="0">
                <a:solidFill>
                  <a:srgbClr val="002060"/>
                </a:solidFill>
              </a:rPr>
              <a:t> </a:t>
            </a:r>
          </a:p>
          <a:p>
            <a:r>
              <a:rPr lang="it-IT" altLang="it-IT" sz="1400" b="1" dirty="0">
                <a:solidFill>
                  <a:srgbClr val="002060"/>
                </a:solidFill>
              </a:rPr>
              <a:t> Area di expertise:  </a:t>
            </a:r>
          </a:p>
          <a:p>
            <a:pPr marL="285750" indent="-285750">
              <a:buFontTx/>
              <a:buChar char="-"/>
            </a:pPr>
            <a:r>
              <a:rPr lang="it-IT" altLang="it-IT" sz="1400" b="1" dirty="0">
                <a:solidFill>
                  <a:srgbClr val="002060"/>
                </a:solidFill>
              </a:rPr>
              <a:t>diagnosi prenatale in gravidanze a rischio</a:t>
            </a:r>
          </a:p>
          <a:p>
            <a:pPr marL="285750" indent="-285750">
              <a:buFontTx/>
              <a:buChar char="-"/>
            </a:pPr>
            <a:r>
              <a:rPr lang="it-IT" altLang="it-IT" sz="1400" b="1" dirty="0">
                <a:solidFill>
                  <a:srgbClr val="002060"/>
                </a:solidFill>
              </a:rPr>
              <a:t>malformazioni congenite, sindromi genetiche e </a:t>
            </a:r>
            <a:r>
              <a:rPr lang="it-IT" altLang="it-IT" sz="1400" b="1" dirty="0" err="1">
                <a:solidFill>
                  <a:srgbClr val="002060"/>
                </a:solidFill>
              </a:rPr>
              <a:t>cromosomopatie</a:t>
            </a:r>
            <a:r>
              <a:rPr lang="it-IT" altLang="it-IT" sz="1400" b="1" dirty="0">
                <a:solidFill>
                  <a:srgbClr val="002060"/>
                </a:solidFill>
              </a:rPr>
              <a:t> </a:t>
            </a:r>
            <a:endParaRPr lang="it-IT" altLang="it-IT" sz="2400" b="1" i="1" dirty="0">
              <a:solidFill>
                <a:srgbClr val="002060"/>
              </a:solidFill>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FF9B7A1D-7257-C0AA-1B81-FF082221BD10}"/>
              </a:ext>
            </a:extLst>
          </p:cNvPr>
          <p:cNvSpPr txBox="1">
            <a:spLocks noChangeArrowheads="1"/>
          </p:cNvSpPr>
          <p:nvPr/>
        </p:nvSpPr>
        <p:spPr bwMode="auto">
          <a:xfrm>
            <a:off x="7592037" y="3457661"/>
            <a:ext cx="41525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it-IT" altLang="it-IT" sz="1600" b="1" i="1" dirty="0">
                <a:solidFill>
                  <a:srgbClr val="002060"/>
                </a:solidFill>
                <a:latin typeface="Times New Roman" panose="02020603050405020304" pitchFamily="18" charset="0"/>
                <a:cs typeface="Times New Roman" panose="02020603050405020304" pitchFamily="18" charset="0"/>
              </a:rPr>
              <a:t>Sindromi più frequenti:</a:t>
            </a:r>
          </a:p>
          <a:p>
            <a:pPr marL="285750" indent="-285750">
              <a:buFontTx/>
              <a:buChar char="-"/>
            </a:pPr>
            <a:r>
              <a:rPr lang="it-IT" altLang="it-IT" sz="1600" i="1" dirty="0">
                <a:solidFill>
                  <a:srgbClr val="002060"/>
                </a:solidFill>
                <a:latin typeface="Times New Roman" panose="02020603050405020304" pitchFamily="18" charset="0"/>
                <a:cs typeface="Times New Roman" panose="02020603050405020304" pitchFamily="18" charset="0"/>
              </a:rPr>
              <a:t>Neurofibromatosi </a:t>
            </a:r>
            <a:r>
              <a:rPr lang="it-IT" altLang="it-IT" sz="1600" i="1" dirty="0" smtClean="0">
                <a:solidFill>
                  <a:srgbClr val="002060"/>
                </a:solidFill>
                <a:latin typeface="Times New Roman" panose="02020603050405020304" pitchFamily="18" charset="0"/>
                <a:cs typeface="Times New Roman" panose="02020603050405020304" pitchFamily="18" charset="0"/>
              </a:rPr>
              <a:t>(147 </a:t>
            </a:r>
            <a:r>
              <a:rPr lang="it-IT" altLang="it-IT" sz="1600" i="1" dirty="0">
                <a:solidFill>
                  <a:srgbClr val="002060"/>
                </a:solidFill>
                <a:latin typeface="Times New Roman" panose="02020603050405020304" pitchFamily="18" charset="0"/>
                <a:cs typeface="Times New Roman" panose="02020603050405020304" pitchFamily="18" charset="0"/>
              </a:rPr>
              <a:t>pazienti)</a:t>
            </a:r>
          </a:p>
          <a:p>
            <a:pPr marL="285750" indent="-285750">
              <a:buFontTx/>
              <a:buChar char="-"/>
            </a:pPr>
            <a:r>
              <a:rPr lang="it-IT" altLang="it-IT" sz="1600" i="1" dirty="0">
                <a:solidFill>
                  <a:srgbClr val="002060"/>
                </a:solidFill>
                <a:latin typeface="Times New Roman" panose="02020603050405020304" pitchFamily="18" charset="0"/>
                <a:cs typeface="Times New Roman" panose="02020603050405020304" pitchFamily="18" charset="0"/>
              </a:rPr>
              <a:t>Sindromi da delezione/duplicazione genomica </a:t>
            </a:r>
            <a:r>
              <a:rPr lang="it-IT" altLang="it-IT" sz="1600" i="1" dirty="0" smtClean="0">
                <a:solidFill>
                  <a:srgbClr val="002060"/>
                </a:solidFill>
                <a:latin typeface="Times New Roman" panose="02020603050405020304" pitchFamily="18" charset="0"/>
                <a:cs typeface="Times New Roman" panose="02020603050405020304" pitchFamily="18" charset="0"/>
              </a:rPr>
              <a:t>(338 </a:t>
            </a:r>
            <a:r>
              <a:rPr lang="it-IT" altLang="it-IT" sz="1600" i="1" dirty="0">
                <a:solidFill>
                  <a:srgbClr val="002060"/>
                </a:solidFill>
                <a:latin typeface="Times New Roman" panose="02020603050405020304" pitchFamily="18" charset="0"/>
                <a:cs typeface="Times New Roman" panose="02020603050405020304" pitchFamily="18" charset="0"/>
              </a:rPr>
              <a:t>pazienti)</a:t>
            </a:r>
          </a:p>
          <a:p>
            <a:pPr marL="285750" indent="-285750">
              <a:buFontTx/>
              <a:buChar char="-"/>
            </a:pPr>
            <a:r>
              <a:rPr lang="it-IT" altLang="it-IT" sz="1600" i="1" dirty="0">
                <a:solidFill>
                  <a:srgbClr val="002060"/>
                </a:solidFill>
                <a:latin typeface="Times New Roman" panose="02020603050405020304" pitchFamily="18" charset="0"/>
                <a:cs typeface="Times New Roman" panose="02020603050405020304" pitchFamily="18" charset="0"/>
              </a:rPr>
              <a:t>……..</a:t>
            </a:r>
          </a:p>
          <a:p>
            <a:r>
              <a:rPr lang="it-IT" altLang="it-IT" sz="1600" b="1" i="1" dirty="0">
                <a:solidFill>
                  <a:srgbClr val="002060"/>
                </a:solidFill>
                <a:latin typeface="Times New Roman" panose="02020603050405020304" pitchFamily="18" charset="0"/>
                <a:cs typeface="Times New Roman" panose="02020603050405020304" pitchFamily="18" charset="0"/>
              </a:rPr>
              <a:t>Alcuni esempi di patologie «ultra-rare»</a:t>
            </a:r>
          </a:p>
          <a:p>
            <a:pPr marL="285750" indent="-285750">
              <a:buFontTx/>
              <a:buChar char="-"/>
            </a:pPr>
            <a:r>
              <a:rPr lang="it-IT" sz="1600" i="1" dirty="0">
                <a:solidFill>
                  <a:srgbClr val="002060"/>
                </a:solidFill>
                <a:latin typeface="Times New Roman" panose="02020603050405020304" pitchFamily="18" charset="0"/>
                <a:cs typeface="Times New Roman" panose="02020603050405020304" pitchFamily="18" charset="0"/>
              </a:rPr>
              <a:t>Sindrome di </a:t>
            </a:r>
            <a:r>
              <a:rPr lang="it-IT" sz="1600" i="1" dirty="0" err="1">
                <a:solidFill>
                  <a:srgbClr val="002060"/>
                </a:solidFill>
                <a:latin typeface="Times New Roman" panose="02020603050405020304" pitchFamily="18" charset="0"/>
                <a:cs typeface="Times New Roman" panose="02020603050405020304" pitchFamily="18" charset="0"/>
              </a:rPr>
              <a:t>Floating</a:t>
            </a:r>
            <a:r>
              <a:rPr lang="it-IT" sz="1600" i="1" dirty="0">
                <a:solidFill>
                  <a:srgbClr val="002060"/>
                </a:solidFill>
                <a:latin typeface="Times New Roman" panose="02020603050405020304" pitchFamily="18" charset="0"/>
                <a:cs typeface="Times New Roman" panose="02020603050405020304" pitchFamily="18" charset="0"/>
              </a:rPr>
              <a:t> Harbor</a:t>
            </a:r>
          </a:p>
          <a:p>
            <a:pPr marL="285750" indent="-285750">
              <a:buFontTx/>
              <a:buChar char="-"/>
            </a:pPr>
            <a:r>
              <a:rPr lang="it-IT" sz="1600" i="1" dirty="0">
                <a:solidFill>
                  <a:srgbClr val="002060"/>
                </a:solidFill>
                <a:latin typeface="Times New Roman" panose="02020603050405020304" pitchFamily="18" charset="0"/>
                <a:cs typeface="Times New Roman" panose="02020603050405020304" pitchFamily="18" charset="0"/>
              </a:rPr>
              <a:t>Sindrome di </a:t>
            </a:r>
            <a:r>
              <a:rPr lang="it-IT" sz="1600" i="1" dirty="0" err="1">
                <a:solidFill>
                  <a:srgbClr val="002060"/>
                </a:solidFill>
                <a:latin typeface="Times New Roman" panose="02020603050405020304" pitchFamily="18" charset="0"/>
                <a:cs typeface="Times New Roman" panose="02020603050405020304" pitchFamily="18" charset="0"/>
              </a:rPr>
              <a:t>Renpenning</a:t>
            </a:r>
            <a:endParaRPr lang="it-IT" sz="1600" i="1" dirty="0">
              <a:solidFill>
                <a:srgbClr val="002060"/>
              </a:solidFill>
              <a:latin typeface="Times New Roman" panose="02020603050405020304" pitchFamily="18" charset="0"/>
              <a:cs typeface="Times New Roman" panose="02020603050405020304" pitchFamily="18" charset="0"/>
            </a:endParaRPr>
          </a:p>
          <a:p>
            <a:pPr marL="285750" indent="-285750">
              <a:buFontTx/>
              <a:buChar char="-"/>
            </a:pPr>
            <a:r>
              <a:rPr lang="it-IT" altLang="it-IT" sz="1600" i="1" dirty="0">
                <a:solidFill>
                  <a:srgbClr val="002060"/>
                </a:solidFill>
                <a:latin typeface="Times New Roman" panose="02020603050405020304" pitchFamily="18" charset="0"/>
                <a:cs typeface="Times New Roman" panose="02020603050405020304" pitchFamily="18" charset="0"/>
              </a:rPr>
              <a:t>Sindrome da variante gene MED23 </a:t>
            </a:r>
          </a:p>
          <a:p>
            <a:pPr marL="285750" indent="-285750">
              <a:buFontTx/>
              <a:buChar char="-"/>
            </a:pPr>
            <a:r>
              <a:rPr lang="it-IT" altLang="it-IT" sz="1600" i="1" dirty="0">
                <a:solidFill>
                  <a:srgbClr val="002060"/>
                </a:solidFill>
                <a:latin typeface="Times New Roman" panose="02020603050405020304" pitchFamily="18" charset="0"/>
                <a:cs typeface="Times New Roman" panose="02020603050405020304" pitchFamily="18" charset="0"/>
              </a:rPr>
              <a:t>Sindrome da variante gene NONO</a:t>
            </a:r>
          </a:p>
          <a:p>
            <a:pPr marL="285750" indent="-285750">
              <a:buFontTx/>
              <a:buChar char="-"/>
            </a:pPr>
            <a:r>
              <a:rPr lang="de-DE" sz="1600" i="1" dirty="0" err="1">
                <a:solidFill>
                  <a:srgbClr val="002060"/>
                </a:solidFill>
                <a:latin typeface="Times New Roman" panose="02020603050405020304" pitchFamily="18" charset="0"/>
                <a:cs typeface="Times New Roman" panose="02020603050405020304" pitchFamily="18" charset="0"/>
              </a:rPr>
              <a:t>sindrome</a:t>
            </a:r>
            <a:r>
              <a:rPr lang="de-DE" sz="1600" i="1" dirty="0">
                <a:solidFill>
                  <a:srgbClr val="002060"/>
                </a:solidFill>
                <a:latin typeface="Times New Roman" panose="02020603050405020304" pitchFamily="18" charset="0"/>
                <a:cs typeface="Times New Roman" panose="02020603050405020304" pitchFamily="18" charset="0"/>
              </a:rPr>
              <a:t> di Hao-</a:t>
            </a:r>
            <a:r>
              <a:rPr lang="de-DE" sz="1600" i="1" dirty="0" err="1">
                <a:solidFill>
                  <a:srgbClr val="002060"/>
                </a:solidFill>
                <a:latin typeface="Times New Roman" panose="02020603050405020304" pitchFamily="18" charset="0"/>
                <a:cs typeface="Times New Roman" panose="02020603050405020304" pitchFamily="18" charset="0"/>
              </a:rPr>
              <a:t>Fountain</a:t>
            </a:r>
            <a:endParaRPr lang="de-DE" sz="1600" i="1" dirty="0">
              <a:solidFill>
                <a:srgbClr val="002060"/>
              </a:solidFill>
              <a:latin typeface="Times New Roman" panose="02020603050405020304" pitchFamily="18" charset="0"/>
              <a:cs typeface="Times New Roman" panose="02020603050405020304" pitchFamily="18" charset="0"/>
            </a:endParaRPr>
          </a:p>
          <a:p>
            <a:pPr marL="285750" indent="-285750">
              <a:buFontTx/>
              <a:buChar char="-"/>
            </a:pPr>
            <a:r>
              <a:rPr lang="de-DE" sz="1600" i="1" dirty="0" err="1">
                <a:solidFill>
                  <a:srgbClr val="002060"/>
                </a:solidFill>
                <a:latin typeface="Times New Roman" panose="02020603050405020304" pitchFamily="18" charset="0"/>
                <a:cs typeface="Times New Roman" panose="02020603050405020304" pitchFamily="18" charset="0"/>
              </a:rPr>
              <a:t>Sindrome</a:t>
            </a:r>
            <a:r>
              <a:rPr lang="de-DE" sz="1600" i="1" dirty="0">
                <a:solidFill>
                  <a:srgbClr val="002060"/>
                </a:solidFill>
                <a:latin typeface="Times New Roman" panose="02020603050405020304" pitchFamily="18" charset="0"/>
                <a:cs typeface="Times New Roman" panose="02020603050405020304" pitchFamily="18" charset="0"/>
              </a:rPr>
              <a:t> di Tatton-Brown-Rahman </a:t>
            </a:r>
          </a:p>
          <a:p>
            <a:pPr marL="285750" indent="-285750">
              <a:buFontTx/>
              <a:buChar char="-"/>
            </a:pPr>
            <a:r>
              <a:rPr lang="de-DE" altLang="it-IT" sz="1600" i="1" dirty="0">
                <a:solidFill>
                  <a:srgbClr val="002060"/>
                </a:solidFill>
                <a:latin typeface="Times New Roman" panose="02020603050405020304" pitchFamily="18" charset="0"/>
                <a:cs typeface="Times New Roman" panose="02020603050405020304" pitchFamily="18" charset="0"/>
              </a:rPr>
              <a:t>……….</a:t>
            </a:r>
            <a:endParaRPr lang="it-IT" altLang="it-IT" sz="1600" i="1" dirty="0">
              <a:solidFill>
                <a:srgbClr val="002060"/>
              </a:solidFill>
              <a:latin typeface="Times New Roman" panose="02020603050405020304" pitchFamily="18" charset="0"/>
              <a:cs typeface="Times New Roman" panose="02020603050405020304" pitchFamily="18" charset="0"/>
            </a:endParaRPr>
          </a:p>
          <a:p>
            <a:endParaRPr lang="it-IT" altLang="it-IT" sz="1600" b="1" i="1" dirty="0">
              <a:solidFill>
                <a:srgbClr val="002060"/>
              </a:solidFill>
              <a:latin typeface="Times New Roman" panose="02020603050405020304" pitchFamily="18" charset="0"/>
              <a:cs typeface="Times New Roman" panose="02020603050405020304" pitchFamily="18" charset="0"/>
            </a:endParaRPr>
          </a:p>
        </p:txBody>
      </p:sp>
      <p:sp>
        <p:nvSpPr>
          <p:cNvPr id="6" name="Rectangle 6">
            <a:extLst>
              <a:ext uri="{FF2B5EF4-FFF2-40B4-BE49-F238E27FC236}">
                <a16:creationId xmlns:a16="http://schemas.microsoft.com/office/drawing/2014/main" id="{C8690F5B-4292-386D-56DB-D833F3E2F5B4}"/>
              </a:ext>
            </a:extLst>
          </p:cNvPr>
          <p:cNvSpPr>
            <a:spLocks noChangeArrowheads="1"/>
          </p:cNvSpPr>
          <p:nvPr/>
        </p:nvSpPr>
        <p:spPr bwMode="auto">
          <a:xfrm>
            <a:off x="7533314" y="3429000"/>
            <a:ext cx="3741490" cy="3235218"/>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1390C625-3D2D-C60E-90E6-7A1440C2B1FB}"/>
              </a:ext>
            </a:extLst>
          </p:cNvPr>
          <p:cNvSpPr>
            <a:spLocks noChangeArrowheads="1"/>
          </p:cNvSpPr>
          <p:nvPr/>
        </p:nvSpPr>
        <p:spPr bwMode="auto">
          <a:xfrm>
            <a:off x="335560" y="3649210"/>
            <a:ext cx="6831338" cy="3015007"/>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spTree>
    <p:extLst>
      <p:ext uri="{BB962C8B-B14F-4D97-AF65-F5344CB8AC3E}">
        <p14:creationId xmlns:p14="http://schemas.microsoft.com/office/powerpoint/2010/main" val="12968387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838200" y="331875"/>
            <a:ext cx="10515600" cy="1325563"/>
          </a:xfrm>
        </p:spPr>
        <p:txBody>
          <a:bodyPr/>
          <a:lstStyle/>
          <a:p>
            <a:pPr eaLnBrk="1" hangingPunct="1">
              <a:defRPr/>
            </a:pPr>
            <a:r>
              <a:rPr lang="it-IT" b="1" dirty="0">
                <a:solidFill>
                  <a:srgbClr val="FF0000"/>
                </a:solidFill>
                <a:latin typeface="Batang" pitchFamily="18" charset="-127"/>
              </a:rPr>
              <a:t>La consulenza genetica</a:t>
            </a:r>
          </a:p>
        </p:txBody>
      </p:sp>
      <p:sp>
        <p:nvSpPr>
          <p:cNvPr id="2053" name="Rectangle 5"/>
          <p:cNvSpPr>
            <a:spLocks noGrp="1" noChangeArrowheads="1"/>
          </p:cNvSpPr>
          <p:nvPr>
            <p:ph type="body" idx="1"/>
          </p:nvPr>
        </p:nvSpPr>
        <p:spPr>
          <a:xfrm>
            <a:off x="581891" y="1412876"/>
            <a:ext cx="11022676" cy="5445125"/>
          </a:xfrm>
        </p:spPr>
        <p:txBody>
          <a:bodyPr/>
          <a:lstStyle/>
          <a:p>
            <a:pPr eaLnBrk="1" hangingPunct="1">
              <a:lnSpc>
                <a:spcPct val="90000"/>
              </a:lnSpc>
              <a:buFont typeface="Wingdings" pitchFamily="2" charset="2"/>
              <a:buNone/>
              <a:defRPr/>
            </a:pPr>
            <a:endParaRPr lang="it-IT" sz="2400" dirty="0"/>
          </a:p>
          <a:p>
            <a:pPr eaLnBrk="1" hangingPunct="1">
              <a:lnSpc>
                <a:spcPct val="90000"/>
              </a:lnSpc>
              <a:buFont typeface="Wingdings" pitchFamily="2" charset="2"/>
              <a:buNone/>
              <a:defRPr/>
            </a:pPr>
            <a:r>
              <a:rPr lang="it-IT" sz="2400" dirty="0">
                <a:solidFill>
                  <a:srgbClr val="002060"/>
                </a:solidFill>
              </a:rPr>
              <a:t>la consulenza genetica è un </a:t>
            </a:r>
            <a:r>
              <a:rPr lang="it-IT" sz="2400" b="1" dirty="0">
                <a:solidFill>
                  <a:srgbClr val="FF0000"/>
                </a:solidFill>
              </a:rPr>
              <a:t>processo comunicativo</a:t>
            </a:r>
            <a:r>
              <a:rPr lang="it-IT" sz="2400" dirty="0">
                <a:solidFill>
                  <a:srgbClr val="FF0000"/>
                </a:solidFill>
              </a:rPr>
              <a:t> </a:t>
            </a:r>
            <a:r>
              <a:rPr lang="it-IT" sz="2400" dirty="0">
                <a:solidFill>
                  <a:srgbClr val="002060"/>
                </a:solidFill>
              </a:rPr>
              <a:t>che ha lo scopo di fornire ad individui a rischio per patologie genetiche o alle famiglie in cui è presente una malattia genetica : </a:t>
            </a:r>
          </a:p>
          <a:p>
            <a:pPr eaLnBrk="1" hangingPunct="1">
              <a:lnSpc>
                <a:spcPct val="90000"/>
              </a:lnSpc>
              <a:defRPr/>
            </a:pPr>
            <a:r>
              <a:rPr lang="it-IT" sz="2400" dirty="0">
                <a:solidFill>
                  <a:srgbClr val="002060"/>
                </a:solidFill>
              </a:rPr>
              <a:t>Un’ informazione completa sulla  condizione patologica</a:t>
            </a:r>
          </a:p>
          <a:p>
            <a:pPr eaLnBrk="1" hangingPunct="1">
              <a:lnSpc>
                <a:spcPct val="90000"/>
              </a:lnSpc>
              <a:defRPr/>
            </a:pPr>
            <a:r>
              <a:rPr lang="it-IT" sz="2400" dirty="0">
                <a:solidFill>
                  <a:srgbClr val="002060"/>
                </a:solidFill>
              </a:rPr>
              <a:t>Una valutazione del rischio di ricorrenza/occorrenza nella famiglia</a:t>
            </a:r>
          </a:p>
          <a:p>
            <a:pPr eaLnBrk="1" hangingPunct="1">
              <a:lnSpc>
                <a:spcPct val="90000"/>
              </a:lnSpc>
              <a:defRPr/>
            </a:pPr>
            <a:r>
              <a:rPr lang="it-IT" sz="2400" dirty="0">
                <a:solidFill>
                  <a:srgbClr val="002060"/>
                </a:solidFill>
              </a:rPr>
              <a:t>Un aiuto per le coppie a rischio a prendere delle decisioni consapevoli e responsabili</a:t>
            </a:r>
          </a:p>
          <a:p>
            <a:pPr eaLnBrk="1" hangingPunct="1">
              <a:lnSpc>
                <a:spcPct val="90000"/>
              </a:lnSpc>
              <a:buFont typeface="Wingdings" pitchFamily="2" charset="2"/>
              <a:buNone/>
              <a:defRPr/>
            </a:pPr>
            <a:r>
              <a:rPr lang="it-IT" sz="2400" dirty="0"/>
              <a:t>                                                             </a:t>
            </a:r>
          </a:p>
          <a:p>
            <a:pPr eaLnBrk="1" hangingPunct="1">
              <a:lnSpc>
                <a:spcPct val="90000"/>
              </a:lnSpc>
              <a:buFont typeface="Wingdings" pitchFamily="2" charset="2"/>
              <a:buNone/>
              <a:defRPr/>
            </a:pPr>
            <a:endParaRPr lang="it-IT" sz="2400" dirty="0"/>
          </a:p>
          <a:p>
            <a:pPr eaLnBrk="1" hangingPunct="1">
              <a:lnSpc>
                <a:spcPct val="90000"/>
              </a:lnSpc>
              <a:buFont typeface="Wingdings" pitchFamily="2" charset="2"/>
              <a:buNone/>
              <a:defRPr/>
            </a:pPr>
            <a:r>
              <a:rPr lang="it-IT" sz="1800" i="1" dirty="0">
                <a:solidFill>
                  <a:srgbClr val="002060"/>
                </a:solidFill>
              </a:rPr>
              <a:t>                                         </a:t>
            </a:r>
            <a:r>
              <a:rPr lang="it-IT" sz="1800" i="1" dirty="0" smtClean="0">
                <a:solidFill>
                  <a:srgbClr val="002060"/>
                </a:solidFill>
              </a:rPr>
              <a:t>                                                                                       (</a:t>
            </a:r>
            <a:r>
              <a:rPr lang="it-IT" sz="1800" b="1" i="1" dirty="0">
                <a:solidFill>
                  <a:srgbClr val="002060"/>
                </a:solidFill>
              </a:rPr>
              <a:t>American Society of Human Genetics)</a:t>
            </a:r>
            <a:endParaRPr lang="it-IT" sz="1800" i="1" dirty="0">
              <a:solidFill>
                <a:srgbClr val="002060"/>
              </a:solidFill>
            </a:endParaRPr>
          </a:p>
          <a:p>
            <a:pPr eaLnBrk="1" hangingPunct="1">
              <a:lnSpc>
                <a:spcPct val="90000"/>
              </a:lnSpc>
              <a:defRPr/>
            </a:pPr>
            <a:endParaRPr lang="it-IT" i="1" dirty="0">
              <a:solidFill>
                <a:srgbClr val="002060"/>
              </a:solidFill>
            </a:endParaRPr>
          </a:p>
        </p:txBody>
      </p:sp>
    </p:spTree>
    <p:extLst>
      <p:ext uri="{BB962C8B-B14F-4D97-AF65-F5344CB8AC3E}">
        <p14:creationId xmlns:p14="http://schemas.microsoft.com/office/powerpoint/2010/main" val="362794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contenuto 2"/>
          <p:cNvSpPr>
            <a:spLocks noGrp="1"/>
          </p:cNvSpPr>
          <p:nvPr>
            <p:ph idx="4294967295"/>
          </p:nvPr>
        </p:nvSpPr>
        <p:spPr>
          <a:xfrm>
            <a:off x="706583" y="404813"/>
            <a:ext cx="9566132" cy="5721350"/>
          </a:xfrm>
        </p:spPr>
        <p:txBody>
          <a:bodyPr/>
          <a:lstStyle/>
          <a:p>
            <a:pPr marL="0" indent="0">
              <a:buNone/>
            </a:pPr>
            <a:r>
              <a:rPr lang="it-IT" altLang="it-IT" sz="4400" b="1" dirty="0" smtClean="0">
                <a:solidFill>
                  <a:srgbClr val="FF0000"/>
                </a:solidFill>
                <a:ea typeface="ＭＳ Ｐゴシック" panose="020B0600070205080204" pitchFamily="34" charset="-128"/>
              </a:rPr>
              <a:t>                 Consulenza genetica</a:t>
            </a:r>
          </a:p>
          <a:p>
            <a:pPr marL="0" indent="0">
              <a:buNone/>
            </a:pPr>
            <a:endParaRPr lang="it-IT" altLang="it-IT" sz="4400" dirty="0" smtClean="0">
              <a:solidFill>
                <a:srgbClr val="002060"/>
              </a:solidFill>
              <a:ea typeface="ＭＳ Ｐゴシック" panose="020B0600070205080204" pitchFamily="34" charset="-128"/>
            </a:endParaRPr>
          </a:p>
          <a:p>
            <a:r>
              <a:rPr lang="it-IT" altLang="it-IT" sz="4400" dirty="0" smtClean="0">
                <a:solidFill>
                  <a:srgbClr val="002060"/>
                </a:solidFill>
                <a:ea typeface="ＭＳ Ｐゴシック" panose="020B0600070205080204" pitchFamily="34" charset="-128"/>
              </a:rPr>
              <a:t> Anamnesi </a:t>
            </a:r>
            <a:r>
              <a:rPr lang="it-IT" altLang="it-IT" sz="4400" dirty="0">
                <a:solidFill>
                  <a:srgbClr val="002060"/>
                </a:solidFill>
                <a:ea typeface="ＭＳ Ｐゴシック" panose="020B0600070205080204" pitchFamily="34" charset="-128"/>
              </a:rPr>
              <a:t>familiare</a:t>
            </a:r>
          </a:p>
          <a:p>
            <a:r>
              <a:rPr lang="it-IT" altLang="it-IT" sz="4400" dirty="0" smtClean="0">
                <a:solidFill>
                  <a:srgbClr val="002060"/>
                </a:solidFill>
                <a:ea typeface="ＭＳ Ｐゴシック" panose="020B0600070205080204" pitchFamily="34" charset="-128"/>
              </a:rPr>
              <a:t> Anamnesi </a:t>
            </a:r>
            <a:r>
              <a:rPr lang="it-IT" altLang="it-IT" sz="4400" dirty="0">
                <a:solidFill>
                  <a:srgbClr val="002060"/>
                </a:solidFill>
                <a:ea typeface="ＭＳ Ｐゴシック" panose="020B0600070205080204" pitchFamily="34" charset="-128"/>
              </a:rPr>
              <a:t>gravidica e perinatale</a:t>
            </a:r>
          </a:p>
          <a:p>
            <a:r>
              <a:rPr lang="it-IT" altLang="it-IT" sz="4400" dirty="0">
                <a:solidFill>
                  <a:srgbClr val="002060"/>
                </a:solidFill>
                <a:ea typeface="ＭＳ Ｐゴシック" panose="020B0600070205080204" pitchFamily="34" charset="-128"/>
              </a:rPr>
              <a:t> Anamnesi personale</a:t>
            </a:r>
          </a:p>
          <a:p>
            <a:r>
              <a:rPr lang="it-IT" altLang="it-IT" sz="4400" dirty="0">
                <a:solidFill>
                  <a:srgbClr val="002060"/>
                </a:solidFill>
                <a:ea typeface="ＭＳ Ｐゴシック" panose="020B0600070205080204" pitchFamily="34" charset="-128"/>
              </a:rPr>
              <a:t> Esame obiettivo</a:t>
            </a:r>
          </a:p>
          <a:p>
            <a:pPr>
              <a:buFont typeface="Arial" panose="020B0604020202020204" pitchFamily="34" charset="0"/>
              <a:buNone/>
            </a:pPr>
            <a:endParaRPr lang="it-IT" altLang="it-IT" dirty="0" smtClean="0">
              <a:ea typeface="ＭＳ Ｐゴシック" panose="020B0600070205080204" pitchFamily="34" charset="-128"/>
            </a:endParaRPr>
          </a:p>
        </p:txBody>
      </p:sp>
      <p:pic>
        <p:nvPicPr>
          <p:cNvPr id="12291" name="Picture 5" descr="C:\Documenti\Maria\MAD.wm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319964" y="4581525"/>
            <a:ext cx="27273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339" y="4724400"/>
            <a:ext cx="27844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Documenti\Maria\MLX.wm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774826" y="5157789"/>
            <a:ext cx="236696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0901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b="1" i="1" dirty="0" smtClean="0">
                <a:solidFill>
                  <a:srgbClr val="FF0000"/>
                </a:solidFill>
                <a:ea typeface="ＭＳ Ｐゴシック" panose="020B0600070205080204" pitchFamily="34" charset="-128"/>
              </a:rPr>
              <a:t>Segni di allarme……..</a:t>
            </a:r>
            <a:r>
              <a:rPr lang="it-IT" altLang="it-IT" dirty="0" smtClean="0">
                <a:solidFill>
                  <a:srgbClr val="FF0000"/>
                </a:solidFill>
                <a:ea typeface="ＭＳ Ｐゴシック" panose="020B0600070205080204" pitchFamily="34" charset="-128"/>
              </a:rPr>
              <a:t/>
            </a:r>
            <a:br>
              <a:rPr lang="it-IT" altLang="it-IT" dirty="0" smtClean="0">
                <a:solidFill>
                  <a:srgbClr val="FF0000"/>
                </a:solidFill>
                <a:ea typeface="ＭＳ Ｐゴシック" panose="020B0600070205080204" pitchFamily="34" charset="-128"/>
              </a:rPr>
            </a:br>
            <a:endParaRPr lang="it-IT" altLang="it-IT" dirty="0" smtClean="0">
              <a:solidFill>
                <a:srgbClr val="FF0000"/>
              </a:solidFill>
              <a:ea typeface="ＭＳ Ｐゴシック" panose="020B0600070205080204" pitchFamily="34" charset="-128"/>
            </a:endParaRPr>
          </a:p>
        </p:txBody>
      </p:sp>
      <p:sp>
        <p:nvSpPr>
          <p:cNvPr id="13315" name="Segnaposto contenuto 2"/>
          <p:cNvSpPr>
            <a:spLocks noGrp="1"/>
          </p:cNvSpPr>
          <p:nvPr>
            <p:ph sz="half" idx="1"/>
          </p:nvPr>
        </p:nvSpPr>
        <p:spPr>
          <a:xfrm>
            <a:off x="240694" y="1022465"/>
            <a:ext cx="5710844" cy="5154498"/>
          </a:xfrm>
        </p:spPr>
        <p:txBody>
          <a:bodyPr>
            <a:normAutofit/>
          </a:bodyPr>
          <a:lstStyle/>
          <a:p>
            <a:pPr marL="0" indent="0">
              <a:lnSpc>
                <a:spcPct val="90000"/>
              </a:lnSpc>
              <a:buNone/>
            </a:pPr>
            <a:r>
              <a:rPr lang="it-IT" altLang="it-IT" sz="4000" dirty="0" smtClean="0">
                <a:solidFill>
                  <a:srgbClr val="FF0000"/>
                </a:solidFill>
                <a:ea typeface="ＭＳ Ｐゴシック" panose="020B0600070205080204" pitchFamily="34" charset="-128"/>
              </a:rPr>
              <a:t>Valutazione post-natale</a:t>
            </a:r>
          </a:p>
          <a:p>
            <a:pPr>
              <a:lnSpc>
                <a:spcPct val="90000"/>
              </a:lnSpc>
            </a:pPr>
            <a:r>
              <a:rPr lang="it-IT" altLang="it-IT" dirty="0" smtClean="0">
                <a:solidFill>
                  <a:srgbClr val="002060"/>
                </a:solidFill>
                <a:ea typeface="ＭＳ Ｐゴシック" panose="020B0600070205080204" pitchFamily="34" charset="-128"/>
              </a:rPr>
              <a:t>Turbe della crescita</a:t>
            </a:r>
          </a:p>
          <a:p>
            <a:pPr>
              <a:lnSpc>
                <a:spcPct val="90000"/>
              </a:lnSpc>
            </a:pPr>
            <a:r>
              <a:rPr lang="it-IT" altLang="it-IT" dirty="0" smtClean="0">
                <a:solidFill>
                  <a:srgbClr val="002060"/>
                </a:solidFill>
                <a:ea typeface="ＭＳ Ｐゴシック" panose="020B0600070205080204" pitchFamily="34" charset="-128"/>
              </a:rPr>
              <a:t>Presenza di tratti </a:t>
            </a:r>
            <a:r>
              <a:rPr lang="it-IT" altLang="it-IT" dirty="0" err="1" smtClean="0">
                <a:solidFill>
                  <a:srgbClr val="002060"/>
                </a:solidFill>
                <a:ea typeface="ＭＳ Ｐゴシック" panose="020B0600070205080204" pitchFamily="34" charset="-128"/>
              </a:rPr>
              <a:t>dismorfici</a:t>
            </a:r>
            <a:r>
              <a:rPr lang="it-IT" altLang="it-IT" dirty="0" smtClean="0">
                <a:solidFill>
                  <a:srgbClr val="002060"/>
                </a:solidFill>
                <a:ea typeface="ＭＳ Ｐゴシック" panose="020B0600070205080204" pitchFamily="34" charset="-128"/>
              </a:rPr>
              <a:t> anche minori</a:t>
            </a:r>
          </a:p>
          <a:p>
            <a:pPr>
              <a:lnSpc>
                <a:spcPct val="90000"/>
              </a:lnSpc>
            </a:pPr>
            <a:r>
              <a:rPr lang="it-IT" altLang="it-IT" dirty="0" smtClean="0">
                <a:solidFill>
                  <a:srgbClr val="002060"/>
                </a:solidFill>
                <a:ea typeface="ＭＳ Ｐゴシック" panose="020B0600070205080204" pitchFamily="34" charset="-128"/>
              </a:rPr>
              <a:t>Malformazioni maggiori</a:t>
            </a:r>
          </a:p>
          <a:p>
            <a:pPr>
              <a:lnSpc>
                <a:spcPct val="90000"/>
              </a:lnSpc>
            </a:pPr>
            <a:r>
              <a:rPr lang="it-IT" altLang="it-IT" dirty="0" smtClean="0">
                <a:solidFill>
                  <a:srgbClr val="002060"/>
                </a:solidFill>
                <a:ea typeface="ＭＳ Ｐゴシック" panose="020B0600070205080204" pitchFamily="34" charset="-128"/>
              </a:rPr>
              <a:t>Anomalie dei genitali</a:t>
            </a:r>
          </a:p>
          <a:p>
            <a:pPr>
              <a:lnSpc>
                <a:spcPct val="90000"/>
              </a:lnSpc>
            </a:pPr>
            <a:r>
              <a:rPr lang="it-IT" altLang="it-IT" dirty="0" smtClean="0">
                <a:solidFill>
                  <a:srgbClr val="002060"/>
                </a:solidFill>
                <a:ea typeface="ＭＳ Ｐゴシック" panose="020B0600070205080204" pitchFamily="34" charset="-128"/>
              </a:rPr>
              <a:t>Patologie neurologiche/convulsioni</a:t>
            </a:r>
          </a:p>
          <a:p>
            <a:pPr>
              <a:lnSpc>
                <a:spcPct val="90000"/>
              </a:lnSpc>
            </a:pPr>
            <a:r>
              <a:rPr lang="it-IT" altLang="it-IT" dirty="0" smtClean="0">
                <a:solidFill>
                  <a:srgbClr val="002060"/>
                </a:solidFill>
                <a:ea typeface="ＭＳ Ｐゴシック" panose="020B0600070205080204" pitchFamily="34" charset="-128"/>
              </a:rPr>
              <a:t>Turbe del </a:t>
            </a:r>
            <a:r>
              <a:rPr lang="it-IT" altLang="it-IT" dirty="0" err="1" smtClean="0">
                <a:solidFill>
                  <a:srgbClr val="002060"/>
                </a:solidFill>
                <a:ea typeface="ＭＳ Ｐゴシック" panose="020B0600070205080204" pitchFamily="34" charset="-128"/>
              </a:rPr>
              <a:t>neurosviluppo</a:t>
            </a:r>
            <a:endParaRPr lang="it-IT" altLang="it-IT" dirty="0" smtClean="0">
              <a:solidFill>
                <a:srgbClr val="002060"/>
              </a:solidFill>
              <a:ea typeface="ＭＳ Ｐゴシック" panose="020B0600070205080204" pitchFamily="34" charset="-128"/>
            </a:endParaRPr>
          </a:p>
          <a:p>
            <a:endParaRPr lang="it-IT" altLang="it-IT" dirty="0" smtClean="0">
              <a:solidFill>
                <a:srgbClr val="002060"/>
              </a:solidFill>
              <a:ea typeface="ＭＳ Ｐゴシック" panose="020B0600070205080204" pitchFamily="34" charset="-128"/>
            </a:endParaRPr>
          </a:p>
        </p:txBody>
      </p:sp>
      <p:pic>
        <p:nvPicPr>
          <p:cNvPr id="13316" name="Picture 8" descr="sarlo 20-0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516" y="4612826"/>
            <a:ext cx="150495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694" y="5537319"/>
            <a:ext cx="1637983" cy="122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390C625-3D2D-C60E-90E6-7A1440C2B1FB}"/>
              </a:ext>
            </a:extLst>
          </p:cNvPr>
          <p:cNvSpPr>
            <a:spLocks noChangeArrowheads="1"/>
          </p:cNvSpPr>
          <p:nvPr/>
        </p:nvSpPr>
        <p:spPr bwMode="auto">
          <a:xfrm>
            <a:off x="124691" y="1022465"/>
            <a:ext cx="5685905" cy="5743341"/>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sp>
        <p:nvSpPr>
          <p:cNvPr id="3" name="Segnaposto contenuto 2"/>
          <p:cNvSpPr>
            <a:spLocks noGrp="1"/>
          </p:cNvSpPr>
          <p:nvPr>
            <p:ph sz="half" idx="2"/>
          </p:nvPr>
        </p:nvSpPr>
        <p:spPr>
          <a:xfrm>
            <a:off x="6172200" y="1022464"/>
            <a:ext cx="5181600" cy="5743341"/>
          </a:xfrm>
        </p:spPr>
        <p:txBody>
          <a:bodyPr>
            <a:normAutofit/>
          </a:bodyPr>
          <a:lstStyle/>
          <a:p>
            <a:pPr marL="0" indent="0">
              <a:buNone/>
            </a:pPr>
            <a:r>
              <a:rPr lang="it-IT" sz="4000" dirty="0">
                <a:solidFill>
                  <a:srgbClr val="FF0000"/>
                </a:solidFill>
                <a:ea typeface="ＭＳ Ｐゴシック" panose="020B0600070205080204" pitchFamily="34" charset="-128"/>
              </a:rPr>
              <a:t>Valutazione </a:t>
            </a:r>
            <a:r>
              <a:rPr lang="it-IT" sz="4000" dirty="0" smtClean="0">
                <a:solidFill>
                  <a:srgbClr val="FF0000"/>
                </a:solidFill>
                <a:ea typeface="ＭＳ Ｐゴシック" panose="020B0600070205080204" pitchFamily="34" charset="-128"/>
              </a:rPr>
              <a:t>prenatale</a:t>
            </a:r>
          </a:p>
          <a:p>
            <a:pPr>
              <a:defRPr/>
            </a:pPr>
            <a:r>
              <a:rPr lang="it-IT" dirty="0">
                <a:solidFill>
                  <a:srgbClr val="002060"/>
                </a:solidFill>
                <a:ea typeface="ＭＳ Ｐゴシック" panose="020B0600070205080204" pitchFamily="34" charset="-128"/>
              </a:rPr>
              <a:t>Alterazioni  relative al liquido amniotico (</a:t>
            </a:r>
            <a:r>
              <a:rPr lang="it-IT" dirty="0" err="1">
                <a:solidFill>
                  <a:srgbClr val="002060"/>
                </a:solidFill>
                <a:ea typeface="ＭＳ Ｐゴシック" panose="020B0600070205080204" pitchFamily="34" charset="-128"/>
              </a:rPr>
              <a:t>oligoidramnios</a:t>
            </a:r>
            <a:r>
              <a:rPr lang="it-IT" dirty="0">
                <a:solidFill>
                  <a:srgbClr val="002060"/>
                </a:solidFill>
                <a:ea typeface="ＭＳ Ｐゴシック" panose="020B0600070205080204" pitchFamily="34" charset="-128"/>
              </a:rPr>
              <a:t>, </a:t>
            </a:r>
            <a:r>
              <a:rPr lang="it-IT" dirty="0" err="1">
                <a:solidFill>
                  <a:srgbClr val="002060"/>
                </a:solidFill>
                <a:ea typeface="ＭＳ Ｐゴシック" panose="020B0600070205080204" pitchFamily="34" charset="-128"/>
              </a:rPr>
              <a:t>polidramnios</a:t>
            </a:r>
            <a:r>
              <a:rPr lang="it-IT" dirty="0">
                <a:solidFill>
                  <a:srgbClr val="002060"/>
                </a:solidFill>
                <a:ea typeface="ＭＳ Ｐゴシック" panose="020B0600070205080204" pitchFamily="34" charset="-128"/>
              </a:rPr>
              <a:t>…)</a:t>
            </a:r>
          </a:p>
          <a:p>
            <a:pPr>
              <a:defRPr/>
            </a:pPr>
            <a:r>
              <a:rPr lang="it-IT" dirty="0">
                <a:solidFill>
                  <a:srgbClr val="002060"/>
                </a:solidFill>
                <a:ea typeface="ＭＳ Ｐゴシック" panose="020B0600070205080204" pitchFamily="34" charset="-128"/>
              </a:rPr>
              <a:t> Turbe della crescita</a:t>
            </a:r>
          </a:p>
          <a:p>
            <a:pPr>
              <a:defRPr/>
            </a:pPr>
            <a:r>
              <a:rPr lang="it-IT" dirty="0">
                <a:solidFill>
                  <a:srgbClr val="002060"/>
                </a:solidFill>
                <a:ea typeface="ＭＳ Ｐゴシック" panose="020B0600070205080204" pitchFamily="34" charset="-128"/>
              </a:rPr>
              <a:t> Presenza di anomalie minori </a:t>
            </a:r>
          </a:p>
          <a:p>
            <a:pPr>
              <a:defRPr/>
            </a:pPr>
            <a:r>
              <a:rPr lang="it-IT" dirty="0">
                <a:solidFill>
                  <a:srgbClr val="002060"/>
                </a:solidFill>
                <a:ea typeface="ＭＳ Ｐゴシック" panose="020B0600070205080204" pitchFamily="34" charset="-128"/>
              </a:rPr>
              <a:t> Malformazioni maggiori</a:t>
            </a:r>
          </a:p>
          <a:p>
            <a:pPr>
              <a:defRPr/>
            </a:pPr>
            <a:r>
              <a:rPr lang="it-IT" dirty="0">
                <a:solidFill>
                  <a:srgbClr val="002060"/>
                </a:solidFill>
                <a:ea typeface="ＭＳ Ｐゴシック" panose="020B0600070205080204" pitchFamily="34" charset="-128"/>
              </a:rPr>
              <a:t> Anomalie della differenziazione sessuale</a:t>
            </a:r>
          </a:p>
          <a:p>
            <a:pPr marL="0" indent="0">
              <a:buNone/>
            </a:pPr>
            <a:endParaRPr lang="it-IT" sz="3200" dirty="0">
              <a:solidFill>
                <a:srgbClr val="FF0000"/>
              </a:solidFill>
              <a:ea typeface="ＭＳ Ｐゴシック" panose="020B0600070205080204" pitchFamily="34" charset="-128"/>
            </a:endParaRPr>
          </a:p>
        </p:txBody>
      </p:sp>
      <p:pic>
        <p:nvPicPr>
          <p:cNvPr id="10" name="Immagine 9" descr="Fetal Growth Restriction | Concise Medical Knowledge">
            <a:extLst>
              <a:ext uri="{FF2B5EF4-FFF2-40B4-BE49-F238E27FC236}">
                <a16:creationId xmlns:a16="http://schemas.microsoft.com/office/drawing/2014/main" id="{6B8F495F-1C2D-68BA-477B-8E7FBC3A326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000" y="5133967"/>
            <a:ext cx="1852353" cy="1364905"/>
          </a:xfrm>
          <a:prstGeom prst="rect">
            <a:avLst/>
          </a:prstGeom>
          <a:noFill/>
          <a:ln>
            <a:noFill/>
          </a:ln>
        </p:spPr>
      </p:pic>
      <p:sp>
        <p:nvSpPr>
          <p:cNvPr id="11" name="Rectangle 6">
            <a:extLst>
              <a:ext uri="{FF2B5EF4-FFF2-40B4-BE49-F238E27FC236}">
                <a16:creationId xmlns:a16="http://schemas.microsoft.com/office/drawing/2014/main" id="{1390C625-3D2D-C60E-90E6-7A1440C2B1FB}"/>
              </a:ext>
            </a:extLst>
          </p:cNvPr>
          <p:cNvSpPr>
            <a:spLocks noChangeArrowheads="1"/>
          </p:cNvSpPr>
          <p:nvPr/>
        </p:nvSpPr>
        <p:spPr bwMode="auto">
          <a:xfrm>
            <a:off x="6067541" y="1022464"/>
            <a:ext cx="5512088" cy="5743342"/>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spTree>
    <p:extLst>
      <p:ext uri="{BB962C8B-B14F-4D97-AF65-F5344CB8AC3E}">
        <p14:creationId xmlns:p14="http://schemas.microsoft.com/office/powerpoint/2010/main" val="4659863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b="1" i="1" dirty="0" smtClean="0">
                <a:solidFill>
                  <a:srgbClr val="FF0000"/>
                </a:solidFill>
                <a:ea typeface="ＭＳ Ｐゴシック" panose="020B0600070205080204" pitchFamily="34" charset="-128"/>
              </a:rPr>
              <a:t>Segni di allarme……..</a:t>
            </a:r>
            <a:r>
              <a:rPr lang="it-IT" altLang="it-IT" dirty="0" smtClean="0">
                <a:solidFill>
                  <a:srgbClr val="FF0000"/>
                </a:solidFill>
                <a:ea typeface="ＭＳ Ｐゴシック" panose="020B0600070205080204" pitchFamily="34" charset="-128"/>
              </a:rPr>
              <a:t/>
            </a:r>
            <a:br>
              <a:rPr lang="it-IT" altLang="it-IT" dirty="0" smtClean="0">
                <a:solidFill>
                  <a:srgbClr val="FF0000"/>
                </a:solidFill>
                <a:ea typeface="ＭＳ Ｐゴシック" panose="020B0600070205080204" pitchFamily="34" charset="-128"/>
              </a:rPr>
            </a:br>
            <a:endParaRPr lang="it-IT" altLang="it-IT" dirty="0" smtClean="0">
              <a:solidFill>
                <a:srgbClr val="FF0000"/>
              </a:solidFill>
              <a:ea typeface="ＭＳ Ｐゴシック" panose="020B0600070205080204" pitchFamily="34" charset="-128"/>
            </a:endParaRPr>
          </a:p>
        </p:txBody>
      </p:sp>
      <p:sp>
        <p:nvSpPr>
          <p:cNvPr id="13315" name="Segnaposto contenuto 2"/>
          <p:cNvSpPr>
            <a:spLocks noGrp="1"/>
          </p:cNvSpPr>
          <p:nvPr>
            <p:ph sz="half" idx="1"/>
          </p:nvPr>
        </p:nvSpPr>
        <p:spPr>
          <a:xfrm>
            <a:off x="240694" y="1022465"/>
            <a:ext cx="5710844" cy="5154498"/>
          </a:xfrm>
        </p:spPr>
        <p:txBody>
          <a:bodyPr>
            <a:normAutofit fontScale="85000" lnSpcReduction="20000"/>
          </a:bodyPr>
          <a:lstStyle/>
          <a:p>
            <a:pPr marL="0" indent="0">
              <a:lnSpc>
                <a:spcPct val="90000"/>
              </a:lnSpc>
              <a:buNone/>
            </a:pPr>
            <a:r>
              <a:rPr lang="it-IT" altLang="it-IT" sz="4000" dirty="0" smtClean="0">
                <a:solidFill>
                  <a:srgbClr val="FF0000"/>
                </a:solidFill>
                <a:ea typeface="ＭＳ Ｐゴシック" panose="020B0600070205080204" pitchFamily="34" charset="-128"/>
              </a:rPr>
              <a:t>Valutazione </a:t>
            </a:r>
            <a:r>
              <a:rPr lang="it-IT" altLang="it-IT" sz="4000" dirty="0" err="1" smtClean="0">
                <a:solidFill>
                  <a:srgbClr val="FF0000"/>
                </a:solidFill>
                <a:ea typeface="ＭＳ Ｐゴシック" panose="020B0600070205080204" pitchFamily="34" charset="-128"/>
              </a:rPr>
              <a:t>preconcezionale</a:t>
            </a:r>
            <a:endParaRPr lang="it-IT" altLang="it-IT" sz="4000" dirty="0" smtClean="0">
              <a:solidFill>
                <a:srgbClr val="FF0000"/>
              </a:solidFill>
              <a:ea typeface="ＭＳ Ｐゴシック" panose="020B0600070205080204" pitchFamily="34" charset="-128"/>
            </a:endParaRPr>
          </a:p>
          <a:p>
            <a:pPr>
              <a:lnSpc>
                <a:spcPct val="90000"/>
              </a:lnSpc>
            </a:pPr>
            <a:r>
              <a:rPr lang="it-IT" altLang="it-IT" dirty="0" smtClean="0">
                <a:solidFill>
                  <a:srgbClr val="002060"/>
                </a:solidFill>
                <a:ea typeface="ＭＳ Ｐゴシック" panose="020B0600070205080204" pitchFamily="34" charset="-128"/>
              </a:rPr>
              <a:t>Rischio di ricorrenza (familiarità positiva, precedente feto/figlio affetto)</a:t>
            </a:r>
          </a:p>
          <a:p>
            <a:pPr>
              <a:lnSpc>
                <a:spcPct val="90000"/>
              </a:lnSpc>
            </a:pPr>
            <a:r>
              <a:rPr lang="it-IT" altLang="it-IT" dirty="0" smtClean="0">
                <a:solidFill>
                  <a:srgbClr val="002060"/>
                </a:solidFill>
                <a:ea typeface="ＭＳ Ｐゴシック" panose="020B0600070205080204" pitchFamily="34" charset="-128"/>
              </a:rPr>
              <a:t>Rischio di occorrenza</a:t>
            </a:r>
          </a:p>
          <a:p>
            <a:r>
              <a:rPr lang="it-IT" altLang="it-IT" dirty="0" smtClean="0">
                <a:solidFill>
                  <a:srgbClr val="002060"/>
                </a:solidFill>
                <a:ea typeface="ＭＳ Ｐゴシック" panose="020B0600070205080204" pitchFamily="34" charset="-128"/>
              </a:rPr>
              <a:t>Infertilità di coppia</a:t>
            </a:r>
          </a:p>
          <a:p>
            <a:pPr>
              <a:lnSpc>
                <a:spcPct val="90000"/>
              </a:lnSpc>
            </a:pPr>
            <a:r>
              <a:rPr lang="it-IT" altLang="it-IT" dirty="0" err="1" smtClean="0">
                <a:solidFill>
                  <a:srgbClr val="002060"/>
                </a:solidFill>
                <a:ea typeface="ＭＳ Ｐゴシック" panose="020B0600070205080204" pitchFamily="34" charset="-128"/>
              </a:rPr>
              <a:t>Poliabortività</a:t>
            </a:r>
            <a:endParaRPr lang="it-IT" altLang="it-IT" dirty="0" smtClean="0">
              <a:solidFill>
                <a:srgbClr val="002060"/>
              </a:solidFill>
              <a:ea typeface="ＭＳ Ｐゴシック" panose="020B0600070205080204" pitchFamily="34" charset="-128"/>
            </a:endParaRPr>
          </a:p>
          <a:p>
            <a:endParaRPr lang="it-IT" altLang="it-IT" dirty="0" smtClean="0">
              <a:solidFill>
                <a:srgbClr val="002060"/>
              </a:solidFill>
              <a:ea typeface="ＭＳ Ｐゴシック" panose="020B0600070205080204" pitchFamily="34" charset="-128"/>
            </a:endParaRPr>
          </a:p>
        </p:txBody>
      </p:sp>
      <p:sp>
        <p:nvSpPr>
          <p:cNvPr id="7" name="Rectangle 6">
            <a:extLst>
              <a:ext uri="{FF2B5EF4-FFF2-40B4-BE49-F238E27FC236}">
                <a16:creationId xmlns:a16="http://schemas.microsoft.com/office/drawing/2014/main" id="{1390C625-3D2D-C60E-90E6-7A1440C2B1FB}"/>
              </a:ext>
            </a:extLst>
          </p:cNvPr>
          <p:cNvSpPr>
            <a:spLocks noChangeArrowheads="1"/>
          </p:cNvSpPr>
          <p:nvPr/>
        </p:nvSpPr>
        <p:spPr bwMode="auto">
          <a:xfrm>
            <a:off x="124691" y="1022465"/>
            <a:ext cx="5685905" cy="5743341"/>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sp>
        <p:nvSpPr>
          <p:cNvPr id="3" name="Segnaposto contenuto 2"/>
          <p:cNvSpPr>
            <a:spLocks noGrp="1"/>
          </p:cNvSpPr>
          <p:nvPr>
            <p:ph sz="half" idx="2"/>
          </p:nvPr>
        </p:nvSpPr>
        <p:spPr>
          <a:xfrm>
            <a:off x="6172200" y="1022464"/>
            <a:ext cx="5181600" cy="5743341"/>
          </a:xfrm>
        </p:spPr>
        <p:txBody>
          <a:bodyPr>
            <a:normAutofit fontScale="85000" lnSpcReduction="20000"/>
          </a:bodyPr>
          <a:lstStyle/>
          <a:p>
            <a:pPr marL="0" indent="0">
              <a:buNone/>
            </a:pPr>
            <a:r>
              <a:rPr lang="it-IT" sz="4000" dirty="0">
                <a:solidFill>
                  <a:srgbClr val="FF0000"/>
                </a:solidFill>
                <a:ea typeface="ＭＳ Ｐゴシック" panose="020B0600070205080204" pitchFamily="34" charset="-128"/>
              </a:rPr>
              <a:t>Valutazione </a:t>
            </a:r>
            <a:r>
              <a:rPr lang="it-IT" sz="4000" dirty="0" err="1" smtClean="0">
                <a:solidFill>
                  <a:srgbClr val="FF0000"/>
                </a:solidFill>
                <a:ea typeface="ＭＳ Ｐゴシック" panose="020B0600070205080204" pitchFamily="34" charset="-128"/>
              </a:rPr>
              <a:t>oncogenetica</a:t>
            </a:r>
            <a:endParaRPr lang="it-IT" sz="4000" dirty="0" smtClean="0">
              <a:solidFill>
                <a:srgbClr val="FF0000"/>
              </a:solidFill>
              <a:ea typeface="ＭＳ Ｐゴシック" panose="020B0600070205080204" pitchFamily="34" charset="-128"/>
            </a:endParaRPr>
          </a:p>
          <a:p>
            <a:r>
              <a:rPr lang="it-IT" sz="3200" dirty="0" smtClean="0">
                <a:solidFill>
                  <a:srgbClr val="002060"/>
                </a:solidFill>
              </a:rPr>
              <a:t>Storia familiare</a:t>
            </a:r>
          </a:p>
          <a:p>
            <a:r>
              <a:rPr lang="it-IT" sz="3200" dirty="0" smtClean="0">
                <a:solidFill>
                  <a:srgbClr val="002060"/>
                </a:solidFill>
              </a:rPr>
              <a:t>Acquisizione di tutta la documentazione necessaria per la verifica dei dati relativi al caso indice e ai familiari dello stesso</a:t>
            </a:r>
          </a:p>
          <a:p>
            <a:r>
              <a:rPr lang="it-IT" sz="3200" dirty="0" smtClean="0">
                <a:solidFill>
                  <a:srgbClr val="002060"/>
                </a:solidFill>
              </a:rPr>
              <a:t>Discussione dei vantaggi potenziali e dei limiti del test genetico</a:t>
            </a:r>
          </a:p>
          <a:p>
            <a:r>
              <a:rPr lang="it-IT" sz="3200" dirty="0" smtClean="0">
                <a:solidFill>
                  <a:srgbClr val="002060"/>
                </a:solidFill>
              </a:rPr>
              <a:t>Esecuzione del test genetico</a:t>
            </a:r>
          </a:p>
          <a:p>
            <a:r>
              <a:rPr lang="it-IT" sz="3200" dirty="0" smtClean="0">
                <a:solidFill>
                  <a:srgbClr val="002060"/>
                </a:solidFill>
              </a:rPr>
              <a:t>Consulenza </a:t>
            </a:r>
            <a:r>
              <a:rPr lang="it-IT" sz="3200" dirty="0" err="1" smtClean="0">
                <a:solidFill>
                  <a:srgbClr val="002060"/>
                </a:solidFill>
              </a:rPr>
              <a:t>oncogenetica</a:t>
            </a:r>
            <a:r>
              <a:rPr lang="it-IT" sz="3200" dirty="0" smtClean="0">
                <a:solidFill>
                  <a:srgbClr val="002060"/>
                </a:solidFill>
              </a:rPr>
              <a:t> post-test con valutazione del caso alla luce delle conoscenze attuali, e scelta dell’opzione più adatta in termini di prevenzione o di diagnosi precoce</a:t>
            </a:r>
          </a:p>
          <a:p>
            <a:pPr marL="0" indent="0">
              <a:buNone/>
            </a:pPr>
            <a:endParaRPr lang="it-IT" sz="3200" dirty="0">
              <a:solidFill>
                <a:srgbClr val="FF0000"/>
              </a:solidFill>
              <a:ea typeface="ＭＳ Ｐゴシック" panose="020B0600070205080204" pitchFamily="34" charset="-128"/>
            </a:endParaRPr>
          </a:p>
        </p:txBody>
      </p:sp>
      <p:sp>
        <p:nvSpPr>
          <p:cNvPr id="11" name="Rectangle 6">
            <a:extLst>
              <a:ext uri="{FF2B5EF4-FFF2-40B4-BE49-F238E27FC236}">
                <a16:creationId xmlns:a16="http://schemas.microsoft.com/office/drawing/2014/main" id="{1390C625-3D2D-C60E-90E6-7A1440C2B1FB}"/>
              </a:ext>
            </a:extLst>
          </p:cNvPr>
          <p:cNvSpPr>
            <a:spLocks noChangeArrowheads="1"/>
          </p:cNvSpPr>
          <p:nvPr/>
        </p:nvSpPr>
        <p:spPr bwMode="auto">
          <a:xfrm>
            <a:off x="6067541" y="1022464"/>
            <a:ext cx="5512088" cy="5743342"/>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pic>
        <p:nvPicPr>
          <p:cNvPr id="12" name="Picture 5" descr="C:\Documenti\Maria\MLX.wm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22073" y="3950898"/>
            <a:ext cx="2669435" cy="159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8554" y="3148641"/>
            <a:ext cx="2342258" cy="120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C:\Documenti\Maria\MAD.wm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231044" y="5132717"/>
            <a:ext cx="2501357" cy="14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9863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olo 1"/>
          <p:cNvSpPr>
            <a:spLocks noGrp="1"/>
          </p:cNvSpPr>
          <p:nvPr>
            <p:ph type="title"/>
          </p:nvPr>
        </p:nvSpPr>
        <p:spPr>
          <a:xfrm>
            <a:off x="609600" y="0"/>
            <a:ext cx="10972800" cy="1417638"/>
          </a:xfrm>
        </p:spPr>
        <p:txBody>
          <a:bodyPr/>
          <a:lstStyle/>
          <a:p>
            <a:r>
              <a:rPr lang="it-IT" altLang="it-IT" b="1" i="1" dirty="0" err="1" smtClean="0">
                <a:solidFill>
                  <a:srgbClr val="002060"/>
                </a:solidFill>
                <a:ea typeface="ＭＳ Ｐゴシック" pitchFamily="34" charset="-128"/>
              </a:rPr>
              <a:t>……</a:t>
            </a:r>
            <a:r>
              <a:rPr lang="it-IT" altLang="it-IT" b="1" i="1" dirty="0" smtClean="0">
                <a:solidFill>
                  <a:srgbClr val="002060"/>
                </a:solidFill>
                <a:ea typeface="ＭＳ Ｐゴシック" pitchFamily="34" charset="-128"/>
              </a:rPr>
              <a:t>..test </a:t>
            </a:r>
            <a:r>
              <a:rPr lang="it-IT" altLang="it-IT" b="1" i="1" dirty="0" err="1" smtClean="0">
                <a:solidFill>
                  <a:srgbClr val="002060"/>
                </a:solidFill>
                <a:ea typeface="ＭＳ Ｐゴシック" pitchFamily="34" charset="-128"/>
              </a:rPr>
              <a:t>genetico……</a:t>
            </a:r>
            <a:r>
              <a:rPr lang="it-IT" altLang="it-IT" b="1" i="1" dirty="0" smtClean="0">
                <a:solidFill>
                  <a:srgbClr val="002060"/>
                </a:solidFill>
                <a:ea typeface="ＭＳ Ｐゴシック" pitchFamily="34" charset="-128"/>
              </a:rPr>
              <a:t>..</a:t>
            </a:r>
          </a:p>
        </p:txBody>
      </p:sp>
      <p:sp>
        <p:nvSpPr>
          <p:cNvPr id="5" name="Rettangolo 4">
            <a:extLst/>
          </p:cNvPr>
          <p:cNvSpPr/>
          <p:nvPr/>
        </p:nvSpPr>
        <p:spPr>
          <a:xfrm>
            <a:off x="4288687" y="3457307"/>
            <a:ext cx="3456517"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3600" dirty="0"/>
              <a:t>Clinico</a:t>
            </a:r>
          </a:p>
        </p:txBody>
      </p:sp>
      <p:pic>
        <p:nvPicPr>
          <p:cNvPr id="75780" name="Picture 5"/>
          <p:cNvPicPr>
            <a:picLocks noGrp="1" noChangeAspect="1" noChangeArrowheads="1"/>
          </p:cNvPicPr>
          <p:nvPr>
            <p:ph idx="1"/>
          </p:nvPr>
        </p:nvPicPr>
        <p:blipFill>
          <a:blip r:embed="rId2"/>
          <a:srcRect/>
          <a:stretch>
            <a:fillRect/>
          </a:stretch>
        </p:blipFill>
        <p:spPr>
          <a:xfrm>
            <a:off x="1488016" y="1196974"/>
            <a:ext cx="2277283" cy="1494467"/>
          </a:xfrm>
          <a:noFill/>
        </p:spPr>
      </p:pic>
      <p:pic>
        <p:nvPicPr>
          <p:cNvPr id="75781" name="Picture 5"/>
          <p:cNvPicPr>
            <a:picLocks noChangeAspect="1" noChangeArrowheads="1"/>
          </p:cNvPicPr>
          <p:nvPr/>
        </p:nvPicPr>
        <p:blipFill>
          <a:blip r:embed="rId3"/>
          <a:srcRect/>
          <a:stretch>
            <a:fillRect/>
          </a:stretch>
        </p:blipFill>
        <p:spPr bwMode="auto">
          <a:xfrm>
            <a:off x="912285" y="3284538"/>
            <a:ext cx="1917700" cy="1439862"/>
          </a:xfrm>
          <a:prstGeom prst="rect">
            <a:avLst/>
          </a:prstGeom>
          <a:noFill/>
          <a:ln w="9525">
            <a:noFill/>
            <a:miter lim="800000"/>
            <a:headEnd/>
            <a:tailEnd/>
          </a:ln>
        </p:spPr>
      </p:pic>
      <p:pic>
        <p:nvPicPr>
          <p:cNvPr id="11" name="Picture 4" descr="Faraci marker p5"/>
          <p:cNvPicPr>
            <a:picLocks noChangeAspect="1" noChangeArrowheads="1"/>
          </p:cNvPicPr>
          <p:nvPr/>
        </p:nvPicPr>
        <p:blipFill>
          <a:blip r:embed="rId4"/>
          <a:srcRect/>
          <a:stretch>
            <a:fillRect/>
          </a:stretch>
        </p:blipFill>
        <p:spPr bwMode="auto">
          <a:xfrm>
            <a:off x="2639485" y="5157789"/>
            <a:ext cx="2112433" cy="1196975"/>
          </a:xfrm>
          <a:prstGeom prst="rect">
            <a:avLst/>
          </a:prstGeom>
          <a:noFill/>
          <a:ln w="9525">
            <a:noFill/>
            <a:miter lim="800000"/>
            <a:headEnd/>
            <a:tailEnd/>
          </a:ln>
        </p:spPr>
      </p:pic>
      <p:pic>
        <p:nvPicPr>
          <p:cNvPr id="75783" name="Picture 6"/>
          <p:cNvPicPr>
            <a:picLocks noChangeAspect="1" noChangeArrowheads="1"/>
          </p:cNvPicPr>
          <p:nvPr/>
        </p:nvPicPr>
        <p:blipFill>
          <a:blip r:embed="rId5"/>
          <a:srcRect/>
          <a:stretch>
            <a:fillRect/>
          </a:stretch>
        </p:blipFill>
        <p:spPr bwMode="auto">
          <a:xfrm>
            <a:off x="4944534" y="1125539"/>
            <a:ext cx="2302933" cy="1246187"/>
          </a:xfrm>
          <a:prstGeom prst="rect">
            <a:avLst/>
          </a:prstGeom>
          <a:noFill/>
          <a:ln w="9525">
            <a:noFill/>
            <a:miter lim="800000"/>
            <a:headEnd/>
            <a:tailEnd/>
          </a:ln>
        </p:spPr>
      </p:pic>
      <p:pic>
        <p:nvPicPr>
          <p:cNvPr id="13" name="Picture 29">
            <a:extLst/>
          </p:cNvPr>
          <p:cNvPicPr>
            <a:picLocks noChangeAspect="1" noChangeArrowheads="1"/>
          </p:cNvPicPr>
          <p:nvPr/>
        </p:nvPicPr>
        <p:blipFill>
          <a:blip r:embed="rId6"/>
          <a:srcRect/>
          <a:stretch>
            <a:fillRect/>
          </a:stretch>
        </p:blipFill>
        <p:spPr bwMode="auto">
          <a:xfrm>
            <a:off x="8496301" y="1484314"/>
            <a:ext cx="2004484" cy="1557337"/>
          </a:xfrm>
          <a:prstGeom prst="rect">
            <a:avLst/>
          </a:prstGeom>
          <a:noFill/>
          <a:ln w="38100">
            <a:solidFill>
              <a:srgbClr val="CC0066"/>
            </a:solidFill>
            <a:miter lim="800000"/>
            <a:headEnd/>
            <a:tailEnd/>
          </a:ln>
          <a:effectLst>
            <a:outerShdw blurRad="63500" dist="38100" algn="l" rotWithShape="0">
              <a:srgbClr val="000000">
                <a:alpha val="39999"/>
              </a:srgbClr>
            </a:outerShdw>
          </a:effectLst>
          <a:extLst>
            <a:ext uri="{909E8E84-426E-40dd-AFC4-6F175D3DCCD1}"/>
          </a:extLst>
        </p:spPr>
      </p:pic>
      <p:sp>
        <p:nvSpPr>
          <p:cNvPr id="129033" name="AutoShape 8" descr="Risultati immagini per test metilazione"/>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pPr eaLnBrk="1" hangingPunct="1"/>
            <a:endParaRPr lang="it-IT" altLang="it-IT"/>
          </a:p>
        </p:txBody>
      </p:sp>
      <p:pic>
        <p:nvPicPr>
          <p:cNvPr id="75786" name="Picture 11"/>
          <p:cNvPicPr>
            <a:picLocks noChangeAspect="1" noChangeArrowheads="1"/>
          </p:cNvPicPr>
          <p:nvPr/>
        </p:nvPicPr>
        <p:blipFill>
          <a:blip r:embed="rId7"/>
          <a:srcRect/>
          <a:stretch>
            <a:fillRect/>
          </a:stretch>
        </p:blipFill>
        <p:spPr bwMode="auto">
          <a:xfrm>
            <a:off x="8784167" y="3357563"/>
            <a:ext cx="2882900" cy="1638300"/>
          </a:xfrm>
          <a:prstGeom prst="rect">
            <a:avLst/>
          </a:prstGeom>
          <a:noFill/>
          <a:ln w="9525">
            <a:noFill/>
            <a:miter lim="800000"/>
            <a:headEnd/>
            <a:tailEnd/>
          </a:ln>
        </p:spPr>
      </p:pic>
      <p:sp>
        <p:nvSpPr>
          <p:cNvPr id="16" name="Rettangolo 15">
            <a:extLst/>
          </p:cNvPr>
          <p:cNvSpPr/>
          <p:nvPr/>
        </p:nvSpPr>
        <p:spPr>
          <a:xfrm>
            <a:off x="7440084" y="5445125"/>
            <a:ext cx="3073400" cy="10795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3200">
                <a:solidFill>
                  <a:srgbClr val="FFFFFF"/>
                </a:solidFill>
                <a:ea typeface="ＭＳ Ｐゴシック" pitchFamily="34" charset="-128"/>
                <a:cs typeface="Arial" pitchFamily="34" charset="0"/>
              </a:rPr>
              <a:t>…………………</a:t>
            </a:r>
          </a:p>
        </p:txBody>
      </p:sp>
      <p:sp>
        <p:nvSpPr>
          <p:cNvPr id="12" name="Rectangle 6">
            <a:extLst>
              <a:ext uri="{FF2B5EF4-FFF2-40B4-BE49-F238E27FC236}">
                <a16:creationId xmlns:a16="http://schemas.microsoft.com/office/drawing/2014/main" id="{1390C625-3D2D-C60E-90E6-7A1440C2B1FB}"/>
              </a:ext>
            </a:extLst>
          </p:cNvPr>
          <p:cNvSpPr>
            <a:spLocks noChangeArrowheads="1"/>
          </p:cNvSpPr>
          <p:nvPr/>
        </p:nvSpPr>
        <p:spPr bwMode="auto">
          <a:xfrm>
            <a:off x="819509" y="3286664"/>
            <a:ext cx="1906438" cy="1630393"/>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sp>
        <p:nvSpPr>
          <p:cNvPr id="14" name="Rectangle 6">
            <a:extLst>
              <a:ext uri="{FF2B5EF4-FFF2-40B4-BE49-F238E27FC236}">
                <a16:creationId xmlns:a16="http://schemas.microsoft.com/office/drawing/2014/main" id="{1390C625-3D2D-C60E-90E6-7A1440C2B1FB}"/>
              </a:ext>
            </a:extLst>
          </p:cNvPr>
          <p:cNvSpPr>
            <a:spLocks noChangeArrowheads="1"/>
          </p:cNvSpPr>
          <p:nvPr/>
        </p:nvSpPr>
        <p:spPr bwMode="auto">
          <a:xfrm>
            <a:off x="1621766" y="1268083"/>
            <a:ext cx="1802921" cy="1345722"/>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sp>
        <p:nvSpPr>
          <p:cNvPr id="15" name="Rectangle 6">
            <a:extLst>
              <a:ext uri="{FF2B5EF4-FFF2-40B4-BE49-F238E27FC236}">
                <a16:creationId xmlns:a16="http://schemas.microsoft.com/office/drawing/2014/main" id="{1390C625-3D2D-C60E-90E6-7A1440C2B1FB}"/>
              </a:ext>
            </a:extLst>
          </p:cNvPr>
          <p:cNvSpPr>
            <a:spLocks noChangeArrowheads="1"/>
          </p:cNvSpPr>
          <p:nvPr/>
        </p:nvSpPr>
        <p:spPr bwMode="auto">
          <a:xfrm>
            <a:off x="4808085" y="1114658"/>
            <a:ext cx="2541621" cy="1404255"/>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75780"/>
                                        </p:tgtEl>
                                        <p:attrNameLst>
                                          <p:attrName>style.visibility</p:attrName>
                                        </p:attrNameLst>
                                      </p:cBhvr>
                                      <p:to>
                                        <p:strVal val="visible"/>
                                      </p:to>
                                    </p:set>
                                    <p:animEffect transition="in" filter="wipe(down)">
                                      <p:cBhvr>
                                        <p:cTn id="13" dur="500"/>
                                        <p:tgtEl>
                                          <p:spTgt spid="75780"/>
                                        </p:tgtEl>
                                      </p:cBhvr>
                                    </p:animEffect>
                                  </p:childTnLst>
                                </p:cTn>
                              </p:par>
                              <p:par>
                                <p:cTn id="14" presetID="22" presetClass="entr" presetSubtype="4" fill="hold" nodeType="withEffect">
                                  <p:stCondLst>
                                    <p:cond delay="0"/>
                                  </p:stCondLst>
                                  <p:childTnLst>
                                    <p:set>
                                      <p:cBhvr>
                                        <p:cTn id="15" dur="1" fill="hold">
                                          <p:stCondLst>
                                            <p:cond delay="0"/>
                                          </p:stCondLst>
                                        </p:cTn>
                                        <p:tgtEl>
                                          <p:spTgt spid="75783"/>
                                        </p:tgtEl>
                                        <p:attrNameLst>
                                          <p:attrName>style.visibility</p:attrName>
                                        </p:attrNameLst>
                                      </p:cBhvr>
                                      <p:to>
                                        <p:strVal val="visible"/>
                                      </p:to>
                                    </p:set>
                                    <p:animEffect transition="in" filter="wipe(down)">
                                      <p:cBhvr>
                                        <p:cTn id="16" dur="500"/>
                                        <p:tgtEl>
                                          <p:spTgt spid="75783"/>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nodeType="withEffect">
                                  <p:stCondLst>
                                    <p:cond delay="0"/>
                                  </p:stCondLst>
                                  <p:childTnLst>
                                    <p:set>
                                      <p:cBhvr>
                                        <p:cTn id="21" dur="1" fill="hold">
                                          <p:stCondLst>
                                            <p:cond delay="0"/>
                                          </p:stCondLst>
                                        </p:cTn>
                                        <p:tgtEl>
                                          <p:spTgt spid="75786"/>
                                        </p:tgtEl>
                                        <p:attrNameLst>
                                          <p:attrName>style.visibility</p:attrName>
                                        </p:attrNameLst>
                                      </p:cBhvr>
                                      <p:to>
                                        <p:strVal val="visible"/>
                                      </p:to>
                                    </p:set>
                                    <p:animEffect transition="in" filter="wipe(down)">
                                      <p:cBhvr>
                                        <p:cTn id="22" dur="500"/>
                                        <p:tgtEl>
                                          <p:spTgt spid="75786"/>
                                        </p:tgtEl>
                                      </p:cBhvr>
                                    </p:animEffect>
                                  </p:childTnLst>
                                </p:cTn>
                              </p:par>
                              <p:par>
                                <p:cTn id="23" presetID="22" presetClass="entr" presetSubtype="4" fill="hold" nodeType="withEffect">
                                  <p:stCondLst>
                                    <p:cond delay="0"/>
                                  </p:stCondLst>
                                  <p:childTnLst>
                                    <p:set>
                                      <p:cBhvr>
                                        <p:cTn id="24" dur="1" fill="hold">
                                          <p:stCondLst>
                                            <p:cond delay="0"/>
                                          </p:stCondLst>
                                        </p:cTn>
                                        <p:tgtEl>
                                          <p:spTgt spid="75781"/>
                                        </p:tgtEl>
                                        <p:attrNameLst>
                                          <p:attrName>style.visibility</p:attrName>
                                        </p:attrNameLst>
                                      </p:cBhvr>
                                      <p:to>
                                        <p:strVal val="visible"/>
                                      </p:to>
                                    </p:set>
                                    <p:animEffect transition="in" filter="wipe(down)">
                                      <p:cBhvr>
                                        <p:cTn id="25"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testo 4"/>
          <p:cNvSpPr>
            <a:spLocks noGrp="1" noChangeArrowheads="1"/>
          </p:cNvSpPr>
          <p:nvPr>
            <p:ph type="body" idx="1"/>
          </p:nvPr>
        </p:nvSpPr>
        <p:spPr>
          <a:xfrm>
            <a:off x="0" y="214313"/>
            <a:ext cx="5386917" cy="285750"/>
          </a:xfrm>
        </p:spPr>
        <p:txBody>
          <a:bodyPr>
            <a:normAutofit fontScale="62500" lnSpcReduction="20000"/>
          </a:bodyPr>
          <a:lstStyle/>
          <a:p>
            <a:r>
              <a:rPr lang="it-IT" altLang="it-IT" sz="2800" smtClean="0">
                <a:solidFill>
                  <a:srgbClr val="002060"/>
                </a:solidFill>
              </a:rPr>
              <a:t>Europa</a:t>
            </a:r>
          </a:p>
        </p:txBody>
      </p:sp>
      <p:pic>
        <p:nvPicPr>
          <p:cNvPr id="7171" name="Segnaposto contenuto 3"/>
          <p:cNvPicPr>
            <a:picLocks noGrp="1" noChangeAspect="1"/>
          </p:cNvPicPr>
          <p:nvPr>
            <p:ph sz="half" idx="2"/>
          </p:nvPr>
        </p:nvPicPr>
        <p:blipFill>
          <a:blip r:embed="rId3"/>
          <a:srcRect/>
          <a:stretch>
            <a:fillRect/>
          </a:stretch>
        </p:blipFill>
        <p:spPr>
          <a:xfrm>
            <a:off x="285751" y="500063"/>
            <a:ext cx="2688167" cy="1147762"/>
          </a:xfrm>
          <a:ln>
            <a:solidFill>
              <a:srgbClr val="FFFFFF"/>
            </a:solidFill>
          </a:ln>
        </p:spPr>
      </p:pic>
      <p:sp>
        <p:nvSpPr>
          <p:cNvPr id="7172" name="Segnaposto testo 5"/>
          <p:cNvSpPr>
            <a:spLocks noGrp="1" noChangeArrowheads="1"/>
          </p:cNvSpPr>
          <p:nvPr>
            <p:ph type="body" sz="quarter" idx="3"/>
          </p:nvPr>
        </p:nvSpPr>
        <p:spPr>
          <a:xfrm>
            <a:off x="6191251" y="214313"/>
            <a:ext cx="5389033" cy="285750"/>
          </a:xfrm>
        </p:spPr>
        <p:txBody>
          <a:bodyPr>
            <a:normAutofit fontScale="62500" lnSpcReduction="20000"/>
          </a:bodyPr>
          <a:lstStyle/>
          <a:p>
            <a:r>
              <a:rPr lang="it-IT" altLang="it-IT" sz="2800" smtClean="0">
                <a:solidFill>
                  <a:srgbClr val="002060"/>
                </a:solidFill>
              </a:rPr>
              <a:t>Italia</a:t>
            </a:r>
          </a:p>
        </p:txBody>
      </p:sp>
      <p:pic>
        <p:nvPicPr>
          <p:cNvPr id="7173" name="Segnaposto contenuto 7"/>
          <p:cNvPicPr>
            <a:picLocks noGrp="1" noChangeAspect="1" noChangeArrowheads="1"/>
          </p:cNvPicPr>
          <p:nvPr>
            <p:ph sz="quarter" idx="4"/>
          </p:nvPr>
        </p:nvPicPr>
        <p:blipFill>
          <a:blip r:embed="rId4"/>
          <a:srcRect/>
          <a:stretch>
            <a:fillRect/>
          </a:stretch>
        </p:blipFill>
        <p:spPr>
          <a:xfrm>
            <a:off x="6381751" y="571501"/>
            <a:ext cx="1919816" cy="1262063"/>
          </a:xfrm>
        </p:spPr>
      </p:pic>
      <p:sp>
        <p:nvSpPr>
          <p:cNvPr id="7174" name="Rettangolo 8"/>
          <p:cNvSpPr>
            <a:spLocks noChangeArrowheads="1"/>
          </p:cNvSpPr>
          <p:nvPr/>
        </p:nvSpPr>
        <p:spPr bwMode="auto">
          <a:xfrm>
            <a:off x="3048000" y="428626"/>
            <a:ext cx="1951560" cy="677108"/>
          </a:xfrm>
          <a:prstGeom prst="rect">
            <a:avLst/>
          </a:prstGeom>
          <a:noFill/>
          <a:ln w="9525">
            <a:noFill/>
            <a:miter lim="800000"/>
            <a:headEnd/>
            <a:tailEnd/>
          </a:ln>
        </p:spPr>
        <p:txBody>
          <a:bodyPr wrap="none">
            <a:spAutoFit/>
          </a:bodyPr>
          <a:lstStyle/>
          <a:p>
            <a:pPr algn="ctr" eaLnBrk="1" hangingPunct="1"/>
            <a:r>
              <a:rPr lang="it-IT" altLang="it-IT" sz="2000" b="1">
                <a:solidFill>
                  <a:srgbClr val="002060"/>
                </a:solidFill>
                <a:latin typeface="Calibri" pitchFamily="34" charset="0"/>
              </a:rPr>
              <a:t>8.000</a:t>
            </a:r>
          </a:p>
          <a:p>
            <a:pPr algn="ctr" eaLnBrk="1" hangingPunct="1"/>
            <a:r>
              <a:rPr lang="it-IT" altLang="it-IT">
                <a:solidFill>
                  <a:srgbClr val="002060"/>
                </a:solidFill>
                <a:latin typeface="Calibri" pitchFamily="34" charset="0"/>
              </a:rPr>
              <a:t> unità nosologiche </a:t>
            </a:r>
          </a:p>
        </p:txBody>
      </p:sp>
      <p:sp>
        <p:nvSpPr>
          <p:cNvPr id="7175" name="Rettangolo 9"/>
          <p:cNvSpPr>
            <a:spLocks noChangeArrowheads="1"/>
          </p:cNvSpPr>
          <p:nvPr/>
        </p:nvSpPr>
        <p:spPr bwMode="auto">
          <a:xfrm>
            <a:off x="1905001" y="1928813"/>
            <a:ext cx="3318024" cy="400110"/>
          </a:xfrm>
          <a:prstGeom prst="rect">
            <a:avLst/>
          </a:prstGeom>
          <a:noFill/>
          <a:ln w="9525">
            <a:noFill/>
            <a:miter lim="800000"/>
            <a:headEnd/>
            <a:tailEnd/>
          </a:ln>
        </p:spPr>
        <p:txBody>
          <a:bodyPr wrap="none">
            <a:spAutoFit/>
          </a:bodyPr>
          <a:lstStyle/>
          <a:p>
            <a:pPr eaLnBrk="1" hangingPunct="1"/>
            <a:r>
              <a:rPr lang="it-IT" altLang="it-IT" sz="2000" b="1">
                <a:solidFill>
                  <a:srgbClr val="002060"/>
                </a:solidFill>
                <a:latin typeface="Calibri" pitchFamily="34" charset="0"/>
              </a:rPr>
              <a:t>6-8% </a:t>
            </a:r>
            <a:r>
              <a:rPr lang="it-IT" altLang="it-IT">
                <a:solidFill>
                  <a:srgbClr val="002060"/>
                </a:solidFill>
                <a:latin typeface="Calibri" pitchFamily="34" charset="0"/>
              </a:rPr>
              <a:t>della popolazione europea </a:t>
            </a:r>
          </a:p>
        </p:txBody>
      </p:sp>
      <p:sp>
        <p:nvSpPr>
          <p:cNvPr id="7176" name="Rettangolo 10"/>
          <p:cNvSpPr>
            <a:spLocks noChangeArrowheads="1"/>
          </p:cNvSpPr>
          <p:nvPr/>
        </p:nvSpPr>
        <p:spPr bwMode="auto">
          <a:xfrm>
            <a:off x="2967486" y="1143001"/>
            <a:ext cx="3631721" cy="615553"/>
          </a:xfrm>
          <a:prstGeom prst="rect">
            <a:avLst/>
          </a:prstGeom>
          <a:noFill/>
          <a:ln w="9525">
            <a:noFill/>
            <a:miter lim="800000"/>
            <a:headEnd/>
            <a:tailEnd/>
          </a:ln>
        </p:spPr>
        <p:txBody>
          <a:bodyPr wrap="square">
            <a:spAutoFit/>
          </a:bodyPr>
          <a:lstStyle/>
          <a:p>
            <a:pPr algn="ctr" eaLnBrk="1" hangingPunct="1"/>
            <a:r>
              <a:rPr lang="it-IT" altLang="it-IT" sz="2000" b="1" dirty="0">
                <a:solidFill>
                  <a:srgbClr val="002060"/>
                </a:solidFill>
                <a:latin typeface="Calibri" pitchFamily="34" charset="0"/>
              </a:rPr>
              <a:t>27-36 milioni </a:t>
            </a:r>
            <a:r>
              <a:rPr lang="it-IT" altLang="it-IT" dirty="0">
                <a:solidFill>
                  <a:srgbClr val="002060"/>
                </a:solidFill>
                <a:latin typeface="Calibri" pitchFamily="34" charset="0"/>
              </a:rPr>
              <a:t>di persone affette</a:t>
            </a:r>
          </a:p>
          <a:p>
            <a:pPr algn="ctr" eaLnBrk="1" hangingPunct="1"/>
            <a:endParaRPr lang="it-IT" altLang="it-IT" sz="1400" dirty="0">
              <a:solidFill>
                <a:srgbClr val="002060"/>
              </a:solidFill>
              <a:latin typeface="Calibri" pitchFamily="34" charset="0"/>
            </a:endParaRPr>
          </a:p>
        </p:txBody>
      </p:sp>
      <p:sp>
        <p:nvSpPr>
          <p:cNvPr id="7177" name="Rettangolo 11"/>
          <p:cNvSpPr>
            <a:spLocks noChangeArrowheads="1"/>
          </p:cNvSpPr>
          <p:nvPr/>
        </p:nvSpPr>
        <p:spPr bwMode="auto">
          <a:xfrm>
            <a:off x="8477251" y="1285876"/>
            <a:ext cx="2497667" cy="830997"/>
          </a:xfrm>
          <a:prstGeom prst="rect">
            <a:avLst/>
          </a:prstGeom>
          <a:noFill/>
          <a:ln w="9525">
            <a:noFill/>
            <a:miter lim="800000"/>
            <a:headEnd/>
            <a:tailEnd/>
          </a:ln>
        </p:spPr>
        <p:txBody>
          <a:bodyPr>
            <a:spAutoFit/>
          </a:bodyPr>
          <a:lstStyle/>
          <a:p>
            <a:pPr algn="ctr" eaLnBrk="1" hangingPunct="1"/>
            <a:r>
              <a:rPr lang="it-IT" altLang="it-IT" sz="1600" b="1">
                <a:solidFill>
                  <a:srgbClr val="002060"/>
                </a:solidFill>
                <a:latin typeface="Calibri" pitchFamily="34" charset="0"/>
              </a:rPr>
              <a:t>70 % delle patologie genetiche rare interessano i  bambini </a:t>
            </a:r>
          </a:p>
        </p:txBody>
      </p:sp>
      <p:sp>
        <p:nvSpPr>
          <p:cNvPr id="7178" name="Rettangolo 12"/>
          <p:cNvSpPr>
            <a:spLocks noChangeArrowheads="1"/>
          </p:cNvSpPr>
          <p:nvPr/>
        </p:nvSpPr>
        <p:spPr bwMode="auto">
          <a:xfrm>
            <a:off x="8271933" y="142875"/>
            <a:ext cx="1779654" cy="1231106"/>
          </a:xfrm>
          <a:prstGeom prst="rect">
            <a:avLst/>
          </a:prstGeom>
          <a:noFill/>
          <a:ln w="9525">
            <a:noFill/>
            <a:miter lim="800000"/>
            <a:headEnd/>
            <a:tailEnd/>
          </a:ln>
        </p:spPr>
        <p:txBody>
          <a:bodyPr wrap="none">
            <a:spAutoFit/>
          </a:bodyPr>
          <a:lstStyle/>
          <a:p>
            <a:pPr algn="ctr" eaLnBrk="1" hangingPunct="1"/>
            <a:r>
              <a:rPr lang="it-IT" altLang="it-IT" sz="2000" b="1">
                <a:solidFill>
                  <a:srgbClr val="002060"/>
                </a:solidFill>
                <a:latin typeface="Calibri" pitchFamily="34" charset="0"/>
              </a:rPr>
              <a:t>Circa 8.000</a:t>
            </a:r>
          </a:p>
          <a:p>
            <a:pPr algn="ctr" eaLnBrk="1" hangingPunct="1"/>
            <a:r>
              <a:rPr lang="it-IT" altLang="it-IT" sz="2000" b="1">
                <a:solidFill>
                  <a:srgbClr val="002060"/>
                </a:solidFill>
                <a:latin typeface="Calibri" pitchFamily="34" charset="0"/>
              </a:rPr>
              <a:t> </a:t>
            </a:r>
            <a:r>
              <a:rPr lang="it-IT" altLang="it-IT">
                <a:solidFill>
                  <a:srgbClr val="002060"/>
                </a:solidFill>
                <a:latin typeface="Calibri" pitchFamily="34" charset="0"/>
              </a:rPr>
              <a:t>patologie rare</a:t>
            </a:r>
          </a:p>
          <a:p>
            <a:pPr algn="ctr" eaLnBrk="1" hangingPunct="1"/>
            <a:r>
              <a:rPr lang="it-IT" altLang="it-IT" sz="1400" b="1">
                <a:solidFill>
                  <a:srgbClr val="002060"/>
                </a:solidFill>
                <a:latin typeface="Calibri" pitchFamily="34" charset="0"/>
              </a:rPr>
              <a:t>1 caso/2.000 persone</a:t>
            </a:r>
          </a:p>
          <a:p>
            <a:pPr algn="ctr" eaLnBrk="1" hangingPunct="1"/>
            <a:endParaRPr lang="it-IT" altLang="it-IT" sz="2000" b="1">
              <a:solidFill>
                <a:srgbClr val="002060"/>
              </a:solidFill>
              <a:latin typeface="Calibri" pitchFamily="34" charset="0"/>
            </a:endParaRPr>
          </a:p>
        </p:txBody>
      </p:sp>
      <p:sp>
        <p:nvSpPr>
          <p:cNvPr id="7179" name="CasellaDiTesto 13"/>
          <p:cNvSpPr txBox="1">
            <a:spLocks noChangeArrowheads="1"/>
          </p:cNvSpPr>
          <p:nvPr/>
        </p:nvSpPr>
        <p:spPr bwMode="auto">
          <a:xfrm>
            <a:off x="190501" y="2357439"/>
            <a:ext cx="1876411" cy="307777"/>
          </a:xfrm>
          <a:prstGeom prst="rect">
            <a:avLst/>
          </a:prstGeom>
          <a:noFill/>
          <a:ln w="9525">
            <a:noFill/>
            <a:miter lim="800000"/>
            <a:headEnd/>
            <a:tailEnd/>
          </a:ln>
        </p:spPr>
        <p:txBody>
          <a:bodyPr wrap="none">
            <a:spAutoFit/>
          </a:bodyPr>
          <a:lstStyle/>
          <a:p>
            <a:pPr eaLnBrk="1" hangingPunct="1"/>
            <a:r>
              <a:rPr lang="it-IT" altLang="it-IT" sz="1400" i="1">
                <a:solidFill>
                  <a:srgbClr val="002060"/>
                </a:solidFill>
                <a:latin typeface="Calibri" pitchFamily="34" charset="0"/>
              </a:rPr>
              <a:t>(Ministero della Salute)</a:t>
            </a:r>
          </a:p>
        </p:txBody>
      </p:sp>
      <p:sp>
        <p:nvSpPr>
          <p:cNvPr id="7180" name="CasellaDiTesto 14"/>
          <p:cNvSpPr txBox="1">
            <a:spLocks noChangeArrowheads="1"/>
          </p:cNvSpPr>
          <p:nvPr/>
        </p:nvSpPr>
        <p:spPr bwMode="auto">
          <a:xfrm>
            <a:off x="10001251" y="2286001"/>
            <a:ext cx="1316567" cy="307975"/>
          </a:xfrm>
          <a:prstGeom prst="rect">
            <a:avLst/>
          </a:prstGeom>
          <a:noFill/>
          <a:ln w="9525">
            <a:noFill/>
            <a:miter lim="800000"/>
            <a:headEnd/>
            <a:tailEnd/>
          </a:ln>
        </p:spPr>
        <p:txBody>
          <a:bodyPr>
            <a:spAutoFit/>
          </a:bodyPr>
          <a:lstStyle/>
          <a:p>
            <a:pPr eaLnBrk="1" hangingPunct="1"/>
            <a:r>
              <a:rPr lang="it-IT" altLang="it-IT" sz="1400" i="1">
                <a:solidFill>
                  <a:srgbClr val="002060"/>
                </a:solidFill>
                <a:latin typeface="Calibri" pitchFamily="34" charset="0"/>
              </a:rPr>
              <a:t>(OMS)</a:t>
            </a:r>
          </a:p>
        </p:txBody>
      </p:sp>
      <p:sp>
        <p:nvSpPr>
          <p:cNvPr id="7181" name="CasellaDiTesto 15"/>
          <p:cNvSpPr txBox="1">
            <a:spLocks noChangeArrowheads="1"/>
          </p:cNvSpPr>
          <p:nvPr/>
        </p:nvSpPr>
        <p:spPr bwMode="auto">
          <a:xfrm>
            <a:off x="6381750" y="2357438"/>
            <a:ext cx="912429" cy="461665"/>
          </a:xfrm>
          <a:prstGeom prst="rect">
            <a:avLst/>
          </a:prstGeom>
          <a:noFill/>
          <a:ln w="9525">
            <a:noFill/>
            <a:miter lim="800000"/>
            <a:headEnd/>
            <a:tailEnd/>
          </a:ln>
        </p:spPr>
        <p:txBody>
          <a:bodyPr wrap="none">
            <a:spAutoFit/>
          </a:bodyPr>
          <a:lstStyle/>
          <a:p>
            <a:pPr eaLnBrk="1" hangingPunct="1"/>
            <a:r>
              <a:rPr lang="it-IT" altLang="it-IT" sz="2400" b="1">
                <a:solidFill>
                  <a:srgbClr val="002060"/>
                </a:solidFill>
                <a:latin typeface="Calibri" pitchFamily="34" charset="0"/>
              </a:rPr>
              <a:t>Sicilia</a:t>
            </a:r>
          </a:p>
        </p:txBody>
      </p:sp>
      <p:sp>
        <p:nvSpPr>
          <p:cNvPr id="7182" name="Rettangolo 19"/>
          <p:cNvSpPr>
            <a:spLocks noChangeArrowheads="1"/>
          </p:cNvSpPr>
          <p:nvPr/>
        </p:nvSpPr>
        <p:spPr bwMode="auto">
          <a:xfrm>
            <a:off x="6953251" y="2786063"/>
            <a:ext cx="5238749" cy="2369880"/>
          </a:xfrm>
          <a:prstGeom prst="rect">
            <a:avLst/>
          </a:prstGeom>
          <a:noFill/>
          <a:ln w="9525">
            <a:noFill/>
            <a:miter lim="800000"/>
            <a:headEnd/>
            <a:tailEnd/>
          </a:ln>
        </p:spPr>
        <p:txBody>
          <a:bodyPr>
            <a:spAutoFit/>
          </a:bodyPr>
          <a:lstStyle/>
          <a:p>
            <a:r>
              <a:rPr lang="it-IT" altLang="it-IT" sz="1600" b="1">
                <a:solidFill>
                  <a:srgbClr val="002060"/>
                </a:solidFill>
                <a:latin typeface="Calibri" pitchFamily="34" charset="0"/>
              </a:rPr>
              <a:t>17.074 </a:t>
            </a:r>
            <a:r>
              <a:rPr lang="it-IT" altLang="it-IT" sz="1600">
                <a:solidFill>
                  <a:srgbClr val="002060"/>
                </a:solidFill>
                <a:latin typeface="Calibri" pitchFamily="34" charset="0"/>
              </a:rPr>
              <a:t>pazienti affetti da malattie rare</a:t>
            </a:r>
          </a:p>
          <a:p>
            <a:endParaRPr lang="it-IT" altLang="it-IT" sz="1600">
              <a:solidFill>
                <a:srgbClr val="002060"/>
              </a:solidFill>
              <a:latin typeface="Calibri" pitchFamily="34" charset="0"/>
            </a:endParaRPr>
          </a:p>
          <a:p>
            <a:r>
              <a:rPr lang="it-IT" altLang="it-IT" sz="1600">
                <a:solidFill>
                  <a:srgbClr val="002060"/>
                </a:solidFill>
                <a:latin typeface="Calibri" pitchFamily="34" charset="0"/>
              </a:rPr>
              <a:t>544 Patologie diverse</a:t>
            </a:r>
          </a:p>
          <a:p>
            <a:pPr algn="r"/>
            <a:endParaRPr lang="it-IT" altLang="it-IT" sz="1600" i="1">
              <a:solidFill>
                <a:srgbClr val="002060"/>
              </a:solidFill>
              <a:latin typeface="Calibri" pitchFamily="34" charset="0"/>
            </a:endParaRPr>
          </a:p>
          <a:p>
            <a:pPr algn="r"/>
            <a:r>
              <a:rPr lang="it-IT" altLang="it-IT" sz="1600" i="1">
                <a:solidFill>
                  <a:srgbClr val="002060"/>
                </a:solidFill>
                <a:latin typeface="Calibri" pitchFamily="34" charset="0"/>
              </a:rPr>
              <a:t>(R.R.M.R.  Marzo 2021)</a:t>
            </a:r>
          </a:p>
          <a:p>
            <a:pPr algn="r"/>
            <a:endParaRPr lang="it-IT" altLang="it-IT" sz="1600" i="1">
              <a:solidFill>
                <a:srgbClr val="002060"/>
              </a:solidFill>
              <a:latin typeface="Calibri" pitchFamily="34" charset="0"/>
            </a:endParaRPr>
          </a:p>
          <a:p>
            <a:r>
              <a:rPr lang="it-IT" altLang="it-IT" sz="1600" i="1">
                <a:solidFill>
                  <a:srgbClr val="002060"/>
                </a:solidFill>
                <a:latin typeface="Calibri" pitchFamily="34" charset="0"/>
              </a:rPr>
              <a:t>24-25% circa Raggruppamento </a:t>
            </a:r>
            <a:r>
              <a:rPr lang="it-IT" altLang="it-IT" sz="1600">
                <a:solidFill>
                  <a:srgbClr val="002060"/>
                </a:solidFill>
                <a:latin typeface="Calibri" pitchFamily="34" charset="0"/>
              </a:rPr>
              <a:t>MALFORMAZIONI CONGENITE, CROMOSOPATIE E SINDROMI GENETICHE</a:t>
            </a:r>
          </a:p>
          <a:p>
            <a:pPr algn="ctr" eaLnBrk="1" hangingPunct="1"/>
            <a:endParaRPr lang="it-IT" altLang="it-IT" sz="2000" b="1">
              <a:latin typeface="Calibri" pitchFamily="34" charset="0"/>
            </a:endParaRPr>
          </a:p>
        </p:txBody>
      </p:sp>
      <p:pic>
        <p:nvPicPr>
          <p:cNvPr id="7183" name="Picture 18"/>
          <p:cNvPicPr>
            <a:picLocks noChangeAspect="1" noChangeArrowheads="1"/>
          </p:cNvPicPr>
          <p:nvPr/>
        </p:nvPicPr>
        <p:blipFill>
          <a:blip r:embed="rId5"/>
          <a:srcRect/>
          <a:stretch>
            <a:fillRect/>
          </a:stretch>
        </p:blipFill>
        <p:spPr bwMode="auto">
          <a:xfrm>
            <a:off x="3524251" y="3000375"/>
            <a:ext cx="3238500" cy="3576638"/>
          </a:xfrm>
          <a:prstGeom prst="rect">
            <a:avLst/>
          </a:prstGeom>
          <a:noFill/>
          <a:ln w="9525">
            <a:noFill/>
            <a:miter lim="800000"/>
            <a:headEnd/>
            <a:tailEnd/>
          </a:ln>
        </p:spPr>
      </p:pic>
      <p:pic>
        <p:nvPicPr>
          <p:cNvPr id="7184" name="Picture 19"/>
          <p:cNvPicPr>
            <a:picLocks noChangeAspect="1" noChangeArrowheads="1"/>
          </p:cNvPicPr>
          <p:nvPr/>
        </p:nvPicPr>
        <p:blipFill>
          <a:blip r:embed="rId6"/>
          <a:srcRect/>
          <a:stretch>
            <a:fillRect/>
          </a:stretch>
        </p:blipFill>
        <p:spPr bwMode="auto">
          <a:xfrm>
            <a:off x="198967" y="3500438"/>
            <a:ext cx="3143251" cy="2301875"/>
          </a:xfrm>
          <a:prstGeom prst="rect">
            <a:avLst/>
          </a:prstGeom>
          <a:noFill/>
          <a:ln w="9525">
            <a:noFill/>
            <a:miter lim="800000"/>
            <a:headEnd/>
            <a:tailEnd/>
          </a:ln>
        </p:spPr>
      </p:pic>
      <p:sp>
        <p:nvSpPr>
          <p:cNvPr id="17" name="Rectangle 6">
            <a:extLst>
              <a:ext uri="{FF2B5EF4-FFF2-40B4-BE49-F238E27FC236}">
                <a16:creationId xmlns:a16="http://schemas.microsoft.com/office/drawing/2014/main" id="{1390C625-3D2D-C60E-90E6-7A1440C2B1FB}"/>
              </a:ext>
            </a:extLst>
          </p:cNvPr>
          <p:cNvSpPr>
            <a:spLocks noChangeArrowheads="1"/>
          </p:cNvSpPr>
          <p:nvPr/>
        </p:nvSpPr>
        <p:spPr bwMode="auto">
          <a:xfrm>
            <a:off x="8272732" y="112143"/>
            <a:ext cx="2846717" cy="2501662"/>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sz="1800">
              <a:solidFill>
                <a:schemeClr val="tx1"/>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it-IT" altLang="it-IT" sz="4000" b="1">
                <a:solidFill>
                  <a:srgbClr val="002060"/>
                </a:solidFill>
                <a:ea typeface="ＭＳ Ｐゴシック" panose="020B0600070205080204" pitchFamily="34" charset="-128"/>
              </a:rPr>
              <a:t>Sindromi genetiche/ cromosomiche</a:t>
            </a:r>
          </a:p>
        </p:txBody>
      </p:sp>
      <p:sp>
        <p:nvSpPr>
          <p:cNvPr id="14339" name="Rectangle 3"/>
          <p:cNvSpPr>
            <a:spLocks noGrp="1"/>
          </p:cNvSpPr>
          <p:nvPr>
            <p:ph type="body" idx="1"/>
          </p:nvPr>
        </p:nvSpPr>
        <p:spPr/>
        <p:txBody>
          <a:bodyPr/>
          <a:lstStyle/>
          <a:p>
            <a:pPr>
              <a:buFontTx/>
              <a:buNone/>
            </a:pPr>
            <a:r>
              <a:rPr lang="it-IT" altLang="it-IT" smtClean="0">
                <a:solidFill>
                  <a:srgbClr val="002060"/>
                </a:solidFill>
                <a:ea typeface="ＭＳ Ｐゴシック" panose="020B0600070205080204" pitchFamily="34" charset="-128"/>
              </a:rPr>
              <a:t>Il corretto e precoce inquadramento diagnostico di tali patologie permette di attuare:</a:t>
            </a:r>
          </a:p>
          <a:p>
            <a:r>
              <a:rPr lang="it-IT" altLang="it-IT" smtClean="0">
                <a:solidFill>
                  <a:srgbClr val="002060"/>
                </a:solidFill>
                <a:ea typeface="ＭＳ Ｐゴシック" panose="020B0600070205080204" pitchFamily="34" charset="-128"/>
              </a:rPr>
              <a:t>Un programma di follow-up</a:t>
            </a:r>
          </a:p>
          <a:p>
            <a:r>
              <a:rPr lang="it-IT" altLang="it-IT" smtClean="0">
                <a:solidFill>
                  <a:srgbClr val="002060"/>
                </a:solidFill>
                <a:ea typeface="ＭＳ Ｐゴシック" panose="020B0600070205080204" pitchFamily="34" charset="-128"/>
              </a:rPr>
              <a:t>Consulenza genetica (individuazione dei casi familiari anche con espressività clinica variabile, calcolo del rischio di ricorrenza)</a:t>
            </a:r>
          </a:p>
          <a:p>
            <a:endParaRPr lang="it-IT" altLang="it-IT" smtClean="0">
              <a:solidFill>
                <a:schemeClr val="accent2"/>
              </a:solidFill>
              <a:ea typeface="ＭＳ Ｐゴシック" panose="020B0600070205080204" pitchFamily="34" charset="-128"/>
            </a:endParaRPr>
          </a:p>
          <a:p>
            <a:endParaRPr lang="it-IT" altLang="it-IT" smtClean="0">
              <a:solidFill>
                <a:schemeClr val="accent2"/>
              </a:solidFill>
              <a:ea typeface="ＭＳ Ｐゴシック" panose="020B0600070205080204" pitchFamily="34" charset="-128"/>
            </a:endParaRPr>
          </a:p>
        </p:txBody>
      </p:sp>
    </p:spTree>
    <p:extLst>
      <p:ext uri="{BB962C8B-B14F-4D97-AF65-F5344CB8AC3E}">
        <p14:creationId xmlns:p14="http://schemas.microsoft.com/office/powerpoint/2010/main" val="29049333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2191</Words>
  <Application>Microsoft Office PowerPoint</Application>
  <PresentationFormat>Widescreen</PresentationFormat>
  <Paragraphs>223</Paragraphs>
  <Slides>16</Slides>
  <Notes>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16</vt:i4>
      </vt:variant>
    </vt:vector>
  </HeadingPairs>
  <TitlesOfParts>
    <vt:vector size="27" baseType="lpstr">
      <vt:lpstr>ＭＳ Ｐゴシック</vt:lpstr>
      <vt:lpstr>Arial</vt:lpstr>
      <vt:lpstr>Batang</vt:lpstr>
      <vt:lpstr>Calibri</vt:lpstr>
      <vt:lpstr>Calibri Light</vt:lpstr>
      <vt:lpstr>Garamond</vt:lpstr>
      <vt:lpstr>icomoon</vt:lpstr>
      <vt:lpstr>Segoe UI</vt:lpstr>
      <vt:lpstr>Times New Roman</vt:lpstr>
      <vt:lpstr>Wingdings</vt:lpstr>
      <vt:lpstr>Tema di Office</vt:lpstr>
      <vt:lpstr>Presentazione standard di PowerPoint</vt:lpstr>
      <vt:lpstr>Presentazione standard di PowerPoint</vt:lpstr>
      <vt:lpstr>La consulenza genetica</vt:lpstr>
      <vt:lpstr>Presentazione standard di PowerPoint</vt:lpstr>
      <vt:lpstr>Segni di allarme…….. </vt:lpstr>
      <vt:lpstr>Segni di allarme…….. </vt:lpstr>
      <vt:lpstr>……..test genetico……..</vt:lpstr>
      <vt:lpstr>Presentazione standard di PowerPoint</vt:lpstr>
      <vt:lpstr>Sindromi genetiche/ cromosomiche</vt:lpstr>
      <vt:lpstr>Comunicazione di diagnosi </vt:lpstr>
      <vt:lpstr>Presentazione standard di PowerPoint</vt:lpstr>
      <vt:lpstr>Presentazione standard di PowerPoint</vt:lpstr>
      <vt:lpstr>…….principi fondanti della presa in carico </vt:lpstr>
      <vt:lpstr>                                  ………..la ricerca……………</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Piccione</dc:creator>
  <cp:lastModifiedBy>Maria Piccione</cp:lastModifiedBy>
  <cp:revision>30</cp:revision>
  <dcterms:created xsi:type="dcterms:W3CDTF">2022-06-25T09:02:04Z</dcterms:created>
  <dcterms:modified xsi:type="dcterms:W3CDTF">2023-02-16T10:07:32Z</dcterms:modified>
</cp:coreProperties>
</file>