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370" r:id="rId2"/>
    <p:sldId id="371" r:id="rId3"/>
    <p:sldId id="372" r:id="rId4"/>
    <p:sldId id="374" r:id="rId5"/>
    <p:sldId id="373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F64FB2-7CE7-2B41-ACBD-BD8602485E4C}" type="datetimeFigureOut">
              <a:rPr lang="it-IT" smtClean="0"/>
              <a:t>06/07/22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AAB21E-9386-E843-9F76-C655B59B6F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2222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D21BBC-C765-89D3-2A21-D1B46BD206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15F0E70-C993-5F08-86E8-53B6CA6797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17DDE71-1290-C228-C29B-112EAA15F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602A-070F-EA4C-9B0D-3C5BA57EA36B}" type="datetimeFigureOut">
              <a:rPr lang="it-IT" smtClean="0"/>
              <a:t>06/07/22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AF8598-E47F-FADB-CFD5-A26860892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01C3695-7F4E-2A92-C373-FB54529AC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0693-0522-3C4A-83D2-15D4C31E82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2366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BFDE1B-ABF5-A9CC-5628-C6C4F2814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E220CE0-029C-0EA2-5053-9C9137B103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2B85E14-A699-FCBE-F4DB-F9D361854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602A-070F-EA4C-9B0D-3C5BA57EA36B}" type="datetimeFigureOut">
              <a:rPr lang="it-IT" smtClean="0"/>
              <a:t>06/07/22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803F394-1E4B-CB2F-9E83-72CBD61D8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44C4192-6B2E-D4DA-D7C6-B863A34DB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0693-0522-3C4A-83D2-15D4C31E82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8586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3187C81-D93C-4488-4EA4-3DD426CBD7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4B6F7BF-62EB-AEC2-A9C2-DA79701E5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8206049-1AD1-7F57-4441-B36B0EBAC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602A-070F-EA4C-9B0D-3C5BA57EA36B}" type="datetimeFigureOut">
              <a:rPr lang="it-IT" smtClean="0"/>
              <a:t>06/07/22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91AB7E-AE99-1BE1-BF99-8CA39626A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E2BC22-7147-05BC-39DB-6115C4895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0693-0522-3C4A-83D2-15D4C31E82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1481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70A644-26FC-060F-247E-E1C645592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157AF0-44A1-1C57-03B6-62C06814A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7E024E-AC6F-6428-693F-0CA355476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602A-070F-EA4C-9B0D-3C5BA57EA36B}" type="datetimeFigureOut">
              <a:rPr lang="it-IT" smtClean="0"/>
              <a:t>06/07/22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51A43B-3932-8619-3F51-A6C92CF8E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6C0B114-C01E-AE32-CD96-9849238B9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0693-0522-3C4A-83D2-15D4C31E82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5953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958A4F-C057-E2D4-6BCA-1D51BB0DF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9A296FD-D09D-C045-4255-09BB3C8F2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1118F65-27AF-EE72-1E9D-AA06B307B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602A-070F-EA4C-9B0D-3C5BA57EA36B}" type="datetimeFigureOut">
              <a:rPr lang="it-IT" smtClean="0"/>
              <a:t>06/07/22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94B6A4-0CD3-7454-97C2-E28182F53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C187C48-0B04-9082-C520-AC7841359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0693-0522-3C4A-83D2-15D4C31E82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6747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DA8D3A-8D15-0B16-9CA7-8464BE54E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921A43-C546-B646-1CEC-8A22A26EE8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2E8D391-EDEF-04FB-ACA7-25ABEA8AB4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20272DA-6339-50B9-9DD7-FA0CE2DA8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602A-070F-EA4C-9B0D-3C5BA57EA36B}" type="datetimeFigureOut">
              <a:rPr lang="it-IT" smtClean="0"/>
              <a:t>06/07/22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E27F23A-7904-2F43-42AE-3D596C871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10D83DE-E821-6998-0880-F767C242F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0693-0522-3C4A-83D2-15D4C31E82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504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C64458-EA42-AFD3-C639-3FB66EE5D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BF0131D-F65C-F519-FE55-5C1B24A06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5B9AB9E-A207-C1F2-C199-16C8F6B92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9A69CB7-8D8C-4F92-70FB-7E2BA9D97D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69ABE8A-2A16-D9F6-5E8B-288321DF88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E834964-682C-D141-AF34-33072B88B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602A-070F-EA4C-9B0D-3C5BA57EA36B}" type="datetimeFigureOut">
              <a:rPr lang="it-IT" smtClean="0"/>
              <a:t>06/07/22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98E839E-D475-9475-E4D3-D9445714B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9C82611-C72F-8A62-6762-9B58EB0DB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0693-0522-3C4A-83D2-15D4C31E82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9548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97BFE1-982F-358E-B5FB-F981DCE32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11158C2-5C31-5AA9-AC18-3008E803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602A-070F-EA4C-9B0D-3C5BA57EA36B}" type="datetimeFigureOut">
              <a:rPr lang="it-IT" smtClean="0"/>
              <a:t>06/07/22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5E7D345-781F-2ABF-8737-121333D91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7C7C78F-985F-7E98-36CC-CB5250CE6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0693-0522-3C4A-83D2-15D4C31E82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4374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9CA7072-7959-5146-85D9-602F1899D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602A-070F-EA4C-9B0D-3C5BA57EA36B}" type="datetimeFigureOut">
              <a:rPr lang="it-IT" smtClean="0"/>
              <a:t>06/07/22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0524C5B-4388-504F-A96E-81D5CE119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D42EDE9-1811-7FA8-43E2-D8A4C841B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0693-0522-3C4A-83D2-15D4C31E82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1413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4C51E2-F966-7CB9-4169-6A7165D91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836E32-6D77-3441-7AEF-614C42556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25C8A8C-E4C0-2236-5CAF-73D04B7ADD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C2D87E3-A23D-CCD1-0C86-ABD0B678C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602A-070F-EA4C-9B0D-3C5BA57EA36B}" type="datetimeFigureOut">
              <a:rPr lang="it-IT" smtClean="0"/>
              <a:t>06/07/22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227413B-F8FB-7DEB-469E-671579408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4087FEF-83C6-47C4-FD93-52A714301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0693-0522-3C4A-83D2-15D4C31E82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9778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47A86B-6972-4AF3-DCF7-8296C8FD9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8813069-F835-75C3-452D-DE250C2266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9405117-3666-ACE8-FB45-1CA4B196D9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644CBE6-982D-7579-4DD9-E8F4DE254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602A-070F-EA4C-9B0D-3C5BA57EA36B}" type="datetimeFigureOut">
              <a:rPr lang="it-IT" smtClean="0"/>
              <a:t>06/07/22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3033BCF-E578-9DBD-0612-CD1EAA450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EC117E9-3FB2-BA2A-7CD1-73A69F767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50693-0522-3C4A-83D2-15D4C31E82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7286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6A4D8DC-1122-FD46-3168-70F5AAF70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54AB632-9B09-B4B3-A9BC-BA6D12FD09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5FDC45-4E59-FBDE-D72F-AB2D8B2FB3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B602A-070F-EA4C-9B0D-3C5BA57EA36B}" type="datetimeFigureOut">
              <a:rPr lang="it-IT" smtClean="0"/>
              <a:t>06/07/22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1B9825-D86F-9CDD-316F-A4E63736A9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C41BD97-B3B3-5C8F-85E9-36E3B5EA64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50693-0522-3C4A-83D2-15D4C31E82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0931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ttotitolo 2"/>
          <p:cNvSpPr txBox="1">
            <a:spLocks/>
          </p:cNvSpPr>
          <p:nvPr/>
        </p:nvSpPr>
        <p:spPr>
          <a:xfrm>
            <a:off x="3782089" y="2834878"/>
            <a:ext cx="4226720" cy="1188244"/>
          </a:xfrm>
          <a:prstGeom prst="rect">
            <a:avLst/>
          </a:prstGeom>
        </p:spPr>
        <p:txBody>
          <a:bodyPr lIns="62209" tIns="31105" rIns="62209" bIns="31105"/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>
              <a:spcBef>
                <a:spcPct val="20000"/>
              </a:spcBef>
              <a:defRPr/>
            </a:pPr>
            <a:r>
              <a:rPr lang="it-IT" altLang="it-IT" sz="1600" b="1" i="1" dirty="0">
                <a:solidFill>
                  <a:srgbClr val="17375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Salvatore Corrao</a:t>
            </a:r>
          </a:p>
          <a:p>
            <a:pPr algn="ctr">
              <a:spcBef>
                <a:spcPct val="20000"/>
              </a:spcBef>
              <a:defRPr/>
            </a:pPr>
            <a:endParaRPr lang="it-IT" altLang="it-IT" sz="1050" b="1" i="1" dirty="0">
              <a:solidFill>
                <a:srgbClr val="17375E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  <a:p>
            <a:pPr algn="ctr">
              <a:defRPr/>
            </a:pPr>
            <a:r>
              <a:rPr lang="it-IT" altLang="it-IT" sz="1400" b="1" dirty="0">
                <a:solidFill>
                  <a:srgbClr val="17375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Dipartimento di Medicina Clinica</a:t>
            </a:r>
          </a:p>
          <a:p>
            <a:pPr algn="ctr">
              <a:defRPr/>
            </a:pPr>
            <a:endParaRPr lang="it-IT" altLang="it-IT" sz="1600" b="1" dirty="0">
              <a:solidFill>
                <a:srgbClr val="17375E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  <a:p>
            <a:pPr algn="ctr">
              <a:defRPr/>
            </a:pPr>
            <a:r>
              <a:rPr lang="it-IT" altLang="it-IT" sz="1400" b="1" dirty="0">
                <a:solidFill>
                  <a:srgbClr val="17375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U.O.C. Medicina Interna </a:t>
            </a:r>
          </a:p>
          <a:p>
            <a:pPr algn="ctr">
              <a:defRPr/>
            </a:pPr>
            <a:r>
              <a:rPr lang="it-IT" altLang="it-IT" sz="1050" b="1" i="1" dirty="0">
                <a:solidFill>
                  <a:srgbClr val="17375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ad indirizzo Geriatrico-Riabilitativo</a:t>
            </a:r>
            <a:r>
              <a:rPr lang="it-IT" altLang="it-IT" sz="1400" b="1" dirty="0">
                <a:solidFill>
                  <a:srgbClr val="17375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 </a:t>
            </a:r>
          </a:p>
          <a:p>
            <a:pPr algn="ctr">
              <a:defRPr/>
            </a:pPr>
            <a:endParaRPr lang="it-IT" altLang="it-IT" sz="1400" b="1" dirty="0">
              <a:solidFill>
                <a:srgbClr val="17375E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  <a:p>
            <a:pPr algn="ctr">
              <a:defRPr/>
            </a:pPr>
            <a:r>
              <a:rPr lang="it-IT" altLang="it-IT" sz="1400" b="1" dirty="0">
                <a:solidFill>
                  <a:srgbClr val="17375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A.R.N.A.S. Civico - Di Cristina - Benfratelli</a:t>
            </a:r>
          </a:p>
          <a:p>
            <a:pPr algn="ctr">
              <a:spcAft>
                <a:spcPts val="450"/>
              </a:spcAft>
              <a:defRPr/>
            </a:pPr>
            <a:r>
              <a:rPr lang="it-IT" altLang="it-IT" sz="1400" b="1" dirty="0">
                <a:solidFill>
                  <a:srgbClr val="17375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Palermo  </a:t>
            </a:r>
          </a:p>
          <a:p>
            <a:pPr algn="ctr">
              <a:spcBef>
                <a:spcPct val="20000"/>
              </a:spcBef>
              <a:defRPr/>
            </a:pPr>
            <a:r>
              <a:rPr lang="it-IT" altLang="it-IT" sz="1400" b="1" i="1" dirty="0">
                <a:solidFill>
                  <a:srgbClr val="17375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PROMISE</a:t>
            </a:r>
          </a:p>
          <a:p>
            <a:pPr algn="ctr">
              <a:spcBef>
                <a:spcPct val="20000"/>
              </a:spcBef>
              <a:defRPr/>
            </a:pPr>
            <a:r>
              <a:rPr lang="it-IT" altLang="it-IT" sz="1400" b="1" i="1" dirty="0">
                <a:solidFill>
                  <a:srgbClr val="17375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C.R.E.A.M. </a:t>
            </a:r>
          </a:p>
          <a:p>
            <a:pPr algn="ctr">
              <a:spcBef>
                <a:spcPct val="20000"/>
              </a:spcBef>
              <a:defRPr/>
            </a:pPr>
            <a:r>
              <a:rPr lang="it-IT" altLang="it-IT" sz="1400" b="1" i="1" dirty="0">
                <a:solidFill>
                  <a:srgbClr val="17375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</a:rPr>
              <a:t>Università degli Studi di Palermo</a:t>
            </a:r>
          </a:p>
          <a:p>
            <a:pPr algn="ctr">
              <a:spcBef>
                <a:spcPct val="20000"/>
              </a:spcBef>
              <a:defRPr/>
            </a:pPr>
            <a:endParaRPr lang="it-IT" altLang="it-IT" sz="1200" b="1" i="1" dirty="0">
              <a:solidFill>
                <a:srgbClr val="17375E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  <a:p>
            <a:pPr algn="ctr">
              <a:spcBef>
                <a:spcPct val="20000"/>
              </a:spcBef>
              <a:defRPr/>
            </a:pPr>
            <a:endParaRPr lang="it-IT" altLang="it-IT" sz="1600" b="1" dirty="0">
              <a:solidFill>
                <a:srgbClr val="17375E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  <a:p>
            <a:pPr algn="ctr">
              <a:spcBef>
                <a:spcPct val="20000"/>
              </a:spcBef>
              <a:defRPr/>
            </a:pPr>
            <a:endParaRPr lang="it-IT" altLang="it-IT" sz="1600" b="1" dirty="0">
              <a:solidFill>
                <a:srgbClr val="17375E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charset="0"/>
            </a:endParaRP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993" y="5879572"/>
            <a:ext cx="863203" cy="586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621" y="5820040"/>
            <a:ext cx="71318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2" descr="E:\notebook vaio 2012\CREAM_logo.t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5650" y="5970060"/>
            <a:ext cx="482204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ttangolo 9"/>
          <p:cNvSpPr/>
          <p:nvPr/>
        </p:nvSpPr>
        <p:spPr>
          <a:xfrm>
            <a:off x="5291619" y="517249"/>
            <a:ext cx="1207661" cy="309039"/>
          </a:xfrm>
          <a:prstGeom prst="rect">
            <a:avLst/>
          </a:prstGeom>
          <a:noFill/>
          <a:ln>
            <a:noFill/>
          </a:ln>
        </p:spPr>
        <p:txBody>
          <a:bodyPr wrap="none" lIns="62209" tIns="31105" rIns="62209" bIns="31105">
            <a:spAutoFit/>
          </a:bodyPr>
          <a:lstStyle/>
          <a:p>
            <a:pPr algn="ctr">
              <a:defRPr/>
            </a:pPr>
            <a:r>
              <a:rPr lang="it-IT" sz="16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ＭＳ Ｐゴシック" charset="0"/>
                <a:cs typeface="ＭＳ Ｐゴシック" charset="0"/>
              </a:rPr>
              <a:t>6 luglio 2022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31A70AD7-EFCB-BA44-B750-3AA541CD67F2}"/>
              </a:ext>
            </a:extLst>
          </p:cNvPr>
          <p:cNvSpPr/>
          <p:nvPr/>
        </p:nvSpPr>
        <p:spPr>
          <a:xfrm>
            <a:off x="3339166" y="916316"/>
            <a:ext cx="51125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dirty="0">
                <a:solidFill>
                  <a:srgbClr val="C00000"/>
                </a:solidFill>
                <a:latin typeface="Brush Script MT" panose="03060802040406070304" pitchFamily="66" charset="-122"/>
                <a:ea typeface="Brush Script MT" panose="03060802040406070304" pitchFamily="66" charset="-122"/>
                <a:cs typeface="Brush Script MT" panose="03060802040406070304" pitchFamily="66" charset="-122"/>
              </a:rPr>
              <a:t>Terzo Settore</a:t>
            </a:r>
            <a:endParaRPr lang="it-IT" b="1" dirty="0">
              <a:solidFill>
                <a:srgbClr val="C0000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1" name="Titolo 3">
            <a:extLst>
              <a:ext uri="{FF2B5EF4-FFF2-40B4-BE49-F238E27FC236}">
                <a16:creationId xmlns:a16="http://schemas.microsoft.com/office/drawing/2014/main" id="{D93DADB6-DE90-B748-BD5F-0FD1CDC9C16E}"/>
              </a:ext>
            </a:extLst>
          </p:cNvPr>
          <p:cNvSpPr txBox="1">
            <a:spLocks/>
          </p:cNvSpPr>
          <p:nvPr/>
        </p:nvSpPr>
        <p:spPr>
          <a:xfrm>
            <a:off x="3298909" y="1991676"/>
            <a:ext cx="5012341" cy="55364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br>
              <a:rPr lang="it-IT" dirty="0"/>
            </a:br>
            <a:endParaRPr lang="it-IT" dirty="0"/>
          </a:p>
          <a:p>
            <a:br>
              <a:rPr lang="it-IT" dirty="0"/>
            </a:br>
            <a:endParaRPr lang="it-IT" dirty="0"/>
          </a:p>
          <a:p>
            <a:br>
              <a:rPr lang="it-IT" dirty="0"/>
            </a:br>
            <a:endParaRPr lang="it-IT" dirty="0"/>
          </a:p>
          <a:p>
            <a:br>
              <a:rPr lang="it-IT" dirty="0"/>
            </a:br>
            <a:endParaRPr lang="it-IT" dirty="0"/>
          </a:p>
          <a:p>
            <a:br>
              <a:rPr lang="it-IT" dirty="0"/>
            </a:br>
            <a:endParaRPr lang="it-IT" dirty="0"/>
          </a:p>
          <a:p>
            <a:br>
              <a:rPr lang="it-IT" dirty="0"/>
            </a:br>
            <a:endParaRPr lang="it-IT" dirty="0"/>
          </a:p>
          <a:p>
            <a:br>
              <a:rPr lang="it-IT" dirty="0"/>
            </a:br>
            <a:endParaRPr lang="it-IT" dirty="0"/>
          </a:p>
          <a:p>
            <a:br>
              <a:rPr lang="it-IT" dirty="0"/>
            </a:br>
            <a:endParaRPr lang="it-IT" dirty="0"/>
          </a:p>
          <a:p>
            <a:br>
              <a:rPr lang="it-IT" dirty="0"/>
            </a:br>
            <a:endParaRPr lang="it-IT" dirty="0"/>
          </a:p>
          <a:p>
            <a:br>
              <a:rPr lang="it-IT" dirty="0"/>
            </a:br>
            <a:endParaRPr lang="it-IT" dirty="0"/>
          </a:p>
          <a:p>
            <a:br>
              <a:rPr lang="it-IT" dirty="0"/>
            </a:br>
            <a:endParaRPr lang="it-IT" dirty="0"/>
          </a:p>
          <a:p>
            <a:br>
              <a:rPr lang="it-IT" dirty="0"/>
            </a:br>
            <a:endParaRPr lang="it-IT" dirty="0"/>
          </a:p>
          <a:p>
            <a:br>
              <a:rPr lang="it-IT" dirty="0"/>
            </a:br>
            <a:endParaRPr lang="it-IT" dirty="0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0B4E7C81-5F06-474B-9B4C-CEC44E0272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1294" y="4977330"/>
            <a:ext cx="2019300" cy="482600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05FC5D1F-7C47-2C40-A6CD-91975B79B338}"/>
              </a:ext>
            </a:extLst>
          </p:cNvPr>
          <p:cNvSpPr txBox="1"/>
          <p:nvPr/>
        </p:nvSpPr>
        <p:spPr>
          <a:xfrm>
            <a:off x="3486103" y="1909249"/>
            <a:ext cx="48186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charset="0"/>
              </a:rPr>
              <a:t>Centro Malattie Rare</a:t>
            </a:r>
          </a:p>
          <a:p>
            <a:pPr algn="ctr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428838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97C29A7F-EAF4-4B3B-8B93-EE5BC2394982}"/>
              </a:ext>
            </a:extLst>
          </p:cNvPr>
          <p:cNvSpPr/>
          <p:nvPr/>
        </p:nvSpPr>
        <p:spPr>
          <a:xfrm>
            <a:off x="3889402" y="398392"/>
            <a:ext cx="4413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G.U.R.S. - Palermo - Venerdì, 10 giugno 2022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3CC84DFE-5BD8-94B2-0C38-C47B650C11F3}"/>
              </a:ext>
            </a:extLst>
          </p:cNvPr>
          <p:cNvSpPr/>
          <p:nvPr/>
        </p:nvSpPr>
        <p:spPr>
          <a:xfrm>
            <a:off x="3417870" y="869368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it-IT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Assessorato della Salute</a:t>
            </a:r>
          </a:p>
          <a:p>
            <a:pPr algn="just"/>
            <a:r>
              <a:rPr lang="it-IT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DECRETO n. 388 del 20 maggio 2022. Aggiornamento dell’elenco dei Centri di riferimento regionale per le malattie rare nella Regione siciliana approvato con D.A. n. 1441 del 23 dicembre 2021.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736567E4-9569-2DEA-4BC7-646B468725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983" y="3018961"/>
            <a:ext cx="10833100" cy="176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216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16A0391-3B56-1725-2B96-AF0B085CB841}"/>
              </a:ext>
            </a:extLst>
          </p:cNvPr>
          <p:cNvSpPr txBox="1"/>
          <p:nvPr/>
        </p:nvSpPr>
        <p:spPr>
          <a:xfrm>
            <a:off x="852755" y="339047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Area 9 del Sistema Cardiocircolatorio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3EC8656A-5E5D-04A4-D7E4-1CED7A63FC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7354"/>
            <a:ext cx="12192000" cy="4563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694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16A0391-3B56-1725-2B96-AF0B085CB841}"/>
              </a:ext>
            </a:extLst>
          </p:cNvPr>
          <p:cNvSpPr txBox="1"/>
          <p:nvPr/>
        </p:nvSpPr>
        <p:spPr>
          <a:xfrm>
            <a:off x="482885" y="246579"/>
            <a:ext cx="6877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Area 14 Malattie del Sistema </a:t>
            </a:r>
            <a:r>
              <a:rPr lang="it-IT" b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Osteomuscolare</a:t>
            </a:r>
            <a:r>
              <a:rPr lang="it-IT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e del tessuto connettivo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477696F-EB44-B9A0-C0AE-61D6EF14B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65071"/>
            <a:ext cx="12192000" cy="3927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652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D89C90C4-2181-EA11-4C55-424627D1C0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392344"/>
              </p:ext>
            </p:extLst>
          </p:nvPr>
        </p:nvGraphicFramePr>
        <p:xfrm>
          <a:off x="3900752" y="507180"/>
          <a:ext cx="4350339" cy="61518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50339">
                  <a:extLst>
                    <a:ext uri="{9D8B030D-6E8A-4147-A177-3AD203B41FA5}">
                      <a16:colId xmlns:a16="http://schemas.microsoft.com/office/drawing/2014/main" val="1892149919"/>
                    </a:ext>
                  </a:extLst>
                </a:gridCol>
              </a:tblGrid>
              <a:tr h="8973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FEBBRE MEDITERRANEA FAMILIARE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1931978499"/>
                  </a:ext>
                </a:extLst>
              </a:tr>
              <a:tr h="10979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SCLEROSI SISTEMICA CUTANEA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496262164"/>
                  </a:ext>
                </a:extLst>
              </a:tr>
              <a:tr h="13332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PORPORA DI HENOCH-SCHONLEIN 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999573488"/>
                  </a:ext>
                </a:extLst>
              </a:tr>
              <a:tr h="14508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MALATTIA DI TAKAYASU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1257917014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PEMFIGO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190029554"/>
                  </a:ext>
                </a:extLst>
              </a:tr>
              <a:tr h="10195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CONNETTIVITI INDIFFERENZIATE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2548122293"/>
                  </a:ext>
                </a:extLst>
              </a:tr>
              <a:tr h="12547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GRANULOMATOSI DI WEGENER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4287447318"/>
                  </a:ext>
                </a:extLst>
              </a:tr>
              <a:tr h="13332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ACALASIA 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4228610685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MALATTIA DI BEHCET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1966391447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SINDROME DI EHLERS-DANLOS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3165656760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EMOCROMATOSI EREDITARIA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1743388559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IMMUNODEFICIENZA COMUNE VARIABILE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4102940900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LINFEDEMI PRIMARI CRONICI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3477090878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POLIANGIOITE MICROSCOPICA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4191758092"/>
                  </a:ext>
                </a:extLst>
              </a:tr>
              <a:tr h="14900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SINDROME DI BUDD-CHIARI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2331739385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AMARTOMATOSI MULTIPLE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806519327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AMILOIDOSI EREDITARIA DA TRANSTIRETINA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1820663595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MALATTIA DI HORTON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43720487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SINDROME DI CHARCOT-MARIE-TOOTH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1640963403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SINDROME DI CHURG-STRAUSS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356997530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AMILOIDOSI PRIMARIA (AL)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3365419375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CADASIL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2436493647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COLANGITE BILIARE PRIMITIVA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1821878210"/>
                  </a:ext>
                </a:extLst>
              </a:tr>
              <a:tr h="13469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DEGENERAZIONE SPINOCEREBELLARE DI HOLMES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250640357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DERMATOMIOSITE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966402734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ENCEFALITE DI RASSMUSSEN 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642351096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FIBROSI RETROPERITONEALE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1647341886"/>
                  </a:ext>
                </a:extLst>
              </a:tr>
              <a:tr h="13469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GRANULOMATOSI EOSINOFILICA CON POLIANGITE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1598664340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LINFEDEMA IDIOPATICO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1160389876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MALATTIA DI CAROLI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3616708078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MALATTIA DI GAUCHER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3084126847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MALATTIA DI WILSON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1753337791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MALATTIA DI WHIPPLE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2428705155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NEUROFIBROMATOSI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584962900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PEMFIGOIDE BENIGNO DELLE MUCOSE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2703516535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PIASTRINOPENIA EREDITARIA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3661218145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POLICONDRITE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848735071"/>
                  </a:ext>
                </a:extLst>
              </a:tr>
              <a:tr h="14900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PORFIRIA ACUTA INTERMITTENTE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804557570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PORFIRIA CUTANEA TARDA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2896392554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PORPORA TROMBOTICA TROMBOCITOPENICA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269531479"/>
                  </a:ext>
                </a:extLst>
              </a:tr>
              <a:tr h="13724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SARCOIDOSI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3977668104"/>
                  </a:ext>
                </a:extLst>
              </a:tr>
              <a:tr h="14116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SINDROME DA ANTICORPI ANTIFOSFOLIPIDI (FORMA PRIMITIVA)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3404006711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SINDROME DI ALPORT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4218809594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SINDROME DI ARNOLD-CHIARI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2025562647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SINDROME DI GITELMAN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1874229958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SINDROME DI HENNEKAM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1195874570"/>
                  </a:ext>
                </a:extLst>
              </a:tr>
              <a:tr h="745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>
                          <a:effectLst/>
                        </a:rPr>
                        <a:t>SINDROME DI OSLER-WEBER-RENDU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3137488685"/>
                  </a:ext>
                </a:extLst>
              </a:tr>
              <a:tr h="14900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1" u="none" strike="noStrike" dirty="0">
                          <a:effectLst/>
                        </a:rPr>
                        <a:t>STAPHYLOCOCCAL SCALDED SKIN SYNDROME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1" marR="2941" marT="2941" marB="0" anchor="ctr"/>
                </a:tc>
                <a:extLst>
                  <a:ext uri="{0D108BD9-81ED-4DB2-BD59-A6C34878D82A}">
                    <a16:rowId xmlns:a16="http://schemas.microsoft.com/office/drawing/2014/main" val="2078795611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F58D511B-966E-F193-D65C-67ED41FDC7B3}"/>
              </a:ext>
            </a:extLst>
          </p:cNvPr>
          <p:cNvSpPr txBox="1"/>
          <p:nvPr/>
        </p:nvSpPr>
        <p:spPr>
          <a:xfrm>
            <a:off x="3795713" y="14290"/>
            <a:ext cx="4560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Malattie rare diagnosticate negli ultimi 6 mesi</a:t>
            </a:r>
          </a:p>
        </p:txBody>
      </p:sp>
    </p:spTree>
    <p:extLst>
      <p:ext uri="{BB962C8B-B14F-4D97-AF65-F5344CB8AC3E}">
        <p14:creationId xmlns:p14="http://schemas.microsoft.com/office/powerpoint/2010/main" val="15981481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284</Words>
  <Application>Microsoft Macintosh PowerPoint</Application>
  <PresentationFormat>Widescreen</PresentationFormat>
  <Paragraphs>83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2" baseType="lpstr">
      <vt:lpstr>Brush Script MT</vt:lpstr>
      <vt:lpstr>Arial</vt:lpstr>
      <vt:lpstr>Arial Rounded MT Bold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SALVATORE CORRAO</dc:creator>
  <cp:lastModifiedBy>Microsoft Office User</cp:lastModifiedBy>
  <cp:revision>10</cp:revision>
  <dcterms:created xsi:type="dcterms:W3CDTF">2022-06-11T09:03:41Z</dcterms:created>
  <dcterms:modified xsi:type="dcterms:W3CDTF">2022-07-06T08:44:05Z</dcterms:modified>
</cp:coreProperties>
</file>