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3"/>
    <p:sldId id="453" r:id="rId4"/>
    <p:sldId id="454" r:id="rId5"/>
    <p:sldId id="452" r:id="rId6"/>
    <p:sldId id="455" r:id="rId7"/>
    <p:sldId id="446" r:id="rId8"/>
    <p:sldId id="447" r:id="rId9"/>
    <p:sldId id="456" r:id="rId10"/>
    <p:sldId id="457" r:id="rId11"/>
    <p:sldId id="441" r:id="rId12"/>
    <p:sldId id="458" r:id="rId13"/>
    <p:sldId id="32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Ferrante" initials="C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07"/>
    <p:restoredTop sz="87366" autoAdjust="0"/>
  </p:normalViewPr>
  <p:slideViewPr>
    <p:cSldViewPr snapToGrid="0" snapToObjects="1">
      <p:cViewPr varScale="1">
        <p:scale>
          <a:sx n="98" d="100"/>
          <a:sy n="98" d="100"/>
        </p:scale>
        <p:origin x="3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888829-8F97-4D34-80D9-F43FB651AF6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F4EF11D-CA4D-4ADB-BF02-268C206BE912}">
      <dgm:prSet custT="1"/>
      <dgm:spPr/>
      <dgm:t>
        <a:bodyPr/>
        <a:lstStyle/>
        <a:p>
          <a:r>
            <a:rPr lang="it-IT" sz="2000" dirty="0"/>
            <a:t>Prof. Filippo </a:t>
          </a:r>
          <a:r>
            <a:rPr lang="it-IT" sz="2000" dirty="0" err="1"/>
            <a:t>Brighina</a:t>
          </a:r>
          <a:r>
            <a:rPr lang="it-IT" sz="2000"/>
            <a:t> </a:t>
          </a:r>
          <a:endParaRPr lang="en-US" sz="2000"/>
        </a:p>
      </dgm:t>
    </dgm:pt>
    <dgm:pt modelId="{9699541B-B857-456B-9505-87D8B92F0870}" cxnId="{B3ADB928-0EE5-42F5-AF10-AC3743335603}" type="parTrans">
      <dgm:prSet/>
      <dgm:spPr/>
      <dgm:t>
        <a:bodyPr/>
        <a:lstStyle/>
        <a:p>
          <a:endParaRPr lang="en-US" sz="1200"/>
        </a:p>
      </dgm:t>
    </dgm:pt>
    <dgm:pt modelId="{11552325-40C3-4943-B215-331A8EE116E4}" cxnId="{B3ADB928-0EE5-42F5-AF10-AC3743335603}" type="sibTrans">
      <dgm:prSet/>
      <dgm:spPr/>
      <dgm:t>
        <a:bodyPr/>
        <a:lstStyle/>
        <a:p>
          <a:endParaRPr lang="en-US" sz="1200"/>
        </a:p>
      </dgm:t>
    </dgm:pt>
    <dgm:pt modelId="{D04A76F9-C2C3-419F-AE45-FFD0E88606F5}">
      <dgm:prSet custT="1"/>
      <dgm:spPr/>
      <dgm:t>
        <a:bodyPr/>
        <a:lstStyle/>
        <a:p>
          <a:r>
            <a:rPr lang="it-IT" sz="2000" dirty="0"/>
            <a:t>Dott. Vincenzo Di Stefano</a:t>
          </a:r>
          <a:endParaRPr lang="en-US" sz="2000" dirty="0"/>
        </a:p>
      </dgm:t>
    </dgm:pt>
    <dgm:pt modelId="{9419CDF4-DAEF-438D-AFA1-2EE97076E9AC}" cxnId="{941216E2-18D3-484C-89B0-7A76D25AC30A}" type="parTrans">
      <dgm:prSet/>
      <dgm:spPr/>
      <dgm:t>
        <a:bodyPr/>
        <a:lstStyle/>
        <a:p>
          <a:endParaRPr lang="en-US" sz="1200"/>
        </a:p>
      </dgm:t>
    </dgm:pt>
    <dgm:pt modelId="{2812E270-7BBA-45D1-9035-052A90CDCFC7}" cxnId="{941216E2-18D3-484C-89B0-7A76D25AC30A}" type="sibTrans">
      <dgm:prSet/>
      <dgm:spPr/>
      <dgm:t>
        <a:bodyPr/>
        <a:lstStyle/>
        <a:p>
          <a:endParaRPr lang="en-US" sz="1200"/>
        </a:p>
      </dgm:t>
    </dgm:pt>
    <dgm:pt modelId="{2AB5AE1C-34B5-4452-B1F9-A51694684DC2}">
      <dgm:prSet custT="1"/>
      <dgm:spPr/>
      <dgm:t>
        <a:bodyPr/>
        <a:lstStyle/>
        <a:p>
          <a:r>
            <a:rPr lang="it-IT" sz="2000"/>
            <a:t>Dott. A. Lupica</a:t>
          </a:r>
          <a:endParaRPr lang="en-US" sz="2000"/>
        </a:p>
      </dgm:t>
    </dgm:pt>
    <dgm:pt modelId="{DBC96117-067C-4794-B667-B582570516D5}" cxnId="{78643971-B879-4BFE-A92A-251A1198BBA8}" type="parTrans">
      <dgm:prSet/>
      <dgm:spPr/>
      <dgm:t>
        <a:bodyPr/>
        <a:lstStyle/>
        <a:p>
          <a:endParaRPr lang="en-US" sz="1200"/>
        </a:p>
      </dgm:t>
    </dgm:pt>
    <dgm:pt modelId="{EFCF2BFD-BC48-4455-B994-C1AE98A7B14B}" cxnId="{78643971-B879-4BFE-A92A-251A1198BBA8}" type="sibTrans">
      <dgm:prSet/>
      <dgm:spPr/>
      <dgm:t>
        <a:bodyPr/>
        <a:lstStyle/>
        <a:p>
          <a:endParaRPr lang="en-US" sz="1200"/>
        </a:p>
      </dgm:t>
    </dgm:pt>
    <dgm:pt modelId="{379550FB-8A09-4B7E-A01A-DF92BE7A4054}">
      <dgm:prSet custT="1"/>
      <dgm:spPr/>
      <dgm:t>
        <a:bodyPr/>
        <a:lstStyle/>
        <a:p>
          <a:r>
            <a:rPr lang="it-IT" sz="2000" dirty="0"/>
            <a:t>Dott. A. Gagliardo</a:t>
          </a:r>
          <a:endParaRPr lang="en-US" sz="2000" dirty="0"/>
        </a:p>
      </dgm:t>
    </dgm:pt>
    <dgm:pt modelId="{D464CC62-0F85-43F6-976D-8BF0A732CEB0}" cxnId="{6FA6E305-89DB-495B-89E9-BF0B1DF1224D}" type="parTrans">
      <dgm:prSet/>
      <dgm:spPr/>
      <dgm:t>
        <a:bodyPr/>
        <a:lstStyle/>
        <a:p>
          <a:endParaRPr lang="en-US" sz="1200"/>
        </a:p>
      </dgm:t>
    </dgm:pt>
    <dgm:pt modelId="{61F79574-4E05-4CB9-89B9-AE17926304BA}" cxnId="{6FA6E305-89DB-495B-89E9-BF0B1DF1224D}" type="sibTrans">
      <dgm:prSet/>
      <dgm:spPr/>
      <dgm:t>
        <a:bodyPr/>
        <a:lstStyle/>
        <a:p>
          <a:endParaRPr lang="en-US" sz="1200"/>
        </a:p>
      </dgm:t>
    </dgm:pt>
    <dgm:pt modelId="{8BA4409B-D379-4247-9414-1A2BB0171439}" type="pres">
      <dgm:prSet presAssocID="{2E888829-8F97-4D34-80D9-F43FB651AF6B}" presName="linear" presStyleCnt="0">
        <dgm:presLayoutVars>
          <dgm:animLvl val="lvl"/>
          <dgm:resizeHandles val="exact"/>
        </dgm:presLayoutVars>
      </dgm:prSet>
      <dgm:spPr/>
    </dgm:pt>
    <dgm:pt modelId="{20ACD07B-3EB8-DA43-A04A-3BD3E0316EE9}" type="pres">
      <dgm:prSet presAssocID="{2F4EF11D-CA4D-4ADB-BF02-268C206BE9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FCAA7F7-33F1-4146-9BBA-33F7B0FC4A9C}" type="pres">
      <dgm:prSet presAssocID="{11552325-40C3-4943-B215-331A8EE116E4}" presName="spacer" presStyleCnt="0"/>
      <dgm:spPr/>
    </dgm:pt>
    <dgm:pt modelId="{7850FFDC-F36D-0D4D-85CD-24177D8252A9}" type="pres">
      <dgm:prSet presAssocID="{D04A76F9-C2C3-419F-AE45-FFD0E88606F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776E9A0-9554-5B4A-9A7D-DF41DB8C47AC}" type="pres">
      <dgm:prSet presAssocID="{2812E270-7BBA-45D1-9035-052A90CDCFC7}" presName="spacer" presStyleCnt="0"/>
      <dgm:spPr/>
    </dgm:pt>
    <dgm:pt modelId="{D80A5625-8469-6642-B246-F7555835BAE7}" type="pres">
      <dgm:prSet presAssocID="{2AB5AE1C-34B5-4452-B1F9-A51694684DC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47669A4-98C1-DF4A-B34D-25A76130462D}" type="pres">
      <dgm:prSet presAssocID="{EFCF2BFD-BC48-4455-B994-C1AE98A7B14B}" presName="spacer" presStyleCnt="0"/>
      <dgm:spPr/>
    </dgm:pt>
    <dgm:pt modelId="{62878298-F9F8-C842-86DE-86481D78689A}" type="pres">
      <dgm:prSet presAssocID="{379550FB-8A09-4B7E-A01A-DF92BE7A405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FA6E305-89DB-495B-89E9-BF0B1DF1224D}" srcId="{2E888829-8F97-4D34-80D9-F43FB651AF6B}" destId="{379550FB-8A09-4B7E-A01A-DF92BE7A4054}" srcOrd="3" destOrd="0" parTransId="{D464CC62-0F85-43F6-976D-8BF0A732CEB0}" sibTransId="{61F79574-4E05-4CB9-89B9-AE17926304BA}"/>
    <dgm:cxn modelId="{768E291A-EDBC-B64A-9550-A99B8C27A83D}" type="presOf" srcId="{2E888829-8F97-4D34-80D9-F43FB651AF6B}" destId="{8BA4409B-D379-4247-9414-1A2BB0171439}" srcOrd="0" destOrd="0" presId="urn:microsoft.com/office/officeart/2005/8/layout/vList2"/>
    <dgm:cxn modelId="{B3ADB928-0EE5-42F5-AF10-AC3743335603}" srcId="{2E888829-8F97-4D34-80D9-F43FB651AF6B}" destId="{2F4EF11D-CA4D-4ADB-BF02-268C206BE912}" srcOrd="0" destOrd="0" parTransId="{9699541B-B857-456B-9505-87D8B92F0870}" sibTransId="{11552325-40C3-4943-B215-331A8EE116E4}"/>
    <dgm:cxn modelId="{6F05743D-6355-FC41-A77B-AAB5C1D197D4}" type="presOf" srcId="{2F4EF11D-CA4D-4ADB-BF02-268C206BE912}" destId="{20ACD07B-3EB8-DA43-A04A-3BD3E0316EE9}" srcOrd="0" destOrd="0" presId="urn:microsoft.com/office/officeart/2005/8/layout/vList2"/>
    <dgm:cxn modelId="{F91F4259-F18B-9640-91D9-F151FBD6E1E4}" type="presOf" srcId="{2AB5AE1C-34B5-4452-B1F9-A51694684DC2}" destId="{D80A5625-8469-6642-B246-F7555835BAE7}" srcOrd="0" destOrd="0" presId="urn:microsoft.com/office/officeart/2005/8/layout/vList2"/>
    <dgm:cxn modelId="{78643971-B879-4BFE-A92A-251A1198BBA8}" srcId="{2E888829-8F97-4D34-80D9-F43FB651AF6B}" destId="{2AB5AE1C-34B5-4452-B1F9-A51694684DC2}" srcOrd="2" destOrd="0" parTransId="{DBC96117-067C-4794-B667-B582570516D5}" sibTransId="{EFCF2BFD-BC48-4455-B994-C1AE98A7B14B}"/>
    <dgm:cxn modelId="{6A80A07B-7095-E141-9DCA-4C65A019CB1D}" type="presOf" srcId="{379550FB-8A09-4B7E-A01A-DF92BE7A4054}" destId="{62878298-F9F8-C842-86DE-86481D78689A}" srcOrd="0" destOrd="0" presId="urn:microsoft.com/office/officeart/2005/8/layout/vList2"/>
    <dgm:cxn modelId="{2E9848D3-15F6-2D41-B9D0-9CD83F24187C}" type="presOf" srcId="{D04A76F9-C2C3-419F-AE45-FFD0E88606F5}" destId="{7850FFDC-F36D-0D4D-85CD-24177D8252A9}" srcOrd="0" destOrd="0" presId="urn:microsoft.com/office/officeart/2005/8/layout/vList2"/>
    <dgm:cxn modelId="{941216E2-18D3-484C-89B0-7A76D25AC30A}" srcId="{2E888829-8F97-4D34-80D9-F43FB651AF6B}" destId="{D04A76F9-C2C3-419F-AE45-FFD0E88606F5}" srcOrd="1" destOrd="0" parTransId="{9419CDF4-DAEF-438D-AFA1-2EE97076E9AC}" sibTransId="{2812E270-7BBA-45D1-9035-052A90CDCFC7}"/>
    <dgm:cxn modelId="{7AD15D1E-9F19-1E42-A609-9ADE8FB21669}" type="presParOf" srcId="{8BA4409B-D379-4247-9414-1A2BB0171439}" destId="{20ACD07B-3EB8-DA43-A04A-3BD3E0316EE9}" srcOrd="0" destOrd="0" presId="urn:microsoft.com/office/officeart/2005/8/layout/vList2"/>
    <dgm:cxn modelId="{2208B140-A612-D943-A0DD-55A4723B44BD}" type="presParOf" srcId="{8BA4409B-D379-4247-9414-1A2BB0171439}" destId="{2FCAA7F7-33F1-4146-9BBA-33F7B0FC4A9C}" srcOrd="1" destOrd="0" presId="urn:microsoft.com/office/officeart/2005/8/layout/vList2"/>
    <dgm:cxn modelId="{FCCC4746-7619-2E41-B99A-A8576503C242}" type="presParOf" srcId="{8BA4409B-D379-4247-9414-1A2BB0171439}" destId="{7850FFDC-F36D-0D4D-85CD-24177D8252A9}" srcOrd="2" destOrd="0" presId="urn:microsoft.com/office/officeart/2005/8/layout/vList2"/>
    <dgm:cxn modelId="{7E3587EF-EFAA-7E4B-AE82-6DE438EE4A28}" type="presParOf" srcId="{8BA4409B-D379-4247-9414-1A2BB0171439}" destId="{5776E9A0-9554-5B4A-9A7D-DF41DB8C47AC}" srcOrd="3" destOrd="0" presId="urn:microsoft.com/office/officeart/2005/8/layout/vList2"/>
    <dgm:cxn modelId="{D3651D05-F97C-E246-B45B-2AE10D325AFF}" type="presParOf" srcId="{8BA4409B-D379-4247-9414-1A2BB0171439}" destId="{D80A5625-8469-6642-B246-F7555835BAE7}" srcOrd="4" destOrd="0" presId="urn:microsoft.com/office/officeart/2005/8/layout/vList2"/>
    <dgm:cxn modelId="{F5CF0269-DB51-6E41-A3ED-767A304EC97F}" type="presParOf" srcId="{8BA4409B-D379-4247-9414-1A2BB0171439}" destId="{947669A4-98C1-DF4A-B34D-25A76130462D}" srcOrd="5" destOrd="0" presId="urn:microsoft.com/office/officeart/2005/8/layout/vList2"/>
    <dgm:cxn modelId="{5C71F11E-51DF-3E43-91A0-260CE25D284C}" type="presParOf" srcId="{8BA4409B-D379-4247-9414-1A2BB0171439}" destId="{62878298-F9F8-C842-86DE-86481D7868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3752728" cy="4979581"/>
        <a:chOff x="0" y="0"/>
        <a:chExt cx="3752728" cy="4979581"/>
      </a:xfrm>
    </dsp:grpSpPr>
    <dsp:sp modelId="{20ACD07B-3EB8-DA43-A04A-3BD3E0316EE9}">
      <dsp:nvSpPr>
        <dsp:cNvPr id="3" name="Rounded Rectangle 2"/>
        <dsp:cNvSpPr/>
      </dsp:nvSpPr>
      <dsp:spPr bwMode="white">
        <a:xfrm>
          <a:off x="0" y="25950"/>
          <a:ext cx="3752728" cy="11044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hueOff val="0"/>
            <a:satOff val="0"/>
            <a:lumOff val="0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l">
            <a:defRPr sz="5900"/>
          </a:lvl1pPr>
          <a:lvl2pPr marL="285750" indent="-285750" algn="l">
            <a:defRPr sz="4600"/>
          </a:lvl2pPr>
          <a:lvl3pPr marL="571500" indent="-285750" algn="l">
            <a:defRPr sz="4600"/>
          </a:lvl3pPr>
          <a:lvl4pPr marL="857250" indent="-285750" algn="l">
            <a:defRPr sz="4600"/>
          </a:lvl4pPr>
          <a:lvl5pPr marL="1143000" indent="-285750" algn="l">
            <a:defRPr sz="4600"/>
          </a:lvl5pPr>
          <a:lvl6pPr marL="1428750" indent="-285750" algn="l">
            <a:defRPr sz="4600"/>
          </a:lvl6pPr>
          <a:lvl7pPr marL="1714500" indent="-285750" algn="l">
            <a:defRPr sz="4600"/>
          </a:lvl7pPr>
          <a:lvl8pPr marL="2000250" indent="-285750" algn="l">
            <a:defRPr sz="4600"/>
          </a:lvl8pPr>
          <a:lvl9pPr marL="2286000" indent="-285750" algn="l">
            <a:defRPr sz="4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2000" dirty="0"/>
            <a:t>Prof. Filippo </a:t>
          </a:r>
          <a:r>
            <a:rPr lang="it-IT" sz="2000" dirty="0" err="1"/>
            <a:t>Brighina</a:t>
          </a:r>
          <a:r>
            <a:rPr lang="it-IT" sz="2000"/>
            <a:t> </a:t>
          </a:r>
          <a:endParaRPr lang="en-US" sz="2000"/>
        </a:p>
      </dsp:txBody>
      <dsp:txXfrm>
        <a:off x="0" y="25950"/>
        <a:ext cx="3752728" cy="1104480"/>
      </dsp:txXfrm>
    </dsp:sp>
    <dsp:sp modelId="{7850FFDC-F36D-0D4D-85CD-24177D8252A9}">
      <dsp:nvSpPr>
        <dsp:cNvPr id="4" name="Rounded Rectangle 3"/>
        <dsp:cNvSpPr/>
      </dsp:nvSpPr>
      <dsp:spPr bwMode="white">
        <a:xfrm>
          <a:off x="0" y="1300351"/>
          <a:ext cx="3752728" cy="11044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hueOff val="-979999"/>
            <a:satOff val="4706"/>
            <a:lumOff val="4444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l">
            <a:defRPr sz="5900"/>
          </a:lvl1pPr>
          <a:lvl2pPr marL="285750" indent="-285750" algn="l">
            <a:defRPr sz="4600"/>
          </a:lvl2pPr>
          <a:lvl3pPr marL="571500" indent="-285750" algn="l">
            <a:defRPr sz="4600"/>
          </a:lvl3pPr>
          <a:lvl4pPr marL="857250" indent="-285750" algn="l">
            <a:defRPr sz="4600"/>
          </a:lvl4pPr>
          <a:lvl5pPr marL="1143000" indent="-285750" algn="l">
            <a:defRPr sz="4600"/>
          </a:lvl5pPr>
          <a:lvl6pPr marL="1428750" indent="-285750" algn="l">
            <a:defRPr sz="4600"/>
          </a:lvl6pPr>
          <a:lvl7pPr marL="1714500" indent="-285750" algn="l">
            <a:defRPr sz="4600"/>
          </a:lvl7pPr>
          <a:lvl8pPr marL="2000250" indent="-285750" algn="l">
            <a:defRPr sz="4600"/>
          </a:lvl8pPr>
          <a:lvl9pPr marL="2286000" indent="-285750" algn="l">
            <a:defRPr sz="4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2000" dirty="0"/>
            <a:t>Dott. Vincenzo Di Stefano</a:t>
          </a:r>
          <a:endParaRPr lang="en-US" sz="2000" dirty="0"/>
        </a:p>
      </dsp:txBody>
      <dsp:txXfrm>
        <a:off x="0" y="1300351"/>
        <a:ext cx="3752728" cy="1104480"/>
      </dsp:txXfrm>
    </dsp:sp>
    <dsp:sp modelId="{D80A5625-8469-6642-B246-F7555835BAE7}">
      <dsp:nvSpPr>
        <dsp:cNvPr id="5" name="Rounded Rectangle 4"/>
        <dsp:cNvSpPr/>
      </dsp:nvSpPr>
      <dsp:spPr bwMode="white">
        <a:xfrm>
          <a:off x="0" y="2574751"/>
          <a:ext cx="3752728" cy="11044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hueOff val="-1959999"/>
            <a:satOff val="9412"/>
            <a:lumOff val="8889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l">
            <a:defRPr sz="5900"/>
          </a:lvl1pPr>
          <a:lvl2pPr marL="285750" indent="-285750" algn="l">
            <a:defRPr sz="4600"/>
          </a:lvl2pPr>
          <a:lvl3pPr marL="571500" indent="-285750" algn="l">
            <a:defRPr sz="4600"/>
          </a:lvl3pPr>
          <a:lvl4pPr marL="857250" indent="-285750" algn="l">
            <a:defRPr sz="4600"/>
          </a:lvl4pPr>
          <a:lvl5pPr marL="1143000" indent="-285750" algn="l">
            <a:defRPr sz="4600"/>
          </a:lvl5pPr>
          <a:lvl6pPr marL="1428750" indent="-285750" algn="l">
            <a:defRPr sz="4600"/>
          </a:lvl6pPr>
          <a:lvl7pPr marL="1714500" indent="-285750" algn="l">
            <a:defRPr sz="4600"/>
          </a:lvl7pPr>
          <a:lvl8pPr marL="2000250" indent="-285750" algn="l">
            <a:defRPr sz="4600"/>
          </a:lvl8pPr>
          <a:lvl9pPr marL="2286000" indent="-285750" algn="l">
            <a:defRPr sz="4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2000"/>
            <a:t>Dott. A. Lupica</a:t>
          </a:r>
          <a:endParaRPr lang="en-US" sz="2000"/>
        </a:p>
      </dsp:txBody>
      <dsp:txXfrm>
        <a:off x="0" y="2574751"/>
        <a:ext cx="3752728" cy="1104480"/>
      </dsp:txXfrm>
    </dsp:sp>
    <dsp:sp modelId="{62878298-F9F8-C842-86DE-86481D78689A}">
      <dsp:nvSpPr>
        <dsp:cNvPr id="6" name="Rounded Rectangle 5"/>
        <dsp:cNvSpPr/>
      </dsp:nvSpPr>
      <dsp:spPr bwMode="white">
        <a:xfrm>
          <a:off x="0" y="3849151"/>
          <a:ext cx="3752728" cy="1104480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hueOff val="-2940000"/>
            <a:satOff val="14118"/>
            <a:lumOff val="13333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76200" tIns="76200" rIns="76200" bIns="76200" anchor="ctr"/>
        <a:lstStyle>
          <a:lvl1pPr algn="l">
            <a:defRPr sz="5900"/>
          </a:lvl1pPr>
          <a:lvl2pPr marL="285750" indent="-285750" algn="l">
            <a:defRPr sz="4600"/>
          </a:lvl2pPr>
          <a:lvl3pPr marL="571500" indent="-285750" algn="l">
            <a:defRPr sz="4600"/>
          </a:lvl3pPr>
          <a:lvl4pPr marL="857250" indent="-285750" algn="l">
            <a:defRPr sz="4600"/>
          </a:lvl4pPr>
          <a:lvl5pPr marL="1143000" indent="-285750" algn="l">
            <a:defRPr sz="4600"/>
          </a:lvl5pPr>
          <a:lvl6pPr marL="1428750" indent="-285750" algn="l">
            <a:defRPr sz="4600"/>
          </a:lvl6pPr>
          <a:lvl7pPr marL="1714500" indent="-285750" algn="l">
            <a:defRPr sz="4600"/>
          </a:lvl7pPr>
          <a:lvl8pPr marL="2000250" indent="-285750" algn="l">
            <a:defRPr sz="4600"/>
          </a:lvl8pPr>
          <a:lvl9pPr marL="2286000" indent="-285750" algn="l">
            <a:defRPr sz="4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2000" dirty="0"/>
            <a:t>Dott. A. Gagliardo</a:t>
          </a:r>
          <a:endParaRPr lang="en-US" sz="2000" dirty="0"/>
        </a:p>
      </dsp:txBody>
      <dsp:txXfrm>
        <a:off x="0" y="3849151"/>
        <a:ext cx="3752728" cy="1104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charset="0"/>
              </a:defRPr>
            </a:lvl1pPr>
          </a:lstStyle>
          <a:p>
            <a:fld id="{0B45FB42-CF8F-F54C-9920-EC61580E424D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Click to edit Master text styles</a:t>
            </a:r>
            <a:endParaRPr lang="it-IT" noProof="0"/>
          </a:p>
          <a:p>
            <a:pPr lvl="1"/>
            <a:r>
              <a:rPr lang="it-IT" noProof="0"/>
              <a:t>Second level</a:t>
            </a:r>
            <a:endParaRPr lang="it-IT" noProof="0"/>
          </a:p>
          <a:p>
            <a:pPr lvl="2"/>
            <a:r>
              <a:rPr lang="it-IT" noProof="0"/>
              <a:t>Third level</a:t>
            </a:r>
            <a:endParaRPr lang="it-IT" noProof="0"/>
          </a:p>
          <a:p>
            <a:pPr lvl="3"/>
            <a:r>
              <a:rPr lang="it-IT" noProof="0"/>
              <a:t>Fourth level</a:t>
            </a:r>
            <a:endParaRPr lang="it-IT" noProof="0"/>
          </a:p>
          <a:p>
            <a:pPr lvl="4"/>
            <a:r>
              <a:rPr lang="it-IT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Calibri" panose="020F0502020204030204" charset="0"/>
              </a:defRPr>
            </a:lvl1pPr>
          </a:lstStyle>
          <a:p>
            <a:fld id="{AB03C6EE-DC35-0843-9844-B6816A168206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ADE96-75AB-A145-A7EF-FF1C75473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3D8395-FBD9-6D47-A311-0C06463A80F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hyperlink" Target="mailto:neuromuscolarepalermo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image" Target="../media/image5.png"/><Relationship Id="rId7" Type="http://schemas.microsoft.com/office/2007/relationships/hdphoto" Target="../media/image4.wdp"/><Relationship Id="rId6" Type="http://schemas.openxmlformats.org/officeDocument/2006/relationships/image" Target="../media/image3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7.jpeg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36861" y="705394"/>
            <a:ext cx="6756717" cy="1646302"/>
          </a:xfrm>
        </p:spPr>
        <p:txBody>
          <a:bodyPr/>
          <a:lstStyle/>
          <a:p>
            <a: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Centro di </a:t>
            </a:r>
            <a:r>
              <a:rPr lang="en-GB" sz="3200" b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riferimento</a:t>
            </a:r>
            <a: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lang="en-GB" sz="3200" b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regionale</a:t>
            </a:r>
            <a: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b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</a:br>
            <a: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per le </a:t>
            </a:r>
            <a:r>
              <a:rPr lang="en-GB" sz="3200" b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Malattie</a:t>
            </a:r>
            <a:r>
              <a:rPr lang="en-GB" sz="3200" b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 Rare </a:t>
            </a:r>
            <a:r>
              <a:rPr lang="en-GB" sz="3200" b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Neuromuscolari</a:t>
            </a:r>
            <a:endParaRPr lang="en-US" sz="3200" b="1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636861" y="3545154"/>
            <a:ext cx="6207719" cy="26074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404040"/>
              </a:buClr>
            </a:pPr>
            <a: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UOSD </a:t>
            </a:r>
            <a:r>
              <a:rPr lang="en-US" sz="2400" i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Neurofisiopatologia</a:t>
            </a:r>
            <a:endParaRPr lang="en-US" sz="2400" i="1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lnSpc>
                <a:spcPct val="80000"/>
              </a:lnSpc>
              <a:buClr>
                <a:srgbClr val="404040"/>
              </a:buClr>
            </a:pPr>
            <a: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AUOP P. </a:t>
            </a:r>
            <a:r>
              <a:rPr lang="en-US" sz="2400" i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Giaccone</a:t>
            </a:r>
            <a:endParaRPr lang="en-US" sz="2400" i="1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lnSpc>
                <a:spcPct val="80000"/>
              </a:lnSpc>
              <a:buClr>
                <a:srgbClr val="404040"/>
              </a:buClr>
            </a:pPr>
            <a: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Palermo</a:t>
            </a:r>
            <a:endParaRPr lang="en-US" sz="2400" i="1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lnSpc>
                <a:spcPct val="80000"/>
              </a:lnSpc>
              <a:buClr>
                <a:srgbClr val="404040"/>
              </a:buClr>
            </a:pPr>
            <a:endParaRPr lang="en-US" sz="2400" i="1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>
              <a:lnSpc>
                <a:spcPct val="80000"/>
              </a:lnSpc>
              <a:buClr>
                <a:srgbClr val="404040"/>
              </a:buClr>
            </a:pPr>
            <a:r>
              <a:rPr lang="en-US" sz="2400" i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Responsabile</a:t>
            </a:r>
            <a: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: </a:t>
            </a:r>
            <a:b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</a:br>
            <a:r>
              <a:rPr lang="en-US" sz="2400" i="1" dirty="0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Prof. Filippo </a:t>
            </a:r>
            <a:r>
              <a:rPr lang="en-US" sz="2400" i="1" dirty="0" err="1">
                <a:solidFill>
                  <a:srgbClr val="404040"/>
                </a:solidFill>
                <a:latin typeface="Calisto MT" panose="02040603050505030304" charset="0"/>
                <a:ea typeface="MS PGothic" panose="020B0600070205080204" pitchFamily="34" charset="-128"/>
                <a:cs typeface="MS PGothic" panose="020B0600070205080204" pitchFamily="34" charset="-128"/>
              </a:rPr>
              <a:t>Brighina</a:t>
            </a:r>
            <a:endParaRPr lang="en-US" sz="2400" dirty="0">
              <a:solidFill>
                <a:srgbClr val="404040"/>
              </a:solidFill>
              <a:latin typeface="Calisto MT" panose="0204060305050503030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343901" cy="1320800"/>
          </a:xfrm>
        </p:spPr>
        <p:txBody>
          <a:bodyPr/>
          <a:lstStyle/>
          <a:p>
            <a:r>
              <a:rPr lang="en-GB" dirty="0" err="1">
                <a:solidFill>
                  <a:schemeClr val="accent2">
                    <a:lumMod val="75000"/>
                  </a:schemeClr>
                </a:solidFill>
              </a:rPr>
              <a:t>Attività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 di screening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</a:rPr>
              <a:t>genetico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25" y="1270000"/>
            <a:ext cx="7213157" cy="4667337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>
            <a:off x="3429000" y="23368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3492500" y="37846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632200" y="37338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3263900" y="32385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441700" y="33147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3314700" y="33909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3111500" y="32004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3124200" y="38735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3708400" y="42037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1625600" y="30734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1701800" y="32258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1790700" y="31115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1701800" y="29718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3175000" y="21590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/>
          <p:cNvSpPr/>
          <p:nvPr/>
        </p:nvSpPr>
        <p:spPr>
          <a:xfrm>
            <a:off x="6223000" y="52070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3187700" y="23876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3390900" y="21971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3530600" y="21844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3340100" y="20574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663700" y="5880100"/>
            <a:ext cx="114300" cy="127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772775" y="5774063"/>
            <a:ext cx="3688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Nuove diagnosi da gennaio 2020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Associazioni pazienti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CIDP onlus</a:t>
            </a:r>
            <a:endParaRPr lang="it-IT" dirty="0"/>
          </a:p>
          <a:p>
            <a:r>
              <a:rPr lang="it-IT" dirty="0"/>
              <a:t>ACMT Rete</a:t>
            </a:r>
            <a:endParaRPr lang="it-IT" dirty="0"/>
          </a:p>
          <a:p>
            <a:r>
              <a:rPr lang="it-IT" dirty="0"/>
              <a:t>Famiglie SMA</a:t>
            </a:r>
            <a:endParaRPr lang="it-IT" dirty="0"/>
          </a:p>
          <a:p>
            <a:r>
              <a:rPr lang="it-IT" dirty="0"/>
              <a:t>Associazione Malattie Autoimmuni Rare (AMAR)</a:t>
            </a:r>
            <a:endParaRPr lang="it-IT" dirty="0"/>
          </a:p>
          <a:p>
            <a:r>
              <a:rPr lang="it-IT" dirty="0" err="1"/>
              <a:t>fAMY</a:t>
            </a:r>
            <a:endParaRPr lang="it-IT" dirty="0"/>
          </a:p>
          <a:p>
            <a:r>
              <a:rPr lang="it-IT" dirty="0"/>
              <a:t>AISA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570241" y="549500"/>
            <a:ext cx="3770265" cy="5579451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sz="36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sz="3600" i="1" dirty="0" err="1">
                <a:latin typeface="Calisto MT" panose="02040603050505030304" charset="0"/>
                <a:ea typeface="MS PGothic" panose="020B0600070205080204" pitchFamily="34" charset="-128"/>
              </a:rPr>
              <a:t>Grazie</a:t>
            </a:r>
            <a:r>
              <a:rPr lang="en-US" sz="3600" i="1" dirty="0">
                <a:latin typeface="Calisto MT" panose="02040603050505030304" charset="0"/>
                <a:ea typeface="MS PGothic" panose="020B0600070205080204" pitchFamily="34" charset="-128"/>
              </a:rPr>
              <a:t> per </a:t>
            </a:r>
            <a:r>
              <a:rPr lang="en-US" sz="3600" i="1" dirty="0" err="1">
                <a:latin typeface="Calisto MT" panose="02040603050505030304" charset="0"/>
                <a:ea typeface="MS PGothic" panose="020B0600070205080204" pitchFamily="34" charset="-128"/>
              </a:rPr>
              <a:t>l’attenzione</a:t>
            </a:r>
            <a:r>
              <a:rPr lang="en-US" sz="3600" i="1" dirty="0">
                <a:latin typeface="Calisto MT" panose="02040603050505030304" charset="0"/>
                <a:ea typeface="MS PGothic" panose="020B0600070205080204" pitchFamily="34" charset="-128"/>
              </a:rPr>
              <a:t>!</a:t>
            </a:r>
            <a:endParaRPr lang="en-US" sz="36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36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3600" b="1" i="1" dirty="0">
                <a:solidFill>
                  <a:srgbClr val="0070C0"/>
                </a:solidFill>
                <a:latin typeface="Calisto MT" panose="02040603050505030304" charset="0"/>
                <a:ea typeface="MS PGothic" panose="020B0600070205080204" pitchFamily="34" charset="-128"/>
              </a:rPr>
              <a:t>UOSD </a:t>
            </a:r>
            <a:r>
              <a:rPr lang="en-US" sz="3600" b="1" i="1" dirty="0" err="1">
                <a:solidFill>
                  <a:srgbClr val="0070C0"/>
                </a:solidFill>
                <a:latin typeface="Calisto MT" panose="02040603050505030304" charset="0"/>
                <a:ea typeface="MS PGothic" panose="020B0600070205080204" pitchFamily="34" charset="-128"/>
              </a:rPr>
              <a:t>Neurofisiopatologia</a:t>
            </a:r>
            <a:r>
              <a:rPr lang="en-US" sz="3600" b="1" i="1" dirty="0">
                <a:solidFill>
                  <a:srgbClr val="0070C0"/>
                </a:solidFill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Calisto MT" panose="02040603050505030304" charset="0"/>
                <a:ea typeface="MS PGothic" panose="020B0600070205080204" pitchFamily="34" charset="-128"/>
              </a:rPr>
              <a:t>Policlinico</a:t>
            </a:r>
            <a:r>
              <a:rPr lang="en-US" sz="3600" b="1" i="1" dirty="0">
                <a:solidFill>
                  <a:srgbClr val="0070C0"/>
                </a:solidFill>
                <a:latin typeface="Calisto MT" panose="02040603050505030304" charset="0"/>
                <a:ea typeface="MS PGothic" panose="020B0600070205080204" pitchFamily="34" charset="-128"/>
              </a:rPr>
              <a:t> di Palermo</a:t>
            </a:r>
            <a:endParaRPr lang="en-US" sz="3600" b="1" i="1" dirty="0">
              <a:solidFill>
                <a:srgbClr val="0070C0"/>
              </a:solidFill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36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36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2800" i="1" dirty="0" err="1">
                <a:latin typeface="Calisto MT" panose="02040603050505030304" charset="0"/>
                <a:ea typeface="MS PGothic" panose="020B0600070205080204" pitchFamily="34" charset="-128"/>
              </a:rPr>
              <a:t>Scriveteci</a:t>
            </a:r>
            <a:r>
              <a:rPr lang="en-US" sz="2800" i="1" dirty="0">
                <a:latin typeface="Calisto MT" panose="02040603050505030304" charset="0"/>
                <a:ea typeface="MS PGothic" panose="020B0600070205080204" pitchFamily="34" charset="-128"/>
              </a:rPr>
              <a:t>:</a:t>
            </a:r>
            <a:endParaRPr lang="en-US" sz="28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it-IT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  <a:hlinkClick r:id="rId1"/>
              </a:rPr>
              <a:t>neuromuscolarepalermo@gmail.com</a:t>
            </a:r>
            <a:endParaRPr lang="it-IT" sz="2800" i="1" dirty="0">
              <a:solidFill>
                <a:srgbClr val="00B0F0"/>
              </a:solidFill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it-IT" sz="2800" b="1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sz="2800" i="1" dirty="0" err="1">
                <a:latin typeface="Calisto MT" panose="02040603050505030304" charset="0"/>
                <a:ea typeface="MS PGothic" panose="020B0600070205080204" pitchFamily="34" charset="-128"/>
              </a:rPr>
              <a:t>Oppure</a:t>
            </a:r>
            <a:r>
              <a:rPr lang="en-US" sz="2800" i="1" dirty="0"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2800" i="1" dirty="0" err="1">
                <a:latin typeface="Calisto MT" panose="02040603050505030304" charset="0"/>
                <a:ea typeface="MS PGothic" panose="020B0600070205080204" pitchFamily="34" charset="-128"/>
              </a:rPr>
              <a:t>seguiteci</a:t>
            </a:r>
            <a:r>
              <a:rPr lang="en-US" sz="2800" i="1" dirty="0"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2800" i="1" dirty="0" err="1">
                <a:latin typeface="Calisto MT" panose="02040603050505030304" charset="0"/>
                <a:ea typeface="MS PGothic" panose="020B0600070205080204" pitchFamily="34" charset="-128"/>
              </a:rPr>
              <a:t>sulla</a:t>
            </a:r>
            <a:r>
              <a:rPr lang="en-US" sz="2800" i="1" dirty="0">
                <a:latin typeface="Calisto MT" panose="02040603050505030304" charset="0"/>
                <a:ea typeface="MS PGothic" panose="020B0600070205080204" pitchFamily="34" charset="-128"/>
              </a:rPr>
              <a:t> nostra </a:t>
            </a:r>
            <a:r>
              <a:rPr lang="en-US" sz="2800" i="1" dirty="0" err="1">
                <a:latin typeface="Calisto MT" panose="02040603050505030304" charset="0"/>
                <a:ea typeface="MS PGothic" panose="020B0600070205080204" pitchFamily="34" charset="-128"/>
              </a:rPr>
              <a:t>pagina</a:t>
            </a:r>
            <a:r>
              <a:rPr lang="en-US" sz="2800" i="1" dirty="0">
                <a:latin typeface="Calisto MT" panose="02040603050505030304" charset="0"/>
                <a:ea typeface="MS PGothic" panose="020B0600070205080204" pitchFamily="34" charset="-128"/>
              </a:rPr>
              <a:t> Facebook: </a:t>
            </a:r>
            <a:endParaRPr lang="en-US" sz="2800" i="1" dirty="0"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“</a:t>
            </a:r>
            <a:r>
              <a:rPr lang="en-US" sz="2800" i="1" dirty="0" err="1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Diagnosi</a:t>
            </a: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 e </a:t>
            </a:r>
            <a:r>
              <a:rPr lang="en-US" sz="2800" i="1" dirty="0" err="1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cura</a:t>
            </a: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2800" i="1" dirty="0" err="1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delle</a:t>
            </a: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2800" i="1" dirty="0" err="1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malattie</a:t>
            </a: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 </a:t>
            </a:r>
            <a:r>
              <a:rPr lang="en-US" sz="2800" i="1" dirty="0" err="1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neuromuscolari</a:t>
            </a:r>
            <a:r>
              <a:rPr lang="en-US" sz="2800" i="1" dirty="0">
                <a:solidFill>
                  <a:srgbClr val="00B0F0"/>
                </a:solidFill>
                <a:latin typeface="Calisto MT" panose="02040603050505030304" charset="0"/>
                <a:ea typeface="MS PGothic" panose="020B0600070205080204" pitchFamily="34" charset="-128"/>
              </a:rPr>
              <a:t> rare”</a:t>
            </a:r>
            <a:endParaRPr lang="en-US" sz="2800" i="1" dirty="0">
              <a:solidFill>
                <a:srgbClr val="00B0F0"/>
              </a:solidFill>
              <a:latin typeface="Calisto MT" panose="0204060305050503030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it-IT" sz="2800" b="1" i="1" dirty="0">
              <a:latin typeface="Calisto MT" panose="02040603050505030304" charset="0"/>
              <a:ea typeface="MS PGothic" panose="020B0600070205080204" pitchFamily="34" charset="-128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l="16667" r="18666"/>
          <a:stretch>
            <a:fillRect/>
          </a:stretch>
        </p:blipFill>
        <p:spPr>
          <a:xfrm>
            <a:off x="4572000" y="1469841"/>
            <a:ext cx="4504615" cy="39183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siamo?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2845" y="3408673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600" b="1" dirty="0"/>
          </a:p>
          <a:p>
            <a:pPr marL="0" indent="0" algn="ctr">
              <a:buNone/>
            </a:pPr>
            <a:r>
              <a:rPr lang="it-IT" b="1" dirty="0"/>
              <a:t>Ambulatorio Diagnosi e Cura delle Malattie Neuromuscolari Rare </a:t>
            </a:r>
            <a:endParaRPr lang="it-IT" b="1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1600" b="1" i="1" dirty="0"/>
              <a:t>Telefoni: 0916554780</a:t>
            </a:r>
            <a:br>
              <a:rPr lang="it-IT" sz="1600" b="1" i="1" dirty="0"/>
            </a:br>
            <a:r>
              <a:rPr lang="it-IT" sz="1600" b="1" i="1" dirty="0"/>
              <a:t>Via del Vespro ,143 Padiglione 26/a </a:t>
            </a:r>
            <a:r>
              <a:rPr lang="it-IT" sz="1600" dirty="0"/>
              <a:t>(Padiglione Medicina del Lavoro piano rialzato) </a:t>
            </a:r>
            <a:endParaRPr lang="it-IT" sz="1600" dirty="0"/>
          </a:p>
          <a:p>
            <a:pPr marL="0" indent="0" algn="ctr">
              <a:buNone/>
            </a:pPr>
            <a:endParaRPr lang="it-IT" sz="1600" dirty="0"/>
          </a:p>
          <a:p>
            <a:pPr marL="0" indent="0" algn="ctr">
              <a:buNone/>
            </a:pPr>
            <a:r>
              <a:rPr lang="it-IT" sz="1600" i="1" u="sng" dirty="0" err="1">
                <a:solidFill>
                  <a:srgbClr val="0070C0"/>
                </a:solidFill>
              </a:rPr>
              <a:t>neuromuscolarepalermo@gmail.com</a:t>
            </a:r>
            <a:endParaRPr lang="it-IT" sz="1600" i="1" u="sng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it-IT" sz="1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64" y="1660831"/>
            <a:ext cx="7233158" cy="2017411"/>
          </a:xfrm>
          <a:prstGeom prst="rect">
            <a:avLst/>
          </a:prstGeom>
        </p:spPr>
      </p:pic>
      <p:pic>
        <p:nvPicPr>
          <p:cNvPr id="1025" name="Picture 1024" descr="page1image396470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01500" cy="3848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it-IT" sz="3800" dirty="0"/>
              <a:t>Medici del Centro</a:t>
            </a:r>
            <a:endParaRPr lang="it-IT" sz="3800" dirty="0"/>
          </a:p>
        </p:txBody>
      </p:sp>
      <p:grpSp>
        <p:nvGrpSpPr>
          <p:cNvPr id="11" name="Group 10"/>
          <p:cNvGrpSpPr>
            <a:grpSpLocks noGrp="1" noRot="1" noChangeAspect="1" noMove="1" noResize="1" noUngrp="1"/>
          </p:cNvGrpSpPr>
          <p:nvPr/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/>
          <p:cNvGraphicFramePr>
            <a:graphicFrameLocks noGrp="1"/>
          </p:cNvGraphicFramePr>
          <p:nvPr>
            <p:ph idx="1"/>
          </p:nvPr>
        </p:nvGraphicFramePr>
        <p:xfrm>
          <a:off x="5007362" y="1382486"/>
          <a:ext cx="3752728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6" name="Immagine 5" descr="Immagine che contiene persona, interni, parete&#10;&#10;Descrizione generata automaticamente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88" r="15803" b="40932"/>
          <a:stretch>
            <a:fillRect/>
          </a:stretch>
        </p:blipFill>
        <p:spPr>
          <a:xfrm>
            <a:off x="3988264" y="2717970"/>
            <a:ext cx="811937" cy="111192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0"/>
          <a:stretch>
            <a:fillRect/>
          </a:stretch>
        </p:blipFill>
        <p:spPr>
          <a:xfrm>
            <a:off x="3988264" y="4062036"/>
            <a:ext cx="854896" cy="1018527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171" y="5250143"/>
            <a:ext cx="854897" cy="1111924"/>
          </a:xfrm>
          <a:prstGeom prst="rect">
            <a:avLst/>
          </a:prstGeom>
        </p:spPr>
      </p:pic>
      <p:pic>
        <p:nvPicPr>
          <p:cNvPr id="2050" name="Picture 2" descr="Filippo Brighina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7" r="27102" b="16115"/>
          <a:stretch>
            <a:fillRect/>
          </a:stretch>
        </p:blipFill>
        <p:spPr bwMode="auto">
          <a:xfrm>
            <a:off x="3988263" y="1479681"/>
            <a:ext cx="811937" cy="100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Riconoscimento dal 2014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Ultimo accreditamento: Gazzetta ufficiale </a:t>
            </a:r>
            <a:r>
              <a:rPr lang="it-IT" dirty="0" err="1"/>
              <a:t>Venerdi</a:t>
            </a:r>
            <a:r>
              <a:rPr lang="it-IT" dirty="0"/>
              <a:t>̀, 7 gennaio 2022 </a:t>
            </a:r>
            <a:endParaRPr lang="it-IT" dirty="0"/>
          </a:p>
          <a:p>
            <a:endParaRPr lang="it-IT" dirty="0"/>
          </a:p>
        </p:txBody>
      </p:sp>
      <p:pic>
        <p:nvPicPr>
          <p:cNvPr id="4" name="Segnaposto contenuto 4" descr="Immagine che contiene tavolo&#10;&#10;Descrizione generata automaticamente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0" t="65155" r="25126" b="12164"/>
          <a:stretch>
            <a:fillRect/>
          </a:stretch>
        </p:blipFill>
        <p:spPr>
          <a:xfrm>
            <a:off x="10906" y="3304906"/>
            <a:ext cx="9133094" cy="24427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 cosa ci occupiamo?</a:t>
            </a:r>
            <a:endParaRPr lang="it-IT" dirty="0"/>
          </a:p>
        </p:txBody>
      </p:sp>
      <p:graphicFrame>
        <p:nvGraphicFramePr>
          <p:cNvPr id="4" name="Tabella 4"/>
          <p:cNvGraphicFramePr>
            <a:graphicFrameLocks noGrp="1"/>
          </p:cNvGraphicFramePr>
          <p:nvPr/>
        </p:nvGraphicFramePr>
        <p:xfrm>
          <a:off x="609599" y="1759131"/>
          <a:ext cx="6096000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Patologia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n. pazienti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Miastenia </a:t>
                      </a:r>
                      <a:r>
                        <a:rPr lang="it-IT" sz="1400" dirty="0" err="1"/>
                        <a:t>gravis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150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Distrofie muscolari (Duchenne, </a:t>
                      </a:r>
                      <a:r>
                        <a:rPr lang="it-IT" sz="1400" dirty="0" err="1"/>
                        <a:t>Steinert</a:t>
                      </a:r>
                      <a:r>
                        <a:rPr lang="it-IT" sz="1400" dirty="0"/>
                        <a:t>, Pompe, FSHD, OPMD, mitocondriali)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70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Charcot-Marie-Tooth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65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Neuropatie disimmuni (GBS, CIDP)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55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Amiloidosi ereditaria TTR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40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Paraparesi spastica ereditaria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30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Atassie </a:t>
                      </a:r>
                      <a:r>
                        <a:rPr lang="it-IT" sz="1400" dirty="0" err="1"/>
                        <a:t>spinocerebellari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12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Atrofia muscolare spinale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10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Corea di Huntington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6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Emicrania emiplegica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5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Miastenia </a:t>
            </a:r>
            <a:r>
              <a:rPr lang="it-IT" dirty="0" err="1"/>
              <a:t>gravis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Gambino CM, et al. 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serum</a:t>
            </a:r>
            <a:r>
              <a:rPr lang="it-IT" dirty="0"/>
              <a:t> free light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biomarker</a:t>
            </a:r>
            <a:r>
              <a:rPr lang="it-IT" dirty="0"/>
              <a:t> of </a:t>
            </a:r>
            <a:r>
              <a:rPr lang="it-IT" dirty="0" err="1"/>
              <a:t>Myasthenia</a:t>
            </a:r>
            <a:r>
              <a:rPr lang="it-IT" dirty="0"/>
              <a:t> Gravis. </a:t>
            </a:r>
            <a:r>
              <a:rPr lang="it-IT" dirty="0" err="1"/>
              <a:t>Clin</a:t>
            </a:r>
            <a:r>
              <a:rPr lang="it-IT" dirty="0"/>
              <a:t> </a:t>
            </a:r>
            <a:r>
              <a:rPr lang="it-IT" dirty="0" err="1"/>
              <a:t>Chim</a:t>
            </a:r>
            <a:r>
              <a:rPr lang="it-IT" dirty="0"/>
              <a:t> Acta. 2022 </a:t>
            </a:r>
            <a:r>
              <a:rPr lang="it-IT" dirty="0" err="1"/>
              <a:t>Jan</a:t>
            </a:r>
            <a:r>
              <a:rPr lang="it-IT" dirty="0"/>
              <a:t> 17;528:29-33. </a:t>
            </a:r>
            <a:r>
              <a:rPr lang="it-IT" dirty="0" err="1"/>
              <a:t>doi</a:t>
            </a:r>
            <a:r>
              <a:rPr lang="it-IT" dirty="0"/>
              <a:t>: 10.1016/j.cca.2022.01.004. </a:t>
            </a:r>
            <a:r>
              <a:rPr lang="it-IT" dirty="0" err="1"/>
              <a:t>Epub</a:t>
            </a:r>
            <a:r>
              <a:rPr lang="it-IT" dirty="0"/>
              <a:t> </a:t>
            </a:r>
            <a:r>
              <a:rPr lang="it-IT" dirty="0" err="1"/>
              <a:t>ahead</a:t>
            </a:r>
            <a:r>
              <a:rPr lang="it-IT" dirty="0"/>
              <a:t> of </a:t>
            </a:r>
            <a:r>
              <a:rPr lang="it-IT" dirty="0" err="1"/>
              <a:t>print</a:t>
            </a:r>
            <a:r>
              <a:rPr lang="it-IT" dirty="0"/>
              <a:t>. PMID: 35051425.</a:t>
            </a:r>
            <a:endParaRPr lang="it-IT" dirty="0"/>
          </a:p>
          <a:p>
            <a:r>
              <a:rPr lang="it-IT" dirty="0"/>
              <a:t>Gambino CM, et al. Comparative Analysis of BIOCHIP </a:t>
            </a:r>
            <a:r>
              <a:rPr lang="it-IT" dirty="0" err="1"/>
              <a:t>Mosaic-Based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Immunofluorescence</a:t>
            </a:r>
            <a:r>
              <a:rPr lang="it-IT" dirty="0"/>
              <a:t> with </a:t>
            </a:r>
            <a:r>
              <a:rPr lang="it-IT" dirty="0" err="1"/>
              <a:t>Enzyme-Linked</a:t>
            </a:r>
            <a:r>
              <a:rPr lang="it-IT" dirty="0"/>
              <a:t> </a:t>
            </a:r>
            <a:r>
              <a:rPr lang="it-IT" dirty="0" err="1"/>
              <a:t>Immunosorbent</a:t>
            </a:r>
            <a:r>
              <a:rPr lang="it-IT" dirty="0"/>
              <a:t> </a:t>
            </a:r>
            <a:r>
              <a:rPr lang="it-IT" dirty="0" err="1"/>
              <a:t>Assay</a:t>
            </a:r>
            <a:r>
              <a:rPr lang="it-IT" dirty="0"/>
              <a:t> for </a:t>
            </a:r>
            <a:r>
              <a:rPr lang="it-IT" dirty="0" err="1"/>
              <a:t>Diagnosing</a:t>
            </a:r>
            <a:r>
              <a:rPr lang="it-IT" dirty="0"/>
              <a:t> </a:t>
            </a:r>
            <a:r>
              <a:rPr lang="it-IT" dirty="0" err="1"/>
              <a:t>Myasthenia</a:t>
            </a:r>
            <a:r>
              <a:rPr lang="it-IT" dirty="0"/>
              <a:t> Gravis. </a:t>
            </a:r>
            <a:r>
              <a:rPr lang="it-IT" dirty="0" err="1"/>
              <a:t>Diagnostics</a:t>
            </a:r>
            <a:r>
              <a:rPr lang="it-IT" dirty="0"/>
              <a:t> (Basel). 2021 </a:t>
            </a:r>
            <a:r>
              <a:rPr lang="it-IT" dirty="0" err="1"/>
              <a:t>Nov</a:t>
            </a:r>
            <a:r>
              <a:rPr lang="it-IT" dirty="0"/>
              <a:t> 13;11(11):2098. </a:t>
            </a:r>
            <a:r>
              <a:rPr lang="it-IT" dirty="0" err="1"/>
              <a:t>doi</a:t>
            </a:r>
            <a:r>
              <a:rPr lang="it-IT" dirty="0"/>
              <a:t>: 10.3390/diagnostics11112098. PMID: 34829445; PMCID: PMC8619605.</a:t>
            </a:r>
            <a:endParaRPr lang="it-IT" dirty="0"/>
          </a:p>
          <a:p>
            <a:r>
              <a:rPr lang="it-IT" dirty="0"/>
              <a:t>Di Stefano V, et al. </a:t>
            </a:r>
            <a:r>
              <a:rPr lang="it-IT" dirty="0" err="1"/>
              <a:t>Rituximab</a:t>
            </a:r>
            <a:r>
              <a:rPr lang="it-IT" dirty="0"/>
              <a:t> in </a:t>
            </a:r>
            <a:r>
              <a:rPr lang="it-IT" dirty="0" err="1"/>
              <a:t>AChR</a:t>
            </a:r>
            <a:r>
              <a:rPr lang="it-IT" dirty="0"/>
              <a:t> </a:t>
            </a:r>
            <a:r>
              <a:rPr lang="it-IT" dirty="0" err="1"/>
              <a:t>subtype</a:t>
            </a:r>
            <a:r>
              <a:rPr lang="it-IT" dirty="0"/>
              <a:t> of </a:t>
            </a:r>
            <a:r>
              <a:rPr lang="it-IT" dirty="0" err="1"/>
              <a:t>myasthenia</a:t>
            </a:r>
            <a:r>
              <a:rPr lang="it-IT" dirty="0"/>
              <a:t> </a:t>
            </a:r>
            <a:r>
              <a:rPr lang="it-IT" dirty="0" err="1"/>
              <a:t>gravis</a:t>
            </a:r>
            <a:r>
              <a:rPr lang="it-IT" dirty="0"/>
              <a:t>: </a:t>
            </a:r>
            <a:r>
              <a:rPr lang="it-IT" dirty="0" err="1"/>
              <a:t>systematic</a:t>
            </a:r>
            <a:r>
              <a:rPr lang="it-IT" dirty="0"/>
              <a:t> </a:t>
            </a:r>
            <a:r>
              <a:rPr lang="it-IT" dirty="0" err="1"/>
              <a:t>review</a:t>
            </a:r>
            <a:r>
              <a:rPr lang="it-IT" dirty="0"/>
              <a:t>. </a:t>
            </a:r>
            <a:r>
              <a:rPr lang="it-IT" dirty="0" err="1"/>
              <a:t>J</a:t>
            </a:r>
            <a:r>
              <a:rPr lang="it-IT" dirty="0"/>
              <a:t> </a:t>
            </a:r>
            <a:r>
              <a:rPr lang="it-IT" dirty="0" err="1"/>
              <a:t>Neurol</a:t>
            </a:r>
            <a:r>
              <a:rPr lang="it-IT" dirty="0"/>
              <a:t> </a:t>
            </a:r>
            <a:r>
              <a:rPr lang="it-IT" dirty="0" err="1"/>
              <a:t>Neurosurg</a:t>
            </a:r>
            <a:r>
              <a:rPr lang="it-IT" dirty="0"/>
              <a:t> </a:t>
            </a:r>
            <a:r>
              <a:rPr lang="it-IT" dirty="0" err="1"/>
              <a:t>Psychiatry</a:t>
            </a:r>
            <a:r>
              <a:rPr lang="it-IT" dirty="0"/>
              <a:t>. 2020 Apr;91(4):392-395. </a:t>
            </a:r>
            <a:r>
              <a:rPr lang="it-IT" dirty="0" err="1"/>
              <a:t>doi</a:t>
            </a:r>
            <a:r>
              <a:rPr lang="it-IT" dirty="0"/>
              <a:t>: 10.1136/jnnp-2019-322606. </a:t>
            </a:r>
            <a:r>
              <a:rPr lang="it-IT" dirty="0" err="1"/>
              <a:t>Epub</a:t>
            </a:r>
            <a:r>
              <a:rPr lang="it-IT" dirty="0"/>
              <a:t> 2020 </a:t>
            </a:r>
            <a:r>
              <a:rPr lang="it-IT" dirty="0" err="1"/>
              <a:t>Feb</a:t>
            </a:r>
            <a:r>
              <a:rPr lang="it-IT" dirty="0"/>
              <a:t> 25. PMID: 32098874. </a:t>
            </a:r>
            <a:endParaRPr lang="it-IT" dirty="0"/>
          </a:p>
          <a:p>
            <a:r>
              <a:rPr lang="it-IT" dirty="0" err="1"/>
              <a:t>Lupica</a:t>
            </a:r>
            <a:r>
              <a:rPr lang="it-IT" dirty="0"/>
              <a:t> A, Di Stefano V, Iacono </a:t>
            </a:r>
            <a:r>
              <a:rPr lang="it-IT" dirty="0" err="1"/>
              <a:t>S</a:t>
            </a:r>
            <a:r>
              <a:rPr lang="it-IT" dirty="0"/>
              <a:t>, Pignolo A, Quartana M, Gagliardo A, Fierro B, </a:t>
            </a:r>
            <a:r>
              <a:rPr lang="it-IT" dirty="0" err="1"/>
              <a:t>Brighina</a:t>
            </a:r>
            <a:r>
              <a:rPr lang="it-IT" dirty="0"/>
              <a:t> </a:t>
            </a:r>
            <a:r>
              <a:rPr lang="it-IT" dirty="0" err="1"/>
              <a:t>F</a:t>
            </a:r>
            <a:r>
              <a:rPr lang="it-IT" dirty="0"/>
              <a:t>. Impact of COVID-19 in </a:t>
            </a:r>
            <a:r>
              <a:rPr lang="it-IT" dirty="0" err="1"/>
              <a:t>AChR</a:t>
            </a:r>
            <a:r>
              <a:rPr lang="it-IT" dirty="0"/>
              <a:t> </a:t>
            </a:r>
            <a:r>
              <a:rPr lang="it-IT" dirty="0" err="1"/>
              <a:t>Myasthenia</a:t>
            </a:r>
            <a:r>
              <a:rPr lang="it-IT" dirty="0"/>
              <a:t> Gravis and the </a:t>
            </a:r>
            <a:r>
              <a:rPr lang="it-IT" dirty="0" err="1"/>
              <a:t>Safety</a:t>
            </a:r>
            <a:r>
              <a:rPr lang="it-IT" dirty="0"/>
              <a:t> of </a:t>
            </a:r>
            <a:r>
              <a:rPr lang="it-IT" dirty="0" err="1"/>
              <a:t>Vaccines</a:t>
            </a:r>
            <a:r>
              <a:rPr lang="it-IT" dirty="0"/>
              <a:t>: Data from an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Cohort</a:t>
            </a:r>
            <a:r>
              <a:rPr lang="it-IT" dirty="0"/>
              <a:t>. </a:t>
            </a:r>
            <a:r>
              <a:rPr lang="it-IT" dirty="0" err="1"/>
              <a:t>Neurol</a:t>
            </a:r>
            <a:r>
              <a:rPr lang="it-IT" dirty="0"/>
              <a:t> Int. 2022 </a:t>
            </a:r>
            <a:r>
              <a:rPr lang="it-IT" dirty="0" err="1"/>
              <a:t>Apr</a:t>
            </a:r>
            <a:r>
              <a:rPr lang="it-IT" dirty="0"/>
              <a:t> 27;14(2):406-416. </a:t>
            </a:r>
            <a:r>
              <a:rPr lang="it-IT" dirty="0" err="1"/>
              <a:t>doi</a:t>
            </a:r>
            <a:r>
              <a:rPr lang="it-IT" dirty="0"/>
              <a:t>: 10.3390/neurolint14020033. PMID: 35645352; PMCID: PMC9149833.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Malattie del nervo periferico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598" y="1724297"/>
            <a:ext cx="6347714" cy="4663439"/>
          </a:xfrm>
        </p:spPr>
        <p:txBody>
          <a:bodyPr>
            <a:normAutofit/>
          </a:bodyPr>
          <a:lstStyle/>
          <a:p>
            <a:r>
              <a:rPr lang="it-IT" sz="800" dirty="0"/>
              <a:t>Cosentino G, et al. </a:t>
            </a:r>
            <a:r>
              <a:rPr lang="it-IT" sz="800" dirty="0" err="1"/>
              <a:t>Expression</a:t>
            </a:r>
            <a:r>
              <a:rPr lang="it-IT" sz="800" dirty="0"/>
              <a:t> pattern of </a:t>
            </a:r>
            <a:r>
              <a:rPr lang="it-IT" sz="800" dirty="0" err="1"/>
              <a:t>matrix</a:t>
            </a:r>
            <a:r>
              <a:rPr lang="it-IT" sz="800" dirty="0"/>
              <a:t> metalloproteinases-2 and -9 and </a:t>
            </a:r>
            <a:r>
              <a:rPr lang="it-IT" sz="800" dirty="0" err="1"/>
              <a:t>their</a:t>
            </a:r>
            <a:r>
              <a:rPr lang="it-IT" sz="800" dirty="0"/>
              <a:t> </a:t>
            </a:r>
            <a:r>
              <a:rPr lang="it-IT" sz="800" dirty="0" err="1"/>
              <a:t>tissue</a:t>
            </a:r>
            <a:r>
              <a:rPr lang="it-IT" sz="800" dirty="0"/>
              <a:t> </a:t>
            </a:r>
            <a:r>
              <a:rPr lang="it-IT" sz="800" dirty="0" err="1"/>
              <a:t>inhibitors</a:t>
            </a:r>
            <a:r>
              <a:rPr lang="it-IT" sz="800" dirty="0"/>
              <a:t> in </a:t>
            </a:r>
            <a:r>
              <a:rPr lang="it-IT" sz="800" dirty="0" err="1"/>
              <a:t>patients</a:t>
            </a:r>
            <a:r>
              <a:rPr lang="it-IT" sz="800" dirty="0"/>
              <a:t> with </a:t>
            </a:r>
            <a:r>
              <a:rPr lang="it-IT" sz="800" dirty="0" err="1"/>
              <a:t>chronic</a:t>
            </a:r>
            <a:r>
              <a:rPr lang="it-IT" sz="800" dirty="0"/>
              <a:t> </a:t>
            </a:r>
            <a:r>
              <a:rPr lang="it-IT" sz="800" dirty="0" err="1"/>
              <a:t>inflammatory</a:t>
            </a:r>
            <a:r>
              <a:rPr lang="it-IT" sz="800" dirty="0"/>
              <a:t> </a:t>
            </a:r>
            <a:r>
              <a:rPr lang="it-IT" sz="800" dirty="0" err="1"/>
              <a:t>demyelinating</a:t>
            </a:r>
            <a:r>
              <a:rPr lang="it-IT" sz="800" dirty="0"/>
              <a:t> </a:t>
            </a:r>
            <a:r>
              <a:rPr lang="it-IT" sz="800" dirty="0" err="1"/>
              <a:t>polyneuropathy</a:t>
            </a:r>
            <a:r>
              <a:rPr lang="it-IT" sz="800" dirty="0"/>
              <a:t>. </a:t>
            </a:r>
            <a:r>
              <a:rPr lang="it-IT" sz="800" dirty="0" err="1"/>
              <a:t>Neurol</a:t>
            </a:r>
            <a:r>
              <a:rPr lang="it-IT" sz="800" dirty="0"/>
              <a:t> Sci. 2021 Oct;42(10):4297-4300. </a:t>
            </a:r>
            <a:r>
              <a:rPr lang="it-IT" sz="800" dirty="0" err="1"/>
              <a:t>doi</a:t>
            </a:r>
            <a:r>
              <a:rPr lang="it-IT" sz="800" dirty="0"/>
              <a:t>: 10.1007/s10072-021-05314-y. </a:t>
            </a:r>
            <a:r>
              <a:rPr lang="it-IT" sz="800" dirty="0" err="1"/>
              <a:t>Epub</a:t>
            </a:r>
            <a:r>
              <a:rPr lang="it-IT" sz="800" dirty="0"/>
              <a:t> 2021 </a:t>
            </a:r>
            <a:r>
              <a:rPr lang="it-IT" sz="800" dirty="0" err="1"/>
              <a:t>May</a:t>
            </a:r>
            <a:r>
              <a:rPr lang="it-IT" sz="800" dirty="0"/>
              <a:t> 14. PMID: 33988800.</a:t>
            </a:r>
            <a:endParaRPr lang="it-IT" sz="800" dirty="0"/>
          </a:p>
          <a:p>
            <a:r>
              <a:rPr lang="it-IT" sz="800" dirty="0"/>
              <a:t>Di Stefano V, et al. </a:t>
            </a:r>
            <a:r>
              <a:rPr lang="it-IT" sz="800" dirty="0" err="1"/>
              <a:t>Significant</a:t>
            </a:r>
            <a:r>
              <a:rPr lang="it-IT" sz="800" dirty="0"/>
              <a:t> </a:t>
            </a:r>
            <a:r>
              <a:rPr lang="it-IT" sz="800" dirty="0" err="1"/>
              <a:t>reduction</a:t>
            </a:r>
            <a:r>
              <a:rPr lang="it-IT" sz="800" dirty="0"/>
              <a:t> of </a:t>
            </a:r>
            <a:r>
              <a:rPr lang="it-IT" sz="800" dirty="0" err="1"/>
              <a:t>physical</a:t>
            </a:r>
            <a:r>
              <a:rPr lang="it-IT" sz="800" dirty="0"/>
              <a:t> </a:t>
            </a:r>
            <a:r>
              <a:rPr lang="it-IT" sz="800" dirty="0" err="1"/>
              <a:t>activity</a:t>
            </a:r>
            <a:r>
              <a:rPr lang="it-IT" sz="800" dirty="0"/>
              <a:t> in </a:t>
            </a:r>
            <a:r>
              <a:rPr lang="it-IT" sz="800" dirty="0" err="1"/>
              <a:t>patients</a:t>
            </a:r>
            <a:r>
              <a:rPr lang="it-IT" sz="800" dirty="0"/>
              <a:t> with </a:t>
            </a:r>
            <a:r>
              <a:rPr lang="it-IT" sz="800" dirty="0" err="1"/>
              <a:t>neuromuscular</a:t>
            </a:r>
            <a:r>
              <a:rPr lang="it-IT" sz="800" dirty="0"/>
              <a:t> </a:t>
            </a:r>
            <a:r>
              <a:rPr lang="it-IT" sz="800" dirty="0" err="1"/>
              <a:t>disease</a:t>
            </a:r>
            <a:r>
              <a:rPr lang="it-IT" sz="800" dirty="0"/>
              <a:t> </a:t>
            </a:r>
            <a:r>
              <a:rPr lang="it-IT" sz="800" dirty="0" err="1"/>
              <a:t>during</a:t>
            </a:r>
            <a:r>
              <a:rPr lang="it-IT" sz="800" dirty="0"/>
              <a:t> COVID-19 </a:t>
            </a:r>
            <a:r>
              <a:rPr lang="it-IT" sz="800" dirty="0" err="1"/>
              <a:t>pandemic</a:t>
            </a:r>
            <a:r>
              <a:rPr lang="it-IT" sz="800" dirty="0"/>
              <a:t>: the long-</a:t>
            </a:r>
            <a:r>
              <a:rPr lang="it-IT" sz="800" dirty="0" err="1"/>
              <a:t>term</a:t>
            </a:r>
            <a:r>
              <a:rPr lang="it-IT" sz="800" dirty="0"/>
              <a:t> </a:t>
            </a:r>
            <a:r>
              <a:rPr lang="it-IT" sz="800" dirty="0" err="1"/>
              <a:t>consequences</a:t>
            </a:r>
            <a:r>
              <a:rPr lang="it-IT" sz="800" dirty="0"/>
              <a:t> of quarantine. </a:t>
            </a:r>
            <a:r>
              <a:rPr lang="it-IT" sz="800" dirty="0" err="1"/>
              <a:t>J</a:t>
            </a:r>
            <a:r>
              <a:rPr lang="it-IT" sz="800" dirty="0"/>
              <a:t> </a:t>
            </a:r>
            <a:r>
              <a:rPr lang="it-IT" sz="800" dirty="0" err="1"/>
              <a:t>Neurol</a:t>
            </a:r>
            <a:r>
              <a:rPr lang="it-IT" sz="800" dirty="0"/>
              <a:t>. 2021 Jan;268(1):20-26. </a:t>
            </a:r>
            <a:r>
              <a:rPr lang="it-IT" sz="800" dirty="0" err="1"/>
              <a:t>doi</a:t>
            </a:r>
            <a:r>
              <a:rPr lang="it-IT" sz="800" dirty="0"/>
              <a:t>: 10.1007/s00415-020-10064-6. </a:t>
            </a:r>
            <a:r>
              <a:rPr lang="it-IT" sz="800" dirty="0" err="1"/>
              <a:t>Epub</a:t>
            </a:r>
            <a:r>
              <a:rPr lang="it-IT" sz="800" dirty="0"/>
              <a:t> 2020 </a:t>
            </a:r>
            <a:r>
              <a:rPr lang="it-IT" sz="800" dirty="0" err="1"/>
              <a:t>Jul</a:t>
            </a:r>
            <a:r>
              <a:rPr lang="it-IT" sz="800" dirty="0"/>
              <a:t> 13. PMID: 32661716; PMCID: PMC7356123.</a:t>
            </a:r>
            <a:endParaRPr lang="it-IT" sz="800" dirty="0"/>
          </a:p>
          <a:p>
            <a:r>
              <a:rPr lang="it-IT" sz="800" dirty="0"/>
              <a:t>Di Stefano V, et al. </a:t>
            </a:r>
            <a:r>
              <a:rPr lang="it-IT" sz="800" dirty="0" err="1"/>
              <a:t>Median</a:t>
            </a:r>
            <a:r>
              <a:rPr lang="it-IT" sz="800" dirty="0"/>
              <a:t>-to-</a:t>
            </a:r>
            <a:r>
              <a:rPr lang="it-IT" sz="800" dirty="0" err="1"/>
              <a:t>Ulnar</a:t>
            </a:r>
            <a:r>
              <a:rPr lang="it-IT" sz="800" dirty="0"/>
              <a:t> </a:t>
            </a:r>
            <a:r>
              <a:rPr lang="it-IT" sz="800" dirty="0" err="1"/>
              <a:t>Nerve</a:t>
            </a:r>
            <a:r>
              <a:rPr lang="it-IT" sz="800" dirty="0"/>
              <a:t> </a:t>
            </a:r>
            <a:r>
              <a:rPr lang="it-IT" sz="800" dirty="0" err="1"/>
              <a:t>Communication</a:t>
            </a:r>
            <a:r>
              <a:rPr lang="it-IT" sz="800" dirty="0"/>
              <a:t> in </a:t>
            </a:r>
            <a:r>
              <a:rPr lang="it-IT" sz="800" dirty="0" err="1"/>
              <a:t>Carpal</a:t>
            </a:r>
            <a:r>
              <a:rPr lang="it-IT" sz="800" dirty="0"/>
              <a:t> Tunnel </a:t>
            </a:r>
            <a:r>
              <a:rPr lang="it-IT" sz="800" dirty="0" err="1"/>
              <a:t>Syndrome</a:t>
            </a:r>
            <a:r>
              <a:rPr lang="it-IT" sz="800" dirty="0"/>
              <a:t>: An </a:t>
            </a:r>
            <a:r>
              <a:rPr lang="it-IT" sz="800" dirty="0" err="1"/>
              <a:t>Electrophysiological</a:t>
            </a:r>
            <a:r>
              <a:rPr lang="it-IT" sz="800" dirty="0"/>
              <a:t> </a:t>
            </a:r>
            <a:r>
              <a:rPr lang="it-IT" sz="800" dirty="0" err="1"/>
              <a:t>Study</a:t>
            </a:r>
            <a:r>
              <a:rPr lang="it-IT" sz="800" dirty="0"/>
              <a:t>. </a:t>
            </a:r>
            <a:r>
              <a:rPr lang="it-IT" sz="800" dirty="0" err="1"/>
              <a:t>Neurol</a:t>
            </a:r>
            <a:r>
              <a:rPr lang="it-IT" sz="800" dirty="0"/>
              <a:t> </a:t>
            </a:r>
            <a:r>
              <a:rPr lang="it-IT" sz="800" dirty="0" err="1"/>
              <a:t>Int</a:t>
            </a:r>
            <a:r>
              <a:rPr lang="it-IT" sz="800" dirty="0"/>
              <a:t>. 2021 </a:t>
            </a:r>
            <a:r>
              <a:rPr lang="it-IT" sz="800" dirty="0" err="1"/>
              <a:t>Jul</a:t>
            </a:r>
            <a:r>
              <a:rPr lang="it-IT" sz="800" dirty="0"/>
              <a:t> 12;13(3):304-314. </a:t>
            </a:r>
            <a:r>
              <a:rPr lang="it-IT" sz="800" dirty="0" err="1"/>
              <a:t>doi</a:t>
            </a:r>
            <a:r>
              <a:rPr lang="it-IT" sz="800" dirty="0"/>
              <a:t>: 10.3390/neurolint13030031. PMID: 34287351; PMCID: PMC8293426.</a:t>
            </a:r>
            <a:endParaRPr lang="it-IT" sz="800" dirty="0"/>
          </a:p>
          <a:p>
            <a:r>
              <a:rPr lang="it-IT" sz="800" dirty="0"/>
              <a:t>Liberatore G, De Lorenzo A, Giannotta C, Manganelli </a:t>
            </a:r>
            <a:r>
              <a:rPr lang="it-IT" sz="800" dirty="0" err="1"/>
              <a:t>F</a:t>
            </a:r>
            <a:r>
              <a:rPr lang="it-IT" sz="800" dirty="0"/>
              <a:t>, </a:t>
            </a:r>
            <a:r>
              <a:rPr lang="it-IT" sz="800" dirty="0" err="1"/>
              <a:t>Filosto</a:t>
            </a:r>
            <a:r>
              <a:rPr lang="it-IT" sz="800" dirty="0"/>
              <a:t> M, Cosentino G, Cocito D, Briani C, Cortese A, Fazio </a:t>
            </a:r>
            <a:r>
              <a:rPr lang="it-IT" sz="800" dirty="0" err="1"/>
              <a:t>R</a:t>
            </a:r>
            <a:r>
              <a:rPr lang="it-IT" sz="800" dirty="0"/>
              <a:t>, Lauria G, Clerici AM, Rosso T, </a:t>
            </a:r>
            <a:r>
              <a:rPr lang="it-IT" sz="800" dirty="0" err="1"/>
              <a:t>Marfia</a:t>
            </a:r>
            <a:r>
              <a:rPr lang="it-IT" sz="800" dirty="0"/>
              <a:t> GA, Antonini G, </a:t>
            </a:r>
            <a:r>
              <a:rPr lang="it-IT" sz="800" dirty="0" err="1"/>
              <a:t>Cavaletti</a:t>
            </a:r>
            <a:r>
              <a:rPr lang="it-IT" sz="800" dirty="0"/>
              <a:t> G, Carpo M, Doneddu PE, Spina E, Cotti Piccinelli </a:t>
            </a:r>
            <a:r>
              <a:rPr lang="it-IT" sz="800" dirty="0" err="1"/>
              <a:t>S</a:t>
            </a:r>
            <a:r>
              <a:rPr lang="it-IT" sz="800" dirty="0"/>
              <a:t>, Peci E, </a:t>
            </a:r>
            <a:r>
              <a:rPr lang="it-IT" sz="800" dirty="0" err="1"/>
              <a:t>Querol</a:t>
            </a:r>
            <a:r>
              <a:rPr lang="it-IT" sz="800" dirty="0"/>
              <a:t> L, Nobile-Orazio E. Frequency and clinical </a:t>
            </a:r>
            <a:r>
              <a:rPr lang="it-IT" sz="800" dirty="0" err="1"/>
              <a:t>correlates</a:t>
            </a:r>
            <a:r>
              <a:rPr lang="it-IT" sz="800" dirty="0"/>
              <a:t> of </a:t>
            </a:r>
            <a:r>
              <a:rPr lang="it-IT" sz="800" dirty="0" err="1"/>
              <a:t>anti-nerve</a:t>
            </a:r>
            <a:r>
              <a:rPr lang="it-IT" sz="800" dirty="0"/>
              <a:t> </a:t>
            </a:r>
            <a:r>
              <a:rPr lang="it-IT" sz="800" dirty="0" err="1"/>
              <a:t>antibodies</a:t>
            </a:r>
            <a:r>
              <a:rPr lang="it-IT" sz="800" dirty="0"/>
              <a:t> in a large </a:t>
            </a:r>
            <a:r>
              <a:rPr lang="it-IT" sz="800" dirty="0" err="1"/>
              <a:t>population</a:t>
            </a:r>
            <a:r>
              <a:rPr lang="it-IT" sz="800" dirty="0"/>
              <a:t> of CIDP </a:t>
            </a:r>
            <a:r>
              <a:rPr lang="it-IT" sz="800" dirty="0" err="1"/>
              <a:t>patients</a:t>
            </a:r>
            <a:r>
              <a:rPr lang="it-IT" sz="800" dirty="0"/>
              <a:t> </a:t>
            </a:r>
            <a:r>
              <a:rPr lang="it-IT" sz="800" dirty="0" err="1"/>
              <a:t>included</a:t>
            </a:r>
            <a:r>
              <a:rPr lang="it-IT" sz="800" dirty="0"/>
              <a:t> in the </a:t>
            </a:r>
            <a:r>
              <a:rPr lang="it-IT" sz="800" dirty="0" err="1"/>
              <a:t>Italian</a:t>
            </a:r>
            <a:r>
              <a:rPr lang="it-IT" sz="800" dirty="0"/>
              <a:t> database. </a:t>
            </a:r>
            <a:r>
              <a:rPr lang="it-IT" sz="800" dirty="0" err="1"/>
              <a:t>Neurol</a:t>
            </a:r>
            <a:r>
              <a:rPr lang="it-IT" sz="800" dirty="0"/>
              <a:t> Sci. 2022 Jun;43(6):3939-3947. </a:t>
            </a:r>
            <a:r>
              <a:rPr lang="it-IT" sz="800" dirty="0" err="1"/>
              <a:t>doi</a:t>
            </a:r>
            <a:r>
              <a:rPr lang="it-IT" sz="800" dirty="0"/>
              <a:t>: 10.1007/s10072-021-05811-0. </a:t>
            </a:r>
            <a:r>
              <a:rPr lang="it-IT" sz="800" dirty="0" err="1"/>
              <a:t>Epub</a:t>
            </a:r>
            <a:r>
              <a:rPr lang="it-IT" sz="800" dirty="0"/>
              <a:t> 2022 </a:t>
            </a:r>
            <a:r>
              <a:rPr lang="it-IT" sz="800" dirty="0" err="1"/>
              <a:t>Jan</a:t>
            </a:r>
            <a:r>
              <a:rPr lang="it-IT" sz="800" dirty="0"/>
              <a:t> 20. PMID: 35048233.</a:t>
            </a:r>
            <a:endParaRPr lang="it-IT" sz="800" dirty="0"/>
          </a:p>
          <a:p>
            <a:r>
              <a:rPr lang="it-IT" sz="800" dirty="0"/>
              <a:t>Spina E, Doneddu PE, Liberatore G, Cocito D, Fazio </a:t>
            </a:r>
            <a:r>
              <a:rPr lang="it-IT" sz="800" dirty="0" err="1"/>
              <a:t>R</a:t>
            </a:r>
            <a:r>
              <a:rPr lang="it-IT" sz="800" dirty="0"/>
              <a:t>, Briani C, </a:t>
            </a:r>
            <a:r>
              <a:rPr lang="it-IT" sz="800" dirty="0" err="1"/>
              <a:t>Filosto</a:t>
            </a:r>
            <a:r>
              <a:rPr lang="it-IT" sz="800" dirty="0"/>
              <a:t> M, Benedetti L, Antonini G, Cosentino G, </a:t>
            </a:r>
            <a:r>
              <a:rPr lang="it-IT" sz="800" dirty="0" err="1"/>
              <a:t>Jann</a:t>
            </a:r>
            <a:r>
              <a:rPr lang="it-IT" sz="800" dirty="0"/>
              <a:t> </a:t>
            </a:r>
            <a:r>
              <a:rPr lang="it-IT" sz="800" dirty="0" err="1"/>
              <a:t>S</a:t>
            </a:r>
            <a:r>
              <a:rPr lang="it-IT" sz="800" dirty="0"/>
              <a:t>, Mazzeo A, Cortese A, </a:t>
            </a:r>
            <a:r>
              <a:rPr lang="it-IT" sz="800" dirty="0" err="1"/>
              <a:t>Marfia</a:t>
            </a:r>
            <a:r>
              <a:rPr lang="it-IT" sz="800" dirty="0"/>
              <a:t> GA, Clerici AM, Siciliano G, Carpo M, </a:t>
            </a:r>
            <a:r>
              <a:rPr lang="it-IT" sz="800" dirty="0" err="1"/>
              <a:t>Luigetti</a:t>
            </a:r>
            <a:r>
              <a:rPr lang="it-IT" sz="800" dirty="0"/>
              <a:t> M, Lauria G, Rosso T, </a:t>
            </a:r>
            <a:r>
              <a:rPr lang="it-IT" sz="800" dirty="0" err="1"/>
              <a:t>Cavaletti</a:t>
            </a:r>
            <a:r>
              <a:rPr lang="it-IT" sz="800" dirty="0"/>
              <a:t> G, Peci E, Tronci </a:t>
            </a:r>
            <a:r>
              <a:rPr lang="it-IT" sz="800" dirty="0" err="1"/>
              <a:t>S</a:t>
            </a:r>
            <a:r>
              <a:rPr lang="it-IT" sz="800" dirty="0"/>
              <a:t>, Ruiz M, Piccinelli SC, Schenone A, Leonardi L, Gentile L, Piccolo L, </a:t>
            </a:r>
            <a:r>
              <a:rPr lang="it-IT" sz="800" dirty="0" err="1"/>
              <a:t>Mataluni</a:t>
            </a:r>
            <a:r>
              <a:rPr lang="it-IT" sz="800" dirty="0"/>
              <a:t> G, Santoro L, Nobile-Orazio E, Manganelli </a:t>
            </a:r>
            <a:r>
              <a:rPr lang="it-IT" sz="800" dirty="0" err="1"/>
              <a:t>F</a:t>
            </a:r>
            <a:r>
              <a:rPr lang="it-IT" sz="800" dirty="0"/>
              <a:t>; </a:t>
            </a:r>
            <a:r>
              <a:rPr lang="it-IT" sz="800" dirty="0" err="1"/>
              <a:t>Italian</a:t>
            </a:r>
            <a:r>
              <a:rPr lang="it-IT" sz="800" dirty="0"/>
              <a:t> CIDP Database Study Group. </a:t>
            </a:r>
            <a:r>
              <a:rPr lang="it-IT" sz="800" dirty="0" err="1"/>
              <a:t>Prolonged</a:t>
            </a:r>
            <a:r>
              <a:rPr lang="it-IT" sz="800" dirty="0"/>
              <a:t> </a:t>
            </a:r>
            <a:r>
              <a:rPr lang="it-IT" sz="800" dirty="0" err="1"/>
              <a:t>distal</a:t>
            </a:r>
            <a:r>
              <a:rPr lang="it-IT" sz="800" dirty="0"/>
              <a:t> </a:t>
            </a:r>
            <a:r>
              <a:rPr lang="it-IT" sz="800" dirty="0" err="1"/>
              <a:t>motor</a:t>
            </a:r>
            <a:r>
              <a:rPr lang="it-IT" sz="800" dirty="0"/>
              <a:t> </a:t>
            </a:r>
            <a:r>
              <a:rPr lang="it-IT" sz="800" dirty="0" err="1"/>
              <a:t>latency</a:t>
            </a:r>
            <a:r>
              <a:rPr lang="it-IT" sz="800" dirty="0"/>
              <a:t> of </a:t>
            </a:r>
            <a:r>
              <a:rPr lang="it-IT" sz="800" dirty="0" err="1"/>
              <a:t>median</a:t>
            </a:r>
            <a:r>
              <a:rPr lang="it-IT" sz="800" dirty="0"/>
              <a:t> </a:t>
            </a:r>
            <a:r>
              <a:rPr lang="it-IT" sz="800" dirty="0" err="1"/>
              <a:t>nerve</a:t>
            </a:r>
            <a:r>
              <a:rPr lang="it-IT" sz="800" dirty="0"/>
              <a:t> </a:t>
            </a:r>
            <a:r>
              <a:rPr lang="it-IT" sz="800" dirty="0" err="1"/>
              <a:t>does</a:t>
            </a:r>
            <a:r>
              <a:rPr lang="it-IT" sz="800" dirty="0"/>
              <a:t> </a:t>
            </a:r>
            <a:r>
              <a:rPr lang="it-IT" sz="800" dirty="0" err="1"/>
              <a:t>not</a:t>
            </a:r>
            <a:r>
              <a:rPr lang="it-IT" sz="800" dirty="0"/>
              <a:t> </a:t>
            </a:r>
            <a:r>
              <a:rPr lang="it-IT" sz="800" dirty="0" err="1"/>
              <a:t>improve</a:t>
            </a:r>
            <a:r>
              <a:rPr lang="it-IT" sz="800" dirty="0"/>
              <a:t> </a:t>
            </a:r>
            <a:r>
              <a:rPr lang="it-IT" sz="800" dirty="0" err="1"/>
              <a:t>diagnostic</a:t>
            </a:r>
            <a:r>
              <a:rPr lang="it-IT" sz="800" dirty="0"/>
              <a:t> </a:t>
            </a:r>
            <a:r>
              <a:rPr lang="it-IT" sz="800" dirty="0" err="1"/>
              <a:t>accuracy</a:t>
            </a:r>
            <a:r>
              <a:rPr lang="it-IT" sz="800" dirty="0"/>
              <a:t> for CIDP. </a:t>
            </a:r>
            <a:r>
              <a:rPr lang="it-IT" sz="800" dirty="0" err="1"/>
              <a:t>J</a:t>
            </a:r>
            <a:r>
              <a:rPr lang="it-IT" sz="800" dirty="0"/>
              <a:t> </a:t>
            </a:r>
            <a:r>
              <a:rPr lang="it-IT" sz="800" dirty="0" err="1"/>
              <a:t>Neurol</a:t>
            </a:r>
            <a:r>
              <a:rPr lang="it-IT" sz="800" dirty="0"/>
              <a:t>. 2022 Feb;269(2):907-912. </a:t>
            </a:r>
            <a:r>
              <a:rPr lang="it-IT" sz="800" dirty="0" err="1"/>
              <a:t>doi</a:t>
            </a:r>
            <a:r>
              <a:rPr lang="it-IT" sz="800" dirty="0"/>
              <a:t>: 10.1007/s00415-021-10672-w. </a:t>
            </a:r>
            <a:r>
              <a:rPr lang="it-IT" sz="800" dirty="0" err="1"/>
              <a:t>Epub</a:t>
            </a:r>
            <a:r>
              <a:rPr lang="it-IT" sz="800" dirty="0"/>
              <a:t> 2021 </a:t>
            </a:r>
            <a:r>
              <a:rPr lang="it-IT" sz="800" dirty="0" err="1"/>
              <a:t>Jun</a:t>
            </a:r>
            <a:r>
              <a:rPr lang="it-IT" sz="800" dirty="0"/>
              <a:t> 26. PMID: 34173874; PMCID: PMC8782796.</a:t>
            </a:r>
            <a:endParaRPr lang="it-IT" sz="800" dirty="0"/>
          </a:p>
          <a:p>
            <a:r>
              <a:rPr lang="it-IT" sz="800" dirty="0"/>
              <a:t>Spina E, Doneddu PE, Liberatore G, Cocito D, Fazio </a:t>
            </a:r>
            <a:r>
              <a:rPr lang="it-IT" sz="800" dirty="0" err="1"/>
              <a:t>R</a:t>
            </a:r>
            <a:r>
              <a:rPr lang="it-IT" sz="800" dirty="0"/>
              <a:t>, Briani C, </a:t>
            </a:r>
            <a:r>
              <a:rPr lang="it-IT" sz="800" dirty="0" err="1"/>
              <a:t>Filosto</a:t>
            </a:r>
            <a:r>
              <a:rPr lang="it-IT" sz="800" dirty="0"/>
              <a:t> M, Benedetti L, Antonini G, Cosentino G, </a:t>
            </a:r>
            <a:r>
              <a:rPr lang="it-IT" sz="800" dirty="0" err="1"/>
              <a:t>Jann</a:t>
            </a:r>
            <a:r>
              <a:rPr lang="it-IT" sz="800" dirty="0"/>
              <a:t> </a:t>
            </a:r>
            <a:r>
              <a:rPr lang="it-IT" sz="800" dirty="0" err="1"/>
              <a:t>S</a:t>
            </a:r>
            <a:r>
              <a:rPr lang="it-IT" sz="800" dirty="0"/>
              <a:t>, Mazzeo A, Cortese A, </a:t>
            </a:r>
            <a:r>
              <a:rPr lang="it-IT" sz="800" dirty="0" err="1"/>
              <a:t>Marfia</a:t>
            </a:r>
            <a:r>
              <a:rPr lang="it-IT" sz="800" dirty="0"/>
              <a:t> GA, Clerici AM, Siciliano G, Carpo M, </a:t>
            </a:r>
            <a:r>
              <a:rPr lang="it-IT" sz="800" dirty="0" err="1"/>
              <a:t>Luigetti</a:t>
            </a:r>
            <a:r>
              <a:rPr lang="it-IT" sz="800" dirty="0"/>
              <a:t> M, Lauria G, Rosso T, </a:t>
            </a:r>
            <a:r>
              <a:rPr lang="it-IT" sz="800" dirty="0" err="1"/>
              <a:t>Cavaletti</a:t>
            </a:r>
            <a:r>
              <a:rPr lang="it-IT" sz="800" dirty="0"/>
              <a:t> G, Peci E, Tronci </a:t>
            </a:r>
            <a:r>
              <a:rPr lang="it-IT" sz="800" dirty="0" err="1"/>
              <a:t>S</a:t>
            </a:r>
            <a:r>
              <a:rPr lang="it-IT" sz="800" dirty="0"/>
              <a:t>, Ruiz M, Piccinelli SC, Schenone A, Leonardi L, Gentile L, Piccolo L, </a:t>
            </a:r>
            <a:r>
              <a:rPr lang="it-IT" sz="800" dirty="0" err="1"/>
              <a:t>Mataluni</a:t>
            </a:r>
            <a:r>
              <a:rPr lang="it-IT" sz="800" dirty="0"/>
              <a:t> G, Santoro L, Nobile-Orazio E, Manganelli </a:t>
            </a:r>
            <a:r>
              <a:rPr lang="it-IT" sz="800" dirty="0" err="1"/>
              <a:t>F</a:t>
            </a:r>
            <a:r>
              <a:rPr lang="it-IT" sz="800" dirty="0"/>
              <a:t>; on the </a:t>
            </a:r>
            <a:r>
              <a:rPr lang="it-IT" sz="800" dirty="0" err="1"/>
              <a:t>behalf</a:t>
            </a:r>
            <a:r>
              <a:rPr lang="it-IT" sz="800" dirty="0"/>
              <a:t> of the </a:t>
            </a:r>
            <a:r>
              <a:rPr lang="it-IT" sz="800" dirty="0" err="1"/>
              <a:t>Italian</a:t>
            </a:r>
            <a:r>
              <a:rPr lang="it-IT" sz="800" dirty="0"/>
              <a:t> CIDP Database Study Group. The </a:t>
            </a:r>
            <a:r>
              <a:rPr lang="it-IT" sz="800" dirty="0" err="1"/>
              <a:t>neurophysiological</a:t>
            </a:r>
            <a:r>
              <a:rPr lang="it-IT" sz="800" dirty="0"/>
              <a:t> </a:t>
            </a:r>
            <a:r>
              <a:rPr lang="it-IT" sz="800" dirty="0" err="1"/>
              <a:t>lesson</a:t>
            </a:r>
            <a:r>
              <a:rPr lang="it-IT" sz="800" dirty="0"/>
              <a:t> from the </a:t>
            </a:r>
            <a:r>
              <a:rPr lang="it-IT" sz="800" dirty="0" err="1"/>
              <a:t>Italian</a:t>
            </a:r>
            <a:r>
              <a:rPr lang="it-IT" sz="800" dirty="0"/>
              <a:t> CIDP database. </a:t>
            </a:r>
            <a:r>
              <a:rPr lang="it-IT" sz="800" dirty="0" err="1"/>
              <a:t>Neurol</a:t>
            </a:r>
            <a:r>
              <a:rPr lang="it-IT" sz="800" dirty="0"/>
              <a:t> Sci. 2022 Jan;43(1):573-582. </a:t>
            </a:r>
            <a:r>
              <a:rPr lang="it-IT" sz="800" dirty="0" err="1"/>
              <a:t>doi</a:t>
            </a:r>
            <a:r>
              <a:rPr lang="it-IT" sz="800" dirty="0"/>
              <a:t>: 10.1007/s10072-021-05321-z. </a:t>
            </a:r>
            <a:r>
              <a:rPr lang="it-IT" sz="800" dirty="0" err="1"/>
              <a:t>Epub</a:t>
            </a:r>
            <a:r>
              <a:rPr lang="it-IT" sz="800" dirty="0"/>
              <a:t> 2021 </a:t>
            </a:r>
            <a:r>
              <a:rPr lang="it-IT" sz="800" dirty="0" err="1"/>
              <a:t>May</a:t>
            </a:r>
            <a:r>
              <a:rPr lang="it-IT" sz="800" dirty="0"/>
              <a:t> 21. PMID: 34021439; PMCID: PMC8724146.</a:t>
            </a:r>
            <a:endParaRPr lang="it-IT" sz="800" dirty="0"/>
          </a:p>
          <a:p>
            <a:r>
              <a:rPr lang="it-IT" sz="800" dirty="0"/>
              <a:t>Doneddu PE, Cocito D, Manganelli </a:t>
            </a:r>
            <a:r>
              <a:rPr lang="it-IT" sz="800" dirty="0" err="1"/>
              <a:t>F</a:t>
            </a:r>
            <a:r>
              <a:rPr lang="it-IT" sz="800" dirty="0"/>
              <a:t>, Fazio </a:t>
            </a:r>
            <a:r>
              <a:rPr lang="it-IT" sz="800" dirty="0" err="1"/>
              <a:t>R</a:t>
            </a:r>
            <a:r>
              <a:rPr lang="it-IT" sz="800" dirty="0"/>
              <a:t>, Briani C, </a:t>
            </a:r>
            <a:r>
              <a:rPr lang="it-IT" sz="800" dirty="0" err="1"/>
              <a:t>Filosto</a:t>
            </a:r>
            <a:r>
              <a:rPr lang="it-IT" sz="800" dirty="0"/>
              <a:t> M, Benedetti L, Bianchi E, </a:t>
            </a:r>
            <a:r>
              <a:rPr lang="it-IT" sz="800" dirty="0" err="1"/>
              <a:t>Jann</a:t>
            </a:r>
            <a:r>
              <a:rPr lang="it-IT" sz="800" dirty="0"/>
              <a:t> </a:t>
            </a:r>
            <a:r>
              <a:rPr lang="it-IT" sz="800" dirty="0" err="1"/>
              <a:t>S</a:t>
            </a:r>
            <a:r>
              <a:rPr lang="it-IT" sz="800" dirty="0"/>
              <a:t>, Mazzeo A, Antonini G, Cosentino G, </a:t>
            </a:r>
            <a:r>
              <a:rPr lang="it-IT" sz="800" dirty="0" err="1"/>
              <a:t>Marfia</a:t>
            </a:r>
            <a:r>
              <a:rPr lang="it-IT" sz="800" dirty="0"/>
              <a:t> GA, Cortese A, Clerici AM, Carpo M, Schenone A, Siciliano G, </a:t>
            </a:r>
            <a:r>
              <a:rPr lang="it-IT" sz="800" dirty="0" err="1"/>
              <a:t>Luigetti</a:t>
            </a:r>
            <a:r>
              <a:rPr lang="it-IT" sz="800" dirty="0"/>
              <a:t> M, Lauria G, Rosso T, </a:t>
            </a:r>
            <a:r>
              <a:rPr lang="it-IT" sz="800" dirty="0" err="1"/>
              <a:t>Cavaletti</a:t>
            </a:r>
            <a:r>
              <a:rPr lang="it-IT" sz="800" dirty="0"/>
              <a:t> G, Beghi E, Liberatore G, Santoro L, Spina E, Peci E, Tronci </a:t>
            </a:r>
            <a:r>
              <a:rPr lang="it-IT" sz="800" dirty="0" err="1"/>
              <a:t>S</a:t>
            </a:r>
            <a:r>
              <a:rPr lang="it-IT" sz="800" dirty="0"/>
              <a:t>, Ruiz M, Cotti Piccinelli </a:t>
            </a:r>
            <a:r>
              <a:rPr lang="it-IT" sz="800" dirty="0" err="1"/>
              <a:t>S</a:t>
            </a:r>
            <a:r>
              <a:rPr lang="it-IT" sz="800" dirty="0"/>
              <a:t>, </a:t>
            </a:r>
            <a:r>
              <a:rPr lang="it-IT" sz="800" dirty="0" err="1"/>
              <a:t>Verrengia</a:t>
            </a:r>
            <a:r>
              <a:rPr lang="it-IT" sz="800" dirty="0"/>
              <a:t> EP, Gentile L, Leonardi L, </a:t>
            </a:r>
            <a:r>
              <a:rPr lang="it-IT" sz="800" dirty="0" err="1"/>
              <a:t>Mataluni</a:t>
            </a:r>
            <a:r>
              <a:rPr lang="it-IT" sz="800" dirty="0"/>
              <a:t> G, Piccolo L, Nobile-Orazio E; </a:t>
            </a:r>
            <a:r>
              <a:rPr lang="it-IT" sz="800" dirty="0" err="1"/>
              <a:t>Italian</a:t>
            </a:r>
            <a:r>
              <a:rPr lang="it-IT" sz="800" dirty="0"/>
              <a:t> CIDP Database study group. Frequency of </a:t>
            </a:r>
            <a:r>
              <a:rPr lang="it-IT" sz="800" dirty="0" err="1"/>
              <a:t>diabetes</a:t>
            </a:r>
            <a:r>
              <a:rPr lang="it-IT" sz="800" dirty="0"/>
              <a:t> and </a:t>
            </a:r>
            <a:r>
              <a:rPr lang="it-IT" sz="800" dirty="0" err="1"/>
              <a:t>other</a:t>
            </a:r>
            <a:r>
              <a:rPr lang="it-IT" sz="800" dirty="0"/>
              <a:t> </a:t>
            </a:r>
            <a:r>
              <a:rPr lang="it-IT" sz="800" dirty="0" err="1"/>
              <a:t>comorbidities</a:t>
            </a:r>
            <a:r>
              <a:rPr lang="it-IT" sz="800" dirty="0"/>
              <a:t> in </a:t>
            </a:r>
            <a:r>
              <a:rPr lang="it-IT" sz="800" dirty="0" err="1"/>
              <a:t>chronic</a:t>
            </a:r>
            <a:r>
              <a:rPr lang="it-IT" sz="800" dirty="0"/>
              <a:t> </a:t>
            </a:r>
            <a:r>
              <a:rPr lang="it-IT" sz="800" dirty="0" err="1"/>
              <a:t>inflammatory</a:t>
            </a:r>
            <a:r>
              <a:rPr lang="it-IT" sz="800" dirty="0"/>
              <a:t> </a:t>
            </a:r>
            <a:r>
              <a:rPr lang="it-IT" sz="800" dirty="0" err="1"/>
              <a:t>demyelinating</a:t>
            </a:r>
            <a:r>
              <a:rPr lang="it-IT" sz="800" dirty="0"/>
              <a:t> </a:t>
            </a:r>
            <a:r>
              <a:rPr lang="it-IT" sz="800" dirty="0" err="1"/>
              <a:t>polyradiculoneuropathy</a:t>
            </a:r>
            <a:r>
              <a:rPr lang="it-IT" sz="800" dirty="0"/>
              <a:t> and </a:t>
            </a:r>
            <a:r>
              <a:rPr lang="it-IT" sz="800" dirty="0" err="1"/>
              <a:t>their</a:t>
            </a:r>
            <a:r>
              <a:rPr lang="it-IT" sz="800" dirty="0"/>
              <a:t> impact on clinical </a:t>
            </a:r>
            <a:r>
              <a:rPr lang="it-IT" sz="800" dirty="0" err="1"/>
              <a:t>presentation</a:t>
            </a:r>
            <a:r>
              <a:rPr lang="it-IT" sz="800" dirty="0"/>
              <a:t> and </a:t>
            </a:r>
            <a:r>
              <a:rPr lang="it-IT" sz="800" dirty="0" err="1"/>
              <a:t>response</a:t>
            </a:r>
            <a:r>
              <a:rPr lang="it-IT" sz="800" dirty="0"/>
              <a:t> to therapy. </a:t>
            </a:r>
            <a:r>
              <a:rPr lang="it-IT" sz="800" dirty="0" err="1"/>
              <a:t>J</a:t>
            </a:r>
            <a:r>
              <a:rPr lang="it-IT" sz="800" dirty="0"/>
              <a:t> </a:t>
            </a:r>
            <a:r>
              <a:rPr lang="it-IT" sz="800" dirty="0" err="1"/>
              <a:t>Neurol</a:t>
            </a:r>
            <a:r>
              <a:rPr lang="it-IT" sz="800" dirty="0"/>
              <a:t> </a:t>
            </a:r>
            <a:r>
              <a:rPr lang="it-IT" sz="800" dirty="0" err="1"/>
              <a:t>Neurosurg</a:t>
            </a:r>
            <a:r>
              <a:rPr lang="it-IT" sz="800" dirty="0"/>
              <a:t> </a:t>
            </a:r>
            <a:r>
              <a:rPr lang="it-IT" sz="800" dirty="0" err="1"/>
              <a:t>Psychiatry</a:t>
            </a:r>
            <a:r>
              <a:rPr lang="it-IT" sz="800" dirty="0"/>
              <a:t>. 2020 Oct;91(10):1092-1099. </a:t>
            </a:r>
            <a:r>
              <a:rPr lang="it-IT" sz="800" dirty="0" err="1"/>
              <a:t>doi</a:t>
            </a:r>
            <a:r>
              <a:rPr lang="it-IT" sz="800" dirty="0"/>
              <a:t>: 10.1136/jnnp-2020-323615. </a:t>
            </a:r>
            <a:r>
              <a:rPr lang="it-IT" sz="800" dirty="0" err="1"/>
              <a:t>Epub</a:t>
            </a:r>
            <a:r>
              <a:rPr lang="it-IT" sz="800" dirty="0"/>
              <a:t> 2020 </a:t>
            </a:r>
            <a:r>
              <a:rPr lang="it-IT" sz="800" dirty="0" err="1"/>
              <a:t>Aug</a:t>
            </a:r>
            <a:r>
              <a:rPr lang="it-IT" sz="800" dirty="0"/>
              <a:t> 31. PMID: 32868387.</a:t>
            </a:r>
            <a:endParaRPr lang="it-IT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Amiloidosi ereditaria da </a:t>
            </a:r>
            <a:r>
              <a:rPr lang="it-IT" dirty="0" err="1"/>
              <a:t>trasntiretina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Russo M, et al. Use of </a:t>
            </a:r>
            <a:r>
              <a:rPr lang="it-IT" dirty="0" err="1"/>
              <a:t>Drugs</a:t>
            </a:r>
            <a:r>
              <a:rPr lang="it-IT" dirty="0"/>
              <a:t> for </a:t>
            </a:r>
            <a:r>
              <a:rPr lang="it-IT" dirty="0" err="1"/>
              <a:t>ATTRv</a:t>
            </a:r>
            <a:r>
              <a:rPr lang="it-IT" dirty="0"/>
              <a:t> </a:t>
            </a:r>
            <a:r>
              <a:rPr lang="it-IT" dirty="0" err="1"/>
              <a:t>Amyloidosis</a:t>
            </a:r>
            <a:r>
              <a:rPr lang="it-IT" dirty="0"/>
              <a:t> in the Real World: How Therapy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Changing</a:t>
            </a:r>
            <a:r>
              <a:rPr lang="it-IT" dirty="0"/>
              <a:t> Survival in a Non-</a:t>
            </a:r>
            <a:r>
              <a:rPr lang="it-IT" dirty="0" err="1"/>
              <a:t>Endemic</a:t>
            </a:r>
            <a:r>
              <a:rPr lang="it-IT" dirty="0"/>
              <a:t> Area. Brain Sci. 2021 </a:t>
            </a:r>
            <a:r>
              <a:rPr lang="it-IT" dirty="0" err="1"/>
              <a:t>Apr</a:t>
            </a:r>
            <a:r>
              <a:rPr lang="it-IT" dirty="0"/>
              <a:t> 27;11(5):545. </a:t>
            </a:r>
            <a:r>
              <a:rPr lang="it-IT" dirty="0" err="1"/>
              <a:t>doi</a:t>
            </a:r>
            <a:r>
              <a:rPr lang="it-IT" dirty="0"/>
              <a:t>: 10.3390/brainsci11050545. PMID: 33925301; PMCID: PMC8146901.</a:t>
            </a:r>
            <a:endParaRPr lang="it-IT" dirty="0"/>
          </a:p>
          <a:p>
            <a:r>
              <a:rPr lang="it-IT" dirty="0"/>
              <a:t>Di Stefano V, Fava A, Gentile L, Guaraldi </a:t>
            </a:r>
            <a:r>
              <a:rPr lang="it-IT" dirty="0" err="1"/>
              <a:t>P</a:t>
            </a:r>
            <a:r>
              <a:rPr lang="it-IT" dirty="0"/>
              <a:t>, Leonardi L, Poli L, Tagliapietra M, Vastola M, Fanara </a:t>
            </a:r>
            <a:r>
              <a:rPr lang="it-IT" dirty="0" err="1"/>
              <a:t>S</a:t>
            </a:r>
            <a:r>
              <a:rPr lang="it-IT" dirty="0"/>
              <a:t>, Ferrero B, Giorgi M, Perfetto </a:t>
            </a:r>
            <a:r>
              <a:rPr lang="it-IT" dirty="0" err="1"/>
              <a:t>F</a:t>
            </a:r>
            <a:r>
              <a:rPr lang="it-IT" dirty="0"/>
              <a:t>, Russo M, Russo D. </a:t>
            </a:r>
            <a:r>
              <a:rPr lang="it-IT" dirty="0" err="1"/>
              <a:t>Italian</a:t>
            </a:r>
            <a:r>
              <a:rPr lang="it-IT" dirty="0"/>
              <a:t> Real-Life Experience of </a:t>
            </a:r>
            <a:r>
              <a:rPr lang="it-IT" dirty="0" err="1"/>
              <a:t>Patients</a:t>
            </a:r>
            <a:r>
              <a:rPr lang="it-IT" dirty="0"/>
              <a:t> with </a:t>
            </a:r>
            <a:r>
              <a:rPr lang="it-IT" dirty="0" err="1"/>
              <a:t>Hereditary</a:t>
            </a:r>
            <a:r>
              <a:rPr lang="it-IT" dirty="0"/>
              <a:t> </a:t>
            </a:r>
            <a:r>
              <a:rPr lang="it-IT" dirty="0" err="1"/>
              <a:t>Transthyretin</a:t>
            </a:r>
            <a:r>
              <a:rPr lang="it-IT" dirty="0"/>
              <a:t> </a:t>
            </a:r>
            <a:r>
              <a:rPr lang="it-IT" dirty="0" err="1"/>
              <a:t>Amyloidosis</a:t>
            </a:r>
            <a:r>
              <a:rPr lang="it-IT" dirty="0"/>
              <a:t> </a:t>
            </a:r>
            <a:r>
              <a:rPr lang="it-IT" dirty="0" err="1"/>
              <a:t>Treated</a:t>
            </a:r>
            <a:r>
              <a:rPr lang="it-IT" dirty="0"/>
              <a:t> with </a:t>
            </a:r>
            <a:r>
              <a:rPr lang="it-IT" dirty="0" err="1"/>
              <a:t>Patisiran</a:t>
            </a:r>
            <a:r>
              <a:rPr lang="it-IT" dirty="0"/>
              <a:t>. </a:t>
            </a:r>
            <a:r>
              <a:rPr lang="it-IT" dirty="0" err="1"/>
              <a:t>Pharmgenomics</a:t>
            </a:r>
            <a:r>
              <a:rPr lang="it-IT" dirty="0"/>
              <a:t> Pers </a:t>
            </a:r>
            <a:r>
              <a:rPr lang="it-IT" dirty="0" err="1"/>
              <a:t>Med</a:t>
            </a:r>
            <a:r>
              <a:rPr lang="it-IT" dirty="0"/>
              <a:t>. 2022 </a:t>
            </a:r>
            <a:r>
              <a:rPr lang="it-IT" dirty="0" err="1"/>
              <a:t>May</a:t>
            </a:r>
            <a:r>
              <a:rPr lang="it-IT" dirty="0"/>
              <a:t> 12;15:499-514. </a:t>
            </a:r>
            <a:r>
              <a:rPr lang="it-IT" dirty="0" err="1"/>
              <a:t>doi</a:t>
            </a:r>
            <a:r>
              <a:rPr lang="it-IT" dirty="0"/>
              <a:t>: 10.2147/PGPM.S359851. PMID: 35592550; PMCID: PMC9113125.</a:t>
            </a:r>
            <a:endParaRPr lang="it-IT" dirty="0"/>
          </a:p>
          <a:p>
            <a:r>
              <a:rPr lang="it-IT" dirty="0"/>
              <a:t>Di Lisi D, Di Caccamo L, Damerino G, Portelli MC, Comparato </a:t>
            </a:r>
            <a:r>
              <a:rPr lang="it-IT" dirty="0" err="1"/>
              <a:t>F</a:t>
            </a:r>
            <a:r>
              <a:rPr lang="it-IT" dirty="0"/>
              <a:t>, Di Stefano V, </a:t>
            </a:r>
            <a:r>
              <a:rPr lang="it-IT" dirty="0" err="1"/>
              <a:t>Brighina</a:t>
            </a:r>
            <a:r>
              <a:rPr lang="it-IT" dirty="0"/>
              <a:t> </a:t>
            </a:r>
            <a:r>
              <a:rPr lang="it-IT" dirty="0" err="1"/>
              <a:t>F</a:t>
            </a:r>
            <a:r>
              <a:rPr lang="it-IT" dirty="0"/>
              <a:t>, Corrado E, Galassi AR, Novo G. </a:t>
            </a:r>
            <a:r>
              <a:rPr lang="it-IT" dirty="0" err="1"/>
              <a:t>Effectiveness</a:t>
            </a:r>
            <a:r>
              <a:rPr lang="it-IT" dirty="0"/>
              <a:t> and </a:t>
            </a:r>
            <a:r>
              <a:rPr lang="it-IT" dirty="0" err="1"/>
              <a:t>Safety</a:t>
            </a:r>
            <a:r>
              <a:rPr lang="it-IT" dirty="0"/>
              <a:t> of </a:t>
            </a:r>
            <a:r>
              <a:rPr lang="it-IT" dirty="0" err="1"/>
              <a:t>Oral</a:t>
            </a:r>
            <a:r>
              <a:rPr lang="it-IT" dirty="0"/>
              <a:t> </a:t>
            </a:r>
            <a:r>
              <a:rPr lang="it-IT" dirty="0" err="1"/>
              <a:t>Anticoagulants</a:t>
            </a:r>
            <a:r>
              <a:rPr lang="it-IT" dirty="0"/>
              <a:t> in </a:t>
            </a:r>
            <a:r>
              <a:rPr lang="it-IT" dirty="0" err="1"/>
              <a:t>Cardiac</a:t>
            </a:r>
            <a:r>
              <a:rPr lang="it-IT" dirty="0"/>
              <a:t> </a:t>
            </a:r>
            <a:r>
              <a:rPr lang="it-IT" dirty="0" err="1"/>
              <a:t>Amyloidosis</a:t>
            </a:r>
            <a:r>
              <a:rPr lang="it-IT" dirty="0"/>
              <a:t>: </a:t>
            </a:r>
            <a:r>
              <a:rPr lang="it-IT" dirty="0" err="1"/>
              <a:t>Lights</a:t>
            </a:r>
            <a:r>
              <a:rPr lang="it-IT" dirty="0"/>
              <a:t> and </a:t>
            </a:r>
            <a:r>
              <a:rPr lang="it-IT" dirty="0" err="1"/>
              <a:t>Shadows</a:t>
            </a:r>
            <a:r>
              <a:rPr lang="it-IT" dirty="0"/>
              <a:t>. </a:t>
            </a:r>
            <a:r>
              <a:rPr lang="it-IT" dirty="0" err="1"/>
              <a:t>Curr</a:t>
            </a:r>
            <a:r>
              <a:rPr lang="it-IT" dirty="0"/>
              <a:t> </a:t>
            </a:r>
            <a:r>
              <a:rPr lang="it-IT" dirty="0" err="1"/>
              <a:t>Probl</a:t>
            </a:r>
            <a:r>
              <a:rPr lang="it-IT" dirty="0"/>
              <a:t> </a:t>
            </a:r>
            <a:r>
              <a:rPr lang="it-IT" dirty="0" err="1"/>
              <a:t>Cardiol</a:t>
            </a:r>
            <a:r>
              <a:rPr lang="it-IT" dirty="0"/>
              <a:t>. 2022 Mar 25:101188. </a:t>
            </a:r>
            <a:r>
              <a:rPr lang="it-IT" dirty="0" err="1"/>
              <a:t>doi</a:t>
            </a:r>
            <a:r>
              <a:rPr lang="it-IT" dirty="0"/>
              <a:t>: 10.1016/j.cpcardiol.2022.101188. </a:t>
            </a:r>
            <a:r>
              <a:rPr lang="it-IT" dirty="0" err="1"/>
              <a:t>Epub</a:t>
            </a:r>
            <a:r>
              <a:rPr lang="it-IT" dirty="0"/>
              <a:t> </a:t>
            </a:r>
            <a:r>
              <a:rPr lang="it-IT" dirty="0" err="1"/>
              <a:t>ahead</a:t>
            </a:r>
            <a:r>
              <a:rPr lang="it-IT" dirty="0"/>
              <a:t> of </a:t>
            </a:r>
            <a:r>
              <a:rPr lang="it-IT" dirty="0" err="1"/>
              <a:t>print</a:t>
            </a:r>
            <a:r>
              <a:rPr lang="it-IT" dirty="0"/>
              <a:t>. PMID: 35346721.</a:t>
            </a:r>
            <a:endParaRPr lang="it-IT" dirty="0"/>
          </a:p>
          <a:p>
            <a:r>
              <a:rPr lang="it-IT" dirty="0"/>
              <a:t>Di Stefano V, Thomas E, Giustino V, Iacono </a:t>
            </a:r>
            <a:r>
              <a:rPr lang="it-IT" dirty="0" err="1"/>
              <a:t>S</a:t>
            </a:r>
            <a:r>
              <a:rPr lang="it-IT" dirty="0"/>
              <a:t>, Torrente A, Pillitteri G, Gagliardo A, </a:t>
            </a:r>
            <a:r>
              <a:rPr lang="it-IT" dirty="0" err="1"/>
              <a:t>Lupica</a:t>
            </a:r>
            <a:r>
              <a:rPr lang="it-IT" dirty="0"/>
              <a:t> A, Palma A, Battaglia G, </a:t>
            </a:r>
            <a:r>
              <a:rPr lang="it-IT" dirty="0" err="1"/>
              <a:t>Brighina</a:t>
            </a:r>
            <a:r>
              <a:rPr lang="it-IT" dirty="0"/>
              <a:t> </a:t>
            </a:r>
            <a:r>
              <a:rPr lang="it-IT" dirty="0" err="1"/>
              <a:t>F</a:t>
            </a:r>
            <a:r>
              <a:rPr lang="it-IT" dirty="0"/>
              <a:t>. Motor </a:t>
            </a:r>
            <a:r>
              <a:rPr lang="it-IT" dirty="0" err="1"/>
              <a:t>Conduction</a:t>
            </a:r>
            <a:r>
              <a:rPr lang="it-IT" dirty="0"/>
              <a:t> Studies and </a:t>
            </a:r>
            <a:r>
              <a:rPr lang="it-IT" dirty="0" err="1"/>
              <a:t>Handgrip</a:t>
            </a:r>
            <a:r>
              <a:rPr lang="it-IT" dirty="0"/>
              <a:t> in </a:t>
            </a:r>
            <a:r>
              <a:rPr lang="it-IT" dirty="0" err="1"/>
              <a:t>Hereditary</a:t>
            </a:r>
            <a:r>
              <a:rPr lang="it-IT" dirty="0"/>
              <a:t> TTR </a:t>
            </a:r>
            <a:r>
              <a:rPr lang="it-IT" dirty="0" err="1"/>
              <a:t>Amyloidosis</a:t>
            </a:r>
            <a:r>
              <a:rPr lang="it-IT" dirty="0"/>
              <a:t>: Simple Tools to </a:t>
            </a:r>
            <a:r>
              <a:rPr lang="it-IT" dirty="0" err="1"/>
              <a:t>Evaluate</a:t>
            </a:r>
            <a:r>
              <a:rPr lang="it-IT" dirty="0"/>
              <a:t> the </a:t>
            </a:r>
            <a:r>
              <a:rPr lang="it-IT" dirty="0" err="1"/>
              <a:t>Upper</a:t>
            </a:r>
            <a:r>
              <a:rPr lang="it-IT" dirty="0"/>
              <a:t> </a:t>
            </a:r>
            <a:r>
              <a:rPr lang="it-IT" dirty="0" err="1"/>
              <a:t>Limbs</a:t>
            </a:r>
            <a:r>
              <a:rPr lang="it-IT" dirty="0"/>
              <a:t>. Front </a:t>
            </a:r>
            <a:r>
              <a:rPr lang="it-IT" dirty="0" err="1"/>
              <a:t>Neurol</a:t>
            </a:r>
            <a:r>
              <a:rPr lang="it-IT" dirty="0"/>
              <a:t>. 2022 </a:t>
            </a:r>
            <a:r>
              <a:rPr lang="it-IT" dirty="0" err="1"/>
              <a:t>Feb</a:t>
            </a:r>
            <a:r>
              <a:rPr lang="it-IT" dirty="0"/>
              <a:t> 28;13:835812. </a:t>
            </a:r>
            <a:r>
              <a:rPr lang="it-IT" dirty="0" err="1"/>
              <a:t>doi</a:t>
            </a:r>
            <a:r>
              <a:rPr lang="it-IT" dirty="0"/>
              <a:t>: 10.3389/fneur.2022.835812. PMID: 35295833; PMCID: PMC8918493.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Emicrania emiplegica, </a:t>
            </a:r>
            <a:r>
              <a:rPr lang="it-IT" sz="2800" dirty="0" err="1"/>
              <a:t>Stiff-person</a:t>
            </a:r>
            <a:r>
              <a:rPr lang="it-IT" sz="2800" dirty="0"/>
              <a:t> </a:t>
            </a:r>
            <a:r>
              <a:rPr lang="it-IT" sz="2800" dirty="0" err="1"/>
              <a:t>syndrome</a:t>
            </a:r>
            <a:r>
              <a:rPr lang="it-IT" sz="2800" dirty="0"/>
              <a:t>, </a:t>
            </a:r>
            <a:r>
              <a:rPr lang="it-IT" sz="2800" dirty="0" err="1"/>
              <a:t>Hirayama</a:t>
            </a:r>
            <a:r>
              <a:rPr lang="it-IT" sz="2800" dirty="0"/>
              <a:t>, Glicogenosi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1200" dirty="0"/>
              <a:t>Nardello </a:t>
            </a:r>
            <a:r>
              <a:rPr lang="it-IT" sz="1200" dirty="0" err="1"/>
              <a:t>R</a:t>
            </a:r>
            <a:r>
              <a:rPr lang="it-IT" sz="1200" dirty="0"/>
              <a:t>, et al. Two </a:t>
            </a:r>
            <a:r>
              <a:rPr lang="it-IT" sz="1200" dirty="0" err="1"/>
              <a:t>distinct</a:t>
            </a:r>
            <a:r>
              <a:rPr lang="it-IT" sz="1200" dirty="0"/>
              <a:t> </a:t>
            </a:r>
            <a:r>
              <a:rPr lang="it-IT" sz="1200" dirty="0" err="1"/>
              <a:t>phenotypes</a:t>
            </a:r>
            <a:r>
              <a:rPr lang="it-IT" sz="1200" dirty="0"/>
              <a:t>, </a:t>
            </a:r>
            <a:r>
              <a:rPr lang="it-IT" sz="1200" dirty="0" err="1"/>
              <a:t>hemiplegic</a:t>
            </a:r>
            <a:r>
              <a:rPr lang="it-IT" sz="1200" dirty="0"/>
              <a:t> </a:t>
            </a:r>
            <a:r>
              <a:rPr lang="it-IT" sz="1200" dirty="0" err="1"/>
              <a:t>migraine</a:t>
            </a:r>
            <a:r>
              <a:rPr lang="it-IT" sz="1200" dirty="0"/>
              <a:t> and </a:t>
            </a:r>
            <a:r>
              <a:rPr lang="it-IT" sz="1200" dirty="0" err="1"/>
              <a:t>episodic</a:t>
            </a:r>
            <a:r>
              <a:rPr lang="it-IT" sz="1200" dirty="0"/>
              <a:t> </a:t>
            </a:r>
            <a:r>
              <a:rPr lang="it-IT" sz="1200" dirty="0" err="1"/>
              <a:t>Ataxia</a:t>
            </a:r>
            <a:r>
              <a:rPr lang="it-IT" sz="1200" dirty="0"/>
              <a:t> </a:t>
            </a:r>
            <a:r>
              <a:rPr lang="it-IT" sz="1200" dirty="0" err="1"/>
              <a:t>type</a:t>
            </a:r>
            <a:r>
              <a:rPr lang="it-IT" sz="1200" dirty="0"/>
              <a:t> 2, </a:t>
            </a:r>
            <a:r>
              <a:rPr lang="it-IT" sz="1200" dirty="0" err="1"/>
              <a:t>caused</a:t>
            </a:r>
            <a:r>
              <a:rPr lang="it-IT" sz="1200" dirty="0"/>
              <a:t> by a </a:t>
            </a:r>
            <a:r>
              <a:rPr lang="it-IT" sz="1200" dirty="0" err="1"/>
              <a:t>novel</a:t>
            </a:r>
            <a:r>
              <a:rPr lang="it-IT" sz="1200" dirty="0"/>
              <a:t> common CACNA1A </a:t>
            </a:r>
            <a:r>
              <a:rPr lang="it-IT" sz="1200" dirty="0" err="1"/>
              <a:t>variant</a:t>
            </a:r>
            <a:r>
              <a:rPr lang="it-IT" sz="1200" dirty="0"/>
              <a:t>. BMC </a:t>
            </a:r>
            <a:r>
              <a:rPr lang="it-IT" sz="1200" dirty="0" err="1"/>
              <a:t>Neurol</a:t>
            </a:r>
            <a:r>
              <a:rPr lang="it-IT" sz="1200" dirty="0"/>
              <a:t>. 2020 </a:t>
            </a:r>
            <a:r>
              <a:rPr lang="it-IT" sz="1200" dirty="0" err="1"/>
              <a:t>Apr</a:t>
            </a:r>
            <a:r>
              <a:rPr lang="it-IT" sz="1200" dirty="0"/>
              <a:t> 26;20(1):155. </a:t>
            </a:r>
            <a:r>
              <a:rPr lang="it-IT" sz="1200" dirty="0" err="1"/>
              <a:t>doi</a:t>
            </a:r>
            <a:r>
              <a:rPr lang="it-IT" sz="1200" dirty="0"/>
              <a:t>: 10.1186/s12883-020-01704-5. PMID: 32336275; PMCID: PMC7183684.</a:t>
            </a:r>
            <a:endParaRPr lang="it-IT" sz="1200" dirty="0"/>
          </a:p>
          <a:p>
            <a:r>
              <a:rPr lang="it-IT" sz="1200" dirty="0"/>
              <a:t>Di Stefano V, et al. </a:t>
            </a:r>
            <a:r>
              <a:rPr lang="it-IT" sz="1200" dirty="0" err="1"/>
              <a:t>Diagnostic</a:t>
            </a:r>
            <a:r>
              <a:rPr lang="it-IT" sz="1200" dirty="0"/>
              <a:t> and </a:t>
            </a:r>
            <a:r>
              <a:rPr lang="it-IT" sz="1200" dirty="0" err="1"/>
              <a:t>therapeutic</a:t>
            </a:r>
            <a:r>
              <a:rPr lang="it-IT" sz="1200" dirty="0"/>
              <a:t> </a:t>
            </a:r>
            <a:r>
              <a:rPr lang="it-IT" sz="1200" dirty="0" err="1"/>
              <a:t>aspects</a:t>
            </a:r>
            <a:r>
              <a:rPr lang="it-IT" sz="1200" dirty="0"/>
              <a:t> of </a:t>
            </a:r>
            <a:r>
              <a:rPr lang="it-IT" sz="1200" dirty="0" err="1"/>
              <a:t>hemiplegic</a:t>
            </a:r>
            <a:r>
              <a:rPr lang="it-IT" sz="1200" dirty="0"/>
              <a:t> </a:t>
            </a:r>
            <a:r>
              <a:rPr lang="it-IT" sz="1200" dirty="0" err="1"/>
              <a:t>migraine</a:t>
            </a:r>
            <a:r>
              <a:rPr lang="it-IT" sz="1200" dirty="0"/>
              <a:t>. </a:t>
            </a:r>
            <a:r>
              <a:rPr lang="it-IT" sz="1200" dirty="0" err="1"/>
              <a:t>J</a:t>
            </a:r>
            <a:r>
              <a:rPr lang="it-IT" sz="1200" dirty="0"/>
              <a:t> </a:t>
            </a:r>
            <a:r>
              <a:rPr lang="it-IT" sz="1200" dirty="0" err="1"/>
              <a:t>Neurol</a:t>
            </a:r>
            <a:r>
              <a:rPr lang="it-IT" sz="1200" dirty="0"/>
              <a:t> </a:t>
            </a:r>
            <a:r>
              <a:rPr lang="it-IT" sz="1200" dirty="0" err="1"/>
              <a:t>Neurosurg</a:t>
            </a:r>
            <a:r>
              <a:rPr lang="it-IT" sz="1200" dirty="0"/>
              <a:t> </a:t>
            </a:r>
            <a:r>
              <a:rPr lang="it-IT" sz="1200" dirty="0" err="1"/>
              <a:t>Psychiatry</a:t>
            </a:r>
            <a:r>
              <a:rPr lang="it-IT" sz="1200" dirty="0"/>
              <a:t>. 2020 Jul;91(7):764-771. </a:t>
            </a:r>
            <a:r>
              <a:rPr lang="it-IT" sz="1200" dirty="0" err="1"/>
              <a:t>doi</a:t>
            </a:r>
            <a:r>
              <a:rPr lang="it-IT" sz="1200" dirty="0"/>
              <a:t>: 10.1136/jnnp-2020-322850. </a:t>
            </a:r>
            <a:r>
              <a:rPr lang="it-IT" sz="1200" dirty="0" err="1"/>
              <a:t>Epub</a:t>
            </a:r>
            <a:r>
              <a:rPr lang="it-IT" sz="1200" dirty="0"/>
              <a:t> 2020 </a:t>
            </a:r>
            <a:r>
              <a:rPr lang="it-IT" sz="1200" dirty="0" err="1"/>
              <a:t>May</a:t>
            </a:r>
            <a:r>
              <a:rPr lang="it-IT" sz="1200" dirty="0"/>
              <a:t> 19. PMID: 32430436; PMCID: PMC7361005.</a:t>
            </a:r>
            <a:endParaRPr lang="it-IT" sz="1200" dirty="0"/>
          </a:p>
          <a:p>
            <a:r>
              <a:rPr lang="it-IT" sz="1200" dirty="0"/>
              <a:t>Nardello </a:t>
            </a:r>
            <a:r>
              <a:rPr lang="it-IT" sz="1200" dirty="0" err="1"/>
              <a:t>R</a:t>
            </a:r>
            <a:r>
              <a:rPr lang="it-IT" sz="1200" dirty="0"/>
              <a:t>, Plicato G, Mangano GD, Gennaro E, Mangano </a:t>
            </a:r>
            <a:r>
              <a:rPr lang="it-IT" sz="1200" dirty="0" err="1"/>
              <a:t>S</a:t>
            </a:r>
            <a:r>
              <a:rPr lang="it-IT" sz="1200" dirty="0"/>
              <a:t>, </a:t>
            </a:r>
            <a:r>
              <a:rPr lang="it-IT" sz="1200" dirty="0" err="1"/>
              <a:t>Brighina</a:t>
            </a:r>
            <a:r>
              <a:rPr lang="it-IT" sz="1200" dirty="0"/>
              <a:t> </a:t>
            </a:r>
            <a:r>
              <a:rPr lang="it-IT" sz="1200" dirty="0" err="1"/>
              <a:t>F</a:t>
            </a:r>
            <a:r>
              <a:rPr lang="it-IT" sz="1200" dirty="0"/>
              <a:t>, </a:t>
            </a:r>
            <a:r>
              <a:rPr lang="it-IT" sz="1200" dirty="0" err="1"/>
              <a:t>Raieli</a:t>
            </a:r>
            <a:r>
              <a:rPr lang="it-IT" sz="1200" dirty="0"/>
              <a:t> V, Fontana A. Two </a:t>
            </a:r>
            <a:r>
              <a:rPr lang="it-IT" sz="1200" dirty="0" err="1"/>
              <a:t>distinct</a:t>
            </a:r>
            <a:r>
              <a:rPr lang="it-IT" sz="1200" dirty="0"/>
              <a:t> </a:t>
            </a:r>
            <a:r>
              <a:rPr lang="it-IT" sz="1200" dirty="0" err="1"/>
              <a:t>phenotypes</a:t>
            </a:r>
            <a:r>
              <a:rPr lang="it-IT" sz="1200" dirty="0"/>
              <a:t>, </a:t>
            </a:r>
            <a:r>
              <a:rPr lang="it-IT" sz="1200" dirty="0" err="1"/>
              <a:t>hemiplegic</a:t>
            </a:r>
            <a:r>
              <a:rPr lang="it-IT" sz="1200" dirty="0"/>
              <a:t> </a:t>
            </a:r>
            <a:r>
              <a:rPr lang="it-IT" sz="1200" dirty="0" err="1"/>
              <a:t>migraine</a:t>
            </a:r>
            <a:r>
              <a:rPr lang="it-IT" sz="1200" dirty="0"/>
              <a:t> and </a:t>
            </a:r>
            <a:r>
              <a:rPr lang="it-IT" sz="1200" dirty="0" err="1"/>
              <a:t>episodic</a:t>
            </a:r>
            <a:r>
              <a:rPr lang="it-IT" sz="1200" dirty="0"/>
              <a:t> </a:t>
            </a:r>
            <a:r>
              <a:rPr lang="it-IT" sz="1200" dirty="0" err="1"/>
              <a:t>Ataxia</a:t>
            </a:r>
            <a:r>
              <a:rPr lang="it-IT" sz="1200" dirty="0"/>
              <a:t> </a:t>
            </a:r>
            <a:r>
              <a:rPr lang="it-IT" sz="1200" dirty="0" err="1"/>
              <a:t>type</a:t>
            </a:r>
            <a:r>
              <a:rPr lang="it-IT" sz="1200" dirty="0"/>
              <a:t> 2, </a:t>
            </a:r>
            <a:r>
              <a:rPr lang="it-IT" sz="1200" dirty="0" err="1"/>
              <a:t>caused</a:t>
            </a:r>
            <a:r>
              <a:rPr lang="it-IT" sz="1200" dirty="0"/>
              <a:t> by a </a:t>
            </a:r>
            <a:r>
              <a:rPr lang="it-IT" sz="1200" dirty="0" err="1"/>
              <a:t>novel</a:t>
            </a:r>
            <a:r>
              <a:rPr lang="it-IT" sz="1200" dirty="0"/>
              <a:t> common CACNA1A </a:t>
            </a:r>
            <a:r>
              <a:rPr lang="it-IT" sz="1200" dirty="0" err="1"/>
              <a:t>variant</a:t>
            </a:r>
            <a:r>
              <a:rPr lang="it-IT" sz="1200" dirty="0"/>
              <a:t>. BMC </a:t>
            </a:r>
            <a:r>
              <a:rPr lang="it-IT" sz="1200" dirty="0" err="1"/>
              <a:t>Neurol</a:t>
            </a:r>
            <a:r>
              <a:rPr lang="it-IT" sz="1200" dirty="0"/>
              <a:t>. 2020 </a:t>
            </a:r>
            <a:r>
              <a:rPr lang="it-IT" sz="1200" dirty="0" err="1"/>
              <a:t>Apr</a:t>
            </a:r>
            <a:r>
              <a:rPr lang="it-IT" sz="1200" dirty="0"/>
              <a:t> 26;20(1):155. </a:t>
            </a:r>
            <a:r>
              <a:rPr lang="it-IT" sz="1200" dirty="0" err="1"/>
              <a:t>doi</a:t>
            </a:r>
            <a:r>
              <a:rPr lang="it-IT" sz="1200" dirty="0"/>
              <a:t>: 10.1186/s12883-020-01704-5. PMID: 32336275; PMCID: PMC7183684.</a:t>
            </a:r>
            <a:endParaRPr lang="it-IT" sz="1200" dirty="0"/>
          </a:p>
          <a:p>
            <a:r>
              <a:rPr lang="it-IT" sz="1200" dirty="0"/>
              <a:t>Cosentino G, et al. </a:t>
            </a:r>
            <a:r>
              <a:rPr lang="it-IT" sz="1200" dirty="0" err="1"/>
              <a:t>Intranasal</a:t>
            </a:r>
            <a:r>
              <a:rPr lang="it-IT" sz="1200" dirty="0"/>
              <a:t> </a:t>
            </a:r>
            <a:r>
              <a:rPr lang="it-IT" sz="1200" dirty="0" err="1"/>
              <a:t>midazolam</a:t>
            </a:r>
            <a:r>
              <a:rPr lang="it-IT" sz="1200" dirty="0"/>
              <a:t> for </a:t>
            </a:r>
            <a:r>
              <a:rPr lang="it-IT" sz="1200" dirty="0" err="1"/>
              <a:t>treating</a:t>
            </a:r>
            <a:r>
              <a:rPr lang="it-IT" sz="1200" dirty="0"/>
              <a:t> acute </a:t>
            </a:r>
            <a:r>
              <a:rPr lang="it-IT" sz="1200" dirty="0" err="1"/>
              <a:t>respiratory</a:t>
            </a:r>
            <a:r>
              <a:rPr lang="it-IT" sz="1200" dirty="0"/>
              <a:t> </a:t>
            </a:r>
            <a:r>
              <a:rPr lang="it-IT" sz="1200" dirty="0" err="1"/>
              <a:t>crises</a:t>
            </a:r>
            <a:r>
              <a:rPr lang="it-IT" sz="1200" dirty="0"/>
              <a:t> in a woman with </a:t>
            </a:r>
            <a:r>
              <a:rPr lang="it-IT" sz="1200" dirty="0" err="1"/>
              <a:t>stiff</a:t>
            </a:r>
            <a:r>
              <a:rPr lang="it-IT" sz="1200" dirty="0"/>
              <a:t> </a:t>
            </a:r>
            <a:r>
              <a:rPr lang="it-IT" sz="1200" dirty="0" err="1"/>
              <a:t>person</a:t>
            </a:r>
            <a:r>
              <a:rPr lang="it-IT" sz="1200" dirty="0"/>
              <a:t> </a:t>
            </a:r>
            <a:r>
              <a:rPr lang="it-IT" sz="1200" dirty="0" err="1"/>
              <a:t>syndrome</a:t>
            </a:r>
            <a:r>
              <a:rPr lang="it-IT" sz="1200" dirty="0"/>
              <a:t>. </a:t>
            </a:r>
            <a:r>
              <a:rPr lang="it-IT" sz="1200" dirty="0" err="1"/>
              <a:t>Neurol</a:t>
            </a:r>
            <a:r>
              <a:rPr lang="it-IT" sz="1200" dirty="0"/>
              <a:t> </a:t>
            </a:r>
            <a:r>
              <a:rPr lang="it-IT" sz="1200" dirty="0" err="1"/>
              <a:t>Neuroimmunol</a:t>
            </a:r>
            <a:r>
              <a:rPr lang="it-IT" sz="1200" dirty="0"/>
              <a:t> </a:t>
            </a:r>
            <a:r>
              <a:rPr lang="it-IT" sz="1200" dirty="0" err="1"/>
              <a:t>Neuroinflamm</a:t>
            </a:r>
            <a:r>
              <a:rPr lang="it-IT" sz="1200" dirty="0"/>
              <a:t>. 2020 </a:t>
            </a:r>
            <a:r>
              <a:rPr lang="it-IT" sz="1200" dirty="0" err="1"/>
              <a:t>Apr</a:t>
            </a:r>
            <a:r>
              <a:rPr lang="it-IT" sz="1200" dirty="0"/>
              <a:t> 1;7(4):e715. </a:t>
            </a:r>
            <a:r>
              <a:rPr lang="it-IT" sz="1200" dirty="0" err="1"/>
              <a:t>doi</a:t>
            </a:r>
            <a:r>
              <a:rPr lang="it-IT" sz="1200" dirty="0"/>
              <a:t>: 10.1212/NXI.0000000000000715. PMID: 32238523; PMCID: PMC7176251.</a:t>
            </a:r>
            <a:endParaRPr lang="it-IT" sz="1200" dirty="0"/>
          </a:p>
          <a:p>
            <a:r>
              <a:rPr lang="it-IT" sz="1200" dirty="0"/>
              <a:t>Iacono </a:t>
            </a:r>
            <a:r>
              <a:rPr lang="it-IT" sz="1200" dirty="0" err="1"/>
              <a:t>S</a:t>
            </a:r>
            <a:r>
              <a:rPr lang="it-IT" sz="1200" dirty="0"/>
              <a:t>, Di Stefano V, Gagliardo A, Cannella </a:t>
            </a:r>
            <a:r>
              <a:rPr lang="it-IT" sz="1200" dirty="0" err="1"/>
              <a:t>R</a:t>
            </a:r>
            <a:r>
              <a:rPr lang="it-IT" sz="1200" dirty="0"/>
              <a:t>, Virzì V, Pagano </a:t>
            </a:r>
            <a:r>
              <a:rPr lang="it-IT" sz="1200" dirty="0" err="1"/>
              <a:t>S</a:t>
            </a:r>
            <a:r>
              <a:rPr lang="it-IT" sz="1200" dirty="0"/>
              <a:t>, </a:t>
            </a:r>
            <a:r>
              <a:rPr lang="it-IT" sz="1200" dirty="0" err="1"/>
              <a:t>Lupica</a:t>
            </a:r>
            <a:r>
              <a:rPr lang="it-IT" sz="1200" dirty="0"/>
              <a:t> A, Romano M, </a:t>
            </a:r>
            <a:r>
              <a:rPr lang="it-IT" sz="1200" dirty="0" err="1"/>
              <a:t>Brighina</a:t>
            </a:r>
            <a:r>
              <a:rPr lang="it-IT" sz="1200" dirty="0"/>
              <a:t> </a:t>
            </a:r>
            <a:r>
              <a:rPr lang="it-IT" sz="1200" dirty="0" err="1"/>
              <a:t>F</a:t>
            </a:r>
            <a:r>
              <a:rPr lang="it-IT" sz="1200" dirty="0"/>
              <a:t>. </a:t>
            </a:r>
            <a:r>
              <a:rPr lang="it-IT" sz="1200" dirty="0" err="1"/>
              <a:t>Hirayama</a:t>
            </a:r>
            <a:r>
              <a:rPr lang="it-IT" sz="1200" dirty="0"/>
              <a:t> </a:t>
            </a:r>
            <a:r>
              <a:rPr lang="it-IT" sz="1200" dirty="0" err="1"/>
              <a:t>disease</a:t>
            </a:r>
            <a:r>
              <a:rPr lang="it-IT" sz="1200" dirty="0"/>
              <a:t>: </a:t>
            </a:r>
            <a:r>
              <a:rPr lang="it-IT" sz="1200" dirty="0" err="1"/>
              <a:t>Nosological</a:t>
            </a:r>
            <a:r>
              <a:rPr lang="it-IT" sz="1200" dirty="0"/>
              <a:t> </a:t>
            </a:r>
            <a:r>
              <a:rPr lang="it-IT" sz="1200" dirty="0" err="1"/>
              <a:t>classification</a:t>
            </a:r>
            <a:r>
              <a:rPr lang="it-IT" sz="1200" dirty="0"/>
              <a:t> and neuroimaging </a:t>
            </a:r>
            <a:r>
              <a:rPr lang="it-IT" sz="1200" dirty="0" err="1"/>
              <a:t>clues</a:t>
            </a:r>
            <a:r>
              <a:rPr lang="it-IT" sz="1200" dirty="0"/>
              <a:t> for </a:t>
            </a:r>
            <a:r>
              <a:rPr lang="it-IT" sz="1200" dirty="0" err="1"/>
              <a:t>diagnosis</a:t>
            </a:r>
            <a:r>
              <a:rPr lang="it-IT" sz="1200" dirty="0"/>
              <a:t>. </a:t>
            </a:r>
            <a:r>
              <a:rPr lang="it-IT" sz="1200" dirty="0" err="1"/>
              <a:t>J</a:t>
            </a:r>
            <a:r>
              <a:rPr lang="it-IT" sz="1200" dirty="0"/>
              <a:t> Neuroimaging. 2022 </a:t>
            </a:r>
            <a:r>
              <a:rPr lang="it-IT" sz="1200" dirty="0" err="1"/>
              <a:t>Apr</a:t>
            </a:r>
            <a:r>
              <a:rPr lang="it-IT" sz="1200" dirty="0"/>
              <a:t> 8. </a:t>
            </a:r>
            <a:r>
              <a:rPr lang="it-IT" sz="1200" dirty="0" err="1"/>
              <a:t>doi</a:t>
            </a:r>
            <a:r>
              <a:rPr lang="it-IT" sz="1200" dirty="0"/>
              <a:t>: 10.1111/jon.12995. </a:t>
            </a:r>
            <a:r>
              <a:rPr lang="it-IT" sz="1200" dirty="0" err="1"/>
              <a:t>Epub</a:t>
            </a:r>
            <a:r>
              <a:rPr lang="it-IT" sz="1200" dirty="0"/>
              <a:t> </a:t>
            </a:r>
            <a:r>
              <a:rPr lang="it-IT" sz="1200" dirty="0" err="1"/>
              <a:t>ahead</a:t>
            </a:r>
            <a:r>
              <a:rPr lang="it-IT" sz="1200" dirty="0"/>
              <a:t> of </a:t>
            </a:r>
            <a:r>
              <a:rPr lang="it-IT" sz="1200" dirty="0" err="1"/>
              <a:t>print</a:t>
            </a:r>
            <a:r>
              <a:rPr lang="it-IT" sz="1200" dirty="0"/>
              <a:t>. PMID: 35394668.</a:t>
            </a:r>
            <a:endParaRPr lang="it-IT" sz="1200" dirty="0"/>
          </a:p>
          <a:p>
            <a:r>
              <a:rPr lang="it-IT" sz="1200" dirty="0" err="1"/>
              <a:t>Lupica</a:t>
            </a:r>
            <a:r>
              <a:rPr lang="it-IT" sz="1200" dirty="0"/>
              <a:t> A, et al. </a:t>
            </a:r>
            <a:r>
              <a:rPr lang="it-IT" sz="1200" dirty="0" err="1"/>
              <a:t>Inherited</a:t>
            </a:r>
            <a:r>
              <a:rPr lang="it-IT" sz="1200" dirty="0"/>
              <a:t> </a:t>
            </a:r>
            <a:r>
              <a:rPr lang="it-IT" sz="1200" dirty="0" err="1"/>
              <a:t>Neuromuscular</a:t>
            </a:r>
            <a:r>
              <a:rPr lang="it-IT" sz="1200" dirty="0"/>
              <a:t> Disorders: </a:t>
            </a:r>
            <a:r>
              <a:rPr lang="it-IT" sz="1200" dirty="0" err="1"/>
              <a:t>Which</a:t>
            </a:r>
            <a:r>
              <a:rPr lang="it-IT" sz="1200" dirty="0"/>
              <a:t> </a:t>
            </a:r>
            <a:r>
              <a:rPr lang="it-IT" sz="1200" dirty="0" err="1"/>
              <a:t>Role</a:t>
            </a:r>
            <a:r>
              <a:rPr lang="it-IT" sz="1200" dirty="0"/>
              <a:t> for </a:t>
            </a:r>
            <a:r>
              <a:rPr lang="it-IT" sz="1200" dirty="0" err="1"/>
              <a:t>Serum</a:t>
            </a:r>
            <a:r>
              <a:rPr lang="it-IT" sz="1200" dirty="0"/>
              <a:t> </a:t>
            </a:r>
            <a:r>
              <a:rPr lang="it-IT" sz="1200" dirty="0" err="1"/>
              <a:t>Biomarkers</a:t>
            </a:r>
            <a:r>
              <a:rPr lang="it-IT" sz="1200" dirty="0"/>
              <a:t>? Brain Sci. 2021 Mar 21;11(3):398. </a:t>
            </a:r>
            <a:r>
              <a:rPr lang="it-IT" sz="1200" dirty="0" err="1"/>
              <a:t>doi</a:t>
            </a:r>
            <a:r>
              <a:rPr lang="it-IT" sz="1200" dirty="0"/>
              <a:t>: 10.3390/brainsci11030398. PMID: 33801069; PMCID: PMC8004068.</a:t>
            </a:r>
            <a:endParaRPr lang="it-IT" sz="1200" dirty="0"/>
          </a:p>
          <a:p>
            <a:r>
              <a:rPr lang="it-IT" sz="1200" dirty="0"/>
              <a:t>Iacono </a:t>
            </a:r>
            <a:r>
              <a:rPr lang="it-IT" sz="1200" dirty="0" err="1"/>
              <a:t>S</a:t>
            </a:r>
            <a:r>
              <a:rPr lang="it-IT" sz="1200" dirty="0"/>
              <a:t>, </a:t>
            </a:r>
            <a:r>
              <a:rPr lang="it-IT" sz="1200" dirty="0" err="1"/>
              <a:t>Lupica</a:t>
            </a:r>
            <a:r>
              <a:rPr lang="it-IT" sz="1200" dirty="0"/>
              <a:t> A, Di Stefano V, Borgione E, </a:t>
            </a:r>
            <a:r>
              <a:rPr lang="it-IT" sz="1200" dirty="0" err="1"/>
              <a:t>Brighina</a:t>
            </a:r>
            <a:r>
              <a:rPr lang="it-IT" sz="1200" dirty="0"/>
              <a:t> </a:t>
            </a:r>
            <a:r>
              <a:rPr lang="it-IT" sz="1200" dirty="0" err="1"/>
              <a:t>F</a:t>
            </a:r>
            <a:r>
              <a:rPr lang="it-IT" sz="1200" dirty="0"/>
              <a:t>. A </a:t>
            </a:r>
            <a:r>
              <a:rPr lang="it-IT" sz="1200" dirty="0" err="1"/>
              <a:t>novel</a:t>
            </a:r>
            <a:r>
              <a:rPr lang="it-IT" sz="1200" dirty="0"/>
              <a:t> compound </a:t>
            </a:r>
            <a:r>
              <a:rPr lang="it-IT" sz="1200" dirty="0" err="1"/>
              <a:t>heterozygous</a:t>
            </a:r>
            <a:r>
              <a:rPr lang="it-IT" sz="1200" dirty="0"/>
              <a:t> </a:t>
            </a:r>
            <a:r>
              <a:rPr lang="it-IT" sz="1200" dirty="0" err="1"/>
              <a:t>mutation</a:t>
            </a:r>
            <a:r>
              <a:rPr lang="it-IT" sz="1200" dirty="0"/>
              <a:t> in PYGM gene </a:t>
            </a:r>
            <a:r>
              <a:rPr lang="it-IT" sz="1200" dirty="0" err="1"/>
              <a:t>associated</a:t>
            </a:r>
            <a:r>
              <a:rPr lang="it-IT" sz="1200" dirty="0"/>
              <a:t> with </a:t>
            </a:r>
            <a:r>
              <a:rPr lang="it-IT" sz="1200" dirty="0" err="1"/>
              <a:t>McArdle's</a:t>
            </a:r>
            <a:r>
              <a:rPr lang="it-IT" sz="1200" dirty="0"/>
              <a:t> </a:t>
            </a:r>
            <a:r>
              <a:rPr lang="it-IT" sz="1200" dirty="0" err="1"/>
              <a:t>disease</a:t>
            </a:r>
            <a:r>
              <a:rPr lang="it-IT" sz="1200" dirty="0"/>
              <a:t>. Acta </a:t>
            </a:r>
            <a:r>
              <a:rPr lang="it-IT" sz="1200" dirty="0" err="1"/>
              <a:t>Myol</a:t>
            </a:r>
            <a:r>
              <a:rPr lang="it-IT" sz="1200" dirty="0"/>
              <a:t>. 2022 Mar 31;41(1):37-40. </a:t>
            </a:r>
            <a:r>
              <a:rPr lang="it-IT" sz="1200" dirty="0" err="1"/>
              <a:t>doi</a:t>
            </a:r>
            <a:r>
              <a:rPr lang="it-IT" sz="1200" dirty="0"/>
              <a:t>: 10.36185/2532-1900-067. PMID: 35465342; PMCID: PMC9004334.</a:t>
            </a:r>
            <a:endParaRPr lang="it-IT" sz="1200" dirty="0"/>
          </a:p>
          <a:p>
            <a:endParaRPr lang="it-IT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{35DF2105-697D-5A49-8BE5-8CB4EEBA8A7C}tf10001060</Template>
  <TotalTime>0</TotalTime>
  <Words>8555</Words>
  <Application>WPS Presentation</Application>
  <PresentationFormat>Presentazione su schermo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Wingdings 3</vt:lpstr>
      <vt:lpstr>Arial</vt:lpstr>
      <vt:lpstr>Calibri</vt:lpstr>
      <vt:lpstr>MS PGothic</vt:lpstr>
      <vt:lpstr>Calisto MT</vt:lpstr>
      <vt:lpstr>Microsoft YaHei</vt:lpstr>
      <vt:lpstr>Arial Unicode MS</vt:lpstr>
      <vt:lpstr>Trebuchet MS</vt:lpstr>
      <vt:lpstr>Sfaccettatura</vt:lpstr>
      <vt:lpstr>Centro di riferimento regionale  per le Malattie Rare Neuromuscolari</vt:lpstr>
      <vt:lpstr>Chi siamo?</vt:lpstr>
      <vt:lpstr>Medici del Centro</vt:lpstr>
      <vt:lpstr>Riconoscimento dal 2014</vt:lpstr>
      <vt:lpstr>Di cosa ci occupiamo?</vt:lpstr>
      <vt:lpstr>Miastenia gravis</vt:lpstr>
      <vt:lpstr>Malattie del nervo periferico</vt:lpstr>
      <vt:lpstr>Amiloidosi ereditaria da trasntiretina</vt:lpstr>
      <vt:lpstr>Emicrania emiplegica, Stiff-person syndrome, Hirayama, Glicogenosi</vt:lpstr>
      <vt:lpstr>Attività di screening genetico</vt:lpstr>
      <vt:lpstr>Associazioni pazienti</vt:lpstr>
      <vt:lpstr>PowerPoint 演示文稿</vt:lpstr>
    </vt:vector>
  </TitlesOfParts>
  <Company>Di Stefano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clinico</dc:title>
  <dc:creator>Vincenzo Di Stefano</dc:creator>
  <cp:lastModifiedBy>Filippo Brighina</cp:lastModifiedBy>
  <cp:revision>344</cp:revision>
  <dcterms:created xsi:type="dcterms:W3CDTF">2016-01-21T18:42:00Z</dcterms:created>
  <dcterms:modified xsi:type="dcterms:W3CDTF">2022-07-06T05:27:47Z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97B53E13DFB44002A58ADB2A4A52E31E</vt:lpwstr>
  </property>
  <property fmtid="{D5CDD505-2E9C-101B-9397-08002B2CF9AE}" pid="3" name="KSOProductBuildVer">
    <vt:lpwstr>1033-11.2.0.11191</vt:lpwstr>
  </property>
</Properties>
</file>