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191" r:id="rId5"/>
    <p:sldId id="2192" r:id="rId6"/>
    <p:sldId id="1081" r:id="rId7"/>
    <p:sldId id="2194" r:id="rId8"/>
    <p:sldId id="2185" r:id="rId9"/>
    <p:sldId id="2186" r:id="rId10"/>
    <p:sldId id="2187" r:id="rId11"/>
    <p:sldId id="2193" r:id="rId12"/>
    <p:sldId id="2195" r:id="rId13"/>
  </p:sldIdLst>
  <p:sldSz cx="9144000" cy="5143500" type="screen16x9"/>
  <p:notesSz cx="6669088" cy="97536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2" userDrawn="1">
          <p15:clr>
            <a:srgbClr val="A4A3A4"/>
          </p15:clr>
        </p15:guide>
        <p15:guide id="10" orient="horz" pos="2096" userDrawn="1">
          <p15:clr>
            <a:srgbClr val="A4A3A4"/>
          </p15:clr>
        </p15:guide>
        <p15:guide id="11" orient="horz" pos="305" userDrawn="1">
          <p15:clr>
            <a:srgbClr val="A4A3A4"/>
          </p15:clr>
        </p15:guide>
        <p15:guide id="13" orient="horz" pos="463" userDrawn="1">
          <p15:clr>
            <a:srgbClr val="A4A3A4"/>
          </p15:clr>
        </p15:guide>
        <p15:guide id="14" pos="5261" userDrawn="1">
          <p15:clr>
            <a:srgbClr val="A4A3A4"/>
          </p15:clr>
        </p15:guide>
        <p15:guide id="15" pos="317" userDrawn="1">
          <p15:clr>
            <a:srgbClr val="A4A3A4"/>
          </p15:clr>
        </p15:guide>
        <p15:guide id="16" orient="horz" pos="62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85" userDrawn="1">
          <p15:clr>
            <a:srgbClr val="A4A3A4"/>
          </p15:clr>
        </p15:guide>
        <p15:guide id="2" pos="2016" userDrawn="1">
          <p15:clr>
            <a:srgbClr val="A4A3A4"/>
          </p15:clr>
        </p15:guide>
        <p15:guide id="3" orient="horz" pos="3094" userDrawn="1">
          <p15:clr>
            <a:srgbClr val="A4A3A4"/>
          </p15:clr>
        </p15:guide>
        <p15:guide id="4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ore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965"/>
    <a:srgbClr val="993300"/>
    <a:srgbClr val="FFFFFF"/>
    <a:srgbClr val="E0DED8"/>
    <a:srgbClr val="3F59A8"/>
    <a:srgbClr val="82786F"/>
    <a:srgbClr val="F8F8F8"/>
    <a:srgbClr val="BBBDBF"/>
    <a:srgbClr val="6F7073"/>
    <a:srgbClr val="E7E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77467" autoAdjust="0"/>
  </p:normalViewPr>
  <p:slideViewPr>
    <p:cSldViewPr snapToGrid="0" snapToObjects="1">
      <p:cViewPr varScale="1">
        <p:scale>
          <a:sx n="116" d="100"/>
          <a:sy n="116" d="100"/>
        </p:scale>
        <p:origin x="57" y="111"/>
      </p:cViewPr>
      <p:guideLst>
        <p:guide orient="horz" pos="3162"/>
        <p:guide orient="horz" pos="2096"/>
        <p:guide orient="horz" pos="305"/>
        <p:guide orient="horz" pos="463"/>
        <p:guide pos="5261"/>
        <p:guide pos="317"/>
        <p:guide orient="horz" pos="622"/>
      </p:guideLst>
    </p:cSldViewPr>
  </p:slideViewPr>
  <p:outlineViewPr>
    <p:cViewPr>
      <p:scale>
        <a:sx n="33" d="100"/>
        <a:sy n="33" d="100"/>
      </p:scale>
      <p:origin x="0" y="-150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-2712"/>
    </p:cViewPr>
  </p:sorterViewPr>
  <p:notesViewPr>
    <p:cSldViewPr snapToGrid="0" snapToObjects="1">
      <p:cViewPr varScale="1">
        <p:scale>
          <a:sx n="76" d="100"/>
          <a:sy n="76" d="100"/>
        </p:scale>
        <p:origin x="3336" y="96"/>
      </p:cViewPr>
      <p:guideLst>
        <p:guide orient="horz" pos="2985"/>
        <p:guide pos="2016"/>
        <p:guide orient="horz" pos="3094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1" descr="NN_m_2c_RGB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194" y="8932834"/>
            <a:ext cx="777984" cy="71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89938" cy="230400"/>
          </a:xfrm>
          <a:prstGeom prst="rect">
            <a:avLst/>
          </a:prstGeom>
        </p:spPr>
        <p:txBody>
          <a:bodyPr vert="horz" lIns="211667" tIns="44802" rIns="176389" bIns="44802" rtlCol="0"/>
          <a:lstStyle>
            <a:lvl1pPr algn="l">
              <a:defRPr sz="1100"/>
            </a:lvl1pPr>
          </a:lstStyle>
          <a:p>
            <a:endParaRPr lang="en-GB" sz="9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8" y="2"/>
            <a:ext cx="2889938" cy="230400"/>
          </a:xfrm>
          <a:prstGeom prst="rect">
            <a:avLst/>
          </a:prstGeom>
        </p:spPr>
        <p:txBody>
          <a:bodyPr vert="horz" lIns="211667" tIns="44802" rIns="176389" bIns="44802" rtlCol="0"/>
          <a:lstStyle>
            <a:lvl1pPr algn="r">
              <a:defRPr sz="1100"/>
            </a:lvl1pPr>
          </a:lstStyle>
          <a:p>
            <a:fld id="{FD51D3D3-FD18-4681-9F4D-FACA76A9F716}" type="datetimeFigureOut">
              <a:rPr lang="en-GB" sz="900"/>
              <a:t>05/07/2022</a:t>
            </a:fld>
            <a:endParaRPr lang="en-GB" sz="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223350"/>
            <a:ext cx="2889938" cy="230400"/>
          </a:xfrm>
          <a:prstGeom prst="rect">
            <a:avLst/>
          </a:prstGeom>
        </p:spPr>
        <p:txBody>
          <a:bodyPr vert="horz" lIns="211667" tIns="44802" rIns="176389" bIns="44802" rtlCol="0" anchor="b"/>
          <a:lstStyle>
            <a:lvl1pPr algn="l">
              <a:defRPr sz="1100"/>
            </a:lvl1pPr>
          </a:lstStyle>
          <a:p>
            <a:endParaRPr lang="en-GB" sz="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8" y="223350"/>
            <a:ext cx="2889938" cy="230400"/>
          </a:xfrm>
          <a:prstGeom prst="rect">
            <a:avLst/>
          </a:prstGeom>
        </p:spPr>
        <p:txBody>
          <a:bodyPr vert="horz" lIns="211667" tIns="44802" rIns="176389" bIns="44802" rtlCol="0" anchor="b"/>
          <a:lstStyle>
            <a:lvl1pPr algn="r">
              <a:defRPr sz="1100"/>
            </a:lvl1pPr>
          </a:lstStyle>
          <a:p>
            <a:fld id="{4E4F0B25-6B6C-417F-8A5F-3AB6073F7C55}" type="slidenum">
              <a:rPr lang="en-GB" sz="900"/>
              <a:t>‹N›</a:t>
            </a:fld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1659866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228749"/>
          </a:xfrm>
          <a:prstGeom prst="rect">
            <a:avLst/>
          </a:prstGeom>
        </p:spPr>
        <p:txBody>
          <a:bodyPr vert="horz" lIns="211667" tIns="44802" rIns="211667" bIns="44802" rtlCol="0"/>
          <a:lstStyle>
            <a:lvl1pPr algn="l">
              <a:defRPr sz="9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8" y="1"/>
            <a:ext cx="2889938" cy="228749"/>
          </a:xfrm>
          <a:prstGeom prst="rect">
            <a:avLst/>
          </a:prstGeom>
        </p:spPr>
        <p:txBody>
          <a:bodyPr vert="horz" lIns="211667" tIns="44802" rIns="211667" bIns="44802" rtlCol="0"/>
          <a:lstStyle>
            <a:lvl1pPr algn="r">
              <a:defRPr sz="900"/>
            </a:lvl1pPr>
          </a:lstStyle>
          <a:p>
            <a:fld id="{6B8772CB-E7B8-41C1-95DC-B7BED37C05AE}" type="datetimeFigureOut">
              <a:rPr lang="en-GB" smtClean="0"/>
              <a:pPr/>
              <a:t>05/07/2022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3425"/>
            <a:ext cx="6500812" cy="3656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07" tIns="44802" rIns="89607" bIns="4480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70506" y="4632961"/>
            <a:ext cx="5928078" cy="4198871"/>
          </a:xfrm>
          <a:prstGeom prst="rect">
            <a:avLst/>
          </a:prstGeom>
        </p:spPr>
        <p:txBody>
          <a:bodyPr vert="horz" lIns="89607" tIns="44802" rIns="89607" bIns="44802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232058"/>
            <a:ext cx="2889938" cy="228749"/>
          </a:xfrm>
          <a:prstGeom prst="rect">
            <a:avLst/>
          </a:prstGeom>
        </p:spPr>
        <p:txBody>
          <a:bodyPr vert="horz" lIns="211667" tIns="44802" rIns="211667" bIns="44802" rtlCol="0" anchor="b"/>
          <a:lstStyle>
            <a:lvl1pPr algn="l">
              <a:defRPr sz="9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8" y="232058"/>
            <a:ext cx="2889938" cy="228749"/>
          </a:xfrm>
          <a:prstGeom prst="rect">
            <a:avLst/>
          </a:prstGeom>
        </p:spPr>
        <p:txBody>
          <a:bodyPr vert="horz" lIns="211667" tIns="44802" rIns="211667" bIns="44802" rtlCol="0" anchor="b"/>
          <a:lstStyle>
            <a:lvl1pPr algn="r">
              <a:defRPr sz="900"/>
            </a:lvl1pPr>
          </a:lstStyle>
          <a:p>
            <a:fld id="{576E89B1-B476-4C59-A1AE-E6F2A1941AB8}" type="slidenum">
              <a:rPr lang="en-GB" smtClean="0"/>
              <a:pPr/>
              <a:t>‹N›</a:t>
            </a:fld>
            <a:endParaRPr lang="en-GB" dirty="0"/>
          </a:p>
        </p:txBody>
      </p:sp>
      <p:pic>
        <p:nvPicPr>
          <p:cNvPr id="9" name="Picture 11" descr="NN_m_2c_RGB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194" y="8932834"/>
            <a:ext cx="777984" cy="71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79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050" b="1" dirty="0"/>
              <a:t>References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/>
              <a:t>Hartmann J et al. </a:t>
            </a:r>
            <a:r>
              <a:rPr lang="en-GB" sz="1050" i="1" dirty="0"/>
              <a:t>Am J </a:t>
            </a:r>
            <a:r>
              <a:rPr lang="en-GB" sz="1050" i="1" dirty="0" err="1"/>
              <a:t>Hematol</a:t>
            </a:r>
            <a:r>
              <a:rPr lang="en-GB" sz="1050" i="1" dirty="0"/>
              <a:t> </a:t>
            </a:r>
            <a:r>
              <a:rPr lang="en-GB" sz="1050" dirty="0"/>
              <a:t>2016;91(12):1252–1260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 err="1"/>
              <a:t>Bertamino</a:t>
            </a:r>
            <a:r>
              <a:rPr lang="en-GB" sz="1050" dirty="0"/>
              <a:t> M et al. </a:t>
            </a:r>
            <a:r>
              <a:rPr lang="en-GB" sz="1050" i="1" dirty="0"/>
              <a:t>J </a:t>
            </a:r>
            <a:r>
              <a:rPr lang="en-GB" sz="1050" i="1" dirty="0" err="1"/>
              <a:t>Clin</a:t>
            </a:r>
            <a:r>
              <a:rPr lang="en-GB" sz="1050" i="1" dirty="0"/>
              <a:t> Med </a:t>
            </a:r>
            <a:r>
              <a:rPr lang="en-GB" sz="1050" dirty="0"/>
              <a:t>2017;6(5):</a:t>
            </a:r>
            <a:r>
              <a:rPr lang="en-GB" sz="1050" dirty="0" err="1"/>
              <a:t>pii</a:t>
            </a:r>
            <a:r>
              <a:rPr lang="en-GB" sz="1050" dirty="0"/>
              <a:t>: E54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 err="1"/>
              <a:t>Arruda</a:t>
            </a:r>
            <a:r>
              <a:rPr lang="en-GB" sz="1050" dirty="0"/>
              <a:t> VR et al. F1000Res 2018;7: </a:t>
            </a:r>
            <a:r>
              <a:rPr lang="en-GB" sz="1050" dirty="0" err="1"/>
              <a:t>pii</a:t>
            </a:r>
            <a:r>
              <a:rPr lang="en-GB" sz="1050" dirty="0"/>
              <a:t>: F1000 Faculty Rev-489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 err="1"/>
              <a:t>Manco</a:t>
            </a:r>
            <a:r>
              <a:rPr lang="en-GB" sz="1050" dirty="0"/>
              <a:t>-Johnson MJ et al. </a:t>
            </a:r>
            <a:r>
              <a:rPr lang="en-GB" sz="1050" i="1" dirty="0"/>
              <a:t>N </a:t>
            </a:r>
            <a:r>
              <a:rPr lang="en-GB" sz="1050" i="1" dirty="0" err="1"/>
              <a:t>Engl</a:t>
            </a:r>
            <a:r>
              <a:rPr lang="en-GB" sz="1050" i="1" dirty="0"/>
              <a:t> J Med </a:t>
            </a:r>
            <a:r>
              <a:rPr lang="en-GB" sz="1050" dirty="0"/>
              <a:t>2007;357:535–44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 err="1"/>
              <a:t>Gringeri</a:t>
            </a:r>
            <a:r>
              <a:rPr lang="en-GB" sz="1050" dirty="0"/>
              <a:t> A et al. </a:t>
            </a:r>
            <a:r>
              <a:rPr lang="en-GB" sz="1050" i="1" dirty="0"/>
              <a:t>J </a:t>
            </a:r>
            <a:r>
              <a:rPr lang="en-GB" sz="1050" i="1" dirty="0" err="1"/>
              <a:t>Thromb</a:t>
            </a:r>
            <a:r>
              <a:rPr lang="en-GB" sz="1050" i="1" dirty="0"/>
              <a:t> </a:t>
            </a:r>
            <a:r>
              <a:rPr lang="en-GB" sz="1050" i="1" dirty="0" err="1"/>
              <a:t>Haemost</a:t>
            </a:r>
            <a:r>
              <a:rPr lang="en-GB" sz="1050" i="1" dirty="0"/>
              <a:t> </a:t>
            </a:r>
            <a:r>
              <a:rPr lang="en-GB" sz="1050" dirty="0"/>
              <a:t>2011;9:700–10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/>
              <a:t>Fischer K et al. </a:t>
            </a:r>
            <a:r>
              <a:rPr lang="en-GB" sz="1050" i="1" dirty="0"/>
              <a:t>Haemophilia</a:t>
            </a:r>
            <a:r>
              <a:rPr lang="en-GB" sz="1050" dirty="0"/>
              <a:t> 2011;17(3):433–438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/>
              <a:t>Collins PW et al. </a:t>
            </a:r>
            <a:r>
              <a:rPr lang="en-GB" sz="1050" i="1" dirty="0"/>
              <a:t>Haemophilia</a:t>
            </a:r>
            <a:r>
              <a:rPr lang="en-GB" sz="1050" dirty="0"/>
              <a:t> 2012;18(s4):131–135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 err="1"/>
              <a:t>Olivieri</a:t>
            </a:r>
            <a:r>
              <a:rPr lang="en-GB" sz="1050" dirty="0"/>
              <a:t> M et al. </a:t>
            </a:r>
            <a:r>
              <a:rPr lang="en-GB" sz="1050" i="1" dirty="0"/>
              <a:t>Haemophilia</a:t>
            </a:r>
            <a:r>
              <a:rPr lang="en-GB" sz="1050" dirty="0"/>
              <a:t> 2012;18:369–74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/>
              <a:t>Oldenburg J. </a:t>
            </a:r>
            <a:r>
              <a:rPr lang="en-GB" sz="1050" i="1" dirty="0"/>
              <a:t>Blood</a:t>
            </a:r>
            <a:r>
              <a:rPr lang="en-GB" sz="1050" dirty="0"/>
              <a:t> 2015;125(13):2038-2044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/>
              <a:t>von </a:t>
            </a:r>
            <a:r>
              <a:rPr lang="en-GB" sz="1050" dirty="0" err="1"/>
              <a:t>Mackensen</a:t>
            </a:r>
            <a:r>
              <a:rPr lang="en-GB" sz="1050" dirty="0"/>
              <a:t> S et al. </a:t>
            </a:r>
            <a:r>
              <a:rPr lang="en-GB" sz="1050" i="1" dirty="0"/>
              <a:t>Haemophilia</a:t>
            </a:r>
            <a:r>
              <a:rPr lang="en-GB" sz="1050" dirty="0"/>
              <a:t> 2017;23(4):566-574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 err="1"/>
              <a:t>Soucie</a:t>
            </a:r>
            <a:r>
              <a:rPr lang="en-GB" sz="1050" dirty="0"/>
              <a:t> M et al. </a:t>
            </a:r>
            <a:r>
              <a:rPr lang="en-GB" sz="1050" i="1" dirty="0"/>
              <a:t>JTH</a:t>
            </a:r>
            <a:r>
              <a:rPr lang="en-GB" sz="1050" dirty="0"/>
              <a:t> 2015;13(Suppl.2);157. Presented at ISTH 2015. OR 162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 err="1"/>
              <a:t>Tagliaferri</a:t>
            </a:r>
            <a:r>
              <a:rPr lang="en-GB" sz="1050" dirty="0"/>
              <a:t> A et al. </a:t>
            </a:r>
            <a:r>
              <a:rPr lang="en-GB" sz="1050" i="1" dirty="0" err="1"/>
              <a:t>Thromb</a:t>
            </a:r>
            <a:r>
              <a:rPr lang="en-GB" sz="1050" i="1" dirty="0"/>
              <a:t> </a:t>
            </a:r>
            <a:r>
              <a:rPr lang="en-GB" sz="1050" i="1" dirty="0" err="1"/>
              <a:t>Haemost</a:t>
            </a:r>
            <a:r>
              <a:rPr lang="en-GB" sz="1050" i="1" dirty="0"/>
              <a:t> </a:t>
            </a:r>
            <a:r>
              <a:rPr lang="en-GB" sz="1050" dirty="0"/>
              <a:t>2015;114:35-45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/>
              <a:t>Oldenburg J et al. </a:t>
            </a:r>
            <a:r>
              <a:rPr lang="en-GB" sz="1050" i="1" dirty="0"/>
              <a:t>Haemophilia</a:t>
            </a:r>
            <a:r>
              <a:rPr lang="en-GB" sz="1050" dirty="0"/>
              <a:t> 2015;21:171-9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/>
              <a:t>Jiménez-Yuste V et al. </a:t>
            </a:r>
            <a:r>
              <a:rPr lang="en-GB" sz="1050" i="1" dirty="0"/>
              <a:t>Blood </a:t>
            </a:r>
            <a:r>
              <a:rPr lang="en-GB" sz="1050" i="1" dirty="0" err="1"/>
              <a:t>Transfus</a:t>
            </a:r>
            <a:r>
              <a:rPr lang="en-GB" sz="1050" i="1" dirty="0"/>
              <a:t> </a:t>
            </a:r>
            <a:r>
              <a:rPr lang="en-GB" sz="1050" dirty="0"/>
              <a:t>2014;12:314-319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/>
              <a:t>Srivastava A et al. </a:t>
            </a:r>
            <a:r>
              <a:rPr lang="en-GB" sz="1050" i="1" dirty="0"/>
              <a:t>Haemophilia</a:t>
            </a:r>
            <a:r>
              <a:rPr lang="en-GB" sz="1050" dirty="0"/>
              <a:t> 2012;1–47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/>
              <a:t>Mahdi A et al. </a:t>
            </a:r>
            <a:r>
              <a:rPr lang="en-GB" sz="1050" i="1" dirty="0"/>
              <a:t>Brit J </a:t>
            </a:r>
            <a:r>
              <a:rPr lang="en-GB" sz="1050" i="1" dirty="0" err="1"/>
              <a:t>Haematol</a:t>
            </a:r>
            <a:r>
              <a:rPr lang="en-GB" sz="1050" i="1" dirty="0"/>
              <a:t> </a:t>
            </a:r>
            <a:r>
              <a:rPr lang="en-GB" sz="1050" dirty="0"/>
              <a:t>2015;169:768–776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/>
              <a:t>Kruse-</a:t>
            </a:r>
            <a:r>
              <a:rPr lang="en-GB" sz="1050" dirty="0" err="1"/>
              <a:t>Jarres</a:t>
            </a:r>
            <a:r>
              <a:rPr lang="en-GB" sz="1050" dirty="0"/>
              <a:t> R et al. </a:t>
            </a:r>
            <a:r>
              <a:rPr lang="en-GB" sz="1050" i="1" dirty="0"/>
              <a:t>Blood</a:t>
            </a:r>
            <a:r>
              <a:rPr lang="en-GB" sz="1050" dirty="0"/>
              <a:t> 2017;130:89</a:t>
            </a:r>
          </a:p>
          <a:p>
            <a:pPr marL="226108" indent="-226108">
              <a:buFont typeface="+mj-lt"/>
              <a:buAutoNum type="arabicPeriod"/>
            </a:pPr>
            <a:r>
              <a:rPr lang="en-GB" sz="1050" dirty="0"/>
              <a:t>Santagostino E et al. Abstract 2360 presented at ASH 2017</a:t>
            </a:r>
          </a:p>
          <a:p>
            <a:endParaRPr lang="en-GB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E89B1-B476-4C59-A1AE-E6F2A1941AB8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64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84800" y="1312863"/>
            <a:ext cx="3542400" cy="1531543"/>
          </a:xfrm>
        </p:spPr>
        <p:txBody>
          <a:bodyPr anchor="b"/>
          <a:lstStyle>
            <a:lvl1pPr algn="r">
              <a:lnSpc>
                <a:spcPct val="85000"/>
              </a:lnSpc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83881" y="3025462"/>
            <a:ext cx="3543319" cy="68458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rIns="0"/>
          <a:lstStyle>
            <a:lvl1pPr marL="0" indent="0" algn="r">
              <a:buFontTx/>
              <a:buNone/>
              <a:defRPr sz="14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8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9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1952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laceholder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9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4730400" y="1312223"/>
            <a:ext cx="40968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26"/>
          </p:nvPr>
        </p:nvSpPr>
        <p:spPr>
          <a:xfrm>
            <a:off x="316801" y="1312223"/>
            <a:ext cx="40968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27"/>
          </p:nvPr>
        </p:nvSpPr>
        <p:spPr>
          <a:xfrm>
            <a:off x="4729512" y="2873480"/>
            <a:ext cx="40968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28"/>
          </p:nvPr>
        </p:nvSpPr>
        <p:spPr>
          <a:xfrm>
            <a:off x="315913" y="2873480"/>
            <a:ext cx="40968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1236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laceholder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4" name="Content Placeholder 2"/>
          <p:cNvSpPr>
            <a:spLocks noGrp="1"/>
          </p:cNvSpPr>
          <p:nvPr>
            <p:ph idx="10"/>
          </p:nvPr>
        </p:nvSpPr>
        <p:spPr>
          <a:xfrm>
            <a:off x="3260375" y="1312223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5" name="Content Placeholder 2"/>
          <p:cNvSpPr>
            <a:spLocks noGrp="1"/>
          </p:cNvSpPr>
          <p:nvPr>
            <p:ph idx="11"/>
          </p:nvPr>
        </p:nvSpPr>
        <p:spPr>
          <a:xfrm>
            <a:off x="6203950" y="1312223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7" name="Content Placeholder 2"/>
          <p:cNvSpPr>
            <a:spLocks noGrp="1"/>
          </p:cNvSpPr>
          <p:nvPr>
            <p:ph idx="12"/>
          </p:nvPr>
        </p:nvSpPr>
        <p:spPr>
          <a:xfrm>
            <a:off x="316800" y="2873480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8" name="Content Placeholder 2"/>
          <p:cNvSpPr>
            <a:spLocks noGrp="1"/>
          </p:cNvSpPr>
          <p:nvPr>
            <p:ph idx="13"/>
          </p:nvPr>
        </p:nvSpPr>
        <p:spPr>
          <a:xfrm>
            <a:off x="3260375" y="2873480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9" name="Content Placeholder 2"/>
          <p:cNvSpPr>
            <a:spLocks noGrp="1"/>
          </p:cNvSpPr>
          <p:nvPr>
            <p:ph idx="14"/>
          </p:nvPr>
        </p:nvSpPr>
        <p:spPr>
          <a:xfrm>
            <a:off x="6203950" y="2873480"/>
            <a:ext cx="2623250" cy="139689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6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7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8416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background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35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op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2648932"/>
          </a:xfr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8" name="Content Placeholder 2"/>
          <p:cNvSpPr>
            <a:spLocks noGrp="1"/>
          </p:cNvSpPr>
          <p:nvPr>
            <p:ph idx="25"/>
          </p:nvPr>
        </p:nvSpPr>
        <p:spPr>
          <a:xfrm>
            <a:off x="316800" y="2873479"/>
            <a:ext cx="85104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4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15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42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middle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1312224"/>
            <a:ext cx="9144000" cy="2955788"/>
          </a:xfr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2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1742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566390" cy="5143500"/>
          </a:xfr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873445" y="515420"/>
            <a:ext cx="3953755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873445" y="1312223"/>
            <a:ext cx="3953755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8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6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4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20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1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3445" y="103907"/>
            <a:ext cx="2199874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3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6972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arge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6800" y="1312224"/>
            <a:ext cx="8510400" cy="2955788"/>
          </a:xfrm>
          <a:prstGeom prst="roundRect">
            <a:avLst>
              <a:gd name="adj" fmla="val 4683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3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7804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/2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731411" y="1312224"/>
            <a:ext cx="4093768" cy="2955788"/>
          </a:xfrm>
          <a:prstGeom prst="roundRect">
            <a:avLst>
              <a:gd name="adj" fmla="val 3924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316801" y="1312223"/>
            <a:ext cx="40968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4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5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9566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/3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8"/>
          </p:nvPr>
        </p:nvSpPr>
        <p:spPr>
          <a:xfrm>
            <a:off x="318821" y="1312223"/>
            <a:ext cx="5564631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02272" y="1312224"/>
            <a:ext cx="2624927" cy="2955788"/>
          </a:xfrm>
          <a:prstGeom prst="roundRect">
            <a:avLst>
              <a:gd name="adj" fmla="val 4084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4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5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3167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/4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6937200" y="1312224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318821" y="1312223"/>
            <a:ext cx="6308887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5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1131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8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9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1811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idx="18"/>
          </p:nvPr>
        </p:nvSpPr>
        <p:spPr>
          <a:xfrm>
            <a:off x="318821" y="1312223"/>
            <a:ext cx="4099651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29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6937200" y="1312224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30" name="Picture Placeholder 8"/>
          <p:cNvSpPr>
            <a:spLocks noGrp="1"/>
          </p:cNvSpPr>
          <p:nvPr>
            <p:ph type="pic" sz="quarter" idx="28"/>
          </p:nvPr>
        </p:nvSpPr>
        <p:spPr>
          <a:xfrm>
            <a:off x="4726874" y="1312222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3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8361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rou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29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6937200" y="1312224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30" name="Picture Placeholder 8"/>
          <p:cNvSpPr>
            <a:spLocks noGrp="1"/>
          </p:cNvSpPr>
          <p:nvPr>
            <p:ph type="pic" sz="quarter" idx="28"/>
          </p:nvPr>
        </p:nvSpPr>
        <p:spPr>
          <a:xfrm>
            <a:off x="4726874" y="1312222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29"/>
          </p:nvPr>
        </p:nvSpPr>
        <p:spPr>
          <a:xfrm>
            <a:off x="2521837" y="1312222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30"/>
          </p:nvPr>
        </p:nvSpPr>
        <p:spPr>
          <a:xfrm>
            <a:off x="316800" y="1312222"/>
            <a:ext cx="1890000" cy="2955788"/>
          </a:xfrm>
          <a:prstGeom prst="roundRect">
            <a:avLst>
              <a:gd name="adj" fmla="val 5068"/>
            </a:avLst>
          </a:prstGeom>
          <a:solidFill>
            <a:schemeClr val="accent6"/>
          </a:solidFill>
        </p:spPr>
        <p:txBody>
          <a:bodyPr rIns="0" anchor="ctr" anchorCtr="0"/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4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8047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:9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23"/>
          </p:nvPr>
        </p:nvSpPr>
        <p:spPr>
          <a:xfrm>
            <a:off x="318821" y="1312223"/>
            <a:ext cx="2923653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3" name="Media Placeholder 8"/>
          <p:cNvSpPr>
            <a:spLocks noGrp="1"/>
          </p:cNvSpPr>
          <p:nvPr>
            <p:ph type="media" sz="quarter" idx="18" hasCustomPrompt="1"/>
          </p:nvPr>
        </p:nvSpPr>
        <p:spPr>
          <a:xfrm>
            <a:off x="3578125" y="1309927"/>
            <a:ext cx="5258820" cy="2958085"/>
          </a:xfrm>
          <a:solidFill>
            <a:schemeClr val="accent6"/>
          </a:solidFill>
          <a:effectLst/>
        </p:spPr>
        <p:txBody>
          <a:bodyPr tIns="0" anchor="ctr" anchorCtr="0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media size 16/9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2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5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113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:3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dia Placeholder 8"/>
          <p:cNvSpPr>
            <a:spLocks noGrp="1"/>
          </p:cNvSpPr>
          <p:nvPr>
            <p:ph type="media" sz="quarter" idx="15" hasCustomPrompt="1"/>
          </p:nvPr>
        </p:nvSpPr>
        <p:spPr>
          <a:xfrm>
            <a:off x="4891539" y="1309927"/>
            <a:ext cx="3945406" cy="2958085"/>
          </a:xfrm>
          <a:solidFill>
            <a:schemeClr val="accent6"/>
          </a:solidFill>
          <a:effectLst/>
        </p:spPr>
        <p:txBody>
          <a:bodyPr tIns="0" anchor="ctr" anchorCtr="0">
            <a:normAutofit/>
          </a:bodyPr>
          <a:lstStyle>
            <a:lvl1pPr marL="0" indent="0" algn="ctr"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media size 4/3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4"/>
          </p:nvPr>
        </p:nvSpPr>
        <p:spPr>
          <a:xfrm>
            <a:off x="318821" y="1312223"/>
            <a:ext cx="4251592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3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1520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dia Placeholder 8"/>
          <p:cNvSpPr>
            <a:spLocks noGrp="1"/>
          </p:cNvSpPr>
          <p:nvPr>
            <p:ph type="media" sz="quarter" idx="18" hasCustomPrompt="1"/>
          </p:nvPr>
        </p:nvSpPr>
        <p:spPr>
          <a:xfrm>
            <a:off x="0" y="-1"/>
            <a:ext cx="9144000" cy="5143499"/>
          </a:xfrm>
          <a:solidFill>
            <a:schemeClr val="accent6"/>
          </a:solidFill>
          <a:effectLst/>
        </p:spPr>
        <p:txBody>
          <a:bodyPr tIns="0" anchor="ctr" anchorCtr="0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media size 16:9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50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316800" y="309039"/>
            <a:ext cx="8510400" cy="3958973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1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19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noProof="0" dirty="0">
              <a:ln>
                <a:noFill/>
              </a:ln>
              <a:solidFill>
                <a:srgbClr val="001965"/>
              </a:solidFill>
              <a:effectLst/>
              <a:latin typeface="Verdana" pitchFamily="34" charset="0"/>
            </a:endParaRPr>
          </a:p>
        </p:txBody>
      </p:sp>
      <p:sp>
        <p:nvSpPr>
          <p:cNvPr id="21" name="Title 6"/>
          <p:cNvSpPr txBox="1">
            <a:spLocks/>
          </p:cNvSpPr>
          <p:nvPr userDrawn="1"/>
        </p:nvSpPr>
        <p:spPr bwMode="auto">
          <a:xfrm>
            <a:off x="318821" y="577310"/>
            <a:ext cx="8518124" cy="39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8778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001965"/>
                </a:solidFill>
                <a:latin typeface="+mj-lt"/>
                <a:ea typeface="+mj-ea"/>
                <a:cs typeface="+mj-cs"/>
              </a:defRPr>
            </a:lvl1pPr>
            <a:lvl2pPr algn="l" defTabSz="877888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2pPr>
            <a:lvl3pPr algn="l" defTabSz="877888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3pPr>
            <a:lvl4pPr algn="l" defTabSz="877888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4pPr>
            <a:lvl5pPr algn="l" defTabSz="877888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5pPr>
            <a:lvl6pPr marL="329595" algn="l" defTabSz="878921" rtl="0" eaLnBrk="1" fontAlgn="base" hangingPunct="1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6pPr>
            <a:lvl7pPr marL="659191" algn="l" defTabSz="878921" rtl="0" eaLnBrk="1" fontAlgn="base" hangingPunct="1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7pPr>
            <a:lvl8pPr marL="988786" algn="l" defTabSz="878921" rtl="0" eaLnBrk="1" fontAlgn="base" hangingPunct="1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8pPr>
            <a:lvl9pPr marL="1318382" algn="l" defTabSz="878921" rtl="0" eaLnBrk="1" fontAlgn="base" hangingPunct="1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01965"/>
                </a:solidFill>
                <a:latin typeface="Verdana" pitchFamily="34" charset="0"/>
              </a:defRPr>
            </a:lvl9pPr>
          </a:lstStyle>
          <a:p>
            <a:r>
              <a:rPr lang="en-GB" noProof="0" dirty="0"/>
              <a:t>Title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2748809" y="2524536"/>
            <a:ext cx="3633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0" noProof="0" dirty="0">
                <a:solidFill>
                  <a:schemeClr val="accent5"/>
                </a:solidFill>
              </a:rPr>
              <a:t>Keep all content in this area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318820" y="1312223"/>
            <a:ext cx="8518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noProof="0" dirty="0"/>
          </a:p>
        </p:txBody>
      </p:sp>
      <p:sp>
        <p:nvSpPr>
          <p:cNvPr id="30" name="Rectangle 29"/>
          <p:cNvSpPr/>
          <p:nvPr userDrawn="1"/>
        </p:nvSpPr>
        <p:spPr bwMode="auto">
          <a:xfrm>
            <a:off x="316800" y="1312222"/>
            <a:ext cx="8510401" cy="2955789"/>
          </a:xfrm>
          <a:prstGeom prst="rect">
            <a:avLst/>
          </a:prstGeom>
          <a:noFill/>
          <a:ln w="317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69875" marR="0" indent="-269875" algn="l" defTabSz="1219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</a:pPr>
            <a:r>
              <a:rPr kumimoji="0" lang="en-GB" sz="1800" b="0" i="0" u="none" strike="noStrike" cap="none" normalizeH="0" baseline="0" noProof="0" dirty="0">
                <a:ln>
                  <a:noFill/>
                </a:ln>
                <a:solidFill>
                  <a:srgbClr val="001965"/>
                </a:solidFill>
                <a:effectLst/>
                <a:latin typeface="Verdana" pitchFamily="34" charset="0"/>
              </a:rPr>
              <a:t>Content area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316800" y="964459"/>
            <a:ext cx="4572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b="0" noProof="0" dirty="0">
                <a:solidFill>
                  <a:schemeClr val="accent5"/>
                </a:solidFill>
              </a:rPr>
              <a:t>Keep</a:t>
            </a:r>
            <a:r>
              <a:rPr lang="en-GB" sz="1200" b="0" baseline="0" noProof="0" dirty="0">
                <a:solidFill>
                  <a:schemeClr val="accent5"/>
                </a:solidFill>
              </a:rPr>
              <a:t> all titles, trompets and subtitles in this area</a:t>
            </a:r>
            <a:endParaRPr lang="en-GB" sz="1200" b="0" noProof="0" dirty="0">
              <a:solidFill>
                <a:schemeClr val="accent5"/>
              </a:solidFill>
            </a:endParaRPr>
          </a:p>
        </p:txBody>
      </p:sp>
      <p:sp>
        <p:nvSpPr>
          <p:cNvPr id="32" name="TextBox 31"/>
          <p:cNvSpPr txBox="1"/>
          <p:nvPr userDrawn="1"/>
        </p:nvSpPr>
        <p:spPr>
          <a:xfrm>
            <a:off x="4919812" y="329740"/>
            <a:ext cx="3909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0" noProof="0" dirty="0">
                <a:solidFill>
                  <a:schemeClr val="accent5"/>
                </a:solidFill>
              </a:rPr>
              <a:t>Never</a:t>
            </a:r>
            <a:r>
              <a:rPr lang="en-GB" sz="1200" b="0" baseline="0" noProof="0" dirty="0">
                <a:solidFill>
                  <a:schemeClr val="accent5"/>
                </a:solidFill>
              </a:rPr>
              <a:t> move Footer, Date and No placeholders</a:t>
            </a:r>
            <a:endParaRPr lang="en-GB" sz="1200" b="0" noProof="0" dirty="0">
              <a:solidFill>
                <a:schemeClr val="accent5"/>
              </a:solidFill>
            </a:endParaRPr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7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8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454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4104DB-9EA2-72D2-E2CF-D71227FEF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E04F70F-7F7B-31BB-0CDB-3181D775E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23F8-79C9-4FB6-B2ED-546B5C630358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3E7E675-65FD-7355-9539-351ABB560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0920CF1-A4AB-5998-C0FF-199100B99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D85-FADF-4353-BD12-0D70FD1369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8250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D8EB32-5835-D136-B10F-90565B5CA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AB7A9E-9557-8998-92AB-EBCBD7AD0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410E9C-8355-D6F7-BBEA-8159B5206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23F8-79C9-4FB6-B2ED-546B5C630358}" type="datetimeFigureOut">
              <a:rPr lang="it-IT" smtClean="0"/>
              <a:t>05/07/2022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054EAF-0DE3-86AC-DE03-4B5025D29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9026EE-7F42-11D6-004F-8EECDF0A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CD85-FADF-4353-BD12-0D70FD1369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44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omp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subTitle" idx="14" hasCustomPrompt="1"/>
          </p:nvPr>
        </p:nvSpPr>
        <p:spPr>
          <a:xfrm>
            <a:off x="316800" y="385925"/>
            <a:ext cx="8510400" cy="12864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18000" anchor="ctr" anchorCtr="0">
            <a:noAutofit/>
          </a:bodyPr>
          <a:lstStyle>
            <a:lvl1pPr marL="0" indent="0" algn="l">
              <a:buFontTx/>
              <a:buNone/>
              <a:defRPr sz="1100" baseline="0"/>
            </a:lvl1pPr>
          </a:lstStyle>
          <a:p>
            <a:pPr lvl="0"/>
            <a:r>
              <a:rPr lang="en-GB" noProof="0" dirty="0"/>
              <a:t>Insert </a:t>
            </a:r>
            <a:r>
              <a:rPr lang="en-GB" noProof="0" dirty="0" err="1"/>
              <a:t>trompet</a:t>
            </a:r>
            <a:endParaRPr lang="en-GB" noProof="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5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2310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subTitle" idx="14" hasCustomPrompt="1"/>
          </p:nvPr>
        </p:nvSpPr>
        <p:spPr>
          <a:xfrm>
            <a:off x="316800" y="906832"/>
            <a:ext cx="8510400" cy="19972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18000" anchor="ctr" anchorCtr="0"/>
          <a:lstStyle>
            <a:lvl1pPr marL="0" indent="0" algn="l">
              <a:buFontTx/>
              <a:buNone/>
              <a:defRPr sz="1100" baseline="0"/>
            </a:lvl1pPr>
          </a:lstStyle>
          <a:p>
            <a:pPr lvl="0"/>
            <a:r>
              <a:rPr lang="en-GB" noProof="0" dirty="0"/>
              <a:t>Insert subtitle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5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0865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821" y="515420"/>
            <a:ext cx="6692499" cy="3754955"/>
          </a:xfrm>
        </p:spPr>
        <p:txBody>
          <a:bodyPr tIns="57600" anchor="t"/>
          <a:lstStyle>
            <a:lvl1pPr>
              <a:lnSpc>
                <a:spcPct val="90000"/>
              </a:lnSpc>
              <a:defRPr sz="6000" spc="-15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0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1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6942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316801" y="1312223"/>
            <a:ext cx="4096800" cy="2955789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7" name="Content Placeholder 2"/>
          <p:cNvSpPr>
            <a:spLocks noGrp="1"/>
          </p:cNvSpPr>
          <p:nvPr>
            <p:ph idx="10"/>
          </p:nvPr>
        </p:nvSpPr>
        <p:spPr>
          <a:xfrm>
            <a:off x="4730400" y="1312223"/>
            <a:ext cx="4096800" cy="295560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1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13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4342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laceholder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85104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5" name="Content Placeholder 2"/>
          <p:cNvSpPr>
            <a:spLocks noGrp="1"/>
          </p:cNvSpPr>
          <p:nvPr>
            <p:ph idx="25"/>
          </p:nvPr>
        </p:nvSpPr>
        <p:spPr>
          <a:xfrm>
            <a:off x="316800" y="2873479"/>
            <a:ext cx="8510400" cy="1396895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3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4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3078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2623250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8" name="Content Placeholder 2"/>
          <p:cNvSpPr>
            <a:spLocks noGrp="1"/>
          </p:cNvSpPr>
          <p:nvPr>
            <p:ph idx="10"/>
          </p:nvPr>
        </p:nvSpPr>
        <p:spPr>
          <a:xfrm>
            <a:off x="3260375" y="1312223"/>
            <a:ext cx="2623250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9" name="Content Placeholder 2"/>
          <p:cNvSpPr>
            <a:spLocks noGrp="1"/>
          </p:cNvSpPr>
          <p:nvPr>
            <p:ph idx="11"/>
          </p:nvPr>
        </p:nvSpPr>
        <p:spPr>
          <a:xfrm>
            <a:off x="6203950" y="1312223"/>
            <a:ext cx="2623250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20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21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087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</p:spPr>
        <p:txBody>
          <a:bodyPr anchor="ctr" anchorCtr="0"/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316800" y="1312223"/>
            <a:ext cx="1888237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8" name="Content Placeholder 2"/>
          <p:cNvSpPr>
            <a:spLocks noGrp="1"/>
          </p:cNvSpPr>
          <p:nvPr>
            <p:ph idx="10"/>
          </p:nvPr>
        </p:nvSpPr>
        <p:spPr>
          <a:xfrm>
            <a:off x="2521837" y="1312223"/>
            <a:ext cx="1888237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9" name="Content Placeholder 2"/>
          <p:cNvSpPr>
            <a:spLocks noGrp="1"/>
          </p:cNvSpPr>
          <p:nvPr>
            <p:ph idx="11"/>
          </p:nvPr>
        </p:nvSpPr>
        <p:spPr>
          <a:xfrm>
            <a:off x="4726874" y="1312223"/>
            <a:ext cx="1888237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0" name="Content Placeholder 2"/>
          <p:cNvSpPr>
            <a:spLocks noGrp="1"/>
          </p:cNvSpPr>
          <p:nvPr>
            <p:ph idx="12"/>
          </p:nvPr>
        </p:nvSpPr>
        <p:spPr>
          <a:xfrm>
            <a:off x="6938963" y="1312223"/>
            <a:ext cx="1888237" cy="295578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accent2"/>
                </a:solidFill>
              </a:defRPr>
            </a:lvl1pPr>
            <a:lvl2pPr>
              <a:buClr>
                <a:schemeClr val="tx2"/>
              </a:buClr>
              <a:defRPr sz="1200">
                <a:solidFill>
                  <a:schemeClr val="accent2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accent2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accent2"/>
                </a:solidFill>
              </a:defRPr>
            </a:lvl4pPr>
            <a:lvl5pPr>
              <a:buClr>
                <a:srgbClr val="001423"/>
              </a:buClr>
              <a:defRPr sz="1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2956" y="103907"/>
            <a:ext cx="2900363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15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noProof="0" dirty="0"/>
              <a:t>September 2015</a:t>
            </a:r>
            <a:endParaRPr lang="en-GB" noProof="0" dirty="0"/>
          </a:p>
        </p:txBody>
      </p:sp>
      <p:sp>
        <p:nvSpPr>
          <p:cNvPr id="16" name="Slide Number Placeholder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066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4822" y="105050"/>
            <a:ext cx="31237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7888" eaLnBrk="1" hangingPunct="1">
              <a:defRPr sz="600" b="0" smtClean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4B01E8EF-57E8-4F85-90EB-163CEE512F88}" type="slidenum">
              <a:rPr lang="en-GB" noProof="0" smtClean="0"/>
              <a:pPr>
                <a:defRPr/>
              </a:pPr>
              <a:t>‹N›</a:t>
            </a:fld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6800" y="1312222"/>
            <a:ext cx="8510400" cy="2955790"/>
          </a:xfrm>
          <a:prstGeom prst="rect">
            <a:avLst/>
          </a:prstGeom>
        </p:spPr>
        <p:txBody>
          <a:bodyPr vert="horz" lIns="0" tIns="0" rIns="216000" bIns="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00" y="515420"/>
            <a:ext cx="8510400" cy="39141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15" name="Rectangle 8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87153" y="103907"/>
            <a:ext cx="1201738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defTabSz="878921" eaLnBrk="1" hangingPunct="1">
              <a:spcBef>
                <a:spcPct val="0"/>
              </a:spcBef>
              <a:defRPr sz="6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dirty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63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0" r:id="rId2"/>
    <p:sldLayoutId id="2147483686" r:id="rId3"/>
    <p:sldLayoutId id="2147483687" r:id="rId4"/>
    <p:sldLayoutId id="2147483665" r:id="rId5"/>
    <p:sldLayoutId id="2147483666" r:id="rId6"/>
    <p:sldLayoutId id="2147483667" r:id="rId7"/>
    <p:sldLayoutId id="2147483685" r:id="rId8"/>
    <p:sldLayoutId id="2147483670" r:id="rId9"/>
    <p:sldLayoutId id="2147483668" r:id="rId10"/>
    <p:sldLayoutId id="2147483669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  <p:sldLayoutId id="2147483679" r:id="rId20"/>
    <p:sldLayoutId id="2147483680" r:id="rId21"/>
    <p:sldLayoutId id="2147483681" r:id="rId22"/>
    <p:sldLayoutId id="2147483682" r:id="rId23"/>
    <p:sldLayoutId id="2147483683" r:id="rId24"/>
    <p:sldLayoutId id="2147483684" r:id="rId25"/>
    <p:sldLayoutId id="2147483700" r:id="rId26"/>
    <p:sldLayoutId id="2147483701" r:id="rId2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•"/>
        <a:defRPr sz="18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536575" indent="-271463" algn="l" defTabSz="914400" rtl="0" eaLnBrk="1" latinLnBrk="0" hangingPunct="1">
        <a:spcBef>
          <a:spcPct val="20000"/>
        </a:spcBef>
        <a:buClr>
          <a:schemeClr val="tx2"/>
        </a:buClr>
        <a:buFont typeface="Verdana" pitchFamily="34" charset="0"/>
        <a:buChar char="•"/>
        <a:defRPr sz="1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808038" indent="-271463" algn="l" defTabSz="914400" rtl="0" eaLnBrk="1" latinLnBrk="0" hangingPunct="1">
        <a:spcBef>
          <a:spcPct val="20000"/>
        </a:spcBef>
        <a:buClr>
          <a:schemeClr val="accent5"/>
        </a:buClr>
        <a:buFont typeface="Verdana" pitchFamily="34" charset="0"/>
        <a:buChar char="•"/>
        <a:defRPr sz="1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985838" indent="-177800" algn="l" defTabSz="914400" rtl="0" eaLnBrk="1" latinLnBrk="0" hangingPunct="1">
        <a:spcBef>
          <a:spcPct val="20000"/>
        </a:spcBef>
        <a:buClr>
          <a:schemeClr val="accent3"/>
        </a:buClr>
        <a:buFont typeface="Verdana" pitchFamily="34" charset="0"/>
        <a:buChar char="•"/>
        <a:defRPr sz="12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257300" indent="-184150" algn="l" defTabSz="914400" rtl="0" eaLnBrk="1" latinLnBrk="0" hangingPunct="1">
        <a:spcBef>
          <a:spcPct val="20000"/>
        </a:spcBef>
        <a:buClr>
          <a:srgbClr val="001423"/>
        </a:buClr>
        <a:buFont typeface="Verdana" pitchFamily="34" charset="0"/>
        <a:buChar char="•"/>
        <a:defRPr sz="11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1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hyperlink" Target="https://www.siematologia.it/linee-guida-sie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2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o 16"/>
          <p:cNvGrpSpPr/>
          <p:nvPr/>
        </p:nvGrpSpPr>
        <p:grpSpPr>
          <a:xfrm>
            <a:off x="0" y="0"/>
            <a:ext cx="9000763" cy="5138831"/>
            <a:chOff x="0" y="16493"/>
            <a:chExt cx="9000763" cy="5138831"/>
          </a:xfrm>
        </p:grpSpPr>
        <p:pic>
          <p:nvPicPr>
            <p:cNvPr id="18" name="Immagine 17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20" t="17468" b="21317"/>
            <a:stretch/>
          </p:blipFill>
          <p:spPr>
            <a:xfrm>
              <a:off x="0" y="86710"/>
              <a:ext cx="2926679" cy="5068614"/>
            </a:xfrm>
            <a:prstGeom prst="rect">
              <a:avLst/>
            </a:prstGeom>
          </p:spPr>
        </p:pic>
        <p:pic>
          <p:nvPicPr>
            <p:cNvPr id="19" name="Immagine 1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"/>
            <a:stretch/>
          </p:blipFill>
          <p:spPr>
            <a:xfrm>
              <a:off x="8280763" y="16493"/>
              <a:ext cx="720000" cy="1042370"/>
            </a:xfrm>
            <a:prstGeom prst="rect">
              <a:avLst/>
            </a:prstGeom>
          </p:spPr>
        </p:pic>
      </p:grpSp>
      <p:grpSp>
        <p:nvGrpSpPr>
          <p:cNvPr id="4" name="Gruppo 3"/>
          <p:cNvGrpSpPr/>
          <p:nvPr/>
        </p:nvGrpSpPr>
        <p:grpSpPr>
          <a:xfrm>
            <a:off x="2816571" y="86710"/>
            <a:ext cx="5337443" cy="4991476"/>
            <a:chOff x="1214414" y="-122708"/>
            <a:chExt cx="5507884" cy="5576621"/>
          </a:xfrm>
        </p:grpSpPr>
        <p:sp>
          <p:nvSpPr>
            <p:cNvPr id="6" name="Ovale 5"/>
            <p:cNvSpPr/>
            <p:nvPr/>
          </p:nvSpPr>
          <p:spPr>
            <a:xfrm>
              <a:off x="2598390" y="-122708"/>
              <a:ext cx="1440000" cy="1440000"/>
            </a:xfrm>
            <a:prstGeom prst="ellipse">
              <a:avLst/>
            </a:prstGeom>
            <a:solidFill>
              <a:srgbClr val="7396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2" name="Gruppo 1"/>
            <p:cNvGrpSpPr/>
            <p:nvPr/>
          </p:nvGrpSpPr>
          <p:grpSpPr>
            <a:xfrm>
              <a:off x="1214414" y="26482"/>
              <a:ext cx="5507884" cy="5427431"/>
              <a:chOff x="1214414" y="26482"/>
              <a:chExt cx="5507884" cy="5427431"/>
            </a:xfrm>
          </p:grpSpPr>
          <p:sp>
            <p:nvSpPr>
              <p:cNvPr id="31" name="CasellaDiTesto 5"/>
              <p:cNvSpPr txBox="1">
                <a:spLocks noChangeArrowheads="1"/>
              </p:cNvSpPr>
              <p:nvPr/>
            </p:nvSpPr>
            <p:spPr bwMode="auto">
              <a:xfrm>
                <a:off x="2422222" y="319443"/>
                <a:ext cx="178147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it-IT" altLang="it-IT" sz="1200" dirty="0"/>
                  <a:t>Malattia di von </a:t>
                </a:r>
                <a:r>
                  <a:rPr lang="it-IT" altLang="it-IT" sz="1200" dirty="0" err="1"/>
                  <a:t>Willebrand</a:t>
                </a:r>
                <a:r>
                  <a:rPr lang="it-IT" altLang="it-IT" sz="1200" dirty="0"/>
                  <a:t> (</a:t>
                </a:r>
                <a:r>
                  <a:rPr lang="it-IT" altLang="it-IT" sz="1200" dirty="0" err="1"/>
                  <a:t>vWD</a:t>
                </a:r>
                <a:r>
                  <a:rPr lang="it-IT" altLang="it-IT" sz="1200" dirty="0"/>
                  <a:t>)</a:t>
                </a:r>
              </a:p>
            </p:txBody>
          </p:sp>
          <p:sp>
            <p:nvSpPr>
              <p:cNvPr id="32" name="Ovale 31"/>
              <p:cNvSpPr/>
              <p:nvPr/>
            </p:nvSpPr>
            <p:spPr>
              <a:xfrm>
                <a:off x="1437869" y="771242"/>
                <a:ext cx="1440000" cy="1440000"/>
              </a:xfrm>
              <a:prstGeom prst="ellipse">
                <a:avLst/>
              </a:prstGeom>
              <a:solidFill>
                <a:srgbClr val="C9DD03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54" name="CasellaDiTesto 2"/>
              <p:cNvSpPr txBox="1">
                <a:spLocks noChangeArrowheads="1"/>
              </p:cNvSpPr>
              <p:nvPr/>
            </p:nvSpPr>
            <p:spPr bwMode="auto">
              <a:xfrm>
                <a:off x="1418968" y="1226095"/>
                <a:ext cx="160716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it-IT" altLang="it-IT" sz="1400" dirty="0" err="1">
                    <a:solidFill>
                      <a:schemeClr val="tx2"/>
                    </a:solidFill>
                  </a:rPr>
                  <a:t>Piastrinopenia</a:t>
                </a:r>
                <a:r>
                  <a:rPr lang="it-IT" altLang="it-IT" sz="1400" dirty="0">
                    <a:solidFill>
                      <a:schemeClr val="tx2"/>
                    </a:solidFill>
                  </a:rPr>
                  <a:t> Immune (ITP)</a:t>
                </a:r>
              </a:p>
            </p:txBody>
          </p:sp>
          <p:sp>
            <p:nvSpPr>
              <p:cNvPr id="33" name="Ovale 32"/>
              <p:cNvSpPr/>
              <p:nvPr/>
            </p:nvSpPr>
            <p:spPr>
              <a:xfrm>
                <a:off x="4025317" y="26482"/>
                <a:ext cx="1440000" cy="1440000"/>
              </a:xfrm>
              <a:prstGeom prst="ellipse">
                <a:avLst/>
              </a:prstGeom>
              <a:solidFill>
                <a:srgbClr val="007C9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58" name="CasellaDiTesto 7"/>
              <p:cNvSpPr txBox="1">
                <a:spLocks noChangeArrowheads="1"/>
              </p:cNvSpPr>
              <p:nvPr/>
            </p:nvSpPr>
            <p:spPr bwMode="auto">
              <a:xfrm>
                <a:off x="4124770" y="302197"/>
                <a:ext cx="1453619" cy="954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it-IT" altLang="it-IT" sz="1200" dirty="0">
                    <a:solidFill>
                      <a:schemeClr val="bg1"/>
                    </a:solidFill>
                  </a:rPr>
                  <a:t>Emofilia A, Emofilia B, deficit rari della coagulazione</a:t>
                </a:r>
              </a:p>
            </p:txBody>
          </p:sp>
          <p:sp>
            <p:nvSpPr>
              <p:cNvPr id="34" name="Ovale 33"/>
              <p:cNvSpPr/>
              <p:nvPr/>
            </p:nvSpPr>
            <p:spPr>
              <a:xfrm>
                <a:off x="5150211" y="902320"/>
                <a:ext cx="1440000" cy="1440000"/>
              </a:xfrm>
              <a:prstGeom prst="ellipse">
                <a:avLst/>
              </a:prstGeom>
              <a:solidFill>
                <a:srgbClr val="72B5CC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/>
              </a:p>
            </p:txBody>
          </p:sp>
          <p:sp>
            <p:nvSpPr>
              <p:cNvPr id="2062" name="CasellaDiTesto 12"/>
              <p:cNvSpPr txBox="1">
                <a:spLocks noChangeArrowheads="1"/>
              </p:cNvSpPr>
              <p:nvPr/>
            </p:nvSpPr>
            <p:spPr bwMode="auto">
              <a:xfrm>
                <a:off x="5212115" y="1421183"/>
                <a:ext cx="1470887" cy="5845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it-IT" altLang="it-IT" sz="1400" dirty="0" err="1">
                    <a:solidFill>
                      <a:schemeClr val="tx2"/>
                    </a:solidFill>
                  </a:rPr>
                  <a:t>Piastrinopenie</a:t>
                </a:r>
                <a:r>
                  <a:rPr lang="it-IT" altLang="it-IT" sz="1400" dirty="0">
                    <a:solidFill>
                      <a:schemeClr val="tx2"/>
                    </a:solidFill>
                  </a:rPr>
                  <a:t> patie ereditarie</a:t>
                </a:r>
              </a:p>
            </p:txBody>
          </p:sp>
          <p:sp>
            <p:nvSpPr>
              <p:cNvPr id="35" name="Ovale 34"/>
              <p:cNvSpPr/>
              <p:nvPr/>
            </p:nvSpPr>
            <p:spPr>
              <a:xfrm>
                <a:off x="5282298" y="2354094"/>
                <a:ext cx="1440000" cy="1440000"/>
              </a:xfrm>
              <a:prstGeom prst="ellipse">
                <a:avLst/>
              </a:prstGeom>
              <a:solidFill>
                <a:srgbClr val="C2DEEA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61" name="CasellaDiTesto 13"/>
              <p:cNvSpPr txBox="1">
                <a:spLocks noChangeArrowheads="1"/>
              </p:cNvSpPr>
              <p:nvPr/>
            </p:nvSpPr>
            <p:spPr bwMode="auto">
              <a:xfrm>
                <a:off x="5311585" y="2704762"/>
                <a:ext cx="1371417" cy="738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it-IT" altLang="it-IT" sz="1400" dirty="0">
                    <a:solidFill>
                      <a:schemeClr val="tx2"/>
                    </a:solidFill>
                  </a:rPr>
                  <a:t>Tromboembolismo</a:t>
                </a:r>
              </a:p>
              <a:p>
                <a:r>
                  <a:rPr lang="it-IT" altLang="it-IT" sz="1400" dirty="0">
                    <a:solidFill>
                      <a:schemeClr val="tx2"/>
                    </a:solidFill>
                  </a:rPr>
                  <a:t> venoso (TEV)</a:t>
                </a:r>
              </a:p>
            </p:txBody>
          </p:sp>
          <p:sp>
            <p:nvSpPr>
              <p:cNvPr id="36" name="Ovale 35"/>
              <p:cNvSpPr/>
              <p:nvPr/>
            </p:nvSpPr>
            <p:spPr>
              <a:xfrm>
                <a:off x="1214414" y="2216778"/>
                <a:ext cx="1440000" cy="1440000"/>
              </a:xfrm>
              <a:prstGeom prst="ellipse">
                <a:avLst/>
              </a:prstGeom>
              <a:solidFill>
                <a:srgbClr val="D4760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55" name="CasellaDiTesto 3"/>
              <p:cNvSpPr txBox="1">
                <a:spLocks noChangeArrowheads="1"/>
              </p:cNvSpPr>
              <p:nvPr/>
            </p:nvSpPr>
            <p:spPr bwMode="auto">
              <a:xfrm>
                <a:off x="1281872" y="2466895"/>
                <a:ext cx="1462323" cy="9284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it-IT" altLang="it-IT" sz="1200" dirty="0">
                    <a:solidFill>
                      <a:schemeClr val="bg1"/>
                    </a:solidFill>
                  </a:rPr>
                  <a:t>Porpora Trombotica </a:t>
                </a:r>
                <a:r>
                  <a:rPr lang="it-IT" altLang="it-IT" sz="1200" dirty="0" err="1">
                    <a:solidFill>
                      <a:schemeClr val="bg1"/>
                    </a:solidFill>
                  </a:rPr>
                  <a:t>Trombocitopenica</a:t>
                </a:r>
                <a:r>
                  <a:rPr lang="it-IT" altLang="it-IT" sz="1200" dirty="0">
                    <a:solidFill>
                      <a:schemeClr val="bg1"/>
                    </a:solidFill>
                  </a:rPr>
                  <a:t> (PTT)</a:t>
                </a:r>
              </a:p>
            </p:txBody>
          </p:sp>
          <p:sp>
            <p:nvSpPr>
              <p:cNvPr id="37" name="Ovale 36"/>
              <p:cNvSpPr/>
              <p:nvPr/>
            </p:nvSpPr>
            <p:spPr>
              <a:xfrm>
                <a:off x="1849013" y="3515506"/>
                <a:ext cx="1440000" cy="1440000"/>
              </a:xfrm>
              <a:prstGeom prst="ellipse">
                <a:avLst/>
              </a:prstGeom>
              <a:solidFill>
                <a:srgbClr val="EAAB0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56" name="CasellaDiTesto 4"/>
              <p:cNvSpPr txBox="1">
                <a:spLocks noChangeArrowheads="1"/>
              </p:cNvSpPr>
              <p:nvPr/>
            </p:nvSpPr>
            <p:spPr bwMode="auto">
              <a:xfrm>
                <a:off x="1962222" y="3860236"/>
                <a:ext cx="1676365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it-IT" altLang="it-IT" sz="1200" dirty="0">
                    <a:solidFill>
                      <a:schemeClr val="bg1"/>
                    </a:solidFill>
                  </a:rPr>
                  <a:t>Emoglobinuria Parossistica </a:t>
                </a:r>
              </a:p>
              <a:p>
                <a:r>
                  <a:rPr lang="it-IT" altLang="it-IT" sz="1200" dirty="0">
                    <a:solidFill>
                      <a:schemeClr val="bg1"/>
                    </a:solidFill>
                  </a:rPr>
                  <a:t>Notturna (EPN)</a:t>
                </a:r>
              </a:p>
            </p:txBody>
          </p:sp>
          <p:sp>
            <p:nvSpPr>
              <p:cNvPr id="38" name="Ovale 37"/>
              <p:cNvSpPr/>
              <p:nvPr/>
            </p:nvSpPr>
            <p:spPr>
              <a:xfrm>
                <a:off x="4581231" y="3623434"/>
                <a:ext cx="1440000" cy="1440000"/>
              </a:xfrm>
              <a:prstGeom prst="ellipse">
                <a:avLst/>
              </a:prstGeom>
              <a:solidFill>
                <a:srgbClr val="C0000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59" name="CasellaDiTesto 9"/>
              <p:cNvSpPr txBox="1">
                <a:spLocks noChangeArrowheads="1"/>
              </p:cNvSpPr>
              <p:nvPr/>
            </p:nvSpPr>
            <p:spPr bwMode="auto">
              <a:xfrm>
                <a:off x="4741747" y="3807873"/>
                <a:ext cx="1340736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it-IT" altLang="it-IT" sz="1200" dirty="0" err="1">
                    <a:solidFill>
                      <a:schemeClr val="bg1"/>
                    </a:solidFill>
                  </a:rPr>
                  <a:t>Trombofilia</a:t>
                </a:r>
                <a:r>
                  <a:rPr lang="it-IT" altLang="it-IT" sz="1200" dirty="0">
                    <a:solidFill>
                      <a:schemeClr val="bg1"/>
                    </a:solidFill>
                  </a:rPr>
                  <a:t> genetica e funzionale (deficit anticoagulanti)</a:t>
                </a:r>
              </a:p>
            </p:txBody>
          </p:sp>
          <p:sp>
            <p:nvSpPr>
              <p:cNvPr id="39" name="Ovale 38"/>
              <p:cNvSpPr/>
              <p:nvPr/>
            </p:nvSpPr>
            <p:spPr>
              <a:xfrm>
                <a:off x="3203612" y="4013913"/>
                <a:ext cx="1440000" cy="1440000"/>
              </a:xfrm>
              <a:prstGeom prst="ellipse">
                <a:avLst/>
              </a:prstGeom>
              <a:solidFill>
                <a:srgbClr val="7030A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60" name="CasellaDiTesto 11"/>
              <p:cNvSpPr txBox="1">
                <a:spLocks noChangeArrowheads="1"/>
              </p:cNvSpPr>
              <p:nvPr/>
            </p:nvSpPr>
            <p:spPr bwMode="auto">
              <a:xfrm>
                <a:off x="3334425" y="4458737"/>
                <a:ext cx="141583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it-IT" altLang="it-IT" sz="1200" dirty="0">
                    <a:solidFill>
                      <a:schemeClr val="bg1"/>
                    </a:solidFill>
                  </a:rPr>
                  <a:t>S. da Anticorpi anti-fosfolipidi</a:t>
                </a:r>
              </a:p>
            </p:txBody>
          </p:sp>
          <p:sp>
            <p:nvSpPr>
              <p:cNvPr id="25" name="Ovale 24"/>
              <p:cNvSpPr/>
              <p:nvPr/>
            </p:nvSpPr>
            <p:spPr>
              <a:xfrm>
                <a:off x="2713285" y="1410334"/>
                <a:ext cx="2520000" cy="2520000"/>
              </a:xfrm>
              <a:prstGeom prst="ellipse">
                <a:avLst/>
              </a:prstGeom>
              <a:solidFill>
                <a:srgbClr val="002060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1200"/>
              </a:p>
            </p:txBody>
          </p:sp>
          <p:sp>
            <p:nvSpPr>
              <p:cNvPr id="5" name="Rettangolo 4"/>
              <p:cNvSpPr/>
              <p:nvPr/>
            </p:nvSpPr>
            <p:spPr>
              <a:xfrm>
                <a:off x="3043446" y="1750927"/>
                <a:ext cx="2168668" cy="17536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1600" dirty="0">
                    <a:solidFill>
                      <a:schemeClr val="bg1"/>
                    </a:solidFill>
                  </a:rPr>
                  <a:t>Centro di Riferimento regionale per le </a:t>
                </a:r>
                <a:r>
                  <a:rPr lang="it-IT" sz="1600" dirty="0" err="1">
                    <a:solidFill>
                      <a:schemeClr val="bg1"/>
                    </a:solidFill>
                  </a:rPr>
                  <a:t>coagulopatie</a:t>
                </a:r>
                <a:r>
                  <a:rPr lang="it-IT" sz="1600" dirty="0">
                    <a:solidFill>
                      <a:schemeClr val="bg1"/>
                    </a:solidFill>
                  </a:rPr>
                  <a:t> dell’adulto e del bambino </a:t>
                </a:r>
              </a:p>
            </p:txBody>
          </p:sp>
        </p:grpSp>
      </p:grpSp>
      <p:sp>
        <p:nvSpPr>
          <p:cNvPr id="3" name="CasellaDiTesto 2"/>
          <p:cNvSpPr txBox="1"/>
          <p:nvPr/>
        </p:nvSpPr>
        <p:spPr>
          <a:xfrm>
            <a:off x="217999" y="4160010"/>
            <a:ext cx="4026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7C92"/>
                </a:solidFill>
              </a:rPr>
              <a:t>Prof. Sergio </a:t>
            </a:r>
            <a:r>
              <a:rPr lang="it-IT" sz="2000" dirty="0" err="1">
                <a:solidFill>
                  <a:srgbClr val="007C92"/>
                </a:solidFill>
              </a:rPr>
              <a:t>Siragusa</a:t>
            </a:r>
            <a:endParaRPr lang="it-IT" sz="2000" dirty="0">
              <a:solidFill>
                <a:srgbClr val="007C92"/>
              </a:solidFill>
            </a:endParaRPr>
          </a:p>
          <a:p>
            <a:r>
              <a:rPr lang="it-IT" sz="2000" dirty="0">
                <a:solidFill>
                  <a:srgbClr val="007C92"/>
                </a:solidFill>
              </a:rPr>
              <a:t>Prof. Mariasanta Napolitano</a:t>
            </a:r>
          </a:p>
        </p:txBody>
      </p:sp>
    </p:spTree>
    <p:extLst>
      <p:ext uri="{BB962C8B-B14F-4D97-AF65-F5344CB8AC3E}">
        <p14:creationId xmlns:p14="http://schemas.microsoft.com/office/powerpoint/2010/main" val="79775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magine 46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8" t="8938" r="14479" b="18069"/>
          <a:stretch/>
        </p:blipFill>
        <p:spPr>
          <a:xfrm>
            <a:off x="2394464" y="391297"/>
            <a:ext cx="4476762" cy="1287798"/>
          </a:xfrm>
          <a:prstGeom prst="rect">
            <a:avLst/>
          </a:prstGeom>
        </p:spPr>
      </p:pic>
      <p:grpSp>
        <p:nvGrpSpPr>
          <p:cNvPr id="12" name="Gruppo 11"/>
          <p:cNvGrpSpPr/>
          <p:nvPr/>
        </p:nvGrpSpPr>
        <p:grpSpPr>
          <a:xfrm>
            <a:off x="55846" y="36522"/>
            <a:ext cx="9000763" cy="5138831"/>
            <a:chOff x="0" y="16493"/>
            <a:chExt cx="9000763" cy="5138831"/>
          </a:xfrm>
        </p:grpSpPr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3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20" t="17468" b="21317"/>
            <a:stretch/>
          </p:blipFill>
          <p:spPr>
            <a:xfrm>
              <a:off x="0" y="86710"/>
              <a:ext cx="2926679" cy="5068614"/>
            </a:xfrm>
            <a:prstGeom prst="rect">
              <a:avLst/>
            </a:prstGeom>
          </p:spPr>
        </p:pic>
        <p:pic>
          <p:nvPicPr>
            <p:cNvPr id="14" name="Immagine 1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"/>
            <a:stretch/>
          </p:blipFill>
          <p:spPr>
            <a:xfrm>
              <a:off x="8280763" y="16493"/>
              <a:ext cx="720000" cy="1042370"/>
            </a:xfrm>
            <a:prstGeom prst="rect">
              <a:avLst/>
            </a:prstGeom>
          </p:spPr>
        </p:pic>
      </p:grpSp>
      <p:pic>
        <p:nvPicPr>
          <p:cNvPr id="46" name="Immagine 45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9" t="2979" r="14051" b="15090"/>
          <a:stretch/>
        </p:blipFill>
        <p:spPr>
          <a:xfrm>
            <a:off x="929676" y="1920921"/>
            <a:ext cx="1965196" cy="1248172"/>
          </a:xfrm>
          <a:prstGeom prst="rect">
            <a:avLst/>
          </a:prstGeom>
        </p:spPr>
      </p:pic>
      <p:pic>
        <p:nvPicPr>
          <p:cNvPr id="45" name="Immagine 44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9" t="10085" r="14051" b="15090"/>
          <a:stretch/>
        </p:blipFill>
        <p:spPr>
          <a:xfrm>
            <a:off x="1125929" y="3203350"/>
            <a:ext cx="2218922" cy="1056327"/>
          </a:xfrm>
          <a:prstGeom prst="rect">
            <a:avLst/>
          </a:prstGeom>
        </p:spPr>
      </p:pic>
      <p:pic>
        <p:nvPicPr>
          <p:cNvPr id="44" name="Immagine 43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9" t="10085" r="14051" b="15090"/>
          <a:stretch/>
        </p:blipFill>
        <p:spPr>
          <a:xfrm>
            <a:off x="3364775" y="3385512"/>
            <a:ext cx="2218922" cy="1056327"/>
          </a:xfrm>
          <a:prstGeom prst="rect">
            <a:avLst/>
          </a:prstGeom>
        </p:spPr>
      </p:pic>
      <p:pic>
        <p:nvPicPr>
          <p:cNvPr id="43" name="Immagine 42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9" t="2979" r="14051" b="15090"/>
          <a:stretch/>
        </p:blipFill>
        <p:spPr>
          <a:xfrm>
            <a:off x="6021793" y="1920921"/>
            <a:ext cx="1965196" cy="1248172"/>
          </a:xfrm>
          <a:prstGeom prst="rect">
            <a:avLst/>
          </a:prstGeom>
        </p:spPr>
      </p:pic>
      <p:pic>
        <p:nvPicPr>
          <p:cNvPr id="42" name="Immagine 41"/>
          <p:cNvPicPr>
            <a:picLocks noChangeAspect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9" t="10085" r="14051" b="15090"/>
          <a:stretch/>
        </p:blipFill>
        <p:spPr>
          <a:xfrm>
            <a:off x="5554188" y="3132556"/>
            <a:ext cx="2432801" cy="964297"/>
          </a:xfrm>
          <a:prstGeom prst="rect">
            <a:avLst/>
          </a:prstGeom>
        </p:spPr>
      </p:pic>
      <p:pic>
        <p:nvPicPr>
          <p:cNvPr id="29" name="Immagine 2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8" t="8938" r="14479" b="18069"/>
          <a:stretch/>
        </p:blipFill>
        <p:spPr>
          <a:xfrm>
            <a:off x="2687591" y="1665763"/>
            <a:ext cx="3410018" cy="1811973"/>
          </a:xfrm>
          <a:prstGeom prst="rect">
            <a:avLst/>
          </a:prstGeom>
        </p:spPr>
      </p:pic>
      <p:sp>
        <p:nvSpPr>
          <p:cNvPr id="3077" name="CasellaDiTesto 1"/>
          <p:cNvSpPr txBox="1">
            <a:spLocks noChangeArrowheads="1"/>
          </p:cNvSpPr>
          <p:nvPr/>
        </p:nvSpPr>
        <p:spPr bwMode="auto">
          <a:xfrm>
            <a:off x="3197999" y="2000321"/>
            <a:ext cx="2716459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it-IT" b="1" dirty="0"/>
              <a:t>Approccio </a:t>
            </a:r>
            <a:r>
              <a:rPr lang="it-IT" altLang="it-IT" b="1" dirty="0" err="1"/>
              <a:t>Multidisicplinare</a:t>
            </a:r>
            <a:r>
              <a:rPr lang="it-IT" altLang="it-IT" b="1" dirty="0"/>
              <a:t> nella gestione dei deficit emorragici </a:t>
            </a:r>
            <a:r>
              <a:rPr lang="it-IT" altLang="it-IT" sz="2000" b="1" dirty="0"/>
              <a:t>congeniti</a:t>
            </a:r>
            <a:endParaRPr lang="it-IT" altLang="it-IT" b="1" dirty="0"/>
          </a:p>
        </p:txBody>
      </p:sp>
      <p:sp>
        <p:nvSpPr>
          <p:cNvPr id="3078" name="CasellaDiTesto 2"/>
          <p:cNvSpPr txBox="1">
            <a:spLocks noChangeArrowheads="1"/>
          </p:cNvSpPr>
          <p:nvPr/>
        </p:nvSpPr>
        <p:spPr bwMode="auto">
          <a:xfrm>
            <a:off x="2866764" y="753764"/>
            <a:ext cx="3871642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it-IT" sz="1600" b="1" dirty="0" err="1">
                <a:solidFill>
                  <a:srgbClr val="C00000"/>
                </a:solidFill>
              </a:rPr>
              <a:t>Corelab</a:t>
            </a:r>
            <a:r>
              <a:rPr lang="it-IT" altLang="it-IT" sz="1600" b="1" dirty="0">
                <a:solidFill>
                  <a:srgbClr val="C00000"/>
                </a:solidFill>
              </a:rPr>
              <a:t> Settore Emostasi e Trombosi </a:t>
            </a:r>
          </a:p>
          <a:p>
            <a:r>
              <a:rPr lang="it-IT" altLang="it-IT" sz="1400" b="1" dirty="0" err="1">
                <a:solidFill>
                  <a:srgbClr val="C00000"/>
                </a:solidFill>
              </a:rPr>
              <a:t>Prof.M.Ciaccio</a:t>
            </a:r>
            <a:r>
              <a:rPr lang="it-IT" altLang="it-IT" sz="1400" b="1" dirty="0">
                <a:solidFill>
                  <a:srgbClr val="C00000"/>
                </a:solidFill>
              </a:rPr>
              <a:t> </a:t>
            </a:r>
          </a:p>
          <a:p>
            <a:r>
              <a:rPr lang="it-IT" altLang="it-IT" sz="1400" b="1" dirty="0">
                <a:solidFill>
                  <a:srgbClr val="C00000"/>
                </a:solidFill>
              </a:rPr>
              <a:t>Dott. </a:t>
            </a:r>
            <a:r>
              <a:rPr lang="it-IT" altLang="it-IT" sz="1400" b="1" dirty="0" err="1">
                <a:solidFill>
                  <a:srgbClr val="C00000"/>
                </a:solidFill>
              </a:rPr>
              <a:t>Bonura</a:t>
            </a:r>
            <a:endParaRPr lang="it-IT" altLang="it-IT" sz="1400" b="1" dirty="0">
              <a:solidFill>
                <a:srgbClr val="C00000"/>
              </a:solidFill>
            </a:endParaRPr>
          </a:p>
        </p:txBody>
      </p:sp>
      <p:sp>
        <p:nvSpPr>
          <p:cNvPr id="3079" name="CasellaDiTesto 3"/>
          <p:cNvSpPr txBox="1">
            <a:spLocks noChangeArrowheads="1"/>
          </p:cNvSpPr>
          <p:nvPr/>
        </p:nvSpPr>
        <p:spPr bwMode="auto">
          <a:xfrm>
            <a:off x="6330862" y="2283100"/>
            <a:ext cx="1889381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it-IT" sz="1350" dirty="0"/>
              <a:t>Fisiatria </a:t>
            </a:r>
          </a:p>
          <a:p>
            <a:r>
              <a:rPr lang="it-IT" altLang="it-IT" sz="1200" dirty="0"/>
              <a:t>Prof. L. Mauro</a:t>
            </a:r>
          </a:p>
          <a:p>
            <a:r>
              <a:rPr lang="it-IT" altLang="it-IT" sz="1200" dirty="0"/>
              <a:t>Dott. D. </a:t>
            </a:r>
            <a:r>
              <a:rPr lang="it-IT" altLang="it-IT" sz="1200" dirty="0" err="1"/>
              <a:t>Scaturro</a:t>
            </a:r>
            <a:endParaRPr lang="it-IT" altLang="it-IT" sz="1200" dirty="0"/>
          </a:p>
        </p:txBody>
      </p:sp>
      <p:sp>
        <p:nvSpPr>
          <p:cNvPr id="3080" name="CasellaDiTesto 4"/>
          <p:cNvSpPr txBox="1">
            <a:spLocks noChangeArrowheads="1"/>
          </p:cNvSpPr>
          <p:nvPr/>
        </p:nvSpPr>
        <p:spPr bwMode="auto">
          <a:xfrm>
            <a:off x="1308803" y="2324525"/>
            <a:ext cx="138634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it-IT" sz="1350" dirty="0"/>
              <a:t>Odontoiatria</a:t>
            </a:r>
          </a:p>
          <a:p>
            <a:r>
              <a:rPr lang="it-IT" altLang="it-IT" sz="1350" dirty="0"/>
              <a:t>Dott. </a:t>
            </a:r>
            <a:r>
              <a:rPr lang="it-IT" altLang="it-IT" sz="1350" dirty="0" err="1"/>
              <a:t>N.Mauceri</a:t>
            </a:r>
            <a:endParaRPr lang="it-IT" altLang="it-IT" sz="1350" dirty="0"/>
          </a:p>
        </p:txBody>
      </p:sp>
      <p:sp>
        <p:nvSpPr>
          <p:cNvPr id="3081" name="CasellaDiTesto 7"/>
          <p:cNvSpPr txBox="1">
            <a:spLocks noChangeArrowheads="1"/>
          </p:cNvSpPr>
          <p:nvPr/>
        </p:nvSpPr>
        <p:spPr bwMode="auto">
          <a:xfrm>
            <a:off x="1477133" y="3477737"/>
            <a:ext cx="1613129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it-IT" sz="1350"/>
              <a:t>Gastroenterologia </a:t>
            </a:r>
            <a:r>
              <a:rPr lang="it-IT" altLang="it-IT" sz="1200"/>
              <a:t>Prof. V.Di Marco</a:t>
            </a:r>
          </a:p>
        </p:txBody>
      </p:sp>
      <p:sp>
        <p:nvSpPr>
          <p:cNvPr id="3082" name="CasellaDiTesto 8"/>
          <p:cNvSpPr txBox="1">
            <a:spLocks noChangeArrowheads="1"/>
          </p:cNvSpPr>
          <p:nvPr/>
        </p:nvSpPr>
        <p:spPr bwMode="auto">
          <a:xfrm>
            <a:off x="3694626" y="3654990"/>
            <a:ext cx="163353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it-IT" sz="1350" dirty="0"/>
              <a:t>Chirurgia generale</a:t>
            </a:r>
          </a:p>
          <a:p>
            <a:r>
              <a:rPr lang="it-IT" altLang="it-IT" sz="1350" dirty="0"/>
              <a:t>Prof. </a:t>
            </a:r>
            <a:r>
              <a:rPr lang="it-IT" altLang="it-IT" sz="1350" dirty="0" err="1"/>
              <a:t>G.Cocorullo</a:t>
            </a:r>
            <a:endParaRPr lang="it-IT" altLang="it-IT" sz="1350" dirty="0"/>
          </a:p>
        </p:txBody>
      </p:sp>
      <p:sp>
        <p:nvSpPr>
          <p:cNvPr id="3083" name="CasellaDiTesto 9"/>
          <p:cNvSpPr txBox="1">
            <a:spLocks noChangeArrowheads="1"/>
          </p:cNvSpPr>
          <p:nvPr/>
        </p:nvSpPr>
        <p:spPr bwMode="auto">
          <a:xfrm>
            <a:off x="5850301" y="3412079"/>
            <a:ext cx="1995269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it-IT" sz="1350" dirty="0"/>
              <a:t>Supporto psicologico</a:t>
            </a:r>
          </a:p>
          <a:p>
            <a:r>
              <a:rPr lang="it-IT" altLang="it-IT" sz="1200" dirty="0"/>
              <a:t>Dott.  M.F. Mansueto</a:t>
            </a:r>
          </a:p>
        </p:txBody>
      </p:sp>
    </p:spTree>
    <p:extLst>
      <p:ext uri="{BB962C8B-B14F-4D97-AF65-F5344CB8AC3E}">
        <p14:creationId xmlns:p14="http://schemas.microsoft.com/office/powerpoint/2010/main" val="209055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o 18"/>
          <p:cNvGrpSpPr/>
          <p:nvPr/>
        </p:nvGrpSpPr>
        <p:grpSpPr>
          <a:xfrm>
            <a:off x="21749" y="278974"/>
            <a:ext cx="8825512" cy="4772905"/>
            <a:chOff x="0" y="16493"/>
            <a:chExt cx="9000763" cy="5138831"/>
          </a:xfrm>
        </p:grpSpPr>
        <p:pic>
          <p:nvPicPr>
            <p:cNvPr id="12" name="Immagine 11"/>
            <p:cNvPicPr>
              <a:picLocks noChangeAspect="1"/>
            </p:cNvPicPr>
            <p:nvPr/>
          </p:nvPicPr>
          <p:blipFill rotWithShape="1">
            <a:blip r:embed="rId3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20" t="17468" b="21317"/>
            <a:stretch/>
          </p:blipFill>
          <p:spPr>
            <a:xfrm>
              <a:off x="0" y="86710"/>
              <a:ext cx="2926679" cy="5068614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"/>
            <a:stretch/>
          </p:blipFill>
          <p:spPr>
            <a:xfrm>
              <a:off x="8280763" y="16493"/>
              <a:ext cx="720000" cy="1042370"/>
            </a:xfrm>
            <a:prstGeom prst="rect">
              <a:avLst/>
            </a:prstGeom>
          </p:spPr>
        </p:pic>
      </p:grpSp>
      <p:sp>
        <p:nvSpPr>
          <p:cNvPr id="9" name="Rettangolo 8"/>
          <p:cNvSpPr/>
          <p:nvPr/>
        </p:nvSpPr>
        <p:spPr>
          <a:xfrm>
            <a:off x="4540319" y="4766202"/>
            <a:ext cx="4469923" cy="2572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/>
              <a:t>Periodo: dal 01/06/2021 al 01/06/2022  - </a:t>
            </a:r>
            <a:r>
              <a:rPr lang="it-IT" sz="1200" b="1" dirty="0">
                <a:solidFill>
                  <a:srgbClr val="001965"/>
                </a:solidFill>
              </a:rPr>
              <a:t>720 pazienti</a:t>
            </a:r>
          </a:p>
        </p:txBody>
      </p:sp>
      <p:sp>
        <p:nvSpPr>
          <p:cNvPr id="24" name="Arco a tutto sesto 23"/>
          <p:cNvSpPr/>
          <p:nvPr/>
        </p:nvSpPr>
        <p:spPr>
          <a:xfrm rot="14047673">
            <a:off x="3104326" y="1150642"/>
            <a:ext cx="3028231" cy="3176915"/>
          </a:xfrm>
          <a:prstGeom prst="blockArc">
            <a:avLst>
              <a:gd name="adj1" fmla="val 18082123"/>
              <a:gd name="adj2" fmla="val 21040126"/>
              <a:gd name="adj3" fmla="val 24528"/>
            </a:avLst>
          </a:prstGeom>
          <a:solidFill>
            <a:srgbClr val="C9DD0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6" name="Arco a tutto sesto 15"/>
          <p:cNvSpPr/>
          <p:nvPr/>
        </p:nvSpPr>
        <p:spPr>
          <a:xfrm rot="13149370">
            <a:off x="3029983" y="1238358"/>
            <a:ext cx="3176915" cy="3028231"/>
          </a:xfrm>
          <a:prstGeom prst="blockArc">
            <a:avLst>
              <a:gd name="adj1" fmla="val 17841781"/>
              <a:gd name="adj2" fmla="val 18965318"/>
              <a:gd name="adj3" fmla="val 24424"/>
            </a:avLst>
          </a:prstGeom>
          <a:solidFill>
            <a:srgbClr val="C2DEEA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7" name="Arco a tutto sesto 16"/>
          <p:cNvSpPr/>
          <p:nvPr/>
        </p:nvSpPr>
        <p:spPr>
          <a:xfrm rot="14836711">
            <a:off x="3095619" y="1158302"/>
            <a:ext cx="3040622" cy="3176915"/>
          </a:xfrm>
          <a:prstGeom prst="blockArc">
            <a:avLst>
              <a:gd name="adj1" fmla="val 20328612"/>
              <a:gd name="adj2" fmla="val 21484753"/>
              <a:gd name="adj3" fmla="val 24631"/>
            </a:avLst>
          </a:prstGeom>
          <a:solidFill>
            <a:schemeClr val="accent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0" name="Arco a tutto sesto 19"/>
          <p:cNvSpPr/>
          <p:nvPr/>
        </p:nvSpPr>
        <p:spPr>
          <a:xfrm rot="11210593">
            <a:off x="3029984" y="1227020"/>
            <a:ext cx="3176915" cy="3028231"/>
          </a:xfrm>
          <a:prstGeom prst="blockArc">
            <a:avLst>
              <a:gd name="adj1" fmla="val 17000123"/>
              <a:gd name="adj2" fmla="val 19678376"/>
              <a:gd name="adj3" fmla="val 24290"/>
            </a:avLst>
          </a:prstGeom>
          <a:solidFill>
            <a:srgbClr val="7396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1" name="Arco a tutto sesto 20"/>
          <p:cNvSpPr/>
          <p:nvPr/>
        </p:nvSpPr>
        <p:spPr>
          <a:xfrm rot="5736617">
            <a:off x="3104327" y="1152677"/>
            <a:ext cx="3028231" cy="3176915"/>
          </a:xfrm>
          <a:prstGeom prst="blockArc">
            <a:avLst>
              <a:gd name="adj1" fmla="val 10596886"/>
              <a:gd name="adj2" fmla="val 20071877"/>
              <a:gd name="adj3" fmla="val 24304"/>
            </a:avLst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2" name="Arco a tutto sesto 21"/>
          <p:cNvSpPr/>
          <p:nvPr/>
        </p:nvSpPr>
        <p:spPr>
          <a:xfrm rot="16494064">
            <a:off x="3094563" y="1154252"/>
            <a:ext cx="3028231" cy="3176915"/>
          </a:xfrm>
          <a:prstGeom prst="blockArc">
            <a:avLst>
              <a:gd name="adj1" fmla="val 19878755"/>
              <a:gd name="adj2" fmla="val 21428452"/>
              <a:gd name="adj3" fmla="val 24657"/>
            </a:avLst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Arco a tutto sesto 22"/>
          <p:cNvSpPr/>
          <p:nvPr/>
        </p:nvSpPr>
        <p:spPr>
          <a:xfrm rot="11249960">
            <a:off x="3020221" y="1224985"/>
            <a:ext cx="3176915" cy="3028231"/>
          </a:xfrm>
          <a:prstGeom prst="blockArc">
            <a:avLst>
              <a:gd name="adj1" fmla="val 14606601"/>
              <a:gd name="adj2" fmla="val 16933524"/>
              <a:gd name="adj3" fmla="val 24331"/>
            </a:avLst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4139713" y="2547231"/>
            <a:ext cx="1058388" cy="373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latin typeface="Century Gothic" panose="020B0502020202020204" pitchFamily="34" charset="0"/>
              </a:rPr>
              <a:t>720 pz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6425919" y="2542887"/>
            <a:ext cx="2255657" cy="316425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Coagulopatie</a:t>
            </a:r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1600" b="1" dirty="0">
                <a:solidFill>
                  <a:schemeClr val="accent5"/>
                </a:solidFill>
                <a:latin typeface="Century Gothic" panose="020B0502020202020204" pitchFamily="34" charset="0"/>
              </a:rPr>
              <a:t>44,9%</a:t>
            </a:r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5488512" y="2468009"/>
            <a:ext cx="614885" cy="3451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323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411099" y="2007834"/>
            <a:ext cx="2336852" cy="316425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Alterazione GB </a:t>
            </a:r>
            <a:r>
              <a:rPr lang="it-IT" sz="1600" b="1" dirty="0">
                <a:solidFill>
                  <a:schemeClr val="accent5"/>
                </a:solidFill>
                <a:latin typeface="Century Gothic" panose="020B0502020202020204" pitchFamily="34" charset="0"/>
              </a:rPr>
              <a:t>13,8%</a:t>
            </a:r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3255174" y="2151664"/>
            <a:ext cx="470280" cy="3451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99</a:t>
            </a:r>
            <a:endParaRPr lang="it-IT" sz="1600" dirty="0">
              <a:solidFill>
                <a:schemeClr val="bg1"/>
              </a:solidFill>
            </a:endParaRPr>
          </a:p>
        </p:txBody>
      </p:sp>
      <p:cxnSp>
        <p:nvCxnSpPr>
          <p:cNvPr id="31" name="Connettore 2 30"/>
          <p:cNvCxnSpPr/>
          <p:nvPr/>
        </p:nvCxnSpPr>
        <p:spPr>
          <a:xfrm flipH="1">
            <a:off x="6047584" y="2694976"/>
            <a:ext cx="368571" cy="73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765179" y="2166046"/>
            <a:ext cx="483356" cy="1287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tangolo 32"/>
          <p:cNvSpPr/>
          <p:nvPr/>
        </p:nvSpPr>
        <p:spPr>
          <a:xfrm>
            <a:off x="1463570" y="4234885"/>
            <a:ext cx="1592892" cy="316425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Anemie </a:t>
            </a:r>
            <a:r>
              <a:rPr lang="it-IT" sz="1600" b="1" dirty="0">
                <a:solidFill>
                  <a:schemeClr val="accent5"/>
                </a:solidFill>
                <a:latin typeface="Century Gothic" panose="020B0502020202020204" pitchFamily="34" charset="0"/>
              </a:rPr>
              <a:t>12,1%</a:t>
            </a:r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34" name="Connettore 2 33"/>
          <p:cNvCxnSpPr/>
          <p:nvPr/>
        </p:nvCxnSpPr>
        <p:spPr>
          <a:xfrm flipV="1">
            <a:off x="3032796" y="3739147"/>
            <a:ext cx="588268" cy="4895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3572447" y="3438889"/>
            <a:ext cx="470280" cy="3451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87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5466630" y="4261255"/>
            <a:ext cx="2134957" cy="31444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Piastrinopenie</a:t>
            </a:r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r>
              <a:rPr lang="it-IT" sz="1600" b="1" dirty="0">
                <a:solidFill>
                  <a:schemeClr val="accent5"/>
                </a:solidFill>
                <a:latin typeface="Century Gothic" panose="020B0502020202020204" pitchFamily="34" charset="0"/>
              </a:rPr>
              <a:t>9,9%</a:t>
            </a:r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37" name="Connettore 2 36"/>
          <p:cNvCxnSpPr/>
          <p:nvPr/>
        </p:nvCxnSpPr>
        <p:spPr>
          <a:xfrm flipH="1" flipV="1">
            <a:off x="4767583" y="3986602"/>
            <a:ext cx="699047" cy="4445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/>
          <p:cNvSpPr/>
          <p:nvPr/>
        </p:nvSpPr>
        <p:spPr>
          <a:xfrm>
            <a:off x="4425838" y="3621983"/>
            <a:ext cx="470280" cy="3451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67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951196" y="3143245"/>
            <a:ext cx="1471579" cy="316425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Varie </a:t>
            </a:r>
            <a:r>
              <a:rPr lang="it-IT" sz="1600" b="1" dirty="0">
                <a:solidFill>
                  <a:schemeClr val="accent5"/>
                </a:solidFill>
                <a:latin typeface="Century Gothic" panose="020B0502020202020204" pitchFamily="34" charset="0"/>
              </a:rPr>
              <a:t>6,4% </a:t>
            </a:r>
          </a:p>
        </p:txBody>
      </p:sp>
      <p:cxnSp>
        <p:nvCxnSpPr>
          <p:cNvPr id="40" name="Connettore 2 39"/>
          <p:cNvCxnSpPr/>
          <p:nvPr/>
        </p:nvCxnSpPr>
        <p:spPr>
          <a:xfrm flipV="1">
            <a:off x="2446817" y="3113692"/>
            <a:ext cx="641135" cy="1877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tangolo 40"/>
          <p:cNvSpPr/>
          <p:nvPr/>
        </p:nvSpPr>
        <p:spPr>
          <a:xfrm>
            <a:off x="3197404" y="2866839"/>
            <a:ext cx="470280" cy="3451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46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4356754" y="684078"/>
            <a:ext cx="2465544" cy="33855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Mieloproliferative  </a:t>
            </a:r>
            <a:r>
              <a:rPr lang="it-IT" sz="1600" b="1" dirty="0">
                <a:solidFill>
                  <a:schemeClr val="accent5"/>
                </a:solidFill>
                <a:latin typeface="Century Gothic" panose="020B0502020202020204" pitchFamily="34" charset="0"/>
              </a:rPr>
              <a:t>6,0% </a:t>
            </a:r>
          </a:p>
        </p:txBody>
      </p:sp>
      <p:cxnSp>
        <p:nvCxnSpPr>
          <p:cNvPr id="43" name="Connettore 2 42"/>
          <p:cNvCxnSpPr/>
          <p:nvPr/>
        </p:nvCxnSpPr>
        <p:spPr>
          <a:xfrm>
            <a:off x="4361902" y="1012587"/>
            <a:ext cx="0" cy="3940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tangolo 43"/>
          <p:cNvSpPr/>
          <p:nvPr/>
        </p:nvSpPr>
        <p:spPr>
          <a:xfrm>
            <a:off x="4190698" y="1459165"/>
            <a:ext cx="470280" cy="3451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43</a:t>
            </a:r>
          </a:p>
        </p:txBody>
      </p:sp>
      <p:sp>
        <p:nvSpPr>
          <p:cNvPr id="45" name="Rettangolo 44"/>
          <p:cNvSpPr/>
          <p:nvPr/>
        </p:nvSpPr>
        <p:spPr>
          <a:xfrm>
            <a:off x="1134197" y="601571"/>
            <a:ext cx="2210744" cy="316425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Sosp</a:t>
            </a:r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. Linfoma </a:t>
            </a:r>
            <a:r>
              <a:rPr lang="it-IT" sz="1600" b="1" dirty="0">
                <a:solidFill>
                  <a:schemeClr val="accent5"/>
                </a:solidFill>
                <a:latin typeface="Century Gothic" panose="020B0502020202020204" pitchFamily="34" charset="0"/>
              </a:rPr>
              <a:t>13,8%</a:t>
            </a:r>
            <a:r>
              <a:rPr lang="it-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46" name="Rettangolo 45"/>
          <p:cNvSpPr/>
          <p:nvPr/>
        </p:nvSpPr>
        <p:spPr>
          <a:xfrm>
            <a:off x="3653524" y="1558235"/>
            <a:ext cx="470280" cy="3451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38</a:t>
            </a:r>
            <a:endParaRPr lang="it-IT" sz="1600" dirty="0">
              <a:solidFill>
                <a:schemeClr val="bg1"/>
              </a:solidFill>
            </a:endParaRPr>
          </a:p>
        </p:txBody>
      </p:sp>
      <p:cxnSp>
        <p:nvCxnSpPr>
          <p:cNvPr id="47" name="Connettore 2 46"/>
          <p:cNvCxnSpPr/>
          <p:nvPr/>
        </p:nvCxnSpPr>
        <p:spPr>
          <a:xfrm>
            <a:off x="3337337" y="910265"/>
            <a:ext cx="460507" cy="6805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1552628" y="132348"/>
            <a:ext cx="6716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Accessi U.O. per prime visite ematologiche</a:t>
            </a:r>
          </a:p>
        </p:txBody>
      </p:sp>
    </p:spTree>
    <p:extLst>
      <p:ext uri="{BB962C8B-B14F-4D97-AF65-F5344CB8AC3E}">
        <p14:creationId xmlns:p14="http://schemas.microsoft.com/office/powerpoint/2010/main" val="400601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7"/>
          <a:stretch/>
        </p:blipFill>
        <p:spPr>
          <a:xfrm>
            <a:off x="8280763" y="16493"/>
            <a:ext cx="720000" cy="104237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4"/>
          <a:srcRect l="-500" t="-9487" r="9663" b="9487"/>
          <a:stretch/>
        </p:blipFill>
        <p:spPr>
          <a:xfrm>
            <a:off x="1820661" y="57396"/>
            <a:ext cx="4848071" cy="4593273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 rotWithShape="1">
          <a:blip r:embed="rId5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020" t="17468" b="21317"/>
          <a:stretch/>
        </p:blipFill>
        <p:spPr>
          <a:xfrm>
            <a:off x="0" y="86710"/>
            <a:ext cx="2926679" cy="5068614"/>
          </a:xfrm>
          <a:prstGeom prst="rect">
            <a:avLst/>
          </a:prstGeom>
        </p:spPr>
      </p:pic>
      <p:sp>
        <p:nvSpPr>
          <p:cNvPr id="25" name="Rettangolo 24"/>
          <p:cNvSpPr/>
          <p:nvPr/>
        </p:nvSpPr>
        <p:spPr>
          <a:xfrm>
            <a:off x="1221852" y="3285782"/>
            <a:ext cx="1667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/>
              <a:t>Trombofilia</a:t>
            </a:r>
            <a:endParaRPr lang="it-IT" b="1" dirty="0"/>
          </a:p>
        </p:txBody>
      </p:sp>
      <p:sp>
        <p:nvSpPr>
          <p:cNvPr id="26" name="Rettangolo 25"/>
          <p:cNvSpPr/>
          <p:nvPr/>
        </p:nvSpPr>
        <p:spPr>
          <a:xfrm>
            <a:off x="905952" y="1894795"/>
            <a:ext cx="2047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/>
              <a:t>Couagulopatia</a:t>
            </a:r>
            <a:endParaRPr lang="it-IT" b="1" dirty="0"/>
          </a:p>
        </p:txBody>
      </p:sp>
      <p:sp>
        <p:nvSpPr>
          <p:cNvPr id="27" name="Rettangolo 26"/>
          <p:cNvSpPr/>
          <p:nvPr/>
        </p:nvSpPr>
        <p:spPr>
          <a:xfrm>
            <a:off x="795255" y="886866"/>
            <a:ext cx="2464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D-Dimero elevato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2564826" y="445575"/>
            <a:ext cx="1394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Trombosi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6064311" y="3758277"/>
            <a:ext cx="3079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Lupus Anticoagulante 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4378863" y="451937"/>
            <a:ext cx="1438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Petecchie</a:t>
            </a:r>
          </a:p>
        </p:txBody>
      </p:sp>
      <p:sp>
        <p:nvSpPr>
          <p:cNvPr id="31" name="Rettangolo 30"/>
          <p:cNvSpPr/>
          <p:nvPr/>
        </p:nvSpPr>
        <p:spPr>
          <a:xfrm>
            <a:off x="2088662" y="4280834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Edemi</a:t>
            </a:r>
          </a:p>
        </p:txBody>
      </p:sp>
      <p:sp>
        <p:nvSpPr>
          <p:cNvPr id="32" name="Rettangolo 31"/>
          <p:cNvSpPr/>
          <p:nvPr/>
        </p:nvSpPr>
        <p:spPr>
          <a:xfrm>
            <a:off x="6306364" y="2866714"/>
            <a:ext cx="2775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Ematomi, Ecchimosi</a:t>
            </a:r>
          </a:p>
        </p:txBody>
      </p:sp>
      <p:sp>
        <p:nvSpPr>
          <p:cNvPr id="33" name="Rettangolo 32"/>
          <p:cNvSpPr/>
          <p:nvPr/>
        </p:nvSpPr>
        <p:spPr>
          <a:xfrm>
            <a:off x="6048893" y="1012103"/>
            <a:ext cx="1933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/>
              <a:t>Poliabortività</a:t>
            </a:r>
            <a:endParaRPr lang="it-IT" b="1" dirty="0"/>
          </a:p>
        </p:txBody>
      </p:sp>
      <p:sp>
        <p:nvSpPr>
          <p:cNvPr id="34" name="Rettangolo 33"/>
          <p:cNvSpPr/>
          <p:nvPr/>
        </p:nvSpPr>
        <p:spPr>
          <a:xfrm>
            <a:off x="5953337" y="1903666"/>
            <a:ext cx="3042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Allungamento PT/PTT</a:t>
            </a:r>
          </a:p>
        </p:txBody>
      </p:sp>
      <p:sp>
        <p:nvSpPr>
          <p:cNvPr id="35" name="Rettangolo 34"/>
          <p:cNvSpPr/>
          <p:nvPr/>
        </p:nvSpPr>
        <p:spPr>
          <a:xfrm>
            <a:off x="5175153" y="4292573"/>
            <a:ext cx="2010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Tromboflebite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2989871" y="4599676"/>
            <a:ext cx="2593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Tromboembolismo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3212190" y="2110888"/>
            <a:ext cx="23333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Alterazione della </a:t>
            </a:r>
            <a:r>
              <a:rPr lang="it-IT" sz="2000" b="1" dirty="0" err="1"/>
              <a:t>couagulazione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480103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0" y="16493"/>
            <a:ext cx="9000763" cy="5138831"/>
            <a:chOff x="0" y="16493"/>
            <a:chExt cx="9000763" cy="5138831"/>
          </a:xfrm>
        </p:grpSpPr>
        <p:pic>
          <p:nvPicPr>
            <p:cNvPr id="6" name="Immagine 5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20" t="17468" b="21317"/>
            <a:stretch/>
          </p:blipFill>
          <p:spPr>
            <a:xfrm>
              <a:off x="0" y="86710"/>
              <a:ext cx="2926679" cy="5068614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"/>
            <a:stretch/>
          </p:blipFill>
          <p:spPr>
            <a:xfrm>
              <a:off x="8280763" y="16493"/>
              <a:ext cx="720000" cy="1042370"/>
            </a:xfrm>
            <a:prstGeom prst="rect">
              <a:avLst/>
            </a:prstGeom>
          </p:spPr>
        </p:pic>
      </p:grpSp>
      <p:sp>
        <p:nvSpPr>
          <p:cNvPr id="3" name="Sottotitolo 2">
            <a:extLst>
              <a:ext uri="{FF2B5EF4-FFF2-40B4-BE49-F238E27FC236}">
                <a16:creationId xmlns:a16="http://schemas.microsoft.com/office/drawing/2014/main" id="{3B388877-FCF5-9192-B20A-34B6054BC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245088"/>
            <a:ext cx="7945582" cy="363790"/>
          </a:xfrm>
        </p:spPr>
        <p:txBody>
          <a:bodyPr>
            <a:noAutofit/>
          </a:bodyPr>
          <a:lstStyle/>
          <a:p>
            <a:r>
              <a:rPr lang="it-IT" sz="1500" b="1" dirty="0"/>
              <a:t>Studi Clinici Deficit Emorragici Congeniti e Acquisiti-Trombocitopenia</a:t>
            </a:r>
          </a:p>
          <a:p>
            <a:endParaRPr lang="it-IT" sz="1500" b="1" dirty="0"/>
          </a:p>
          <a:p>
            <a:endParaRPr lang="it-IT" sz="1500" b="1" dirty="0"/>
          </a:p>
          <a:p>
            <a:endParaRPr lang="it-IT" sz="1500" b="1" dirty="0"/>
          </a:p>
          <a:p>
            <a:endParaRPr lang="it-IT" sz="1500" b="1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BC84B0D8-6834-2380-7282-EB90BB40FD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083" y="815524"/>
            <a:ext cx="7746490" cy="36109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908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/>
          <p:cNvGrpSpPr/>
          <p:nvPr/>
        </p:nvGrpSpPr>
        <p:grpSpPr>
          <a:xfrm>
            <a:off x="0" y="16493"/>
            <a:ext cx="9000763" cy="5138831"/>
            <a:chOff x="0" y="16493"/>
            <a:chExt cx="9000763" cy="5138831"/>
          </a:xfrm>
        </p:grpSpPr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20" t="17468" b="21317"/>
            <a:stretch/>
          </p:blipFill>
          <p:spPr>
            <a:xfrm>
              <a:off x="0" y="86710"/>
              <a:ext cx="2926679" cy="5068614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"/>
            <a:stretch/>
          </p:blipFill>
          <p:spPr>
            <a:xfrm>
              <a:off x="8280763" y="16493"/>
              <a:ext cx="720000" cy="1042370"/>
            </a:xfrm>
            <a:prstGeom prst="rect">
              <a:avLst/>
            </a:prstGeom>
          </p:spPr>
        </p:pic>
      </p:grpSp>
      <p:sp>
        <p:nvSpPr>
          <p:cNvPr id="5" name="Titolo 4">
            <a:extLst>
              <a:ext uri="{FF2B5EF4-FFF2-40B4-BE49-F238E27FC236}">
                <a16:creationId xmlns:a16="http://schemas.microsoft.com/office/drawing/2014/main" id="{7B36BB02-0CAE-5F9A-BCA8-AC89229D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429" y="296477"/>
            <a:ext cx="7886700" cy="994172"/>
          </a:xfrm>
        </p:spPr>
        <p:txBody>
          <a:bodyPr>
            <a:normAutofit/>
          </a:bodyPr>
          <a:lstStyle/>
          <a:p>
            <a:pPr algn="ctr">
              <a:spcBef>
                <a:spcPts val="750"/>
              </a:spcBef>
              <a:defRPr/>
            </a:pPr>
            <a:r>
              <a:rPr lang="it-IT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Studi Clinici Deficit Emorragici Congeniti e Acquisiti-Trombocitopenie</a:t>
            </a:r>
            <a:br>
              <a:rPr lang="it-IT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it-IT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it-IT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182D7902-D6FC-9FE3-C0AF-57DF4AB06A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3237" y="839893"/>
            <a:ext cx="7814331" cy="354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93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o 9"/>
          <p:cNvGrpSpPr/>
          <p:nvPr/>
        </p:nvGrpSpPr>
        <p:grpSpPr>
          <a:xfrm>
            <a:off x="0" y="16493"/>
            <a:ext cx="9000763" cy="5138831"/>
            <a:chOff x="0" y="16493"/>
            <a:chExt cx="9000763" cy="5138831"/>
          </a:xfrm>
        </p:grpSpPr>
        <p:pic>
          <p:nvPicPr>
            <p:cNvPr id="11" name="Immagine 10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20" t="17468" b="21317"/>
            <a:stretch/>
          </p:blipFill>
          <p:spPr>
            <a:xfrm>
              <a:off x="0" y="86710"/>
              <a:ext cx="2926679" cy="5068614"/>
            </a:xfrm>
            <a:prstGeom prst="rect">
              <a:avLst/>
            </a:prstGeom>
          </p:spPr>
        </p:pic>
        <p:pic>
          <p:nvPicPr>
            <p:cNvPr id="12" name="Immagin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"/>
            <a:stretch/>
          </p:blipFill>
          <p:spPr>
            <a:xfrm>
              <a:off x="8280763" y="16493"/>
              <a:ext cx="720000" cy="1042370"/>
            </a:xfrm>
            <a:prstGeom prst="rect">
              <a:avLst/>
            </a:prstGeom>
          </p:spPr>
        </p:pic>
      </p:grpSp>
      <p:sp>
        <p:nvSpPr>
          <p:cNvPr id="5" name="Titolo 4">
            <a:extLst>
              <a:ext uri="{FF2B5EF4-FFF2-40B4-BE49-F238E27FC236}">
                <a16:creationId xmlns:a16="http://schemas.microsoft.com/office/drawing/2014/main" id="{1E310A80-E6D2-A268-B922-DB5681628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00" y="212643"/>
            <a:ext cx="7886700" cy="994172"/>
          </a:xfrm>
        </p:spPr>
        <p:txBody>
          <a:bodyPr/>
          <a:lstStyle/>
          <a:p>
            <a:pPr algn="ctr">
              <a:spcBef>
                <a:spcPts val="750"/>
              </a:spcBef>
              <a:defRPr/>
            </a:pPr>
            <a:r>
              <a:rPr lang="it-IT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Studi Clinici Patologie Trombotico-emorragiche</a:t>
            </a:r>
            <a:br>
              <a:rPr lang="it-IT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it-IT" sz="2800" dirty="0"/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AE679CCE-E021-454A-08E9-EBAC1D30F157}"/>
              </a:ext>
            </a:extLst>
          </p:cNvPr>
          <p:cNvGrpSpPr/>
          <p:nvPr/>
        </p:nvGrpSpPr>
        <p:grpSpPr>
          <a:xfrm>
            <a:off x="692087" y="965356"/>
            <a:ext cx="7948676" cy="3757494"/>
            <a:chOff x="838200" y="1754649"/>
            <a:chExt cx="10764982" cy="3956335"/>
          </a:xfrm>
        </p:grpSpPr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A2581A04-DA11-B012-E92C-32AC1081B8F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31602" y="1754649"/>
              <a:ext cx="10389635" cy="2129715"/>
            </a:xfrm>
            <a:prstGeom prst="rect">
              <a:avLst/>
            </a:prstGeom>
          </p:spPr>
        </p:pic>
        <p:sp>
          <p:nvSpPr>
            <p:cNvPr id="8" name="Titolo 1">
              <a:extLst>
                <a:ext uri="{FF2B5EF4-FFF2-40B4-BE49-F238E27FC236}">
                  <a16:creationId xmlns:a16="http://schemas.microsoft.com/office/drawing/2014/main" id="{DE303484-1B72-C931-5E1A-0135B289DBAB}"/>
                </a:ext>
              </a:extLst>
            </p:cNvPr>
            <p:cNvSpPr txBox="1">
              <a:spLocks/>
            </p:cNvSpPr>
            <p:nvPr/>
          </p:nvSpPr>
          <p:spPr>
            <a:xfrm>
              <a:off x="838200" y="4191402"/>
              <a:ext cx="10764982" cy="1519582"/>
            </a:xfrm>
            <a:prstGeom prst="rect">
              <a:avLst/>
            </a:prstGeom>
          </p:spPr>
          <p:txBody>
            <a:bodyPr vert="horz" lIns="68580" tIns="34290" rIns="68580" bIns="3429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257175" indent="-257175" defTabSz="685800">
                <a:buFontTx/>
                <a:buChar char="-"/>
              </a:pPr>
              <a:r>
                <a:rPr lang="it-IT" sz="1500" dirty="0">
                  <a:solidFill>
                    <a:prstClr val="black"/>
                  </a:solidFill>
                  <a:latin typeface="Calibri" panose="020F0502020204030204"/>
                </a:rPr>
                <a:t>Membro del Panel di esperti per la stesura delle Linee guida SIE relative alla gestione del paziente adulto affetto da Trombocitopenia immune </a:t>
              </a:r>
              <a:r>
                <a:rPr lang="it-IT" sz="1500" dirty="0">
                  <a:solidFill>
                    <a:prstClr val="black"/>
                  </a:solidFill>
                  <a:latin typeface="Calibri" panose="020F0502020204030204"/>
                  <a:hlinkClick r:id="rId7"/>
                </a:rPr>
                <a:t>https://www.siematologia.it/linee-guida-sie.html  </a:t>
              </a:r>
              <a:endParaRPr lang="it-IT" sz="1500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marL="257175" indent="-257175" defTabSz="685800">
                <a:buFontTx/>
                <a:buChar char="-"/>
              </a:pPr>
              <a:endParaRPr lang="it-IT" sz="1500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marL="257175" indent="-257175" defTabSz="685800">
                <a:buFontTx/>
                <a:buChar char="-"/>
              </a:pPr>
              <a:r>
                <a:rPr lang="it-IT" sz="1500" dirty="0">
                  <a:solidFill>
                    <a:prstClr val="black"/>
                  </a:solidFill>
                  <a:latin typeface="Calibri" panose="020F0502020204030204"/>
                </a:rPr>
                <a:t>Coordinatore del Panel di esperti per la stesura delle Linee guida SIE del Tromboembolismo venoso nelle neoplasie Ematologiche(Linfomi, Mieloma Multiplo, Leucemie Acute)</a:t>
              </a:r>
              <a:r>
                <a:rPr lang="it-IT" sz="1500" dirty="0">
                  <a:solidFill>
                    <a:prstClr val="black"/>
                  </a:solidFill>
                  <a:latin typeface="Calibri" panose="020F0502020204030204"/>
                  <a:hlinkClick r:id="rId7"/>
                </a:rPr>
                <a:t> https://www.siematologia.it/linee-guida-sie.html </a:t>
              </a:r>
              <a:r>
                <a:rPr lang="it-IT" sz="1500" dirty="0">
                  <a:solidFill>
                    <a:prstClr val="black"/>
                  </a:solidFill>
                  <a:latin typeface="Calibri" panose="020F0502020204030204"/>
                </a:rPr>
                <a:t>.</a:t>
              </a:r>
            </a:p>
            <a:p>
              <a:pPr marL="257175" indent="-257175" defTabSz="685800">
                <a:buFontTx/>
                <a:buChar char="-"/>
              </a:pPr>
              <a:endParaRPr lang="it-IT" sz="1500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marL="257175" indent="-257175" defTabSz="685800">
                <a:buFontTx/>
                <a:buChar char="-"/>
              </a:pPr>
              <a:endParaRPr lang="it-IT" sz="15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7639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/>
          <p:cNvGrpSpPr/>
          <p:nvPr/>
        </p:nvGrpSpPr>
        <p:grpSpPr>
          <a:xfrm>
            <a:off x="0" y="16493"/>
            <a:ext cx="9000763" cy="5138831"/>
            <a:chOff x="0" y="16493"/>
            <a:chExt cx="9000763" cy="5138831"/>
          </a:xfrm>
        </p:grpSpPr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20" t="17468" b="21317"/>
            <a:stretch/>
          </p:blipFill>
          <p:spPr>
            <a:xfrm>
              <a:off x="0" y="86710"/>
              <a:ext cx="2926679" cy="5068614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"/>
            <a:stretch/>
          </p:blipFill>
          <p:spPr>
            <a:xfrm>
              <a:off x="8280763" y="16493"/>
              <a:ext cx="720000" cy="1042370"/>
            </a:xfrm>
            <a:prstGeom prst="rect">
              <a:avLst/>
            </a:prstGeom>
          </p:spPr>
        </p:pic>
      </p:grpSp>
      <p:sp>
        <p:nvSpPr>
          <p:cNvPr id="4101" name="CasellaDiTesto 1"/>
          <p:cNvSpPr txBox="1">
            <a:spLocks noChangeArrowheads="1"/>
          </p:cNvSpPr>
          <p:nvPr/>
        </p:nvSpPr>
        <p:spPr bwMode="auto">
          <a:xfrm>
            <a:off x="503237" y="-55696"/>
            <a:ext cx="8331843" cy="52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t-IT" altLang="it-IT" b="1" dirty="0">
              <a:latin typeface="+mn-lt"/>
            </a:endParaRPr>
          </a:p>
          <a:p>
            <a:r>
              <a:rPr lang="it-IT" altLang="it-IT" b="1" dirty="0">
                <a:latin typeface="+mn-lt"/>
              </a:rPr>
              <a:t>Pubblicazioni (1)</a:t>
            </a:r>
          </a:p>
          <a:p>
            <a:endParaRPr lang="it-IT" altLang="it-IT" dirty="0">
              <a:latin typeface="+mn-lt"/>
            </a:endParaRPr>
          </a:p>
          <a:p>
            <a:r>
              <a:rPr lang="it-IT" altLang="it-IT" sz="1000" dirty="0" err="1"/>
              <a:t>Biasoli</a:t>
            </a:r>
            <a:r>
              <a:rPr lang="it-IT" altLang="it-IT" sz="1000" dirty="0"/>
              <a:t> C, Baldacci E, Coppola A, De Cristofaro R, Di </a:t>
            </a:r>
            <a:r>
              <a:rPr lang="it-IT" altLang="it-IT" sz="1000" dirty="0" err="1"/>
              <a:t>Minno</a:t>
            </a:r>
            <a:r>
              <a:rPr lang="it-IT" altLang="it-IT" sz="1000" dirty="0"/>
              <a:t> MND, Lassandro G, Linari S, Mancuso ME, Napolitano M, Pasta G, </a:t>
            </a:r>
            <a:r>
              <a:rPr lang="it-IT" altLang="it-IT" sz="1000" dirty="0" err="1"/>
              <a:t>Rocino</a:t>
            </a:r>
            <a:r>
              <a:rPr lang="it-IT" altLang="it-IT" sz="1000" dirty="0"/>
              <a:t> A; MEMO </a:t>
            </a:r>
            <a:r>
              <a:rPr lang="it-IT" altLang="it-IT" sz="1000" dirty="0" err="1"/>
              <a:t>Study</a:t>
            </a:r>
            <a:r>
              <a:rPr lang="it-IT" altLang="it-IT" sz="1000" dirty="0"/>
              <a:t> Group (</a:t>
            </a:r>
            <a:r>
              <a:rPr lang="it-IT" altLang="it-IT" sz="1000" dirty="0" err="1"/>
              <a:t>Appendix</a:t>
            </a:r>
            <a:r>
              <a:rPr lang="it-IT" altLang="it-IT" sz="1000" dirty="0"/>
              <a:t> I). </a:t>
            </a:r>
            <a:r>
              <a:rPr lang="it-IT" altLang="it-IT" sz="1000" dirty="0" err="1"/>
              <a:t>Promoting</a:t>
            </a:r>
            <a:r>
              <a:rPr lang="it-IT" altLang="it-IT" sz="1000" dirty="0"/>
              <a:t> </a:t>
            </a:r>
            <a:r>
              <a:rPr lang="it-IT" altLang="it-IT" sz="1000" dirty="0" err="1"/>
              <a:t>physical</a:t>
            </a:r>
            <a:r>
              <a:rPr lang="it-IT" altLang="it-IT" sz="1000" dirty="0"/>
              <a:t> </a:t>
            </a:r>
            <a:r>
              <a:rPr lang="it-IT" altLang="it-IT" sz="1000" dirty="0" err="1"/>
              <a:t>activity</a:t>
            </a:r>
            <a:r>
              <a:rPr lang="it-IT" altLang="it-IT" sz="1000" dirty="0"/>
              <a:t> in </a:t>
            </a:r>
            <a:r>
              <a:rPr lang="it-IT" altLang="it-IT" sz="1000" dirty="0" err="1"/>
              <a:t>people</a:t>
            </a:r>
            <a:r>
              <a:rPr lang="it-IT" altLang="it-IT" sz="1000" dirty="0"/>
              <a:t> with </a:t>
            </a:r>
            <a:r>
              <a:rPr lang="it-IT" altLang="it-IT" sz="1000" dirty="0" err="1"/>
              <a:t>haemophilia</a:t>
            </a:r>
            <a:r>
              <a:rPr lang="it-IT" altLang="it-IT" sz="1000" dirty="0"/>
              <a:t>: the MEMO (</a:t>
            </a:r>
            <a:r>
              <a:rPr lang="it-IT" altLang="it-IT" sz="1000" dirty="0" err="1"/>
              <a:t>Movement</a:t>
            </a:r>
            <a:r>
              <a:rPr lang="it-IT" altLang="it-IT" sz="1000" dirty="0"/>
              <a:t> for </a:t>
            </a:r>
            <a:r>
              <a:rPr lang="it-IT" altLang="it-IT" sz="1000" dirty="0" err="1"/>
              <a:t>persons</a:t>
            </a:r>
            <a:r>
              <a:rPr lang="it-IT" altLang="it-IT" sz="1000" dirty="0"/>
              <a:t> with </a:t>
            </a:r>
            <a:r>
              <a:rPr lang="it-IT" altLang="it-IT" sz="1000" dirty="0" err="1"/>
              <a:t>haEMOphilia</a:t>
            </a:r>
            <a:r>
              <a:rPr lang="it-IT" altLang="it-IT" sz="1000" dirty="0"/>
              <a:t>) </a:t>
            </a:r>
            <a:r>
              <a:rPr lang="it-IT" altLang="it-IT" sz="1000" dirty="0" err="1"/>
              <a:t>expert</a:t>
            </a:r>
            <a:r>
              <a:rPr lang="it-IT" altLang="it-IT" sz="1000" dirty="0"/>
              <a:t> </a:t>
            </a:r>
            <a:r>
              <a:rPr lang="it-IT" altLang="it-IT" sz="1000" dirty="0" err="1"/>
              <a:t>consensus</a:t>
            </a:r>
            <a:r>
              <a:rPr lang="it-IT" altLang="it-IT" sz="1000" dirty="0"/>
              <a:t> </a:t>
            </a:r>
            <a:r>
              <a:rPr lang="it-IT" altLang="it-IT" sz="1000" dirty="0" err="1"/>
              <a:t>project</a:t>
            </a:r>
            <a:r>
              <a:rPr lang="it-IT" altLang="it-IT" sz="1000" dirty="0"/>
              <a:t>. Blood </a:t>
            </a:r>
            <a:r>
              <a:rPr lang="it-IT" altLang="it-IT" sz="1000" dirty="0" err="1"/>
              <a:t>Transfus</a:t>
            </a:r>
            <a:r>
              <a:rPr lang="it-IT" altLang="it-IT" sz="1000" dirty="0"/>
              <a:t>. 2022 Jan;20(1):66-77. </a:t>
            </a:r>
            <a:r>
              <a:rPr lang="it-IT" altLang="it-IT" sz="1000" dirty="0" err="1"/>
              <a:t>doi</a:t>
            </a:r>
            <a:r>
              <a:rPr lang="it-IT" altLang="it-IT" sz="1000" dirty="0"/>
              <a:t>: 10.2450/2021.0138-20. </a:t>
            </a:r>
            <a:r>
              <a:rPr lang="it-IT" altLang="it-IT" sz="1000" dirty="0" err="1"/>
              <a:t>Epub</a:t>
            </a:r>
            <a:r>
              <a:rPr lang="it-IT" altLang="it-IT" sz="1000" dirty="0"/>
              <a:t> 2021 </a:t>
            </a:r>
            <a:r>
              <a:rPr lang="it-IT" altLang="it-IT" sz="1000" dirty="0" err="1"/>
              <a:t>Oct</a:t>
            </a:r>
            <a:r>
              <a:rPr lang="it-IT" altLang="it-IT" sz="1000" dirty="0"/>
              <a:t> 15. PMID: 34694222.</a:t>
            </a:r>
          </a:p>
          <a:p>
            <a:endParaRPr lang="it-IT" altLang="it-IT" sz="1000" dirty="0"/>
          </a:p>
          <a:p>
            <a:r>
              <a:rPr lang="it-IT" altLang="it-IT" sz="1000" dirty="0"/>
              <a:t>Di </a:t>
            </a:r>
            <a:r>
              <a:rPr lang="it-IT" altLang="it-IT" sz="1000" dirty="0" err="1"/>
              <a:t>Minno</a:t>
            </a:r>
            <a:r>
              <a:rPr lang="it-IT" altLang="it-IT" sz="1000" dirty="0"/>
              <a:t> MND, Napolitano M, Giuffrida AC, Baldacci E, </a:t>
            </a:r>
            <a:r>
              <a:rPr lang="it-IT" altLang="it-IT" sz="1000" dirty="0" err="1"/>
              <a:t>Carulli</a:t>
            </a:r>
            <a:r>
              <a:rPr lang="it-IT" altLang="it-IT" sz="1000" dirty="0"/>
              <a:t> C, </a:t>
            </a:r>
            <a:r>
              <a:rPr lang="it-IT" altLang="it-IT" sz="1000" dirty="0" err="1"/>
              <a:t>Boccalandro</a:t>
            </a:r>
            <a:r>
              <a:rPr lang="it-IT" altLang="it-IT" sz="1000" dirty="0"/>
              <a:t> E, Bruno C, </a:t>
            </a:r>
            <a:r>
              <a:rPr lang="it-IT" altLang="it-IT" sz="1000" dirty="0" err="1"/>
              <a:t>Forneris</a:t>
            </a:r>
            <a:r>
              <a:rPr lang="it-IT" altLang="it-IT" sz="1000" dirty="0"/>
              <a:t> E, Ricca I, Passeri W, Martinelli M, Rivolta GF, Solimeno LP, </a:t>
            </a:r>
            <a:r>
              <a:rPr lang="it-IT" altLang="it-IT" sz="1000" dirty="0" err="1"/>
              <a:t>Martinoli</a:t>
            </a:r>
            <a:r>
              <a:rPr lang="it-IT" altLang="it-IT" sz="1000" dirty="0"/>
              <a:t> C, </a:t>
            </a:r>
            <a:r>
              <a:rPr lang="it-IT" altLang="it-IT" sz="1000" dirty="0" err="1"/>
              <a:t>Rocino</a:t>
            </a:r>
            <a:r>
              <a:rPr lang="it-IT" altLang="it-IT" sz="1000" dirty="0"/>
              <a:t> A, Pasta G; </a:t>
            </a:r>
            <a:r>
              <a:rPr lang="it-IT" altLang="it-IT" sz="1000" dirty="0" err="1"/>
              <a:t>Italian</a:t>
            </a:r>
            <a:r>
              <a:rPr lang="it-IT" altLang="it-IT" sz="1000" dirty="0"/>
              <a:t> </a:t>
            </a:r>
            <a:r>
              <a:rPr lang="it-IT" altLang="it-IT" sz="1000" dirty="0" err="1"/>
              <a:t>Association</a:t>
            </a:r>
            <a:r>
              <a:rPr lang="it-IT" altLang="it-IT" sz="1000" dirty="0"/>
              <a:t> of </a:t>
            </a:r>
            <a:r>
              <a:rPr lang="it-IT" altLang="it-IT" sz="1000" dirty="0" err="1"/>
              <a:t>Haemophilia</a:t>
            </a:r>
            <a:r>
              <a:rPr lang="it-IT" altLang="it-IT" sz="1000" dirty="0"/>
              <a:t> Centres </a:t>
            </a:r>
            <a:r>
              <a:rPr lang="it-IT" altLang="it-IT" sz="1000" dirty="0" err="1"/>
              <a:t>Musculoskeletal</a:t>
            </a:r>
            <a:r>
              <a:rPr lang="it-IT" altLang="it-IT" sz="1000" dirty="0"/>
              <a:t> </a:t>
            </a:r>
            <a:r>
              <a:rPr lang="it-IT" altLang="it-IT" sz="1000" dirty="0" err="1"/>
              <a:t>Working</a:t>
            </a:r>
            <a:r>
              <a:rPr lang="it-IT" altLang="it-IT" sz="1000" dirty="0"/>
              <a:t> Group. </a:t>
            </a:r>
            <a:r>
              <a:rPr lang="it-IT" altLang="it-IT" sz="1000" dirty="0" err="1"/>
              <a:t>Diagnosis</a:t>
            </a:r>
            <a:r>
              <a:rPr lang="it-IT" altLang="it-IT" sz="1000" dirty="0"/>
              <a:t> and treatment of </a:t>
            </a:r>
            <a:r>
              <a:rPr lang="it-IT" altLang="it-IT" sz="1000" dirty="0" err="1"/>
              <a:t>chronic</a:t>
            </a:r>
            <a:r>
              <a:rPr lang="it-IT" altLang="it-IT" sz="1000" dirty="0"/>
              <a:t> </a:t>
            </a:r>
            <a:r>
              <a:rPr lang="it-IT" altLang="it-IT" sz="1000" dirty="0" err="1"/>
              <a:t>synovitis</a:t>
            </a:r>
            <a:r>
              <a:rPr lang="it-IT" altLang="it-IT" sz="1000" dirty="0"/>
              <a:t> in </a:t>
            </a:r>
            <a:r>
              <a:rPr lang="it-IT" altLang="it-IT" sz="1000" dirty="0" err="1"/>
              <a:t>patients</a:t>
            </a:r>
            <a:r>
              <a:rPr lang="it-IT" altLang="it-IT" sz="1000" dirty="0"/>
              <a:t> with </a:t>
            </a:r>
            <a:r>
              <a:rPr lang="it-IT" altLang="it-IT" sz="1000" dirty="0" err="1"/>
              <a:t>haemophilia</a:t>
            </a:r>
            <a:r>
              <a:rPr lang="it-IT" altLang="it-IT" sz="1000" dirty="0"/>
              <a:t>: </a:t>
            </a:r>
            <a:r>
              <a:rPr lang="it-IT" altLang="it-IT" sz="1000" dirty="0" err="1"/>
              <a:t>consensus</a:t>
            </a:r>
            <a:r>
              <a:rPr lang="it-IT" altLang="it-IT" sz="1000" dirty="0"/>
              <a:t> </a:t>
            </a:r>
            <a:r>
              <a:rPr lang="it-IT" altLang="it-IT" sz="1000" dirty="0" err="1"/>
              <a:t>statements</a:t>
            </a:r>
            <a:r>
              <a:rPr lang="it-IT" altLang="it-IT" sz="1000" dirty="0"/>
              <a:t> from the </a:t>
            </a:r>
            <a:r>
              <a:rPr lang="it-IT" altLang="it-IT" sz="1000" dirty="0" err="1"/>
              <a:t>Italian</a:t>
            </a:r>
            <a:r>
              <a:rPr lang="it-IT" altLang="it-IT" sz="1000" dirty="0"/>
              <a:t> </a:t>
            </a:r>
            <a:r>
              <a:rPr lang="it-IT" altLang="it-IT" sz="1000" dirty="0" err="1"/>
              <a:t>Association</a:t>
            </a:r>
            <a:r>
              <a:rPr lang="it-IT" altLang="it-IT" sz="1000" dirty="0"/>
              <a:t> of </a:t>
            </a:r>
            <a:r>
              <a:rPr lang="it-IT" altLang="it-IT" sz="1000" dirty="0" err="1"/>
              <a:t>Haemophilia</a:t>
            </a:r>
            <a:r>
              <a:rPr lang="it-IT" altLang="it-IT" sz="1000" dirty="0"/>
              <a:t> Centres. Br J </a:t>
            </a:r>
            <a:r>
              <a:rPr lang="it-IT" altLang="it-IT" sz="1000" dirty="0" err="1"/>
              <a:t>Haematol</a:t>
            </a:r>
            <a:r>
              <a:rPr lang="it-IT" altLang="it-IT" sz="1000" dirty="0"/>
              <a:t>. 2021 </a:t>
            </a:r>
            <a:r>
              <a:rPr lang="it-IT" altLang="it-IT" sz="1000" dirty="0" err="1"/>
              <a:t>Dec</a:t>
            </a:r>
            <a:r>
              <a:rPr lang="it-IT" altLang="it-IT" sz="1000" dirty="0"/>
              <a:t> 19. </a:t>
            </a:r>
            <a:r>
              <a:rPr lang="it-IT" altLang="it-IT" sz="1000" dirty="0" err="1"/>
              <a:t>doi</a:t>
            </a:r>
            <a:r>
              <a:rPr lang="it-IT" altLang="it-IT" sz="1000" dirty="0"/>
              <a:t>: 10.1111/bjh.17919. </a:t>
            </a:r>
            <a:r>
              <a:rPr lang="it-IT" altLang="it-IT" sz="1000" dirty="0" err="1"/>
              <a:t>Epub</a:t>
            </a:r>
            <a:r>
              <a:rPr lang="it-IT" altLang="it-IT" sz="1000" dirty="0"/>
              <a:t> </a:t>
            </a:r>
            <a:r>
              <a:rPr lang="it-IT" altLang="it-IT" sz="1000" dirty="0" err="1"/>
              <a:t>ahead</a:t>
            </a:r>
            <a:r>
              <a:rPr lang="it-IT" altLang="it-IT" sz="1000" dirty="0"/>
              <a:t> of </a:t>
            </a:r>
            <a:r>
              <a:rPr lang="it-IT" altLang="it-IT" sz="1000" dirty="0" err="1"/>
              <a:t>print</a:t>
            </a:r>
            <a:r>
              <a:rPr lang="it-IT" altLang="it-IT" sz="1000" dirty="0"/>
              <a:t>. PMID: 34923621.</a:t>
            </a:r>
          </a:p>
          <a:p>
            <a:endParaRPr lang="it-IT" altLang="it-IT" sz="1000" dirty="0"/>
          </a:p>
          <a:p>
            <a:r>
              <a:rPr lang="it-IT" altLang="it-IT" sz="1000" dirty="0"/>
              <a:t>Franchini M, Coppola A, Santoro C, De Cristofaro R, </a:t>
            </a:r>
            <a:r>
              <a:rPr lang="it-IT" altLang="it-IT" sz="1000" dirty="0" err="1"/>
              <a:t>Barillari</a:t>
            </a:r>
            <a:r>
              <a:rPr lang="it-IT" altLang="it-IT" sz="1000" dirty="0"/>
              <a:t> G, Giordano P, </a:t>
            </a:r>
            <a:r>
              <a:rPr lang="it-IT" altLang="it-IT" sz="1000" dirty="0" err="1"/>
              <a:t>Gresele</a:t>
            </a:r>
            <a:r>
              <a:rPr lang="it-IT" altLang="it-IT" sz="1000" dirty="0"/>
              <a:t> P, Lassandro G, Napolitano M, Lucchini G, Luciani M, Ferretti A, Baldacci E, Riccardi F, Santoro RC, Pasca S, Zanon E, </a:t>
            </a:r>
            <a:r>
              <a:rPr lang="it-IT" altLang="it-IT" sz="1000" dirty="0" err="1"/>
              <a:t>Tagliaferri</a:t>
            </a:r>
            <a:r>
              <a:rPr lang="it-IT" altLang="it-IT" sz="1000" dirty="0"/>
              <a:t> A. ABO Blood Group and </a:t>
            </a:r>
            <a:r>
              <a:rPr lang="it-IT" altLang="it-IT" sz="1000" dirty="0" err="1"/>
              <a:t>Inhibitor</a:t>
            </a:r>
            <a:r>
              <a:rPr lang="it-IT" altLang="it-IT" sz="1000" dirty="0"/>
              <a:t> </a:t>
            </a:r>
            <a:r>
              <a:rPr lang="it-IT" altLang="it-IT" sz="1000" dirty="0" err="1"/>
              <a:t>Risk</a:t>
            </a:r>
            <a:r>
              <a:rPr lang="it-IT" altLang="it-IT" sz="1000" dirty="0"/>
              <a:t> in Severe </a:t>
            </a:r>
            <a:r>
              <a:rPr lang="it-IT" altLang="it-IT" sz="1000" dirty="0" err="1"/>
              <a:t>Hemophilia</a:t>
            </a:r>
            <a:r>
              <a:rPr lang="it-IT" altLang="it-IT" sz="1000" dirty="0"/>
              <a:t> A </a:t>
            </a:r>
            <a:r>
              <a:rPr lang="it-IT" altLang="it-IT" sz="1000" dirty="0" err="1"/>
              <a:t>Patients</a:t>
            </a:r>
            <a:r>
              <a:rPr lang="it-IT" altLang="it-IT" sz="1000" dirty="0"/>
              <a:t>: A </a:t>
            </a:r>
            <a:r>
              <a:rPr lang="it-IT" altLang="it-IT" sz="1000" dirty="0" err="1"/>
              <a:t>Study</a:t>
            </a:r>
            <a:r>
              <a:rPr lang="it-IT" altLang="it-IT" sz="1000" dirty="0"/>
              <a:t> from the </a:t>
            </a:r>
            <a:r>
              <a:rPr lang="it-IT" altLang="it-IT" sz="1000" dirty="0" err="1"/>
              <a:t>Italian</a:t>
            </a:r>
            <a:r>
              <a:rPr lang="it-IT" altLang="it-IT" sz="1000" dirty="0"/>
              <a:t> </a:t>
            </a:r>
            <a:r>
              <a:rPr lang="it-IT" altLang="it-IT" sz="1000" dirty="0" err="1"/>
              <a:t>Association</a:t>
            </a:r>
            <a:r>
              <a:rPr lang="it-IT" altLang="it-IT" sz="1000" dirty="0"/>
              <a:t> of </a:t>
            </a:r>
            <a:r>
              <a:rPr lang="it-IT" altLang="it-IT" sz="1000" dirty="0" err="1"/>
              <a:t>Hemophilia</a:t>
            </a:r>
            <a:r>
              <a:rPr lang="it-IT" altLang="it-IT" sz="1000" dirty="0"/>
              <a:t> Centers. </a:t>
            </a:r>
            <a:r>
              <a:rPr lang="it-IT" altLang="it-IT" sz="1000" dirty="0" err="1"/>
              <a:t>Semin</a:t>
            </a:r>
            <a:r>
              <a:rPr lang="it-IT" altLang="it-IT" sz="1000" dirty="0"/>
              <a:t> </a:t>
            </a:r>
            <a:r>
              <a:rPr lang="it-IT" altLang="it-IT" sz="1000" dirty="0" err="1"/>
              <a:t>Thromb</a:t>
            </a:r>
            <a:r>
              <a:rPr lang="it-IT" altLang="it-IT" sz="1000" dirty="0"/>
              <a:t> </a:t>
            </a:r>
            <a:r>
              <a:rPr lang="it-IT" altLang="it-IT" sz="1000" dirty="0" err="1"/>
              <a:t>Hemost</a:t>
            </a:r>
            <a:r>
              <a:rPr lang="it-IT" altLang="it-IT" sz="1000" dirty="0"/>
              <a:t>. 2021 Feb;47(1):84-89. </a:t>
            </a:r>
            <a:r>
              <a:rPr lang="it-IT" altLang="it-IT" sz="1000" dirty="0" err="1"/>
              <a:t>doi</a:t>
            </a:r>
            <a:r>
              <a:rPr lang="it-IT" altLang="it-IT" sz="1000" dirty="0"/>
              <a:t>: 10.1055/s-0040-1718870.</a:t>
            </a:r>
          </a:p>
          <a:p>
            <a:endParaRPr lang="it-IT" altLang="it-IT" sz="1000" dirty="0"/>
          </a:p>
          <a:p>
            <a:r>
              <a:rPr lang="it-IT" altLang="it-IT" sz="1000" dirty="0"/>
              <a:t>Napolitano M, </a:t>
            </a:r>
            <a:r>
              <a:rPr lang="it-IT" altLang="it-IT" sz="1000" dirty="0" err="1"/>
              <a:t>Olsen</a:t>
            </a:r>
            <a:r>
              <a:rPr lang="it-IT" altLang="it-IT" sz="1000" dirty="0"/>
              <a:t> AA, </a:t>
            </a:r>
            <a:r>
              <a:rPr lang="it-IT" altLang="it-IT" sz="1000" dirty="0" err="1"/>
              <a:t>Nøhr</a:t>
            </a:r>
            <a:r>
              <a:rPr lang="it-IT" altLang="it-IT" sz="1000" dirty="0"/>
              <a:t> AM, </a:t>
            </a:r>
            <a:r>
              <a:rPr lang="it-IT" altLang="it-IT" sz="1000" dirty="0" err="1"/>
              <a:t>Eichler</a:t>
            </a:r>
            <a:r>
              <a:rPr lang="it-IT" altLang="it-IT" sz="1000" dirty="0"/>
              <a:t> H. </a:t>
            </a:r>
            <a:r>
              <a:rPr lang="it-IT" altLang="it-IT" sz="1000" dirty="0" err="1"/>
              <a:t>Recombinant</a:t>
            </a:r>
            <a:r>
              <a:rPr lang="it-IT" altLang="it-IT" sz="1000" dirty="0"/>
              <a:t> FVIII </a:t>
            </a:r>
            <a:r>
              <a:rPr lang="it-IT" altLang="it-IT" sz="1000" dirty="0" err="1"/>
              <a:t>Products</a:t>
            </a:r>
            <a:r>
              <a:rPr lang="it-IT" altLang="it-IT" sz="1000" dirty="0"/>
              <a:t> (</a:t>
            </a:r>
            <a:r>
              <a:rPr lang="it-IT" altLang="it-IT" sz="1000" dirty="0" err="1"/>
              <a:t>Turoctocog</a:t>
            </a:r>
            <a:r>
              <a:rPr lang="it-IT" altLang="it-IT" sz="1000" dirty="0"/>
              <a:t> Alfa and </a:t>
            </a:r>
            <a:r>
              <a:rPr lang="it-IT" altLang="it-IT" sz="1000" dirty="0" err="1"/>
              <a:t>Turoctocog</a:t>
            </a:r>
            <a:r>
              <a:rPr lang="it-IT" altLang="it-IT" sz="1000" dirty="0"/>
              <a:t> Alfa </a:t>
            </a:r>
            <a:r>
              <a:rPr lang="it-IT" altLang="it-IT" sz="1000" dirty="0" err="1"/>
              <a:t>Pegol</a:t>
            </a:r>
            <a:r>
              <a:rPr lang="it-IT" altLang="it-IT" sz="1000" dirty="0"/>
              <a:t>) </a:t>
            </a:r>
            <a:r>
              <a:rPr lang="it-IT" altLang="it-IT" sz="1000" dirty="0" err="1"/>
              <a:t>Stable</a:t>
            </a:r>
            <a:r>
              <a:rPr lang="it-IT" altLang="it-IT" sz="1000" dirty="0"/>
              <a:t> Up to 40°C. J Blood </a:t>
            </a:r>
            <a:r>
              <a:rPr lang="it-IT" altLang="it-IT" sz="1000" dirty="0" err="1"/>
              <a:t>Med</a:t>
            </a:r>
            <a:r>
              <a:rPr lang="it-IT" altLang="it-IT" sz="1000" dirty="0"/>
              <a:t>. 2021 </a:t>
            </a:r>
            <a:r>
              <a:rPr lang="it-IT" altLang="it-IT" sz="1000" dirty="0" err="1"/>
              <a:t>Jan</a:t>
            </a:r>
            <a:r>
              <a:rPr lang="it-IT" altLang="it-IT" sz="1000" dirty="0"/>
              <a:t> 25;12:9-20. </a:t>
            </a:r>
            <a:r>
              <a:rPr lang="it-IT" altLang="it-IT" sz="1000" dirty="0" err="1"/>
              <a:t>doi</a:t>
            </a:r>
            <a:r>
              <a:rPr lang="it-IT" altLang="it-IT" sz="1000" dirty="0"/>
              <a:t>: 10.2147/JBM.S284060.</a:t>
            </a:r>
          </a:p>
          <a:p>
            <a:endParaRPr lang="it-IT" altLang="it-IT" sz="1000" dirty="0"/>
          </a:p>
          <a:p>
            <a:r>
              <a:rPr lang="it-IT" altLang="it-IT" sz="1000" dirty="0"/>
              <a:t> Raso S, Napolitano M, Arrigo G, Reale F, Lucchesi A, </a:t>
            </a:r>
            <a:r>
              <a:rPr lang="it-IT" altLang="it-IT" sz="1000" dirty="0" err="1"/>
              <a:t>Silimbani</a:t>
            </a:r>
            <a:r>
              <a:rPr lang="it-IT" altLang="it-IT" sz="1000" dirty="0"/>
              <a:t> P, Maggio A, Calvaruso G, Consoli U, </a:t>
            </a:r>
            <a:r>
              <a:rPr lang="it-IT" altLang="it-IT" sz="1000" dirty="0" err="1"/>
              <a:t>Mannina</a:t>
            </a:r>
            <a:r>
              <a:rPr lang="it-IT" altLang="it-IT" sz="1000" dirty="0"/>
              <a:t> D, Giordano G, Santoro M, Accurso V, </a:t>
            </a:r>
            <a:r>
              <a:rPr lang="it-IT" altLang="it-IT" sz="1000" dirty="0" err="1"/>
              <a:t>Siragusa</a:t>
            </a:r>
            <a:r>
              <a:rPr lang="it-IT" altLang="it-IT" sz="1000" dirty="0"/>
              <a:t> S. </a:t>
            </a:r>
            <a:r>
              <a:rPr lang="it-IT" altLang="it-IT" sz="1000" dirty="0" err="1"/>
              <a:t>Antimicrobial</a:t>
            </a:r>
            <a:r>
              <a:rPr lang="it-IT" altLang="it-IT" sz="1000" dirty="0"/>
              <a:t> </a:t>
            </a:r>
            <a:r>
              <a:rPr lang="it-IT" altLang="it-IT" sz="1000" dirty="0" err="1"/>
              <a:t>prophylaxis</a:t>
            </a:r>
            <a:r>
              <a:rPr lang="it-IT" altLang="it-IT" sz="1000" dirty="0"/>
              <a:t> in </a:t>
            </a:r>
            <a:r>
              <a:rPr lang="it-IT" altLang="it-IT" sz="1000" dirty="0" err="1"/>
              <a:t>patients</a:t>
            </a:r>
            <a:r>
              <a:rPr lang="it-IT" altLang="it-IT" sz="1000" dirty="0"/>
              <a:t> with immune </a:t>
            </a:r>
            <a:r>
              <a:rPr lang="it-IT" altLang="it-IT" sz="1000" dirty="0" err="1"/>
              <a:t>thrombocytopenia</a:t>
            </a:r>
            <a:r>
              <a:rPr lang="it-IT" altLang="it-IT" sz="1000" dirty="0"/>
              <a:t> </a:t>
            </a:r>
            <a:r>
              <a:rPr lang="it-IT" altLang="it-IT" sz="1000" dirty="0" err="1"/>
              <a:t>treated</a:t>
            </a:r>
            <a:r>
              <a:rPr lang="it-IT" altLang="it-IT" sz="1000" dirty="0"/>
              <a:t> with </a:t>
            </a:r>
            <a:r>
              <a:rPr lang="it-IT" altLang="it-IT" sz="1000" dirty="0" err="1"/>
              <a:t>rituximab</a:t>
            </a:r>
            <a:r>
              <a:rPr lang="it-IT" altLang="it-IT" sz="1000" dirty="0"/>
              <a:t>: a </a:t>
            </a:r>
            <a:r>
              <a:rPr lang="it-IT" altLang="it-IT" sz="1000" dirty="0" err="1"/>
              <a:t>retrospective</a:t>
            </a:r>
            <a:r>
              <a:rPr lang="it-IT" altLang="it-IT" sz="1000" dirty="0"/>
              <a:t> </a:t>
            </a:r>
            <a:r>
              <a:rPr lang="it-IT" altLang="it-IT" sz="1000" dirty="0" err="1"/>
              <a:t>multicenter</a:t>
            </a:r>
            <a:r>
              <a:rPr lang="it-IT" altLang="it-IT" sz="1000" dirty="0"/>
              <a:t> </a:t>
            </a:r>
            <a:r>
              <a:rPr lang="it-IT" altLang="it-IT" sz="1000" dirty="0" err="1"/>
              <a:t>analysis</a:t>
            </a:r>
            <a:r>
              <a:rPr lang="it-IT" altLang="it-IT" sz="1000" dirty="0"/>
              <a:t>. </a:t>
            </a:r>
            <a:r>
              <a:rPr lang="it-IT" altLang="it-IT" sz="1000" dirty="0" err="1"/>
              <a:t>Ann</a:t>
            </a:r>
            <a:r>
              <a:rPr lang="it-IT" altLang="it-IT" sz="1000" dirty="0"/>
              <a:t> </a:t>
            </a:r>
            <a:r>
              <a:rPr lang="it-IT" altLang="it-IT" sz="1000" dirty="0" err="1"/>
              <a:t>Hematol</a:t>
            </a:r>
            <a:r>
              <a:rPr lang="it-IT" altLang="it-IT" sz="1000" dirty="0"/>
              <a:t>. 2021 Mar;100(3):653-659. </a:t>
            </a:r>
            <a:r>
              <a:rPr lang="it-IT" altLang="it-IT" sz="1000" dirty="0" err="1"/>
              <a:t>doi</a:t>
            </a:r>
            <a:r>
              <a:rPr lang="it-IT" altLang="it-IT" sz="1000" dirty="0"/>
              <a:t>: 10.1007/s00277-021-04438-7.</a:t>
            </a:r>
          </a:p>
          <a:p>
            <a:endParaRPr lang="it-IT" altLang="it-IT" sz="1000" dirty="0"/>
          </a:p>
          <a:p>
            <a:r>
              <a:rPr lang="en-US" altLang="it-IT" sz="1000" dirty="0" err="1"/>
              <a:t>Siragusa</a:t>
            </a:r>
            <a:r>
              <a:rPr lang="en-US" altLang="it-IT" sz="1000" dirty="0"/>
              <a:t> S, Napolitano M. « Mimicking Factor VIII activity to control bleeding in acquired </a:t>
            </a:r>
            <a:r>
              <a:rPr lang="en-US" altLang="it-IT" sz="1000" dirty="0" err="1"/>
              <a:t>haemophilia</a:t>
            </a:r>
            <a:r>
              <a:rPr lang="en-US" altLang="it-IT" sz="1000" dirty="0"/>
              <a:t>: a promising perspective ». Blood (2021) 137 (3):294–295. </a:t>
            </a:r>
          </a:p>
          <a:p>
            <a:endParaRPr lang="it-IT" altLang="it-IT" sz="1000" dirty="0"/>
          </a:p>
          <a:p>
            <a:r>
              <a:rPr lang="it-IT" altLang="it-IT" sz="1000" dirty="0"/>
              <a:t>Napolitano M, Mansueto MF, </a:t>
            </a:r>
            <a:r>
              <a:rPr lang="it-IT" altLang="it-IT" sz="1000" dirty="0" err="1"/>
              <a:t>Sirocchi</a:t>
            </a:r>
            <a:r>
              <a:rPr lang="it-IT" altLang="it-IT" sz="1000" dirty="0"/>
              <a:t> D, Contrino AD, Raso S, </a:t>
            </a:r>
            <a:r>
              <a:rPr lang="it-IT" altLang="it-IT" sz="1000" dirty="0" err="1"/>
              <a:t>Siragusa</a:t>
            </a:r>
            <a:r>
              <a:rPr lang="it-IT" altLang="it-IT" sz="1000" dirty="0"/>
              <a:t> S. </a:t>
            </a:r>
            <a:r>
              <a:rPr lang="it-IT" altLang="it-IT" sz="1000" dirty="0" err="1"/>
              <a:t>Emotions</a:t>
            </a:r>
            <a:r>
              <a:rPr lang="it-IT" altLang="it-IT" sz="1000" dirty="0"/>
              <a:t> and </a:t>
            </a:r>
            <a:r>
              <a:rPr lang="it-IT" altLang="it-IT" sz="1000" dirty="0" err="1"/>
              <a:t>opinions</a:t>
            </a:r>
            <a:r>
              <a:rPr lang="it-IT" altLang="it-IT" sz="1000" dirty="0"/>
              <a:t> of </a:t>
            </a:r>
            <a:r>
              <a:rPr lang="it-IT" altLang="it-IT" sz="1000" dirty="0" err="1"/>
              <a:t>adult</a:t>
            </a:r>
            <a:r>
              <a:rPr lang="it-IT" altLang="it-IT" sz="1000" dirty="0"/>
              <a:t> </a:t>
            </a:r>
            <a:r>
              <a:rPr lang="it-IT" altLang="it-IT" sz="1000" dirty="0" err="1"/>
              <a:t>patients</a:t>
            </a:r>
            <a:r>
              <a:rPr lang="it-IT" altLang="it-IT" sz="1000" dirty="0"/>
              <a:t> with </a:t>
            </a:r>
            <a:r>
              <a:rPr lang="it-IT" altLang="it-IT" sz="1000" dirty="0" err="1"/>
              <a:t>haemophilia</a:t>
            </a:r>
            <a:r>
              <a:rPr lang="it-IT" altLang="it-IT" sz="1000" dirty="0"/>
              <a:t> </a:t>
            </a:r>
            <a:r>
              <a:rPr lang="it-IT" altLang="it-IT" sz="1000" dirty="0" err="1"/>
              <a:t>during</a:t>
            </a:r>
            <a:r>
              <a:rPr lang="it-IT" altLang="it-IT" sz="1000" dirty="0"/>
              <a:t> the COVID-19 (coronavirus </a:t>
            </a:r>
            <a:r>
              <a:rPr lang="it-IT" altLang="it-IT" sz="1000" dirty="0" err="1"/>
              <a:t>disease</a:t>
            </a:r>
            <a:r>
              <a:rPr lang="it-IT" altLang="it-IT" sz="1000" dirty="0"/>
              <a:t> 2019) </a:t>
            </a:r>
            <a:r>
              <a:rPr lang="it-IT" altLang="it-IT" sz="1000" dirty="0" err="1"/>
              <a:t>pandemic</a:t>
            </a:r>
            <a:r>
              <a:rPr lang="it-IT" altLang="it-IT" sz="1000" dirty="0"/>
              <a:t> </a:t>
            </a:r>
            <a:r>
              <a:rPr lang="it-IT" altLang="it-IT" sz="1000" dirty="0" err="1"/>
              <a:t>caused</a:t>
            </a:r>
            <a:r>
              <a:rPr lang="it-IT" altLang="it-IT" sz="1000" dirty="0"/>
              <a:t> by SARS-CoV-2:a </a:t>
            </a:r>
            <a:r>
              <a:rPr lang="it-IT" altLang="it-IT" sz="1000" dirty="0" err="1"/>
              <a:t>monocentric</a:t>
            </a:r>
            <a:r>
              <a:rPr lang="it-IT" altLang="it-IT" sz="1000" dirty="0"/>
              <a:t> </a:t>
            </a:r>
            <a:r>
              <a:rPr lang="it-IT" altLang="it-IT" sz="1000" dirty="0" err="1"/>
              <a:t>survey</a:t>
            </a:r>
            <a:r>
              <a:rPr lang="it-IT" altLang="it-IT" sz="1000" dirty="0"/>
              <a:t>. </a:t>
            </a:r>
            <a:r>
              <a:rPr lang="it-IT" altLang="it-IT" sz="1000" dirty="0" err="1"/>
              <a:t>Patient</a:t>
            </a:r>
            <a:r>
              <a:rPr lang="it-IT" altLang="it-IT" sz="1000" dirty="0"/>
              <a:t> </a:t>
            </a:r>
            <a:r>
              <a:rPr lang="it-IT" altLang="it-IT" sz="1000" dirty="0" err="1"/>
              <a:t>Preference</a:t>
            </a:r>
            <a:r>
              <a:rPr lang="it-IT" altLang="it-IT" sz="1000" dirty="0"/>
              <a:t> and </a:t>
            </a:r>
            <a:r>
              <a:rPr lang="it-IT" altLang="it-IT" sz="1000" dirty="0" err="1"/>
              <a:t>Adherence</a:t>
            </a:r>
            <a:r>
              <a:rPr lang="it-IT" altLang="it-IT" sz="1000" dirty="0"/>
              <a:t> 2020:14 1145–1147</a:t>
            </a:r>
          </a:p>
        </p:txBody>
      </p:sp>
    </p:spTree>
    <p:extLst>
      <p:ext uri="{BB962C8B-B14F-4D97-AF65-F5344CB8AC3E}">
        <p14:creationId xmlns:p14="http://schemas.microsoft.com/office/powerpoint/2010/main" val="245365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/>
          <p:cNvGrpSpPr/>
          <p:nvPr/>
        </p:nvGrpSpPr>
        <p:grpSpPr>
          <a:xfrm>
            <a:off x="0" y="16493"/>
            <a:ext cx="9000763" cy="5138831"/>
            <a:chOff x="0" y="16493"/>
            <a:chExt cx="9000763" cy="5138831"/>
          </a:xfrm>
        </p:grpSpPr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20" t="17468" b="21317"/>
            <a:stretch/>
          </p:blipFill>
          <p:spPr>
            <a:xfrm>
              <a:off x="0" y="86710"/>
              <a:ext cx="2926679" cy="5068614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"/>
            <a:stretch/>
          </p:blipFill>
          <p:spPr>
            <a:xfrm>
              <a:off x="8280763" y="16493"/>
              <a:ext cx="720000" cy="1042370"/>
            </a:xfrm>
            <a:prstGeom prst="rect">
              <a:avLst/>
            </a:prstGeom>
          </p:spPr>
        </p:pic>
      </p:grpSp>
      <p:sp>
        <p:nvSpPr>
          <p:cNvPr id="6" name="Rettangolo 5"/>
          <p:cNvSpPr/>
          <p:nvPr/>
        </p:nvSpPr>
        <p:spPr>
          <a:xfrm>
            <a:off x="548639" y="593051"/>
            <a:ext cx="7768273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it-IT" altLang="it-IT" sz="1000" dirty="0">
              <a:solidFill>
                <a:srgbClr val="001965"/>
              </a:solidFill>
            </a:endParaRPr>
          </a:p>
          <a:p>
            <a:pPr lvl="0"/>
            <a:r>
              <a:rPr lang="it-IT" altLang="it-IT" sz="1000" dirty="0">
                <a:solidFill>
                  <a:srgbClr val="001965"/>
                </a:solidFill>
              </a:rPr>
              <a:t>Raso </a:t>
            </a:r>
            <a:r>
              <a:rPr lang="it-IT" altLang="it-IT" sz="1000" dirty="0" err="1">
                <a:solidFill>
                  <a:srgbClr val="001965"/>
                </a:solidFill>
              </a:rPr>
              <a:t>S,Napolitano</a:t>
            </a:r>
            <a:r>
              <a:rPr lang="it-IT" altLang="it-IT" sz="1000" dirty="0">
                <a:solidFill>
                  <a:srgbClr val="001965"/>
                </a:solidFill>
              </a:rPr>
              <a:t> M, Mansueto F, Mercurio P, </a:t>
            </a:r>
            <a:r>
              <a:rPr lang="it-IT" altLang="it-IT" sz="1000" dirty="0" err="1">
                <a:solidFill>
                  <a:srgbClr val="001965"/>
                </a:solidFill>
              </a:rPr>
              <a:t>Cocorullo</a:t>
            </a:r>
            <a:r>
              <a:rPr lang="it-IT" altLang="it-IT" sz="1000" dirty="0">
                <a:solidFill>
                  <a:srgbClr val="001965"/>
                </a:solidFill>
              </a:rPr>
              <a:t> G, Santoro M, Accurso V, Mancuso S, </a:t>
            </a:r>
            <a:r>
              <a:rPr lang="it-IT" altLang="it-IT" sz="1000" dirty="0" err="1">
                <a:solidFill>
                  <a:srgbClr val="001965"/>
                </a:solidFill>
              </a:rPr>
              <a:t>Siragusa</a:t>
            </a:r>
            <a:r>
              <a:rPr lang="it-IT" altLang="it-IT" sz="1000" dirty="0">
                <a:solidFill>
                  <a:srgbClr val="001965"/>
                </a:solidFill>
              </a:rPr>
              <a:t> S. </a:t>
            </a:r>
            <a:r>
              <a:rPr lang="it-IT" altLang="it-IT" sz="1000" dirty="0" err="1">
                <a:solidFill>
                  <a:srgbClr val="001965"/>
                </a:solidFill>
              </a:rPr>
              <a:t>Coexistence</a:t>
            </a:r>
            <a:r>
              <a:rPr lang="it-IT" altLang="it-IT" sz="1000" dirty="0">
                <a:solidFill>
                  <a:srgbClr val="001965"/>
                </a:solidFill>
              </a:rPr>
              <a:t> of Von </a:t>
            </a:r>
            <a:r>
              <a:rPr lang="it-IT" altLang="it-IT" sz="1000" dirty="0" err="1">
                <a:solidFill>
                  <a:srgbClr val="001965"/>
                </a:solidFill>
              </a:rPr>
              <a:t>Willebrand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Disease</a:t>
            </a:r>
            <a:r>
              <a:rPr lang="it-IT" altLang="it-IT" sz="1000" dirty="0">
                <a:solidFill>
                  <a:srgbClr val="001965"/>
                </a:solidFill>
              </a:rPr>
              <a:t> and </a:t>
            </a:r>
            <a:r>
              <a:rPr lang="it-IT" altLang="it-IT" sz="1000" dirty="0" err="1">
                <a:solidFill>
                  <a:srgbClr val="001965"/>
                </a:solidFill>
              </a:rPr>
              <a:t>Gastrointestinal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Stromal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Tumor</a:t>
            </a:r>
            <a:r>
              <a:rPr lang="it-IT" altLang="it-IT" sz="1000" dirty="0">
                <a:solidFill>
                  <a:srgbClr val="001965"/>
                </a:solidFill>
              </a:rPr>
              <a:t> (G.I.S.T): Case Report of a Rare and Challenge </a:t>
            </a:r>
            <a:r>
              <a:rPr lang="it-IT" altLang="it-IT" sz="1000" dirty="0" err="1">
                <a:solidFill>
                  <a:srgbClr val="001965"/>
                </a:solidFill>
              </a:rPr>
              <a:t>Association.Transfus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Apher</a:t>
            </a:r>
            <a:r>
              <a:rPr lang="it-IT" altLang="it-IT" sz="1000" dirty="0">
                <a:solidFill>
                  <a:srgbClr val="001965"/>
                </a:solidFill>
              </a:rPr>
              <a:t> Sci. 2020 </a:t>
            </a:r>
            <a:r>
              <a:rPr lang="it-IT" altLang="it-IT" sz="1000" dirty="0" err="1">
                <a:solidFill>
                  <a:srgbClr val="001965"/>
                </a:solidFill>
              </a:rPr>
              <a:t>May</a:t>
            </a:r>
            <a:r>
              <a:rPr lang="it-IT" altLang="it-IT" sz="1000" dirty="0">
                <a:solidFill>
                  <a:srgbClr val="001965"/>
                </a:solidFill>
              </a:rPr>
              <a:t> 11;102805</a:t>
            </a:r>
          </a:p>
          <a:p>
            <a:pPr lvl="0"/>
            <a:endParaRPr lang="it-IT" altLang="it-IT" sz="1000" dirty="0">
              <a:solidFill>
                <a:srgbClr val="001965"/>
              </a:solidFill>
            </a:endParaRPr>
          </a:p>
          <a:p>
            <a:pPr lvl="0"/>
            <a:r>
              <a:rPr lang="it-IT" altLang="it-IT" sz="1000" dirty="0">
                <a:solidFill>
                  <a:srgbClr val="001965"/>
                </a:solidFill>
              </a:rPr>
              <a:t>Napolitano M, </a:t>
            </a:r>
            <a:r>
              <a:rPr lang="it-IT" altLang="it-IT" sz="1000" dirty="0" err="1">
                <a:solidFill>
                  <a:srgbClr val="001965"/>
                </a:solidFill>
              </a:rPr>
              <a:t>Nøhr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AM.The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Effect</a:t>
            </a:r>
            <a:r>
              <a:rPr lang="it-IT" altLang="it-IT" sz="1000" dirty="0">
                <a:solidFill>
                  <a:srgbClr val="001965"/>
                </a:solidFill>
              </a:rPr>
              <a:t> of </a:t>
            </a:r>
            <a:r>
              <a:rPr lang="it-IT" altLang="it-IT" sz="1000" dirty="0" err="1">
                <a:solidFill>
                  <a:srgbClr val="001965"/>
                </a:solidFill>
              </a:rPr>
              <a:t>Fluctuating</a:t>
            </a:r>
            <a:r>
              <a:rPr lang="it-IT" altLang="it-IT" sz="1000" dirty="0">
                <a:solidFill>
                  <a:srgbClr val="001965"/>
                </a:solidFill>
              </a:rPr>
              <a:t> Temperature on the </a:t>
            </a:r>
            <a:r>
              <a:rPr lang="it-IT" altLang="it-IT" sz="1000" dirty="0" err="1">
                <a:solidFill>
                  <a:srgbClr val="001965"/>
                </a:solidFill>
              </a:rPr>
              <a:t>Stability</a:t>
            </a:r>
            <a:r>
              <a:rPr lang="it-IT" altLang="it-IT" sz="1000" dirty="0">
                <a:solidFill>
                  <a:srgbClr val="001965"/>
                </a:solidFill>
              </a:rPr>
              <a:t> of </a:t>
            </a:r>
            <a:r>
              <a:rPr lang="it-IT" altLang="it-IT" sz="1000" dirty="0" err="1">
                <a:solidFill>
                  <a:srgbClr val="001965"/>
                </a:solidFill>
              </a:rPr>
              <a:t>Turoctocog</a:t>
            </a:r>
            <a:r>
              <a:rPr lang="it-IT" altLang="it-IT" sz="1000" dirty="0">
                <a:solidFill>
                  <a:srgbClr val="001965"/>
                </a:solidFill>
              </a:rPr>
              <a:t> Alfa for </a:t>
            </a:r>
            <a:r>
              <a:rPr lang="it-IT" altLang="it-IT" sz="1000" dirty="0" err="1">
                <a:solidFill>
                  <a:srgbClr val="001965"/>
                </a:solidFill>
              </a:rPr>
              <a:t>Hemophilia</a:t>
            </a:r>
            <a:r>
              <a:rPr lang="it-IT" altLang="it-IT" sz="1000" dirty="0">
                <a:solidFill>
                  <a:srgbClr val="001965"/>
                </a:solidFill>
              </a:rPr>
              <a:t> A. </a:t>
            </a:r>
            <a:r>
              <a:rPr lang="it-IT" altLang="it-IT" sz="1000" dirty="0" err="1">
                <a:solidFill>
                  <a:srgbClr val="001965"/>
                </a:solidFill>
              </a:rPr>
              <a:t>Drugs</a:t>
            </a:r>
            <a:r>
              <a:rPr lang="it-IT" altLang="it-IT" sz="1000" dirty="0">
                <a:solidFill>
                  <a:srgbClr val="001965"/>
                </a:solidFill>
              </a:rPr>
              <a:t> R D. 2019 Dec;19(4):381-390</a:t>
            </a:r>
          </a:p>
          <a:p>
            <a:pPr lvl="0"/>
            <a:endParaRPr lang="it-IT" altLang="it-IT" sz="1000" dirty="0">
              <a:solidFill>
                <a:srgbClr val="001965"/>
              </a:solidFill>
            </a:endParaRPr>
          </a:p>
          <a:p>
            <a:pPr lvl="0"/>
            <a:r>
              <a:rPr lang="it-IT" altLang="it-IT" sz="1000" dirty="0">
                <a:solidFill>
                  <a:srgbClr val="001965"/>
                </a:solidFill>
              </a:rPr>
              <a:t>Napolitano M, Mancuso S, Raso S, </a:t>
            </a:r>
            <a:r>
              <a:rPr lang="it-IT" altLang="it-IT" sz="1000" dirty="0" err="1">
                <a:solidFill>
                  <a:srgbClr val="001965"/>
                </a:solidFill>
              </a:rPr>
              <a:t>LoCoco</a:t>
            </a:r>
            <a:r>
              <a:rPr lang="it-IT" altLang="it-IT" sz="1000" dirty="0">
                <a:solidFill>
                  <a:srgbClr val="001965"/>
                </a:solidFill>
              </a:rPr>
              <a:t> L, </a:t>
            </a:r>
            <a:r>
              <a:rPr lang="it-IT" altLang="it-IT" sz="1000" dirty="0" err="1">
                <a:solidFill>
                  <a:srgbClr val="001965"/>
                </a:solidFill>
              </a:rPr>
              <a:t>Arfò</a:t>
            </a:r>
            <a:r>
              <a:rPr lang="it-IT" altLang="it-IT" sz="1000" dirty="0">
                <a:solidFill>
                  <a:srgbClr val="001965"/>
                </a:solidFill>
              </a:rPr>
              <a:t> PS, De Francisci G, </a:t>
            </a:r>
            <a:r>
              <a:rPr lang="it-IT" altLang="it-IT" sz="1000" dirty="0" err="1">
                <a:solidFill>
                  <a:srgbClr val="001965"/>
                </a:solidFill>
              </a:rPr>
              <a:t>Dieli</a:t>
            </a:r>
            <a:r>
              <a:rPr lang="it-IT" altLang="it-IT" sz="1000" dirty="0">
                <a:solidFill>
                  <a:srgbClr val="001965"/>
                </a:solidFill>
              </a:rPr>
              <a:t> F, Caccamo N, </a:t>
            </a:r>
            <a:r>
              <a:rPr lang="it-IT" altLang="it-IT" sz="1000" dirty="0" err="1">
                <a:solidFill>
                  <a:srgbClr val="001965"/>
                </a:solidFill>
              </a:rPr>
              <a:t>Reina</a:t>
            </a:r>
            <a:r>
              <a:rPr lang="it-IT" altLang="it-IT" sz="1000" dirty="0">
                <a:solidFill>
                  <a:srgbClr val="001965"/>
                </a:solidFill>
              </a:rPr>
              <a:t> A, Dolce A, </a:t>
            </a:r>
            <a:r>
              <a:rPr lang="it-IT" altLang="it-IT" sz="1000" dirty="0" err="1">
                <a:solidFill>
                  <a:srgbClr val="001965"/>
                </a:solidFill>
              </a:rPr>
              <a:t>Agliastro</a:t>
            </a:r>
            <a:r>
              <a:rPr lang="it-IT" altLang="it-IT" sz="1000" dirty="0">
                <a:solidFill>
                  <a:srgbClr val="001965"/>
                </a:solidFill>
              </a:rPr>
              <a:t> R, </a:t>
            </a:r>
            <a:r>
              <a:rPr lang="it-IT" altLang="it-IT" sz="1000" dirty="0" err="1">
                <a:solidFill>
                  <a:srgbClr val="001965"/>
                </a:solidFill>
              </a:rPr>
              <a:t>Siragusa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S.Buffy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coat-derived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platelets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cryopreserved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using</a:t>
            </a:r>
            <a:r>
              <a:rPr lang="it-IT" altLang="it-IT" sz="1000" dirty="0">
                <a:solidFill>
                  <a:srgbClr val="001965"/>
                </a:solidFill>
              </a:rPr>
              <a:t> a new </a:t>
            </a:r>
            <a:r>
              <a:rPr lang="it-IT" altLang="it-IT" sz="1000" dirty="0" err="1">
                <a:solidFill>
                  <a:srgbClr val="001965"/>
                </a:solidFill>
              </a:rPr>
              <a:t>method</a:t>
            </a:r>
            <a:r>
              <a:rPr lang="it-IT" altLang="it-IT" sz="1000" dirty="0">
                <a:solidFill>
                  <a:srgbClr val="001965"/>
                </a:solidFill>
              </a:rPr>
              <a:t>: </a:t>
            </a:r>
            <a:r>
              <a:rPr lang="it-IT" altLang="it-IT" sz="1000" dirty="0" err="1">
                <a:solidFill>
                  <a:srgbClr val="001965"/>
                </a:solidFill>
              </a:rPr>
              <a:t>Results</a:t>
            </a:r>
            <a:r>
              <a:rPr lang="it-IT" altLang="it-IT" sz="1000" dirty="0">
                <a:solidFill>
                  <a:srgbClr val="001965"/>
                </a:solidFill>
              </a:rPr>
              <a:t> from a </a:t>
            </a:r>
            <a:r>
              <a:rPr lang="it-IT" altLang="it-IT" sz="1000" dirty="0" err="1">
                <a:solidFill>
                  <a:srgbClr val="001965"/>
                </a:solidFill>
              </a:rPr>
              <a:t>pivotal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clinical</a:t>
            </a:r>
            <a:r>
              <a:rPr lang="it-IT" altLang="it-IT" sz="1000" dirty="0">
                <a:solidFill>
                  <a:srgbClr val="001965"/>
                </a:solidFill>
              </a:rPr>
              <a:t> trial on </a:t>
            </a:r>
            <a:r>
              <a:rPr lang="it-IT" altLang="it-IT" sz="1000" dirty="0" err="1">
                <a:solidFill>
                  <a:srgbClr val="001965"/>
                </a:solidFill>
              </a:rPr>
              <a:t>thrombocytopenic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patients</a:t>
            </a:r>
            <a:r>
              <a:rPr lang="it-IT" altLang="it-IT" sz="1000" dirty="0">
                <a:solidFill>
                  <a:srgbClr val="001965"/>
                </a:solidFill>
              </a:rPr>
              <a:t> with acute </a:t>
            </a:r>
            <a:r>
              <a:rPr lang="it-IT" altLang="it-IT" sz="1000" dirty="0" err="1">
                <a:solidFill>
                  <a:srgbClr val="001965"/>
                </a:solidFill>
              </a:rPr>
              <a:t>leukaemia.Transfus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Apher</a:t>
            </a:r>
            <a:r>
              <a:rPr lang="it-IT" altLang="it-IT" sz="1000" dirty="0">
                <a:solidFill>
                  <a:srgbClr val="001965"/>
                </a:solidFill>
              </a:rPr>
              <a:t> Sci. 2019 Dec;58(6):102666</a:t>
            </a:r>
          </a:p>
          <a:p>
            <a:pPr lvl="0"/>
            <a:endParaRPr lang="it-IT" altLang="it-IT" sz="1000" dirty="0">
              <a:solidFill>
                <a:srgbClr val="001965"/>
              </a:solidFill>
            </a:endParaRPr>
          </a:p>
          <a:p>
            <a:pPr lvl="0"/>
            <a:r>
              <a:rPr lang="it-IT" altLang="it-IT" sz="1000" dirty="0" err="1">
                <a:solidFill>
                  <a:srgbClr val="001965"/>
                </a:solidFill>
              </a:rPr>
              <a:t>Gresele</a:t>
            </a:r>
            <a:r>
              <a:rPr lang="it-IT" altLang="it-IT" sz="1000" dirty="0">
                <a:solidFill>
                  <a:srgbClr val="001965"/>
                </a:solidFill>
              </a:rPr>
              <a:t> P, Orsini S, Noris P, Falcinelli E, Alessi MC, </a:t>
            </a:r>
            <a:r>
              <a:rPr lang="it-IT" altLang="it-IT" sz="1000" dirty="0" err="1">
                <a:solidFill>
                  <a:srgbClr val="001965"/>
                </a:solidFill>
              </a:rPr>
              <a:t>Bury</a:t>
            </a:r>
            <a:r>
              <a:rPr lang="it-IT" altLang="it-IT" sz="1000" dirty="0">
                <a:solidFill>
                  <a:srgbClr val="001965"/>
                </a:solidFill>
              </a:rPr>
              <a:t> L, </a:t>
            </a:r>
            <a:r>
              <a:rPr lang="it-IT" altLang="it-IT" sz="1000" dirty="0" err="1">
                <a:solidFill>
                  <a:srgbClr val="001965"/>
                </a:solidFill>
              </a:rPr>
              <a:t>Borhany</a:t>
            </a:r>
            <a:r>
              <a:rPr lang="it-IT" altLang="it-IT" sz="1000" dirty="0">
                <a:solidFill>
                  <a:srgbClr val="001965"/>
                </a:solidFill>
              </a:rPr>
              <a:t> M, Santoro C, </a:t>
            </a:r>
            <a:r>
              <a:rPr lang="it-IT" altLang="it-IT" sz="1000" dirty="0" err="1">
                <a:solidFill>
                  <a:srgbClr val="001965"/>
                </a:solidFill>
              </a:rPr>
              <a:t>Glembotsky</a:t>
            </a:r>
            <a:r>
              <a:rPr lang="it-IT" altLang="it-IT" sz="1000" dirty="0">
                <a:solidFill>
                  <a:srgbClr val="001965"/>
                </a:solidFill>
              </a:rPr>
              <a:t> AC, </a:t>
            </a:r>
            <a:r>
              <a:rPr lang="it-IT" altLang="it-IT" sz="1000" dirty="0" err="1">
                <a:solidFill>
                  <a:srgbClr val="001965"/>
                </a:solidFill>
              </a:rPr>
              <a:t>Cid</a:t>
            </a:r>
            <a:r>
              <a:rPr lang="it-IT" altLang="it-IT" sz="1000" dirty="0">
                <a:solidFill>
                  <a:srgbClr val="001965"/>
                </a:solidFill>
              </a:rPr>
              <a:t> AR, </a:t>
            </a:r>
            <a:r>
              <a:rPr lang="it-IT" altLang="it-IT" sz="1000" dirty="0" err="1">
                <a:solidFill>
                  <a:srgbClr val="001965"/>
                </a:solidFill>
              </a:rPr>
              <a:t>Tosetto</a:t>
            </a:r>
            <a:r>
              <a:rPr lang="it-IT" altLang="it-IT" sz="1000" dirty="0">
                <a:solidFill>
                  <a:srgbClr val="001965"/>
                </a:solidFill>
              </a:rPr>
              <a:t> A, De Candia E, Fontana P, Guglielmini G, Pecci A; BAT-VAL </a:t>
            </a:r>
            <a:r>
              <a:rPr lang="it-IT" altLang="it-IT" sz="1000" dirty="0" err="1">
                <a:solidFill>
                  <a:srgbClr val="001965"/>
                </a:solidFill>
              </a:rPr>
              <a:t>study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investigators.Validation</a:t>
            </a:r>
            <a:r>
              <a:rPr lang="it-IT" altLang="it-IT" sz="1000" dirty="0">
                <a:solidFill>
                  <a:srgbClr val="001965"/>
                </a:solidFill>
              </a:rPr>
              <a:t> of the ISTH/SSC </a:t>
            </a:r>
            <a:r>
              <a:rPr lang="it-IT" altLang="it-IT" sz="1000" dirty="0" err="1">
                <a:solidFill>
                  <a:srgbClr val="001965"/>
                </a:solidFill>
              </a:rPr>
              <a:t>bleeding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assessment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tool</a:t>
            </a:r>
            <a:r>
              <a:rPr lang="it-IT" altLang="it-IT" sz="1000" dirty="0">
                <a:solidFill>
                  <a:srgbClr val="001965"/>
                </a:solidFill>
              </a:rPr>
              <a:t> for </a:t>
            </a:r>
            <a:r>
              <a:rPr lang="it-IT" altLang="it-IT" sz="1000" dirty="0" err="1">
                <a:solidFill>
                  <a:srgbClr val="001965"/>
                </a:solidFill>
              </a:rPr>
              <a:t>inherited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platelet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disorders</a:t>
            </a:r>
            <a:r>
              <a:rPr lang="it-IT" altLang="it-IT" sz="1000" dirty="0">
                <a:solidFill>
                  <a:srgbClr val="001965"/>
                </a:solidFill>
              </a:rPr>
              <a:t>: A </a:t>
            </a:r>
            <a:r>
              <a:rPr lang="it-IT" altLang="it-IT" sz="1000" dirty="0" err="1">
                <a:solidFill>
                  <a:srgbClr val="001965"/>
                </a:solidFill>
              </a:rPr>
              <a:t>communication</a:t>
            </a:r>
            <a:r>
              <a:rPr lang="it-IT" altLang="it-IT" sz="1000" dirty="0">
                <a:solidFill>
                  <a:srgbClr val="001965"/>
                </a:solidFill>
              </a:rPr>
              <a:t> from the </a:t>
            </a:r>
            <a:r>
              <a:rPr lang="it-IT" altLang="it-IT" sz="1000" dirty="0" err="1">
                <a:solidFill>
                  <a:srgbClr val="001965"/>
                </a:solidFill>
              </a:rPr>
              <a:t>Platelet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Physiology</a:t>
            </a:r>
            <a:r>
              <a:rPr lang="it-IT" altLang="it-IT" sz="1000" dirty="0">
                <a:solidFill>
                  <a:srgbClr val="001965"/>
                </a:solidFill>
              </a:rPr>
              <a:t> SSC.J </a:t>
            </a:r>
            <a:r>
              <a:rPr lang="it-IT" altLang="it-IT" sz="1000" dirty="0" err="1">
                <a:solidFill>
                  <a:srgbClr val="001965"/>
                </a:solidFill>
              </a:rPr>
              <a:t>Thromb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Haemost</a:t>
            </a:r>
            <a:r>
              <a:rPr lang="it-IT" altLang="it-IT" sz="1000" dirty="0">
                <a:solidFill>
                  <a:srgbClr val="001965"/>
                </a:solidFill>
              </a:rPr>
              <a:t>. 2019 </a:t>
            </a:r>
            <a:r>
              <a:rPr lang="it-IT" altLang="it-IT" sz="1000" dirty="0" err="1">
                <a:solidFill>
                  <a:srgbClr val="001965"/>
                </a:solidFill>
              </a:rPr>
              <a:t>Nov</a:t>
            </a:r>
            <a:r>
              <a:rPr lang="it-IT" altLang="it-IT" sz="1000" dirty="0">
                <a:solidFill>
                  <a:srgbClr val="001965"/>
                </a:solidFill>
              </a:rPr>
              <a:t> 21. </a:t>
            </a:r>
            <a:r>
              <a:rPr lang="it-IT" altLang="it-IT" sz="1000" dirty="0" err="1">
                <a:solidFill>
                  <a:srgbClr val="001965"/>
                </a:solidFill>
              </a:rPr>
              <a:t>doi</a:t>
            </a:r>
            <a:r>
              <a:rPr lang="it-IT" altLang="it-IT" sz="1000" dirty="0">
                <a:solidFill>
                  <a:srgbClr val="001965"/>
                </a:solidFill>
              </a:rPr>
              <a:t>: 10.1111/jth.14683</a:t>
            </a:r>
          </a:p>
          <a:p>
            <a:pPr lvl="0"/>
            <a:endParaRPr lang="it-IT" altLang="it-IT" sz="1000" dirty="0">
              <a:solidFill>
                <a:srgbClr val="001965"/>
              </a:solidFill>
            </a:endParaRPr>
          </a:p>
          <a:p>
            <a:pPr lvl="0"/>
            <a:r>
              <a:rPr lang="it-IT" altLang="it-IT" sz="1000" dirty="0" err="1">
                <a:solidFill>
                  <a:srgbClr val="001965"/>
                </a:solidFill>
              </a:rPr>
              <a:t>Yu</a:t>
            </a:r>
            <a:r>
              <a:rPr lang="it-IT" altLang="it-IT" sz="1000" dirty="0">
                <a:solidFill>
                  <a:srgbClr val="001965"/>
                </a:solidFill>
              </a:rPr>
              <a:t> JK, Iorio A, </a:t>
            </a:r>
            <a:r>
              <a:rPr lang="it-IT" altLang="it-IT" sz="1000" dirty="0" err="1">
                <a:solidFill>
                  <a:srgbClr val="001965"/>
                </a:solidFill>
              </a:rPr>
              <a:t>Edginton</a:t>
            </a:r>
            <a:r>
              <a:rPr lang="it-IT" altLang="it-IT" sz="1000" dirty="0">
                <a:solidFill>
                  <a:srgbClr val="001965"/>
                </a:solidFill>
              </a:rPr>
              <a:t> AN; WAPPS co‐</a:t>
            </a:r>
            <a:r>
              <a:rPr lang="it-IT" altLang="it-IT" sz="1000" dirty="0" err="1">
                <a:solidFill>
                  <a:srgbClr val="001965"/>
                </a:solidFill>
              </a:rPr>
              <a:t>investigators.Using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pharmacokinetics</a:t>
            </a:r>
            <a:r>
              <a:rPr lang="it-IT" altLang="it-IT" sz="1000" dirty="0">
                <a:solidFill>
                  <a:srgbClr val="001965"/>
                </a:solidFill>
              </a:rPr>
              <a:t> for </a:t>
            </a:r>
            <a:r>
              <a:rPr lang="it-IT" altLang="it-IT" sz="1000" dirty="0" err="1">
                <a:solidFill>
                  <a:srgbClr val="001965"/>
                </a:solidFill>
              </a:rPr>
              <a:t>tailoring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prophylaxis</a:t>
            </a:r>
            <a:r>
              <a:rPr lang="it-IT" altLang="it-IT" sz="1000" dirty="0">
                <a:solidFill>
                  <a:srgbClr val="001965"/>
                </a:solidFill>
              </a:rPr>
              <a:t> in </a:t>
            </a:r>
            <a:r>
              <a:rPr lang="it-IT" altLang="it-IT" sz="1000" dirty="0" err="1">
                <a:solidFill>
                  <a:srgbClr val="001965"/>
                </a:solidFill>
              </a:rPr>
              <a:t>people</a:t>
            </a:r>
            <a:r>
              <a:rPr lang="it-IT" altLang="it-IT" sz="1000" dirty="0">
                <a:solidFill>
                  <a:srgbClr val="001965"/>
                </a:solidFill>
              </a:rPr>
              <a:t> with </a:t>
            </a:r>
            <a:r>
              <a:rPr lang="it-IT" altLang="it-IT" sz="1000" dirty="0" err="1">
                <a:solidFill>
                  <a:srgbClr val="001965"/>
                </a:solidFill>
              </a:rPr>
              <a:t>hemophilia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switching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between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clotting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factor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products</a:t>
            </a:r>
            <a:r>
              <a:rPr lang="it-IT" altLang="it-IT" sz="1000" dirty="0">
                <a:solidFill>
                  <a:srgbClr val="001965"/>
                </a:solidFill>
              </a:rPr>
              <a:t>: A </a:t>
            </a:r>
            <a:r>
              <a:rPr lang="it-IT" altLang="it-IT" sz="1000" dirty="0" err="1">
                <a:solidFill>
                  <a:srgbClr val="001965"/>
                </a:solidFill>
              </a:rPr>
              <a:t>scoping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review</a:t>
            </a:r>
            <a:r>
              <a:rPr lang="it-IT" altLang="it-IT" sz="1000" dirty="0">
                <a:solidFill>
                  <a:srgbClr val="001965"/>
                </a:solidFill>
              </a:rPr>
              <a:t>. Res </a:t>
            </a:r>
            <a:r>
              <a:rPr lang="it-IT" altLang="it-IT" sz="1000" dirty="0" err="1">
                <a:solidFill>
                  <a:srgbClr val="001965"/>
                </a:solidFill>
              </a:rPr>
              <a:t>Pract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Thromb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Haemost</a:t>
            </a:r>
            <a:r>
              <a:rPr lang="it-IT" altLang="it-IT" sz="1000" dirty="0">
                <a:solidFill>
                  <a:srgbClr val="001965"/>
                </a:solidFill>
              </a:rPr>
              <a:t>. 2019 </a:t>
            </a:r>
            <a:r>
              <a:rPr lang="it-IT" altLang="it-IT" sz="1000" dirty="0" err="1">
                <a:solidFill>
                  <a:srgbClr val="001965"/>
                </a:solidFill>
              </a:rPr>
              <a:t>May</a:t>
            </a:r>
            <a:r>
              <a:rPr lang="it-IT" altLang="it-IT" sz="1000" dirty="0">
                <a:solidFill>
                  <a:srgbClr val="001965"/>
                </a:solidFill>
              </a:rPr>
              <a:t> 20;3(3):528-541.</a:t>
            </a:r>
          </a:p>
          <a:p>
            <a:pPr lvl="0"/>
            <a:endParaRPr lang="it-IT" altLang="it-IT" sz="1000" dirty="0">
              <a:solidFill>
                <a:srgbClr val="001965"/>
              </a:solidFill>
            </a:endParaRPr>
          </a:p>
          <a:p>
            <a:pPr lvl="0"/>
            <a:r>
              <a:rPr lang="it-IT" altLang="it-IT" sz="1000" dirty="0">
                <a:solidFill>
                  <a:srgbClr val="001965"/>
                </a:solidFill>
              </a:rPr>
              <a:t>Napolitano M, </a:t>
            </a:r>
            <a:r>
              <a:rPr lang="it-IT" altLang="it-IT" sz="1000" dirty="0" err="1">
                <a:solidFill>
                  <a:srgbClr val="001965"/>
                </a:solidFill>
              </a:rPr>
              <a:t>Saccullo</a:t>
            </a:r>
            <a:r>
              <a:rPr lang="it-IT" altLang="it-IT" sz="1000" dirty="0">
                <a:solidFill>
                  <a:srgbClr val="001965"/>
                </a:solidFill>
              </a:rPr>
              <a:t> G, Marietta M, Carpenedo M, </a:t>
            </a:r>
            <a:r>
              <a:rPr lang="it-IT" altLang="it-IT" sz="1000" dirty="0" err="1">
                <a:solidFill>
                  <a:srgbClr val="001965"/>
                </a:solidFill>
              </a:rPr>
              <a:t>Castaman</a:t>
            </a:r>
            <a:r>
              <a:rPr lang="it-IT" altLang="it-IT" sz="1000" dirty="0">
                <a:solidFill>
                  <a:srgbClr val="001965"/>
                </a:solidFill>
              </a:rPr>
              <a:t> G, Cerchiara E, </a:t>
            </a:r>
            <a:r>
              <a:rPr lang="it-IT" altLang="it-IT" sz="1000" dirty="0" err="1">
                <a:solidFill>
                  <a:srgbClr val="001965"/>
                </a:solidFill>
              </a:rPr>
              <a:t>Chistolini</a:t>
            </a:r>
            <a:r>
              <a:rPr lang="it-IT" altLang="it-IT" sz="1000" dirty="0">
                <a:solidFill>
                  <a:srgbClr val="001965"/>
                </a:solidFill>
              </a:rPr>
              <a:t> A, Contino </a:t>
            </a:r>
            <a:r>
              <a:rPr lang="it-IT" altLang="it-IT" sz="1000" dirty="0" err="1">
                <a:solidFill>
                  <a:srgbClr val="001965"/>
                </a:solidFill>
              </a:rPr>
              <a:t>L,De</a:t>
            </a:r>
            <a:r>
              <a:rPr lang="it-IT" altLang="it-IT" sz="1000" dirty="0">
                <a:solidFill>
                  <a:srgbClr val="001965"/>
                </a:solidFill>
              </a:rPr>
              <a:t> Stefano V, Falanga </a:t>
            </a:r>
            <a:r>
              <a:rPr lang="it-IT" altLang="it-IT" sz="1000" dirty="0" err="1">
                <a:solidFill>
                  <a:srgbClr val="001965"/>
                </a:solidFill>
              </a:rPr>
              <a:t>A,Federici</a:t>
            </a:r>
            <a:r>
              <a:rPr lang="it-IT" altLang="it-IT" sz="1000" dirty="0">
                <a:solidFill>
                  <a:srgbClr val="001965"/>
                </a:solidFill>
              </a:rPr>
              <a:t> AB, Rossi </a:t>
            </a:r>
            <a:r>
              <a:rPr lang="it-IT" altLang="it-IT" sz="1000" dirty="0" err="1">
                <a:solidFill>
                  <a:srgbClr val="001965"/>
                </a:solidFill>
              </a:rPr>
              <a:t>E,Santoro</a:t>
            </a:r>
            <a:r>
              <a:rPr lang="it-IT" altLang="it-IT" sz="1000" dirty="0">
                <a:solidFill>
                  <a:srgbClr val="001965"/>
                </a:solidFill>
              </a:rPr>
              <a:t> R, </a:t>
            </a:r>
            <a:r>
              <a:rPr lang="it-IT" altLang="it-IT" sz="1000" dirty="0" err="1">
                <a:solidFill>
                  <a:srgbClr val="001965"/>
                </a:solidFill>
              </a:rPr>
              <a:t>Siragusa</a:t>
            </a:r>
            <a:r>
              <a:rPr lang="it-IT" altLang="it-IT" sz="1000" dirty="0">
                <a:solidFill>
                  <a:srgbClr val="001965"/>
                </a:solidFill>
              </a:rPr>
              <a:t> S ; Gruppo Italiano Malattie </a:t>
            </a:r>
            <a:r>
              <a:rPr lang="it-IT" altLang="it-IT" sz="1000" dirty="0" err="1">
                <a:solidFill>
                  <a:srgbClr val="001965"/>
                </a:solidFill>
              </a:rPr>
              <a:t>EMatologiche</a:t>
            </a:r>
            <a:r>
              <a:rPr lang="it-IT" altLang="it-IT" sz="1000" dirty="0">
                <a:solidFill>
                  <a:srgbClr val="001965"/>
                </a:solidFill>
              </a:rPr>
              <a:t> dell’Adulto (GIMEMA) </a:t>
            </a:r>
            <a:r>
              <a:rPr lang="it-IT" altLang="it-IT" sz="1000" dirty="0" err="1">
                <a:solidFill>
                  <a:srgbClr val="001965"/>
                </a:solidFill>
              </a:rPr>
              <a:t>Working</a:t>
            </a:r>
            <a:r>
              <a:rPr lang="it-IT" altLang="it-IT" sz="1000" dirty="0">
                <a:solidFill>
                  <a:srgbClr val="001965"/>
                </a:solidFill>
              </a:rPr>
              <a:t> Party on </a:t>
            </a:r>
            <a:r>
              <a:rPr lang="it-IT" altLang="it-IT" sz="1000" dirty="0" err="1">
                <a:solidFill>
                  <a:srgbClr val="001965"/>
                </a:solidFill>
              </a:rPr>
              <a:t>Thrombosis</a:t>
            </a:r>
            <a:r>
              <a:rPr lang="it-IT" altLang="it-IT" sz="1000" dirty="0">
                <a:solidFill>
                  <a:srgbClr val="001965"/>
                </a:solidFill>
              </a:rPr>
              <a:t> and </a:t>
            </a:r>
            <a:r>
              <a:rPr lang="it-IT" altLang="it-IT" sz="1000" dirty="0" err="1">
                <a:solidFill>
                  <a:srgbClr val="001965"/>
                </a:solidFill>
              </a:rPr>
              <a:t>Haemostasis</a:t>
            </a:r>
            <a:r>
              <a:rPr lang="it-IT" altLang="it-IT" sz="1000" dirty="0">
                <a:solidFill>
                  <a:srgbClr val="001965"/>
                </a:solidFill>
              </a:rPr>
              <a:t>. </a:t>
            </a:r>
            <a:r>
              <a:rPr lang="it-IT" altLang="it-IT" sz="1000" dirty="0" err="1">
                <a:solidFill>
                  <a:srgbClr val="001965"/>
                </a:solidFill>
              </a:rPr>
              <a:t>Platelet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cut</a:t>
            </a:r>
            <a:r>
              <a:rPr lang="it-IT" altLang="it-IT" sz="1000" dirty="0">
                <a:solidFill>
                  <a:srgbClr val="001965"/>
                </a:solidFill>
              </a:rPr>
              <a:t>-off for </a:t>
            </a:r>
            <a:r>
              <a:rPr lang="it-IT" altLang="it-IT" sz="1000" dirty="0" err="1">
                <a:solidFill>
                  <a:srgbClr val="001965"/>
                </a:solidFill>
              </a:rPr>
              <a:t>anticoagulant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therapy</a:t>
            </a:r>
            <a:r>
              <a:rPr lang="it-IT" altLang="it-IT" sz="1000" dirty="0">
                <a:solidFill>
                  <a:srgbClr val="001965"/>
                </a:solidFill>
              </a:rPr>
              <a:t> in </a:t>
            </a:r>
            <a:r>
              <a:rPr lang="it-IT" altLang="it-IT" sz="1000" dirty="0" err="1">
                <a:solidFill>
                  <a:srgbClr val="001965"/>
                </a:solidFill>
              </a:rPr>
              <a:t>thrombocytopenic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patients</a:t>
            </a:r>
            <a:r>
              <a:rPr lang="it-IT" altLang="it-IT" sz="1000" dirty="0">
                <a:solidFill>
                  <a:srgbClr val="001965"/>
                </a:solidFill>
              </a:rPr>
              <a:t> with </a:t>
            </a:r>
            <a:r>
              <a:rPr lang="it-IT" altLang="it-IT" sz="1000" dirty="0" err="1">
                <a:solidFill>
                  <a:srgbClr val="001965"/>
                </a:solidFill>
              </a:rPr>
              <a:t>blood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cancer</a:t>
            </a:r>
            <a:r>
              <a:rPr lang="it-IT" altLang="it-IT" sz="1000" dirty="0">
                <a:solidFill>
                  <a:srgbClr val="001965"/>
                </a:solidFill>
              </a:rPr>
              <a:t> and VTE: an </a:t>
            </a:r>
            <a:r>
              <a:rPr lang="it-IT" altLang="it-IT" sz="1000" dirty="0" err="1">
                <a:solidFill>
                  <a:srgbClr val="001965"/>
                </a:solidFill>
              </a:rPr>
              <a:t>expert</a:t>
            </a:r>
            <a:r>
              <a:rPr lang="it-IT" altLang="it-IT" sz="1000" dirty="0">
                <a:solidFill>
                  <a:srgbClr val="001965"/>
                </a:solidFill>
              </a:rPr>
              <a:t> </a:t>
            </a:r>
            <a:r>
              <a:rPr lang="it-IT" altLang="it-IT" sz="1000" dirty="0" err="1">
                <a:solidFill>
                  <a:srgbClr val="001965"/>
                </a:solidFill>
              </a:rPr>
              <a:t>consensus</a:t>
            </a:r>
            <a:r>
              <a:rPr lang="it-IT" altLang="it-IT" sz="1000" dirty="0">
                <a:solidFill>
                  <a:srgbClr val="001965"/>
                </a:solidFill>
              </a:rPr>
              <a:t>. Blood </a:t>
            </a:r>
            <a:r>
              <a:rPr lang="it-IT" altLang="it-IT" sz="1000" dirty="0" err="1">
                <a:solidFill>
                  <a:srgbClr val="001965"/>
                </a:solidFill>
              </a:rPr>
              <a:t>Transfus</a:t>
            </a:r>
            <a:r>
              <a:rPr lang="it-IT" altLang="it-IT" sz="1000" dirty="0">
                <a:solidFill>
                  <a:srgbClr val="001965"/>
                </a:solidFill>
              </a:rPr>
              <a:t>. 2018 </a:t>
            </a:r>
            <a:r>
              <a:rPr lang="it-IT" altLang="it-IT" sz="1000" dirty="0" err="1">
                <a:solidFill>
                  <a:srgbClr val="001965"/>
                </a:solidFill>
              </a:rPr>
              <a:t>Oct</a:t>
            </a:r>
            <a:r>
              <a:rPr lang="it-IT" altLang="it-IT" sz="1000" dirty="0">
                <a:solidFill>
                  <a:srgbClr val="001965"/>
                </a:solidFill>
              </a:rPr>
              <a:t> 24:1-10.</a:t>
            </a:r>
          </a:p>
        </p:txBody>
      </p:sp>
      <p:sp>
        <p:nvSpPr>
          <p:cNvPr id="2" name="Rettangolo 1"/>
          <p:cNvSpPr/>
          <p:nvPr/>
        </p:nvSpPr>
        <p:spPr>
          <a:xfrm>
            <a:off x="643756" y="221169"/>
            <a:ext cx="2401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b="1" dirty="0"/>
              <a:t>Pubblicazioni (2)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65053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1fd8e66-52c5-4bcb-9294-58e567a647a5"/>
</p:tagLst>
</file>

<file path=ppt/theme/theme1.xml><?xml version="1.0" encoding="utf-8"?>
<a:theme xmlns:a="http://schemas.openxmlformats.org/drawingml/2006/main" name="Blank">
  <a:themeElements>
    <a:clrScheme name="NN Microsoft Office Color Scheme">
      <a:dk1>
        <a:srgbClr val="001965"/>
      </a:dk1>
      <a:lt1>
        <a:srgbClr val="FFFFFF"/>
      </a:lt1>
      <a:dk2>
        <a:srgbClr val="001965"/>
      </a:dk2>
      <a:lt2>
        <a:srgbClr val="E0DED8"/>
      </a:lt2>
      <a:accent1>
        <a:srgbClr val="009FDA"/>
      </a:accent1>
      <a:accent2>
        <a:srgbClr val="001965"/>
      </a:accent2>
      <a:accent3>
        <a:srgbClr val="82786F"/>
      </a:accent3>
      <a:accent4>
        <a:srgbClr val="E0DED8"/>
      </a:accent4>
      <a:accent5>
        <a:srgbClr val="E64A0E"/>
      </a:accent5>
      <a:accent6>
        <a:srgbClr val="AEA79F"/>
      </a:accent6>
      <a:hlink>
        <a:srgbClr val="009FDA"/>
      </a:hlink>
      <a:folHlink>
        <a:srgbClr val="82786F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NN White - Primary Color">
      <a:srgbClr val="FFFFFF"/>
    </a:custClr>
    <a:custClr name="NN Dark blue - Primary Color">
      <a:srgbClr val="001965"/>
    </a:custClr>
    <a:custClr name="NN Light blue - Primary Color">
      <a:srgbClr val="009FDA"/>
    </a:custClr>
    <a:custClr name="NN Lava red - Secondary Color">
      <a:srgbClr val="E64A0E"/>
    </a:custClr>
    <a:custClr name="NN Granite grey - Secondary Color">
      <a:srgbClr val="82786F"/>
    </a:custClr>
    <a:custClr name="NN Concrete grey - Secondary Color">
      <a:srgbClr val="AEA79F"/>
    </a:custClr>
    <a:custClr name="NN Marble grey - Secondary Color">
      <a:srgbClr val="C7C2BA"/>
    </a:custClr>
    <a:custClr name="NN Pearl grey - Secondary Color">
      <a:srgbClr val="E0DED8"/>
    </a:custClr>
    <a:custClr name="NN Black - Accent Color">
      <a:srgbClr val="001423"/>
    </a:custClr>
    <a:custClr name="NN Forest green - Accent Color">
      <a:srgbClr val="3F9C35"/>
    </a:custClr>
    <a:custClr name="NN Grass green - Accent Color">
      <a:srgbClr val="739600"/>
    </a:custClr>
    <a:custClr name="NN Lime Green - Accent Color">
      <a:srgbClr val="C9DD03"/>
    </a:custClr>
    <a:custClr name="NN Ocean blue - Accent Color">
      <a:srgbClr val="007C92"/>
    </a:custClr>
    <a:custClr name="NN Sky blue - Accent Color">
      <a:srgbClr val="72B5CC"/>
    </a:custClr>
    <a:custClr name="NN Misty blue - Accent Color">
      <a:srgbClr val="C2DEEA"/>
    </a:custClr>
    <a:custClr name="NN Sunset orange - Accent Color">
      <a:srgbClr val="D47600"/>
    </a:custClr>
    <a:custClr name="NN Golden yellow - Accent Color">
      <a:srgbClr val="EAAB00"/>
    </a:custClr>
  </a:custClrLst>
</a:theme>
</file>

<file path=ppt/theme/theme2.xml><?xml version="1.0" encoding="utf-8"?>
<a:theme xmlns:a="http://schemas.openxmlformats.org/drawingml/2006/main" name="Office Theme">
  <a:themeElements>
    <a:clrScheme name="NN 2012">
      <a:dk1>
        <a:srgbClr val="001965"/>
      </a:dk1>
      <a:lt1>
        <a:srgbClr val="FFFFFF"/>
      </a:lt1>
      <a:dk2>
        <a:srgbClr val="001965"/>
      </a:dk2>
      <a:lt2>
        <a:srgbClr val="E0DED8"/>
      </a:lt2>
      <a:accent1>
        <a:srgbClr val="009FDA"/>
      </a:accent1>
      <a:accent2>
        <a:srgbClr val="001965"/>
      </a:accent2>
      <a:accent3>
        <a:srgbClr val="82786F"/>
      </a:accent3>
      <a:accent4>
        <a:srgbClr val="E0DED8"/>
      </a:accent4>
      <a:accent5>
        <a:srgbClr val="E64A0E"/>
      </a:accent5>
      <a:accent6>
        <a:srgbClr val="AEA79F"/>
      </a:accent6>
      <a:hlink>
        <a:srgbClr val="009FDA"/>
      </a:hlink>
      <a:folHlink>
        <a:srgbClr val="82786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NN 2012">
      <a:dk1>
        <a:srgbClr val="001965"/>
      </a:dk1>
      <a:lt1>
        <a:srgbClr val="FFFFFF"/>
      </a:lt1>
      <a:dk2>
        <a:srgbClr val="001965"/>
      </a:dk2>
      <a:lt2>
        <a:srgbClr val="E0DED8"/>
      </a:lt2>
      <a:accent1>
        <a:srgbClr val="009FDA"/>
      </a:accent1>
      <a:accent2>
        <a:srgbClr val="001965"/>
      </a:accent2>
      <a:accent3>
        <a:srgbClr val="82786F"/>
      </a:accent3>
      <a:accent4>
        <a:srgbClr val="E0DED8"/>
      </a:accent4>
      <a:accent5>
        <a:srgbClr val="E64A0E"/>
      </a:accent5>
      <a:accent6>
        <a:srgbClr val="AEA79F"/>
      </a:accent6>
      <a:hlink>
        <a:srgbClr val="009FDA"/>
      </a:hlink>
      <a:folHlink>
        <a:srgbClr val="82786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33901239970A489D6DC857339785FD" ma:contentTypeVersion="4" ma:contentTypeDescription="Create a new document." ma:contentTypeScope="" ma:versionID="84ea6ad30611369c31f312ded820a5bc">
  <xsd:schema xmlns:xsd="http://www.w3.org/2001/XMLSchema" xmlns:xs="http://www.w3.org/2001/XMLSchema" xmlns:p="http://schemas.microsoft.com/office/2006/metadata/properties" xmlns:ns2="5f8fd453-4dab-4baa-a079-81395861784e" targetNamespace="http://schemas.microsoft.com/office/2006/metadata/properties" ma:root="true" ma:fieldsID="088d3f86ddaddaae54aa1374091f1289" ns2:_="">
    <xsd:import namespace="5f8fd453-4dab-4baa-a079-8139586178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8fd453-4dab-4baa-a079-8139586178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2EA4D1-F3CA-4CDD-94B2-CF987CC77548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5f8fd453-4dab-4baa-a079-81395861784e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A9B2DEC-55D9-4FED-869D-C9A28652C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8fd453-4dab-4baa-a079-8139586178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4FE615-8E34-48E1-AEE5-567DBD3202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1351</Words>
  <Application>Microsoft Office PowerPoint</Application>
  <PresentationFormat>Presentazione su schermo (16:9)</PresentationFormat>
  <Paragraphs>115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Verdana</vt:lpstr>
      <vt:lpstr>Blank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Studi Clinici Deficit Emorragici Congeniti e Acquisiti-Trombocitopenie  </vt:lpstr>
      <vt:lpstr>Studi Clinici Patologie Trombotico-emorragiche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2016-02-22T14:34:53Z</dcterms:created>
  <dcterms:modified xsi:type="dcterms:W3CDTF">2022-07-05T19:02:12Z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0x0101007E33901239970A489D6DC857339785FD</vt:lpwstr>
  </property>
  <property fmtid="{D5CDD505-2E9C-101B-9397-08002B2CF9AE}" pid="3" name="_dlc_DocIdItemGuid">
    <vt:lpwstr>572cdec2-b6dd-408e-bb38-1cd2b0712881</vt:lpwstr>
  </property>
</Properties>
</file>