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0" r:id="rId3"/>
    <p:sldId id="268" r:id="rId4"/>
    <p:sldId id="267" r:id="rId5"/>
    <p:sldId id="269" r:id="rId6"/>
    <p:sldId id="271" r:id="rId7"/>
    <p:sldId id="27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F0"/>
    <a:srgbClr val="4CA254"/>
    <a:srgbClr val="7DE38E"/>
    <a:srgbClr val="FF0000"/>
    <a:srgbClr val="FF6161"/>
    <a:srgbClr val="365634"/>
    <a:srgbClr val="FF0066"/>
    <a:srgbClr val="E33E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dia%20La%20Mendola.LidiaLaMendola\Desktop\corso%20di%20laurea\opinione%20studenti\2015-16\laureandi\valutazione%20laureandi%20marzo%202017_vers_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3.6398834123635093E-2"/>
          <c:y val="4.3537414965986489E-2"/>
          <c:w val="0.96360116587636457"/>
          <c:h val="0.8955421286624885"/>
        </c:manualLayout>
      </c:layout>
      <c:barChart>
        <c:barDir val="col"/>
        <c:grouping val="stacked"/>
        <c:ser>
          <c:idx val="0"/>
          <c:order val="0"/>
          <c:spPr>
            <a:solidFill>
              <a:srgbClr val="00B050"/>
            </a:solidFill>
            <a:ln w="25400">
              <a:noFill/>
            </a:ln>
          </c:spPr>
          <c:dPt>
            <c:idx val="0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C6-93F5-455E-8878-2B39EF5CFC93}"/>
              </c:ext>
            </c:extLst>
          </c:dPt>
          <c:dPt>
            <c:idx val="5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38C-416A-A009-8B018A0B007C}"/>
              </c:ext>
            </c:extLst>
          </c:dPt>
          <c:dPt>
            <c:idx val="10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8C-416A-A009-8B018A0B007C}"/>
              </c:ext>
            </c:extLst>
          </c:dPt>
          <c:dPt>
            <c:idx val="15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CA-93F5-455E-8878-2B39EF5CFC93}"/>
              </c:ext>
            </c:extLst>
          </c:dPt>
          <c:dPt>
            <c:idx val="20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CF-93F5-455E-8878-2B39EF5CFC93}"/>
              </c:ext>
            </c:extLst>
          </c:dPt>
          <c:dPt>
            <c:idx val="25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38C-416A-A009-8B018A0B007C}"/>
              </c:ext>
            </c:extLst>
          </c:dPt>
          <c:dPt>
            <c:idx val="30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38C-416A-A009-8B018A0B007C}"/>
              </c:ext>
            </c:extLst>
          </c:dPt>
          <c:dPt>
            <c:idx val="31"/>
            <c:spPr>
              <a:solidFill>
                <a:srgbClr val="C000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1-93F5-455E-8878-2B39EF5CFC93}"/>
              </c:ext>
            </c:extLst>
          </c:dPt>
          <c:dPt>
            <c:idx val="32"/>
            <c:spPr>
              <a:solidFill>
                <a:srgbClr val="FFC0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5-93F5-455E-8878-2B39EF5CFC93}"/>
              </c:ext>
            </c:extLst>
          </c:dPt>
          <c:dPt>
            <c:idx val="35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D1-93F5-455E-8878-2B39EF5CFC93}"/>
              </c:ext>
            </c:extLst>
          </c:dPt>
          <c:dPt>
            <c:idx val="40"/>
            <c:spPr>
              <a:solidFill>
                <a:srgbClr val="4CA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D3-93F5-455E-8878-2B39EF5CFC93}"/>
              </c:ext>
            </c:extLst>
          </c:dPt>
          <c:dPt>
            <c:idx val="43"/>
            <c:spPr>
              <a:solidFill>
                <a:srgbClr val="00B0F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438C-416A-A009-8B018A0B007C}"/>
              </c:ext>
            </c:extLst>
          </c:dPt>
          <c:dPt>
            <c:idx val="45"/>
            <c:spPr>
              <a:solidFill>
                <a:srgbClr val="4CA25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438C-416A-A009-8B018A0B007C}"/>
              </c:ext>
            </c:extLst>
          </c:dPt>
          <c:dPt>
            <c:idx val="46"/>
            <c:spPr>
              <a:solidFill>
                <a:srgbClr val="C000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438C-416A-A009-8B018A0B007C}"/>
              </c:ext>
            </c:extLst>
          </c:dPt>
          <c:dPt>
            <c:idx val="47"/>
            <c:spPr>
              <a:solidFill>
                <a:srgbClr val="FFC00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C-93F5-455E-8878-2B39EF5CFC93}"/>
              </c:ext>
            </c:extLst>
          </c:dPt>
          <c:dPt>
            <c:idx val="48"/>
            <c:spPr>
              <a:solidFill>
                <a:srgbClr val="00B0F0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A-438C-416A-A009-8B018A0B007C}"/>
              </c:ext>
            </c:extLst>
          </c:dPt>
          <c:cat>
            <c:strRef>
              <c:f>'questionario laureandi_3-2017'!$A$1:$B$49</c:f>
              <c:strCache>
                <c:ptCount val="47"/>
                <c:pt idx="1">
                  <c:v>Q1</c:v>
                </c:pt>
                <c:pt idx="6">
                  <c:v>Q2</c:v>
                </c:pt>
                <c:pt idx="11">
                  <c:v>Q3</c:v>
                </c:pt>
                <c:pt idx="16">
                  <c:v>Q4</c:v>
                </c:pt>
                <c:pt idx="21">
                  <c:v>Q5</c:v>
                </c:pt>
                <c:pt idx="26">
                  <c:v>Q6</c:v>
                </c:pt>
                <c:pt idx="31">
                  <c:v>Q7</c:v>
                </c:pt>
                <c:pt idx="36">
                  <c:v>Q8</c:v>
                </c:pt>
                <c:pt idx="41">
                  <c:v>Q9</c:v>
                </c:pt>
                <c:pt idx="46">
                  <c:v>Q10</c:v>
                </c:pt>
              </c:strCache>
            </c:strRef>
          </c:cat>
          <c:val>
            <c:numRef>
              <c:f>'questionario laureandi_3-2017'!$C$1:$C$49</c:f>
              <c:numCache>
                <c:formatCode>General</c:formatCode>
                <c:ptCount val="49"/>
                <c:pt idx="0">
                  <c:v>95.652173913043399</c:v>
                </c:pt>
                <c:pt idx="1">
                  <c:v>0</c:v>
                </c:pt>
                <c:pt idx="2">
                  <c:v>0</c:v>
                </c:pt>
                <c:pt idx="5">
                  <c:v>4.3478260869565215</c:v>
                </c:pt>
                <c:pt idx="6">
                  <c:v>0</c:v>
                </c:pt>
                <c:pt idx="7">
                  <c:v>0</c:v>
                </c:pt>
                <c:pt idx="10">
                  <c:v>26.086956521739129</c:v>
                </c:pt>
                <c:pt idx="11">
                  <c:v>0</c:v>
                </c:pt>
                <c:pt idx="12">
                  <c:v>0</c:v>
                </c:pt>
                <c:pt idx="15">
                  <c:v>17.39130434782609</c:v>
                </c:pt>
                <c:pt idx="16">
                  <c:v>0</c:v>
                </c:pt>
                <c:pt idx="17">
                  <c:v>0</c:v>
                </c:pt>
                <c:pt idx="20">
                  <c:v>17.39130434782609</c:v>
                </c:pt>
                <c:pt idx="21">
                  <c:v>0</c:v>
                </c:pt>
                <c:pt idx="22">
                  <c:v>0</c:v>
                </c:pt>
                <c:pt idx="25">
                  <c:v>8.6956521739130448</c:v>
                </c:pt>
                <c:pt idx="26">
                  <c:v>0</c:v>
                </c:pt>
                <c:pt idx="27">
                  <c:v>0</c:v>
                </c:pt>
                <c:pt idx="30">
                  <c:v>21.739130434782609</c:v>
                </c:pt>
                <c:pt idx="31">
                  <c:v>39.130434782608695</c:v>
                </c:pt>
                <c:pt idx="32">
                  <c:v>17.39130434782609</c:v>
                </c:pt>
                <c:pt idx="35">
                  <c:v>17.39130434782609</c:v>
                </c:pt>
                <c:pt idx="36">
                  <c:v>0</c:v>
                </c:pt>
                <c:pt idx="37">
                  <c:v>0</c:v>
                </c:pt>
                <c:pt idx="40">
                  <c:v>17.39130434782609</c:v>
                </c:pt>
                <c:pt idx="41">
                  <c:v>0</c:v>
                </c:pt>
                <c:pt idx="42">
                  <c:v>0</c:v>
                </c:pt>
                <c:pt idx="43">
                  <c:v>4.3478260869565215</c:v>
                </c:pt>
                <c:pt idx="45">
                  <c:v>65.217391304347899</c:v>
                </c:pt>
                <c:pt idx="46">
                  <c:v>4.3478260869565215</c:v>
                </c:pt>
                <c:pt idx="47">
                  <c:v>4.3478260869565215</c:v>
                </c:pt>
                <c:pt idx="48">
                  <c:v>4.3478260869565215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438C-416A-A009-8B018A0B007C}"/>
            </c:ext>
          </c:extLst>
        </c:ser>
        <c:ser>
          <c:idx val="1"/>
          <c:order val="1"/>
          <c:spPr>
            <a:solidFill>
              <a:srgbClr val="92D050"/>
            </a:solidFill>
            <a:ln w="25400">
              <a:noFill/>
            </a:ln>
          </c:spPr>
          <c:dPt>
            <c:idx val="0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1-93F5-455E-8878-2B39EF5CFC93}"/>
              </c:ext>
            </c:extLst>
          </c:dPt>
          <c:dPt>
            <c:idx val="5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6-438C-416A-A009-8B018A0B007C}"/>
              </c:ext>
            </c:extLst>
          </c:dPt>
          <c:dPt>
            <c:idx val="6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A-93F5-455E-8878-2B39EF5CFC93}"/>
              </c:ext>
            </c:extLst>
          </c:dPt>
          <c:dPt>
            <c:idx val="10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7-93F5-455E-8878-2B39EF5CFC93}"/>
              </c:ext>
            </c:extLst>
          </c:dPt>
          <c:dPt>
            <c:idx val="11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1-93F5-455E-8878-2B39EF5CFC93}"/>
              </c:ext>
            </c:extLst>
          </c:dPt>
          <c:dPt>
            <c:idx val="15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C-93F5-455E-8878-2B39EF5CFC93}"/>
              </c:ext>
            </c:extLst>
          </c:dPt>
          <c:dPt>
            <c:idx val="16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7-93F5-455E-8878-2B39EF5CFC93}"/>
              </c:ext>
            </c:extLst>
          </c:dPt>
          <c:dPt>
            <c:idx val="20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1-93F5-455E-8878-2B39EF5CFC93}"/>
              </c:ext>
            </c:extLst>
          </c:dPt>
          <c:dPt>
            <c:idx val="21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A-438C-416A-A009-8B018A0B007C}"/>
              </c:ext>
            </c:extLst>
          </c:dPt>
          <c:dPt>
            <c:idx val="25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438C-416A-A009-8B018A0B007C}"/>
              </c:ext>
            </c:extLst>
          </c:dPt>
          <c:dPt>
            <c:idx val="26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F-93F5-455E-8878-2B39EF5CFC93}"/>
              </c:ext>
            </c:extLst>
          </c:dPt>
          <c:dPt>
            <c:idx val="30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6-93F5-455E-8878-2B39EF5CFC93}"/>
              </c:ext>
            </c:extLst>
          </c:dPt>
          <c:dPt>
            <c:idx val="31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3-93F5-455E-8878-2B39EF5CFC93}"/>
              </c:ext>
            </c:extLst>
          </c:dPt>
          <c:dPt>
            <c:idx val="35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B-93F5-455E-8878-2B39EF5CFC93}"/>
              </c:ext>
            </c:extLst>
          </c:dPt>
          <c:dPt>
            <c:idx val="36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8-93F5-455E-8878-2B39EF5CFC93}"/>
              </c:ext>
            </c:extLst>
          </c:dPt>
          <c:dPt>
            <c:idx val="40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C1-93F5-455E-8878-2B39EF5CFC93}"/>
              </c:ext>
            </c:extLst>
          </c:dPt>
          <c:dPt>
            <c:idx val="45"/>
            <c:spPr>
              <a:solidFill>
                <a:srgbClr val="7DE38E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0-438C-416A-A009-8B018A0B007C}"/>
              </c:ext>
            </c:extLst>
          </c:dPt>
          <c:dPt>
            <c:idx val="46"/>
            <c:spPr>
              <a:solidFill>
                <a:srgbClr val="FF6161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A-93F5-455E-8878-2B39EF5CFC93}"/>
              </c:ext>
            </c:extLst>
          </c:dPt>
          <c:cat>
            <c:strRef>
              <c:f>'questionario laureandi_3-2017'!$A$1:$B$49</c:f>
              <c:strCache>
                <c:ptCount val="47"/>
                <c:pt idx="1">
                  <c:v>Q1</c:v>
                </c:pt>
                <c:pt idx="6">
                  <c:v>Q2</c:v>
                </c:pt>
                <c:pt idx="11">
                  <c:v>Q3</c:v>
                </c:pt>
                <c:pt idx="16">
                  <c:v>Q4</c:v>
                </c:pt>
                <c:pt idx="21">
                  <c:v>Q5</c:v>
                </c:pt>
                <c:pt idx="26">
                  <c:v>Q6</c:v>
                </c:pt>
                <c:pt idx="31">
                  <c:v>Q7</c:v>
                </c:pt>
                <c:pt idx="36">
                  <c:v>Q8</c:v>
                </c:pt>
                <c:pt idx="41">
                  <c:v>Q9</c:v>
                </c:pt>
                <c:pt idx="46">
                  <c:v>Q10</c:v>
                </c:pt>
              </c:strCache>
            </c:strRef>
          </c:cat>
          <c:val>
            <c:numRef>
              <c:f>'questionario laureandi_3-2017'!$D$1:$D$49</c:f>
              <c:numCache>
                <c:formatCode>General</c:formatCode>
                <c:ptCount val="49"/>
                <c:pt idx="0">
                  <c:v>4.3478260869565215</c:v>
                </c:pt>
                <c:pt idx="1">
                  <c:v>0</c:v>
                </c:pt>
                <c:pt idx="5">
                  <c:v>91.304347826086783</c:v>
                </c:pt>
                <c:pt idx="6">
                  <c:v>4.3478260869565215</c:v>
                </c:pt>
                <c:pt idx="10">
                  <c:v>60.869565217391305</c:v>
                </c:pt>
                <c:pt idx="11">
                  <c:v>13.043478260869565</c:v>
                </c:pt>
                <c:pt idx="15">
                  <c:v>78.260869565217561</c:v>
                </c:pt>
                <c:pt idx="16">
                  <c:v>4.3478260869565215</c:v>
                </c:pt>
                <c:pt idx="20">
                  <c:v>78.260869565217561</c:v>
                </c:pt>
                <c:pt idx="21">
                  <c:v>4.3478260869565215</c:v>
                </c:pt>
                <c:pt idx="25">
                  <c:v>56.521739130434824</c:v>
                </c:pt>
                <c:pt idx="26">
                  <c:v>34.782608695652144</c:v>
                </c:pt>
                <c:pt idx="30">
                  <c:v>17.39130434782609</c:v>
                </c:pt>
                <c:pt idx="31">
                  <c:v>4.3478260869565215</c:v>
                </c:pt>
                <c:pt idx="35">
                  <c:v>60.869565217391305</c:v>
                </c:pt>
                <c:pt idx="36">
                  <c:v>21.739130434782609</c:v>
                </c:pt>
                <c:pt idx="40">
                  <c:v>78.260869565217561</c:v>
                </c:pt>
                <c:pt idx="41">
                  <c:v>0</c:v>
                </c:pt>
                <c:pt idx="45">
                  <c:v>17.39130434782609</c:v>
                </c:pt>
                <c:pt idx="46">
                  <c:v>4.3478260869565215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7-438C-416A-A009-8B018A0B007C}"/>
            </c:ext>
          </c:extLst>
        </c:ser>
        <c:gapWidth val="0"/>
        <c:overlap val="100"/>
        <c:axId val="137814400"/>
        <c:axId val="137815936"/>
      </c:barChart>
      <c:catAx>
        <c:axId val="1378144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815936"/>
        <c:crosses val="autoZero"/>
        <c:auto val="1"/>
        <c:lblAlgn val="ctr"/>
        <c:lblOffset val="100"/>
      </c:catAx>
      <c:valAx>
        <c:axId val="137815936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8144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C18E5-923C-4908-8264-B805D57BAA8D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C6661-008C-4B6F-8F9B-5CC516AC2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16668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76D00-5DD4-4B5B-A917-DD9F05296596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2C478-4470-4DA2-975F-3331BCC998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409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2C478-4470-4DA2-975F-3331BCC9984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391A-CC67-4889-9CB5-1B1AE44888A1}" type="datetimeFigureOut">
              <a:rPr lang="it-IT" smtClean="0"/>
              <a:pPr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CEC0-8453-4656-8D83-A6C409814C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OPINIONE LAUREANDI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573016"/>
            <a:ext cx="8229600" cy="2044824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Corso di Laurea Magistrale in Ingegneria dei Sistemi Edilizi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sessione marzo 2017 </a:t>
            </a:r>
            <a:br>
              <a:rPr lang="it-IT" dirty="0" smtClean="0"/>
            </a:br>
            <a:r>
              <a:rPr lang="it-IT" dirty="0" smtClean="0"/>
              <a:t>(N.23 questionari su 28 laureandi)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2336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Q1. Hai frequentato regolarmente?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48478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Q2. Valutazione del carico di studio degli insegnamenti rispetto alla durata del corso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278092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Q3. Ritengo che l’organizzazione degli esami (appelli, orari, informazioni, prenotazioni,…)</a:t>
            </a:r>
          </a:p>
          <a:p>
            <a:r>
              <a:rPr lang="it-IT" dirty="0" smtClean="0"/>
              <a:t>       sia stata soddisfacente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42838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Q4. Sono soddisfatto dei rapporti con i docenti in generale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537321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Q5. Sono complessivamente soddisfatto del corso di laurea</a:t>
            </a: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/>
        </p:nvGraphicFramePr>
        <p:xfrm>
          <a:off x="539552" y="692696"/>
          <a:ext cx="6480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Più del 75% degli insegnamenti previsti</a:t>
                      </a:r>
                      <a:endParaRPr lang="it-IT" sz="1200" dirty="0"/>
                    </a:p>
                  </a:txBody>
                  <a:tcPr marR="108000"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Tra il 50% e il 75%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470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 il 25% e il 50%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745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 del 25%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ella 27"/>
          <p:cNvGraphicFramePr>
            <a:graphicFrameLocks noGrp="1"/>
          </p:cNvGraphicFramePr>
          <p:nvPr/>
        </p:nvGraphicFramePr>
        <p:xfrm>
          <a:off x="539552" y="1905392"/>
          <a:ext cx="6480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Decisamente adeguato</a:t>
                      </a:r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Abbastanza adeguato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Abbastanza inadeguato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Decisamente inadeguato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/>
        </p:nvGraphicFramePr>
        <p:xfrm>
          <a:off x="467544" y="3417560"/>
          <a:ext cx="6480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Sempre o quasi sempre</a:t>
                      </a:r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Per più della metà degli esami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meno della metà degli esami</a:t>
                      </a:r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Mai o quasi mai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/>
        </p:nvGraphicFramePr>
        <p:xfrm>
          <a:off x="467544" y="4653136"/>
          <a:ext cx="648072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Decisamente si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Più si che no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Più</a:t>
                      </a:r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 che si</a:t>
                      </a:r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Decisamente no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ella 30"/>
          <p:cNvGraphicFramePr>
            <a:graphicFrameLocks noGrp="1"/>
          </p:cNvGraphicFramePr>
          <p:nvPr/>
        </p:nvGraphicFramePr>
        <p:xfrm>
          <a:off x="467544" y="5760680"/>
          <a:ext cx="648072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Decisamente si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Più si che no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Più</a:t>
                      </a:r>
                      <a:r>
                        <a:rPr lang="it-IT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 che si</a:t>
                      </a:r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Decisamente no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397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251520" y="40466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Q6. Valutazione delle aule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62880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Q7. Valutazione delle postazioni </a:t>
            </a:r>
            <a:r>
              <a:rPr lang="it-IT" dirty="0" err="1" smtClean="0"/>
              <a:t>informatiche*</a:t>
            </a:r>
            <a:endParaRPr lang="it-IT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292494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Q8. Valutazione delle attrezzature per le altre attività didattiche (laboratori, esperienze pratiche,…)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1520" y="450912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Q9. Valutazione delle biblioteche (prestito/consultazione, orari di apertura,…)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51520" y="566124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Q10. Si iscriverebbe di nuovo all’università?</a:t>
            </a:r>
          </a:p>
        </p:txBody>
      </p:sp>
      <p:graphicFrame>
        <p:nvGraphicFramePr>
          <p:cNvPr id="17" name="Tabella 16"/>
          <p:cNvGraphicFramePr>
            <a:graphicFrameLocks noGrp="1"/>
          </p:cNvGraphicFramePr>
          <p:nvPr/>
        </p:nvGraphicFramePr>
        <p:xfrm>
          <a:off x="251520" y="764704"/>
          <a:ext cx="777686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31640"/>
                <a:gridCol w="1296144"/>
                <a:gridCol w="1332656"/>
                <a:gridCol w="1296144"/>
                <a:gridCol w="1224136"/>
              </a:tblGrid>
              <a:tr h="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Sempre o quasi sempre adeguate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Spesso adeguate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470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Raramente adeguate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Mai adeguate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ne ho utilizzate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  <a:p>
                      <a:pPr marL="0" algn="l" defTabSz="914400" rtl="0" eaLnBrk="1" latinLnBrk="0" hangingPunct="1"/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251520" y="1977400"/>
          <a:ext cx="64807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117"/>
                <a:gridCol w="1210684"/>
                <a:gridCol w="1281900"/>
                <a:gridCol w="1281900"/>
                <a:gridCol w="135311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Erano presenti e in numero adeguato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Erano presenti ma in numero non adeguato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erano presenti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ne hanno utilizzate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251520" y="3501008"/>
          <a:ext cx="784887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31640"/>
                <a:gridCol w="1296144"/>
                <a:gridCol w="1332656"/>
                <a:gridCol w="1296144"/>
                <a:gridCol w="1296144"/>
              </a:tblGrid>
              <a:tr h="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Sempre o quasi sempre adeguate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Spesso adeguate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Raramente adeguate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Mai adeguate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ne ho utilizzate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  <a:p>
                      <a:pPr marL="0" algn="l" defTabSz="914400" rtl="0" eaLnBrk="1" latinLnBrk="0" hangingPunct="1"/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251520" y="4869160"/>
          <a:ext cx="784887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31640"/>
                <a:gridCol w="1296144"/>
                <a:gridCol w="1332656"/>
                <a:gridCol w="1296144"/>
                <a:gridCol w="1296144"/>
              </a:tblGrid>
              <a:tr h="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Decisamente positiva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Abbastanza positiva</a:t>
                      </a:r>
                      <a:endParaRPr lang="it-IT" sz="1200" dirty="0"/>
                    </a:p>
                  </a:txBody>
                  <a:tcPr>
                    <a:solidFill>
                      <a:srgbClr val="4CA254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Abbastanza negativa</a:t>
                      </a:r>
                      <a:endParaRPr lang="it-IT" dirty="0"/>
                    </a:p>
                  </a:txBody>
                  <a:tcPr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Decisamente negativa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ne ho utilizzate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  <a:p>
                      <a:pPr marL="0" algn="l" defTabSz="914400" rtl="0" eaLnBrk="1" latinLnBrk="0" hangingPunct="1"/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la 18"/>
          <p:cNvGraphicFramePr>
            <a:graphicFrameLocks noGrp="1"/>
          </p:cNvGraphicFramePr>
          <p:nvPr/>
        </p:nvGraphicFramePr>
        <p:xfrm>
          <a:off x="251520" y="6021288"/>
          <a:ext cx="784887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31640"/>
                <a:gridCol w="1296144"/>
                <a:gridCol w="1332656"/>
                <a:gridCol w="1296144"/>
                <a:gridCol w="1296144"/>
              </a:tblGrid>
              <a:tr h="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Si, allo stesso</a:t>
                      </a:r>
                      <a:r>
                        <a:rPr lang="it-IT" sz="1200" baseline="0" dirty="0" smtClean="0"/>
                        <a:t> corso di questo Ateneo</a:t>
                      </a:r>
                      <a:endParaRPr lang="it-IT" sz="1200" dirty="0"/>
                    </a:p>
                  </a:txBody>
                  <a:tcPr>
                    <a:solidFill>
                      <a:srgbClr val="4CA25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Si,  ad un altro corso di questo Ateneo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CA254">
                        <a:alpha val="6470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Si, allo stesso</a:t>
                      </a:r>
                      <a:r>
                        <a:rPr lang="it-IT" sz="1200" baseline="0" dirty="0" smtClean="0"/>
                        <a:t> corso, ma in un altro Ateneo</a:t>
                      </a:r>
                      <a:endParaRPr lang="it-IT" sz="1200" dirty="0"/>
                    </a:p>
                  </a:txBody>
                  <a:tcPr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Si,  ma ad un altro</a:t>
                      </a:r>
                      <a:r>
                        <a:rPr lang="it-IT" sz="1200" baseline="0" dirty="0" smtClean="0"/>
                        <a:t> corso e in un altro  Ateneo</a:t>
                      </a:r>
                      <a:endParaRPr lang="it-IT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No, non mi iscriverei più all’Università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 rispondo</a:t>
                      </a:r>
                    </a:p>
                    <a:p>
                      <a:pPr marL="0" algn="l" defTabSz="914400" rtl="0" eaLnBrk="1" latinLnBrk="0" hangingPunct="1"/>
                      <a:endParaRPr lang="it-IT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251520" y="2636912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* non particolarmente significativo per il CLM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400397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/>
        </p:nvGraphicFramePr>
        <p:xfrm>
          <a:off x="395536" y="692696"/>
          <a:ext cx="851021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sellaDiTesto 14"/>
          <p:cNvSpPr txBox="1"/>
          <p:nvPr/>
        </p:nvSpPr>
        <p:spPr>
          <a:xfrm rot="16200000">
            <a:off x="-607930" y="486451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 rot="16200000">
            <a:off x="-508919" y="5023919"/>
            <a:ext cx="2952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Hai frequentato regolarmente</a:t>
            </a:r>
            <a:endParaRPr lang="it-IT" sz="16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11560" y="3645024"/>
            <a:ext cx="83529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     Q1           Q2           Q3           Q4          Q5           Q6            Q7          Q8          Q9          Q10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 rot="16200000">
            <a:off x="484093" y="4885710"/>
            <a:ext cx="2736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 carico di studio degli insegnamenti rispetto alla durata del corso</a:t>
            </a:r>
          </a:p>
        </p:txBody>
      </p:sp>
      <p:sp>
        <p:nvSpPr>
          <p:cNvPr id="24" name="CasellaDiTesto 23"/>
          <p:cNvSpPr txBox="1"/>
          <p:nvPr/>
        </p:nvSpPr>
        <p:spPr>
          <a:xfrm rot="16200000">
            <a:off x="1351095" y="484970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Ritengo che l’organizzazione degli esami  sia stata soddisfacente</a:t>
            </a:r>
          </a:p>
        </p:txBody>
      </p:sp>
      <p:sp>
        <p:nvSpPr>
          <p:cNvPr id="3" name="Rettangolo 2"/>
          <p:cNvSpPr/>
          <p:nvPr/>
        </p:nvSpPr>
        <p:spPr>
          <a:xfrm>
            <a:off x="611560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475656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339752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03848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995936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860032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724128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516216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7308304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8172400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 rot="16200000">
            <a:off x="2263388" y="508082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Sono soddisfatto dei rapporti con i docenti in generale</a:t>
            </a:r>
          </a:p>
        </p:txBody>
      </p:sp>
      <p:sp>
        <p:nvSpPr>
          <p:cNvPr id="26" name="CasellaDiTesto 25"/>
          <p:cNvSpPr txBox="1"/>
          <p:nvPr/>
        </p:nvSpPr>
        <p:spPr>
          <a:xfrm rot="16200000">
            <a:off x="2947463" y="5044823"/>
            <a:ext cx="2664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Sono complessivamente soddisfatto del corso di laurea</a:t>
            </a:r>
          </a:p>
        </p:txBody>
      </p:sp>
      <p:sp>
        <p:nvSpPr>
          <p:cNvPr id="27" name="CasellaDiTesto 26"/>
          <p:cNvSpPr txBox="1"/>
          <p:nvPr/>
        </p:nvSpPr>
        <p:spPr>
          <a:xfrm rot="16200000">
            <a:off x="3877181" y="5131931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aule</a:t>
            </a:r>
          </a:p>
        </p:txBody>
      </p:sp>
      <p:sp>
        <p:nvSpPr>
          <p:cNvPr id="28" name="CasellaDiTesto 27"/>
          <p:cNvSpPr txBox="1"/>
          <p:nvPr/>
        </p:nvSpPr>
        <p:spPr>
          <a:xfrm rot="16200000">
            <a:off x="4763488" y="5060648"/>
            <a:ext cx="2632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postazioni informatiche</a:t>
            </a:r>
          </a:p>
        </p:txBody>
      </p:sp>
      <p:sp>
        <p:nvSpPr>
          <p:cNvPr id="29" name="CasellaDiTesto 28"/>
          <p:cNvSpPr txBox="1"/>
          <p:nvPr/>
        </p:nvSpPr>
        <p:spPr>
          <a:xfrm rot="16200000">
            <a:off x="5510283" y="5006643"/>
            <a:ext cx="2740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attrezzature per le altre attività didattiche</a:t>
            </a:r>
          </a:p>
        </p:txBody>
      </p:sp>
      <p:sp>
        <p:nvSpPr>
          <p:cNvPr id="30" name="CasellaDiTesto 29"/>
          <p:cNvSpPr txBox="1"/>
          <p:nvPr/>
        </p:nvSpPr>
        <p:spPr>
          <a:xfrm rot="16200000">
            <a:off x="6166918" y="5023919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biblioteche</a:t>
            </a:r>
          </a:p>
        </p:txBody>
      </p:sp>
      <p:sp>
        <p:nvSpPr>
          <p:cNvPr id="31" name="CasellaDiTesto 30"/>
          <p:cNvSpPr txBox="1"/>
          <p:nvPr/>
        </p:nvSpPr>
        <p:spPr>
          <a:xfrm rot="16200000">
            <a:off x="7240652" y="508082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Si iscriverebbe di nuovo all’università?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sessione luglio 2017 </a:t>
            </a:r>
            <a:br>
              <a:rPr lang="it-IT" dirty="0" smtClean="0"/>
            </a:br>
            <a:r>
              <a:rPr lang="it-IT" dirty="0" smtClean="0"/>
              <a:t>(N.9 questionari su 9 laureandi)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496944" cy="300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 rot="16200000">
            <a:off x="-607930" y="486451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-508919" y="5023919"/>
            <a:ext cx="2952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Hai frequentato regolarmente</a:t>
            </a:r>
            <a:endParaRPr lang="it-IT" sz="16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11560" y="3645024"/>
            <a:ext cx="83529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     Q1           Q2           Q3           Q4          Q5           Q6            Q7          Q8          Q9          Q10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 rot="16200000">
            <a:off x="484093" y="4885710"/>
            <a:ext cx="2736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 carico di studio degli insegnamenti rispetto alla durata del corso</a:t>
            </a:r>
          </a:p>
        </p:txBody>
      </p:sp>
      <p:sp>
        <p:nvSpPr>
          <p:cNvPr id="9" name="CasellaDiTesto 8"/>
          <p:cNvSpPr txBox="1"/>
          <p:nvPr/>
        </p:nvSpPr>
        <p:spPr>
          <a:xfrm rot="16200000">
            <a:off x="1351095" y="484970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Ritengo che l’organizzazione degli esami  sia stata soddisfacente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11560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1475656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339752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3203848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3995936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4860032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724128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6516216" y="692696"/>
            <a:ext cx="720080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7308304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8172400" y="692696"/>
            <a:ext cx="792088" cy="5976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 rot="16200000">
            <a:off x="2263388" y="508082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Sono soddisfatto dei rapporti con i docenti in generale</a:t>
            </a:r>
          </a:p>
        </p:txBody>
      </p:sp>
      <p:sp>
        <p:nvSpPr>
          <p:cNvPr id="21" name="CasellaDiTesto 20"/>
          <p:cNvSpPr txBox="1"/>
          <p:nvPr/>
        </p:nvSpPr>
        <p:spPr>
          <a:xfrm rot="16200000">
            <a:off x="2947463" y="5044823"/>
            <a:ext cx="2664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Sono complessivamente soddisfatto del corso di laurea</a:t>
            </a:r>
          </a:p>
        </p:txBody>
      </p:sp>
      <p:sp>
        <p:nvSpPr>
          <p:cNvPr id="22" name="CasellaDiTesto 21"/>
          <p:cNvSpPr txBox="1"/>
          <p:nvPr/>
        </p:nvSpPr>
        <p:spPr>
          <a:xfrm rot="16200000">
            <a:off x="3877181" y="5131931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aule</a:t>
            </a:r>
          </a:p>
        </p:txBody>
      </p:sp>
      <p:sp>
        <p:nvSpPr>
          <p:cNvPr id="23" name="CasellaDiTesto 22"/>
          <p:cNvSpPr txBox="1"/>
          <p:nvPr/>
        </p:nvSpPr>
        <p:spPr>
          <a:xfrm rot="16200000">
            <a:off x="4763488" y="5060648"/>
            <a:ext cx="2632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postazioni informatiche</a:t>
            </a:r>
          </a:p>
        </p:txBody>
      </p:sp>
      <p:sp>
        <p:nvSpPr>
          <p:cNvPr id="24" name="CasellaDiTesto 23"/>
          <p:cNvSpPr txBox="1"/>
          <p:nvPr/>
        </p:nvSpPr>
        <p:spPr>
          <a:xfrm rot="16200000">
            <a:off x="5510283" y="5006643"/>
            <a:ext cx="2740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attrezzature per le altre attività didattiche</a:t>
            </a:r>
          </a:p>
        </p:txBody>
      </p:sp>
      <p:sp>
        <p:nvSpPr>
          <p:cNvPr id="25" name="CasellaDiTesto 24"/>
          <p:cNvSpPr txBox="1"/>
          <p:nvPr/>
        </p:nvSpPr>
        <p:spPr>
          <a:xfrm rot="16200000">
            <a:off x="6166918" y="5023919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Valutazione delle biblioteche</a:t>
            </a:r>
          </a:p>
        </p:txBody>
      </p:sp>
      <p:sp>
        <p:nvSpPr>
          <p:cNvPr id="26" name="CasellaDiTesto 25"/>
          <p:cNvSpPr txBox="1"/>
          <p:nvPr/>
        </p:nvSpPr>
        <p:spPr>
          <a:xfrm rot="16200000">
            <a:off x="7240652" y="508082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Si iscriverebbe di nuovo all’università?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483</Words>
  <Application>Microsoft Office PowerPoint</Application>
  <PresentationFormat>Presentazione su schermo (4:3)</PresentationFormat>
  <Paragraphs>93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OPINIONE LAUREANDI </vt:lpstr>
      <vt:lpstr> sessione marzo 2017  (N.23 questionari su 28 laureandi)</vt:lpstr>
      <vt:lpstr>Diapositiva 3</vt:lpstr>
      <vt:lpstr>Diapositiva 4</vt:lpstr>
      <vt:lpstr>Diapositiva 5</vt:lpstr>
      <vt:lpstr> sessione luglio 2017  (N.9 questionari su 9 laureandi)</vt:lpstr>
      <vt:lpstr>Diapositiva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Lidia La Mendola</dc:creator>
  <cp:lastModifiedBy>Lidia La Mendola</cp:lastModifiedBy>
  <cp:revision>76</cp:revision>
  <dcterms:created xsi:type="dcterms:W3CDTF">2017-01-18T10:48:32Z</dcterms:created>
  <dcterms:modified xsi:type="dcterms:W3CDTF">2017-09-11T11:05:02Z</dcterms:modified>
</cp:coreProperties>
</file>