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1" r:id="rId1"/>
  </p:sldMasterIdLst>
  <p:sldIdLst>
    <p:sldId id="256" r:id="rId2"/>
    <p:sldId id="257" r:id="rId3"/>
    <p:sldId id="258" r:id="rId4"/>
    <p:sldId id="268" r:id="rId5"/>
    <p:sldId id="259" r:id="rId6"/>
    <p:sldId id="260" r:id="rId7"/>
    <p:sldId id="261" r:id="rId8"/>
    <p:sldId id="265" r:id="rId9"/>
    <p:sldId id="266" r:id="rId10"/>
    <p:sldId id="267" r:id="rId11"/>
    <p:sldId id="269" r:id="rId12"/>
    <p:sldId id="262" r:id="rId13"/>
    <p:sldId id="263"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initials="U" lastIdx="1" clrIdx="0">
    <p:extLst>
      <p:ext uri="{19B8F6BF-5375-455C-9EA6-DF929625EA0E}">
        <p15:presenceInfo xmlns:p15="http://schemas.microsoft.com/office/powerpoint/2012/main" userId="Ute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41" autoAdjust="0"/>
    <p:restoredTop sz="96405"/>
  </p:normalViewPr>
  <p:slideViewPr>
    <p:cSldViewPr snapToGrid="0" snapToObjects="1">
      <p:cViewPr varScale="1">
        <p:scale>
          <a:sx n="67" d="100"/>
          <a:sy n="67" d="100"/>
        </p:scale>
        <p:origin x="3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pPr/>
              <a:t>4/8/2022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7611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4/8/2022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13653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554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0226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18967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40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386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233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799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84981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t>4/8/2022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597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1269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4/8/2022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44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13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2114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4/8/2022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992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4/8/2022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07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4/8/2022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851161186"/>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ejure.it/#/ricerca/fonti_documento?idDatabank=10&amp;idDocMaster=3948141&amp;idUnitaDoc=20112488&amp;nVigUnitaDoc=1&amp;docIdx=1&amp;isCorrelazioniSearch=true&amp;correlatoA=Giurisprudenz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0693B1-5D9E-0C4D-ADF7-F2F4AD4F4D96}"/>
              </a:ext>
            </a:extLst>
          </p:cNvPr>
          <p:cNvSpPr>
            <a:spLocks noGrp="1"/>
          </p:cNvSpPr>
          <p:nvPr>
            <p:ph type="ctrTitle"/>
          </p:nvPr>
        </p:nvSpPr>
        <p:spPr>
          <a:xfrm>
            <a:off x="1760274" y="1710097"/>
            <a:ext cx="8679915" cy="1748729"/>
          </a:xfrm>
        </p:spPr>
        <p:txBody>
          <a:bodyPr>
            <a:noAutofit/>
          </a:bodyPr>
          <a:lstStyle/>
          <a:p>
            <a:r>
              <a:rPr lang="it-IT" sz="4000" dirty="0"/>
              <a:t>Il delitto di </a:t>
            </a:r>
            <a:r>
              <a:rPr lang="it-IT" sz="4000" i="1" dirty="0"/>
              <a:t>caporalato</a:t>
            </a:r>
            <a:r>
              <a:rPr lang="it-IT" sz="4000" dirty="0"/>
              <a:t>: </a:t>
            </a:r>
            <a:br>
              <a:rPr lang="it-IT" sz="4000" dirty="0"/>
            </a:br>
            <a:r>
              <a:rPr lang="it-IT" sz="4000" dirty="0"/>
              <a:t>diritti minimi della persona e tutela del mercato del lavoro</a:t>
            </a:r>
          </a:p>
        </p:txBody>
      </p:sp>
      <p:sp>
        <p:nvSpPr>
          <p:cNvPr id="3" name="Sottotitolo 2">
            <a:extLst>
              <a:ext uri="{FF2B5EF4-FFF2-40B4-BE49-F238E27FC236}">
                <a16:creationId xmlns:a16="http://schemas.microsoft.com/office/drawing/2014/main" id="{25B532B0-D579-FB4D-BAF0-FD735839B355}"/>
              </a:ext>
            </a:extLst>
          </p:cNvPr>
          <p:cNvSpPr>
            <a:spLocks noGrp="1"/>
          </p:cNvSpPr>
          <p:nvPr>
            <p:ph type="subTitle" idx="1"/>
          </p:nvPr>
        </p:nvSpPr>
        <p:spPr/>
        <p:txBody>
          <a:bodyPr>
            <a:normAutofit fontScale="85000" lnSpcReduction="20000"/>
          </a:bodyPr>
          <a:lstStyle/>
          <a:p>
            <a:pPr algn="r"/>
            <a:endParaRPr lang="it-IT" dirty="0"/>
          </a:p>
          <a:p>
            <a:pPr algn="r"/>
            <a:r>
              <a:rPr lang="it-IT" dirty="0"/>
              <a:t>Salvatore Orlando</a:t>
            </a:r>
          </a:p>
          <a:p>
            <a:pPr algn="r"/>
            <a:r>
              <a:rPr lang="it-IT" sz="1400" dirty="0"/>
              <a:t>Università di Palermo – salvatore.orlando@unipa.it</a:t>
            </a:r>
          </a:p>
          <a:p>
            <a:pPr algn="r"/>
            <a:r>
              <a:rPr lang="it-IT" sz="1400" dirty="0"/>
              <a:t>8 aprile 2022, Jean Monnet Centre of </a:t>
            </a:r>
            <a:r>
              <a:rPr lang="it-IT" sz="1400" dirty="0" err="1"/>
              <a:t>Excellence</a:t>
            </a:r>
            <a:r>
              <a:rPr lang="it-IT" sz="1400" dirty="0"/>
              <a:t> - </a:t>
            </a:r>
            <a:r>
              <a:rPr lang="it-IT" sz="1400" dirty="0" err="1"/>
              <a:t>EUMoSIT</a:t>
            </a:r>
            <a:endParaRPr lang="it-IT" sz="1400" dirty="0"/>
          </a:p>
          <a:p>
            <a:pPr algn="r"/>
            <a:endParaRPr lang="it-IT" dirty="0"/>
          </a:p>
        </p:txBody>
      </p:sp>
      <p:sp>
        <p:nvSpPr>
          <p:cNvPr id="4" name="Sottotitolo 2">
            <a:extLst>
              <a:ext uri="{FF2B5EF4-FFF2-40B4-BE49-F238E27FC236}">
                <a16:creationId xmlns:a16="http://schemas.microsoft.com/office/drawing/2014/main" id="{56632643-223D-4183-8DE9-1B39751A42CB}"/>
              </a:ext>
            </a:extLst>
          </p:cNvPr>
          <p:cNvSpPr txBox="1">
            <a:spLocks/>
          </p:cNvSpPr>
          <p:nvPr/>
        </p:nvSpPr>
        <p:spPr>
          <a:xfrm>
            <a:off x="1443794" y="5228853"/>
            <a:ext cx="4648912" cy="1322587"/>
          </a:xfrm>
          <a:prstGeom prst="rect">
            <a:avLst/>
          </a:prstGeom>
        </p:spPr>
        <p:txBody>
          <a:bodyPr vert="horz" lIns="91440" tIns="0" rIns="91440" bIns="45720" rtlCol="0">
            <a:normAutofit/>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r"/>
            <a:endParaRPr lang="it-IT" dirty="0">
              <a:solidFill>
                <a:schemeClr val="tx1"/>
              </a:solidFill>
            </a:endParaRPr>
          </a:p>
          <a:p>
            <a:pPr algn="r"/>
            <a:r>
              <a:rPr lang="it-IT" sz="1200" b="1" i="1" dirty="0">
                <a:solidFill>
                  <a:schemeClr val="tx1"/>
                </a:solidFill>
              </a:rPr>
              <a:t>Jean Monnet – Centre of </a:t>
            </a:r>
            <a:r>
              <a:rPr lang="it-IT" sz="1200" b="1" i="1" dirty="0" err="1">
                <a:solidFill>
                  <a:schemeClr val="tx1"/>
                </a:solidFill>
              </a:rPr>
              <a:t>Excellence</a:t>
            </a:r>
            <a:r>
              <a:rPr lang="it-IT" sz="1200" b="1" i="1" dirty="0">
                <a:solidFill>
                  <a:schemeClr val="tx1"/>
                </a:solidFill>
              </a:rPr>
              <a:t> – </a:t>
            </a:r>
            <a:r>
              <a:rPr lang="it-IT" sz="1200" b="1" i="1" dirty="0" err="1">
                <a:solidFill>
                  <a:schemeClr val="tx1"/>
                </a:solidFill>
              </a:rPr>
              <a:t>EUMoSIT</a:t>
            </a:r>
            <a:endParaRPr lang="it-IT" sz="1200" b="1" i="1" dirty="0">
              <a:solidFill>
                <a:schemeClr val="tx1"/>
              </a:solidFill>
            </a:endParaRPr>
          </a:p>
          <a:p>
            <a:pPr algn="r"/>
            <a:r>
              <a:rPr lang="it-IT" sz="1200" b="1" i="1" dirty="0">
                <a:solidFill>
                  <a:schemeClr val="tx1"/>
                </a:solidFill>
              </a:rPr>
              <a:t>Tratta di esseri umani e sfruttamento lavorativo</a:t>
            </a:r>
          </a:p>
          <a:p>
            <a:pPr algn="r"/>
            <a:r>
              <a:rPr lang="it-IT" sz="1200" b="1" i="1" dirty="0">
                <a:solidFill>
                  <a:schemeClr val="tx1"/>
                </a:solidFill>
              </a:rPr>
              <a:t>Venerdì 8 aprile 2022</a:t>
            </a:r>
          </a:p>
          <a:p>
            <a:pPr algn="r"/>
            <a:endParaRPr lang="it-IT" sz="1400" i="1" dirty="0">
              <a:solidFill>
                <a:schemeClr val="tx1"/>
              </a:solidFill>
            </a:endParaRPr>
          </a:p>
          <a:p>
            <a:pPr algn="r"/>
            <a:endParaRPr lang="it-IT" dirty="0"/>
          </a:p>
        </p:txBody>
      </p:sp>
    </p:spTree>
    <p:extLst>
      <p:ext uri="{BB962C8B-B14F-4D97-AF65-F5344CB8AC3E}">
        <p14:creationId xmlns:p14="http://schemas.microsoft.com/office/powerpoint/2010/main" val="2100016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176EE6-CC51-4016-A0C6-1AF2481A08AC}"/>
              </a:ext>
            </a:extLst>
          </p:cNvPr>
          <p:cNvSpPr>
            <a:spLocks noGrp="1"/>
          </p:cNvSpPr>
          <p:nvPr>
            <p:ph type="title"/>
          </p:nvPr>
        </p:nvSpPr>
        <p:spPr/>
        <p:txBody>
          <a:bodyPr>
            <a:normAutofit fontScale="90000"/>
          </a:bodyPr>
          <a:lstStyle/>
          <a:p>
            <a:r>
              <a:rPr lang="it-IT" b="0" i="0" dirty="0">
                <a:solidFill>
                  <a:srgbClr val="000000"/>
                </a:solidFill>
                <a:effectLst/>
                <a:latin typeface="Open Sans" panose="020B0606030504020204" pitchFamily="34" charset="0"/>
              </a:rPr>
              <a:t>Cass. Pen. sez. V, 16/01/2018, n.7891</a:t>
            </a:r>
            <a:endParaRPr lang="it-IT" dirty="0"/>
          </a:p>
        </p:txBody>
      </p:sp>
      <p:sp>
        <p:nvSpPr>
          <p:cNvPr id="3" name="Segnaposto contenuto 2">
            <a:extLst>
              <a:ext uri="{FF2B5EF4-FFF2-40B4-BE49-F238E27FC236}">
                <a16:creationId xmlns:a16="http://schemas.microsoft.com/office/drawing/2014/main" id="{F09FC194-C311-48F1-9329-4889FE18CD66}"/>
              </a:ext>
            </a:extLst>
          </p:cNvPr>
          <p:cNvSpPr>
            <a:spLocks noGrp="1"/>
          </p:cNvSpPr>
          <p:nvPr>
            <p:ph idx="1"/>
          </p:nvPr>
        </p:nvSpPr>
        <p:spPr>
          <a:xfrm>
            <a:off x="1295401" y="2556931"/>
            <a:ext cx="9601196" cy="4043893"/>
          </a:xfrm>
        </p:spPr>
        <p:txBody>
          <a:bodyPr>
            <a:normAutofit/>
          </a:bodyPr>
          <a:lstStyle/>
          <a:p>
            <a:r>
              <a:rPr lang="it-IT" dirty="0"/>
              <a:t>Il reato di caporalato è configurabile </a:t>
            </a:r>
            <a:r>
              <a:rPr lang="it-IT" b="1" dirty="0"/>
              <a:t>anche in assenza di un profitto, </a:t>
            </a:r>
            <a:r>
              <a:rPr lang="it-IT" dirty="0"/>
              <a:t>essendo sufficiente l'aver reclutato manodopera posta in condizioni di sfruttamento. </a:t>
            </a:r>
          </a:p>
          <a:p>
            <a:r>
              <a:rPr lang="it-IT" dirty="0"/>
              <a:t>La norma deve essere intesa nel senso che va punito chiunque recluti manodopera allo scopo di destinarla al lavoro presso terzi in condizioni di sfruttamento, sul </a:t>
            </a:r>
            <a:r>
              <a:rPr lang="it-IT" b="1" dirty="0"/>
              <a:t>solo</a:t>
            </a:r>
            <a:r>
              <a:rPr lang="it-IT" dirty="0"/>
              <a:t> </a:t>
            </a:r>
            <a:r>
              <a:rPr lang="it-IT" b="1" dirty="0"/>
              <a:t>presupposto dello stato di bisogno dei lavoratori</a:t>
            </a:r>
            <a:r>
              <a:rPr lang="it-IT" dirty="0"/>
              <a:t> e senza che sia richiesta, per l'integrazione, una finalità di lucro.</a:t>
            </a:r>
          </a:p>
          <a:p>
            <a:endParaRPr lang="it-IT" dirty="0"/>
          </a:p>
          <a:p>
            <a:endParaRPr lang="it-IT" dirty="0"/>
          </a:p>
        </p:txBody>
      </p:sp>
    </p:spTree>
    <p:extLst>
      <p:ext uri="{BB962C8B-B14F-4D97-AF65-F5344CB8AC3E}">
        <p14:creationId xmlns:p14="http://schemas.microsoft.com/office/powerpoint/2010/main" val="271262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52AB3A-C5A8-4517-BD27-5EFC5B303CC9}"/>
              </a:ext>
            </a:extLst>
          </p:cNvPr>
          <p:cNvSpPr>
            <a:spLocks noGrp="1"/>
          </p:cNvSpPr>
          <p:nvPr>
            <p:ph type="title"/>
          </p:nvPr>
        </p:nvSpPr>
        <p:spPr/>
        <p:txBody>
          <a:bodyPr/>
          <a:lstStyle/>
          <a:p>
            <a:r>
              <a:rPr lang="it-IT" b="0" i="0" dirty="0">
                <a:solidFill>
                  <a:srgbClr val="000000"/>
                </a:solidFill>
                <a:effectLst/>
                <a:latin typeface="Open Sans" panose="020B0606030504020204" pitchFamily="34" charset="0"/>
              </a:rPr>
              <a:t>Corte assise Lecce, 13/07/2017, n.2</a:t>
            </a:r>
            <a:endParaRPr lang="it-IT" dirty="0"/>
          </a:p>
        </p:txBody>
      </p:sp>
      <p:sp>
        <p:nvSpPr>
          <p:cNvPr id="3" name="Segnaposto contenuto 2">
            <a:extLst>
              <a:ext uri="{FF2B5EF4-FFF2-40B4-BE49-F238E27FC236}">
                <a16:creationId xmlns:a16="http://schemas.microsoft.com/office/drawing/2014/main" id="{803B9A24-A8E1-43EF-8752-591CCF01128C}"/>
              </a:ext>
            </a:extLst>
          </p:cNvPr>
          <p:cNvSpPr>
            <a:spLocks noGrp="1"/>
          </p:cNvSpPr>
          <p:nvPr>
            <p:ph idx="1"/>
          </p:nvPr>
        </p:nvSpPr>
        <p:spPr>
          <a:xfrm>
            <a:off x="1295401" y="2409825"/>
            <a:ext cx="9601196" cy="3886199"/>
          </a:xfrm>
        </p:spPr>
        <p:txBody>
          <a:bodyPr>
            <a:normAutofit lnSpcReduction="10000"/>
          </a:bodyPr>
          <a:lstStyle/>
          <a:p>
            <a:r>
              <a:rPr lang="it-IT" b="1" dirty="0"/>
              <a:t>La differenza fra il reato di cui all'art. 603-bis e quello di riduzione in schiavitù </a:t>
            </a:r>
            <a:r>
              <a:rPr lang="it-IT" dirty="0"/>
              <a:t>(art. 600 c.p.) sta, fondamentalmente, nella maggior gravità di quest'ultimo, connotato da una </a:t>
            </a:r>
            <a:r>
              <a:rPr lang="it-IT" b="1" dirty="0"/>
              <a:t>più estesa privazione della libertà di autodeterminazione e nel fatto che la riduzione in schiavitù si attaglia alle condizioni di lavoro ma non si esaurisce con quelle</a:t>
            </a:r>
            <a:r>
              <a:rPr lang="it-IT" dirty="0"/>
              <a:t>. (</a:t>
            </a:r>
            <a:r>
              <a:rPr lang="it-IT" b="1" u="sng" dirty="0"/>
              <a:t>Diff. Tra caporalato grigio e caporalato nero</a:t>
            </a:r>
            <a:r>
              <a:rPr lang="it-IT" dirty="0"/>
              <a:t>)</a:t>
            </a:r>
          </a:p>
          <a:p>
            <a:r>
              <a:rPr lang="it-IT" dirty="0"/>
              <a:t>In altri termini le due fattispecie si atteggiano come due cerchi concentrici: più grande quello dell'art. 603-bis, più piccolo quello di cui all'art. 600 c.p., nel senso che tutto ciò che è caporalato non è necessariamente schiavitù, ma ciò che è schiavitù è, ancora prima, caporalato. </a:t>
            </a:r>
          </a:p>
        </p:txBody>
      </p:sp>
    </p:spTree>
    <p:extLst>
      <p:ext uri="{BB962C8B-B14F-4D97-AF65-F5344CB8AC3E}">
        <p14:creationId xmlns:p14="http://schemas.microsoft.com/office/powerpoint/2010/main" val="2539488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3D2EFE-EDED-4B0B-AB50-BAABE96F4ED9}"/>
              </a:ext>
            </a:extLst>
          </p:cNvPr>
          <p:cNvSpPr>
            <a:spLocks noGrp="1"/>
          </p:cNvSpPr>
          <p:nvPr>
            <p:ph type="title"/>
          </p:nvPr>
        </p:nvSpPr>
        <p:spPr>
          <a:xfrm>
            <a:off x="1153550" y="1070757"/>
            <a:ext cx="9673971" cy="1623702"/>
          </a:xfrm>
        </p:spPr>
        <p:txBody>
          <a:bodyPr>
            <a:noAutofit/>
          </a:bodyPr>
          <a:lstStyle/>
          <a:p>
            <a:r>
              <a:rPr lang="it-IT" sz="3000" dirty="0"/>
              <a:t>L’amministrazione giudiziaria quale moderno strumento di contrasto al caporalato</a:t>
            </a:r>
            <a:br>
              <a:rPr lang="it-IT" sz="3000" dirty="0"/>
            </a:br>
            <a:endParaRPr lang="it-IT" sz="3000" dirty="0"/>
          </a:p>
        </p:txBody>
      </p:sp>
      <p:sp>
        <p:nvSpPr>
          <p:cNvPr id="3" name="Segnaposto contenuto 2">
            <a:extLst>
              <a:ext uri="{FF2B5EF4-FFF2-40B4-BE49-F238E27FC236}">
                <a16:creationId xmlns:a16="http://schemas.microsoft.com/office/drawing/2014/main" id="{12ED33A6-FAE5-4B60-9638-88525EB7DCBA}"/>
              </a:ext>
            </a:extLst>
          </p:cNvPr>
          <p:cNvSpPr>
            <a:spLocks noGrp="1"/>
          </p:cNvSpPr>
          <p:nvPr>
            <p:ph idx="1"/>
          </p:nvPr>
        </p:nvSpPr>
        <p:spPr>
          <a:xfrm>
            <a:off x="1364479" y="2521321"/>
            <a:ext cx="9601196" cy="3318936"/>
          </a:xfrm>
        </p:spPr>
        <p:txBody>
          <a:bodyPr>
            <a:normAutofit fontScale="92500" lnSpcReduction="10000"/>
          </a:bodyPr>
          <a:lstStyle/>
          <a:p>
            <a:r>
              <a:rPr lang="it-IT" b="1" dirty="0"/>
              <a:t>Il legislatore ha inserito l’art. 603-</a:t>
            </a:r>
            <a:r>
              <a:rPr lang="it-IT" b="1" i="1" dirty="0"/>
              <a:t>bis </a:t>
            </a:r>
            <a:r>
              <a:rPr lang="it-IT" b="1" dirty="0"/>
              <a:t>c.p. tra i reati presupposto per imporre l’amministrazione giudiziaria – STRATEGIA TERAPEUTICA</a:t>
            </a:r>
          </a:p>
          <a:p>
            <a:r>
              <a:rPr lang="it-IT" b="1" dirty="0"/>
              <a:t>Si è evidenziato il potenziale conflitto tra istanze punitive e il «normale esercizio d’impresa»: </a:t>
            </a:r>
            <a:endParaRPr lang="it-IT" sz="1200" b="1" i="1" dirty="0"/>
          </a:p>
          <a:p>
            <a:pPr lvl="1"/>
            <a:r>
              <a:rPr lang="it-IT" i="1" dirty="0"/>
              <a:t>«Appare preferibile ricorrere ad una misura ablativa avente finalità non repressiva ma preventiva, volta cioè a non punire l’imprenditore che sia </a:t>
            </a:r>
            <a:r>
              <a:rPr lang="it-IT" i="1" dirty="0" err="1"/>
              <a:t>intraneo</a:t>
            </a:r>
            <a:r>
              <a:rPr lang="it-IT" i="1" dirty="0"/>
              <a:t> all’associazione criminale, quanto a contrastare la contaminazione illecita</a:t>
            </a:r>
            <a:r>
              <a:rPr lang="it-IT" b="1" i="1" dirty="0"/>
              <a:t> </a:t>
            </a:r>
            <a:r>
              <a:rPr lang="it-IT" i="1" dirty="0"/>
              <a:t>di imprese sane, sottoponendole a controllo giudiziario con lo scopo di sottrarle, il più rapidamente possibile, all’infiltrazione criminale e </a:t>
            </a:r>
            <a:r>
              <a:rPr lang="it-IT" b="1" i="1" u="sng" dirty="0"/>
              <a:t>restituirle al libero mercato una volta depurate dagli elementi inquinanti</a:t>
            </a:r>
            <a:r>
              <a:rPr lang="it-IT" i="1" dirty="0"/>
              <a:t>» (</a:t>
            </a:r>
            <a:r>
              <a:rPr lang="it-IT" i="1" dirty="0" err="1"/>
              <a:t>Trib</a:t>
            </a:r>
            <a:r>
              <a:rPr lang="it-IT" i="1" dirty="0"/>
              <a:t>. Milano, Sezione Misure di Prevenzione, 24.6.2016, </a:t>
            </a:r>
            <a:r>
              <a:rPr lang="it-IT" i="1" dirty="0" err="1"/>
              <a:t>Pres</a:t>
            </a:r>
            <a:r>
              <a:rPr lang="it-IT" i="1" dirty="0"/>
              <a:t>. </a:t>
            </a:r>
            <a:r>
              <a:rPr lang="it-IT" i="1" dirty="0" err="1"/>
              <a:t>Roia</a:t>
            </a:r>
            <a:r>
              <a:rPr lang="it-IT" i="1" dirty="0"/>
              <a:t>).</a:t>
            </a:r>
            <a:endParaRPr lang="it-IT" b="1" u="sng" dirty="0"/>
          </a:p>
        </p:txBody>
      </p:sp>
      <p:sp>
        <p:nvSpPr>
          <p:cNvPr id="5" name="Sottotitolo 2">
            <a:extLst>
              <a:ext uri="{FF2B5EF4-FFF2-40B4-BE49-F238E27FC236}">
                <a16:creationId xmlns:a16="http://schemas.microsoft.com/office/drawing/2014/main" id="{EAB3B64E-C3F5-429A-BCD9-1C351B9E7AE4}"/>
              </a:ext>
            </a:extLst>
          </p:cNvPr>
          <p:cNvSpPr txBox="1">
            <a:spLocks/>
          </p:cNvSpPr>
          <p:nvPr/>
        </p:nvSpPr>
        <p:spPr>
          <a:xfrm>
            <a:off x="4486542" y="6264066"/>
            <a:ext cx="3546505" cy="509861"/>
          </a:xfrm>
          <a:prstGeom prst="rect">
            <a:avLst/>
          </a:prstGeom>
        </p:spPr>
        <p:txBody>
          <a:bodyPr vert="horz" lIns="91440" tIns="0" rIns="91440" bIns="45720" rtlCol="0">
            <a:normAutofit fontScale="85000" lnSpcReduction="2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r"/>
            <a:endParaRPr lang="it-IT" dirty="0">
              <a:solidFill>
                <a:schemeClr val="tx1"/>
              </a:solidFill>
            </a:endParaRPr>
          </a:p>
          <a:p>
            <a:pPr algn="r"/>
            <a:r>
              <a:rPr lang="it-IT" sz="1200" b="1" i="1" dirty="0">
                <a:solidFill>
                  <a:schemeClr val="tx1"/>
                </a:solidFill>
              </a:rPr>
              <a:t>Salvatore Orlando – Venerdì 8 aprile 2022</a:t>
            </a:r>
          </a:p>
          <a:p>
            <a:pPr algn="r"/>
            <a:endParaRPr lang="it-IT" sz="1400" i="1" dirty="0">
              <a:solidFill>
                <a:schemeClr val="tx1"/>
              </a:solidFill>
            </a:endParaRPr>
          </a:p>
          <a:p>
            <a:pPr algn="r"/>
            <a:endParaRPr lang="it-IT" dirty="0"/>
          </a:p>
        </p:txBody>
      </p:sp>
    </p:spTree>
    <p:extLst>
      <p:ext uri="{BB962C8B-B14F-4D97-AF65-F5344CB8AC3E}">
        <p14:creationId xmlns:p14="http://schemas.microsoft.com/office/powerpoint/2010/main" val="64124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58089D-1DF7-4AA8-BAC9-96C1D9458996}"/>
              </a:ext>
            </a:extLst>
          </p:cNvPr>
          <p:cNvSpPr>
            <a:spLocks noGrp="1"/>
          </p:cNvSpPr>
          <p:nvPr>
            <p:ph type="title"/>
          </p:nvPr>
        </p:nvSpPr>
        <p:spPr/>
        <p:txBody>
          <a:bodyPr>
            <a:normAutofit fontScale="90000"/>
          </a:bodyPr>
          <a:lstStyle/>
          <a:p>
            <a:r>
              <a:rPr lang="it-IT" dirty="0"/>
              <a:t>I confini della tutela penale: diritti minimi delle persone e tutela del mercato</a:t>
            </a:r>
          </a:p>
        </p:txBody>
      </p:sp>
      <p:sp>
        <p:nvSpPr>
          <p:cNvPr id="3" name="Segnaposto contenuto 2">
            <a:extLst>
              <a:ext uri="{FF2B5EF4-FFF2-40B4-BE49-F238E27FC236}">
                <a16:creationId xmlns:a16="http://schemas.microsoft.com/office/drawing/2014/main" id="{401BDD29-EAC7-4749-9A03-9453CEC384F4}"/>
              </a:ext>
            </a:extLst>
          </p:cNvPr>
          <p:cNvSpPr>
            <a:spLocks noGrp="1"/>
          </p:cNvSpPr>
          <p:nvPr>
            <p:ph idx="1"/>
          </p:nvPr>
        </p:nvSpPr>
        <p:spPr/>
        <p:txBody>
          <a:bodyPr>
            <a:normAutofit fontScale="85000" lnSpcReduction="10000"/>
          </a:bodyPr>
          <a:lstStyle/>
          <a:p>
            <a:r>
              <a:rPr lang="it-IT" b="1" dirty="0"/>
              <a:t>La normativa sul caporalato come paradigma della risposta istituzionale nel quadro degli attuali rapporti tra diritto ed economia</a:t>
            </a:r>
          </a:p>
          <a:p>
            <a:pPr lvl="1"/>
            <a:r>
              <a:rPr lang="it-IT" dirty="0"/>
              <a:t>La formulazione del fatto tipico suggerisce un disvalore penale incentrato sulla </a:t>
            </a:r>
            <a:r>
              <a:rPr lang="it-IT" b="1" u="sng" dirty="0"/>
              <a:t>lesione dei diritti fondamentali del lavoratore</a:t>
            </a:r>
            <a:r>
              <a:rPr lang="it-IT" dirty="0"/>
              <a:t> – riconducibili agli artt. 4, 35 e 36 della Costituzione – che funzionalmente fungono da limite alla libertà di impresa. </a:t>
            </a:r>
          </a:p>
          <a:p>
            <a:pPr lvl="1"/>
            <a:r>
              <a:rPr lang="it-IT" dirty="0"/>
              <a:t>La descrizione del reato di cui all’art. 603-</a:t>
            </a:r>
            <a:r>
              <a:rPr lang="it-IT" i="1" dirty="0"/>
              <a:t>bis </a:t>
            </a:r>
            <a:r>
              <a:rPr lang="it-IT" dirty="0"/>
              <a:t>c.p. tramite il ricorso ad indicatori che sembrano rievocare quei diritti fondamentali che spettano all’uomo in quanto lavoratore: quegli stessi diritti che – qualora lesi nella loro dimensione minima e intangibile – legittimano la sanzione penale.</a:t>
            </a:r>
          </a:p>
          <a:p>
            <a:pPr lvl="1"/>
            <a:r>
              <a:rPr lang="it-IT" dirty="0"/>
              <a:t>Prospettiva </a:t>
            </a:r>
            <a:r>
              <a:rPr lang="it-IT" dirty="0" err="1"/>
              <a:t>vittimologica</a:t>
            </a:r>
            <a:r>
              <a:rPr lang="it-IT" dirty="0"/>
              <a:t> in sede UE: Dir. 1152/2019/UE – stabilisce «</a:t>
            </a:r>
            <a:r>
              <a:rPr lang="it-IT" b="1" i="1" u="sng" dirty="0"/>
              <a:t>diritti minimi che si applicano a tutti i lavoratori</a:t>
            </a:r>
            <a:r>
              <a:rPr lang="it-IT" i="1" dirty="0"/>
              <a:t>» e che «ha lo scopo di migliorare le condizioni di lavoro promuovendo un’occupazione più trasparente e prevedibile, </a:t>
            </a:r>
            <a:r>
              <a:rPr lang="it-IT" b="1" i="1" u="sng" dirty="0"/>
              <a:t>pur garantendo nel contempo l’adattabilità del mercato del lavoro</a:t>
            </a:r>
            <a:r>
              <a:rPr lang="it-IT" i="1" dirty="0"/>
              <a:t>».</a:t>
            </a:r>
            <a:endParaRPr lang="it-IT" dirty="0"/>
          </a:p>
        </p:txBody>
      </p:sp>
      <p:sp>
        <p:nvSpPr>
          <p:cNvPr id="5" name="Sottotitolo 2">
            <a:extLst>
              <a:ext uri="{FF2B5EF4-FFF2-40B4-BE49-F238E27FC236}">
                <a16:creationId xmlns:a16="http://schemas.microsoft.com/office/drawing/2014/main" id="{E8C77644-CC3B-496F-A88A-B508D3CA4401}"/>
              </a:ext>
            </a:extLst>
          </p:cNvPr>
          <p:cNvSpPr txBox="1">
            <a:spLocks/>
          </p:cNvSpPr>
          <p:nvPr/>
        </p:nvSpPr>
        <p:spPr>
          <a:xfrm>
            <a:off x="4486542" y="6264066"/>
            <a:ext cx="3546505" cy="509861"/>
          </a:xfrm>
          <a:prstGeom prst="rect">
            <a:avLst/>
          </a:prstGeom>
        </p:spPr>
        <p:txBody>
          <a:bodyPr vert="horz" lIns="91440" tIns="0" rIns="91440" bIns="45720" rtlCol="0">
            <a:normAutofit fontScale="85000" lnSpcReduction="2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r"/>
            <a:endParaRPr lang="it-IT" dirty="0">
              <a:solidFill>
                <a:schemeClr val="tx1"/>
              </a:solidFill>
            </a:endParaRPr>
          </a:p>
          <a:p>
            <a:pPr algn="r"/>
            <a:r>
              <a:rPr lang="it-IT" sz="1200" b="1" i="1" dirty="0">
                <a:solidFill>
                  <a:schemeClr val="tx1"/>
                </a:solidFill>
              </a:rPr>
              <a:t>Salvatore Orlando – Venerdì 8 aprile 2022</a:t>
            </a:r>
          </a:p>
          <a:p>
            <a:pPr algn="r"/>
            <a:endParaRPr lang="it-IT" sz="1400" i="1" dirty="0">
              <a:solidFill>
                <a:schemeClr val="tx1"/>
              </a:solidFill>
            </a:endParaRPr>
          </a:p>
          <a:p>
            <a:pPr algn="r"/>
            <a:endParaRPr lang="it-IT" dirty="0"/>
          </a:p>
        </p:txBody>
      </p:sp>
    </p:spTree>
    <p:extLst>
      <p:ext uri="{BB962C8B-B14F-4D97-AF65-F5344CB8AC3E}">
        <p14:creationId xmlns:p14="http://schemas.microsoft.com/office/powerpoint/2010/main" val="134345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8A3F96-D9EB-4186-A1F1-40E4D4E209B6}"/>
              </a:ext>
            </a:extLst>
          </p:cNvPr>
          <p:cNvSpPr>
            <a:spLocks noGrp="1"/>
          </p:cNvSpPr>
          <p:nvPr>
            <p:ph type="ctrTitle"/>
          </p:nvPr>
        </p:nvSpPr>
        <p:spPr/>
        <p:txBody>
          <a:bodyPr/>
          <a:lstStyle/>
          <a:p>
            <a:r>
              <a:rPr lang="it-IT" dirty="0"/>
              <a:t>Grazie per l’attenzione!</a:t>
            </a:r>
          </a:p>
        </p:txBody>
      </p:sp>
      <p:sp>
        <p:nvSpPr>
          <p:cNvPr id="3" name="Sottotitolo 2">
            <a:extLst>
              <a:ext uri="{FF2B5EF4-FFF2-40B4-BE49-F238E27FC236}">
                <a16:creationId xmlns:a16="http://schemas.microsoft.com/office/drawing/2014/main" id="{C844B20F-400A-45E9-9A64-D93BE9C13EA9}"/>
              </a:ext>
            </a:extLst>
          </p:cNvPr>
          <p:cNvSpPr>
            <a:spLocks noGrp="1"/>
          </p:cNvSpPr>
          <p:nvPr>
            <p:ph type="subTitle" idx="1"/>
          </p:nvPr>
        </p:nvSpPr>
        <p:spPr/>
        <p:txBody>
          <a:bodyPr/>
          <a:lstStyle/>
          <a:p>
            <a:endParaRPr lang="it-IT"/>
          </a:p>
        </p:txBody>
      </p:sp>
      <p:sp>
        <p:nvSpPr>
          <p:cNvPr id="4" name="Sottotitolo 2">
            <a:extLst>
              <a:ext uri="{FF2B5EF4-FFF2-40B4-BE49-F238E27FC236}">
                <a16:creationId xmlns:a16="http://schemas.microsoft.com/office/drawing/2014/main" id="{2F74DE8F-A026-4A2C-B009-E75218A20CC7}"/>
              </a:ext>
            </a:extLst>
          </p:cNvPr>
          <p:cNvSpPr txBox="1">
            <a:spLocks/>
          </p:cNvSpPr>
          <p:nvPr/>
        </p:nvSpPr>
        <p:spPr>
          <a:xfrm>
            <a:off x="4486542" y="6264066"/>
            <a:ext cx="3546505" cy="509861"/>
          </a:xfrm>
          <a:prstGeom prst="rect">
            <a:avLst/>
          </a:prstGeom>
        </p:spPr>
        <p:txBody>
          <a:bodyPr vert="horz" lIns="91440" tIns="0" rIns="91440" bIns="45720" rtlCol="0">
            <a:normAutofit fontScale="85000" lnSpcReduction="2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r"/>
            <a:endParaRPr lang="it-IT" dirty="0">
              <a:solidFill>
                <a:schemeClr val="tx1"/>
              </a:solidFill>
            </a:endParaRPr>
          </a:p>
          <a:p>
            <a:pPr algn="r"/>
            <a:r>
              <a:rPr lang="it-IT" sz="1200" b="1" i="1" dirty="0">
                <a:solidFill>
                  <a:schemeClr val="tx1"/>
                </a:solidFill>
              </a:rPr>
              <a:t>Salvatore Orlando – Venerdì 8 aprile 2022</a:t>
            </a:r>
          </a:p>
          <a:p>
            <a:pPr algn="r"/>
            <a:endParaRPr lang="it-IT" sz="1400" i="1" dirty="0">
              <a:solidFill>
                <a:schemeClr val="tx1"/>
              </a:solidFill>
            </a:endParaRPr>
          </a:p>
          <a:p>
            <a:pPr algn="r"/>
            <a:endParaRPr lang="it-IT" dirty="0"/>
          </a:p>
        </p:txBody>
      </p:sp>
    </p:spTree>
    <p:extLst>
      <p:ext uri="{BB962C8B-B14F-4D97-AF65-F5344CB8AC3E}">
        <p14:creationId xmlns:p14="http://schemas.microsoft.com/office/powerpoint/2010/main" val="354602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EFD258-57D2-614D-B77C-CEB7B9211175}"/>
              </a:ext>
            </a:extLst>
          </p:cNvPr>
          <p:cNvSpPr>
            <a:spLocks noGrp="1"/>
          </p:cNvSpPr>
          <p:nvPr>
            <p:ph type="title"/>
          </p:nvPr>
        </p:nvSpPr>
        <p:spPr/>
        <p:txBody>
          <a:bodyPr/>
          <a:lstStyle/>
          <a:p>
            <a:r>
              <a:rPr lang="it-IT" dirty="0"/>
              <a:t>Visione d’insieme</a:t>
            </a:r>
          </a:p>
        </p:txBody>
      </p:sp>
      <p:sp>
        <p:nvSpPr>
          <p:cNvPr id="3" name="Segnaposto contenuto 2">
            <a:extLst>
              <a:ext uri="{FF2B5EF4-FFF2-40B4-BE49-F238E27FC236}">
                <a16:creationId xmlns:a16="http://schemas.microsoft.com/office/drawing/2014/main" id="{B2A04AE7-1D60-D14E-ACB4-878064E22CCA}"/>
              </a:ext>
            </a:extLst>
          </p:cNvPr>
          <p:cNvSpPr>
            <a:spLocks noGrp="1"/>
          </p:cNvSpPr>
          <p:nvPr>
            <p:ph idx="1"/>
          </p:nvPr>
        </p:nvSpPr>
        <p:spPr>
          <a:xfrm>
            <a:off x="1700613" y="2546646"/>
            <a:ext cx="9699707" cy="3505161"/>
          </a:xfrm>
        </p:spPr>
        <p:txBody>
          <a:bodyPr>
            <a:normAutofit fontScale="62500" lnSpcReduction="20000"/>
          </a:bodyPr>
          <a:lstStyle/>
          <a:p>
            <a:r>
              <a:rPr lang="it-IT" dirty="0"/>
              <a:t>Uno statuto minimo del lavoratore</a:t>
            </a:r>
          </a:p>
          <a:p>
            <a:endParaRPr lang="it-IT" dirty="0"/>
          </a:p>
          <a:p>
            <a:r>
              <a:rPr lang="it-IT" dirty="0"/>
              <a:t>La riforma e la sua riforma</a:t>
            </a:r>
          </a:p>
          <a:p>
            <a:endParaRPr lang="it-IT" dirty="0"/>
          </a:p>
          <a:p>
            <a:r>
              <a:rPr lang="it-IT" dirty="0"/>
              <a:t>Stato di bisogno e vulnerabilità</a:t>
            </a:r>
          </a:p>
          <a:p>
            <a:endParaRPr lang="it-IT" dirty="0"/>
          </a:p>
          <a:p>
            <a:r>
              <a:rPr lang="it-IT" dirty="0"/>
              <a:t>Gli indici quale sintomo di sfruttamento lavorativo</a:t>
            </a:r>
          </a:p>
          <a:p>
            <a:endParaRPr lang="it-IT" dirty="0"/>
          </a:p>
          <a:p>
            <a:r>
              <a:rPr lang="it-IT" i="1" dirty="0"/>
              <a:t>Cenni</a:t>
            </a:r>
            <a:r>
              <a:rPr lang="it-IT" dirty="0"/>
              <a:t>: l’amministrazione giudiziaria quale moderno strumento di contrasto al caporalato</a:t>
            </a:r>
          </a:p>
          <a:p>
            <a:endParaRPr lang="it-IT" dirty="0"/>
          </a:p>
          <a:p>
            <a:r>
              <a:rPr lang="it-IT" dirty="0"/>
              <a:t>Conclusioni: I confini della tutela penale: diritti minimi delle persone e tutela del mercato</a:t>
            </a:r>
          </a:p>
        </p:txBody>
      </p:sp>
      <p:sp>
        <p:nvSpPr>
          <p:cNvPr id="4" name="Sottotitolo 2">
            <a:extLst>
              <a:ext uri="{FF2B5EF4-FFF2-40B4-BE49-F238E27FC236}">
                <a16:creationId xmlns:a16="http://schemas.microsoft.com/office/drawing/2014/main" id="{4FB10DDF-B589-48AD-BEF0-B4834F0D7892}"/>
              </a:ext>
            </a:extLst>
          </p:cNvPr>
          <p:cNvSpPr txBox="1">
            <a:spLocks/>
          </p:cNvSpPr>
          <p:nvPr/>
        </p:nvSpPr>
        <p:spPr>
          <a:xfrm>
            <a:off x="4486542" y="6264066"/>
            <a:ext cx="3546505" cy="509861"/>
          </a:xfrm>
          <a:prstGeom prst="rect">
            <a:avLst/>
          </a:prstGeom>
        </p:spPr>
        <p:txBody>
          <a:bodyPr vert="horz" lIns="91440" tIns="0" rIns="91440" bIns="45720" rtlCol="0">
            <a:normAutofit fontScale="85000" lnSpcReduction="2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r"/>
            <a:endParaRPr lang="it-IT" dirty="0">
              <a:solidFill>
                <a:schemeClr val="tx1"/>
              </a:solidFill>
            </a:endParaRPr>
          </a:p>
          <a:p>
            <a:pPr algn="r"/>
            <a:r>
              <a:rPr lang="it-IT" sz="1200" b="1" i="1" dirty="0">
                <a:solidFill>
                  <a:schemeClr val="tx1"/>
                </a:solidFill>
              </a:rPr>
              <a:t>Salvatore Orlando – Venerdì 8 aprile 2022</a:t>
            </a:r>
          </a:p>
          <a:p>
            <a:pPr algn="r"/>
            <a:endParaRPr lang="it-IT" sz="1400" i="1" dirty="0">
              <a:solidFill>
                <a:schemeClr val="tx1"/>
              </a:solidFill>
            </a:endParaRPr>
          </a:p>
          <a:p>
            <a:pPr algn="r"/>
            <a:endParaRPr lang="it-IT" dirty="0"/>
          </a:p>
        </p:txBody>
      </p:sp>
    </p:spTree>
    <p:extLst>
      <p:ext uri="{BB962C8B-B14F-4D97-AF65-F5344CB8AC3E}">
        <p14:creationId xmlns:p14="http://schemas.microsoft.com/office/powerpoint/2010/main" val="206334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E6932E-56EE-47C3-9D93-E327F8F3D310}"/>
              </a:ext>
            </a:extLst>
          </p:cNvPr>
          <p:cNvSpPr>
            <a:spLocks noGrp="1"/>
          </p:cNvSpPr>
          <p:nvPr>
            <p:ph type="title"/>
          </p:nvPr>
        </p:nvSpPr>
        <p:spPr/>
        <p:txBody>
          <a:bodyPr>
            <a:normAutofit/>
          </a:bodyPr>
          <a:lstStyle/>
          <a:p>
            <a:r>
              <a:rPr lang="it-IT" dirty="0"/>
              <a:t>Uno </a:t>
            </a:r>
            <a:r>
              <a:rPr lang="it-IT" i="1" dirty="0"/>
              <a:t>statuto minimo del lavoratore</a:t>
            </a:r>
          </a:p>
        </p:txBody>
      </p:sp>
      <p:sp>
        <p:nvSpPr>
          <p:cNvPr id="3" name="Segnaposto contenuto 2">
            <a:extLst>
              <a:ext uri="{FF2B5EF4-FFF2-40B4-BE49-F238E27FC236}">
                <a16:creationId xmlns:a16="http://schemas.microsoft.com/office/drawing/2014/main" id="{6862DD0A-92F3-46E7-A4DC-CFE29B6CAE99}"/>
              </a:ext>
            </a:extLst>
          </p:cNvPr>
          <p:cNvSpPr>
            <a:spLocks noGrp="1"/>
          </p:cNvSpPr>
          <p:nvPr>
            <p:ph idx="1"/>
          </p:nvPr>
        </p:nvSpPr>
        <p:spPr>
          <a:xfrm>
            <a:off x="1170774" y="2409914"/>
            <a:ext cx="10035842" cy="3975180"/>
          </a:xfrm>
        </p:spPr>
        <p:txBody>
          <a:bodyPr>
            <a:normAutofit lnSpcReduction="10000"/>
          </a:bodyPr>
          <a:lstStyle/>
          <a:p>
            <a:r>
              <a:rPr lang="it-IT" b="1" dirty="0"/>
              <a:t>Un conflitto potenziale tra diritto punitivo e libertà di impresa – Art. 41 Cost. </a:t>
            </a:r>
            <a:r>
              <a:rPr lang="it-IT" dirty="0"/>
              <a:t>: </a:t>
            </a:r>
            <a:r>
              <a:rPr lang="it-IT" sz="1200" i="1" dirty="0"/>
              <a:t>Il caporalato è un’insidia che tende a mimetizzarsi dietro parvenze legali, occupando zone grigie, dai confini incerti tra sfruttamento e forme contrattuali apparentemente regolari</a:t>
            </a:r>
          </a:p>
          <a:p>
            <a:r>
              <a:rPr lang="it-IT" b="1" dirty="0"/>
              <a:t>Il diritto penale si sostituisce al comparto pubblicistico e regolamentare: </a:t>
            </a:r>
            <a:r>
              <a:rPr lang="it-IT" sz="1200" i="1" dirty="0"/>
              <a:t>Ciò avviene a seguito del processo di liberalizzazione promosso dall’UE che spinge verso l’eliminazione dei pubblici uffici di collocamento (</a:t>
            </a:r>
            <a:r>
              <a:rPr lang="it-IT" sz="1200" b="1" i="1" u="sng" dirty="0"/>
              <a:t>Pacchetto Treu del 1997 </a:t>
            </a:r>
            <a:r>
              <a:rPr lang="it-IT" sz="1200" i="1" dirty="0"/>
              <a:t>e </a:t>
            </a:r>
            <a:r>
              <a:rPr lang="it-IT" sz="1200" b="1" i="1" u="sng" dirty="0"/>
              <a:t>Legge Biagi del 2003 </a:t>
            </a:r>
            <a:r>
              <a:rPr lang="it-IT" sz="1200" i="1" dirty="0"/>
              <a:t>e </a:t>
            </a:r>
            <a:r>
              <a:rPr lang="it-IT" sz="1200" b="1" i="1" u="sng" dirty="0"/>
              <a:t>Jobs Act del 2006</a:t>
            </a:r>
            <a:r>
              <a:rPr lang="it-IT" sz="1200" dirty="0"/>
              <a:t>)</a:t>
            </a:r>
            <a:r>
              <a:rPr lang="it-IT" b="1" dirty="0"/>
              <a:t> </a:t>
            </a:r>
          </a:p>
          <a:p>
            <a:r>
              <a:rPr lang="it-IT" b="1" dirty="0"/>
              <a:t>Il rischio di un populismo penale: </a:t>
            </a:r>
            <a:r>
              <a:rPr lang="it-IT" sz="1200" i="1" dirty="0"/>
              <a:t>Il diritto penale è stato utilizzato come </a:t>
            </a:r>
            <a:r>
              <a:rPr lang="it-IT" sz="1200" dirty="0" err="1"/>
              <a:t>passepartout</a:t>
            </a:r>
            <a:r>
              <a:rPr lang="it-IT" sz="1200" i="1" dirty="0"/>
              <a:t> per abdicare ad un serio sistema di controlli e rassicurare l’opinione pubblica circa la forza dell’intervento statale.</a:t>
            </a:r>
          </a:p>
          <a:p>
            <a:r>
              <a:rPr lang="it-IT" b="1" dirty="0"/>
              <a:t>Necessità di formulare un nucleo duro di diritto del lavoratore da tutelare attraverso la minaccia della sanzione penale – Art. 1, 2, 4, 35, 36 Cost.: </a:t>
            </a:r>
            <a:r>
              <a:rPr lang="it-IT" sz="1200" i="1" dirty="0"/>
              <a:t>Si va definendo uno statuto minimo del lavoratore, che indica quel nucleo essenziale e intangibile di interessi e diritti del lavoratore, la cui lesione, pur trovando già una tutela nella normativa giuslavoristica, legittima l’intervento penale.</a:t>
            </a:r>
            <a:endParaRPr lang="it-IT" b="1" dirty="0"/>
          </a:p>
          <a:p>
            <a:endParaRPr lang="it-IT" b="1" dirty="0"/>
          </a:p>
          <a:p>
            <a:endParaRPr lang="it-IT" b="1" dirty="0"/>
          </a:p>
        </p:txBody>
      </p:sp>
      <p:sp>
        <p:nvSpPr>
          <p:cNvPr id="5" name="Sottotitolo 2">
            <a:extLst>
              <a:ext uri="{FF2B5EF4-FFF2-40B4-BE49-F238E27FC236}">
                <a16:creationId xmlns:a16="http://schemas.microsoft.com/office/drawing/2014/main" id="{5CA04A2B-4749-473B-B1E6-1F0C21F97999}"/>
              </a:ext>
            </a:extLst>
          </p:cNvPr>
          <p:cNvSpPr txBox="1">
            <a:spLocks/>
          </p:cNvSpPr>
          <p:nvPr/>
        </p:nvSpPr>
        <p:spPr>
          <a:xfrm>
            <a:off x="4486542" y="6264066"/>
            <a:ext cx="3546505" cy="509861"/>
          </a:xfrm>
          <a:prstGeom prst="rect">
            <a:avLst/>
          </a:prstGeom>
        </p:spPr>
        <p:txBody>
          <a:bodyPr vert="horz" lIns="91440" tIns="0" rIns="91440" bIns="45720" rtlCol="0">
            <a:normAutofit fontScale="85000" lnSpcReduction="2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r"/>
            <a:endParaRPr lang="it-IT" dirty="0">
              <a:solidFill>
                <a:schemeClr val="tx1"/>
              </a:solidFill>
            </a:endParaRPr>
          </a:p>
          <a:p>
            <a:pPr algn="r"/>
            <a:r>
              <a:rPr lang="it-IT" sz="1200" b="1" i="1" dirty="0">
                <a:solidFill>
                  <a:schemeClr val="tx1"/>
                </a:solidFill>
              </a:rPr>
              <a:t>Salvatore Orlando – Venerdì 8 aprile 2022</a:t>
            </a:r>
          </a:p>
          <a:p>
            <a:pPr algn="r"/>
            <a:endParaRPr lang="it-IT" sz="1400" i="1" dirty="0">
              <a:solidFill>
                <a:schemeClr val="tx1"/>
              </a:solidFill>
            </a:endParaRPr>
          </a:p>
          <a:p>
            <a:pPr algn="r"/>
            <a:endParaRPr lang="it-IT" dirty="0"/>
          </a:p>
        </p:txBody>
      </p:sp>
    </p:spTree>
    <p:extLst>
      <p:ext uri="{BB962C8B-B14F-4D97-AF65-F5344CB8AC3E}">
        <p14:creationId xmlns:p14="http://schemas.microsoft.com/office/powerpoint/2010/main" val="22956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9F62AE-57C2-4277-B03E-054F959D2704}"/>
              </a:ext>
            </a:extLst>
          </p:cNvPr>
          <p:cNvSpPr>
            <a:spLocks noGrp="1"/>
          </p:cNvSpPr>
          <p:nvPr>
            <p:ph type="title"/>
          </p:nvPr>
        </p:nvSpPr>
        <p:spPr/>
        <p:txBody>
          <a:bodyPr/>
          <a:lstStyle/>
          <a:p>
            <a:r>
              <a:rPr lang="it-IT" dirty="0"/>
              <a:t>Cosa è il Caporalato?	</a:t>
            </a:r>
          </a:p>
        </p:txBody>
      </p:sp>
      <p:sp>
        <p:nvSpPr>
          <p:cNvPr id="3" name="Segnaposto contenuto 2">
            <a:extLst>
              <a:ext uri="{FF2B5EF4-FFF2-40B4-BE49-F238E27FC236}">
                <a16:creationId xmlns:a16="http://schemas.microsoft.com/office/drawing/2014/main" id="{B20CCB63-027A-4DEA-A6FA-FF948358DAD6}"/>
              </a:ext>
            </a:extLst>
          </p:cNvPr>
          <p:cNvSpPr>
            <a:spLocks noGrp="1"/>
          </p:cNvSpPr>
          <p:nvPr>
            <p:ph idx="1"/>
          </p:nvPr>
        </p:nvSpPr>
        <p:spPr>
          <a:xfrm>
            <a:off x="1295401" y="2556932"/>
            <a:ext cx="9601196" cy="3824818"/>
          </a:xfrm>
        </p:spPr>
        <p:txBody>
          <a:bodyPr>
            <a:normAutofit fontScale="92500"/>
          </a:bodyPr>
          <a:lstStyle/>
          <a:p>
            <a:r>
              <a:rPr lang="it-IT" dirty="0"/>
              <a:t>Il fenomeno del «caporalato» ha origini remote nel tempo, non trovando una propria collocazione peculiare in un dato sistema di mercato o settore produttivo, e – storicamente – si è delineato anche come modalità normale di reclutamento della manodopera da sfruttare, soprattutto laddove le maglie dell’ordinamento giuridico poste a tutela del lavoro subordinato stentavano a trovare applicazione.</a:t>
            </a:r>
          </a:p>
          <a:p>
            <a:r>
              <a:rPr lang="it-IT" dirty="0"/>
              <a:t>Il termine «caporale» si indica colui il quale esercita illecitamente un’attività di intermediazione nel mercato del lavoro, reclutando manodopera allo scopo di destinarla al lavoro presso terzi in condizioni di sfruttamento, approfittando dello stato di bisogno dei lavoratori. Dapprima intercetta le persone, poi le trasporta con mezzi propri sul logo di lavoro, a fronte di un corrispettivo.</a:t>
            </a:r>
          </a:p>
        </p:txBody>
      </p:sp>
    </p:spTree>
    <p:extLst>
      <p:ext uri="{BB962C8B-B14F-4D97-AF65-F5344CB8AC3E}">
        <p14:creationId xmlns:p14="http://schemas.microsoft.com/office/powerpoint/2010/main" val="99618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1810DF-F84B-44D9-AF1C-4BBA918E4702}"/>
              </a:ext>
            </a:extLst>
          </p:cNvPr>
          <p:cNvSpPr>
            <a:spLocks noGrp="1"/>
          </p:cNvSpPr>
          <p:nvPr>
            <p:ph type="title"/>
          </p:nvPr>
        </p:nvSpPr>
        <p:spPr/>
        <p:txBody>
          <a:bodyPr/>
          <a:lstStyle/>
          <a:p>
            <a:r>
              <a:rPr lang="it-IT" dirty="0"/>
              <a:t>La riforma e la sua riforma </a:t>
            </a:r>
          </a:p>
        </p:txBody>
      </p:sp>
      <p:sp>
        <p:nvSpPr>
          <p:cNvPr id="3" name="Segnaposto contenuto 2">
            <a:extLst>
              <a:ext uri="{FF2B5EF4-FFF2-40B4-BE49-F238E27FC236}">
                <a16:creationId xmlns:a16="http://schemas.microsoft.com/office/drawing/2014/main" id="{AC79FDF5-C80E-4206-A85D-D569296BC450}"/>
              </a:ext>
            </a:extLst>
          </p:cNvPr>
          <p:cNvSpPr>
            <a:spLocks noGrp="1"/>
          </p:cNvSpPr>
          <p:nvPr>
            <p:ph idx="1"/>
          </p:nvPr>
        </p:nvSpPr>
        <p:spPr>
          <a:xfrm>
            <a:off x="1345605" y="2426887"/>
            <a:ext cx="9550993" cy="5683072"/>
          </a:xfrm>
        </p:spPr>
        <p:txBody>
          <a:bodyPr/>
          <a:lstStyle/>
          <a:p>
            <a:r>
              <a:rPr lang="it-IT" b="1" dirty="0"/>
              <a:t>Con la L. 148 del 2011, viene introdotto l’art. 603-</a:t>
            </a:r>
            <a:r>
              <a:rPr lang="it-IT" b="1" i="1" dirty="0"/>
              <a:t>bis </a:t>
            </a:r>
            <a:r>
              <a:rPr lang="it-IT" b="1" dirty="0"/>
              <a:t>c.p. «</a:t>
            </a:r>
            <a:r>
              <a:rPr lang="it-IT" b="1" i="1" dirty="0"/>
              <a:t>intermediazione illecita e sfruttamento del lavoro» : </a:t>
            </a:r>
            <a:r>
              <a:rPr lang="it-IT" sz="1300" i="1" dirty="0"/>
              <a:t>nell’intento di «colmare una lacuna esistente nel sistema del mercato del lavoro» e in particolare di colpire quei fenomeni di sfruttamento non così gravi da configurare il reato di riduzione e mantenimento in schiavitù, ma neppure bagatellari da configurare le ipotesi contravvenzionali a tutela del mercato del lavoro</a:t>
            </a:r>
          </a:p>
          <a:p>
            <a:r>
              <a:rPr lang="it-IT" b="1" dirty="0"/>
              <a:t>Necessità di una riforma: </a:t>
            </a:r>
            <a:r>
              <a:rPr lang="it-IT" sz="1300" i="1" dirty="0"/>
              <a:t>Il trasformato quadro giuridico tutelava il lavoratore al contempo troppo o troppo poco: troppo, perché colpivano severamente le ipotesi di «caporalato nero» e di gravissimo sfruttamento, con il rischio di una duplicità di tutela per l’eventuale concorso con i reati di cui all’art. 600 e 601 c.p.: troppo poco, perché, a ben vedere, le ipotesi di «caporalato grigio» e d schiavitù consensuale – non potendo integrare gli elementi tipici dell’art. 603-</a:t>
            </a:r>
            <a:r>
              <a:rPr lang="it-IT" sz="1300" dirty="0"/>
              <a:t>bis – </a:t>
            </a:r>
            <a:r>
              <a:rPr lang="it-IT" sz="1300" i="1" dirty="0"/>
              <a:t>rimanevano del tutto prive di protezione penale </a:t>
            </a:r>
          </a:p>
          <a:p>
            <a:r>
              <a:rPr lang="it-IT" b="1" dirty="0"/>
              <a:t>L. 199 del 2016 modifica l’art. 603-</a:t>
            </a:r>
            <a:r>
              <a:rPr lang="it-IT" b="1" i="1" dirty="0"/>
              <a:t>bis</a:t>
            </a:r>
            <a:r>
              <a:rPr lang="it-IT" b="1" dirty="0"/>
              <a:t> c.p.</a:t>
            </a:r>
          </a:p>
        </p:txBody>
      </p:sp>
      <p:sp>
        <p:nvSpPr>
          <p:cNvPr id="5" name="Sottotitolo 2">
            <a:extLst>
              <a:ext uri="{FF2B5EF4-FFF2-40B4-BE49-F238E27FC236}">
                <a16:creationId xmlns:a16="http://schemas.microsoft.com/office/drawing/2014/main" id="{AE16AA74-9E03-4D89-99A4-957C21FB6A69}"/>
              </a:ext>
            </a:extLst>
          </p:cNvPr>
          <p:cNvSpPr txBox="1">
            <a:spLocks/>
          </p:cNvSpPr>
          <p:nvPr/>
        </p:nvSpPr>
        <p:spPr>
          <a:xfrm>
            <a:off x="4486542" y="6264066"/>
            <a:ext cx="3546505" cy="509861"/>
          </a:xfrm>
          <a:prstGeom prst="rect">
            <a:avLst/>
          </a:prstGeom>
        </p:spPr>
        <p:txBody>
          <a:bodyPr vert="horz" lIns="91440" tIns="0" rIns="91440" bIns="45720" rtlCol="0">
            <a:normAutofit fontScale="85000" lnSpcReduction="2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r"/>
            <a:endParaRPr lang="it-IT" dirty="0">
              <a:solidFill>
                <a:schemeClr val="tx1"/>
              </a:solidFill>
            </a:endParaRPr>
          </a:p>
          <a:p>
            <a:pPr algn="r"/>
            <a:r>
              <a:rPr lang="it-IT" sz="1200" b="1" i="1" dirty="0">
                <a:solidFill>
                  <a:schemeClr val="tx1"/>
                </a:solidFill>
              </a:rPr>
              <a:t>Salvatore Orlando – Venerdì 8 aprile 2022</a:t>
            </a:r>
          </a:p>
          <a:p>
            <a:pPr algn="r"/>
            <a:endParaRPr lang="it-IT" sz="1400" i="1" dirty="0">
              <a:solidFill>
                <a:schemeClr val="tx1"/>
              </a:solidFill>
            </a:endParaRPr>
          </a:p>
          <a:p>
            <a:pPr algn="r"/>
            <a:endParaRPr lang="it-IT" dirty="0"/>
          </a:p>
        </p:txBody>
      </p:sp>
    </p:spTree>
    <p:extLst>
      <p:ext uri="{BB962C8B-B14F-4D97-AF65-F5344CB8AC3E}">
        <p14:creationId xmlns:p14="http://schemas.microsoft.com/office/powerpoint/2010/main" val="61432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298321-3F26-4834-A64A-AD57A3AEAF8E}"/>
              </a:ext>
            </a:extLst>
          </p:cNvPr>
          <p:cNvSpPr>
            <a:spLocks noGrp="1"/>
          </p:cNvSpPr>
          <p:nvPr>
            <p:ph type="title"/>
          </p:nvPr>
        </p:nvSpPr>
        <p:spPr/>
        <p:txBody>
          <a:bodyPr>
            <a:normAutofit fontScale="90000"/>
          </a:bodyPr>
          <a:lstStyle/>
          <a:p>
            <a:r>
              <a:rPr lang="it-IT" dirty="0"/>
              <a:t>Stato di bisogno e vulnerabilità</a:t>
            </a:r>
            <a:br>
              <a:rPr lang="it-IT" dirty="0"/>
            </a:br>
            <a:endParaRPr lang="it-IT" dirty="0"/>
          </a:p>
        </p:txBody>
      </p:sp>
      <p:sp>
        <p:nvSpPr>
          <p:cNvPr id="3" name="Segnaposto contenuto 2">
            <a:extLst>
              <a:ext uri="{FF2B5EF4-FFF2-40B4-BE49-F238E27FC236}">
                <a16:creationId xmlns:a16="http://schemas.microsoft.com/office/drawing/2014/main" id="{EFABCA46-C61A-4382-AD18-DC9B11948253}"/>
              </a:ext>
            </a:extLst>
          </p:cNvPr>
          <p:cNvSpPr>
            <a:spLocks noGrp="1"/>
          </p:cNvSpPr>
          <p:nvPr>
            <p:ph idx="1"/>
          </p:nvPr>
        </p:nvSpPr>
        <p:spPr/>
        <p:txBody>
          <a:bodyPr/>
          <a:lstStyle/>
          <a:p>
            <a:r>
              <a:rPr lang="it-IT" b="1" dirty="0"/>
              <a:t>Art. 603-</a:t>
            </a:r>
            <a:r>
              <a:rPr lang="it-IT" b="1" i="1" dirty="0"/>
              <a:t>bis </a:t>
            </a:r>
            <a:r>
              <a:rPr lang="it-IT" b="1" dirty="0"/>
              <a:t>c.p.: </a:t>
            </a:r>
            <a:r>
              <a:rPr lang="it-IT" i="1" dirty="0"/>
              <a:t>«Salvo che il fatto costituisca più grave reato, è punito con la reclusione da uno a sei anni e con la multa da 500 a 1.000 euro per ciascun lavoratore, chiunque:</a:t>
            </a:r>
          </a:p>
          <a:p>
            <a:pPr lvl="1"/>
            <a:r>
              <a:rPr lang="it-IT" b="1" i="1" dirty="0"/>
              <a:t>1) </a:t>
            </a:r>
            <a:r>
              <a:rPr lang="it-IT" i="1" dirty="0"/>
              <a:t>recluta manodopera allo scopo di destinarla al lavoro presso terzi </a:t>
            </a:r>
            <a:r>
              <a:rPr lang="it-IT" b="1" i="1" dirty="0"/>
              <a:t>in condizioni di sfruttamento</a:t>
            </a:r>
            <a:r>
              <a:rPr lang="it-IT" i="1" dirty="0"/>
              <a:t>, </a:t>
            </a:r>
            <a:r>
              <a:rPr lang="it-IT" b="1" i="1" dirty="0"/>
              <a:t>approfittando dello stato di bisogno dei lavoratori</a:t>
            </a:r>
            <a:r>
              <a:rPr lang="it-IT" i="1" dirty="0"/>
              <a:t>;</a:t>
            </a:r>
          </a:p>
          <a:p>
            <a:pPr lvl="1"/>
            <a:r>
              <a:rPr lang="it-IT" b="1" i="1" dirty="0"/>
              <a:t>2) </a:t>
            </a:r>
            <a:r>
              <a:rPr lang="it-IT" i="1" dirty="0"/>
              <a:t>utilizza, assume o impiega manodopera, anche mediante l’attività di intermediazione di cui al numero 1), </a:t>
            </a:r>
            <a:r>
              <a:rPr lang="it-IT" b="1" i="1" dirty="0"/>
              <a:t>sottoponendo i lavoratori a condizioni di sfruttamento </a:t>
            </a:r>
            <a:r>
              <a:rPr lang="it-IT" i="1" dirty="0"/>
              <a:t>ed </a:t>
            </a:r>
            <a:r>
              <a:rPr lang="it-IT" b="1" i="1" dirty="0"/>
              <a:t>approfittando del loro stato di bisogno.</a:t>
            </a:r>
            <a:endParaRPr lang="it-IT" b="1" dirty="0"/>
          </a:p>
        </p:txBody>
      </p:sp>
      <p:sp>
        <p:nvSpPr>
          <p:cNvPr id="5" name="Sottotitolo 2">
            <a:extLst>
              <a:ext uri="{FF2B5EF4-FFF2-40B4-BE49-F238E27FC236}">
                <a16:creationId xmlns:a16="http://schemas.microsoft.com/office/drawing/2014/main" id="{008E49CA-7581-4397-AD88-5BB409094B99}"/>
              </a:ext>
            </a:extLst>
          </p:cNvPr>
          <p:cNvSpPr txBox="1">
            <a:spLocks/>
          </p:cNvSpPr>
          <p:nvPr/>
        </p:nvSpPr>
        <p:spPr>
          <a:xfrm>
            <a:off x="4486542" y="6264066"/>
            <a:ext cx="3546505" cy="509861"/>
          </a:xfrm>
          <a:prstGeom prst="rect">
            <a:avLst/>
          </a:prstGeom>
        </p:spPr>
        <p:txBody>
          <a:bodyPr vert="horz" lIns="91440" tIns="0" rIns="91440" bIns="45720" rtlCol="0">
            <a:normAutofit fontScale="85000" lnSpcReduction="2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r"/>
            <a:endParaRPr lang="it-IT" dirty="0">
              <a:solidFill>
                <a:schemeClr val="tx1"/>
              </a:solidFill>
            </a:endParaRPr>
          </a:p>
          <a:p>
            <a:pPr algn="r"/>
            <a:r>
              <a:rPr lang="it-IT" sz="1200" b="1" i="1" dirty="0">
                <a:solidFill>
                  <a:schemeClr val="tx1"/>
                </a:solidFill>
              </a:rPr>
              <a:t>Salvatore Orlando – Venerdì 8 aprile 2022</a:t>
            </a:r>
          </a:p>
          <a:p>
            <a:pPr algn="r"/>
            <a:endParaRPr lang="it-IT" sz="1400" i="1" dirty="0">
              <a:solidFill>
                <a:schemeClr val="tx1"/>
              </a:solidFill>
            </a:endParaRPr>
          </a:p>
          <a:p>
            <a:pPr algn="r"/>
            <a:endParaRPr lang="it-IT" dirty="0"/>
          </a:p>
        </p:txBody>
      </p:sp>
    </p:spTree>
    <p:extLst>
      <p:ext uri="{BB962C8B-B14F-4D97-AF65-F5344CB8AC3E}">
        <p14:creationId xmlns:p14="http://schemas.microsoft.com/office/powerpoint/2010/main" val="340125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F65AA5-C4F0-4E43-990E-050E41607D59}"/>
              </a:ext>
            </a:extLst>
          </p:cNvPr>
          <p:cNvSpPr>
            <a:spLocks noGrp="1"/>
          </p:cNvSpPr>
          <p:nvPr>
            <p:ph type="title"/>
          </p:nvPr>
        </p:nvSpPr>
        <p:spPr/>
        <p:txBody>
          <a:bodyPr>
            <a:normAutofit fontScale="90000"/>
          </a:bodyPr>
          <a:lstStyle/>
          <a:p>
            <a:r>
              <a:rPr lang="it-IT" dirty="0"/>
              <a:t>Gli indici quale </a:t>
            </a:r>
            <a:r>
              <a:rPr lang="it-IT" i="1" dirty="0"/>
              <a:t>sintomo</a:t>
            </a:r>
            <a:r>
              <a:rPr lang="it-IT" dirty="0"/>
              <a:t> di sfruttamento lavorativo</a:t>
            </a:r>
            <a:br>
              <a:rPr lang="it-IT" dirty="0"/>
            </a:br>
            <a:endParaRPr lang="it-IT" dirty="0"/>
          </a:p>
        </p:txBody>
      </p:sp>
      <p:sp>
        <p:nvSpPr>
          <p:cNvPr id="3" name="Segnaposto contenuto 2">
            <a:extLst>
              <a:ext uri="{FF2B5EF4-FFF2-40B4-BE49-F238E27FC236}">
                <a16:creationId xmlns:a16="http://schemas.microsoft.com/office/drawing/2014/main" id="{C24CFE78-97BF-4602-AE60-F20A03A39459}"/>
              </a:ext>
            </a:extLst>
          </p:cNvPr>
          <p:cNvSpPr>
            <a:spLocks noGrp="1"/>
          </p:cNvSpPr>
          <p:nvPr>
            <p:ph idx="1"/>
          </p:nvPr>
        </p:nvSpPr>
        <p:spPr/>
        <p:txBody>
          <a:bodyPr>
            <a:normAutofit fontScale="85000" lnSpcReduction="20000"/>
          </a:bodyPr>
          <a:lstStyle/>
          <a:p>
            <a:r>
              <a:rPr lang="it-IT" b="1" dirty="0"/>
              <a:t>Art. 603-</a:t>
            </a:r>
            <a:r>
              <a:rPr lang="it-IT" b="1" i="1" dirty="0"/>
              <a:t>bis </a:t>
            </a:r>
            <a:r>
              <a:rPr lang="it-IT" b="1" dirty="0"/>
              <a:t>c.p., comma 3</a:t>
            </a:r>
            <a:r>
              <a:rPr lang="it-IT" dirty="0"/>
              <a:t>: «</a:t>
            </a:r>
            <a:r>
              <a:rPr lang="it-IT" i="1" dirty="0"/>
              <a:t>Ai fini del presente articolo, </a:t>
            </a:r>
            <a:r>
              <a:rPr lang="it-IT" b="1" i="1" u="sng" dirty="0"/>
              <a:t>costituisce indice di sfruttamento</a:t>
            </a:r>
            <a:r>
              <a:rPr lang="it-IT" i="1" dirty="0"/>
              <a:t> la sussistenza di una o più delle seguenti condizioni:</a:t>
            </a:r>
          </a:p>
          <a:p>
            <a:r>
              <a:rPr lang="it-IT" i="1" dirty="0"/>
              <a:t>1) La reiterata corresponsione di retribuzioni in modo palesemente difforme dai contratti collettivi nazionali o territoriali stipulati dalle organizzazioni sindacali più rappresentative a livello nazionale, o comunque sproporzionato rispetto alla quantità e qualità del lavoro prestato;</a:t>
            </a:r>
          </a:p>
          <a:p>
            <a:r>
              <a:rPr lang="it-IT" i="1" dirty="0"/>
              <a:t>2) La reiterata violazione della normativa relativa all’orario di lavoro, ai periodi di riposo, al riposo settimanale, all’aspettativa obbligatoria, alle ferie;</a:t>
            </a:r>
          </a:p>
          <a:p>
            <a:r>
              <a:rPr lang="it-IT" i="1" dirty="0"/>
              <a:t>3) La sussistenza di violazioni delle norme in materia di sicurezza e igiene nei luoghi di lavoro;</a:t>
            </a:r>
          </a:p>
          <a:p>
            <a:r>
              <a:rPr lang="it-IT" i="1" dirty="0"/>
              <a:t>4) La sottoposizione del lavoratore a condizioni di lavoro, a metodi di sorveglianza o a situazioni alloggiative degradanti. </a:t>
            </a:r>
          </a:p>
          <a:p>
            <a:endParaRPr lang="it-IT" dirty="0"/>
          </a:p>
        </p:txBody>
      </p:sp>
      <p:sp>
        <p:nvSpPr>
          <p:cNvPr id="5" name="Sottotitolo 2">
            <a:extLst>
              <a:ext uri="{FF2B5EF4-FFF2-40B4-BE49-F238E27FC236}">
                <a16:creationId xmlns:a16="http://schemas.microsoft.com/office/drawing/2014/main" id="{33F132CD-CB6E-4DC3-A98E-E92D30C9549B}"/>
              </a:ext>
            </a:extLst>
          </p:cNvPr>
          <p:cNvSpPr txBox="1">
            <a:spLocks/>
          </p:cNvSpPr>
          <p:nvPr/>
        </p:nvSpPr>
        <p:spPr>
          <a:xfrm>
            <a:off x="4486542" y="6264066"/>
            <a:ext cx="3546505" cy="509861"/>
          </a:xfrm>
          <a:prstGeom prst="rect">
            <a:avLst/>
          </a:prstGeom>
        </p:spPr>
        <p:txBody>
          <a:bodyPr vert="horz" lIns="91440" tIns="0" rIns="91440" bIns="45720" rtlCol="0">
            <a:normAutofit fontScale="85000" lnSpcReduction="2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r"/>
            <a:endParaRPr lang="it-IT" dirty="0">
              <a:solidFill>
                <a:schemeClr val="tx1"/>
              </a:solidFill>
            </a:endParaRPr>
          </a:p>
          <a:p>
            <a:pPr algn="r"/>
            <a:r>
              <a:rPr lang="it-IT" sz="1200" b="1" i="1" dirty="0">
                <a:solidFill>
                  <a:schemeClr val="tx1"/>
                </a:solidFill>
              </a:rPr>
              <a:t>Salvatore Orlando – Venerdì 8 aprile 2022</a:t>
            </a:r>
          </a:p>
          <a:p>
            <a:pPr algn="r"/>
            <a:endParaRPr lang="it-IT" sz="1400" i="1" dirty="0">
              <a:solidFill>
                <a:schemeClr val="tx1"/>
              </a:solidFill>
            </a:endParaRPr>
          </a:p>
          <a:p>
            <a:pPr algn="r"/>
            <a:endParaRPr lang="it-IT" dirty="0"/>
          </a:p>
        </p:txBody>
      </p:sp>
    </p:spTree>
    <p:extLst>
      <p:ext uri="{BB962C8B-B14F-4D97-AF65-F5344CB8AC3E}">
        <p14:creationId xmlns:p14="http://schemas.microsoft.com/office/powerpoint/2010/main" val="75242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C0B2C6-7E13-4032-83CD-99B36B18BBCB}"/>
              </a:ext>
            </a:extLst>
          </p:cNvPr>
          <p:cNvSpPr>
            <a:spLocks noGrp="1"/>
          </p:cNvSpPr>
          <p:nvPr>
            <p:ph type="title"/>
          </p:nvPr>
        </p:nvSpPr>
        <p:spPr/>
        <p:txBody>
          <a:bodyPr>
            <a:normAutofit/>
          </a:bodyPr>
          <a:lstStyle/>
          <a:p>
            <a:r>
              <a:rPr lang="it-IT" dirty="0"/>
              <a:t>Cass. Pen., Sez. IV, n. 11547/2020</a:t>
            </a:r>
          </a:p>
        </p:txBody>
      </p:sp>
      <p:sp>
        <p:nvSpPr>
          <p:cNvPr id="3" name="Segnaposto contenuto 2">
            <a:extLst>
              <a:ext uri="{FF2B5EF4-FFF2-40B4-BE49-F238E27FC236}">
                <a16:creationId xmlns:a16="http://schemas.microsoft.com/office/drawing/2014/main" id="{3D0E2CC6-F7C5-4134-8385-CCA00E43E4C3}"/>
              </a:ext>
            </a:extLst>
          </p:cNvPr>
          <p:cNvSpPr>
            <a:spLocks noGrp="1"/>
          </p:cNvSpPr>
          <p:nvPr>
            <p:ph idx="1"/>
          </p:nvPr>
        </p:nvSpPr>
        <p:spPr>
          <a:xfrm>
            <a:off x="1295401" y="2556932"/>
            <a:ext cx="9601196" cy="3805768"/>
          </a:xfrm>
        </p:spPr>
        <p:txBody>
          <a:bodyPr>
            <a:normAutofit/>
          </a:bodyPr>
          <a:lstStyle/>
          <a:p>
            <a:r>
              <a:rPr lang="it-IT" sz="2600" dirty="0"/>
              <a:t>Ai fini della configurazione del delitto di intermediazione illecita e sfruttamento del lavoro, </a:t>
            </a:r>
            <a:r>
              <a:rPr lang="it-IT" sz="2600" b="1" dirty="0"/>
              <a:t>assume rilievo lo sfruttamento del lavoratore i cui indici di rilevazione attengono ad una condizione di eclatante pregiudizio e di rilevante soggezione del lavoratore stesso</a:t>
            </a:r>
            <a:r>
              <a:rPr lang="it-IT" sz="2600" dirty="0"/>
              <a:t>, resa manifesta da una pluralità di fattori quali </a:t>
            </a:r>
            <a:r>
              <a:rPr lang="it-IT" sz="2600" b="1" dirty="0"/>
              <a:t>i profili contrattuali retributivi o normativi del rapporto di lavoro</a:t>
            </a:r>
            <a:r>
              <a:rPr lang="it-IT" sz="2600" dirty="0"/>
              <a:t>, la </a:t>
            </a:r>
            <a:r>
              <a:rPr lang="it-IT" sz="2600" b="1" dirty="0">
                <a:solidFill>
                  <a:srgbClr val="FF0000"/>
                </a:solidFill>
              </a:rPr>
              <a:t>violazione delle norme in materia di sicurezza e di igiene sul lavoro</a:t>
            </a:r>
            <a:r>
              <a:rPr lang="it-IT" sz="2600" dirty="0"/>
              <a:t>, o la </a:t>
            </a:r>
            <a:r>
              <a:rPr lang="it-IT" sz="2600" dirty="0">
                <a:solidFill>
                  <a:srgbClr val="0070C0"/>
                </a:solidFill>
              </a:rPr>
              <a:t>sottoposizione a umilianti o degradanti condizioni di lavoro o di alloggio</a:t>
            </a:r>
          </a:p>
        </p:txBody>
      </p:sp>
      <p:sp>
        <p:nvSpPr>
          <p:cNvPr id="4" name="Sottotitolo 2">
            <a:extLst>
              <a:ext uri="{FF2B5EF4-FFF2-40B4-BE49-F238E27FC236}">
                <a16:creationId xmlns:a16="http://schemas.microsoft.com/office/drawing/2014/main" id="{A848E30D-1B9A-424B-BF9A-CAE90EBC0C44}"/>
              </a:ext>
            </a:extLst>
          </p:cNvPr>
          <p:cNvSpPr txBox="1">
            <a:spLocks/>
          </p:cNvSpPr>
          <p:nvPr/>
        </p:nvSpPr>
        <p:spPr>
          <a:xfrm>
            <a:off x="4486542" y="6264066"/>
            <a:ext cx="3546505" cy="509861"/>
          </a:xfrm>
          <a:prstGeom prst="rect">
            <a:avLst/>
          </a:prstGeom>
        </p:spPr>
        <p:txBody>
          <a:bodyPr vert="horz" lIns="91440" tIns="0" rIns="91440" bIns="45720" rtlCol="0">
            <a:normAutofit fontScale="85000" lnSpcReduction="20000"/>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pPr algn="r"/>
            <a:endParaRPr lang="it-IT" dirty="0">
              <a:solidFill>
                <a:schemeClr val="tx1"/>
              </a:solidFill>
            </a:endParaRPr>
          </a:p>
          <a:p>
            <a:pPr algn="r"/>
            <a:r>
              <a:rPr lang="it-IT" sz="1200" b="1" i="1" dirty="0">
                <a:solidFill>
                  <a:schemeClr val="tx1"/>
                </a:solidFill>
              </a:rPr>
              <a:t>Salvatore Orlando – Venerdì 8 aprile 2022</a:t>
            </a:r>
          </a:p>
          <a:p>
            <a:pPr algn="r"/>
            <a:endParaRPr lang="it-IT" sz="1400" i="1" dirty="0">
              <a:solidFill>
                <a:schemeClr val="tx1"/>
              </a:solidFill>
            </a:endParaRPr>
          </a:p>
          <a:p>
            <a:pPr algn="r"/>
            <a:endParaRPr lang="it-IT" dirty="0"/>
          </a:p>
        </p:txBody>
      </p:sp>
    </p:spTree>
    <p:extLst>
      <p:ext uri="{BB962C8B-B14F-4D97-AF65-F5344CB8AC3E}">
        <p14:creationId xmlns:p14="http://schemas.microsoft.com/office/powerpoint/2010/main" val="984599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F184D3-D546-499C-9FB4-87B764C32866}"/>
              </a:ext>
            </a:extLst>
          </p:cNvPr>
          <p:cNvSpPr>
            <a:spLocks noGrp="1"/>
          </p:cNvSpPr>
          <p:nvPr>
            <p:ph type="title"/>
          </p:nvPr>
        </p:nvSpPr>
        <p:spPr/>
        <p:txBody>
          <a:bodyPr>
            <a:normAutofit fontScale="90000"/>
          </a:bodyPr>
          <a:lstStyle/>
          <a:p>
            <a:r>
              <a:rPr lang="it-IT" b="0" i="0" dirty="0">
                <a:solidFill>
                  <a:srgbClr val="000000"/>
                </a:solidFill>
                <a:effectLst/>
                <a:latin typeface="Open Sans" panose="020B0606030504020204" pitchFamily="34" charset="0"/>
              </a:rPr>
              <a:t>Cass. Pen. sez. IV, 02/02/2021, n.6905</a:t>
            </a:r>
            <a:endParaRPr lang="it-IT" dirty="0"/>
          </a:p>
        </p:txBody>
      </p:sp>
      <p:sp>
        <p:nvSpPr>
          <p:cNvPr id="3" name="Segnaposto contenuto 2">
            <a:extLst>
              <a:ext uri="{FF2B5EF4-FFF2-40B4-BE49-F238E27FC236}">
                <a16:creationId xmlns:a16="http://schemas.microsoft.com/office/drawing/2014/main" id="{1EC24C04-B4F0-44A5-9BEC-C75345536A33}"/>
              </a:ext>
            </a:extLst>
          </p:cNvPr>
          <p:cNvSpPr>
            <a:spLocks noGrp="1"/>
          </p:cNvSpPr>
          <p:nvPr>
            <p:ph idx="1"/>
          </p:nvPr>
        </p:nvSpPr>
        <p:spPr/>
        <p:txBody>
          <a:bodyPr/>
          <a:lstStyle/>
          <a:p>
            <a:r>
              <a:rPr lang="it-IT" b="0" i="0" dirty="0">
                <a:solidFill>
                  <a:srgbClr val="4A4A4A"/>
                </a:solidFill>
                <a:effectLst/>
                <a:latin typeface="Open Sans" panose="020B0606030504020204" pitchFamily="34" charset="0"/>
              </a:rPr>
              <a:t>È sufficiente, ai fini della integrazione del reato di intermediazione illecita e </a:t>
            </a:r>
            <a:r>
              <a:rPr lang="it-IT" dirty="0"/>
              <a:t>sfruttamento</a:t>
            </a:r>
            <a:r>
              <a:rPr lang="it-IT" b="0" i="0" dirty="0">
                <a:solidFill>
                  <a:srgbClr val="4A4A4A"/>
                </a:solidFill>
                <a:effectLst/>
                <a:latin typeface="Open Sans" panose="020B0606030504020204" pitchFamily="34" charset="0"/>
              </a:rPr>
              <a:t> del </a:t>
            </a:r>
            <a:r>
              <a:rPr lang="it-IT" dirty="0"/>
              <a:t>lavoro</a:t>
            </a:r>
            <a:r>
              <a:rPr lang="it-IT" b="0" i="0" dirty="0">
                <a:solidFill>
                  <a:srgbClr val="4A4A4A"/>
                </a:solidFill>
                <a:effectLst/>
                <a:latin typeface="Open Sans" panose="020B0606030504020204" pitchFamily="34" charset="0"/>
              </a:rPr>
              <a:t>, la sussistenza di uno soltanto degli indici contemplati dall'</a:t>
            </a:r>
            <a:r>
              <a:rPr lang="it-IT" b="0" i="0" u="none" strike="noStrike" dirty="0">
                <a:solidFill>
                  <a:srgbClr val="F28B61"/>
                </a:solidFill>
                <a:effectLst/>
                <a:latin typeface="Open Sans" panose="020B0606030504020204" pitchFamily="34" charset="0"/>
                <a:hlinkClick r:id="rId2"/>
              </a:rPr>
              <a:t>art. 603-</a:t>
            </a:r>
            <a:r>
              <a:rPr lang="it-IT" b="0" i="1" u="none" strike="noStrike" dirty="0">
                <a:solidFill>
                  <a:srgbClr val="F28B61"/>
                </a:solidFill>
                <a:effectLst/>
                <a:latin typeface="Open Sans" panose="020B0606030504020204" pitchFamily="34" charset="0"/>
                <a:hlinkClick r:id="rId2"/>
              </a:rPr>
              <a:t>bis</a:t>
            </a:r>
            <a:r>
              <a:rPr lang="it-IT" b="0" i="0" u="none" strike="noStrike" dirty="0">
                <a:solidFill>
                  <a:srgbClr val="F28B61"/>
                </a:solidFill>
                <a:effectLst/>
                <a:latin typeface="Open Sans" panose="020B0606030504020204" pitchFamily="34" charset="0"/>
                <a:hlinkClick r:id="rId2"/>
              </a:rPr>
              <a:t> c.p.</a:t>
            </a:r>
            <a:r>
              <a:rPr lang="it-IT" b="0" i="0" dirty="0">
                <a:solidFill>
                  <a:srgbClr val="4A4A4A"/>
                </a:solidFill>
                <a:effectLst/>
                <a:latin typeface="Open Sans" panose="020B0606030504020204" pitchFamily="34" charset="0"/>
              </a:rPr>
              <a:t>, che sono previsti chiaramente, in base alla lettera della legge, come alternativi.</a:t>
            </a:r>
            <a:endParaRPr lang="it-IT" dirty="0"/>
          </a:p>
        </p:txBody>
      </p:sp>
    </p:spTree>
    <p:extLst>
      <p:ext uri="{BB962C8B-B14F-4D97-AF65-F5344CB8AC3E}">
        <p14:creationId xmlns:p14="http://schemas.microsoft.com/office/powerpoint/2010/main" val="36092823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69F20873490F428272A2A19384D5F8" ma:contentTypeVersion="2" ma:contentTypeDescription="Create a new document." ma:contentTypeScope="" ma:versionID="2daf39ea45be8508e9d1e327ed722789">
  <xsd:schema xmlns:xsd="http://www.w3.org/2001/XMLSchema" xmlns:xs="http://www.w3.org/2001/XMLSchema" xmlns:p="http://schemas.microsoft.com/office/2006/metadata/properties" xmlns:ns2="87750f88-a59a-42d5-b773-d66120c485e0" targetNamespace="http://schemas.microsoft.com/office/2006/metadata/properties" ma:root="true" ma:fieldsID="42f7c84bb1404eee17359e6262f810da" ns2:_="">
    <xsd:import namespace="87750f88-a59a-42d5-b773-d66120c485e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50f88-a59a-42d5-b773-d66120c48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3E5953-6E63-4972-8121-B114956EBA1F}"/>
</file>

<file path=customXml/itemProps2.xml><?xml version="1.0" encoding="utf-8"?>
<ds:datastoreItem xmlns:ds="http://schemas.openxmlformats.org/officeDocument/2006/customXml" ds:itemID="{C40DE50F-BD57-4D8D-94C4-72DAB6318F61}"/>
</file>

<file path=customXml/itemProps3.xml><?xml version="1.0" encoding="utf-8"?>
<ds:datastoreItem xmlns:ds="http://schemas.openxmlformats.org/officeDocument/2006/customXml" ds:itemID="{489F1A31-9BA3-46AC-8B21-126A790CB4A0}"/>
</file>

<file path=docProps/app.xml><?xml version="1.0" encoding="utf-8"?>
<Properties xmlns="http://schemas.openxmlformats.org/officeDocument/2006/extended-properties" xmlns:vt="http://schemas.openxmlformats.org/officeDocument/2006/docPropsVTypes">
  <Template>Organic</Template>
  <TotalTime>2011</TotalTime>
  <Words>1648</Words>
  <Application>Microsoft Office PowerPoint</Application>
  <PresentationFormat>Widescreen</PresentationFormat>
  <Paragraphs>81</Paragraphs>
  <Slides>14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Arial</vt:lpstr>
      <vt:lpstr>Garamond</vt:lpstr>
      <vt:lpstr>Open Sans</vt:lpstr>
      <vt:lpstr>Wingdings</vt:lpstr>
      <vt:lpstr>Organico</vt:lpstr>
      <vt:lpstr>Il delitto di caporalato:  diritti minimi della persona e tutela del mercato del lavoro</vt:lpstr>
      <vt:lpstr>Visione d’insieme</vt:lpstr>
      <vt:lpstr>Uno statuto minimo del lavoratore</vt:lpstr>
      <vt:lpstr>Cosa è il Caporalato? </vt:lpstr>
      <vt:lpstr>La riforma e la sua riforma </vt:lpstr>
      <vt:lpstr>Stato di bisogno e vulnerabilità </vt:lpstr>
      <vt:lpstr>Gli indici quale sintomo di sfruttamento lavorativo </vt:lpstr>
      <vt:lpstr>Cass. Pen., Sez. IV, n. 11547/2020</vt:lpstr>
      <vt:lpstr>Cass. Pen. sez. IV, 02/02/2021, n.6905</vt:lpstr>
      <vt:lpstr>Cass. Pen. sez. V, 16/01/2018, n.7891</vt:lpstr>
      <vt:lpstr>Corte assise Lecce, 13/07/2017, n.2</vt:lpstr>
      <vt:lpstr>L’amministrazione giudiziaria quale moderno strumento di contrasto al caporalato </vt:lpstr>
      <vt:lpstr>I confini della tutela penale: diritti minimi delle persone e tutela del mercato</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delitto di caporalato:  diritti minimi della persona e tutela del mercato del lavoro</dc:title>
  <dc:creator>Salvatore Orlando</dc:creator>
  <cp:lastModifiedBy>MEF - Dir. V Uff. IV</cp:lastModifiedBy>
  <cp:revision>27</cp:revision>
  <dcterms:created xsi:type="dcterms:W3CDTF">2021-03-26T15:06:28Z</dcterms:created>
  <dcterms:modified xsi:type="dcterms:W3CDTF">2022-04-08T14:44:13Z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0x0101005869F20873490F428272A2A19384D5F8</vt:lpwstr>
  </property>
</Properties>
</file>