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1.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8.xml" ContentType="application/vnd.ms-office.drawingml.diagramDrawing+xml"/>
  <Override PartName="/ppt/theme/theme1.xml" ContentType="application/vnd.openxmlformats-officedocument.theme+xml"/>
  <Override PartName="/ppt/diagrams/colors3.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layout7.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4.xml" ContentType="application/vnd.openxmlformats-officedocument.drawingml.diagramColors+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4.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731" r:id="rId1"/>
  </p:sldMasterIdLst>
  <p:notesMasterIdLst>
    <p:notesMasterId r:id="rId45"/>
  </p:notesMasterIdLst>
  <p:sldIdLst>
    <p:sldId id="256" r:id="rId2"/>
    <p:sldId id="290" r:id="rId3"/>
    <p:sldId id="291" r:id="rId4"/>
    <p:sldId id="272" r:id="rId5"/>
    <p:sldId id="261" r:id="rId6"/>
    <p:sldId id="273" r:id="rId7"/>
    <p:sldId id="258" r:id="rId8"/>
    <p:sldId id="259" r:id="rId9"/>
    <p:sldId id="299" r:id="rId10"/>
    <p:sldId id="260" r:id="rId11"/>
    <p:sldId id="262" r:id="rId12"/>
    <p:sldId id="293" r:id="rId13"/>
    <p:sldId id="269" r:id="rId14"/>
    <p:sldId id="283" r:id="rId15"/>
    <p:sldId id="284" r:id="rId16"/>
    <p:sldId id="285" r:id="rId17"/>
    <p:sldId id="286" r:id="rId18"/>
    <p:sldId id="294" r:id="rId19"/>
    <p:sldId id="287" r:id="rId20"/>
    <p:sldId id="288" r:id="rId21"/>
    <p:sldId id="279" r:id="rId22"/>
    <p:sldId id="280" r:id="rId23"/>
    <p:sldId id="281" r:id="rId24"/>
    <p:sldId id="270" r:id="rId25"/>
    <p:sldId id="271" r:id="rId26"/>
    <p:sldId id="278" r:id="rId27"/>
    <p:sldId id="274" r:id="rId28"/>
    <p:sldId id="263" r:id="rId29"/>
    <p:sldId id="266" r:id="rId30"/>
    <p:sldId id="264" r:id="rId31"/>
    <p:sldId id="265" r:id="rId32"/>
    <p:sldId id="267" r:id="rId33"/>
    <p:sldId id="275" r:id="rId34"/>
    <p:sldId id="292" r:id="rId35"/>
    <p:sldId id="277" r:id="rId36"/>
    <p:sldId id="282" r:id="rId37"/>
    <p:sldId id="289" r:id="rId38"/>
    <p:sldId id="268" r:id="rId39"/>
    <p:sldId id="276"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ria Crupi" initials="RC" lastIdx="1" clrIdx="0">
    <p:extLst>
      <p:ext uri="{19B8F6BF-5375-455C-9EA6-DF929625EA0E}">
        <p15:presenceInfo xmlns:p15="http://schemas.microsoft.com/office/powerpoint/2012/main" userId="e2cc2830c23da9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4" d="100"/>
          <a:sy n="64" d="100"/>
        </p:scale>
        <p:origin x="52"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D50E2-1914-428E-B4FD-2561848328E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it-IT"/>
        </a:p>
      </dgm:t>
    </dgm:pt>
    <dgm:pt modelId="{6DBC1474-F397-447D-BCF4-50941B5CAEB5}">
      <dgm:prSet/>
      <dgm:spPr/>
      <dgm:t>
        <a:bodyPr/>
        <a:lstStyle/>
        <a:p>
          <a:r>
            <a:rPr lang="it-IT" b="1" u="sng" dirty="0">
              <a:effectLst>
                <a:outerShdw blurRad="38100" dist="38100" dir="2700000" algn="tl">
                  <a:srgbClr val="000000">
                    <a:alpha val="43137"/>
                  </a:srgbClr>
                </a:outerShdw>
              </a:effectLst>
            </a:rPr>
            <a:t>NEL TRAFFICO DEI MIGRANTI (C.D. SMUGGLING) </a:t>
          </a:r>
        </a:p>
        <a:p>
          <a:r>
            <a:rPr lang="it-IT" b="1" dirty="0">
              <a:effectLst>
                <a:outerShdw blurRad="38100" dist="38100" dir="2700000" algn="tl">
                  <a:srgbClr val="000000">
                    <a:alpha val="43137"/>
                  </a:srgbClr>
                </a:outerShdw>
              </a:effectLst>
            </a:rPr>
            <a:t>il soggetto criminale svolge una funzione assimilabile a quella di una agenzia che offre un servizio disinteressandosi completamente del futuro della persona trasportata; </a:t>
          </a:r>
          <a:endParaRPr lang="it-IT" dirty="0">
            <a:effectLst>
              <a:outerShdw blurRad="38100" dist="38100" dir="2700000" algn="tl">
                <a:srgbClr val="000000">
                  <a:alpha val="43137"/>
                </a:srgbClr>
              </a:outerShdw>
            </a:effectLst>
          </a:endParaRPr>
        </a:p>
      </dgm:t>
    </dgm:pt>
    <dgm:pt modelId="{75B6CB54-816B-40F3-BA6D-54F960EFC13A}" type="parTrans" cxnId="{F5546A5E-BACD-4802-916F-490A9354949C}">
      <dgm:prSet/>
      <dgm:spPr/>
      <dgm:t>
        <a:bodyPr/>
        <a:lstStyle/>
        <a:p>
          <a:endParaRPr lang="it-IT"/>
        </a:p>
      </dgm:t>
    </dgm:pt>
    <dgm:pt modelId="{1627DFE9-5213-4C16-B058-2A2DC6AEDBEB}" type="sibTrans" cxnId="{F5546A5E-BACD-4802-916F-490A9354949C}">
      <dgm:prSet/>
      <dgm:spPr/>
      <dgm:t>
        <a:bodyPr/>
        <a:lstStyle/>
        <a:p>
          <a:endParaRPr lang="it-IT"/>
        </a:p>
      </dgm:t>
    </dgm:pt>
    <dgm:pt modelId="{1586C6C3-3622-4204-BF05-81D72333FDCE}">
      <dgm:prSet/>
      <dgm:spPr>
        <a:solidFill>
          <a:srgbClr val="00B0F0"/>
        </a:solidFill>
      </dgm:spPr>
      <dgm:t>
        <a:bodyPr/>
        <a:lstStyle/>
        <a:p>
          <a:r>
            <a:rPr lang="it-IT" b="1" dirty="0">
              <a:effectLst>
                <a:outerShdw blurRad="38100" dist="38100" dir="2700000" algn="tl">
                  <a:srgbClr val="000000">
                    <a:alpha val="43137"/>
                  </a:srgbClr>
                </a:outerShdw>
              </a:effectLst>
            </a:rPr>
            <a:t>NELLA TRATTA DEGLI ESSERI UMANI (CD. TRAFFICKING)</a:t>
          </a:r>
        </a:p>
        <a:p>
          <a:r>
            <a:rPr lang="it-IT" b="1" dirty="0">
              <a:effectLst>
                <a:outerShdw blurRad="38100" dist="38100" dir="2700000" algn="tl">
                  <a:srgbClr val="000000">
                    <a:alpha val="43137"/>
                  </a:srgbClr>
                </a:outerShdw>
              </a:effectLst>
            </a:rPr>
            <a:t>per il trafficante i reali guadagni derivano dal futuro impiego che il criminale ne farà (prostituzione, lavoro nero, pedopornografia, ecc.).</a:t>
          </a:r>
          <a:endParaRPr lang="it-IT" dirty="0">
            <a:effectLst>
              <a:outerShdw blurRad="38100" dist="38100" dir="2700000" algn="tl">
                <a:srgbClr val="000000">
                  <a:alpha val="43137"/>
                </a:srgbClr>
              </a:outerShdw>
            </a:effectLst>
          </a:endParaRPr>
        </a:p>
      </dgm:t>
    </dgm:pt>
    <dgm:pt modelId="{904B39DA-DB6F-444B-AE13-E1D90A4CF79D}" type="parTrans" cxnId="{FD21C268-E0F3-4BB6-A56B-41BF0DD9435D}">
      <dgm:prSet/>
      <dgm:spPr/>
      <dgm:t>
        <a:bodyPr/>
        <a:lstStyle/>
        <a:p>
          <a:endParaRPr lang="it-IT"/>
        </a:p>
      </dgm:t>
    </dgm:pt>
    <dgm:pt modelId="{EBF1DD47-6134-4B7F-A5FA-8D592A308BDB}" type="sibTrans" cxnId="{FD21C268-E0F3-4BB6-A56B-41BF0DD9435D}">
      <dgm:prSet/>
      <dgm:spPr/>
      <dgm:t>
        <a:bodyPr/>
        <a:lstStyle/>
        <a:p>
          <a:endParaRPr lang="it-IT"/>
        </a:p>
      </dgm:t>
    </dgm:pt>
    <dgm:pt modelId="{879A22BF-91E1-45D7-8C34-4CA7306504F2}">
      <dgm:prSet/>
      <dgm:spPr>
        <a:solidFill>
          <a:srgbClr val="C00000"/>
        </a:solidFill>
      </dgm:spPr>
      <dgm:t>
        <a:bodyPr/>
        <a:lstStyle/>
        <a:p>
          <a:r>
            <a:rPr lang="it-IT" b="1" dirty="0">
              <a:effectLst>
                <a:outerShdw blurRad="38100" dist="38100" dir="2700000" algn="tl">
                  <a:srgbClr val="000000">
                    <a:alpha val="43137"/>
                  </a:srgbClr>
                </a:outerShdw>
              </a:effectLst>
            </a:rPr>
            <a:t>DIFFICILE DEFINIRE  CONFINE </a:t>
          </a:r>
        </a:p>
        <a:p>
          <a:r>
            <a:rPr lang="it-IT" b="1" dirty="0">
              <a:effectLst>
                <a:outerShdw blurRad="38100" dist="38100" dir="2700000" algn="tl">
                  <a:srgbClr val="000000">
                    <a:alpha val="43137"/>
                  </a:srgbClr>
                </a:outerShdw>
              </a:effectLst>
            </a:rPr>
            <a:t>tra lavoro forzato e </a:t>
          </a:r>
          <a:r>
            <a:rPr lang="it-IT" b="1" dirty="0" err="1">
              <a:effectLst>
                <a:outerShdw blurRad="38100" dist="38100" dir="2700000" algn="tl">
                  <a:srgbClr val="000000">
                    <a:alpha val="43137"/>
                  </a:srgbClr>
                </a:outerShdw>
              </a:effectLst>
            </a:rPr>
            <a:t>trafficking</a:t>
          </a:r>
          <a:r>
            <a:rPr lang="it-IT" b="1" dirty="0">
              <a:effectLst>
                <a:outerShdw blurRad="38100" dist="38100" dir="2700000" algn="tl">
                  <a:srgbClr val="000000">
                    <a:alpha val="43137"/>
                  </a:srgbClr>
                </a:outerShdw>
              </a:effectLst>
            </a:rPr>
            <a:t> a scopo di sfruttamento lavorativo</a:t>
          </a:r>
        </a:p>
        <a:p>
          <a:r>
            <a:rPr lang="it-IT" b="1" i="1" dirty="0">
              <a:effectLst>
                <a:outerShdw blurRad="38100" dist="38100" dir="2700000" algn="tl">
                  <a:srgbClr val="000000">
                    <a:alpha val="43137"/>
                  </a:srgbClr>
                </a:outerShdw>
              </a:effectLst>
            </a:rPr>
            <a:t>(Consenso?)</a:t>
          </a:r>
          <a:endParaRPr lang="it-IT" i="1" dirty="0">
            <a:effectLst>
              <a:outerShdw blurRad="38100" dist="38100" dir="2700000" algn="tl">
                <a:srgbClr val="000000">
                  <a:alpha val="43137"/>
                </a:srgbClr>
              </a:outerShdw>
            </a:effectLst>
          </a:endParaRPr>
        </a:p>
      </dgm:t>
    </dgm:pt>
    <dgm:pt modelId="{C25E638E-C71E-41B6-A347-2AF9698BA1CF}" type="parTrans" cxnId="{A9A512CE-9E80-49CE-841A-53AD66C1AF2B}">
      <dgm:prSet/>
      <dgm:spPr/>
      <dgm:t>
        <a:bodyPr/>
        <a:lstStyle/>
        <a:p>
          <a:endParaRPr lang="it-IT"/>
        </a:p>
      </dgm:t>
    </dgm:pt>
    <dgm:pt modelId="{209B1CD2-23C2-4E87-AA95-229C7A60B91B}" type="sibTrans" cxnId="{A9A512CE-9E80-49CE-841A-53AD66C1AF2B}">
      <dgm:prSet/>
      <dgm:spPr/>
      <dgm:t>
        <a:bodyPr/>
        <a:lstStyle/>
        <a:p>
          <a:endParaRPr lang="it-IT"/>
        </a:p>
      </dgm:t>
    </dgm:pt>
    <dgm:pt modelId="{ABE8A18B-0847-4615-B5C0-DC46232B57A1}" type="pres">
      <dgm:prSet presAssocID="{0A7D50E2-1914-428E-B4FD-2561848328E6}" presName="Name0" presStyleCnt="0">
        <dgm:presLayoutVars>
          <dgm:chPref val="1"/>
          <dgm:dir/>
          <dgm:animOne val="branch"/>
          <dgm:animLvl val="lvl"/>
          <dgm:resizeHandles/>
        </dgm:presLayoutVars>
      </dgm:prSet>
      <dgm:spPr/>
    </dgm:pt>
    <dgm:pt modelId="{55FED39A-E596-46C8-823A-BEBC304A0BE8}" type="pres">
      <dgm:prSet presAssocID="{6DBC1474-F397-447D-BCF4-50941B5CAEB5}" presName="vertOne" presStyleCnt="0"/>
      <dgm:spPr/>
    </dgm:pt>
    <dgm:pt modelId="{91EC63C0-A406-4A2E-8E31-4FA15930A75A}" type="pres">
      <dgm:prSet presAssocID="{6DBC1474-F397-447D-BCF4-50941B5CAEB5}" presName="txOne" presStyleLbl="node0" presStyleIdx="0" presStyleCnt="3">
        <dgm:presLayoutVars>
          <dgm:chPref val="3"/>
        </dgm:presLayoutVars>
      </dgm:prSet>
      <dgm:spPr/>
    </dgm:pt>
    <dgm:pt modelId="{0E1AB3FE-B167-4F52-BD84-91001B360B20}" type="pres">
      <dgm:prSet presAssocID="{6DBC1474-F397-447D-BCF4-50941B5CAEB5}" presName="horzOne" presStyleCnt="0"/>
      <dgm:spPr/>
    </dgm:pt>
    <dgm:pt modelId="{698C78C5-4358-469A-840D-AFE09AFACB32}" type="pres">
      <dgm:prSet presAssocID="{1627DFE9-5213-4C16-B058-2A2DC6AEDBEB}" presName="sibSpaceOne" presStyleCnt="0"/>
      <dgm:spPr/>
    </dgm:pt>
    <dgm:pt modelId="{28DEE0F5-DD92-4B53-953B-CE197CE65B8B}" type="pres">
      <dgm:prSet presAssocID="{1586C6C3-3622-4204-BF05-81D72333FDCE}" presName="vertOne" presStyleCnt="0"/>
      <dgm:spPr/>
    </dgm:pt>
    <dgm:pt modelId="{277771D1-5929-4C6F-96A4-24BB23F0FB17}" type="pres">
      <dgm:prSet presAssocID="{1586C6C3-3622-4204-BF05-81D72333FDCE}" presName="txOne" presStyleLbl="node0" presStyleIdx="1" presStyleCnt="3">
        <dgm:presLayoutVars>
          <dgm:chPref val="3"/>
        </dgm:presLayoutVars>
      </dgm:prSet>
      <dgm:spPr/>
    </dgm:pt>
    <dgm:pt modelId="{B12FB46E-ED7D-4674-BFCA-8EEEE3AA8CF0}" type="pres">
      <dgm:prSet presAssocID="{1586C6C3-3622-4204-BF05-81D72333FDCE}" presName="horzOne" presStyleCnt="0"/>
      <dgm:spPr/>
    </dgm:pt>
    <dgm:pt modelId="{3FA94270-BF08-47FB-9542-ECA58AA2CA63}" type="pres">
      <dgm:prSet presAssocID="{EBF1DD47-6134-4B7F-A5FA-8D592A308BDB}" presName="sibSpaceOne" presStyleCnt="0"/>
      <dgm:spPr/>
    </dgm:pt>
    <dgm:pt modelId="{171EF39D-D5B3-4135-A4ED-71FB18E20576}" type="pres">
      <dgm:prSet presAssocID="{879A22BF-91E1-45D7-8C34-4CA7306504F2}" presName="vertOne" presStyleCnt="0"/>
      <dgm:spPr/>
    </dgm:pt>
    <dgm:pt modelId="{4923E88A-7EDE-4A98-8431-03F697F30A74}" type="pres">
      <dgm:prSet presAssocID="{879A22BF-91E1-45D7-8C34-4CA7306504F2}" presName="txOne" presStyleLbl="node0" presStyleIdx="2" presStyleCnt="3">
        <dgm:presLayoutVars>
          <dgm:chPref val="3"/>
        </dgm:presLayoutVars>
      </dgm:prSet>
      <dgm:spPr/>
    </dgm:pt>
    <dgm:pt modelId="{53E7D2A4-7E07-4D74-8A97-6FF7974579E2}" type="pres">
      <dgm:prSet presAssocID="{879A22BF-91E1-45D7-8C34-4CA7306504F2}" presName="horzOne" presStyleCnt="0"/>
      <dgm:spPr/>
    </dgm:pt>
  </dgm:ptLst>
  <dgm:cxnLst>
    <dgm:cxn modelId="{F5546A5E-BACD-4802-916F-490A9354949C}" srcId="{0A7D50E2-1914-428E-B4FD-2561848328E6}" destId="{6DBC1474-F397-447D-BCF4-50941B5CAEB5}" srcOrd="0" destOrd="0" parTransId="{75B6CB54-816B-40F3-BA6D-54F960EFC13A}" sibTransId="{1627DFE9-5213-4C16-B058-2A2DC6AEDBEB}"/>
    <dgm:cxn modelId="{FD21C268-E0F3-4BB6-A56B-41BF0DD9435D}" srcId="{0A7D50E2-1914-428E-B4FD-2561848328E6}" destId="{1586C6C3-3622-4204-BF05-81D72333FDCE}" srcOrd="1" destOrd="0" parTransId="{904B39DA-DB6F-444B-AE13-E1D90A4CF79D}" sibTransId="{EBF1DD47-6134-4B7F-A5FA-8D592A308BDB}"/>
    <dgm:cxn modelId="{7695117A-E868-4250-8FFB-80DD882F95A0}" type="presOf" srcId="{6DBC1474-F397-447D-BCF4-50941B5CAEB5}" destId="{91EC63C0-A406-4A2E-8E31-4FA15930A75A}" srcOrd="0" destOrd="0" presId="urn:microsoft.com/office/officeart/2005/8/layout/hierarchy4"/>
    <dgm:cxn modelId="{DBE5AF90-A4F8-478F-BD1A-2F948FC7AAF4}" type="presOf" srcId="{0A7D50E2-1914-428E-B4FD-2561848328E6}" destId="{ABE8A18B-0847-4615-B5C0-DC46232B57A1}" srcOrd="0" destOrd="0" presId="urn:microsoft.com/office/officeart/2005/8/layout/hierarchy4"/>
    <dgm:cxn modelId="{A9A512CE-9E80-49CE-841A-53AD66C1AF2B}" srcId="{0A7D50E2-1914-428E-B4FD-2561848328E6}" destId="{879A22BF-91E1-45D7-8C34-4CA7306504F2}" srcOrd="2" destOrd="0" parTransId="{C25E638E-C71E-41B6-A347-2AF9698BA1CF}" sibTransId="{209B1CD2-23C2-4E87-AA95-229C7A60B91B}"/>
    <dgm:cxn modelId="{D1C9EED0-E16B-4330-A444-82A2CF77AA88}" type="presOf" srcId="{1586C6C3-3622-4204-BF05-81D72333FDCE}" destId="{277771D1-5929-4C6F-96A4-24BB23F0FB17}" srcOrd="0" destOrd="0" presId="urn:microsoft.com/office/officeart/2005/8/layout/hierarchy4"/>
    <dgm:cxn modelId="{A90947E3-BAEE-4D99-A140-3F3CE7C2C85C}" type="presOf" srcId="{879A22BF-91E1-45D7-8C34-4CA7306504F2}" destId="{4923E88A-7EDE-4A98-8431-03F697F30A74}" srcOrd="0" destOrd="0" presId="urn:microsoft.com/office/officeart/2005/8/layout/hierarchy4"/>
    <dgm:cxn modelId="{2ED2032F-61AF-459D-838D-3F893B37209F}" type="presParOf" srcId="{ABE8A18B-0847-4615-B5C0-DC46232B57A1}" destId="{55FED39A-E596-46C8-823A-BEBC304A0BE8}" srcOrd="0" destOrd="0" presId="urn:microsoft.com/office/officeart/2005/8/layout/hierarchy4"/>
    <dgm:cxn modelId="{8426D667-D4A2-4A4B-9E7A-7EE6113FD1BF}" type="presParOf" srcId="{55FED39A-E596-46C8-823A-BEBC304A0BE8}" destId="{91EC63C0-A406-4A2E-8E31-4FA15930A75A}" srcOrd="0" destOrd="0" presId="urn:microsoft.com/office/officeart/2005/8/layout/hierarchy4"/>
    <dgm:cxn modelId="{F0A32C7A-E8B9-4450-9689-D17F6C886044}" type="presParOf" srcId="{55FED39A-E596-46C8-823A-BEBC304A0BE8}" destId="{0E1AB3FE-B167-4F52-BD84-91001B360B20}" srcOrd="1" destOrd="0" presId="urn:microsoft.com/office/officeart/2005/8/layout/hierarchy4"/>
    <dgm:cxn modelId="{75EFF3B3-37C8-4AFF-BEF5-A5B0BFBB3994}" type="presParOf" srcId="{ABE8A18B-0847-4615-B5C0-DC46232B57A1}" destId="{698C78C5-4358-469A-840D-AFE09AFACB32}" srcOrd="1" destOrd="0" presId="urn:microsoft.com/office/officeart/2005/8/layout/hierarchy4"/>
    <dgm:cxn modelId="{A701E43A-D6AC-434D-87E2-926C81228BCE}" type="presParOf" srcId="{ABE8A18B-0847-4615-B5C0-DC46232B57A1}" destId="{28DEE0F5-DD92-4B53-953B-CE197CE65B8B}" srcOrd="2" destOrd="0" presId="urn:microsoft.com/office/officeart/2005/8/layout/hierarchy4"/>
    <dgm:cxn modelId="{3AB88706-7265-4465-89ED-E332E8B6F640}" type="presParOf" srcId="{28DEE0F5-DD92-4B53-953B-CE197CE65B8B}" destId="{277771D1-5929-4C6F-96A4-24BB23F0FB17}" srcOrd="0" destOrd="0" presId="urn:microsoft.com/office/officeart/2005/8/layout/hierarchy4"/>
    <dgm:cxn modelId="{45BCD526-5BFF-4E78-A470-926604160736}" type="presParOf" srcId="{28DEE0F5-DD92-4B53-953B-CE197CE65B8B}" destId="{B12FB46E-ED7D-4674-BFCA-8EEEE3AA8CF0}" srcOrd="1" destOrd="0" presId="urn:microsoft.com/office/officeart/2005/8/layout/hierarchy4"/>
    <dgm:cxn modelId="{BB4EE8BC-D56C-4759-8D14-7C7B63CF53D1}" type="presParOf" srcId="{ABE8A18B-0847-4615-B5C0-DC46232B57A1}" destId="{3FA94270-BF08-47FB-9542-ECA58AA2CA63}" srcOrd="3" destOrd="0" presId="urn:microsoft.com/office/officeart/2005/8/layout/hierarchy4"/>
    <dgm:cxn modelId="{E0B0F2A9-5442-41D1-B596-D2E810F5D3A1}" type="presParOf" srcId="{ABE8A18B-0847-4615-B5C0-DC46232B57A1}" destId="{171EF39D-D5B3-4135-A4ED-71FB18E20576}" srcOrd="4" destOrd="0" presId="urn:microsoft.com/office/officeart/2005/8/layout/hierarchy4"/>
    <dgm:cxn modelId="{FD0B2CA3-4B16-42B8-805F-C8B3A3FB2D12}" type="presParOf" srcId="{171EF39D-D5B3-4135-A4ED-71FB18E20576}" destId="{4923E88A-7EDE-4A98-8431-03F697F30A74}" srcOrd="0" destOrd="0" presId="urn:microsoft.com/office/officeart/2005/8/layout/hierarchy4"/>
    <dgm:cxn modelId="{BEFD3EE0-96BF-4A82-8FB5-3ADAE9FB2960}" type="presParOf" srcId="{171EF39D-D5B3-4135-A4ED-71FB18E20576}" destId="{53E7D2A4-7E07-4D74-8A97-6FF7974579E2}"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2D01D-A085-46B4-9FD9-B9274B91FC33}"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it-IT"/>
        </a:p>
      </dgm:t>
    </dgm:pt>
    <dgm:pt modelId="{DB5C56AF-72B4-4E40-8877-8EB2D2D7AC97}">
      <dgm:prSet/>
      <dgm:spPr/>
      <dgm:t>
        <a:bodyPr/>
        <a:lstStyle/>
        <a:p>
          <a:r>
            <a:rPr lang="it-IT" i="1"/>
            <a:t>ma in un mercato tout court fondato sul principio della libera concorrenza.</a:t>
          </a:r>
          <a:endParaRPr lang="it-IT"/>
        </a:p>
      </dgm:t>
    </dgm:pt>
    <dgm:pt modelId="{31AD5D25-FD0D-4381-8BE0-58604306353E}" type="parTrans" cxnId="{FD5EB9EF-AE8F-4168-BE5B-9109521205D5}">
      <dgm:prSet/>
      <dgm:spPr/>
      <dgm:t>
        <a:bodyPr/>
        <a:lstStyle/>
        <a:p>
          <a:endParaRPr lang="it-IT"/>
        </a:p>
      </dgm:t>
    </dgm:pt>
    <dgm:pt modelId="{F2D0BF41-DE49-4A35-B815-0DB9AA7D0FE0}" type="sibTrans" cxnId="{FD5EB9EF-AE8F-4168-BE5B-9109521205D5}">
      <dgm:prSet/>
      <dgm:spPr/>
      <dgm:t>
        <a:bodyPr/>
        <a:lstStyle/>
        <a:p>
          <a:endParaRPr lang="it-IT"/>
        </a:p>
      </dgm:t>
    </dgm:pt>
    <dgm:pt modelId="{744CD9B6-95E0-477E-87CC-8E0A17965512}" type="pres">
      <dgm:prSet presAssocID="{1CB2D01D-A085-46B4-9FD9-B9274B91FC33}" presName="linear" presStyleCnt="0">
        <dgm:presLayoutVars>
          <dgm:animLvl val="lvl"/>
          <dgm:resizeHandles val="exact"/>
        </dgm:presLayoutVars>
      </dgm:prSet>
      <dgm:spPr/>
    </dgm:pt>
    <dgm:pt modelId="{FC9FEB12-C79D-41D2-AEC1-127ABE18F23F}" type="pres">
      <dgm:prSet presAssocID="{DB5C56AF-72B4-4E40-8877-8EB2D2D7AC97}" presName="parentText" presStyleLbl="node1" presStyleIdx="0" presStyleCnt="1">
        <dgm:presLayoutVars>
          <dgm:chMax val="0"/>
          <dgm:bulletEnabled val="1"/>
        </dgm:presLayoutVars>
      </dgm:prSet>
      <dgm:spPr/>
    </dgm:pt>
  </dgm:ptLst>
  <dgm:cxnLst>
    <dgm:cxn modelId="{874ACE60-AB9B-46DA-9D6D-B1FFC571D428}" type="presOf" srcId="{1CB2D01D-A085-46B4-9FD9-B9274B91FC33}" destId="{744CD9B6-95E0-477E-87CC-8E0A17965512}" srcOrd="0" destOrd="0" presId="urn:microsoft.com/office/officeart/2005/8/layout/vList2"/>
    <dgm:cxn modelId="{FD5EB9EF-AE8F-4168-BE5B-9109521205D5}" srcId="{1CB2D01D-A085-46B4-9FD9-B9274B91FC33}" destId="{DB5C56AF-72B4-4E40-8877-8EB2D2D7AC97}" srcOrd="0" destOrd="0" parTransId="{31AD5D25-FD0D-4381-8BE0-58604306353E}" sibTransId="{F2D0BF41-DE49-4A35-B815-0DB9AA7D0FE0}"/>
    <dgm:cxn modelId="{0BE0EDFB-AB2A-479E-81F7-F69E4F37CB66}" type="presOf" srcId="{DB5C56AF-72B4-4E40-8877-8EB2D2D7AC97}" destId="{FC9FEB12-C79D-41D2-AEC1-127ABE18F23F}" srcOrd="0" destOrd="0" presId="urn:microsoft.com/office/officeart/2005/8/layout/vList2"/>
    <dgm:cxn modelId="{EB552BFE-CFC4-4158-85BB-9FDC18C58A7A}" type="presParOf" srcId="{744CD9B6-95E0-477E-87CC-8E0A17965512}" destId="{FC9FEB12-C79D-41D2-AEC1-127ABE18F23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4F040B-E974-4135-9686-1DFB158DC27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it-IT"/>
        </a:p>
      </dgm:t>
    </dgm:pt>
    <dgm:pt modelId="{3B18A250-058D-4689-82F7-2954C9E501CE}">
      <dgm:prSet/>
      <dgm:spPr/>
      <dgm:t>
        <a:bodyPr/>
        <a:lstStyle/>
        <a:p>
          <a:r>
            <a:rPr lang="it-IT"/>
            <a:t>difficoltà nella pianificazione della politica migratoria</a:t>
          </a:r>
        </a:p>
      </dgm:t>
    </dgm:pt>
    <dgm:pt modelId="{8B6F6E9C-0DCB-467E-9DA4-EEA17C0C1281}" type="parTrans" cxnId="{D1306728-CA20-458C-BE09-BBB54C9544FE}">
      <dgm:prSet/>
      <dgm:spPr/>
      <dgm:t>
        <a:bodyPr/>
        <a:lstStyle/>
        <a:p>
          <a:endParaRPr lang="it-IT"/>
        </a:p>
      </dgm:t>
    </dgm:pt>
    <dgm:pt modelId="{F01A8C8B-339A-4197-8260-879382F43357}" type="sibTrans" cxnId="{D1306728-CA20-458C-BE09-BBB54C9544FE}">
      <dgm:prSet/>
      <dgm:spPr/>
      <dgm:t>
        <a:bodyPr/>
        <a:lstStyle/>
        <a:p>
          <a:endParaRPr lang="it-IT"/>
        </a:p>
      </dgm:t>
    </dgm:pt>
    <dgm:pt modelId="{513CD40F-BE40-4FCA-9D4B-43B9461E9CA7}">
      <dgm:prSet/>
      <dgm:spPr/>
      <dgm:t>
        <a:bodyPr/>
        <a:lstStyle/>
        <a:p>
          <a:r>
            <a:rPr lang="it-IT"/>
            <a:t>perseverando in un approccio prevalentemente di repressione del lavoro irregolare degli stranieri</a:t>
          </a:r>
        </a:p>
      </dgm:t>
    </dgm:pt>
    <dgm:pt modelId="{19CF6CDB-E9B4-459F-8810-78FC56964B04}" type="parTrans" cxnId="{2C36DD7C-24AC-46DB-98E3-23C8D960D044}">
      <dgm:prSet/>
      <dgm:spPr/>
      <dgm:t>
        <a:bodyPr/>
        <a:lstStyle/>
        <a:p>
          <a:endParaRPr lang="it-IT"/>
        </a:p>
      </dgm:t>
    </dgm:pt>
    <dgm:pt modelId="{A56F382C-6EE8-4710-A8F7-1DC4C8A6A39A}" type="sibTrans" cxnId="{2C36DD7C-24AC-46DB-98E3-23C8D960D044}">
      <dgm:prSet/>
      <dgm:spPr/>
      <dgm:t>
        <a:bodyPr/>
        <a:lstStyle/>
        <a:p>
          <a:endParaRPr lang="it-IT"/>
        </a:p>
      </dgm:t>
    </dgm:pt>
    <dgm:pt modelId="{AA3A59E3-ED7E-48BD-BDF5-5240E08C449D}">
      <dgm:prSet/>
      <dgm:spPr/>
      <dgm:t>
        <a:bodyPr/>
        <a:lstStyle/>
        <a:p>
          <a:r>
            <a:rPr lang="it-IT"/>
            <a:t>trascurato del tutto il potenziale positivo dell'immigrazione per il mercato del lavoro</a:t>
          </a:r>
        </a:p>
      </dgm:t>
    </dgm:pt>
    <dgm:pt modelId="{C05AB8E7-0827-430F-AC84-3F4E4AE46DBF}" type="parTrans" cxnId="{7529CC6B-9A04-4D0A-851C-A142BB3D3C0F}">
      <dgm:prSet/>
      <dgm:spPr/>
      <dgm:t>
        <a:bodyPr/>
        <a:lstStyle/>
        <a:p>
          <a:endParaRPr lang="it-IT"/>
        </a:p>
      </dgm:t>
    </dgm:pt>
    <dgm:pt modelId="{4805D921-9902-4ED5-8C41-97C5030772A1}" type="sibTrans" cxnId="{7529CC6B-9A04-4D0A-851C-A142BB3D3C0F}">
      <dgm:prSet/>
      <dgm:spPr/>
      <dgm:t>
        <a:bodyPr/>
        <a:lstStyle/>
        <a:p>
          <a:endParaRPr lang="it-IT"/>
        </a:p>
      </dgm:t>
    </dgm:pt>
    <dgm:pt modelId="{7203880B-5DAB-4C43-8638-B9E9EBEC5F00}">
      <dgm:prSet/>
      <dgm:spPr/>
      <dgm:t>
        <a:bodyPr/>
        <a:lstStyle/>
        <a:p>
          <a:r>
            <a:rPr lang="it-IT"/>
            <a:t>regole in tema di diritti previdenziali vero deterrente all'instaurazione di un rapporto di lavoro regolare</a:t>
          </a:r>
        </a:p>
      </dgm:t>
    </dgm:pt>
    <dgm:pt modelId="{60EFDE9E-C6C2-49CF-A297-7E09240E3B8A}" type="parTrans" cxnId="{46741B86-4476-4DD5-933C-68321D2B1E5B}">
      <dgm:prSet/>
      <dgm:spPr/>
      <dgm:t>
        <a:bodyPr/>
        <a:lstStyle/>
        <a:p>
          <a:endParaRPr lang="it-IT"/>
        </a:p>
      </dgm:t>
    </dgm:pt>
    <dgm:pt modelId="{E60876E3-67C5-4D40-B631-37A609E1A3E0}" type="sibTrans" cxnId="{46741B86-4476-4DD5-933C-68321D2B1E5B}">
      <dgm:prSet/>
      <dgm:spPr/>
      <dgm:t>
        <a:bodyPr/>
        <a:lstStyle/>
        <a:p>
          <a:endParaRPr lang="it-IT"/>
        </a:p>
      </dgm:t>
    </dgm:pt>
    <dgm:pt modelId="{90771714-B731-4A51-BA95-32333404EC1D}">
      <dgm:prSet/>
      <dgm:spPr/>
      <dgm:t>
        <a:bodyPr/>
        <a:lstStyle/>
        <a:p>
          <a:r>
            <a:rPr lang="it-IT"/>
            <a:t>la dichiarazione del rapporto di lavoro potrebbe far emergere la responsabilità penale per reato di clandestinità, </a:t>
          </a:r>
        </a:p>
      </dgm:t>
    </dgm:pt>
    <dgm:pt modelId="{76C40EDB-4C84-4A01-BBB8-35388F0AD1FB}" type="parTrans" cxnId="{96AFDE99-3CD2-43BC-9909-B6C47F40B26E}">
      <dgm:prSet/>
      <dgm:spPr/>
      <dgm:t>
        <a:bodyPr/>
        <a:lstStyle/>
        <a:p>
          <a:endParaRPr lang="it-IT"/>
        </a:p>
      </dgm:t>
    </dgm:pt>
    <dgm:pt modelId="{9980CAA7-8279-40D7-B762-B182DB1EB9DF}" type="sibTrans" cxnId="{96AFDE99-3CD2-43BC-9909-B6C47F40B26E}">
      <dgm:prSet/>
      <dgm:spPr/>
      <dgm:t>
        <a:bodyPr/>
        <a:lstStyle/>
        <a:p>
          <a:endParaRPr lang="it-IT"/>
        </a:p>
      </dgm:t>
    </dgm:pt>
    <dgm:pt modelId="{31A138E0-32DA-4500-8953-03D3BD59B430}">
      <dgm:prSet/>
      <dgm:spPr/>
      <dgm:t>
        <a:bodyPr/>
        <a:lstStyle/>
        <a:p>
          <a:r>
            <a:rPr lang="it-IT"/>
            <a:t>rischio di espulsione del cittadino extracomunitario: non agevola le denunce da parte dei lavoratori stranieri sfruttati</a:t>
          </a:r>
        </a:p>
      </dgm:t>
    </dgm:pt>
    <dgm:pt modelId="{C02C2D49-4E0D-4D0E-AD9B-E6D1E376A94D}" type="parTrans" cxnId="{62CFEA68-5882-43AD-AAD0-445D1F6617DD}">
      <dgm:prSet/>
      <dgm:spPr/>
      <dgm:t>
        <a:bodyPr/>
        <a:lstStyle/>
        <a:p>
          <a:endParaRPr lang="it-IT"/>
        </a:p>
      </dgm:t>
    </dgm:pt>
    <dgm:pt modelId="{560799AE-9E17-4494-8A68-22296200DCBD}" type="sibTrans" cxnId="{62CFEA68-5882-43AD-AAD0-445D1F6617DD}">
      <dgm:prSet/>
      <dgm:spPr/>
      <dgm:t>
        <a:bodyPr/>
        <a:lstStyle/>
        <a:p>
          <a:endParaRPr lang="it-IT"/>
        </a:p>
      </dgm:t>
    </dgm:pt>
    <dgm:pt modelId="{78DFE38B-1839-4C1F-B76B-8C466DC3314C}" type="pres">
      <dgm:prSet presAssocID="{304F040B-E974-4135-9686-1DFB158DC274}" presName="linear" presStyleCnt="0">
        <dgm:presLayoutVars>
          <dgm:animLvl val="lvl"/>
          <dgm:resizeHandles val="exact"/>
        </dgm:presLayoutVars>
      </dgm:prSet>
      <dgm:spPr/>
    </dgm:pt>
    <dgm:pt modelId="{FD6D3C15-DAE1-41A1-BE10-5C3BF7A8499F}" type="pres">
      <dgm:prSet presAssocID="{3B18A250-058D-4689-82F7-2954C9E501CE}" presName="parentText" presStyleLbl="node1" presStyleIdx="0" presStyleCnt="6">
        <dgm:presLayoutVars>
          <dgm:chMax val="0"/>
          <dgm:bulletEnabled val="1"/>
        </dgm:presLayoutVars>
      </dgm:prSet>
      <dgm:spPr/>
    </dgm:pt>
    <dgm:pt modelId="{54B99793-7A61-4F70-BBF7-B043A3573900}" type="pres">
      <dgm:prSet presAssocID="{F01A8C8B-339A-4197-8260-879382F43357}" presName="spacer" presStyleCnt="0"/>
      <dgm:spPr/>
    </dgm:pt>
    <dgm:pt modelId="{6AFA44D1-AB1D-493C-AC86-834C7CE3452F}" type="pres">
      <dgm:prSet presAssocID="{513CD40F-BE40-4FCA-9D4B-43B9461E9CA7}" presName="parentText" presStyleLbl="node1" presStyleIdx="1" presStyleCnt="6">
        <dgm:presLayoutVars>
          <dgm:chMax val="0"/>
          <dgm:bulletEnabled val="1"/>
        </dgm:presLayoutVars>
      </dgm:prSet>
      <dgm:spPr/>
    </dgm:pt>
    <dgm:pt modelId="{EE34FDCB-48FF-4EC0-8D01-057B07BA23C9}" type="pres">
      <dgm:prSet presAssocID="{A56F382C-6EE8-4710-A8F7-1DC4C8A6A39A}" presName="spacer" presStyleCnt="0"/>
      <dgm:spPr/>
    </dgm:pt>
    <dgm:pt modelId="{C1262D92-5D66-4D69-AAFC-DC21EB427458}" type="pres">
      <dgm:prSet presAssocID="{AA3A59E3-ED7E-48BD-BDF5-5240E08C449D}" presName="parentText" presStyleLbl="node1" presStyleIdx="2" presStyleCnt="6">
        <dgm:presLayoutVars>
          <dgm:chMax val="0"/>
          <dgm:bulletEnabled val="1"/>
        </dgm:presLayoutVars>
      </dgm:prSet>
      <dgm:spPr/>
    </dgm:pt>
    <dgm:pt modelId="{6681F46D-7650-4C54-BF8D-EBA271515B80}" type="pres">
      <dgm:prSet presAssocID="{4805D921-9902-4ED5-8C41-97C5030772A1}" presName="spacer" presStyleCnt="0"/>
      <dgm:spPr/>
    </dgm:pt>
    <dgm:pt modelId="{0E7DC2A8-1CDA-4578-B3EF-C75A3A6C4B21}" type="pres">
      <dgm:prSet presAssocID="{7203880B-5DAB-4C43-8638-B9E9EBEC5F00}" presName="parentText" presStyleLbl="node1" presStyleIdx="3" presStyleCnt="6">
        <dgm:presLayoutVars>
          <dgm:chMax val="0"/>
          <dgm:bulletEnabled val="1"/>
        </dgm:presLayoutVars>
      </dgm:prSet>
      <dgm:spPr/>
    </dgm:pt>
    <dgm:pt modelId="{D305459C-D3F6-4AE1-8A13-B151C58B45AE}" type="pres">
      <dgm:prSet presAssocID="{E60876E3-67C5-4D40-B631-37A609E1A3E0}" presName="spacer" presStyleCnt="0"/>
      <dgm:spPr/>
    </dgm:pt>
    <dgm:pt modelId="{8A42EB2E-3638-4CBF-8773-CE789A5F621C}" type="pres">
      <dgm:prSet presAssocID="{90771714-B731-4A51-BA95-32333404EC1D}" presName="parentText" presStyleLbl="node1" presStyleIdx="4" presStyleCnt="6">
        <dgm:presLayoutVars>
          <dgm:chMax val="0"/>
          <dgm:bulletEnabled val="1"/>
        </dgm:presLayoutVars>
      </dgm:prSet>
      <dgm:spPr/>
    </dgm:pt>
    <dgm:pt modelId="{81B325B7-4EC0-4214-B8D2-C573AAFA7291}" type="pres">
      <dgm:prSet presAssocID="{9980CAA7-8279-40D7-B762-B182DB1EB9DF}" presName="spacer" presStyleCnt="0"/>
      <dgm:spPr/>
    </dgm:pt>
    <dgm:pt modelId="{EF927D7B-9841-4A40-99FF-1F0C702050C6}" type="pres">
      <dgm:prSet presAssocID="{31A138E0-32DA-4500-8953-03D3BD59B430}" presName="parentText" presStyleLbl="node1" presStyleIdx="5" presStyleCnt="6">
        <dgm:presLayoutVars>
          <dgm:chMax val="0"/>
          <dgm:bulletEnabled val="1"/>
        </dgm:presLayoutVars>
      </dgm:prSet>
      <dgm:spPr/>
    </dgm:pt>
  </dgm:ptLst>
  <dgm:cxnLst>
    <dgm:cxn modelId="{CFF71509-3C6D-4261-8D83-DFC260B536B0}" type="presOf" srcId="{90771714-B731-4A51-BA95-32333404EC1D}" destId="{8A42EB2E-3638-4CBF-8773-CE789A5F621C}" srcOrd="0" destOrd="0" presId="urn:microsoft.com/office/officeart/2005/8/layout/vList2"/>
    <dgm:cxn modelId="{2880920E-5C94-4727-9C24-4308ECF03FE6}" type="presOf" srcId="{304F040B-E974-4135-9686-1DFB158DC274}" destId="{78DFE38B-1839-4C1F-B76B-8C466DC3314C}" srcOrd="0" destOrd="0" presId="urn:microsoft.com/office/officeart/2005/8/layout/vList2"/>
    <dgm:cxn modelId="{D1306728-CA20-458C-BE09-BBB54C9544FE}" srcId="{304F040B-E974-4135-9686-1DFB158DC274}" destId="{3B18A250-058D-4689-82F7-2954C9E501CE}" srcOrd="0" destOrd="0" parTransId="{8B6F6E9C-0DCB-467E-9DA4-EEA17C0C1281}" sibTransId="{F01A8C8B-339A-4197-8260-879382F43357}"/>
    <dgm:cxn modelId="{E56E8328-0D86-4391-9B8A-341080D0C05F}" type="presOf" srcId="{513CD40F-BE40-4FCA-9D4B-43B9461E9CA7}" destId="{6AFA44D1-AB1D-493C-AC86-834C7CE3452F}" srcOrd="0" destOrd="0" presId="urn:microsoft.com/office/officeart/2005/8/layout/vList2"/>
    <dgm:cxn modelId="{A8B7FA3E-0E62-4841-9DD5-3BF70A5BEF3A}" type="presOf" srcId="{3B18A250-058D-4689-82F7-2954C9E501CE}" destId="{FD6D3C15-DAE1-41A1-BE10-5C3BF7A8499F}" srcOrd="0" destOrd="0" presId="urn:microsoft.com/office/officeart/2005/8/layout/vList2"/>
    <dgm:cxn modelId="{62CFEA68-5882-43AD-AAD0-445D1F6617DD}" srcId="{304F040B-E974-4135-9686-1DFB158DC274}" destId="{31A138E0-32DA-4500-8953-03D3BD59B430}" srcOrd="5" destOrd="0" parTransId="{C02C2D49-4E0D-4D0E-AD9B-E6D1E376A94D}" sibTransId="{560799AE-9E17-4494-8A68-22296200DCBD}"/>
    <dgm:cxn modelId="{7529CC6B-9A04-4D0A-851C-A142BB3D3C0F}" srcId="{304F040B-E974-4135-9686-1DFB158DC274}" destId="{AA3A59E3-ED7E-48BD-BDF5-5240E08C449D}" srcOrd="2" destOrd="0" parTransId="{C05AB8E7-0827-430F-AC84-3F4E4AE46DBF}" sibTransId="{4805D921-9902-4ED5-8C41-97C5030772A1}"/>
    <dgm:cxn modelId="{2C36DD7C-24AC-46DB-98E3-23C8D960D044}" srcId="{304F040B-E974-4135-9686-1DFB158DC274}" destId="{513CD40F-BE40-4FCA-9D4B-43B9461E9CA7}" srcOrd="1" destOrd="0" parTransId="{19CF6CDB-E9B4-459F-8810-78FC56964B04}" sibTransId="{A56F382C-6EE8-4710-A8F7-1DC4C8A6A39A}"/>
    <dgm:cxn modelId="{46741B86-4476-4DD5-933C-68321D2B1E5B}" srcId="{304F040B-E974-4135-9686-1DFB158DC274}" destId="{7203880B-5DAB-4C43-8638-B9E9EBEC5F00}" srcOrd="3" destOrd="0" parTransId="{60EFDE9E-C6C2-49CF-A297-7E09240E3B8A}" sibTransId="{E60876E3-67C5-4D40-B631-37A609E1A3E0}"/>
    <dgm:cxn modelId="{96AFDE99-3CD2-43BC-9909-B6C47F40B26E}" srcId="{304F040B-E974-4135-9686-1DFB158DC274}" destId="{90771714-B731-4A51-BA95-32333404EC1D}" srcOrd="4" destOrd="0" parTransId="{76C40EDB-4C84-4A01-BBB8-35388F0AD1FB}" sibTransId="{9980CAA7-8279-40D7-B762-B182DB1EB9DF}"/>
    <dgm:cxn modelId="{8193CAA5-E115-4716-AD2A-11BB771B72B7}" type="presOf" srcId="{AA3A59E3-ED7E-48BD-BDF5-5240E08C449D}" destId="{C1262D92-5D66-4D69-AAFC-DC21EB427458}" srcOrd="0" destOrd="0" presId="urn:microsoft.com/office/officeart/2005/8/layout/vList2"/>
    <dgm:cxn modelId="{3512DECD-C776-4AD2-A53A-DAD9F570A8AA}" type="presOf" srcId="{31A138E0-32DA-4500-8953-03D3BD59B430}" destId="{EF927D7B-9841-4A40-99FF-1F0C702050C6}" srcOrd="0" destOrd="0" presId="urn:microsoft.com/office/officeart/2005/8/layout/vList2"/>
    <dgm:cxn modelId="{7E89DBFE-D028-41B3-975C-AAF13318BC05}" type="presOf" srcId="{7203880B-5DAB-4C43-8638-B9E9EBEC5F00}" destId="{0E7DC2A8-1CDA-4578-B3EF-C75A3A6C4B21}" srcOrd="0" destOrd="0" presId="urn:microsoft.com/office/officeart/2005/8/layout/vList2"/>
    <dgm:cxn modelId="{0CD5E5E3-50EA-4E2E-AB27-5B497B1DA40D}" type="presParOf" srcId="{78DFE38B-1839-4C1F-B76B-8C466DC3314C}" destId="{FD6D3C15-DAE1-41A1-BE10-5C3BF7A8499F}" srcOrd="0" destOrd="0" presId="urn:microsoft.com/office/officeart/2005/8/layout/vList2"/>
    <dgm:cxn modelId="{AA293098-5F78-4ECE-A1AD-533FA6F05D00}" type="presParOf" srcId="{78DFE38B-1839-4C1F-B76B-8C466DC3314C}" destId="{54B99793-7A61-4F70-BBF7-B043A3573900}" srcOrd="1" destOrd="0" presId="urn:microsoft.com/office/officeart/2005/8/layout/vList2"/>
    <dgm:cxn modelId="{B9E9C226-D2F8-4931-B28A-FA45AE0A3E60}" type="presParOf" srcId="{78DFE38B-1839-4C1F-B76B-8C466DC3314C}" destId="{6AFA44D1-AB1D-493C-AC86-834C7CE3452F}" srcOrd="2" destOrd="0" presId="urn:microsoft.com/office/officeart/2005/8/layout/vList2"/>
    <dgm:cxn modelId="{6432533B-A3A6-4675-9E27-D03A4350D441}" type="presParOf" srcId="{78DFE38B-1839-4C1F-B76B-8C466DC3314C}" destId="{EE34FDCB-48FF-4EC0-8D01-057B07BA23C9}" srcOrd="3" destOrd="0" presId="urn:microsoft.com/office/officeart/2005/8/layout/vList2"/>
    <dgm:cxn modelId="{56C30EA9-DB92-4155-81FB-5D38E68E1EBD}" type="presParOf" srcId="{78DFE38B-1839-4C1F-B76B-8C466DC3314C}" destId="{C1262D92-5D66-4D69-AAFC-DC21EB427458}" srcOrd="4" destOrd="0" presId="urn:microsoft.com/office/officeart/2005/8/layout/vList2"/>
    <dgm:cxn modelId="{C80AB6B1-E35B-4E1A-96CF-9F110372AF11}" type="presParOf" srcId="{78DFE38B-1839-4C1F-B76B-8C466DC3314C}" destId="{6681F46D-7650-4C54-BF8D-EBA271515B80}" srcOrd="5" destOrd="0" presId="urn:microsoft.com/office/officeart/2005/8/layout/vList2"/>
    <dgm:cxn modelId="{39391CE2-FC2E-4E81-A1A8-E63CD6670C4C}" type="presParOf" srcId="{78DFE38B-1839-4C1F-B76B-8C466DC3314C}" destId="{0E7DC2A8-1CDA-4578-B3EF-C75A3A6C4B21}" srcOrd="6" destOrd="0" presId="urn:microsoft.com/office/officeart/2005/8/layout/vList2"/>
    <dgm:cxn modelId="{866F2522-25BD-4485-AF24-0D6FB3D605DA}" type="presParOf" srcId="{78DFE38B-1839-4C1F-B76B-8C466DC3314C}" destId="{D305459C-D3F6-4AE1-8A13-B151C58B45AE}" srcOrd="7" destOrd="0" presId="urn:microsoft.com/office/officeart/2005/8/layout/vList2"/>
    <dgm:cxn modelId="{07B62E2C-872D-4DD3-B238-577E04AB418A}" type="presParOf" srcId="{78DFE38B-1839-4C1F-B76B-8C466DC3314C}" destId="{8A42EB2E-3638-4CBF-8773-CE789A5F621C}" srcOrd="8" destOrd="0" presId="urn:microsoft.com/office/officeart/2005/8/layout/vList2"/>
    <dgm:cxn modelId="{D2E00432-DE13-4129-ABD5-46EB6519ADB6}" type="presParOf" srcId="{78DFE38B-1839-4C1F-B76B-8C466DC3314C}" destId="{81B325B7-4EC0-4214-B8D2-C573AAFA7291}" srcOrd="9" destOrd="0" presId="urn:microsoft.com/office/officeart/2005/8/layout/vList2"/>
    <dgm:cxn modelId="{68D8108F-1C70-402E-A319-BE3CE08557F4}" type="presParOf" srcId="{78DFE38B-1839-4C1F-B76B-8C466DC3314C}" destId="{EF927D7B-9841-4A40-99FF-1F0C702050C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C48C10-9927-4769-A356-557FF6155ED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E3ED3C9B-2E9B-463B-93A6-F6B7A89BCE68}">
      <dgm:prSet/>
      <dgm:spPr/>
      <dgm:t>
        <a:bodyPr/>
        <a:lstStyle/>
        <a:p>
          <a:r>
            <a:rPr lang="it-IT"/>
            <a:t>Documenti e statuto di soggiorno</a:t>
          </a:r>
        </a:p>
      </dgm:t>
    </dgm:pt>
    <dgm:pt modelId="{46E44123-FD8D-4FDA-9AEE-C4F3D99A5753}" type="parTrans" cxnId="{C595FC6B-6B20-40AD-9331-C9E0C6AEC3A2}">
      <dgm:prSet/>
      <dgm:spPr/>
      <dgm:t>
        <a:bodyPr/>
        <a:lstStyle/>
        <a:p>
          <a:endParaRPr lang="it-IT"/>
        </a:p>
      </dgm:t>
    </dgm:pt>
    <dgm:pt modelId="{94D87BF7-6A74-432D-B9E9-10BAB014681E}" type="sibTrans" cxnId="{C595FC6B-6B20-40AD-9331-C9E0C6AEC3A2}">
      <dgm:prSet/>
      <dgm:spPr/>
      <dgm:t>
        <a:bodyPr/>
        <a:lstStyle/>
        <a:p>
          <a:endParaRPr lang="it-IT"/>
        </a:p>
      </dgm:t>
    </dgm:pt>
    <dgm:pt modelId="{1AEA1031-7F6E-4EA6-8B1D-A3ED46D2EBC2}">
      <dgm:prSet/>
      <dgm:spPr/>
      <dgm:t>
        <a:bodyPr/>
        <a:lstStyle/>
        <a:p>
          <a:r>
            <a:rPr lang="it-IT"/>
            <a:t>Statuto di soggiorno precario o illegale.</a:t>
          </a:r>
        </a:p>
      </dgm:t>
    </dgm:pt>
    <dgm:pt modelId="{945AF2DE-B26A-4BAF-BBEA-D36AE350731C}" type="parTrans" cxnId="{397779D4-1A14-4619-9940-BDC3B5CDCA8A}">
      <dgm:prSet/>
      <dgm:spPr/>
      <dgm:t>
        <a:bodyPr/>
        <a:lstStyle/>
        <a:p>
          <a:endParaRPr lang="it-IT"/>
        </a:p>
      </dgm:t>
    </dgm:pt>
    <dgm:pt modelId="{4E97C838-2D51-4E0E-82EF-00AFD7D8DE58}" type="sibTrans" cxnId="{397779D4-1A14-4619-9940-BDC3B5CDCA8A}">
      <dgm:prSet/>
      <dgm:spPr/>
      <dgm:t>
        <a:bodyPr/>
        <a:lstStyle/>
        <a:p>
          <a:endParaRPr lang="it-IT"/>
        </a:p>
      </dgm:t>
    </dgm:pt>
    <dgm:pt modelId="{524887BC-C1F9-4A2B-8CED-40C494C0172D}">
      <dgm:prSet/>
      <dgm:spPr/>
      <dgm:t>
        <a:bodyPr/>
        <a:lstStyle/>
        <a:p>
          <a:r>
            <a:rPr lang="it-IT"/>
            <a:t>La persona non è in possesso di documenti d’identità e di viaggio personali o li possiede solo in parte; </a:t>
          </a:r>
        </a:p>
      </dgm:t>
    </dgm:pt>
    <dgm:pt modelId="{5892DEF9-D80C-4C13-A28C-84B53AB89BE5}" type="parTrans" cxnId="{421739FD-006B-4CF6-825A-C67DA474CCAB}">
      <dgm:prSet/>
      <dgm:spPr/>
      <dgm:t>
        <a:bodyPr/>
        <a:lstStyle/>
        <a:p>
          <a:endParaRPr lang="it-IT"/>
        </a:p>
      </dgm:t>
    </dgm:pt>
    <dgm:pt modelId="{CC2262AC-420A-49A0-A79E-C6367C0818B0}" type="sibTrans" cxnId="{421739FD-006B-4CF6-825A-C67DA474CCAB}">
      <dgm:prSet/>
      <dgm:spPr/>
      <dgm:t>
        <a:bodyPr/>
        <a:lstStyle/>
        <a:p>
          <a:endParaRPr lang="it-IT"/>
        </a:p>
      </dgm:t>
    </dgm:pt>
    <dgm:pt modelId="{4D53C966-9426-4288-B0E5-BED83B5CBC16}">
      <dgm:prSet/>
      <dgm:spPr/>
      <dgm:t>
        <a:bodyPr/>
        <a:lstStyle/>
        <a:p>
          <a:r>
            <a:rPr lang="it-IT"/>
            <a:t>i documenti le sono stati sottratti dal datore di lavoro.</a:t>
          </a:r>
        </a:p>
      </dgm:t>
    </dgm:pt>
    <dgm:pt modelId="{5F893063-5B0F-4228-8998-726CC06AFC72}" type="parTrans" cxnId="{D687983B-05F0-4687-A637-910615A20FF0}">
      <dgm:prSet/>
      <dgm:spPr/>
      <dgm:t>
        <a:bodyPr/>
        <a:lstStyle/>
        <a:p>
          <a:endParaRPr lang="it-IT"/>
        </a:p>
      </dgm:t>
    </dgm:pt>
    <dgm:pt modelId="{20E9BC09-B77A-4828-B928-2EC874FF2E63}" type="sibTrans" cxnId="{D687983B-05F0-4687-A637-910615A20FF0}">
      <dgm:prSet/>
      <dgm:spPr/>
      <dgm:t>
        <a:bodyPr/>
        <a:lstStyle/>
        <a:p>
          <a:endParaRPr lang="it-IT"/>
        </a:p>
      </dgm:t>
    </dgm:pt>
    <dgm:pt modelId="{521E9E04-3E07-419D-A6CA-D507ACC92BB3}">
      <dgm:prSet/>
      <dgm:spPr/>
      <dgm:t>
        <a:bodyPr/>
        <a:lstStyle/>
        <a:p>
          <a:r>
            <a:rPr lang="it-IT"/>
            <a:t>La persona possiede documenti d’identità falsi o contraffatti.</a:t>
          </a:r>
        </a:p>
      </dgm:t>
    </dgm:pt>
    <dgm:pt modelId="{46C143BD-D499-44EA-9F02-921D86D4C4F8}" type="parTrans" cxnId="{F4A7EA26-839C-4579-917B-87EF1683E821}">
      <dgm:prSet/>
      <dgm:spPr/>
      <dgm:t>
        <a:bodyPr/>
        <a:lstStyle/>
        <a:p>
          <a:endParaRPr lang="it-IT"/>
        </a:p>
      </dgm:t>
    </dgm:pt>
    <dgm:pt modelId="{098E579A-C925-4027-8C67-A0E282D02AFC}" type="sibTrans" cxnId="{F4A7EA26-839C-4579-917B-87EF1683E821}">
      <dgm:prSet/>
      <dgm:spPr/>
      <dgm:t>
        <a:bodyPr/>
        <a:lstStyle/>
        <a:p>
          <a:endParaRPr lang="it-IT"/>
        </a:p>
      </dgm:t>
    </dgm:pt>
    <dgm:pt modelId="{2A8C57E9-0517-414C-B0B2-83D56765F929}">
      <dgm:prSet/>
      <dgm:spPr/>
      <dgm:t>
        <a:bodyPr/>
        <a:lstStyle/>
        <a:p>
          <a:r>
            <a:rPr lang="it-IT"/>
            <a:t>La persona non ha un contratto di lavoro oppure possiede contratti di lavoro doppi (quelli effettivamente in vigore e quelli da mostrare in caso di controllo).</a:t>
          </a:r>
        </a:p>
      </dgm:t>
    </dgm:pt>
    <dgm:pt modelId="{491D1D0C-1711-498D-85D4-FC4EC2198341}" type="parTrans" cxnId="{379DF29C-6C96-4538-ABA4-EA699E1C0B4B}">
      <dgm:prSet/>
      <dgm:spPr/>
      <dgm:t>
        <a:bodyPr/>
        <a:lstStyle/>
        <a:p>
          <a:endParaRPr lang="it-IT"/>
        </a:p>
      </dgm:t>
    </dgm:pt>
    <dgm:pt modelId="{FB0E0E7D-F4A5-416C-A9AA-589EB989080B}" type="sibTrans" cxnId="{379DF29C-6C96-4538-ABA4-EA699E1C0B4B}">
      <dgm:prSet/>
      <dgm:spPr/>
      <dgm:t>
        <a:bodyPr/>
        <a:lstStyle/>
        <a:p>
          <a:endParaRPr lang="it-IT"/>
        </a:p>
      </dgm:t>
    </dgm:pt>
    <dgm:pt modelId="{D5ADC5AF-6A39-40E1-96A6-B57BC3DB167A}" type="pres">
      <dgm:prSet presAssocID="{E5C48C10-9927-4769-A356-557FF6155ED5}" presName="linearFlow" presStyleCnt="0">
        <dgm:presLayoutVars>
          <dgm:dir/>
          <dgm:animLvl val="lvl"/>
          <dgm:resizeHandles val="exact"/>
        </dgm:presLayoutVars>
      </dgm:prSet>
      <dgm:spPr/>
    </dgm:pt>
    <dgm:pt modelId="{AC36DA09-FC1C-4E6D-97C9-C6924F6C989F}" type="pres">
      <dgm:prSet presAssocID="{E3ED3C9B-2E9B-463B-93A6-F6B7A89BCE68}" presName="composite" presStyleCnt="0"/>
      <dgm:spPr/>
    </dgm:pt>
    <dgm:pt modelId="{239FDF9A-E685-4A78-AEE4-E9CB4953437D}" type="pres">
      <dgm:prSet presAssocID="{E3ED3C9B-2E9B-463B-93A6-F6B7A89BCE68}" presName="parentText" presStyleLbl="alignNode1" presStyleIdx="0" presStyleCnt="1" custLinFactNeighborX="0" custLinFactNeighborY="-26570">
        <dgm:presLayoutVars>
          <dgm:chMax val="1"/>
          <dgm:bulletEnabled val="1"/>
        </dgm:presLayoutVars>
      </dgm:prSet>
      <dgm:spPr/>
    </dgm:pt>
    <dgm:pt modelId="{0B78B75B-EA8F-4B0F-A761-98F5E9091102}" type="pres">
      <dgm:prSet presAssocID="{E3ED3C9B-2E9B-463B-93A6-F6B7A89BCE68}" presName="descendantText" presStyleLbl="alignAcc1" presStyleIdx="0" presStyleCnt="1" custScaleY="182331">
        <dgm:presLayoutVars>
          <dgm:bulletEnabled val="1"/>
        </dgm:presLayoutVars>
      </dgm:prSet>
      <dgm:spPr/>
    </dgm:pt>
  </dgm:ptLst>
  <dgm:cxnLst>
    <dgm:cxn modelId="{5DF4B81C-1FAF-4318-B20D-FC882B5C41E6}" type="presOf" srcId="{2A8C57E9-0517-414C-B0B2-83D56765F929}" destId="{0B78B75B-EA8F-4B0F-A761-98F5E9091102}" srcOrd="0" destOrd="4" presId="urn:microsoft.com/office/officeart/2005/8/layout/chevron2"/>
    <dgm:cxn modelId="{F4A7EA26-839C-4579-917B-87EF1683E821}" srcId="{E3ED3C9B-2E9B-463B-93A6-F6B7A89BCE68}" destId="{521E9E04-3E07-419D-A6CA-D507ACC92BB3}" srcOrd="3" destOrd="0" parTransId="{46C143BD-D499-44EA-9F02-921D86D4C4F8}" sibTransId="{098E579A-C925-4027-8C67-A0E282D02AFC}"/>
    <dgm:cxn modelId="{D687983B-05F0-4687-A637-910615A20FF0}" srcId="{E3ED3C9B-2E9B-463B-93A6-F6B7A89BCE68}" destId="{4D53C966-9426-4288-B0E5-BED83B5CBC16}" srcOrd="2" destOrd="0" parTransId="{5F893063-5B0F-4228-8998-726CC06AFC72}" sibTransId="{20E9BC09-B77A-4828-B928-2EC874FF2E63}"/>
    <dgm:cxn modelId="{11EE4349-B00A-4B32-9B62-0F7E8CB6DBD7}" type="presOf" srcId="{521E9E04-3E07-419D-A6CA-D507ACC92BB3}" destId="{0B78B75B-EA8F-4B0F-A761-98F5E9091102}" srcOrd="0" destOrd="3" presId="urn:microsoft.com/office/officeart/2005/8/layout/chevron2"/>
    <dgm:cxn modelId="{C595FC6B-6B20-40AD-9331-C9E0C6AEC3A2}" srcId="{E5C48C10-9927-4769-A356-557FF6155ED5}" destId="{E3ED3C9B-2E9B-463B-93A6-F6B7A89BCE68}" srcOrd="0" destOrd="0" parTransId="{46E44123-FD8D-4FDA-9AEE-C4F3D99A5753}" sibTransId="{94D87BF7-6A74-432D-B9E9-10BAB014681E}"/>
    <dgm:cxn modelId="{D134AF7D-B5DB-4B73-B27F-B613FF59D916}" type="presOf" srcId="{4D53C966-9426-4288-B0E5-BED83B5CBC16}" destId="{0B78B75B-EA8F-4B0F-A761-98F5E9091102}" srcOrd="0" destOrd="2" presId="urn:microsoft.com/office/officeart/2005/8/layout/chevron2"/>
    <dgm:cxn modelId="{F87F8780-D3D3-4245-92B4-223C76611205}" type="presOf" srcId="{E3ED3C9B-2E9B-463B-93A6-F6B7A89BCE68}" destId="{239FDF9A-E685-4A78-AEE4-E9CB4953437D}" srcOrd="0" destOrd="0" presId="urn:microsoft.com/office/officeart/2005/8/layout/chevron2"/>
    <dgm:cxn modelId="{379DF29C-6C96-4538-ABA4-EA699E1C0B4B}" srcId="{E3ED3C9B-2E9B-463B-93A6-F6B7A89BCE68}" destId="{2A8C57E9-0517-414C-B0B2-83D56765F929}" srcOrd="4" destOrd="0" parTransId="{491D1D0C-1711-498D-85D4-FC4EC2198341}" sibTransId="{FB0E0E7D-F4A5-416C-A9AA-589EB989080B}"/>
    <dgm:cxn modelId="{018D0ED0-A587-49B0-8626-2D7432FA167C}" type="presOf" srcId="{E5C48C10-9927-4769-A356-557FF6155ED5}" destId="{D5ADC5AF-6A39-40E1-96A6-B57BC3DB167A}" srcOrd="0" destOrd="0" presId="urn:microsoft.com/office/officeart/2005/8/layout/chevron2"/>
    <dgm:cxn modelId="{5A38F9D1-49A5-4F21-8212-14EAAD853610}" type="presOf" srcId="{1AEA1031-7F6E-4EA6-8B1D-A3ED46D2EBC2}" destId="{0B78B75B-EA8F-4B0F-A761-98F5E9091102}" srcOrd="0" destOrd="0" presId="urn:microsoft.com/office/officeart/2005/8/layout/chevron2"/>
    <dgm:cxn modelId="{397779D4-1A14-4619-9940-BDC3B5CDCA8A}" srcId="{E3ED3C9B-2E9B-463B-93A6-F6B7A89BCE68}" destId="{1AEA1031-7F6E-4EA6-8B1D-A3ED46D2EBC2}" srcOrd="0" destOrd="0" parTransId="{945AF2DE-B26A-4BAF-BBEA-D36AE350731C}" sibTransId="{4E97C838-2D51-4E0E-82EF-00AFD7D8DE58}"/>
    <dgm:cxn modelId="{B2851BF8-651A-42C1-936B-13736BC54A95}" type="presOf" srcId="{524887BC-C1F9-4A2B-8CED-40C494C0172D}" destId="{0B78B75B-EA8F-4B0F-A761-98F5E9091102}" srcOrd="0" destOrd="1" presId="urn:microsoft.com/office/officeart/2005/8/layout/chevron2"/>
    <dgm:cxn modelId="{421739FD-006B-4CF6-825A-C67DA474CCAB}" srcId="{E3ED3C9B-2E9B-463B-93A6-F6B7A89BCE68}" destId="{524887BC-C1F9-4A2B-8CED-40C494C0172D}" srcOrd="1" destOrd="0" parTransId="{5892DEF9-D80C-4C13-A28C-84B53AB89BE5}" sibTransId="{CC2262AC-420A-49A0-A79E-C6367C0818B0}"/>
    <dgm:cxn modelId="{19D607D1-CB9A-40F1-B834-55C60D322F72}" type="presParOf" srcId="{D5ADC5AF-6A39-40E1-96A6-B57BC3DB167A}" destId="{AC36DA09-FC1C-4E6D-97C9-C6924F6C989F}" srcOrd="0" destOrd="0" presId="urn:microsoft.com/office/officeart/2005/8/layout/chevron2"/>
    <dgm:cxn modelId="{73E34896-7CC0-450E-9A63-5E979386BD72}" type="presParOf" srcId="{AC36DA09-FC1C-4E6D-97C9-C6924F6C989F}" destId="{239FDF9A-E685-4A78-AEE4-E9CB4953437D}" srcOrd="0" destOrd="0" presId="urn:microsoft.com/office/officeart/2005/8/layout/chevron2"/>
    <dgm:cxn modelId="{8B104365-DDF5-4CFE-AD25-0C29F60B3B36}" type="presParOf" srcId="{AC36DA09-FC1C-4E6D-97C9-C6924F6C989F}" destId="{0B78B75B-EA8F-4B0F-A761-98F5E909110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C7C64B-5089-4988-A536-5B7FA11779B8}"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it-IT"/>
        </a:p>
      </dgm:t>
    </dgm:pt>
    <dgm:pt modelId="{AC42E3CE-933D-4FC1-8B21-9A148BE1CC6B}">
      <dgm:prSet/>
      <dgm:spPr/>
      <dgm:t>
        <a:bodyPr/>
        <a:lstStyle/>
        <a:p>
          <a:r>
            <a:rPr lang="it-IT"/>
            <a:t>Situazione di lavoro</a:t>
          </a:r>
        </a:p>
      </dgm:t>
    </dgm:pt>
    <dgm:pt modelId="{01D91925-1577-4E7E-962A-ADBDE13BD40C}" type="parTrans" cxnId="{50FCC9C6-4836-4657-ABCA-C2650EEA39BB}">
      <dgm:prSet/>
      <dgm:spPr/>
      <dgm:t>
        <a:bodyPr/>
        <a:lstStyle/>
        <a:p>
          <a:endParaRPr lang="it-IT"/>
        </a:p>
      </dgm:t>
    </dgm:pt>
    <dgm:pt modelId="{06658AE1-C67F-4D78-8972-17FF3DA2FF9C}" type="sibTrans" cxnId="{50FCC9C6-4836-4657-ABCA-C2650EEA39BB}">
      <dgm:prSet/>
      <dgm:spPr/>
      <dgm:t>
        <a:bodyPr/>
        <a:lstStyle/>
        <a:p>
          <a:endParaRPr lang="it-IT"/>
        </a:p>
      </dgm:t>
    </dgm:pt>
    <dgm:pt modelId="{8075A681-012D-4C48-92DC-846E3E5F9B33}">
      <dgm:prSet/>
      <dgm:spPr/>
      <dgm:t>
        <a:bodyPr/>
        <a:lstStyle/>
        <a:p>
          <a:r>
            <a:rPr lang="it-IT"/>
            <a:t>La persona non può licenziarsi (il datore di lavoro la minaccia oppure esercita pressioni su di lei per impedire che il rapporto lavorativo si concluda).</a:t>
          </a:r>
        </a:p>
      </dgm:t>
    </dgm:pt>
    <dgm:pt modelId="{0EAD5A61-2C70-446F-98A5-8C4AE895F3BE}" type="parTrans" cxnId="{062C29B1-11EF-40BA-9D82-E4CCB35FB656}">
      <dgm:prSet/>
      <dgm:spPr/>
      <dgm:t>
        <a:bodyPr/>
        <a:lstStyle/>
        <a:p>
          <a:endParaRPr lang="it-IT"/>
        </a:p>
      </dgm:t>
    </dgm:pt>
    <dgm:pt modelId="{8F9DBE7B-8FE1-4282-B4AF-F8C0C1B6DA57}" type="sibTrans" cxnId="{062C29B1-11EF-40BA-9D82-E4CCB35FB656}">
      <dgm:prSet/>
      <dgm:spPr/>
      <dgm:t>
        <a:bodyPr/>
        <a:lstStyle/>
        <a:p>
          <a:endParaRPr lang="it-IT"/>
        </a:p>
      </dgm:t>
    </dgm:pt>
    <dgm:pt modelId="{71E7134C-0365-4E09-AE25-DDD6000D65EC}">
      <dgm:prSet/>
      <dgm:spPr/>
      <dgm:t>
        <a:bodyPr/>
        <a:lstStyle/>
        <a:p>
          <a:r>
            <a:rPr lang="it-IT"/>
            <a:t>Orari di lavoro ben al di sopra della media; la persona è costretta a lavorare in qualsiasi circostanza (p. es. in caso di malattia o immediatamente dopo il parto).</a:t>
          </a:r>
        </a:p>
      </dgm:t>
    </dgm:pt>
    <dgm:pt modelId="{D459F3C1-9893-45A8-8FCD-A6A016A4C56A}" type="parTrans" cxnId="{7670875B-1FF5-4F82-A0B8-24C1E4377265}">
      <dgm:prSet/>
      <dgm:spPr/>
      <dgm:t>
        <a:bodyPr/>
        <a:lstStyle/>
        <a:p>
          <a:endParaRPr lang="it-IT"/>
        </a:p>
      </dgm:t>
    </dgm:pt>
    <dgm:pt modelId="{0952CCE5-0EC1-4F87-A3CB-635E4684CFA8}" type="sibTrans" cxnId="{7670875B-1FF5-4F82-A0B8-24C1E4377265}">
      <dgm:prSet/>
      <dgm:spPr/>
      <dgm:t>
        <a:bodyPr/>
        <a:lstStyle/>
        <a:p>
          <a:endParaRPr lang="it-IT"/>
        </a:p>
      </dgm:t>
    </dgm:pt>
    <dgm:pt modelId="{3705A30C-FC25-4ECD-8CAC-85B0EA8855F7}">
      <dgm:prSet/>
      <dgm:spPr/>
      <dgm:t>
        <a:bodyPr/>
        <a:lstStyle/>
        <a:p>
          <a:r>
            <a:rPr lang="it-IT"/>
            <a:t>La persona è isolata, non viene integrata all’interno dell’azienda.</a:t>
          </a:r>
        </a:p>
      </dgm:t>
    </dgm:pt>
    <dgm:pt modelId="{0B304B29-52A7-4197-9672-C007F482ADCF}" type="parTrans" cxnId="{8A38D197-EADD-44AE-9F08-5EBC060E509D}">
      <dgm:prSet/>
      <dgm:spPr/>
      <dgm:t>
        <a:bodyPr/>
        <a:lstStyle/>
        <a:p>
          <a:endParaRPr lang="it-IT"/>
        </a:p>
      </dgm:t>
    </dgm:pt>
    <dgm:pt modelId="{DEB75D54-F072-4D0A-B9C5-C4D54B5FEEBF}" type="sibTrans" cxnId="{8A38D197-EADD-44AE-9F08-5EBC060E509D}">
      <dgm:prSet/>
      <dgm:spPr/>
      <dgm:t>
        <a:bodyPr/>
        <a:lstStyle/>
        <a:p>
          <a:endParaRPr lang="it-IT"/>
        </a:p>
      </dgm:t>
    </dgm:pt>
    <dgm:pt modelId="{5C93614A-EEA9-4CF5-B9EE-4DE0860BB7CD}">
      <dgm:prSet/>
      <dgm:spPr/>
      <dgm:t>
        <a:bodyPr/>
        <a:lstStyle/>
        <a:p>
          <a:r>
            <a:rPr lang="it-IT"/>
            <a:t>Condizioni di lavoro pericolose (la prestazione lavorativa richiesta comporta rischi per la salute e/o per l’integrità personale).</a:t>
          </a:r>
        </a:p>
      </dgm:t>
    </dgm:pt>
    <dgm:pt modelId="{60215A40-0BC9-4AF1-911F-256F840B4B05}" type="parTrans" cxnId="{A21CC721-A7F9-4E91-A603-480291094BFC}">
      <dgm:prSet/>
      <dgm:spPr/>
      <dgm:t>
        <a:bodyPr/>
        <a:lstStyle/>
        <a:p>
          <a:endParaRPr lang="it-IT"/>
        </a:p>
      </dgm:t>
    </dgm:pt>
    <dgm:pt modelId="{03CB5521-2F4D-444A-92C2-523931C54110}" type="sibTrans" cxnId="{A21CC721-A7F9-4E91-A603-480291094BFC}">
      <dgm:prSet/>
      <dgm:spPr/>
      <dgm:t>
        <a:bodyPr/>
        <a:lstStyle/>
        <a:p>
          <a:endParaRPr lang="it-IT"/>
        </a:p>
      </dgm:t>
    </dgm:pt>
    <dgm:pt modelId="{E44F82F0-136F-4525-B210-73E7B84972E3}">
      <dgm:prSet/>
      <dgm:spPr/>
      <dgm:t>
        <a:bodyPr/>
        <a:lstStyle/>
        <a:p>
          <a:r>
            <a:rPr lang="it-IT"/>
            <a:t>Alloggio/Letto presso il posto di lavoro.</a:t>
          </a:r>
        </a:p>
      </dgm:t>
    </dgm:pt>
    <dgm:pt modelId="{58643BCB-3249-4B01-97BC-A5C2EF28D0D2}" type="parTrans" cxnId="{313A8B0C-6AC2-409E-9E71-4DE2B4284537}">
      <dgm:prSet/>
      <dgm:spPr/>
      <dgm:t>
        <a:bodyPr/>
        <a:lstStyle/>
        <a:p>
          <a:endParaRPr lang="it-IT"/>
        </a:p>
      </dgm:t>
    </dgm:pt>
    <dgm:pt modelId="{8970D625-D144-4FB9-934B-33D44DD44F21}" type="sibTrans" cxnId="{313A8B0C-6AC2-409E-9E71-4DE2B4284537}">
      <dgm:prSet/>
      <dgm:spPr/>
      <dgm:t>
        <a:bodyPr/>
        <a:lstStyle/>
        <a:p>
          <a:endParaRPr lang="it-IT"/>
        </a:p>
      </dgm:t>
    </dgm:pt>
    <dgm:pt modelId="{D6359877-AA0D-429D-8F3F-375787F16F1C}" type="pres">
      <dgm:prSet presAssocID="{00C7C64B-5089-4988-A536-5B7FA11779B8}" presName="linearFlow" presStyleCnt="0">
        <dgm:presLayoutVars>
          <dgm:dir/>
          <dgm:animLvl val="lvl"/>
          <dgm:resizeHandles val="exact"/>
        </dgm:presLayoutVars>
      </dgm:prSet>
      <dgm:spPr/>
    </dgm:pt>
    <dgm:pt modelId="{52723F45-6EB7-4E1F-99E7-93537FA20C6A}" type="pres">
      <dgm:prSet presAssocID="{AC42E3CE-933D-4FC1-8B21-9A148BE1CC6B}" presName="composite" presStyleCnt="0"/>
      <dgm:spPr/>
    </dgm:pt>
    <dgm:pt modelId="{CF7B86AB-7FCE-484F-8D17-4B573F5EF22B}" type="pres">
      <dgm:prSet presAssocID="{AC42E3CE-933D-4FC1-8B21-9A148BE1CC6B}" presName="parentText" presStyleLbl="alignNode1" presStyleIdx="0" presStyleCnt="1" custLinFactNeighborX="-732" custLinFactNeighborY="-34332">
        <dgm:presLayoutVars>
          <dgm:chMax val="1"/>
          <dgm:bulletEnabled val="1"/>
        </dgm:presLayoutVars>
      </dgm:prSet>
      <dgm:spPr/>
    </dgm:pt>
    <dgm:pt modelId="{A9CD8DE1-711A-472A-9A59-0B61A04DD9A0}" type="pres">
      <dgm:prSet presAssocID="{AC42E3CE-933D-4FC1-8B21-9A148BE1CC6B}" presName="descendantText" presStyleLbl="alignAcc1" presStyleIdx="0" presStyleCnt="1" custScaleY="207834">
        <dgm:presLayoutVars>
          <dgm:bulletEnabled val="1"/>
        </dgm:presLayoutVars>
      </dgm:prSet>
      <dgm:spPr/>
    </dgm:pt>
  </dgm:ptLst>
  <dgm:cxnLst>
    <dgm:cxn modelId="{313A8B0C-6AC2-409E-9E71-4DE2B4284537}" srcId="{AC42E3CE-933D-4FC1-8B21-9A148BE1CC6B}" destId="{E44F82F0-136F-4525-B210-73E7B84972E3}" srcOrd="4" destOrd="0" parTransId="{58643BCB-3249-4B01-97BC-A5C2EF28D0D2}" sibTransId="{8970D625-D144-4FB9-934B-33D44DD44F21}"/>
    <dgm:cxn modelId="{8C5F761C-B045-4189-AAF0-A265827EEB6F}" type="presOf" srcId="{8075A681-012D-4C48-92DC-846E3E5F9B33}" destId="{A9CD8DE1-711A-472A-9A59-0B61A04DD9A0}" srcOrd="0" destOrd="0" presId="urn:microsoft.com/office/officeart/2005/8/layout/chevron2"/>
    <dgm:cxn modelId="{A21CC721-A7F9-4E91-A603-480291094BFC}" srcId="{AC42E3CE-933D-4FC1-8B21-9A148BE1CC6B}" destId="{5C93614A-EEA9-4CF5-B9EE-4DE0860BB7CD}" srcOrd="3" destOrd="0" parTransId="{60215A40-0BC9-4AF1-911F-256F840B4B05}" sibTransId="{03CB5521-2F4D-444A-92C2-523931C54110}"/>
    <dgm:cxn modelId="{3AF36329-ECBF-4085-B1C1-B2F3590C578D}" type="presOf" srcId="{5C93614A-EEA9-4CF5-B9EE-4DE0860BB7CD}" destId="{A9CD8DE1-711A-472A-9A59-0B61A04DD9A0}" srcOrd="0" destOrd="3" presId="urn:microsoft.com/office/officeart/2005/8/layout/chevron2"/>
    <dgm:cxn modelId="{4D70623F-09FC-4B89-B7B8-C3CFB96CEBB5}" type="presOf" srcId="{3705A30C-FC25-4ECD-8CAC-85B0EA8855F7}" destId="{A9CD8DE1-711A-472A-9A59-0B61A04DD9A0}" srcOrd="0" destOrd="2" presId="urn:microsoft.com/office/officeart/2005/8/layout/chevron2"/>
    <dgm:cxn modelId="{7670875B-1FF5-4F82-A0B8-24C1E4377265}" srcId="{AC42E3CE-933D-4FC1-8B21-9A148BE1CC6B}" destId="{71E7134C-0365-4E09-AE25-DDD6000D65EC}" srcOrd="1" destOrd="0" parTransId="{D459F3C1-9893-45A8-8FCD-A6A016A4C56A}" sibTransId="{0952CCE5-0EC1-4F87-A3CB-635E4684CFA8}"/>
    <dgm:cxn modelId="{8BC5CE5C-7609-48BF-84EA-B7512FC6FF9B}" type="presOf" srcId="{00C7C64B-5089-4988-A536-5B7FA11779B8}" destId="{D6359877-AA0D-429D-8F3F-375787F16F1C}" srcOrd="0" destOrd="0" presId="urn:microsoft.com/office/officeart/2005/8/layout/chevron2"/>
    <dgm:cxn modelId="{9A0C5974-2B39-4654-B5A0-B61D7E87EAF1}" type="presOf" srcId="{E44F82F0-136F-4525-B210-73E7B84972E3}" destId="{A9CD8DE1-711A-472A-9A59-0B61A04DD9A0}" srcOrd="0" destOrd="4" presId="urn:microsoft.com/office/officeart/2005/8/layout/chevron2"/>
    <dgm:cxn modelId="{8A38D197-EADD-44AE-9F08-5EBC060E509D}" srcId="{AC42E3CE-933D-4FC1-8B21-9A148BE1CC6B}" destId="{3705A30C-FC25-4ECD-8CAC-85B0EA8855F7}" srcOrd="2" destOrd="0" parTransId="{0B304B29-52A7-4197-9672-C007F482ADCF}" sibTransId="{DEB75D54-F072-4D0A-B9C5-C4D54B5FEEBF}"/>
    <dgm:cxn modelId="{BA8A9498-0861-4E80-8BD5-2A1F5B55118B}" type="presOf" srcId="{71E7134C-0365-4E09-AE25-DDD6000D65EC}" destId="{A9CD8DE1-711A-472A-9A59-0B61A04DD9A0}" srcOrd="0" destOrd="1" presId="urn:microsoft.com/office/officeart/2005/8/layout/chevron2"/>
    <dgm:cxn modelId="{062C29B1-11EF-40BA-9D82-E4CCB35FB656}" srcId="{AC42E3CE-933D-4FC1-8B21-9A148BE1CC6B}" destId="{8075A681-012D-4C48-92DC-846E3E5F9B33}" srcOrd="0" destOrd="0" parTransId="{0EAD5A61-2C70-446F-98A5-8C4AE895F3BE}" sibTransId="{8F9DBE7B-8FE1-4282-B4AF-F8C0C1B6DA57}"/>
    <dgm:cxn modelId="{50FCC9C6-4836-4657-ABCA-C2650EEA39BB}" srcId="{00C7C64B-5089-4988-A536-5B7FA11779B8}" destId="{AC42E3CE-933D-4FC1-8B21-9A148BE1CC6B}" srcOrd="0" destOrd="0" parTransId="{01D91925-1577-4E7E-962A-ADBDE13BD40C}" sibTransId="{06658AE1-C67F-4D78-8972-17FF3DA2FF9C}"/>
    <dgm:cxn modelId="{360EE8E6-A8E4-48E2-9DB0-BE529C324BB4}" type="presOf" srcId="{AC42E3CE-933D-4FC1-8B21-9A148BE1CC6B}" destId="{CF7B86AB-7FCE-484F-8D17-4B573F5EF22B}" srcOrd="0" destOrd="0" presId="urn:microsoft.com/office/officeart/2005/8/layout/chevron2"/>
    <dgm:cxn modelId="{E1F7B500-341C-4E0E-887E-70AD72BA8EE6}" type="presParOf" srcId="{D6359877-AA0D-429D-8F3F-375787F16F1C}" destId="{52723F45-6EB7-4E1F-99E7-93537FA20C6A}" srcOrd="0" destOrd="0" presId="urn:microsoft.com/office/officeart/2005/8/layout/chevron2"/>
    <dgm:cxn modelId="{FFAA1B1E-D3E6-4EA1-8FBC-273D7B03E298}" type="presParOf" srcId="{52723F45-6EB7-4E1F-99E7-93537FA20C6A}" destId="{CF7B86AB-7FCE-484F-8D17-4B573F5EF22B}" srcOrd="0" destOrd="0" presId="urn:microsoft.com/office/officeart/2005/8/layout/chevron2"/>
    <dgm:cxn modelId="{97BAB908-0974-44BF-B5D6-1301A16538D6}" type="presParOf" srcId="{52723F45-6EB7-4E1F-99E7-93537FA20C6A}" destId="{A9CD8DE1-711A-472A-9A59-0B61A04DD9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DACE44-2856-4993-8EA5-D2DBA478172C}"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it-IT"/>
        </a:p>
      </dgm:t>
    </dgm:pt>
    <dgm:pt modelId="{F5DF9285-B9E7-4561-9B99-F25B4565DE2C}">
      <dgm:prSet/>
      <dgm:spPr>
        <a:solidFill>
          <a:srgbClr val="00B0F0"/>
        </a:solidFill>
      </dgm:spPr>
      <dgm:t>
        <a:bodyPr/>
        <a:lstStyle/>
        <a:p>
          <a:r>
            <a:rPr lang="it-IT"/>
            <a:t>Salario / Indebitamento</a:t>
          </a:r>
        </a:p>
      </dgm:t>
    </dgm:pt>
    <dgm:pt modelId="{BA0BB110-B741-4C63-B6F8-84527676C513}" type="parTrans" cxnId="{97D00270-F138-43C4-AD1D-63F6A52067AB}">
      <dgm:prSet/>
      <dgm:spPr/>
      <dgm:t>
        <a:bodyPr/>
        <a:lstStyle/>
        <a:p>
          <a:endParaRPr lang="it-IT"/>
        </a:p>
      </dgm:t>
    </dgm:pt>
    <dgm:pt modelId="{9A8D3142-FB49-4A13-A7E5-CD69B8CABF87}" type="sibTrans" cxnId="{97D00270-F138-43C4-AD1D-63F6A52067AB}">
      <dgm:prSet/>
      <dgm:spPr/>
      <dgm:t>
        <a:bodyPr/>
        <a:lstStyle/>
        <a:p>
          <a:endParaRPr lang="it-IT"/>
        </a:p>
      </dgm:t>
    </dgm:pt>
    <dgm:pt modelId="{63D7CC9B-77C4-4701-B144-51D29CA3CCE0}">
      <dgm:prSet custT="1"/>
      <dgm:spPr/>
      <dgm:t>
        <a:bodyPr/>
        <a:lstStyle/>
        <a:p>
          <a:r>
            <a:rPr lang="it-IT" sz="2000" dirty="0"/>
            <a:t>Risorse finanziarie scarse o nulle.</a:t>
          </a:r>
        </a:p>
      </dgm:t>
    </dgm:pt>
    <dgm:pt modelId="{F941CEBD-9444-467D-9AAF-5468A4F3A5AE}" type="parTrans" cxnId="{F885FE99-AD28-4143-ADB7-5147B45F2301}">
      <dgm:prSet/>
      <dgm:spPr/>
      <dgm:t>
        <a:bodyPr/>
        <a:lstStyle/>
        <a:p>
          <a:endParaRPr lang="it-IT"/>
        </a:p>
      </dgm:t>
    </dgm:pt>
    <dgm:pt modelId="{C65A552C-6044-4ACC-B9F4-71148E16011D}" type="sibTrans" cxnId="{F885FE99-AD28-4143-ADB7-5147B45F2301}">
      <dgm:prSet/>
      <dgm:spPr/>
      <dgm:t>
        <a:bodyPr/>
        <a:lstStyle/>
        <a:p>
          <a:endParaRPr lang="it-IT"/>
        </a:p>
      </dgm:t>
    </dgm:pt>
    <dgm:pt modelId="{78A8B361-433E-4471-9DB8-A69F154D83CD}">
      <dgm:prSet custT="1"/>
      <dgm:spPr/>
      <dgm:t>
        <a:bodyPr/>
        <a:lstStyle/>
        <a:p>
          <a:r>
            <a:rPr lang="it-IT" sz="2000" dirty="0"/>
            <a:t>Salario estremamente basso o nullo.</a:t>
          </a:r>
        </a:p>
      </dgm:t>
    </dgm:pt>
    <dgm:pt modelId="{F7EBD287-2144-4B4F-9249-37244BEF22BD}" type="parTrans" cxnId="{C6C4B0B6-A8E7-4582-98F9-D0AD1979342F}">
      <dgm:prSet/>
      <dgm:spPr/>
      <dgm:t>
        <a:bodyPr/>
        <a:lstStyle/>
        <a:p>
          <a:endParaRPr lang="it-IT"/>
        </a:p>
      </dgm:t>
    </dgm:pt>
    <dgm:pt modelId="{9F3FDDD7-6B54-46E7-8187-E4139E2F0711}" type="sibTrans" cxnId="{C6C4B0B6-A8E7-4582-98F9-D0AD1979342F}">
      <dgm:prSet/>
      <dgm:spPr/>
      <dgm:t>
        <a:bodyPr/>
        <a:lstStyle/>
        <a:p>
          <a:endParaRPr lang="it-IT"/>
        </a:p>
      </dgm:t>
    </dgm:pt>
    <dgm:pt modelId="{58B0A98E-7967-4DFD-AC23-F6510CA28415}">
      <dgm:prSet custT="1"/>
      <dgm:spPr/>
      <dgm:t>
        <a:bodyPr/>
        <a:lstStyle/>
        <a:p>
          <a:r>
            <a:rPr lang="it-IT" sz="2000" dirty="0"/>
            <a:t>La persona non dispone dei propri guadagni, per esempio</a:t>
          </a:r>
        </a:p>
      </dgm:t>
    </dgm:pt>
    <dgm:pt modelId="{39C474B6-0B9B-49C9-B1A8-7471A4DEC567}" type="parTrans" cxnId="{3CB525CD-C6C3-4450-B932-F0D5DDE00BD3}">
      <dgm:prSet/>
      <dgm:spPr/>
      <dgm:t>
        <a:bodyPr/>
        <a:lstStyle/>
        <a:p>
          <a:endParaRPr lang="it-IT"/>
        </a:p>
      </dgm:t>
    </dgm:pt>
    <dgm:pt modelId="{E6EB33EA-5492-44AA-BF4F-A037D2DC539A}" type="sibTrans" cxnId="{3CB525CD-C6C3-4450-B932-F0D5DDE00BD3}">
      <dgm:prSet/>
      <dgm:spPr/>
      <dgm:t>
        <a:bodyPr/>
        <a:lstStyle/>
        <a:p>
          <a:endParaRPr lang="it-IT"/>
        </a:p>
      </dgm:t>
    </dgm:pt>
    <dgm:pt modelId="{467D3D05-B3FC-4E84-8EB9-0D504C420BA0}">
      <dgm:prSet custT="1"/>
      <dgm:spPr/>
      <dgm:t>
        <a:bodyPr/>
        <a:lstStyle/>
        <a:p>
          <a:r>
            <a:rPr lang="it-IT" sz="2000" dirty="0"/>
            <a:t>perché:</a:t>
          </a:r>
        </a:p>
      </dgm:t>
    </dgm:pt>
    <dgm:pt modelId="{DF7A96E7-642E-434D-B4D0-CB7C13A0CF5C}" type="parTrans" cxnId="{6E91A07A-9A8F-4BEE-8DC2-1869BF1233D9}">
      <dgm:prSet/>
      <dgm:spPr/>
      <dgm:t>
        <a:bodyPr/>
        <a:lstStyle/>
        <a:p>
          <a:endParaRPr lang="it-IT"/>
        </a:p>
      </dgm:t>
    </dgm:pt>
    <dgm:pt modelId="{E25BC7A6-C2A1-49A2-9276-17C56A744839}" type="sibTrans" cxnId="{6E91A07A-9A8F-4BEE-8DC2-1869BF1233D9}">
      <dgm:prSet/>
      <dgm:spPr/>
      <dgm:t>
        <a:bodyPr/>
        <a:lstStyle/>
        <a:p>
          <a:endParaRPr lang="it-IT"/>
        </a:p>
      </dgm:t>
    </dgm:pt>
    <dgm:pt modelId="{5FD180E2-A2A0-40C2-8759-410706A3D008}">
      <dgm:prSet custT="1"/>
      <dgm:spPr/>
      <dgm:t>
        <a:bodyPr/>
        <a:lstStyle/>
        <a:p>
          <a:r>
            <a:rPr lang="it-IT" sz="2000" b="1" i="1" u="sng" dirty="0"/>
            <a:t>Deve saldare i debiti per il viaggio o per le provvigioni</a:t>
          </a:r>
        </a:p>
      </dgm:t>
    </dgm:pt>
    <dgm:pt modelId="{0557F25F-8CB3-4AF3-BCC0-5837224D72C5}" type="parTrans" cxnId="{56FC6A56-3DA1-4223-8AAC-EDCA0B2458B7}">
      <dgm:prSet/>
      <dgm:spPr/>
      <dgm:t>
        <a:bodyPr/>
        <a:lstStyle/>
        <a:p>
          <a:endParaRPr lang="it-IT"/>
        </a:p>
      </dgm:t>
    </dgm:pt>
    <dgm:pt modelId="{FCA878F9-4B66-476E-AFA7-4D859F185637}" type="sibTrans" cxnId="{56FC6A56-3DA1-4223-8AAC-EDCA0B2458B7}">
      <dgm:prSet/>
      <dgm:spPr/>
      <dgm:t>
        <a:bodyPr/>
        <a:lstStyle/>
        <a:p>
          <a:endParaRPr lang="it-IT"/>
        </a:p>
      </dgm:t>
    </dgm:pt>
    <dgm:pt modelId="{98A52281-2466-415C-997D-2168748DCE3D}">
      <dgm:prSet custT="1"/>
      <dgm:spPr/>
      <dgm:t>
        <a:bodyPr/>
        <a:lstStyle/>
        <a:p>
          <a:r>
            <a:rPr lang="it-IT" sz="2000" dirty="0"/>
            <a:t>(servitù per debiti).</a:t>
          </a:r>
        </a:p>
      </dgm:t>
    </dgm:pt>
    <dgm:pt modelId="{BDB21004-A451-4B6B-909B-045562DC775A}" type="parTrans" cxnId="{33254302-1DE8-4BDD-9045-A08E3F6DF800}">
      <dgm:prSet/>
      <dgm:spPr/>
      <dgm:t>
        <a:bodyPr/>
        <a:lstStyle/>
        <a:p>
          <a:endParaRPr lang="it-IT"/>
        </a:p>
      </dgm:t>
    </dgm:pt>
    <dgm:pt modelId="{0909C4B0-0188-4B78-9064-5B05F8644EDD}" type="sibTrans" cxnId="{33254302-1DE8-4BDD-9045-A08E3F6DF800}">
      <dgm:prSet/>
      <dgm:spPr/>
      <dgm:t>
        <a:bodyPr/>
        <a:lstStyle/>
        <a:p>
          <a:endParaRPr lang="it-IT"/>
        </a:p>
      </dgm:t>
    </dgm:pt>
    <dgm:pt modelId="{C45240B8-1366-4BB5-A9BC-BC33E77F3F1E}">
      <dgm:prSet custT="1"/>
      <dgm:spPr/>
      <dgm:t>
        <a:bodyPr/>
        <a:lstStyle/>
        <a:p>
          <a:r>
            <a:rPr lang="it-IT" sz="2000" dirty="0"/>
            <a:t>Deve cedere la maggior parte del salario (p. es. per l’alloggio, il vitto o gli attrezzi da lavoro).</a:t>
          </a:r>
        </a:p>
      </dgm:t>
    </dgm:pt>
    <dgm:pt modelId="{4882E4E7-F42B-46EE-8956-DDE9758C41B8}" type="parTrans" cxnId="{6CAA78FC-3C0C-467B-804C-7F0BB1034A46}">
      <dgm:prSet/>
      <dgm:spPr/>
      <dgm:t>
        <a:bodyPr/>
        <a:lstStyle/>
        <a:p>
          <a:endParaRPr lang="it-IT"/>
        </a:p>
      </dgm:t>
    </dgm:pt>
    <dgm:pt modelId="{5355A01F-1D86-4599-9085-26DB36920901}" type="sibTrans" cxnId="{6CAA78FC-3C0C-467B-804C-7F0BB1034A46}">
      <dgm:prSet/>
      <dgm:spPr/>
      <dgm:t>
        <a:bodyPr/>
        <a:lstStyle/>
        <a:p>
          <a:endParaRPr lang="it-IT"/>
        </a:p>
      </dgm:t>
    </dgm:pt>
    <dgm:pt modelId="{B88E17AD-810D-40F6-81A7-1695E0FBDF06}">
      <dgm:prSet/>
      <dgm:spPr>
        <a:solidFill>
          <a:srgbClr val="00B050"/>
        </a:solidFill>
      </dgm:spPr>
      <dgm:t>
        <a:bodyPr/>
        <a:lstStyle/>
        <a:p>
          <a:r>
            <a:rPr lang="it-IT" b="0" baseline="0"/>
            <a:t>Violenza, minacce, sorveglianza</a:t>
          </a:r>
          <a:endParaRPr lang="it-IT"/>
        </a:p>
      </dgm:t>
    </dgm:pt>
    <dgm:pt modelId="{5D183D9C-BA96-46D6-8F4B-E647D37959D0}" type="parTrans" cxnId="{447E106C-8DCE-4384-82DF-F1D50E195381}">
      <dgm:prSet/>
      <dgm:spPr/>
      <dgm:t>
        <a:bodyPr/>
        <a:lstStyle/>
        <a:p>
          <a:endParaRPr lang="it-IT"/>
        </a:p>
      </dgm:t>
    </dgm:pt>
    <dgm:pt modelId="{626328BF-BE5D-4D00-A55C-35450D681E56}" type="sibTrans" cxnId="{447E106C-8DCE-4384-82DF-F1D50E195381}">
      <dgm:prSet/>
      <dgm:spPr/>
      <dgm:t>
        <a:bodyPr/>
        <a:lstStyle/>
        <a:p>
          <a:endParaRPr lang="it-IT"/>
        </a:p>
      </dgm:t>
    </dgm:pt>
    <dgm:pt modelId="{567C03E7-307A-4F09-B4F7-BCC993DC096D}">
      <dgm:prSet/>
      <dgm:spPr/>
      <dgm:t>
        <a:bodyPr/>
        <a:lstStyle/>
        <a:p>
          <a:r>
            <a:rPr lang="it-IT" b="0" i="0" baseline="0" dirty="0"/>
            <a:t>La persona è sorvegliata e la sua libertà di movimento è limitata. Non le è permesso di allacciare o intrattenere contatti sociali</a:t>
          </a:r>
          <a:endParaRPr lang="it-IT" dirty="0"/>
        </a:p>
      </dgm:t>
    </dgm:pt>
    <dgm:pt modelId="{CDCDB06D-83BD-4587-A335-88F44E550251}" type="parTrans" cxnId="{1F51F595-12C8-4F7E-B75A-E50AC4D8ACD3}">
      <dgm:prSet/>
      <dgm:spPr/>
      <dgm:t>
        <a:bodyPr/>
        <a:lstStyle/>
        <a:p>
          <a:endParaRPr lang="it-IT"/>
        </a:p>
      </dgm:t>
    </dgm:pt>
    <dgm:pt modelId="{4D00D700-D972-468B-88CC-E5B2E04EB57D}" type="sibTrans" cxnId="{1F51F595-12C8-4F7E-B75A-E50AC4D8ACD3}">
      <dgm:prSet/>
      <dgm:spPr/>
      <dgm:t>
        <a:bodyPr/>
        <a:lstStyle/>
        <a:p>
          <a:endParaRPr lang="it-IT"/>
        </a:p>
      </dgm:t>
    </dgm:pt>
    <dgm:pt modelId="{0296A7D8-1658-40AF-B85B-2C6EC734E81E}">
      <dgm:prSet/>
      <dgm:spPr/>
      <dgm:t>
        <a:bodyPr/>
        <a:lstStyle/>
        <a:p>
          <a:r>
            <a:rPr lang="it-IT" b="0" i="0" baseline="0" dirty="0"/>
            <a:t>Istruita dal datore di lavoro su cosa raccontare in caso di controlli.</a:t>
          </a:r>
          <a:endParaRPr lang="it-IT" dirty="0"/>
        </a:p>
      </dgm:t>
    </dgm:pt>
    <dgm:pt modelId="{74AFBA96-98DA-4BAD-BAF2-E294E512FC64}" type="parTrans" cxnId="{FF1F590A-72C7-4111-87F6-BCF43A10AFDA}">
      <dgm:prSet/>
      <dgm:spPr/>
      <dgm:t>
        <a:bodyPr/>
        <a:lstStyle/>
        <a:p>
          <a:endParaRPr lang="it-IT"/>
        </a:p>
      </dgm:t>
    </dgm:pt>
    <dgm:pt modelId="{4C7E4EA9-7022-4ED1-BC1A-EAF216B50F49}" type="sibTrans" cxnId="{FF1F590A-72C7-4111-87F6-BCF43A10AFDA}">
      <dgm:prSet/>
      <dgm:spPr/>
      <dgm:t>
        <a:bodyPr/>
        <a:lstStyle/>
        <a:p>
          <a:endParaRPr lang="it-IT"/>
        </a:p>
      </dgm:t>
    </dgm:pt>
    <dgm:pt modelId="{61770361-EFE3-4A23-9240-CF23FE390A64}">
      <dgm:prSet/>
      <dgm:spPr/>
      <dgm:t>
        <a:bodyPr/>
        <a:lstStyle/>
        <a:p>
          <a:r>
            <a:rPr lang="it-IT" b="0" i="0" baseline="0"/>
            <a:t>Gli sfruttatori minacciano la persona di denunciarla e</a:t>
          </a:r>
          <a:endParaRPr lang="it-IT"/>
        </a:p>
      </dgm:t>
    </dgm:pt>
    <dgm:pt modelId="{706AB131-FAB6-4E25-B435-02FCA827C12D}" type="parTrans" cxnId="{00E6F018-97B4-4F22-9B4E-C8ECB27E2A51}">
      <dgm:prSet/>
      <dgm:spPr/>
      <dgm:t>
        <a:bodyPr/>
        <a:lstStyle/>
        <a:p>
          <a:endParaRPr lang="it-IT"/>
        </a:p>
      </dgm:t>
    </dgm:pt>
    <dgm:pt modelId="{B32359CB-C3F4-49D7-BAD5-91B8A13AB225}" type="sibTrans" cxnId="{00E6F018-97B4-4F22-9B4E-C8ECB27E2A51}">
      <dgm:prSet/>
      <dgm:spPr/>
      <dgm:t>
        <a:bodyPr/>
        <a:lstStyle/>
        <a:p>
          <a:endParaRPr lang="it-IT"/>
        </a:p>
      </dgm:t>
    </dgm:pt>
    <dgm:pt modelId="{E6BC6631-E6C8-4F26-AB93-011392288275}">
      <dgm:prSet/>
      <dgm:spPr/>
      <dgm:t>
        <a:bodyPr/>
        <a:lstStyle/>
        <a:p>
          <a:r>
            <a:rPr lang="it-IT" b="0" i="0" baseline="0"/>
            <a:t>farla arrestare o espellere per mancato possesso del permesso</a:t>
          </a:r>
          <a:endParaRPr lang="it-IT"/>
        </a:p>
      </dgm:t>
    </dgm:pt>
    <dgm:pt modelId="{7CC600E6-8D52-40D2-A018-CC87879A7A3C}" type="parTrans" cxnId="{691ECE1E-D2BB-4441-87F1-4CF472077358}">
      <dgm:prSet/>
      <dgm:spPr/>
      <dgm:t>
        <a:bodyPr/>
        <a:lstStyle/>
        <a:p>
          <a:endParaRPr lang="it-IT"/>
        </a:p>
      </dgm:t>
    </dgm:pt>
    <dgm:pt modelId="{69605024-B9BB-4FAB-B30D-B6E33515762B}" type="sibTrans" cxnId="{691ECE1E-D2BB-4441-87F1-4CF472077358}">
      <dgm:prSet/>
      <dgm:spPr/>
      <dgm:t>
        <a:bodyPr/>
        <a:lstStyle/>
        <a:p>
          <a:endParaRPr lang="it-IT"/>
        </a:p>
      </dgm:t>
    </dgm:pt>
    <dgm:pt modelId="{0F819222-1ABA-4BA6-9842-9F26E17B2FE2}">
      <dgm:prSet/>
      <dgm:spPr/>
      <dgm:t>
        <a:bodyPr/>
        <a:lstStyle/>
        <a:p>
          <a:r>
            <a:rPr lang="it-IT" b="0" i="0" baseline="0" dirty="0"/>
            <a:t>di soggiorno o del permesso di lavoro.</a:t>
          </a:r>
          <a:endParaRPr lang="it-IT" dirty="0"/>
        </a:p>
      </dgm:t>
    </dgm:pt>
    <dgm:pt modelId="{31926687-D40F-4523-A02D-0764762DE3D1}" type="parTrans" cxnId="{2D0471F8-6C0B-49A8-88F1-40EEC07ED9AF}">
      <dgm:prSet/>
      <dgm:spPr/>
      <dgm:t>
        <a:bodyPr/>
        <a:lstStyle/>
        <a:p>
          <a:endParaRPr lang="it-IT"/>
        </a:p>
      </dgm:t>
    </dgm:pt>
    <dgm:pt modelId="{A0E5EE73-5FE1-4792-BEB3-3A866F703925}" type="sibTrans" cxnId="{2D0471F8-6C0B-49A8-88F1-40EEC07ED9AF}">
      <dgm:prSet/>
      <dgm:spPr/>
      <dgm:t>
        <a:bodyPr/>
        <a:lstStyle/>
        <a:p>
          <a:endParaRPr lang="it-IT"/>
        </a:p>
      </dgm:t>
    </dgm:pt>
    <dgm:pt modelId="{8C80F433-83A3-4FC1-9FAA-22326853B631}">
      <dgm:prSet/>
      <dgm:spPr/>
      <dgm:t>
        <a:bodyPr/>
        <a:lstStyle/>
        <a:p>
          <a:r>
            <a:rPr lang="it-IT" b="0" i="0" baseline="0" dirty="0"/>
            <a:t>La persona conosce appena i luoghi e la lingua del posto.</a:t>
          </a:r>
          <a:endParaRPr lang="it-IT" dirty="0"/>
        </a:p>
      </dgm:t>
    </dgm:pt>
    <dgm:pt modelId="{6C0F4297-ED58-4E12-92CD-41E3C04F181E}" type="parTrans" cxnId="{76F62E2F-2265-458D-ADD5-53E83AC1C24D}">
      <dgm:prSet/>
      <dgm:spPr/>
    </dgm:pt>
    <dgm:pt modelId="{4DD06A90-ABC1-4D19-9CF3-A8EC8DE8BD87}" type="sibTrans" cxnId="{76F62E2F-2265-458D-ADD5-53E83AC1C24D}">
      <dgm:prSet/>
      <dgm:spPr/>
    </dgm:pt>
    <dgm:pt modelId="{CA7A627F-1E1B-4B0A-813A-15D4A5DAE254}" type="pres">
      <dgm:prSet presAssocID="{CEDACE44-2856-4993-8EA5-D2DBA478172C}" presName="linearFlow" presStyleCnt="0">
        <dgm:presLayoutVars>
          <dgm:dir/>
          <dgm:animLvl val="lvl"/>
          <dgm:resizeHandles val="exact"/>
        </dgm:presLayoutVars>
      </dgm:prSet>
      <dgm:spPr/>
    </dgm:pt>
    <dgm:pt modelId="{3339A5FE-A21A-43E5-9223-AE60C1362A4E}" type="pres">
      <dgm:prSet presAssocID="{F5DF9285-B9E7-4561-9B99-F25B4565DE2C}" presName="composite" presStyleCnt="0"/>
      <dgm:spPr/>
    </dgm:pt>
    <dgm:pt modelId="{9E415320-A042-4B13-955E-4EAE7D3DDADE}" type="pres">
      <dgm:prSet presAssocID="{F5DF9285-B9E7-4561-9B99-F25B4565DE2C}" presName="parentText" presStyleLbl="alignNode1" presStyleIdx="0" presStyleCnt="2">
        <dgm:presLayoutVars>
          <dgm:chMax val="1"/>
          <dgm:bulletEnabled val="1"/>
        </dgm:presLayoutVars>
      </dgm:prSet>
      <dgm:spPr/>
    </dgm:pt>
    <dgm:pt modelId="{2480B2F4-A7EC-4845-AA9B-AB5D044AE733}" type="pres">
      <dgm:prSet presAssocID="{F5DF9285-B9E7-4561-9B99-F25B4565DE2C}" presName="descendantText" presStyleLbl="alignAcc1" presStyleIdx="0" presStyleCnt="2" custScaleY="163664">
        <dgm:presLayoutVars>
          <dgm:bulletEnabled val="1"/>
        </dgm:presLayoutVars>
      </dgm:prSet>
      <dgm:spPr/>
    </dgm:pt>
    <dgm:pt modelId="{1BD92489-06F7-4D3B-B964-58E4BEC74777}" type="pres">
      <dgm:prSet presAssocID="{9A8D3142-FB49-4A13-A7E5-CD69B8CABF87}" presName="sp" presStyleCnt="0"/>
      <dgm:spPr/>
    </dgm:pt>
    <dgm:pt modelId="{8E700CF9-8EDE-495D-9177-687D9AAB9461}" type="pres">
      <dgm:prSet presAssocID="{B88E17AD-810D-40F6-81A7-1695E0FBDF06}" presName="composite" presStyleCnt="0"/>
      <dgm:spPr/>
    </dgm:pt>
    <dgm:pt modelId="{0FE39D33-5101-4153-A7D9-7E15D24DFFA4}" type="pres">
      <dgm:prSet presAssocID="{B88E17AD-810D-40F6-81A7-1695E0FBDF06}" presName="parentText" presStyleLbl="alignNode1" presStyleIdx="1" presStyleCnt="2">
        <dgm:presLayoutVars>
          <dgm:chMax val="1"/>
          <dgm:bulletEnabled val="1"/>
        </dgm:presLayoutVars>
      </dgm:prSet>
      <dgm:spPr/>
    </dgm:pt>
    <dgm:pt modelId="{6420F6A6-2D73-4EFE-AC21-31D8232FC301}" type="pres">
      <dgm:prSet presAssocID="{B88E17AD-810D-40F6-81A7-1695E0FBDF06}" presName="descendantText" presStyleLbl="alignAcc1" presStyleIdx="1" presStyleCnt="2" custScaleY="220341" custLinFactNeighborY="36182">
        <dgm:presLayoutVars>
          <dgm:bulletEnabled val="1"/>
        </dgm:presLayoutVars>
      </dgm:prSet>
      <dgm:spPr/>
    </dgm:pt>
  </dgm:ptLst>
  <dgm:cxnLst>
    <dgm:cxn modelId="{7BE5DB01-0BD8-41A5-88A0-6EF26697BF4A}" type="presOf" srcId="{8C80F433-83A3-4FC1-9FAA-22326853B631}" destId="{6420F6A6-2D73-4EFE-AC21-31D8232FC301}" srcOrd="0" destOrd="1" presId="urn:microsoft.com/office/officeart/2005/8/layout/chevron2"/>
    <dgm:cxn modelId="{33254302-1DE8-4BDD-9045-A08E3F6DF800}" srcId="{F5DF9285-B9E7-4561-9B99-F25B4565DE2C}" destId="{98A52281-2466-415C-997D-2168748DCE3D}" srcOrd="5" destOrd="0" parTransId="{BDB21004-A451-4B6B-909B-045562DC775A}" sibTransId="{0909C4B0-0188-4B78-9064-5B05F8644EDD}"/>
    <dgm:cxn modelId="{FF1F590A-72C7-4111-87F6-BCF43A10AFDA}" srcId="{B88E17AD-810D-40F6-81A7-1695E0FBDF06}" destId="{0296A7D8-1658-40AF-B85B-2C6EC734E81E}" srcOrd="2" destOrd="0" parTransId="{74AFBA96-98DA-4BAD-BAF2-E294E512FC64}" sibTransId="{4C7E4EA9-7022-4ED1-BC1A-EAF216B50F49}"/>
    <dgm:cxn modelId="{0E8CFE0D-0AF7-498B-BBD8-F0D1E05701C7}" type="presOf" srcId="{467D3D05-B3FC-4E84-8EB9-0D504C420BA0}" destId="{2480B2F4-A7EC-4845-AA9B-AB5D044AE733}" srcOrd="0" destOrd="3" presId="urn:microsoft.com/office/officeart/2005/8/layout/chevron2"/>
    <dgm:cxn modelId="{47A83011-1221-4BD9-95F7-0D3B5A27F846}" type="presOf" srcId="{78A8B361-433E-4471-9DB8-A69F154D83CD}" destId="{2480B2F4-A7EC-4845-AA9B-AB5D044AE733}" srcOrd="0" destOrd="1" presId="urn:microsoft.com/office/officeart/2005/8/layout/chevron2"/>
    <dgm:cxn modelId="{E9C2F317-C494-41A2-848D-2ADAC79E7D5F}" type="presOf" srcId="{0F819222-1ABA-4BA6-9842-9F26E17B2FE2}" destId="{6420F6A6-2D73-4EFE-AC21-31D8232FC301}" srcOrd="0" destOrd="5" presId="urn:microsoft.com/office/officeart/2005/8/layout/chevron2"/>
    <dgm:cxn modelId="{00E6F018-97B4-4F22-9B4E-C8ECB27E2A51}" srcId="{B88E17AD-810D-40F6-81A7-1695E0FBDF06}" destId="{61770361-EFE3-4A23-9240-CF23FE390A64}" srcOrd="3" destOrd="0" parTransId="{706AB131-FAB6-4E25-B435-02FCA827C12D}" sibTransId="{B32359CB-C3F4-49D7-BAD5-91B8A13AB225}"/>
    <dgm:cxn modelId="{691ECE1E-D2BB-4441-87F1-4CF472077358}" srcId="{B88E17AD-810D-40F6-81A7-1695E0FBDF06}" destId="{E6BC6631-E6C8-4F26-AB93-011392288275}" srcOrd="4" destOrd="0" parTransId="{7CC600E6-8D52-40D2-A018-CC87879A7A3C}" sibTransId="{69605024-B9BB-4FAB-B30D-B6E33515762B}"/>
    <dgm:cxn modelId="{76F62E2F-2265-458D-ADD5-53E83AC1C24D}" srcId="{B88E17AD-810D-40F6-81A7-1695E0FBDF06}" destId="{8C80F433-83A3-4FC1-9FAA-22326853B631}" srcOrd="1" destOrd="0" parTransId="{6C0F4297-ED58-4E12-92CD-41E3C04F181E}" sibTransId="{4DD06A90-ABC1-4D19-9CF3-A8EC8DE8BD87}"/>
    <dgm:cxn modelId="{447E106C-8DCE-4384-82DF-F1D50E195381}" srcId="{CEDACE44-2856-4993-8EA5-D2DBA478172C}" destId="{B88E17AD-810D-40F6-81A7-1695E0FBDF06}" srcOrd="1" destOrd="0" parTransId="{5D183D9C-BA96-46D6-8F4B-E647D37959D0}" sibTransId="{626328BF-BE5D-4D00-A55C-35450D681E56}"/>
    <dgm:cxn modelId="{1B24A44D-1FC3-43A6-89AB-477FF762B3C3}" type="presOf" srcId="{98A52281-2466-415C-997D-2168748DCE3D}" destId="{2480B2F4-A7EC-4845-AA9B-AB5D044AE733}" srcOrd="0" destOrd="5" presId="urn:microsoft.com/office/officeart/2005/8/layout/chevron2"/>
    <dgm:cxn modelId="{B0ED6F6F-D7F0-4C96-BEB0-D302FBECE64B}" type="presOf" srcId="{B88E17AD-810D-40F6-81A7-1695E0FBDF06}" destId="{0FE39D33-5101-4153-A7D9-7E15D24DFFA4}" srcOrd="0" destOrd="0" presId="urn:microsoft.com/office/officeart/2005/8/layout/chevron2"/>
    <dgm:cxn modelId="{F64BFD6F-ED58-4859-981D-1D7B48F1F40A}" type="presOf" srcId="{CEDACE44-2856-4993-8EA5-D2DBA478172C}" destId="{CA7A627F-1E1B-4B0A-813A-15D4A5DAE254}" srcOrd="0" destOrd="0" presId="urn:microsoft.com/office/officeart/2005/8/layout/chevron2"/>
    <dgm:cxn modelId="{97D00270-F138-43C4-AD1D-63F6A52067AB}" srcId="{CEDACE44-2856-4993-8EA5-D2DBA478172C}" destId="{F5DF9285-B9E7-4561-9B99-F25B4565DE2C}" srcOrd="0" destOrd="0" parTransId="{BA0BB110-B741-4C63-B6F8-84527676C513}" sibTransId="{9A8D3142-FB49-4A13-A7E5-CD69B8CABF87}"/>
    <dgm:cxn modelId="{8972E254-5AD5-47EB-A328-D80DFD2D5446}" type="presOf" srcId="{C45240B8-1366-4BB5-A9BC-BC33E77F3F1E}" destId="{2480B2F4-A7EC-4845-AA9B-AB5D044AE733}" srcOrd="0" destOrd="6" presId="urn:microsoft.com/office/officeart/2005/8/layout/chevron2"/>
    <dgm:cxn modelId="{56FC6A56-3DA1-4223-8AAC-EDCA0B2458B7}" srcId="{F5DF9285-B9E7-4561-9B99-F25B4565DE2C}" destId="{5FD180E2-A2A0-40C2-8759-410706A3D008}" srcOrd="4" destOrd="0" parTransId="{0557F25F-8CB3-4AF3-BCC0-5837224D72C5}" sibTransId="{FCA878F9-4B66-476E-AFA7-4D859F185637}"/>
    <dgm:cxn modelId="{123BE877-4325-478F-B997-0C165086FECE}" type="presOf" srcId="{0296A7D8-1658-40AF-B85B-2C6EC734E81E}" destId="{6420F6A6-2D73-4EFE-AC21-31D8232FC301}" srcOrd="0" destOrd="2" presId="urn:microsoft.com/office/officeart/2005/8/layout/chevron2"/>
    <dgm:cxn modelId="{6E91A07A-9A8F-4BEE-8DC2-1869BF1233D9}" srcId="{F5DF9285-B9E7-4561-9B99-F25B4565DE2C}" destId="{467D3D05-B3FC-4E84-8EB9-0D504C420BA0}" srcOrd="3" destOrd="0" parTransId="{DF7A96E7-642E-434D-B4D0-CB7C13A0CF5C}" sibTransId="{E25BC7A6-C2A1-49A2-9276-17C56A744839}"/>
    <dgm:cxn modelId="{1F51F595-12C8-4F7E-B75A-E50AC4D8ACD3}" srcId="{B88E17AD-810D-40F6-81A7-1695E0FBDF06}" destId="{567C03E7-307A-4F09-B4F7-BCC993DC096D}" srcOrd="0" destOrd="0" parTransId="{CDCDB06D-83BD-4587-A335-88F44E550251}" sibTransId="{4D00D700-D972-468B-88CC-E5B2E04EB57D}"/>
    <dgm:cxn modelId="{F885FE99-AD28-4143-ADB7-5147B45F2301}" srcId="{F5DF9285-B9E7-4561-9B99-F25B4565DE2C}" destId="{63D7CC9B-77C4-4701-B144-51D29CA3CCE0}" srcOrd="0" destOrd="0" parTransId="{F941CEBD-9444-467D-9AAF-5468A4F3A5AE}" sibTransId="{C65A552C-6044-4ACC-B9F4-71148E16011D}"/>
    <dgm:cxn modelId="{BFFC1F9C-3B4C-4DEA-A156-2FCE17A3EAF4}" type="presOf" srcId="{E6BC6631-E6C8-4F26-AB93-011392288275}" destId="{6420F6A6-2D73-4EFE-AC21-31D8232FC301}" srcOrd="0" destOrd="4" presId="urn:microsoft.com/office/officeart/2005/8/layout/chevron2"/>
    <dgm:cxn modelId="{D6A530A3-B417-4860-9C15-6495AB31122C}" type="presOf" srcId="{58B0A98E-7967-4DFD-AC23-F6510CA28415}" destId="{2480B2F4-A7EC-4845-AA9B-AB5D044AE733}" srcOrd="0" destOrd="2" presId="urn:microsoft.com/office/officeart/2005/8/layout/chevron2"/>
    <dgm:cxn modelId="{C6C4B0B6-A8E7-4582-98F9-D0AD1979342F}" srcId="{F5DF9285-B9E7-4561-9B99-F25B4565DE2C}" destId="{78A8B361-433E-4471-9DB8-A69F154D83CD}" srcOrd="1" destOrd="0" parTransId="{F7EBD287-2144-4B4F-9249-37244BEF22BD}" sibTransId="{9F3FDDD7-6B54-46E7-8187-E4139E2F0711}"/>
    <dgm:cxn modelId="{E2580CBC-2D13-4323-879C-B31C1D38EE3C}" type="presOf" srcId="{567C03E7-307A-4F09-B4F7-BCC993DC096D}" destId="{6420F6A6-2D73-4EFE-AC21-31D8232FC301}" srcOrd="0" destOrd="0" presId="urn:microsoft.com/office/officeart/2005/8/layout/chevron2"/>
    <dgm:cxn modelId="{762CAEC0-A4E8-4CD1-AF02-06BE53E6E2C9}" type="presOf" srcId="{61770361-EFE3-4A23-9240-CF23FE390A64}" destId="{6420F6A6-2D73-4EFE-AC21-31D8232FC301}" srcOrd="0" destOrd="3" presId="urn:microsoft.com/office/officeart/2005/8/layout/chevron2"/>
    <dgm:cxn modelId="{3CB525CD-C6C3-4450-B932-F0D5DDE00BD3}" srcId="{F5DF9285-B9E7-4561-9B99-F25B4565DE2C}" destId="{58B0A98E-7967-4DFD-AC23-F6510CA28415}" srcOrd="2" destOrd="0" parTransId="{39C474B6-0B9B-49C9-B1A8-7471A4DEC567}" sibTransId="{E6EB33EA-5492-44AA-BF4F-A037D2DC539A}"/>
    <dgm:cxn modelId="{7AD384D0-1716-44DC-BF5A-3251124B3A3E}" type="presOf" srcId="{5FD180E2-A2A0-40C2-8759-410706A3D008}" destId="{2480B2F4-A7EC-4845-AA9B-AB5D044AE733}" srcOrd="0" destOrd="4" presId="urn:microsoft.com/office/officeart/2005/8/layout/chevron2"/>
    <dgm:cxn modelId="{F4934FD2-8E8E-4795-A616-B1881DDB6347}" type="presOf" srcId="{63D7CC9B-77C4-4701-B144-51D29CA3CCE0}" destId="{2480B2F4-A7EC-4845-AA9B-AB5D044AE733}" srcOrd="0" destOrd="0" presId="urn:microsoft.com/office/officeart/2005/8/layout/chevron2"/>
    <dgm:cxn modelId="{04C53FE5-62E1-4EE6-A913-4865B923E428}" type="presOf" srcId="{F5DF9285-B9E7-4561-9B99-F25B4565DE2C}" destId="{9E415320-A042-4B13-955E-4EAE7D3DDADE}" srcOrd="0" destOrd="0" presId="urn:microsoft.com/office/officeart/2005/8/layout/chevron2"/>
    <dgm:cxn modelId="{2D0471F8-6C0B-49A8-88F1-40EEC07ED9AF}" srcId="{B88E17AD-810D-40F6-81A7-1695E0FBDF06}" destId="{0F819222-1ABA-4BA6-9842-9F26E17B2FE2}" srcOrd="5" destOrd="0" parTransId="{31926687-D40F-4523-A02D-0764762DE3D1}" sibTransId="{A0E5EE73-5FE1-4792-BEB3-3A866F703925}"/>
    <dgm:cxn modelId="{6CAA78FC-3C0C-467B-804C-7F0BB1034A46}" srcId="{F5DF9285-B9E7-4561-9B99-F25B4565DE2C}" destId="{C45240B8-1366-4BB5-A9BC-BC33E77F3F1E}" srcOrd="6" destOrd="0" parTransId="{4882E4E7-F42B-46EE-8956-DDE9758C41B8}" sibTransId="{5355A01F-1D86-4599-9085-26DB36920901}"/>
    <dgm:cxn modelId="{F267DAFC-5922-4DC6-9722-98A34D2CA844}" type="presParOf" srcId="{CA7A627F-1E1B-4B0A-813A-15D4A5DAE254}" destId="{3339A5FE-A21A-43E5-9223-AE60C1362A4E}" srcOrd="0" destOrd="0" presId="urn:microsoft.com/office/officeart/2005/8/layout/chevron2"/>
    <dgm:cxn modelId="{B2E91A83-3CCB-4441-B482-7BDA85F035D8}" type="presParOf" srcId="{3339A5FE-A21A-43E5-9223-AE60C1362A4E}" destId="{9E415320-A042-4B13-955E-4EAE7D3DDADE}" srcOrd="0" destOrd="0" presId="urn:microsoft.com/office/officeart/2005/8/layout/chevron2"/>
    <dgm:cxn modelId="{ACA51CC9-E005-4492-A909-A8F1CBBD8438}" type="presParOf" srcId="{3339A5FE-A21A-43E5-9223-AE60C1362A4E}" destId="{2480B2F4-A7EC-4845-AA9B-AB5D044AE733}" srcOrd="1" destOrd="0" presId="urn:microsoft.com/office/officeart/2005/8/layout/chevron2"/>
    <dgm:cxn modelId="{3D5EAE3E-CA3D-43CA-9EE8-B0C1103C7102}" type="presParOf" srcId="{CA7A627F-1E1B-4B0A-813A-15D4A5DAE254}" destId="{1BD92489-06F7-4D3B-B964-58E4BEC74777}" srcOrd="1" destOrd="0" presId="urn:microsoft.com/office/officeart/2005/8/layout/chevron2"/>
    <dgm:cxn modelId="{59303551-2F8B-4266-8204-6E1CEFACCC3B}" type="presParOf" srcId="{CA7A627F-1E1B-4B0A-813A-15D4A5DAE254}" destId="{8E700CF9-8EDE-495D-9177-687D9AAB9461}" srcOrd="2" destOrd="0" presId="urn:microsoft.com/office/officeart/2005/8/layout/chevron2"/>
    <dgm:cxn modelId="{3DEF3231-6903-4437-87D3-DD0521535283}" type="presParOf" srcId="{8E700CF9-8EDE-495D-9177-687D9AAB9461}" destId="{0FE39D33-5101-4153-A7D9-7E15D24DFFA4}" srcOrd="0" destOrd="0" presId="urn:microsoft.com/office/officeart/2005/8/layout/chevron2"/>
    <dgm:cxn modelId="{BD535237-15FF-414D-9057-8300128D7B22}" type="presParOf" srcId="{8E700CF9-8EDE-495D-9177-687D9AAB9461}" destId="{6420F6A6-2D73-4EFE-AC21-31D8232FC30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0CBCE0-6B55-429E-843F-8EB04A88A669}" type="doc">
      <dgm:prSet loTypeId="urn:microsoft.com/office/officeart/2005/8/layout/venn1" loCatId="relationship" qsTypeId="urn:microsoft.com/office/officeart/2005/8/quickstyle/3d2" qsCatId="3D" csTypeId="urn:microsoft.com/office/officeart/2005/8/colors/colorful1" csCatId="colorful"/>
      <dgm:spPr/>
      <dgm:t>
        <a:bodyPr/>
        <a:lstStyle/>
        <a:p>
          <a:endParaRPr lang="it-IT"/>
        </a:p>
      </dgm:t>
    </dgm:pt>
    <dgm:pt modelId="{74D353D1-9657-4D50-A421-BB4F7A9B3B64}">
      <dgm:prSet/>
      <dgm:spPr/>
      <dgm:t>
        <a:bodyPr/>
        <a:lstStyle/>
        <a:p>
          <a:r>
            <a:rPr lang="it-IT"/>
            <a:t>Pastorizia</a:t>
          </a:r>
        </a:p>
      </dgm:t>
    </dgm:pt>
    <dgm:pt modelId="{7BE32D86-7F9F-4D52-B14A-2362907A8488}" type="parTrans" cxnId="{E177BC95-65B7-46E1-BFF9-295E1483F263}">
      <dgm:prSet/>
      <dgm:spPr/>
      <dgm:t>
        <a:bodyPr/>
        <a:lstStyle/>
        <a:p>
          <a:endParaRPr lang="it-IT"/>
        </a:p>
      </dgm:t>
    </dgm:pt>
    <dgm:pt modelId="{236F3847-FD59-436B-9F86-ABEF677CDE0E}" type="sibTrans" cxnId="{E177BC95-65B7-46E1-BFF9-295E1483F263}">
      <dgm:prSet/>
      <dgm:spPr/>
      <dgm:t>
        <a:bodyPr/>
        <a:lstStyle/>
        <a:p>
          <a:endParaRPr lang="it-IT"/>
        </a:p>
      </dgm:t>
    </dgm:pt>
    <dgm:pt modelId="{E5F39065-3828-4603-BD77-28FC8D27A5FA}">
      <dgm:prSet/>
      <dgm:spPr/>
      <dgm:t>
        <a:bodyPr/>
        <a:lstStyle/>
        <a:p>
          <a:r>
            <a:rPr lang="it-IT"/>
            <a:t>pesca</a:t>
          </a:r>
        </a:p>
      </dgm:t>
    </dgm:pt>
    <dgm:pt modelId="{F747A550-9D96-4C5C-ABAA-C6CCAA489C63}" type="parTrans" cxnId="{53757743-FC96-46D8-9ED6-7388658A7F5F}">
      <dgm:prSet/>
      <dgm:spPr/>
      <dgm:t>
        <a:bodyPr/>
        <a:lstStyle/>
        <a:p>
          <a:endParaRPr lang="it-IT"/>
        </a:p>
      </dgm:t>
    </dgm:pt>
    <dgm:pt modelId="{EC382874-F683-4F3C-A980-9895AC5F6F48}" type="sibTrans" cxnId="{53757743-FC96-46D8-9ED6-7388658A7F5F}">
      <dgm:prSet/>
      <dgm:spPr/>
      <dgm:t>
        <a:bodyPr/>
        <a:lstStyle/>
        <a:p>
          <a:endParaRPr lang="it-IT"/>
        </a:p>
      </dgm:t>
    </dgm:pt>
    <dgm:pt modelId="{FB958FB7-8D7A-4C9D-815B-2E7EDC5931C3}">
      <dgm:prSet/>
      <dgm:spPr/>
      <dgm:t>
        <a:bodyPr/>
        <a:lstStyle/>
        <a:p>
          <a:r>
            <a:rPr lang="it-IT"/>
            <a:t>edilizia</a:t>
          </a:r>
        </a:p>
      </dgm:t>
    </dgm:pt>
    <dgm:pt modelId="{B809AC80-4C96-4222-9B99-5076211CF462}" type="parTrans" cxnId="{7A746837-7398-46CC-AF6C-37864E23566C}">
      <dgm:prSet/>
      <dgm:spPr/>
      <dgm:t>
        <a:bodyPr/>
        <a:lstStyle/>
        <a:p>
          <a:endParaRPr lang="it-IT"/>
        </a:p>
      </dgm:t>
    </dgm:pt>
    <dgm:pt modelId="{26643798-26AC-4EAE-8BE3-AE7B79159A4D}" type="sibTrans" cxnId="{7A746837-7398-46CC-AF6C-37864E23566C}">
      <dgm:prSet/>
      <dgm:spPr/>
      <dgm:t>
        <a:bodyPr/>
        <a:lstStyle/>
        <a:p>
          <a:endParaRPr lang="it-IT"/>
        </a:p>
      </dgm:t>
    </dgm:pt>
    <dgm:pt modelId="{6BCE0F64-37D9-4F16-A50C-1FF5DD3A88F9}">
      <dgm:prSet/>
      <dgm:spPr/>
      <dgm:t>
        <a:bodyPr/>
        <a:lstStyle/>
        <a:p>
          <a:r>
            <a:rPr lang="it-IT"/>
            <a:t>servizi alla persona</a:t>
          </a:r>
        </a:p>
      </dgm:t>
    </dgm:pt>
    <dgm:pt modelId="{D2B46538-61B4-4DBC-976F-0E9B69A4E8F3}" type="parTrans" cxnId="{160F25CF-08F8-457B-AE86-E253CD1379E1}">
      <dgm:prSet/>
      <dgm:spPr/>
      <dgm:t>
        <a:bodyPr/>
        <a:lstStyle/>
        <a:p>
          <a:endParaRPr lang="it-IT"/>
        </a:p>
      </dgm:t>
    </dgm:pt>
    <dgm:pt modelId="{78DB16A4-5818-4765-96F5-0EF0C23AC8AA}" type="sibTrans" cxnId="{160F25CF-08F8-457B-AE86-E253CD1379E1}">
      <dgm:prSet/>
      <dgm:spPr/>
      <dgm:t>
        <a:bodyPr/>
        <a:lstStyle/>
        <a:p>
          <a:endParaRPr lang="it-IT"/>
        </a:p>
      </dgm:t>
    </dgm:pt>
    <dgm:pt modelId="{2E366EF3-2CD0-4E05-86D0-F4B2891B5735}">
      <dgm:prSet/>
      <dgm:spPr/>
      <dgm:t>
        <a:bodyPr/>
        <a:lstStyle/>
        <a:p>
          <a:r>
            <a:rPr lang="it-IT"/>
            <a:t>settore manifatturiero più in generale</a:t>
          </a:r>
        </a:p>
      </dgm:t>
    </dgm:pt>
    <dgm:pt modelId="{0B0CE571-F9A1-4229-8C3C-D23462D97621}" type="parTrans" cxnId="{B9A88199-3D9F-4340-8FC6-8601DF69D698}">
      <dgm:prSet/>
      <dgm:spPr/>
      <dgm:t>
        <a:bodyPr/>
        <a:lstStyle/>
        <a:p>
          <a:endParaRPr lang="it-IT"/>
        </a:p>
      </dgm:t>
    </dgm:pt>
    <dgm:pt modelId="{96054E26-C675-467F-9EAC-01C60269AFCC}" type="sibTrans" cxnId="{B9A88199-3D9F-4340-8FC6-8601DF69D698}">
      <dgm:prSet/>
      <dgm:spPr/>
      <dgm:t>
        <a:bodyPr/>
        <a:lstStyle/>
        <a:p>
          <a:endParaRPr lang="it-IT"/>
        </a:p>
      </dgm:t>
    </dgm:pt>
    <dgm:pt modelId="{AD10923F-80A9-4B7E-8CC6-256B4D149CC7}">
      <dgm:prSet/>
      <dgm:spPr/>
      <dgm:t>
        <a:bodyPr/>
        <a:lstStyle/>
        <a:p>
          <a:r>
            <a:rPr lang="it-IT"/>
            <a:t>imprese di pulizie e turismo</a:t>
          </a:r>
        </a:p>
      </dgm:t>
    </dgm:pt>
    <dgm:pt modelId="{3241820E-7F5B-48D6-A026-FA779083E58A}" type="parTrans" cxnId="{2A3F12C3-E8F4-4B25-8B7D-BFCB42D75141}">
      <dgm:prSet/>
      <dgm:spPr/>
      <dgm:t>
        <a:bodyPr/>
        <a:lstStyle/>
        <a:p>
          <a:endParaRPr lang="it-IT"/>
        </a:p>
      </dgm:t>
    </dgm:pt>
    <dgm:pt modelId="{28E9B52A-8B54-460F-9794-4DF5455D6B58}" type="sibTrans" cxnId="{2A3F12C3-E8F4-4B25-8B7D-BFCB42D75141}">
      <dgm:prSet/>
      <dgm:spPr/>
      <dgm:t>
        <a:bodyPr/>
        <a:lstStyle/>
        <a:p>
          <a:endParaRPr lang="it-IT"/>
        </a:p>
      </dgm:t>
    </dgm:pt>
    <dgm:pt modelId="{C45F4969-8C19-4F5D-AD78-C9EF83A5A544}" type="pres">
      <dgm:prSet presAssocID="{F00CBCE0-6B55-429E-843F-8EB04A88A669}" presName="compositeShape" presStyleCnt="0">
        <dgm:presLayoutVars>
          <dgm:chMax val="7"/>
          <dgm:dir/>
          <dgm:resizeHandles val="exact"/>
        </dgm:presLayoutVars>
      </dgm:prSet>
      <dgm:spPr/>
    </dgm:pt>
    <dgm:pt modelId="{DA6214E2-42A4-4F46-8FE2-309A3EF5E71C}" type="pres">
      <dgm:prSet presAssocID="{74D353D1-9657-4D50-A421-BB4F7A9B3B64}" presName="circ1" presStyleLbl="vennNode1" presStyleIdx="0" presStyleCnt="6"/>
      <dgm:spPr/>
    </dgm:pt>
    <dgm:pt modelId="{E449CBE5-7F8B-4638-AE0E-BF590A1D42A7}" type="pres">
      <dgm:prSet presAssocID="{74D353D1-9657-4D50-A421-BB4F7A9B3B64}" presName="circ1Tx" presStyleLbl="revTx" presStyleIdx="0" presStyleCnt="0">
        <dgm:presLayoutVars>
          <dgm:chMax val="0"/>
          <dgm:chPref val="0"/>
          <dgm:bulletEnabled val="1"/>
        </dgm:presLayoutVars>
      </dgm:prSet>
      <dgm:spPr/>
    </dgm:pt>
    <dgm:pt modelId="{1CF54280-73B8-433E-A506-04AF2DDE9F46}" type="pres">
      <dgm:prSet presAssocID="{E5F39065-3828-4603-BD77-28FC8D27A5FA}" presName="circ2" presStyleLbl="vennNode1" presStyleIdx="1" presStyleCnt="6"/>
      <dgm:spPr/>
    </dgm:pt>
    <dgm:pt modelId="{1A9F3503-5E37-44F2-9247-48AF07EE07A4}" type="pres">
      <dgm:prSet presAssocID="{E5F39065-3828-4603-BD77-28FC8D27A5FA}" presName="circ2Tx" presStyleLbl="revTx" presStyleIdx="0" presStyleCnt="0">
        <dgm:presLayoutVars>
          <dgm:chMax val="0"/>
          <dgm:chPref val="0"/>
          <dgm:bulletEnabled val="1"/>
        </dgm:presLayoutVars>
      </dgm:prSet>
      <dgm:spPr/>
    </dgm:pt>
    <dgm:pt modelId="{5177C71B-79F5-4D35-94E5-4E03001BA0D6}" type="pres">
      <dgm:prSet presAssocID="{FB958FB7-8D7A-4C9D-815B-2E7EDC5931C3}" presName="circ3" presStyleLbl="vennNode1" presStyleIdx="2" presStyleCnt="6"/>
      <dgm:spPr/>
    </dgm:pt>
    <dgm:pt modelId="{EEFDAB03-768A-44BF-9453-F7287C689408}" type="pres">
      <dgm:prSet presAssocID="{FB958FB7-8D7A-4C9D-815B-2E7EDC5931C3}" presName="circ3Tx" presStyleLbl="revTx" presStyleIdx="0" presStyleCnt="0">
        <dgm:presLayoutVars>
          <dgm:chMax val="0"/>
          <dgm:chPref val="0"/>
          <dgm:bulletEnabled val="1"/>
        </dgm:presLayoutVars>
      </dgm:prSet>
      <dgm:spPr/>
    </dgm:pt>
    <dgm:pt modelId="{FA259B83-AE95-4A50-BCE8-0754AA530356}" type="pres">
      <dgm:prSet presAssocID="{6BCE0F64-37D9-4F16-A50C-1FF5DD3A88F9}" presName="circ4" presStyleLbl="vennNode1" presStyleIdx="3" presStyleCnt="6"/>
      <dgm:spPr/>
    </dgm:pt>
    <dgm:pt modelId="{C91FA247-1389-4444-B9FF-BDF5087C20E3}" type="pres">
      <dgm:prSet presAssocID="{6BCE0F64-37D9-4F16-A50C-1FF5DD3A88F9}" presName="circ4Tx" presStyleLbl="revTx" presStyleIdx="0" presStyleCnt="0">
        <dgm:presLayoutVars>
          <dgm:chMax val="0"/>
          <dgm:chPref val="0"/>
          <dgm:bulletEnabled val="1"/>
        </dgm:presLayoutVars>
      </dgm:prSet>
      <dgm:spPr/>
    </dgm:pt>
    <dgm:pt modelId="{DBA88E53-2A31-4443-AB26-8877E3CE19D4}" type="pres">
      <dgm:prSet presAssocID="{2E366EF3-2CD0-4E05-86D0-F4B2891B5735}" presName="circ5" presStyleLbl="vennNode1" presStyleIdx="4" presStyleCnt="6"/>
      <dgm:spPr/>
    </dgm:pt>
    <dgm:pt modelId="{12005B81-9872-4EA1-9C3F-1D87D74520AD}" type="pres">
      <dgm:prSet presAssocID="{2E366EF3-2CD0-4E05-86D0-F4B2891B5735}" presName="circ5Tx" presStyleLbl="revTx" presStyleIdx="0" presStyleCnt="0">
        <dgm:presLayoutVars>
          <dgm:chMax val="0"/>
          <dgm:chPref val="0"/>
          <dgm:bulletEnabled val="1"/>
        </dgm:presLayoutVars>
      </dgm:prSet>
      <dgm:spPr/>
    </dgm:pt>
    <dgm:pt modelId="{8FC0AB10-17C7-471C-8ACF-E35F238422B0}" type="pres">
      <dgm:prSet presAssocID="{AD10923F-80A9-4B7E-8CC6-256B4D149CC7}" presName="circ6" presStyleLbl="vennNode1" presStyleIdx="5" presStyleCnt="6"/>
      <dgm:spPr/>
    </dgm:pt>
    <dgm:pt modelId="{B4403A51-E613-4FB8-A5DA-410144F5C5F5}" type="pres">
      <dgm:prSet presAssocID="{AD10923F-80A9-4B7E-8CC6-256B4D149CC7}" presName="circ6Tx" presStyleLbl="revTx" presStyleIdx="0" presStyleCnt="0">
        <dgm:presLayoutVars>
          <dgm:chMax val="0"/>
          <dgm:chPref val="0"/>
          <dgm:bulletEnabled val="1"/>
        </dgm:presLayoutVars>
      </dgm:prSet>
      <dgm:spPr/>
    </dgm:pt>
  </dgm:ptLst>
  <dgm:cxnLst>
    <dgm:cxn modelId="{2E68140A-CE88-445E-9BDD-41F0BD3CA666}" type="presOf" srcId="{AD10923F-80A9-4B7E-8CC6-256B4D149CC7}" destId="{B4403A51-E613-4FB8-A5DA-410144F5C5F5}" srcOrd="0" destOrd="0" presId="urn:microsoft.com/office/officeart/2005/8/layout/venn1"/>
    <dgm:cxn modelId="{466FFA17-7BCD-4D3F-8E1C-8FD814F0A826}" type="presOf" srcId="{2E366EF3-2CD0-4E05-86D0-F4B2891B5735}" destId="{12005B81-9872-4EA1-9C3F-1D87D74520AD}" srcOrd="0" destOrd="0" presId="urn:microsoft.com/office/officeart/2005/8/layout/venn1"/>
    <dgm:cxn modelId="{7A746837-7398-46CC-AF6C-37864E23566C}" srcId="{F00CBCE0-6B55-429E-843F-8EB04A88A669}" destId="{FB958FB7-8D7A-4C9D-815B-2E7EDC5931C3}" srcOrd="2" destOrd="0" parTransId="{B809AC80-4C96-4222-9B99-5076211CF462}" sibTransId="{26643798-26AC-4EAE-8BE3-AE7B79159A4D}"/>
    <dgm:cxn modelId="{4456A142-DE03-45DA-A83F-5EE83A6F8524}" type="presOf" srcId="{F00CBCE0-6B55-429E-843F-8EB04A88A669}" destId="{C45F4969-8C19-4F5D-AD78-C9EF83A5A544}" srcOrd="0" destOrd="0" presId="urn:microsoft.com/office/officeart/2005/8/layout/venn1"/>
    <dgm:cxn modelId="{53757743-FC96-46D8-9ED6-7388658A7F5F}" srcId="{F00CBCE0-6B55-429E-843F-8EB04A88A669}" destId="{E5F39065-3828-4603-BD77-28FC8D27A5FA}" srcOrd="1" destOrd="0" parTransId="{F747A550-9D96-4C5C-ABAA-C6CCAA489C63}" sibTransId="{EC382874-F683-4F3C-A980-9895AC5F6F48}"/>
    <dgm:cxn modelId="{8DFD1A79-9E81-411D-A978-F10D7D5466D1}" type="presOf" srcId="{6BCE0F64-37D9-4F16-A50C-1FF5DD3A88F9}" destId="{C91FA247-1389-4444-B9FF-BDF5087C20E3}" srcOrd="0" destOrd="0" presId="urn:microsoft.com/office/officeart/2005/8/layout/venn1"/>
    <dgm:cxn modelId="{AF3F4D93-C1B3-466D-BFE2-9CCC8E59E68F}" type="presOf" srcId="{E5F39065-3828-4603-BD77-28FC8D27A5FA}" destId="{1A9F3503-5E37-44F2-9247-48AF07EE07A4}" srcOrd="0" destOrd="0" presId="urn:microsoft.com/office/officeart/2005/8/layout/venn1"/>
    <dgm:cxn modelId="{E177BC95-65B7-46E1-BFF9-295E1483F263}" srcId="{F00CBCE0-6B55-429E-843F-8EB04A88A669}" destId="{74D353D1-9657-4D50-A421-BB4F7A9B3B64}" srcOrd="0" destOrd="0" parTransId="{7BE32D86-7F9F-4D52-B14A-2362907A8488}" sibTransId="{236F3847-FD59-436B-9F86-ABEF677CDE0E}"/>
    <dgm:cxn modelId="{B9A88199-3D9F-4340-8FC6-8601DF69D698}" srcId="{F00CBCE0-6B55-429E-843F-8EB04A88A669}" destId="{2E366EF3-2CD0-4E05-86D0-F4B2891B5735}" srcOrd="4" destOrd="0" parTransId="{0B0CE571-F9A1-4229-8C3C-D23462D97621}" sibTransId="{96054E26-C675-467F-9EAC-01C60269AFCC}"/>
    <dgm:cxn modelId="{2A3F12C3-E8F4-4B25-8B7D-BFCB42D75141}" srcId="{F00CBCE0-6B55-429E-843F-8EB04A88A669}" destId="{AD10923F-80A9-4B7E-8CC6-256B4D149CC7}" srcOrd="5" destOrd="0" parTransId="{3241820E-7F5B-48D6-A026-FA779083E58A}" sibTransId="{28E9B52A-8B54-460F-9794-4DF5455D6B58}"/>
    <dgm:cxn modelId="{160F25CF-08F8-457B-AE86-E253CD1379E1}" srcId="{F00CBCE0-6B55-429E-843F-8EB04A88A669}" destId="{6BCE0F64-37D9-4F16-A50C-1FF5DD3A88F9}" srcOrd="3" destOrd="0" parTransId="{D2B46538-61B4-4DBC-976F-0E9B69A4E8F3}" sibTransId="{78DB16A4-5818-4765-96F5-0EF0C23AC8AA}"/>
    <dgm:cxn modelId="{CEC015D7-AED2-484D-B831-DFF32E4F13CE}" type="presOf" srcId="{74D353D1-9657-4D50-A421-BB4F7A9B3B64}" destId="{E449CBE5-7F8B-4638-AE0E-BF590A1D42A7}" srcOrd="0" destOrd="0" presId="urn:microsoft.com/office/officeart/2005/8/layout/venn1"/>
    <dgm:cxn modelId="{8ADF42DE-5F79-40A4-9B1D-AA712F2C49B0}" type="presOf" srcId="{FB958FB7-8D7A-4C9D-815B-2E7EDC5931C3}" destId="{EEFDAB03-768A-44BF-9453-F7287C689408}" srcOrd="0" destOrd="0" presId="urn:microsoft.com/office/officeart/2005/8/layout/venn1"/>
    <dgm:cxn modelId="{9D81D641-C4A5-4A9A-BB1E-8642C804E74F}" type="presParOf" srcId="{C45F4969-8C19-4F5D-AD78-C9EF83A5A544}" destId="{DA6214E2-42A4-4F46-8FE2-309A3EF5E71C}" srcOrd="0" destOrd="0" presId="urn:microsoft.com/office/officeart/2005/8/layout/venn1"/>
    <dgm:cxn modelId="{69BC6AE1-D073-4B5A-A59D-DCAFAF9BF361}" type="presParOf" srcId="{C45F4969-8C19-4F5D-AD78-C9EF83A5A544}" destId="{E449CBE5-7F8B-4638-AE0E-BF590A1D42A7}" srcOrd="1" destOrd="0" presId="urn:microsoft.com/office/officeart/2005/8/layout/venn1"/>
    <dgm:cxn modelId="{5A6FB8DC-9B68-4DA9-AB80-5AAA93545E8C}" type="presParOf" srcId="{C45F4969-8C19-4F5D-AD78-C9EF83A5A544}" destId="{1CF54280-73B8-433E-A506-04AF2DDE9F46}" srcOrd="2" destOrd="0" presId="urn:microsoft.com/office/officeart/2005/8/layout/venn1"/>
    <dgm:cxn modelId="{7F2A47AF-740F-45B2-959B-C3E2E6C92AFF}" type="presParOf" srcId="{C45F4969-8C19-4F5D-AD78-C9EF83A5A544}" destId="{1A9F3503-5E37-44F2-9247-48AF07EE07A4}" srcOrd="3" destOrd="0" presId="urn:microsoft.com/office/officeart/2005/8/layout/venn1"/>
    <dgm:cxn modelId="{66A863EC-68C6-4740-9CD7-F3DEAE7459A0}" type="presParOf" srcId="{C45F4969-8C19-4F5D-AD78-C9EF83A5A544}" destId="{5177C71B-79F5-4D35-94E5-4E03001BA0D6}" srcOrd="4" destOrd="0" presId="urn:microsoft.com/office/officeart/2005/8/layout/venn1"/>
    <dgm:cxn modelId="{249F40F0-8BAF-45A7-861C-69BC461DC933}" type="presParOf" srcId="{C45F4969-8C19-4F5D-AD78-C9EF83A5A544}" destId="{EEFDAB03-768A-44BF-9453-F7287C689408}" srcOrd="5" destOrd="0" presId="urn:microsoft.com/office/officeart/2005/8/layout/venn1"/>
    <dgm:cxn modelId="{0FB6336D-A56C-461F-914D-107CE1EBFCF1}" type="presParOf" srcId="{C45F4969-8C19-4F5D-AD78-C9EF83A5A544}" destId="{FA259B83-AE95-4A50-BCE8-0754AA530356}" srcOrd="6" destOrd="0" presId="urn:microsoft.com/office/officeart/2005/8/layout/venn1"/>
    <dgm:cxn modelId="{C32CFB82-D703-4FDE-BEE2-C6102CD89D02}" type="presParOf" srcId="{C45F4969-8C19-4F5D-AD78-C9EF83A5A544}" destId="{C91FA247-1389-4444-B9FF-BDF5087C20E3}" srcOrd="7" destOrd="0" presId="urn:microsoft.com/office/officeart/2005/8/layout/venn1"/>
    <dgm:cxn modelId="{900C4453-8C6A-48A7-9158-AE996368604F}" type="presParOf" srcId="{C45F4969-8C19-4F5D-AD78-C9EF83A5A544}" destId="{DBA88E53-2A31-4443-AB26-8877E3CE19D4}" srcOrd="8" destOrd="0" presId="urn:microsoft.com/office/officeart/2005/8/layout/venn1"/>
    <dgm:cxn modelId="{539F88C3-0FBD-4AA5-920D-3D5F55D46FF3}" type="presParOf" srcId="{C45F4969-8C19-4F5D-AD78-C9EF83A5A544}" destId="{12005B81-9872-4EA1-9C3F-1D87D74520AD}" srcOrd="9" destOrd="0" presId="urn:microsoft.com/office/officeart/2005/8/layout/venn1"/>
    <dgm:cxn modelId="{AFD2F650-CBEA-49AF-BB62-B2C525D2F9D7}" type="presParOf" srcId="{C45F4969-8C19-4F5D-AD78-C9EF83A5A544}" destId="{8FC0AB10-17C7-471C-8ACF-E35F238422B0}" srcOrd="10" destOrd="0" presId="urn:microsoft.com/office/officeart/2005/8/layout/venn1"/>
    <dgm:cxn modelId="{2E189FBF-A9AC-4E1C-8D5C-B3E4F4FBD2D2}" type="presParOf" srcId="{C45F4969-8C19-4F5D-AD78-C9EF83A5A544}" destId="{B4403A51-E613-4FB8-A5DA-410144F5C5F5}"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F5C00D-A8A3-4C6B-9CE6-BB8A07ED89B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it-IT"/>
        </a:p>
      </dgm:t>
    </dgm:pt>
    <dgm:pt modelId="{3D60EC65-F45C-4AA0-AB9D-6A62EC9C2D18}">
      <dgm:prSet/>
      <dgm:spPr/>
      <dgm:t>
        <a:bodyPr/>
        <a:lstStyle/>
        <a:p>
          <a:r>
            <a:rPr lang="it-IT"/>
            <a:t>riduzione o mantenimento in schiavitù o in servitù (art. 600 c.p.), </a:t>
          </a:r>
        </a:p>
      </dgm:t>
    </dgm:pt>
    <dgm:pt modelId="{6DDE3F17-B0AD-480A-A562-D4CFA524C4B7}" type="parTrans" cxnId="{8D7D61C4-AB37-48DF-B316-7DFA389987E8}">
      <dgm:prSet/>
      <dgm:spPr/>
      <dgm:t>
        <a:bodyPr/>
        <a:lstStyle/>
        <a:p>
          <a:endParaRPr lang="it-IT"/>
        </a:p>
      </dgm:t>
    </dgm:pt>
    <dgm:pt modelId="{FBB0C090-F71C-4634-94AD-801921722D9A}" type="sibTrans" cxnId="{8D7D61C4-AB37-48DF-B316-7DFA389987E8}">
      <dgm:prSet/>
      <dgm:spPr/>
      <dgm:t>
        <a:bodyPr/>
        <a:lstStyle/>
        <a:p>
          <a:endParaRPr lang="it-IT"/>
        </a:p>
      </dgm:t>
    </dgm:pt>
    <dgm:pt modelId="{6C31CD12-63FB-4C55-86D8-9CE9E2874642}">
      <dgm:prSet/>
      <dgm:spPr/>
      <dgm:t>
        <a:bodyPr/>
        <a:lstStyle/>
        <a:p>
          <a:r>
            <a:rPr lang="it-IT"/>
            <a:t>maltrattamenti contro familiari e conviventi (art. 572 c.p.) </a:t>
          </a:r>
        </a:p>
      </dgm:t>
    </dgm:pt>
    <dgm:pt modelId="{AEA3DB78-2907-472A-9DC2-1FABFD3FB0D8}" type="parTrans" cxnId="{65E85332-ACC3-4E87-AB6A-8CE8A9BB361A}">
      <dgm:prSet/>
      <dgm:spPr/>
      <dgm:t>
        <a:bodyPr/>
        <a:lstStyle/>
        <a:p>
          <a:endParaRPr lang="it-IT"/>
        </a:p>
      </dgm:t>
    </dgm:pt>
    <dgm:pt modelId="{AC152692-951D-4A40-9CF5-CF6A98B55DEE}" type="sibTrans" cxnId="{65E85332-ACC3-4E87-AB6A-8CE8A9BB361A}">
      <dgm:prSet/>
      <dgm:spPr/>
      <dgm:t>
        <a:bodyPr/>
        <a:lstStyle/>
        <a:p>
          <a:endParaRPr lang="it-IT"/>
        </a:p>
      </dgm:t>
    </dgm:pt>
    <dgm:pt modelId="{81A3A9F9-07AD-4C52-ABF0-AFA442B92572}">
      <dgm:prSet/>
      <dgm:spPr/>
      <dgm:t>
        <a:bodyPr/>
        <a:lstStyle/>
        <a:p>
          <a:r>
            <a:rPr lang="it-IT"/>
            <a:t>estorsione (art. 629 c.p.).</a:t>
          </a:r>
          <a:br>
            <a:rPr lang="it-IT"/>
          </a:br>
          <a:endParaRPr lang="it-IT"/>
        </a:p>
      </dgm:t>
    </dgm:pt>
    <dgm:pt modelId="{B508B3EC-08D2-4A24-977E-84B642C83654}" type="parTrans" cxnId="{3621DE23-DBD0-4F57-937D-ED18C52F523C}">
      <dgm:prSet/>
      <dgm:spPr/>
      <dgm:t>
        <a:bodyPr/>
        <a:lstStyle/>
        <a:p>
          <a:endParaRPr lang="it-IT"/>
        </a:p>
      </dgm:t>
    </dgm:pt>
    <dgm:pt modelId="{B151AD63-A1D0-4F5E-8E10-91CD7981EF9A}" type="sibTrans" cxnId="{3621DE23-DBD0-4F57-937D-ED18C52F523C}">
      <dgm:prSet/>
      <dgm:spPr/>
      <dgm:t>
        <a:bodyPr/>
        <a:lstStyle/>
        <a:p>
          <a:endParaRPr lang="it-IT"/>
        </a:p>
      </dgm:t>
    </dgm:pt>
    <dgm:pt modelId="{D04D7DCC-0E9A-4E37-910F-804489A4D018}" type="pres">
      <dgm:prSet presAssocID="{14F5C00D-A8A3-4C6B-9CE6-BB8A07ED89BE}" presName="linear" presStyleCnt="0">
        <dgm:presLayoutVars>
          <dgm:animLvl val="lvl"/>
          <dgm:resizeHandles val="exact"/>
        </dgm:presLayoutVars>
      </dgm:prSet>
      <dgm:spPr/>
    </dgm:pt>
    <dgm:pt modelId="{606F0D40-C221-41C9-9514-57F36B8711FB}" type="pres">
      <dgm:prSet presAssocID="{3D60EC65-F45C-4AA0-AB9D-6A62EC9C2D18}" presName="parentText" presStyleLbl="node1" presStyleIdx="0" presStyleCnt="3">
        <dgm:presLayoutVars>
          <dgm:chMax val="0"/>
          <dgm:bulletEnabled val="1"/>
        </dgm:presLayoutVars>
      </dgm:prSet>
      <dgm:spPr/>
    </dgm:pt>
    <dgm:pt modelId="{6ED82F97-A154-4F25-80D0-4DA363B66088}" type="pres">
      <dgm:prSet presAssocID="{FBB0C090-F71C-4634-94AD-801921722D9A}" presName="spacer" presStyleCnt="0"/>
      <dgm:spPr/>
    </dgm:pt>
    <dgm:pt modelId="{857E8B4C-3B8C-4A79-8651-16AEB57194E5}" type="pres">
      <dgm:prSet presAssocID="{6C31CD12-63FB-4C55-86D8-9CE9E2874642}" presName="parentText" presStyleLbl="node1" presStyleIdx="1" presStyleCnt="3">
        <dgm:presLayoutVars>
          <dgm:chMax val="0"/>
          <dgm:bulletEnabled val="1"/>
        </dgm:presLayoutVars>
      </dgm:prSet>
      <dgm:spPr/>
    </dgm:pt>
    <dgm:pt modelId="{B522B261-8339-4F41-AA7F-FA592997AB52}" type="pres">
      <dgm:prSet presAssocID="{AC152692-951D-4A40-9CF5-CF6A98B55DEE}" presName="spacer" presStyleCnt="0"/>
      <dgm:spPr/>
    </dgm:pt>
    <dgm:pt modelId="{A148C2DC-2DF1-470E-9C4C-6D5C3D1D6B47}" type="pres">
      <dgm:prSet presAssocID="{81A3A9F9-07AD-4C52-ABF0-AFA442B92572}" presName="parentText" presStyleLbl="node1" presStyleIdx="2" presStyleCnt="3">
        <dgm:presLayoutVars>
          <dgm:chMax val="0"/>
          <dgm:bulletEnabled val="1"/>
        </dgm:presLayoutVars>
      </dgm:prSet>
      <dgm:spPr/>
    </dgm:pt>
  </dgm:ptLst>
  <dgm:cxnLst>
    <dgm:cxn modelId="{3621DE23-DBD0-4F57-937D-ED18C52F523C}" srcId="{14F5C00D-A8A3-4C6B-9CE6-BB8A07ED89BE}" destId="{81A3A9F9-07AD-4C52-ABF0-AFA442B92572}" srcOrd="2" destOrd="0" parTransId="{B508B3EC-08D2-4A24-977E-84B642C83654}" sibTransId="{B151AD63-A1D0-4F5E-8E10-91CD7981EF9A}"/>
    <dgm:cxn modelId="{65E85332-ACC3-4E87-AB6A-8CE8A9BB361A}" srcId="{14F5C00D-A8A3-4C6B-9CE6-BB8A07ED89BE}" destId="{6C31CD12-63FB-4C55-86D8-9CE9E2874642}" srcOrd="1" destOrd="0" parTransId="{AEA3DB78-2907-472A-9DC2-1FABFD3FB0D8}" sibTransId="{AC152692-951D-4A40-9CF5-CF6A98B55DEE}"/>
    <dgm:cxn modelId="{4E872F76-932E-4EEA-9688-C37E0913F0F7}" type="presOf" srcId="{81A3A9F9-07AD-4C52-ABF0-AFA442B92572}" destId="{A148C2DC-2DF1-470E-9C4C-6D5C3D1D6B47}" srcOrd="0" destOrd="0" presId="urn:microsoft.com/office/officeart/2005/8/layout/vList2"/>
    <dgm:cxn modelId="{48A9178F-0598-43E1-BD21-AF32B93954FB}" type="presOf" srcId="{6C31CD12-63FB-4C55-86D8-9CE9E2874642}" destId="{857E8B4C-3B8C-4A79-8651-16AEB57194E5}" srcOrd="0" destOrd="0" presId="urn:microsoft.com/office/officeart/2005/8/layout/vList2"/>
    <dgm:cxn modelId="{E12AD8BD-BA50-4FFB-AF07-6B58E61F9063}" type="presOf" srcId="{3D60EC65-F45C-4AA0-AB9D-6A62EC9C2D18}" destId="{606F0D40-C221-41C9-9514-57F36B8711FB}" srcOrd="0" destOrd="0" presId="urn:microsoft.com/office/officeart/2005/8/layout/vList2"/>
    <dgm:cxn modelId="{8D7D61C4-AB37-48DF-B316-7DFA389987E8}" srcId="{14F5C00D-A8A3-4C6B-9CE6-BB8A07ED89BE}" destId="{3D60EC65-F45C-4AA0-AB9D-6A62EC9C2D18}" srcOrd="0" destOrd="0" parTransId="{6DDE3F17-B0AD-480A-A562-D4CFA524C4B7}" sibTransId="{FBB0C090-F71C-4634-94AD-801921722D9A}"/>
    <dgm:cxn modelId="{1AB5E7DE-A31E-4500-B625-F620A9798203}" type="presOf" srcId="{14F5C00D-A8A3-4C6B-9CE6-BB8A07ED89BE}" destId="{D04D7DCC-0E9A-4E37-910F-804489A4D018}" srcOrd="0" destOrd="0" presId="urn:microsoft.com/office/officeart/2005/8/layout/vList2"/>
    <dgm:cxn modelId="{05BA6F6A-B4F5-425E-B7A5-F659677411A7}" type="presParOf" srcId="{D04D7DCC-0E9A-4E37-910F-804489A4D018}" destId="{606F0D40-C221-41C9-9514-57F36B8711FB}" srcOrd="0" destOrd="0" presId="urn:microsoft.com/office/officeart/2005/8/layout/vList2"/>
    <dgm:cxn modelId="{CBFC3988-CEF0-41CE-A22D-2DC2E85589A2}" type="presParOf" srcId="{D04D7DCC-0E9A-4E37-910F-804489A4D018}" destId="{6ED82F97-A154-4F25-80D0-4DA363B66088}" srcOrd="1" destOrd="0" presId="urn:microsoft.com/office/officeart/2005/8/layout/vList2"/>
    <dgm:cxn modelId="{D986D88F-BEB5-4F69-A194-83C81590EBB2}" type="presParOf" srcId="{D04D7DCC-0E9A-4E37-910F-804489A4D018}" destId="{857E8B4C-3B8C-4A79-8651-16AEB57194E5}" srcOrd="2" destOrd="0" presId="urn:microsoft.com/office/officeart/2005/8/layout/vList2"/>
    <dgm:cxn modelId="{C68F4B47-64A5-49B7-9749-7C6B4F853A47}" type="presParOf" srcId="{D04D7DCC-0E9A-4E37-910F-804489A4D018}" destId="{B522B261-8339-4F41-AA7F-FA592997AB52}" srcOrd="3" destOrd="0" presId="urn:microsoft.com/office/officeart/2005/8/layout/vList2"/>
    <dgm:cxn modelId="{5FE14FC0-C08C-45D2-BDB2-E411712CACB5}" type="presParOf" srcId="{D04D7DCC-0E9A-4E37-910F-804489A4D018}" destId="{A148C2DC-2DF1-470E-9C4C-6D5C3D1D6B4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63C0-A406-4A2E-8E31-4FA15930A75A}">
      <dsp:nvSpPr>
        <dsp:cNvPr id="0" name=""/>
        <dsp:cNvSpPr/>
      </dsp:nvSpPr>
      <dsp:spPr>
        <a:xfrm>
          <a:off x="7534" y="0"/>
          <a:ext cx="3046538" cy="425463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u="sng" kern="1200" dirty="0">
              <a:effectLst>
                <a:outerShdw blurRad="38100" dist="38100" dir="2700000" algn="tl">
                  <a:srgbClr val="000000">
                    <a:alpha val="43137"/>
                  </a:srgbClr>
                </a:outerShdw>
              </a:effectLst>
            </a:rPr>
            <a:t>NEL TRAFFICO DEI MIGRANTI (C.D. SMUGGLING) </a:t>
          </a:r>
        </a:p>
        <a:p>
          <a:pPr marL="0" lvl="0" indent="0" algn="ctr" defTabSz="977900">
            <a:lnSpc>
              <a:spcPct val="90000"/>
            </a:lnSpc>
            <a:spcBef>
              <a:spcPct val="0"/>
            </a:spcBef>
            <a:spcAft>
              <a:spcPct val="35000"/>
            </a:spcAft>
            <a:buNone/>
          </a:pPr>
          <a:r>
            <a:rPr lang="it-IT" sz="2200" b="1" kern="1200" dirty="0">
              <a:effectLst>
                <a:outerShdw blurRad="38100" dist="38100" dir="2700000" algn="tl">
                  <a:srgbClr val="000000">
                    <a:alpha val="43137"/>
                  </a:srgbClr>
                </a:outerShdw>
              </a:effectLst>
            </a:rPr>
            <a:t>il soggetto criminale svolge una funzione assimilabile a quella di una agenzia che offre un servizio disinteressandosi completamente del futuro della persona trasportata; </a:t>
          </a:r>
          <a:endParaRPr lang="it-IT" sz="2200" kern="1200" dirty="0">
            <a:effectLst>
              <a:outerShdw blurRad="38100" dist="38100" dir="2700000" algn="tl">
                <a:srgbClr val="000000">
                  <a:alpha val="43137"/>
                </a:srgbClr>
              </a:outerShdw>
            </a:effectLst>
          </a:endParaRPr>
        </a:p>
      </dsp:txBody>
      <dsp:txXfrm>
        <a:off x="96764" y="89230"/>
        <a:ext cx="2868078" cy="4076174"/>
      </dsp:txXfrm>
    </dsp:sp>
    <dsp:sp modelId="{277771D1-5929-4C6F-96A4-24BB23F0FB17}">
      <dsp:nvSpPr>
        <dsp:cNvPr id="0" name=""/>
        <dsp:cNvSpPr/>
      </dsp:nvSpPr>
      <dsp:spPr>
        <a:xfrm>
          <a:off x="3565891" y="0"/>
          <a:ext cx="3046538" cy="4254634"/>
        </a:xfrm>
        <a:prstGeom prst="roundRect">
          <a:avLst>
            <a:gd name="adj" fmla="val 10000"/>
          </a:avLst>
        </a:prstGeom>
        <a:solidFill>
          <a:srgbClr val="00B0F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effectLst>
                <a:outerShdw blurRad="38100" dist="38100" dir="2700000" algn="tl">
                  <a:srgbClr val="000000">
                    <a:alpha val="43137"/>
                  </a:srgbClr>
                </a:outerShdw>
              </a:effectLst>
            </a:rPr>
            <a:t>NELLA TRATTA DEGLI ESSERI UMANI (CD. TRAFFICKING)</a:t>
          </a:r>
        </a:p>
        <a:p>
          <a:pPr marL="0" lvl="0" indent="0" algn="ctr" defTabSz="977900">
            <a:lnSpc>
              <a:spcPct val="90000"/>
            </a:lnSpc>
            <a:spcBef>
              <a:spcPct val="0"/>
            </a:spcBef>
            <a:spcAft>
              <a:spcPct val="35000"/>
            </a:spcAft>
            <a:buNone/>
          </a:pPr>
          <a:r>
            <a:rPr lang="it-IT" sz="2200" b="1" kern="1200" dirty="0">
              <a:effectLst>
                <a:outerShdw blurRad="38100" dist="38100" dir="2700000" algn="tl">
                  <a:srgbClr val="000000">
                    <a:alpha val="43137"/>
                  </a:srgbClr>
                </a:outerShdw>
              </a:effectLst>
            </a:rPr>
            <a:t>per il trafficante i reali guadagni derivano dal futuro impiego che il criminale ne farà (prostituzione, lavoro nero, pedopornografia, ecc.).</a:t>
          </a:r>
          <a:endParaRPr lang="it-IT" sz="2200" kern="1200" dirty="0">
            <a:effectLst>
              <a:outerShdw blurRad="38100" dist="38100" dir="2700000" algn="tl">
                <a:srgbClr val="000000">
                  <a:alpha val="43137"/>
                </a:srgbClr>
              </a:outerShdw>
            </a:effectLst>
          </a:endParaRPr>
        </a:p>
      </dsp:txBody>
      <dsp:txXfrm>
        <a:off x="3655121" y="89230"/>
        <a:ext cx="2868078" cy="4076174"/>
      </dsp:txXfrm>
    </dsp:sp>
    <dsp:sp modelId="{4923E88A-7EDE-4A98-8431-03F697F30A74}">
      <dsp:nvSpPr>
        <dsp:cNvPr id="0" name=""/>
        <dsp:cNvSpPr/>
      </dsp:nvSpPr>
      <dsp:spPr>
        <a:xfrm>
          <a:off x="7124248" y="0"/>
          <a:ext cx="3046538" cy="4254634"/>
        </a:xfrm>
        <a:prstGeom prst="roundRect">
          <a:avLst>
            <a:gd name="adj" fmla="val 10000"/>
          </a:avLst>
        </a:prstGeom>
        <a:solidFill>
          <a:srgbClr val="C00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effectLst>
                <a:outerShdw blurRad="38100" dist="38100" dir="2700000" algn="tl">
                  <a:srgbClr val="000000">
                    <a:alpha val="43137"/>
                  </a:srgbClr>
                </a:outerShdw>
              </a:effectLst>
            </a:rPr>
            <a:t>DIFFICILE DEFINIRE  CONFINE </a:t>
          </a:r>
        </a:p>
        <a:p>
          <a:pPr marL="0" lvl="0" indent="0" algn="ctr" defTabSz="977900">
            <a:lnSpc>
              <a:spcPct val="90000"/>
            </a:lnSpc>
            <a:spcBef>
              <a:spcPct val="0"/>
            </a:spcBef>
            <a:spcAft>
              <a:spcPct val="35000"/>
            </a:spcAft>
            <a:buNone/>
          </a:pPr>
          <a:r>
            <a:rPr lang="it-IT" sz="2200" b="1" kern="1200" dirty="0">
              <a:effectLst>
                <a:outerShdw blurRad="38100" dist="38100" dir="2700000" algn="tl">
                  <a:srgbClr val="000000">
                    <a:alpha val="43137"/>
                  </a:srgbClr>
                </a:outerShdw>
              </a:effectLst>
            </a:rPr>
            <a:t>tra lavoro forzato e </a:t>
          </a:r>
          <a:r>
            <a:rPr lang="it-IT" sz="2200" b="1" kern="1200" dirty="0" err="1">
              <a:effectLst>
                <a:outerShdw blurRad="38100" dist="38100" dir="2700000" algn="tl">
                  <a:srgbClr val="000000">
                    <a:alpha val="43137"/>
                  </a:srgbClr>
                </a:outerShdw>
              </a:effectLst>
            </a:rPr>
            <a:t>trafficking</a:t>
          </a:r>
          <a:r>
            <a:rPr lang="it-IT" sz="2200" b="1" kern="1200" dirty="0">
              <a:effectLst>
                <a:outerShdw blurRad="38100" dist="38100" dir="2700000" algn="tl">
                  <a:srgbClr val="000000">
                    <a:alpha val="43137"/>
                  </a:srgbClr>
                </a:outerShdw>
              </a:effectLst>
            </a:rPr>
            <a:t> a scopo di sfruttamento lavorativo</a:t>
          </a:r>
        </a:p>
        <a:p>
          <a:pPr marL="0" lvl="0" indent="0" algn="ctr" defTabSz="977900">
            <a:lnSpc>
              <a:spcPct val="90000"/>
            </a:lnSpc>
            <a:spcBef>
              <a:spcPct val="0"/>
            </a:spcBef>
            <a:spcAft>
              <a:spcPct val="35000"/>
            </a:spcAft>
            <a:buNone/>
          </a:pPr>
          <a:r>
            <a:rPr lang="it-IT" sz="2200" b="1" i="1" kern="1200" dirty="0">
              <a:effectLst>
                <a:outerShdw blurRad="38100" dist="38100" dir="2700000" algn="tl">
                  <a:srgbClr val="000000">
                    <a:alpha val="43137"/>
                  </a:srgbClr>
                </a:outerShdw>
              </a:effectLst>
            </a:rPr>
            <a:t>(Consenso?)</a:t>
          </a:r>
          <a:endParaRPr lang="it-IT" sz="2200" i="1" kern="1200" dirty="0">
            <a:effectLst>
              <a:outerShdw blurRad="38100" dist="38100" dir="2700000" algn="tl">
                <a:srgbClr val="000000">
                  <a:alpha val="43137"/>
                </a:srgbClr>
              </a:outerShdw>
            </a:effectLst>
          </a:endParaRPr>
        </a:p>
      </dsp:txBody>
      <dsp:txXfrm>
        <a:off x="7213478" y="89230"/>
        <a:ext cx="2868078" cy="4076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FEB12-C79D-41D2-AEC1-127ABE18F23F}">
      <dsp:nvSpPr>
        <dsp:cNvPr id="0" name=""/>
        <dsp:cNvSpPr/>
      </dsp:nvSpPr>
      <dsp:spPr>
        <a:xfrm>
          <a:off x="0" y="85670"/>
          <a:ext cx="10178321" cy="3422250"/>
        </a:xfrm>
        <a:prstGeom prst="roundRect">
          <a:avLst/>
        </a:prstGeom>
        <a:solidFill>
          <a:schemeClr val="accent3">
            <a:shade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it-IT" sz="6500" i="1" kern="1200"/>
            <a:t>ma in un mercato tout court fondato sul principio della libera concorrenza.</a:t>
          </a:r>
          <a:endParaRPr lang="it-IT" sz="6500" kern="1200"/>
        </a:p>
      </dsp:txBody>
      <dsp:txXfrm>
        <a:off x="167060" y="252730"/>
        <a:ext cx="9844201" cy="3088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D3C15-DAE1-41A1-BE10-5C3BF7A8499F}">
      <dsp:nvSpPr>
        <dsp:cNvPr id="0" name=""/>
        <dsp:cNvSpPr/>
      </dsp:nvSpPr>
      <dsp:spPr>
        <a:xfrm>
          <a:off x="0" y="106274"/>
          <a:ext cx="10178321" cy="874575"/>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difficoltà nella pianificazione della politica migratoria</a:t>
          </a:r>
        </a:p>
      </dsp:txBody>
      <dsp:txXfrm>
        <a:off x="42693" y="148967"/>
        <a:ext cx="10092935" cy="789189"/>
      </dsp:txXfrm>
    </dsp:sp>
    <dsp:sp modelId="{6AFA44D1-AB1D-493C-AC86-834C7CE3452F}">
      <dsp:nvSpPr>
        <dsp:cNvPr id="0" name=""/>
        <dsp:cNvSpPr/>
      </dsp:nvSpPr>
      <dsp:spPr>
        <a:xfrm>
          <a:off x="0" y="1047089"/>
          <a:ext cx="10178321" cy="874575"/>
        </a:xfrm>
        <a:prstGeom prst="roundRect">
          <a:avLst/>
        </a:prstGeom>
        <a:solidFill>
          <a:schemeClr val="accent5">
            <a:hueOff val="3822936"/>
            <a:satOff val="-8167"/>
            <a:lumOff val="-341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perseverando in un approccio prevalentemente di repressione del lavoro irregolare degli stranieri</a:t>
          </a:r>
        </a:p>
      </dsp:txBody>
      <dsp:txXfrm>
        <a:off x="42693" y="1089782"/>
        <a:ext cx="10092935" cy="789189"/>
      </dsp:txXfrm>
    </dsp:sp>
    <dsp:sp modelId="{C1262D92-5D66-4D69-AAFC-DC21EB427458}">
      <dsp:nvSpPr>
        <dsp:cNvPr id="0" name=""/>
        <dsp:cNvSpPr/>
      </dsp:nvSpPr>
      <dsp:spPr>
        <a:xfrm>
          <a:off x="0" y="1987905"/>
          <a:ext cx="10178321" cy="874575"/>
        </a:xfrm>
        <a:prstGeom prst="roundRect">
          <a:avLst/>
        </a:prstGeom>
        <a:solidFill>
          <a:schemeClr val="accent5">
            <a:hueOff val="7645872"/>
            <a:satOff val="-16335"/>
            <a:lumOff val="-682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trascurato del tutto il potenziale positivo dell'immigrazione per il mercato del lavoro</a:t>
          </a:r>
        </a:p>
      </dsp:txBody>
      <dsp:txXfrm>
        <a:off x="42693" y="2030598"/>
        <a:ext cx="10092935" cy="789189"/>
      </dsp:txXfrm>
    </dsp:sp>
    <dsp:sp modelId="{0E7DC2A8-1CDA-4578-B3EF-C75A3A6C4B21}">
      <dsp:nvSpPr>
        <dsp:cNvPr id="0" name=""/>
        <dsp:cNvSpPr/>
      </dsp:nvSpPr>
      <dsp:spPr>
        <a:xfrm>
          <a:off x="0" y="2928720"/>
          <a:ext cx="10178321" cy="874575"/>
        </a:xfrm>
        <a:prstGeom prst="roundRect">
          <a:avLst/>
        </a:prstGeom>
        <a:solidFill>
          <a:schemeClr val="accent5">
            <a:hueOff val="11468808"/>
            <a:satOff val="-24502"/>
            <a:lumOff val="-10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regole in tema di diritti previdenziali vero deterrente all'instaurazione di un rapporto di lavoro regolare</a:t>
          </a:r>
        </a:p>
      </dsp:txBody>
      <dsp:txXfrm>
        <a:off x="42693" y="2971413"/>
        <a:ext cx="10092935" cy="789189"/>
      </dsp:txXfrm>
    </dsp:sp>
    <dsp:sp modelId="{8A42EB2E-3638-4CBF-8773-CE789A5F621C}">
      <dsp:nvSpPr>
        <dsp:cNvPr id="0" name=""/>
        <dsp:cNvSpPr/>
      </dsp:nvSpPr>
      <dsp:spPr>
        <a:xfrm>
          <a:off x="0" y="3869535"/>
          <a:ext cx="10178321" cy="874575"/>
        </a:xfrm>
        <a:prstGeom prst="roundRect">
          <a:avLst/>
        </a:prstGeom>
        <a:solidFill>
          <a:schemeClr val="accent5">
            <a:hueOff val="15291745"/>
            <a:satOff val="-32670"/>
            <a:lumOff val="-1364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la dichiarazione del rapporto di lavoro potrebbe far emergere la responsabilità penale per reato di clandestinità, </a:t>
          </a:r>
        </a:p>
      </dsp:txBody>
      <dsp:txXfrm>
        <a:off x="42693" y="3912228"/>
        <a:ext cx="10092935" cy="789189"/>
      </dsp:txXfrm>
    </dsp:sp>
    <dsp:sp modelId="{EF927D7B-9841-4A40-99FF-1F0C702050C6}">
      <dsp:nvSpPr>
        <dsp:cNvPr id="0" name=""/>
        <dsp:cNvSpPr/>
      </dsp:nvSpPr>
      <dsp:spPr>
        <a:xfrm>
          <a:off x="0" y="4810350"/>
          <a:ext cx="10178321" cy="874575"/>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rischio di espulsione del cittadino extracomunitario: non agevola le denunce da parte dei lavoratori stranieri sfruttati</a:t>
          </a:r>
        </a:p>
      </dsp:txBody>
      <dsp:txXfrm>
        <a:off x="42693" y="4853043"/>
        <a:ext cx="10092935" cy="789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FDF9A-E685-4A78-AEE4-E9CB4953437D}">
      <dsp:nvSpPr>
        <dsp:cNvPr id="0" name=""/>
        <dsp:cNvSpPr/>
      </dsp:nvSpPr>
      <dsp:spPr>
        <a:xfrm rot="5400000">
          <a:off x="-424868" y="432053"/>
          <a:ext cx="2832459" cy="1982721"/>
        </a:xfrm>
        <a:prstGeom prst="chevron">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a:t>Documenti e statuto di soggiorno</a:t>
          </a:r>
        </a:p>
      </dsp:txBody>
      <dsp:txXfrm rot="-5400000">
        <a:off x="2" y="998545"/>
        <a:ext cx="1982721" cy="849738"/>
      </dsp:txXfrm>
    </dsp:sp>
    <dsp:sp modelId="{0B78B75B-EA8F-4B0F-A761-98F5E9091102}">
      <dsp:nvSpPr>
        <dsp:cNvPr id="0" name=""/>
        <dsp:cNvSpPr/>
      </dsp:nvSpPr>
      <dsp:spPr>
        <a:xfrm rot="5400000">
          <a:off x="4402438" y="-2417845"/>
          <a:ext cx="3356893" cy="8196328"/>
        </a:xfrm>
        <a:prstGeom prst="round2Same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it-IT" sz="2100" kern="1200"/>
            <a:t>Statuto di soggiorno precario o illegale.</a:t>
          </a:r>
        </a:p>
        <a:p>
          <a:pPr marL="228600" lvl="1" indent="-228600" algn="l" defTabSz="933450">
            <a:lnSpc>
              <a:spcPct val="90000"/>
            </a:lnSpc>
            <a:spcBef>
              <a:spcPct val="0"/>
            </a:spcBef>
            <a:spcAft>
              <a:spcPct val="15000"/>
            </a:spcAft>
            <a:buChar char="•"/>
          </a:pPr>
          <a:r>
            <a:rPr lang="it-IT" sz="2100" kern="1200"/>
            <a:t>La persona non è in possesso di documenti d’identità e di viaggio personali o li possiede solo in parte; </a:t>
          </a:r>
        </a:p>
        <a:p>
          <a:pPr marL="228600" lvl="1" indent="-228600" algn="l" defTabSz="933450">
            <a:lnSpc>
              <a:spcPct val="90000"/>
            </a:lnSpc>
            <a:spcBef>
              <a:spcPct val="0"/>
            </a:spcBef>
            <a:spcAft>
              <a:spcPct val="15000"/>
            </a:spcAft>
            <a:buChar char="•"/>
          </a:pPr>
          <a:r>
            <a:rPr lang="it-IT" sz="2100" kern="1200"/>
            <a:t>i documenti le sono stati sottratti dal datore di lavoro.</a:t>
          </a:r>
        </a:p>
        <a:p>
          <a:pPr marL="228600" lvl="1" indent="-228600" algn="l" defTabSz="933450">
            <a:lnSpc>
              <a:spcPct val="90000"/>
            </a:lnSpc>
            <a:spcBef>
              <a:spcPct val="0"/>
            </a:spcBef>
            <a:spcAft>
              <a:spcPct val="15000"/>
            </a:spcAft>
            <a:buChar char="•"/>
          </a:pPr>
          <a:r>
            <a:rPr lang="it-IT" sz="2100" kern="1200"/>
            <a:t>La persona possiede documenti d’identità falsi o contraffatti.</a:t>
          </a:r>
        </a:p>
        <a:p>
          <a:pPr marL="228600" lvl="1" indent="-228600" algn="l" defTabSz="933450">
            <a:lnSpc>
              <a:spcPct val="90000"/>
            </a:lnSpc>
            <a:spcBef>
              <a:spcPct val="0"/>
            </a:spcBef>
            <a:spcAft>
              <a:spcPct val="15000"/>
            </a:spcAft>
            <a:buChar char="•"/>
          </a:pPr>
          <a:r>
            <a:rPr lang="it-IT" sz="2100" kern="1200"/>
            <a:t>La persona non ha un contratto di lavoro oppure possiede contratti di lavoro doppi (quelli effettivamente in vigore e quelli da mostrare in caso di controllo).</a:t>
          </a:r>
        </a:p>
      </dsp:txBody>
      <dsp:txXfrm rot="-5400000">
        <a:off x="1982721" y="165742"/>
        <a:ext cx="8032458" cy="3029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B86AB-7FCE-484F-8D17-4B573F5EF22B}">
      <dsp:nvSpPr>
        <dsp:cNvPr id="0" name=""/>
        <dsp:cNvSpPr/>
      </dsp:nvSpPr>
      <dsp:spPr>
        <a:xfrm rot="5400000">
          <a:off x="-557656" y="584207"/>
          <a:ext cx="3717710" cy="2602397"/>
        </a:xfrm>
        <a:prstGeom prst="chevron">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kern="1200"/>
            <a:t>Situazione di lavoro</a:t>
          </a:r>
        </a:p>
      </dsp:txBody>
      <dsp:txXfrm rot="-5400000">
        <a:off x="1" y="1327750"/>
        <a:ext cx="2602397" cy="1115313"/>
      </dsp:txXfrm>
    </dsp:sp>
    <dsp:sp modelId="{A9CD8DE1-711A-472A-9A59-0B61A04DD9A0}">
      <dsp:nvSpPr>
        <dsp:cNvPr id="0" name=""/>
        <dsp:cNvSpPr/>
      </dsp:nvSpPr>
      <dsp:spPr>
        <a:xfrm rot="5400000">
          <a:off x="3879193" y="-1276791"/>
          <a:ext cx="5022332" cy="7575924"/>
        </a:xfrm>
        <a:prstGeom prst="round2SameRect">
          <a:avLst/>
        </a:prstGeom>
        <a:solidFill>
          <a:schemeClr val="lt1">
            <a:alpha val="90000"/>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a:t>La persona non può licenziarsi (il datore di lavoro la minaccia oppure esercita pressioni su di lei per impedire che il rapporto lavorativo si concluda).</a:t>
          </a:r>
        </a:p>
        <a:p>
          <a:pPr marL="228600" lvl="1" indent="-228600" algn="l" defTabSz="1066800">
            <a:lnSpc>
              <a:spcPct val="90000"/>
            </a:lnSpc>
            <a:spcBef>
              <a:spcPct val="0"/>
            </a:spcBef>
            <a:spcAft>
              <a:spcPct val="15000"/>
            </a:spcAft>
            <a:buChar char="•"/>
          </a:pPr>
          <a:r>
            <a:rPr lang="it-IT" sz="2400" kern="1200"/>
            <a:t>Orari di lavoro ben al di sopra della media; la persona è costretta a lavorare in qualsiasi circostanza (p. es. in caso di malattia o immediatamente dopo il parto).</a:t>
          </a:r>
        </a:p>
        <a:p>
          <a:pPr marL="228600" lvl="1" indent="-228600" algn="l" defTabSz="1066800">
            <a:lnSpc>
              <a:spcPct val="90000"/>
            </a:lnSpc>
            <a:spcBef>
              <a:spcPct val="0"/>
            </a:spcBef>
            <a:spcAft>
              <a:spcPct val="15000"/>
            </a:spcAft>
            <a:buChar char="•"/>
          </a:pPr>
          <a:r>
            <a:rPr lang="it-IT" sz="2400" kern="1200"/>
            <a:t>La persona è isolata, non viene integrata all’interno dell’azienda.</a:t>
          </a:r>
        </a:p>
        <a:p>
          <a:pPr marL="228600" lvl="1" indent="-228600" algn="l" defTabSz="1066800">
            <a:lnSpc>
              <a:spcPct val="90000"/>
            </a:lnSpc>
            <a:spcBef>
              <a:spcPct val="0"/>
            </a:spcBef>
            <a:spcAft>
              <a:spcPct val="15000"/>
            </a:spcAft>
            <a:buChar char="•"/>
          </a:pPr>
          <a:r>
            <a:rPr lang="it-IT" sz="2400" kern="1200"/>
            <a:t>Condizioni di lavoro pericolose (la prestazione lavorativa richiesta comporta rischi per la salute e/o per l’integrità personale).</a:t>
          </a:r>
        </a:p>
        <a:p>
          <a:pPr marL="228600" lvl="1" indent="-228600" algn="l" defTabSz="1066800">
            <a:lnSpc>
              <a:spcPct val="90000"/>
            </a:lnSpc>
            <a:spcBef>
              <a:spcPct val="0"/>
            </a:spcBef>
            <a:spcAft>
              <a:spcPct val="15000"/>
            </a:spcAft>
            <a:buChar char="•"/>
          </a:pPr>
          <a:r>
            <a:rPr lang="it-IT" sz="2400" kern="1200"/>
            <a:t>Alloggio/Letto presso il posto di lavoro.</a:t>
          </a:r>
        </a:p>
      </dsp:txBody>
      <dsp:txXfrm rot="-5400000">
        <a:off x="2602397" y="245175"/>
        <a:ext cx="7330754" cy="45319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15320-A042-4B13-955E-4EAE7D3DDADE}">
      <dsp:nvSpPr>
        <dsp:cNvPr id="0" name=""/>
        <dsp:cNvSpPr/>
      </dsp:nvSpPr>
      <dsp:spPr>
        <a:xfrm rot="5400000">
          <a:off x="-355509" y="915683"/>
          <a:ext cx="2370063" cy="1659044"/>
        </a:xfrm>
        <a:prstGeom prst="chevron">
          <a:avLst/>
        </a:prstGeom>
        <a:solidFill>
          <a:srgbClr val="00B0F0"/>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a:t>Salario / Indebitamento</a:t>
          </a:r>
        </a:p>
      </dsp:txBody>
      <dsp:txXfrm rot="-5400000">
        <a:off x="1" y="1389695"/>
        <a:ext cx="1659044" cy="711019"/>
      </dsp:txXfrm>
    </dsp:sp>
    <dsp:sp modelId="{2480B2F4-A7EC-4845-AA9B-AB5D044AE733}">
      <dsp:nvSpPr>
        <dsp:cNvPr id="0" name=""/>
        <dsp:cNvSpPr/>
      </dsp:nvSpPr>
      <dsp:spPr>
        <a:xfrm rot="5400000">
          <a:off x="4658027" y="-2929194"/>
          <a:ext cx="2521311" cy="8519277"/>
        </a:xfrm>
        <a:prstGeom prst="round2SameRect">
          <a:avLst/>
        </a:prstGeom>
        <a:solidFill>
          <a:schemeClr val="lt1">
            <a:alpha val="90000"/>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Risorse finanziarie scarse o nulle.</a:t>
          </a:r>
        </a:p>
        <a:p>
          <a:pPr marL="228600" lvl="1" indent="-228600" algn="l" defTabSz="889000">
            <a:lnSpc>
              <a:spcPct val="90000"/>
            </a:lnSpc>
            <a:spcBef>
              <a:spcPct val="0"/>
            </a:spcBef>
            <a:spcAft>
              <a:spcPct val="15000"/>
            </a:spcAft>
            <a:buChar char="•"/>
          </a:pPr>
          <a:r>
            <a:rPr lang="it-IT" sz="2000" kern="1200" dirty="0"/>
            <a:t>Salario estremamente basso o nullo.</a:t>
          </a:r>
        </a:p>
        <a:p>
          <a:pPr marL="228600" lvl="1" indent="-228600" algn="l" defTabSz="889000">
            <a:lnSpc>
              <a:spcPct val="90000"/>
            </a:lnSpc>
            <a:spcBef>
              <a:spcPct val="0"/>
            </a:spcBef>
            <a:spcAft>
              <a:spcPct val="15000"/>
            </a:spcAft>
            <a:buChar char="•"/>
          </a:pPr>
          <a:r>
            <a:rPr lang="it-IT" sz="2000" kern="1200" dirty="0"/>
            <a:t>La persona non dispone dei propri guadagni, per esempio</a:t>
          </a:r>
        </a:p>
        <a:p>
          <a:pPr marL="228600" lvl="1" indent="-228600" algn="l" defTabSz="889000">
            <a:lnSpc>
              <a:spcPct val="90000"/>
            </a:lnSpc>
            <a:spcBef>
              <a:spcPct val="0"/>
            </a:spcBef>
            <a:spcAft>
              <a:spcPct val="15000"/>
            </a:spcAft>
            <a:buChar char="•"/>
          </a:pPr>
          <a:r>
            <a:rPr lang="it-IT" sz="2000" kern="1200" dirty="0"/>
            <a:t>perché:</a:t>
          </a:r>
        </a:p>
        <a:p>
          <a:pPr marL="228600" lvl="1" indent="-228600" algn="l" defTabSz="889000">
            <a:lnSpc>
              <a:spcPct val="90000"/>
            </a:lnSpc>
            <a:spcBef>
              <a:spcPct val="0"/>
            </a:spcBef>
            <a:spcAft>
              <a:spcPct val="15000"/>
            </a:spcAft>
            <a:buChar char="•"/>
          </a:pPr>
          <a:r>
            <a:rPr lang="it-IT" sz="2000" b="1" i="1" u="sng" kern="1200" dirty="0"/>
            <a:t>Deve saldare i debiti per il viaggio o per le provvigioni</a:t>
          </a:r>
        </a:p>
        <a:p>
          <a:pPr marL="228600" lvl="1" indent="-228600" algn="l" defTabSz="889000">
            <a:lnSpc>
              <a:spcPct val="90000"/>
            </a:lnSpc>
            <a:spcBef>
              <a:spcPct val="0"/>
            </a:spcBef>
            <a:spcAft>
              <a:spcPct val="15000"/>
            </a:spcAft>
            <a:buChar char="•"/>
          </a:pPr>
          <a:r>
            <a:rPr lang="it-IT" sz="2000" kern="1200" dirty="0"/>
            <a:t>(servitù per debiti).</a:t>
          </a:r>
        </a:p>
        <a:p>
          <a:pPr marL="228600" lvl="1" indent="-228600" algn="l" defTabSz="889000">
            <a:lnSpc>
              <a:spcPct val="90000"/>
            </a:lnSpc>
            <a:spcBef>
              <a:spcPct val="0"/>
            </a:spcBef>
            <a:spcAft>
              <a:spcPct val="15000"/>
            </a:spcAft>
            <a:buChar char="•"/>
          </a:pPr>
          <a:r>
            <a:rPr lang="it-IT" sz="2000" kern="1200" dirty="0"/>
            <a:t>Deve cedere la maggior parte del salario (p. es. per l’alloggio, il vitto o gli attrezzi da lavoro).</a:t>
          </a:r>
        </a:p>
      </dsp:txBody>
      <dsp:txXfrm rot="-5400000">
        <a:off x="1659044" y="192869"/>
        <a:ext cx="8396197" cy="2275151"/>
      </dsp:txXfrm>
    </dsp:sp>
    <dsp:sp modelId="{0FE39D33-5101-4153-A7D9-7E15D24DFFA4}">
      <dsp:nvSpPr>
        <dsp:cNvPr id="0" name=""/>
        <dsp:cNvSpPr/>
      </dsp:nvSpPr>
      <dsp:spPr>
        <a:xfrm rot="5400000">
          <a:off x="-355509" y="4007572"/>
          <a:ext cx="2370063" cy="1659044"/>
        </a:xfrm>
        <a:prstGeom prst="chevron">
          <a:avLst/>
        </a:prstGeom>
        <a:solidFill>
          <a:srgbClr val="00B050"/>
        </a:solidFill>
        <a:ln w="12700" cap="flat" cmpd="sng" algn="in">
          <a:solidFill>
            <a:schemeClr val="accent5">
              <a:hueOff val="19114680"/>
              <a:satOff val="-40837"/>
              <a:lumOff val="-1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b="0" kern="1200" baseline="0"/>
            <a:t>Violenza, minacce, sorveglianza</a:t>
          </a:r>
          <a:endParaRPr lang="it-IT" sz="1700" kern="1200"/>
        </a:p>
      </dsp:txBody>
      <dsp:txXfrm rot="-5400000">
        <a:off x="1" y="4481584"/>
        <a:ext cx="1659044" cy="711019"/>
      </dsp:txXfrm>
    </dsp:sp>
    <dsp:sp modelId="{6420F6A6-2D73-4EFE-AC21-31D8232FC301}">
      <dsp:nvSpPr>
        <dsp:cNvPr id="0" name=""/>
        <dsp:cNvSpPr/>
      </dsp:nvSpPr>
      <dsp:spPr>
        <a:xfrm rot="5400000">
          <a:off x="4221461" y="232484"/>
          <a:ext cx="3394444" cy="8519277"/>
        </a:xfrm>
        <a:prstGeom prst="round2SameRect">
          <a:avLst/>
        </a:prstGeom>
        <a:solidFill>
          <a:schemeClr val="lt1">
            <a:alpha val="90000"/>
            <a:hueOff val="0"/>
            <a:satOff val="0"/>
            <a:lumOff val="0"/>
            <a:alphaOff val="0"/>
          </a:schemeClr>
        </a:solidFill>
        <a:ln w="12700" cap="flat" cmpd="sng" algn="in">
          <a:solidFill>
            <a:schemeClr val="accent5">
              <a:hueOff val="19114680"/>
              <a:satOff val="-40837"/>
              <a:lumOff val="-1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b="0" i="0" kern="1200" baseline="0" dirty="0"/>
            <a:t>La persona è sorvegliata e la sua libertà di movimento è limitata. Non le è permesso di allacciare o intrattenere contatti sociali</a:t>
          </a:r>
          <a:endParaRPr lang="it-IT" sz="2300" kern="1200" dirty="0"/>
        </a:p>
        <a:p>
          <a:pPr marL="228600" lvl="1" indent="-228600" algn="l" defTabSz="1022350">
            <a:lnSpc>
              <a:spcPct val="90000"/>
            </a:lnSpc>
            <a:spcBef>
              <a:spcPct val="0"/>
            </a:spcBef>
            <a:spcAft>
              <a:spcPct val="15000"/>
            </a:spcAft>
            <a:buChar char="•"/>
          </a:pPr>
          <a:r>
            <a:rPr lang="it-IT" sz="2300" b="0" i="0" kern="1200" baseline="0" dirty="0"/>
            <a:t>La persona conosce appena i luoghi e la lingua del posto.</a:t>
          </a:r>
          <a:endParaRPr lang="it-IT" sz="2300" kern="1200" dirty="0"/>
        </a:p>
        <a:p>
          <a:pPr marL="228600" lvl="1" indent="-228600" algn="l" defTabSz="1022350">
            <a:lnSpc>
              <a:spcPct val="90000"/>
            </a:lnSpc>
            <a:spcBef>
              <a:spcPct val="0"/>
            </a:spcBef>
            <a:spcAft>
              <a:spcPct val="15000"/>
            </a:spcAft>
            <a:buChar char="•"/>
          </a:pPr>
          <a:r>
            <a:rPr lang="it-IT" sz="2300" b="0" i="0" kern="1200" baseline="0" dirty="0"/>
            <a:t>Istruita dal datore di lavoro su cosa raccontare in caso di controlli.</a:t>
          </a:r>
          <a:endParaRPr lang="it-IT" sz="2300" kern="1200" dirty="0"/>
        </a:p>
        <a:p>
          <a:pPr marL="228600" lvl="1" indent="-228600" algn="l" defTabSz="1022350">
            <a:lnSpc>
              <a:spcPct val="90000"/>
            </a:lnSpc>
            <a:spcBef>
              <a:spcPct val="0"/>
            </a:spcBef>
            <a:spcAft>
              <a:spcPct val="15000"/>
            </a:spcAft>
            <a:buChar char="•"/>
          </a:pPr>
          <a:r>
            <a:rPr lang="it-IT" sz="2300" b="0" i="0" kern="1200" baseline="0"/>
            <a:t>Gli sfruttatori minacciano la persona di denunciarla e</a:t>
          </a:r>
          <a:endParaRPr lang="it-IT" sz="2300" kern="1200"/>
        </a:p>
        <a:p>
          <a:pPr marL="228600" lvl="1" indent="-228600" algn="l" defTabSz="1022350">
            <a:lnSpc>
              <a:spcPct val="90000"/>
            </a:lnSpc>
            <a:spcBef>
              <a:spcPct val="0"/>
            </a:spcBef>
            <a:spcAft>
              <a:spcPct val="15000"/>
            </a:spcAft>
            <a:buChar char="•"/>
          </a:pPr>
          <a:r>
            <a:rPr lang="it-IT" sz="2300" b="0" i="0" kern="1200" baseline="0"/>
            <a:t>farla arrestare o espellere per mancato possesso del permesso</a:t>
          </a:r>
          <a:endParaRPr lang="it-IT" sz="2300" kern="1200"/>
        </a:p>
        <a:p>
          <a:pPr marL="228600" lvl="1" indent="-228600" algn="l" defTabSz="1022350">
            <a:lnSpc>
              <a:spcPct val="90000"/>
            </a:lnSpc>
            <a:spcBef>
              <a:spcPct val="0"/>
            </a:spcBef>
            <a:spcAft>
              <a:spcPct val="15000"/>
            </a:spcAft>
            <a:buChar char="•"/>
          </a:pPr>
          <a:r>
            <a:rPr lang="it-IT" sz="2300" b="0" i="0" kern="1200" baseline="0" dirty="0"/>
            <a:t>di soggiorno o del permesso di lavoro.</a:t>
          </a:r>
          <a:endParaRPr lang="it-IT" sz="2300" kern="1200" dirty="0"/>
        </a:p>
      </dsp:txBody>
      <dsp:txXfrm rot="-5400000">
        <a:off x="1659045" y="2960604"/>
        <a:ext cx="8353574" cy="30630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214E2-42A4-4F46-8FE2-309A3EF5E71C}">
      <dsp:nvSpPr>
        <dsp:cNvPr id="0" name=""/>
        <dsp:cNvSpPr/>
      </dsp:nvSpPr>
      <dsp:spPr>
        <a:xfrm>
          <a:off x="4295037" y="1482234"/>
          <a:ext cx="1985756" cy="1985756"/>
        </a:xfrm>
        <a:prstGeom prst="ellipse">
          <a:avLst/>
        </a:prstGeom>
        <a:gradFill rotWithShape="0">
          <a:gsLst>
            <a:gs pos="0">
              <a:schemeClr val="accent2">
                <a:alpha val="50000"/>
                <a:hueOff val="0"/>
                <a:satOff val="0"/>
                <a:lumOff val="0"/>
                <a:alphaOff val="0"/>
                <a:tint val="94000"/>
                <a:satMod val="103000"/>
                <a:lumMod val="102000"/>
              </a:schemeClr>
            </a:gs>
            <a:gs pos="50000">
              <a:schemeClr val="accent2">
                <a:alpha val="50000"/>
                <a:hueOff val="0"/>
                <a:satOff val="0"/>
                <a:lumOff val="0"/>
                <a:alphaOff val="0"/>
                <a:shade val="100000"/>
                <a:satMod val="110000"/>
                <a:lumMod val="100000"/>
              </a:schemeClr>
            </a:gs>
            <a:gs pos="100000">
              <a:schemeClr val="accent2">
                <a:alpha val="50000"/>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E449CBE5-7F8B-4638-AE0E-BF590A1D42A7}">
      <dsp:nvSpPr>
        <dsp:cNvPr id="0" name=""/>
        <dsp:cNvSpPr/>
      </dsp:nvSpPr>
      <dsp:spPr>
        <a:xfrm>
          <a:off x="4046818" y="0"/>
          <a:ext cx="2482195" cy="13521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it-IT" sz="3100" kern="1200"/>
            <a:t>Pastorizia</a:t>
          </a:r>
        </a:p>
      </dsp:txBody>
      <dsp:txXfrm>
        <a:off x="4046818" y="0"/>
        <a:ext cx="2482195" cy="1352169"/>
      </dsp:txXfrm>
    </dsp:sp>
    <dsp:sp modelId="{1CF54280-73B8-433E-A506-04AF2DDE9F46}">
      <dsp:nvSpPr>
        <dsp:cNvPr id="0" name=""/>
        <dsp:cNvSpPr/>
      </dsp:nvSpPr>
      <dsp:spPr>
        <a:xfrm>
          <a:off x="4939581" y="1854403"/>
          <a:ext cx="1985756" cy="1985756"/>
        </a:xfrm>
        <a:prstGeom prst="ellipse">
          <a:avLst/>
        </a:prstGeom>
        <a:gradFill rotWithShape="0">
          <a:gsLst>
            <a:gs pos="0">
              <a:schemeClr val="accent3">
                <a:alpha val="50000"/>
                <a:hueOff val="0"/>
                <a:satOff val="0"/>
                <a:lumOff val="0"/>
                <a:alphaOff val="0"/>
                <a:tint val="94000"/>
                <a:satMod val="103000"/>
                <a:lumMod val="102000"/>
              </a:schemeClr>
            </a:gs>
            <a:gs pos="50000">
              <a:schemeClr val="accent3">
                <a:alpha val="50000"/>
                <a:hueOff val="0"/>
                <a:satOff val="0"/>
                <a:lumOff val="0"/>
                <a:alphaOff val="0"/>
                <a:shade val="100000"/>
                <a:satMod val="110000"/>
                <a:lumMod val="100000"/>
              </a:schemeClr>
            </a:gs>
            <a:gs pos="100000">
              <a:schemeClr val="accent3">
                <a:alpha val="50000"/>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1A9F3503-5E37-44F2-9247-48AF07EE07A4}">
      <dsp:nvSpPr>
        <dsp:cNvPr id="0" name=""/>
        <dsp:cNvSpPr/>
      </dsp:nvSpPr>
      <dsp:spPr>
        <a:xfrm>
          <a:off x="7072614" y="1287780"/>
          <a:ext cx="2352294" cy="14809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it-IT" sz="3100" kern="1200"/>
            <a:t>pesca</a:t>
          </a:r>
        </a:p>
      </dsp:txBody>
      <dsp:txXfrm>
        <a:off x="7072614" y="1287780"/>
        <a:ext cx="2352294" cy="1480947"/>
      </dsp:txXfrm>
    </dsp:sp>
    <dsp:sp modelId="{5177C71B-79F5-4D35-94E5-4E03001BA0D6}">
      <dsp:nvSpPr>
        <dsp:cNvPr id="0" name=""/>
        <dsp:cNvSpPr/>
      </dsp:nvSpPr>
      <dsp:spPr>
        <a:xfrm>
          <a:off x="4939581" y="2598740"/>
          <a:ext cx="1985756" cy="1985756"/>
        </a:xfrm>
        <a:prstGeom prst="ellipse">
          <a:avLst/>
        </a:prstGeom>
        <a:gradFill rotWithShape="0">
          <a:gsLst>
            <a:gs pos="0">
              <a:schemeClr val="accent4">
                <a:alpha val="50000"/>
                <a:hueOff val="0"/>
                <a:satOff val="0"/>
                <a:lumOff val="0"/>
                <a:alphaOff val="0"/>
                <a:tint val="94000"/>
                <a:satMod val="103000"/>
                <a:lumMod val="102000"/>
              </a:schemeClr>
            </a:gs>
            <a:gs pos="50000">
              <a:schemeClr val="accent4">
                <a:alpha val="50000"/>
                <a:hueOff val="0"/>
                <a:satOff val="0"/>
                <a:lumOff val="0"/>
                <a:alphaOff val="0"/>
                <a:shade val="100000"/>
                <a:satMod val="110000"/>
                <a:lumMod val="100000"/>
              </a:schemeClr>
            </a:gs>
            <a:gs pos="100000">
              <a:schemeClr val="accent4">
                <a:alpha val="50000"/>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EEFDAB03-768A-44BF-9453-F7287C689408}">
      <dsp:nvSpPr>
        <dsp:cNvPr id="0" name=""/>
        <dsp:cNvSpPr/>
      </dsp:nvSpPr>
      <dsp:spPr>
        <a:xfrm>
          <a:off x="7072614" y="3496322"/>
          <a:ext cx="2352294" cy="16547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it-IT" sz="3100" kern="1200"/>
            <a:t>edilizia</a:t>
          </a:r>
        </a:p>
      </dsp:txBody>
      <dsp:txXfrm>
        <a:off x="7072614" y="3496322"/>
        <a:ext cx="2352294" cy="1654797"/>
      </dsp:txXfrm>
    </dsp:sp>
    <dsp:sp modelId="{FA259B83-AE95-4A50-BCE8-0754AA530356}">
      <dsp:nvSpPr>
        <dsp:cNvPr id="0" name=""/>
        <dsp:cNvSpPr/>
      </dsp:nvSpPr>
      <dsp:spPr>
        <a:xfrm>
          <a:off x="4295037" y="2971552"/>
          <a:ext cx="1985756" cy="1985756"/>
        </a:xfrm>
        <a:prstGeom prst="ellipse">
          <a:avLst/>
        </a:prstGeom>
        <a:gradFill rotWithShape="0">
          <a:gsLst>
            <a:gs pos="0">
              <a:schemeClr val="accent5">
                <a:alpha val="50000"/>
                <a:hueOff val="0"/>
                <a:satOff val="0"/>
                <a:lumOff val="0"/>
                <a:alphaOff val="0"/>
                <a:tint val="94000"/>
                <a:satMod val="103000"/>
                <a:lumMod val="102000"/>
              </a:schemeClr>
            </a:gs>
            <a:gs pos="50000">
              <a:schemeClr val="accent5">
                <a:alpha val="50000"/>
                <a:hueOff val="0"/>
                <a:satOff val="0"/>
                <a:lumOff val="0"/>
                <a:alphaOff val="0"/>
                <a:shade val="100000"/>
                <a:satMod val="110000"/>
                <a:lumMod val="100000"/>
              </a:schemeClr>
            </a:gs>
            <a:gs pos="100000">
              <a:schemeClr val="accent5">
                <a:alpha val="50000"/>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C91FA247-1389-4444-B9FF-BDF5087C20E3}">
      <dsp:nvSpPr>
        <dsp:cNvPr id="0" name=""/>
        <dsp:cNvSpPr/>
      </dsp:nvSpPr>
      <dsp:spPr>
        <a:xfrm>
          <a:off x="4046818" y="5086731"/>
          <a:ext cx="2482195" cy="13521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it-IT" sz="3100" kern="1200"/>
            <a:t>servizi alla persona</a:t>
          </a:r>
        </a:p>
      </dsp:txBody>
      <dsp:txXfrm>
        <a:off x="4046818" y="5086731"/>
        <a:ext cx="2482195" cy="1352169"/>
      </dsp:txXfrm>
    </dsp:sp>
    <dsp:sp modelId="{DBA88E53-2A31-4443-AB26-8877E3CE19D4}">
      <dsp:nvSpPr>
        <dsp:cNvPr id="0" name=""/>
        <dsp:cNvSpPr/>
      </dsp:nvSpPr>
      <dsp:spPr>
        <a:xfrm>
          <a:off x="3650494" y="2598740"/>
          <a:ext cx="1985756" cy="1985756"/>
        </a:xfrm>
        <a:prstGeom prst="ellipse">
          <a:avLst/>
        </a:prstGeom>
        <a:gradFill rotWithShape="0">
          <a:gsLst>
            <a:gs pos="0">
              <a:schemeClr val="accent6">
                <a:alpha val="50000"/>
                <a:hueOff val="0"/>
                <a:satOff val="0"/>
                <a:lumOff val="0"/>
                <a:alphaOff val="0"/>
                <a:tint val="94000"/>
                <a:satMod val="103000"/>
                <a:lumMod val="102000"/>
              </a:schemeClr>
            </a:gs>
            <a:gs pos="50000">
              <a:schemeClr val="accent6">
                <a:alpha val="50000"/>
                <a:hueOff val="0"/>
                <a:satOff val="0"/>
                <a:lumOff val="0"/>
                <a:alphaOff val="0"/>
                <a:shade val="100000"/>
                <a:satMod val="110000"/>
                <a:lumMod val="100000"/>
              </a:schemeClr>
            </a:gs>
            <a:gs pos="100000">
              <a:schemeClr val="accent6">
                <a:alpha val="50000"/>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12005B81-9872-4EA1-9C3F-1D87D74520AD}">
      <dsp:nvSpPr>
        <dsp:cNvPr id="0" name=""/>
        <dsp:cNvSpPr/>
      </dsp:nvSpPr>
      <dsp:spPr>
        <a:xfrm>
          <a:off x="1150922" y="3496322"/>
          <a:ext cx="2352294" cy="16547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it-IT" sz="3100" kern="1200"/>
            <a:t>settore manifatturiero più in generale</a:t>
          </a:r>
        </a:p>
      </dsp:txBody>
      <dsp:txXfrm>
        <a:off x="1150922" y="3496322"/>
        <a:ext cx="2352294" cy="1654797"/>
      </dsp:txXfrm>
    </dsp:sp>
    <dsp:sp modelId="{8FC0AB10-17C7-471C-8ACF-E35F238422B0}">
      <dsp:nvSpPr>
        <dsp:cNvPr id="0" name=""/>
        <dsp:cNvSpPr/>
      </dsp:nvSpPr>
      <dsp:spPr>
        <a:xfrm>
          <a:off x="3650494" y="1854403"/>
          <a:ext cx="1985756" cy="1985756"/>
        </a:xfrm>
        <a:prstGeom prst="ellipse">
          <a:avLst/>
        </a:prstGeom>
        <a:gradFill rotWithShape="0">
          <a:gsLst>
            <a:gs pos="0">
              <a:schemeClr val="accent2">
                <a:alpha val="50000"/>
                <a:hueOff val="0"/>
                <a:satOff val="0"/>
                <a:lumOff val="0"/>
                <a:alphaOff val="0"/>
                <a:tint val="94000"/>
                <a:satMod val="103000"/>
                <a:lumMod val="102000"/>
              </a:schemeClr>
            </a:gs>
            <a:gs pos="50000">
              <a:schemeClr val="accent2">
                <a:alpha val="50000"/>
                <a:hueOff val="0"/>
                <a:satOff val="0"/>
                <a:lumOff val="0"/>
                <a:alphaOff val="0"/>
                <a:shade val="100000"/>
                <a:satMod val="110000"/>
                <a:lumMod val="100000"/>
              </a:schemeClr>
            </a:gs>
            <a:gs pos="100000">
              <a:schemeClr val="accent2">
                <a:alpha val="50000"/>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B4403A51-E613-4FB8-A5DA-410144F5C5F5}">
      <dsp:nvSpPr>
        <dsp:cNvPr id="0" name=""/>
        <dsp:cNvSpPr/>
      </dsp:nvSpPr>
      <dsp:spPr>
        <a:xfrm>
          <a:off x="1150922" y="1287780"/>
          <a:ext cx="2352294" cy="16547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it-IT" sz="3100" kern="1200"/>
            <a:t>imprese di pulizie e turismo</a:t>
          </a:r>
        </a:p>
      </dsp:txBody>
      <dsp:txXfrm>
        <a:off x="1150922" y="1287780"/>
        <a:ext cx="2352294" cy="16547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F0D40-C221-41C9-9514-57F36B8711FB}">
      <dsp:nvSpPr>
        <dsp:cNvPr id="0" name=""/>
        <dsp:cNvSpPr/>
      </dsp:nvSpPr>
      <dsp:spPr>
        <a:xfrm>
          <a:off x="0" y="59187"/>
          <a:ext cx="10178321" cy="1102725"/>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a:t>riduzione o mantenimento in schiavitù o in servitù (art. 600 c.p.), </a:t>
          </a:r>
        </a:p>
      </dsp:txBody>
      <dsp:txXfrm>
        <a:off x="53831" y="113018"/>
        <a:ext cx="10070659" cy="995063"/>
      </dsp:txXfrm>
    </dsp:sp>
    <dsp:sp modelId="{857E8B4C-3B8C-4A79-8651-16AEB57194E5}">
      <dsp:nvSpPr>
        <dsp:cNvPr id="0" name=""/>
        <dsp:cNvSpPr/>
      </dsp:nvSpPr>
      <dsp:spPr>
        <a:xfrm>
          <a:off x="0" y="1245433"/>
          <a:ext cx="10178321" cy="1102725"/>
        </a:xfrm>
        <a:prstGeom prst="roundRect">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a:t>maltrattamenti contro familiari e conviventi (art. 572 c.p.) </a:t>
          </a:r>
        </a:p>
      </dsp:txBody>
      <dsp:txXfrm>
        <a:off x="53831" y="1299264"/>
        <a:ext cx="10070659" cy="995063"/>
      </dsp:txXfrm>
    </dsp:sp>
    <dsp:sp modelId="{A148C2DC-2DF1-470E-9C4C-6D5C3D1D6B47}">
      <dsp:nvSpPr>
        <dsp:cNvPr id="0" name=""/>
        <dsp:cNvSpPr/>
      </dsp:nvSpPr>
      <dsp:spPr>
        <a:xfrm>
          <a:off x="0" y="2431677"/>
          <a:ext cx="10178321" cy="1102725"/>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a:t>estorsione (art. 629 c.p.).</a:t>
          </a:r>
          <a:br>
            <a:rPr lang="it-IT" sz="2900" kern="1200"/>
          </a:br>
          <a:endParaRPr lang="it-IT" sz="2900" kern="1200"/>
        </a:p>
      </dsp:txBody>
      <dsp:txXfrm>
        <a:off x="53831" y="2485508"/>
        <a:ext cx="10070659" cy="9950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8T09:01:45.171"/>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338 436 0,'29'0'172,"83"0"-172,58 0 15,-142 0-15,141 0 16,-56 0-16,-28 0 16,84 0-16,1 0 15,55 0-15,-84 0 16,29 0-16,-57 0 15,-57 0-15,-28 0 16,57 0-16,0 0 16,-57 0-16,28 0 15,-27 0-15,-1 0 16,85 0-16,-85 0 16,0 0-16,0 0 15,1 0 1,-1 0-16,0 29 15,0-29 1,29 0 15,-29 0-31,28 0 16,1 0-16,-1 0 16,-28 0-16,29 0 15,56 0-15,-85 0 16,0 0-1,113 0-15,-28 0 0,-56 0 16,27 0-16,-27 0 16,84 0-16,-85 0 15,1 0 1,56 0-16,-85-29 0,28 29 16,-27 0-1,27 0-15,0 0 16,-27 0-1,-1 0-15,0 0 16,29 0-16,-1 0 16,0-28-16,1 28 15,-29 0-15,0 0 16,29 0-16,-1 0 16,1 0-16,56 0 15,-1 0-15,1 0 16,-28 0-1,56 0-15,-28 0 16,28 0-16,-56 0 16,-1 0-16,-27 0 15,-1 0-15,29 0 16,-29-28-16,1 28 16,-1 0-16,1-28 15,-29 28-15,0 0 16,0 0-16,29 0 15,28 0-15,-29-57 16,-28 29-16,29 28 16,-29 0-16,28 0 15,57 0-15,-56 0 16,27 0-16,29-28 16,28 28-16,-84 0 15,-1 0-15,114 0 16,-1-57-16,-113 57 15,1 0-15,-29 0 16,0 0-16,0 0 16,29 0-1,-29 0-15,29-28 16,-29 28-16,0 0 31,0 0-15,0 0-1,1 0-15,27 0 16,-28 0-16,29 0 16,27 0-1,86 0-15,-86 0 16,-27 0-16,84 0 16,28 113-16,-84-113 15,0 0-15,28 0 16,-57 0-16,-56 28 15,28-28-15,0 0 16,1 0 0,-1 0 15,0 29-15,0-29-16,85 0 15,-56 0 1,27 0-16,-27 0 15,-29 0-15,85 0 16,28 0-16,-85 0 16,29 0-16,0 0 15,28 0-15,28 0 16,-57 0-16,1 0 16,-28 0-16,27 0 15,29 0-15,0 0 16,-85 0-1,29 0-15,-29 0 16,28 0-16,1 0 16,-29 0-16,0 0 15,29 0-15,27 0 16,29 0-16,-56 0 16,27 0-16,1 0 15,-29 0-15,57 0 16,-56 0-16,-1 0 15,29 0-15,-29 0 16,1 28-16,-1-28 16,57 0-16,-85 0 15,29 0-15,56 0 16,0 0 0,-1 0-16,1 0 15,-56 0-15,56 0 16,0 0-16,-57 0 15,57 0-15,28 28 16,-56 0-16,28-28 16,-1 0-16,-27 0 15,28 0-15,28 0 16,-56 0 0,-1 0-16,-55 0 15,27 0-15,-28 0 16,29 0-16,-1 0 15,1 0 1,27 0-16,57 0 16,-84 0-16,-29 0 15,57 0-15,-57 0 16,28 0-16,1 0 16,-29 0-1,29 0-15,-29 0 47,0 0-31,0 0-16,29 0 15,-29 0-15,85 28 16,-85-28-16,28 0 16,-27 0-16,27 0 15,-28 0 1,1 0-16,-1 0 15,0 0-15,28 0 16,-27 0-16,-1 0 31,28 0 1,-27 0-32,55 0 15,-56 0-15,85 0 16,-169 0 312,-1 0-312,1 29-16,28-29 15,-85 0-15,28 56 16,-28-56-16,29 0 15,-1 57-15,29-57 16,-86 0-16,58 28 16,-1-28-16,0 28 15,29-28-15,28 0 16,-29 28-16,1-28 16,-1 28-16,1-28 15,-29 0-15,29 0 16,-1 0-16,1 0 15,0 29-15,27-29 16,-27 0-16,-1 28 16,1-28-1,28 0-15,-29 0 16,29 0-16,0 0 16,0 0-1,-1 0-15,-27 0 16,-29 0-16,29 0 15,-85 0-15,84 0 16,-56 0-16,-28 0 16,113 0-16,-141 0 15,112 0-15,1 0 16,-85 0-16,56 0 16,29 0-16,-114 0 15,142 0-15,-28 0 16,-1 0-1,29 0-15,0 0 16,0 0-16,-29 0 94,29 0-79,-29 0 1,-112 0-16,84 0 16,-84 0-16,56 0 15,-56-28-15,56 28 16,-56-57-16,28 57 16,56 0-16,0 0 15,-28-28 1,85 28-16,-28 0 15,-1-28-15,-56 28 16,0-57-16,85 57 16,-56-28-16,-1 28 15,-28 0-15,113-28 16,-56 0-16,-1 28 16,1 0-16,-1 0 15,29 0-15,-28 0 16,27 0-16,1 0 15,0-29 1,0 29-16,-1 0 16,-27 0-16,-29 0 15,29 0-15,-29 0 16,57 0-16,0 0 16,-29 0-16,29 0 15,-28 0-15,-1 0 16,-27 0-16,-29 0 15,56 0-15,1 0 16,-1 0 0,29 0-1,-28 0-15,27 0 0,-55 0 16,27 0 0,29 0-16,0 0 15,0 0-15,-1 0 16,1 0-16,0 0 15,0 0 1,-29 0-16,29 0 16,0 0-16,-85 0 15,0 0 1,0 0-16,29 0 16,-29 0-16,-28 0 15,-1 0 1,86 0-16,0 0 15,-29 0-15,57 0 16,-57 0-16,57 0 16,0 0-16,-29 0 15,-56 0-15,29 0 16,-1 0 0,-84 0-16,112 0 0,-28 0 15,1 0 1,-1 0-16,-84 0 15,56 0-15,56 0 16,-55 0-16,55 29 16,-56 55-16,29-84 15,-1 0-15,28 0 16,-112 0-16,84 0 16,-56 0-16,113 0 15,-141 0-15,28 0 16,56 0-16,-84 0 15,28 0-15,-29 0 16,86 0-16,-29 0 16,-28 0-16,-29 0 15,1 0-15,56 0 16,57 0 0,-57 0-16,28 0 0,-28 0 15,28 0-15,29 0 16,-85 0-1,84 0-15,1 0 0,-29 0 16,29 0-16,-1 0 16,29 0-16,0 0 15,0 0 1,0 0 0,-29 0-16,1 0 15,27 0-15,1 0 31,0 0-15,-28 0-16,27 0 16,-27 0-1,-1 0 1,29 0-16,0 0 0,-28 0 16,27 0-1,-27 0 16,28 0-15,-1 0-16,1-28 16,-113 0-16,113 28 15,0 0-15,-1-28 16,1 28 31,-28 0 47,28 0-94,-57 0 15,-28-29-15,28 1 16,1 28-16,-1 0 15,29 0-15,27 0 16,-27-28-16,28 28 203,-85 0-187,85 0-16,-29 0 47,29 0-47,-29 0 156,29 0-140,0 28-1,84-28 391,57 28-390,-28-28 0,28 0-16,0 29 0,-57-29 15,-28 0 63,29 0-62,28 0 0,-57 0-1,-56 0 126,-1 0-141,-27 0 16,28 0-16,-142 0 15,57 0-15,-56 0 16,113 0-16,-57 0 15,56 0-15,1 0 16,-57 0-16,57 0 16,-1 0-16,29 0 15,0 0 1,56 0 171,28 0-171,-27-29-16,-1-27 16,0 28-16,0 28 15,0 0-15,29-57 16,-1 29-16,-27 28 16,-1 0-1,28-28 1,-28 28 15,1-28-15,27 28-1,-28 0 1,1 0 93,55-29-77,-27 29-17,-29 0-15,28 0 16,57 0-16,-56 0 15,112 0-15,-56-28 16,-85 28 0,29 0-16,-29 0 15,28-28-15,1 28 16,-29 0-16,28 0 31,-27-28-31,-1 28 16,0 0-16,0 0 15,29 0 32,-29 0-47,0 0 16,0 0-16,1 0 16,-1 0-16,0 0 15,28 0-15,29-57 31,-57 57-31,29 0 32,-29 0-32,28 0 15,1-28-15,-1 28 16,1 0-16,-1 0 16,29 0-1,-29 0-15,-27 0 16,27 0-1,-28 0-15,0 0 16,1 0-16,-1 0 16,0 0-1,0 0 1,1 0-16,-1 0 16,56 0-16,-55 0 15,-1 0 1,28 0-16,-27 0 15,27 0-15,0 0 16,-27 0-16,-1 0 16,0 0-16,29 0 15,-29 0 1,0 0-16,0 0 16,0 0-1,1 0-15,-1 0 16,28 0-16,1 0 15,-1 0-15,-28 0 16,1 0-16,27 0 16,-28 0-16,1 0 31,-29 28 94,0 1-109,-85-29-16,57 0 15,-1 0 1,1 28-1,-56-28 1,55 0-16,-27 0 16,-1 28-16,1-28 15,-57 28-15,57-28 16,27 0-16,-27 0 16,28 0-1,0 28-15,-1-28 16,-55 29-16,55-29 15,1 0-15,0 0 16,-28 0 0,112 0 202,0 0-218,57 0 16,57 0-16,-29 0 16,-28 0-16,56 0 15,-56 0-15,-28 0 16,-1 0-16,29 0 16,0 0-16,0 0 15,-28 0-15,-29 0 16,57 0-16,-85 0 15,0 0-15,29 0 16,-29 0-16,28 0 31,-27 0-31,-1 0 16,28 0-16,85 0 16,-56 0-16,0 0 15,-1 0-15,58 0 16,-58 0-16,1 0 15,56 0-15,-28 0 16,0 0-16,-85 0 16,113 0-16,-113 0 15,1 0 1,-1 0 46,28 0-46,-28 0-16,57 0 16,-28 0-1,-29 0-15,85 0 16,-85 0-16,28 0 16,57 0-1,-56 0-15,112 0 16,-56-29-16,-28 29 15,27 0-15,1-28 16,-56 28 0,27-28-16,-55 28 0,-1 0 15,0 0 1,0 0-16,1 0 16,-1 0-1,28 0 1,-28 0-16,1 0 15,27 0-15,57 0 16,-28 0-16,56 0 16,-85 0-16,57 0 15,28 0-15,-56 0 16,0 0-16,-1 0 16,-56 0-16,1 0 15,27 0-15,-28 0 16,1 0-1,-1 0-15,0 0 16,0 0-16,0 0 16,29 0-16,-1 0 15,29 0-15,0 0 16,-29 0-16,113 0 16,-112 0-16,-1 0 15,57 0-15,-56 0 16,-29 0-16,57 0 15,-29 0-15,29 0 16,-29 0-16,-28 0 16,57 0-16,-29 0 15,1 0-15,28 0 16,-1 0-16,-56 0 16,29 0-16,56 0 15,-57 0 1,1 0-16,84 0 15,-85 0-15,1 28 16,-1-28 0,1 0-16,-29 0 15,0 0-15,28 28 16,1-28-16,-29 0 16,0 0-1,29 0-15,-29 0 16,28 0-16,-27 0 15,-1 0-15,85 0 16,56 0 0,-112 0-1,-1 0-15,-28 0 16,29 0-16,84 0 16,-57 0-16,1 0 15,-28 0-15,84 0 16,28 0-16,-56 0 15,-57 0-15,85 0 16,-28 0-16,57 0 16,-114 0-16,29 0 15,-29 0-15,-28 0 32,1 0-32,27 0 15,1 0 1,-1 0-16,0 0 15,-27 0-15,-1 0 16,0 0 31,29 0-47,84 0 16,28 0-16,-84 0 15,56 29-15,-28-29 16,28 28-16,-85-28 15,1 0-15,-29 0 16,0 0 109,0 0-109,85 0-16,-56 28 15,27-28-15,-27 0 16,-29 0-16,0 0 16,0 0-16,1 0 46,-1 0-30,0 0 0,29 0-16,-29 0 15,28 0-15,-28 0 16,1 0 0,55 0-16,-55 0 46,27 0-30,-28 0-16,0 0 16,29 0-16,-1 0 15,-27 28 1,-1-28 31,28 0-32,1 0-15,-29 0 16,0 0-16,0 29 172,-28-1-94,-28 28-62,0-56-16,-85 113 15,57-85-15,-1-28 16,-84 57-16,85-57 16,27 0-16,1 0 15,-57 0-15,57 0 16,0 0-16,0 28 15,-29-28-15,1 0 32,28 0-32,-1 0 15,1 0-15,0 0 16,0 0 0,0 0-1,-29 0 1,29 0-16,-57 0 15,57 0-15,0 0 16,0 0-16,-1 0 16,-27 0-16,-1 0 15,29 0-15,-28 0 16,28 0 0,-57 0-16,0 0 15,29 0-15,-29 0 16,57 0-16,-57 0 15,29 0-15,28 0 16,-57 0-16,28 0 16,29 0-16,0 0 15,0 0 1,0 0 15,-1 0 0,1 0 1,0 0-32,-57 0 15,57 0 1,-57 0 0,57 0-16,0 0 15,0 0-15,-1 0 0,1 0 16,-28 0-16,-1 0 15,29 0 1,0 0-16,0 0 16,-1 0-16,-27 0 156,28 0-156,0 0 16,-29 0-16,1 0 15,27 0-15,1 0 16,0 0-16,0 0 15,-29 0-15,29 0 16,-57 0-16,29 0 16,-29 0-16,57 0 15,-28 0-15,27 0 16,-27 0 0,28 0-16,-29 0 15,29 0-15,0 0 16,0 0-16,-57 0 15,57 0-15,0 0 16,-1 0 0,-27 0 46,-1 0-46,29 0-16,0 0 15,0 0 1,0 0 15,-1 0-15,1 0-16,0 0 16,0 0-1,-29 0 48,29 0-48,0 0-15,-113 0 16,84 0-16,1 0 16,-29 0-16,-56 0 15,85-28-15,27 28 16,1 0-1,0 0-15,0 0 63,-1 0-47,1 0-16,0-28 31,0 28-31,0 0 15,-1 0-15,-55 0 16,55 0-16,-27-57 16,28 57-1,0 0-15,-1 0 16,-27-28-16,28 28 16,-29 0-1,57-28-15,-28 28 16,0 0-1,-29 0 17,29 0-32,0 0 15,0 0-15,-29 0 16,29 0-16,0 0 16,-29 0-16,1 0 15,-1 0-15,29 0 16,0 0-16,0-29 15,0 29 1,-1 0 15,1 0 63,0 0-78,0 0-1,-29 0 1,1 0-16,28 0 16,-57 0-16,57 0 15,-1 0-15,-27 0 16,0 0-16,27 0 15,1 0 64,0 0-79,0 0 15,-1 0 16,1 0 16,0 0-47,-28 0 32,-1 0-32,29 0 15,-29 0-15,1 0 16,28 0-1,0 57 1,-1-57-16,1 0 16,0 0-16,-29 28 15,29-28-15,-28 28 47,28-28-47,-29 0 16,29 0-16,-29 0 15,1 0-15,28 0 16,0 0-16,-29 0 16,29 0-16,0 0 15,-1 0 1,-55 29-16,27-29 16,1 0-1,-1 0 1,1 0-16,-29 28 0,57-28 15,-28 0-15,27 0 16,1 0 15,0 0 1,0 0-1,-29 0-31,1 28 15,28-28 1,-1 0 0,-27 28-16,28-28 15,0 0 1,-85 0-16,56 28 16,-27-28-1,-29 0-15,56 57 16,-27-57-16,55 0 15,-27 28-15,28-28 16,-57 0 0,29 0-1,27 0-15,1 0 16,-28 0-16,27 0 16,1 0-16,-28 0 15,28 0-15,-1 0 16,1 0-1,-28 0 1,-29 0-16,29 0 16,27 0-16,-27 0 15,28 0-15,-29 0 16,29 0-16,0 0 16,0 0-16,-1 0 15,-27 0 1,-29 0-1,29 0-15,-29 0 16,57 0-16,0 0 16,-1 0-16,-27 0 15,0 0-15,-1 0 16,-28 0-16,1-28 16,-1 28-1,29-28-15,-1 28 16,1 0-16,28-29 0,-1 29 15,-55 0 1,-1 0 0,57 0-16,-29-28 15,-56 28-15,57 0 16,0-28-16,-57 28 16,28-28-16,57 28 15,-57-28-15,57-29 16,0 57-1,-1 0-15,1 0 16,0 0-16,0 0 16,0 0 15,-29-28-31,29 28 16,-29 0-1,29 0-15,0 0 16,-28 0-16,27 0 15,-27 0-15,-57 0 16,85 0-16,-113 0 16,112 0-16,-55 0 15,-1 0-15,29 0 16,-1 0-16,-56 0 16,57 0-16,-1 0 15,1 0-15,0 0 16,-1 0-16,1 0 15,-114 0-15,86 0 16,27 0-16,-27 0 16,-58 0-16,114 0 15,-85 0-15,29 0 16,27 0-16,29 0 16,0 0-16,-29 0 15,-56 0-15,85 0 16,-28 0-1,28 0 64,-29 0-64,29 28-15,0-28 16,-1 0-1,1 0-15,-28 0 16,28 0-16,-29 0 31,29 0-31,0 0 63,-1 0-63,1 0 15,-85 28-15,85-28 16,0 29 156,-57-1-172,-28 28 16,0 29-16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8T09:02:04.891"/>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170 116 0,'28'0'218,"0"0"-202,57-28 0,-29 28-16,29 0 0,0 0 15,28 0 1,-29 0-16,-27 0 16,27 0-16,86 0 15,-86 0-15,-55 0 16,83 0-16,-55 0 15,-1 0-15,29 0 16,-29 0-16,-27 0 16,-1 0-16,0 0 15,0 0-15,29 0 16,-29 0-16,28 0 16,1 0-16,-1 0 15,29 0-15,0 0 16,28 0-16,-57 0 15,113 0-15,1 0 16,-57 0-16,-29 0 16,86 0-16,-58 0 15,1 0-15,-28 0 16,28 0-16,-57 0 16,-27 0-16,55 0 15,-56 0-15,29 0 16,-29 0-16,29 0 15,55 0-15,-55 0 16,112 0-16,-84 0 16,28 0-16,28 0 15,-56 0-15,-1 0 16,-27 0-16,-29 0 16,0 0-16,0 0 15,1 0-15,-1 0 16,28 0-16,29 0 15,84 0-15,-84 0 16,84 0-16,-28 0 16,29 0-16,-57 0 15,-1 0-15,-27 0 16,-57 0 0,1 0-16,-1 0 15,28 0-15,-28 0 16,1 0-16,-1 0 15,0 0-15,0 0 16,1 0 0,-1 0-16,0 0 31,57-29-31,-57 29 0,28 0 31,57-28-15,-56 28-16,-29 0 15,0 0-15,0 0 16,1 0-16,-1 0 16,0 0 15,28 0-15,1-28-16,84 28 15,-85 0 1,1 0-16,-29 0 15,0 0 79,1 0-47,-1 0 47,-56 0 468,-1 0-546,1 0 0,0 0-16,0 0 15,-1 0-15,1 0 16,-28 0-1,28 0-15,-1 0 47,1 0-31,0 0 0,-29 0-1,29 0-15,0 0 16,0 0-16,0 0 15,-1 0 1,1 0 0,-28 0-16,-1 0 15,-27 0-15,55 0 16,-55 0-16,27 0 16,1 0-1,-1 0-15,-27 0 16,27 0-1,1 0-15,-1 0 16,1 0-16,-1 0 16,-27 56-16,27-56 15,-140 29-15,169-29 16,-85 0-16,0 0 16,56 28-16,-27-28 15,-57 0-15,56 0 16,28 0-16,-27 0 15,27 0-15,-27 0 16,-29 0-16,0 0 16,56 0-16,1 0 15,-29 0-15,-56 0 16,57 0-16,27 0 16,-28 0-16,-27 0 15,-30 0-15,86 0 16,-29 0-16,29 0 15,-1 0-15,1 0 16,28 0-16,-29 0 16,29 0-1,-113 0-15,85 0 16,-57 0-16,28-28 16,57 28-16,-29 0 15,-27 0 1,-1 0-16,29 0 0,-1-29 15,29 29 1,-29 0-16,1 0 16,0 0-1,-86 0-15,86 0 16,0 0 0,-1 0-16,1-28 15,27 28-15,1 0 16,0 0-16,0 0 15,-29 0 1,29 0 0,0 0-16,0 0 0,-29 0 15,1 0 1,-1 0 0,-27 0-16,27 0 15,-56 0-15,85 0 16,-28 0-16,-1 0 15,1 0-15,-29 0 16,29 0-16,-85 0 16,84 0-16,-28 0 15,29 0-15,0 0 16,27 0-16,1 0 31,-28 0 172,27 0-203,-55 0 16,56 0-16,-29 0 16,1 28-1,27-28-15,29 29 391,29-29-391,-29 56 15,113-56-15,-29 28 16,1-28-16,84 29 16,-56-1-16,-28 0 15,-1 28-15,58-27 16,-30-1-16,86 0 16,-142-28-16,29 28 15,0-28-15,-29 0 16,57 0-16,-85 0 15,1 0 1,-1 0-16,0 0 16,0 0-1,0 0 1,1 0 0,-1 0-1,0 0-15,29 0 16,-1 0-16,0 0 15,-27 0-15,-1 0 16,0 0-16,57 0 16,-29 0-16,57 0 15,28 0-15,-56 0 16,0 0-16,27 0 16,1 0-16,28 0 15,-28 0 1,28 0-16,-28 0 15,-56 0-15,-1 0 16,1 0-16,-1 0 16,57 0-16,-28 0 15,-29 29-15,1-29 16,-1 0-16,0 0 16,-27 0-1,-1 0 1,0 0-1,57 0 1,-29 0 0,-28 0-16,1 0 15,27 0-15,29 0 16,-57 0-16,57 0 16,-1 0-16,29 0 15,0 0-15,-56 0 16,55 0-16,30 0 15,-30 28-15,-27-28 16,28 0-16,-85 0 16,29 0-16,-1 0 15,-28 0-15,1 0 63,55 0-63,1 0 15,-57 0-15,57 0 16,-29 0-16,1 0 16,56 0-16,56 0 15,-113 0-15,85 0 16,-28 0-16,28-57 16,-84 57-16,-1 0 15,1 0-15,-1-28 16,-28 28-16,1 0 109,-1 0-93,28-28-16,1 28 15,27 0-15,-55 0 16,-1-28 0,-28-1 124,-28 29-124,-1 0-16,1 0 16,0 0-16,-85 0 15,57 0-15,-1 0 16,1 0-16,-29 0 15,29 0-15,27 0 16,1 0-16,0 0 16,0 0 31,0 0-47,-1 0 15,1 0-15,0 0 16,0 0-16,-1 0 31,-27 0-15,28 0-16,0 0 15,-1 0-15,1 0 32,0 0-32,0 0 15,-29 0-15,1 0 16,-29 0-16,57 0 15,-57 0 1,57 0-16,0 0 31,0 0-15,-29 29-16,29-29 16,-57 0-1,1 0 1,27 0-16,-28 0 15,29 0-15,0 0 16,27 0-16,-27 0 16,28 0-16,-29 0 15,29 0-15,0 0 16,0 0-16,-29 0 16,29 0-1,0 0 1,-1 0-16,1 0 15,-28 0-15,-1 0 16,1 0-16,28 0 16,-29 0-1,1 0 1,28 0-16,-29 0 16,29 0-16,0 0 15,-57 0-15,-56 0 16,56 0-16,-56 0 15,85 0-15,-57 0 16,56 0-16,1 0 16,-29 0-16,1 0 15,27 0-15,1-29 16,-1 29-16,-56-28 16,85 28-16,0 0 15,-29 0-15,-27 0 16,-29-28-16,85 28 15,-1 0-15,1 0 16,-56 0-16,55 0 16,-27 0-16,28 0 15,-29 0-15,1 0 16,-57 0-16,28 0 16,1 0-16,-86-56 15,114 56-15,-114 0 16,86 0-16,-1 0 15,-56 0-15,56-57 16,29 57-16,-1 0 16,1 0-16,0 0 15,27 0-15,1 0 16,0 0 0,0 0 109,-29 0-125,29 0 15,0 0-15,0 0 16,-1 0-16,-27 0 15,-1 0-15,1 0 16,0 0-16,27 0 16,1 0-16,-57 0 15,57 0-15,0 0 16,0 0-16,0 0 62,-1 0-15,-27 0-47,28 0 16,-57 28 0,57-28-1,-29 0-15,29 0 31,-28 0 344,27 0-375,29 29 250,0 27-234,0-28 47,0 0-63,0 29 46,0-29-46,-28 0 329,0 1-329,0-29 15,0 0 1,28-29 359,0 1-360,-29-28-15,29 27 16,0-27-16,0 28 16,0-29-1,-28 29 1,28-28 15,0 27-15,0 1 171,0 56 63,0 1-187,0-1-48,0 0 204,28-28-203,57 28-16,28-28 15,0 0-15,-57 29 16,1-29-16,-29 0 16,0 0-16,0 56 15,-28-28-15,29-28 94,27 28-78,29-28-1,-29 0-15,1 0 16,-29 0-16,28 0 16,-28 0-16,1 0 62,-1 0-62,0 0 16,0 0-16,1 0 15,27 0-15,0 29 16,-27-29-16,-1 0 16,28 0-1,1 0 1,-1 0-16,-28 0 15,29 0-15,-29 0 16,57 0 31,-57 0-31,28 0-16,1 0 15,-1 0-15,1 0 16,-1 0-16,1 0 15,-29 0 1,0 0-16</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8T09:02:11.044"/>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1863 395 0,'-28'0'156,"-29"0"-156,29-28 16,-85 28-16,-56 0 15,0 0-15,27 0 16,-27 0-16,0 0 16,28-28-16,84 28 15,1 0-15,56-28 16,28 28 187,57 0-187,-29 0-16,57 0 15,-85 0-15,113 0 16,-28 0-16,0 0 16,-56 0-16,27 0 15,-27-29-15,-29 29 16,0 0-16,0 0 78,1 0-62,-1 0-16,0-28 15,0 28 1,0 0-1,1 0 1,27 0 0,1 0-16,-1 0 15,0 0-15,1 0 16,-29 0 0,0 0-16,1 0 15,-1 0-15,0 0 16,28 0-16,57 0 15,-56 0-15,-29 0 16,0 0-16,29 0 16,-29 0-16,28 0 265,114 0-265,-29-28 16,-85 28-16,1 0 16,-29 0-16,0 0 31,0 0-31,29-28 62,-29 28-46,28 0-16,1 0 16,28 0-16,-29 0 15,57 0-15,-85 0 16,29 0-16,-29 0 15,0-29-15,0 29 47,0 0 0,1 0-47,27 0 16,-28 0-16,29 0 15,-29 0-15,0 0 16,0 0 0,29-56-1,-29 56-15,0 0 16,1 0-16,-1 0 16,0 0-16,57-56 15,-57 27-15,28 29 31,1 0-31,-1 0 16,-28 0-16,1 0 16,-1 0-1,0 0 1,0 0 0,1-28-16,-58 28 140,-27 0-140,-1 57 16,-84-29-16,113 0 15,-85 0 1,85 0-16,-85 1 16,57-1-16,-29 57 15,0-85-15,57 0 16,-28 28-16,27-28 16,-55 28-16,56-28 15,-1 0-15,-27 28 16,-85 0-16,56-28 15,-84 57-15,112-57 16,-56 0-16,29 28 16,-1-28-16,29 0 15,-1 0-15,1 28 16,28-28 0,-29 0-16,1 0 15,27 0-15,-112 0 16,85 0-16,-85 57 15,84-57-15,1 0 16,-57 0-16,85 0 16,-29 0-16,1 0 15,-1 0-15,29 0 16,-28 0 0,28 0-16,-29 0 15,1 0-15,-1 0 16,-27 0-16,27 0 15,1 0-15,-29 0 16,57 0-16,0 0 16,-29 0-1,29 0-15,-29 0 16,29 0-16,-56 0 16,55 0-1,1 0 1,0 0-1,-29 0-15,29 0 16,-28 0 0,-1 0-16,29 0 15,0 0-15,0 0 32,-85 56 124,85-28-141,-29 1-15,29-29 16,0 28-16,-1-28 16,1 0 15,0 0 125,0 0-156,-29 28 16,29-28-16,56 0 219,1 0-219,27 0 15,-28 0 1,57-28-16,-57 28 0,85 0 15,-85 0-15,29 0 16,56 0-16,-29-28 16,-27 28-1,27 0-15,57 0 16,-112 0-16,27 0 16,1 0-16,84 0 15,-57 0-15,-27 0 16,-1 0-16,1 0 15,-29 0-15,0 0 16,0 0 0,1 0-1,-1 0-15,0 0 16,28 0 0,-27 0-16,-1 0 15,28 0-15,1 0 16,-29 0-16,0 0 15,29 0 1,-29 0 0,0 0-16,29 0 15,-29 0-15,28 0 16,29 0-16,-29 0 16,-27 0-16,-1 0 15,0 0 48,0 0-63,29 0 15,-1 0-15,1 0 16,-1 0-16,57 0 16,-85 0-16,29 0 15,-1 0-15,0 0 16,-27 0-1,-1 0-15,28 0 16,-27 0-16,83 0 16,-55 0-16,-1 0 15,-27 0 1,55 0-16,-56 0 16,29 0-16,-29 0 15,57 0 1,-57 0-16,57 0 15,-57 0-15,57 0 16,-57 0-16,85 0 16,-29 0-1,-27 0-15,27 0 16,-27 0 0,-1 0-16,-27 0 15,-1 0-15,0 0 16,28 0-1,1 0 1,-29 0 0,0 0-16,1 0 15,27 0-15,-28 0 16,0 0-16,29 0 16,28 0-16,-57 0 15,85-57 1,-85 29-16,0 28 15,0 0 1,1 0-16,-1 0 16,0 0-16,28 0 15,-27 0 1,27 0 0,-28 0-16,1 0 15,-1 0 16,0 0-31,0 0 16,29 0 0,-29 0-16,0 0 15,0 0-15,1 0 110,-1 0-110,0 0 15,28 0-15,1 0 16,-1 0-16,1 0 16,-1 0-1,-28 0-15,29-28 31,-29 28-31,0 0 16,1 0 0,-1 0-16,56-28 15,-55-1 1,-1 1-16,28 28 16,-27 0-16,27 0 15,0 0-15,1 0 16,-1 0-16,1 0 15,27-28-15,-55 28 16,-1 0-16,28-28 297,-27-1-297,27 1 16,-28 0-16,0 0 15,1-29 1,-1 29-16,0-28 15,0 27-15,1-27 16,-1 56-16,0-28 16,0 0-16,-28-1 15</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8T09:03:05.687"/>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0 0,'28'0'203,"1"0"-109,-1 0-32,0 0-62,0 29 16,0-29-16,1 0 16,-1 28-16,0-28 31,0 0 16,1 28-32,-1 0 1,0-28 0,28 0-1,1 29-15,-29-29 63,0 0-48,1 0-15,-1 0 16,0 0 0,0 0-1,0 0-15,1 0 16,-1 0 15,0 0-31,0 0 47,57 0-31,-57 0-16,0 0 15,1 0 48,-1 0-48,0 0 95,0 0-110,1 0 31,-1 0-31,0 0 31,0 0-31,0 0 63,1 0-63,-1 0 47,-56 28 218,-1-28-265,1 0 31,0 0 1,-28 0-1,27 0-31,1 0 16,-28 0-16,-1 0 15,1 0 1,28 0-16,-29 0 15,29 0-15,0 0 16,-29 0-16,29 0 31,-28 0-15,27 0-16,1 0 31,-28 0-31,-29 0 16,57 0-1,-29 0-15,1 0 16,-1 28-16,29-28 16,0 0-16,0 0 31,0 0-15</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8T09:03:07.626"/>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0 141 0,'28'0'47,"57"-29"-31,-57 29-16,0 0 15,0 0-15,1 0 16,-1 0 0,0 0-16,29 0 15,-29 0-15,56 0 16,-55 0-16,-1 0 15,0 0 48,0 0-47,1 0-1,-1 0 16,0 0-15,0 0 0,0 0-16,1 0 15,27-56 1,-28 28-16,57 28 16,-57 0-16,29 0 15,-29 0-15,28 0 16,-27 0-16,55 0 15,1 0-15,28 0 16,-85 0-16,28 0 16,-27 0-16,27 0 15,-28 0-15,1-28 16,-1 28 0,0 0 109</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8T09:07:59.430"/>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0 186 0,'52'0'250,"28"0"-235,-54 0 1,27 0-16,27 0 15,-1 0-15,-26 0 16,26 0-16,-52 0 16,-1 79-16,27-26 15,-26-27-15,-1-26 16,0 0 0,1 0-1,-1 0 1,1 0 93,26 0-93,-27 0-16,54 0 15,-27 0-15,-27 0 16,0 0-16,27 0 16,-26 0-16,26 0 15,-27 27-15,1-27 16,-1 0 0,1 0-16,25 0 15,-25 0 1,-1 0-16,1 0 0,26 0 31,-27 0 16,1 0-31,-1 0-16,1 0 15,-1 0-15,1 0 16,-1 0-1,53 0-15,1 0 16,-27 0-16,0 0 16,-27 0-16,0 0 15,1 0-15,-1 0 16,1 0 46,-1 0-46,1 0 47,26 0-48,-27 0-15,1 0 16,-1 0-16,27 0 15,-27 0-15,1 0 16,-1 0 0,1 0-1,26 0 1,26 0-16,-26 0 16,-27 0-16,54 0 15,-27 0-15,0 0 16,-27 0-16,80-80 15,-80 80-15,27-26 16,-26 26-16,-1 0 31,1 0 47,26-53-62,0 53 0,-1 0-16,-25 0 15,26 0-15,0-26 16,-27 26-16,27 0 16,0 0-16,26-27 15,1 27-15,-27 0 16,-27 0-16,27 0 15,0 0 1,-27 0 0,27 0-16,27 0 0,-54 0 15,54 0 1,-27 0-16,26 0 16,-53 0-16,27 0 15,27 0-15,-27 0 16,-1 0-16,1 0 15,0 0-15,-26 0 16,-1 0 0,1 0-16,26 0 15,-27 0-15,1 0 16,-1 0 0,0 0-1,27 0 16,-26 0-31,-1 0 16,1 0-16,-1 0 16,1 0-16,26 0 15,-1 0-15,1 0 16,0 0-16,27 0 16,-27 0-16,0 0 15,-27 0-15,0 0 16,1 0-1,26 0 17,-27 0-17,27 0 1,-26 0-16,26 0 16,-27 0-16,27 0 31,-27 0-31,1 0 47,26 0-47,-27 0 0,1 0 31,52 0-31,-26 0 16,0 0-16,0 0 15,26 0-15,-52 0 16,26 0-16,-27 0 15,0 0-15,1 0 16,-1 0 0,1 0-1,26 0-15,-27 0 16,1 0-16,105 0 16,-79 0-16,0 0 15,-27 0-15,27 0 31,-26 0-31,-1 0 16,1 0-16,25 0 16,1 0-16,0 0 15,0 27 1,-26-27-16,-1 0 16,1 0-1,-1 0-15,1 0 16,25 0-1,-25 0-15,26 0 16,26 26-16,-26-26 16,-26 0-16,25 0 15,-25 0-15,-1 0 32,27 0-17,-26 0-15,26 0 16,-27 0-16,27 53 15,-26-53 17,25 0 15,-25 0-47,26 0 15,-27 0-15,1 0 16,26 0-16,0 0 15,-1 0-15,1 0 16,-26 0-16,52 0 16,-52 0-1,26 0-15,0 0 16,-27 0 0,0 0-16,1 0 15,-1 0 1,1 0-1,26 0-15,0 0 16,-27 0-16,27 0 16,0 0-16,-27 0 15,1 0 1,-1 0 78,1 0-79,26 0-15,-27 0 16,54-26-16,-54 26 16,80 0-16,-27 0 15,-26 0-15,26 0 16,-26 0-16,0 0 15,0 0-15,27 0 16,-54 0-16,1 0 16,-1 0 46,27 0-46,-27 0-16,27 0 31,-26 0-31,-1 0 16,27 0 15,-26 0-31,-1 0 31,53-27 0,-52 27-31,-1 0 16,1 0 0,26 0-1,0 0-15,0 0 16,26 0-16,-26 0 16,79 0-16,-26-26 15,-80 26-15,54 0 16,-27 0-16,-27 0 15,27 0-15,-26 0 16,25 0 0,-25 0-1,-1 0-15,1 0 16,-1 0 0,1-27-1,-1 27 16,1 0-15,-1 0 0,27 0-16,-27 0 15,27 0 1,27 0-16,-54 0 16,1 0-16,-1-26 15,1 26-15,-1 0 16,1 0 15,-1 0-15,0 0-16,1 0 15,-1 0 1,1 0-16,-1 0 31,1 0-31,52-27 16,-52 27-16,-1 0 15,0 0 1,1 0 0,-1 0-16,1 0 15,-1 0-15,27 0 16,-26 0-16,26 0 16,-27 0-1,1 0-15,-1 0 31,53 0-15,-52 0-16,-1 0 16,1 0-1,26 0 1,-27 0 0,27 0-16,-27 0 15,1 0-15,-1 0 16,27 0-16,-26 0 15,26 0-15,-27 0 16,1 0-16,-1 0 16,27 0-16,-27 0 15,27 0-15,-26 0 16,-1 0-16,1 0 16,-1 0-1,1 0 1,-1 0-16,27 0 15,-27 0-15,1 0 16,79 0 0,-80 0-16,27 0 31,-26 0-31,-1 0 16,1 0-1,-1 0 32,0 27-31,1-27-1,-1 0-15,1 0 32,-1 26-32,1-26 62,-1 0-62,1 0 78,26 0-62,-27 0-16,0 27 15,1-27 32,-1 0-31,27 0 0,0 0-16,-26 0 15,-1 0-15,1 0 16,-1 0-16,1 0 15,-1 0 1,27 0 0,-27 0-1,1 0 32,-1 0-31,1 0-16,-1 0 15,1 0-15,-1 0 16,1 0 62,-1 0-78,0 0 16,1 0-16,-1 0 15,54 0-15,-1 0 16,-26 0-16,26 0 16,-52 0-16,26 0 15,0 0-15,0 0 16,0 0-16,-1 0 16,-25 0-16,-1 0 15,1 0-15,-1 0 16,1 0 78,-1 0-79,1 0 16,26 0 1,0-27-17,-27 27 1,0 0-16,54 0 16,-54 0-1,54 0-15,-1 0 16,-53 0-16,54 0 15,-1 0-15,1 0 16,-27 0-16,-27 0 16,27 0-16,-27 0 15,1 0 1,26 0-16,-27 0 16,1 0-16,-1 0 15,80 0 1,-53 0-16,26-26 15,-52 26-15,-1 0 16,1 0 47,-1-27-48,1 27 1,-1 0-16,0 0 31,1 0-31,-1 0 16,27 0-16,0-53 15,-26 27-15,26 26 16,-27 0-16,27 0 16,0 0-16,26 0 15,-26 0-15,27 0 16,-1 0-16,0 0 15,27 0-15,-53 0 16,-27 0-16,1 0 16,-1 0 15,27 0 78,-26 0-109,-1 0 32,1 0-1,26-27 0,-27 27-31,1 0 47,-1 0-31,27 0 15,-27 0 31,1 0-30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057B0-1568-4B7A-A1A2-B99EAE5E818A}" type="datetimeFigureOut">
              <a:rPr lang="it-IT" smtClean="0"/>
              <a:t>08/04/2022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095B6-3FC7-484F-B54A-8D08C5E0299A}" type="slidenum">
              <a:rPr lang="it-IT" smtClean="0"/>
              <a:t>‹N›</a:t>
            </a:fld>
            <a:endParaRPr lang="it-IT"/>
          </a:p>
        </p:txBody>
      </p:sp>
    </p:spTree>
    <p:extLst>
      <p:ext uri="{BB962C8B-B14F-4D97-AF65-F5344CB8AC3E}">
        <p14:creationId xmlns:p14="http://schemas.microsoft.com/office/powerpoint/2010/main" val="83567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3284890-85D2-4D7B-8EF5-15A9C1DB8F42}" type="datetimeFigureOut">
              <a:rPr lang="en-US" smtClean="0"/>
              <a:t>4/8/2022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AB73BC-B049-4115-A692-8D63A059BFB8}" type="slidenum">
              <a:rPr lang="en-US" smtClean="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05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7150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8685784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3887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6F822A4-8DA6-4447-9B1F-C5DB58435268}" type="datetimeFigureOut">
              <a:rPr lang="en-US" smtClean="0"/>
              <a:t>4/8/2022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AB73BC-B049-4115-A692-8D63A059BFB8}" type="slidenum">
              <a:rPr lang="en-US" smtClean="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9169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074266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57300" y="2909102"/>
            <a:ext cx="480060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633864" y="2909102"/>
            <a:ext cx="480060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4/8/2022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13859705"/>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4/8/2022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6322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1806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65051" y="6375679"/>
            <a:ext cx="1233355" cy="348462"/>
          </a:xfrm>
        </p:spPr>
        <p:txBody>
          <a:bodyPr/>
          <a:lstStyle/>
          <a:p>
            <a:fld id="{DA16AA21-1863-4931-97CB-99D0A168701B}" type="datetimeFigureOut">
              <a:rPr lang="en-US" smtClean="0"/>
              <a:t>4/8/2022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4FAB73BC-B049-4115-A692-8D63A059BFB8}" type="slidenum">
              <a:rPr lang="en-US" smtClean="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351792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65950" y="6375679"/>
            <a:ext cx="1232456" cy="348462"/>
          </a:xfrm>
        </p:spPr>
        <p:txBody>
          <a:bodyPr/>
          <a:lstStyle/>
          <a:p>
            <a:fld id="{8664C608-40B1-4030-A28D-5B74BC98ADCE}" type="datetimeFigureOut">
              <a:rPr lang="en-US" smtClean="0"/>
              <a:t>4/8/2022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955521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664C608-40B1-4030-A28D-5B74BC98ADCE}" type="datetimeFigureOut">
              <a:rPr lang="en-US" smtClean="0"/>
              <a:t>4/8/2022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AB73BC-B049-4115-A692-8D63A059BFB8}" type="slidenum">
              <a:rPr lang="en-US" smtClean="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7672171"/>
      </p:ext>
    </p:extLst>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ricerca/fonti_documento?idDatabank=7&amp;idDocMaster=1804100&amp;idUnitaDoc=5582266&amp;nVigUnitaDoc=1&amp;docIdx=1&amp;isCorrelazioniSearch=true&amp;correlatoA=Note e Dottrina"/><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ricerca/fonti_documento?idDatabank=7&amp;idDocMaster=1804100&amp;idUnitaDoc=5582290&amp;nVigUnitaDoc=1&amp;docIdx=1&amp;isCorrelazioniSearch=true&amp;correlatoA=Note e Dottrina"/><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normattiva.it/uri-res/N2Ls?urn:nir:stato:legge:2010;10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normattiva.it/uri-res/N2Ls?urn:nir:stato:decreto.legislativo:2014;2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emf"/><Relationship Id="rId2" Type="http://schemas.openxmlformats.org/officeDocument/2006/relationships/hyperlink" Target="#/ricerca/fonti_documento?idDatabank=7&amp;idDocMaster=2834765&amp;idUnitaDoc=8284933&amp;nVigUnitaDoc=1&amp;docIdx=1&amp;isCorrelazioniSearch=true&amp;correlatoA=Note e Dottrina"/><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emf"/><Relationship Id="rId4" Type="http://schemas.openxmlformats.org/officeDocument/2006/relationships/image" Target="../media/image4.png"/><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5">
            <a:extLst>
              <a:ext uri="{FF2B5EF4-FFF2-40B4-BE49-F238E27FC236}">
                <a16:creationId xmlns:a16="http://schemas.microsoft.com/office/drawing/2014/main" id="{F9A46B0A-BA69-40F4-BD30-F4D903E5C160}"/>
              </a:ext>
            </a:extLst>
          </p:cNvPr>
          <p:cNvSpPr>
            <a:spLocks noGrp="1"/>
          </p:cNvSpPr>
          <p:nvPr>
            <p:ph type="title"/>
          </p:nvPr>
        </p:nvSpPr>
        <p:spPr/>
        <p:txBody>
          <a:bodyPr>
            <a:noAutofit/>
          </a:bodyPr>
          <a:lstStyle/>
          <a:p>
            <a:r>
              <a:rPr lang="it-IT" sz="4800" dirty="0"/>
              <a:t>Tratta e sfruttamento del lavoro</a:t>
            </a:r>
          </a:p>
        </p:txBody>
      </p:sp>
      <p:sp>
        <p:nvSpPr>
          <p:cNvPr id="17" name="Segnaposto testo 16">
            <a:extLst>
              <a:ext uri="{FF2B5EF4-FFF2-40B4-BE49-F238E27FC236}">
                <a16:creationId xmlns:a16="http://schemas.microsoft.com/office/drawing/2014/main" id="{26FF5604-0877-4717-A242-EACCAF7B7A16}"/>
              </a:ext>
            </a:extLst>
          </p:cNvPr>
          <p:cNvSpPr>
            <a:spLocks noGrp="1"/>
          </p:cNvSpPr>
          <p:nvPr>
            <p:ph type="body" idx="1"/>
          </p:nvPr>
        </p:nvSpPr>
        <p:spPr>
          <a:xfrm>
            <a:off x="2809875" y="5159781"/>
            <a:ext cx="9010649" cy="951135"/>
          </a:xfrm>
        </p:spPr>
        <p:txBody>
          <a:bodyPr>
            <a:normAutofit fontScale="55000" lnSpcReduction="20000"/>
          </a:bodyPr>
          <a:lstStyle/>
          <a:p>
            <a:pPr algn="ctr"/>
            <a:r>
              <a:rPr lang="it-IT" sz="4000" dirty="0"/>
              <a:t>un'incarnazione contemporanea della tratta transatlantica degli schiavi</a:t>
            </a:r>
          </a:p>
        </p:txBody>
      </p:sp>
      <p:pic>
        <p:nvPicPr>
          <p:cNvPr id="21" name="Immagine 20">
            <a:extLst>
              <a:ext uri="{FF2B5EF4-FFF2-40B4-BE49-F238E27FC236}">
                <a16:creationId xmlns:a16="http://schemas.microsoft.com/office/drawing/2014/main" id="{9D535EDA-BB49-4C39-B9E6-9A1368EFE1E4}"/>
              </a:ext>
            </a:extLst>
          </p:cNvPr>
          <p:cNvPicPr>
            <a:picLocks noChangeAspect="1"/>
          </p:cNvPicPr>
          <p:nvPr/>
        </p:nvPicPr>
        <p:blipFill>
          <a:blip r:embed="rId2"/>
          <a:stretch>
            <a:fillRect/>
          </a:stretch>
        </p:blipFill>
        <p:spPr>
          <a:xfrm>
            <a:off x="7995920" y="53410"/>
            <a:ext cx="4196079" cy="364483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Segnaposto piè di pagina 24">
            <a:extLst>
              <a:ext uri="{FF2B5EF4-FFF2-40B4-BE49-F238E27FC236}">
                <a16:creationId xmlns:a16="http://schemas.microsoft.com/office/drawing/2014/main" id="{4B5A7938-5215-468C-B482-5099229573FB}"/>
              </a:ext>
            </a:extLst>
          </p:cNvPr>
          <p:cNvSpPr>
            <a:spLocks noGrp="1"/>
          </p:cNvSpPr>
          <p:nvPr>
            <p:ph type="ftr" sz="quarter" idx="11"/>
          </p:nvPr>
        </p:nvSpPr>
        <p:spPr/>
        <p:txBody>
          <a:bodyPr/>
          <a:lstStyle/>
          <a:p>
            <a:r>
              <a:rPr lang="en-US" dirty="0"/>
              <a:t>Rosaria </a:t>
            </a:r>
            <a:r>
              <a:rPr lang="en-US" dirty="0" err="1"/>
              <a:t>Crupi</a:t>
            </a:r>
            <a:endParaRPr lang="en-US" dirty="0"/>
          </a:p>
        </p:txBody>
      </p:sp>
    </p:spTree>
    <p:extLst>
      <p:ext uri="{BB962C8B-B14F-4D97-AF65-F5344CB8AC3E}">
        <p14:creationId xmlns:p14="http://schemas.microsoft.com/office/powerpoint/2010/main" val="35550836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94D556-3EDF-4561-810F-D7653E37F8C5}"/>
              </a:ext>
            </a:extLst>
          </p:cNvPr>
          <p:cNvSpPr>
            <a:spLocks noGrp="1"/>
          </p:cNvSpPr>
          <p:nvPr>
            <p:ph type="title"/>
          </p:nvPr>
        </p:nvSpPr>
        <p:spPr/>
        <p:txBody>
          <a:bodyPr>
            <a:normAutofit fontScale="90000"/>
          </a:bodyPr>
          <a:lstStyle/>
          <a:p>
            <a:r>
              <a:rPr lang="it-IT" dirty="0"/>
              <a:t>Interventi che </a:t>
            </a:r>
            <a:r>
              <a:rPr lang="it-IT" u="sng" dirty="0">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rgbClr val="FF0000"/>
                </a:solidFill>
              </a:rPr>
              <a:t>collegano </a:t>
            </a:r>
            <a:r>
              <a:rPr lang="it-IT" dirty="0"/>
              <a:t>sfruttamento lavorativo alla tratta</a:t>
            </a:r>
          </a:p>
        </p:txBody>
      </p:sp>
      <p:sp>
        <p:nvSpPr>
          <p:cNvPr id="3" name="Segnaposto contenuto 2">
            <a:extLst>
              <a:ext uri="{FF2B5EF4-FFF2-40B4-BE49-F238E27FC236}">
                <a16:creationId xmlns:a16="http://schemas.microsoft.com/office/drawing/2014/main" id="{C3B343BA-DFB0-4226-A234-465DFFCF8EE4}"/>
              </a:ext>
            </a:extLst>
          </p:cNvPr>
          <p:cNvSpPr>
            <a:spLocks noGrp="1"/>
          </p:cNvSpPr>
          <p:nvPr>
            <p:ph sz="half" idx="1"/>
          </p:nvPr>
        </p:nvSpPr>
        <p:spPr>
          <a:xfrm>
            <a:off x="1257300" y="2286000"/>
            <a:ext cx="5024230" cy="4043680"/>
          </a:xfrm>
        </p:spPr>
        <p:txBody>
          <a:bodyPr>
            <a:normAutofit fontScale="92500" lnSpcReduction="10000"/>
          </a:bodyPr>
          <a:lstStyle/>
          <a:p>
            <a:r>
              <a:rPr lang="it-IT" dirty="0"/>
              <a:t>Il contrasto alla schiavitù e al lavoro forzato come conseguenza della tratta di persone e del traffico di migranti nella </a:t>
            </a:r>
            <a:r>
              <a:rPr lang="it-IT" sz="2600" b="1" dirty="0">
                <a:solidFill>
                  <a:srgbClr val="009BD2"/>
                </a:solidFill>
                <a:effectLst>
                  <a:outerShdw blurRad="38100" dist="38100" dir="2700000" algn="tl">
                    <a:srgbClr val="000000">
                      <a:alpha val="43137"/>
                    </a:srgbClr>
                  </a:outerShdw>
                </a:effectLst>
              </a:rPr>
              <a:t>Conferenza di Palermo del 2000: definizione!</a:t>
            </a:r>
            <a:endParaRPr lang="it-IT" b="1" dirty="0">
              <a:solidFill>
                <a:srgbClr val="009BD2"/>
              </a:solidFill>
              <a:effectLst>
                <a:outerShdw blurRad="38100" dist="38100" dir="2700000" algn="tl">
                  <a:srgbClr val="000000">
                    <a:alpha val="43137"/>
                  </a:srgbClr>
                </a:outerShdw>
              </a:effectLst>
            </a:endParaRPr>
          </a:p>
          <a:p>
            <a:r>
              <a:rPr lang="it-IT" dirty="0"/>
              <a:t>Nel Protocollo addizionale sul </a:t>
            </a:r>
            <a:r>
              <a:rPr lang="it-IT" i="1" dirty="0" err="1"/>
              <a:t>Trafficking</a:t>
            </a:r>
            <a:r>
              <a:rPr lang="it-IT" i="1" dirty="0"/>
              <a:t> in </a:t>
            </a:r>
            <a:r>
              <a:rPr lang="it-IT" i="1" dirty="0" err="1"/>
              <a:t>persons</a:t>
            </a:r>
            <a:r>
              <a:rPr lang="it-IT" dirty="0"/>
              <a:t> la tratta abbraccia « lo sfruttamento della prostituzione altrui o altre forme di sfruttamento sessuale, </a:t>
            </a:r>
            <a:r>
              <a:rPr lang="it-IT" b="1" dirty="0">
                <a:solidFill>
                  <a:schemeClr val="accent5">
                    <a:lumMod val="75000"/>
                  </a:schemeClr>
                </a:solidFill>
              </a:rPr>
              <a:t>il lavoro forzato o prestazioni forzate</a:t>
            </a:r>
            <a:r>
              <a:rPr lang="it-IT" dirty="0"/>
              <a:t>, schiavitù o pratiche analoghe, l'asservimento o il prelievo di organi » (cfr. art. 3, lett. a, seconda parte). </a:t>
            </a:r>
          </a:p>
          <a:p>
            <a:r>
              <a:rPr lang="it-IT" dirty="0"/>
              <a:t>concetto di « posizione di vulnerabilità », </a:t>
            </a:r>
          </a:p>
        </p:txBody>
      </p:sp>
      <p:sp>
        <p:nvSpPr>
          <p:cNvPr id="4" name="Segnaposto contenuto 3">
            <a:extLst>
              <a:ext uri="{FF2B5EF4-FFF2-40B4-BE49-F238E27FC236}">
                <a16:creationId xmlns:a16="http://schemas.microsoft.com/office/drawing/2014/main" id="{195CBEBC-5650-411D-902D-1A0DA0AF8C3B}"/>
              </a:ext>
            </a:extLst>
          </p:cNvPr>
          <p:cNvSpPr>
            <a:spLocks noGrp="1"/>
          </p:cNvSpPr>
          <p:nvPr>
            <p:ph sz="half" idx="2"/>
          </p:nvPr>
        </p:nvSpPr>
        <p:spPr/>
        <p:txBody>
          <a:bodyPr>
            <a:normAutofit fontScale="92500" lnSpcReduction="10000"/>
          </a:bodyPr>
          <a:lstStyle/>
          <a:p>
            <a:r>
              <a:rPr lang="it-IT" dirty="0"/>
              <a:t>La Direttiva 2011/36/UE del Parlamento europeo e del Consiglio, del 5 aprile 2011, concernente la prevenzione e la repressione della tratta di esseri umani e la protezione delle vittime, che sostituisce la decisione quadro del Consiglio 2002/629/GAI, ne parla (all'art. 2, comma 2) come di « una situazione in cui la persona in questione </a:t>
            </a:r>
            <a:r>
              <a:rPr lang="it-IT" b="1" dirty="0">
                <a:solidFill>
                  <a:schemeClr val="accent5">
                    <a:lumMod val="75000"/>
                  </a:schemeClr>
                </a:solidFill>
              </a:rPr>
              <a:t>non ha altra scelta effettiva</a:t>
            </a:r>
            <a:r>
              <a:rPr lang="it-IT" dirty="0"/>
              <a:t> ed accettabile se non cedere all'abuso di cui è vittima ».</a:t>
            </a:r>
            <a:br>
              <a:rPr lang="it-IT" dirty="0"/>
            </a:br>
            <a:endParaRPr lang="it-IT" dirty="0"/>
          </a:p>
        </p:txBody>
      </p:sp>
      <p:pic>
        <p:nvPicPr>
          <p:cNvPr id="6" name="Immagine 5">
            <a:extLst>
              <a:ext uri="{FF2B5EF4-FFF2-40B4-BE49-F238E27FC236}">
                <a16:creationId xmlns:a16="http://schemas.microsoft.com/office/drawing/2014/main" id="{2068A8E1-FB6F-46A5-B961-7A444122CFA6}"/>
              </a:ext>
            </a:extLst>
          </p:cNvPr>
          <p:cNvPicPr>
            <a:picLocks noChangeAspect="1"/>
          </p:cNvPicPr>
          <p:nvPr/>
        </p:nvPicPr>
        <p:blipFill>
          <a:blip r:embed="rId2"/>
          <a:stretch>
            <a:fillRect/>
          </a:stretch>
        </p:blipFill>
        <p:spPr>
          <a:xfrm>
            <a:off x="9782175" y="382385"/>
            <a:ext cx="1492133" cy="14921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77424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886194-08D3-43CC-82EA-4FF042F5E9AA}"/>
              </a:ext>
            </a:extLst>
          </p:cNvPr>
          <p:cNvSpPr>
            <a:spLocks noGrp="1"/>
          </p:cNvSpPr>
          <p:nvPr>
            <p:ph type="title"/>
          </p:nvPr>
        </p:nvSpPr>
        <p:spPr>
          <a:xfrm>
            <a:off x="1008495" y="491715"/>
            <a:ext cx="10664687" cy="1492132"/>
          </a:xfrm>
        </p:spPr>
        <p:txBody>
          <a:bodyPr>
            <a:normAutofit/>
          </a:bodyPr>
          <a:lstStyle/>
          <a:p>
            <a:r>
              <a:rPr lang="it-IT" sz="4800" dirty="0">
                <a:solidFill>
                  <a:schemeClr val="tx2">
                    <a:lumMod val="50000"/>
                    <a:lumOff val="50000"/>
                  </a:schemeClr>
                </a:solidFill>
                <a:effectLst>
                  <a:outerShdw blurRad="38100" dist="38100" dir="2700000" algn="tl">
                    <a:srgbClr val="000000">
                      <a:alpha val="43137"/>
                    </a:srgbClr>
                  </a:outerShdw>
                </a:effectLst>
              </a:rPr>
              <a:t>Statuto Corte penale internazionale</a:t>
            </a:r>
          </a:p>
        </p:txBody>
      </p:sp>
      <p:sp>
        <p:nvSpPr>
          <p:cNvPr id="3" name="Segnaposto contenuto 2">
            <a:extLst>
              <a:ext uri="{FF2B5EF4-FFF2-40B4-BE49-F238E27FC236}">
                <a16:creationId xmlns:a16="http://schemas.microsoft.com/office/drawing/2014/main" id="{C0192E65-FAE3-4606-AD8C-C3F96F652E1F}"/>
              </a:ext>
            </a:extLst>
          </p:cNvPr>
          <p:cNvSpPr>
            <a:spLocks noGrp="1"/>
          </p:cNvSpPr>
          <p:nvPr>
            <p:ph idx="1"/>
          </p:nvPr>
        </p:nvSpPr>
        <p:spPr>
          <a:xfrm>
            <a:off x="1251678" y="2286001"/>
            <a:ext cx="10178322" cy="2126973"/>
          </a:xfrm>
        </p:spPr>
        <p:style>
          <a:lnRef idx="3">
            <a:schemeClr val="lt1"/>
          </a:lnRef>
          <a:fillRef idx="1">
            <a:schemeClr val="accent2"/>
          </a:fillRef>
          <a:effectRef idx="1">
            <a:schemeClr val="accent2"/>
          </a:effectRef>
          <a:fontRef idx="minor">
            <a:schemeClr val="lt1"/>
          </a:fontRef>
        </p:style>
        <p:txBody>
          <a:bodyPr>
            <a:normAutofit fontScale="85000" lnSpcReduction="20000"/>
          </a:bodyPr>
          <a:lstStyle/>
          <a:p>
            <a:r>
              <a:rPr lang="it-IT" dirty="0"/>
              <a:t>adottato a Roma il 17 luglio 1998 </a:t>
            </a:r>
          </a:p>
          <a:p>
            <a:r>
              <a:rPr lang="it-IT" b="1" dirty="0">
                <a:effectLst>
                  <a:outerShdw blurRad="38100" dist="38100" dir="2700000" algn="tl">
                    <a:srgbClr val="000000">
                      <a:alpha val="43137"/>
                    </a:srgbClr>
                  </a:outerShdw>
                </a:effectLst>
              </a:rPr>
              <a:t>la riduzione in schiavitù è inserita tra i crimini contro l'umanità</a:t>
            </a:r>
          </a:p>
          <a:p>
            <a:r>
              <a:rPr lang="it-IT" dirty="0"/>
              <a:t> « l'esercizio su una persona di uno o dell'insieme dei poteri inerenti al diritto di proprietà, anche nel corso del traffico di persone, in particolare di donne e bambini a fini di sfruttamento sessuale ».</a:t>
            </a:r>
          </a:p>
          <a:p>
            <a:r>
              <a:rPr lang="it-IT" sz="3000" b="1" i="1" dirty="0">
                <a:solidFill>
                  <a:schemeClr val="tx2">
                    <a:lumMod val="50000"/>
                    <a:lumOff val="50000"/>
                  </a:schemeClr>
                </a:solidFill>
                <a:effectLst>
                  <a:outerShdw blurRad="38100" dist="38100" dir="2700000" algn="tl">
                    <a:srgbClr val="000000">
                      <a:alpha val="43137"/>
                    </a:srgbClr>
                  </a:outerShdw>
                </a:effectLst>
                <a:latin typeface="Times New Roman" panose="02020603050405020304" pitchFamily="18" charset="0"/>
              </a:rPr>
              <a:t>competenza a giudicare: la </a:t>
            </a:r>
            <a:r>
              <a:rPr lang="it-IT" sz="3000" b="1" i="1" u="none" strike="noStrike" baseline="0" dirty="0">
                <a:solidFill>
                  <a:schemeClr val="tx2">
                    <a:lumMod val="50000"/>
                    <a:lumOff val="50000"/>
                  </a:schemeClr>
                </a:solidFill>
                <a:effectLst>
                  <a:outerShdw blurRad="38100" dist="38100" dir="2700000" algn="tl">
                    <a:srgbClr val="000000">
                      <a:alpha val="43137"/>
                    </a:srgbClr>
                  </a:outerShdw>
                </a:effectLst>
                <a:latin typeface="Times New Roman" panose="02020603050405020304" pitchFamily="18" charset="0"/>
              </a:rPr>
              <a:t>tratta di esseri umani come moderna forma di deportazione</a:t>
            </a:r>
            <a:endParaRPr lang="it-IT" sz="3500" dirty="0">
              <a:solidFill>
                <a:schemeClr val="tx2">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180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0499194-4AFF-474D-A890-CFB6AB65C9D9}"/>
              </a:ext>
            </a:extLst>
          </p:cNvPr>
          <p:cNvSpPr>
            <a:spLocks noGrp="1"/>
          </p:cNvSpPr>
          <p:nvPr>
            <p:ph type="ctrTitle"/>
          </p:nvPr>
        </p:nvSpPr>
        <p:spPr/>
        <p:txBody>
          <a:bodyPr/>
          <a:lstStyle/>
          <a:p>
            <a:r>
              <a:rPr lang="it-IT" dirty="0"/>
              <a:t>etica </a:t>
            </a:r>
            <a:br>
              <a:rPr lang="it-IT" dirty="0"/>
            </a:br>
            <a:r>
              <a:rPr lang="it-IT" dirty="0"/>
              <a:t>diritto economia</a:t>
            </a:r>
          </a:p>
        </p:txBody>
      </p:sp>
      <p:sp>
        <p:nvSpPr>
          <p:cNvPr id="5" name="Sottotitolo 4">
            <a:extLst>
              <a:ext uri="{FF2B5EF4-FFF2-40B4-BE49-F238E27FC236}">
                <a16:creationId xmlns:a16="http://schemas.microsoft.com/office/drawing/2014/main" id="{C2BB502C-792D-4E27-9E53-13CEF130C12C}"/>
              </a:ext>
            </a:extLst>
          </p:cNvPr>
          <p:cNvSpPr>
            <a:spLocks noGrp="1"/>
          </p:cNvSpPr>
          <p:nvPr>
            <p:ph type="subTitle" idx="1"/>
          </p:nvPr>
        </p:nvSpPr>
        <p:spPr/>
        <p:txBody>
          <a:bodyPr/>
          <a:lstStyle/>
          <a:p>
            <a:r>
              <a:rPr lang="it-IT" dirty="0"/>
              <a:t>Correggere le </a:t>
            </a:r>
            <a:r>
              <a:rPr lang="it-IT"/>
              <a:t>disuguaglianze da globalizzazione</a:t>
            </a:r>
            <a:endParaRPr lang="it-IT" dirty="0"/>
          </a:p>
        </p:txBody>
      </p:sp>
    </p:spTree>
    <p:extLst>
      <p:ext uri="{BB962C8B-B14F-4D97-AF65-F5344CB8AC3E}">
        <p14:creationId xmlns:p14="http://schemas.microsoft.com/office/powerpoint/2010/main" val="340957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E691529-BF71-4209-8011-5F3E94C1091C}"/>
              </a:ext>
            </a:extLst>
          </p:cNvPr>
          <p:cNvSpPr>
            <a:spLocks noGrp="1"/>
          </p:cNvSpPr>
          <p:nvPr>
            <p:ph type="title"/>
          </p:nvPr>
        </p:nvSpPr>
        <p:spPr/>
        <p:txBody>
          <a:bodyPr/>
          <a:lstStyle/>
          <a:p>
            <a:r>
              <a:rPr lang="it-IT" dirty="0"/>
              <a:t>competizione globale</a:t>
            </a:r>
          </a:p>
        </p:txBody>
      </p:sp>
      <p:sp>
        <p:nvSpPr>
          <p:cNvPr id="5" name="Segnaposto contenuto 4">
            <a:extLst>
              <a:ext uri="{FF2B5EF4-FFF2-40B4-BE49-F238E27FC236}">
                <a16:creationId xmlns:a16="http://schemas.microsoft.com/office/drawing/2014/main" id="{6FC5A0A9-D3D1-40CD-BC5C-7509A467C3F6}"/>
              </a:ext>
            </a:extLst>
          </p:cNvPr>
          <p:cNvSpPr>
            <a:spLocks noGrp="1"/>
          </p:cNvSpPr>
          <p:nvPr>
            <p:ph idx="1"/>
          </p:nvPr>
        </p:nvSpPr>
        <p:spPr/>
        <p:txBody>
          <a:bodyPr/>
          <a:lstStyle/>
          <a:p>
            <a:r>
              <a:rPr lang="it-IT" dirty="0"/>
              <a:t>un meccanismo collaudato del passato </a:t>
            </a:r>
          </a:p>
          <a:p>
            <a:r>
              <a:rPr lang="it-IT" dirty="0"/>
              <a:t>oggi smantellamento di fatto dei diritti del lavoratore che nella competizione mondiale è uno dei fattori sui quali fare leva per abbattere i costi di produzione</a:t>
            </a:r>
          </a:p>
        </p:txBody>
      </p:sp>
      <p:sp>
        <p:nvSpPr>
          <p:cNvPr id="6" name="Segnaposto testo 5">
            <a:extLst>
              <a:ext uri="{FF2B5EF4-FFF2-40B4-BE49-F238E27FC236}">
                <a16:creationId xmlns:a16="http://schemas.microsoft.com/office/drawing/2014/main" id="{F71FF3A5-5144-4140-AF00-C44E4CFFCA09}"/>
              </a:ext>
            </a:extLst>
          </p:cNvPr>
          <p:cNvSpPr>
            <a:spLocks noGrp="1"/>
          </p:cNvSpPr>
          <p:nvPr>
            <p:ph type="body" sz="half" idx="2"/>
          </p:nvPr>
        </p:nvSpPr>
        <p:spPr/>
        <p:txBody>
          <a:bodyPr>
            <a:normAutofit fontScale="92500"/>
          </a:bodyPr>
          <a:lstStyle/>
          <a:p>
            <a:r>
              <a:rPr lang="it-IT" sz="2400" dirty="0"/>
              <a:t>la c.d. legge Biagi (</a:t>
            </a:r>
            <a:r>
              <a:rPr lang="it-IT" sz="2400" dirty="0">
                <a:hlinkClick r:id="rId2" action="ppaction://hlinkfile"/>
              </a:rPr>
              <a:t>d.lgs. n. 276/2003</a:t>
            </a:r>
            <a:r>
              <a:rPr lang="it-IT" sz="2400" dirty="0"/>
              <a:t>)</a:t>
            </a:r>
          </a:p>
          <a:p>
            <a:r>
              <a:rPr lang="it-IT" sz="2400" dirty="0"/>
              <a:t>Salvaguardia regime amministrativo di intermediazione, il lavoratore è lasciato orfano di una protezione specifica, cioè riferita alla sua </a:t>
            </a:r>
            <a:r>
              <a:rPr lang="it-IT" sz="2400" i="1" dirty="0"/>
              <a:t>persona </a:t>
            </a:r>
          </a:p>
        </p:txBody>
      </p:sp>
    </p:spTree>
    <p:extLst>
      <p:ext uri="{BB962C8B-B14F-4D97-AF65-F5344CB8AC3E}">
        <p14:creationId xmlns:p14="http://schemas.microsoft.com/office/powerpoint/2010/main" val="1289897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002602-9735-4AC5-8296-23E5A8A4E4BC}"/>
              </a:ext>
            </a:extLst>
          </p:cNvPr>
          <p:cNvSpPr>
            <a:spLocks noGrp="1"/>
          </p:cNvSpPr>
          <p:nvPr>
            <p:ph type="title"/>
          </p:nvPr>
        </p:nvSpPr>
        <p:spPr/>
        <p:txBody>
          <a:bodyPr/>
          <a:lstStyle/>
          <a:p>
            <a:r>
              <a:rPr lang="it-IT" dirty="0"/>
              <a:t>l'epoca della globalizzazione</a:t>
            </a:r>
          </a:p>
        </p:txBody>
      </p:sp>
      <p:sp>
        <p:nvSpPr>
          <p:cNvPr id="3" name="Segnaposto contenuto 2">
            <a:extLst>
              <a:ext uri="{FF2B5EF4-FFF2-40B4-BE49-F238E27FC236}">
                <a16:creationId xmlns:a16="http://schemas.microsoft.com/office/drawing/2014/main" id="{589F5009-C105-4876-AA43-C6F6F26BD2F8}"/>
              </a:ext>
            </a:extLst>
          </p:cNvPr>
          <p:cNvSpPr>
            <a:spLocks noGrp="1"/>
          </p:cNvSpPr>
          <p:nvPr>
            <p:ph idx="1"/>
          </p:nvPr>
        </p:nvSpPr>
        <p:spPr>
          <a:xfrm>
            <a:off x="1251678" y="2286001"/>
            <a:ext cx="10178322" cy="4114799"/>
          </a:xfrm>
        </p:spPr>
        <p:txBody>
          <a:bodyPr>
            <a:normAutofit/>
          </a:bodyPr>
          <a:lstStyle/>
          <a:p>
            <a:r>
              <a:rPr lang="it-IT" sz="2400" dirty="0"/>
              <a:t>Meccanismo collaudato del passato per abbattere i costi di produzione: </a:t>
            </a:r>
          </a:p>
          <a:p>
            <a:r>
              <a:rPr lang="it-IT" sz="2400" dirty="0"/>
              <a:t>domanda di lavoro a costi e condizioni di saldo, e ciò perché, nella competizione globale, questo è l'unico modo di stare sul mercato, soprattutto nel settore agricolo.</a:t>
            </a:r>
          </a:p>
          <a:p>
            <a:r>
              <a:rPr lang="it-IT" sz="2400" dirty="0">
                <a:effectLst/>
                <a:highlight>
                  <a:srgbClr val="FFFF00"/>
                </a:highlight>
                <a:ea typeface="Arial" panose="020B0604020202020204" pitchFamily="34" charset="0"/>
              </a:rPr>
              <a:t>il bacino di manodopera è divenuto inesauribile</a:t>
            </a:r>
            <a:r>
              <a:rPr lang="it-IT" sz="2400" dirty="0">
                <a:effectLst/>
                <a:ea typeface="Arial" panose="020B0604020202020204" pitchFamily="34" charset="0"/>
              </a:rPr>
              <a:t> </a:t>
            </a:r>
          </a:p>
          <a:p>
            <a:r>
              <a:rPr lang="it-IT" sz="2400" dirty="0">
                <a:effectLst/>
                <a:ea typeface="Arial" panose="020B0604020202020204" pitchFamily="34" charset="0"/>
              </a:rPr>
              <a:t>globalizzazione, che genera una guerra tra poveri messi alla mercede di sfruttatori senza scrupoli </a:t>
            </a:r>
          </a:p>
          <a:p>
            <a:r>
              <a:rPr lang="it-IT" sz="2400" dirty="0">
                <a:highlight>
                  <a:srgbClr val="FFFF00"/>
                </a:highlight>
                <a:ea typeface="Arial" panose="020B0604020202020204" pitchFamily="34" charset="0"/>
              </a:rPr>
              <a:t>Rischio di intervento penale </a:t>
            </a:r>
            <a:r>
              <a:rPr lang="it-IT" sz="2400" dirty="0">
                <a:effectLst/>
                <a:highlight>
                  <a:srgbClr val="FFFF00"/>
                </a:highlight>
                <a:ea typeface="Arial" panose="020B0604020202020204" pitchFamily="34" charset="0"/>
              </a:rPr>
              <a:t>simbolico di un programmatico impegno dello Stato nel contrasto della criminalità</a:t>
            </a:r>
            <a:endParaRPr lang="it-IT" sz="2400" dirty="0"/>
          </a:p>
        </p:txBody>
      </p:sp>
    </p:spTree>
    <p:extLst>
      <p:ext uri="{BB962C8B-B14F-4D97-AF65-F5344CB8AC3E}">
        <p14:creationId xmlns:p14="http://schemas.microsoft.com/office/powerpoint/2010/main" val="389695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A45560-97B1-4A9C-9FFA-AA07E9CDE9C5}"/>
              </a:ext>
            </a:extLst>
          </p:cNvPr>
          <p:cNvSpPr>
            <a:spLocks noGrp="1"/>
          </p:cNvSpPr>
          <p:nvPr>
            <p:ph type="title"/>
          </p:nvPr>
        </p:nvSpPr>
        <p:spPr/>
        <p:txBody>
          <a:bodyPr>
            <a:normAutofit fontScale="90000"/>
          </a:bodyPr>
          <a:lstStyle/>
          <a:p>
            <a:r>
              <a:rPr lang="it-IT" dirty="0"/>
              <a:t>lavoro è ancora una risorsa speciale, meritevole di tutele speciali</a:t>
            </a:r>
          </a:p>
        </p:txBody>
      </p:sp>
      <p:graphicFrame>
        <p:nvGraphicFramePr>
          <p:cNvPr id="4" name="Segnaposto contenuto 3">
            <a:extLst>
              <a:ext uri="{FF2B5EF4-FFF2-40B4-BE49-F238E27FC236}">
                <a16:creationId xmlns:a16="http://schemas.microsoft.com/office/drawing/2014/main" id="{179FB64C-0615-4815-AF7F-9C6F062CF8F5}"/>
              </a:ext>
            </a:extLst>
          </p:cNvPr>
          <p:cNvGraphicFramePr>
            <a:graphicFrameLocks noGrp="1"/>
          </p:cNvGraphicFramePr>
          <p:nvPr>
            <p:ph idx="1"/>
            <p:extLst>
              <p:ext uri="{D42A27DB-BD31-4B8C-83A1-F6EECF244321}">
                <p14:modId xmlns:p14="http://schemas.microsoft.com/office/powerpoint/2010/main" val="4182736132"/>
              </p:ext>
            </p:extLst>
          </p:nvPr>
        </p:nvGraphicFramePr>
        <p:xfrm>
          <a:off x="1251678" y="2286001"/>
          <a:ext cx="10178322" cy="359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903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A7E16D-C7EA-4FC0-A51A-30978B0EFB18}"/>
              </a:ext>
            </a:extLst>
          </p:cNvPr>
          <p:cNvSpPr>
            <a:spLocks noGrp="1"/>
          </p:cNvSpPr>
          <p:nvPr>
            <p:ph type="title"/>
          </p:nvPr>
        </p:nvSpPr>
        <p:spPr/>
        <p:txBody>
          <a:bodyPr/>
          <a:lstStyle/>
          <a:p>
            <a:r>
              <a:rPr lang="it-IT" dirty="0"/>
              <a:t>immigrazioni irregolari e mercato del lavoro</a:t>
            </a:r>
          </a:p>
        </p:txBody>
      </p:sp>
      <p:sp>
        <p:nvSpPr>
          <p:cNvPr id="3" name="Segnaposto contenuto 2">
            <a:extLst>
              <a:ext uri="{FF2B5EF4-FFF2-40B4-BE49-F238E27FC236}">
                <a16:creationId xmlns:a16="http://schemas.microsoft.com/office/drawing/2014/main" id="{2B584E5D-985E-480D-B139-EFE5AC20ED84}"/>
              </a:ext>
            </a:extLst>
          </p:cNvPr>
          <p:cNvSpPr>
            <a:spLocks noGrp="1"/>
          </p:cNvSpPr>
          <p:nvPr>
            <p:ph idx="1"/>
          </p:nvPr>
        </p:nvSpPr>
        <p:spPr>
          <a:xfrm>
            <a:off x="1251678" y="1874517"/>
            <a:ext cx="10178322" cy="4814518"/>
          </a:xfrm>
        </p:spPr>
        <p:txBody>
          <a:bodyPr>
            <a:normAutofit lnSpcReduction="10000"/>
          </a:bodyPr>
          <a:lstStyle/>
          <a:p>
            <a:r>
              <a:rPr lang="it-IT" sz="2800" dirty="0"/>
              <a:t>in caso di irregolarità, il rapporto con l'ordinamento diventa estremamente precario e incerto</a:t>
            </a:r>
          </a:p>
          <a:p>
            <a:pPr lvl="1">
              <a:buFont typeface="Wingdings" panose="05000000000000000000" pitchFamily="2" charset="2"/>
              <a:buChar char="Ø"/>
            </a:pPr>
            <a:r>
              <a:rPr lang="it-IT" sz="2400" dirty="0"/>
              <a:t>migrazioni in cui si riscontra la presenza di elementi di coercizione (c.d. migrazioni forzate) </a:t>
            </a:r>
          </a:p>
          <a:p>
            <a:pPr lvl="1">
              <a:buFont typeface="Wingdings" panose="05000000000000000000" pitchFamily="2" charset="2"/>
              <a:buChar char="Ø"/>
            </a:pPr>
            <a:r>
              <a:rPr lang="it-IT" sz="2400" dirty="0"/>
              <a:t>migrazioni dettate dalla semplice volontà di cercare migliori opportunità di vita e di lavoro in un Paese diverso da quello di appartenenza (c.d. migrazioni volontarie o economiche)</a:t>
            </a:r>
          </a:p>
          <a:p>
            <a:pPr>
              <a:buFont typeface="Wingdings" panose="05000000000000000000" pitchFamily="2" charset="2"/>
              <a:buChar char="Ø"/>
            </a:pPr>
            <a:r>
              <a:rPr lang="it-IT" sz="2800" dirty="0"/>
              <a:t>Le migrazioni economiche costituiscono indubbiamente una delle declinazioni di maggior rilievo del fenomeno migratorio</a:t>
            </a:r>
          </a:p>
          <a:p>
            <a:pPr>
              <a:buFont typeface="Wingdings" panose="05000000000000000000" pitchFamily="2" charset="2"/>
              <a:buChar char="Ø"/>
            </a:pPr>
            <a:r>
              <a:rPr lang="it-IT" sz="2400" dirty="0">
                <a:solidFill>
                  <a:srgbClr val="FFFFFF"/>
                </a:solidFill>
                <a:effectLst/>
                <a:highlight>
                  <a:srgbClr val="FF0000"/>
                </a:highlight>
                <a:ea typeface="Arial" panose="020B0604020202020204" pitchFamily="34" charset="0"/>
              </a:rPr>
              <a:t>Tuttavia, è sempre più difficile, nel dato reale, scindere i casi in cui la migrazione avviene per motivi economici da quelli in cui si tratta di una migrazione forzata</a:t>
            </a:r>
            <a:endParaRPr lang="it-IT" sz="2800" dirty="0"/>
          </a:p>
        </p:txBody>
      </p:sp>
    </p:spTree>
    <p:extLst>
      <p:ext uri="{BB962C8B-B14F-4D97-AF65-F5344CB8AC3E}">
        <p14:creationId xmlns:p14="http://schemas.microsoft.com/office/powerpoint/2010/main" val="69679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EF54DB-3E08-4239-8C90-575B606BF911}"/>
              </a:ext>
            </a:extLst>
          </p:cNvPr>
          <p:cNvSpPr>
            <a:spLocks noGrp="1"/>
          </p:cNvSpPr>
          <p:nvPr>
            <p:ph type="title"/>
          </p:nvPr>
        </p:nvSpPr>
        <p:spPr/>
        <p:txBody>
          <a:bodyPr>
            <a:normAutofit fontScale="90000"/>
          </a:bodyPr>
          <a:lstStyle/>
          <a:p>
            <a:r>
              <a:rPr lang="it-IT" dirty="0"/>
              <a:t>effetti perversi sulla condizione giuridica dei lavoratori stranieri</a:t>
            </a:r>
          </a:p>
        </p:txBody>
      </p:sp>
      <p:sp>
        <p:nvSpPr>
          <p:cNvPr id="3" name="Segnaposto contenuto 2">
            <a:extLst>
              <a:ext uri="{FF2B5EF4-FFF2-40B4-BE49-F238E27FC236}">
                <a16:creationId xmlns:a16="http://schemas.microsoft.com/office/drawing/2014/main" id="{3B585053-5FC8-4E6E-93A1-67FF02BA76EE}"/>
              </a:ext>
            </a:extLst>
          </p:cNvPr>
          <p:cNvSpPr>
            <a:spLocks noGrp="1"/>
          </p:cNvSpPr>
          <p:nvPr>
            <p:ph idx="1"/>
          </p:nvPr>
        </p:nvSpPr>
        <p:spPr>
          <a:xfrm>
            <a:off x="1251678" y="1874517"/>
            <a:ext cx="10178322" cy="4802508"/>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it-IT" sz="2400" dirty="0"/>
              <a:t>l'esercizio di </a:t>
            </a:r>
            <a:r>
              <a:rPr lang="it-IT" sz="2400" b="1" dirty="0">
                <a:solidFill>
                  <a:srgbClr val="FF0000"/>
                </a:solidFill>
              </a:rPr>
              <a:t>un'attività lavorativa </a:t>
            </a:r>
            <a:r>
              <a:rPr lang="it-IT" sz="2400" dirty="0"/>
              <a:t>costituisce il principale titolo che legittima il soggiorno del migrante sul territorio nazionale</a:t>
            </a:r>
          </a:p>
          <a:p>
            <a:r>
              <a:rPr lang="it-IT" sz="2400" b="1" dirty="0">
                <a:solidFill>
                  <a:srgbClr val="FF0000"/>
                </a:solidFill>
              </a:rPr>
              <a:t>fraintendimento</a:t>
            </a:r>
            <a:r>
              <a:rPr lang="it-IT" sz="2400" dirty="0"/>
              <a:t> del reale funzionamento del mercato del lavoro degli stranieri</a:t>
            </a:r>
          </a:p>
          <a:p>
            <a:r>
              <a:rPr lang="it-IT" sz="2400" dirty="0"/>
              <a:t>la presenza di lavoratori migranti continui a rappresentare più un </a:t>
            </a:r>
            <a:r>
              <a:rPr lang="it-IT" sz="2400" b="1" dirty="0">
                <a:solidFill>
                  <a:srgbClr val="FF0000"/>
                </a:solidFill>
              </a:rPr>
              <a:t>problema di ordine pubblico </a:t>
            </a:r>
            <a:r>
              <a:rPr lang="it-IT" sz="2400" dirty="0"/>
              <a:t>che di regolazione del mercato del lavoro</a:t>
            </a:r>
          </a:p>
          <a:p>
            <a:r>
              <a:rPr lang="it-IT" sz="2400" dirty="0"/>
              <a:t>Congegno «quote flussi» finisce esso stesso per </a:t>
            </a:r>
            <a:r>
              <a:rPr lang="it-IT" sz="2400" b="1" dirty="0">
                <a:solidFill>
                  <a:srgbClr val="FF0000"/>
                </a:solidFill>
              </a:rPr>
              <a:t>alimentare l'elusione </a:t>
            </a:r>
            <a:r>
              <a:rPr lang="it-IT" sz="2400" dirty="0"/>
              <a:t>delle regole e generare irregolarità</a:t>
            </a:r>
          </a:p>
          <a:p>
            <a:r>
              <a:rPr lang="it-IT" sz="3000" dirty="0"/>
              <a:t>MODELLO QUASI «IMPOSSIBILE» DI ACCESSO LEGITTIMO AL MERCATO DEL LAVORO: </a:t>
            </a:r>
            <a:r>
              <a:rPr lang="it-IT" sz="3000" b="1" dirty="0">
                <a:solidFill>
                  <a:srgbClr val="FF0000"/>
                </a:solidFill>
              </a:rPr>
              <a:t>MOLTIPLICA LE POTENZIALITÀ DI SFRUTTAMENTO </a:t>
            </a:r>
          </a:p>
          <a:p>
            <a:r>
              <a:rPr lang="it-IT" sz="2400" dirty="0"/>
              <a:t>nesso tra permesso e contratto di lavoro comporta una </a:t>
            </a:r>
            <a:r>
              <a:rPr lang="it-IT" sz="2400" b="1" dirty="0">
                <a:solidFill>
                  <a:srgbClr val="FF0000"/>
                </a:solidFill>
              </a:rPr>
              <a:t>facile criminalizzazione </a:t>
            </a:r>
            <a:r>
              <a:rPr lang="it-IT" sz="2400" dirty="0"/>
              <a:t>del fenomeno migratorio </a:t>
            </a:r>
          </a:p>
          <a:p>
            <a:endParaRPr lang="it-IT" dirty="0"/>
          </a:p>
        </p:txBody>
      </p:sp>
    </p:spTree>
    <p:extLst>
      <p:ext uri="{BB962C8B-B14F-4D97-AF65-F5344CB8AC3E}">
        <p14:creationId xmlns:p14="http://schemas.microsoft.com/office/powerpoint/2010/main" val="181339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C3A14C-C225-4C1D-BD59-1082894B3BC0}"/>
              </a:ext>
            </a:extLst>
          </p:cNvPr>
          <p:cNvSpPr>
            <a:spLocks noGrp="1"/>
          </p:cNvSpPr>
          <p:nvPr>
            <p:ph type="title"/>
          </p:nvPr>
        </p:nvSpPr>
        <p:spPr/>
        <p:txBody>
          <a:bodyPr/>
          <a:lstStyle/>
          <a:p>
            <a:r>
              <a:rPr lang="it-IT" dirty="0"/>
              <a:t>Ordine pubblico bene antagonista</a:t>
            </a:r>
          </a:p>
        </p:txBody>
      </p:sp>
      <p:sp>
        <p:nvSpPr>
          <p:cNvPr id="3" name="Segnaposto contenuto 2">
            <a:extLst>
              <a:ext uri="{FF2B5EF4-FFF2-40B4-BE49-F238E27FC236}">
                <a16:creationId xmlns:a16="http://schemas.microsoft.com/office/drawing/2014/main" id="{EB477970-099D-4A71-BF13-795F5EC578A4}"/>
              </a:ext>
            </a:extLst>
          </p:cNvPr>
          <p:cNvSpPr>
            <a:spLocks noGrp="1"/>
          </p:cNvSpPr>
          <p:nvPr>
            <p:ph idx="1"/>
          </p:nvPr>
        </p:nvSpPr>
        <p:spPr/>
        <p:txBody>
          <a:bodyPr/>
          <a:lstStyle/>
          <a:p>
            <a:r>
              <a:rPr lang="it-IT" dirty="0"/>
              <a:t>Criminalizzazione del fenomeno migratorio </a:t>
            </a:r>
          </a:p>
          <a:p>
            <a:r>
              <a:rPr lang="it-IT" sz="1800" dirty="0">
                <a:effectLst/>
                <a:latin typeface="Arial" panose="020B0604020202020204" pitchFamily="34" charset="0"/>
                <a:ea typeface="Arial" panose="020B0604020202020204" pitchFamily="34" charset="0"/>
              </a:rPr>
              <a:t>infiltrazioni di intermediari «informali» e/o criminali nell'accesso al lavoro</a:t>
            </a:r>
          </a:p>
          <a:p>
            <a:r>
              <a:rPr lang="it-IT" sz="1800" dirty="0">
                <a:latin typeface="Arial" panose="020B0604020202020204" pitchFamily="34" charset="0"/>
              </a:rPr>
              <a:t>Collocazione degli stranieri nei mercati paralleli: difficile integrazione</a:t>
            </a:r>
          </a:p>
          <a:p>
            <a:r>
              <a:rPr lang="it-IT" sz="1800" dirty="0">
                <a:latin typeface="Arial" panose="020B0604020202020204" pitchFamily="34" charset="0"/>
              </a:rPr>
              <a:t>Le norme previdenziali causa di illegalità</a:t>
            </a:r>
          </a:p>
          <a:p>
            <a:r>
              <a:rPr lang="it-IT" sz="1800" dirty="0">
                <a:latin typeface="Arial" panose="020B0604020202020204" pitchFamily="34" charset="0"/>
              </a:rPr>
              <a:t>Incentivo al lavoro nero</a:t>
            </a:r>
            <a:endParaRPr lang="it-IT" dirty="0"/>
          </a:p>
        </p:txBody>
      </p:sp>
    </p:spTree>
    <p:extLst>
      <p:ext uri="{BB962C8B-B14F-4D97-AF65-F5344CB8AC3E}">
        <p14:creationId xmlns:p14="http://schemas.microsoft.com/office/powerpoint/2010/main" val="150838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802EB0-D7AD-486B-BD92-9DAAD5B38B46}"/>
              </a:ext>
            </a:extLst>
          </p:cNvPr>
          <p:cNvSpPr>
            <a:spLocks noGrp="1"/>
          </p:cNvSpPr>
          <p:nvPr>
            <p:ph type="title"/>
          </p:nvPr>
        </p:nvSpPr>
        <p:spPr/>
        <p:txBody>
          <a:bodyPr/>
          <a:lstStyle/>
          <a:p>
            <a:r>
              <a:rPr lang="it-IT" dirty="0"/>
              <a:t>il nodo decisivo </a:t>
            </a:r>
          </a:p>
        </p:txBody>
      </p:sp>
      <p:graphicFrame>
        <p:nvGraphicFramePr>
          <p:cNvPr id="4" name="Segnaposto contenuto 3">
            <a:extLst>
              <a:ext uri="{FF2B5EF4-FFF2-40B4-BE49-F238E27FC236}">
                <a16:creationId xmlns:a16="http://schemas.microsoft.com/office/drawing/2014/main" id="{6DD1C792-F78E-498F-95FD-27AD83687FA4}"/>
              </a:ext>
            </a:extLst>
          </p:cNvPr>
          <p:cNvGraphicFramePr>
            <a:graphicFrameLocks noGrp="1"/>
          </p:cNvGraphicFramePr>
          <p:nvPr>
            <p:ph idx="1"/>
          </p:nvPr>
        </p:nvGraphicFramePr>
        <p:xfrm>
          <a:off x="1251678" y="1066800"/>
          <a:ext cx="10178322"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80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4034179-D548-4BBA-A34A-454586A44620}"/>
              </a:ext>
            </a:extLst>
          </p:cNvPr>
          <p:cNvSpPr>
            <a:spLocks noGrp="1"/>
          </p:cNvSpPr>
          <p:nvPr>
            <p:ph type="title"/>
          </p:nvPr>
        </p:nvSpPr>
        <p:spPr>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it-IT" b="1" dirty="0">
                <a:ln w="19050">
                  <a:solidFill>
                    <a:srgbClr val="0070C0"/>
                  </a:solidFill>
                </a:ln>
                <a:effectLst>
                  <a:outerShdw blurRad="38100" dist="38100" dir="2700000" algn="tl">
                    <a:srgbClr val="000000">
                      <a:alpha val="43137"/>
                    </a:srgbClr>
                  </a:outerShdw>
                </a:effectLst>
              </a:rPr>
              <a:t>Intreccio di tipologie.</a:t>
            </a:r>
            <a:br>
              <a:rPr lang="it-IT" b="1" dirty="0">
                <a:ln w="19050">
                  <a:solidFill>
                    <a:srgbClr val="0070C0"/>
                  </a:solidFill>
                </a:ln>
                <a:effectLst>
                  <a:outerShdw blurRad="38100" dist="38100" dir="2700000" algn="tl">
                    <a:srgbClr val="000000">
                      <a:alpha val="43137"/>
                    </a:srgbClr>
                  </a:outerShdw>
                </a:effectLst>
              </a:rPr>
            </a:br>
            <a:r>
              <a:rPr lang="it-IT" b="1" i="1" cap="none" dirty="0">
                <a:ln w="19050">
                  <a:solidFill>
                    <a:srgbClr val="0070C0"/>
                  </a:solidFill>
                </a:ln>
                <a:effectLst>
                  <a:outerShdw blurRad="38100" dist="38100" dir="2700000" algn="tl">
                    <a:srgbClr val="000000">
                      <a:alpha val="43137"/>
                    </a:srgbClr>
                  </a:outerShdw>
                </a:effectLst>
              </a:rPr>
              <a:t>La finalità</a:t>
            </a:r>
            <a:endParaRPr lang="it-IT" b="1" i="1" dirty="0">
              <a:ln w="19050">
                <a:solidFill>
                  <a:srgbClr val="0070C0"/>
                </a:solidFill>
              </a:ln>
              <a:effectLst>
                <a:outerShdw blurRad="38100" dist="38100" dir="2700000" algn="tl">
                  <a:srgbClr val="000000">
                    <a:alpha val="43137"/>
                  </a:srgbClr>
                </a:outerShdw>
              </a:effectLst>
            </a:endParaRPr>
          </a:p>
        </p:txBody>
      </p:sp>
      <p:graphicFrame>
        <p:nvGraphicFramePr>
          <p:cNvPr id="11" name="Segnaposto contenuto 10">
            <a:extLst>
              <a:ext uri="{FF2B5EF4-FFF2-40B4-BE49-F238E27FC236}">
                <a16:creationId xmlns:a16="http://schemas.microsoft.com/office/drawing/2014/main" id="{D7652664-C674-416C-9A3A-2B2B2815EDE5}"/>
              </a:ext>
            </a:extLst>
          </p:cNvPr>
          <p:cNvGraphicFramePr>
            <a:graphicFrameLocks noGrp="1"/>
          </p:cNvGraphicFramePr>
          <p:nvPr>
            <p:ph idx="1"/>
            <p:extLst>
              <p:ext uri="{D42A27DB-BD31-4B8C-83A1-F6EECF244321}">
                <p14:modId xmlns:p14="http://schemas.microsoft.com/office/powerpoint/2010/main" val="3136087427"/>
              </p:ext>
            </p:extLst>
          </p:nvPr>
        </p:nvGraphicFramePr>
        <p:xfrm>
          <a:off x="1122469" y="2220981"/>
          <a:ext cx="10178322" cy="4254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515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91EC63C0-A406-4A2E-8E31-4FA15930A75A}"/>
                                            </p:graphicEl>
                                          </p:spTgt>
                                        </p:tgtEl>
                                        <p:attrNameLst>
                                          <p:attrName>style.visibility</p:attrName>
                                        </p:attrNameLst>
                                      </p:cBhvr>
                                      <p:to>
                                        <p:strVal val="visible"/>
                                      </p:to>
                                    </p:set>
                                    <p:animEffect transition="in" filter="fade">
                                      <p:cBhvr>
                                        <p:cTn id="7" dur="500"/>
                                        <p:tgtEl>
                                          <p:spTgt spid="11">
                                            <p:graphicEl>
                                              <a:dgm id="{91EC63C0-A406-4A2E-8E31-4FA15930A75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277771D1-5929-4C6F-96A4-24BB23F0FB17}"/>
                                            </p:graphicEl>
                                          </p:spTgt>
                                        </p:tgtEl>
                                        <p:attrNameLst>
                                          <p:attrName>style.visibility</p:attrName>
                                        </p:attrNameLst>
                                      </p:cBhvr>
                                      <p:to>
                                        <p:strVal val="visible"/>
                                      </p:to>
                                    </p:set>
                                    <p:animEffect transition="in" filter="fade">
                                      <p:cBhvr>
                                        <p:cTn id="12" dur="500"/>
                                        <p:tgtEl>
                                          <p:spTgt spid="11">
                                            <p:graphicEl>
                                              <a:dgm id="{277771D1-5929-4C6F-96A4-24BB23F0FB1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4923E88A-7EDE-4A98-8431-03F697F30A74}"/>
                                            </p:graphicEl>
                                          </p:spTgt>
                                        </p:tgtEl>
                                        <p:attrNameLst>
                                          <p:attrName>style.visibility</p:attrName>
                                        </p:attrNameLst>
                                      </p:cBhvr>
                                      <p:to>
                                        <p:strVal val="visible"/>
                                      </p:to>
                                    </p:set>
                                    <p:animEffect transition="in" filter="fade">
                                      <p:cBhvr>
                                        <p:cTn id="17" dur="500"/>
                                        <p:tgtEl>
                                          <p:spTgt spid="11">
                                            <p:graphicEl>
                                              <a:dgm id="{4923E88A-7EDE-4A98-8431-03F697F30A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777DBD-DF4C-4392-ABB2-DB7F543265B1}"/>
              </a:ext>
            </a:extLst>
          </p:cNvPr>
          <p:cNvSpPr>
            <a:spLocks noGrp="1"/>
          </p:cNvSpPr>
          <p:nvPr>
            <p:ph type="title"/>
          </p:nvPr>
        </p:nvSpPr>
        <p:spPr>
          <a:xfrm>
            <a:off x="1251678" y="382385"/>
            <a:ext cx="10178322" cy="2503690"/>
          </a:xfrm>
        </p:spPr>
        <p:txBody>
          <a:bodyPr>
            <a:normAutofit fontScale="90000"/>
          </a:bodyPr>
          <a:lstStyle/>
          <a:p>
            <a:r>
              <a:rPr lang="it-IT" dirty="0"/>
              <a:t>procedure di emersione dell'irregolarità dei lavoratori sommersi extra-comunitari </a:t>
            </a:r>
            <a:r>
              <a:rPr lang="it-IT" i="1" dirty="0"/>
              <a:t>(c.d. sanatorie)</a:t>
            </a:r>
          </a:p>
        </p:txBody>
      </p:sp>
      <p:sp>
        <p:nvSpPr>
          <p:cNvPr id="3" name="Segnaposto contenuto 2">
            <a:extLst>
              <a:ext uri="{FF2B5EF4-FFF2-40B4-BE49-F238E27FC236}">
                <a16:creationId xmlns:a16="http://schemas.microsoft.com/office/drawing/2014/main" id="{F9BC4F33-B98F-42B7-B90C-4E5D5C6C623F}"/>
              </a:ext>
            </a:extLst>
          </p:cNvPr>
          <p:cNvSpPr>
            <a:spLocks noGrp="1"/>
          </p:cNvSpPr>
          <p:nvPr>
            <p:ph idx="1"/>
          </p:nvPr>
        </p:nvSpPr>
        <p:spPr>
          <a:xfrm>
            <a:off x="1251678" y="3076576"/>
            <a:ext cx="10178322" cy="3593591"/>
          </a:xfrm>
        </p:spPr>
        <p:txBody>
          <a:bodyPr/>
          <a:lstStyle/>
          <a:p>
            <a:r>
              <a:rPr lang="it-IT" dirty="0"/>
              <a:t>«miopia» del nostro legislatore appare ancora più evidente. </a:t>
            </a:r>
          </a:p>
          <a:p>
            <a:r>
              <a:rPr lang="it-IT" dirty="0"/>
              <a:t>Con tali procedure, infatti, si è inteso perseguire principalmente l'obiettivo di regolarizzare le sacche di clandestinità e non tanto quello di contrastare il lavoro irregolare (con la conseguenza di ottenere una emersione solo illusoria, al termine della quale molti lavoratori sono tornati nel mercato del lavoro informale). </a:t>
            </a:r>
          </a:p>
          <a:p>
            <a:r>
              <a:rPr lang="it-IT" dirty="0"/>
              <a:t>Ancora una volta, dunque, l'attenzione non è posta sulla tutela dello status di lavoratore in primis, quanto sul controllo dell'ordine pubblico e della clandestinità</a:t>
            </a:r>
          </a:p>
          <a:p>
            <a:r>
              <a:rPr lang="it-IT" dirty="0">
                <a:effectLst/>
                <a:highlight>
                  <a:srgbClr val="FFFF00"/>
                </a:highlight>
                <a:ea typeface="Arial" panose="020B0604020202020204" pitchFamily="34" charset="0"/>
              </a:rPr>
              <a:t>OCCORRE CAMBIO DI PROSPETTIVA: CONSIDERARE L'IMMIGRAZIONE UN FATTORE STRUTTURALE ALL'INTERNO DELLA NOSTRA SOCIETÀ</a:t>
            </a:r>
            <a:endParaRPr lang="it-IT" sz="2400" dirty="0"/>
          </a:p>
        </p:txBody>
      </p:sp>
    </p:spTree>
    <p:extLst>
      <p:ext uri="{BB962C8B-B14F-4D97-AF65-F5344CB8AC3E}">
        <p14:creationId xmlns:p14="http://schemas.microsoft.com/office/powerpoint/2010/main" val="89571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32E833E9-F51B-4BEF-A05E-636B0063F981}"/>
              </a:ext>
            </a:extLst>
          </p:cNvPr>
          <p:cNvSpPr>
            <a:spLocks noGrp="1"/>
          </p:cNvSpPr>
          <p:nvPr>
            <p:ph type="title"/>
          </p:nvPr>
        </p:nvSpPr>
        <p:spPr/>
        <p:txBody>
          <a:bodyPr>
            <a:normAutofit fontScale="90000"/>
          </a:bodyPr>
          <a:lstStyle/>
          <a:p>
            <a:r>
              <a:rPr lang="it-IT" dirty="0"/>
              <a:t>Indicatori della tratta di esseri</a:t>
            </a:r>
            <a:br>
              <a:rPr lang="it-IT" dirty="0"/>
            </a:br>
            <a:r>
              <a:rPr lang="it-IT" dirty="0"/>
              <a:t>umani a fini di sfruttamento del lavoro</a:t>
            </a:r>
            <a:br>
              <a:rPr lang="it-IT" dirty="0"/>
            </a:br>
            <a:endParaRPr lang="it-IT" dirty="0"/>
          </a:p>
        </p:txBody>
      </p:sp>
      <p:graphicFrame>
        <p:nvGraphicFramePr>
          <p:cNvPr id="8" name="Segnaposto contenuto 7">
            <a:extLst>
              <a:ext uri="{FF2B5EF4-FFF2-40B4-BE49-F238E27FC236}">
                <a16:creationId xmlns:a16="http://schemas.microsoft.com/office/drawing/2014/main" id="{2963CB12-6EDF-4C58-A1DE-CD0344EA8604}"/>
              </a:ext>
            </a:extLst>
          </p:cNvPr>
          <p:cNvGraphicFramePr>
            <a:graphicFrameLocks noGrp="1"/>
          </p:cNvGraphicFramePr>
          <p:nvPr>
            <p:ph idx="1"/>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16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AF077233-5E6B-41CA-BF5F-63C97A09E1FF}"/>
              </a:ext>
            </a:extLst>
          </p:cNvPr>
          <p:cNvGraphicFramePr>
            <a:graphicFrameLocks noGrp="1"/>
          </p:cNvGraphicFramePr>
          <p:nvPr>
            <p:ph idx="1"/>
          </p:nvPr>
        </p:nvGraphicFramePr>
        <p:xfrm>
          <a:off x="1251678" y="857251"/>
          <a:ext cx="10178322" cy="502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06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56CA85DD-5660-4D7E-9608-49A28598BB87}"/>
              </a:ext>
            </a:extLst>
          </p:cNvPr>
          <p:cNvGraphicFramePr>
            <a:graphicFrameLocks noGrp="1"/>
          </p:cNvGraphicFramePr>
          <p:nvPr>
            <p:ph idx="1"/>
            <p:extLst>
              <p:ext uri="{D42A27DB-BD31-4B8C-83A1-F6EECF244321}">
                <p14:modId xmlns:p14="http://schemas.microsoft.com/office/powerpoint/2010/main" val="3640166686"/>
              </p:ext>
            </p:extLst>
          </p:nvPr>
        </p:nvGraphicFramePr>
        <p:xfrm>
          <a:off x="1251678" y="485775"/>
          <a:ext cx="10178322" cy="618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434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DBC7922-BAFD-461B-883E-B3D87D6CDB02}"/>
              </a:ext>
            </a:extLst>
          </p:cNvPr>
          <p:cNvSpPr>
            <a:spLocks noGrp="1"/>
          </p:cNvSpPr>
          <p:nvPr>
            <p:ph type="title"/>
          </p:nvPr>
        </p:nvSpPr>
        <p:spPr/>
        <p:txBody>
          <a:bodyPr/>
          <a:lstStyle/>
          <a:p>
            <a:r>
              <a:rPr lang="it-IT" dirty="0"/>
              <a:t>Emersione</a:t>
            </a:r>
          </a:p>
        </p:txBody>
      </p:sp>
      <p:sp>
        <p:nvSpPr>
          <p:cNvPr id="5" name="Segnaposto testo 4">
            <a:extLst>
              <a:ext uri="{FF2B5EF4-FFF2-40B4-BE49-F238E27FC236}">
                <a16:creationId xmlns:a16="http://schemas.microsoft.com/office/drawing/2014/main" id="{6C3E7DD0-A1DE-4D29-A62F-31861618BF96}"/>
              </a:ext>
            </a:extLst>
          </p:cNvPr>
          <p:cNvSpPr>
            <a:spLocks noGrp="1"/>
          </p:cNvSpPr>
          <p:nvPr>
            <p:ph type="body" idx="1"/>
          </p:nvPr>
        </p:nvSpPr>
        <p:spPr/>
        <p:txBody>
          <a:bodyPr>
            <a:normAutofit lnSpcReduction="10000"/>
          </a:bodyPr>
          <a:lstStyle/>
          <a:p>
            <a:r>
              <a:rPr lang="it-IT" dirty="0"/>
              <a:t>Intreccio tra </a:t>
            </a:r>
            <a:r>
              <a:rPr lang="it-IT" dirty="0" err="1"/>
              <a:t>capolarato</a:t>
            </a:r>
            <a:r>
              <a:rPr lang="it-IT" dirty="0"/>
              <a:t>, criminalità organizzata e migrazione irregolare</a:t>
            </a:r>
          </a:p>
        </p:txBody>
      </p:sp>
    </p:spTree>
    <p:extLst>
      <p:ext uri="{BB962C8B-B14F-4D97-AF65-F5344CB8AC3E}">
        <p14:creationId xmlns:p14="http://schemas.microsoft.com/office/powerpoint/2010/main" val="3486336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E0B8A2D-4467-4E52-B66C-CD0DB6A7B37E}"/>
              </a:ext>
            </a:extLst>
          </p:cNvPr>
          <p:cNvSpPr>
            <a:spLocks noGrp="1"/>
          </p:cNvSpPr>
          <p:nvPr>
            <p:ph type="body" idx="1"/>
          </p:nvPr>
        </p:nvSpPr>
        <p:spPr>
          <a:xfrm>
            <a:off x="1257300" y="1879524"/>
            <a:ext cx="4800600" cy="632529"/>
          </a:xfrm>
          <a:ln>
            <a:solidFill>
              <a:schemeClr val="tx1">
                <a:lumMod val="95000"/>
                <a:lumOff val="5000"/>
              </a:schemeClr>
            </a:solidFill>
          </a:ln>
        </p:spPr>
        <p:txBody>
          <a:bodyPr/>
          <a:lstStyle/>
          <a:p>
            <a:r>
              <a:rPr lang="it-IT" dirty="0"/>
              <a:t>c.d. caporalato « nero </a:t>
            </a:r>
          </a:p>
        </p:txBody>
      </p:sp>
      <p:sp>
        <p:nvSpPr>
          <p:cNvPr id="6" name="Segnaposto contenuto 5">
            <a:extLst>
              <a:ext uri="{FF2B5EF4-FFF2-40B4-BE49-F238E27FC236}">
                <a16:creationId xmlns:a16="http://schemas.microsoft.com/office/drawing/2014/main" id="{D4CB71E5-4142-4925-AC56-509FE661842C}"/>
              </a:ext>
            </a:extLst>
          </p:cNvPr>
          <p:cNvSpPr>
            <a:spLocks noGrp="1"/>
          </p:cNvSpPr>
          <p:nvPr>
            <p:ph sz="half" idx="2"/>
          </p:nvPr>
        </p:nvSpPr>
        <p:spPr>
          <a:xfrm>
            <a:off x="1257300" y="2909102"/>
            <a:ext cx="4800600" cy="3715218"/>
          </a:xfrm>
          <a:solidFill>
            <a:schemeClr val="tx1">
              <a:lumMod val="95000"/>
              <a:lumOff val="5000"/>
            </a:schemeClr>
          </a:solidFill>
        </p:spPr>
        <p:txBody>
          <a:bodyPr>
            <a:normAutofit/>
          </a:bodyPr>
          <a:lstStyle/>
          <a:p>
            <a:r>
              <a:rPr lang="it-IT" sz="2400" b="1" dirty="0" err="1">
                <a:solidFill>
                  <a:schemeClr val="bg1"/>
                </a:solidFill>
              </a:rPr>
              <a:t>paraschiavistico</a:t>
            </a:r>
            <a:r>
              <a:rPr lang="it-IT" sz="2400" b="1" dirty="0">
                <a:solidFill>
                  <a:schemeClr val="bg1"/>
                </a:solidFill>
              </a:rPr>
              <a:t> </a:t>
            </a:r>
          </a:p>
          <a:p>
            <a:r>
              <a:rPr lang="it-IT" sz="2400" b="1" dirty="0">
                <a:solidFill>
                  <a:schemeClr val="bg1"/>
                </a:solidFill>
              </a:rPr>
              <a:t>l'intrusione dell'intermediario incisiva e continuativa da annullare completamente la sua capacità di autodeterminarsi</a:t>
            </a:r>
          </a:p>
        </p:txBody>
      </p:sp>
      <p:sp>
        <p:nvSpPr>
          <p:cNvPr id="7" name="Segnaposto testo 6">
            <a:extLst>
              <a:ext uri="{FF2B5EF4-FFF2-40B4-BE49-F238E27FC236}">
                <a16:creationId xmlns:a16="http://schemas.microsoft.com/office/drawing/2014/main" id="{B8FFAD71-8697-43BA-A2D0-7F75FC07074A}"/>
              </a:ext>
            </a:extLst>
          </p:cNvPr>
          <p:cNvSpPr>
            <a:spLocks noGrp="1"/>
          </p:cNvSpPr>
          <p:nvPr>
            <p:ph type="body" sz="quarter" idx="3"/>
          </p:nvPr>
        </p:nvSpPr>
        <p:spPr>
          <a:xfrm>
            <a:off x="8178800" y="1563259"/>
            <a:ext cx="3566160" cy="632529"/>
          </a:xfrm>
          <a:ln>
            <a:solidFill>
              <a:schemeClr val="bg2">
                <a:lumMod val="90000"/>
              </a:schemeClr>
            </a:solidFill>
          </a:ln>
        </p:spPr>
        <p:txBody>
          <a:bodyPr/>
          <a:lstStyle/>
          <a:p>
            <a:r>
              <a:rPr lang="it-IT" dirty="0"/>
              <a:t>c.d. caporalato « grigio »</a:t>
            </a:r>
          </a:p>
        </p:txBody>
      </p:sp>
      <p:sp>
        <p:nvSpPr>
          <p:cNvPr id="8" name="Segnaposto contenuto 7">
            <a:extLst>
              <a:ext uri="{FF2B5EF4-FFF2-40B4-BE49-F238E27FC236}">
                <a16:creationId xmlns:a16="http://schemas.microsoft.com/office/drawing/2014/main" id="{E2ED2759-BBA6-41C7-945A-4BC1CDFDAFAF}"/>
              </a:ext>
            </a:extLst>
          </p:cNvPr>
          <p:cNvSpPr>
            <a:spLocks noGrp="1"/>
          </p:cNvSpPr>
          <p:nvPr>
            <p:ph sz="quarter" idx="4"/>
          </p:nvPr>
        </p:nvSpPr>
        <p:spPr>
          <a:xfrm>
            <a:off x="7152024" y="2313940"/>
            <a:ext cx="4800600" cy="4310380"/>
          </a:xfrm>
        </p:spPr>
        <p:style>
          <a:lnRef idx="1">
            <a:schemeClr val="accent2"/>
          </a:lnRef>
          <a:fillRef idx="2">
            <a:schemeClr val="accent2"/>
          </a:fillRef>
          <a:effectRef idx="1">
            <a:schemeClr val="accent2"/>
          </a:effectRef>
          <a:fontRef idx="minor">
            <a:schemeClr val="dk1"/>
          </a:fontRef>
        </p:style>
        <p:txBody>
          <a:bodyPr>
            <a:normAutofit/>
          </a:bodyPr>
          <a:lstStyle/>
          <a:p>
            <a:r>
              <a:rPr lang="it-IT" sz="2400" b="1" dirty="0">
                <a:solidFill>
                  <a:schemeClr val="tx1"/>
                </a:solidFill>
              </a:rPr>
              <a:t>caratterizzato dall'assenza di costrizione della vittima o comunque da uno sfruttamento limitato nel tempo e nello spazio, anche se in ipotesi ripetuto con metodo e a cadenze regolari</a:t>
            </a:r>
          </a:p>
        </p:txBody>
      </p:sp>
    </p:spTree>
    <p:extLst>
      <p:ext uri="{BB962C8B-B14F-4D97-AF65-F5344CB8AC3E}">
        <p14:creationId xmlns:p14="http://schemas.microsoft.com/office/powerpoint/2010/main" val="3498306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5D53E3B-3CFC-4CB2-B726-5DDD8E5B010F}"/>
              </a:ext>
            </a:extLst>
          </p:cNvPr>
          <p:cNvSpPr>
            <a:spLocks noGrp="1"/>
          </p:cNvSpPr>
          <p:nvPr>
            <p:ph type="ctrTitle"/>
          </p:nvPr>
        </p:nvSpPr>
        <p:spPr/>
        <p:txBody>
          <a:bodyPr/>
          <a:lstStyle/>
          <a:p>
            <a:r>
              <a:rPr lang="it-IT" sz="7200" dirty="0"/>
              <a:t>Disvalore </a:t>
            </a:r>
            <a:br>
              <a:rPr lang="it-IT" sz="7200" dirty="0"/>
            </a:br>
            <a:r>
              <a:rPr lang="it-IT" sz="7200" dirty="0"/>
              <a:t>condiviso</a:t>
            </a:r>
          </a:p>
        </p:txBody>
      </p:sp>
      <p:sp>
        <p:nvSpPr>
          <p:cNvPr id="8" name="Sottotitolo 7">
            <a:extLst>
              <a:ext uri="{FF2B5EF4-FFF2-40B4-BE49-F238E27FC236}">
                <a16:creationId xmlns:a16="http://schemas.microsoft.com/office/drawing/2014/main" id="{67D548BF-5AF6-436F-BB9F-084EC184BC01}"/>
              </a:ext>
            </a:extLst>
          </p:cNvPr>
          <p:cNvSpPr>
            <a:spLocks noGrp="1"/>
          </p:cNvSpPr>
          <p:nvPr>
            <p:ph type="subTitle" idx="1"/>
          </p:nvPr>
        </p:nvSpPr>
        <p:spPr/>
        <p:txBody>
          <a:bodyPr>
            <a:normAutofit/>
          </a:bodyPr>
          <a:lstStyle/>
          <a:p>
            <a:r>
              <a:rPr lang="it-IT" sz="2800" dirty="0"/>
              <a:t>Caporale e datore di lavoro</a:t>
            </a:r>
          </a:p>
        </p:txBody>
      </p:sp>
    </p:spTree>
    <p:extLst>
      <p:ext uri="{BB962C8B-B14F-4D97-AF65-F5344CB8AC3E}">
        <p14:creationId xmlns:p14="http://schemas.microsoft.com/office/powerpoint/2010/main" val="2253192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a:extLst>
              <a:ext uri="{FF2B5EF4-FFF2-40B4-BE49-F238E27FC236}">
                <a16:creationId xmlns:a16="http://schemas.microsoft.com/office/drawing/2014/main" id="{065FB9EF-8E87-489C-9D7F-034FE7ED1516}"/>
              </a:ext>
            </a:extLst>
          </p:cNvPr>
          <p:cNvGraphicFramePr>
            <a:graphicFrameLocks noGrp="1"/>
          </p:cNvGraphicFramePr>
          <p:nvPr>
            <p:ph idx="1"/>
            <p:extLst>
              <p:ext uri="{D42A27DB-BD31-4B8C-83A1-F6EECF244321}">
                <p14:modId xmlns:p14="http://schemas.microsoft.com/office/powerpoint/2010/main" val="263543026"/>
              </p:ext>
            </p:extLst>
          </p:nvPr>
        </p:nvGraphicFramePr>
        <p:xfrm>
          <a:off x="1139918" y="76200"/>
          <a:ext cx="10575832" cy="643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9082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B09FFD-CBFD-4E75-B49F-D5621CDB3816}"/>
              </a:ext>
            </a:extLst>
          </p:cNvPr>
          <p:cNvSpPr>
            <a:spLocks noGrp="1"/>
          </p:cNvSpPr>
          <p:nvPr>
            <p:ph type="title"/>
          </p:nvPr>
        </p:nvSpPr>
        <p:spPr/>
        <p:txBody>
          <a:bodyPr>
            <a:normAutofit fontScale="90000"/>
          </a:bodyPr>
          <a:lstStyle/>
          <a:p>
            <a:r>
              <a:rPr lang="it-IT" u="sng" dirty="0"/>
              <a:t>Direttiva 2009/52/CE </a:t>
            </a:r>
            <a:r>
              <a:rPr lang="it-IT" dirty="0"/>
              <a:t>del Parlamento europeo e del Consiglio, </a:t>
            </a:r>
          </a:p>
        </p:txBody>
      </p:sp>
      <p:sp>
        <p:nvSpPr>
          <p:cNvPr id="3" name="Segnaposto contenuto 2">
            <a:extLst>
              <a:ext uri="{FF2B5EF4-FFF2-40B4-BE49-F238E27FC236}">
                <a16:creationId xmlns:a16="http://schemas.microsoft.com/office/drawing/2014/main" id="{EE645F0C-0857-49D3-B323-C135B502527B}"/>
              </a:ext>
            </a:extLst>
          </p:cNvPr>
          <p:cNvSpPr>
            <a:spLocks noGrp="1"/>
          </p:cNvSpPr>
          <p:nvPr>
            <p:ph idx="1"/>
          </p:nvPr>
        </p:nvSpPr>
        <p:spPr>
          <a:xfrm>
            <a:off x="1251678" y="1874517"/>
            <a:ext cx="10178322" cy="4916808"/>
          </a:xfrm>
        </p:spPr>
        <p:txBody>
          <a:bodyPr>
            <a:noAutofit/>
          </a:bodyPr>
          <a:lstStyle/>
          <a:p>
            <a:r>
              <a:rPr lang="it-IT" dirty="0">
                <a:solidFill>
                  <a:srgbClr val="C00000"/>
                </a:solidFill>
                <a:effectLst>
                  <a:outerShdw blurRad="38100" dist="38100" dir="2700000" algn="tl">
                    <a:srgbClr val="000000">
                      <a:alpha val="43137"/>
                    </a:srgbClr>
                  </a:outerShdw>
                </a:effectLst>
              </a:rPr>
              <a:t>Il più importante documento normativo dell'Unione Europea in </a:t>
            </a:r>
            <a:r>
              <a:rPr lang="it-IT" b="1" dirty="0">
                <a:solidFill>
                  <a:srgbClr val="C00000"/>
                </a:solidFill>
                <a:effectLst>
                  <a:outerShdw blurRad="38100" dist="38100" dir="2700000" algn="tl">
                    <a:srgbClr val="000000">
                      <a:alpha val="43137"/>
                    </a:srgbClr>
                  </a:outerShdw>
                </a:effectLst>
              </a:rPr>
              <a:t>materia di caporalato</a:t>
            </a:r>
            <a:r>
              <a:rPr lang="it-IT" dirty="0">
                <a:effectLst>
                  <a:outerShdw blurRad="38100" dist="38100" dir="2700000" algn="tl">
                    <a:srgbClr val="000000">
                      <a:alpha val="43137"/>
                    </a:srgbClr>
                  </a:outerShdw>
                </a:effectLst>
              </a:rPr>
              <a:t>, </a:t>
            </a:r>
          </a:p>
          <a:p>
            <a:r>
              <a:rPr lang="it-IT" dirty="0"/>
              <a:t>attuata in Italia mediante il d.lgs. n. 109/2012 (il c.d. decreto « Rosarno »). la finalità dichiarata del testo normativo è quella di contrastare quelle forme di sfruttamento dei lavoratori stranieri, come le prassi di caporalato, che comportino una compressione inaccettabile della dignità umana e dei diritti inviolabili dell'uomo. </a:t>
            </a:r>
          </a:p>
          <a:p>
            <a:r>
              <a:rPr lang="it-IT" dirty="0"/>
              <a:t>divieto generale di assunzione dei cittadini di Paesi terzi, non autorizzati a soggiornare nel territorio dell'Unione Europea, con conseguenti sanzioni di carattere penale e amministrativo nei confronti dei datori di lavoro che dovessero violarlo.</a:t>
            </a:r>
          </a:p>
          <a:p>
            <a:r>
              <a:rPr lang="it-IT" dirty="0"/>
              <a:t>modifica il T.U. sull'immigrazione attraverso l'aggiunta di un nuovo </a:t>
            </a:r>
            <a:r>
              <a:rPr lang="it-IT" b="1" dirty="0"/>
              <a:t>comma</a:t>
            </a:r>
            <a:r>
              <a:rPr lang="it-IT" dirty="0"/>
              <a:t> all'art. 22, il </a:t>
            </a:r>
            <a:r>
              <a:rPr lang="it-IT" b="1" dirty="0"/>
              <a:t>12-bis,</a:t>
            </a:r>
            <a:r>
              <a:rPr lang="it-IT" dirty="0"/>
              <a:t> </a:t>
            </a:r>
            <a:r>
              <a:rPr lang="it-IT" dirty="0">
                <a:effectLst/>
                <a:ea typeface="Arial" panose="020B0604020202020204" pitchFamily="34" charset="0"/>
              </a:rPr>
              <a:t>circostanza aggravante ad effetto speciale </a:t>
            </a:r>
          </a:p>
          <a:p>
            <a:pPr lvl="1"/>
            <a:r>
              <a:rPr lang="it-IT" sz="1400" dirty="0">
                <a:solidFill>
                  <a:schemeClr val="tx1"/>
                </a:solidFill>
                <a:effectLst/>
                <a:ea typeface="Arial" panose="020B0604020202020204" pitchFamily="34" charset="0"/>
              </a:rPr>
              <a:t>a) se i lavoratori occupati sono in numero superiore a tre; </a:t>
            </a:r>
          </a:p>
          <a:p>
            <a:pPr lvl="1"/>
            <a:r>
              <a:rPr lang="it-IT" sz="1400" dirty="0">
                <a:solidFill>
                  <a:schemeClr val="tx1"/>
                </a:solidFill>
                <a:effectLst/>
                <a:ea typeface="Arial" panose="020B0604020202020204" pitchFamily="34" charset="0"/>
              </a:rPr>
              <a:t>b) se i lavoratori occupati sono minori in età non lavorativa; </a:t>
            </a:r>
          </a:p>
          <a:p>
            <a:pPr lvl="1"/>
            <a:r>
              <a:rPr lang="it-IT" sz="1400" dirty="0">
                <a:solidFill>
                  <a:schemeClr val="tx1"/>
                </a:solidFill>
                <a:effectLst/>
                <a:ea typeface="Arial" panose="020B0604020202020204" pitchFamily="34" charset="0"/>
              </a:rPr>
              <a:t>c) se i lavoratori occupati sono sottoposti alle altre condizioni lavorative di particolare sfruttamento di cui al comma 3 dell'articolo 603-bis c.p. </a:t>
            </a:r>
          </a:p>
        </p:txBody>
      </p:sp>
    </p:spTree>
    <p:extLst>
      <p:ext uri="{BB962C8B-B14F-4D97-AF65-F5344CB8AC3E}">
        <p14:creationId xmlns:p14="http://schemas.microsoft.com/office/powerpoint/2010/main" val="146823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AAB345-4FE7-406F-842F-87EB69D564C0}"/>
              </a:ext>
            </a:extLst>
          </p:cNvPr>
          <p:cNvSpPr>
            <a:spLocks noGrp="1"/>
          </p:cNvSpPr>
          <p:nvPr>
            <p:ph type="title"/>
          </p:nvPr>
        </p:nvSpPr>
        <p:spPr/>
        <p:txBody>
          <a:bodyPr>
            <a:normAutofit/>
          </a:bodyPr>
          <a:lstStyle/>
          <a:p>
            <a:r>
              <a:rPr lang="it-IT" dirty="0"/>
              <a:t>è una piaga subdola che si manifesta in molte forme</a:t>
            </a:r>
          </a:p>
        </p:txBody>
      </p:sp>
      <p:sp>
        <p:nvSpPr>
          <p:cNvPr id="3" name="Segnaposto contenuto 2">
            <a:extLst>
              <a:ext uri="{FF2B5EF4-FFF2-40B4-BE49-F238E27FC236}">
                <a16:creationId xmlns:a16="http://schemas.microsoft.com/office/drawing/2014/main" id="{1D257B0A-082E-447E-99AA-A375A8F8DF5C}"/>
              </a:ext>
            </a:extLst>
          </p:cNvPr>
          <p:cNvSpPr>
            <a:spLocks noGrp="1"/>
          </p:cNvSpPr>
          <p:nvPr>
            <p:ph idx="1"/>
          </p:nvPr>
        </p:nvSpPr>
        <p:spPr/>
        <p:txBody>
          <a:bodyPr>
            <a:normAutofit/>
          </a:bodyPr>
          <a:lstStyle/>
          <a:p>
            <a:r>
              <a:rPr lang="it-IT" dirty="0"/>
              <a:t>migliaia di moderni schiavi raccolgono i pomodori del Tavoliere o le arance in Calabria. </a:t>
            </a:r>
          </a:p>
          <a:p>
            <a:r>
              <a:rPr lang="it-IT" dirty="0"/>
              <a:t>in « zone grigie », tra sfruttamento e forme contrattuali solo apparentemente legali. </a:t>
            </a:r>
          </a:p>
          <a:p>
            <a:r>
              <a:rPr lang="it-IT" dirty="0"/>
              <a:t>tante sono le varianti del fenomeno che concretamente è talvolta sconosciuto dagli stessi lavoratori che ne sono vittime. </a:t>
            </a:r>
          </a:p>
          <a:p>
            <a:r>
              <a:rPr lang="it-IT" dirty="0"/>
              <a:t>situazione di « PARTICOLARE VULNERABILITÀ » sul piano economico-sociale: o stranieri, in genere irregolari, o inoccupati che hanno impellente bisogno di lavorare </a:t>
            </a:r>
          </a:p>
          <a:p>
            <a:r>
              <a:rPr lang="it-IT" dirty="0"/>
              <a:t>Soggetti, quindi, con una scarsa coscienza del proprio stesso status di lavoratori cui l'ordinamento connette diritti che dovrebbero essere incomprimibili.</a:t>
            </a:r>
          </a:p>
        </p:txBody>
      </p:sp>
    </p:spTree>
    <p:extLst>
      <p:ext uri="{BB962C8B-B14F-4D97-AF65-F5344CB8AC3E}">
        <p14:creationId xmlns:p14="http://schemas.microsoft.com/office/powerpoint/2010/main" val="1509242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BCC7DE6-3879-413F-8CDC-0E38C43612B1}"/>
              </a:ext>
            </a:extLst>
          </p:cNvPr>
          <p:cNvSpPr>
            <a:spLocks noGrp="1"/>
          </p:cNvSpPr>
          <p:nvPr>
            <p:ph type="ctrTitle"/>
          </p:nvPr>
        </p:nvSpPr>
        <p:spPr/>
        <p:txBody>
          <a:bodyPr/>
          <a:lstStyle/>
          <a:p>
            <a:r>
              <a:rPr lang="it-IT" sz="7200" dirty="0"/>
              <a:t>difficoltà a trovare strumenti adeguati </a:t>
            </a:r>
          </a:p>
        </p:txBody>
      </p:sp>
      <p:sp>
        <p:nvSpPr>
          <p:cNvPr id="6" name="Sottotitolo 5">
            <a:extLst>
              <a:ext uri="{FF2B5EF4-FFF2-40B4-BE49-F238E27FC236}">
                <a16:creationId xmlns:a16="http://schemas.microsoft.com/office/drawing/2014/main" id="{C6FCE5D1-CAF6-4920-9099-1FF8F7E2581D}"/>
              </a:ext>
            </a:extLst>
          </p:cNvPr>
          <p:cNvSpPr>
            <a:spLocks noGrp="1"/>
          </p:cNvSpPr>
          <p:nvPr>
            <p:ph type="subTitle" idx="1"/>
          </p:nvPr>
        </p:nvSpPr>
        <p:spPr/>
        <p:txBody>
          <a:bodyPr>
            <a:normAutofit fontScale="77500" lnSpcReduction="20000"/>
          </a:bodyPr>
          <a:lstStyle/>
          <a:p>
            <a:r>
              <a:rPr lang="it-IT" dirty="0"/>
              <a:t>la nuova schiavitù del XXI secolo</a:t>
            </a:r>
          </a:p>
          <a:p>
            <a:r>
              <a:rPr lang="it-IT" dirty="0"/>
              <a:t>(trasporto spaziale, contrattualizzazione)</a:t>
            </a:r>
          </a:p>
        </p:txBody>
      </p:sp>
    </p:spTree>
    <p:extLst>
      <p:ext uri="{BB962C8B-B14F-4D97-AF65-F5344CB8AC3E}">
        <p14:creationId xmlns:p14="http://schemas.microsoft.com/office/powerpoint/2010/main" val="2351321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B1528A-4FB4-4019-99C6-ABB257F05829}"/>
              </a:ext>
            </a:extLst>
          </p:cNvPr>
          <p:cNvSpPr>
            <a:spLocks noGrp="1"/>
          </p:cNvSpPr>
          <p:nvPr>
            <p:ph type="title"/>
          </p:nvPr>
        </p:nvSpPr>
        <p:spPr/>
        <p:txBody>
          <a:bodyPr>
            <a:normAutofit fontScale="90000"/>
          </a:bodyPr>
          <a:lstStyle/>
          <a:p>
            <a:r>
              <a:rPr lang="it-IT" dirty="0"/>
              <a:t>70 anni di susseguirsi di discipline di contrasto del caporalato </a:t>
            </a:r>
          </a:p>
        </p:txBody>
      </p:sp>
      <p:sp>
        <p:nvSpPr>
          <p:cNvPr id="3" name="Segnaposto contenuto 2">
            <a:extLst>
              <a:ext uri="{FF2B5EF4-FFF2-40B4-BE49-F238E27FC236}">
                <a16:creationId xmlns:a16="http://schemas.microsoft.com/office/drawing/2014/main" id="{47BAE69C-719E-42F6-A073-91E7F8639FF7}"/>
              </a:ext>
            </a:extLst>
          </p:cNvPr>
          <p:cNvSpPr>
            <a:spLocks noGrp="1"/>
          </p:cNvSpPr>
          <p:nvPr>
            <p:ph idx="1"/>
          </p:nvPr>
        </p:nvSpPr>
        <p:spPr/>
        <p:txBody>
          <a:bodyPr/>
          <a:lstStyle/>
          <a:p>
            <a:r>
              <a:rPr lang="it-IT" dirty="0"/>
              <a:t>culminati nel 2016 con l'approvazione della storicamente più severa normativa in materia </a:t>
            </a:r>
          </a:p>
          <a:p>
            <a:r>
              <a:rPr lang="it-IT" dirty="0"/>
              <a:t>ben poco abbiano inciso sul </a:t>
            </a:r>
            <a:r>
              <a:rPr lang="it-IT" b="1" dirty="0">
                <a:solidFill>
                  <a:srgbClr val="C00000"/>
                </a:solidFill>
              </a:rPr>
              <a:t>fenomeno</a:t>
            </a:r>
            <a:r>
              <a:rPr lang="it-IT" dirty="0"/>
              <a:t> che invece è </a:t>
            </a:r>
            <a:r>
              <a:rPr lang="it-IT" b="1" dirty="0">
                <a:solidFill>
                  <a:srgbClr val="C00000"/>
                </a:solidFill>
              </a:rPr>
              <a:t>in splendida forma </a:t>
            </a:r>
            <a:r>
              <a:rPr lang="it-IT" dirty="0"/>
              <a:t>e continua a generare valori economici imponenti </a:t>
            </a:r>
          </a:p>
          <a:p>
            <a:r>
              <a:rPr lang="it-IT" dirty="0"/>
              <a:t>solo nel settore agricolo i sindacati stimano nell'ordine di 5 miliardi di Euro l'anno e incide per quasi un quinto del valore aggiunto generato nella filiera agricola </a:t>
            </a:r>
          </a:p>
        </p:txBody>
      </p:sp>
    </p:spTree>
    <p:extLst>
      <p:ext uri="{BB962C8B-B14F-4D97-AF65-F5344CB8AC3E}">
        <p14:creationId xmlns:p14="http://schemas.microsoft.com/office/powerpoint/2010/main" val="3144306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AA732-E680-4B30-A7B5-E2FFD11F04B9}"/>
              </a:ext>
            </a:extLst>
          </p:cNvPr>
          <p:cNvSpPr>
            <a:spLocks noGrp="1"/>
          </p:cNvSpPr>
          <p:nvPr>
            <p:ph type="title"/>
          </p:nvPr>
        </p:nvSpPr>
        <p:spPr/>
        <p:txBody>
          <a:bodyPr/>
          <a:lstStyle/>
          <a:p>
            <a:r>
              <a:rPr lang="it-IT" dirty="0"/>
              <a:t>I caporali</a:t>
            </a:r>
          </a:p>
        </p:txBody>
      </p:sp>
      <p:sp>
        <p:nvSpPr>
          <p:cNvPr id="3" name="Segnaposto contenuto 2">
            <a:extLst>
              <a:ext uri="{FF2B5EF4-FFF2-40B4-BE49-F238E27FC236}">
                <a16:creationId xmlns:a16="http://schemas.microsoft.com/office/drawing/2014/main" id="{E5179FAD-884C-43AF-9A92-B25AF575CA7C}"/>
              </a:ext>
            </a:extLst>
          </p:cNvPr>
          <p:cNvSpPr>
            <a:spLocks noGrp="1"/>
          </p:cNvSpPr>
          <p:nvPr>
            <p:ph idx="1"/>
          </p:nvPr>
        </p:nvSpPr>
        <p:spPr/>
        <p:txBody>
          <a:bodyPr/>
          <a:lstStyle/>
          <a:p>
            <a:r>
              <a:rPr lang="it-IT" dirty="0"/>
              <a:t>si occupano di procurare manodopera a basso costo per lavori di fatica. </a:t>
            </a:r>
          </a:p>
          <a:p>
            <a:r>
              <a:rPr lang="it-IT" dirty="0"/>
              <a:t>Il loro ruolo è quello di reclutare persone e trasportarle sul luogo di lavoro, come cantieri e campi agricoli, </a:t>
            </a:r>
          </a:p>
          <a:p>
            <a:r>
              <a:rPr lang="it-IT" dirty="0"/>
              <a:t>incassando un ricompenso concordato in precedenza. </a:t>
            </a:r>
          </a:p>
          <a:p>
            <a:r>
              <a:rPr lang="it-IT" dirty="0"/>
              <a:t>Il meccanismo di selezione è abbastanza elementare: i caporali si appostano in determinate zone e caricano le persone interessate su mezzi propri, con partenza nelle primissime ore del mattino. </a:t>
            </a:r>
          </a:p>
          <a:p>
            <a:r>
              <a:rPr lang="it-IT" dirty="0"/>
              <a:t>I due settori di maggiore diffusione del fenomeno sono l'edilizia e soprattutto l'agricoltura.</a:t>
            </a:r>
            <a:br>
              <a:rPr lang="it-IT" dirty="0"/>
            </a:br>
            <a:endParaRPr lang="it-IT" dirty="0"/>
          </a:p>
        </p:txBody>
      </p:sp>
      <p:pic>
        <p:nvPicPr>
          <p:cNvPr id="5" name="Immagine 4">
            <a:extLst>
              <a:ext uri="{FF2B5EF4-FFF2-40B4-BE49-F238E27FC236}">
                <a16:creationId xmlns:a16="http://schemas.microsoft.com/office/drawing/2014/main" id="{A46315A8-7B0D-4B7E-8F79-35E770215451}"/>
              </a:ext>
            </a:extLst>
          </p:cNvPr>
          <p:cNvPicPr>
            <a:picLocks noChangeAspect="1"/>
          </p:cNvPicPr>
          <p:nvPr/>
        </p:nvPicPr>
        <p:blipFill>
          <a:blip r:embed="rId2"/>
          <a:stretch>
            <a:fillRect/>
          </a:stretch>
        </p:blipFill>
        <p:spPr>
          <a:xfrm>
            <a:off x="7473362" y="-16153"/>
            <a:ext cx="4434158" cy="2483128"/>
          </a:xfrm>
          <a:prstGeom prst="ellipse">
            <a:avLst/>
          </a:prstGeom>
          <a:ln>
            <a:noFill/>
          </a:ln>
          <a:effectLst>
            <a:softEdge rad="112500"/>
          </a:effectLst>
        </p:spPr>
      </p:pic>
    </p:spTree>
    <p:extLst>
      <p:ext uri="{BB962C8B-B14F-4D97-AF65-F5344CB8AC3E}">
        <p14:creationId xmlns:p14="http://schemas.microsoft.com/office/powerpoint/2010/main" val="4029768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BB39CF-7DCB-4C97-8DB7-8E41F3E0FD48}"/>
              </a:ext>
            </a:extLst>
          </p:cNvPr>
          <p:cNvSpPr>
            <a:spLocks noGrp="1"/>
          </p:cNvSpPr>
          <p:nvPr>
            <p:ph type="title"/>
          </p:nvPr>
        </p:nvSpPr>
        <p:spPr/>
        <p:txBody>
          <a:bodyPr/>
          <a:lstStyle/>
          <a:p>
            <a:r>
              <a:rPr lang="it-IT" dirty="0"/>
              <a:t>socialmente riconosciuta</a:t>
            </a:r>
          </a:p>
        </p:txBody>
      </p:sp>
      <p:sp>
        <p:nvSpPr>
          <p:cNvPr id="3" name="Segnaposto contenuto 2">
            <a:extLst>
              <a:ext uri="{FF2B5EF4-FFF2-40B4-BE49-F238E27FC236}">
                <a16:creationId xmlns:a16="http://schemas.microsoft.com/office/drawing/2014/main" id="{75430F7F-CBA9-4AAD-9222-485855CAFC06}"/>
              </a:ext>
            </a:extLst>
          </p:cNvPr>
          <p:cNvSpPr>
            <a:spLocks noGrp="1"/>
          </p:cNvSpPr>
          <p:nvPr>
            <p:ph idx="1"/>
          </p:nvPr>
        </p:nvSpPr>
        <p:spPr/>
        <p:txBody>
          <a:bodyPr/>
          <a:lstStyle/>
          <a:p>
            <a:r>
              <a:rPr lang="it-IT" dirty="0"/>
              <a:t>costume e una mala prassi in certi territori storicamente è addirittura : l'immagine « tradizionale » del caporale raccontata da certi film del neorealismo del secondo dopoguerra</a:t>
            </a:r>
          </a:p>
          <a:p>
            <a:r>
              <a:rPr lang="it-IT" dirty="0"/>
              <a:t>la forza intimidatrice del caporale prestata dalla organizzazione criminale della quale egli fa parte. Se si tratta di stranieri, spesso è la stessa organizzazione che ne ha garantito l'ingresso nel territorio dello Stato </a:t>
            </a:r>
          </a:p>
          <a:p>
            <a:r>
              <a:rPr lang="it-IT" dirty="0"/>
              <a:t>Tra gli schermi utilizzati per la copertura della sostanza del fenomeno di caporalato e sfruttamento, in agricoltura (ma non solo), sovente vi è quello delle cooperative c.d. « senza terra », </a:t>
            </a:r>
          </a:p>
        </p:txBody>
      </p:sp>
    </p:spTree>
    <p:extLst>
      <p:ext uri="{BB962C8B-B14F-4D97-AF65-F5344CB8AC3E}">
        <p14:creationId xmlns:p14="http://schemas.microsoft.com/office/powerpoint/2010/main" val="319565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95D86-F663-4174-B232-7E6813FC8B0B}"/>
              </a:ext>
            </a:extLst>
          </p:cNvPr>
          <p:cNvSpPr>
            <a:spLocks noGrp="1"/>
          </p:cNvSpPr>
          <p:nvPr>
            <p:ph type="title"/>
          </p:nvPr>
        </p:nvSpPr>
        <p:spPr/>
        <p:txBody>
          <a:bodyPr/>
          <a:lstStyle/>
          <a:p>
            <a:r>
              <a:rPr lang="it-IT" dirty="0"/>
              <a:t>PRIMA DELL'INTRODUZIONE DI UNA FATTISPECIE AD HOC</a:t>
            </a:r>
          </a:p>
        </p:txBody>
      </p:sp>
      <p:graphicFrame>
        <p:nvGraphicFramePr>
          <p:cNvPr id="4" name="Segnaposto contenuto 3">
            <a:extLst>
              <a:ext uri="{FF2B5EF4-FFF2-40B4-BE49-F238E27FC236}">
                <a16:creationId xmlns:a16="http://schemas.microsoft.com/office/drawing/2014/main" id="{016457E7-45BF-4EE5-8E1B-E68DD4DF82B1}"/>
              </a:ext>
            </a:extLst>
          </p:cNvPr>
          <p:cNvGraphicFramePr>
            <a:graphicFrameLocks noGrp="1"/>
          </p:cNvGraphicFramePr>
          <p:nvPr>
            <p:ph idx="1"/>
            <p:extLst>
              <p:ext uri="{D42A27DB-BD31-4B8C-83A1-F6EECF244321}">
                <p14:modId xmlns:p14="http://schemas.microsoft.com/office/powerpoint/2010/main" val="74313896"/>
              </p:ext>
            </p:extLst>
          </p:nvPr>
        </p:nvGraphicFramePr>
        <p:xfrm>
          <a:off x="1251678" y="2286001"/>
          <a:ext cx="10178322" cy="359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82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B4AD5C-05CC-49C5-8E46-DACC44E6C3F9}"/>
              </a:ext>
            </a:extLst>
          </p:cNvPr>
          <p:cNvSpPr>
            <a:spLocks noGrp="1"/>
          </p:cNvSpPr>
          <p:nvPr>
            <p:ph idx="1"/>
          </p:nvPr>
        </p:nvSpPr>
        <p:spPr>
          <a:xfrm>
            <a:off x="1251678" y="109330"/>
            <a:ext cx="10178322" cy="6748669"/>
          </a:xfrm>
        </p:spPr>
        <p:txBody>
          <a:bodyPr>
            <a:normAutofit fontScale="85000" lnSpcReduction="20000"/>
          </a:bodyPr>
          <a:lstStyle/>
          <a:p>
            <a:r>
              <a:rPr lang="it-IT" b="1" dirty="0"/>
              <a:t>Art. 603 bis </a:t>
            </a:r>
            <a:r>
              <a:rPr lang="it-IT" dirty="0"/>
              <a:t>Salvo che il fatto costituisca più grave reato, è punito con la reclusione da uno a sei anni e con la multa da 500 a 1.000 euro per ciascun lavoratore reclutato, chiunque:</a:t>
            </a:r>
          </a:p>
          <a:p>
            <a:r>
              <a:rPr lang="it-IT" dirty="0"/>
              <a:t>1.	1) recluta manodopera allo scopo di destinarla al lavoro presso terzi in condizioni di sfruttamento, approfittando dello stato di bisogno dei lavoratori;</a:t>
            </a:r>
          </a:p>
          <a:p>
            <a:r>
              <a:rPr lang="it-IT" dirty="0"/>
              <a:t>2.	2) utilizza, assume o impiega manodopera, anche mediante l'attività di intermediazione di cui al numero 1), sottoponendo i lavoratori a condizioni di sfruttamento ed approfittando del loro stato di bisogno.</a:t>
            </a:r>
          </a:p>
          <a:p>
            <a:r>
              <a:rPr lang="it-IT" dirty="0"/>
              <a:t>Se i fatti sono commessi mediante violenza o minaccia, si applica la pena della reclusione da cinque a otto anni e la multa da 1.000 a 2.000 euro per ciascun lavoratore reclutato.</a:t>
            </a:r>
          </a:p>
          <a:p>
            <a:r>
              <a:rPr lang="it-IT" dirty="0"/>
              <a:t>Ai fini del presente articolo, costituisce indice di sfruttamento la sussistenza di una o più delle seguenti condizioni:</a:t>
            </a:r>
          </a:p>
          <a:p>
            <a:r>
              <a:rPr lang="it-IT" dirty="0"/>
              <a:t>1.	1) la reiterata corresponsione di retribuzioni in modo palesemente difforme dai contratti collettivi nazionali o territoriali stipulati dalle organizzazioni sindacali più rappresentative a livello nazionale, o comunque sproporzionato rispetto alla quantità e qualità del lavoro prestato;</a:t>
            </a:r>
          </a:p>
          <a:p>
            <a:r>
              <a:rPr lang="it-IT" dirty="0"/>
              <a:t>2.	2) la reiterata violazione della normativa relativa all'orario di lavoro, ai periodi di riposo, al riposo settimanale, all'aspettativa obbligatoria, alle ferie;</a:t>
            </a:r>
          </a:p>
          <a:p>
            <a:r>
              <a:rPr lang="it-IT" dirty="0"/>
              <a:t>3.	3) la sussistenza di violazioni delle norme in materia di sicurezza e igiene nei luoghi di lavoro;</a:t>
            </a:r>
          </a:p>
          <a:p>
            <a:r>
              <a:rPr lang="it-IT" dirty="0"/>
              <a:t>4.	4) la sottoposizione del lavoratore a condizioni di lavoro, a metodi di sorveglianza o a situazioni alloggiative degradanti.</a:t>
            </a:r>
          </a:p>
          <a:p>
            <a:r>
              <a:rPr lang="it-IT" dirty="0"/>
              <a:t>Costituiscono aggravante specifica e comportano l'aumento della pena da un terzo alla metà:</a:t>
            </a:r>
          </a:p>
          <a:p>
            <a:r>
              <a:rPr lang="it-IT" dirty="0"/>
              <a:t>1.	1) il fatto che il numero di lavoratori reclutati sia superiore a tre;</a:t>
            </a:r>
          </a:p>
          <a:p>
            <a:r>
              <a:rPr lang="it-IT" dirty="0"/>
              <a:t>2.	2) il fatto che uno o più dei soggetti reclutati siano minori in età non lavorativa;</a:t>
            </a:r>
          </a:p>
          <a:p>
            <a:r>
              <a:rPr lang="it-IT" dirty="0"/>
              <a:t>3.	3) l'aver commesso il fatto esponendo i lavoratori sfruttati a situazioni di grave pericolo, avuto riguardo alle caratteristiche delle prestazioni da svolgere e delle condizioni di lavoro</a:t>
            </a:r>
          </a:p>
          <a:p>
            <a:endParaRPr lang="it-IT" dirty="0"/>
          </a:p>
        </p:txBody>
      </p:sp>
    </p:spTree>
    <p:extLst>
      <p:ext uri="{BB962C8B-B14F-4D97-AF65-F5344CB8AC3E}">
        <p14:creationId xmlns:p14="http://schemas.microsoft.com/office/powerpoint/2010/main" val="2536633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BC3FC897-F171-4857-BDC5-453BB18A56E5}"/>
              </a:ext>
            </a:extLst>
          </p:cNvPr>
          <p:cNvSpPr>
            <a:spLocks noGrp="1"/>
          </p:cNvSpPr>
          <p:nvPr>
            <p:ph type="body" idx="1"/>
          </p:nvPr>
        </p:nvSpPr>
        <p:spPr>
          <a:xfrm>
            <a:off x="1257300" y="385940"/>
            <a:ext cx="4800600" cy="952500"/>
          </a:xfrm>
        </p:spPr>
        <p:txBody>
          <a:bodyPr/>
          <a:lstStyle/>
          <a:p>
            <a:endParaRPr lang="it-IT" dirty="0"/>
          </a:p>
          <a:p>
            <a:endParaRPr lang="it-IT" dirty="0"/>
          </a:p>
          <a:p>
            <a:r>
              <a:rPr lang="it-IT" dirty="0"/>
              <a:t>2011 PRIMA VERSIONE DEL NUOVO ART. 603-BIS C.P.</a:t>
            </a:r>
            <a:br>
              <a:rPr lang="it-IT" dirty="0"/>
            </a:br>
            <a:endParaRPr lang="it-IT" dirty="0"/>
          </a:p>
        </p:txBody>
      </p:sp>
      <p:sp>
        <p:nvSpPr>
          <p:cNvPr id="6" name="Segnaposto contenuto 5">
            <a:extLst>
              <a:ext uri="{FF2B5EF4-FFF2-40B4-BE49-F238E27FC236}">
                <a16:creationId xmlns:a16="http://schemas.microsoft.com/office/drawing/2014/main" id="{FFBEC96B-7996-4E0C-81F1-AB9CCE65FE49}"/>
              </a:ext>
            </a:extLst>
          </p:cNvPr>
          <p:cNvSpPr>
            <a:spLocks noGrp="1"/>
          </p:cNvSpPr>
          <p:nvPr>
            <p:ph sz="half" idx="2"/>
          </p:nvPr>
        </p:nvSpPr>
        <p:spPr>
          <a:xfrm>
            <a:off x="1257300" y="1178560"/>
            <a:ext cx="4800600" cy="5537200"/>
          </a:xfrm>
          <a:ln>
            <a:solidFill>
              <a:schemeClr val="tx2">
                <a:lumMod val="50000"/>
                <a:lumOff val="50000"/>
              </a:schemeClr>
            </a:solid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it-IT" dirty="0"/>
              <a:t>lesione della personalità individuale del lavoratore</a:t>
            </a:r>
          </a:p>
          <a:p>
            <a:r>
              <a:rPr lang="it-IT" dirty="0"/>
              <a:t>i fatti di caporalato c.d. « grigio »</a:t>
            </a:r>
          </a:p>
          <a:p>
            <a:r>
              <a:rPr lang="it-IT" dirty="0"/>
              <a:t>diverso oggetto di tutela dell'</a:t>
            </a:r>
            <a:r>
              <a:rPr lang="it-IT" dirty="0">
                <a:hlinkClick r:id="rId2" action="ppaction://hlinkfile"/>
              </a:rPr>
              <a:t>art. 18, d.lgs. n. 276/2003</a:t>
            </a:r>
            <a:r>
              <a:rPr lang="it-IT" dirty="0"/>
              <a:t>: concorso di reati</a:t>
            </a:r>
          </a:p>
          <a:p>
            <a:r>
              <a:rPr lang="it-IT" dirty="0"/>
              <a:t>Eccessivamente dettagliata</a:t>
            </a:r>
          </a:p>
          <a:p>
            <a:r>
              <a:rPr lang="it-IT" b="1" i="1" dirty="0">
                <a:solidFill>
                  <a:srgbClr val="0070C0"/>
                </a:solidFill>
              </a:rPr>
              <a:t>Intermediazione (solo il caporale!)</a:t>
            </a:r>
            <a:r>
              <a:rPr lang="it-IT" dirty="0"/>
              <a:t> finalizzata allo sfruttamento mediante violenza, minaccia o intimidazione, l'</a:t>
            </a:r>
            <a:r>
              <a:rPr lang="it-IT" dirty="0" err="1"/>
              <a:t>approfittamento</a:t>
            </a:r>
            <a:r>
              <a:rPr lang="it-IT" dirty="0"/>
              <a:t> dello stato di bisogno o di </a:t>
            </a:r>
            <a:r>
              <a:rPr lang="it-IT" b="1" i="1" dirty="0">
                <a:solidFill>
                  <a:schemeClr val="accent5">
                    <a:lumMod val="75000"/>
                  </a:schemeClr>
                </a:solidFill>
              </a:rPr>
              <a:t>necessità</a:t>
            </a:r>
            <a:r>
              <a:rPr lang="it-IT" dirty="0"/>
              <a:t> della vittima, condizioni di lavoro, metodi di sorveglianza, o a situazioni alloggiative particolarmente degradanti </a:t>
            </a:r>
          </a:p>
          <a:p>
            <a:r>
              <a:rPr lang="it-IT" dirty="0"/>
              <a:t>Organizzazione</a:t>
            </a:r>
          </a:p>
          <a:p>
            <a:r>
              <a:rPr lang="it-IT" dirty="0"/>
              <a:t>Poco utile</a:t>
            </a:r>
          </a:p>
          <a:p>
            <a:endParaRPr lang="it-IT" dirty="0"/>
          </a:p>
        </p:txBody>
      </p:sp>
      <p:sp>
        <p:nvSpPr>
          <p:cNvPr id="7" name="Segnaposto testo 6">
            <a:extLst>
              <a:ext uri="{FF2B5EF4-FFF2-40B4-BE49-F238E27FC236}">
                <a16:creationId xmlns:a16="http://schemas.microsoft.com/office/drawing/2014/main" id="{0D2BC3D5-69FF-4E62-A733-76346F210BE4}"/>
              </a:ext>
            </a:extLst>
          </p:cNvPr>
          <p:cNvSpPr>
            <a:spLocks noGrp="1"/>
          </p:cNvSpPr>
          <p:nvPr>
            <p:ph type="body" sz="quarter" idx="3"/>
          </p:nvPr>
        </p:nvSpPr>
        <p:spPr>
          <a:xfrm>
            <a:off x="6715144" y="385940"/>
            <a:ext cx="5085080" cy="632529"/>
          </a:xfrm>
        </p:spPr>
        <p:txBody>
          <a:bodyPr/>
          <a:lstStyle/>
          <a:p>
            <a:r>
              <a:rPr lang="it-IT" dirty="0"/>
              <a:t>2016: nuovo testo 603 bis</a:t>
            </a:r>
          </a:p>
          <a:p>
            <a:r>
              <a:rPr lang="it-IT" dirty="0"/>
              <a:t>con contributo europeo</a:t>
            </a:r>
          </a:p>
        </p:txBody>
      </p:sp>
      <p:sp>
        <p:nvSpPr>
          <p:cNvPr id="8" name="Segnaposto contenuto 7">
            <a:extLst>
              <a:ext uri="{FF2B5EF4-FFF2-40B4-BE49-F238E27FC236}">
                <a16:creationId xmlns:a16="http://schemas.microsoft.com/office/drawing/2014/main" id="{2EF2F113-9746-4A11-AE9B-6EA6DE69C854}"/>
              </a:ext>
            </a:extLst>
          </p:cNvPr>
          <p:cNvSpPr>
            <a:spLocks noGrp="1"/>
          </p:cNvSpPr>
          <p:nvPr>
            <p:ph sz="quarter" idx="4"/>
          </p:nvPr>
        </p:nvSpPr>
        <p:spPr>
          <a:xfrm>
            <a:off x="6633864" y="1178560"/>
            <a:ext cx="4800600" cy="55372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it-IT" dirty="0"/>
              <a:t>2 distinte ipotesi</a:t>
            </a:r>
          </a:p>
          <a:p>
            <a:r>
              <a:rPr lang="it-IT" dirty="0"/>
              <a:t>Caporale: recluta, sfruttamento, </a:t>
            </a:r>
            <a:r>
              <a:rPr lang="it-IT" dirty="0" err="1"/>
              <a:t>approfittamento</a:t>
            </a:r>
            <a:r>
              <a:rPr lang="it-IT" dirty="0"/>
              <a:t> stato di bisogno</a:t>
            </a:r>
          </a:p>
          <a:p>
            <a:r>
              <a:rPr lang="it-IT" dirty="0"/>
              <a:t>Datore di lavoro: utilizza, assume, impiega, sfruttamento e </a:t>
            </a:r>
            <a:r>
              <a:rPr lang="it-IT" dirty="0" err="1"/>
              <a:t>approfittamento</a:t>
            </a:r>
            <a:r>
              <a:rPr lang="it-IT" dirty="0"/>
              <a:t> stato di bisogno</a:t>
            </a:r>
          </a:p>
          <a:p>
            <a:r>
              <a:rPr lang="it-IT" dirty="0"/>
              <a:t>Indipendenti</a:t>
            </a:r>
          </a:p>
          <a:p>
            <a:r>
              <a:rPr lang="it-IT" dirty="0"/>
              <a:t>scompare il riferimento alla organizzazione della attività del caporale</a:t>
            </a:r>
          </a:p>
          <a:p>
            <a:r>
              <a:rPr lang="it-IT" dirty="0"/>
              <a:t>Violenza e minaccia solo come aggravante</a:t>
            </a:r>
          </a:p>
          <a:p>
            <a:r>
              <a:rPr lang="it-IT" dirty="0"/>
              <a:t>Scompare intimidazione</a:t>
            </a:r>
          </a:p>
          <a:p>
            <a:r>
              <a:rPr lang="it-IT" dirty="0"/>
              <a:t>Scompare necessità</a:t>
            </a:r>
          </a:p>
          <a:p>
            <a:endParaRPr lang="it-IT" dirty="0"/>
          </a:p>
          <a:p>
            <a:pPr marL="0" indent="0">
              <a:buNone/>
            </a:pPr>
            <a:endParaRPr lang="it-IT" dirty="0"/>
          </a:p>
        </p:txBody>
      </p:sp>
    </p:spTree>
    <p:extLst>
      <p:ext uri="{BB962C8B-B14F-4D97-AF65-F5344CB8AC3E}">
        <p14:creationId xmlns:p14="http://schemas.microsoft.com/office/powerpoint/2010/main" val="3722042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 calcmode="lin" valueType="num">
                                      <p:cBhvr additive="base">
                                        <p:cTn id="55"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 calcmode="lin" valueType="num">
                                      <p:cBhvr additive="base">
                                        <p:cTn id="6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 calcmode="lin" valueType="num">
                                      <p:cBhvr additive="base">
                                        <p:cTn id="7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8">
                                            <p:txEl>
                                              <p:pRg st="3" end="3"/>
                                            </p:txEl>
                                          </p:spTgt>
                                        </p:tgtEl>
                                        <p:attrNameLst>
                                          <p:attrName>style.visibility</p:attrName>
                                        </p:attrNameLst>
                                      </p:cBhvr>
                                      <p:to>
                                        <p:strVal val="visible"/>
                                      </p:to>
                                    </p:set>
                                    <p:anim calcmode="lin" valueType="num">
                                      <p:cBhvr additive="base">
                                        <p:cTn id="7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6" fill="hold" grpId="0" nodeType="clickEffect">
                                  <p:stCondLst>
                                    <p:cond delay="0"/>
                                  </p:stCondLst>
                                  <p:childTnLst>
                                    <p:set>
                                      <p:cBhvr>
                                        <p:cTn id="84" dur="1" fill="hold">
                                          <p:stCondLst>
                                            <p:cond delay="0"/>
                                          </p:stCondLst>
                                        </p:cTn>
                                        <p:tgtEl>
                                          <p:spTgt spid="8">
                                            <p:txEl>
                                              <p:pRg st="4" end="4"/>
                                            </p:txEl>
                                          </p:spTgt>
                                        </p:tgtEl>
                                        <p:attrNameLst>
                                          <p:attrName>style.visibility</p:attrName>
                                        </p:attrNameLst>
                                      </p:cBhvr>
                                      <p:to>
                                        <p:strVal val="visible"/>
                                      </p:to>
                                    </p:set>
                                    <p:anim calcmode="lin" valueType="num">
                                      <p:cBhvr additive="base">
                                        <p:cTn id="8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6" fill="hold" grpId="0" nodeType="clickEffect">
                                  <p:stCondLst>
                                    <p:cond delay="0"/>
                                  </p:stCondLst>
                                  <p:childTnLst>
                                    <p:set>
                                      <p:cBhvr>
                                        <p:cTn id="90" dur="1" fill="hold">
                                          <p:stCondLst>
                                            <p:cond delay="0"/>
                                          </p:stCondLst>
                                        </p:cTn>
                                        <p:tgtEl>
                                          <p:spTgt spid="8">
                                            <p:txEl>
                                              <p:pRg st="5" end="5"/>
                                            </p:txEl>
                                          </p:spTgt>
                                        </p:tgtEl>
                                        <p:attrNameLst>
                                          <p:attrName>style.visibility</p:attrName>
                                        </p:attrNameLst>
                                      </p:cBhvr>
                                      <p:to>
                                        <p:strVal val="visible"/>
                                      </p:to>
                                    </p:set>
                                    <p:anim calcmode="lin" valueType="num">
                                      <p:cBhvr additive="base">
                                        <p:cTn id="91"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6" fill="hold" grpId="0" nodeType="clickEffect">
                                  <p:stCondLst>
                                    <p:cond delay="0"/>
                                  </p:stCondLst>
                                  <p:childTnLst>
                                    <p:set>
                                      <p:cBhvr>
                                        <p:cTn id="96" dur="1" fill="hold">
                                          <p:stCondLst>
                                            <p:cond delay="0"/>
                                          </p:stCondLst>
                                        </p:cTn>
                                        <p:tgtEl>
                                          <p:spTgt spid="8">
                                            <p:txEl>
                                              <p:pRg st="6" end="6"/>
                                            </p:txEl>
                                          </p:spTgt>
                                        </p:tgtEl>
                                        <p:attrNameLst>
                                          <p:attrName>style.visibility</p:attrName>
                                        </p:attrNameLst>
                                      </p:cBhvr>
                                      <p:to>
                                        <p:strVal val="visible"/>
                                      </p:to>
                                    </p:set>
                                    <p:anim calcmode="lin" valueType="num">
                                      <p:cBhvr additive="base">
                                        <p:cTn id="97"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6" fill="hold" grpId="0" nodeType="clickEffect">
                                  <p:stCondLst>
                                    <p:cond delay="0"/>
                                  </p:stCondLst>
                                  <p:childTnLst>
                                    <p:set>
                                      <p:cBhvr>
                                        <p:cTn id="102" dur="1" fill="hold">
                                          <p:stCondLst>
                                            <p:cond delay="0"/>
                                          </p:stCondLst>
                                        </p:cTn>
                                        <p:tgtEl>
                                          <p:spTgt spid="8">
                                            <p:txEl>
                                              <p:pRg st="7" end="7"/>
                                            </p:txEl>
                                          </p:spTgt>
                                        </p:tgtEl>
                                        <p:attrNameLst>
                                          <p:attrName>style.visibility</p:attrName>
                                        </p:attrNameLst>
                                      </p:cBhvr>
                                      <p:to>
                                        <p:strVal val="visible"/>
                                      </p:to>
                                    </p:set>
                                    <p:anim calcmode="lin" valueType="num">
                                      <p:cBhvr additive="base">
                                        <p:cTn id="103"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D74E0A-27AB-4C15-BCA4-8DA36F4D6D5E}"/>
              </a:ext>
            </a:extLst>
          </p:cNvPr>
          <p:cNvSpPr>
            <a:spLocks noGrp="1"/>
          </p:cNvSpPr>
          <p:nvPr>
            <p:ph type="title"/>
          </p:nvPr>
        </p:nvSpPr>
        <p:spPr/>
        <p:txBody>
          <a:bodyPr/>
          <a:lstStyle/>
          <a:p>
            <a:r>
              <a:rPr lang="it-IT" dirty="0"/>
              <a:t>Intrecci per il controllo totale</a:t>
            </a:r>
          </a:p>
        </p:txBody>
      </p:sp>
      <p:sp>
        <p:nvSpPr>
          <p:cNvPr id="3" name="Segnaposto contenuto 2">
            <a:extLst>
              <a:ext uri="{FF2B5EF4-FFF2-40B4-BE49-F238E27FC236}">
                <a16:creationId xmlns:a16="http://schemas.microsoft.com/office/drawing/2014/main" id="{DD088B36-1776-4C2F-BCD3-B872E628F625}"/>
              </a:ext>
            </a:extLst>
          </p:cNvPr>
          <p:cNvSpPr>
            <a:spLocks noGrp="1"/>
          </p:cNvSpPr>
          <p:nvPr>
            <p:ph idx="1"/>
          </p:nvPr>
        </p:nvSpPr>
        <p:spPr/>
        <p:txBody>
          <a:bodyPr/>
          <a:lstStyle/>
          <a:p>
            <a:r>
              <a:rPr lang="it-IT" dirty="0"/>
              <a:t>La forza intimidatrice prestata dalla organizzazione criminale di cui fa parte il caporale</a:t>
            </a:r>
          </a:p>
          <a:p>
            <a:r>
              <a:rPr lang="it-IT" dirty="0"/>
              <a:t>spesso è la stessa organizzazione che ne ha garantito l'ingresso dello straniero nel territorio dello Stato .</a:t>
            </a:r>
          </a:p>
          <a:p>
            <a:r>
              <a:rPr lang="it-IT" dirty="0"/>
              <a:t>Il lavoratore, che cade in questa rete di controllo e sfruttamento, diventa così impotente</a:t>
            </a:r>
          </a:p>
          <a:p>
            <a:r>
              <a:rPr lang="it-IT" dirty="0">
                <a:effectLst/>
                <a:highlight>
                  <a:srgbClr val="FFFF00"/>
                </a:highlight>
                <a:ea typeface="Arial" panose="020B0604020202020204" pitchFamily="34" charset="0"/>
              </a:rPr>
              <a:t>connessione con il fenomeno della immigrazione e il ruolo di controllo del territorio di larghe zone dell'Italia da parte della mafia. </a:t>
            </a:r>
            <a:endParaRPr lang="it-IT" sz="2400" dirty="0"/>
          </a:p>
        </p:txBody>
      </p:sp>
    </p:spTree>
    <p:extLst>
      <p:ext uri="{BB962C8B-B14F-4D97-AF65-F5344CB8AC3E}">
        <p14:creationId xmlns:p14="http://schemas.microsoft.com/office/powerpoint/2010/main" val="3593972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C4A550A-7AC6-42DB-8D44-46E53BC67A77}"/>
              </a:ext>
            </a:extLst>
          </p:cNvPr>
          <p:cNvSpPr>
            <a:spLocks noGrp="1"/>
          </p:cNvSpPr>
          <p:nvPr>
            <p:ph type="title"/>
          </p:nvPr>
        </p:nvSpPr>
        <p:spPr/>
        <p:txBody>
          <a:bodyPr/>
          <a:lstStyle/>
          <a:p>
            <a:r>
              <a:rPr lang="it-IT" dirty="0"/>
              <a:t>Continua Nesso con l’art. 416</a:t>
            </a:r>
          </a:p>
        </p:txBody>
      </p:sp>
      <p:sp>
        <p:nvSpPr>
          <p:cNvPr id="8" name="Segnaposto contenuto 7">
            <a:extLst>
              <a:ext uri="{FF2B5EF4-FFF2-40B4-BE49-F238E27FC236}">
                <a16:creationId xmlns:a16="http://schemas.microsoft.com/office/drawing/2014/main" id="{2D983103-CB5D-4E18-97BE-8B254B1E65B9}"/>
              </a:ext>
            </a:extLst>
          </p:cNvPr>
          <p:cNvSpPr>
            <a:spLocks noGrp="1"/>
          </p:cNvSpPr>
          <p:nvPr>
            <p:ph idx="1"/>
          </p:nvPr>
        </p:nvSpPr>
        <p:spPr>
          <a:xfrm>
            <a:off x="1251678" y="1733550"/>
            <a:ext cx="10178322" cy="5467350"/>
          </a:xfrm>
        </p:spPr>
        <p:txBody>
          <a:bodyPr>
            <a:normAutofit/>
          </a:bodyPr>
          <a:lstStyle/>
          <a:p>
            <a:r>
              <a:rPr lang="it-IT" dirty="0"/>
              <a:t>A seguito della riforma del 2016 parrebbe aver spezzato il rapporto di corrispondenza biunivoca tra intermediazione illecita e associazione a delinquere. </a:t>
            </a:r>
          </a:p>
          <a:p>
            <a:r>
              <a:rPr lang="it-IT" dirty="0"/>
              <a:t>In realtà, il rilievo socio-economico del caporalato agricolo in alcune aree territoriali del Paese vi sono le premesse perché la giurisprudenza possa continuare a contestare il caporalato prevalentemente o come reato fine di un’associazione a delinquere semplice (art. 416 c.p.) o di tipo mafioso ex art. 416 bis c.p.</a:t>
            </a:r>
          </a:p>
          <a:p>
            <a:r>
              <a:rPr lang="it-IT" dirty="0"/>
              <a:t>ipotesi di caporalato agricolo organizzato attraverso il sistematico sfruttamento di immigrati clandestini mantenuti in condizione analoga alla schiavitù</a:t>
            </a:r>
          </a:p>
          <a:p>
            <a:r>
              <a:rPr lang="it-IT" dirty="0"/>
              <a:t>La scelta del legislatore del 2016 di non riproporre il riferimento esplicito all’“organizzazione” nell’ipotesi base dell’art. 603 bis c.p. non è comunque idonea a “spezzare” quel nesso di corrispondenza biunivoca che, nelle più gravi ipotesi continua a permanere tra il c.d. caporalato, la riduzione in schiavitù e la criminalità organizzata.</a:t>
            </a:r>
          </a:p>
          <a:p>
            <a:endParaRPr lang="it-IT" dirty="0"/>
          </a:p>
          <a:p>
            <a:endParaRPr lang="it-IT" dirty="0"/>
          </a:p>
        </p:txBody>
      </p:sp>
    </p:spTree>
    <p:extLst>
      <p:ext uri="{BB962C8B-B14F-4D97-AF65-F5344CB8AC3E}">
        <p14:creationId xmlns:p14="http://schemas.microsoft.com/office/powerpoint/2010/main" val="2642589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46259-C970-4103-AD6A-31723E58AE55}"/>
              </a:ext>
            </a:extLst>
          </p:cNvPr>
          <p:cNvSpPr>
            <a:spLocks noGrp="1"/>
          </p:cNvSpPr>
          <p:nvPr>
            <p:ph type="title"/>
          </p:nvPr>
        </p:nvSpPr>
        <p:spPr/>
        <p:txBody>
          <a:bodyPr/>
          <a:lstStyle/>
          <a:p>
            <a:r>
              <a:rPr lang="it-IT" dirty="0"/>
              <a:t>Clandestinità e stato di bisogno</a:t>
            </a:r>
          </a:p>
        </p:txBody>
      </p:sp>
      <p:sp>
        <p:nvSpPr>
          <p:cNvPr id="3" name="Segnaposto contenuto 2">
            <a:extLst>
              <a:ext uri="{FF2B5EF4-FFF2-40B4-BE49-F238E27FC236}">
                <a16:creationId xmlns:a16="http://schemas.microsoft.com/office/drawing/2014/main" id="{F18EE2C1-8EC6-4945-9A07-2CC3D0F70F60}"/>
              </a:ext>
            </a:extLst>
          </p:cNvPr>
          <p:cNvSpPr>
            <a:spLocks noGrp="1"/>
          </p:cNvSpPr>
          <p:nvPr>
            <p:ph idx="1"/>
          </p:nvPr>
        </p:nvSpPr>
        <p:spPr/>
        <p:txBody>
          <a:bodyPr/>
          <a:lstStyle/>
          <a:p>
            <a:r>
              <a:rPr lang="it-IT" dirty="0"/>
              <a:t>Nella giurisprudenza successiva alla novella, vedasi Cass. </a:t>
            </a:r>
            <a:r>
              <a:rPr lang="it-IT" dirty="0" err="1"/>
              <a:t>pen</a:t>
            </a:r>
            <a:r>
              <a:rPr lang="it-IT" dirty="0"/>
              <a:t>., 20 aprile 2018, n. 17939, in cui la Suprema Corte precisa che, ai fini dell'integrazione del delitto di «intermediazione illecita e sfruttamento del lavoro » (art. 603-bis c.p.) è sufficiente la sussistenza di anche uno soltanto degli indici dello sfruttamento presenti nella disposizione e l'</a:t>
            </a:r>
            <a:r>
              <a:rPr lang="it-IT" dirty="0" err="1"/>
              <a:t>approfittamento</a:t>
            </a:r>
            <a:r>
              <a:rPr lang="it-IT" dirty="0"/>
              <a:t> dello stato di bisogno dei lavoratori che può ricavarsi dalla condizione di clandestinità degli stessi, che li rende disposti a lavorare in condizioni disagevoli.</a:t>
            </a:r>
          </a:p>
          <a:p>
            <a:endParaRPr lang="it-IT" dirty="0"/>
          </a:p>
        </p:txBody>
      </p:sp>
    </p:spTree>
    <p:extLst>
      <p:ext uri="{BB962C8B-B14F-4D97-AF65-F5344CB8AC3E}">
        <p14:creationId xmlns:p14="http://schemas.microsoft.com/office/powerpoint/2010/main" val="4064511495"/>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413D5B2-503E-4D51-B947-BF4CA8584B7A}"/>
              </a:ext>
            </a:extLst>
          </p:cNvPr>
          <p:cNvSpPr>
            <a:spLocks noGrp="1"/>
          </p:cNvSpPr>
          <p:nvPr>
            <p:ph idx="1"/>
          </p:nvPr>
        </p:nvSpPr>
        <p:spPr/>
        <p:txBody>
          <a:bodyPr/>
          <a:lstStyle/>
          <a:p>
            <a:r>
              <a:rPr lang="it-IT" dirty="0"/>
              <a:t>CORTE DI CASSAZIONE, SEZ. IV PENALE - SENTENZA 7 aprile 2020, n.11546</a:t>
            </a:r>
          </a:p>
          <a:p>
            <a:r>
              <a:rPr lang="it-IT" dirty="0"/>
              <a:t>La mera condizione di irregolarità amministrativa del cittadino extracomunitario nel territorio nazionale, accompagnata da situazione di disagio e di bisogno di accedere alla prestazione lavorativa, </a:t>
            </a:r>
            <a:r>
              <a:rPr lang="it-IT" b="1" dirty="0">
                <a:solidFill>
                  <a:schemeClr val="accent5">
                    <a:lumMod val="75000"/>
                  </a:schemeClr>
                </a:solidFill>
              </a:rPr>
              <a:t>non può </a:t>
            </a:r>
            <a:r>
              <a:rPr lang="it-IT" dirty="0"/>
              <a:t>di per sé costituire elemento valevole </a:t>
            </a:r>
            <a:r>
              <a:rPr lang="it-IT" b="1" dirty="0">
                <a:solidFill>
                  <a:schemeClr val="accent5">
                    <a:lumMod val="75000"/>
                  </a:schemeClr>
                </a:solidFill>
              </a:rPr>
              <a:t>da solo </a:t>
            </a:r>
            <a:r>
              <a:rPr lang="it-IT" dirty="0"/>
              <a:t>ad integrare il reato di cui all'art.603-bis cod. </a:t>
            </a:r>
            <a:r>
              <a:rPr lang="it-IT" dirty="0" err="1"/>
              <a:t>pen</a:t>
            </a:r>
            <a:r>
              <a:rPr lang="it-IT" dirty="0"/>
              <a:t>. caratterizzato, al contrario, dallo sfruttamento del lavoratore, i cui indici di rilevazione attengono ad una condizione di eclatante pregiudizio e di rilevante soggezione del lavoratore, resa manifesta da pro</a:t>
            </a:r>
          </a:p>
        </p:txBody>
      </p:sp>
    </p:spTree>
    <p:extLst>
      <p:ext uri="{BB962C8B-B14F-4D97-AF65-F5344CB8AC3E}">
        <p14:creationId xmlns:p14="http://schemas.microsoft.com/office/powerpoint/2010/main" val="1075347473"/>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B961F66-0CA0-42D2-A7B5-9B09D81D4B2B}"/>
              </a:ext>
            </a:extLst>
          </p:cNvPr>
          <p:cNvSpPr>
            <a:spLocks noGrp="1"/>
          </p:cNvSpPr>
          <p:nvPr>
            <p:ph type="title"/>
          </p:nvPr>
        </p:nvSpPr>
        <p:spPr>
          <a:xfrm>
            <a:off x="1251678" y="559173"/>
            <a:ext cx="10178322" cy="1492132"/>
          </a:xfrm>
        </p:spPr>
        <p:txBody>
          <a:bodyPr>
            <a:noAutofit/>
          </a:bodyPr>
          <a:lstStyle/>
          <a:p>
            <a:r>
              <a:rPr lang="it-IT" sz="4400" dirty="0">
                <a:ea typeface="Times New Roman" panose="02020603050405020304" pitchFamily="18" charset="0"/>
                <a:cs typeface="Times New Roman" panose="02020603050405020304" pitchFamily="18" charset="0"/>
              </a:rPr>
              <a:t>strumenti normativi a livello comunitario </a:t>
            </a:r>
            <a:endParaRPr lang="it-IT" sz="4400" dirty="0"/>
          </a:p>
        </p:txBody>
      </p:sp>
      <p:sp>
        <p:nvSpPr>
          <p:cNvPr id="6" name="Segnaposto contenuto 5">
            <a:extLst>
              <a:ext uri="{FF2B5EF4-FFF2-40B4-BE49-F238E27FC236}">
                <a16:creationId xmlns:a16="http://schemas.microsoft.com/office/drawing/2014/main" id="{322CDEB5-6E1C-4FB6-800A-DB292C78F91B}"/>
              </a:ext>
            </a:extLst>
          </p:cNvPr>
          <p:cNvSpPr>
            <a:spLocks noGrp="1"/>
          </p:cNvSpPr>
          <p:nvPr>
            <p:ph idx="1"/>
          </p:nvPr>
        </p:nvSpPr>
        <p:spPr/>
        <p:txBody>
          <a:bodyPr/>
          <a:lstStyle/>
          <a:p>
            <a:pPr algn="just">
              <a:spcAft>
                <a:spcPts val="600"/>
              </a:spcAft>
            </a:pPr>
            <a:r>
              <a:rPr lang="it-IT" dirty="0">
                <a:latin typeface="Calibri" panose="020F0502020204030204" pitchFamily="34" charset="0"/>
                <a:ea typeface="Times New Roman" panose="02020603050405020304" pitchFamily="18" charset="0"/>
                <a:cs typeface="Times New Roman" panose="02020603050405020304" pitchFamily="18" charset="0"/>
              </a:rPr>
              <a:t>per contrastare il traffico di esseri umani e lo sfruttamento lavorativo </a:t>
            </a:r>
          </a:p>
          <a:p>
            <a:pPr algn="just">
              <a:spcAft>
                <a:spcPts val="600"/>
              </a:spcAft>
            </a:pPr>
            <a:r>
              <a:rPr lang="it-IT" dirty="0">
                <a:latin typeface="Calibri" panose="020F0502020204030204" pitchFamily="34" charset="0"/>
                <a:ea typeface="Times New Roman" panose="02020603050405020304" pitchFamily="18" charset="0"/>
                <a:cs typeface="Times New Roman" panose="02020603050405020304" pitchFamily="18" charset="0"/>
              </a:rPr>
              <a:t>prima Decisione quadro del 2002, incentrata quasi esclusivamente sull’aspetto repressivo del fenomeno</a:t>
            </a:r>
          </a:p>
          <a:p>
            <a:pPr algn="just">
              <a:spcAft>
                <a:spcPts val="600"/>
              </a:spcAft>
            </a:pPr>
            <a:r>
              <a:rPr lang="it-IT" dirty="0">
                <a:latin typeface="Calibri" panose="020F0502020204030204" pitchFamily="34" charset="0"/>
                <a:ea typeface="Times New Roman" panose="02020603050405020304" pitchFamily="18" charset="0"/>
                <a:cs typeface="Times New Roman" panose="02020603050405020304" pitchFamily="18" charset="0"/>
              </a:rPr>
              <a:t>Direttive maggiormente improntate alla tutela delle vittime, quali la Direttiva 2004/81/CE (che ha definito le condizioni per il rilascio di un permesso di soggiorno di breve durata ai cittadini stranieri oggetto di traffici) e la Direttiva 2011/36/UE (che ha adottato per la prima volta un approccio olistico alla materia, coniugando le misure penali alle disposizioni volte alla protezione e al sostegno della vittima).</a:t>
            </a:r>
          </a:p>
          <a:p>
            <a:endParaRPr lang="it-IT" dirty="0"/>
          </a:p>
        </p:txBody>
      </p:sp>
      <p:pic>
        <p:nvPicPr>
          <p:cNvPr id="1032" name="Picture 8" descr="Un'agorà per l'avvenire dell'Unione Europea">
            <a:extLst>
              <a:ext uri="{FF2B5EF4-FFF2-40B4-BE49-F238E27FC236}">
                <a16:creationId xmlns:a16="http://schemas.microsoft.com/office/drawing/2014/main" id="{2AD7E00D-CF75-4B57-A500-790329D4C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240" y="609601"/>
            <a:ext cx="2230438" cy="1367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973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B5C6A33-9EAB-4938-9466-CD31FE1FA33A}"/>
              </a:ext>
            </a:extLst>
          </p:cNvPr>
          <p:cNvSpPr>
            <a:spLocks noGrp="1"/>
          </p:cNvSpPr>
          <p:nvPr>
            <p:ph type="title"/>
          </p:nvPr>
        </p:nvSpPr>
        <p:spPr/>
        <p:txBody>
          <a:bodyPr/>
          <a:lstStyle/>
          <a:p>
            <a:r>
              <a:rPr lang="it-IT" dirty="0"/>
              <a:t>Appendice: tratta in generale</a:t>
            </a:r>
          </a:p>
        </p:txBody>
      </p:sp>
      <p:sp>
        <p:nvSpPr>
          <p:cNvPr id="5" name="Segnaposto contenuto 4">
            <a:extLst>
              <a:ext uri="{FF2B5EF4-FFF2-40B4-BE49-F238E27FC236}">
                <a16:creationId xmlns:a16="http://schemas.microsoft.com/office/drawing/2014/main" id="{19088904-A5D7-4B04-9174-7FCBFA3DF884}"/>
              </a:ext>
            </a:extLst>
          </p:cNvPr>
          <p:cNvSpPr>
            <a:spLocks noGrp="1"/>
          </p:cNvSpPr>
          <p:nvPr>
            <p:ph idx="1"/>
          </p:nvPr>
        </p:nvSpPr>
        <p:spPr/>
        <p:txBody>
          <a:bodyPr/>
          <a:lstStyle/>
          <a:p>
            <a:r>
              <a:rPr lang="it-IT" dirty="0"/>
              <a:t>La tratta di esseri umani è espressamente punita dalla legge n. 228 del 2003 con la quale sono stati riscritti gli articoli del codice penale già relativi alla riduzione in schiavitù (artt. 600, 601 e 602).</a:t>
            </a:r>
          </a:p>
          <a:p>
            <a:r>
              <a:rPr lang="it-IT" dirty="0"/>
              <a:t>La definizione delle condotte punibili a titolo di tratta è stata poi ampliata dal decreto legislativo n. 24 del 2014 che ha dedicato attenzione anche al profilo del risarcimento delle vittime.</a:t>
            </a:r>
          </a:p>
          <a:p>
            <a:r>
              <a:rPr lang="it-IT" dirty="0"/>
              <a:t>Le circostanze che comportano un aumento delle pene in caso di commissione di questi delitti sono state modificate dalla </a:t>
            </a:r>
            <a:r>
              <a:rPr lang="it-IT" dirty="0">
                <a:hlinkClick r:id="rId2"/>
              </a:rPr>
              <a:t>legge n. 108 del 2010</a:t>
            </a:r>
            <a:r>
              <a:rPr lang="it-IT" dirty="0"/>
              <a:t> che ha inserito nel codice penale l'art. 602-bis.</a:t>
            </a:r>
          </a:p>
        </p:txBody>
      </p:sp>
    </p:spTree>
    <p:extLst>
      <p:ext uri="{BB962C8B-B14F-4D97-AF65-F5344CB8AC3E}">
        <p14:creationId xmlns:p14="http://schemas.microsoft.com/office/powerpoint/2010/main" val="321039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979B97-0B3D-4BDF-8385-BA798E208C14}"/>
              </a:ext>
            </a:extLst>
          </p:cNvPr>
          <p:cNvSpPr>
            <a:spLocks noGrp="1"/>
          </p:cNvSpPr>
          <p:nvPr>
            <p:ph type="title"/>
          </p:nvPr>
        </p:nvSpPr>
        <p:spPr/>
        <p:txBody>
          <a:bodyPr>
            <a:normAutofit fontScale="90000"/>
          </a:bodyPr>
          <a:lstStyle/>
          <a:p>
            <a:r>
              <a:rPr lang="it-IT" dirty="0"/>
              <a:t>legge 11 agosto 2003, n. 228, Misure contro la tratta di persone</a:t>
            </a:r>
          </a:p>
        </p:txBody>
      </p:sp>
      <p:sp>
        <p:nvSpPr>
          <p:cNvPr id="3" name="Segnaposto contenuto 2">
            <a:extLst>
              <a:ext uri="{FF2B5EF4-FFF2-40B4-BE49-F238E27FC236}">
                <a16:creationId xmlns:a16="http://schemas.microsoft.com/office/drawing/2014/main" id="{A43983A1-D537-4472-A7D2-066E2F769543}"/>
              </a:ext>
            </a:extLst>
          </p:cNvPr>
          <p:cNvSpPr>
            <a:spLocks noGrp="1"/>
          </p:cNvSpPr>
          <p:nvPr>
            <p:ph idx="1"/>
          </p:nvPr>
        </p:nvSpPr>
        <p:spPr>
          <a:xfrm>
            <a:off x="1251678" y="2286001"/>
            <a:ext cx="10178322" cy="4352924"/>
          </a:xfrm>
        </p:spPr>
        <p:txBody>
          <a:bodyPr>
            <a:normAutofit lnSpcReduction="10000"/>
          </a:bodyPr>
          <a:lstStyle/>
          <a:p>
            <a:r>
              <a:rPr lang="it-IT" dirty="0"/>
              <a:t>introduce nuove disposizioni penali e a modificare quelle già esistenti allo scopo di contrastare il fenomeno della riduzione in schiavitù e, più in particolare, di quella forma di riduzione in schiavitù derivante dal traffico di esseri umani. </a:t>
            </a:r>
          </a:p>
          <a:p>
            <a:pPr marL="0" indent="0">
              <a:buNone/>
            </a:pPr>
            <a:r>
              <a:rPr lang="it-IT" dirty="0"/>
              <a:t>In particolare, l'articolo 600 del codice penale punisce con la reclusione da otto a venti anni, chiunque riduca una persona in schiavitù, o in una condizione analoga alla schiavitù. Il nuovo articolo 600 si riferisce, a tale proposito:</a:t>
            </a:r>
          </a:p>
          <a:p>
            <a:r>
              <a:rPr lang="it-IT" dirty="0"/>
              <a:t>    all'esercizio su una persona di poteri corrispondenti a quelli del diritto di proprietà;</a:t>
            </a:r>
          </a:p>
          <a:p>
            <a:r>
              <a:rPr lang="it-IT" dirty="0"/>
              <a:t>    alla riduzione o al mantenimento di una persona in uno stato di soggezione continuativa costringendola a prestazioni lavorative o sessuali, all'accattonaggio o comunque a prestazioni che ne comportino lo sfruttamento.</a:t>
            </a:r>
          </a:p>
          <a:p>
            <a:r>
              <a:rPr lang="it-IT" dirty="0"/>
              <a:t>Con il </a:t>
            </a:r>
            <a:r>
              <a:rPr lang="it-IT" dirty="0">
                <a:hlinkClick r:id="rId2"/>
              </a:rPr>
              <a:t>d.lgs. n. 24 del 2014</a:t>
            </a:r>
            <a:r>
              <a:rPr lang="it-IT" dirty="0"/>
              <a:t> è stato aggiunta la costrizione al compimento di attività illecite che comportino lo sfruttamento ovvero a sottoporsi al prelievo di organi.</a:t>
            </a:r>
          </a:p>
          <a:p>
            <a:endParaRPr lang="it-IT" dirty="0"/>
          </a:p>
          <a:p>
            <a:endParaRPr lang="it-IT" dirty="0"/>
          </a:p>
        </p:txBody>
      </p:sp>
    </p:spTree>
    <p:extLst>
      <p:ext uri="{BB962C8B-B14F-4D97-AF65-F5344CB8AC3E}">
        <p14:creationId xmlns:p14="http://schemas.microsoft.com/office/powerpoint/2010/main" val="2573873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051B7-D7A1-4126-BB61-2A8E56F044ED}"/>
              </a:ext>
            </a:extLst>
          </p:cNvPr>
          <p:cNvSpPr>
            <a:spLocks noGrp="1"/>
          </p:cNvSpPr>
          <p:nvPr>
            <p:ph type="title"/>
          </p:nvPr>
        </p:nvSpPr>
        <p:spPr/>
        <p:txBody>
          <a:bodyPr/>
          <a:lstStyle/>
          <a:p>
            <a:r>
              <a:rPr lang="it-IT" dirty="0"/>
              <a:t>L'articolo 601 </a:t>
            </a:r>
          </a:p>
        </p:txBody>
      </p:sp>
      <p:sp>
        <p:nvSpPr>
          <p:cNvPr id="3" name="Segnaposto contenuto 2">
            <a:extLst>
              <a:ext uri="{FF2B5EF4-FFF2-40B4-BE49-F238E27FC236}">
                <a16:creationId xmlns:a16="http://schemas.microsoft.com/office/drawing/2014/main" id="{6BD8F1CD-8D2C-4C17-98D8-9BEF89B33788}"/>
              </a:ext>
            </a:extLst>
          </p:cNvPr>
          <p:cNvSpPr>
            <a:spLocks noGrp="1"/>
          </p:cNvSpPr>
          <p:nvPr>
            <p:ph idx="1"/>
          </p:nvPr>
        </p:nvSpPr>
        <p:spPr>
          <a:xfrm>
            <a:off x="1251678" y="1438275"/>
            <a:ext cx="10178322" cy="4953000"/>
          </a:xfrm>
        </p:spPr>
        <p:txBody>
          <a:bodyPr>
            <a:normAutofit fontScale="92500" lnSpcReduction="10000"/>
          </a:bodyPr>
          <a:lstStyle/>
          <a:p>
            <a:r>
              <a:rPr lang="it-IT" dirty="0"/>
              <a:t>definisce, punendolo con la reclusione da otto a venti anni, il </a:t>
            </a:r>
            <a:r>
              <a:rPr lang="it-IT" b="1" dirty="0">
                <a:solidFill>
                  <a:srgbClr val="FF0000"/>
                </a:solidFill>
                <a:effectLst>
                  <a:outerShdw blurRad="38100" dist="38100" dir="2700000" algn="tl">
                    <a:srgbClr val="000000">
                      <a:alpha val="43137"/>
                    </a:srgbClr>
                  </a:outerShdw>
                </a:effectLst>
              </a:rPr>
              <a:t>delitto di tratta di persone</a:t>
            </a:r>
            <a:r>
              <a:rPr lang="it-IT" dirty="0"/>
              <a:t>, ritenendolo applicabile  sia quando ne risultino vittima soggetti già ridotti in schiavitù o in servitù, sia quando esso riguardi soggetti che vengono trafficati allo scopo di essere ridotti in tali situazioni.</a:t>
            </a:r>
          </a:p>
          <a:p>
            <a:endParaRPr lang="it-IT" dirty="0"/>
          </a:p>
          <a:p>
            <a:r>
              <a:rPr lang="it-IT" dirty="0"/>
              <a:t>La condotta qualificante la nuova figura di reato è stata modificata </a:t>
            </a:r>
            <a:r>
              <a:rPr lang="it-IT" dirty="0" err="1"/>
              <a:t>dald.lgs</a:t>
            </a:r>
            <a:r>
              <a:rPr lang="it-IT" dirty="0"/>
              <a:t>. n. 24 del 2014 e consiste oggi:</a:t>
            </a:r>
          </a:p>
          <a:p>
            <a:endParaRPr lang="it-IT" dirty="0"/>
          </a:p>
          <a:p>
            <a:r>
              <a:rPr lang="it-IT" dirty="0"/>
              <a:t>    nel reclutare, introdurre nello Stato, trasferire fuori dallo Stato, cedere l'autorità, ospitare persone che si trovano nelle condizioni di schiavitù definite dall'art 600 c.p.,</a:t>
            </a:r>
          </a:p>
          <a:p>
            <a:r>
              <a:rPr lang="it-IT" dirty="0"/>
              <a:t>    ovvero realizzare le medesime condotte su una o più persone, mediante inganno, violenza, minaccia, abuso di autorità o </a:t>
            </a:r>
            <a:r>
              <a:rPr lang="it-IT" dirty="0" err="1"/>
              <a:t>approfittamento</a:t>
            </a:r>
            <a:r>
              <a:rPr lang="it-IT" dirty="0"/>
              <a:t> di una situazione di vulnerabilità, di inferiorità fisica, psichica o di necessità, o mediante promessa o dazione di denaro o di altri vantaggi alla persona che su di essa ha autorità, al fine di indurle o costringerle a prestazioni lavorative, sessuali ovvero all'accattonaggio o comunque al compimento di attività illecite che ne comportano lo sfruttamento o a sottoporsi al prelievo di organi.</a:t>
            </a:r>
          </a:p>
          <a:p>
            <a:endParaRPr lang="it-IT" dirty="0"/>
          </a:p>
        </p:txBody>
      </p:sp>
    </p:spTree>
    <p:extLst>
      <p:ext uri="{BB962C8B-B14F-4D97-AF65-F5344CB8AC3E}">
        <p14:creationId xmlns:p14="http://schemas.microsoft.com/office/powerpoint/2010/main" val="1215832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234E60-A205-4132-8C6C-02233FC818C6}"/>
              </a:ext>
            </a:extLst>
          </p:cNvPr>
          <p:cNvSpPr>
            <a:spLocks noGrp="1"/>
          </p:cNvSpPr>
          <p:nvPr>
            <p:ph type="title"/>
          </p:nvPr>
        </p:nvSpPr>
        <p:spPr/>
        <p:txBody>
          <a:bodyPr/>
          <a:lstStyle/>
          <a:p>
            <a:r>
              <a:rPr lang="it-IT" dirty="0"/>
              <a:t>L'articolo 602 </a:t>
            </a:r>
          </a:p>
        </p:txBody>
      </p:sp>
      <p:sp>
        <p:nvSpPr>
          <p:cNvPr id="3" name="Segnaposto contenuto 2">
            <a:extLst>
              <a:ext uri="{FF2B5EF4-FFF2-40B4-BE49-F238E27FC236}">
                <a16:creationId xmlns:a16="http://schemas.microsoft.com/office/drawing/2014/main" id="{FE4E7628-0A18-4159-A377-874D6368678A}"/>
              </a:ext>
            </a:extLst>
          </p:cNvPr>
          <p:cNvSpPr>
            <a:spLocks noGrp="1"/>
          </p:cNvSpPr>
          <p:nvPr>
            <p:ph idx="1"/>
          </p:nvPr>
        </p:nvSpPr>
        <p:spPr/>
        <p:txBody>
          <a:bodyPr/>
          <a:lstStyle/>
          <a:p>
            <a:r>
              <a:rPr lang="it-IT" dirty="0"/>
              <a:t>prevede e disciplina la fattispecie di acquisto e alienazione di schiavi. </a:t>
            </a:r>
          </a:p>
          <a:p>
            <a:r>
              <a:rPr lang="it-IT" dirty="0"/>
              <a:t>La norma ha carattere residuale poiché disciplina le ipotesi che non sono già ricadenti nella fattispecie di tratta di persone (art. 601).</a:t>
            </a:r>
          </a:p>
          <a:p>
            <a:endParaRPr lang="it-IT" dirty="0"/>
          </a:p>
          <a:p>
            <a:r>
              <a:rPr lang="it-IT" dirty="0"/>
              <a:t>L'elemento oggettivo del reato in tali casi consiste nell'acquisto, nell'alienazione o nella cessione di una persona che si trovi in condizione di schiavitù o servitù ai sensi dell'articolo 600 c.p. La pena stabilita è quella della reclusione da otto a venti anni.</a:t>
            </a:r>
          </a:p>
        </p:txBody>
      </p:sp>
    </p:spTree>
    <p:extLst>
      <p:ext uri="{BB962C8B-B14F-4D97-AF65-F5344CB8AC3E}">
        <p14:creationId xmlns:p14="http://schemas.microsoft.com/office/powerpoint/2010/main" val="21565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027523A-5BBF-45F4-8030-BFCF7388C6AB}"/>
              </a:ext>
            </a:extLst>
          </p:cNvPr>
          <p:cNvSpPr>
            <a:spLocks noGrp="1"/>
          </p:cNvSpPr>
          <p:nvPr>
            <p:ph type="title"/>
          </p:nvPr>
        </p:nvSpPr>
        <p:spPr/>
        <p:txBody>
          <a:bodyPr/>
          <a:lstStyle/>
          <a:p>
            <a:r>
              <a:rPr lang="it-IT" dirty="0"/>
              <a:t>La Convenzione europea sui diritti dell'uomo</a:t>
            </a:r>
          </a:p>
        </p:txBody>
      </p:sp>
      <p:sp>
        <p:nvSpPr>
          <p:cNvPr id="6" name="Segnaposto contenuto 5">
            <a:extLst>
              <a:ext uri="{FF2B5EF4-FFF2-40B4-BE49-F238E27FC236}">
                <a16:creationId xmlns:a16="http://schemas.microsoft.com/office/drawing/2014/main" id="{CDF15995-DB17-4EAE-8271-305AE4563972}"/>
              </a:ext>
            </a:extLst>
          </p:cNvPr>
          <p:cNvSpPr>
            <a:spLocks noGrp="1"/>
          </p:cNvSpPr>
          <p:nvPr>
            <p:ph idx="1"/>
          </p:nvPr>
        </p:nvSpPr>
        <p:spPr>
          <a:xfrm>
            <a:off x="1251678" y="2286001"/>
            <a:ext cx="10178322" cy="3901439"/>
          </a:xfrm>
        </p:spPr>
        <p:txBody>
          <a:bodyPr>
            <a:normAutofit fontScale="92500" lnSpcReduction="20000"/>
          </a:bodyPr>
          <a:lstStyle/>
          <a:p>
            <a:r>
              <a:rPr lang="it-IT" dirty="0"/>
              <a:t>l'art. 4, par. 1, afferma che « nessuno può essere tenuto in condizioni di schiavitù o di servitù », prosegue al par. 2 affermando che « </a:t>
            </a:r>
            <a:r>
              <a:rPr lang="it-IT" b="1" dirty="0"/>
              <a:t>nessuno può essere costretto a compiere un lavoro forzato od obbligatorio</a:t>
            </a:r>
            <a:r>
              <a:rPr lang="it-IT" dirty="0"/>
              <a:t> », conclude prevedendo al par. 3 cosa non debba considerarsi lavoro forzato od obbligatorio.</a:t>
            </a:r>
            <a:br>
              <a:rPr lang="it-IT" dirty="0"/>
            </a:br>
            <a:br>
              <a:rPr lang="it-IT" dirty="0"/>
            </a:br>
            <a:r>
              <a:rPr lang="it-IT" dirty="0"/>
              <a:t>Essa </a:t>
            </a:r>
            <a:r>
              <a:rPr lang="it-IT" b="1" i="1" dirty="0">
                <a:solidFill>
                  <a:srgbClr val="C00000"/>
                </a:solidFill>
              </a:rPr>
              <a:t>non contiene una definizione di schiavitù, servitù e lavoro forzato</a:t>
            </a:r>
            <a:r>
              <a:rPr lang="it-IT" dirty="0"/>
              <a:t>, con la conseguenza che la giurisprudenza in materia fa riferimento alle definizioni contenute negli strumenti internazionalistici, rispettivamente l'art. 1, par. 1, della Convenzione sulla schiavitù del 1926, l'art. 1, lett. b), della Convenzione supplementare sull'abolizione della schiavitù del 1956 (e l'art. 2, par. 1, della Convenzione OIL sul lavoro forzato o obbligatorio del 1930).</a:t>
            </a:r>
          </a:p>
          <a:p>
            <a:r>
              <a:rPr lang="it-IT" dirty="0"/>
              <a:t>I divieti di schiavitù e servitù rivestono carattere di primaria e fondamentale importanza e sono quindi inderogabili (cfr. </a:t>
            </a:r>
            <a:r>
              <a:rPr lang="it-IT" dirty="0">
                <a:hlinkClick r:id="rId2"/>
              </a:rPr>
              <a:t>art. 15, par. 2, CEDU</a:t>
            </a:r>
            <a:r>
              <a:rPr lang="it-IT" dirty="0"/>
              <a:t>).</a:t>
            </a:r>
            <a:br>
              <a:rPr lang="it-IT" dirty="0"/>
            </a:br>
            <a:endParaRPr lang="it-IT" dirty="0"/>
          </a:p>
        </p:txBody>
      </p:sp>
      <mc:AlternateContent xmlns:mc="http://schemas.openxmlformats.org/markup-compatibility/2006">
        <mc:Choice xmlns:p14="http://schemas.microsoft.com/office/powerpoint/2010/main" Requires="p14">
          <p:contentPart p14:bwMode="auto" r:id="rId3">
            <p14:nvContentPartPr>
              <p14:cNvPr id="7" name="Input penna 6">
                <a:extLst>
                  <a:ext uri="{FF2B5EF4-FFF2-40B4-BE49-F238E27FC236}">
                    <a16:creationId xmlns:a16="http://schemas.microsoft.com/office/drawing/2014/main" id="{4A18C0F4-F4A2-4030-817D-87D2BAD891CB}"/>
                  </a:ext>
                </a:extLst>
              </p14:cNvPr>
              <p14:cNvContentPartPr/>
              <p14:nvPr/>
            </p14:nvContentPartPr>
            <p14:xfrm>
              <a:off x="4958200" y="2611080"/>
              <a:ext cx="5882760" cy="283680"/>
            </p14:xfrm>
          </p:contentPart>
        </mc:Choice>
        <mc:Fallback>
          <p:pic>
            <p:nvPicPr>
              <p:cNvPr id="7" name="Input penna 6">
                <a:extLst>
                  <a:ext uri="{FF2B5EF4-FFF2-40B4-BE49-F238E27FC236}">
                    <a16:creationId xmlns:a16="http://schemas.microsoft.com/office/drawing/2014/main" id="{4A18C0F4-F4A2-4030-817D-87D2BAD891CB}"/>
                  </a:ext>
                </a:extLst>
              </p:cNvPr>
              <p:cNvPicPr/>
              <p:nvPr/>
            </p:nvPicPr>
            <p:blipFill>
              <a:blip r:embed="rId4"/>
              <a:stretch>
                <a:fillRect/>
              </a:stretch>
            </p:blipFill>
            <p:spPr>
              <a:xfrm>
                <a:off x="4939120" y="2572920"/>
                <a:ext cx="59205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put penna 7">
                <a:extLst>
                  <a:ext uri="{FF2B5EF4-FFF2-40B4-BE49-F238E27FC236}">
                    <a16:creationId xmlns:a16="http://schemas.microsoft.com/office/drawing/2014/main" id="{52C8DE1D-F3DD-4728-9904-D53C1F491CB9}"/>
                  </a:ext>
                </a:extLst>
              </p14:cNvPr>
              <p14:cNvContentPartPr/>
              <p14:nvPr/>
            </p14:nvContentPartPr>
            <p14:xfrm>
              <a:off x="1564480" y="2925000"/>
              <a:ext cx="2672640" cy="174240"/>
            </p14:xfrm>
          </p:contentPart>
        </mc:Choice>
        <mc:Fallback xmlns="">
          <p:pic>
            <p:nvPicPr>
              <p:cNvPr id="8" name="Input penna 7">
                <a:extLst>
                  <a:ext uri="{FF2B5EF4-FFF2-40B4-BE49-F238E27FC236}">
                    <a16:creationId xmlns:a16="http://schemas.microsoft.com/office/drawing/2014/main" id="{52C8DE1D-F3DD-4728-9904-D53C1F491CB9}"/>
                  </a:ext>
                </a:extLst>
              </p:cNvPr>
              <p:cNvPicPr/>
              <p:nvPr/>
            </p:nvPicPr>
            <p:blipFill>
              <a:blip r:embed="rId6"/>
              <a:stretch>
                <a:fillRect/>
              </a:stretch>
            </p:blipFill>
            <p:spPr>
              <a:xfrm>
                <a:off x="1545400" y="2886840"/>
                <a:ext cx="27104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put penna 8">
                <a:extLst>
                  <a:ext uri="{FF2B5EF4-FFF2-40B4-BE49-F238E27FC236}">
                    <a16:creationId xmlns:a16="http://schemas.microsoft.com/office/drawing/2014/main" id="{B7C2F27E-9CBE-408F-B275-4A3BDA509838}"/>
                  </a:ext>
                </a:extLst>
              </p14:cNvPr>
              <p14:cNvContentPartPr/>
              <p14:nvPr/>
            </p14:nvContentPartPr>
            <p14:xfrm>
              <a:off x="5171320" y="2611080"/>
              <a:ext cx="2602080" cy="294840"/>
            </p14:xfrm>
          </p:contentPart>
        </mc:Choice>
        <mc:Fallback xmlns="">
          <p:pic>
            <p:nvPicPr>
              <p:cNvPr id="9" name="Input penna 8">
                <a:extLst>
                  <a:ext uri="{FF2B5EF4-FFF2-40B4-BE49-F238E27FC236}">
                    <a16:creationId xmlns:a16="http://schemas.microsoft.com/office/drawing/2014/main" id="{B7C2F27E-9CBE-408F-B275-4A3BDA509838}"/>
                  </a:ext>
                </a:extLst>
              </p:cNvPr>
              <p:cNvPicPr/>
              <p:nvPr/>
            </p:nvPicPr>
            <p:blipFill>
              <a:blip r:embed="rId8"/>
              <a:stretch>
                <a:fillRect/>
              </a:stretch>
            </p:blipFill>
            <p:spPr>
              <a:xfrm>
                <a:off x="5152240" y="2572920"/>
                <a:ext cx="263988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put penna 9">
                <a:extLst>
                  <a:ext uri="{FF2B5EF4-FFF2-40B4-BE49-F238E27FC236}">
                    <a16:creationId xmlns:a16="http://schemas.microsoft.com/office/drawing/2014/main" id="{176EA984-4DE0-4486-A5C9-63E27EF6122F}"/>
                  </a:ext>
                </a:extLst>
              </p14:cNvPr>
              <p14:cNvContentPartPr/>
              <p14:nvPr/>
            </p14:nvContentPartPr>
            <p14:xfrm>
              <a:off x="1595080" y="3037680"/>
              <a:ext cx="447480" cy="72720"/>
            </p14:xfrm>
          </p:contentPart>
        </mc:Choice>
        <mc:Fallback xmlns="">
          <p:pic>
            <p:nvPicPr>
              <p:cNvPr id="10" name="Input penna 9">
                <a:extLst>
                  <a:ext uri="{FF2B5EF4-FFF2-40B4-BE49-F238E27FC236}">
                    <a16:creationId xmlns:a16="http://schemas.microsoft.com/office/drawing/2014/main" id="{176EA984-4DE0-4486-A5C9-63E27EF6122F}"/>
                  </a:ext>
                </a:extLst>
              </p:cNvPr>
              <p:cNvPicPr/>
              <p:nvPr/>
            </p:nvPicPr>
            <p:blipFill>
              <a:blip r:embed="rId10"/>
              <a:stretch>
                <a:fillRect/>
              </a:stretch>
            </p:blipFill>
            <p:spPr>
              <a:xfrm>
                <a:off x="1576000" y="2999520"/>
                <a:ext cx="485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put penna 10">
                <a:extLst>
                  <a:ext uri="{FF2B5EF4-FFF2-40B4-BE49-F238E27FC236}">
                    <a16:creationId xmlns:a16="http://schemas.microsoft.com/office/drawing/2014/main" id="{99999537-F6F8-4BE7-8727-03EE780068EE}"/>
                  </a:ext>
                </a:extLst>
              </p14:cNvPr>
              <p14:cNvContentPartPr/>
              <p14:nvPr/>
            </p14:nvContentPartPr>
            <p14:xfrm>
              <a:off x="1767880" y="2905920"/>
              <a:ext cx="599760" cy="51120"/>
            </p14:xfrm>
          </p:contentPart>
        </mc:Choice>
        <mc:Fallback xmlns="">
          <p:pic>
            <p:nvPicPr>
              <p:cNvPr id="11" name="Input penna 10">
                <a:extLst>
                  <a:ext uri="{FF2B5EF4-FFF2-40B4-BE49-F238E27FC236}">
                    <a16:creationId xmlns:a16="http://schemas.microsoft.com/office/drawing/2014/main" id="{99999537-F6F8-4BE7-8727-03EE780068EE}"/>
                  </a:ext>
                </a:extLst>
              </p:cNvPr>
              <p:cNvPicPr/>
              <p:nvPr/>
            </p:nvPicPr>
            <p:blipFill>
              <a:blip r:embed="rId12"/>
              <a:stretch>
                <a:fillRect/>
              </a:stretch>
            </p:blipFill>
            <p:spPr>
              <a:xfrm>
                <a:off x="1748800" y="2867760"/>
                <a:ext cx="637560" cy="127080"/>
              </a:xfrm>
              <a:prstGeom prst="rect">
                <a:avLst/>
              </a:prstGeom>
            </p:spPr>
          </p:pic>
        </mc:Fallback>
      </mc:AlternateContent>
    </p:spTree>
    <p:extLst>
      <p:ext uri="{BB962C8B-B14F-4D97-AF65-F5344CB8AC3E}">
        <p14:creationId xmlns:p14="http://schemas.microsoft.com/office/powerpoint/2010/main" val="2251976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2B1986-82BE-4191-B08B-21F501EF0257}"/>
              </a:ext>
            </a:extLst>
          </p:cNvPr>
          <p:cNvSpPr>
            <a:spLocks noGrp="1"/>
          </p:cNvSpPr>
          <p:nvPr>
            <p:ph type="title"/>
          </p:nvPr>
        </p:nvSpPr>
        <p:spPr/>
        <p:txBody>
          <a:bodyPr/>
          <a:lstStyle/>
          <a:p>
            <a:r>
              <a:rPr lang="it-IT" dirty="0">
                <a:ea typeface="Times New Roman" panose="02020603050405020304" pitchFamily="18" charset="0"/>
                <a:cs typeface="Times New Roman" panose="02020603050405020304" pitchFamily="18" charset="0"/>
              </a:rPr>
              <a:t>Corte europea dei diritti dell’uomo </a:t>
            </a:r>
            <a:endParaRPr lang="it-IT" dirty="0"/>
          </a:p>
        </p:txBody>
      </p:sp>
      <p:sp>
        <p:nvSpPr>
          <p:cNvPr id="3" name="Segnaposto contenuto 2">
            <a:extLst>
              <a:ext uri="{FF2B5EF4-FFF2-40B4-BE49-F238E27FC236}">
                <a16:creationId xmlns:a16="http://schemas.microsoft.com/office/drawing/2014/main" id="{58312F31-290F-480F-BFA4-7A76AA9BDD98}"/>
              </a:ext>
            </a:extLst>
          </p:cNvPr>
          <p:cNvSpPr>
            <a:spLocks noGrp="1"/>
          </p:cNvSpPr>
          <p:nvPr>
            <p:ph idx="1"/>
          </p:nvPr>
        </p:nvSpPr>
        <p:spPr/>
        <p:txBody>
          <a:bodyPr/>
          <a:lstStyle/>
          <a:p>
            <a:pPr algn="just">
              <a:spcAft>
                <a:spcPts val="600"/>
              </a:spcAft>
            </a:pPr>
            <a:r>
              <a:rPr lang="it-IT" dirty="0">
                <a:latin typeface="Calibri" panose="020F0502020204030204" pitchFamily="34" charset="0"/>
                <a:ea typeface="Times New Roman" panose="02020603050405020304" pitchFamily="18" charset="0"/>
                <a:cs typeface="Times New Roman" panose="02020603050405020304" pitchFamily="18" charset="0"/>
              </a:rPr>
              <a:t>mancanza di un espresso divieto di </a:t>
            </a:r>
            <a:r>
              <a:rPr lang="it-IT" i="1" dirty="0" err="1">
                <a:latin typeface="Calibri" panose="020F0502020204030204" pitchFamily="34" charset="0"/>
                <a:ea typeface="Times New Roman" panose="02020603050405020304" pitchFamily="18" charset="0"/>
                <a:cs typeface="Times New Roman" panose="02020603050405020304" pitchFamily="18" charset="0"/>
              </a:rPr>
              <a:t>trafficking</a:t>
            </a:r>
            <a:r>
              <a:rPr lang="it-IT" b="1" i="1" dirty="0">
                <a:latin typeface="Calibri" panose="020F0502020204030204" pitchFamily="34" charset="0"/>
                <a:ea typeface="Times New Roman" panose="02020603050405020304" pitchFamily="18" charset="0"/>
                <a:cs typeface="Times New Roman" panose="02020603050405020304" pitchFamily="18" charset="0"/>
              </a:rPr>
              <a:t> </a:t>
            </a:r>
            <a:r>
              <a:rPr lang="it-IT" dirty="0">
                <a:latin typeface="Calibri" panose="020F0502020204030204" pitchFamily="34" charset="0"/>
                <a:ea typeface="Times New Roman" panose="02020603050405020304" pitchFamily="18" charset="0"/>
                <a:cs typeface="Times New Roman" panose="02020603050405020304" pitchFamily="18" charset="0"/>
              </a:rPr>
              <a:t>all’interno del testo della Convenzione europea dei diritti dell’uomo</a:t>
            </a:r>
          </a:p>
          <a:p>
            <a:pPr algn="just">
              <a:spcAft>
                <a:spcPts val="600"/>
              </a:spcAft>
            </a:pPr>
            <a:r>
              <a:rPr lang="it-IT" dirty="0">
                <a:latin typeface="Calibri" panose="020F0502020204030204" pitchFamily="34" charset="0"/>
                <a:ea typeface="Times New Roman" panose="02020603050405020304" pitchFamily="18" charset="0"/>
                <a:cs typeface="Times New Roman" panose="02020603050405020304" pitchFamily="18" charset="0"/>
              </a:rPr>
              <a:t>interpretazione estensiva del divieto di schiavitù e di lavoro forzato contenuto nell’articolo 4 della CEDU</a:t>
            </a:r>
          </a:p>
          <a:p>
            <a:pPr algn="just">
              <a:spcAft>
                <a:spcPts val="600"/>
              </a:spcAft>
            </a:pPr>
            <a:r>
              <a:rPr lang="it-IT" dirty="0">
                <a:latin typeface="Calibri" panose="020F0502020204030204" pitchFamily="34" charset="0"/>
                <a:ea typeface="Times New Roman" panose="02020603050405020304" pitchFamily="18" charset="0"/>
                <a:cs typeface="Times New Roman" panose="02020603050405020304" pitchFamily="18" charset="0"/>
              </a:rPr>
              <a:t>2017 J. and </a:t>
            </a:r>
            <a:r>
              <a:rPr lang="it-IT" dirty="0" err="1">
                <a:latin typeface="Calibri" panose="020F0502020204030204" pitchFamily="34" charset="0"/>
                <a:ea typeface="Times New Roman" panose="02020603050405020304" pitchFamily="18" charset="0"/>
                <a:cs typeface="Times New Roman" panose="02020603050405020304" pitchFamily="18" charset="0"/>
              </a:rPr>
              <a:t>others</a:t>
            </a:r>
            <a:r>
              <a:rPr lang="it-IT" dirty="0">
                <a:latin typeface="Calibri" panose="020F0502020204030204" pitchFamily="34" charset="0"/>
                <a:ea typeface="Times New Roman" panose="02020603050405020304" pitchFamily="18" charset="0"/>
                <a:cs typeface="Times New Roman" panose="02020603050405020304" pitchFamily="18" charset="0"/>
              </a:rPr>
              <a:t> v. Austria nella quale, per la prima volta, la Corte di Strasburgo ha dichiarato l’ammissibilità di un ricorso in materia di tratta a scopo di sfruttamento lavorativo sulla base dell’articolo 3 della CEDU, che sancisce il divieto di tortura e di trattamenti inumani e degradanti.</a:t>
            </a:r>
          </a:p>
          <a:p>
            <a:endParaRPr lang="it-IT" dirty="0"/>
          </a:p>
        </p:txBody>
      </p:sp>
      <p:pic>
        <p:nvPicPr>
          <p:cNvPr id="2050" name="Picture 2" descr="Diritti fondamentali dell'individuo e lotta alla criminalità: la ...">
            <a:extLst>
              <a:ext uri="{FF2B5EF4-FFF2-40B4-BE49-F238E27FC236}">
                <a16:creationId xmlns:a16="http://schemas.microsoft.com/office/drawing/2014/main" id="{4234DB13-D915-4D24-831C-327CDF74F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053" y="382385"/>
            <a:ext cx="2854085" cy="14921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AB78D804-E62F-4635-A612-62983507A25D}"/>
                  </a:ext>
                </a:extLst>
              </p14:cNvPr>
              <p14:cNvContentPartPr/>
              <p14:nvPr/>
            </p14:nvContentPartPr>
            <p14:xfrm>
              <a:off x="3714915" y="4571850"/>
              <a:ext cx="6572520" cy="137160"/>
            </p14:xfrm>
          </p:contentPart>
        </mc:Choice>
        <mc:Fallback xmlns="">
          <p:pic>
            <p:nvPicPr>
              <p:cNvPr id="5" name="Input penna 4">
                <a:extLst>
                  <a:ext uri="{FF2B5EF4-FFF2-40B4-BE49-F238E27FC236}">
                    <a16:creationId xmlns:a16="http://schemas.microsoft.com/office/drawing/2014/main" id="{AB78D804-E62F-4635-A612-62983507A25D}"/>
                  </a:ext>
                </a:extLst>
              </p:cNvPr>
              <p:cNvPicPr/>
              <p:nvPr/>
            </p:nvPicPr>
            <p:blipFill>
              <a:blip r:embed="rId4"/>
              <a:stretch>
                <a:fillRect/>
              </a:stretch>
            </p:blipFill>
            <p:spPr>
              <a:xfrm>
                <a:off x="3695835" y="4533690"/>
                <a:ext cx="6610320" cy="213120"/>
              </a:xfrm>
              <a:prstGeom prst="rect">
                <a:avLst/>
              </a:prstGeom>
            </p:spPr>
          </p:pic>
        </mc:Fallback>
      </mc:AlternateContent>
    </p:spTree>
    <p:extLst>
      <p:ext uri="{BB962C8B-B14F-4D97-AF65-F5344CB8AC3E}">
        <p14:creationId xmlns:p14="http://schemas.microsoft.com/office/powerpoint/2010/main" val="199637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96FF436C-50BE-498D-A942-65AFDF442C80}"/>
              </a:ext>
            </a:extLst>
          </p:cNvPr>
          <p:cNvSpPr>
            <a:spLocks noGrp="1"/>
          </p:cNvSpPr>
          <p:nvPr>
            <p:ph type="title"/>
          </p:nvPr>
        </p:nvSpPr>
        <p:spPr/>
        <p:txBody>
          <a:bodyPr/>
          <a:lstStyle/>
          <a:p>
            <a:r>
              <a:rPr lang="it-IT" dirty="0"/>
              <a:t>Convenzioni internazionali in materia di schiavitù</a:t>
            </a:r>
          </a:p>
        </p:txBody>
      </p:sp>
      <p:sp>
        <p:nvSpPr>
          <p:cNvPr id="9" name="Segnaposto contenuto 8">
            <a:extLst>
              <a:ext uri="{FF2B5EF4-FFF2-40B4-BE49-F238E27FC236}">
                <a16:creationId xmlns:a16="http://schemas.microsoft.com/office/drawing/2014/main" id="{41AAEFF0-F8BB-4DBB-B0A9-E69A7F8A5084}"/>
              </a:ext>
            </a:extLst>
          </p:cNvPr>
          <p:cNvSpPr>
            <a:spLocks noGrp="1"/>
          </p:cNvSpPr>
          <p:nvPr>
            <p:ph sz="half" idx="1"/>
          </p:nvPr>
        </p:nvSpPr>
        <p:spPr/>
        <p:txBody>
          <a:bodyPr>
            <a:normAutofit fontScale="92500" lnSpcReduction="10000"/>
          </a:bodyPr>
          <a:lstStyle/>
          <a:p>
            <a:r>
              <a:rPr lang="it-IT" b="1" dirty="0">
                <a:solidFill>
                  <a:srgbClr val="C00000"/>
                </a:solidFill>
                <a:effectLst>
                  <a:outerShdw blurRad="38100" dist="38100" dir="2700000" algn="tl">
                    <a:srgbClr val="000000">
                      <a:alpha val="43137"/>
                    </a:srgbClr>
                  </a:outerShdw>
                </a:effectLst>
              </a:rPr>
              <a:t>Convenzione di Ginevra sull'abolizione della schiavitù 25 settembre 1926 </a:t>
            </a:r>
          </a:p>
          <a:p>
            <a:r>
              <a:rPr lang="it-IT" dirty="0"/>
              <a:t>L'art. 1 definisce la schiavitù come « lo stato o la condizione di un individuo sul quale si esercitano qualunque o tutti i poteri inerenti al diritto di proprietà » (21) e le Parti all'art. 2 lett. b) si obbligano a « disporre, progressivamente e nel più breve tempo possibile, la completa abolizione della schiavitù in tutte le sue forme ».</a:t>
            </a:r>
            <a:br>
              <a:rPr lang="it-IT" dirty="0"/>
            </a:br>
            <a:endParaRPr lang="it-IT" dirty="0"/>
          </a:p>
        </p:txBody>
      </p:sp>
      <p:sp>
        <p:nvSpPr>
          <p:cNvPr id="10" name="Segnaposto contenuto 9">
            <a:extLst>
              <a:ext uri="{FF2B5EF4-FFF2-40B4-BE49-F238E27FC236}">
                <a16:creationId xmlns:a16="http://schemas.microsoft.com/office/drawing/2014/main" id="{015DC688-C6CC-426A-8D50-4333981B2F49}"/>
              </a:ext>
            </a:extLst>
          </p:cNvPr>
          <p:cNvSpPr>
            <a:spLocks noGrp="1"/>
          </p:cNvSpPr>
          <p:nvPr>
            <p:ph sz="half" idx="2"/>
          </p:nvPr>
        </p:nvSpPr>
        <p:spPr/>
        <p:txBody>
          <a:bodyPr>
            <a:normAutofit fontScale="92500" lnSpcReduction="10000"/>
          </a:bodyPr>
          <a:lstStyle/>
          <a:p>
            <a:r>
              <a:rPr lang="it-IT" b="1" dirty="0">
                <a:solidFill>
                  <a:srgbClr val="0070C0"/>
                </a:solidFill>
                <a:effectLst>
                  <a:outerShdw blurRad="38100" dist="38100" dir="2700000" algn="tl">
                    <a:srgbClr val="000000">
                      <a:alpha val="43137"/>
                    </a:srgbClr>
                  </a:outerShdw>
                </a:effectLst>
              </a:rPr>
              <a:t>Convenzione supplementare Nazioni Unite, aperta alla firma degli Stati a Ginevra il 7 settembre 1956 ed entrata in vigore il 30 aprile 1957</a:t>
            </a:r>
          </a:p>
          <a:p>
            <a:r>
              <a:rPr lang="it-IT" dirty="0"/>
              <a:t> sull'abolizione della schiavitù, della tratta degli schiavi e delle istituzioni e pratiche analoghe alla schiavitù delle l'abolizione e l'abbandono di una serie di istituzioni e di pratiche, tra cui la servitù per debiti, la servitù della gleba, il matrimonio servile e alcune forme di lavoro minorile</a:t>
            </a:r>
          </a:p>
        </p:txBody>
      </p:sp>
    </p:spTree>
    <p:extLst>
      <p:ext uri="{BB962C8B-B14F-4D97-AF65-F5344CB8AC3E}">
        <p14:creationId xmlns:p14="http://schemas.microsoft.com/office/powerpoint/2010/main" val="2643479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F473E92-B097-4972-917C-5B27764BD520}"/>
              </a:ext>
            </a:extLst>
          </p:cNvPr>
          <p:cNvSpPr>
            <a:spLocks noGrp="1"/>
          </p:cNvSpPr>
          <p:nvPr>
            <p:ph sz="half" idx="1"/>
          </p:nvPr>
        </p:nvSpPr>
        <p:spPr>
          <a:xfrm>
            <a:off x="1257300" y="162560"/>
            <a:ext cx="4800600" cy="648208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r>
              <a:rPr lang="it-IT" sz="3200" dirty="0">
                <a:solidFill>
                  <a:schemeClr val="bg1"/>
                </a:solidFill>
                <a:effectLst>
                  <a:outerShdw blurRad="38100" dist="38100" dir="2700000" algn="tl">
                    <a:srgbClr val="000000">
                      <a:alpha val="43137"/>
                    </a:srgbClr>
                  </a:outerShdw>
                </a:effectLst>
              </a:rPr>
              <a:t>Patto Internazionale sui diritti economici, sociali e culturali, adottato a New York il 16 dicembre 1966 ed entrato in vigore il 3 gennaio 1976, afferma</a:t>
            </a:r>
            <a:r>
              <a:rPr lang="it-IT" sz="3200" dirty="0">
                <a:solidFill>
                  <a:schemeClr val="tx1"/>
                </a:solidFill>
              </a:rPr>
              <a:t> « </a:t>
            </a:r>
            <a:r>
              <a:rPr lang="it-IT" sz="3200" b="1" dirty="0">
                <a:solidFill>
                  <a:schemeClr val="tx1"/>
                </a:solidFill>
                <a:effectLst>
                  <a:outerShdw blurRad="38100" dist="38100" dir="2700000" algn="tl">
                    <a:srgbClr val="000000">
                      <a:alpha val="43137"/>
                    </a:srgbClr>
                  </a:outerShdw>
                </a:effectLst>
              </a:rPr>
              <a:t>il diritto di ogni individuo di ottenere la possibilità di guadagnarsi la vita con un lavoro liberamente scelto od accettato </a:t>
            </a:r>
            <a:r>
              <a:rPr lang="it-IT" sz="3200" dirty="0">
                <a:solidFill>
                  <a:schemeClr val="tx1"/>
                </a:solidFill>
              </a:rPr>
              <a:t>»</a:t>
            </a:r>
          </a:p>
        </p:txBody>
      </p:sp>
      <p:sp>
        <p:nvSpPr>
          <p:cNvPr id="4" name="Segnaposto contenuto 3">
            <a:extLst>
              <a:ext uri="{FF2B5EF4-FFF2-40B4-BE49-F238E27FC236}">
                <a16:creationId xmlns:a16="http://schemas.microsoft.com/office/drawing/2014/main" id="{BA363EB9-F716-41B3-B347-3D7C8A55AE87}"/>
              </a:ext>
            </a:extLst>
          </p:cNvPr>
          <p:cNvSpPr>
            <a:spLocks noGrp="1"/>
          </p:cNvSpPr>
          <p:nvPr>
            <p:ph sz="half" idx="2"/>
          </p:nvPr>
        </p:nvSpPr>
        <p:spPr>
          <a:xfrm>
            <a:off x="7084676" y="266700"/>
            <a:ext cx="4800600" cy="6377940"/>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r>
              <a:rPr lang="it-IT" sz="2400" b="1" dirty="0">
                <a:solidFill>
                  <a:schemeClr val="bg1"/>
                </a:solidFill>
                <a:effectLst>
                  <a:outerShdw blurRad="38100" dist="38100" dir="2700000" algn="tl">
                    <a:srgbClr val="000000">
                      <a:alpha val="43137"/>
                    </a:srgbClr>
                  </a:outerShdw>
                </a:effectLst>
              </a:rPr>
              <a:t>Convenzione internazionale sulla protezione dei diritti di tutti i lavoratori migranti e dei membri delle loro famiglie, adottata il 18 dicembre 1990 ed entrata in vigore il 1° luglio 2003</a:t>
            </a:r>
          </a:p>
          <a:p>
            <a:r>
              <a:rPr lang="it-IT" sz="2400" b="1" dirty="0">
                <a:solidFill>
                  <a:schemeClr val="tx1"/>
                </a:solidFill>
              </a:rPr>
              <a:t>l'art. 11 afferma che nessun lavoratore migrante possa essere tenuto in schiavitù (« </a:t>
            </a:r>
            <a:r>
              <a:rPr lang="it-IT" sz="2400" b="1" dirty="0" err="1">
                <a:solidFill>
                  <a:schemeClr val="tx1"/>
                </a:solidFill>
              </a:rPr>
              <a:t>slavery</a:t>
            </a:r>
            <a:r>
              <a:rPr lang="it-IT" sz="2400" b="1" dirty="0">
                <a:solidFill>
                  <a:schemeClr val="tx1"/>
                </a:solidFill>
              </a:rPr>
              <a:t> ») o servitù (« </a:t>
            </a:r>
            <a:r>
              <a:rPr lang="it-IT" sz="2400" b="1" dirty="0" err="1">
                <a:solidFill>
                  <a:schemeClr val="tx1"/>
                </a:solidFill>
              </a:rPr>
              <a:t>servitude</a:t>
            </a:r>
            <a:r>
              <a:rPr lang="it-IT" sz="2400" b="1" dirty="0">
                <a:solidFill>
                  <a:schemeClr val="tx1"/>
                </a:solidFill>
              </a:rPr>
              <a:t> ») o possa essere costretto a svolgere un lavoro forzato o obbligatorio</a:t>
            </a:r>
            <a:r>
              <a:rPr lang="it-IT" sz="2400" dirty="0">
                <a:solidFill>
                  <a:schemeClr val="tx1"/>
                </a:solidFill>
              </a:rPr>
              <a:t>.</a:t>
            </a:r>
          </a:p>
        </p:txBody>
      </p:sp>
    </p:spTree>
    <p:extLst>
      <p:ext uri="{BB962C8B-B14F-4D97-AF65-F5344CB8AC3E}">
        <p14:creationId xmlns:p14="http://schemas.microsoft.com/office/powerpoint/2010/main" val="995378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09BC744-01D4-4178-9DE7-391581697530}"/>
              </a:ext>
            </a:extLst>
          </p:cNvPr>
          <p:cNvSpPr>
            <a:spLocks noGrp="1"/>
          </p:cNvSpPr>
          <p:nvPr>
            <p:ph type="title"/>
          </p:nvPr>
        </p:nvSpPr>
        <p:spPr>
          <a:xfrm>
            <a:off x="8437275" y="636105"/>
            <a:ext cx="3092115" cy="2429122"/>
          </a:xfrm>
        </p:spPr>
        <p:txBody>
          <a:bodyPr>
            <a:normAutofit fontScale="90000"/>
          </a:bodyPr>
          <a:lstStyle/>
          <a:p>
            <a:r>
              <a:rPr lang="it-IT" dirty="0"/>
              <a:t>definizione consuetudinaria di tratta di esseri umani verte attorno al trasferimento spaziale della vittima</a:t>
            </a:r>
          </a:p>
        </p:txBody>
      </p:sp>
      <p:sp>
        <p:nvSpPr>
          <p:cNvPr id="6" name="Segnaposto contenuto 5">
            <a:extLst>
              <a:ext uri="{FF2B5EF4-FFF2-40B4-BE49-F238E27FC236}">
                <a16:creationId xmlns:a16="http://schemas.microsoft.com/office/drawing/2014/main" id="{FF640883-17D0-490E-ACB2-B7F406BCB36B}"/>
              </a:ext>
            </a:extLst>
          </p:cNvPr>
          <p:cNvSpPr>
            <a:spLocks noGrp="1"/>
          </p:cNvSpPr>
          <p:nvPr>
            <p:ph idx="1"/>
          </p:nvPr>
        </p:nvSpPr>
        <p:spPr/>
        <p:txBody>
          <a:bodyPr>
            <a:normAutofit/>
          </a:bodyPr>
          <a:lstStyle/>
          <a:p>
            <a:r>
              <a:rPr lang="it-IT" dirty="0"/>
              <a:t>i principali e più recenti strumenti in materia una figura </a:t>
            </a:r>
            <a:r>
              <a:rPr lang="it-IT" i="1" dirty="0" err="1"/>
              <a:t>criminis</a:t>
            </a:r>
            <a:r>
              <a:rPr lang="it-IT" dirty="0"/>
              <a:t> che ruota attorno al trasferimento spaziale della persona trafficata. </a:t>
            </a:r>
          </a:p>
          <a:p>
            <a:r>
              <a:rPr lang="it-IT" dirty="0"/>
              <a:t>l’integrazione del fine di sfruttamento oggetto del dolo specifico di reato non è conditio sine qua non per la consumazione del reato di </a:t>
            </a:r>
            <a:r>
              <a:rPr lang="it-IT" dirty="0" err="1"/>
              <a:t>trafficking</a:t>
            </a:r>
            <a:r>
              <a:rPr lang="it-IT" dirty="0"/>
              <a:t>.</a:t>
            </a:r>
          </a:p>
        </p:txBody>
      </p:sp>
      <p:sp>
        <p:nvSpPr>
          <p:cNvPr id="7" name="Segnaposto testo 6">
            <a:extLst>
              <a:ext uri="{FF2B5EF4-FFF2-40B4-BE49-F238E27FC236}">
                <a16:creationId xmlns:a16="http://schemas.microsoft.com/office/drawing/2014/main" id="{E166DBD4-F568-45E9-B8C9-88C396A055FA}"/>
              </a:ext>
            </a:extLst>
          </p:cNvPr>
          <p:cNvSpPr>
            <a:spLocks noGrp="1"/>
          </p:cNvSpPr>
          <p:nvPr>
            <p:ph type="body" sz="half" idx="2"/>
          </p:nvPr>
        </p:nvSpPr>
        <p:spPr>
          <a:xfrm>
            <a:off x="8337885" y="3588026"/>
            <a:ext cx="3092115" cy="2317474"/>
          </a:xfrm>
          <a:blipFill>
            <a:blip r:embed="rId2"/>
            <a:stretch>
              <a:fillRect/>
            </a:stretch>
          </a:blipFill>
        </p:spPr>
        <p:txBody>
          <a:bodyPr/>
          <a:lstStyle/>
          <a:p>
            <a:endParaRPr lang="it-IT" dirty="0"/>
          </a:p>
        </p:txBody>
      </p:sp>
    </p:spTree>
    <p:extLst>
      <p:ext uri="{BB962C8B-B14F-4D97-AF65-F5344CB8AC3E}">
        <p14:creationId xmlns:p14="http://schemas.microsoft.com/office/powerpoint/2010/main" val="45217970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69F20873490F428272A2A19384D5F8" ma:contentTypeVersion="2" ma:contentTypeDescription="Create a new document." ma:contentTypeScope="" ma:versionID="2daf39ea45be8508e9d1e327ed722789">
  <xsd:schema xmlns:xsd="http://www.w3.org/2001/XMLSchema" xmlns:xs="http://www.w3.org/2001/XMLSchema" xmlns:p="http://schemas.microsoft.com/office/2006/metadata/properties" xmlns:ns2="87750f88-a59a-42d5-b773-d66120c485e0" targetNamespace="http://schemas.microsoft.com/office/2006/metadata/properties" ma:root="true" ma:fieldsID="42f7c84bb1404eee17359e6262f810da" ns2:_="">
    <xsd:import namespace="87750f88-a59a-42d5-b773-d66120c485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50f88-a59a-42d5-b773-d66120c48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8CDDD1-FD87-4828-8BD4-6B11CA99E689}"/>
</file>

<file path=customXml/itemProps2.xml><?xml version="1.0" encoding="utf-8"?>
<ds:datastoreItem xmlns:ds="http://schemas.openxmlformats.org/officeDocument/2006/customXml" ds:itemID="{BF16BBAE-F873-45D4-B886-CB13DB5EE49A}"/>
</file>

<file path=customXml/itemProps3.xml><?xml version="1.0" encoding="utf-8"?>
<ds:datastoreItem xmlns:ds="http://schemas.openxmlformats.org/officeDocument/2006/customXml" ds:itemID="{94DD9D9D-0E88-4DB7-88D8-3B61A11ABD39}"/>
</file>

<file path=docProps/app.xml><?xml version="1.0" encoding="utf-8"?>
<Properties xmlns="http://schemas.openxmlformats.org/officeDocument/2006/extended-properties" xmlns:vt="http://schemas.openxmlformats.org/officeDocument/2006/docPropsVTypes">
  <Template>Ion Boardroom</Template>
  <TotalTime>0</TotalTime>
  <Words>4315</Words>
  <Application>Microsoft Office PowerPoint</Application>
  <PresentationFormat>Widescreen</PresentationFormat>
  <Paragraphs>236</Paragraphs>
  <Slides>43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43</vt:i4>
      </vt:variant>
    </vt:vector>
  </HeadingPairs>
  <TitlesOfParts>
    <vt:vector size="50" baseType="lpstr">
      <vt:lpstr>Arial</vt:lpstr>
      <vt:lpstr>Calibri</vt:lpstr>
      <vt:lpstr>Gill Sans MT</vt:lpstr>
      <vt:lpstr>Impact</vt:lpstr>
      <vt:lpstr>Times New Roman</vt:lpstr>
      <vt:lpstr>Wingdings</vt:lpstr>
      <vt:lpstr>Badge</vt:lpstr>
      <vt:lpstr>Tratta e sfruttamento del lavoro</vt:lpstr>
      <vt:lpstr>Intreccio di tipologie. La finalità</vt:lpstr>
      <vt:lpstr>difficoltà a trovare strumenti adeguati </vt:lpstr>
      <vt:lpstr>strumenti normativi a livello comunitario </vt:lpstr>
      <vt:lpstr>La Convenzione europea sui diritti dell'uomo</vt:lpstr>
      <vt:lpstr>Corte europea dei diritti dell’uomo </vt:lpstr>
      <vt:lpstr>Convenzioni internazionali in materia di schiavitù</vt:lpstr>
      <vt:lpstr>Presentazione standard di PowerPoint</vt:lpstr>
      <vt:lpstr>definizione consuetudinaria di tratta di esseri umani verte attorno al trasferimento spaziale della vittima</vt:lpstr>
      <vt:lpstr>Interventi che collegano sfruttamento lavorativo alla tratta</vt:lpstr>
      <vt:lpstr>Statuto Corte penale internazionale</vt:lpstr>
      <vt:lpstr>etica  diritto economia</vt:lpstr>
      <vt:lpstr>competizione globale</vt:lpstr>
      <vt:lpstr>l'epoca della globalizzazione</vt:lpstr>
      <vt:lpstr>lavoro è ancora una risorsa speciale, meritevole di tutele speciali</vt:lpstr>
      <vt:lpstr>immigrazioni irregolari e mercato del lavoro</vt:lpstr>
      <vt:lpstr>effetti perversi sulla condizione giuridica dei lavoratori stranieri</vt:lpstr>
      <vt:lpstr>Ordine pubblico bene antagonista</vt:lpstr>
      <vt:lpstr>il nodo decisivo </vt:lpstr>
      <vt:lpstr>procedure di emersione dell'irregolarità dei lavoratori sommersi extra-comunitari (c.d. sanatorie)</vt:lpstr>
      <vt:lpstr>Indicatori della tratta di esseri umani a fini di sfruttamento del lavoro </vt:lpstr>
      <vt:lpstr>Presentazione standard di PowerPoint</vt:lpstr>
      <vt:lpstr>Presentazione standard di PowerPoint</vt:lpstr>
      <vt:lpstr>Emersione</vt:lpstr>
      <vt:lpstr>Presentazione standard di PowerPoint</vt:lpstr>
      <vt:lpstr>Disvalore  condiviso</vt:lpstr>
      <vt:lpstr>Presentazione standard di PowerPoint</vt:lpstr>
      <vt:lpstr>Direttiva 2009/52/CE del Parlamento europeo e del Consiglio, </vt:lpstr>
      <vt:lpstr>è una piaga subdola che si manifesta in molte forme</vt:lpstr>
      <vt:lpstr>70 anni di susseguirsi di discipline di contrasto del caporalato </vt:lpstr>
      <vt:lpstr>I caporali</vt:lpstr>
      <vt:lpstr>socialmente riconosciuta</vt:lpstr>
      <vt:lpstr>PRIMA DELL'INTRODUZIONE DI UNA FATTISPECIE AD HOC</vt:lpstr>
      <vt:lpstr>Presentazione standard di PowerPoint</vt:lpstr>
      <vt:lpstr>Presentazione standard di PowerPoint</vt:lpstr>
      <vt:lpstr>Intrecci per il controllo totale</vt:lpstr>
      <vt:lpstr>Continua Nesso con l’art. 416</vt:lpstr>
      <vt:lpstr>Clandestinità e stato di bisogno</vt:lpstr>
      <vt:lpstr>Presentazione standard di PowerPoint</vt:lpstr>
      <vt:lpstr>Appendice: tratta in generale</vt:lpstr>
      <vt:lpstr>legge 11 agosto 2003, n. 228, Misure contro la tratta di persone</vt:lpstr>
      <vt:lpstr>L'articolo 601 </vt:lpstr>
      <vt:lpstr>L'articolo 602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nnn</dc:title>
  <dc:creator>ROSARIA</dc:creator>
  <cp:lastModifiedBy>Rosaria Crupi</cp:lastModifiedBy>
  <cp:revision>138</cp:revision>
  <dcterms:created xsi:type="dcterms:W3CDTF">2020-04-26T17:03:33Z</dcterms:created>
  <dcterms:modified xsi:type="dcterms:W3CDTF">2022-04-08T12:24:33Z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0x0101005869F20873490F428272A2A19384D5F8</vt:lpwstr>
  </property>
</Properties>
</file>