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15132050"/>
  <p:notesSz cx="10693400" cy="151320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62"/>
  </p:normalViewPr>
  <p:slideViewPr>
    <p:cSldViewPr>
      <p:cViewPr varScale="1">
        <p:scale>
          <a:sx n="49" d="100"/>
          <a:sy n="49" d="100"/>
        </p:scale>
        <p:origin x="3136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90935"/>
            <a:ext cx="9089390" cy="3177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3948"/>
            <a:ext cx="7485380" cy="3783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80371"/>
            <a:ext cx="4651629" cy="99871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80371"/>
            <a:ext cx="4651629" cy="99871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282"/>
            <a:ext cx="9624060" cy="24211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80371"/>
            <a:ext cx="9624060" cy="99871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14072807"/>
            <a:ext cx="3421888" cy="7566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14072807"/>
            <a:ext cx="2459482" cy="7566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72807"/>
            <a:ext cx="2459482" cy="7566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0" y="5413841"/>
            <a:ext cx="10693399" cy="23423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5880" algn="ctr">
              <a:lnSpc>
                <a:spcPct val="100000"/>
              </a:lnSpc>
              <a:spcBef>
                <a:spcPts val="105"/>
              </a:spcBef>
            </a:pPr>
            <a:endParaRPr lang="it-IT" sz="3600" b="1" spc="-70" dirty="0">
              <a:solidFill>
                <a:srgbClr val="65A2C2"/>
              </a:solidFill>
              <a:latin typeface="Palatino Linotype"/>
              <a:cs typeface="Palatino Linotype"/>
            </a:endParaRPr>
          </a:p>
          <a:p>
            <a:pPr marR="55880" algn="ctr">
              <a:lnSpc>
                <a:spcPct val="100000"/>
              </a:lnSpc>
              <a:spcBef>
                <a:spcPts val="105"/>
              </a:spcBef>
            </a:pPr>
            <a:endParaRPr lang="it-IT" sz="3600" b="1" spc="-70" dirty="0">
              <a:solidFill>
                <a:srgbClr val="65A2C2"/>
              </a:solidFill>
              <a:latin typeface="Palatino Linotype"/>
              <a:cs typeface="Palatino Linotype"/>
            </a:endParaRPr>
          </a:p>
          <a:p>
            <a:pPr marR="55880" algn="ctr">
              <a:lnSpc>
                <a:spcPct val="100000"/>
              </a:lnSpc>
              <a:spcBef>
                <a:spcPts val="105"/>
              </a:spcBef>
            </a:pPr>
            <a:endParaRPr lang="it-IT" sz="3600" b="1" spc="-70" dirty="0">
              <a:solidFill>
                <a:srgbClr val="65A2C2"/>
              </a:solidFill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endParaRPr lang="it-IT" sz="2000" i="1" spc="-10" dirty="0">
              <a:solidFill>
                <a:srgbClr val="00327F"/>
              </a:solidFill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endParaRPr sz="2000" dirty="0">
              <a:latin typeface="Palatino Linotype"/>
              <a:cs typeface="Palatino Linotype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251700" y="668654"/>
            <a:ext cx="2828290" cy="1919605"/>
            <a:chOff x="7213600" y="668654"/>
            <a:chExt cx="2866390" cy="191960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13600" y="668654"/>
              <a:ext cx="2864484" cy="104736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75700" y="1737359"/>
              <a:ext cx="1304290" cy="850391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41300" y="669289"/>
            <a:ext cx="6629399" cy="2181366"/>
          </a:xfrm>
          <a:prstGeom prst="rect">
            <a:avLst/>
          </a:prstGeom>
          <a:ln w="6350">
            <a:solidFill>
              <a:srgbClr val="00000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313055" algn="ctr">
              <a:lnSpc>
                <a:spcPct val="100000"/>
              </a:lnSpc>
              <a:spcBef>
                <a:spcPts val="210"/>
              </a:spcBef>
            </a:pPr>
            <a:r>
              <a:rPr lang="it-IT" sz="2800" b="1" spc="-19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DIPARTIMENTO DI GIURISPRUDENZA</a:t>
            </a:r>
          </a:p>
          <a:p>
            <a:pPr marL="313055" algn="ctr">
              <a:lnSpc>
                <a:spcPct val="100000"/>
              </a:lnSpc>
              <a:spcBef>
                <a:spcPts val="2395"/>
              </a:spcBef>
            </a:pPr>
            <a:r>
              <a:rPr lang="it-IT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12 DICEMBRE 2025</a:t>
            </a:r>
          </a:p>
          <a:p>
            <a:pPr marL="313055" algn="ctr">
              <a:lnSpc>
                <a:spcPct val="100000"/>
              </a:lnSpc>
              <a:spcBef>
                <a:spcPts val="2395"/>
              </a:spcBef>
            </a:pPr>
            <a:endParaRPr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A413F12F-18D0-D29A-9FE7-171907FDE626}"/>
              </a:ext>
            </a:extLst>
          </p:cNvPr>
          <p:cNvSpPr txBox="1"/>
          <p:nvPr/>
        </p:nvSpPr>
        <p:spPr>
          <a:xfrm>
            <a:off x="0" y="3073618"/>
            <a:ext cx="10693400" cy="3665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6515" algn="ctr">
              <a:lnSpc>
                <a:spcPct val="100000"/>
              </a:lnSpc>
              <a:spcBef>
                <a:spcPts val="105"/>
              </a:spcBef>
            </a:pPr>
            <a:r>
              <a:rPr lang="it-IT" sz="2800" b="1" spc="-70" dirty="0">
                <a:solidFill>
                  <a:schemeClr val="accent2"/>
                </a:solidFill>
                <a:latin typeface="Palatino Linotype"/>
                <a:cs typeface="Palatino Linotype"/>
              </a:rPr>
              <a:t>CORSO DI LAUREA MAGISTRALE IN</a:t>
            </a:r>
          </a:p>
          <a:p>
            <a:pPr marR="56515" algn="ctr">
              <a:lnSpc>
                <a:spcPct val="100000"/>
              </a:lnSpc>
              <a:spcBef>
                <a:spcPts val="105"/>
              </a:spcBef>
            </a:pPr>
            <a:r>
              <a:rPr lang="it-IT" sz="2800" b="1" spc="-70" dirty="0">
                <a:solidFill>
                  <a:schemeClr val="accent2"/>
                </a:solidFill>
                <a:latin typeface="Palatino Linotype"/>
                <a:cs typeface="Palatino Linotype"/>
              </a:rPr>
              <a:t>GIURISPRUDENZA</a:t>
            </a:r>
          </a:p>
          <a:p>
            <a:pPr marR="56515" algn="ctr">
              <a:lnSpc>
                <a:spcPct val="100000"/>
              </a:lnSpc>
              <a:spcBef>
                <a:spcPts val="105"/>
              </a:spcBef>
            </a:pPr>
            <a:r>
              <a:rPr lang="it-IT" sz="2800" b="1" spc="-70" dirty="0">
                <a:solidFill>
                  <a:schemeClr val="accent2"/>
                </a:solidFill>
                <a:latin typeface="Palatino Linotype"/>
                <a:cs typeface="Palatino Linotype"/>
              </a:rPr>
              <a:t>(sedi di Palermo e di Trapani)</a:t>
            </a:r>
          </a:p>
          <a:p>
            <a:pPr marR="56515" algn="ctr">
              <a:lnSpc>
                <a:spcPct val="100000"/>
              </a:lnSpc>
              <a:spcBef>
                <a:spcPts val="105"/>
              </a:spcBef>
            </a:pPr>
            <a:endParaRPr lang="it-IT" sz="4800" dirty="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lang="it-IT" sz="4800" b="1" i="1" dirty="0">
                <a:solidFill>
                  <a:srgbClr val="00327F"/>
                </a:solidFill>
                <a:latin typeface="Palatino Linotype"/>
                <a:cs typeface="Palatino Linotype"/>
              </a:rPr>
              <a:t>RIDO WEEK UNIPA</a:t>
            </a: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lang="it-IT" sz="4800" b="1" i="1" dirty="0">
                <a:solidFill>
                  <a:srgbClr val="00327F"/>
                </a:solidFill>
                <a:latin typeface="Palatino Linotype"/>
                <a:cs typeface="Palatino Linotype"/>
              </a:rPr>
              <a:t>I ciclo </a:t>
            </a:r>
            <a:r>
              <a:rPr lang="it-IT" sz="4800" b="1" i="1" dirty="0" err="1">
                <a:solidFill>
                  <a:srgbClr val="00327F"/>
                </a:solidFill>
                <a:latin typeface="Palatino Linotype"/>
                <a:cs typeface="Palatino Linotype"/>
              </a:rPr>
              <a:t>a.a</a:t>
            </a:r>
            <a:r>
              <a:rPr lang="it-IT" sz="4800" b="1" i="1" dirty="0">
                <a:solidFill>
                  <a:srgbClr val="00327F"/>
                </a:solidFill>
                <a:latin typeface="Palatino Linotype"/>
                <a:cs typeface="Palatino Linotype"/>
              </a:rPr>
              <a:t>. 2025-26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38DA5E3-C94F-F619-6ECA-E62FB8BED7FC}"/>
              </a:ext>
            </a:extLst>
          </p:cNvPr>
          <p:cNvSpPr txBox="1"/>
          <p:nvPr/>
        </p:nvSpPr>
        <p:spPr>
          <a:xfrm>
            <a:off x="1308100" y="9013826"/>
            <a:ext cx="8077199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pPr algn="just"/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Aperta la rilevazione delle opinioni degli studenti sulla didattica erogata al I ciclo di lezioni dell’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a.a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2025-26, i docenti del corso di studi sollecitano gli studenti in aula alla compilazione dei questionari, spiegandone l’importanza nel processo di valutazione della didattica.</a:t>
            </a:r>
          </a:p>
          <a:p>
            <a:pPr algn="just"/>
            <a:endParaRPr lang="it-IT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78</Words>
  <Application>Microsoft Macintosh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Calibri</vt:lpstr>
      <vt:lpstr>Palatino Linotype</vt:lpstr>
      <vt:lpstr>Times New Roman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LUCIANA DE GRAZIA</cp:lastModifiedBy>
  <cp:revision>7</cp:revision>
  <dcterms:created xsi:type="dcterms:W3CDTF">2024-09-27T16:09:59Z</dcterms:created>
  <dcterms:modified xsi:type="dcterms:W3CDTF">2025-12-01T20:30:07Z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2023-12-12T00:00:00Z</vt:filetime>
  </property>
  <property fmtid="{D5CDD505-2E9C-101B-9397-08002B2CF9AE}" pid="3" name="LastSaved">
    <vt:filetime>2024-09-27T00:00:00Z</vt:filetime>
  </property>
  <property fmtid="{D5CDD505-2E9C-101B-9397-08002B2CF9AE}" pid="4" name="Producer">
    <vt:lpwstr>macOS Versione 12.4 (Build 21F2081) Quartz PDFContext</vt:lpwstr>
  </property>
</Properties>
</file>