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262" r:id="rId3"/>
    <p:sldId id="328" r:id="rId4"/>
    <p:sldId id="314" r:id="rId5"/>
    <p:sldId id="266" r:id="rId6"/>
    <p:sldId id="319" r:id="rId7"/>
    <p:sldId id="320" r:id="rId8"/>
    <p:sldId id="304" r:id="rId9"/>
    <p:sldId id="308" r:id="rId10"/>
    <p:sldId id="321" r:id="rId11"/>
    <p:sldId id="274" r:id="rId12"/>
    <p:sldId id="301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1"/>
    <p:restoredTop sz="94725"/>
  </p:normalViewPr>
  <p:slideViewPr>
    <p:cSldViewPr>
      <p:cViewPr varScale="1">
        <p:scale>
          <a:sx n="107" d="100"/>
          <a:sy n="107" d="100"/>
        </p:scale>
        <p:origin x="1520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25BC9D-2260-41D8-B896-D85C80BA61F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EB76C124-8F41-4091-A350-68FA7DFE3810}">
      <dgm:prSet/>
      <dgm:spPr/>
      <dgm:t>
        <a:bodyPr/>
        <a:lstStyle/>
        <a:p>
          <a:r>
            <a:rPr lang="it-IT" b="1" dirty="0"/>
            <a:t>Durata: 3 anni</a:t>
          </a:r>
          <a:endParaRPr lang="en-US" dirty="0"/>
        </a:p>
      </dgm:t>
    </dgm:pt>
    <dgm:pt modelId="{092945A3-F314-4750-95DF-D3A8264A18FE}" type="parTrans" cxnId="{01750EE7-1EC0-459E-B89D-DFFB9BD770CC}">
      <dgm:prSet/>
      <dgm:spPr/>
      <dgm:t>
        <a:bodyPr/>
        <a:lstStyle/>
        <a:p>
          <a:endParaRPr lang="en-US"/>
        </a:p>
      </dgm:t>
    </dgm:pt>
    <dgm:pt modelId="{7961B4A4-9B79-423A-B890-AFF0F9369D83}" type="sibTrans" cxnId="{01750EE7-1EC0-459E-B89D-DFFB9BD770CC}">
      <dgm:prSet/>
      <dgm:spPr/>
      <dgm:t>
        <a:bodyPr/>
        <a:lstStyle/>
        <a:p>
          <a:endParaRPr lang="en-US"/>
        </a:p>
      </dgm:t>
    </dgm:pt>
    <dgm:pt modelId="{44473162-90C8-40A1-A02E-37F53E9AA84B}">
      <dgm:prSet/>
      <dgm:spPr/>
      <dgm:t>
        <a:bodyPr/>
        <a:lstStyle/>
        <a:p>
          <a:r>
            <a:rPr lang="it-IT" b="1"/>
            <a:t>Accesso: libero</a:t>
          </a:r>
          <a:endParaRPr lang="en-US"/>
        </a:p>
      </dgm:t>
    </dgm:pt>
    <dgm:pt modelId="{414CD6DC-6790-4921-8ABA-CEA5E7E9EE2E}" type="parTrans" cxnId="{DC5717EE-3772-48E8-A06B-85C8E91105D0}">
      <dgm:prSet/>
      <dgm:spPr/>
      <dgm:t>
        <a:bodyPr/>
        <a:lstStyle/>
        <a:p>
          <a:endParaRPr lang="en-US"/>
        </a:p>
      </dgm:t>
    </dgm:pt>
    <dgm:pt modelId="{D035A5F3-10AC-4D0C-9F1E-F93411B954BA}" type="sibTrans" cxnId="{DC5717EE-3772-48E8-A06B-85C8E91105D0}">
      <dgm:prSet/>
      <dgm:spPr/>
      <dgm:t>
        <a:bodyPr/>
        <a:lstStyle/>
        <a:p>
          <a:endParaRPr lang="en-US"/>
        </a:p>
      </dgm:t>
    </dgm:pt>
    <dgm:pt modelId="{46D224E5-899B-44A3-BB8F-4818248C4BA6}">
      <dgm:prSet/>
      <dgm:spPr/>
      <dgm:t>
        <a:bodyPr/>
        <a:lstStyle/>
        <a:p>
          <a:r>
            <a:rPr lang="it-IT" b="1" dirty="0"/>
            <a:t>Sede: Trapani</a:t>
          </a:r>
          <a:endParaRPr lang="en-US" dirty="0"/>
        </a:p>
      </dgm:t>
    </dgm:pt>
    <dgm:pt modelId="{336C746F-D175-4899-8DC1-AB526E3F8D6A}" type="parTrans" cxnId="{DE0E94D6-DE77-4270-98F7-95A2A4FDA3F8}">
      <dgm:prSet/>
      <dgm:spPr/>
      <dgm:t>
        <a:bodyPr/>
        <a:lstStyle/>
        <a:p>
          <a:endParaRPr lang="en-US"/>
        </a:p>
      </dgm:t>
    </dgm:pt>
    <dgm:pt modelId="{ED54B3AA-7A54-4EDF-85D6-8D4EF36B9E92}" type="sibTrans" cxnId="{DE0E94D6-DE77-4270-98F7-95A2A4FDA3F8}">
      <dgm:prSet/>
      <dgm:spPr/>
      <dgm:t>
        <a:bodyPr/>
        <a:lstStyle/>
        <a:p>
          <a:endParaRPr lang="en-US"/>
        </a:p>
      </dgm:t>
    </dgm:pt>
    <dgm:pt modelId="{C2C1F25D-DE8A-4F4D-8C05-1E01B6FA68C4}" type="pres">
      <dgm:prSet presAssocID="{CA25BC9D-2260-41D8-B896-D85C80BA61FD}" presName="root" presStyleCnt="0">
        <dgm:presLayoutVars>
          <dgm:dir/>
          <dgm:resizeHandles val="exact"/>
        </dgm:presLayoutVars>
      </dgm:prSet>
      <dgm:spPr/>
    </dgm:pt>
    <dgm:pt modelId="{4F3885B4-D38C-4901-A2FC-67117275B3EC}" type="pres">
      <dgm:prSet presAssocID="{EB76C124-8F41-4091-A350-68FA7DFE3810}" presName="compNode" presStyleCnt="0"/>
      <dgm:spPr/>
    </dgm:pt>
    <dgm:pt modelId="{4BF4E338-2CD8-4392-860C-CA9F0F445451}" type="pres">
      <dgm:prSet presAssocID="{EB76C124-8F41-4091-A350-68FA7DFE381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ometro"/>
        </a:ext>
      </dgm:extLst>
    </dgm:pt>
    <dgm:pt modelId="{8113A6F3-C88B-4D5B-A44F-745BC4BE87C2}" type="pres">
      <dgm:prSet presAssocID="{EB76C124-8F41-4091-A350-68FA7DFE3810}" presName="spaceRect" presStyleCnt="0"/>
      <dgm:spPr/>
    </dgm:pt>
    <dgm:pt modelId="{126AA0E8-915D-40DE-8051-FE47B33C8853}" type="pres">
      <dgm:prSet presAssocID="{EB76C124-8F41-4091-A350-68FA7DFE3810}" presName="textRect" presStyleLbl="revTx" presStyleIdx="0" presStyleCnt="3">
        <dgm:presLayoutVars>
          <dgm:chMax val="1"/>
          <dgm:chPref val="1"/>
        </dgm:presLayoutVars>
      </dgm:prSet>
      <dgm:spPr/>
    </dgm:pt>
    <dgm:pt modelId="{38FE074F-7812-4685-BF30-DB8A1D5EBC88}" type="pres">
      <dgm:prSet presAssocID="{7961B4A4-9B79-423A-B890-AFF0F9369D83}" presName="sibTrans" presStyleCnt="0"/>
      <dgm:spPr/>
    </dgm:pt>
    <dgm:pt modelId="{80EAEF81-4694-4863-A4BA-34AED9B9C234}" type="pres">
      <dgm:prSet presAssocID="{44473162-90C8-40A1-A02E-37F53E9AA84B}" presName="compNode" presStyleCnt="0"/>
      <dgm:spPr/>
    </dgm:pt>
    <dgm:pt modelId="{73862A57-82DC-4F51-A617-1662DCED740A}" type="pres">
      <dgm:prSet presAssocID="{44473162-90C8-40A1-A02E-37F53E9AA84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cca"/>
        </a:ext>
      </dgm:extLst>
    </dgm:pt>
    <dgm:pt modelId="{B279D3C2-4FE3-4F9A-A7D4-D40A6CECCFAA}" type="pres">
      <dgm:prSet presAssocID="{44473162-90C8-40A1-A02E-37F53E9AA84B}" presName="spaceRect" presStyleCnt="0"/>
      <dgm:spPr/>
    </dgm:pt>
    <dgm:pt modelId="{32D7A14B-3F8C-4389-806F-12E07B701679}" type="pres">
      <dgm:prSet presAssocID="{44473162-90C8-40A1-A02E-37F53E9AA84B}" presName="textRect" presStyleLbl="revTx" presStyleIdx="1" presStyleCnt="3">
        <dgm:presLayoutVars>
          <dgm:chMax val="1"/>
          <dgm:chPref val="1"/>
        </dgm:presLayoutVars>
      </dgm:prSet>
      <dgm:spPr/>
    </dgm:pt>
    <dgm:pt modelId="{B44C985E-0107-4E66-9830-D7B5D4015C5B}" type="pres">
      <dgm:prSet presAssocID="{D035A5F3-10AC-4D0C-9F1E-F93411B954BA}" presName="sibTrans" presStyleCnt="0"/>
      <dgm:spPr/>
    </dgm:pt>
    <dgm:pt modelId="{145C4BD3-3D6E-44B5-A584-B4DA8D9E9BEE}" type="pres">
      <dgm:prSet presAssocID="{46D224E5-899B-44A3-BB8F-4818248C4BA6}" presName="compNode" presStyleCnt="0"/>
      <dgm:spPr/>
    </dgm:pt>
    <dgm:pt modelId="{81EE741B-897B-487E-A10F-5C86981425CD}" type="pres">
      <dgm:prSet presAssocID="{46D224E5-899B-44A3-BB8F-4818248C4BA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ttotitoli"/>
        </a:ext>
      </dgm:extLst>
    </dgm:pt>
    <dgm:pt modelId="{8AD213D3-3781-490A-B959-C292ABED6469}" type="pres">
      <dgm:prSet presAssocID="{46D224E5-899B-44A3-BB8F-4818248C4BA6}" presName="spaceRect" presStyleCnt="0"/>
      <dgm:spPr/>
    </dgm:pt>
    <dgm:pt modelId="{86D968A2-1B60-4AC0-A1B1-9DB6549A9D82}" type="pres">
      <dgm:prSet presAssocID="{46D224E5-899B-44A3-BB8F-4818248C4BA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FAFDC02-D24A-42F1-B45C-A1D29B9298AE}" type="presOf" srcId="{EB76C124-8F41-4091-A350-68FA7DFE3810}" destId="{126AA0E8-915D-40DE-8051-FE47B33C8853}" srcOrd="0" destOrd="0" presId="urn:microsoft.com/office/officeart/2018/2/layout/IconLabelList"/>
    <dgm:cxn modelId="{030E1F1A-200D-4CE7-A2FB-D348BCE9FB0E}" type="presOf" srcId="{44473162-90C8-40A1-A02E-37F53E9AA84B}" destId="{32D7A14B-3F8C-4389-806F-12E07B701679}" srcOrd="0" destOrd="0" presId="urn:microsoft.com/office/officeart/2018/2/layout/IconLabelList"/>
    <dgm:cxn modelId="{C7D3E943-0229-4817-BAF6-8975F2BC7458}" type="presOf" srcId="{CA25BC9D-2260-41D8-B896-D85C80BA61FD}" destId="{C2C1F25D-DE8A-4F4D-8C05-1E01B6FA68C4}" srcOrd="0" destOrd="0" presId="urn:microsoft.com/office/officeart/2018/2/layout/IconLabelList"/>
    <dgm:cxn modelId="{4C0D4FC6-F769-452E-90E5-9AE2854BF0F0}" type="presOf" srcId="{46D224E5-899B-44A3-BB8F-4818248C4BA6}" destId="{86D968A2-1B60-4AC0-A1B1-9DB6549A9D82}" srcOrd="0" destOrd="0" presId="urn:microsoft.com/office/officeart/2018/2/layout/IconLabelList"/>
    <dgm:cxn modelId="{DE0E94D6-DE77-4270-98F7-95A2A4FDA3F8}" srcId="{CA25BC9D-2260-41D8-B896-D85C80BA61FD}" destId="{46D224E5-899B-44A3-BB8F-4818248C4BA6}" srcOrd="2" destOrd="0" parTransId="{336C746F-D175-4899-8DC1-AB526E3F8D6A}" sibTransId="{ED54B3AA-7A54-4EDF-85D6-8D4EF36B9E92}"/>
    <dgm:cxn modelId="{01750EE7-1EC0-459E-B89D-DFFB9BD770CC}" srcId="{CA25BC9D-2260-41D8-B896-D85C80BA61FD}" destId="{EB76C124-8F41-4091-A350-68FA7DFE3810}" srcOrd="0" destOrd="0" parTransId="{092945A3-F314-4750-95DF-D3A8264A18FE}" sibTransId="{7961B4A4-9B79-423A-B890-AFF0F9369D83}"/>
    <dgm:cxn modelId="{DC5717EE-3772-48E8-A06B-85C8E91105D0}" srcId="{CA25BC9D-2260-41D8-B896-D85C80BA61FD}" destId="{44473162-90C8-40A1-A02E-37F53E9AA84B}" srcOrd="1" destOrd="0" parTransId="{414CD6DC-6790-4921-8ABA-CEA5E7E9EE2E}" sibTransId="{D035A5F3-10AC-4D0C-9F1E-F93411B954BA}"/>
    <dgm:cxn modelId="{830EE006-2A3B-4FCC-AD1A-11665655C5E3}" type="presParOf" srcId="{C2C1F25D-DE8A-4F4D-8C05-1E01B6FA68C4}" destId="{4F3885B4-D38C-4901-A2FC-67117275B3EC}" srcOrd="0" destOrd="0" presId="urn:microsoft.com/office/officeart/2018/2/layout/IconLabelList"/>
    <dgm:cxn modelId="{B83FF5CA-A412-4366-A87A-D59BDCB2FF98}" type="presParOf" srcId="{4F3885B4-D38C-4901-A2FC-67117275B3EC}" destId="{4BF4E338-2CD8-4392-860C-CA9F0F445451}" srcOrd="0" destOrd="0" presId="urn:microsoft.com/office/officeart/2018/2/layout/IconLabelList"/>
    <dgm:cxn modelId="{EA489029-256E-4E09-A2A3-69B9D1524418}" type="presParOf" srcId="{4F3885B4-D38C-4901-A2FC-67117275B3EC}" destId="{8113A6F3-C88B-4D5B-A44F-745BC4BE87C2}" srcOrd="1" destOrd="0" presId="urn:microsoft.com/office/officeart/2018/2/layout/IconLabelList"/>
    <dgm:cxn modelId="{A3E8F1B7-BC1F-46E7-8D4D-E699925312CA}" type="presParOf" srcId="{4F3885B4-D38C-4901-A2FC-67117275B3EC}" destId="{126AA0E8-915D-40DE-8051-FE47B33C8853}" srcOrd="2" destOrd="0" presId="urn:microsoft.com/office/officeart/2018/2/layout/IconLabelList"/>
    <dgm:cxn modelId="{F335F45C-A0D3-45CE-8C2C-ACD890965BDA}" type="presParOf" srcId="{C2C1F25D-DE8A-4F4D-8C05-1E01B6FA68C4}" destId="{38FE074F-7812-4685-BF30-DB8A1D5EBC88}" srcOrd="1" destOrd="0" presId="urn:microsoft.com/office/officeart/2018/2/layout/IconLabelList"/>
    <dgm:cxn modelId="{B4563DFE-B917-4F7F-A3AB-4B0BB237ABE9}" type="presParOf" srcId="{C2C1F25D-DE8A-4F4D-8C05-1E01B6FA68C4}" destId="{80EAEF81-4694-4863-A4BA-34AED9B9C234}" srcOrd="2" destOrd="0" presId="urn:microsoft.com/office/officeart/2018/2/layout/IconLabelList"/>
    <dgm:cxn modelId="{300DA649-0299-4694-9C4E-ADD8B3EB7185}" type="presParOf" srcId="{80EAEF81-4694-4863-A4BA-34AED9B9C234}" destId="{73862A57-82DC-4F51-A617-1662DCED740A}" srcOrd="0" destOrd="0" presId="urn:microsoft.com/office/officeart/2018/2/layout/IconLabelList"/>
    <dgm:cxn modelId="{D5E41500-86DB-4077-8711-2117B5F81F78}" type="presParOf" srcId="{80EAEF81-4694-4863-A4BA-34AED9B9C234}" destId="{B279D3C2-4FE3-4F9A-A7D4-D40A6CECCFAA}" srcOrd="1" destOrd="0" presId="urn:microsoft.com/office/officeart/2018/2/layout/IconLabelList"/>
    <dgm:cxn modelId="{15F2B1DD-5ABE-4674-88C9-72AB000435DD}" type="presParOf" srcId="{80EAEF81-4694-4863-A4BA-34AED9B9C234}" destId="{32D7A14B-3F8C-4389-806F-12E07B701679}" srcOrd="2" destOrd="0" presId="urn:microsoft.com/office/officeart/2018/2/layout/IconLabelList"/>
    <dgm:cxn modelId="{4076421F-56F3-4F45-A568-7B62925A19F1}" type="presParOf" srcId="{C2C1F25D-DE8A-4F4D-8C05-1E01B6FA68C4}" destId="{B44C985E-0107-4E66-9830-D7B5D4015C5B}" srcOrd="3" destOrd="0" presId="urn:microsoft.com/office/officeart/2018/2/layout/IconLabelList"/>
    <dgm:cxn modelId="{BAEB183B-7FE9-4B9B-B231-AC969E189BF9}" type="presParOf" srcId="{C2C1F25D-DE8A-4F4D-8C05-1E01B6FA68C4}" destId="{145C4BD3-3D6E-44B5-A584-B4DA8D9E9BEE}" srcOrd="4" destOrd="0" presId="urn:microsoft.com/office/officeart/2018/2/layout/IconLabelList"/>
    <dgm:cxn modelId="{309C51C1-C3A8-412E-9983-0A0C36079AF0}" type="presParOf" srcId="{145C4BD3-3D6E-44B5-A584-B4DA8D9E9BEE}" destId="{81EE741B-897B-487E-A10F-5C86981425CD}" srcOrd="0" destOrd="0" presId="urn:microsoft.com/office/officeart/2018/2/layout/IconLabelList"/>
    <dgm:cxn modelId="{E2070E17-E716-4162-B38C-35B19CCEDD64}" type="presParOf" srcId="{145C4BD3-3D6E-44B5-A584-B4DA8D9E9BEE}" destId="{8AD213D3-3781-490A-B959-C292ABED6469}" srcOrd="1" destOrd="0" presId="urn:microsoft.com/office/officeart/2018/2/layout/IconLabelList"/>
    <dgm:cxn modelId="{A155F4A0-985F-433E-BAAD-9912DFC13382}" type="presParOf" srcId="{145C4BD3-3D6E-44B5-A584-B4DA8D9E9BEE}" destId="{86D968A2-1B60-4AC0-A1B1-9DB6549A9D8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4E338-2CD8-4392-860C-CA9F0F445451}">
      <dsp:nvSpPr>
        <dsp:cNvPr id="0" name=""/>
        <dsp:cNvSpPr/>
      </dsp:nvSpPr>
      <dsp:spPr>
        <a:xfrm>
          <a:off x="73847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AA0E8-915D-40DE-8051-FE47B33C8853}">
      <dsp:nvSpPr>
        <dsp:cNvPr id="0" name=""/>
        <dsp:cNvSpPr/>
      </dsp:nvSpPr>
      <dsp:spPr>
        <a:xfrm>
          <a:off x="78583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1" kern="1200" dirty="0"/>
            <a:t>Durata: 3 anni</a:t>
          </a:r>
          <a:endParaRPr lang="en-US" sz="3000" kern="1200" dirty="0"/>
        </a:p>
      </dsp:txBody>
      <dsp:txXfrm>
        <a:off x="78583" y="2435142"/>
        <a:ext cx="2399612" cy="720000"/>
      </dsp:txXfrm>
    </dsp:sp>
    <dsp:sp modelId="{73862A57-82DC-4F51-A617-1662DCED740A}">
      <dsp:nvSpPr>
        <dsp:cNvPr id="0" name=""/>
        <dsp:cNvSpPr/>
      </dsp:nvSpPr>
      <dsp:spPr>
        <a:xfrm>
          <a:off x="3558022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7A14B-3F8C-4389-806F-12E07B701679}">
      <dsp:nvSpPr>
        <dsp:cNvPr id="0" name=""/>
        <dsp:cNvSpPr/>
      </dsp:nvSpPr>
      <dsp:spPr>
        <a:xfrm>
          <a:off x="2898129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1" kern="1200"/>
            <a:t>Accesso: libero</a:t>
          </a:r>
          <a:endParaRPr lang="en-US" sz="3000" kern="1200"/>
        </a:p>
      </dsp:txBody>
      <dsp:txXfrm>
        <a:off x="2898129" y="2435142"/>
        <a:ext cx="2399612" cy="720000"/>
      </dsp:txXfrm>
    </dsp:sp>
    <dsp:sp modelId="{81EE741B-897B-487E-A10F-5C86981425CD}">
      <dsp:nvSpPr>
        <dsp:cNvPr id="0" name=""/>
        <dsp:cNvSpPr/>
      </dsp:nvSpPr>
      <dsp:spPr>
        <a:xfrm>
          <a:off x="637756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968A2-1B60-4AC0-A1B1-9DB6549A9D82}">
      <dsp:nvSpPr>
        <dsp:cNvPr id="0" name=""/>
        <dsp:cNvSpPr/>
      </dsp:nvSpPr>
      <dsp:spPr>
        <a:xfrm>
          <a:off x="5717674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1" kern="1200" dirty="0"/>
            <a:t>Sede: Trapani</a:t>
          </a:r>
          <a:endParaRPr lang="en-US" sz="3000" kern="1200" dirty="0"/>
        </a:p>
      </dsp:txBody>
      <dsp:txXfrm>
        <a:off x="5717674" y="2435142"/>
        <a:ext cx="239961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4B9C-E57B-4EC7-90AD-38E448E1575A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BF9-5703-456A-9A5E-F5CEE9F8B9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69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4B9C-E57B-4EC7-90AD-38E448E1575A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BF9-5703-456A-9A5E-F5CEE9F8B9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25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4B9C-E57B-4EC7-90AD-38E448E1575A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BF9-5703-456A-9A5E-F5CEE9F8B9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904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367428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4B9C-E57B-4EC7-90AD-38E448E1575A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BF9-5703-456A-9A5E-F5CEE9F8B9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17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4B9C-E57B-4EC7-90AD-38E448E1575A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BF9-5703-456A-9A5E-F5CEE9F8B9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76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4B9C-E57B-4EC7-90AD-38E448E1575A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BF9-5703-456A-9A5E-F5CEE9F8B9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12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4B9C-E57B-4EC7-90AD-38E448E1575A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BF9-5703-456A-9A5E-F5CEE9F8B9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43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4B9C-E57B-4EC7-90AD-38E448E1575A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BF9-5703-456A-9A5E-F5CEE9F8B9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05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4B9C-E57B-4EC7-90AD-38E448E1575A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BF9-5703-456A-9A5E-F5CEE9F8B9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4B9C-E57B-4EC7-90AD-38E448E1575A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BF9-5703-456A-9A5E-F5CEE9F8B9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37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4B9C-E57B-4EC7-90AD-38E448E1575A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5BF9-5703-456A-9A5E-F5CEE9F8B9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76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94B9C-E57B-4EC7-90AD-38E448E1575A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25BF9-5703-456A-9A5E-F5CEE9F8B9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97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A34AFBA3-146F-D1FB-2BCE-900B8C0A85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918200"/>
            <a:ext cx="720080" cy="468548"/>
          </a:xfrm>
          <a:prstGeom prst="rect">
            <a:avLst/>
          </a:prstGeom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FDDDCDA9-F314-A6DC-B8F7-74655B112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8" y="5918200"/>
            <a:ext cx="1073925" cy="468548"/>
          </a:xfrm>
          <a:prstGeom prst="rect">
            <a:avLst/>
          </a:prstGeom>
        </p:spPr>
      </p:pic>
      <p:pic>
        <p:nvPicPr>
          <p:cNvPr id="4" name="Immagine 3" descr="Immagine che contiene cielo, esterni, natura, costa&#10;&#10;Descrizione generata automaticamente">
            <a:extLst>
              <a:ext uri="{FF2B5EF4-FFF2-40B4-BE49-F238E27FC236}">
                <a16:creationId xmlns:a16="http://schemas.microsoft.com/office/drawing/2014/main" id="{BCE8AE03-A8BF-6922-FFBE-C909E721CD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713" cy="685800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E9482A1E-55E3-1335-463B-5EC550AD4A02}"/>
              </a:ext>
            </a:extLst>
          </p:cNvPr>
          <p:cNvSpPr txBox="1">
            <a:spLocks/>
          </p:cNvSpPr>
          <p:nvPr/>
        </p:nvSpPr>
        <p:spPr>
          <a:xfrm>
            <a:off x="323528" y="202716"/>
            <a:ext cx="8352928" cy="221817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000" b="1" cap="small" dirty="0">
                <a:solidFill>
                  <a:srgbClr val="FFFFFF"/>
                </a:solidFill>
              </a:rPr>
              <a:t>Dipartimento di Giurisprudenza</a:t>
            </a:r>
          </a:p>
          <a:p>
            <a:endParaRPr lang="it-IT" sz="6000" b="1" cap="small" dirty="0">
              <a:solidFill>
                <a:srgbClr val="FFFFFF"/>
              </a:solidFill>
            </a:endParaRPr>
          </a:p>
          <a:p>
            <a:r>
              <a:rPr lang="it-IT" sz="6000" b="1" cap="small" dirty="0">
                <a:solidFill>
                  <a:srgbClr val="FFFFFF"/>
                </a:solidFill>
              </a:rPr>
              <a:t>Corso di Consulente giuridico d’impresa</a:t>
            </a:r>
          </a:p>
          <a:p>
            <a:endParaRPr lang="it-IT" sz="6000" b="1" cap="small" dirty="0">
              <a:solidFill>
                <a:srgbClr val="FFFFFF"/>
              </a:solidFill>
            </a:endParaRPr>
          </a:p>
          <a:p>
            <a:r>
              <a:rPr lang="it-IT" sz="6000" b="1" cap="small" dirty="0">
                <a:solidFill>
                  <a:srgbClr val="FFFFFF"/>
                </a:solidFill>
              </a:rPr>
              <a:t>Polo Universitario di Trapani</a:t>
            </a:r>
          </a:p>
          <a:p>
            <a:endParaRPr lang="it-IT" sz="6000" cap="small" dirty="0">
              <a:solidFill>
                <a:srgbClr val="FFFFFF"/>
              </a:solidFill>
            </a:endParaRP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CBEF6543-0ECD-571B-0C07-B49E8E25D8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94022"/>
            <a:ext cx="3168352" cy="1361262"/>
          </a:xfrm>
          <a:prstGeom prst="rect">
            <a:avLst/>
          </a:prstGeom>
        </p:spPr>
      </p:pic>
      <p:pic>
        <p:nvPicPr>
          <p:cNvPr id="9" name="Immagine 8" descr="Immagine che contiene logo&#10;&#10;Descrizione generata automaticamente">
            <a:extLst>
              <a:ext uri="{FF2B5EF4-FFF2-40B4-BE49-F238E27FC236}">
                <a16:creationId xmlns:a16="http://schemas.microsoft.com/office/drawing/2014/main" id="{DE2BBA4E-84FE-E55B-965F-7F8C53CC24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94022"/>
            <a:ext cx="2160240" cy="136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0101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45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47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Rectangle 157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536210"/>
            <a:ext cx="304800" cy="322326"/>
            <a:chOff x="215328" y="-46937"/>
            <a:chExt cx="304800" cy="2773841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LA CLINICA LEGALE PER I DIRITTI UMANI"/>
          <p:cNvSpPr txBox="1"/>
          <p:nvPr/>
        </p:nvSpPr>
        <p:spPr>
          <a:xfrm>
            <a:off x="1234252" y="445204"/>
            <a:ext cx="6592044" cy="953018"/>
          </a:xfrm>
          <a:prstGeom prst="rect">
            <a:avLst/>
          </a:prstGeom>
          <a:noFill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 b="1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Sbocchi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professionali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non solo </a:t>
            </a:r>
            <a:r>
              <a:rPr lang="en-US" sz="3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consulente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giuridico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di impresa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3EB469-C58B-37EC-60A4-8197F9F0FB24}"/>
              </a:ext>
            </a:extLst>
          </p:cNvPr>
          <p:cNvSpPr txBox="1"/>
          <p:nvPr/>
        </p:nvSpPr>
        <p:spPr>
          <a:xfrm>
            <a:off x="414256" y="1770775"/>
            <a:ext cx="8448245" cy="428902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it-IT" sz="10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IMPRENDITORE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CONCORSI PUBBLICI per laureati L-14: personale della pubblica amministrazione, ad es. presso il Ministero della Giustizia (ufficio del processo, cancellieri, ufficiali giudiziari; polizia giudiziaria,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ABILITAZIONI per laureati L-14 (ad es. consulenti del lavoro, amministratori di condominio, etc.).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81055A-CDAC-415E-A5F3-8D1E32C68E1A}"/>
              </a:ext>
            </a:extLst>
          </p:cNvPr>
          <p:cNvSpPr txBox="1"/>
          <p:nvPr/>
        </p:nvSpPr>
        <p:spPr>
          <a:xfrm>
            <a:off x="3563888" y="655976"/>
            <a:ext cx="4916510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 lang="en-US" sz="2000" dirty="0"/>
          </a:p>
        </p:txBody>
      </p:sp>
      <p:sp>
        <p:nvSpPr>
          <p:cNvPr id="141" name="Da sempre il Dipartimento di Giurisprudenza è impegnato nel campo dei diritti umani. Oltre al Dottorato internazionale in “Diritti Umani: Evoluzione, Tutela e Limiti”. Il Dipartimento ha istituito e promuove, la Clinica legale per i diritti umani (CLEDU)"/>
          <p:cNvSpPr txBox="1"/>
          <p:nvPr/>
        </p:nvSpPr>
        <p:spPr>
          <a:xfrm>
            <a:off x="250825" y="1916832"/>
            <a:ext cx="8497888" cy="39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4999" tIns="44999" rIns="44999" bIns="44999">
            <a:spAutoFit/>
          </a:bodyPr>
          <a:lstStyle/>
          <a:p>
            <a:pPr lvl="0"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 lang="it-IT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8B06A2DC-2915-E48E-B417-153261BB7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8" y="5918200"/>
            <a:ext cx="1073925" cy="4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942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RDINAMENTO  DIDATTICO…"/>
          <p:cNvSpPr txBox="1"/>
          <p:nvPr/>
        </p:nvSpPr>
        <p:spPr>
          <a:xfrm>
            <a:off x="0" y="-2906924"/>
            <a:ext cx="2860981" cy="496777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44500" algn="l"/>
                <a:tab pos="876300" algn="l"/>
                <a:tab pos="1333500" algn="l"/>
                <a:tab pos="1778000" algn="l"/>
                <a:tab pos="2235200" algn="l"/>
                <a:tab pos="2692400" algn="l"/>
                <a:tab pos="3136900" algn="l"/>
                <a:tab pos="3568700" algn="l"/>
                <a:tab pos="4025900" algn="l"/>
                <a:tab pos="4470400" algn="l"/>
                <a:tab pos="4927600" algn="l"/>
                <a:tab pos="5384800" algn="l"/>
                <a:tab pos="5829300" algn="l"/>
                <a:tab pos="6286500" algn="l"/>
                <a:tab pos="6718300" algn="l"/>
                <a:tab pos="7175500" algn="l"/>
                <a:tab pos="7632700" algn="l"/>
                <a:tab pos="8077200" algn="l"/>
                <a:tab pos="8534400" algn="l"/>
                <a:tab pos="8966200" algn="l"/>
              </a:tabLst>
              <a:defRPr sz="2800" b="1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it-IT" sz="36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In sintesi</a:t>
            </a: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9" name="Profilo forense ad indirizzo civilistico e di impresa…"/>
          <p:cNvSpPr txBox="1"/>
          <p:nvPr/>
        </p:nvSpPr>
        <p:spPr>
          <a:xfrm>
            <a:off x="3607694" y="649480"/>
            <a:ext cx="4916510" cy="554604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it-IT" sz="2400" u="sng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DURATA TRIENNALE</a:t>
            </a:r>
          </a:p>
          <a:p>
            <a:pPr marL="0" indent="0" algn="ctr">
              <a:buNone/>
            </a:pPr>
            <a:r>
              <a:rPr lang="it-IT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che consente un più celere inserimento nel mondo del lavoro</a:t>
            </a:r>
          </a:p>
          <a:p>
            <a:pPr marL="0" indent="0" algn="ctr">
              <a:buNone/>
            </a:pPr>
            <a:endParaRPr lang="it-IT" sz="2400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it-IT" sz="2400" u="sng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INNOVAZIONE E COMPETITIVITÀ</a:t>
            </a:r>
          </a:p>
          <a:p>
            <a:pPr marL="0" indent="0" algn="ctr">
              <a:buNone/>
            </a:pPr>
            <a:r>
              <a:rPr lang="it-IT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(PNRR, internazionalizzazione)</a:t>
            </a:r>
          </a:p>
          <a:p>
            <a:pPr marL="0" indent="0" algn="ctr">
              <a:buNone/>
            </a:pPr>
            <a:endParaRPr lang="it-IT" sz="2400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it-IT" sz="2400" u="sng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VARIETÀ DI SBOCCHI</a:t>
            </a:r>
          </a:p>
          <a:p>
            <a:pPr marL="0" indent="0" algn="ctr">
              <a:buNone/>
            </a:pPr>
            <a:r>
              <a:rPr lang="it-IT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tra cui la stessa possibilità di continuare a studiare e conseguire la laurea magistrale in due anni (stesse opportunità nel medesimo tempo di un laureato magistrale)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8A3D2336-07A5-945B-465A-530B2324ED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918200"/>
            <a:ext cx="720080" cy="468548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B4FC3B5B-ED84-8EB8-F9E5-CD121016F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8" y="5918200"/>
            <a:ext cx="1073925" cy="4685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RDINAMENTO  DIDATTICO…"/>
          <p:cNvSpPr txBox="1"/>
          <p:nvPr/>
        </p:nvSpPr>
        <p:spPr>
          <a:xfrm>
            <a:off x="350041" y="586855"/>
            <a:ext cx="2401025" cy="104194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44500" algn="l"/>
                <a:tab pos="876300" algn="l"/>
                <a:tab pos="1333500" algn="l"/>
                <a:tab pos="1778000" algn="l"/>
                <a:tab pos="2235200" algn="l"/>
                <a:tab pos="2692400" algn="l"/>
                <a:tab pos="3136900" algn="l"/>
                <a:tab pos="3568700" algn="l"/>
                <a:tab pos="4025900" algn="l"/>
                <a:tab pos="4470400" algn="l"/>
                <a:tab pos="4927600" algn="l"/>
                <a:tab pos="5384800" algn="l"/>
                <a:tab pos="5829300" algn="l"/>
                <a:tab pos="6286500" algn="l"/>
                <a:tab pos="6718300" algn="l"/>
                <a:tab pos="7175500" algn="l"/>
                <a:tab pos="7632700" algn="l"/>
                <a:tab pos="8077200" algn="l"/>
                <a:tab pos="8534400" algn="l"/>
                <a:tab pos="8966200" algn="l"/>
              </a:tabLst>
              <a:defRPr sz="2800" b="1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Contatti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D50F70E7-5BD3-2DA5-4D00-7F2097751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918200"/>
            <a:ext cx="720080" cy="468548"/>
          </a:xfrm>
          <a:prstGeom prst="rect">
            <a:avLst/>
          </a:prstGeom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58226DD5-710D-6223-76A5-39B3A2CA63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4" y="5977327"/>
            <a:ext cx="1073925" cy="468548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B10A3BC6-CD7B-5ACD-2C14-F9E7925EB318}"/>
              </a:ext>
            </a:extLst>
          </p:cNvPr>
          <p:cNvSpPr txBox="1">
            <a:spLocks/>
          </p:cNvSpPr>
          <p:nvPr/>
        </p:nvSpPr>
        <p:spPr>
          <a:xfrm>
            <a:off x="3448046" y="3662454"/>
            <a:ext cx="3888432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2F2A65-4BD9-E68E-4EA8-8C0E78CB64A4}"/>
              </a:ext>
            </a:extLst>
          </p:cNvPr>
          <p:cNvSpPr txBox="1"/>
          <p:nvPr/>
        </p:nvSpPr>
        <p:spPr>
          <a:xfrm>
            <a:off x="3346303" y="750873"/>
            <a:ext cx="4689986" cy="286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Referente accademico del </a:t>
            </a:r>
            <a:r>
              <a:rPr kumimoji="0" lang="it-IT" sz="2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Corso</a:t>
            </a: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prof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. Ignazio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Tardia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(ignazio.tardia@unipa.it)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Delegato dell’orientamento</a:t>
            </a:r>
            <a:r>
              <a:rPr kumimoji="0" lang="it-IT" sz="2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dott. Alessandro Purpura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(alessandro.purpura@unipa.it</a:t>
            </a:r>
            <a:endParaRPr lang="it-IT" sz="2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1D5F624-C347-8C1F-EEF9-314304450F95}"/>
              </a:ext>
            </a:extLst>
          </p:cNvPr>
          <p:cNvSpPr txBox="1"/>
          <p:nvPr/>
        </p:nvSpPr>
        <p:spPr>
          <a:xfrm>
            <a:off x="3341407" y="3844150"/>
            <a:ext cx="468998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Referente amministrativo del Corso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: dott. Fabio Salerno (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fabio.salerno@unipa.it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)</a:t>
            </a:r>
            <a:endParaRPr lang="it-IT" sz="2200" b="1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2200" b="1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2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WEB:</a:t>
            </a:r>
          </a:p>
          <a:p>
            <a:pPr marL="0" indent="0">
              <a:buNone/>
            </a:pPr>
            <a:r>
              <a:rPr lang="it-IT" sz="22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www.unipa.it/amministrazione/polididattici/polotp/</a:t>
            </a:r>
          </a:p>
          <a:p>
            <a:pPr marL="0" indent="0">
              <a:buNone/>
            </a:pPr>
            <a:r>
              <a:rPr lang="it-IT" sz="22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E-mail: </a:t>
            </a:r>
            <a:r>
              <a:rPr lang="it-IT" sz="22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polodidattico.tp@unipa.it</a:t>
            </a:r>
          </a:p>
        </p:txBody>
      </p:sp>
    </p:spTree>
    <p:extLst>
      <p:ext uri="{BB962C8B-B14F-4D97-AF65-F5344CB8AC3E}">
        <p14:creationId xmlns:p14="http://schemas.microsoft.com/office/powerpoint/2010/main" val="4867511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442CAB5-BED8-4F45-B4BB-1F54D9D48FDD}"/>
              </a:ext>
            </a:extLst>
          </p:cNvPr>
          <p:cNvSpPr txBox="1"/>
          <p:nvPr/>
        </p:nvSpPr>
        <p:spPr>
          <a:xfrm>
            <a:off x="1028697" y="348865"/>
            <a:ext cx="7533018" cy="1063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44500" algn="l"/>
                <a:tab pos="876300" algn="l"/>
                <a:tab pos="1333500" algn="l"/>
                <a:tab pos="1778000" algn="l"/>
                <a:tab pos="2235200" algn="l"/>
                <a:tab pos="2692400" algn="l"/>
                <a:tab pos="3136900" algn="l"/>
                <a:tab pos="3568700" algn="l"/>
                <a:tab pos="4025900" algn="l"/>
                <a:tab pos="4470400" algn="l"/>
                <a:tab pos="4927600" algn="l"/>
                <a:tab pos="5384800" algn="l"/>
                <a:tab pos="5829300" algn="l"/>
                <a:tab pos="6286500" algn="l"/>
                <a:tab pos="6718300" algn="l"/>
                <a:tab pos="7175500" algn="l"/>
                <a:tab pos="7632700" algn="l"/>
                <a:tab pos="8077200" algn="l"/>
                <a:tab pos="8534400" algn="l"/>
                <a:tab pos="8966200" algn="l"/>
              </a:tabLst>
              <a:defRPr sz="2000" b="1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it-IT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Laurea</a:t>
            </a:r>
            <a:br>
              <a:rPr lang="it-IT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Consulente giuridico d’impresa</a:t>
            </a:r>
            <a:endParaRPr lang="en-US" sz="3400" kern="1200" cap="small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Immagine 1" descr="Immagine che contiene aria aperta, cielo, albero, Albero di palma&#10;&#10;Descrizione generata automaticamente">
            <a:extLst>
              <a:ext uri="{FF2B5EF4-FFF2-40B4-BE49-F238E27FC236}">
                <a16:creationId xmlns:a16="http://schemas.microsoft.com/office/drawing/2014/main" id="{A058E6F5-8514-F49C-6368-194E01556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92" y="4149080"/>
            <a:ext cx="3705948" cy="2424246"/>
          </a:xfrm>
          <a:prstGeom prst="rect">
            <a:avLst/>
          </a:prstGeom>
        </p:spPr>
      </p:pic>
      <p:pic>
        <p:nvPicPr>
          <p:cNvPr id="5" name="Immagine 4" descr="Immagine che contiene aria aperta, edificio, cielo, Beni immobili&#10;&#10;Descrizione generata automaticamente">
            <a:extLst>
              <a:ext uri="{FF2B5EF4-FFF2-40B4-BE49-F238E27FC236}">
                <a16:creationId xmlns:a16="http://schemas.microsoft.com/office/drawing/2014/main" id="{CDAA367D-98E7-D607-F8AE-5DE934883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9" y="1761641"/>
            <a:ext cx="4747254" cy="252891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E682B9-E106-C7A2-C607-0D8217BE2B6E}"/>
              </a:ext>
            </a:extLst>
          </p:cNvPr>
          <p:cNvSpPr txBox="1"/>
          <p:nvPr/>
        </p:nvSpPr>
        <p:spPr>
          <a:xfrm>
            <a:off x="1363445" y="4653136"/>
            <a:ext cx="23884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  <a:latin typeface="+mj-lt"/>
              </a:rPr>
              <a:t>Polo Universitario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+mj-lt"/>
              </a:rPr>
              <a:t> di Trapani</a:t>
            </a:r>
          </a:p>
          <a:p>
            <a:pPr algn="ctr"/>
            <a:r>
              <a:rPr lang="it-IT" b="0" i="0" u="none" strike="noStrike" dirty="0">
                <a:solidFill>
                  <a:srgbClr val="0070C0"/>
                </a:solidFill>
                <a:effectLst/>
                <a:latin typeface="+mj-lt"/>
              </a:rPr>
              <a:t>Lungomare Dante Alighieri n.2/4 </a:t>
            </a:r>
          </a:p>
          <a:p>
            <a:pPr algn="ctr"/>
            <a:r>
              <a:rPr lang="it-IT" b="0" i="0" u="none" strike="noStrike" dirty="0">
                <a:solidFill>
                  <a:srgbClr val="0070C0"/>
                </a:solidFill>
                <a:effectLst/>
                <a:latin typeface="+mj-lt"/>
              </a:rPr>
              <a:t>Casa Santa Erice (TP)</a:t>
            </a:r>
            <a:endParaRPr lang="it-IT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002836-369F-9104-B94D-205AA2428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EC7EC6-F32E-AA67-0847-F76C5D421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A99959-AEA6-59F3-4FC2-952241B77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A1F642-404F-30A8-A5BD-597FDD4D9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C5A551-7DFE-B588-EFE5-04CBC7B1D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47A6705-0DD1-4444-20CD-9AC1F21D0491}"/>
              </a:ext>
            </a:extLst>
          </p:cNvPr>
          <p:cNvSpPr txBox="1"/>
          <p:nvPr/>
        </p:nvSpPr>
        <p:spPr>
          <a:xfrm>
            <a:off x="1028697" y="348865"/>
            <a:ext cx="7533018" cy="1063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44500" algn="l"/>
                <a:tab pos="876300" algn="l"/>
                <a:tab pos="1333500" algn="l"/>
                <a:tab pos="1778000" algn="l"/>
                <a:tab pos="2235200" algn="l"/>
                <a:tab pos="2692400" algn="l"/>
                <a:tab pos="3136900" algn="l"/>
                <a:tab pos="3568700" algn="l"/>
                <a:tab pos="4025900" algn="l"/>
                <a:tab pos="4470400" algn="l"/>
                <a:tab pos="4927600" algn="l"/>
                <a:tab pos="5384800" algn="l"/>
                <a:tab pos="5829300" algn="l"/>
                <a:tab pos="6286500" algn="l"/>
                <a:tab pos="6718300" algn="l"/>
                <a:tab pos="7175500" algn="l"/>
                <a:tab pos="7632700" algn="l"/>
                <a:tab pos="8077200" algn="l"/>
                <a:tab pos="8534400" algn="l"/>
                <a:tab pos="8966200" algn="l"/>
              </a:tabLst>
              <a:defRPr sz="2000" b="1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it-IT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Laurea</a:t>
            </a:r>
            <a:br>
              <a:rPr lang="it-IT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Consulente giuridico d’impresa</a:t>
            </a:r>
            <a:endParaRPr lang="en-US" sz="3400" kern="1200" cap="small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6" name="CasellaDiTesto 3">
            <a:extLst>
              <a:ext uri="{FF2B5EF4-FFF2-40B4-BE49-F238E27FC236}">
                <a16:creationId xmlns:a16="http://schemas.microsoft.com/office/drawing/2014/main" id="{864F7AFF-15FF-A230-EA56-91FB42091A33}"/>
              </a:ext>
            </a:extLst>
          </p:cNvPr>
          <p:cNvGraphicFramePr/>
          <p:nvPr/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546965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D07916C-890E-4586-929C-038D639F4954}"/>
              </a:ext>
            </a:extLst>
          </p:cNvPr>
          <p:cNvSpPr txBox="1"/>
          <p:nvPr/>
        </p:nvSpPr>
        <p:spPr>
          <a:xfrm>
            <a:off x="619797" y="586855"/>
            <a:ext cx="3172575" cy="2338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Consulente</a:t>
            </a:r>
            <a:r>
              <a:rPr lang="en-US" sz="3600" b="1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giuridico</a:t>
            </a:r>
            <a:r>
              <a:rPr lang="en-US" sz="3600" b="1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 impresa</a:t>
            </a:r>
            <a:endParaRPr lang="en-US" sz="3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9" name="Le valutazioni della ricerca (VQR) eseguite dall’Agenzia Nazionale di Valutazione del Sistema Universitario e della Ricerca (ANVUR) hanno sempre confermato il livello di punta dei nostri docenti, tra i migliori d’Italia…"/>
          <p:cNvSpPr txBox="1"/>
          <p:nvPr/>
        </p:nvSpPr>
        <p:spPr>
          <a:xfrm>
            <a:off x="4173795" y="456618"/>
            <a:ext cx="4970205" cy="58145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 sz="20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it-IT" sz="2400" dirty="0">
                <a:latin typeface="+mj-lt"/>
                <a:cs typeface="Calibri" panose="020F0502020204030204" pitchFamily="34" charset="0"/>
              </a:rPr>
              <a:t>Qualità della didattica e della ricerca</a:t>
            </a:r>
          </a:p>
          <a:p>
            <a:pPr algn="ctr">
              <a:defRPr sz="20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 lang="it-IT" sz="2400" dirty="0">
              <a:latin typeface="+mj-lt"/>
              <a:cs typeface="Calibri" panose="020F0502020204030204" pitchFamily="34" charset="0"/>
            </a:endParaRPr>
          </a:p>
          <a:p>
            <a:pPr algn="ctr">
              <a:defRPr sz="20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it-IT" sz="2400" dirty="0">
                <a:latin typeface="+mj-lt"/>
                <a:cs typeface="Calibri" panose="020F0502020204030204" pitchFamily="34" charset="0"/>
              </a:rPr>
              <a:t>Didattica e verifiche</a:t>
            </a:r>
          </a:p>
          <a:p>
            <a:pPr algn="ctr">
              <a:defRPr sz="20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 lang="it-IT" sz="2400" dirty="0">
              <a:latin typeface="+mj-lt"/>
              <a:cs typeface="Calibri" panose="020F0502020204030204" pitchFamily="34" charset="0"/>
            </a:endParaRPr>
          </a:p>
          <a:p>
            <a:pPr algn="ctr">
              <a:defRPr sz="20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it-IT" sz="2400" dirty="0">
                <a:latin typeface="+mj-lt"/>
                <a:cs typeface="Calibri" panose="020F0502020204030204" pitchFamily="34" charset="0"/>
              </a:rPr>
              <a:t>Obiettivi formativi</a:t>
            </a:r>
          </a:p>
          <a:p>
            <a:pPr algn="ctr">
              <a:defRPr sz="20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 lang="it-IT" sz="2400" dirty="0">
              <a:latin typeface="+mj-lt"/>
              <a:cs typeface="Calibri" panose="020F0502020204030204" pitchFamily="34" charset="0"/>
            </a:endParaRPr>
          </a:p>
          <a:p>
            <a:pPr algn="ctr">
              <a:defRPr sz="20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it-IT" sz="2400" dirty="0">
                <a:latin typeface="+mj-lt"/>
                <a:cs typeface="Calibri" panose="020F0502020204030204" pitchFamily="34" charset="0"/>
              </a:rPr>
              <a:t>Aree di apprendimento</a:t>
            </a:r>
            <a:endParaRPr lang="it-IT" sz="24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defRPr sz="20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 lang="it-IT" sz="24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defRPr sz="20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it-IT" sz="2400" dirty="0">
                <a:latin typeface="+mj-lt"/>
                <a:cs typeface="Calibri" panose="020F0502020204030204" pitchFamily="34" charset="0"/>
              </a:rPr>
              <a:t>Sbocchi occupazionali mirati</a:t>
            </a:r>
          </a:p>
          <a:p>
            <a:pPr algn="ctr">
              <a:defRPr sz="20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 lang="en-US" sz="1700" dirty="0"/>
          </a:p>
        </p:txBody>
      </p:sp>
      <p:pic>
        <p:nvPicPr>
          <p:cNvPr id="5" name="Immagine 4" descr="Immagine che contiene logo&#10;&#10;Descrizione generata automaticamente">
            <a:extLst>
              <a:ext uri="{FF2B5EF4-FFF2-40B4-BE49-F238E27FC236}">
                <a16:creationId xmlns:a16="http://schemas.microsoft.com/office/drawing/2014/main" id="{82A5B9C8-3361-F06C-3027-977E821A07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918200"/>
            <a:ext cx="720080" cy="468548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5EC0C133-5907-F78D-20AE-D05496E0C4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8" y="5918200"/>
            <a:ext cx="1073925" cy="4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685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D07916C-890E-4586-929C-038D639F4954}"/>
              </a:ext>
            </a:extLst>
          </p:cNvPr>
          <p:cNvSpPr txBox="1"/>
          <p:nvPr/>
        </p:nvSpPr>
        <p:spPr>
          <a:xfrm>
            <a:off x="619797" y="586855"/>
            <a:ext cx="3172575" cy="1401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it-IT" sz="35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L’offerta formativa</a:t>
            </a:r>
          </a:p>
        </p:txBody>
      </p:sp>
      <p:sp>
        <p:nvSpPr>
          <p:cNvPr id="89" name="Le valutazioni della ricerca (VQR) eseguite dall’Agenzia Nazionale di Valutazione del Sistema Universitario e della Ricerca (ANVUR) hanno sempre confermato il livello di punta dei nostri docenti, tra i migliori d’Italia…"/>
          <p:cNvSpPr txBox="1"/>
          <p:nvPr/>
        </p:nvSpPr>
        <p:spPr>
          <a:xfrm>
            <a:off x="4553789" y="586855"/>
            <a:ext cx="4042815" cy="581452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it-IT" sz="24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MATERIE GIURIDICHE specifiche</a:t>
            </a:r>
            <a:r>
              <a:rPr lang="it-IT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: di area civilistica, pubblicistica, penalistica, tributaria e storico-filosofica.</a:t>
            </a:r>
          </a:p>
          <a:p>
            <a:pPr algn="just"/>
            <a:endParaRPr lang="it-IT" sz="2400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endParaRPr lang="it-IT" sz="2400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it-IT" sz="24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MATERIE ECONOMICHE specifiche</a:t>
            </a:r>
            <a:r>
              <a:rPr lang="it-IT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: economia politica, economia aziendale (istituzioni e ragioneria aziendale), economia della regolamentazione ed economia e politiche pubbliche.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 lang="en-US" sz="1700" dirty="0"/>
          </a:p>
        </p:txBody>
      </p:sp>
      <p:pic>
        <p:nvPicPr>
          <p:cNvPr id="5" name="Immagine 4" descr="Immagine che contiene logo&#10;&#10;Descrizione generata automaticamente">
            <a:extLst>
              <a:ext uri="{FF2B5EF4-FFF2-40B4-BE49-F238E27FC236}">
                <a16:creationId xmlns:a16="http://schemas.microsoft.com/office/drawing/2014/main" id="{82A5B9C8-3361-F06C-3027-977E821A07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918200"/>
            <a:ext cx="720080" cy="468548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5EC0C133-5907-F78D-20AE-D05496E0C4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8" y="5918200"/>
            <a:ext cx="1073925" cy="4685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RDINAMENTO  DIDATTICO…"/>
          <p:cNvSpPr txBox="1"/>
          <p:nvPr/>
        </p:nvSpPr>
        <p:spPr>
          <a:xfrm>
            <a:off x="251521" y="586855"/>
            <a:ext cx="2499546" cy="5146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44500" algn="l"/>
                <a:tab pos="876300" algn="l"/>
                <a:tab pos="1333500" algn="l"/>
                <a:tab pos="1778000" algn="l"/>
                <a:tab pos="2235200" algn="l"/>
                <a:tab pos="2692400" algn="l"/>
                <a:tab pos="3136900" algn="l"/>
                <a:tab pos="3568700" algn="l"/>
                <a:tab pos="4025900" algn="l"/>
                <a:tab pos="4470400" algn="l"/>
                <a:tab pos="4927600" algn="l"/>
                <a:tab pos="5384800" algn="l"/>
                <a:tab pos="5829300" algn="l"/>
                <a:tab pos="6286500" algn="l"/>
                <a:tab pos="6718300" algn="l"/>
                <a:tab pos="7175500" algn="l"/>
                <a:tab pos="7632700" algn="l"/>
                <a:tab pos="8077200" algn="l"/>
                <a:tab pos="8534400" algn="l"/>
                <a:tab pos="8966200" algn="l"/>
              </a:tabLst>
              <a:defRPr sz="2800" b="1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it-IT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Piano Nazionale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44500" algn="l"/>
                <a:tab pos="876300" algn="l"/>
                <a:tab pos="1333500" algn="l"/>
                <a:tab pos="1778000" algn="l"/>
                <a:tab pos="2235200" algn="l"/>
                <a:tab pos="2692400" algn="l"/>
                <a:tab pos="3136900" algn="l"/>
                <a:tab pos="3568700" algn="l"/>
                <a:tab pos="4025900" algn="l"/>
                <a:tab pos="4470400" algn="l"/>
                <a:tab pos="4927600" algn="l"/>
                <a:tab pos="5384800" algn="l"/>
                <a:tab pos="5829300" algn="l"/>
                <a:tab pos="6286500" algn="l"/>
                <a:tab pos="6718300" algn="l"/>
                <a:tab pos="7175500" algn="l"/>
                <a:tab pos="7632700" algn="l"/>
                <a:tab pos="8077200" algn="l"/>
                <a:tab pos="8534400" algn="l"/>
                <a:tab pos="8966200" algn="l"/>
              </a:tabLst>
              <a:defRPr sz="2800" b="1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it-IT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Ripresa e Resilienza</a:t>
            </a:r>
            <a:br>
              <a:rPr lang="it-IT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(Innovazione e transizione ecologica)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44500" algn="l"/>
                <a:tab pos="876300" algn="l"/>
                <a:tab pos="1333500" algn="l"/>
                <a:tab pos="1778000" algn="l"/>
                <a:tab pos="2235200" algn="l"/>
                <a:tab pos="2692400" algn="l"/>
                <a:tab pos="3136900" algn="l"/>
                <a:tab pos="3568700" algn="l"/>
                <a:tab pos="4025900" algn="l"/>
                <a:tab pos="4470400" algn="l"/>
                <a:tab pos="4927600" algn="l"/>
                <a:tab pos="5384800" algn="l"/>
                <a:tab pos="5829300" algn="l"/>
                <a:tab pos="6286500" algn="l"/>
                <a:tab pos="6718300" algn="l"/>
                <a:tab pos="7175500" algn="l"/>
                <a:tab pos="7632700" algn="l"/>
                <a:tab pos="8077200" algn="l"/>
                <a:tab pos="8534400" algn="l"/>
                <a:tab pos="8966200" algn="l"/>
              </a:tabLst>
              <a:defRPr sz="2800" b="1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 lang="it-IT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44500" algn="l"/>
                <a:tab pos="876300" algn="l"/>
                <a:tab pos="1333500" algn="l"/>
                <a:tab pos="1778000" algn="l"/>
                <a:tab pos="2235200" algn="l"/>
                <a:tab pos="2692400" algn="l"/>
                <a:tab pos="3136900" algn="l"/>
                <a:tab pos="3568700" algn="l"/>
                <a:tab pos="4025900" algn="l"/>
                <a:tab pos="4470400" algn="l"/>
                <a:tab pos="4927600" algn="l"/>
                <a:tab pos="5384800" algn="l"/>
                <a:tab pos="5829300" algn="l"/>
                <a:tab pos="6286500" algn="l"/>
                <a:tab pos="6718300" algn="l"/>
                <a:tab pos="7175500" algn="l"/>
                <a:tab pos="7632700" algn="l"/>
                <a:tab pos="8077200" algn="l"/>
                <a:tab pos="8534400" algn="l"/>
                <a:tab pos="8966200" algn="l"/>
              </a:tabLst>
              <a:defRPr sz="2800" b="1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 lang="it-IT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44500" algn="l"/>
                <a:tab pos="876300" algn="l"/>
                <a:tab pos="1333500" algn="l"/>
                <a:tab pos="1778000" algn="l"/>
                <a:tab pos="2235200" algn="l"/>
                <a:tab pos="2692400" algn="l"/>
                <a:tab pos="3136900" algn="l"/>
                <a:tab pos="3568700" algn="l"/>
                <a:tab pos="4025900" algn="l"/>
                <a:tab pos="4470400" algn="l"/>
                <a:tab pos="4927600" algn="l"/>
                <a:tab pos="5384800" algn="l"/>
                <a:tab pos="5829300" algn="l"/>
                <a:tab pos="6286500" algn="l"/>
                <a:tab pos="6718300" algn="l"/>
                <a:tab pos="7175500" algn="l"/>
                <a:tab pos="7632700" algn="l"/>
                <a:tab pos="8077200" algn="l"/>
                <a:tab pos="8534400" algn="l"/>
                <a:tab pos="8966200" algn="l"/>
              </a:tabLst>
              <a:defRPr sz="2800" b="1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it-IT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Ulteriore aggiornamento dell’offerta formativa dall’</a:t>
            </a:r>
            <a:r>
              <a:rPr lang="it-IT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a.a</a:t>
            </a:r>
            <a:r>
              <a:rPr lang="it-IT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2025/26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44500" algn="l"/>
                <a:tab pos="876300" algn="l"/>
                <a:tab pos="1333500" algn="l"/>
                <a:tab pos="1778000" algn="l"/>
                <a:tab pos="2235200" algn="l"/>
                <a:tab pos="2692400" algn="l"/>
                <a:tab pos="3136900" algn="l"/>
                <a:tab pos="3568700" algn="l"/>
                <a:tab pos="4025900" algn="l"/>
                <a:tab pos="4470400" algn="l"/>
                <a:tab pos="4927600" algn="l"/>
                <a:tab pos="5384800" algn="l"/>
                <a:tab pos="5829300" algn="l"/>
                <a:tab pos="6286500" algn="l"/>
                <a:tab pos="6718300" algn="l"/>
                <a:tab pos="7175500" algn="l"/>
                <a:tab pos="7632700" algn="l"/>
                <a:tab pos="8077200" algn="l"/>
                <a:tab pos="8534400" algn="l"/>
                <a:tab pos="8966200" algn="l"/>
              </a:tabLst>
              <a:defRPr sz="2800" b="1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br>
              <a:rPr lang="it-IT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500" kern="12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9" name="Profilo forense ad indirizzo civilistico e di impresa…"/>
          <p:cNvSpPr txBox="1"/>
          <p:nvPr/>
        </p:nvSpPr>
        <p:spPr>
          <a:xfrm>
            <a:off x="3619154" y="666114"/>
            <a:ext cx="4916510" cy="55460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DIRITTO COMMERCIALE PER LO SVILUPPO ECONOMICO</a:t>
            </a:r>
          </a:p>
          <a:p>
            <a:pPr marL="0" indent="0" algn="ctr">
              <a:buNone/>
            </a:pPr>
            <a:endParaRPr lang="it-IT" sz="2400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DIRITTO INTERNAZIONALE ED EUROPEO DEL COMMERCIO E DEGLI INVESTIMENTI</a:t>
            </a:r>
          </a:p>
          <a:p>
            <a:pPr marL="0" indent="0" algn="ctr">
              <a:buNone/>
            </a:pPr>
            <a:endParaRPr lang="it-IT" sz="2400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DIRITTO DEI FINANZIAMENTI E DEI CONTRATTI D’IMPRESA</a:t>
            </a:r>
          </a:p>
          <a:p>
            <a:pPr marL="0" indent="0" algn="ctr">
              <a:buNone/>
            </a:pPr>
            <a:endParaRPr lang="it-IT" sz="2400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MODIFICA DELLE CONDIZIONI DI MERCATO, SOVRA-INDEBITAMENTO E RINEGOZIAZIONE DEL CONTRATTO</a:t>
            </a:r>
          </a:p>
          <a:p>
            <a:pPr marL="0" indent="0" algn="ctr">
              <a:buNone/>
            </a:pPr>
            <a:endParaRPr lang="it-IT" sz="2400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DIRITTO CIVILE DELL’AMBIENTE</a:t>
            </a:r>
          </a:p>
          <a:p>
            <a:pPr marL="0" indent="0" algn="ctr">
              <a:buNone/>
            </a:pPr>
            <a:endParaRPr lang="it-IT" sz="2400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DIRITTO DELLA FILIERA AGROALIMENTARE</a:t>
            </a:r>
          </a:p>
          <a:p>
            <a:pPr marL="0" indent="0" algn="ctr">
              <a:buNone/>
            </a:pPr>
            <a:endParaRPr lang="it-IT" sz="2400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ETICA E MERCATO</a:t>
            </a:r>
          </a:p>
          <a:p>
            <a:pPr marL="0" indent="0" algn="ctr">
              <a:buNone/>
            </a:pPr>
            <a:endParaRPr lang="it-IT" sz="2400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+ TIROCINIO</a:t>
            </a:r>
          </a:p>
          <a:p>
            <a:pPr marL="0" indent="0" algn="ctr">
              <a:buNone/>
            </a:pPr>
            <a:endParaRPr lang="it-IT" sz="1050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it-IT" sz="2800" b="1" u="sng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COMPETENZE DA SUBITO IMPIEGABILI NEL MONDO DEL LAVORO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1700" dirty="0"/>
          </a:p>
        </p:txBody>
      </p:sp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8A3D2336-07A5-945B-465A-530B2324ED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918200"/>
            <a:ext cx="720080" cy="468548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B4FC3B5B-ED84-8EB8-F9E5-CD121016F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8" y="5918200"/>
            <a:ext cx="1073925" cy="4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3869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9" name="Rectangle 16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RDINAMENTO DIDATTICO…"/>
          <p:cNvSpPr txBox="1"/>
          <p:nvPr/>
        </p:nvSpPr>
        <p:spPr>
          <a:xfrm>
            <a:off x="1028699" y="294538"/>
            <a:ext cx="7421963" cy="10336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 b="1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Internazionalizzazione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47" name="Fino a pochi anni fa il giurista era una figura profondamente radicata nel suo territorio. Le leggi erano, in passato, una realtà tipica di un determinato paese.…"/>
          <p:cNvSpPr txBox="1"/>
          <p:nvPr/>
        </p:nvSpPr>
        <p:spPr>
          <a:xfrm>
            <a:off x="1010997" y="1622746"/>
            <a:ext cx="7293023" cy="46858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 lang="en-US" sz="2800" dirty="0">
              <a:solidFill>
                <a:srgbClr val="0070C0"/>
              </a:solidFill>
            </a:endParaRPr>
          </a:p>
          <a:p>
            <a:pPr marL="400050" indent="-285750" algn="just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 lang="en-US" sz="2800" dirty="0">
              <a:solidFill>
                <a:srgbClr val="0070C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it-IT" sz="3600" dirty="0">
                <a:solidFill>
                  <a:srgbClr val="0070C0"/>
                </a:solidFill>
                <a:latin typeface="+mj-lt"/>
              </a:rPr>
              <a:t>3 convenzioni nell’ambito del Programma Erasmus-Plus</a:t>
            </a:r>
          </a:p>
          <a:p>
            <a:pPr marL="0" indent="0" algn="ctr">
              <a:buNone/>
            </a:pPr>
            <a:endParaRPr lang="it-IT" sz="3600" dirty="0">
              <a:solidFill>
                <a:srgbClr val="0070C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it-IT" sz="3600" dirty="0">
                <a:solidFill>
                  <a:srgbClr val="0070C0"/>
                </a:solidFill>
                <a:latin typeface="+mj-lt"/>
              </a:rPr>
              <a:t>per più del 50% degli studenti di ogni anno</a:t>
            </a:r>
          </a:p>
          <a:p>
            <a:pPr marL="0" indent="0" algn="just">
              <a:buNone/>
            </a:pPr>
            <a:endParaRPr lang="it-IT" sz="4000" b="1" dirty="0">
              <a:solidFill>
                <a:srgbClr val="0070C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it-IT" sz="3800" b="1" dirty="0">
                <a:solidFill>
                  <a:srgbClr val="0070C0"/>
                </a:solidFill>
                <a:latin typeface="+mj-lt"/>
              </a:rPr>
              <a:t>UNIVERSITÀ CONSORZIATE</a:t>
            </a:r>
            <a:r>
              <a:rPr lang="it-IT" sz="3800" dirty="0">
                <a:solidFill>
                  <a:srgbClr val="0070C0"/>
                </a:solidFill>
                <a:latin typeface="+mj-lt"/>
              </a:rPr>
              <a:t>:</a:t>
            </a:r>
          </a:p>
          <a:p>
            <a:pPr marL="0" indent="0" algn="ctr">
              <a:buNone/>
            </a:pPr>
            <a:endParaRPr lang="it-IT" sz="3800" dirty="0">
              <a:solidFill>
                <a:srgbClr val="0070C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it-IT" sz="3800" dirty="0" err="1">
                <a:solidFill>
                  <a:srgbClr val="0070C0"/>
                </a:solidFill>
                <a:latin typeface="+mj-lt"/>
              </a:rPr>
              <a:t>Universidad</a:t>
            </a:r>
            <a:r>
              <a:rPr lang="it-IT" sz="3800" dirty="0">
                <a:solidFill>
                  <a:srgbClr val="0070C0"/>
                </a:solidFill>
                <a:latin typeface="+mj-lt"/>
              </a:rPr>
              <a:t> de Santiago de Compostela (ES)</a:t>
            </a:r>
          </a:p>
          <a:p>
            <a:pPr marL="0" indent="0" algn="ctr">
              <a:buNone/>
            </a:pPr>
            <a:endParaRPr lang="it-IT" sz="3800" dirty="0">
              <a:solidFill>
                <a:srgbClr val="0070C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it-IT" sz="3800" dirty="0" err="1">
                <a:solidFill>
                  <a:srgbClr val="0070C0"/>
                </a:solidFill>
                <a:latin typeface="+mj-lt"/>
              </a:rPr>
              <a:t>Universidad</a:t>
            </a:r>
            <a:r>
              <a:rPr lang="it-IT" sz="3800" dirty="0">
                <a:solidFill>
                  <a:srgbClr val="0070C0"/>
                </a:solidFill>
                <a:latin typeface="+mj-lt"/>
              </a:rPr>
              <a:t> de Granada, (ES)</a:t>
            </a:r>
          </a:p>
          <a:p>
            <a:pPr marL="0" indent="0" algn="ctr">
              <a:buNone/>
            </a:pPr>
            <a:endParaRPr lang="it-IT" sz="3800" dirty="0">
              <a:solidFill>
                <a:srgbClr val="0070C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it-IT" sz="3800" dirty="0" err="1">
                <a:solidFill>
                  <a:srgbClr val="0070C0"/>
                </a:solidFill>
                <a:latin typeface="+mj-lt"/>
              </a:rPr>
              <a:t>Uniwersytet</a:t>
            </a:r>
            <a:r>
              <a:rPr lang="it-IT" sz="3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it-IT" sz="3800" dirty="0" err="1">
                <a:solidFill>
                  <a:srgbClr val="0070C0"/>
                </a:solidFill>
                <a:latin typeface="+mj-lt"/>
              </a:rPr>
              <a:t>Slaski</a:t>
            </a:r>
            <a:r>
              <a:rPr lang="it-IT" sz="3800" dirty="0">
                <a:solidFill>
                  <a:srgbClr val="0070C0"/>
                </a:solidFill>
                <a:latin typeface="+mj-lt"/>
              </a:rPr>
              <a:t>, Katowice (PL)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 lang="en-US" sz="2800" dirty="0">
              <a:solidFill>
                <a:srgbClr val="0070C0"/>
              </a:solidFill>
              <a:latin typeface="Book Antiqua"/>
            </a:endParaRPr>
          </a:p>
          <a:p>
            <a:pPr marL="114300" algn="ctr">
              <a:lnSpc>
                <a:spcPct val="90000"/>
              </a:lnSpc>
              <a:spcAft>
                <a:spcPts val="600"/>
              </a:spcAft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it-IT" sz="3800" dirty="0" err="1">
                <a:solidFill>
                  <a:srgbClr val="0070C0"/>
                </a:solidFill>
                <a:latin typeface="+mj-lt"/>
              </a:rPr>
              <a:t>Universidad</a:t>
            </a:r>
            <a:r>
              <a:rPr lang="it-IT" sz="3800" dirty="0">
                <a:solidFill>
                  <a:srgbClr val="0070C0"/>
                </a:solidFill>
                <a:latin typeface="+mj-lt"/>
              </a:rPr>
              <a:t> Pablo de </a:t>
            </a:r>
            <a:r>
              <a:rPr lang="it-IT" sz="3800" dirty="0" err="1">
                <a:solidFill>
                  <a:srgbClr val="0070C0"/>
                </a:solidFill>
                <a:latin typeface="+mj-lt"/>
              </a:rPr>
              <a:t>Olavide</a:t>
            </a:r>
            <a:r>
              <a:rPr lang="it-IT" sz="3800" dirty="0">
                <a:solidFill>
                  <a:srgbClr val="0070C0"/>
                </a:solidFill>
                <a:latin typeface="+mj-lt"/>
              </a:rPr>
              <a:t> de Siviglia (ES)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81743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0041" y="586855"/>
            <a:ext cx="2401025" cy="11139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Tutorato</a:t>
            </a:r>
            <a:endParaRPr lang="en-US" sz="35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607694" y="649480"/>
            <a:ext cx="4916510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</a:rPr>
              <a:t>Tutor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</a:rPr>
              <a:t>della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</a:rPr>
              <a:t>didattica</a:t>
            </a:r>
            <a:endParaRPr lang="it-IT" sz="2400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rgbClr val="0070C0"/>
                </a:solidFill>
                <a:latin typeface="+mj-lt"/>
              </a:rPr>
              <a:t>Il Corso si presta a una valorizzazione del rapporto diretto docente-studenti</a:t>
            </a:r>
          </a:p>
          <a:p>
            <a:pPr marL="51435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33C6488A-4B01-2681-4435-A1D78A264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918200"/>
            <a:ext cx="720080" cy="468548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036ADF6-C433-1848-AE9C-DC988F39F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8" y="5918200"/>
            <a:ext cx="1073925" cy="46854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B02C10C-36B1-799E-8B4C-F54E9F161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83" y="69184"/>
            <a:ext cx="3104931" cy="2135849"/>
          </a:xfrm>
          <a:prstGeom prst="rect">
            <a:avLst/>
          </a:prstGeom>
        </p:spPr>
      </p:pic>
      <p:pic>
        <p:nvPicPr>
          <p:cNvPr id="7" name="image.jpeg" descr="&#10;">
            <a:extLst>
              <a:ext uri="{FF2B5EF4-FFF2-40B4-BE49-F238E27FC236}">
                <a16:creationId xmlns:a16="http://schemas.microsoft.com/office/drawing/2014/main" id="{3544B659-DE29-C63E-03A4-1343785F1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2404" y="4257436"/>
            <a:ext cx="4906444" cy="21358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07668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45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47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Rectangle 157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536210"/>
            <a:ext cx="304800" cy="322326"/>
            <a:chOff x="215328" y="-46937"/>
            <a:chExt cx="304800" cy="2773841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LA CLINICA LEGALE PER I DIRITTI UMANI"/>
          <p:cNvSpPr txBox="1"/>
          <p:nvPr/>
        </p:nvSpPr>
        <p:spPr>
          <a:xfrm>
            <a:off x="1234252" y="445204"/>
            <a:ext cx="6592044" cy="953018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 b="1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Sbocchi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professionali</a:t>
            </a:r>
            <a:endParaRPr lang="en-US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3EB469-C58B-37EC-60A4-8197F9F0FB24}"/>
              </a:ext>
            </a:extLst>
          </p:cNvPr>
          <p:cNvSpPr txBox="1"/>
          <p:nvPr/>
        </p:nvSpPr>
        <p:spPr>
          <a:xfrm>
            <a:off x="414256" y="1198997"/>
            <a:ext cx="8448245" cy="486080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/>
            <a:endParaRPr lang="it-IT" sz="1000" dirty="0">
              <a:solidFill>
                <a:schemeClr val="bg1"/>
              </a:solidFill>
              <a:latin typeface="Montserrat" pitchFamily="2" charset="77"/>
            </a:endParaRPr>
          </a:p>
          <a:p>
            <a:pPr algn="ctr"/>
            <a:r>
              <a:rPr lang="it-IT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FUNZIONE: </a:t>
            </a:r>
          </a:p>
          <a:p>
            <a:pPr algn="just"/>
            <a:endParaRPr lang="it-IT" sz="24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it-IT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Si occupa di tutelare gli interessi di natura giuridica dell'impresa in cui opera, in tutti i campi del diritto che coinvolgono la vita aziendale. </a:t>
            </a:r>
          </a:p>
          <a:p>
            <a:pPr algn="just"/>
            <a:endParaRPr lang="it-IT" sz="24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it-IT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Traduce in termini giuridici scelte strategiche e di politica d'impresa e valuta le conseguenze legali delle decisioni gestionali.</a:t>
            </a:r>
          </a:p>
          <a:p>
            <a:pPr algn="just"/>
            <a:endParaRPr lang="it-IT" sz="24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it-IT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Applica all'impresa le disposizioni legislative che impongono obblighi all'impresa stessa. </a:t>
            </a:r>
          </a:p>
          <a:p>
            <a:pPr marL="0" indent="0" algn="just">
              <a:buNone/>
            </a:pPr>
            <a:endParaRPr lang="it-IT" sz="24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RUOLO:</a:t>
            </a:r>
          </a:p>
          <a:p>
            <a:pPr algn="just"/>
            <a:r>
              <a:rPr lang="it-IT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Elabora soluzioni in materia societaria, contrattuale, finanziaria e legale, individuando strumenti e procedure in tutela dell’azienda.</a:t>
            </a:r>
          </a:p>
          <a:p>
            <a:pPr algn="just"/>
            <a:endParaRPr lang="it-IT" sz="24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it-IT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Gestisce e aggiorna la contrattualistica aziendale.</a:t>
            </a:r>
          </a:p>
          <a:p>
            <a:pPr algn="just"/>
            <a:endParaRPr lang="it-IT" sz="24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it-IT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Gestisce le comunicazioni e i rapporti interni ed esterni all’azienda.</a:t>
            </a:r>
          </a:p>
          <a:p>
            <a:pPr algn="just"/>
            <a:endParaRPr lang="it-IT" sz="24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it-IT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Effettua e gestisce in team attività di audit.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81055A-CDAC-415E-A5F3-8D1E32C68E1A}"/>
              </a:ext>
            </a:extLst>
          </p:cNvPr>
          <p:cNvSpPr txBox="1"/>
          <p:nvPr/>
        </p:nvSpPr>
        <p:spPr>
          <a:xfrm>
            <a:off x="3563888" y="655976"/>
            <a:ext cx="4916510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 lang="en-US" sz="2000" dirty="0"/>
          </a:p>
        </p:txBody>
      </p:sp>
      <p:sp>
        <p:nvSpPr>
          <p:cNvPr id="141" name="Da sempre il Dipartimento di Giurisprudenza è impegnato nel campo dei diritti umani. Oltre al Dottorato internazionale in “Diritti Umani: Evoluzione, Tutela e Limiti”. Il Dipartimento ha istituito e promuove, la Clinica legale per i diritti umani (CLEDU)"/>
          <p:cNvSpPr txBox="1"/>
          <p:nvPr/>
        </p:nvSpPr>
        <p:spPr>
          <a:xfrm>
            <a:off x="250825" y="1916832"/>
            <a:ext cx="8497888" cy="39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>
            <a:spAutoFit/>
          </a:bodyPr>
          <a:lstStyle/>
          <a:p>
            <a:pPr lvl="0"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 lang="it-IT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8B06A2DC-2915-E48E-B417-153261BB7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8" y="5918200"/>
            <a:ext cx="1073925" cy="4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950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562</Words>
  <Application>Microsoft Macintosh PowerPoint</Application>
  <PresentationFormat>Presentazione su schermo (4:3)</PresentationFormat>
  <Paragraphs>120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Montserrat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Tutorato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Carmelo</dc:creator>
  <cp:lastModifiedBy>ALESSANDRO PURPURA</cp:lastModifiedBy>
  <cp:revision>85</cp:revision>
  <dcterms:created xsi:type="dcterms:W3CDTF">2022-01-27T09:45:26Z</dcterms:created>
  <dcterms:modified xsi:type="dcterms:W3CDTF">2025-02-25T09:29:59Z</dcterms:modified>
</cp:coreProperties>
</file>