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36"/>
  </p:notesMasterIdLst>
  <p:handoutMasterIdLst>
    <p:handoutMasterId r:id="rId37"/>
  </p:handoutMasterIdLst>
  <p:sldIdLst>
    <p:sldId id="553" r:id="rId2"/>
    <p:sldId id="647" r:id="rId3"/>
    <p:sldId id="483" r:id="rId4"/>
    <p:sldId id="481" r:id="rId5"/>
    <p:sldId id="482" r:id="rId6"/>
    <p:sldId id="485" r:id="rId7"/>
    <p:sldId id="484" r:id="rId8"/>
    <p:sldId id="487" r:id="rId9"/>
    <p:sldId id="615" r:id="rId10"/>
    <p:sldId id="486" r:id="rId11"/>
    <p:sldId id="616" r:id="rId12"/>
    <p:sldId id="621" r:id="rId13"/>
    <p:sldId id="623" r:id="rId14"/>
    <p:sldId id="649" r:id="rId15"/>
    <p:sldId id="650" r:id="rId16"/>
    <p:sldId id="627" r:id="rId17"/>
    <p:sldId id="651" r:id="rId18"/>
    <p:sldId id="652" r:id="rId19"/>
    <p:sldId id="624" r:id="rId20"/>
    <p:sldId id="634" r:id="rId21"/>
    <p:sldId id="653" r:id="rId22"/>
    <p:sldId id="654" r:id="rId23"/>
    <p:sldId id="655" r:id="rId24"/>
    <p:sldId id="656" r:id="rId25"/>
    <p:sldId id="657" r:id="rId26"/>
    <p:sldId id="644" r:id="rId27"/>
    <p:sldId id="658" r:id="rId28"/>
    <p:sldId id="640" r:id="rId29"/>
    <p:sldId id="638" r:id="rId30"/>
    <p:sldId id="645" r:id="rId31"/>
    <p:sldId id="639" r:id="rId32"/>
    <p:sldId id="641" r:id="rId33"/>
    <p:sldId id="642" r:id="rId34"/>
    <p:sldId id="643" r:id="rId35"/>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366" autoAdjust="0"/>
    <p:restoredTop sz="92517" autoAdjust="0"/>
  </p:normalViewPr>
  <p:slideViewPr>
    <p:cSldViewPr>
      <p:cViewPr varScale="1">
        <p:scale>
          <a:sx n="93" d="100"/>
          <a:sy n="93" d="100"/>
        </p:scale>
        <p:origin x="1480" y="20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049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F441FD9-5C71-4208-8FC6-F1223209E3C3}" type="datetimeFigureOut">
              <a:rPr lang="it-IT" smtClean="0"/>
              <a:t>20/05/20</a:t>
            </a:fld>
            <a:endParaRPr lang="it-IT"/>
          </a:p>
        </p:txBody>
      </p:sp>
      <p:sp>
        <p:nvSpPr>
          <p:cNvPr id="4" name="Segnaposto piè di pa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136C00A-B3F7-4D74-8684-A47843529661}" type="slidenum">
              <a:rPr lang="it-IT" smtClean="0"/>
              <a:t>‹N›</a:t>
            </a:fld>
            <a:endParaRPr lang="it-IT"/>
          </a:p>
        </p:txBody>
      </p:sp>
    </p:spTree>
    <p:extLst>
      <p:ext uri="{BB962C8B-B14F-4D97-AF65-F5344CB8AC3E}">
        <p14:creationId xmlns:p14="http://schemas.microsoft.com/office/powerpoint/2010/main" val="31684341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576EEA-A77B-A147-959C-E26243604E72}" type="datetimeFigureOut">
              <a:rPr lang="it-IT" smtClean="0"/>
              <a:t>20/05/20</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DCE92FC-53A6-9B48-AADA-E5D313441C08}" type="slidenum">
              <a:rPr lang="it-IT" smtClean="0"/>
              <a:t>‹N›</a:t>
            </a:fld>
            <a:endParaRPr lang="it-IT"/>
          </a:p>
        </p:txBody>
      </p:sp>
    </p:spTree>
    <p:extLst>
      <p:ext uri="{BB962C8B-B14F-4D97-AF65-F5344CB8AC3E}">
        <p14:creationId xmlns:p14="http://schemas.microsoft.com/office/powerpoint/2010/main" val="21589331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bg>
      <p:bgRef idx="1002">
        <a:schemeClr val="bg2"/>
      </p:bgRef>
    </p:bg>
    <p:spTree>
      <p:nvGrpSpPr>
        <p:cNvPr id="1" name=""/>
        <p:cNvGrpSpPr/>
        <p:nvPr/>
      </p:nvGrpSpPr>
      <p:grpSpPr>
        <a:xfrm>
          <a:off x="0" y="0"/>
          <a:ext cx="0" cy="0"/>
          <a:chOff x="0" y="0"/>
          <a:chExt cx="0" cy="0"/>
        </a:xfrm>
      </p:grpSpPr>
      <p:sp>
        <p:nvSpPr>
          <p:cNvPr id="9" name="Titolo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a:t>Fare clic per modificare lo stile del titolo</a:t>
            </a:r>
            <a:endParaRPr kumimoji="0" lang="en-US"/>
          </a:p>
        </p:txBody>
      </p:sp>
      <p:sp>
        <p:nvSpPr>
          <p:cNvPr id="17" name="Sottotitolo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a:t>Fare clic per modificare lo stile del sottotitolo dello schema</a:t>
            </a:r>
            <a:endParaRPr kumimoji="0" lang="en-US"/>
          </a:p>
        </p:txBody>
      </p:sp>
      <p:sp>
        <p:nvSpPr>
          <p:cNvPr id="30" name="Segnaposto data 29"/>
          <p:cNvSpPr>
            <a:spLocks noGrp="1"/>
          </p:cNvSpPr>
          <p:nvPr>
            <p:ph type="dt" sz="half" idx="10"/>
          </p:nvPr>
        </p:nvSpPr>
        <p:spPr/>
        <p:txBody>
          <a:bodyPr/>
          <a:lstStyle/>
          <a:p>
            <a:fld id="{0F2174AF-8C9C-4F0C-89E2-25CADEF5B939}" type="datetimeFigureOut">
              <a:rPr lang="it-IT" smtClean="0"/>
              <a:pPr/>
              <a:t>20/05/20</a:t>
            </a:fld>
            <a:endParaRPr lang="it-IT"/>
          </a:p>
        </p:txBody>
      </p:sp>
      <p:sp>
        <p:nvSpPr>
          <p:cNvPr id="19" name="Segnaposto piè di pagina 18"/>
          <p:cNvSpPr>
            <a:spLocks noGrp="1"/>
          </p:cNvSpPr>
          <p:nvPr>
            <p:ph type="ftr" sz="quarter" idx="11"/>
          </p:nvPr>
        </p:nvSpPr>
        <p:spPr/>
        <p:txBody>
          <a:bodyPr/>
          <a:lstStyle/>
          <a:p>
            <a:endParaRPr lang="it-IT"/>
          </a:p>
        </p:txBody>
      </p:sp>
      <p:sp>
        <p:nvSpPr>
          <p:cNvPr id="27" name="Segnaposto numero diapositiva 26"/>
          <p:cNvSpPr>
            <a:spLocks noGrp="1"/>
          </p:cNvSpPr>
          <p:nvPr>
            <p:ph type="sldNum" sz="quarter" idx="12"/>
          </p:nvPr>
        </p:nvSpPr>
        <p:spPr/>
        <p:txBody>
          <a:bodyPr/>
          <a:lstStyle/>
          <a:p>
            <a:fld id="{2D17A2B2-A103-4271-AA58-CA430FB7D7A9}"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0F2174AF-8C9C-4F0C-89E2-25CADEF5B939}" type="datetimeFigureOut">
              <a:rPr lang="it-IT" smtClean="0"/>
              <a:pPr/>
              <a:t>20/05/20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914401"/>
            <a:ext cx="2057400" cy="5211763"/>
          </a:xfrm>
        </p:spPr>
        <p:txBody>
          <a:bodyPr vert="eaVert"/>
          <a:lstStyle/>
          <a:p>
            <a:r>
              <a:rPr kumimoji="0" lang="it-IT"/>
              <a:t>Fare clic per modificare lo stile del titolo</a:t>
            </a:r>
            <a:endParaRPr kumimoji="0" lang="en-US"/>
          </a:p>
        </p:txBody>
      </p:sp>
      <p:sp>
        <p:nvSpPr>
          <p:cNvPr id="3" name="Segnaposto testo verticale 2"/>
          <p:cNvSpPr>
            <a:spLocks noGrp="1"/>
          </p:cNvSpPr>
          <p:nvPr>
            <p:ph type="body" orient="vert" idx="1"/>
          </p:nvPr>
        </p:nvSpPr>
        <p:spPr>
          <a:xfrm>
            <a:off x="457200" y="914401"/>
            <a:ext cx="6019800" cy="5211763"/>
          </a:xfrm>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0F2174AF-8C9C-4F0C-89E2-25CADEF5B939}" type="datetimeFigureOut">
              <a:rPr lang="it-IT" smtClean="0"/>
              <a:pPr/>
              <a:t>20/05/20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3" name="Segnaposto contenuto 2"/>
          <p:cNvSpPr>
            <a:spLocks noGrp="1"/>
          </p:cNvSpPr>
          <p:nvPr>
            <p:ph idx="1"/>
          </p:nvPr>
        </p:nvSpPr>
        <p:spPr/>
        <p:txBody>
          <a:body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0F2174AF-8C9C-4F0C-89E2-25CADEF5B939}" type="datetimeFigureOut">
              <a:rPr lang="it-IT" smtClean="0"/>
              <a:pPr/>
              <a:t>20/05/20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bg>
      <p:bgRef idx="1002">
        <a:schemeClr val="bg2"/>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a:t>Fare clic per modificare lo stile del titolo</a:t>
            </a:r>
            <a:endParaRPr kumimoji="0" lang="en-US"/>
          </a:p>
        </p:txBody>
      </p:sp>
      <p:sp>
        <p:nvSpPr>
          <p:cNvPr id="3" name="Segnaposto testo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a:t>Fare clic per modificare stili del testo dello schema</a:t>
            </a:r>
          </a:p>
        </p:txBody>
      </p:sp>
      <p:sp>
        <p:nvSpPr>
          <p:cNvPr id="4" name="Segnaposto data 3"/>
          <p:cNvSpPr>
            <a:spLocks noGrp="1"/>
          </p:cNvSpPr>
          <p:nvPr>
            <p:ph type="dt" sz="half" idx="10"/>
          </p:nvPr>
        </p:nvSpPr>
        <p:spPr/>
        <p:txBody>
          <a:bodyPr/>
          <a:lstStyle/>
          <a:p>
            <a:fld id="{0F2174AF-8C9C-4F0C-89E2-25CADEF5B939}" type="datetimeFigureOut">
              <a:rPr lang="it-IT" smtClean="0"/>
              <a:pPr/>
              <a:t>20/05/20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D17A2B2-A103-4271-AA58-CA430FB7D7A9}"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a:lstStyle/>
          <a:p>
            <a:r>
              <a:rPr kumimoji="0" lang="it-IT"/>
              <a:t>Fare clic per modificare lo stile del titolo</a:t>
            </a:r>
            <a:endParaRPr kumimoji="0" lang="en-US"/>
          </a:p>
        </p:txBody>
      </p:sp>
      <p:sp>
        <p:nvSpPr>
          <p:cNvPr id="3" name="Segnaposto contenuto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contenuto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5" name="Segnaposto data 4"/>
          <p:cNvSpPr>
            <a:spLocks noGrp="1"/>
          </p:cNvSpPr>
          <p:nvPr>
            <p:ph type="dt" sz="half" idx="10"/>
          </p:nvPr>
        </p:nvSpPr>
        <p:spPr/>
        <p:txBody>
          <a:bodyPr/>
          <a:lstStyle/>
          <a:p>
            <a:fld id="{0F2174AF-8C9C-4F0C-89E2-25CADEF5B939}" type="datetimeFigureOut">
              <a:rPr lang="it-IT" smtClean="0"/>
              <a:pPr/>
              <a:t>20/05/20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tIns="45720" anchor="b"/>
          <a:lstStyle>
            <a:lvl1pPr>
              <a:defRPr/>
            </a:lvl1pPr>
          </a:lstStyle>
          <a:p>
            <a:r>
              <a:rPr kumimoji="0" lang="it-IT"/>
              <a:t>Fare clic per modificare lo stile del titolo</a:t>
            </a:r>
            <a:endParaRPr kumimoji="0" lang="en-US"/>
          </a:p>
        </p:txBody>
      </p:sp>
      <p:sp>
        <p:nvSpPr>
          <p:cNvPr id="3" name="Segnaposto testo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a:t>Fare clic per modificare stili del testo dello schema</a:t>
            </a:r>
          </a:p>
        </p:txBody>
      </p:sp>
      <p:sp>
        <p:nvSpPr>
          <p:cNvPr id="4" name="Segnaposto testo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a:t>Fare clic per modificare stili del testo dello schema</a:t>
            </a:r>
          </a:p>
        </p:txBody>
      </p:sp>
      <p:sp>
        <p:nvSpPr>
          <p:cNvPr id="5" name="Segnaposto contenuto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6" name="Segnaposto contenuto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7" name="Segnaposto data 6"/>
          <p:cNvSpPr>
            <a:spLocks noGrp="1"/>
          </p:cNvSpPr>
          <p:nvPr>
            <p:ph type="dt" sz="half" idx="10"/>
          </p:nvPr>
        </p:nvSpPr>
        <p:spPr/>
        <p:txBody>
          <a:bodyPr/>
          <a:lstStyle/>
          <a:p>
            <a:fld id="{0F2174AF-8C9C-4F0C-89E2-25CADEF5B939}" type="datetimeFigureOut">
              <a:rPr lang="it-IT" smtClean="0"/>
              <a:pPr/>
              <a:t>20/05/20</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it-IT"/>
              <a:t>Fare clic per modificare lo stile del titolo</a:t>
            </a:r>
            <a:endParaRPr kumimoji="0" lang="en-US"/>
          </a:p>
        </p:txBody>
      </p:sp>
      <p:sp>
        <p:nvSpPr>
          <p:cNvPr id="3" name="Segnaposto data 2"/>
          <p:cNvSpPr>
            <a:spLocks noGrp="1"/>
          </p:cNvSpPr>
          <p:nvPr>
            <p:ph type="dt" sz="half" idx="10"/>
          </p:nvPr>
        </p:nvSpPr>
        <p:spPr/>
        <p:txBody>
          <a:bodyPr/>
          <a:lstStyle/>
          <a:p>
            <a:fld id="{0F2174AF-8C9C-4F0C-89E2-25CADEF5B939}" type="datetimeFigureOut">
              <a:rPr lang="it-IT" smtClean="0"/>
              <a:pPr/>
              <a:t>20/05/20</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0F2174AF-8C9C-4F0C-89E2-25CADEF5B939}" type="datetimeFigureOut">
              <a:rPr lang="it-IT" smtClean="0"/>
              <a:pPr/>
              <a:t>20/05/20</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it-IT"/>
              <a:t>Fare clic per modificare lo stile del titolo</a:t>
            </a:r>
            <a:endParaRPr kumimoji="0" lang="en-US"/>
          </a:p>
        </p:txBody>
      </p:sp>
      <p:sp>
        <p:nvSpPr>
          <p:cNvPr id="3" name="Segnaposto testo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it-IT"/>
              <a:t>Fare clic per modificare stili del testo dello schema</a:t>
            </a:r>
          </a:p>
        </p:txBody>
      </p:sp>
      <p:sp>
        <p:nvSpPr>
          <p:cNvPr id="4" name="Segnaposto contenuto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5" name="Segnaposto data 4"/>
          <p:cNvSpPr>
            <a:spLocks noGrp="1"/>
          </p:cNvSpPr>
          <p:nvPr>
            <p:ph type="dt" sz="half" idx="10"/>
          </p:nvPr>
        </p:nvSpPr>
        <p:spPr/>
        <p:txBody>
          <a:bodyPr/>
          <a:lstStyle/>
          <a:p>
            <a:fld id="{0F2174AF-8C9C-4F0C-89E2-25CADEF5B939}" type="datetimeFigureOut">
              <a:rPr lang="it-IT" smtClean="0"/>
              <a:pPr/>
              <a:t>20/05/20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9" name="Ritaglia e arrotonda singolo angolo rettangolo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olo rettangolo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olo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it-IT"/>
              <a:t>Fare clic per modificare lo stile del titolo</a:t>
            </a:r>
            <a:endParaRPr kumimoji="0" lang="en-US"/>
          </a:p>
        </p:txBody>
      </p:sp>
      <p:sp>
        <p:nvSpPr>
          <p:cNvPr id="4" name="Segnaposto testo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it-IT"/>
              <a:t>Fare clic per modificare stili del testo dello schema</a:t>
            </a:r>
          </a:p>
        </p:txBody>
      </p:sp>
      <p:sp>
        <p:nvSpPr>
          <p:cNvPr id="5" name="Segnaposto data 4"/>
          <p:cNvSpPr>
            <a:spLocks noGrp="1"/>
          </p:cNvSpPr>
          <p:nvPr>
            <p:ph type="dt" sz="half" idx="10"/>
          </p:nvPr>
        </p:nvSpPr>
        <p:spPr/>
        <p:txBody>
          <a:bodyPr/>
          <a:lstStyle/>
          <a:p>
            <a:fld id="{0F2174AF-8C9C-4F0C-89E2-25CADEF5B939}" type="datetimeFigureOut">
              <a:rPr lang="it-IT" smtClean="0"/>
              <a:pPr/>
              <a:t>20/05/20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a:xfrm>
            <a:off x="8077200" y="6356350"/>
            <a:ext cx="609600" cy="365125"/>
          </a:xfrm>
        </p:spPr>
        <p:txBody>
          <a:bodyPr/>
          <a:lstStyle/>
          <a:p>
            <a:fld id="{2D17A2B2-A103-4271-AA58-CA430FB7D7A9}" type="slidenum">
              <a:rPr lang="it-IT" smtClean="0"/>
              <a:pPr/>
              <a:t>‹N›</a:t>
            </a:fld>
            <a:endParaRPr lang="it-IT"/>
          </a:p>
        </p:txBody>
      </p:sp>
      <p:sp>
        <p:nvSpPr>
          <p:cNvPr id="3" name="Segnaposto immagin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it-IT"/>
              <a:t>Fare clic sull'icona per inserire un'immagine</a:t>
            </a:r>
            <a:endParaRPr kumimoji="0" lang="en-US" dirty="0"/>
          </a:p>
        </p:txBody>
      </p:sp>
      <p:sp>
        <p:nvSpPr>
          <p:cNvPr id="10" name="Figura a mano libera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igura a mano libera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igura a mano libera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igura a mano libera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Segnaposto titolo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it-IT"/>
              <a:t>Fare clic per modificare lo stile del titolo</a:t>
            </a:r>
            <a:endParaRPr kumimoji="0" lang="en-US"/>
          </a:p>
        </p:txBody>
      </p:sp>
      <p:sp>
        <p:nvSpPr>
          <p:cNvPr id="30" name="Segnaposto testo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it-IT"/>
              <a:t>Fare clic per modificare stili del testo dello schema</a:t>
            </a:r>
          </a:p>
          <a:p>
            <a:pPr lvl="1" eaLnBrk="1" latinLnBrk="0" hangingPunct="1"/>
            <a:r>
              <a:rPr kumimoji="0" lang="it-IT"/>
              <a:t>Secondo livello</a:t>
            </a:r>
          </a:p>
          <a:p>
            <a:pPr lvl="2" eaLnBrk="1" latinLnBrk="0" hangingPunct="1"/>
            <a:r>
              <a:rPr kumimoji="0" lang="it-IT"/>
              <a:t>Terzo livello</a:t>
            </a:r>
          </a:p>
          <a:p>
            <a:pPr lvl="3" eaLnBrk="1" latinLnBrk="0" hangingPunct="1"/>
            <a:r>
              <a:rPr kumimoji="0" lang="it-IT"/>
              <a:t>Quarto livello</a:t>
            </a:r>
          </a:p>
          <a:p>
            <a:pPr lvl="4" eaLnBrk="1" latinLnBrk="0" hangingPunct="1"/>
            <a:r>
              <a:rPr kumimoji="0" lang="it-IT"/>
              <a:t>Quinto livello</a:t>
            </a:r>
            <a:endParaRPr kumimoji="0" lang="en-US"/>
          </a:p>
        </p:txBody>
      </p:sp>
      <p:sp>
        <p:nvSpPr>
          <p:cNvPr id="10" name="Segnaposto data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F2174AF-8C9C-4F0C-89E2-25CADEF5B939}" type="datetimeFigureOut">
              <a:rPr lang="it-IT" smtClean="0"/>
              <a:pPr/>
              <a:t>20/05/20</a:t>
            </a:fld>
            <a:endParaRPr lang="it-IT"/>
          </a:p>
        </p:txBody>
      </p:sp>
      <p:sp>
        <p:nvSpPr>
          <p:cNvPr id="22" name="Segnaposto piè di pagina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it-IT"/>
          </a:p>
        </p:txBody>
      </p:sp>
      <p:sp>
        <p:nvSpPr>
          <p:cNvPr id="18" name="Segnaposto numero diapositiva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D17A2B2-A103-4271-AA58-CA430FB7D7A9}" type="slidenum">
              <a:rPr lang="it-IT" smtClean="0"/>
              <a:pPr/>
              <a:t>‹N›</a:t>
            </a:fld>
            <a:endParaRPr lang="it-IT"/>
          </a:p>
        </p:txBody>
      </p:sp>
      <p:grpSp>
        <p:nvGrpSpPr>
          <p:cNvPr id="2" name="Gruppo 1"/>
          <p:cNvGrpSpPr/>
          <p:nvPr/>
        </p:nvGrpSpPr>
        <p:grpSpPr>
          <a:xfrm>
            <a:off x="-19017" y="202408"/>
            <a:ext cx="9180548" cy="649224"/>
            <a:chOff x="-19045" y="216550"/>
            <a:chExt cx="9180548" cy="649224"/>
          </a:xfrm>
        </p:grpSpPr>
        <p:sp>
          <p:nvSpPr>
            <p:cNvPr id="12" name="Figura a mano libera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igura a mano libera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05736" y="1785392"/>
            <a:ext cx="7854696" cy="1211560"/>
          </a:xfrm>
        </p:spPr>
        <p:txBody>
          <a:bodyPr>
            <a:normAutofit/>
          </a:bodyPr>
          <a:lstStyle/>
          <a:p>
            <a:pPr algn="ctr"/>
            <a:r>
              <a:rPr lang="it-IT" sz="3600" dirty="0">
                <a:solidFill>
                  <a:schemeClr val="tx1"/>
                </a:solidFill>
              </a:rPr>
              <a:t>Corso di formazione giuridica per il personale della Regione Siciliana </a:t>
            </a:r>
          </a:p>
        </p:txBody>
      </p:sp>
      <p:sp>
        <p:nvSpPr>
          <p:cNvPr id="3" name="Sottotitolo 2"/>
          <p:cNvSpPr>
            <a:spLocks noGrp="1"/>
          </p:cNvSpPr>
          <p:nvPr>
            <p:ph type="subTitle" idx="1"/>
          </p:nvPr>
        </p:nvSpPr>
        <p:spPr>
          <a:xfrm>
            <a:off x="395536" y="3429000"/>
            <a:ext cx="8103812" cy="2651720"/>
          </a:xfrm>
        </p:spPr>
        <p:txBody>
          <a:bodyPr>
            <a:noAutofit/>
          </a:bodyPr>
          <a:lstStyle/>
          <a:p>
            <a:pPr algn="l">
              <a:spcBef>
                <a:spcPts val="0"/>
              </a:spcBef>
            </a:pPr>
            <a:r>
              <a:rPr lang="it-IT" sz="4400" b="1" dirty="0">
                <a:solidFill>
                  <a:srgbClr val="FFFF00"/>
                </a:solidFill>
                <a:latin typeface="Arial" panose="020B0604020202020204" pitchFamily="34" charset="0"/>
                <a:cs typeface="Arial" panose="020B0604020202020204" pitchFamily="34" charset="0"/>
              </a:rPr>
              <a:t>Il procedimento amministrativo dopo </a:t>
            </a:r>
          </a:p>
          <a:p>
            <a:pPr algn="l">
              <a:spcBef>
                <a:spcPts val="0"/>
              </a:spcBef>
            </a:pPr>
            <a:r>
              <a:rPr lang="it-IT" sz="4400" b="1" dirty="0">
                <a:solidFill>
                  <a:srgbClr val="FFFF00"/>
                </a:solidFill>
                <a:latin typeface="Arial" panose="020B0604020202020204" pitchFamily="34" charset="0"/>
                <a:cs typeface="Arial" panose="020B0604020202020204" pitchFamily="34" charset="0"/>
              </a:rPr>
              <a:t>la </a:t>
            </a:r>
            <a:r>
              <a:rPr lang="it-IT" sz="4400" b="1" dirty="0" err="1">
                <a:solidFill>
                  <a:srgbClr val="FFFF00"/>
                </a:solidFill>
                <a:latin typeface="Arial" panose="020B0604020202020204" pitchFamily="34" charset="0"/>
                <a:cs typeface="Arial" panose="020B0604020202020204" pitchFamily="34" charset="0"/>
              </a:rPr>
              <a:t>L.r</a:t>
            </a:r>
            <a:r>
              <a:rPr lang="it-IT" sz="4400" b="1" dirty="0">
                <a:solidFill>
                  <a:srgbClr val="FFFF00"/>
                </a:solidFill>
                <a:latin typeface="Arial" panose="020B0604020202020204" pitchFamily="34" charset="0"/>
                <a:cs typeface="Arial" panose="020B0604020202020204" pitchFamily="34" charset="0"/>
              </a:rPr>
              <a:t>. n. 7/2019</a:t>
            </a:r>
          </a:p>
        </p:txBody>
      </p:sp>
      <p:pic>
        <p:nvPicPr>
          <p:cNvPr id="5" name="Picture 1" descr="page1image1935879568">
            <a:extLst>
              <a:ext uri="{FF2B5EF4-FFF2-40B4-BE49-F238E27FC236}">
                <a16:creationId xmlns:a16="http://schemas.microsoft.com/office/drawing/2014/main" id="{343BDC93-CC99-8B49-A8E1-AF74E55AA95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309882"/>
            <a:ext cx="5256584" cy="1030886"/>
          </a:xfrm>
          <a:prstGeom prst="rect">
            <a:avLst/>
          </a:prstGeom>
          <a:noFill/>
          <a:extLst>
            <a:ext uri="{909E8E84-426E-40DD-AFC4-6F175D3DCCD1}">
              <a14:hiddenFill xmlns:a14="http://schemas.microsoft.com/office/drawing/2010/main">
                <a:solidFill>
                  <a:srgbClr val="FFFFFF"/>
                </a:solidFill>
              </a14:hiddenFill>
            </a:ext>
          </a:extLst>
        </p:spPr>
      </p:pic>
      <p:sp>
        <p:nvSpPr>
          <p:cNvPr id="4" name="CasellaDiTesto 3">
            <a:extLst>
              <a:ext uri="{FF2B5EF4-FFF2-40B4-BE49-F238E27FC236}">
                <a16:creationId xmlns:a16="http://schemas.microsoft.com/office/drawing/2014/main" id="{647DC2DF-AD7C-A841-9931-07B20E397F74}"/>
              </a:ext>
            </a:extLst>
          </p:cNvPr>
          <p:cNvSpPr txBox="1"/>
          <p:nvPr/>
        </p:nvSpPr>
        <p:spPr>
          <a:xfrm>
            <a:off x="4283968" y="5877272"/>
            <a:ext cx="4320480" cy="584775"/>
          </a:xfrm>
          <a:prstGeom prst="rect">
            <a:avLst/>
          </a:prstGeom>
          <a:noFill/>
        </p:spPr>
        <p:txBody>
          <a:bodyPr wrap="square" rtlCol="0">
            <a:spAutoFit/>
          </a:bodyPr>
          <a:lstStyle/>
          <a:p>
            <a:r>
              <a:rPr lang="it-IT" sz="3200" b="1" dirty="0">
                <a:latin typeface="Arial" panose="020B0604020202020204" pitchFamily="34" charset="0"/>
                <a:cs typeface="Arial" panose="020B0604020202020204" pitchFamily="34" charset="0"/>
              </a:rPr>
              <a:t>Prof. Riccardo Ursi</a:t>
            </a:r>
          </a:p>
        </p:txBody>
      </p:sp>
      <p:sp>
        <p:nvSpPr>
          <p:cNvPr id="6" name="Ovale 5">
            <a:extLst>
              <a:ext uri="{FF2B5EF4-FFF2-40B4-BE49-F238E27FC236}">
                <a16:creationId xmlns:a16="http://schemas.microsoft.com/office/drawing/2014/main" id="{495041F5-6576-284C-9E73-D409C96FF26C}"/>
              </a:ext>
            </a:extLst>
          </p:cNvPr>
          <p:cNvSpPr/>
          <p:nvPr/>
        </p:nvSpPr>
        <p:spPr>
          <a:xfrm>
            <a:off x="7380312" y="3933056"/>
            <a:ext cx="1224136" cy="11521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4800" dirty="0">
                <a:latin typeface="Arial" panose="020B0604020202020204" pitchFamily="34" charset="0"/>
                <a:cs typeface="Arial" panose="020B0604020202020204" pitchFamily="34" charset="0"/>
              </a:rPr>
              <a:t>11</a:t>
            </a:r>
          </a:p>
        </p:txBody>
      </p:sp>
    </p:spTree>
    <p:extLst>
      <p:ext uri="{BB962C8B-B14F-4D97-AF65-F5344CB8AC3E}">
        <p14:creationId xmlns:p14="http://schemas.microsoft.com/office/powerpoint/2010/main" val="9021410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27CE717E-8889-C64E-9987-F381DBED008C}"/>
              </a:ext>
            </a:extLst>
          </p:cNvPr>
          <p:cNvSpPr txBox="1"/>
          <p:nvPr/>
        </p:nvSpPr>
        <p:spPr>
          <a:xfrm>
            <a:off x="539552" y="1289953"/>
            <a:ext cx="8461420" cy="4678204"/>
          </a:xfrm>
          <a:prstGeom prst="rect">
            <a:avLst/>
          </a:prstGeom>
          <a:noFill/>
        </p:spPr>
        <p:txBody>
          <a:bodyPr wrap="square" rtlCol="0">
            <a:spAutoFit/>
          </a:bodyPr>
          <a:lstStyle/>
          <a:p>
            <a:pPr algn="ctr"/>
            <a:r>
              <a:rPr lang="it-IT" sz="2800" b="1" dirty="0">
                <a:latin typeface="Arial" panose="020B0604020202020204" pitchFamily="34" charset="0"/>
                <a:cs typeface="Arial" panose="020B0604020202020204" pitchFamily="34" charset="0"/>
              </a:rPr>
              <a:t>Natura giuridica</a:t>
            </a:r>
          </a:p>
          <a:p>
            <a:endParaRPr lang="it-IT" sz="1000" dirty="0">
              <a:latin typeface="Arial" panose="020B0604020202020204" pitchFamily="34" charset="0"/>
              <a:cs typeface="Arial" panose="020B0604020202020204" pitchFamily="34" charset="0"/>
            </a:endParaRPr>
          </a:p>
          <a:p>
            <a:r>
              <a:rPr lang="it-IT" sz="2600" dirty="0">
                <a:latin typeface="Arial" panose="020B0604020202020204" pitchFamily="34" charset="0"/>
                <a:cs typeface="Arial" panose="020B0604020202020204" pitchFamily="34" charset="0"/>
              </a:rPr>
              <a:t>Non è un organo collegiale straordinario e temporaneo, bensì un modulo procedimentale destinato a realizzare una forma di raccordo e coordinamento tra più organi di distinte amministrazioni, privo di una propria individualità</a:t>
            </a:r>
          </a:p>
          <a:p>
            <a:endParaRPr lang="it-IT" sz="2600" dirty="0">
              <a:latin typeface="Arial" panose="020B0604020202020204" pitchFamily="34" charset="0"/>
              <a:cs typeface="Arial" panose="020B0604020202020204" pitchFamily="34" charset="0"/>
            </a:endParaRPr>
          </a:p>
          <a:p>
            <a:pPr marL="342900" indent="-342900">
              <a:buFont typeface="Wingdings" pitchFamily="2" charset="2"/>
              <a:buChar char="Ø"/>
            </a:pPr>
            <a:r>
              <a:rPr lang="it-IT" sz="2600" dirty="0">
                <a:latin typeface="Arial" panose="020B0604020202020204" pitchFamily="34" charset="0"/>
                <a:cs typeface="Arial" panose="020B0604020202020204" pitchFamily="34" charset="0"/>
              </a:rPr>
              <a:t>l’atto finale della conferenza viene imputato solo all’amministrazione che adotta il provvedimento finale, ovvero alle altre amministrazioni che attraverso la conferenza esprimono la loro volontà </a:t>
            </a:r>
            <a:r>
              <a:rPr lang="it-IT" sz="2600" dirty="0" err="1">
                <a:latin typeface="Arial" panose="020B0604020202020204" pitchFamily="34" charset="0"/>
                <a:cs typeface="Arial" panose="020B0604020202020204" pitchFamily="34" charset="0"/>
              </a:rPr>
              <a:t>provvedimentale</a:t>
            </a:r>
            <a:r>
              <a:rPr lang="it-IT" sz="26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7197254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0B5639CE-73A9-BC42-8295-7C3ADB9FE309}"/>
              </a:ext>
            </a:extLst>
          </p:cNvPr>
          <p:cNvSpPr txBox="1"/>
          <p:nvPr/>
        </p:nvSpPr>
        <p:spPr>
          <a:xfrm>
            <a:off x="669701" y="785611"/>
            <a:ext cx="7508384" cy="5262979"/>
          </a:xfrm>
          <a:prstGeom prst="rect">
            <a:avLst/>
          </a:prstGeom>
          <a:noFill/>
        </p:spPr>
        <p:txBody>
          <a:bodyPr wrap="square" rtlCol="0">
            <a:spAutoFit/>
          </a:bodyPr>
          <a:lstStyle/>
          <a:p>
            <a:r>
              <a:rPr lang="it-IT" sz="2800" dirty="0">
                <a:latin typeface="Arial" panose="020B0604020202020204" pitchFamily="34" charset="0"/>
                <a:cs typeface="Arial" panose="020B0604020202020204" pitchFamily="34" charset="0"/>
              </a:rPr>
              <a:t>La conferenza si limita esclusivamente ad agevolare il coordinamento tra P.A e un’accelerazione dei tempi procedurali e, nel contempo, garantire un esame congiunto dei diversi interessi coinvolti, consentendo l’assunzione concordata di determinazioni sostitutive, a tutti gli effetti, di concerti, intese, assensi e pareri, fermo restando il mantenimento, da parte delle amministrazioni partecipanti alla conferenza, della propria autonomia (</a:t>
            </a:r>
            <a:r>
              <a:rPr lang="it-IT" sz="2800" b="1" dirty="0" err="1">
                <a:latin typeface="Arial" panose="020B0604020202020204" pitchFamily="34" charset="0"/>
                <a:cs typeface="Arial" panose="020B0604020202020204" pitchFamily="34" charset="0"/>
              </a:rPr>
              <a:t>Cons</a:t>
            </a:r>
            <a:r>
              <a:rPr lang="it-IT" sz="2800" b="1" dirty="0">
                <a:latin typeface="Arial" panose="020B0604020202020204" pitchFamily="34" charset="0"/>
                <a:cs typeface="Arial" panose="020B0604020202020204" pitchFamily="34" charset="0"/>
              </a:rPr>
              <a:t>. Stato, sez. IV, 1 Agosto 2012, n. 4400</a:t>
            </a:r>
            <a:r>
              <a:rPr lang="it-IT" sz="28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20994970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5231A95C-5C72-4241-A107-18A4A15CB3DB}"/>
              </a:ext>
            </a:extLst>
          </p:cNvPr>
          <p:cNvSpPr txBox="1"/>
          <p:nvPr/>
        </p:nvSpPr>
        <p:spPr>
          <a:xfrm>
            <a:off x="618186" y="721217"/>
            <a:ext cx="8139448" cy="5539978"/>
          </a:xfrm>
          <a:prstGeom prst="rect">
            <a:avLst/>
          </a:prstGeom>
          <a:noFill/>
        </p:spPr>
        <p:txBody>
          <a:bodyPr wrap="square" rtlCol="0">
            <a:spAutoFit/>
          </a:bodyPr>
          <a:lstStyle/>
          <a:p>
            <a:pPr algn="ctr"/>
            <a:r>
              <a:rPr lang="it-IT" sz="2800" b="1" u="sng" dirty="0">
                <a:latin typeface="Arial" panose="020B0604020202020204" pitchFamily="34" charset="0"/>
                <a:cs typeface="Arial" panose="020B0604020202020204" pitchFamily="34" charset="0"/>
              </a:rPr>
              <a:t>Il procedimento in conferenza</a:t>
            </a:r>
          </a:p>
          <a:p>
            <a:pPr algn="ctr"/>
            <a:r>
              <a:rPr lang="it-IT" sz="2800" b="1" dirty="0">
                <a:latin typeface="Arial" panose="020B0604020202020204" pitchFamily="34" charset="0"/>
                <a:cs typeface="Arial" panose="020B0604020202020204" pitchFamily="34" charset="0"/>
              </a:rPr>
              <a:t> </a:t>
            </a:r>
          </a:p>
          <a:p>
            <a:r>
              <a:rPr lang="it-IT" sz="2800" dirty="0">
                <a:latin typeface="Arial" panose="020B0604020202020204" pitchFamily="34" charset="0"/>
                <a:cs typeface="Arial" panose="020B0604020202020204" pitchFamily="34" charset="0"/>
              </a:rPr>
              <a:t>La riforma Madia, recepita dal legislatore regionale, ha ridisegnato i due tipi modalità di svolgimento della conferenza di servizi: </a:t>
            </a:r>
          </a:p>
          <a:p>
            <a:endParaRPr lang="it-IT" sz="2800" dirty="0">
              <a:latin typeface="Arial" panose="020B0604020202020204" pitchFamily="34" charset="0"/>
              <a:cs typeface="Arial" panose="020B0604020202020204" pitchFamily="34" charset="0"/>
            </a:endParaRPr>
          </a:p>
          <a:p>
            <a:pPr marL="457200" indent="-457200">
              <a:buFont typeface="Wingdings" pitchFamily="2" charset="2"/>
              <a:buChar char="Ø"/>
            </a:pPr>
            <a:r>
              <a:rPr lang="it-IT" sz="2800" b="1" dirty="0">
                <a:latin typeface="Arial" panose="020B0604020202020204" pitchFamily="34" charset="0"/>
                <a:cs typeface="Arial" panose="020B0604020202020204" pitchFamily="34" charset="0"/>
              </a:rPr>
              <a:t>SEMPLIFICATA O ASINCRONA </a:t>
            </a:r>
            <a:r>
              <a:rPr lang="it-IT" sz="2800" dirty="0">
                <a:latin typeface="Arial" panose="020B0604020202020204" pitchFamily="34" charset="0"/>
                <a:cs typeface="Arial" panose="020B0604020202020204" pitchFamily="34" charset="0"/>
              </a:rPr>
              <a:t>(art. 18 </a:t>
            </a:r>
            <a:r>
              <a:rPr lang="it-IT" sz="2800" dirty="0" err="1">
                <a:latin typeface="Arial" panose="020B0604020202020204" pitchFamily="34" charset="0"/>
                <a:cs typeface="Arial" panose="020B0604020202020204" pitchFamily="34" charset="0"/>
              </a:rPr>
              <a:t>L.r</a:t>
            </a:r>
            <a:r>
              <a:rPr lang="it-IT" sz="2800" dirty="0">
                <a:latin typeface="Arial" panose="020B0604020202020204" pitchFamily="34" charset="0"/>
                <a:cs typeface="Arial" panose="020B0604020202020204" pitchFamily="34" charset="0"/>
              </a:rPr>
              <a:t>. n. 7/2019); che dovrebbe essere «la regola» </a:t>
            </a:r>
          </a:p>
          <a:p>
            <a:endParaRPr lang="it-IT" sz="2800" dirty="0">
              <a:latin typeface="Arial" panose="020B0604020202020204" pitchFamily="34" charset="0"/>
              <a:cs typeface="Arial" panose="020B0604020202020204" pitchFamily="34" charset="0"/>
            </a:endParaRPr>
          </a:p>
          <a:p>
            <a:pPr marL="457200" indent="-457200">
              <a:buFont typeface="Wingdings" pitchFamily="2" charset="2"/>
              <a:buChar char="Ø"/>
            </a:pPr>
            <a:r>
              <a:rPr lang="it-IT" sz="2800" b="1" dirty="0">
                <a:latin typeface="Arial" panose="020B0604020202020204" pitchFamily="34" charset="0"/>
                <a:cs typeface="Arial" panose="020B0604020202020204" pitchFamily="34" charset="0"/>
              </a:rPr>
              <a:t>SIMULTANEA O SINCRONA «IN PRESENZA» </a:t>
            </a:r>
            <a:r>
              <a:rPr lang="it-IT" sz="2800" dirty="0">
                <a:latin typeface="Arial" panose="020B0604020202020204" pitchFamily="34" charset="0"/>
                <a:cs typeface="Arial" panose="020B0604020202020204" pitchFamily="34" charset="0"/>
              </a:rPr>
              <a:t>(art. 19 </a:t>
            </a:r>
            <a:r>
              <a:rPr lang="it-IT" sz="2800" dirty="0" err="1">
                <a:latin typeface="Arial" panose="020B0604020202020204" pitchFamily="34" charset="0"/>
                <a:cs typeface="Arial" panose="020B0604020202020204" pitchFamily="34" charset="0"/>
              </a:rPr>
              <a:t>L.r</a:t>
            </a:r>
            <a:r>
              <a:rPr lang="it-IT" sz="2800" dirty="0">
                <a:latin typeface="Arial" panose="020B0604020202020204" pitchFamily="34" charset="0"/>
                <a:cs typeface="Arial" panose="020B0604020202020204" pitchFamily="34" charset="0"/>
              </a:rPr>
              <a:t>. n. 7/2019); che invece è «l’eccezione». </a:t>
            </a:r>
          </a:p>
          <a:p>
            <a:endParaRPr lang="it-IT" dirty="0"/>
          </a:p>
        </p:txBody>
      </p:sp>
    </p:spTree>
    <p:extLst>
      <p:ext uri="{BB962C8B-B14F-4D97-AF65-F5344CB8AC3E}">
        <p14:creationId xmlns:p14="http://schemas.microsoft.com/office/powerpoint/2010/main" val="42515444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AE677DE6-90D9-284C-B847-9AF0D200C9F6}"/>
              </a:ext>
            </a:extLst>
          </p:cNvPr>
          <p:cNvSpPr txBox="1"/>
          <p:nvPr/>
        </p:nvSpPr>
        <p:spPr>
          <a:xfrm>
            <a:off x="457200" y="1468193"/>
            <a:ext cx="8229600" cy="5262979"/>
          </a:xfrm>
          <a:prstGeom prst="rect">
            <a:avLst/>
          </a:prstGeom>
          <a:noFill/>
        </p:spPr>
        <p:txBody>
          <a:bodyPr wrap="square" rtlCol="0">
            <a:spAutoFit/>
          </a:bodyPr>
          <a:lstStyle/>
          <a:p>
            <a:r>
              <a:rPr lang="it-IT" sz="2400" dirty="0">
                <a:latin typeface="Arial" panose="020B0604020202020204" pitchFamily="34" charset="0"/>
                <a:cs typeface="Arial" panose="020B0604020202020204" pitchFamily="34" charset="0"/>
              </a:rPr>
              <a:t>La conferenza si svolge in forma semplificata e in modalità “asincrona” (non in modo contemporaneo), vale a dire che </a:t>
            </a:r>
            <a:r>
              <a:rPr lang="it-IT" sz="2400" b="1" dirty="0">
                <a:latin typeface="Arial" panose="020B0604020202020204" pitchFamily="34" charset="0"/>
                <a:cs typeface="Arial" panose="020B0604020202020204" pitchFamily="34" charset="0"/>
              </a:rPr>
              <a:t>le amministrazioni competenti non si riuniscono, ma comunicano tra loro attraverso l'utilizzo della telematica</a:t>
            </a:r>
            <a:r>
              <a:rPr lang="it-IT" sz="2400" dirty="0">
                <a:latin typeface="Arial" panose="020B0604020202020204" pitchFamily="34" charset="0"/>
                <a:cs typeface="Arial" panose="020B0604020202020204" pitchFamily="34" charset="0"/>
              </a:rPr>
              <a:t>, quindi attraverso la posta elettronica certificata (PEC) o in cooperazione applicativa, ai sensi dell'art. 47 del d.lgs. n. 82 del 2005 – Codice dell'amministrazione digitale - (avvalendosi cioè di una piattaforma informatica comune cui accedono per reperire la documentazione allegata all'istanza presentata dal privato e per partecipare al procedimento). </a:t>
            </a:r>
          </a:p>
          <a:p>
            <a:r>
              <a:rPr lang="it-IT" sz="2400" dirty="0">
                <a:latin typeface="Arial" panose="020B0604020202020204" pitchFamily="34" charset="0"/>
                <a:cs typeface="Arial" panose="020B0604020202020204" pitchFamily="34" charset="0"/>
              </a:rPr>
              <a:t>LE ISTANZE, LA RELATIVA DOCUMENTAZIONE, NONCHÉ GLI ATTI DI ASSENSO SONO INVIATI PER VIA TELEMATICA.</a:t>
            </a:r>
          </a:p>
        </p:txBody>
      </p:sp>
      <p:sp>
        <p:nvSpPr>
          <p:cNvPr id="6" name="Titolo 1">
            <a:extLst>
              <a:ext uri="{FF2B5EF4-FFF2-40B4-BE49-F238E27FC236}">
                <a16:creationId xmlns:a16="http://schemas.microsoft.com/office/drawing/2014/main" id="{078CB507-C4E9-B743-A3BE-7ACB6D00CFE9}"/>
              </a:ext>
            </a:extLst>
          </p:cNvPr>
          <p:cNvSpPr>
            <a:spLocks noGrp="1"/>
          </p:cNvSpPr>
          <p:nvPr>
            <p:ph type="title"/>
          </p:nvPr>
        </p:nvSpPr>
        <p:spPr>
          <a:xfrm>
            <a:off x="211428" y="404664"/>
            <a:ext cx="8551572" cy="866360"/>
          </a:xfrm>
        </p:spPr>
        <p:txBody>
          <a:bodyPr>
            <a:normAutofit/>
          </a:bodyPr>
          <a:lstStyle/>
          <a:p>
            <a:pPr algn="ctr"/>
            <a:r>
              <a:rPr lang="it-IT" sz="3600" b="1" dirty="0">
                <a:solidFill>
                  <a:schemeClr val="tx1"/>
                </a:solidFill>
                <a:latin typeface="Arial" panose="020B0604020202020204" pitchFamily="34" charset="0"/>
                <a:cs typeface="Arial" panose="020B0604020202020204" pitchFamily="34" charset="0"/>
              </a:rPr>
              <a:t>La conferenza semplificata asincrona</a:t>
            </a:r>
            <a:endParaRPr lang="it-IT" sz="36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00261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2A1BD581-7FE3-3C4E-8C82-F39BAFDB2BA7}"/>
              </a:ext>
            </a:extLst>
          </p:cNvPr>
          <p:cNvSpPr txBox="1"/>
          <p:nvPr/>
        </p:nvSpPr>
        <p:spPr>
          <a:xfrm>
            <a:off x="444321" y="1687131"/>
            <a:ext cx="8242479" cy="3539430"/>
          </a:xfrm>
          <a:prstGeom prst="rect">
            <a:avLst/>
          </a:prstGeom>
          <a:noFill/>
        </p:spPr>
        <p:txBody>
          <a:bodyPr wrap="square" rtlCol="0">
            <a:spAutoFit/>
          </a:bodyPr>
          <a:lstStyle/>
          <a:p>
            <a:pPr marL="342900" indent="-342900">
              <a:buFont typeface="Wingdings" pitchFamily="2" charset="2"/>
              <a:buChar char="Ø"/>
            </a:pPr>
            <a:r>
              <a:rPr lang="it-IT" sz="2800" dirty="0">
                <a:latin typeface="Arial" panose="020B0604020202020204" pitchFamily="34" charset="0"/>
                <a:cs typeface="Arial" panose="020B0604020202020204" pitchFamily="34" charset="0"/>
              </a:rPr>
              <a:t>L'amministrazione procedente indice la conferenza entro 5 gg lavorativi dall'inizio del procedimento d'ufficio o dal ricevimento dell'istanza del privato interessato (se il procedimento è ad istanza di parte). </a:t>
            </a:r>
          </a:p>
          <a:p>
            <a:endParaRPr lang="it-IT" sz="2800" dirty="0">
              <a:latin typeface="Arial" panose="020B0604020202020204" pitchFamily="34" charset="0"/>
              <a:cs typeface="Arial" panose="020B0604020202020204" pitchFamily="34" charset="0"/>
            </a:endParaRPr>
          </a:p>
          <a:p>
            <a:r>
              <a:rPr lang="it-IT" sz="2800" dirty="0">
                <a:latin typeface="Arial" panose="020B0604020202020204" pitchFamily="34" charset="0"/>
                <a:cs typeface="Arial" panose="020B0604020202020204" pitchFamily="34" charset="0"/>
              </a:rPr>
              <a:t>Tale termine, rispetto agli altri previsti nella legge, è «ordinatorio» </a:t>
            </a:r>
          </a:p>
        </p:txBody>
      </p:sp>
      <p:sp>
        <p:nvSpPr>
          <p:cNvPr id="6" name="Titolo 1">
            <a:extLst>
              <a:ext uri="{FF2B5EF4-FFF2-40B4-BE49-F238E27FC236}">
                <a16:creationId xmlns:a16="http://schemas.microsoft.com/office/drawing/2014/main" id="{FDEC6896-A60D-F143-90D5-6A8EBEBF9165}"/>
              </a:ext>
            </a:extLst>
          </p:cNvPr>
          <p:cNvSpPr>
            <a:spLocks noGrp="1"/>
          </p:cNvSpPr>
          <p:nvPr>
            <p:ph type="title"/>
          </p:nvPr>
        </p:nvSpPr>
        <p:spPr>
          <a:xfrm>
            <a:off x="211428" y="548680"/>
            <a:ext cx="8551572" cy="866360"/>
          </a:xfrm>
        </p:spPr>
        <p:txBody>
          <a:bodyPr>
            <a:normAutofit/>
          </a:bodyPr>
          <a:lstStyle/>
          <a:p>
            <a:pPr algn="ctr"/>
            <a:r>
              <a:rPr lang="it-IT" sz="3600" b="1" dirty="0">
                <a:solidFill>
                  <a:schemeClr val="tx1"/>
                </a:solidFill>
                <a:latin typeface="Arial" panose="020B0604020202020204" pitchFamily="34" charset="0"/>
                <a:cs typeface="Arial" panose="020B0604020202020204" pitchFamily="34" charset="0"/>
              </a:rPr>
              <a:t>La conferenza semplificata asincrona</a:t>
            </a:r>
            <a:endParaRPr lang="it-IT" sz="36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687293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5FECDF2C-C9FA-E548-85BC-376719EAE5AF}"/>
              </a:ext>
            </a:extLst>
          </p:cNvPr>
          <p:cNvSpPr txBox="1"/>
          <p:nvPr/>
        </p:nvSpPr>
        <p:spPr>
          <a:xfrm>
            <a:off x="381000" y="1304176"/>
            <a:ext cx="8428150" cy="5509200"/>
          </a:xfrm>
          <a:prstGeom prst="rect">
            <a:avLst/>
          </a:prstGeom>
          <a:noFill/>
        </p:spPr>
        <p:txBody>
          <a:bodyPr wrap="square" rtlCol="0">
            <a:spAutoFit/>
          </a:bodyPr>
          <a:lstStyle/>
          <a:p>
            <a:r>
              <a:rPr lang="it-IT" sz="2200" dirty="0">
                <a:latin typeface="Arial" panose="020B0604020202020204" pitchFamily="34" charset="0"/>
                <a:cs typeface="Arial" panose="020B0604020202020204" pitchFamily="34" charset="0"/>
              </a:rPr>
              <a:t>L’amministrazione procedente </a:t>
            </a:r>
            <a:r>
              <a:rPr lang="it-IT" sz="2200" u="sng" dirty="0">
                <a:latin typeface="Arial" panose="020B0604020202020204" pitchFamily="34" charset="0"/>
                <a:cs typeface="Arial" panose="020B0604020202020204" pitchFamily="34" charset="0"/>
              </a:rPr>
              <a:t>comunica alle amministrazioni </a:t>
            </a:r>
            <a:r>
              <a:rPr lang="it-IT" sz="2200" dirty="0">
                <a:latin typeface="Arial" panose="020B0604020202020204" pitchFamily="34" charset="0"/>
                <a:cs typeface="Arial" panose="020B0604020202020204" pitchFamily="34" charset="0"/>
              </a:rPr>
              <a:t>coinvolte nel procedimento: </a:t>
            </a:r>
          </a:p>
          <a:p>
            <a:pPr marL="342900" indent="-342900">
              <a:buFont typeface="Wingdings" pitchFamily="2" charset="2"/>
              <a:buChar char="Ø"/>
            </a:pPr>
            <a:r>
              <a:rPr lang="it-IT" sz="2200" dirty="0">
                <a:latin typeface="Arial" panose="020B0604020202020204" pitchFamily="34" charset="0"/>
                <a:cs typeface="Arial" panose="020B0604020202020204" pitchFamily="34" charset="0"/>
              </a:rPr>
              <a:t>l'oggetto dell'istanza su cui devono esprimere le loro determinazioni e le credenziali per l'accesso telematico; </a:t>
            </a:r>
          </a:p>
          <a:p>
            <a:pPr marL="342900" indent="-342900">
              <a:buFont typeface="Wingdings" pitchFamily="2" charset="2"/>
              <a:buChar char="Ø"/>
            </a:pPr>
            <a:r>
              <a:rPr lang="it-IT" sz="2200" dirty="0">
                <a:latin typeface="Arial" panose="020B0604020202020204" pitchFamily="34" charset="0"/>
                <a:cs typeface="Arial" panose="020B0604020202020204" pitchFamily="34" charset="0"/>
              </a:rPr>
              <a:t>il termine perentorio non superiore a 15 gg entro cui le amministrazioni coinvolte possono chiedere integrazioni documentali o chiarimenti; </a:t>
            </a:r>
          </a:p>
          <a:p>
            <a:pPr marL="342900" indent="-342900">
              <a:buFont typeface="Wingdings" pitchFamily="2" charset="2"/>
              <a:buChar char="Ø"/>
            </a:pPr>
            <a:r>
              <a:rPr lang="it-IT" sz="2200" dirty="0">
                <a:latin typeface="Arial" panose="020B0604020202020204" pitchFamily="34" charset="0"/>
                <a:cs typeface="Arial" panose="020B0604020202020204" pitchFamily="34" charset="0"/>
              </a:rPr>
              <a:t>il termine perentorio per la conclusione della conferenza entro cui le amministrazioni devono inviare le proprie determinazioni. Il termine è non superiore a 45 gg ovvero a 90 per le amministrazioni preposte alla tutela degli interessi sensibili (ambientale, paesaggistico-territoriale, beni culturali, salute dei cittadini); </a:t>
            </a:r>
          </a:p>
          <a:p>
            <a:pPr marL="342900" indent="-342900">
              <a:buFont typeface="Wingdings" pitchFamily="2" charset="2"/>
              <a:buChar char="Ø"/>
            </a:pPr>
            <a:r>
              <a:rPr lang="it-IT" sz="2200" dirty="0">
                <a:latin typeface="Arial" panose="020B0604020202020204" pitchFamily="34" charset="0"/>
                <a:cs typeface="Arial" panose="020B0604020202020204" pitchFamily="34" charset="0"/>
              </a:rPr>
              <a:t>la data eventuale della riunione in modalità simultanea (con la riunione in presenza) da tenersi entro 10 gg dalla scadenza dei termini per esprimere le proprie determinazioni.</a:t>
            </a:r>
          </a:p>
        </p:txBody>
      </p:sp>
      <p:sp>
        <p:nvSpPr>
          <p:cNvPr id="6" name="Titolo 1">
            <a:extLst>
              <a:ext uri="{FF2B5EF4-FFF2-40B4-BE49-F238E27FC236}">
                <a16:creationId xmlns:a16="http://schemas.microsoft.com/office/drawing/2014/main" id="{6C9229CA-FCDC-D84A-B4BB-3637AE975491}"/>
              </a:ext>
            </a:extLst>
          </p:cNvPr>
          <p:cNvSpPr>
            <a:spLocks noGrp="1"/>
          </p:cNvSpPr>
          <p:nvPr>
            <p:ph type="title"/>
          </p:nvPr>
        </p:nvSpPr>
        <p:spPr>
          <a:xfrm>
            <a:off x="211428" y="260648"/>
            <a:ext cx="8551572" cy="866360"/>
          </a:xfrm>
        </p:spPr>
        <p:txBody>
          <a:bodyPr>
            <a:normAutofit/>
          </a:bodyPr>
          <a:lstStyle/>
          <a:p>
            <a:pPr algn="ctr"/>
            <a:r>
              <a:rPr lang="it-IT" sz="3600" b="1" dirty="0">
                <a:solidFill>
                  <a:schemeClr val="tx1"/>
                </a:solidFill>
                <a:latin typeface="Arial" panose="020B0604020202020204" pitchFamily="34" charset="0"/>
                <a:cs typeface="Arial" panose="020B0604020202020204" pitchFamily="34" charset="0"/>
              </a:rPr>
              <a:t>La conferenza semplificata asincrona</a:t>
            </a:r>
            <a:endParaRPr lang="it-IT" sz="36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020982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186D3BC8-F220-E842-BE4C-FDDDB61E5E0D}"/>
              </a:ext>
            </a:extLst>
          </p:cNvPr>
          <p:cNvSpPr txBox="1"/>
          <p:nvPr/>
        </p:nvSpPr>
        <p:spPr>
          <a:xfrm>
            <a:off x="457200" y="2047741"/>
            <a:ext cx="8229600" cy="3785652"/>
          </a:xfrm>
          <a:prstGeom prst="rect">
            <a:avLst/>
          </a:prstGeom>
          <a:noFill/>
        </p:spPr>
        <p:txBody>
          <a:bodyPr wrap="square" rtlCol="0">
            <a:spAutoFit/>
          </a:bodyPr>
          <a:lstStyle/>
          <a:p>
            <a:r>
              <a:rPr lang="it-IT" sz="2400" b="1" dirty="0">
                <a:latin typeface="Arial" panose="020B0604020202020204" pitchFamily="34" charset="0"/>
                <a:cs typeface="Arial" panose="020B0604020202020204" pitchFamily="34" charset="0"/>
              </a:rPr>
              <a:t>Le determinazioni che le amministrazioni esprimono sono</a:t>
            </a:r>
            <a:r>
              <a:rPr lang="it-IT" sz="2400" dirty="0">
                <a:latin typeface="Arial" panose="020B0604020202020204" pitchFamily="34" charset="0"/>
                <a:cs typeface="Arial" panose="020B0604020202020204" pitchFamily="34" charset="0"/>
              </a:rPr>
              <a:t>: </a:t>
            </a:r>
          </a:p>
          <a:p>
            <a:endParaRPr lang="it-IT" sz="2400" dirty="0">
              <a:latin typeface="Arial" panose="020B0604020202020204" pitchFamily="34" charset="0"/>
              <a:cs typeface="Arial" panose="020B0604020202020204" pitchFamily="34" charset="0"/>
            </a:endParaRPr>
          </a:p>
          <a:p>
            <a:pPr marL="285750" indent="-285750">
              <a:buFont typeface="Wingdings" pitchFamily="2" charset="2"/>
              <a:buChar char="Ø"/>
            </a:pPr>
            <a:r>
              <a:rPr lang="it-IT" sz="2400" dirty="0">
                <a:latin typeface="Arial" panose="020B0604020202020204" pitchFamily="34" charset="0"/>
                <a:cs typeface="Arial" panose="020B0604020202020204" pitchFamily="34" charset="0"/>
              </a:rPr>
              <a:t>congruamente motivate; </a:t>
            </a:r>
          </a:p>
          <a:p>
            <a:pPr marL="285750" indent="-285750">
              <a:buFont typeface="Wingdings" pitchFamily="2" charset="2"/>
              <a:buChar char="Ø"/>
            </a:pPr>
            <a:endParaRPr lang="it-IT" sz="2400" dirty="0">
              <a:latin typeface="Arial" panose="020B0604020202020204" pitchFamily="34" charset="0"/>
              <a:cs typeface="Arial" panose="020B0604020202020204" pitchFamily="34" charset="0"/>
            </a:endParaRPr>
          </a:p>
          <a:p>
            <a:pPr marL="285750" indent="-285750">
              <a:buFont typeface="Wingdings" pitchFamily="2" charset="2"/>
              <a:buChar char="Ø"/>
            </a:pPr>
            <a:r>
              <a:rPr lang="it-IT" sz="2400" dirty="0">
                <a:latin typeface="Arial" panose="020B0604020202020204" pitchFamily="34" charset="0"/>
                <a:cs typeface="Arial" panose="020B0604020202020204" pitchFamily="34" charset="0"/>
              </a:rPr>
              <a:t>formulate in termini di assenso o dissenso; </a:t>
            </a:r>
          </a:p>
          <a:p>
            <a:endParaRPr lang="it-IT" sz="2400" dirty="0">
              <a:latin typeface="Arial" panose="020B0604020202020204" pitchFamily="34" charset="0"/>
              <a:cs typeface="Arial" panose="020B0604020202020204" pitchFamily="34" charset="0"/>
            </a:endParaRPr>
          </a:p>
          <a:p>
            <a:pPr marL="285750" indent="-285750">
              <a:buFont typeface="Wingdings" pitchFamily="2" charset="2"/>
              <a:buChar char="Ø"/>
            </a:pPr>
            <a:r>
              <a:rPr lang="it-IT" sz="2400" dirty="0">
                <a:latin typeface="Arial" panose="020B0604020202020204" pitchFamily="34" charset="0"/>
                <a:cs typeface="Arial" panose="020B0604020202020204" pitchFamily="34" charset="0"/>
              </a:rPr>
              <a:t>qualora contengano condizioni per il superamento del dissenso, o ai fini dell'assenso, devono essere espresse in modo chiaro e analitico.</a:t>
            </a:r>
          </a:p>
        </p:txBody>
      </p:sp>
      <p:sp>
        <p:nvSpPr>
          <p:cNvPr id="6" name="Titolo 1">
            <a:extLst>
              <a:ext uri="{FF2B5EF4-FFF2-40B4-BE49-F238E27FC236}">
                <a16:creationId xmlns:a16="http://schemas.microsoft.com/office/drawing/2014/main" id="{2F6684EF-755C-CD40-943F-51D8523D8175}"/>
              </a:ext>
            </a:extLst>
          </p:cNvPr>
          <p:cNvSpPr>
            <a:spLocks noGrp="1"/>
          </p:cNvSpPr>
          <p:nvPr>
            <p:ph type="title"/>
          </p:nvPr>
        </p:nvSpPr>
        <p:spPr>
          <a:xfrm>
            <a:off x="211428" y="548680"/>
            <a:ext cx="8551572" cy="866360"/>
          </a:xfrm>
        </p:spPr>
        <p:txBody>
          <a:bodyPr>
            <a:normAutofit/>
          </a:bodyPr>
          <a:lstStyle/>
          <a:p>
            <a:pPr algn="ctr"/>
            <a:r>
              <a:rPr lang="it-IT" sz="3600" b="1" dirty="0">
                <a:solidFill>
                  <a:schemeClr val="tx1"/>
                </a:solidFill>
                <a:latin typeface="Arial" panose="020B0604020202020204" pitchFamily="34" charset="0"/>
                <a:cs typeface="Arial" panose="020B0604020202020204" pitchFamily="34" charset="0"/>
              </a:rPr>
              <a:t>La conferenza semplificata asincrona</a:t>
            </a:r>
            <a:endParaRPr lang="it-IT" sz="36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682441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E7866D9C-6F91-F44B-9376-01491655E289}"/>
              </a:ext>
            </a:extLst>
          </p:cNvPr>
          <p:cNvSpPr txBox="1"/>
          <p:nvPr/>
        </p:nvSpPr>
        <p:spPr>
          <a:xfrm>
            <a:off x="296214" y="1339404"/>
            <a:ext cx="8551572" cy="5401479"/>
          </a:xfrm>
          <a:prstGeom prst="rect">
            <a:avLst/>
          </a:prstGeom>
          <a:noFill/>
        </p:spPr>
        <p:txBody>
          <a:bodyPr wrap="square" rtlCol="0">
            <a:spAutoFit/>
          </a:bodyPr>
          <a:lstStyle/>
          <a:p>
            <a:pPr algn="ctr"/>
            <a:r>
              <a:rPr lang="it-IT" sz="2300" b="1" dirty="0">
                <a:latin typeface="Arial" panose="020B0604020202020204" pitchFamily="34" charset="0"/>
                <a:cs typeface="Arial" panose="020B0604020202020204" pitchFamily="34" charset="0"/>
              </a:rPr>
              <a:t>Il silenzio assenso</a:t>
            </a:r>
            <a:r>
              <a:rPr lang="it-IT" sz="2300" dirty="0">
                <a:latin typeface="Arial" panose="020B0604020202020204" pitchFamily="34" charset="0"/>
                <a:cs typeface="Arial" panose="020B0604020202020204" pitchFamily="34" charset="0"/>
              </a:rPr>
              <a:t>: </a:t>
            </a:r>
          </a:p>
          <a:p>
            <a:endParaRPr lang="it-IT" sz="2300" dirty="0">
              <a:latin typeface="Arial" panose="020B0604020202020204" pitchFamily="34" charset="0"/>
              <a:cs typeface="Arial" panose="020B0604020202020204" pitchFamily="34" charset="0"/>
            </a:endParaRPr>
          </a:p>
          <a:p>
            <a:r>
              <a:rPr lang="it-IT" sz="2300" dirty="0">
                <a:latin typeface="Arial" panose="020B0604020202020204" pitchFamily="34" charset="0"/>
                <a:cs typeface="Arial" panose="020B0604020202020204" pitchFamily="34" charset="0"/>
              </a:rPr>
              <a:t>Scaduti i termini entro cui le amministrazioni competenti devono esprimere le loro determinazioni, si applica la regola del silenzio assenso, per cui la mancata espressione della determinazione entro i termini perentori o (se) la determinazione resa dall'amministrazione competente è priva dei requisiti richiesti, ciò equivale ad assenso senza condizioni. </a:t>
            </a:r>
          </a:p>
          <a:p>
            <a:pPr marL="342900" indent="-342900">
              <a:buFont typeface="Wingdings" pitchFamily="2" charset="2"/>
              <a:buChar char="Ø"/>
            </a:pPr>
            <a:r>
              <a:rPr lang="it-IT" sz="2300" dirty="0">
                <a:latin typeface="Arial" panose="020B0604020202020204" pitchFamily="34" charset="0"/>
                <a:cs typeface="Arial" panose="020B0604020202020204" pitchFamily="34" charset="0"/>
              </a:rPr>
              <a:t>La responsabilità resta a carico dell'amministrazione competente che non si è espressa nei termini previsti. </a:t>
            </a:r>
            <a:endParaRPr lang="it-IT" sz="2300" b="1" dirty="0">
              <a:latin typeface="Arial" panose="020B0604020202020204" pitchFamily="34" charset="0"/>
              <a:cs typeface="Arial" panose="020B0604020202020204" pitchFamily="34" charset="0"/>
            </a:endParaRPr>
          </a:p>
          <a:p>
            <a:endParaRPr lang="it-IT" sz="2300" b="1" dirty="0">
              <a:latin typeface="Arial" panose="020B0604020202020204" pitchFamily="34" charset="0"/>
              <a:cs typeface="Arial" panose="020B0604020202020204" pitchFamily="34" charset="0"/>
            </a:endParaRPr>
          </a:p>
          <a:p>
            <a:r>
              <a:rPr lang="it-IT" sz="2300" b="1" dirty="0">
                <a:latin typeface="Arial" panose="020B0604020202020204" pitchFamily="34" charset="0"/>
                <a:cs typeface="Arial" panose="020B0604020202020204" pitchFamily="34" charset="0"/>
              </a:rPr>
              <a:t>Eccezione: </a:t>
            </a:r>
            <a:r>
              <a:rPr lang="it-IT" sz="2300" dirty="0">
                <a:latin typeface="Arial" panose="020B0604020202020204" pitchFamily="34" charset="0"/>
                <a:cs typeface="Arial" panose="020B0604020202020204" pitchFamily="34" charset="0"/>
              </a:rPr>
              <a:t>la regola del silenzio assenso non si applica qualora il procedimento abbia ad oggetto l'applicazione di disposizioni derivanti dal diritto dell'UE, che richiedono l'adozione di un provvedimento espresso.</a:t>
            </a:r>
          </a:p>
        </p:txBody>
      </p:sp>
      <p:sp>
        <p:nvSpPr>
          <p:cNvPr id="5" name="Titolo 1">
            <a:extLst>
              <a:ext uri="{FF2B5EF4-FFF2-40B4-BE49-F238E27FC236}">
                <a16:creationId xmlns:a16="http://schemas.microsoft.com/office/drawing/2014/main" id="{888EC29F-FB8D-E649-9DB2-8EE30A4A480B}"/>
              </a:ext>
            </a:extLst>
          </p:cNvPr>
          <p:cNvSpPr txBox="1">
            <a:spLocks/>
          </p:cNvSpPr>
          <p:nvPr/>
        </p:nvSpPr>
        <p:spPr>
          <a:xfrm>
            <a:off x="211428" y="330392"/>
            <a:ext cx="8551572" cy="866360"/>
          </a:xfrm>
          <a:prstGeom prst="rect">
            <a:avLst/>
          </a:prstGeom>
        </p:spPr>
        <p:txBody>
          <a:bodyPr vert="horz" lIns="0" tIns="45720" rIns="0" bIns="0" anchor="b">
            <a:normAutofit/>
            <a:scene3d>
              <a:camera prst="orthographicFront"/>
              <a:lightRig rig="freezing" dir="t">
                <a:rot lat="0" lon="0" rev="5640000"/>
              </a:lightRig>
            </a:scene3d>
            <a:sp3d prstMaterial="flat">
              <a:contourClr>
                <a:schemeClr val="tx2"/>
              </a:contourClr>
            </a:sp3d>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it-IT" sz="3600" b="1" dirty="0">
                <a:solidFill>
                  <a:schemeClr val="tx1"/>
                </a:solidFill>
                <a:latin typeface="Arial" panose="020B0604020202020204" pitchFamily="34" charset="0"/>
                <a:cs typeface="Arial" panose="020B0604020202020204" pitchFamily="34" charset="0"/>
              </a:rPr>
              <a:t>La conferenza semplificata asincrona</a:t>
            </a:r>
            <a:endParaRPr lang="it-IT" sz="36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197203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FC9D4C4-B37F-6649-9E0D-37A6F6D67010}"/>
              </a:ext>
            </a:extLst>
          </p:cNvPr>
          <p:cNvSpPr>
            <a:spLocks noGrp="1"/>
          </p:cNvSpPr>
          <p:nvPr>
            <p:ph type="title"/>
          </p:nvPr>
        </p:nvSpPr>
        <p:spPr>
          <a:xfrm>
            <a:off x="211428" y="548680"/>
            <a:ext cx="8732668" cy="866360"/>
          </a:xfrm>
        </p:spPr>
        <p:txBody>
          <a:bodyPr>
            <a:normAutofit/>
          </a:bodyPr>
          <a:lstStyle/>
          <a:p>
            <a:pPr algn="ctr"/>
            <a:r>
              <a:rPr lang="it-IT" sz="3600" b="1" dirty="0">
                <a:solidFill>
                  <a:schemeClr val="tx1"/>
                </a:solidFill>
                <a:latin typeface="Arial" panose="020B0604020202020204" pitchFamily="34" charset="0"/>
                <a:cs typeface="Arial" panose="020B0604020202020204" pitchFamily="34" charset="0"/>
              </a:rPr>
              <a:t>La conferenza semplificata asincrona</a:t>
            </a:r>
            <a:endParaRPr lang="it-IT" sz="3600" b="1" dirty="0">
              <a:latin typeface="Arial" panose="020B0604020202020204" pitchFamily="34" charset="0"/>
              <a:cs typeface="Arial" panose="020B0604020202020204" pitchFamily="34" charset="0"/>
            </a:endParaRPr>
          </a:p>
        </p:txBody>
      </p:sp>
      <p:sp>
        <p:nvSpPr>
          <p:cNvPr id="3" name="CasellaDiTesto 2">
            <a:extLst>
              <a:ext uri="{FF2B5EF4-FFF2-40B4-BE49-F238E27FC236}">
                <a16:creationId xmlns:a16="http://schemas.microsoft.com/office/drawing/2014/main" id="{FAE90002-E295-934D-9BF4-D5FE11346A28}"/>
              </a:ext>
            </a:extLst>
          </p:cNvPr>
          <p:cNvSpPr txBox="1"/>
          <p:nvPr/>
        </p:nvSpPr>
        <p:spPr>
          <a:xfrm>
            <a:off x="231820" y="1775713"/>
            <a:ext cx="8732668" cy="4893647"/>
          </a:xfrm>
          <a:prstGeom prst="rect">
            <a:avLst/>
          </a:prstGeom>
          <a:noFill/>
        </p:spPr>
        <p:txBody>
          <a:bodyPr wrap="square" rtlCol="0">
            <a:spAutoFit/>
          </a:bodyPr>
          <a:lstStyle/>
          <a:p>
            <a:pPr algn="ctr"/>
            <a:r>
              <a:rPr lang="it-IT" sz="2400" b="1" dirty="0">
                <a:latin typeface="Arial" panose="020B0604020202020204" pitchFamily="34" charset="0"/>
                <a:cs typeface="Arial" panose="020B0604020202020204" pitchFamily="34" charset="0"/>
              </a:rPr>
              <a:t>Determinazione motivata di conclusione della conferenza</a:t>
            </a:r>
          </a:p>
          <a:p>
            <a:endParaRPr lang="it-IT" sz="2400" dirty="0">
              <a:latin typeface="Arial" panose="020B0604020202020204" pitchFamily="34" charset="0"/>
              <a:cs typeface="Arial" panose="020B0604020202020204" pitchFamily="34" charset="0"/>
            </a:endParaRPr>
          </a:p>
          <a:p>
            <a:r>
              <a:rPr lang="it-IT" sz="2400" dirty="0">
                <a:latin typeface="Arial" panose="020B0604020202020204" pitchFamily="34" charset="0"/>
                <a:cs typeface="Arial" panose="020B0604020202020204" pitchFamily="34" charset="0"/>
              </a:rPr>
              <a:t>Scaduto il termine di 45/90 giorni, l'amministrazione procedente adotta entro 5 giorni la </a:t>
            </a:r>
            <a:r>
              <a:rPr lang="it-IT" sz="2400" b="1" dirty="0">
                <a:latin typeface="Arial" panose="020B0604020202020204" pitchFamily="34" charset="0"/>
                <a:cs typeface="Arial" panose="020B0604020202020204" pitchFamily="34" charset="0"/>
              </a:rPr>
              <a:t>determinazione motivata di conclusione positiva </a:t>
            </a:r>
            <a:r>
              <a:rPr lang="it-IT" sz="2400" dirty="0">
                <a:latin typeface="Arial" panose="020B0604020202020204" pitchFamily="34" charset="0"/>
                <a:cs typeface="Arial" panose="020B0604020202020204" pitchFamily="34" charset="0"/>
              </a:rPr>
              <a:t>della conferenza di servizi nei seguenti casi: </a:t>
            </a:r>
          </a:p>
          <a:p>
            <a:pPr marL="457200" indent="-457200">
              <a:buAutoNum type="alphaLcParenR"/>
            </a:pPr>
            <a:r>
              <a:rPr lang="it-IT" sz="2400" dirty="0">
                <a:latin typeface="Arial" panose="020B0604020202020204" pitchFamily="34" charset="0"/>
                <a:cs typeface="Arial" panose="020B0604020202020204" pitchFamily="34" charset="0"/>
              </a:rPr>
              <a:t>abbia acquisito atti di assenso non condizionato, anche implicito (silenzio assenso); </a:t>
            </a:r>
          </a:p>
          <a:p>
            <a:pPr marL="457200" indent="-457200">
              <a:buAutoNum type="alphaLcParenR"/>
            </a:pPr>
            <a:r>
              <a:rPr lang="it-IT" sz="2400" dirty="0">
                <a:latin typeface="Arial" panose="020B0604020202020204" pitchFamily="34" charset="0"/>
                <a:cs typeface="Arial" panose="020B0604020202020204" pitchFamily="34" charset="0"/>
              </a:rPr>
              <a:t>abbia acquisito determinazioni in cui sono indicate le condizioni o le prescrizioni per l'assenso o per il superamento del dissenso che possono essere accolte poiché non comportano modifiche sostanziali alla decisione oggetto della conferenza.</a:t>
            </a:r>
          </a:p>
        </p:txBody>
      </p:sp>
    </p:spTree>
    <p:extLst>
      <p:ext uri="{BB962C8B-B14F-4D97-AF65-F5344CB8AC3E}">
        <p14:creationId xmlns:p14="http://schemas.microsoft.com/office/powerpoint/2010/main" val="25687285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1">
            <a:extLst>
              <a:ext uri="{FF2B5EF4-FFF2-40B4-BE49-F238E27FC236}">
                <a16:creationId xmlns:a16="http://schemas.microsoft.com/office/drawing/2014/main" id="{16CE6D47-A877-FF41-803E-DAE7B129FA9B}"/>
              </a:ext>
            </a:extLst>
          </p:cNvPr>
          <p:cNvSpPr>
            <a:spLocks noGrp="1"/>
          </p:cNvSpPr>
          <p:nvPr>
            <p:ph type="title"/>
          </p:nvPr>
        </p:nvSpPr>
        <p:spPr>
          <a:xfrm>
            <a:off x="457200" y="116632"/>
            <a:ext cx="8305800" cy="1143000"/>
          </a:xfrm>
        </p:spPr>
        <p:txBody>
          <a:bodyPr>
            <a:normAutofit/>
          </a:bodyPr>
          <a:lstStyle/>
          <a:p>
            <a:pPr algn="ctr"/>
            <a:r>
              <a:rPr lang="it-IT" sz="3600" b="1" dirty="0">
                <a:solidFill>
                  <a:schemeClr val="tx1"/>
                </a:solidFill>
                <a:latin typeface="Arial" panose="020B0604020202020204" pitchFamily="34" charset="0"/>
                <a:cs typeface="Arial" panose="020B0604020202020204" pitchFamily="34" charset="0"/>
              </a:rPr>
              <a:t>La conferenza simultanea sincrona</a:t>
            </a:r>
          </a:p>
        </p:txBody>
      </p:sp>
      <p:sp>
        <p:nvSpPr>
          <p:cNvPr id="4" name="CasellaDiTesto 3">
            <a:extLst>
              <a:ext uri="{FF2B5EF4-FFF2-40B4-BE49-F238E27FC236}">
                <a16:creationId xmlns:a16="http://schemas.microsoft.com/office/drawing/2014/main" id="{CFE5922E-B2D6-A14A-A50E-EDF127CE9DD3}"/>
              </a:ext>
            </a:extLst>
          </p:cNvPr>
          <p:cNvSpPr txBox="1"/>
          <p:nvPr/>
        </p:nvSpPr>
        <p:spPr>
          <a:xfrm>
            <a:off x="547353" y="1506827"/>
            <a:ext cx="8055735" cy="5170646"/>
          </a:xfrm>
          <a:prstGeom prst="rect">
            <a:avLst/>
          </a:prstGeom>
          <a:noFill/>
        </p:spPr>
        <p:txBody>
          <a:bodyPr wrap="square" rtlCol="0">
            <a:spAutoFit/>
          </a:bodyPr>
          <a:lstStyle/>
          <a:p>
            <a:pPr algn="ctr"/>
            <a:r>
              <a:rPr lang="it-IT" sz="2400" b="1" dirty="0">
                <a:latin typeface="Arial" panose="020B0604020202020204" pitchFamily="34" charset="0"/>
                <a:cs typeface="Arial" panose="020B0604020202020204" pitchFamily="34" charset="0"/>
              </a:rPr>
              <a:t>Casi di convocazione della conferenza di servizi simultanea </a:t>
            </a:r>
          </a:p>
          <a:p>
            <a:pPr algn="ctr"/>
            <a:endParaRPr lang="it-IT" sz="2400" b="1" dirty="0">
              <a:latin typeface="Arial" panose="020B0604020202020204" pitchFamily="34" charset="0"/>
              <a:cs typeface="Arial" panose="020B0604020202020204" pitchFamily="34" charset="0"/>
            </a:endParaRPr>
          </a:p>
          <a:p>
            <a:r>
              <a:rPr lang="it-IT" sz="2400" dirty="0">
                <a:latin typeface="Arial" panose="020B0604020202020204" pitchFamily="34" charset="0"/>
                <a:cs typeface="Arial" panose="020B0604020202020204" pitchFamily="34" charset="0"/>
              </a:rPr>
              <a:t>L'amministrazione procedente può decidere di convocare la conferenza di servizi simultanea: </a:t>
            </a:r>
          </a:p>
          <a:p>
            <a:pPr marL="457200" indent="-457200">
              <a:buFont typeface="Wingdings" pitchFamily="2" charset="2"/>
              <a:buChar char="Ø"/>
            </a:pPr>
            <a:r>
              <a:rPr lang="it-IT" sz="2400" dirty="0">
                <a:latin typeface="Arial" panose="020B0604020202020204" pitchFamily="34" charset="0"/>
                <a:cs typeface="Arial" panose="020B0604020202020204" pitchFamily="34" charset="0"/>
              </a:rPr>
              <a:t>per consentire il confronto e la discussione tra le amministrazioni coinvolte che la conferenza di servizi semplificata non ha permesso; </a:t>
            </a:r>
          </a:p>
          <a:p>
            <a:pPr marL="457200" indent="-457200">
              <a:buFont typeface="Wingdings" pitchFamily="2" charset="2"/>
              <a:buChar char="Ø"/>
            </a:pPr>
            <a:r>
              <a:rPr lang="it-IT" sz="2400" dirty="0">
                <a:latin typeface="Arial" panose="020B0604020202020204" pitchFamily="34" charset="0"/>
                <a:cs typeface="Arial" panose="020B0604020202020204" pitchFamily="34" charset="0"/>
              </a:rPr>
              <a:t>per particolare complessità della decisione da assumere: In questi casi c’è un giudizio preventivo dell’amministrazione procedente sulla inidoneità della conferenza di servizi semplificata ad essere la sede adeguata per la composizione degli interessi in gioco</a:t>
            </a:r>
          </a:p>
          <a:p>
            <a:endParaRPr lang="it-IT"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452739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46176" y="3284984"/>
            <a:ext cx="7851648" cy="1828800"/>
          </a:xfrm>
        </p:spPr>
        <p:txBody>
          <a:bodyPr/>
          <a:lstStyle/>
          <a:p>
            <a:r>
              <a:rPr lang="it-IT" dirty="0"/>
              <a:t>La conferenza di servizi decisoria</a:t>
            </a:r>
          </a:p>
        </p:txBody>
      </p:sp>
    </p:spTree>
    <p:extLst>
      <p:ext uri="{BB962C8B-B14F-4D97-AF65-F5344CB8AC3E}">
        <p14:creationId xmlns:p14="http://schemas.microsoft.com/office/powerpoint/2010/main" val="5970063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805380A-3F8C-6848-A59D-341C9A3EE30E}"/>
              </a:ext>
            </a:extLst>
          </p:cNvPr>
          <p:cNvSpPr>
            <a:spLocks noGrp="1"/>
          </p:cNvSpPr>
          <p:nvPr>
            <p:ph type="title"/>
          </p:nvPr>
        </p:nvSpPr>
        <p:spPr>
          <a:xfrm>
            <a:off x="457200" y="188640"/>
            <a:ext cx="8229600" cy="990600"/>
          </a:xfrm>
        </p:spPr>
        <p:txBody>
          <a:bodyPr>
            <a:normAutofit/>
          </a:bodyPr>
          <a:lstStyle/>
          <a:p>
            <a:pPr algn="ctr"/>
            <a:r>
              <a:rPr lang="it-IT" sz="3600" b="1" dirty="0">
                <a:solidFill>
                  <a:schemeClr val="tx1"/>
                </a:solidFill>
              </a:rPr>
              <a:t>La conferenza simultanea sincrona</a:t>
            </a:r>
            <a:endParaRPr lang="it-IT" sz="3600" b="1" dirty="0"/>
          </a:p>
        </p:txBody>
      </p:sp>
      <p:sp>
        <p:nvSpPr>
          <p:cNvPr id="3" name="CasellaDiTesto 2">
            <a:extLst>
              <a:ext uri="{FF2B5EF4-FFF2-40B4-BE49-F238E27FC236}">
                <a16:creationId xmlns:a16="http://schemas.microsoft.com/office/drawing/2014/main" id="{10D2F67E-AAFC-C84F-906A-6D701730F098}"/>
              </a:ext>
            </a:extLst>
          </p:cNvPr>
          <p:cNvSpPr txBox="1"/>
          <p:nvPr/>
        </p:nvSpPr>
        <p:spPr>
          <a:xfrm>
            <a:off x="457200" y="1570722"/>
            <a:ext cx="8229600" cy="5170646"/>
          </a:xfrm>
          <a:prstGeom prst="rect">
            <a:avLst/>
          </a:prstGeom>
          <a:noFill/>
        </p:spPr>
        <p:txBody>
          <a:bodyPr wrap="square" rtlCol="0">
            <a:spAutoFit/>
          </a:bodyPr>
          <a:lstStyle/>
          <a:p>
            <a:pPr algn="ctr"/>
            <a:r>
              <a:rPr lang="it-IT" sz="2200" b="1" dirty="0">
                <a:latin typeface="Arial" panose="020B0604020202020204" pitchFamily="34" charset="0"/>
                <a:cs typeface="Arial" panose="020B0604020202020204" pitchFamily="34" charset="0"/>
              </a:rPr>
              <a:t>Sulla nozione di «complessità» </a:t>
            </a:r>
          </a:p>
          <a:p>
            <a:pPr algn="ctr"/>
            <a:endParaRPr lang="it-IT" sz="2200" b="1" dirty="0">
              <a:latin typeface="Arial" panose="020B0604020202020204" pitchFamily="34" charset="0"/>
              <a:cs typeface="Arial" panose="020B0604020202020204" pitchFamily="34" charset="0"/>
            </a:endParaRPr>
          </a:p>
          <a:p>
            <a:pPr marL="342900" indent="-342900">
              <a:buFont typeface="Wingdings" pitchFamily="2" charset="2"/>
              <a:buChar char="Ø"/>
            </a:pPr>
            <a:r>
              <a:rPr lang="it-IT" sz="2200" dirty="0">
                <a:latin typeface="Arial" panose="020B0604020202020204" pitchFamily="34" charset="0"/>
                <a:cs typeface="Arial" panose="020B0604020202020204" pitchFamily="34" charset="0"/>
              </a:rPr>
              <a:t>La complessità assume un ruolo rilevante nella nuova disciplina perché giustifica il passaggio dalla conferenza di servizi semplificata a quella simultanea. </a:t>
            </a:r>
          </a:p>
          <a:p>
            <a:pPr marL="342900" indent="-342900">
              <a:buFont typeface="Wingdings" pitchFamily="2" charset="2"/>
              <a:buChar char="Ø"/>
            </a:pPr>
            <a:r>
              <a:rPr lang="it-IT" sz="2200" dirty="0">
                <a:latin typeface="Arial" panose="020B0604020202020204" pitchFamily="34" charset="0"/>
                <a:cs typeface="Arial" panose="020B0604020202020204" pitchFamily="34" charset="0"/>
              </a:rPr>
              <a:t>La mancanza di criteri certi sulla base dei quali individuare il caso concreto a cui si applica comporta il rischio di una interpretazione estensiva della complessità.</a:t>
            </a:r>
          </a:p>
          <a:p>
            <a:pPr marL="342900" indent="-342900">
              <a:buFont typeface="Wingdings" pitchFamily="2" charset="2"/>
              <a:buChar char="Ø"/>
            </a:pPr>
            <a:r>
              <a:rPr lang="it-IT" sz="2200" dirty="0">
                <a:latin typeface="Arial" panose="020B0604020202020204" pitchFamily="34" charset="0"/>
                <a:cs typeface="Arial" panose="020B0604020202020204" pitchFamily="34" charset="0"/>
              </a:rPr>
              <a:t>All’amministrazione procedente spetta valutare la complessità che potrebbe farlo sulla base dei seguenti elementi: </a:t>
            </a:r>
          </a:p>
          <a:p>
            <a:pPr marL="800100" lvl="1" indent="-342900">
              <a:buFont typeface="Wingdings" pitchFamily="2" charset="2"/>
              <a:buChar char="q"/>
            </a:pPr>
            <a:r>
              <a:rPr lang="it-IT" sz="2200" dirty="0">
                <a:latin typeface="Arial" panose="020B0604020202020204" pitchFamily="34" charset="0"/>
                <a:cs typeface="Arial" panose="020B0604020202020204" pitchFamily="34" charset="0"/>
              </a:rPr>
              <a:t>natura degli interessi in gioco; </a:t>
            </a:r>
          </a:p>
          <a:p>
            <a:pPr marL="800100" lvl="1" indent="-342900">
              <a:buFont typeface="Wingdings" pitchFamily="2" charset="2"/>
              <a:buChar char="q"/>
            </a:pPr>
            <a:r>
              <a:rPr lang="it-IT" sz="2200" dirty="0">
                <a:latin typeface="Arial" panose="020B0604020202020204" pitchFamily="34" charset="0"/>
                <a:cs typeface="Arial" panose="020B0604020202020204" pitchFamily="34" charset="0"/>
              </a:rPr>
              <a:t>numero e tipologia delle amministrazioni interessate e da coinvolgere; </a:t>
            </a:r>
          </a:p>
          <a:p>
            <a:pPr marL="800100" lvl="1" indent="-342900">
              <a:buFont typeface="Wingdings" pitchFamily="2" charset="2"/>
              <a:buChar char="q"/>
            </a:pPr>
            <a:r>
              <a:rPr lang="it-IT" sz="2200" dirty="0">
                <a:latin typeface="Arial" panose="020B0604020202020204" pitchFamily="34" charset="0"/>
                <a:cs typeface="Arial" panose="020B0604020202020204" pitchFamily="34" charset="0"/>
              </a:rPr>
              <a:t>tipo di accertamenti richiesti </a:t>
            </a:r>
          </a:p>
          <a:p>
            <a:pPr marL="800100" lvl="1" indent="-342900">
              <a:buFont typeface="Wingdings" pitchFamily="2" charset="2"/>
              <a:buChar char="q"/>
            </a:pPr>
            <a:r>
              <a:rPr lang="it-IT" sz="2200" dirty="0">
                <a:latin typeface="Arial" panose="020B0604020202020204" pitchFamily="34" charset="0"/>
                <a:cs typeface="Arial" panose="020B0604020202020204" pitchFamily="34" charset="0"/>
              </a:rPr>
              <a:t>tipo di progetto interessato</a:t>
            </a:r>
          </a:p>
        </p:txBody>
      </p:sp>
    </p:spTree>
    <p:extLst>
      <p:ext uri="{BB962C8B-B14F-4D97-AF65-F5344CB8AC3E}">
        <p14:creationId xmlns:p14="http://schemas.microsoft.com/office/powerpoint/2010/main" val="41294980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153261EC-961A-0644-8E3C-8E9C657D9C35}"/>
              </a:ext>
            </a:extLst>
          </p:cNvPr>
          <p:cNvSpPr txBox="1"/>
          <p:nvPr/>
        </p:nvSpPr>
        <p:spPr>
          <a:xfrm>
            <a:off x="309093" y="1615727"/>
            <a:ext cx="8500056" cy="5047536"/>
          </a:xfrm>
          <a:prstGeom prst="rect">
            <a:avLst/>
          </a:prstGeom>
          <a:noFill/>
        </p:spPr>
        <p:txBody>
          <a:bodyPr wrap="square" rtlCol="0">
            <a:spAutoFit/>
          </a:bodyPr>
          <a:lstStyle/>
          <a:p>
            <a:pPr algn="ctr"/>
            <a:r>
              <a:rPr lang="it-IT" sz="2300" b="1" dirty="0">
                <a:latin typeface="Arial" panose="020B0604020202020204" pitchFamily="34" charset="0"/>
                <a:cs typeface="Arial" panose="020B0604020202020204" pitchFamily="34" charset="0"/>
              </a:rPr>
              <a:t>Casi di convocazione della conferenza di servizi simultanea </a:t>
            </a:r>
          </a:p>
          <a:p>
            <a:endParaRPr lang="it-IT" sz="2300" dirty="0">
              <a:latin typeface="Arial" panose="020B0604020202020204" pitchFamily="34" charset="0"/>
              <a:cs typeface="Arial" panose="020B0604020202020204" pitchFamily="34" charset="0"/>
            </a:endParaRPr>
          </a:p>
          <a:p>
            <a:r>
              <a:rPr lang="it-IT" sz="2300" dirty="0">
                <a:latin typeface="Arial" panose="020B0604020202020204" pitchFamily="34" charset="0"/>
                <a:cs typeface="Arial" panose="020B0604020202020204" pitchFamily="34" charset="0"/>
              </a:rPr>
              <a:t>Ai sensi dell’</a:t>
            </a:r>
            <a:r>
              <a:rPr lang="it-IT" sz="2300" b="1" dirty="0">
                <a:latin typeface="Arial" panose="020B0604020202020204" pitchFamily="34" charset="0"/>
                <a:cs typeface="Arial" panose="020B0604020202020204" pitchFamily="34" charset="0"/>
              </a:rPr>
              <a:t>art. 19</a:t>
            </a:r>
            <a:r>
              <a:rPr lang="it-IT" sz="2300" dirty="0">
                <a:latin typeface="Arial" panose="020B0604020202020204" pitchFamily="34" charset="0"/>
                <a:cs typeface="Arial" panose="020B0604020202020204" pitchFamily="34" charset="0"/>
              </a:rPr>
              <a:t>, si ricorre all'indizione della conferenza di servizi simultanea quando: </a:t>
            </a:r>
          </a:p>
          <a:p>
            <a:pPr marL="457200" indent="-457200">
              <a:buFont typeface="+mj-lt"/>
              <a:buAutoNum type="arabicParenR"/>
            </a:pPr>
            <a:r>
              <a:rPr lang="it-IT" sz="2300" dirty="0">
                <a:latin typeface="Arial" panose="020B0604020202020204" pitchFamily="34" charset="0"/>
                <a:cs typeface="Arial" panose="020B0604020202020204" pitchFamily="34" charset="0"/>
              </a:rPr>
              <a:t>al termine della conferenza semplificata sono pervenuti atti di assenso o dissenso che indicano condizioni o prescrizioni che richiedono modifiche sostanziali e quindi un esame contestuale “in presenza” dell'oggetto dell'istanza. In tal caso, l'amministrazione procedente, entro 10 giorni dalla scadenza dei termini per la conferenza semplificata, convoca una conferenza di servizi simultanea nella data comunicata in precedenza (slide n. 13, </a:t>
            </a:r>
            <a:r>
              <a:rPr lang="it-IT" sz="2300" dirty="0" err="1">
                <a:latin typeface="Arial" panose="020B0604020202020204" pitchFamily="34" charset="0"/>
                <a:cs typeface="Arial" panose="020B0604020202020204" pitchFamily="34" charset="0"/>
              </a:rPr>
              <a:t>lett</a:t>
            </a:r>
            <a:r>
              <a:rPr lang="it-IT" sz="2300" dirty="0">
                <a:latin typeface="Arial" panose="020B0604020202020204" pitchFamily="34" charset="0"/>
                <a:cs typeface="Arial" panose="020B0604020202020204" pitchFamily="34" charset="0"/>
              </a:rPr>
              <a:t>. </a:t>
            </a:r>
            <a:r>
              <a:rPr lang="it-IT" sz="2300" i="1" dirty="0">
                <a:latin typeface="Arial" panose="020B0604020202020204" pitchFamily="34" charset="0"/>
                <a:cs typeface="Arial" panose="020B0604020202020204" pitchFamily="34" charset="0"/>
              </a:rPr>
              <a:t>d</a:t>
            </a:r>
            <a:r>
              <a:rPr lang="it-IT" sz="2300" dirty="0">
                <a:latin typeface="Arial" panose="020B0604020202020204" pitchFamily="34" charset="0"/>
                <a:cs typeface="Arial" panose="020B0604020202020204" pitchFamily="34" charset="0"/>
              </a:rPr>
              <a:t>); </a:t>
            </a:r>
          </a:p>
          <a:p>
            <a:pPr marL="457200" indent="-457200">
              <a:buFont typeface="+mj-lt"/>
              <a:buAutoNum type="arabicParenR"/>
            </a:pPr>
            <a:r>
              <a:rPr lang="it-IT" sz="2300" dirty="0">
                <a:latin typeface="Arial" panose="020B0604020202020204" pitchFamily="34" charset="0"/>
                <a:cs typeface="Arial" panose="020B0604020202020204" pitchFamily="34" charset="0"/>
              </a:rPr>
              <a:t>è intervenuto un giudizio preventivo sulla complessità della determinazione da assumere; </a:t>
            </a:r>
          </a:p>
        </p:txBody>
      </p:sp>
      <p:sp>
        <p:nvSpPr>
          <p:cNvPr id="4" name="Titolo 1">
            <a:extLst>
              <a:ext uri="{FF2B5EF4-FFF2-40B4-BE49-F238E27FC236}">
                <a16:creationId xmlns:a16="http://schemas.microsoft.com/office/drawing/2014/main" id="{611344A6-4E6A-D041-9F44-639105CC1728}"/>
              </a:ext>
            </a:extLst>
          </p:cNvPr>
          <p:cNvSpPr>
            <a:spLocks noGrp="1"/>
          </p:cNvSpPr>
          <p:nvPr>
            <p:ph type="title"/>
          </p:nvPr>
        </p:nvSpPr>
        <p:spPr>
          <a:xfrm>
            <a:off x="457200" y="185669"/>
            <a:ext cx="8229600" cy="990600"/>
          </a:xfrm>
        </p:spPr>
        <p:txBody>
          <a:bodyPr>
            <a:normAutofit/>
          </a:bodyPr>
          <a:lstStyle/>
          <a:p>
            <a:pPr algn="ctr"/>
            <a:r>
              <a:rPr lang="it-IT" sz="3600" b="1" dirty="0">
                <a:solidFill>
                  <a:schemeClr val="tx1"/>
                </a:solidFill>
                <a:latin typeface="Arial" panose="020B0604020202020204" pitchFamily="34" charset="0"/>
                <a:cs typeface="Arial" panose="020B0604020202020204" pitchFamily="34" charset="0"/>
              </a:rPr>
              <a:t>La conferenza simultanea sincrona</a:t>
            </a:r>
          </a:p>
        </p:txBody>
      </p:sp>
    </p:spTree>
    <p:extLst>
      <p:ext uri="{BB962C8B-B14F-4D97-AF65-F5344CB8AC3E}">
        <p14:creationId xmlns:p14="http://schemas.microsoft.com/office/powerpoint/2010/main" val="32347384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983153CF-970D-E74D-B26A-35822326ED6F}"/>
              </a:ext>
            </a:extLst>
          </p:cNvPr>
          <p:cNvSpPr txBox="1"/>
          <p:nvPr/>
        </p:nvSpPr>
        <p:spPr>
          <a:xfrm>
            <a:off x="643944" y="1738646"/>
            <a:ext cx="8042856" cy="4524315"/>
          </a:xfrm>
          <a:prstGeom prst="rect">
            <a:avLst/>
          </a:prstGeom>
          <a:noFill/>
        </p:spPr>
        <p:txBody>
          <a:bodyPr wrap="square" rtlCol="0">
            <a:spAutoFit/>
          </a:bodyPr>
          <a:lstStyle/>
          <a:p>
            <a:pPr marL="457200" indent="-457200">
              <a:buFont typeface="+mj-lt"/>
              <a:buAutoNum type="arabicParenR" startAt="3"/>
            </a:pPr>
            <a:r>
              <a:rPr lang="it-IT" sz="2400" dirty="0">
                <a:latin typeface="Arial" panose="020B0604020202020204" pitchFamily="34" charset="0"/>
                <a:cs typeface="Arial" panose="020B0604020202020204" pitchFamily="34" charset="0"/>
              </a:rPr>
              <a:t>è stata presentata una richiesta motivata delle altre amministrazioni o del privato interessato avanzata entro il termine di 15 gg dall’istanza (art. 18, co.7 ultimo periodo, che per il termine richiama il comma 2, </a:t>
            </a:r>
            <a:r>
              <a:rPr lang="it-IT" sz="2400" dirty="0" err="1">
                <a:latin typeface="Arial" panose="020B0604020202020204" pitchFamily="34" charset="0"/>
                <a:cs typeface="Arial" panose="020B0604020202020204" pitchFamily="34" charset="0"/>
              </a:rPr>
              <a:t>lett</a:t>
            </a:r>
            <a:r>
              <a:rPr lang="it-IT" sz="2400" dirty="0">
                <a:latin typeface="Arial" panose="020B0604020202020204" pitchFamily="34" charset="0"/>
                <a:cs typeface="Arial" panose="020B0604020202020204" pitchFamily="34" charset="0"/>
              </a:rPr>
              <a:t>. </a:t>
            </a:r>
            <a:r>
              <a:rPr lang="it-IT" sz="2400" i="1" dirty="0">
                <a:latin typeface="Arial" panose="020B0604020202020204" pitchFamily="34" charset="0"/>
                <a:cs typeface="Arial" panose="020B0604020202020204" pitchFamily="34" charset="0"/>
              </a:rPr>
              <a:t>b </a:t>
            </a:r>
            <a:r>
              <a:rPr lang="it-IT" sz="2400" dirty="0">
                <a:latin typeface="Arial" panose="020B0604020202020204" pitchFamily="34" charset="0"/>
                <a:cs typeface="Arial" panose="020B0604020202020204" pitchFamily="34" charset="0"/>
              </a:rPr>
              <a:t>dello stesso articolo); </a:t>
            </a:r>
          </a:p>
          <a:p>
            <a:pPr marL="457200" indent="-457200">
              <a:buFont typeface="+mj-lt"/>
              <a:buAutoNum type="arabicParenR" startAt="3"/>
            </a:pPr>
            <a:endParaRPr lang="it-IT" sz="2400" dirty="0">
              <a:latin typeface="Arial" panose="020B0604020202020204" pitchFamily="34" charset="0"/>
              <a:cs typeface="Arial" panose="020B0604020202020204" pitchFamily="34" charset="0"/>
            </a:endParaRPr>
          </a:p>
          <a:p>
            <a:pPr marL="457200" indent="-457200">
              <a:buFont typeface="+mj-lt"/>
              <a:buAutoNum type="arabicParenR" startAt="3"/>
            </a:pPr>
            <a:r>
              <a:rPr lang="it-IT" sz="2400" dirty="0">
                <a:latin typeface="Arial" panose="020B0604020202020204" pitchFamily="34" charset="0"/>
                <a:cs typeface="Arial" panose="020B0604020202020204" pitchFamily="34" charset="0"/>
              </a:rPr>
              <a:t>è richiesta la valutazione d'impatto ambientale (VIA) disciplinata dal Codice dell'Ambiente, d.lgs. 152 del 2006). In questo caso, l'art. 17, comma 4, prevede che la VIA sia ottenuta nell'ambito di una conferenza di servizi “simultanea” vale a dire con la riunione in presenza delle amministrazioni competenti</a:t>
            </a:r>
          </a:p>
        </p:txBody>
      </p:sp>
      <p:sp>
        <p:nvSpPr>
          <p:cNvPr id="4" name="Titolo 1">
            <a:extLst>
              <a:ext uri="{FF2B5EF4-FFF2-40B4-BE49-F238E27FC236}">
                <a16:creationId xmlns:a16="http://schemas.microsoft.com/office/drawing/2014/main" id="{50F439A9-627B-514E-807F-CEC590D5BCB1}"/>
              </a:ext>
            </a:extLst>
          </p:cNvPr>
          <p:cNvSpPr>
            <a:spLocks noGrp="1"/>
          </p:cNvSpPr>
          <p:nvPr>
            <p:ph type="title"/>
          </p:nvPr>
        </p:nvSpPr>
        <p:spPr>
          <a:xfrm>
            <a:off x="457200" y="260648"/>
            <a:ext cx="8305800" cy="1143000"/>
          </a:xfrm>
        </p:spPr>
        <p:txBody>
          <a:bodyPr>
            <a:normAutofit/>
          </a:bodyPr>
          <a:lstStyle/>
          <a:p>
            <a:pPr algn="ctr"/>
            <a:r>
              <a:rPr lang="it-IT" sz="3600" b="1" dirty="0">
                <a:solidFill>
                  <a:schemeClr val="tx1"/>
                </a:solidFill>
                <a:latin typeface="Arial" panose="020B0604020202020204" pitchFamily="34" charset="0"/>
                <a:cs typeface="Arial" panose="020B0604020202020204" pitchFamily="34" charset="0"/>
              </a:rPr>
              <a:t>La conferenza simultanea sincrona</a:t>
            </a:r>
          </a:p>
        </p:txBody>
      </p:sp>
    </p:spTree>
    <p:extLst>
      <p:ext uri="{BB962C8B-B14F-4D97-AF65-F5344CB8AC3E}">
        <p14:creationId xmlns:p14="http://schemas.microsoft.com/office/powerpoint/2010/main" val="5913518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A7301D-9074-674D-A056-78EA6AD581DA}"/>
              </a:ext>
            </a:extLst>
          </p:cNvPr>
          <p:cNvSpPr>
            <a:spLocks noGrp="1"/>
          </p:cNvSpPr>
          <p:nvPr>
            <p:ph type="title"/>
          </p:nvPr>
        </p:nvSpPr>
        <p:spPr>
          <a:xfrm>
            <a:off x="590872" y="206152"/>
            <a:ext cx="8229600" cy="990600"/>
          </a:xfrm>
        </p:spPr>
        <p:txBody>
          <a:bodyPr>
            <a:normAutofit/>
          </a:bodyPr>
          <a:lstStyle/>
          <a:p>
            <a:pPr algn="ctr"/>
            <a:r>
              <a:rPr lang="it-IT" sz="3600" b="1" dirty="0">
                <a:solidFill>
                  <a:schemeClr val="tx1"/>
                </a:solidFill>
                <a:latin typeface="Arial" panose="020B0604020202020204" pitchFamily="34" charset="0"/>
                <a:cs typeface="Arial" panose="020B0604020202020204" pitchFamily="34" charset="0"/>
              </a:rPr>
              <a:t>La conferenza simultanea sincrona</a:t>
            </a:r>
            <a:endParaRPr lang="it-IT" sz="3600" b="1" dirty="0">
              <a:latin typeface="Arial" panose="020B0604020202020204" pitchFamily="34" charset="0"/>
              <a:cs typeface="Arial" panose="020B0604020202020204" pitchFamily="34" charset="0"/>
            </a:endParaRPr>
          </a:p>
        </p:txBody>
      </p:sp>
      <p:sp>
        <p:nvSpPr>
          <p:cNvPr id="3" name="CasellaDiTesto 2">
            <a:extLst>
              <a:ext uri="{FF2B5EF4-FFF2-40B4-BE49-F238E27FC236}">
                <a16:creationId xmlns:a16="http://schemas.microsoft.com/office/drawing/2014/main" id="{C2057EF2-5350-934B-9B8D-071B9D4658C2}"/>
              </a:ext>
            </a:extLst>
          </p:cNvPr>
          <p:cNvSpPr txBox="1"/>
          <p:nvPr/>
        </p:nvSpPr>
        <p:spPr>
          <a:xfrm>
            <a:off x="457200" y="1390915"/>
            <a:ext cx="8120130" cy="5170646"/>
          </a:xfrm>
          <a:prstGeom prst="rect">
            <a:avLst/>
          </a:prstGeom>
          <a:noFill/>
        </p:spPr>
        <p:txBody>
          <a:bodyPr wrap="square" rtlCol="0">
            <a:spAutoFit/>
          </a:bodyPr>
          <a:lstStyle/>
          <a:p>
            <a:pPr algn="ctr"/>
            <a:r>
              <a:rPr lang="it-IT" sz="2200" b="1" dirty="0">
                <a:latin typeface="Arial" panose="020B0604020202020204" pitchFamily="34" charset="0"/>
                <a:cs typeface="Arial" panose="020B0604020202020204" pitchFamily="34" charset="0"/>
              </a:rPr>
              <a:t>Termini del procedimento </a:t>
            </a:r>
          </a:p>
          <a:p>
            <a:pPr algn="ctr"/>
            <a:endParaRPr lang="it-IT" sz="2200" b="1" dirty="0">
              <a:latin typeface="Arial" panose="020B0604020202020204" pitchFamily="34" charset="0"/>
              <a:cs typeface="Arial" panose="020B0604020202020204" pitchFamily="34" charset="0"/>
            </a:endParaRPr>
          </a:p>
          <a:p>
            <a:r>
              <a:rPr lang="it-IT" sz="2200" dirty="0">
                <a:latin typeface="Arial" panose="020B0604020202020204" pitchFamily="34" charset="0"/>
                <a:cs typeface="Arial" panose="020B0604020202020204" pitchFamily="34" charset="0"/>
              </a:rPr>
              <a:t>La convocazione della conferenza simultanea può avvenire: </a:t>
            </a:r>
          </a:p>
          <a:p>
            <a:pPr marL="285750" indent="-285750">
              <a:buFont typeface="Wingdings" pitchFamily="2" charset="2"/>
              <a:buChar char="Ø"/>
            </a:pPr>
            <a:endParaRPr lang="it-IT" sz="2200" dirty="0">
              <a:latin typeface="Arial" panose="020B0604020202020204" pitchFamily="34" charset="0"/>
              <a:cs typeface="Arial" panose="020B0604020202020204" pitchFamily="34" charset="0"/>
            </a:endParaRPr>
          </a:p>
          <a:p>
            <a:pPr marL="342900" indent="-342900">
              <a:buFont typeface="Wingdings" pitchFamily="2" charset="2"/>
              <a:buChar char="Ø"/>
            </a:pPr>
            <a:r>
              <a:rPr lang="it-IT" sz="2200" b="1" dirty="0">
                <a:latin typeface="Arial" panose="020B0604020202020204" pitchFamily="34" charset="0"/>
                <a:cs typeface="Arial" panose="020B0604020202020204" pitchFamily="34" charset="0"/>
              </a:rPr>
              <a:t>entro 10 gg </a:t>
            </a:r>
            <a:r>
              <a:rPr lang="it-IT" sz="2200" dirty="0">
                <a:latin typeface="Arial" panose="020B0604020202020204" pitchFamily="34" charset="0"/>
                <a:cs typeface="Arial" panose="020B0604020202020204" pitchFamily="34" charset="0"/>
              </a:rPr>
              <a:t>dalla scadenza dei termini della conferenza semplificata, nella data previamente comunicata; </a:t>
            </a:r>
          </a:p>
          <a:p>
            <a:pPr marL="342900" indent="-342900">
              <a:buFont typeface="Wingdings" pitchFamily="2" charset="2"/>
              <a:buChar char="Ø"/>
            </a:pPr>
            <a:r>
              <a:rPr lang="it-IT" sz="2200" b="1" dirty="0">
                <a:latin typeface="Arial" panose="020B0604020202020204" pitchFamily="34" charset="0"/>
                <a:cs typeface="Arial" panose="020B0604020202020204" pitchFamily="34" charset="0"/>
              </a:rPr>
              <a:t>entro 45 gg </a:t>
            </a:r>
            <a:r>
              <a:rPr lang="it-IT" sz="2200" dirty="0">
                <a:latin typeface="Arial" panose="020B0604020202020204" pitchFamily="34" charset="0"/>
                <a:cs typeface="Arial" panose="020B0604020202020204" pitchFamily="34" charset="0"/>
              </a:rPr>
              <a:t>dal ricevimento dell'istanza, nei casi di particolare complessità (</a:t>
            </a:r>
            <a:r>
              <a:rPr lang="it-IT" sz="2200" u="sng" dirty="0">
                <a:latin typeface="Arial" panose="020B0604020202020204" pitchFamily="34" charset="0"/>
                <a:cs typeface="Arial" panose="020B0604020202020204" pitchFamily="34" charset="0"/>
              </a:rPr>
              <a:t>non è indicato il termine per l'indizione</a:t>
            </a:r>
            <a:r>
              <a:rPr lang="it-IT" sz="2200" dirty="0">
                <a:latin typeface="Arial" panose="020B0604020202020204" pitchFamily="34" charset="0"/>
                <a:cs typeface="Arial" panose="020B0604020202020204" pitchFamily="34" charset="0"/>
              </a:rPr>
              <a:t>); </a:t>
            </a:r>
          </a:p>
          <a:p>
            <a:pPr marL="342900" indent="-342900">
              <a:buFont typeface="Wingdings" pitchFamily="2" charset="2"/>
              <a:buChar char="Ø"/>
            </a:pPr>
            <a:r>
              <a:rPr lang="it-IT" sz="2200" b="1" dirty="0">
                <a:latin typeface="Arial" panose="020B0604020202020204" pitchFamily="34" charset="0"/>
                <a:cs typeface="Arial" panose="020B0604020202020204" pitchFamily="34" charset="0"/>
              </a:rPr>
              <a:t>entro 60 gg </a:t>
            </a:r>
            <a:r>
              <a:rPr lang="it-IT" sz="2200" dirty="0">
                <a:latin typeface="Arial" panose="020B0604020202020204" pitchFamily="34" charset="0"/>
                <a:cs typeface="Arial" panose="020B0604020202020204" pitchFamily="34" charset="0"/>
              </a:rPr>
              <a:t>dal ricevimento dell'istanza quando la convocazione sia richiesta dalle amministrazioni competenti (richiesta motivata) o dal privato interessato, entro 15 giorni dallo stesso termine (quindi: entro 15 gg dal ricevimento dell'istanza può essere avanzata la richiesta. La convocazione avviene nei successivi 45 gg)</a:t>
            </a:r>
          </a:p>
        </p:txBody>
      </p:sp>
    </p:spTree>
    <p:extLst>
      <p:ext uri="{BB962C8B-B14F-4D97-AF65-F5344CB8AC3E}">
        <p14:creationId xmlns:p14="http://schemas.microsoft.com/office/powerpoint/2010/main" val="32974966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6FDEEB1A-091C-954E-9B28-969BFA88C282}"/>
              </a:ext>
            </a:extLst>
          </p:cNvPr>
          <p:cNvSpPr txBox="1"/>
          <p:nvPr/>
        </p:nvSpPr>
        <p:spPr>
          <a:xfrm>
            <a:off x="457200" y="772733"/>
            <a:ext cx="8229600" cy="5909310"/>
          </a:xfrm>
          <a:prstGeom prst="rect">
            <a:avLst/>
          </a:prstGeom>
          <a:noFill/>
        </p:spPr>
        <p:txBody>
          <a:bodyPr wrap="square" rtlCol="0">
            <a:spAutoFit/>
          </a:bodyPr>
          <a:lstStyle/>
          <a:p>
            <a:pPr algn="ctr"/>
            <a:r>
              <a:rPr lang="it-IT" sz="2400" b="1" dirty="0">
                <a:latin typeface="Arial" panose="020B0604020202020204" pitchFamily="34" charset="0"/>
                <a:cs typeface="Arial" panose="020B0604020202020204" pitchFamily="34" charset="0"/>
              </a:rPr>
              <a:t>Termini del procedimento</a:t>
            </a:r>
          </a:p>
          <a:p>
            <a:pPr algn="ctr"/>
            <a:r>
              <a:rPr lang="it-IT" sz="2400" b="1" dirty="0">
                <a:latin typeface="Arial" panose="020B0604020202020204" pitchFamily="34" charset="0"/>
                <a:cs typeface="Arial" panose="020B0604020202020204" pitchFamily="34" charset="0"/>
              </a:rPr>
              <a:t> </a:t>
            </a:r>
          </a:p>
          <a:p>
            <a:r>
              <a:rPr lang="it-IT" sz="2400" dirty="0">
                <a:latin typeface="Arial" panose="020B0604020202020204" pitchFamily="34" charset="0"/>
                <a:cs typeface="Arial" panose="020B0604020202020204" pitchFamily="34" charset="0"/>
              </a:rPr>
              <a:t>La conferenza di servizi simultanea </a:t>
            </a:r>
            <a:r>
              <a:rPr lang="it-IT" sz="2400" b="1" dirty="0">
                <a:latin typeface="Arial" panose="020B0604020202020204" pitchFamily="34" charset="0"/>
                <a:cs typeface="Arial" panose="020B0604020202020204" pitchFamily="34" charset="0"/>
              </a:rPr>
              <a:t>si conclude</a:t>
            </a:r>
            <a:r>
              <a:rPr lang="it-IT" sz="2400" dirty="0">
                <a:latin typeface="Arial" panose="020B0604020202020204" pitchFamily="34" charset="0"/>
                <a:cs typeface="Arial" panose="020B0604020202020204" pitchFamily="34" charset="0"/>
              </a:rPr>
              <a:t>: </a:t>
            </a:r>
          </a:p>
          <a:p>
            <a:endParaRPr lang="it-IT" sz="2400" dirty="0">
              <a:latin typeface="Arial" panose="020B0604020202020204" pitchFamily="34" charset="0"/>
              <a:cs typeface="Arial" panose="020B0604020202020204" pitchFamily="34" charset="0"/>
            </a:endParaRPr>
          </a:p>
          <a:p>
            <a:pPr marL="285750" indent="-285750">
              <a:buFont typeface="Wingdings" pitchFamily="2" charset="2"/>
              <a:buChar char="Ø"/>
            </a:pPr>
            <a:r>
              <a:rPr lang="it-IT" sz="2400" b="1" dirty="0">
                <a:latin typeface="Arial" panose="020B0604020202020204" pitchFamily="34" charset="0"/>
                <a:cs typeface="Arial" panose="020B0604020202020204" pitchFamily="34" charset="0"/>
              </a:rPr>
              <a:t>entro 45 gg </a:t>
            </a:r>
            <a:r>
              <a:rPr lang="it-IT" sz="2400" dirty="0">
                <a:latin typeface="Arial" panose="020B0604020202020204" pitchFamily="34" charset="0"/>
                <a:cs typeface="Arial" panose="020B0604020202020204" pitchFamily="34" charset="0"/>
              </a:rPr>
              <a:t>dalla data della riunione della conferenza di servizi simultanea. </a:t>
            </a:r>
          </a:p>
          <a:p>
            <a:pPr marL="285750" indent="-285750">
              <a:buFont typeface="Wingdings" pitchFamily="2" charset="2"/>
              <a:buChar char="Ø"/>
            </a:pPr>
            <a:r>
              <a:rPr lang="it-IT" sz="2400" b="1" dirty="0">
                <a:latin typeface="Arial" panose="020B0604020202020204" pitchFamily="34" charset="0"/>
                <a:cs typeface="Arial" panose="020B0604020202020204" pitchFamily="34" charset="0"/>
              </a:rPr>
              <a:t>entro 90 gg </a:t>
            </a:r>
            <a:r>
              <a:rPr lang="it-IT" sz="2400" dirty="0">
                <a:latin typeface="Arial" panose="020B0604020202020204" pitchFamily="34" charset="0"/>
                <a:cs typeface="Arial" panose="020B0604020202020204" pitchFamily="34" charset="0"/>
              </a:rPr>
              <a:t>dalla riunione quando nel procedimento sono coinvolte amministrazioni preposte alla tutela di interessi sensibili (ambientale, paesaggistico-territoriale, beni culturali, della salute dei cittadini). </a:t>
            </a:r>
          </a:p>
          <a:p>
            <a:endParaRPr lang="it-IT" sz="2400" dirty="0">
              <a:latin typeface="Arial" panose="020B0604020202020204" pitchFamily="34" charset="0"/>
              <a:cs typeface="Arial" panose="020B0604020202020204" pitchFamily="34" charset="0"/>
            </a:endParaRPr>
          </a:p>
          <a:p>
            <a:r>
              <a:rPr lang="it-IT" sz="2400" dirty="0">
                <a:latin typeface="Arial" panose="020B0604020202020204" pitchFamily="34" charset="0"/>
                <a:cs typeface="Arial" panose="020B0604020202020204" pitchFamily="34" charset="0"/>
              </a:rPr>
              <a:t>Il termine di 90 gg è «residuale» in quanto le disposizioni di legge e di regolamento dei procedimenti relativi alla tutela degli interessi sensibili possono aver stabilito un termine inferiore o superiore a 90 gg</a:t>
            </a:r>
          </a:p>
          <a:p>
            <a:endParaRPr lang="it-IT" dirty="0"/>
          </a:p>
        </p:txBody>
      </p:sp>
    </p:spTree>
    <p:extLst>
      <p:ext uri="{BB962C8B-B14F-4D97-AF65-F5344CB8AC3E}">
        <p14:creationId xmlns:p14="http://schemas.microsoft.com/office/powerpoint/2010/main" val="2901121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0E5BE64-75FD-CC48-B715-7C4F8E7E08ED}"/>
              </a:ext>
            </a:extLst>
          </p:cNvPr>
          <p:cNvSpPr>
            <a:spLocks noGrp="1"/>
          </p:cNvSpPr>
          <p:nvPr>
            <p:ph type="title"/>
          </p:nvPr>
        </p:nvSpPr>
        <p:spPr>
          <a:xfrm>
            <a:off x="457200" y="53752"/>
            <a:ext cx="8305800" cy="1143000"/>
          </a:xfrm>
        </p:spPr>
        <p:txBody>
          <a:bodyPr>
            <a:normAutofit/>
          </a:bodyPr>
          <a:lstStyle/>
          <a:p>
            <a:pPr algn="ctr"/>
            <a:r>
              <a:rPr lang="it-IT" sz="3600" b="1" dirty="0">
                <a:solidFill>
                  <a:schemeClr val="tx1"/>
                </a:solidFill>
              </a:rPr>
              <a:t>La conferenza simultanea sincrona</a:t>
            </a:r>
            <a:endParaRPr lang="it-IT" sz="3600" b="1" dirty="0"/>
          </a:p>
        </p:txBody>
      </p:sp>
      <p:sp>
        <p:nvSpPr>
          <p:cNvPr id="3" name="CasellaDiTesto 2">
            <a:extLst>
              <a:ext uri="{FF2B5EF4-FFF2-40B4-BE49-F238E27FC236}">
                <a16:creationId xmlns:a16="http://schemas.microsoft.com/office/drawing/2014/main" id="{C9EC8399-3C05-4C42-B3F4-11968050BCEB}"/>
              </a:ext>
            </a:extLst>
          </p:cNvPr>
          <p:cNvSpPr txBox="1"/>
          <p:nvPr/>
        </p:nvSpPr>
        <p:spPr>
          <a:xfrm>
            <a:off x="395536" y="1262945"/>
            <a:ext cx="8640960" cy="5478423"/>
          </a:xfrm>
          <a:prstGeom prst="rect">
            <a:avLst/>
          </a:prstGeom>
          <a:noFill/>
        </p:spPr>
        <p:txBody>
          <a:bodyPr wrap="square" rtlCol="0">
            <a:spAutoFit/>
          </a:bodyPr>
          <a:lstStyle/>
          <a:p>
            <a:pPr algn="ctr"/>
            <a:r>
              <a:rPr lang="it-IT" sz="2400" b="1" dirty="0">
                <a:latin typeface="Arial" panose="020B0604020202020204" pitchFamily="34" charset="0"/>
                <a:cs typeface="Arial" panose="020B0604020202020204" pitchFamily="34" charset="0"/>
              </a:rPr>
              <a:t>Rappresentante unico (art. 19, comma 4)</a:t>
            </a:r>
          </a:p>
          <a:p>
            <a:endParaRPr lang="it-IT" dirty="0">
              <a:latin typeface="Arial" panose="020B0604020202020204" pitchFamily="34" charset="0"/>
              <a:cs typeface="Arial" panose="020B0604020202020204" pitchFamily="34" charset="0"/>
            </a:endParaRPr>
          </a:p>
          <a:p>
            <a:r>
              <a:rPr lang="it-IT" sz="2200" dirty="0">
                <a:latin typeface="Arial" panose="020B0604020202020204" pitchFamily="34" charset="0"/>
                <a:cs typeface="Arial" panose="020B0604020202020204" pitchFamily="34" charset="0"/>
              </a:rPr>
              <a:t>Ove alla conferenza partecipino anche amministrazioni non regionali, le amministrazioni regionali sono rappresentate da un unico soggetto abilitato ad esprimere definitivamente in modo univoco e vincolante la posizione di tutte le predette amministrazioni, nominato, anche preventivamente per determinate materie o determinati periodi di tempo, dal Presidente della Regione, ovvero, ove si tratti di uffici periferici, dal dirigente del relativo ufficio territoriale della Regione. Ferma restando l'attribuzione del potere di rappresentanza al suddetto soggetto, le singole amministrazioni regionali possono comunque intervenire ai lavori della conferenza in funzione di supporto. Le amministrazioni di cui all'articolo 21, comma 1, prima della conclusione dei lavori della conferenza, possono esprimere al suddetto rappresentante il proprio dissenso ai fini di cui allo stesso comma.</a:t>
            </a:r>
          </a:p>
        </p:txBody>
      </p:sp>
    </p:spTree>
    <p:extLst>
      <p:ext uri="{BB962C8B-B14F-4D97-AF65-F5344CB8AC3E}">
        <p14:creationId xmlns:p14="http://schemas.microsoft.com/office/powerpoint/2010/main" val="9331160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177FDEC-6EEF-6745-B29C-C8F151FF6AA9}"/>
              </a:ext>
            </a:extLst>
          </p:cNvPr>
          <p:cNvSpPr>
            <a:spLocks noGrp="1"/>
          </p:cNvSpPr>
          <p:nvPr>
            <p:ph type="title"/>
          </p:nvPr>
        </p:nvSpPr>
        <p:spPr>
          <a:xfrm>
            <a:off x="457200" y="332656"/>
            <a:ext cx="8305800" cy="1143000"/>
          </a:xfrm>
        </p:spPr>
        <p:txBody>
          <a:bodyPr>
            <a:normAutofit/>
          </a:bodyPr>
          <a:lstStyle/>
          <a:p>
            <a:pPr algn="ctr"/>
            <a:r>
              <a:rPr lang="it-IT" sz="3600" b="1" dirty="0">
                <a:solidFill>
                  <a:schemeClr val="tx1"/>
                </a:solidFill>
                <a:latin typeface="Arial" panose="020B0604020202020204" pitchFamily="34" charset="0"/>
                <a:cs typeface="Arial" panose="020B0604020202020204" pitchFamily="34" charset="0"/>
              </a:rPr>
              <a:t>La conferenza simultanea sincrona</a:t>
            </a:r>
            <a:endParaRPr lang="it-IT" sz="3600" b="1" dirty="0">
              <a:latin typeface="Arial" panose="020B0604020202020204" pitchFamily="34" charset="0"/>
              <a:cs typeface="Arial" panose="020B0604020202020204" pitchFamily="34" charset="0"/>
            </a:endParaRPr>
          </a:p>
        </p:txBody>
      </p:sp>
      <p:sp>
        <p:nvSpPr>
          <p:cNvPr id="3" name="CasellaDiTesto 2">
            <a:extLst>
              <a:ext uri="{FF2B5EF4-FFF2-40B4-BE49-F238E27FC236}">
                <a16:creationId xmlns:a16="http://schemas.microsoft.com/office/drawing/2014/main" id="{C81FC30C-3D99-B948-9494-1F0A46D01D8E}"/>
              </a:ext>
            </a:extLst>
          </p:cNvPr>
          <p:cNvSpPr txBox="1"/>
          <p:nvPr/>
        </p:nvSpPr>
        <p:spPr>
          <a:xfrm>
            <a:off x="457200" y="1712890"/>
            <a:ext cx="8229600" cy="4801314"/>
          </a:xfrm>
          <a:prstGeom prst="rect">
            <a:avLst/>
          </a:prstGeom>
          <a:noFill/>
        </p:spPr>
        <p:txBody>
          <a:bodyPr wrap="square" rtlCol="0">
            <a:spAutoFit/>
          </a:bodyPr>
          <a:lstStyle/>
          <a:p>
            <a:r>
              <a:rPr lang="it-IT" sz="2400" b="1" dirty="0">
                <a:latin typeface="Arial" panose="020B0604020202020204" pitchFamily="34" charset="0"/>
                <a:cs typeface="Arial" panose="020B0604020202020204" pitchFamily="34" charset="0"/>
              </a:rPr>
              <a:t>Le determinazioni delle amministrazioni coinvolte relative alla decisione oggetto della conferenza, congruamente motivate, devono essere formulate in termini di assenso o dissenso</a:t>
            </a:r>
            <a:r>
              <a:rPr lang="it-IT" sz="2400" dirty="0">
                <a:latin typeface="Arial" panose="020B0604020202020204" pitchFamily="34" charset="0"/>
                <a:cs typeface="Arial" panose="020B0604020202020204" pitchFamily="34" charset="0"/>
              </a:rPr>
              <a:t>. </a:t>
            </a:r>
          </a:p>
          <a:p>
            <a:endParaRPr lang="it-IT" sz="2400" dirty="0">
              <a:latin typeface="Arial" panose="020B0604020202020204" pitchFamily="34" charset="0"/>
              <a:cs typeface="Arial" panose="020B0604020202020204" pitchFamily="34" charset="0"/>
            </a:endParaRPr>
          </a:p>
          <a:p>
            <a:r>
              <a:rPr lang="it-IT" sz="2400" u="sng" dirty="0">
                <a:latin typeface="Arial" panose="020B0604020202020204" pitchFamily="34" charset="0"/>
                <a:cs typeface="Arial" panose="020B0604020202020204" pitchFamily="34" charset="0"/>
              </a:rPr>
              <a:t>In caso di dissenso</a:t>
            </a:r>
            <a:r>
              <a:rPr lang="it-IT" sz="2400" dirty="0">
                <a:latin typeface="Arial" panose="020B0604020202020204" pitchFamily="34" charset="0"/>
                <a:cs typeface="Arial" panose="020B0604020202020204" pitchFamily="34" charset="0"/>
              </a:rPr>
              <a:t>, ove possibile, devono essere indicate in modo chiaro e analitico le prescrizioni o condizioni necessarie ai termini dell’assenso, specificando se siano relative a un vincolo derivante da una disposizione normativa o da un atto amministrativo generale ovvero discrezionalmente apposte per la migliore tutela dell’interesse pubblico. </a:t>
            </a:r>
          </a:p>
          <a:p>
            <a:endParaRPr lang="it-IT" dirty="0"/>
          </a:p>
        </p:txBody>
      </p:sp>
    </p:spTree>
    <p:extLst>
      <p:ext uri="{BB962C8B-B14F-4D97-AF65-F5344CB8AC3E}">
        <p14:creationId xmlns:p14="http://schemas.microsoft.com/office/powerpoint/2010/main" val="214461894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615DD42-84AB-2E47-BBF4-31D9BBC8D85F}"/>
              </a:ext>
            </a:extLst>
          </p:cNvPr>
          <p:cNvSpPr>
            <a:spLocks noGrp="1"/>
          </p:cNvSpPr>
          <p:nvPr>
            <p:ph type="title"/>
          </p:nvPr>
        </p:nvSpPr>
        <p:spPr>
          <a:xfrm>
            <a:off x="457200" y="260648"/>
            <a:ext cx="8305800" cy="1143000"/>
          </a:xfrm>
        </p:spPr>
        <p:txBody>
          <a:bodyPr>
            <a:normAutofit/>
          </a:bodyPr>
          <a:lstStyle/>
          <a:p>
            <a:pPr algn="ctr"/>
            <a:r>
              <a:rPr lang="it-IT" sz="3600" b="1" dirty="0">
                <a:solidFill>
                  <a:schemeClr val="tx1"/>
                </a:solidFill>
                <a:latin typeface="Arial" panose="020B0604020202020204" pitchFamily="34" charset="0"/>
                <a:cs typeface="Arial" panose="020B0604020202020204" pitchFamily="34" charset="0"/>
              </a:rPr>
              <a:t>La conferenza simultanea sincrona</a:t>
            </a:r>
            <a:endParaRPr lang="it-IT" sz="3600" b="1" dirty="0">
              <a:latin typeface="Arial" panose="020B0604020202020204" pitchFamily="34" charset="0"/>
              <a:cs typeface="Arial" panose="020B0604020202020204" pitchFamily="34" charset="0"/>
            </a:endParaRPr>
          </a:p>
        </p:txBody>
      </p:sp>
      <p:sp>
        <p:nvSpPr>
          <p:cNvPr id="3" name="CasellaDiTesto 2">
            <a:extLst>
              <a:ext uri="{FF2B5EF4-FFF2-40B4-BE49-F238E27FC236}">
                <a16:creationId xmlns:a16="http://schemas.microsoft.com/office/drawing/2014/main" id="{B43B3BE6-5D1E-E34B-8766-FECFE323B048}"/>
              </a:ext>
            </a:extLst>
          </p:cNvPr>
          <p:cNvSpPr txBox="1"/>
          <p:nvPr/>
        </p:nvSpPr>
        <p:spPr>
          <a:xfrm>
            <a:off x="457200" y="1854558"/>
            <a:ext cx="8133008" cy="4370427"/>
          </a:xfrm>
          <a:prstGeom prst="rect">
            <a:avLst/>
          </a:prstGeom>
          <a:noFill/>
        </p:spPr>
        <p:txBody>
          <a:bodyPr wrap="square" rtlCol="0">
            <a:spAutoFit/>
          </a:bodyPr>
          <a:lstStyle/>
          <a:p>
            <a:pPr algn="ctr"/>
            <a:r>
              <a:rPr lang="it-IT" sz="2600" b="1" dirty="0">
                <a:latin typeface="Arial" panose="020B0604020202020204" pitchFamily="34" charset="0"/>
                <a:cs typeface="Arial" panose="020B0604020202020204" pitchFamily="34" charset="0"/>
              </a:rPr>
              <a:t>Determinazione motivata di conclusione della conferenza di servizi </a:t>
            </a:r>
          </a:p>
          <a:p>
            <a:endParaRPr lang="it-IT" sz="2600" b="1" dirty="0">
              <a:latin typeface="Arial" panose="020B0604020202020204" pitchFamily="34" charset="0"/>
              <a:cs typeface="Arial" panose="020B0604020202020204" pitchFamily="34" charset="0"/>
            </a:endParaRPr>
          </a:p>
          <a:p>
            <a:r>
              <a:rPr lang="it-IT" sz="2600" dirty="0">
                <a:latin typeface="Arial" panose="020B0604020202020204" pitchFamily="34" charset="0"/>
                <a:cs typeface="Arial" panose="020B0604020202020204" pitchFamily="34" charset="0"/>
              </a:rPr>
              <a:t>L'amministrazione procedente adotta la determinazione motivata di conclusione della conferenza sulla base delle posizioni prevalenti: si considera la posizione delle amministrazioni che hanno un peso rilevante rispetto alle altre per l'importanza degli interessi tutelati con riferimento al caso oggetto della decisione. </a:t>
            </a:r>
          </a:p>
          <a:p>
            <a:endParaRPr lang="it-IT" dirty="0"/>
          </a:p>
        </p:txBody>
      </p:sp>
    </p:spTree>
    <p:extLst>
      <p:ext uri="{BB962C8B-B14F-4D97-AF65-F5344CB8AC3E}">
        <p14:creationId xmlns:p14="http://schemas.microsoft.com/office/powerpoint/2010/main" val="65516018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3868D1B9-8807-7C4B-8BC8-199FECA490A1}"/>
              </a:ext>
            </a:extLst>
          </p:cNvPr>
          <p:cNvSpPr txBox="1"/>
          <p:nvPr/>
        </p:nvSpPr>
        <p:spPr>
          <a:xfrm>
            <a:off x="425002" y="975494"/>
            <a:ext cx="8310093" cy="5693866"/>
          </a:xfrm>
          <a:prstGeom prst="rect">
            <a:avLst/>
          </a:prstGeom>
          <a:noFill/>
        </p:spPr>
        <p:txBody>
          <a:bodyPr wrap="square" rtlCol="0">
            <a:spAutoFit/>
          </a:bodyPr>
          <a:lstStyle/>
          <a:p>
            <a:pPr algn="ctr"/>
            <a:r>
              <a:rPr lang="it-IT" sz="2200" b="1" dirty="0">
                <a:latin typeface="Arial" panose="020B0604020202020204" pitchFamily="34" charset="0"/>
                <a:cs typeface="Arial" panose="020B0604020202020204" pitchFamily="34" charset="0"/>
              </a:rPr>
              <a:t>Cosa significa “posizioni prevalenti”? </a:t>
            </a:r>
          </a:p>
          <a:p>
            <a:r>
              <a:rPr lang="it-IT" sz="2200" u="sng" dirty="0">
                <a:latin typeface="Arial" panose="020B0604020202020204" pitchFamily="34" charset="0"/>
                <a:cs typeface="Arial" panose="020B0604020202020204" pitchFamily="34" charset="0"/>
              </a:rPr>
              <a:t>approccio “qualitativo sostanziale” e non numerico - quantitativo</a:t>
            </a:r>
            <a:r>
              <a:rPr lang="it-IT" sz="2200" dirty="0">
                <a:latin typeface="Arial" panose="020B0604020202020204" pitchFamily="34" charset="0"/>
                <a:cs typeface="Arial" panose="020B0604020202020204" pitchFamily="34" charset="0"/>
              </a:rPr>
              <a:t>. </a:t>
            </a:r>
          </a:p>
          <a:p>
            <a:endParaRPr lang="it-IT" sz="1200" dirty="0">
              <a:latin typeface="Arial" panose="020B0604020202020204" pitchFamily="34" charset="0"/>
              <a:cs typeface="Arial" panose="020B0604020202020204" pitchFamily="34" charset="0"/>
            </a:endParaRPr>
          </a:p>
          <a:p>
            <a:r>
              <a:rPr lang="it-IT" sz="2200" dirty="0">
                <a:latin typeface="Arial" panose="020B0604020202020204" pitchFamily="34" charset="0"/>
                <a:cs typeface="Arial" panose="020B0604020202020204" pitchFamily="34" charset="0"/>
              </a:rPr>
              <a:t>L’amministrazione procedente, chiamata ad adottare il provvedimento finale, deve tenere conto delle posizioni prevalenti espresse in seno alla conferenza, ma non essendo in presenza di un organo collegiale, bensì di un modulo procedimentale, ciò non significa che deve attuare la volontà della maggioranza delle amministrazioni, quanto piuttosto che deve esercitare un potere discrezionale bilanciando le ragioni manifestate in seno alla conferenza, verificando in che termini si delinei la prevalenza del soddisfacimento degli interessi in gioco. Pertanto, il ruolo assunto dall'amministrazione procedente non è meramente notarile, ma di sintesi delle ragioni emerse, dovendone ponderare l'effettiva rilevanza per come sono state in concreto prospettate, al fine di esprimere un giudizio di prevalenza (</a:t>
            </a:r>
            <a:r>
              <a:rPr lang="it-IT" sz="2200" b="1" dirty="0" err="1">
                <a:latin typeface="Arial" panose="020B0604020202020204" pitchFamily="34" charset="0"/>
                <a:cs typeface="Arial" panose="020B0604020202020204" pitchFamily="34" charset="0"/>
              </a:rPr>
              <a:t>Cons</a:t>
            </a:r>
            <a:r>
              <a:rPr lang="it-IT" sz="2200" b="1" dirty="0">
                <a:latin typeface="Arial" panose="020B0604020202020204" pitchFamily="34" charset="0"/>
                <a:cs typeface="Arial" panose="020B0604020202020204" pitchFamily="34" charset="0"/>
              </a:rPr>
              <a:t>. Stato, 27 agosto 2014, n. 4374</a:t>
            </a:r>
            <a:r>
              <a:rPr lang="it-IT" sz="22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4614564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6DC4C57-DABC-7343-AAA3-E833F22ACC8D}"/>
              </a:ext>
            </a:extLst>
          </p:cNvPr>
          <p:cNvSpPr>
            <a:spLocks noGrp="1"/>
          </p:cNvSpPr>
          <p:nvPr>
            <p:ph type="title"/>
          </p:nvPr>
        </p:nvSpPr>
        <p:spPr>
          <a:xfrm>
            <a:off x="457200" y="260648"/>
            <a:ext cx="8305800" cy="1143000"/>
          </a:xfrm>
        </p:spPr>
        <p:txBody>
          <a:bodyPr>
            <a:normAutofit/>
          </a:bodyPr>
          <a:lstStyle/>
          <a:p>
            <a:pPr algn="ctr"/>
            <a:r>
              <a:rPr lang="it-IT" sz="3600" dirty="0">
                <a:solidFill>
                  <a:schemeClr val="tx1"/>
                </a:solidFill>
                <a:latin typeface="Arial" panose="020B0604020202020204" pitchFamily="34" charset="0"/>
                <a:cs typeface="Arial" panose="020B0604020202020204" pitchFamily="34" charset="0"/>
              </a:rPr>
              <a:t>La conferenza simultanea sincrona</a:t>
            </a:r>
            <a:endParaRPr lang="it-IT" sz="3600" dirty="0">
              <a:latin typeface="Arial" panose="020B0604020202020204" pitchFamily="34" charset="0"/>
              <a:cs typeface="Arial" panose="020B0604020202020204" pitchFamily="34" charset="0"/>
            </a:endParaRPr>
          </a:p>
        </p:txBody>
      </p:sp>
      <p:sp>
        <p:nvSpPr>
          <p:cNvPr id="3" name="CasellaDiTesto 2">
            <a:extLst>
              <a:ext uri="{FF2B5EF4-FFF2-40B4-BE49-F238E27FC236}">
                <a16:creationId xmlns:a16="http://schemas.microsoft.com/office/drawing/2014/main" id="{3953EADD-574E-724B-90EC-6BA49A371ED2}"/>
              </a:ext>
            </a:extLst>
          </p:cNvPr>
          <p:cNvSpPr txBox="1"/>
          <p:nvPr/>
        </p:nvSpPr>
        <p:spPr>
          <a:xfrm>
            <a:off x="457200" y="1506828"/>
            <a:ext cx="8229600" cy="4770537"/>
          </a:xfrm>
          <a:prstGeom prst="rect">
            <a:avLst/>
          </a:prstGeom>
          <a:noFill/>
        </p:spPr>
        <p:txBody>
          <a:bodyPr wrap="square" rtlCol="0">
            <a:spAutoFit/>
          </a:bodyPr>
          <a:lstStyle/>
          <a:p>
            <a:r>
              <a:rPr lang="it-IT" sz="2600" dirty="0">
                <a:latin typeface="Arial" panose="020B0604020202020204" pitchFamily="34" charset="0"/>
                <a:cs typeface="Arial" panose="020B0604020202020204" pitchFamily="34" charset="0"/>
              </a:rPr>
              <a:t>Anche nella conferenza di servizi simultanea si applica la regola del </a:t>
            </a:r>
            <a:r>
              <a:rPr lang="it-IT" sz="2600" b="1" dirty="0">
                <a:latin typeface="Arial" panose="020B0604020202020204" pitchFamily="34" charset="0"/>
                <a:cs typeface="Arial" panose="020B0604020202020204" pitchFamily="34" charset="0"/>
              </a:rPr>
              <a:t>silenzio assenso</a:t>
            </a:r>
            <a:r>
              <a:rPr lang="it-IT" sz="2600" dirty="0">
                <a:latin typeface="Arial" panose="020B0604020202020204" pitchFamily="34" charset="0"/>
                <a:cs typeface="Arial" panose="020B0604020202020204" pitchFamily="34" charset="0"/>
              </a:rPr>
              <a:t>. </a:t>
            </a:r>
          </a:p>
          <a:p>
            <a:endParaRPr lang="it-IT" sz="2600" dirty="0">
              <a:latin typeface="Arial" panose="020B0604020202020204" pitchFamily="34" charset="0"/>
              <a:cs typeface="Arial" panose="020B0604020202020204" pitchFamily="34" charset="0"/>
            </a:endParaRPr>
          </a:p>
          <a:p>
            <a:r>
              <a:rPr lang="it-IT" sz="2600" dirty="0">
                <a:latin typeface="Arial" panose="020B0604020202020204" pitchFamily="34" charset="0"/>
                <a:cs typeface="Arial" panose="020B0604020202020204" pitchFamily="34" charset="0"/>
              </a:rPr>
              <a:t>Ai sensi dell’art. 19, comma 7, si considera acquisito l'assenso senza condizioni dell'amministrazione il cui rappresentante: </a:t>
            </a:r>
          </a:p>
          <a:p>
            <a:pPr marL="457200" indent="-457200">
              <a:buFont typeface="Wingdings" pitchFamily="2" charset="2"/>
              <a:buChar char="Ø"/>
            </a:pPr>
            <a:r>
              <a:rPr lang="it-IT" sz="2600" dirty="0">
                <a:latin typeface="Arial" panose="020B0604020202020204" pitchFamily="34" charset="0"/>
                <a:cs typeface="Arial" panose="020B0604020202020204" pitchFamily="34" charset="0"/>
              </a:rPr>
              <a:t>non abbia partecipato alle riunioni; </a:t>
            </a:r>
          </a:p>
          <a:p>
            <a:pPr marL="457200" indent="-457200">
              <a:buFont typeface="Wingdings" pitchFamily="2" charset="2"/>
              <a:buChar char="Ø"/>
            </a:pPr>
            <a:r>
              <a:rPr lang="it-IT" sz="2600" dirty="0">
                <a:latin typeface="Arial" panose="020B0604020202020204" pitchFamily="34" charset="0"/>
                <a:cs typeface="Arial" panose="020B0604020202020204" pitchFamily="34" charset="0"/>
              </a:rPr>
              <a:t>non abbia espresso la propria posizione; </a:t>
            </a:r>
          </a:p>
          <a:p>
            <a:pPr marL="457200" indent="-457200">
              <a:buFont typeface="Wingdings" pitchFamily="2" charset="2"/>
              <a:buChar char="Ø"/>
            </a:pPr>
            <a:r>
              <a:rPr lang="it-IT" sz="2600" dirty="0">
                <a:latin typeface="Arial" panose="020B0604020202020204" pitchFamily="34" charset="0"/>
                <a:cs typeface="Arial" panose="020B0604020202020204" pitchFamily="34" charset="0"/>
              </a:rPr>
              <a:t>abbia espresso un dissenso non motivato o riferito a questioni che non attengono all'oggetto della conferenza.</a:t>
            </a:r>
          </a:p>
          <a:p>
            <a:endParaRPr lang="it-IT" dirty="0"/>
          </a:p>
        </p:txBody>
      </p:sp>
    </p:spTree>
    <p:extLst>
      <p:ext uri="{BB962C8B-B14F-4D97-AF65-F5344CB8AC3E}">
        <p14:creationId xmlns:p14="http://schemas.microsoft.com/office/powerpoint/2010/main" val="27909784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571A67C3-138D-B14E-8656-8A93CA8D2D7A}"/>
              </a:ext>
            </a:extLst>
          </p:cNvPr>
          <p:cNvSpPr txBox="1"/>
          <p:nvPr/>
        </p:nvSpPr>
        <p:spPr>
          <a:xfrm>
            <a:off x="318836" y="659011"/>
            <a:ext cx="8506327" cy="5909310"/>
          </a:xfrm>
          <a:prstGeom prst="rect">
            <a:avLst/>
          </a:prstGeom>
          <a:noFill/>
        </p:spPr>
        <p:txBody>
          <a:bodyPr wrap="square" rtlCol="0">
            <a:spAutoFit/>
          </a:bodyPr>
          <a:lstStyle/>
          <a:p>
            <a:r>
              <a:rPr lang="it-IT" sz="2400" b="1" dirty="0">
                <a:latin typeface="Arial" panose="020B0604020202020204" pitchFamily="34" charset="0"/>
                <a:cs typeface="Arial" panose="020B0604020202020204" pitchFamily="34" charset="0"/>
              </a:rPr>
              <a:t>La conferenza di servizi può essere definita come un modulo procedimentale caratterizzato dalla valutazione contestuale e comune degli interessi pubblici coinvolti in un episodio amministrativo complesso, ed è per questo strutturalmente collegato ad una concezione di dialogo e di confronto tra le amministrazioni che ad esso prendono parte (SCOCA).</a:t>
            </a:r>
          </a:p>
          <a:p>
            <a:endParaRPr lang="it-IT" sz="2400" dirty="0">
              <a:latin typeface="Arial" panose="020B0604020202020204" pitchFamily="34" charset="0"/>
              <a:cs typeface="Arial" panose="020B0604020202020204" pitchFamily="34" charset="0"/>
            </a:endParaRPr>
          </a:p>
          <a:p>
            <a:pPr marL="342900" indent="-342900">
              <a:buFont typeface="Wingdings" pitchFamily="2" charset="2"/>
              <a:buChar char="Ø"/>
            </a:pPr>
            <a:r>
              <a:rPr lang="it-IT" sz="2400" dirty="0">
                <a:latin typeface="Arial" panose="020B0604020202020204" pitchFamily="34" charset="0"/>
                <a:cs typeface="Arial" panose="020B0604020202020204" pitchFamily="34" charset="0"/>
              </a:rPr>
              <a:t>Il presupposto è che, nella ricerca di una soluzione ad un problema complesso, dialogo e confronto rappresentino metodi per giungere ad una decisione non solo più efficiente ed accelerata, ma anche più efficace. </a:t>
            </a:r>
          </a:p>
          <a:p>
            <a:endParaRPr lang="it-IT" sz="2400" dirty="0">
              <a:latin typeface="Arial" panose="020B0604020202020204" pitchFamily="34" charset="0"/>
              <a:cs typeface="Arial" panose="020B0604020202020204" pitchFamily="34" charset="0"/>
            </a:endParaRPr>
          </a:p>
          <a:p>
            <a:r>
              <a:rPr lang="it-IT" sz="2400" dirty="0">
                <a:latin typeface="Arial" panose="020B0604020202020204" pitchFamily="34" charset="0"/>
                <a:cs typeface="Arial" panose="020B0604020202020204" pitchFamily="34" charset="0"/>
              </a:rPr>
              <a:t>Sintetizzando: CONFRONTANDOSI NON SOLO SI FA 			   PRIMA MA, SPESSO, SI FA MEGLIO! </a:t>
            </a:r>
          </a:p>
          <a:p>
            <a:endParaRPr lang="it-IT" dirty="0"/>
          </a:p>
        </p:txBody>
      </p:sp>
    </p:spTree>
    <p:extLst>
      <p:ext uri="{BB962C8B-B14F-4D97-AF65-F5344CB8AC3E}">
        <p14:creationId xmlns:p14="http://schemas.microsoft.com/office/powerpoint/2010/main" val="7082600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67E5C1A-6CFD-E445-81A4-29C2DB390439}"/>
              </a:ext>
            </a:extLst>
          </p:cNvPr>
          <p:cNvSpPr>
            <a:spLocks noGrp="1"/>
          </p:cNvSpPr>
          <p:nvPr>
            <p:ph type="title"/>
          </p:nvPr>
        </p:nvSpPr>
        <p:spPr>
          <a:xfrm>
            <a:off x="457200" y="430368"/>
            <a:ext cx="8229600" cy="990600"/>
          </a:xfrm>
        </p:spPr>
        <p:txBody>
          <a:bodyPr>
            <a:normAutofit/>
          </a:bodyPr>
          <a:lstStyle/>
          <a:p>
            <a:pPr algn="ctr"/>
            <a:r>
              <a:rPr lang="it-IT" sz="3600" b="1" dirty="0">
                <a:solidFill>
                  <a:schemeClr val="tx1"/>
                </a:solidFill>
                <a:latin typeface="Arial" panose="020B0604020202020204" pitchFamily="34" charset="0"/>
                <a:cs typeface="Arial" panose="020B0604020202020204" pitchFamily="34" charset="0"/>
              </a:rPr>
              <a:t>La conferenza simultanea sincrona</a:t>
            </a:r>
            <a:endParaRPr lang="it-IT" sz="3600" b="1" dirty="0">
              <a:latin typeface="Arial" panose="020B0604020202020204" pitchFamily="34" charset="0"/>
              <a:cs typeface="Arial" panose="020B0604020202020204" pitchFamily="34" charset="0"/>
            </a:endParaRPr>
          </a:p>
        </p:txBody>
      </p:sp>
      <p:sp>
        <p:nvSpPr>
          <p:cNvPr id="3" name="CasellaDiTesto 2">
            <a:extLst>
              <a:ext uri="{FF2B5EF4-FFF2-40B4-BE49-F238E27FC236}">
                <a16:creationId xmlns:a16="http://schemas.microsoft.com/office/drawing/2014/main" id="{3469BE4B-87C1-FB46-B948-D1F94DD30083}"/>
              </a:ext>
            </a:extLst>
          </p:cNvPr>
          <p:cNvSpPr txBox="1"/>
          <p:nvPr/>
        </p:nvSpPr>
        <p:spPr>
          <a:xfrm>
            <a:off x="457200" y="1455312"/>
            <a:ext cx="8229600" cy="5262979"/>
          </a:xfrm>
          <a:prstGeom prst="rect">
            <a:avLst/>
          </a:prstGeom>
          <a:noFill/>
        </p:spPr>
        <p:txBody>
          <a:bodyPr wrap="square" rtlCol="0">
            <a:spAutoFit/>
          </a:bodyPr>
          <a:lstStyle/>
          <a:p>
            <a:pPr marL="342900" indent="-342900">
              <a:buFont typeface="Wingdings" pitchFamily="2" charset="2"/>
              <a:buChar char="Ø"/>
            </a:pPr>
            <a:r>
              <a:rPr lang="it-IT" sz="2400" b="1" dirty="0">
                <a:latin typeface="Arial" panose="020B0604020202020204" pitchFamily="34" charset="0"/>
                <a:cs typeface="Arial" panose="020B0604020202020204" pitchFamily="34" charset="0"/>
              </a:rPr>
              <a:t>La determinazione sarà </a:t>
            </a:r>
            <a:r>
              <a:rPr lang="it-IT" sz="2400" b="1" u="sng" dirty="0">
                <a:latin typeface="Arial" panose="020B0604020202020204" pitchFamily="34" charset="0"/>
                <a:cs typeface="Arial" panose="020B0604020202020204" pitchFamily="34" charset="0"/>
              </a:rPr>
              <a:t>positiva</a:t>
            </a:r>
            <a:r>
              <a:rPr lang="it-IT" sz="2400" b="1" dirty="0">
                <a:latin typeface="Arial" panose="020B0604020202020204" pitchFamily="34" charset="0"/>
                <a:cs typeface="Arial" panose="020B0604020202020204" pitchFamily="34" charset="0"/>
              </a:rPr>
              <a:t> </a:t>
            </a:r>
          </a:p>
          <a:p>
            <a:r>
              <a:rPr lang="it-IT" sz="2400" dirty="0">
                <a:latin typeface="Arial" panose="020B0604020202020204" pitchFamily="34" charset="0"/>
                <a:cs typeface="Arial" panose="020B0604020202020204" pitchFamily="34" charset="0"/>
              </a:rPr>
              <a:t>qualora l’amministrazione procedente abbia acquisito esclusivamente atti di assenso non condizionato (anche implicito) ovvero qualora ritenga che le condizioni e prescrizioni eventualmente indicate dalle amministrazioni ai ni dell’assenso possano essere accolte senza necessità di apportare modiche sostanziali alla decisione oggetto della conferenza. </a:t>
            </a:r>
          </a:p>
          <a:p>
            <a:endParaRPr lang="it-IT" sz="2400" dirty="0">
              <a:latin typeface="Arial" panose="020B0604020202020204" pitchFamily="34" charset="0"/>
              <a:cs typeface="Arial" panose="020B0604020202020204" pitchFamily="34" charset="0"/>
            </a:endParaRPr>
          </a:p>
          <a:p>
            <a:pPr marL="342900" indent="-342900">
              <a:buFont typeface="Wingdings" pitchFamily="2" charset="2"/>
              <a:buChar char="Ø"/>
            </a:pPr>
            <a:r>
              <a:rPr lang="it-IT" sz="2400" b="1" dirty="0">
                <a:latin typeface="Arial" panose="020B0604020202020204" pitchFamily="34" charset="0"/>
                <a:cs typeface="Arial" panose="020B0604020202020204" pitchFamily="34" charset="0"/>
              </a:rPr>
              <a:t>La determinazione sarà </a:t>
            </a:r>
            <a:r>
              <a:rPr lang="it-IT" sz="2400" b="1" u="sng" dirty="0">
                <a:latin typeface="Arial" panose="020B0604020202020204" pitchFamily="34" charset="0"/>
                <a:cs typeface="Arial" panose="020B0604020202020204" pitchFamily="34" charset="0"/>
              </a:rPr>
              <a:t>negativa </a:t>
            </a:r>
          </a:p>
          <a:p>
            <a:r>
              <a:rPr lang="it-IT" sz="2400" dirty="0">
                <a:latin typeface="Arial" panose="020B0604020202020204" pitchFamily="34" charset="0"/>
                <a:cs typeface="Arial" panose="020B0604020202020204" pitchFamily="34" charset="0"/>
              </a:rPr>
              <a:t>qualora l’amministrazione procedente abbia acquisito uno o più atti di dissenso che non ritenga superabili, producendo l’effetto del rigetto della domanda (raccordo con il preavviso di rigetto ex art. 13 </a:t>
            </a:r>
            <a:r>
              <a:rPr lang="it-IT" sz="2400" dirty="0" err="1">
                <a:latin typeface="Arial" panose="020B0604020202020204" pitchFamily="34" charset="0"/>
                <a:cs typeface="Arial" panose="020B0604020202020204" pitchFamily="34" charset="0"/>
              </a:rPr>
              <a:t>L.r</a:t>
            </a:r>
            <a:r>
              <a:rPr lang="it-IT" sz="2400" dirty="0">
                <a:latin typeface="Arial" panose="020B0604020202020204" pitchFamily="34" charset="0"/>
                <a:cs typeface="Arial" panose="020B0604020202020204" pitchFamily="34" charset="0"/>
              </a:rPr>
              <a:t>. n. 7/2019)</a:t>
            </a:r>
          </a:p>
        </p:txBody>
      </p:sp>
    </p:spTree>
    <p:extLst>
      <p:ext uri="{BB962C8B-B14F-4D97-AF65-F5344CB8AC3E}">
        <p14:creationId xmlns:p14="http://schemas.microsoft.com/office/powerpoint/2010/main" val="115825338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1">
            <a:extLst>
              <a:ext uri="{FF2B5EF4-FFF2-40B4-BE49-F238E27FC236}">
                <a16:creationId xmlns:a16="http://schemas.microsoft.com/office/drawing/2014/main" id="{188BC765-D98F-BE49-B7AB-1C47CE9D42B0}"/>
              </a:ext>
            </a:extLst>
          </p:cNvPr>
          <p:cNvSpPr>
            <a:spLocks noGrp="1"/>
          </p:cNvSpPr>
          <p:nvPr>
            <p:ph type="title"/>
          </p:nvPr>
        </p:nvSpPr>
        <p:spPr>
          <a:xfrm>
            <a:off x="457200" y="278160"/>
            <a:ext cx="8229600" cy="990600"/>
          </a:xfrm>
        </p:spPr>
        <p:txBody>
          <a:bodyPr>
            <a:normAutofit/>
          </a:bodyPr>
          <a:lstStyle/>
          <a:p>
            <a:pPr algn="ctr"/>
            <a:r>
              <a:rPr lang="it-IT" sz="3600" b="1" dirty="0">
                <a:solidFill>
                  <a:schemeClr val="tx1"/>
                </a:solidFill>
              </a:rPr>
              <a:t>La decisione (art. 20 </a:t>
            </a:r>
            <a:r>
              <a:rPr lang="it-IT" sz="3600" b="1" dirty="0" err="1">
                <a:solidFill>
                  <a:schemeClr val="tx1"/>
                </a:solidFill>
              </a:rPr>
              <a:t>L.r</a:t>
            </a:r>
            <a:r>
              <a:rPr lang="it-IT" sz="3600" b="1" dirty="0">
                <a:solidFill>
                  <a:schemeClr val="tx1"/>
                </a:solidFill>
              </a:rPr>
              <a:t>. n. 7/2019)</a:t>
            </a:r>
          </a:p>
        </p:txBody>
      </p:sp>
      <p:sp>
        <p:nvSpPr>
          <p:cNvPr id="4" name="CasellaDiTesto 3">
            <a:extLst>
              <a:ext uri="{FF2B5EF4-FFF2-40B4-BE49-F238E27FC236}">
                <a16:creationId xmlns:a16="http://schemas.microsoft.com/office/drawing/2014/main" id="{6E476B7C-D7F0-D348-B819-2A9E97645487}"/>
              </a:ext>
            </a:extLst>
          </p:cNvPr>
          <p:cNvSpPr txBox="1"/>
          <p:nvPr/>
        </p:nvSpPr>
        <p:spPr>
          <a:xfrm>
            <a:off x="257577" y="1433848"/>
            <a:ext cx="8757634" cy="5324535"/>
          </a:xfrm>
          <a:prstGeom prst="rect">
            <a:avLst/>
          </a:prstGeom>
          <a:noFill/>
        </p:spPr>
        <p:txBody>
          <a:bodyPr wrap="square" rtlCol="0">
            <a:spAutoFit/>
          </a:bodyPr>
          <a:lstStyle/>
          <a:p>
            <a:r>
              <a:rPr lang="it-IT" sz="2200" dirty="0">
                <a:latin typeface="Arial" panose="020B0604020202020204" pitchFamily="34" charset="0"/>
                <a:cs typeface="Arial" panose="020B0604020202020204" pitchFamily="34" charset="0"/>
              </a:rPr>
              <a:t>LA DETERMINAZIONE MOTIVATA DI CONCLUSIONE DELLA CONFERENZA DI SERVIZI SOSTITUISCE TUTTI GLI ATTI DI ASSENSO COMUNQUE DENOMINATI DI COMPETENZA DELLE AMMINISTRAZIONI COINVOLTE NEL PROCEDIMENTO. </a:t>
            </a:r>
          </a:p>
          <a:p>
            <a:endParaRPr lang="it-IT" sz="2200" b="1" dirty="0">
              <a:latin typeface="Arial" panose="020B0604020202020204" pitchFamily="34" charset="0"/>
              <a:cs typeface="Arial" panose="020B0604020202020204" pitchFamily="34" charset="0"/>
            </a:endParaRPr>
          </a:p>
          <a:p>
            <a:r>
              <a:rPr lang="it-IT" sz="2200" b="1" dirty="0">
                <a:latin typeface="Arial" panose="020B0604020202020204" pitchFamily="34" charset="0"/>
                <a:cs typeface="Arial" panose="020B0604020202020204" pitchFamily="34" charset="0"/>
              </a:rPr>
              <a:t>L'efficacia della determinazione è: </a:t>
            </a:r>
          </a:p>
          <a:p>
            <a:pPr marL="342900" indent="-342900">
              <a:buFont typeface="Wingdings" pitchFamily="2" charset="2"/>
              <a:buChar char="Ø"/>
            </a:pPr>
            <a:r>
              <a:rPr lang="it-IT" sz="2200" dirty="0">
                <a:latin typeface="Arial" panose="020B0604020202020204" pitchFamily="34" charset="0"/>
                <a:cs typeface="Arial" panose="020B0604020202020204" pitchFamily="34" charset="0"/>
              </a:rPr>
              <a:t>immediata, quando l'approvazione è unanime; </a:t>
            </a:r>
          </a:p>
          <a:p>
            <a:pPr marL="342900" indent="-342900">
              <a:buFont typeface="Wingdings" pitchFamily="2" charset="2"/>
              <a:buChar char="Ø"/>
            </a:pPr>
            <a:r>
              <a:rPr lang="it-IT" sz="2200" dirty="0">
                <a:latin typeface="Arial" panose="020B0604020202020204" pitchFamily="34" charset="0"/>
                <a:cs typeface="Arial" panose="020B0604020202020204" pitchFamily="34" charset="0"/>
              </a:rPr>
              <a:t>sospesa, quando l'approvazione avviene sulla base delle posizioni prevalenti e siano stati espressi dissensi “qualificati”, vale a dire da parte di amministrazioni preposte alla tutela degli interessi sensibili. </a:t>
            </a:r>
          </a:p>
          <a:p>
            <a:pPr marL="342900" indent="-342900">
              <a:buFont typeface="Wingdings" pitchFamily="2" charset="2"/>
              <a:buChar char="Ø"/>
            </a:pPr>
            <a:endParaRPr lang="it-IT" sz="1000" dirty="0">
              <a:latin typeface="Arial" panose="020B0604020202020204" pitchFamily="34" charset="0"/>
              <a:cs typeface="Arial" panose="020B0604020202020204" pitchFamily="34" charset="0"/>
            </a:endParaRPr>
          </a:p>
          <a:p>
            <a:r>
              <a:rPr lang="it-IT" sz="2200" dirty="0">
                <a:latin typeface="Arial" panose="020B0604020202020204" pitchFamily="34" charset="0"/>
                <a:cs typeface="Arial" panose="020B0604020202020204" pitchFamily="34" charset="0"/>
              </a:rPr>
              <a:t>Ai fini della certezza giuridica, si è previsto che i termini di efficacia di tutti i pareri, atti di assenso, nulla osta acquisiti all'interno della conferenza di servizi decorrono dalla data di comunicazione della determinazione motivata di conclusione della conferenza di servizi.</a:t>
            </a:r>
          </a:p>
        </p:txBody>
      </p:sp>
    </p:spTree>
    <p:extLst>
      <p:ext uri="{BB962C8B-B14F-4D97-AF65-F5344CB8AC3E}">
        <p14:creationId xmlns:p14="http://schemas.microsoft.com/office/powerpoint/2010/main" val="7929954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9AD81A7D-2F23-0944-B1AB-6E5DCCD8152E}"/>
              </a:ext>
            </a:extLst>
          </p:cNvPr>
          <p:cNvSpPr txBox="1"/>
          <p:nvPr/>
        </p:nvSpPr>
        <p:spPr>
          <a:xfrm>
            <a:off x="238259" y="1537806"/>
            <a:ext cx="8667482" cy="5216813"/>
          </a:xfrm>
          <a:prstGeom prst="rect">
            <a:avLst/>
          </a:prstGeom>
          <a:noFill/>
        </p:spPr>
        <p:txBody>
          <a:bodyPr wrap="square" rtlCol="0">
            <a:spAutoFit/>
          </a:bodyPr>
          <a:lstStyle/>
          <a:p>
            <a:pPr algn="ctr"/>
            <a:r>
              <a:rPr lang="it-IT" sz="2300" b="1" dirty="0">
                <a:latin typeface="Arial" panose="020B0604020202020204" pitchFamily="34" charset="0"/>
                <a:cs typeface="Arial" panose="020B0604020202020204" pitchFamily="34" charset="0"/>
              </a:rPr>
              <a:t>Autotutela </a:t>
            </a:r>
          </a:p>
          <a:p>
            <a:pPr algn="ctr"/>
            <a:endParaRPr lang="it-IT" sz="1100" b="1" dirty="0">
              <a:latin typeface="Arial" panose="020B0604020202020204" pitchFamily="34" charset="0"/>
              <a:cs typeface="Arial" panose="020B0604020202020204" pitchFamily="34" charset="0"/>
            </a:endParaRPr>
          </a:p>
          <a:p>
            <a:r>
              <a:rPr lang="it-IT" sz="2300" dirty="0">
                <a:latin typeface="Arial" panose="020B0604020202020204" pitchFamily="34" charset="0"/>
                <a:cs typeface="Arial" panose="020B0604020202020204" pitchFamily="34" charset="0"/>
              </a:rPr>
              <a:t>Le amministrazioni competenti i cui atti sono sostituiti dalla determinazione motivata di conclusione della conferenza possono sollecitare, con congrua motivazione, il responsabile del procedimento ad assumere determinazioni in autotutela: </a:t>
            </a:r>
          </a:p>
          <a:p>
            <a:endParaRPr lang="it-IT" sz="2300" dirty="0">
              <a:latin typeface="Arial" panose="020B0604020202020204" pitchFamily="34" charset="0"/>
              <a:cs typeface="Arial" panose="020B0604020202020204" pitchFamily="34" charset="0"/>
            </a:endParaRPr>
          </a:p>
          <a:p>
            <a:pPr marL="285750" indent="-285750">
              <a:buFont typeface="Wingdings" pitchFamily="2" charset="2"/>
              <a:buChar char="Ø"/>
            </a:pPr>
            <a:r>
              <a:rPr lang="it-IT" sz="2300" dirty="0">
                <a:latin typeface="Arial" panose="020B0604020202020204" pitchFamily="34" charset="0"/>
                <a:cs typeface="Arial" panose="020B0604020202020204" pitchFamily="34" charset="0"/>
              </a:rPr>
              <a:t>ai sensi dell'art. 21-</a:t>
            </a:r>
            <a:r>
              <a:rPr lang="it-IT" sz="2300" i="1" dirty="0">
                <a:latin typeface="Arial" panose="020B0604020202020204" pitchFamily="34" charset="0"/>
                <a:cs typeface="Arial" panose="020B0604020202020204" pitchFamily="34" charset="0"/>
              </a:rPr>
              <a:t>nonies </a:t>
            </a:r>
            <a:r>
              <a:rPr lang="it-IT" sz="2300" dirty="0">
                <a:latin typeface="Arial" panose="020B0604020202020204" pitchFamily="34" charset="0"/>
                <a:cs typeface="Arial" panose="020B0604020202020204" pitchFamily="34" charset="0"/>
              </a:rPr>
              <a:t>(legge n. 241 del 1990), previa indizione di una nuova conferenza, e cioè chiedere l'annullamento della determinazione motivata di conclusione della conferenza; </a:t>
            </a:r>
          </a:p>
          <a:p>
            <a:pPr marL="285750" indent="-285750">
              <a:buFont typeface="Wingdings" pitchFamily="2" charset="2"/>
              <a:buChar char="Ø"/>
            </a:pPr>
            <a:r>
              <a:rPr lang="it-IT" sz="2300" dirty="0">
                <a:latin typeface="Arial" panose="020B0604020202020204" pitchFamily="34" charset="0"/>
                <a:cs typeface="Arial" panose="020B0604020202020204" pitchFamily="34" charset="0"/>
              </a:rPr>
              <a:t>ai sensi dell'art. 21-</a:t>
            </a:r>
            <a:r>
              <a:rPr lang="it-IT" sz="2300" i="1" dirty="0">
                <a:latin typeface="Arial" panose="020B0604020202020204" pitchFamily="34" charset="0"/>
                <a:cs typeface="Arial" panose="020B0604020202020204" pitchFamily="34" charset="0"/>
              </a:rPr>
              <a:t>quiquies </a:t>
            </a:r>
            <a:r>
              <a:rPr lang="it-IT" sz="2300" dirty="0">
                <a:latin typeface="Arial" panose="020B0604020202020204" pitchFamily="34" charset="0"/>
                <a:cs typeface="Arial" panose="020B0604020202020204" pitchFamily="34" charset="0"/>
              </a:rPr>
              <a:t>(legge n. 241 del 1990), cioè chiedere la revoca della determinazione medesima, a condizione che abbiano partecipato alla conferenza di servizi o si siano espresse nei termini previsti.</a:t>
            </a:r>
          </a:p>
        </p:txBody>
      </p:sp>
      <p:sp>
        <p:nvSpPr>
          <p:cNvPr id="6" name="Titolo 1">
            <a:extLst>
              <a:ext uri="{FF2B5EF4-FFF2-40B4-BE49-F238E27FC236}">
                <a16:creationId xmlns:a16="http://schemas.microsoft.com/office/drawing/2014/main" id="{01C52732-D1B9-D640-911D-A8233429EF0D}"/>
              </a:ext>
            </a:extLst>
          </p:cNvPr>
          <p:cNvSpPr>
            <a:spLocks noGrp="1"/>
          </p:cNvSpPr>
          <p:nvPr>
            <p:ph type="title"/>
          </p:nvPr>
        </p:nvSpPr>
        <p:spPr>
          <a:xfrm>
            <a:off x="457200" y="278160"/>
            <a:ext cx="8229600" cy="990600"/>
          </a:xfrm>
        </p:spPr>
        <p:txBody>
          <a:bodyPr>
            <a:normAutofit/>
          </a:bodyPr>
          <a:lstStyle/>
          <a:p>
            <a:pPr algn="ctr"/>
            <a:r>
              <a:rPr lang="it-IT" sz="3600" b="1" dirty="0">
                <a:solidFill>
                  <a:schemeClr val="tx1"/>
                </a:solidFill>
              </a:rPr>
              <a:t>La decisione (art. 20 </a:t>
            </a:r>
            <a:r>
              <a:rPr lang="it-IT" sz="3600" b="1" dirty="0" err="1">
                <a:solidFill>
                  <a:schemeClr val="tx1"/>
                </a:solidFill>
              </a:rPr>
              <a:t>L.r</a:t>
            </a:r>
            <a:r>
              <a:rPr lang="it-IT" sz="3600" b="1" dirty="0">
                <a:solidFill>
                  <a:schemeClr val="tx1"/>
                </a:solidFill>
              </a:rPr>
              <a:t>. n. 7/2019)</a:t>
            </a:r>
          </a:p>
        </p:txBody>
      </p:sp>
    </p:spTree>
    <p:extLst>
      <p:ext uri="{BB962C8B-B14F-4D97-AF65-F5344CB8AC3E}">
        <p14:creationId xmlns:p14="http://schemas.microsoft.com/office/powerpoint/2010/main" val="359536276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41646BD-54E8-ED40-A68C-E3B67C998667}"/>
              </a:ext>
            </a:extLst>
          </p:cNvPr>
          <p:cNvSpPr>
            <a:spLocks noGrp="1"/>
          </p:cNvSpPr>
          <p:nvPr>
            <p:ph type="title"/>
          </p:nvPr>
        </p:nvSpPr>
        <p:spPr>
          <a:xfrm>
            <a:off x="77273" y="768436"/>
            <a:ext cx="9002332" cy="854299"/>
          </a:xfrm>
        </p:spPr>
        <p:txBody>
          <a:bodyPr>
            <a:noAutofit/>
          </a:bodyPr>
          <a:lstStyle/>
          <a:p>
            <a:pPr algn="ctr"/>
            <a:r>
              <a:rPr lang="it-IT" sz="2800" b="1" dirty="0">
                <a:solidFill>
                  <a:schemeClr val="tx1"/>
                </a:solidFill>
                <a:latin typeface="Arial" panose="020B0604020202020204" pitchFamily="34" charset="0"/>
                <a:cs typeface="Arial" panose="020B0604020202020204" pitchFamily="34" charset="0"/>
              </a:rPr>
              <a:t>Rimedi per le amministrazioni dissenzienti </a:t>
            </a:r>
            <a:br>
              <a:rPr lang="it-IT" sz="2800" b="1" dirty="0">
                <a:solidFill>
                  <a:schemeClr val="tx1"/>
                </a:solidFill>
                <a:latin typeface="Arial" panose="020B0604020202020204" pitchFamily="34" charset="0"/>
                <a:cs typeface="Arial" panose="020B0604020202020204" pitchFamily="34" charset="0"/>
              </a:rPr>
            </a:br>
            <a:r>
              <a:rPr lang="it-IT" sz="2800" b="1" dirty="0">
                <a:solidFill>
                  <a:schemeClr val="tx1"/>
                </a:solidFill>
                <a:latin typeface="Arial" panose="020B0604020202020204" pitchFamily="34" charset="0"/>
                <a:cs typeface="Arial" panose="020B0604020202020204" pitchFamily="34" charset="0"/>
              </a:rPr>
              <a:t>(art. 21 </a:t>
            </a:r>
            <a:r>
              <a:rPr lang="it-IT" sz="2800" b="1" dirty="0" err="1">
                <a:solidFill>
                  <a:schemeClr val="tx1"/>
                </a:solidFill>
                <a:latin typeface="Arial" panose="020B0604020202020204" pitchFamily="34" charset="0"/>
                <a:cs typeface="Arial" panose="020B0604020202020204" pitchFamily="34" charset="0"/>
              </a:rPr>
              <a:t>L.r</a:t>
            </a:r>
            <a:r>
              <a:rPr lang="it-IT" sz="2800" b="1" dirty="0">
                <a:solidFill>
                  <a:schemeClr val="tx1"/>
                </a:solidFill>
                <a:latin typeface="Arial" panose="020B0604020202020204" pitchFamily="34" charset="0"/>
                <a:cs typeface="Arial" panose="020B0604020202020204" pitchFamily="34" charset="0"/>
              </a:rPr>
              <a:t>. n. 7/2019)</a:t>
            </a:r>
            <a:endParaRPr lang="it-IT" sz="2800" dirty="0">
              <a:solidFill>
                <a:schemeClr val="tx1"/>
              </a:solidFill>
              <a:latin typeface="Arial" panose="020B0604020202020204" pitchFamily="34" charset="0"/>
              <a:cs typeface="Arial" panose="020B0604020202020204" pitchFamily="34" charset="0"/>
            </a:endParaRPr>
          </a:p>
        </p:txBody>
      </p:sp>
      <p:sp>
        <p:nvSpPr>
          <p:cNvPr id="3" name="CasellaDiTesto 2">
            <a:extLst>
              <a:ext uri="{FF2B5EF4-FFF2-40B4-BE49-F238E27FC236}">
                <a16:creationId xmlns:a16="http://schemas.microsoft.com/office/drawing/2014/main" id="{EBFB2377-EEEA-6640-A8E7-EE63F9569585}"/>
              </a:ext>
            </a:extLst>
          </p:cNvPr>
          <p:cNvSpPr txBox="1"/>
          <p:nvPr/>
        </p:nvSpPr>
        <p:spPr>
          <a:xfrm>
            <a:off x="334851" y="1880314"/>
            <a:ext cx="8461419" cy="4893647"/>
          </a:xfrm>
          <a:prstGeom prst="rect">
            <a:avLst/>
          </a:prstGeom>
          <a:noFill/>
        </p:spPr>
        <p:txBody>
          <a:bodyPr wrap="square" rtlCol="0">
            <a:spAutoFit/>
          </a:bodyPr>
          <a:lstStyle/>
          <a:p>
            <a:pPr marL="342900" indent="-342900">
              <a:buFont typeface="Wingdings" pitchFamily="2" charset="2"/>
              <a:buChar char="Ø"/>
            </a:pPr>
            <a:r>
              <a:rPr lang="it-IT" sz="2400" dirty="0">
                <a:latin typeface="Arial" panose="020B0604020202020204" pitchFamily="34" charset="0"/>
                <a:cs typeface="Arial" panose="020B0604020202020204" pitchFamily="34" charset="0"/>
              </a:rPr>
              <a:t>Entro 10 giorni dalla comunicazione della determinazione motivata di conclusione della conferenza di servizi: le amministrazioni preposte alla tutela degli interessi sensibili possono </a:t>
            </a:r>
            <a:r>
              <a:rPr lang="it-IT" sz="2400" b="1" u="sng" dirty="0">
                <a:latin typeface="Arial" panose="020B0604020202020204" pitchFamily="34" charset="0"/>
                <a:cs typeface="Arial" panose="020B0604020202020204" pitchFamily="34" charset="0"/>
              </a:rPr>
              <a:t>proporre opposizione alla Giunta regionale  </a:t>
            </a:r>
            <a:r>
              <a:rPr lang="it-IT" sz="2400" dirty="0">
                <a:latin typeface="Arial" panose="020B0604020202020204" pitchFamily="34" charset="0"/>
                <a:cs typeface="Arial" panose="020B0604020202020204" pitchFamily="34" charset="0"/>
              </a:rPr>
              <a:t>a condizione che abbiano espresso in modo inequivoco il proprio motivato dissenso prima della conclusione della conferenza. </a:t>
            </a:r>
          </a:p>
          <a:p>
            <a:r>
              <a:rPr lang="it-IT" sz="2400" dirty="0">
                <a:latin typeface="Arial" panose="020B0604020202020204" pitchFamily="34" charset="0"/>
                <a:cs typeface="Arial" panose="020B0604020202020204" pitchFamily="34" charset="0"/>
              </a:rPr>
              <a:t>     In tal caso, l'efficacia della determinazione è sospesa. </a:t>
            </a:r>
          </a:p>
          <a:p>
            <a:pPr marL="342900" indent="-342900">
              <a:buFont typeface="Wingdings" pitchFamily="2" charset="2"/>
              <a:buChar char="Ø"/>
            </a:pPr>
            <a:endParaRPr lang="it-IT" sz="2400" dirty="0">
              <a:latin typeface="Arial" panose="020B0604020202020204" pitchFamily="34" charset="0"/>
              <a:cs typeface="Arial" panose="020B0604020202020204" pitchFamily="34" charset="0"/>
            </a:endParaRPr>
          </a:p>
          <a:p>
            <a:pPr marL="342900" indent="-342900">
              <a:buFont typeface="Wingdings" pitchFamily="2" charset="2"/>
              <a:buChar char="Ø"/>
            </a:pPr>
            <a:r>
              <a:rPr lang="it-IT" sz="2400" dirty="0">
                <a:latin typeface="Arial" panose="020B0604020202020204" pitchFamily="34" charset="0"/>
                <a:cs typeface="Arial" panose="020B0604020202020204" pitchFamily="34" charset="0"/>
              </a:rPr>
              <a:t>Entro 15 giorni dalla ricezione dell'opposizione: la Giunta indice una riunione con le amministrazioni che hanno partecipato alla conferenza di servizi che formulano proposte per l'individuazione di una soluzione condivisa. </a:t>
            </a:r>
          </a:p>
        </p:txBody>
      </p:sp>
    </p:spTree>
    <p:extLst>
      <p:ext uri="{BB962C8B-B14F-4D97-AF65-F5344CB8AC3E}">
        <p14:creationId xmlns:p14="http://schemas.microsoft.com/office/powerpoint/2010/main" val="315937297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41F1D476-0193-F440-B60E-026246F11F70}"/>
              </a:ext>
            </a:extLst>
          </p:cNvPr>
          <p:cNvSpPr txBox="1"/>
          <p:nvPr/>
        </p:nvSpPr>
        <p:spPr>
          <a:xfrm>
            <a:off x="251520" y="1729546"/>
            <a:ext cx="8680360" cy="4939814"/>
          </a:xfrm>
          <a:prstGeom prst="rect">
            <a:avLst/>
          </a:prstGeom>
          <a:noFill/>
        </p:spPr>
        <p:txBody>
          <a:bodyPr wrap="square" rtlCol="0">
            <a:spAutoFit/>
          </a:bodyPr>
          <a:lstStyle/>
          <a:p>
            <a:pPr marL="285750" indent="-285750">
              <a:buFont typeface="Wingdings" pitchFamily="2" charset="2"/>
              <a:buChar char="Ø"/>
            </a:pPr>
            <a:r>
              <a:rPr lang="it-IT" sz="2100" dirty="0">
                <a:latin typeface="Arial" panose="020B0604020202020204" pitchFamily="34" charset="0"/>
                <a:cs typeface="Arial" panose="020B0604020202020204" pitchFamily="34" charset="0"/>
              </a:rPr>
              <a:t>Se all'esito della prima riunione  è raggiunta una soluzione condivisa: </a:t>
            </a:r>
            <a:r>
              <a:rPr lang="it-IT" sz="2100" u="sng" dirty="0">
                <a:latin typeface="Arial" panose="020B0604020202020204" pitchFamily="34" charset="0"/>
                <a:cs typeface="Arial" panose="020B0604020202020204" pitchFamily="34" charset="0"/>
              </a:rPr>
              <a:t>l'amministrazione procedente adotta una nuova </a:t>
            </a:r>
            <a:r>
              <a:rPr lang="it-IT" sz="2100" u="sng" dirty="0" err="1">
                <a:latin typeface="Arial" panose="020B0604020202020204" pitchFamily="34" charset="0"/>
                <a:cs typeface="Arial" panose="020B0604020202020204" pitchFamily="34" charset="0"/>
              </a:rPr>
              <a:t>deteminazione</a:t>
            </a:r>
            <a:r>
              <a:rPr lang="it-IT" sz="2100" u="sng" dirty="0">
                <a:latin typeface="Arial" panose="020B0604020202020204" pitchFamily="34" charset="0"/>
                <a:cs typeface="Arial" panose="020B0604020202020204" pitchFamily="34" charset="0"/>
              </a:rPr>
              <a:t> motivata di conclusione della conferenza di servizi che sostituisce la prima.</a:t>
            </a:r>
          </a:p>
          <a:p>
            <a:pPr marL="285750" indent="-285750">
              <a:buFont typeface="Wingdings" pitchFamily="2" charset="2"/>
              <a:buChar char="Ø"/>
            </a:pPr>
            <a:endParaRPr lang="it-IT" sz="2100" dirty="0">
              <a:latin typeface="Arial" panose="020B0604020202020204" pitchFamily="34" charset="0"/>
              <a:cs typeface="Arial" panose="020B0604020202020204" pitchFamily="34" charset="0"/>
            </a:endParaRPr>
          </a:p>
          <a:p>
            <a:pPr marL="285750" indent="-285750">
              <a:buFont typeface="Wingdings" pitchFamily="2" charset="2"/>
              <a:buChar char="Ø"/>
            </a:pPr>
            <a:r>
              <a:rPr lang="it-IT" sz="2100" dirty="0">
                <a:latin typeface="Arial" panose="020B0604020202020204" pitchFamily="34" charset="0"/>
                <a:cs typeface="Arial" panose="020B0604020202020204" pitchFamily="34" charset="0"/>
              </a:rPr>
              <a:t>Se invece l'intesa non è raggiunta, la questione è rimessa, entro ulteriori 15 gg, al Consiglio dei Ministri ed è messa all'ordine del giorno della prima riunione successiva alla scadenza dei termini. </a:t>
            </a:r>
          </a:p>
          <a:p>
            <a:pPr marL="285750" indent="-285750">
              <a:buFont typeface="Wingdings" pitchFamily="2" charset="2"/>
              <a:buChar char="Ø"/>
            </a:pPr>
            <a:endParaRPr lang="it-IT" sz="2100" dirty="0">
              <a:latin typeface="Arial" panose="020B0604020202020204" pitchFamily="34" charset="0"/>
              <a:cs typeface="Arial" panose="020B0604020202020204" pitchFamily="34" charset="0"/>
            </a:endParaRPr>
          </a:p>
          <a:p>
            <a:pPr marL="285750" indent="-285750">
              <a:buFont typeface="Wingdings" pitchFamily="2" charset="2"/>
              <a:buChar char="Ø"/>
            </a:pPr>
            <a:r>
              <a:rPr lang="it-IT" sz="2100" dirty="0">
                <a:latin typeface="Arial" panose="020B0604020202020204" pitchFamily="34" charset="0"/>
                <a:cs typeface="Arial" panose="020B0604020202020204" pitchFamily="34" charset="0"/>
              </a:rPr>
              <a:t>La Giunta regionale può. </a:t>
            </a:r>
          </a:p>
          <a:p>
            <a:pPr marL="742950" lvl="1" indent="-285750">
              <a:buFont typeface="Wingdings" pitchFamily="2" charset="2"/>
              <a:buChar char="q"/>
            </a:pPr>
            <a:r>
              <a:rPr lang="it-IT" sz="2100" dirty="0">
                <a:latin typeface="Arial" panose="020B0604020202020204" pitchFamily="34" charset="0"/>
                <a:cs typeface="Arial" panose="020B0604020202020204" pitchFamily="34" charset="0"/>
              </a:rPr>
              <a:t>accogliere parzialmente l'opposizione e modificare, sempre all'esito delle riunioni suddette, una parte della determinazione. </a:t>
            </a:r>
          </a:p>
          <a:p>
            <a:pPr marL="742950" lvl="1" indent="-285750">
              <a:buFont typeface="Wingdings" pitchFamily="2" charset="2"/>
              <a:buChar char="q"/>
            </a:pPr>
            <a:r>
              <a:rPr lang="it-IT" sz="2100" dirty="0">
                <a:latin typeface="Arial" panose="020B0604020202020204" pitchFamily="34" charset="0"/>
                <a:cs typeface="Arial" panose="020B0604020202020204" pitchFamily="34" charset="0"/>
              </a:rPr>
              <a:t>non accogliere l'opposizione, e allora la determinazione motivata di conclusione della conferenza di servizi acquisisce nuovamente efficacia</a:t>
            </a:r>
            <a:r>
              <a:rPr lang="it-IT" sz="2100" dirty="0"/>
              <a:t>.</a:t>
            </a:r>
          </a:p>
        </p:txBody>
      </p:sp>
      <p:sp>
        <p:nvSpPr>
          <p:cNvPr id="6" name="Titolo 1">
            <a:extLst>
              <a:ext uri="{FF2B5EF4-FFF2-40B4-BE49-F238E27FC236}">
                <a16:creationId xmlns:a16="http://schemas.microsoft.com/office/drawing/2014/main" id="{3B5C8C1A-7C96-2B47-A00E-CB2ED8CE4442}"/>
              </a:ext>
            </a:extLst>
          </p:cNvPr>
          <p:cNvSpPr>
            <a:spLocks noGrp="1"/>
          </p:cNvSpPr>
          <p:nvPr>
            <p:ph type="title"/>
          </p:nvPr>
        </p:nvSpPr>
        <p:spPr>
          <a:xfrm>
            <a:off x="77273" y="620688"/>
            <a:ext cx="9002332" cy="854299"/>
          </a:xfrm>
        </p:spPr>
        <p:txBody>
          <a:bodyPr>
            <a:noAutofit/>
          </a:bodyPr>
          <a:lstStyle/>
          <a:p>
            <a:pPr algn="ctr"/>
            <a:r>
              <a:rPr lang="it-IT" sz="2800" b="1" dirty="0">
                <a:solidFill>
                  <a:schemeClr val="tx1"/>
                </a:solidFill>
                <a:latin typeface="Arial" panose="020B0604020202020204" pitchFamily="34" charset="0"/>
                <a:cs typeface="Arial" panose="020B0604020202020204" pitchFamily="34" charset="0"/>
              </a:rPr>
              <a:t>Rimedi per le amministrazioni dissenzienti </a:t>
            </a:r>
            <a:br>
              <a:rPr lang="it-IT" sz="2800" b="1" dirty="0">
                <a:solidFill>
                  <a:schemeClr val="tx1"/>
                </a:solidFill>
                <a:latin typeface="Arial" panose="020B0604020202020204" pitchFamily="34" charset="0"/>
                <a:cs typeface="Arial" panose="020B0604020202020204" pitchFamily="34" charset="0"/>
              </a:rPr>
            </a:br>
            <a:r>
              <a:rPr lang="it-IT" sz="2800" b="1" dirty="0">
                <a:solidFill>
                  <a:schemeClr val="tx1"/>
                </a:solidFill>
                <a:latin typeface="Arial" panose="020B0604020202020204" pitchFamily="34" charset="0"/>
                <a:cs typeface="Arial" panose="020B0604020202020204" pitchFamily="34" charset="0"/>
              </a:rPr>
              <a:t>(art. 21 </a:t>
            </a:r>
            <a:r>
              <a:rPr lang="it-IT" sz="2800" b="1" dirty="0" err="1">
                <a:solidFill>
                  <a:schemeClr val="tx1"/>
                </a:solidFill>
                <a:latin typeface="Arial" panose="020B0604020202020204" pitchFamily="34" charset="0"/>
                <a:cs typeface="Arial" panose="020B0604020202020204" pitchFamily="34" charset="0"/>
              </a:rPr>
              <a:t>L.r</a:t>
            </a:r>
            <a:r>
              <a:rPr lang="it-IT" sz="2800" b="1" dirty="0">
                <a:solidFill>
                  <a:schemeClr val="tx1"/>
                </a:solidFill>
                <a:latin typeface="Arial" panose="020B0604020202020204" pitchFamily="34" charset="0"/>
                <a:cs typeface="Arial" panose="020B0604020202020204" pitchFamily="34" charset="0"/>
              </a:rPr>
              <a:t>. n. 7/2019)</a:t>
            </a:r>
            <a:endParaRPr lang="it-IT" sz="28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614701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arrotondato 2"/>
          <p:cNvSpPr/>
          <p:nvPr/>
        </p:nvSpPr>
        <p:spPr>
          <a:xfrm>
            <a:off x="360947" y="587692"/>
            <a:ext cx="8506327" cy="5897329"/>
          </a:xfrm>
          <a:prstGeom prst="roundRect">
            <a:avLst/>
          </a:prstGeom>
          <a:noFill/>
          <a:ln>
            <a:noFill/>
          </a:ln>
        </p:spPr>
        <p:style>
          <a:lnRef idx="2">
            <a:schemeClr val="accent3"/>
          </a:lnRef>
          <a:fillRef idx="1">
            <a:schemeClr val="lt1"/>
          </a:fillRef>
          <a:effectRef idx="0">
            <a:schemeClr val="accent3"/>
          </a:effectRef>
          <a:fontRef idx="minor">
            <a:schemeClr val="dk1"/>
          </a:fontRef>
        </p:style>
        <p:txBody>
          <a:bodyPr rtlCol="0" anchor="ctr"/>
          <a:lstStyle/>
          <a:p>
            <a:endParaRPr lang="it-IT" sz="1000" dirty="0"/>
          </a:p>
          <a:p>
            <a:pPr algn="ctr"/>
            <a:endParaRPr lang="it-IT" sz="3200" dirty="0"/>
          </a:p>
          <a:p>
            <a:endParaRPr lang="it-IT" sz="1000" dirty="0"/>
          </a:p>
          <a:p>
            <a:pPr marL="342900" indent="-342900">
              <a:buFont typeface="Wingdings" pitchFamily="2" charset="2"/>
              <a:buChar char="Ø"/>
            </a:pPr>
            <a:r>
              <a:rPr lang="it-IT" sz="2400" b="1" dirty="0">
                <a:latin typeface="Arial" panose="020B0604020202020204" pitchFamily="34" charset="0"/>
                <a:cs typeface="Arial" panose="020B0604020202020204" pitchFamily="34" charset="0"/>
              </a:rPr>
              <a:t>SEMPLIFICAZIONE PROCEDIMENTALE</a:t>
            </a:r>
            <a:r>
              <a:rPr lang="it-IT" sz="2400" dirty="0">
                <a:latin typeface="Arial" panose="020B0604020202020204" pitchFamily="34" charset="0"/>
                <a:cs typeface="Arial" panose="020B0604020202020204" pitchFamily="34" charset="0"/>
              </a:rPr>
              <a:t>: costituisce un modulo generale di semplificazione dell’azione amministrativa, trattandosi di un procedimento in cui tutti gli interessi pubblici rilevanti possono essere sincronicamente rappresentati </a:t>
            </a:r>
          </a:p>
          <a:p>
            <a:pPr marL="342900" indent="-342900">
              <a:buFont typeface="Wingdings" pitchFamily="2" charset="2"/>
              <a:buChar char="Ø"/>
            </a:pPr>
            <a:endParaRPr lang="it-IT" sz="2400" dirty="0">
              <a:latin typeface="Arial" panose="020B0604020202020204" pitchFamily="34" charset="0"/>
              <a:cs typeface="Arial" panose="020B0604020202020204" pitchFamily="34" charset="0"/>
            </a:endParaRPr>
          </a:p>
          <a:p>
            <a:pPr marL="342900" indent="-342900">
              <a:buFont typeface="Wingdings" pitchFamily="2" charset="2"/>
              <a:buChar char="Ø"/>
            </a:pPr>
            <a:r>
              <a:rPr lang="it-IT" sz="2400" b="1" dirty="0">
                <a:latin typeface="Arial" panose="020B0604020202020204" pitchFamily="34" charset="0"/>
                <a:cs typeface="Arial" panose="020B0604020202020204" pitchFamily="34" charset="0"/>
              </a:rPr>
              <a:t>COORDINAMENTO DEGLI INTERESSI</a:t>
            </a:r>
            <a:r>
              <a:rPr lang="it-IT" sz="2400" dirty="0">
                <a:latin typeface="Arial" panose="020B0604020202020204" pitchFamily="34" charset="0"/>
                <a:cs typeface="Arial" panose="020B0604020202020204" pitchFamily="34" charset="0"/>
              </a:rPr>
              <a:t>: rappresenta</a:t>
            </a:r>
            <a:r>
              <a:rPr lang="it-IT" sz="2400" b="1" dirty="0">
                <a:latin typeface="Arial" panose="020B0604020202020204" pitchFamily="34" charset="0"/>
                <a:cs typeface="Arial" panose="020B0604020202020204" pitchFamily="34" charset="0"/>
              </a:rPr>
              <a:t> </a:t>
            </a:r>
            <a:r>
              <a:rPr lang="it-IT" sz="2400" dirty="0">
                <a:latin typeface="Arial" panose="020B0604020202020204" pitchFamily="34" charset="0"/>
                <a:cs typeface="Arial" panose="020B0604020202020204" pitchFamily="34" charset="0"/>
              </a:rPr>
              <a:t>uno strumento di coordinamento, ossia diretto alla composizione dei vari interessi pubblici coinvolti dall’esercizio del potere e all’individuazione dell’interesse pubblico primario, o prevalente</a:t>
            </a:r>
          </a:p>
          <a:p>
            <a:endParaRPr lang="it-IT" sz="2400" dirty="0">
              <a:latin typeface="Arial" panose="020B0604020202020204" pitchFamily="34" charset="0"/>
              <a:cs typeface="Arial" panose="020B0604020202020204" pitchFamily="34" charset="0"/>
            </a:endParaRPr>
          </a:p>
          <a:p>
            <a:pPr marL="342900" indent="-342900">
              <a:buFont typeface="Wingdings" pitchFamily="2" charset="2"/>
              <a:buChar char="Ø"/>
            </a:pPr>
            <a:r>
              <a:rPr lang="it-IT" sz="2400" b="1" spc="-5" dirty="0">
                <a:latin typeface="Arial" panose="020B0604020202020204" pitchFamily="34" charset="0"/>
                <a:cs typeface="Arial" panose="020B0604020202020204" pitchFamily="34" charset="0"/>
              </a:rPr>
              <a:t>CONCENTRAZIONE DELLE</a:t>
            </a:r>
            <a:r>
              <a:rPr lang="it-IT" sz="2400" b="1" spc="110" dirty="0">
                <a:latin typeface="Arial" panose="020B0604020202020204" pitchFamily="34" charset="0"/>
                <a:cs typeface="Arial" panose="020B0604020202020204" pitchFamily="34" charset="0"/>
              </a:rPr>
              <a:t> </a:t>
            </a:r>
            <a:r>
              <a:rPr lang="it-IT" sz="2400" b="1" spc="-5" dirty="0">
                <a:latin typeface="Arial" panose="020B0604020202020204" pitchFamily="34" charset="0"/>
                <a:cs typeface="Arial" panose="020B0604020202020204" pitchFamily="34" charset="0"/>
              </a:rPr>
              <a:t>FUNZIONI</a:t>
            </a:r>
            <a:r>
              <a:rPr lang="it-IT" sz="2400" b="1" dirty="0">
                <a:latin typeface="Arial" panose="020B0604020202020204" pitchFamily="34" charset="0"/>
                <a:cs typeface="Arial" panose="020B0604020202020204" pitchFamily="34" charset="0"/>
              </a:rPr>
              <a:t>: </a:t>
            </a:r>
            <a:r>
              <a:rPr lang="it-IT" sz="2400" spc="-5" dirty="0">
                <a:latin typeface="Arial" panose="020B0604020202020204" pitchFamily="34" charset="0"/>
                <a:cs typeface="Arial" panose="020B0604020202020204" pitchFamily="34" charset="0"/>
              </a:rPr>
              <a:t>supera il modello </a:t>
            </a:r>
            <a:r>
              <a:rPr lang="it-IT" sz="2400" dirty="0">
                <a:latin typeface="Arial" panose="020B0604020202020204" pitchFamily="34" charset="0"/>
                <a:cs typeface="Arial" panose="020B0604020202020204" pitchFamily="34" charset="0"/>
              </a:rPr>
              <a:t>della </a:t>
            </a:r>
            <a:r>
              <a:rPr lang="it-IT" sz="2400" spc="-5" dirty="0">
                <a:latin typeface="Arial" panose="020B0604020202020204" pitchFamily="34" charset="0"/>
                <a:cs typeface="Arial" panose="020B0604020202020204" pitchFamily="34" charset="0"/>
              </a:rPr>
              <a:t>decisione</a:t>
            </a:r>
            <a:r>
              <a:rPr lang="it-IT" sz="2400" spc="395" dirty="0">
                <a:latin typeface="Arial" panose="020B0604020202020204" pitchFamily="34" charset="0"/>
                <a:cs typeface="Arial" panose="020B0604020202020204" pitchFamily="34" charset="0"/>
              </a:rPr>
              <a:t> </a:t>
            </a:r>
            <a:r>
              <a:rPr lang="it-IT" sz="2400" dirty="0">
                <a:latin typeface="Arial" panose="020B0604020202020204" pitchFamily="34" charset="0"/>
                <a:cs typeface="Arial" panose="020B0604020202020204" pitchFamily="34" charset="0"/>
              </a:rPr>
              <a:t>solitaria</a:t>
            </a:r>
          </a:p>
          <a:p>
            <a:pPr marL="342900" indent="-342900">
              <a:buFont typeface="Wingdings" pitchFamily="2" charset="2"/>
              <a:buChar char="Ø"/>
            </a:pPr>
            <a:endParaRPr lang="it-IT" sz="2400" dirty="0"/>
          </a:p>
          <a:p>
            <a:endParaRPr lang="it-IT" sz="2400" dirty="0"/>
          </a:p>
        </p:txBody>
      </p:sp>
    </p:spTree>
    <p:extLst>
      <p:ext uri="{BB962C8B-B14F-4D97-AF65-F5344CB8AC3E}">
        <p14:creationId xmlns:p14="http://schemas.microsoft.com/office/powerpoint/2010/main" val="2312085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9F19A019-5ABE-FF42-B71C-70B68B7DCF8C}"/>
              </a:ext>
            </a:extLst>
          </p:cNvPr>
          <p:cNvSpPr txBox="1"/>
          <p:nvPr/>
        </p:nvSpPr>
        <p:spPr>
          <a:xfrm>
            <a:off x="469232" y="938456"/>
            <a:ext cx="8373979" cy="5539978"/>
          </a:xfrm>
          <a:prstGeom prst="rect">
            <a:avLst/>
          </a:prstGeom>
          <a:noFill/>
        </p:spPr>
        <p:txBody>
          <a:bodyPr wrap="square" rtlCol="0">
            <a:spAutoFit/>
          </a:bodyPr>
          <a:lstStyle/>
          <a:p>
            <a:pPr algn="ctr"/>
            <a:r>
              <a:rPr lang="it-IT" sz="2400" b="1" dirty="0">
                <a:latin typeface="Arial" panose="020B0604020202020204" pitchFamily="34" charset="0"/>
                <a:cs typeface="Arial" panose="020B0604020202020204" pitchFamily="34" charset="0"/>
              </a:rPr>
              <a:t>Corte </a:t>
            </a:r>
            <a:r>
              <a:rPr lang="it-IT" sz="2400" b="1" dirty="0" err="1">
                <a:latin typeface="Arial" panose="020B0604020202020204" pitchFamily="34" charset="0"/>
                <a:cs typeface="Arial" panose="020B0604020202020204" pitchFamily="34" charset="0"/>
              </a:rPr>
              <a:t>Cost</a:t>
            </a:r>
            <a:r>
              <a:rPr lang="it-IT" sz="2400" b="1" dirty="0">
                <a:latin typeface="Arial" panose="020B0604020202020204" pitchFamily="34" charset="0"/>
                <a:cs typeface="Arial" panose="020B0604020202020204" pitchFamily="34" charset="0"/>
              </a:rPr>
              <a:t>. 19 marzo 1996, n. 79</a:t>
            </a:r>
            <a:endParaRPr lang="it-IT" sz="2400" dirty="0">
              <a:latin typeface="Arial" panose="020B0604020202020204" pitchFamily="34" charset="0"/>
              <a:cs typeface="Arial" panose="020B0604020202020204" pitchFamily="34" charset="0"/>
            </a:endParaRPr>
          </a:p>
          <a:p>
            <a:endParaRPr lang="it-IT" sz="2400" dirty="0">
              <a:latin typeface="Arial" panose="020B0604020202020204" pitchFamily="34" charset="0"/>
              <a:cs typeface="Arial" panose="020B0604020202020204" pitchFamily="34" charset="0"/>
            </a:endParaRPr>
          </a:p>
          <a:p>
            <a:r>
              <a:rPr lang="it-IT" sz="2400" dirty="0">
                <a:latin typeface="Arial" panose="020B0604020202020204" pitchFamily="34" charset="0"/>
                <a:cs typeface="Arial" panose="020B0604020202020204" pitchFamily="34" charset="0"/>
              </a:rPr>
              <a:t>La conferenza di servizi risponde non solo all’esigenza di accelerare i tempi del procedimento, rendendo contestuali le determinazioni spettanti a ciascuna amministrazione, ma anche alla possibilità di consentire dialogo e reciproca interlocuzione, quale strumento idoneo a sviluppare e rendere effettiva la cooperazione in vista di obiettivi comuni», e «viene così ad assumere il rilievo di un metodo che caratterizza il procedimento di raccolta, di valutazione e di espressione dei diversi interessi, anche quando non modifica le competenze in ordine ai singoli atti del procedimento (quali pareri, autorizzazioni, concessioni, nullaosta) ed al provvedimento finale</a:t>
            </a:r>
            <a:endParaRPr lang="it-IT" dirty="0">
              <a:latin typeface="Arial" panose="020B0604020202020204" pitchFamily="34" charset="0"/>
              <a:cs typeface="Arial" panose="020B0604020202020204" pitchFamily="34" charset="0"/>
            </a:endParaRPr>
          </a:p>
          <a:p>
            <a:endParaRPr lang="it-IT" dirty="0"/>
          </a:p>
        </p:txBody>
      </p:sp>
    </p:spTree>
    <p:extLst>
      <p:ext uri="{BB962C8B-B14F-4D97-AF65-F5344CB8AC3E}">
        <p14:creationId xmlns:p14="http://schemas.microsoft.com/office/powerpoint/2010/main" val="37464326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FD44E18C-0C05-B540-B214-FE2D2762631E}"/>
              </a:ext>
            </a:extLst>
          </p:cNvPr>
          <p:cNvSpPr/>
          <p:nvPr/>
        </p:nvSpPr>
        <p:spPr>
          <a:xfrm>
            <a:off x="505319" y="664871"/>
            <a:ext cx="8325859" cy="5970865"/>
          </a:xfrm>
          <a:prstGeom prst="rect">
            <a:avLst/>
          </a:prstGeom>
        </p:spPr>
        <p:txBody>
          <a:bodyPr wrap="square">
            <a:spAutoFit/>
          </a:bodyPr>
          <a:lstStyle/>
          <a:p>
            <a:pPr>
              <a:lnSpc>
                <a:spcPct val="100000"/>
              </a:lnSpc>
              <a:spcBef>
                <a:spcPts val="100"/>
              </a:spcBef>
            </a:pPr>
            <a:r>
              <a:rPr lang="it-IT" sz="2400" dirty="0">
                <a:latin typeface="Arial" panose="020B0604020202020204" pitchFamily="34" charset="0"/>
                <a:cs typeface="Arial" panose="020B0604020202020204" pitchFamily="34" charset="0"/>
              </a:rPr>
              <a:t>Si </a:t>
            </a:r>
            <a:r>
              <a:rPr lang="it-IT" sz="2400" spc="-15" dirty="0">
                <a:latin typeface="Arial" panose="020B0604020202020204" pitchFamily="34" charset="0"/>
                <a:cs typeface="Arial" panose="020B0604020202020204" pitchFamily="34" charset="0"/>
              </a:rPr>
              <a:t>tratta </a:t>
            </a:r>
            <a:r>
              <a:rPr lang="it-IT" sz="2400" dirty="0">
                <a:latin typeface="Arial" panose="020B0604020202020204" pitchFamily="34" charset="0"/>
                <a:cs typeface="Arial" panose="020B0604020202020204" pitchFamily="34" charset="0"/>
              </a:rPr>
              <a:t>di un </a:t>
            </a:r>
            <a:r>
              <a:rPr lang="it-IT" sz="2400" spc="-5" dirty="0">
                <a:latin typeface="Arial" panose="020B0604020202020204" pitchFamily="34" charset="0"/>
                <a:cs typeface="Arial" panose="020B0604020202020204" pitchFamily="34" charset="0"/>
              </a:rPr>
              <a:t>modulo procedimentale organizzativo, che</a:t>
            </a:r>
            <a:r>
              <a:rPr lang="it-IT" sz="2400" spc="25" dirty="0">
                <a:latin typeface="Arial" panose="020B0604020202020204" pitchFamily="34" charset="0"/>
                <a:cs typeface="Arial" panose="020B0604020202020204" pitchFamily="34" charset="0"/>
              </a:rPr>
              <a:t> </a:t>
            </a:r>
            <a:r>
              <a:rPr lang="it-IT" sz="2400" spc="-5" dirty="0">
                <a:latin typeface="Arial" panose="020B0604020202020204" pitchFamily="34" charset="0"/>
                <a:cs typeface="Arial" panose="020B0604020202020204" pitchFamily="34" charset="0"/>
              </a:rPr>
              <a:t>consente:</a:t>
            </a:r>
            <a:endParaRPr lang="it-IT" sz="2400" dirty="0">
              <a:latin typeface="Arial" panose="020B0604020202020204" pitchFamily="34" charset="0"/>
              <a:cs typeface="Arial" panose="020B0604020202020204" pitchFamily="34" charset="0"/>
            </a:endParaRPr>
          </a:p>
          <a:p>
            <a:pPr marL="354965" indent="-342900">
              <a:lnSpc>
                <a:spcPct val="100000"/>
              </a:lnSpc>
              <a:buFont typeface="Wingdings" pitchFamily="2" charset="2"/>
              <a:buChar char="Ø"/>
              <a:tabLst>
                <a:tab pos="278130" algn="l"/>
              </a:tabLst>
            </a:pPr>
            <a:r>
              <a:rPr lang="it-IT" sz="2400" dirty="0">
                <a:latin typeface="Arial" panose="020B0604020202020204" pitchFamily="34" charset="0"/>
                <a:cs typeface="Arial" panose="020B0604020202020204" pitchFamily="34" charset="0"/>
              </a:rPr>
              <a:t>l’esame </a:t>
            </a:r>
            <a:r>
              <a:rPr lang="it-IT" sz="2400" spc="-5" dirty="0">
                <a:latin typeface="Arial" panose="020B0604020202020204" pitchFamily="34" charset="0"/>
                <a:cs typeface="Arial" panose="020B0604020202020204" pitchFamily="34" charset="0"/>
              </a:rPr>
              <a:t>contestuale </a:t>
            </a:r>
            <a:r>
              <a:rPr lang="it-IT" sz="2400" dirty="0">
                <a:latin typeface="Arial" panose="020B0604020202020204" pitchFamily="34" charset="0"/>
                <a:cs typeface="Arial" panose="020B0604020202020204" pitchFamily="34" charset="0"/>
              </a:rPr>
              <a:t>degli </a:t>
            </a:r>
            <a:r>
              <a:rPr lang="it-IT" sz="2400" spc="-5" dirty="0">
                <a:latin typeface="Arial" panose="020B0604020202020204" pitchFamily="34" charset="0"/>
                <a:cs typeface="Arial" panose="020B0604020202020204" pitchFamily="34" charset="0"/>
              </a:rPr>
              <a:t>interessi </a:t>
            </a:r>
            <a:r>
              <a:rPr lang="it-IT" sz="2400" spc="-10" dirty="0">
                <a:latin typeface="Arial" panose="020B0604020202020204" pitchFamily="34" charset="0"/>
                <a:cs typeface="Arial" panose="020B0604020202020204" pitchFamily="34" charset="0"/>
              </a:rPr>
              <a:t>coinvolti </a:t>
            </a:r>
            <a:r>
              <a:rPr lang="it-IT" sz="2400" spc="-5" dirty="0">
                <a:latin typeface="Arial" panose="020B0604020202020204" pitchFamily="34" charset="0"/>
                <a:cs typeface="Arial" panose="020B0604020202020204" pitchFamily="34" charset="0"/>
              </a:rPr>
              <a:t>in </a:t>
            </a:r>
            <a:r>
              <a:rPr lang="it-IT" sz="2400" dirty="0">
                <a:latin typeface="Arial" panose="020B0604020202020204" pitchFamily="34" charset="0"/>
                <a:cs typeface="Arial" panose="020B0604020202020204" pitchFamily="34" charset="0"/>
              </a:rPr>
              <a:t>un</a:t>
            </a:r>
            <a:r>
              <a:rPr lang="it-IT" sz="2400" spc="10" dirty="0">
                <a:latin typeface="Arial" panose="020B0604020202020204" pitchFamily="34" charset="0"/>
                <a:cs typeface="Arial" panose="020B0604020202020204" pitchFamily="34" charset="0"/>
              </a:rPr>
              <a:t> </a:t>
            </a:r>
            <a:r>
              <a:rPr lang="it-IT" sz="2400" spc="-10" dirty="0">
                <a:latin typeface="Arial" panose="020B0604020202020204" pitchFamily="34" charset="0"/>
                <a:cs typeface="Arial" panose="020B0604020202020204" pitchFamily="34" charset="0"/>
              </a:rPr>
              <a:t>procedimento;</a:t>
            </a:r>
            <a:endParaRPr lang="it-IT" sz="2400" dirty="0">
              <a:latin typeface="Arial" panose="020B0604020202020204" pitchFamily="34" charset="0"/>
              <a:cs typeface="Arial" panose="020B0604020202020204" pitchFamily="34" charset="0"/>
            </a:endParaRPr>
          </a:p>
          <a:p>
            <a:pPr marL="354965" indent="-342900">
              <a:lnSpc>
                <a:spcPct val="100000"/>
              </a:lnSpc>
              <a:buFont typeface="Wingdings" pitchFamily="2" charset="2"/>
              <a:buChar char="Ø"/>
              <a:tabLst>
                <a:tab pos="278130" algn="l"/>
              </a:tabLst>
            </a:pPr>
            <a:r>
              <a:rPr lang="it-IT" sz="2400" spc="-5" dirty="0">
                <a:latin typeface="Arial" panose="020B0604020202020204" pitchFamily="34" charset="0"/>
                <a:cs typeface="Arial" panose="020B0604020202020204" pitchFamily="34" charset="0"/>
              </a:rPr>
              <a:t>il confronto </a:t>
            </a:r>
            <a:r>
              <a:rPr lang="it-IT" sz="2400" spc="-20" dirty="0">
                <a:latin typeface="Arial" panose="020B0604020202020204" pitchFamily="34" charset="0"/>
                <a:cs typeface="Arial" panose="020B0604020202020204" pitchFamily="34" charset="0"/>
              </a:rPr>
              <a:t>tra </a:t>
            </a:r>
            <a:r>
              <a:rPr lang="it-IT" sz="2400" spc="-5" dirty="0">
                <a:latin typeface="Arial" panose="020B0604020202020204" pitchFamily="34" charset="0"/>
                <a:cs typeface="Arial" panose="020B0604020202020204" pitchFamily="34" charset="0"/>
              </a:rPr>
              <a:t>le amministrazioni portatrici </a:t>
            </a:r>
            <a:r>
              <a:rPr lang="it-IT" sz="2400" dirty="0">
                <a:latin typeface="Arial" panose="020B0604020202020204" pitchFamily="34" charset="0"/>
                <a:cs typeface="Arial" panose="020B0604020202020204" pitchFamily="34" charset="0"/>
              </a:rPr>
              <a:t>degli </a:t>
            </a:r>
            <a:r>
              <a:rPr lang="it-IT" sz="2400" spc="-5" dirty="0">
                <a:latin typeface="Arial" panose="020B0604020202020204" pitchFamily="34" charset="0"/>
                <a:cs typeface="Arial" panose="020B0604020202020204" pitchFamily="34" charset="0"/>
              </a:rPr>
              <a:t>interessi pubblici</a:t>
            </a:r>
            <a:r>
              <a:rPr lang="it-IT" sz="2400" spc="110" dirty="0">
                <a:latin typeface="Arial" panose="020B0604020202020204" pitchFamily="34" charset="0"/>
                <a:cs typeface="Arial" panose="020B0604020202020204" pitchFamily="34" charset="0"/>
              </a:rPr>
              <a:t> </a:t>
            </a:r>
            <a:r>
              <a:rPr lang="it-IT" sz="2400" spc="-10" dirty="0">
                <a:latin typeface="Arial" panose="020B0604020202020204" pitchFamily="34" charset="0"/>
                <a:cs typeface="Arial" panose="020B0604020202020204" pitchFamily="34" charset="0"/>
              </a:rPr>
              <a:t>coinvolti;</a:t>
            </a:r>
            <a:endParaRPr lang="it-IT" sz="2400" dirty="0">
              <a:latin typeface="Arial" panose="020B0604020202020204" pitchFamily="34" charset="0"/>
              <a:cs typeface="Arial" panose="020B0604020202020204" pitchFamily="34" charset="0"/>
            </a:endParaRPr>
          </a:p>
          <a:p>
            <a:pPr marL="354965" marR="9525" indent="-342900">
              <a:lnSpc>
                <a:spcPct val="100000"/>
              </a:lnSpc>
              <a:buFont typeface="Wingdings" pitchFamily="2" charset="2"/>
              <a:buChar char="Ø"/>
              <a:tabLst>
                <a:tab pos="278130" algn="l"/>
              </a:tabLst>
            </a:pPr>
            <a:r>
              <a:rPr lang="it-IT" sz="2400" spc="-10" dirty="0">
                <a:latin typeface="Arial" panose="020B0604020202020204" pitchFamily="34" charset="0"/>
                <a:cs typeface="Arial" panose="020B0604020202020204" pitchFamily="34" charset="0"/>
              </a:rPr>
              <a:t>garantisce </a:t>
            </a:r>
            <a:r>
              <a:rPr lang="it-IT" sz="2400" spc="-5" dirty="0">
                <a:latin typeface="Arial" panose="020B0604020202020204" pitchFamily="34" charset="0"/>
                <a:cs typeface="Arial" panose="020B0604020202020204" pitchFamily="34" charset="0"/>
              </a:rPr>
              <a:t>la riduzione </a:t>
            </a:r>
            <a:r>
              <a:rPr lang="it-IT" sz="2400" dirty="0">
                <a:latin typeface="Arial" panose="020B0604020202020204" pitchFamily="34" charset="0"/>
                <a:cs typeface="Arial" panose="020B0604020202020204" pitchFamily="34" charset="0"/>
              </a:rPr>
              <a:t>dei </a:t>
            </a:r>
            <a:r>
              <a:rPr lang="it-IT" sz="2400" spc="-5" dirty="0">
                <a:latin typeface="Arial" panose="020B0604020202020204" pitchFamily="34" charset="0"/>
                <a:cs typeface="Arial" panose="020B0604020202020204" pitchFamily="34" charset="0"/>
              </a:rPr>
              <a:t>termini </a:t>
            </a:r>
            <a:r>
              <a:rPr lang="it-IT" sz="2400" dirty="0">
                <a:latin typeface="Arial" panose="020B0604020202020204" pitchFamily="34" charset="0"/>
                <a:cs typeface="Arial" panose="020B0604020202020204" pitchFamily="34" charset="0"/>
              </a:rPr>
              <a:t>del </a:t>
            </a:r>
            <a:r>
              <a:rPr lang="it-IT" sz="2400" spc="-5" dirty="0">
                <a:latin typeface="Arial" panose="020B0604020202020204" pitchFamily="34" charset="0"/>
                <a:cs typeface="Arial" panose="020B0604020202020204" pitchFamily="34" charset="0"/>
              </a:rPr>
              <a:t>procedimento senza </a:t>
            </a:r>
            <a:r>
              <a:rPr lang="it-IT" sz="2400" spc="-10" dirty="0">
                <a:latin typeface="Arial" panose="020B0604020202020204" pitchFamily="34" charset="0"/>
                <a:cs typeface="Arial" panose="020B0604020202020204" pitchFamily="34" charset="0"/>
              </a:rPr>
              <a:t>che </a:t>
            </a:r>
            <a:r>
              <a:rPr lang="it-IT" sz="2400" spc="-5" dirty="0">
                <a:latin typeface="Arial" panose="020B0604020202020204" pitchFamily="34" charset="0"/>
                <a:cs typeface="Arial" panose="020B0604020202020204" pitchFamily="34" charset="0"/>
              </a:rPr>
              <a:t>ciò comporti  </a:t>
            </a:r>
            <a:r>
              <a:rPr lang="it-IT" sz="2400" dirty="0">
                <a:latin typeface="Arial" panose="020B0604020202020204" pitchFamily="34" charset="0"/>
                <a:cs typeface="Arial" panose="020B0604020202020204" pitchFamily="34" charset="0"/>
              </a:rPr>
              <a:t>alcuna </a:t>
            </a:r>
            <a:r>
              <a:rPr lang="it-IT" sz="2400" spc="-5" dirty="0">
                <a:latin typeface="Arial" panose="020B0604020202020204" pitchFamily="34" charset="0"/>
                <a:cs typeface="Arial" panose="020B0604020202020204" pitchFamily="34" charset="0"/>
              </a:rPr>
              <a:t>modificazione </a:t>
            </a:r>
            <a:r>
              <a:rPr lang="it-IT" sz="2400" dirty="0">
                <a:latin typeface="Arial" panose="020B0604020202020204" pitchFamily="34" charset="0"/>
                <a:cs typeface="Arial" panose="020B0604020202020204" pitchFamily="34" charset="0"/>
              </a:rPr>
              <a:t>o </a:t>
            </a:r>
            <a:r>
              <a:rPr lang="it-IT" sz="2400" spc="-10" dirty="0">
                <a:latin typeface="Arial" panose="020B0604020202020204" pitchFamily="34" charset="0"/>
                <a:cs typeface="Arial" panose="020B0604020202020204" pitchFamily="34" charset="0"/>
              </a:rPr>
              <a:t>sottrazione </a:t>
            </a:r>
            <a:r>
              <a:rPr lang="it-IT" sz="2400" spc="-5" dirty="0">
                <a:latin typeface="Arial" panose="020B0604020202020204" pitchFamily="34" charset="0"/>
                <a:cs typeface="Arial" panose="020B0604020202020204" pitchFamily="34" charset="0"/>
              </a:rPr>
              <a:t>delle</a:t>
            </a:r>
            <a:r>
              <a:rPr lang="it-IT" sz="2400" spc="50" dirty="0">
                <a:latin typeface="Arial" panose="020B0604020202020204" pitchFamily="34" charset="0"/>
                <a:cs typeface="Arial" panose="020B0604020202020204" pitchFamily="34" charset="0"/>
              </a:rPr>
              <a:t> </a:t>
            </a:r>
            <a:r>
              <a:rPr lang="it-IT" sz="2400" spc="-5" dirty="0">
                <a:latin typeface="Arial" panose="020B0604020202020204" pitchFamily="34" charset="0"/>
                <a:cs typeface="Arial" panose="020B0604020202020204" pitchFamily="34" charset="0"/>
              </a:rPr>
              <a:t>competenze.</a:t>
            </a:r>
          </a:p>
          <a:p>
            <a:pPr marL="12065" marR="9525" algn="just">
              <a:lnSpc>
                <a:spcPct val="100000"/>
              </a:lnSpc>
              <a:tabLst>
                <a:tab pos="278130" algn="l"/>
              </a:tabLst>
            </a:pPr>
            <a:endParaRPr lang="it-IT" sz="2200" spc="-5" dirty="0">
              <a:latin typeface="Arial" panose="020B0604020202020204" pitchFamily="34" charset="0"/>
              <a:cs typeface="Arial" panose="020B0604020202020204" pitchFamily="34" charset="0"/>
            </a:endParaRPr>
          </a:p>
          <a:p>
            <a:pPr marL="12065" marR="9525" algn="just">
              <a:lnSpc>
                <a:spcPct val="100000"/>
              </a:lnSpc>
              <a:tabLst>
                <a:tab pos="278130" algn="l"/>
              </a:tabLst>
            </a:pPr>
            <a:r>
              <a:rPr lang="it-IT" sz="2400" dirty="0">
                <a:latin typeface="Arial" panose="020B0604020202020204" pitchFamily="34" charset="0"/>
                <a:cs typeface="Arial" panose="020B0604020202020204" pitchFamily="34" charset="0"/>
              </a:rPr>
              <a:t>La </a:t>
            </a:r>
            <a:r>
              <a:rPr lang="it-IT" sz="2400" spc="-5" dirty="0">
                <a:latin typeface="Arial" panose="020B0604020202020204" pitchFamily="34" charset="0"/>
                <a:cs typeface="Arial" panose="020B0604020202020204" pitchFamily="34" charset="0"/>
              </a:rPr>
              <a:t>conferenza </a:t>
            </a:r>
            <a:r>
              <a:rPr lang="it-IT" sz="2400" dirty="0">
                <a:latin typeface="Arial" panose="020B0604020202020204" pitchFamily="34" charset="0"/>
                <a:cs typeface="Arial" panose="020B0604020202020204" pitchFamily="34" charset="0"/>
              </a:rPr>
              <a:t>di </a:t>
            </a:r>
            <a:r>
              <a:rPr lang="it-IT" sz="2400" spc="-5" dirty="0">
                <a:latin typeface="Arial" panose="020B0604020202020204" pitchFamily="34" charset="0"/>
                <a:cs typeface="Arial" panose="020B0604020202020204" pitchFamily="34" charset="0"/>
              </a:rPr>
              <a:t>servizi si svolge</a:t>
            </a:r>
            <a:r>
              <a:rPr lang="it-IT" sz="2400" spc="-10" dirty="0">
                <a:latin typeface="Arial" panose="020B0604020202020204" pitchFamily="34" charset="0"/>
                <a:cs typeface="Arial" panose="020B0604020202020204" pitchFamily="34" charset="0"/>
              </a:rPr>
              <a:t> </a:t>
            </a:r>
            <a:r>
              <a:rPr lang="it-IT" sz="2400" dirty="0">
                <a:latin typeface="Arial" panose="020B0604020202020204" pitchFamily="34" charset="0"/>
                <a:cs typeface="Arial" panose="020B0604020202020204" pitchFamily="34" charset="0"/>
              </a:rPr>
              <a:t>quando:</a:t>
            </a:r>
          </a:p>
          <a:p>
            <a:pPr marL="354965" indent="-342900" algn="just">
              <a:lnSpc>
                <a:spcPct val="100000"/>
              </a:lnSpc>
              <a:buFont typeface="Wingdings" pitchFamily="2" charset="2"/>
              <a:buChar char="Ø"/>
              <a:tabLst>
                <a:tab pos="299720" algn="l"/>
              </a:tabLst>
            </a:pPr>
            <a:r>
              <a:rPr lang="it-IT" sz="2400" spc="-5" dirty="0">
                <a:latin typeface="Arial" panose="020B0604020202020204" pitchFamily="34" charset="0"/>
                <a:cs typeface="Arial" panose="020B0604020202020204" pitchFamily="34" charset="0"/>
              </a:rPr>
              <a:t>l'attività </a:t>
            </a:r>
            <a:r>
              <a:rPr lang="it-IT" sz="2400" spc="-10" dirty="0">
                <a:latin typeface="Arial" panose="020B0604020202020204" pitchFamily="34" charset="0"/>
                <a:cs typeface="Arial" panose="020B0604020202020204" pitchFamily="34" charset="0"/>
              </a:rPr>
              <a:t>amministrativa </a:t>
            </a:r>
            <a:r>
              <a:rPr lang="it-IT" sz="2400" dirty="0">
                <a:latin typeface="Arial" panose="020B0604020202020204" pitchFamily="34" charset="0"/>
                <a:cs typeface="Arial" panose="020B0604020202020204" pitchFamily="34" charset="0"/>
              </a:rPr>
              <a:t>è di </a:t>
            </a:r>
            <a:r>
              <a:rPr lang="it-IT" sz="2400" spc="-5" dirty="0">
                <a:latin typeface="Arial" panose="020B0604020202020204" pitchFamily="34" charset="0"/>
                <a:cs typeface="Arial" panose="020B0604020202020204" pitchFamily="34" charset="0"/>
              </a:rPr>
              <a:t>tipo</a:t>
            </a:r>
            <a:r>
              <a:rPr lang="it-IT" sz="2400" spc="40" dirty="0">
                <a:latin typeface="Arial" panose="020B0604020202020204" pitchFamily="34" charset="0"/>
                <a:cs typeface="Arial" panose="020B0604020202020204" pitchFamily="34" charset="0"/>
              </a:rPr>
              <a:t> </a:t>
            </a:r>
            <a:r>
              <a:rPr lang="it-IT" sz="2400" spc="-5" dirty="0">
                <a:latin typeface="Arial" panose="020B0604020202020204" pitchFamily="34" charset="0"/>
                <a:cs typeface="Arial" panose="020B0604020202020204" pitchFamily="34" charset="0"/>
              </a:rPr>
              <a:t>“discrezionale”;</a:t>
            </a:r>
            <a:endParaRPr lang="it-IT" sz="2400" dirty="0">
              <a:latin typeface="Arial" panose="020B0604020202020204" pitchFamily="34" charset="0"/>
              <a:cs typeface="Arial" panose="020B0604020202020204" pitchFamily="34" charset="0"/>
            </a:endParaRPr>
          </a:p>
          <a:p>
            <a:pPr marL="354965" indent="-342900">
              <a:lnSpc>
                <a:spcPct val="100000"/>
              </a:lnSpc>
              <a:spcBef>
                <a:spcPts val="5"/>
              </a:spcBef>
              <a:buFont typeface="Wingdings" pitchFamily="2" charset="2"/>
              <a:buChar char="Ø"/>
              <a:tabLst>
                <a:tab pos="299720" algn="l"/>
              </a:tabLst>
            </a:pPr>
            <a:r>
              <a:rPr lang="it-IT" sz="2400" dirty="0">
                <a:latin typeface="Arial" panose="020B0604020202020204" pitchFamily="34" charset="0"/>
                <a:cs typeface="Arial" panose="020B0604020202020204" pitchFamily="34" charset="0"/>
              </a:rPr>
              <a:t>è necessario </a:t>
            </a:r>
            <a:r>
              <a:rPr lang="it-IT" sz="2400" spc="-5" dirty="0">
                <a:latin typeface="Arial" panose="020B0604020202020204" pitchFamily="34" charset="0"/>
                <a:cs typeface="Arial" panose="020B0604020202020204" pitchFamily="34" charset="0"/>
              </a:rPr>
              <a:t>acquisire pareri, </a:t>
            </a:r>
            <a:r>
              <a:rPr lang="it-IT" sz="2400" dirty="0">
                <a:latin typeface="Arial" panose="020B0604020202020204" pitchFamily="34" charset="0"/>
                <a:cs typeface="Arial" panose="020B0604020202020204" pitchFamily="34" charset="0"/>
              </a:rPr>
              <a:t>intese, </a:t>
            </a:r>
            <a:r>
              <a:rPr lang="it-IT" sz="2400" spc="-5" dirty="0">
                <a:latin typeface="Arial" panose="020B0604020202020204" pitchFamily="34" charset="0"/>
                <a:cs typeface="Arial" panose="020B0604020202020204" pitchFamily="34" charset="0"/>
              </a:rPr>
              <a:t>concerti, </a:t>
            </a:r>
            <a:r>
              <a:rPr lang="it-IT" sz="2400" dirty="0">
                <a:latin typeface="Arial" panose="020B0604020202020204" pitchFamily="34" charset="0"/>
                <a:cs typeface="Arial" panose="020B0604020202020204" pitchFamily="34" charset="0"/>
              </a:rPr>
              <a:t>nulla </a:t>
            </a:r>
            <a:r>
              <a:rPr lang="it-IT" sz="2400" spc="-5" dirty="0">
                <a:latin typeface="Arial" panose="020B0604020202020204" pitchFamily="34" charset="0"/>
                <a:cs typeface="Arial" panose="020B0604020202020204" pitchFamily="34" charset="0"/>
              </a:rPr>
              <a:t>osta,</a:t>
            </a:r>
            <a:r>
              <a:rPr lang="it-IT" sz="2400" spc="120" dirty="0">
                <a:latin typeface="Arial" panose="020B0604020202020204" pitchFamily="34" charset="0"/>
                <a:cs typeface="Arial" panose="020B0604020202020204" pitchFamily="34" charset="0"/>
              </a:rPr>
              <a:t> </a:t>
            </a:r>
            <a:r>
              <a:rPr lang="it-IT" sz="2400" dirty="0">
                <a:latin typeface="Arial" panose="020B0604020202020204" pitchFamily="34" charset="0"/>
                <a:cs typeface="Arial" panose="020B0604020202020204" pitchFamily="34" charset="0"/>
              </a:rPr>
              <a:t>autorizzazioni, </a:t>
            </a:r>
            <a:r>
              <a:rPr lang="it-IT" sz="2400" spc="-5" dirty="0">
                <a:latin typeface="Arial" panose="020B0604020202020204" pitchFamily="34" charset="0"/>
                <a:cs typeface="Arial" panose="020B0604020202020204" pitchFamily="34" charset="0"/>
              </a:rPr>
              <a:t>concessioni </a:t>
            </a:r>
            <a:r>
              <a:rPr lang="it-IT" sz="2400" dirty="0">
                <a:latin typeface="Arial" panose="020B0604020202020204" pitchFamily="34" charset="0"/>
                <a:cs typeface="Arial" panose="020B0604020202020204" pitchFamily="34" charset="0"/>
              </a:rPr>
              <a:t>o altri </a:t>
            </a:r>
            <a:r>
              <a:rPr lang="it-IT" sz="2400" spc="-5" dirty="0">
                <a:latin typeface="Arial" panose="020B0604020202020204" pitchFamily="34" charset="0"/>
                <a:cs typeface="Arial" panose="020B0604020202020204" pitchFamily="34" charset="0"/>
              </a:rPr>
              <a:t>atti </a:t>
            </a:r>
            <a:r>
              <a:rPr lang="it-IT" sz="2400" dirty="0">
                <a:latin typeface="Arial" panose="020B0604020202020204" pitchFamily="34" charset="0"/>
                <a:cs typeface="Arial" panose="020B0604020202020204" pitchFamily="34" charset="0"/>
              </a:rPr>
              <a:t>di </a:t>
            </a:r>
            <a:r>
              <a:rPr lang="it-IT" sz="2400" spc="-5" dirty="0">
                <a:latin typeface="Arial" panose="020B0604020202020204" pitchFamily="34" charset="0"/>
                <a:cs typeface="Arial" panose="020B0604020202020204" pitchFamily="34" charset="0"/>
              </a:rPr>
              <a:t>assenso comunque denominati </a:t>
            </a:r>
            <a:r>
              <a:rPr lang="it-IT" sz="2400" dirty="0">
                <a:latin typeface="Arial" panose="020B0604020202020204" pitchFamily="34" charset="0"/>
                <a:cs typeface="Arial" panose="020B0604020202020204" pitchFamily="34" charset="0"/>
              </a:rPr>
              <a:t>da parte</a:t>
            </a:r>
            <a:r>
              <a:rPr lang="it-IT" sz="2400" spc="265" dirty="0">
                <a:latin typeface="Arial" panose="020B0604020202020204" pitchFamily="34" charset="0"/>
                <a:cs typeface="Arial" panose="020B0604020202020204" pitchFamily="34" charset="0"/>
              </a:rPr>
              <a:t> </a:t>
            </a:r>
            <a:r>
              <a:rPr lang="it-IT" sz="2400" dirty="0">
                <a:latin typeface="Arial" panose="020B0604020202020204" pitchFamily="34" charset="0"/>
                <a:cs typeface="Arial" panose="020B0604020202020204" pitchFamily="34" charset="0"/>
              </a:rPr>
              <a:t>di </a:t>
            </a:r>
            <a:r>
              <a:rPr lang="it-IT" sz="2400" spc="-5" dirty="0">
                <a:latin typeface="Arial" panose="020B0604020202020204" pitchFamily="34" charset="0"/>
                <a:cs typeface="Arial" panose="020B0604020202020204" pitchFamily="34" charset="0"/>
              </a:rPr>
              <a:t>amministrazioni</a:t>
            </a:r>
            <a:r>
              <a:rPr lang="it-IT" sz="2400" spc="15" dirty="0">
                <a:latin typeface="Arial" panose="020B0604020202020204" pitchFamily="34" charset="0"/>
                <a:cs typeface="Arial" panose="020B0604020202020204" pitchFamily="34" charset="0"/>
              </a:rPr>
              <a:t> </a:t>
            </a:r>
            <a:r>
              <a:rPr lang="it-IT" sz="2400" spc="-5" dirty="0">
                <a:latin typeface="Arial" panose="020B0604020202020204" pitchFamily="34" charset="0"/>
                <a:cs typeface="Arial" panose="020B0604020202020204" pitchFamily="34" charset="0"/>
              </a:rPr>
              <a:t>diverse</a:t>
            </a:r>
            <a:r>
              <a:rPr lang="it-IT" sz="2200" spc="-5" dirty="0">
                <a:latin typeface="Arial" panose="020B0604020202020204" pitchFamily="34" charset="0"/>
                <a:cs typeface="Arial" panose="020B0604020202020204" pitchFamily="34" charset="0"/>
              </a:rPr>
              <a:t>.</a:t>
            </a:r>
            <a:endParaRPr lang="it-IT"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97117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A8BED8D4-7FD1-6747-BA79-1EA9F7282763}"/>
              </a:ext>
            </a:extLst>
          </p:cNvPr>
          <p:cNvSpPr txBox="1"/>
          <p:nvPr/>
        </p:nvSpPr>
        <p:spPr>
          <a:xfrm>
            <a:off x="312821" y="685800"/>
            <a:ext cx="8578516" cy="5847755"/>
          </a:xfrm>
          <a:prstGeom prst="rect">
            <a:avLst/>
          </a:prstGeom>
          <a:noFill/>
        </p:spPr>
        <p:txBody>
          <a:bodyPr wrap="square" rtlCol="0">
            <a:spAutoFit/>
          </a:bodyPr>
          <a:lstStyle/>
          <a:p>
            <a:r>
              <a:rPr lang="it-IT" sz="2200" dirty="0">
                <a:latin typeface="Arial" panose="020B0604020202020204" pitchFamily="34" charset="0"/>
                <a:cs typeface="Arial" panose="020B0604020202020204" pitchFamily="34" charset="0"/>
              </a:rPr>
              <a:t>L'istituto della Conferenza di servizi viene originariamente previsto in relazione ad alcune discipline di settore (Legge 21 ottobre 1987, n. 441,  sullo smaltimento di rifiuti; Legge 29 maggio 1989, n. 205, sui mondiali di calcio), trovando poi collocazione generale e sistematica nella Legge n. 241/1990. </a:t>
            </a:r>
          </a:p>
          <a:p>
            <a:endParaRPr lang="it-IT" sz="2200" dirty="0">
              <a:latin typeface="Arial" panose="020B0604020202020204" pitchFamily="34" charset="0"/>
              <a:cs typeface="Arial" panose="020B0604020202020204" pitchFamily="34" charset="0"/>
            </a:endParaRPr>
          </a:p>
          <a:p>
            <a:r>
              <a:rPr lang="it-IT" sz="2200" dirty="0">
                <a:latin typeface="Arial" panose="020B0604020202020204" pitchFamily="34" charset="0"/>
                <a:cs typeface="Arial" panose="020B0604020202020204" pitchFamily="34" charset="0"/>
              </a:rPr>
              <a:t>Nonostante tale generalizzazione, il Legislatore ha continuato ad intervenire sull'istituto: </a:t>
            </a:r>
          </a:p>
          <a:p>
            <a:pPr marL="285750" indent="-285750">
              <a:buFont typeface="Wingdings" pitchFamily="2" charset="2"/>
              <a:buChar char="Ø"/>
            </a:pPr>
            <a:r>
              <a:rPr lang="it-IT" sz="2200" dirty="0">
                <a:latin typeface="Arial" panose="020B0604020202020204" pitchFamily="34" charset="0"/>
                <a:cs typeface="Arial" panose="020B0604020202020204" pitchFamily="34" charset="0"/>
              </a:rPr>
              <a:t>L. 24 dicembre 1993, n. 537 </a:t>
            </a:r>
          </a:p>
          <a:p>
            <a:pPr marL="285750" indent="-285750">
              <a:buFont typeface="Wingdings" pitchFamily="2" charset="2"/>
              <a:buChar char="Ø"/>
            </a:pPr>
            <a:r>
              <a:rPr lang="it-IT" sz="2200" dirty="0">
                <a:latin typeface="Arial" panose="020B0604020202020204" pitchFamily="34" charset="0"/>
                <a:cs typeface="Arial" panose="020B0604020202020204" pitchFamily="34" charset="0"/>
              </a:rPr>
              <a:t>D.L. 12 maggio 1995, n. 163 </a:t>
            </a:r>
          </a:p>
          <a:p>
            <a:pPr marL="285750" indent="-285750">
              <a:buFont typeface="Wingdings" pitchFamily="2" charset="2"/>
              <a:buChar char="Ø"/>
            </a:pPr>
            <a:r>
              <a:rPr lang="it-IT" sz="2200" dirty="0">
                <a:latin typeface="Arial" panose="020B0604020202020204" pitchFamily="34" charset="0"/>
                <a:cs typeface="Arial" panose="020B0604020202020204" pitchFamily="34" charset="0"/>
              </a:rPr>
              <a:t>Legge 15 maggio 1997, n. 127</a:t>
            </a:r>
          </a:p>
          <a:p>
            <a:pPr marL="285750" indent="-285750">
              <a:buFont typeface="Wingdings" pitchFamily="2" charset="2"/>
              <a:buChar char="Ø"/>
            </a:pPr>
            <a:r>
              <a:rPr lang="it-IT" sz="2200" dirty="0">
                <a:latin typeface="Arial" panose="020B0604020202020204" pitchFamily="34" charset="0"/>
                <a:cs typeface="Arial" panose="020B0604020202020204" pitchFamily="34" charset="0"/>
              </a:rPr>
              <a:t>Legge 16 giugno 1998, n. 191 </a:t>
            </a:r>
          </a:p>
          <a:p>
            <a:pPr marL="285750" indent="-285750">
              <a:buFont typeface="Wingdings" pitchFamily="2" charset="2"/>
              <a:buChar char="Ø"/>
            </a:pPr>
            <a:r>
              <a:rPr lang="it-IT" sz="2200" dirty="0">
                <a:latin typeface="Arial" panose="020B0604020202020204" pitchFamily="34" charset="0"/>
                <a:cs typeface="Arial" panose="020B0604020202020204" pitchFamily="34" charset="0"/>
              </a:rPr>
              <a:t>Legge 24 novembre 2000, n. 340</a:t>
            </a:r>
          </a:p>
          <a:p>
            <a:pPr marL="285750" indent="-285750">
              <a:buFont typeface="Wingdings" pitchFamily="2" charset="2"/>
              <a:buChar char="Ø"/>
            </a:pPr>
            <a:r>
              <a:rPr lang="it-IT" sz="2200" dirty="0">
                <a:latin typeface="Arial" panose="020B0604020202020204" pitchFamily="34" charset="0"/>
                <a:cs typeface="Arial" panose="020B0604020202020204" pitchFamily="34" charset="0"/>
              </a:rPr>
              <a:t>Legge 11 febbraio 2005, n. 15</a:t>
            </a:r>
          </a:p>
          <a:p>
            <a:pPr marL="285750" indent="-285750">
              <a:buFont typeface="Wingdings" pitchFamily="2" charset="2"/>
              <a:buChar char="Ø"/>
            </a:pPr>
            <a:r>
              <a:rPr lang="it-IT" sz="2200" dirty="0" err="1">
                <a:latin typeface="Arial" panose="020B0604020202020204" pitchFamily="34" charset="0"/>
                <a:cs typeface="Arial" panose="020B0604020202020204" pitchFamily="34" charset="0"/>
              </a:rPr>
              <a:t>D.l.</a:t>
            </a:r>
            <a:r>
              <a:rPr lang="it-IT" sz="2200" dirty="0">
                <a:latin typeface="Arial" panose="020B0604020202020204" pitchFamily="34" charset="0"/>
                <a:cs typeface="Arial" panose="020B0604020202020204" pitchFamily="34" charset="0"/>
              </a:rPr>
              <a:t> 31 maggio 2010, n. 78, </a:t>
            </a:r>
            <a:r>
              <a:rPr lang="it-IT" sz="2200" dirty="0" err="1">
                <a:latin typeface="Arial" panose="020B0604020202020204" pitchFamily="34" charset="0"/>
                <a:cs typeface="Arial" panose="020B0604020202020204" pitchFamily="34" charset="0"/>
              </a:rPr>
              <a:t>conv</a:t>
            </a:r>
            <a:r>
              <a:rPr lang="it-IT" sz="2200" dirty="0">
                <a:latin typeface="Arial" panose="020B0604020202020204" pitchFamily="34" charset="0"/>
                <a:cs typeface="Arial" panose="020B0604020202020204" pitchFamily="34" charset="0"/>
              </a:rPr>
              <a:t>. L. 30 luglio 2010, n. 122</a:t>
            </a:r>
          </a:p>
          <a:p>
            <a:pPr marL="285750" indent="-285750">
              <a:buFont typeface="Wingdings" pitchFamily="2" charset="2"/>
              <a:buChar char="Ø"/>
            </a:pPr>
            <a:r>
              <a:rPr lang="it-IT" sz="2200" dirty="0" err="1">
                <a:latin typeface="Arial" panose="020B0604020202020204" pitchFamily="34" charset="0"/>
                <a:cs typeface="Arial" panose="020B0604020202020204" pitchFamily="34" charset="0"/>
              </a:rPr>
              <a:t>D.l.</a:t>
            </a:r>
            <a:r>
              <a:rPr lang="it-IT" sz="2200" dirty="0">
                <a:latin typeface="Arial" panose="020B0604020202020204" pitchFamily="34" charset="0"/>
                <a:cs typeface="Arial" panose="020B0604020202020204" pitchFamily="34" charset="0"/>
              </a:rPr>
              <a:t> 12 settembre 2014, n. 133</a:t>
            </a:r>
          </a:p>
          <a:p>
            <a:pPr marL="285750" indent="-285750">
              <a:buFont typeface="Wingdings" pitchFamily="2" charset="2"/>
              <a:buChar char="Ø"/>
            </a:pPr>
            <a:r>
              <a:rPr lang="it-IT" sz="2200" dirty="0">
                <a:latin typeface="Arial" panose="020B0604020202020204" pitchFamily="34" charset="0"/>
                <a:cs typeface="Arial" panose="020B0604020202020204" pitchFamily="34" charset="0"/>
              </a:rPr>
              <a:t>D.lgs. 30 giugno 2016, n. 127</a:t>
            </a:r>
          </a:p>
        </p:txBody>
      </p:sp>
    </p:spTree>
    <p:extLst>
      <p:ext uri="{BB962C8B-B14F-4D97-AF65-F5344CB8AC3E}">
        <p14:creationId xmlns:p14="http://schemas.microsoft.com/office/powerpoint/2010/main" val="27795281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3305469D-89A2-5243-9597-355DEE71C5EC}"/>
              </a:ext>
            </a:extLst>
          </p:cNvPr>
          <p:cNvSpPr txBox="1"/>
          <p:nvPr/>
        </p:nvSpPr>
        <p:spPr>
          <a:xfrm>
            <a:off x="296215" y="540915"/>
            <a:ext cx="8667482" cy="6232475"/>
          </a:xfrm>
          <a:prstGeom prst="rect">
            <a:avLst/>
          </a:prstGeom>
          <a:noFill/>
        </p:spPr>
        <p:txBody>
          <a:bodyPr wrap="square" rtlCol="0">
            <a:spAutoFit/>
          </a:bodyPr>
          <a:lstStyle/>
          <a:p>
            <a:pPr algn="ctr"/>
            <a:r>
              <a:rPr lang="it-IT" sz="2800" b="1" dirty="0">
                <a:latin typeface="Arial" panose="020B0604020202020204" pitchFamily="34" charset="0"/>
                <a:cs typeface="Arial" panose="020B0604020202020204" pitchFamily="34" charset="0"/>
              </a:rPr>
              <a:t>Tipologia</a:t>
            </a:r>
          </a:p>
          <a:p>
            <a:endParaRPr lang="it-IT" sz="800" dirty="0">
              <a:latin typeface="Arial" panose="020B0604020202020204" pitchFamily="34" charset="0"/>
              <a:cs typeface="Arial" panose="020B0604020202020204" pitchFamily="34" charset="0"/>
            </a:endParaRPr>
          </a:p>
          <a:p>
            <a:pPr marL="285750" indent="-285750">
              <a:buFont typeface="Wingdings" pitchFamily="2" charset="2"/>
              <a:buChar char="Ø"/>
            </a:pPr>
            <a:r>
              <a:rPr lang="it-IT" sz="2400" b="1" dirty="0">
                <a:latin typeface="Arial" panose="020B0604020202020204" pitchFamily="34" charset="0"/>
                <a:cs typeface="Arial" panose="020B0604020202020204" pitchFamily="34" charset="0"/>
              </a:rPr>
              <a:t>CONFERENZA DI SERVIZI ISTRUTTORIA</a:t>
            </a:r>
            <a:r>
              <a:rPr lang="it-IT" sz="2400" dirty="0">
                <a:latin typeface="Arial" panose="020B0604020202020204" pitchFamily="34" charset="0"/>
                <a:cs typeface="Arial" panose="020B0604020202020204" pitchFamily="34" charset="0"/>
              </a:rPr>
              <a:t>), nella quale vi è una sola amministrazione competente a decidere (</a:t>
            </a:r>
            <a:r>
              <a:rPr lang="it-IT" sz="2400" u="sng" dirty="0">
                <a:latin typeface="Arial" panose="020B0604020202020204" pitchFamily="34" charset="0"/>
                <a:cs typeface="Arial" panose="020B0604020202020204" pitchFamily="34" charset="0"/>
              </a:rPr>
              <a:t>decisione </a:t>
            </a:r>
            <a:r>
              <a:rPr lang="it-IT" sz="2400" u="sng" dirty="0" err="1">
                <a:latin typeface="Arial" panose="020B0604020202020204" pitchFamily="34" charset="0"/>
                <a:cs typeface="Arial" panose="020B0604020202020204" pitchFamily="34" charset="0"/>
              </a:rPr>
              <a:t>monostrutturata</a:t>
            </a:r>
            <a:r>
              <a:rPr lang="it-IT" sz="2400" dirty="0">
                <a:latin typeface="Arial" panose="020B0604020202020204" pitchFamily="34" charset="0"/>
                <a:cs typeface="Arial" panose="020B0604020202020204" pitchFamily="34" charset="0"/>
              </a:rPr>
              <a:t>), - in relazione agli interessi pubblici coinvolti in uno o in più procedimenti – che con la conferenza acquisisce l’avviso delle altre amministrazioni portatrici di interessi coinvolti nella procedura</a:t>
            </a:r>
          </a:p>
          <a:p>
            <a:pPr marL="285750" indent="-285750">
              <a:buFont typeface="Wingdings" pitchFamily="2" charset="2"/>
              <a:buChar char="Ø"/>
            </a:pPr>
            <a:endParaRPr lang="it-IT" sz="1100" dirty="0">
              <a:latin typeface="Arial" panose="020B0604020202020204" pitchFamily="34" charset="0"/>
              <a:cs typeface="Arial" panose="020B0604020202020204" pitchFamily="34" charset="0"/>
            </a:endParaRPr>
          </a:p>
          <a:p>
            <a:pPr marL="285750" indent="-285750">
              <a:buFont typeface="Wingdings" pitchFamily="2" charset="2"/>
              <a:buChar char="Ø"/>
            </a:pPr>
            <a:r>
              <a:rPr lang="it-IT" sz="2400" b="1" dirty="0">
                <a:latin typeface="Arial" panose="020B0604020202020204" pitchFamily="34" charset="0"/>
                <a:cs typeface="Arial" panose="020B0604020202020204" pitchFamily="34" charset="0"/>
              </a:rPr>
              <a:t>CONFERENZA DI SERVIZI DECISORIA</a:t>
            </a:r>
            <a:r>
              <a:rPr lang="it-IT" sz="2400" dirty="0">
                <a:latin typeface="Arial" panose="020B0604020202020204" pitchFamily="34" charset="0"/>
                <a:cs typeface="Arial" panose="020B0604020202020204" pitchFamily="34" charset="0"/>
              </a:rPr>
              <a:t>, in cui si riscontra una </a:t>
            </a:r>
            <a:r>
              <a:rPr lang="it-IT" sz="2400" u="sng" dirty="0">
                <a:latin typeface="Arial" panose="020B0604020202020204" pitchFamily="34" charset="0"/>
                <a:cs typeface="Arial" panose="020B0604020202020204" pitchFamily="34" charset="0"/>
              </a:rPr>
              <a:t>decisione </a:t>
            </a:r>
            <a:r>
              <a:rPr lang="it-IT" sz="2400" u="sng" dirty="0" err="1">
                <a:latin typeface="Arial" panose="020B0604020202020204" pitchFamily="34" charset="0"/>
                <a:cs typeface="Arial" panose="020B0604020202020204" pitchFamily="34" charset="0"/>
              </a:rPr>
              <a:t>pluristrutturata</a:t>
            </a:r>
            <a:r>
              <a:rPr lang="it-IT" sz="2400" dirty="0">
                <a:latin typeface="Arial" panose="020B0604020202020204" pitchFamily="34" charset="0"/>
                <a:cs typeface="Arial" panose="020B0604020202020204" pitchFamily="34" charset="0"/>
              </a:rPr>
              <a:t>, in quanto caratterizzata dalla necessità dell’assenso di più amministrazioni ai fini dell’adozione del provvedimento finale;</a:t>
            </a:r>
          </a:p>
          <a:p>
            <a:endParaRPr lang="it-IT" sz="1400" dirty="0">
              <a:latin typeface="Arial" panose="020B0604020202020204" pitchFamily="34" charset="0"/>
              <a:cs typeface="Arial" panose="020B0604020202020204" pitchFamily="34" charset="0"/>
            </a:endParaRPr>
          </a:p>
          <a:p>
            <a:pPr marL="285750" indent="-285750">
              <a:buFont typeface="Wingdings" pitchFamily="2" charset="2"/>
              <a:buChar char="Ø"/>
            </a:pPr>
            <a:r>
              <a:rPr lang="it-IT" sz="2400" b="1" dirty="0">
                <a:latin typeface="Arial" panose="020B0604020202020204" pitchFamily="34" charset="0"/>
                <a:cs typeface="Arial" panose="020B0604020202020204" pitchFamily="34" charset="0"/>
              </a:rPr>
              <a:t>CONFERENZA DI SERVIZI PRELIMINARE O PREDECISORIA</a:t>
            </a:r>
            <a:r>
              <a:rPr lang="it-IT" sz="2400" dirty="0">
                <a:latin typeface="Arial" panose="020B0604020202020204" pitchFamily="34" charset="0"/>
                <a:cs typeface="Arial" panose="020B0604020202020204" pitchFamily="34" charset="0"/>
              </a:rPr>
              <a:t> in relazione ad una specifica tipologia di conferenza di servizi, ossia quella in materia di progettazione di opere pubbliche o non pubbliche</a:t>
            </a:r>
            <a:r>
              <a:rPr lang="it-IT" sz="2400" dirty="0"/>
              <a:t>.</a:t>
            </a:r>
          </a:p>
        </p:txBody>
      </p:sp>
    </p:spTree>
    <p:extLst>
      <p:ext uri="{BB962C8B-B14F-4D97-AF65-F5344CB8AC3E}">
        <p14:creationId xmlns:p14="http://schemas.microsoft.com/office/powerpoint/2010/main" val="41645978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D706693-C296-D040-89BF-36B1F5557872}"/>
              </a:ext>
            </a:extLst>
          </p:cNvPr>
          <p:cNvSpPr txBox="1">
            <a:spLocks/>
          </p:cNvSpPr>
          <p:nvPr/>
        </p:nvSpPr>
        <p:spPr>
          <a:xfrm>
            <a:off x="457200" y="533400"/>
            <a:ext cx="8229600" cy="990600"/>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a:lstStyle>
            <a:lvl1pPr algn="l" defTabSz="914400" rtl="0" eaLnBrk="1" latinLnBrk="0" hangingPunct="1">
              <a:spcBef>
                <a:spcPct val="0"/>
              </a:spcBef>
              <a:buNone/>
              <a:defRPr sz="4000" kern="1200" spc="-100" baseline="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it-IT" sz="3600" b="1" dirty="0">
                <a:solidFill>
                  <a:schemeClr val="tx1"/>
                </a:solidFill>
                <a:latin typeface="Arial" panose="020B0604020202020204" pitchFamily="34" charset="0"/>
                <a:cs typeface="Arial" panose="020B0604020202020204" pitchFamily="34" charset="0"/>
              </a:rPr>
              <a:t>Conferenza di Servizi decisoria</a:t>
            </a:r>
          </a:p>
        </p:txBody>
      </p:sp>
      <p:sp>
        <p:nvSpPr>
          <p:cNvPr id="3" name="CasellaDiTesto 2">
            <a:extLst>
              <a:ext uri="{FF2B5EF4-FFF2-40B4-BE49-F238E27FC236}">
                <a16:creationId xmlns:a16="http://schemas.microsoft.com/office/drawing/2014/main" id="{BD186C3F-F1C2-7948-8411-713C413E4DF0}"/>
              </a:ext>
            </a:extLst>
          </p:cNvPr>
          <p:cNvSpPr txBox="1"/>
          <p:nvPr/>
        </p:nvSpPr>
        <p:spPr>
          <a:xfrm>
            <a:off x="321972" y="1815920"/>
            <a:ext cx="8474298" cy="4893647"/>
          </a:xfrm>
          <a:prstGeom prst="rect">
            <a:avLst/>
          </a:prstGeom>
          <a:noFill/>
        </p:spPr>
        <p:txBody>
          <a:bodyPr wrap="square" rtlCol="0">
            <a:spAutoFit/>
          </a:bodyPr>
          <a:lstStyle/>
          <a:p>
            <a:pPr marL="342900" indent="-342900">
              <a:buFont typeface="Wingdings" pitchFamily="2" charset="2"/>
              <a:buChar char="Ø"/>
            </a:pPr>
            <a:r>
              <a:rPr lang="it-IT" sz="2400" dirty="0">
                <a:latin typeface="Arial" panose="020B0604020202020204" pitchFamily="34" charset="0"/>
                <a:cs typeface="Arial" panose="020B0604020202020204" pitchFamily="34" charset="0"/>
              </a:rPr>
              <a:t>La conferenza decisoria è indetta dalla P.A., competente all’adozione del provvedimento finale, al precipuo ed esclusivo fine di acquisire nulla osta, consensi, o assensi delle altre amministrazioni procedenti, richiesti, ma tuttavia, non ottenuti, esclusi i pareri non vincolanti, attesa la loro natura non decisoria o finale. </a:t>
            </a:r>
          </a:p>
          <a:p>
            <a:endParaRPr lang="it-IT" sz="2000" dirty="0">
              <a:latin typeface="Arial" panose="020B0604020202020204" pitchFamily="34" charset="0"/>
              <a:cs typeface="Arial" panose="020B0604020202020204" pitchFamily="34" charset="0"/>
            </a:endParaRPr>
          </a:p>
          <a:p>
            <a:pPr marL="342900" indent="-342900">
              <a:buFont typeface="Wingdings" pitchFamily="2" charset="2"/>
              <a:buChar char="Ø"/>
            </a:pPr>
            <a:r>
              <a:rPr lang="it-IT" sz="2400" dirty="0">
                <a:latin typeface="Arial" panose="020B0604020202020204" pitchFamily="34" charset="0"/>
                <a:cs typeface="Arial" panose="020B0604020202020204" pitchFamily="34" charset="0"/>
              </a:rPr>
              <a:t>Questa peculiare forma di conferenza può essere, inoltre, definita “esterna”, poiché si riferisce a più procedimenti funzionalmente collegati e diretti all’emanazione di provvedimenti </a:t>
            </a:r>
            <a:r>
              <a:rPr lang="it-IT" sz="2400" dirty="0" err="1">
                <a:latin typeface="Arial" panose="020B0604020202020204" pitchFamily="34" charset="0"/>
                <a:cs typeface="Arial" panose="020B0604020202020204" pitchFamily="34" charset="0"/>
              </a:rPr>
              <a:t>pluristrutturati</a:t>
            </a:r>
            <a:r>
              <a:rPr lang="it-IT" sz="2400" dirty="0">
                <a:latin typeface="Arial" panose="020B0604020202020204" pitchFamily="34" charset="0"/>
                <a:cs typeface="Arial" panose="020B0604020202020204" pitchFamily="34" charset="0"/>
              </a:rPr>
              <a:t>, adottati, formalmente, dalla P.A. procedente, ma previamente concordata, attraverso gli atti di assenso, con tutte le amministrazioni partecipanti </a:t>
            </a:r>
          </a:p>
        </p:txBody>
      </p:sp>
    </p:spTree>
    <p:extLst>
      <p:ext uri="{BB962C8B-B14F-4D97-AF65-F5344CB8AC3E}">
        <p14:creationId xmlns:p14="http://schemas.microsoft.com/office/powerpoint/2010/main" val="322799351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nozio">
  <a:themeElements>
    <a:clrScheme name="Equinozi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Equinozi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nozi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13889</TotalTime>
  <Words>3248</Words>
  <Application>Microsoft Macintosh PowerPoint</Application>
  <PresentationFormat>Presentazione su schermo (4:3)</PresentationFormat>
  <Paragraphs>199</Paragraphs>
  <Slides>34</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34</vt:i4>
      </vt:variant>
    </vt:vector>
  </HeadingPairs>
  <TitlesOfParts>
    <vt:vector size="40" baseType="lpstr">
      <vt:lpstr>Arial</vt:lpstr>
      <vt:lpstr>Calibri</vt:lpstr>
      <vt:lpstr>Constantia</vt:lpstr>
      <vt:lpstr>Wingdings</vt:lpstr>
      <vt:lpstr>Wingdings 2</vt:lpstr>
      <vt:lpstr>Equinozio</vt:lpstr>
      <vt:lpstr>Corso di formazione giuridica per il personale della Regione Siciliana </vt:lpstr>
      <vt:lpstr>La conferenza di servizi decisoria</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La conferenza semplificata asincrona</vt:lpstr>
      <vt:lpstr>La conferenza semplificata asincrona</vt:lpstr>
      <vt:lpstr>La conferenza semplificata asincrona</vt:lpstr>
      <vt:lpstr>La conferenza semplificata asincrona</vt:lpstr>
      <vt:lpstr>Presentazione standard di PowerPoint</vt:lpstr>
      <vt:lpstr>La conferenza semplificata asincrona</vt:lpstr>
      <vt:lpstr>La conferenza simultanea sincrona</vt:lpstr>
      <vt:lpstr>La conferenza simultanea sincrona</vt:lpstr>
      <vt:lpstr>La conferenza simultanea sincrona</vt:lpstr>
      <vt:lpstr>La conferenza simultanea sincrona</vt:lpstr>
      <vt:lpstr>La conferenza simultanea sincrona</vt:lpstr>
      <vt:lpstr>Presentazione standard di PowerPoint</vt:lpstr>
      <vt:lpstr>La conferenza simultanea sincrona</vt:lpstr>
      <vt:lpstr>La conferenza simultanea sincrona</vt:lpstr>
      <vt:lpstr>La conferenza simultanea sincrona</vt:lpstr>
      <vt:lpstr>Presentazione standard di PowerPoint</vt:lpstr>
      <vt:lpstr>La conferenza simultanea sincrona</vt:lpstr>
      <vt:lpstr>La conferenza simultanea sincrona</vt:lpstr>
      <vt:lpstr>La decisione (art. 20 L.r. n. 7/2019)</vt:lpstr>
      <vt:lpstr>La decisione (art. 20 L.r. n. 7/2019)</vt:lpstr>
      <vt:lpstr>Rimedi per le amministrazioni dissenzienti  (art. 21 L.r. n. 7/2019)</vt:lpstr>
      <vt:lpstr>Rimedi per le amministrazioni dissenzienti  (art. 21 L.r. n. 7/2019)</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Tecniche di redazione degli atti amministrativi</dc:title>
  <dc:creator>Utente</dc:creator>
  <cp:lastModifiedBy>riccardo ursi</cp:lastModifiedBy>
  <cp:revision>259</cp:revision>
  <cp:lastPrinted>2020-05-11T08:47:06Z</cp:lastPrinted>
  <dcterms:created xsi:type="dcterms:W3CDTF">2012-04-07T06:48:04Z</dcterms:created>
  <dcterms:modified xsi:type="dcterms:W3CDTF">2020-05-20T14:26:57Z</dcterms:modified>
</cp:coreProperties>
</file>