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6"/>
  </p:notesMasterIdLst>
  <p:handoutMasterIdLst>
    <p:handoutMasterId r:id="rId17"/>
  </p:handoutMasterIdLst>
  <p:sldIdLst>
    <p:sldId id="553" r:id="rId2"/>
    <p:sldId id="647" r:id="rId3"/>
    <p:sldId id="625" r:id="rId4"/>
    <p:sldId id="626" r:id="rId5"/>
    <p:sldId id="628" r:id="rId6"/>
    <p:sldId id="629" r:id="rId7"/>
    <p:sldId id="630" r:id="rId8"/>
    <p:sldId id="631" r:id="rId9"/>
    <p:sldId id="632" r:id="rId10"/>
    <p:sldId id="633" r:id="rId11"/>
    <p:sldId id="635" r:id="rId12"/>
    <p:sldId id="648" r:id="rId13"/>
    <p:sldId id="636" r:id="rId14"/>
    <p:sldId id="637"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667" autoAdjust="0"/>
    <p:restoredTop sz="92473" autoAdjust="0"/>
  </p:normalViewPr>
  <p:slideViewPr>
    <p:cSldViewPr>
      <p:cViewPr varScale="1">
        <p:scale>
          <a:sx n="86" d="100"/>
          <a:sy n="86" d="100"/>
        </p:scale>
        <p:origin x="208" y="2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10/05/20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10/05/20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10/05/20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10/05/20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10/05/20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10/05/20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10/05/20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10/05/20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10/05/20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10/05/20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380312" y="3933056"/>
            <a:ext cx="122413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10</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03381" y="503011"/>
            <a:ext cx="7290115" cy="1046440"/>
          </a:xfrm>
          <a:prstGeom prst="rect">
            <a:avLst/>
          </a:prstGeom>
          <a:noFill/>
          <a:ln w="76200" cmpd="sng">
            <a:solidFill>
              <a:schemeClr val="tx1"/>
            </a:solidFill>
          </a:ln>
        </p:spPr>
        <p:txBody>
          <a:bodyPr wrap="square">
            <a:spAutoFit/>
          </a:bodyPr>
          <a:lstStyle/>
          <a:p>
            <a:pPr algn="ctr"/>
            <a:endParaRPr lang="it-IT" sz="1000" b="1" spc="-150" dirty="0">
              <a:latin typeface="Arial" panose="020B0604020202020204" pitchFamily="34" charset="0"/>
              <a:cs typeface="Arial" panose="020B0604020202020204" pitchFamily="34" charset="0"/>
            </a:endParaRPr>
          </a:p>
          <a:p>
            <a:pPr algn="ctr"/>
            <a:r>
              <a:rPr lang="it-IT" sz="2800" b="1" spc="-150" dirty="0">
                <a:latin typeface="Arial" panose="020B0604020202020204" pitchFamily="34" charset="0"/>
                <a:cs typeface="Arial" panose="020B0604020202020204" pitchFamily="34" charset="0"/>
              </a:rPr>
              <a:t>limiti in virtù di previsioni comunitarie</a:t>
            </a:r>
          </a:p>
          <a:p>
            <a:pPr algn="ctr"/>
            <a:r>
              <a:rPr lang="it-IT" sz="2400" spc="-150" dirty="0">
                <a:latin typeface="Arial" panose="020B0604020202020204" pitchFamily="34" charset="0"/>
                <a:cs typeface="Arial" panose="020B0604020202020204" pitchFamily="34" charset="0"/>
              </a:rPr>
              <a:t> </a:t>
            </a:r>
          </a:p>
        </p:txBody>
      </p:sp>
      <p:sp>
        <p:nvSpPr>
          <p:cNvPr id="3" name="Rettangolo 2"/>
          <p:cNvSpPr/>
          <p:nvPr/>
        </p:nvSpPr>
        <p:spPr>
          <a:xfrm>
            <a:off x="501685" y="1718220"/>
            <a:ext cx="8309164" cy="3539431"/>
          </a:xfrm>
          <a:prstGeom prst="rect">
            <a:avLst/>
          </a:prstGeom>
          <a:noFill/>
        </p:spPr>
        <p:txBody>
          <a:bodyPr wrap="square">
            <a:spAutoFit/>
          </a:bodyPr>
          <a:lstStyle/>
          <a:p>
            <a:r>
              <a:rPr lang="it-IT" sz="2800" dirty="0">
                <a:latin typeface="Arial" panose="020B0604020202020204" pitchFamily="34" charset="0"/>
                <a:cs typeface="Arial" panose="020B0604020202020204" pitchFamily="34" charset="0"/>
              </a:rPr>
              <a:t>Dietro questa previsione si nasconde un principio, elaborato dalla giurisprudenza comunitaria, secondo il quale laddove, per assicurare effettività e concretezza alle previsioni comunitarie, è indispensabile una espressa valutazione amministrativa, come un accertamento tecnico o una verifica, lì l’istituto del silenzio assenso non è praticabile. </a:t>
            </a:r>
          </a:p>
        </p:txBody>
      </p:sp>
      <p:sp>
        <p:nvSpPr>
          <p:cNvPr id="5" name="Rettangolo 4"/>
          <p:cNvSpPr/>
          <p:nvPr/>
        </p:nvSpPr>
        <p:spPr>
          <a:xfrm>
            <a:off x="517363" y="5357643"/>
            <a:ext cx="8309164" cy="1384995"/>
          </a:xfrm>
          <a:prstGeom prst="rect">
            <a:avLst/>
          </a:prstGeom>
          <a:noFill/>
          <a:ln>
            <a:solidFill>
              <a:schemeClr val="tx1"/>
            </a:solidFill>
          </a:ln>
        </p:spPr>
        <p:txBody>
          <a:bodyPr wrap="square">
            <a:spAutoFit/>
          </a:bodyPr>
          <a:lstStyle/>
          <a:p>
            <a:r>
              <a:rPr lang="it-IT" sz="2800" dirty="0">
                <a:latin typeface="Arial" panose="020B0604020202020204" pitchFamily="34" charset="0"/>
                <a:cs typeface="Arial" panose="020B0604020202020204" pitchFamily="34" charset="0"/>
              </a:rPr>
              <a:t>Si tradurrebbe in una sostanziale elusione delle previsioni e degli obiettivi della normativa comunitaria </a:t>
            </a:r>
          </a:p>
        </p:txBody>
      </p:sp>
    </p:spTree>
    <p:extLst>
      <p:ext uri="{BB962C8B-B14F-4D97-AF65-F5344CB8AC3E}">
        <p14:creationId xmlns:p14="http://schemas.microsoft.com/office/powerpoint/2010/main" val="4222100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043608" y="860484"/>
            <a:ext cx="6414537" cy="768316"/>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Limiti impliciti al silenzio assenso</a:t>
            </a:r>
          </a:p>
        </p:txBody>
      </p:sp>
      <p:sp>
        <p:nvSpPr>
          <p:cNvPr id="3" name="Rettangolo 2"/>
          <p:cNvSpPr/>
          <p:nvPr/>
        </p:nvSpPr>
        <p:spPr>
          <a:xfrm>
            <a:off x="467544" y="2210142"/>
            <a:ext cx="8136904" cy="2308324"/>
          </a:xfrm>
          <a:prstGeom prst="rect">
            <a:avLst/>
          </a:prstGeom>
          <a:noFill/>
        </p:spPr>
        <p:txBody>
          <a:bodyPr wrap="square">
            <a:spAutoFit/>
          </a:bodyPr>
          <a:lstStyle/>
          <a:p>
            <a:r>
              <a:rPr lang="it-IT" sz="2400" dirty="0">
                <a:latin typeface="Arial" panose="020B0604020202020204" pitchFamily="34" charset="0"/>
                <a:cs typeface="Arial" panose="020B0604020202020204" pitchFamily="34" charset="0"/>
              </a:rPr>
              <a:t>non sembra che il silenzio-assenso possa trovare applicazione nei confronti dei procedimenti ad istanza di parte non espressamente esclusi, ma soltanto nei confronti di quelle fattispecie in cui il privato possa vantare un preesistente diritto e debba richiedere all’amministrazione la rimozione legata al suo esercizio.</a:t>
            </a:r>
          </a:p>
        </p:txBody>
      </p:sp>
      <p:sp>
        <p:nvSpPr>
          <p:cNvPr id="4" name="Ovale 3"/>
          <p:cNvSpPr/>
          <p:nvPr/>
        </p:nvSpPr>
        <p:spPr>
          <a:xfrm>
            <a:off x="313552" y="5190050"/>
            <a:ext cx="1238537" cy="1113273"/>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SI</a:t>
            </a:r>
          </a:p>
        </p:txBody>
      </p:sp>
      <p:sp>
        <p:nvSpPr>
          <p:cNvPr id="5" name="Ovale 4"/>
          <p:cNvSpPr/>
          <p:nvPr/>
        </p:nvSpPr>
        <p:spPr>
          <a:xfrm>
            <a:off x="4103173" y="5217011"/>
            <a:ext cx="1238537" cy="1113273"/>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NO</a:t>
            </a:r>
          </a:p>
        </p:txBody>
      </p:sp>
      <p:sp>
        <p:nvSpPr>
          <p:cNvPr id="6" name="CasellaDiTesto 5"/>
          <p:cNvSpPr txBox="1"/>
          <p:nvPr/>
        </p:nvSpPr>
        <p:spPr>
          <a:xfrm>
            <a:off x="1708864" y="5566366"/>
            <a:ext cx="2163518" cy="36933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AUTORIZZAZIONI</a:t>
            </a:r>
          </a:p>
        </p:txBody>
      </p:sp>
      <p:sp>
        <p:nvSpPr>
          <p:cNvPr id="7" name="CasellaDiTesto 6"/>
          <p:cNvSpPr txBox="1"/>
          <p:nvPr/>
        </p:nvSpPr>
        <p:spPr>
          <a:xfrm>
            <a:off x="5628286" y="5174366"/>
            <a:ext cx="3370698" cy="1200329"/>
          </a:xfrm>
          <a:prstGeom prst="rect">
            <a:avLst/>
          </a:prstGeom>
          <a:noFill/>
        </p:spPr>
        <p:txBody>
          <a:bodyPr wrap="square" rtlCol="0">
            <a:spAutoFit/>
          </a:bodyPr>
          <a:lstStyle/>
          <a:p>
            <a:pPr marL="285750" indent="-285750">
              <a:buFont typeface="Arial"/>
              <a:buChar char="•"/>
            </a:pPr>
            <a:r>
              <a:rPr lang="it-IT" dirty="0">
                <a:latin typeface="Arial" panose="020B0604020202020204" pitchFamily="34" charset="0"/>
                <a:cs typeface="Arial" panose="020B0604020202020204" pitchFamily="34" charset="0"/>
              </a:rPr>
              <a:t>CONCESSIONI</a:t>
            </a:r>
          </a:p>
          <a:p>
            <a:pPr marL="285750" indent="-285750">
              <a:buFont typeface="Arial"/>
              <a:buChar char="•"/>
            </a:pPr>
            <a:r>
              <a:rPr lang="it-IT" dirty="0">
                <a:latin typeface="Arial" panose="020B0604020202020204" pitchFamily="34" charset="0"/>
                <a:cs typeface="Arial" panose="020B0604020202020204" pitchFamily="34" charset="0"/>
              </a:rPr>
              <a:t>ABILITAZIONI</a:t>
            </a:r>
          </a:p>
          <a:p>
            <a:pPr marL="285750" indent="-285750">
              <a:buFont typeface="Arial"/>
              <a:buChar char="•"/>
            </a:pPr>
            <a:r>
              <a:rPr lang="it-IT" dirty="0">
                <a:latin typeface="Arial" panose="020B0604020202020204" pitchFamily="34" charset="0"/>
                <a:cs typeface="Arial" panose="020B0604020202020204" pitchFamily="34" charset="0"/>
              </a:rPr>
              <a:t>PROVVEDIMENTI A DISPONIBILITA’ LIMITATA</a:t>
            </a:r>
          </a:p>
        </p:txBody>
      </p:sp>
    </p:spTree>
    <p:extLst>
      <p:ext uri="{BB962C8B-B14F-4D97-AF65-F5344CB8AC3E}">
        <p14:creationId xmlns:p14="http://schemas.microsoft.com/office/powerpoint/2010/main" val="2835357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3ED669F8-4BD1-1944-B2EC-B2C12D11F578}"/>
              </a:ext>
            </a:extLst>
          </p:cNvPr>
          <p:cNvSpPr txBox="1"/>
          <p:nvPr/>
        </p:nvSpPr>
        <p:spPr>
          <a:xfrm>
            <a:off x="539552" y="2226344"/>
            <a:ext cx="8136904" cy="4154984"/>
          </a:xfrm>
          <a:prstGeom prst="rect">
            <a:avLst/>
          </a:prstGeom>
          <a:noFill/>
        </p:spPr>
        <p:txBody>
          <a:bodyPr wrap="square" rtlCol="0">
            <a:spAutoFit/>
          </a:bodyPr>
          <a:lstStyle/>
          <a:p>
            <a:pPr algn="ctr"/>
            <a:r>
              <a:rPr lang="it-IT" sz="2500" b="1" dirty="0">
                <a:latin typeface="Arial" panose="020B0604020202020204" pitchFamily="34" charset="0"/>
                <a:ea typeface="Arial" panose="020B0604020202020204" pitchFamily="34" charset="0"/>
              </a:rPr>
              <a:t>Art. 29, commi 3-4, </a:t>
            </a:r>
            <a:r>
              <a:rPr lang="it-IT" sz="2500" b="1" dirty="0" err="1">
                <a:latin typeface="Arial" panose="020B0604020202020204" pitchFamily="34" charset="0"/>
                <a:ea typeface="Arial" panose="020B0604020202020204" pitchFamily="34" charset="0"/>
              </a:rPr>
              <a:t>L.r</a:t>
            </a:r>
            <a:r>
              <a:rPr lang="it-IT" sz="2500" b="1" dirty="0">
                <a:latin typeface="Arial" panose="020B0604020202020204" pitchFamily="34" charset="0"/>
                <a:ea typeface="Arial" panose="020B0604020202020204" pitchFamily="34" charset="0"/>
              </a:rPr>
              <a:t>. n.7 /2019</a:t>
            </a:r>
          </a:p>
          <a:p>
            <a:endParaRPr lang="it-IT" sz="1050" dirty="0">
              <a:latin typeface="Arial" panose="020B0604020202020204" pitchFamily="34" charset="0"/>
              <a:ea typeface="Arial" panose="020B0604020202020204" pitchFamily="34" charset="0"/>
            </a:endParaRPr>
          </a:p>
          <a:p>
            <a:r>
              <a:rPr lang="it-IT" sz="2500" dirty="0">
                <a:latin typeface="Arial" panose="020B0604020202020204" pitchFamily="34" charset="0"/>
                <a:ea typeface="Arial" panose="020B0604020202020204" pitchFamily="34" charset="0"/>
              </a:rPr>
              <a:t>3. L'istanza può essere presentata mediante posta raccomandata con avviso di ricevimento ovvero con modalità telematica. In tal caso, il termine di conclusione del procedimento decorre al momento della ricezione da parte dell'amministrazione competente.</a:t>
            </a:r>
          </a:p>
          <a:p>
            <a:r>
              <a:rPr lang="it-IT" sz="2500" dirty="0">
                <a:latin typeface="Arial" panose="020B0604020202020204" pitchFamily="34" charset="0"/>
                <a:ea typeface="Arial" panose="020B0604020202020204" pitchFamily="34" charset="0"/>
              </a:rPr>
              <a:t>4. Fermo restando quanto previsto dagli articoli 2, 5, 7 e 13, la presentazione di istanze incomplete impedisce l'accoglimento della domanda. Si applicano le disposizioni di cui all'articolo 2, comma 6.</a:t>
            </a:r>
          </a:p>
        </p:txBody>
      </p:sp>
      <p:sp>
        <p:nvSpPr>
          <p:cNvPr id="4" name="CasellaDiTesto 3">
            <a:extLst>
              <a:ext uri="{FF2B5EF4-FFF2-40B4-BE49-F238E27FC236}">
                <a16:creationId xmlns:a16="http://schemas.microsoft.com/office/drawing/2014/main" id="{9F925644-FD91-DD41-836F-2531B24B7FDE}"/>
              </a:ext>
            </a:extLst>
          </p:cNvPr>
          <p:cNvSpPr txBox="1"/>
          <p:nvPr/>
        </p:nvSpPr>
        <p:spPr>
          <a:xfrm>
            <a:off x="323528" y="980728"/>
            <a:ext cx="8460432" cy="477054"/>
          </a:xfrm>
          <a:prstGeom prst="rect">
            <a:avLst/>
          </a:prstGeom>
          <a:noFill/>
        </p:spPr>
        <p:txBody>
          <a:bodyPr wrap="square" rtlCol="0">
            <a:spAutoFit/>
          </a:bodyPr>
          <a:lstStyle/>
          <a:p>
            <a:r>
              <a:rPr lang="it-IT" sz="2500" b="1" dirty="0">
                <a:latin typeface="Arial" panose="020B0604020202020204" pitchFamily="34" charset="0"/>
                <a:cs typeface="Arial" panose="020B0604020202020204" pitchFamily="34" charset="0"/>
              </a:rPr>
              <a:t>Aspetti procedurali previsti dalla disciplina regionale</a:t>
            </a:r>
          </a:p>
        </p:txBody>
      </p:sp>
    </p:spTree>
    <p:extLst>
      <p:ext uri="{BB962C8B-B14F-4D97-AF65-F5344CB8AC3E}">
        <p14:creationId xmlns:p14="http://schemas.microsoft.com/office/powerpoint/2010/main" val="148501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517362" y="2366674"/>
            <a:ext cx="8309165" cy="4374694"/>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Art. 29, comma 6, </a:t>
            </a:r>
            <a:r>
              <a:rPr lang="it-IT" sz="2800" b="1" dirty="0" err="1">
                <a:solidFill>
                  <a:schemeClr val="tx1"/>
                </a:solidFill>
                <a:latin typeface="Arial" panose="020B0604020202020204" pitchFamily="34" charset="0"/>
                <a:cs typeface="Arial" panose="020B0604020202020204" pitchFamily="34" charset="0"/>
              </a:rPr>
              <a:t>L.r</a:t>
            </a:r>
            <a:r>
              <a:rPr lang="it-IT" sz="2800" b="1" dirty="0">
                <a:solidFill>
                  <a:schemeClr val="tx1"/>
                </a:solidFill>
                <a:latin typeface="Arial" panose="020B0604020202020204" pitchFamily="34" charset="0"/>
                <a:cs typeface="Arial" panose="020B0604020202020204" pitchFamily="34" charset="0"/>
              </a:rPr>
              <a:t>. n. 7/2019</a:t>
            </a:r>
          </a:p>
          <a:p>
            <a:endParaRPr lang="it-IT" sz="2000" dirty="0">
              <a:solidFill>
                <a:schemeClr val="tx1"/>
              </a:solidFill>
              <a:latin typeface="Arial" panose="020B0604020202020204" pitchFamily="34" charset="0"/>
              <a:cs typeface="Arial" panose="020B0604020202020204" pitchFamily="34" charset="0"/>
            </a:endParaRPr>
          </a:p>
          <a:p>
            <a:r>
              <a:rPr lang="it-IT" sz="2800" dirty="0">
                <a:latin typeface="Arial" panose="020B0604020202020204" pitchFamily="34" charset="0"/>
                <a:cs typeface="Arial" panose="020B0604020202020204" pitchFamily="34" charset="0"/>
              </a:rPr>
              <a:t>6. Nei casi in cui il silenzio dell'amministrazione equivale ad accoglimento della domanda, l'amministrazione competente può assumere determinazioni in via di autotutela ai sensi degli articoli 21-quinquies e 21-nonies della legge 7 agosto 1990 n. 2412 e successive modifiche ed integrazioni.</a:t>
            </a:r>
          </a:p>
        </p:txBody>
      </p:sp>
      <p:sp>
        <p:nvSpPr>
          <p:cNvPr id="4" name="CasellaDiTesto 3"/>
          <p:cNvSpPr txBox="1"/>
          <p:nvPr/>
        </p:nvSpPr>
        <p:spPr>
          <a:xfrm>
            <a:off x="940660" y="818709"/>
            <a:ext cx="7180372" cy="954107"/>
          </a:xfrm>
          <a:prstGeom prst="rect">
            <a:avLst/>
          </a:prstGeom>
          <a:noFill/>
          <a:ln>
            <a:noFill/>
          </a:ln>
        </p:spPr>
        <p:txBody>
          <a:bodyPr wrap="square" rtlCol="0">
            <a:spAutoFit/>
          </a:bodyPr>
          <a:lstStyle/>
          <a:p>
            <a:pPr algn="ctr"/>
            <a:r>
              <a:rPr lang="it-IT" sz="2800" b="1" dirty="0">
                <a:latin typeface="Arial" panose="020B0604020202020204" pitchFamily="34" charset="0"/>
                <a:cs typeface="Arial" panose="020B0604020202020204" pitchFamily="34" charset="0"/>
              </a:rPr>
              <a:t>Effetti del silenzio-assenso </a:t>
            </a:r>
          </a:p>
          <a:p>
            <a:pPr algn="ctr"/>
            <a:r>
              <a:rPr lang="it-IT" sz="2800" b="1" dirty="0">
                <a:latin typeface="Arial" panose="020B0604020202020204" pitchFamily="34" charset="0"/>
                <a:cs typeface="Arial" panose="020B0604020202020204" pitchFamily="34" charset="0"/>
              </a:rPr>
              <a:t>sull’attività amministrativa</a:t>
            </a:r>
          </a:p>
        </p:txBody>
      </p:sp>
    </p:spTree>
    <p:extLst>
      <p:ext uri="{BB962C8B-B14F-4D97-AF65-F5344CB8AC3E}">
        <p14:creationId xmlns:p14="http://schemas.microsoft.com/office/powerpoint/2010/main" val="312391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91942" y="474302"/>
            <a:ext cx="8497296" cy="3785652"/>
          </a:xfrm>
          <a:prstGeom prst="rect">
            <a:avLst/>
          </a:prstGeom>
          <a:noFill/>
          <a:ln>
            <a:noFill/>
          </a:ln>
        </p:spPr>
        <p:txBody>
          <a:bodyPr wrap="square">
            <a:spAutoFit/>
          </a:bodyPr>
          <a:lstStyle/>
          <a:p>
            <a:r>
              <a:rPr lang="it-IT" sz="2400" dirty="0">
                <a:latin typeface="Arial" panose="020B0604020202020204" pitchFamily="34" charset="0"/>
                <a:cs typeface="Arial" panose="020B0604020202020204" pitchFamily="34" charset="0"/>
              </a:rPr>
              <a:t>Pur ritenendo che il conseguimento di un provvedimento favorevole da parte di un privato, formatosi a seguito del silenzio-assenso, non esclude che l’amministra-zione possa disporre, in via di autotutela (e in presenza dei necessari presupposti), anche l’annullamento postumo di quanto tacitamente assentito, si precisa che va, tuttavia, ritenuto illegittimo il provvedimento che non abbia né la forma, né la sostanza di un atto di autotutela, atteggiandosi a mero diniego tardivo (</a:t>
            </a:r>
            <a:r>
              <a:rPr lang="it-IT" sz="2400" b="1" dirty="0">
                <a:latin typeface="Arial" panose="020B0604020202020204" pitchFamily="34" charset="0"/>
                <a:cs typeface="Arial" panose="020B0604020202020204" pitchFamily="34" charset="0"/>
              </a:rPr>
              <a:t>TAR Lombardia, Milano, sez. III, 7 giugno 2006, n. 1321</a:t>
            </a:r>
            <a:r>
              <a:rPr lang="it-IT" sz="2400" dirty="0">
                <a:latin typeface="Arial" panose="020B0604020202020204" pitchFamily="34" charset="0"/>
                <a:cs typeface="Arial" panose="020B0604020202020204" pitchFamily="34" charset="0"/>
              </a:rPr>
              <a:t>). </a:t>
            </a:r>
          </a:p>
        </p:txBody>
      </p:sp>
      <p:sp>
        <p:nvSpPr>
          <p:cNvPr id="4" name="CasellaDiTesto 3"/>
          <p:cNvSpPr txBox="1"/>
          <p:nvPr/>
        </p:nvSpPr>
        <p:spPr>
          <a:xfrm>
            <a:off x="391942" y="4421732"/>
            <a:ext cx="8497296" cy="2308324"/>
          </a:xfrm>
          <a:prstGeom prst="rect">
            <a:avLst/>
          </a:prstGeom>
          <a:noFill/>
          <a:ln>
            <a:noFill/>
          </a:ln>
        </p:spPr>
        <p:txBody>
          <a:bodyPr wrap="square" rtlCol="0">
            <a:spAutoFit/>
          </a:bodyPr>
          <a:lstStyle/>
          <a:p>
            <a:r>
              <a:rPr lang="it-IT" sz="2400" dirty="0">
                <a:latin typeface="Arial" panose="020B0604020202020204" pitchFamily="34" charset="0"/>
                <a:cs typeface="Arial" panose="020B0604020202020204" pitchFamily="34" charset="0"/>
              </a:rPr>
              <a:t>Ove l’amministrazione ritenga di dovere intervenire in via di autotutela amministrativa, è chiamata ad esplicitare sia il profilo di legittimità da cui sarebbe affetto l’atto tacitamente assentito, sia le ragioni di pubblico interesse che ne impongono la rimozione (</a:t>
            </a:r>
            <a:r>
              <a:rPr lang="it-IT" sz="2400" b="1" dirty="0">
                <a:latin typeface="Arial" panose="020B0604020202020204" pitchFamily="34" charset="0"/>
                <a:cs typeface="Arial" panose="020B0604020202020204" pitchFamily="34" charset="0"/>
              </a:rPr>
              <a:t>TAR Sicilia, Palermo, sez. I, 20 agosto 2007, n. 1971</a:t>
            </a:r>
            <a:r>
              <a:rPr lang="it-IT"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58076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6176" y="3284984"/>
            <a:ext cx="7851648" cy="1828800"/>
          </a:xfrm>
        </p:spPr>
        <p:txBody>
          <a:bodyPr/>
          <a:lstStyle/>
          <a:p>
            <a:r>
              <a:rPr lang="it-IT" dirty="0"/>
              <a:t>Il silenzio significativo</a:t>
            </a:r>
          </a:p>
        </p:txBody>
      </p:sp>
    </p:spTree>
    <p:extLst>
      <p:ext uri="{BB962C8B-B14F-4D97-AF65-F5344CB8AC3E}">
        <p14:creationId xmlns:p14="http://schemas.microsoft.com/office/powerpoint/2010/main" val="597006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69075" y="602289"/>
            <a:ext cx="7779063" cy="1384995"/>
          </a:xfrm>
          <a:prstGeom prst="rect">
            <a:avLst/>
          </a:prstGeom>
          <a:noFill/>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La legge interviene ad accordare all’omissione di un atto esplicito dell’amministrazione protratta nel tempo effetti </a:t>
            </a:r>
            <a:r>
              <a:rPr lang="it-IT" sz="2800" dirty="0" err="1">
                <a:solidFill>
                  <a:schemeClr val="tx1"/>
                </a:solidFill>
                <a:latin typeface="Arial" panose="020B0604020202020204" pitchFamily="34" charset="0"/>
                <a:cs typeface="Arial" panose="020B0604020202020204" pitchFamily="34" charset="0"/>
              </a:rPr>
              <a:t>provvedimentali</a:t>
            </a:r>
            <a:r>
              <a:rPr lang="it-IT" sz="2800" dirty="0">
                <a:solidFill>
                  <a:schemeClr val="tx1"/>
                </a:solidFill>
                <a:latin typeface="Arial" panose="020B0604020202020204" pitchFamily="34" charset="0"/>
                <a:cs typeface="Arial" panose="020B0604020202020204" pitchFamily="34" charset="0"/>
              </a:rPr>
              <a:t>. </a:t>
            </a:r>
          </a:p>
        </p:txBody>
      </p:sp>
      <p:sp>
        <p:nvSpPr>
          <p:cNvPr id="3" name="Rettangolo 2"/>
          <p:cNvSpPr/>
          <p:nvPr/>
        </p:nvSpPr>
        <p:spPr>
          <a:xfrm>
            <a:off x="2891549" y="2397735"/>
            <a:ext cx="6136827" cy="1938992"/>
          </a:xfrm>
          <a:prstGeom prst="rect">
            <a:avLst/>
          </a:prstGeom>
        </p:spPr>
        <p:txBody>
          <a:bodyPr wrap="square">
            <a:spAutoFit/>
          </a:bodyPr>
          <a:lstStyle/>
          <a:p>
            <a:r>
              <a:rPr lang="it-IT" sz="2400" dirty="0">
                <a:latin typeface="Arial" panose="020B0604020202020204" pitchFamily="34" charset="0"/>
                <a:cs typeface="Arial" panose="020B0604020202020204" pitchFamily="34" charset="0"/>
              </a:rPr>
              <a:t>Si tratta di un silenzio arricchito di un significato che di per sé non avrebbe, nel senso che all’omissione dell’amministrazione e al decorso del tempo gli effetti dispositivi del provvedimento.</a:t>
            </a:r>
          </a:p>
        </p:txBody>
      </p:sp>
      <p:sp>
        <p:nvSpPr>
          <p:cNvPr id="5" name="Freccia destra rientrata 4"/>
          <p:cNvSpPr/>
          <p:nvPr/>
        </p:nvSpPr>
        <p:spPr>
          <a:xfrm>
            <a:off x="483068" y="2947822"/>
            <a:ext cx="1922473" cy="768316"/>
          </a:xfrm>
          <a:prstGeom prst="notched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latin typeface="Arial" panose="020B0604020202020204" pitchFamily="34" charset="0"/>
              <a:cs typeface="Arial" panose="020B0604020202020204" pitchFamily="34" charset="0"/>
            </a:endParaRPr>
          </a:p>
        </p:txBody>
      </p:sp>
      <p:sp>
        <p:nvSpPr>
          <p:cNvPr id="6" name="Rettangolo 5"/>
          <p:cNvSpPr/>
          <p:nvPr/>
        </p:nvSpPr>
        <p:spPr>
          <a:xfrm>
            <a:off x="3007172" y="5036325"/>
            <a:ext cx="6021203" cy="1200328"/>
          </a:xfrm>
          <a:prstGeom prst="rect">
            <a:avLst/>
          </a:prstGeom>
        </p:spPr>
        <p:txBody>
          <a:bodyPr wrap="square">
            <a:spAutoFit/>
          </a:bodyPr>
          <a:lstStyle/>
          <a:p>
            <a:r>
              <a:rPr lang="it-IT" sz="2400" dirty="0">
                <a:latin typeface="Arial" panose="020B0604020202020204" pitchFamily="34" charset="0"/>
                <a:cs typeface="Arial" panose="020B0604020202020204" pitchFamily="34" charset="0"/>
              </a:rPr>
              <a:t>Il silenzio rimane comunque un fatto, nonostante l’equipollente fattuale stabilito dalla norma con l’atto amministrativo.</a:t>
            </a:r>
          </a:p>
        </p:txBody>
      </p:sp>
      <p:sp>
        <p:nvSpPr>
          <p:cNvPr id="7" name="Freccia destra rientrata 6"/>
          <p:cNvSpPr/>
          <p:nvPr/>
        </p:nvSpPr>
        <p:spPr>
          <a:xfrm>
            <a:off x="395536" y="5169970"/>
            <a:ext cx="1922473" cy="768316"/>
          </a:xfrm>
          <a:prstGeom prst="notched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8955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41212" y="895360"/>
            <a:ext cx="8587161" cy="2677656"/>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Il silenzio </a:t>
            </a:r>
            <a:r>
              <a:rPr lang="it-IT" sz="2800" dirty="0" err="1">
                <a:solidFill>
                  <a:schemeClr val="tx1"/>
                </a:solidFill>
                <a:latin typeface="Arial" panose="020B0604020202020204" pitchFamily="34" charset="0"/>
                <a:cs typeface="Arial" panose="020B0604020202020204" pitchFamily="34" charset="0"/>
              </a:rPr>
              <a:t>prevalutato</a:t>
            </a:r>
            <a:r>
              <a:rPr lang="it-IT" sz="2800" dirty="0">
                <a:solidFill>
                  <a:schemeClr val="tx1"/>
                </a:solidFill>
                <a:latin typeface="Arial" panose="020B0604020202020204" pitchFamily="34" charset="0"/>
                <a:cs typeface="Arial" panose="020B0604020202020204" pitchFamily="34" charset="0"/>
              </a:rPr>
              <a:t> assume rilevanza di assenso o di diniego secondo la volontà del legislatore che deve essere, però, esplicita nell’attribuirgli efficacia </a:t>
            </a:r>
            <a:r>
              <a:rPr lang="it-IT" sz="2800" dirty="0" err="1">
                <a:solidFill>
                  <a:schemeClr val="tx1"/>
                </a:solidFill>
                <a:latin typeface="Arial" panose="020B0604020202020204" pitchFamily="34" charset="0"/>
                <a:cs typeface="Arial" panose="020B0604020202020204" pitchFamily="34" charset="0"/>
              </a:rPr>
              <a:t>attizia</a:t>
            </a:r>
            <a:r>
              <a:rPr lang="it-IT" sz="2800" dirty="0">
                <a:solidFill>
                  <a:schemeClr val="tx1"/>
                </a:solidFill>
                <a:latin typeface="Arial" panose="020B0604020202020204" pitchFamily="34" charset="0"/>
                <a:cs typeface="Arial" panose="020B0604020202020204" pitchFamily="34" charset="0"/>
              </a:rPr>
              <a:t>, non essendo sufficiente a tal proposito la mera fissazione di un termine, inadeguata a far nascere gli effetti di un provvedimento amministrativo</a:t>
            </a:r>
          </a:p>
        </p:txBody>
      </p:sp>
      <p:sp>
        <p:nvSpPr>
          <p:cNvPr id="3" name="Rettangolo 2"/>
          <p:cNvSpPr/>
          <p:nvPr/>
        </p:nvSpPr>
        <p:spPr>
          <a:xfrm>
            <a:off x="322257" y="3919696"/>
            <a:ext cx="8587160" cy="2677656"/>
          </a:xfrm>
          <a:prstGeom prst="rect">
            <a:avLst/>
          </a:prstGeom>
        </p:spPr>
        <p:txBody>
          <a:bodyPr wrap="square">
            <a:spAutoFit/>
          </a:bodyPr>
          <a:lstStyle/>
          <a:p>
            <a:pPr marL="342900" indent="-342900">
              <a:buFont typeface="Wingdings" charset="2"/>
              <a:buChar char="Ø"/>
            </a:pPr>
            <a:r>
              <a:rPr lang="it-IT" sz="2400" dirty="0">
                <a:latin typeface="Arial" panose="020B0604020202020204" pitchFamily="34" charset="0"/>
                <a:cs typeface="Arial" panose="020B0604020202020204" pitchFamily="34" charset="0"/>
              </a:rPr>
              <a:t>Se la legge valuta positivamente la condotta silenziosa, essa è elevata al livello di comportamento positivo assumendo rilevanza di </a:t>
            </a:r>
            <a:r>
              <a:rPr lang="it-IT" sz="2400" b="1" dirty="0">
                <a:latin typeface="Arial" panose="020B0604020202020204" pitchFamily="34" charset="0"/>
                <a:cs typeface="Arial" panose="020B0604020202020204" pitchFamily="34" charset="0"/>
              </a:rPr>
              <a:t>assenso</a:t>
            </a:r>
            <a:endParaRPr lang="it-IT" sz="2400" dirty="0">
              <a:latin typeface="Arial" panose="020B0604020202020204" pitchFamily="34" charset="0"/>
              <a:cs typeface="Arial" panose="020B0604020202020204" pitchFamily="34" charset="0"/>
            </a:endParaRPr>
          </a:p>
          <a:p>
            <a:pPr marL="342900" indent="-342900">
              <a:buFont typeface="Wingdings" charset="2"/>
              <a:buChar char="Ø"/>
            </a:pPr>
            <a:r>
              <a:rPr lang="it-IT" sz="2400" dirty="0">
                <a:latin typeface="Arial" panose="020B0604020202020204" pitchFamily="34" charset="0"/>
                <a:cs typeface="Arial" panose="020B0604020202020204" pitchFamily="34" charset="0"/>
              </a:rPr>
              <a:t>Nel caso in cui la condotta silenziosa sia valutata negativamente si è in presenza di un comportamento significativo equiparato negli effetti ad un provvedimento di </a:t>
            </a:r>
            <a:r>
              <a:rPr lang="it-IT" sz="2400" b="1" dirty="0">
                <a:latin typeface="Arial" panose="020B0604020202020204" pitchFamily="34" charset="0"/>
                <a:cs typeface="Arial" panose="020B0604020202020204" pitchFamily="34" charset="0"/>
              </a:rPr>
              <a:t>diniego</a:t>
            </a:r>
            <a:r>
              <a:rPr lang="it-IT"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7130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881320" y="595837"/>
            <a:ext cx="5643961" cy="1097593"/>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sz="3200" b="1" u="sng" dirty="0">
                <a:solidFill>
                  <a:schemeClr val="tx1"/>
                </a:solidFill>
                <a:latin typeface="Arial" panose="020B0604020202020204" pitchFamily="34" charset="0"/>
                <a:cs typeface="Arial" panose="020B0604020202020204" pitchFamily="34" charset="0"/>
              </a:rPr>
              <a:t>SILENZIO-ASSENSO</a:t>
            </a:r>
          </a:p>
        </p:txBody>
      </p:sp>
      <p:sp>
        <p:nvSpPr>
          <p:cNvPr id="4" name="Rettangolo 3">
            <a:extLst>
              <a:ext uri="{FF2B5EF4-FFF2-40B4-BE49-F238E27FC236}">
                <a16:creationId xmlns:a16="http://schemas.microsoft.com/office/drawing/2014/main" id="{F2A100FF-3B7C-AC48-BCDF-67770A1BE5D1}"/>
              </a:ext>
            </a:extLst>
          </p:cNvPr>
          <p:cNvSpPr/>
          <p:nvPr/>
        </p:nvSpPr>
        <p:spPr>
          <a:xfrm>
            <a:off x="539552" y="1947604"/>
            <a:ext cx="8352928" cy="3785652"/>
          </a:xfrm>
          <a:prstGeom prst="rect">
            <a:avLst/>
          </a:prstGeom>
        </p:spPr>
        <p:txBody>
          <a:bodyPr wrap="square">
            <a:spAutoFit/>
          </a:bodyPr>
          <a:lstStyle/>
          <a:p>
            <a:pPr algn="ctr"/>
            <a:r>
              <a:rPr lang="it-IT" sz="2600" b="1" dirty="0">
                <a:latin typeface="Arial" panose="020B0604020202020204" pitchFamily="34" charset="0"/>
                <a:cs typeface="Arial" panose="020B0604020202020204" pitchFamily="34" charset="0"/>
              </a:rPr>
              <a:t>Art. 29, comma 1, </a:t>
            </a:r>
            <a:r>
              <a:rPr lang="it-IT" sz="2600" b="1" dirty="0" err="1">
                <a:latin typeface="Arial" panose="020B0604020202020204" pitchFamily="34" charset="0"/>
                <a:cs typeface="Arial" panose="020B0604020202020204" pitchFamily="34" charset="0"/>
              </a:rPr>
              <a:t>L.r</a:t>
            </a:r>
            <a:r>
              <a:rPr lang="it-IT" sz="2600" b="1" dirty="0">
                <a:latin typeface="Arial" panose="020B0604020202020204" pitchFamily="34" charset="0"/>
                <a:cs typeface="Arial" panose="020B0604020202020204" pitchFamily="34" charset="0"/>
              </a:rPr>
              <a:t>. n. 7/2019</a:t>
            </a:r>
          </a:p>
          <a:p>
            <a:endParaRPr lang="it-IT" sz="2400"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1.Fatta salva l'applicazione dell'articolo 26, nei procedimenti ad istanza di parte per il rilascio di provvedimenti amministrativi il silenzio dell'amministrazione competente equivale a provvedimento di accoglimento della domanda, senza necessità di ulteriori istanze o diffide, se la medesima amministrazione non comunica all'interessato, nel termine di cui all'articolo 2, commi 2 o 3, il provvedimento di diniego ovvero non procede ai sensi del comma 5</a:t>
            </a:r>
            <a:r>
              <a:rPr lang="it-IT"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66619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95536" y="980728"/>
            <a:ext cx="8262132" cy="2246769"/>
          </a:xfrm>
          <a:prstGeom prst="rect">
            <a:avLst/>
          </a:prstGeom>
        </p:spPr>
        <p:txBody>
          <a:bodyPr wrap="square">
            <a:spAutoFit/>
          </a:bodyPr>
          <a:lstStyle/>
          <a:p>
            <a:r>
              <a:rPr lang="it-IT" sz="2800" dirty="0">
                <a:latin typeface="Arial" panose="020B0604020202020204" pitchFamily="34" charset="0"/>
                <a:cs typeface="Arial" panose="020B0604020202020204" pitchFamily="34" charset="0"/>
              </a:rPr>
              <a:t>Al pari di quanto previsto dall’art. 20 della L. n. 241/1990 si prevede </a:t>
            </a:r>
            <a:r>
              <a:rPr lang="it-IT" sz="2800" b="1" u="sng" dirty="0">
                <a:latin typeface="Arial" panose="020B0604020202020204" pitchFamily="34" charset="0"/>
                <a:cs typeface="Arial" panose="020B0604020202020204" pitchFamily="34" charset="0"/>
              </a:rPr>
              <a:t>l’applicazione alla generalità dei procedimenti ad istanza di parte salvo alcune eccezioni contenute nell’articolo stesso</a:t>
            </a:r>
            <a:r>
              <a:rPr lang="it-IT" sz="2800" dirty="0">
                <a:latin typeface="Arial" panose="020B0604020202020204" pitchFamily="34" charset="0"/>
                <a:cs typeface="Arial" panose="020B0604020202020204" pitchFamily="34" charset="0"/>
              </a:rPr>
              <a:t>. </a:t>
            </a:r>
          </a:p>
        </p:txBody>
      </p:sp>
      <p:sp>
        <p:nvSpPr>
          <p:cNvPr id="3" name="Rettangolo arrotondato 2"/>
          <p:cNvSpPr/>
          <p:nvPr/>
        </p:nvSpPr>
        <p:spPr>
          <a:xfrm>
            <a:off x="467544" y="3501008"/>
            <a:ext cx="8262131" cy="3057582"/>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it-IT" sz="2400" b="1" dirty="0">
                <a:latin typeface="Arial" panose="020B0604020202020204" pitchFamily="34" charset="0"/>
                <a:cs typeface="Arial" panose="020B0604020202020204" pitchFamily="34" charset="0"/>
              </a:rPr>
              <a:t>Art. 29, comma 2, </a:t>
            </a:r>
            <a:r>
              <a:rPr lang="it-IT" sz="2400" b="1" dirty="0" err="1">
                <a:latin typeface="Arial" panose="020B0604020202020204" pitchFamily="34" charset="0"/>
                <a:cs typeface="Arial" panose="020B0604020202020204" pitchFamily="34" charset="0"/>
              </a:rPr>
              <a:t>L.r</a:t>
            </a:r>
            <a:r>
              <a:rPr lang="it-IT" sz="2400" b="1" dirty="0">
                <a:latin typeface="Arial" panose="020B0604020202020204" pitchFamily="34" charset="0"/>
                <a:cs typeface="Arial" panose="020B0604020202020204" pitchFamily="34" charset="0"/>
              </a:rPr>
              <a:t>. n. 7/2019</a:t>
            </a:r>
          </a:p>
          <a:p>
            <a:pPr algn="ctr"/>
            <a:endParaRPr lang="it-IT" sz="2400" b="1"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Con uno o più decreti del Presidente della Regione, su proposta dell'Assessore regionale per le autonomie locali e per la funzione pubblica, di concerto con gli assessori regionali competenti, sono individuati i procedimenti per i quali non è necessario un provvedimento espresso</a:t>
            </a:r>
            <a:endParaRPr lang="it-IT"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170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653993" y="663407"/>
            <a:ext cx="5910481" cy="768316"/>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Limiti al silenzio assenso</a:t>
            </a:r>
          </a:p>
        </p:txBody>
      </p:sp>
      <p:sp>
        <p:nvSpPr>
          <p:cNvPr id="3" name="Rettangolo arrotondato 2"/>
          <p:cNvSpPr/>
          <p:nvPr/>
        </p:nvSpPr>
        <p:spPr>
          <a:xfrm>
            <a:off x="467543" y="1411192"/>
            <a:ext cx="8352929" cy="5284129"/>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sz="2400" b="1" dirty="0">
                <a:solidFill>
                  <a:schemeClr val="tx1"/>
                </a:solidFill>
                <a:latin typeface="Arial" panose="020B0604020202020204" pitchFamily="34" charset="0"/>
                <a:cs typeface="Arial" panose="020B0604020202020204" pitchFamily="34" charset="0"/>
              </a:rPr>
              <a:t>Art. 29, comma 2, </a:t>
            </a:r>
            <a:r>
              <a:rPr lang="it-IT" sz="2400" b="1" dirty="0" err="1">
                <a:solidFill>
                  <a:schemeClr val="tx1"/>
                </a:solidFill>
                <a:latin typeface="Arial" panose="020B0604020202020204" pitchFamily="34" charset="0"/>
                <a:cs typeface="Arial" panose="020B0604020202020204" pitchFamily="34" charset="0"/>
              </a:rPr>
              <a:t>L.r</a:t>
            </a:r>
            <a:r>
              <a:rPr lang="it-IT" sz="2400" b="1" dirty="0">
                <a:solidFill>
                  <a:schemeClr val="tx1"/>
                </a:solidFill>
                <a:latin typeface="Arial" panose="020B0604020202020204" pitchFamily="34" charset="0"/>
                <a:cs typeface="Arial" panose="020B0604020202020204" pitchFamily="34" charset="0"/>
              </a:rPr>
              <a:t>. n. 7/2019</a:t>
            </a:r>
          </a:p>
          <a:p>
            <a:pPr algn="ctr"/>
            <a:endParaRPr lang="it-IT" sz="2400" b="1" dirty="0">
              <a:solidFill>
                <a:schemeClr val="tx1"/>
              </a:solidFill>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2.(…). Le disposizioni del presente articolo non si applicano agli atti e procedimenti riguardanti l'ambiente, la tutela dal rischio idrogeologico, la salute e la pubblica incolumità, ai casi in cui la normativa dell'Unione europea impone l'adozione di provvedimenti amministrativi espressi, ai casi in cui la legge qualifica il silenzio dell'amministrazione come rigetto dell'istanza. </a:t>
            </a:r>
          </a:p>
        </p:txBody>
      </p:sp>
    </p:spTree>
    <p:extLst>
      <p:ext uri="{BB962C8B-B14F-4D97-AF65-F5344CB8AC3E}">
        <p14:creationId xmlns:p14="http://schemas.microsoft.com/office/powerpoint/2010/main" val="229923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003381" y="2186861"/>
            <a:ext cx="7290116" cy="954107"/>
          </a:xfrm>
          <a:prstGeom prst="rect">
            <a:avLst/>
          </a:prstGeom>
          <a:noFill/>
          <a:ln w="3175" cmpd="sng">
            <a:solidFill>
              <a:schemeClr val="tx1"/>
            </a:solidFill>
          </a:ln>
        </p:spPr>
        <p:txBody>
          <a:bodyPr wrap="square">
            <a:spAutoFit/>
          </a:bodyPr>
          <a:lstStyle/>
          <a:p>
            <a:pPr algn="ctr"/>
            <a:r>
              <a:rPr lang="it-IT" sz="2800" spc="-150" dirty="0">
                <a:latin typeface="Arial" panose="020B0604020202020204" pitchFamily="34" charset="0"/>
                <a:cs typeface="Arial" panose="020B0604020202020204" pitchFamily="34" charset="0"/>
              </a:rPr>
              <a:t>eccezione per materie c.d. sensibili</a:t>
            </a:r>
          </a:p>
          <a:p>
            <a:pPr algn="ctr"/>
            <a:r>
              <a:rPr lang="it-IT" sz="2800" spc="-150" dirty="0">
                <a:latin typeface="Arial" panose="020B0604020202020204" pitchFamily="34" charset="0"/>
                <a:cs typeface="Arial" panose="020B0604020202020204" pitchFamily="34" charset="0"/>
              </a:rPr>
              <a:t> </a:t>
            </a:r>
          </a:p>
        </p:txBody>
      </p:sp>
      <p:sp>
        <p:nvSpPr>
          <p:cNvPr id="4" name="Rettangolo 3"/>
          <p:cNvSpPr/>
          <p:nvPr/>
        </p:nvSpPr>
        <p:spPr>
          <a:xfrm>
            <a:off x="1003381" y="3699029"/>
            <a:ext cx="7290115" cy="954107"/>
          </a:xfrm>
          <a:prstGeom prst="rect">
            <a:avLst/>
          </a:prstGeom>
          <a:noFill/>
          <a:ln w="3175" cmpd="sng">
            <a:solidFill>
              <a:schemeClr val="tx1"/>
            </a:solidFill>
          </a:ln>
        </p:spPr>
        <p:txBody>
          <a:bodyPr wrap="square">
            <a:spAutoFit/>
          </a:bodyPr>
          <a:lstStyle/>
          <a:p>
            <a:pPr algn="ctr"/>
            <a:r>
              <a:rPr lang="it-IT" sz="2800" spc="-150" dirty="0">
                <a:latin typeface="Arial" panose="020B0604020202020204" pitchFamily="34" charset="0"/>
                <a:cs typeface="Arial" panose="020B0604020202020204" pitchFamily="34" charset="0"/>
              </a:rPr>
              <a:t>eccezione in virtù di previsioni comunitarie</a:t>
            </a:r>
          </a:p>
          <a:p>
            <a:pPr algn="ctr"/>
            <a:r>
              <a:rPr lang="it-IT" sz="2800" spc="-150" dirty="0">
                <a:latin typeface="Arial" panose="020B0604020202020204" pitchFamily="34" charset="0"/>
                <a:cs typeface="Arial" panose="020B0604020202020204" pitchFamily="34" charset="0"/>
              </a:rPr>
              <a:t> </a:t>
            </a:r>
          </a:p>
        </p:txBody>
      </p:sp>
      <p:sp>
        <p:nvSpPr>
          <p:cNvPr id="7" name="Rettangolo 6"/>
          <p:cNvSpPr/>
          <p:nvPr/>
        </p:nvSpPr>
        <p:spPr>
          <a:xfrm>
            <a:off x="1003381" y="5118283"/>
            <a:ext cx="7290116" cy="954107"/>
          </a:xfrm>
          <a:prstGeom prst="rect">
            <a:avLst/>
          </a:prstGeom>
          <a:noFill/>
          <a:ln w="3175" cmpd="sng">
            <a:solidFill>
              <a:schemeClr val="tx1"/>
            </a:solidFill>
          </a:ln>
        </p:spPr>
        <p:txBody>
          <a:bodyPr wrap="square">
            <a:spAutoFit/>
          </a:bodyPr>
          <a:lstStyle/>
          <a:p>
            <a:pPr algn="ctr"/>
            <a:r>
              <a:rPr lang="it-IT" sz="2800" spc="-150" dirty="0">
                <a:latin typeface="Arial" panose="020B0604020202020204" pitchFamily="34" charset="0"/>
                <a:cs typeface="Arial" panose="020B0604020202020204" pitchFamily="34" charset="0"/>
              </a:rPr>
              <a:t>eccezione a fronte di ipotesi di silenzio diniego</a:t>
            </a:r>
          </a:p>
          <a:p>
            <a:pPr algn="ctr"/>
            <a:r>
              <a:rPr lang="it-IT" sz="2800" spc="-150" dirty="0">
                <a:latin typeface="Arial" panose="020B0604020202020204" pitchFamily="34" charset="0"/>
                <a:cs typeface="Arial" panose="020B0604020202020204" pitchFamily="34" charset="0"/>
              </a:rPr>
              <a:t> </a:t>
            </a:r>
          </a:p>
        </p:txBody>
      </p:sp>
      <p:sp>
        <p:nvSpPr>
          <p:cNvPr id="8" name="Rettangolo arrotondato 1">
            <a:extLst>
              <a:ext uri="{FF2B5EF4-FFF2-40B4-BE49-F238E27FC236}">
                <a16:creationId xmlns:a16="http://schemas.microsoft.com/office/drawing/2014/main" id="{FF2D39A5-3406-9940-A01B-92C18255C291}"/>
              </a:ext>
            </a:extLst>
          </p:cNvPr>
          <p:cNvSpPr/>
          <p:nvPr/>
        </p:nvSpPr>
        <p:spPr>
          <a:xfrm>
            <a:off x="1653993" y="663407"/>
            <a:ext cx="5910481" cy="768316"/>
          </a:xfrm>
          <a:prstGeom prst="roundRect">
            <a:avLst/>
          </a:prstGeom>
          <a:noFill/>
          <a:ln w="3175">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Limiti al silenzio assenso</a:t>
            </a:r>
          </a:p>
        </p:txBody>
      </p:sp>
    </p:spTree>
    <p:extLst>
      <p:ext uri="{BB962C8B-B14F-4D97-AF65-F5344CB8AC3E}">
        <p14:creationId xmlns:p14="http://schemas.microsoft.com/office/powerpoint/2010/main" val="3438398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56360" y="571805"/>
            <a:ext cx="7290116" cy="1077218"/>
          </a:xfrm>
          <a:prstGeom prst="rect">
            <a:avLst/>
          </a:prstGeom>
          <a:noFill/>
          <a:ln w="76200" cmpd="sng">
            <a:solidFill>
              <a:schemeClr val="tx1"/>
            </a:solidFill>
          </a:ln>
        </p:spPr>
        <p:txBody>
          <a:bodyPr wrap="square">
            <a:spAutoFit/>
          </a:bodyPr>
          <a:lstStyle/>
          <a:p>
            <a:pPr algn="ctr"/>
            <a:endParaRPr lang="it-IT" sz="1200" b="1" spc="-150" dirty="0">
              <a:latin typeface="Arial" panose="020B0604020202020204" pitchFamily="34" charset="0"/>
              <a:cs typeface="Arial" panose="020B0604020202020204" pitchFamily="34" charset="0"/>
            </a:endParaRPr>
          </a:p>
          <a:p>
            <a:pPr algn="ctr"/>
            <a:r>
              <a:rPr lang="it-IT" sz="2800" b="1" spc="-150" dirty="0">
                <a:latin typeface="Arial" panose="020B0604020202020204" pitchFamily="34" charset="0"/>
                <a:cs typeface="Arial" panose="020B0604020202020204" pitchFamily="34" charset="0"/>
              </a:rPr>
              <a:t>limiti per materie c.d. sensibili</a:t>
            </a:r>
          </a:p>
          <a:p>
            <a:pPr algn="ctr"/>
            <a:r>
              <a:rPr lang="it-IT" sz="2400" spc="-150" dirty="0">
                <a:latin typeface="Arial" panose="020B0604020202020204" pitchFamily="34" charset="0"/>
                <a:cs typeface="Arial" panose="020B0604020202020204" pitchFamily="34" charset="0"/>
              </a:rPr>
              <a:t> </a:t>
            </a:r>
          </a:p>
        </p:txBody>
      </p:sp>
      <p:sp>
        <p:nvSpPr>
          <p:cNvPr id="3" name="Rettangolo 2"/>
          <p:cNvSpPr/>
          <p:nvPr/>
        </p:nvSpPr>
        <p:spPr>
          <a:xfrm>
            <a:off x="548719" y="2010937"/>
            <a:ext cx="8121032" cy="1569660"/>
          </a:xfrm>
          <a:prstGeom prst="rect">
            <a:avLst/>
          </a:prstGeom>
          <a:noFill/>
          <a:ln>
            <a:solidFill>
              <a:schemeClr val="tx1"/>
            </a:solidFill>
          </a:ln>
        </p:spPr>
        <p:txBody>
          <a:bodyPr wrap="square">
            <a:spAutoFit/>
          </a:bodyPr>
          <a:lstStyle/>
          <a:p>
            <a:r>
              <a:rPr lang="it-IT" sz="2400" dirty="0">
                <a:latin typeface="Arial" panose="020B0604020202020204" pitchFamily="34" charset="0"/>
                <a:cs typeface="Arial" panose="020B0604020202020204" pitchFamily="34" charset="0"/>
              </a:rPr>
              <a:t>Sussiste il principio secondo il quale quando sono in gioco beni costituzionalmente protetti l’autorizzazione implicita è da escludere proprio a garanzia di adeguata tutela di tali beni (MORBIDELLI).</a:t>
            </a:r>
          </a:p>
        </p:txBody>
      </p:sp>
      <p:sp>
        <p:nvSpPr>
          <p:cNvPr id="4" name="Rettangolo 3"/>
          <p:cNvSpPr/>
          <p:nvPr/>
        </p:nvSpPr>
        <p:spPr>
          <a:xfrm>
            <a:off x="548719" y="3892488"/>
            <a:ext cx="8121031" cy="2677656"/>
          </a:xfrm>
          <a:prstGeom prst="rect">
            <a:avLst/>
          </a:prstGeom>
          <a:noFill/>
          <a:ln>
            <a:noFill/>
          </a:ln>
        </p:spPr>
        <p:txBody>
          <a:bodyPr wrap="square">
            <a:spAutoFit/>
          </a:bodyPr>
          <a:lstStyle/>
          <a:p>
            <a:r>
              <a:rPr lang="it-IT" sz="2400" dirty="0">
                <a:latin typeface="Arial" panose="020B0604020202020204" pitchFamily="34" charset="0"/>
                <a:cs typeface="Arial" panose="020B0604020202020204" pitchFamily="34" charset="0"/>
              </a:rPr>
              <a:t>Infatti, se il silenzio-assenso risponde ad una logica giuridica di tutela di valori quali la semplificazione dell’azione amministrativa, in vista di una sua efficiente e rapida conclusione, la sua esclusione in ambiti tassativamente individuati risponde ad esigenze di salvaguardia dei beni da ritenersi sicuramente predominanti.</a:t>
            </a:r>
          </a:p>
        </p:txBody>
      </p:sp>
    </p:spTree>
    <p:extLst>
      <p:ext uri="{BB962C8B-B14F-4D97-AF65-F5344CB8AC3E}">
        <p14:creationId xmlns:p14="http://schemas.microsoft.com/office/powerpoint/2010/main" val="164911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13828</TotalTime>
  <Words>1018</Words>
  <Application>Microsoft Macintosh PowerPoint</Application>
  <PresentationFormat>Presentazione su schermo (4:3)</PresentationFormat>
  <Paragraphs>61</Paragraphs>
  <Slides>14</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14</vt:i4>
      </vt:variant>
    </vt:vector>
  </HeadingPairs>
  <TitlesOfParts>
    <vt:vector size="20" baseType="lpstr">
      <vt:lpstr>Arial</vt:lpstr>
      <vt:lpstr>Calibri</vt:lpstr>
      <vt:lpstr>Constantia</vt:lpstr>
      <vt:lpstr>Wingdings</vt:lpstr>
      <vt:lpstr>Wingdings 2</vt:lpstr>
      <vt:lpstr>Equinozio</vt:lpstr>
      <vt:lpstr>Corso di formazione giuridica per il personale della Regione Siciliana </vt:lpstr>
      <vt:lpstr>Il silenzio significativo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242</cp:revision>
  <cp:lastPrinted>2020-05-11T08:47:06Z</cp:lastPrinted>
  <dcterms:created xsi:type="dcterms:W3CDTF">2012-04-07T06:48:04Z</dcterms:created>
  <dcterms:modified xsi:type="dcterms:W3CDTF">2020-05-12T08:23:28Z</dcterms:modified>
</cp:coreProperties>
</file>