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5"/>
  </p:notesMasterIdLst>
  <p:handoutMasterIdLst>
    <p:handoutMasterId r:id="rId36"/>
  </p:handoutMasterIdLst>
  <p:sldIdLst>
    <p:sldId id="553" r:id="rId2"/>
    <p:sldId id="505" r:id="rId3"/>
    <p:sldId id="413" r:id="rId4"/>
    <p:sldId id="414" r:id="rId5"/>
    <p:sldId id="415" r:id="rId6"/>
    <p:sldId id="416" r:id="rId7"/>
    <p:sldId id="417" r:id="rId8"/>
    <p:sldId id="418" r:id="rId9"/>
    <p:sldId id="419" r:id="rId10"/>
    <p:sldId id="429" r:id="rId11"/>
    <p:sldId id="421" r:id="rId12"/>
    <p:sldId id="422" r:id="rId13"/>
    <p:sldId id="423" r:id="rId14"/>
    <p:sldId id="424" r:id="rId15"/>
    <p:sldId id="425" r:id="rId16"/>
    <p:sldId id="406" r:id="rId17"/>
    <p:sldId id="437" r:id="rId18"/>
    <p:sldId id="408" r:id="rId19"/>
    <p:sldId id="409" r:id="rId20"/>
    <p:sldId id="410" r:id="rId21"/>
    <p:sldId id="411" r:id="rId22"/>
    <p:sldId id="412" r:id="rId23"/>
    <p:sldId id="426" r:id="rId24"/>
    <p:sldId id="427" r:id="rId25"/>
    <p:sldId id="428" r:id="rId26"/>
    <p:sldId id="430" r:id="rId27"/>
    <p:sldId id="431" r:id="rId28"/>
    <p:sldId id="432" r:id="rId29"/>
    <p:sldId id="433" r:id="rId30"/>
    <p:sldId id="434" r:id="rId31"/>
    <p:sldId id="435" r:id="rId32"/>
    <p:sldId id="436" r:id="rId33"/>
    <p:sldId id="462" r:id="rId3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8" autoAdjust="0"/>
    <p:restoredTop sz="92564" autoAdjust="0"/>
  </p:normalViewPr>
  <p:slideViewPr>
    <p:cSldViewPr>
      <p:cViewPr varScale="1">
        <p:scale>
          <a:sx n="92" d="100"/>
          <a:sy n="92" d="100"/>
        </p:scale>
        <p:origin x="27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05/05/20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05/05/20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05/05/20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05/05/20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05/05/20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05/05/20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05/05/20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05/05/20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05/05/20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05/05/20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05/05/20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05/05/20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05/05/20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05/05/20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7</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268760"/>
            <a:ext cx="8229600" cy="5055840"/>
          </a:xfrm>
        </p:spPr>
        <p:txBody>
          <a:bodyPr/>
          <a:lstStyle/>
          <a:p>
            <a:r>
              <a:rPr lang="it-IT" sz="2400" dirty="0">
                <a:latin typeface="Arial" pitchFamily="34" charset="0"/>
                <a:cs typeface="Arial" pitchFamily="34" charset="0"/>
              </a:rPr>
              <a:t>La rinnovazione si distingue dalla proroga in quanto, piuttosto che prolungare la durata del precedente rapporto, ne costituisce uno nuovo. </a:t>
            </a:r>
          </a:p>
          <a:p>
            <a:pPr lvl="1"/>
            <a:r>
              <a:rPr lang="it-IT" dirty="0">
                <a:latin typeface="Arial" pitchFamily="34" charset="0"/>
                <a:cs typeface="Arial" pitchFamily="34" charset="0"/>
              </a:rPr>
              <a:t>Sul piano pratico, se ne distingue perché per la sua emanazione è sempre necessario verificare nuovamente la sussistenza di tutti i presupposti per l’emanazione del provvedimento e ripetere il relativo procedimento, laddove per la proroga non sempre ciò è necessario (si pensi alla differenza tra la proroga della concessione edilizia e la sua rinnovazione).</a:t>
            </a:r>
          </a:p>
          <a:p>
            <a:endParaRPr lang="it-IT" dirty="0"/>
          </a:p>
        </p:txBody>
      </p:sp>
    </p:spTree>
    <p:extLst>
      <p:ext uri="{BB962C8B-B14F-4D97-AF65-F5344CB8AC3E}">
        <p14:creationId xmlns:p14="http://schemas.microsoft.com/office/powerpoint/2010/main" val="1349842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Sospensione degli effetti</a:t>
            </a:r>
          </a:p>
        </p:txBody>
      </p:sp>
      <p:sp>
        <p:nvSpPr>
          <p:cNvPr id="3" name="Segnaposto contenuto 2"/>
          <p:cNvSpPr>
            <a:spLocks noGrp="1"/>
          </p:cNvSpPr>
          <p:nvPr>
            <p:ph idx="1"/>
          </p:nvPr>
        </p:nvSpPr>
        <p:spPr/>
        <p:txBody>
          <a:bodyPr>
            <a:normAutofit fontScale="92500"/>
          </a:bodyPr>
          <a:lstStyle/>
          <a:p>
            <a:r>
              <a:rPr lang="it-IT" b="1" dirty="0">
                <a:latin typeface="Arial" pitchFamily="34" charset="0"/>
                <a:cs typeface="Arial" pitchFamily="34" charset="0"/>
              </a:rPr>
              <a:t>Art. 21-quater, comma 2, L. 241/1990</a:t>
            </a:r>
          </a:p>
          <a:p>
            <a:pPr>
              <a:buNone/>
            </a:pPr>
            <a:r>
              <a:rPr lang="it-IT" dirty="0">
                <a:latin typeface="Arial" pitchFamily="34" charset="0"/>
                <a:cs typeface="Arial" pitchFamily="34" charset="0"/>
              </a:rPr>
              <a:t>“</a:t>
            </a:r>
            <a:r>
              <a:rPr lang="it-IT" i="1" dirty="0">
                <a:latin typeface="Arial" pitchFamily="34" charset="0"/>
                <a:cs typeface="Arial" pitchFamily="34" charset="0"/>
              </a:rPr>
              <a:t>L'efficacia (…) del provvedimento amministrativo può essere sospesa, per gravi ragioni e per il tempo strettamente necessario, dallo stesso organo che lo ha emanato ovvero da altro organo previsto dalla legge. Il termine della sospensione è esplicitamente indicato nell'atto che la dispone e può essere prorogato o differito per una sola volta, nonché ridotto per sopravvenute esigenze</a:t>
            </a:r>
            <a:r>
              <a:rPr lang="it-IT" dirty="0">
                <a:latin typeface="Arial" pitchFamily="34" charset="0"/>
                <a:cs typeface="Arial" pitchFamily="34" charset="0"/>
              </a:rPr>
              <a:t>”.</a:t>
            </a:r>
          </a:p>
          <a:p>
            <a:pPr>
              <a:buNone/>
            </a:pPr>
            <a:r>
              <a:rPr lang="it-IT" b="1" dirty="0">
                <a:solidFill>
                  <a:srgbClr val="008000"/>
                </a:solidFill>
                <a:latin typeface="Arial" pitchFamily="34" charset="0"/>
                <a:cs typeface="Arial" pitchFamily="34" charset="0"/>
              </a:rPr>
              <a:t>AI SENSI DELLA LEGGE N. 124/2015 LA SOPSNESIONE PUÒ DURARE AL MASSIMO 18 MESI</a:t>
            </a:r>
          </a:p>
          <a:p>
            <a:endParaRPr lang="it-IT" b="1" dirty="0">
              <a:solidFill>
                <a:srgbClr val="008000"/>
              </a:solidFill>
            </a:endParaRPr>
          </a:p>
        </p:txBody>
      </p:sp>
    </p:spTree>
    <p:extLst>
      <p:ext uri="{BB962C8B-B14F-4D97-AF65-F5344CB8AC3E}">
        <p14:creationId xmlns:p14="http://schemas.microsoft.com/office/powerpoint/2010/main" val="1940939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Esecuzione del provvedimento</a:t>
            </a:r>
          </a:p>
        </p:txBody>
      </p:sp>
      <p:sp>
        <p:nvSpPr>
          <p:cNvPr id="3" name="Segnaposto contenuto 2"/>
          <p:cNvSpPr>
            <a:spLocks noGrp="1"/>
          </p:cNvSpPr>
          <p:nvPr>
            <p:ph idx="1"/>
          </p:nvPr>
        </p:nvSpPr>
        <p:spPr/>
        <p:txBody>
          <a:bodyPr>
            <a:normAutofit/>
          </a:bodyPr>
          <a:lstStyle/>
          <a:p>
            <a:r>
              <a:rPr lang="it-IT" dirty="0">
                <a:latin typeface="Arial" pitchFamily="34" charset="0"/>
                <a:cs typeface="Arial" pitchFamily="34" charset="0"/>
              </a:rPr>
              <a:t>L’esecuzione di un provvedimento amministrativo si distingue dalla sua efficacia, in quanto si tratta di un’attività ulteriore, di concretizzazione dell’effetto giuridico o di adeguamento a esso della realtà di fatto</a:t>
            </a:r>
          </a:p>
          <a:p>
            <a:r>
              <a:rPr lang="it-IT" dirty="0">
                <a:latin typeface="Arial" pitchFamily="34" charset="0"/>
                <a:cs typeface="Arial" pitchFamily="34" charset="0"/>
              </a:rPr>
              <a:t> Non tutti i provvedimenti amministrativi richiedono un’attività di esecuzione </a:t>
            </a:r>
          </a:p>
          <a:p>
            <a:pPr lvl="1"/>
            <a:r>
              <a:rPr lang="it-IT" dirty="0">
                <a:latin typeface="Arial" pitchFamily="34" charset="0"/>
                <a:cs typeface="Arial" pitchFamily="34" charset="0"/>
              </a:rPr>
              <a:t>solo per le </a:t>
            </a:r>
            <a:r>
              <a:rPr lang="it-IT" b="1" u="sng" dirty="0">
                <a:latin typeface="Arial" pitchFamily="34" charset="0"/>
                <a:cs typeface="Arial" pitchFamily="34" charset="0"/>
              </a:rPr>
              <a:t>situazioni di obbligo</a:t>
            </a:r>
            <a:r>
              <a:rPr lang="it-IT" dirty="0">
                <a:latin typeface="Arial" pitchFamily="34" charset="0"/>
                <a:cs typeface="Arial" pitchFamily="34" charset="0"/>
              </a:rPr>
              <a:t> che sorgono dal provvedimento.</a:t>
            </a:r>
          </a:p>
        </p:txBody>
      </p:sp>
    </p:spTree>
    <p:extLst>
      <p:ext uri="{BB962C8B-B14F-4D97-AF65-F5344CB8AC3E}">
        <p14:creationId xmlns:p14="http://schemas.microsoft.com/office/powerpoint/2010/main" val="3113728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Esecutorietà</a:t>
            </a:r>
          </a:p>
        </p:txBody>
      </p:sp>
      <p:sp>
        <p:nvSpPr>
          <p:cNvPr id="3" name="Segnaposto contenuto 2"/>
          <p:cNvSpPr>
            <a:spLocks noGrp="1"/>
          </p:cNvSpPr>
          <p:nvPr>
            <p:ph idx="1"/>
          </p:nvPr>
        </p:nvSpPr>
        <p:spPr/>
        <p:txBody>
          <a:bodyPr>
            <a:normAutofit fontScale="92500" lnSpcReduction="20000"/>
          </a:bodyPr>
          <a:lstStyle/>
          <a:p>
            <a:r>
              <a:rPr lang="it-IT" b="1" dirty="0">
                <a:latin typeface="Arial" panose="020B0604020202020204" pitchFamily="34" charset="0"/>
                <a:cs typeface="Arial" panose="020B0604020202020204" pitchFamily="34" charset="0"/>
              </a:rPr>
              <a:t>Art. 21-</a:t>
            </a:r>
            <a:r>
              <a:rPr lang="it-IT" b="1" i="1" dirty="0">
                <a:latin typeface="Arial" panose="020B0604020202020204" pitchFamily="34" charset="0"/>
                <a:cs typeface="Arial" panose="020B0604020202020204" pitchFamily="34" charset="0"/>
              </a:rPr>
              <a:t>ter </a:t>
            </a:r>
            <a:r>
              <a:rPr lang="it-IT" b="1" dirty="0">
                <a:latin typeface="Arial" panose="020B0604020202020204" pitchFamily="34" charset="0"/>
                <a:cs typeface="Arial" panose="020B0604020202020204" pitchFamily="34" charset="0"/>
              </a:rPr>
              <a:t>L. 241/1990</a:t>
            </a:r>
          </a:p>
          <a:p>
            <a:pPr>
              <a:buNone/>
            </a:pPr>
            <a:r>
              <a:rPr lang="it-IT" dirty="0">
                <a:latin typeface="Arial" panose="020B0604020202020204" pitchFamily="34" charset="0"/>
                <a:cs typeface="Arial" panose="020B0604020202020204" pitchFamily="34" charset="0"/>
              </a:rPr>
              <a:t>“</a:t>
            </a:r>
            <a:r>
              <a:rPr lang="it-IT" i="1" dirty="0">
                <a:latin typeface="Arial" panose="020B0604020202020204" pitchFamily="34" charset="0"/>
                <a:cs typeface="Arial" panose="020B0604020202020204" pitchFamily="34" charset="0"/>
              </a:rPr>
              <a:t>1. Nei casi e con le modalità stabiliti dalla legge, le pubbliche amministrazioni possono imporre coattivamente l'adempimento degli obblighi nei loro confronti. Il provvedimento costitutivo di obblighi indica il termine e le modalità dell'esecuzione da parte del soggetto obbligato. Qualora l'interessato non ottemperi, le pubbliche amministrazioni, previa diffida, possono provvedere all'esecuzione coattiva nelle ipotesi e secondo le modalità previste dalla legge. </a:t>
            </a:r>
          </a:p>
          <a:p>
            <a:pPr>
              <a:buNone/>
            </a:pPr>
            <a:r>
              <a:rPr lang="it-IT" i="1" dirty="0">
                <a:latin typeface="Arial" panose="020B0604020202020204" pitchFamily="34" charset="0"/>
                <a:cs typeface="Arial" panose="020B0604020202020204" pitchFamily="34" charset="0"/>
              </a:rPr>
              <a:t>2. Ai fini dell'esecuzione delle obbligazioni aventi ad oggetto somme di denaro si applicano le disposizioni per l'esecuzione coattiva dei crediti dello Stato</a:t>
            </a:r>
            <a:r>
              <a:rPr lang="it-IT" dirty="0">
                <a:latin typeface="Arial" panose="020B0604020202020204" pitchFamily="34" charset="0"/>
                <a:cs typeface="Arial" panose="020B0604020202020204" pitchFamily="34" charset="0"/>
              </a:rPr>
              <a:t>”.</a:t>
            </a:r>
          </a:p>
          <a:p>
            <a:pPr>
              <a:buNone/>
            </a:pPr>
            <a:endParaRPr lang="it-IT" dirty="0"/>
          </a:p>
        </p:txBody>
      </p:sp>
    </p:spTree>
    <p:extLst>
      <p:ext uri="{BB962C8B-B14F-4D97-AF65-F5344CB8AC3E}">
        <p14:creationId xmlns:p14="http://schemas.microsoft.com/office/powerpoint/2010/main" val="3074034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908720"/>
            <a:ext cx="8568952" cy="5400600"/>
          </a:xfrm>
        </p:spPr>
        <p:txBody>
          <a:bodyPr/>
          <a:lstStyle/>
          <a:p>
            <a:r>
              <a:rPr lang="it-IT" b="1" u="sng" dirty="0">
                <a:latin typeface="Arial" pitchFamily="34" charset="0"/>
                <a:cs typeface="Arial" pitchFamily="34" charset="0"/>
              </a:rPr>
              <a:t>Esecuzione forzata</a:t>
            </a:r>
          </a:p>
          <a:p>
            <a:pPr lvl="1"/>
            <a:r>
              <a:rPr lang="it-IT" dirty="0">
                <a:latin typeface="Arial" pitchFamily="34" charset="0"/>
                <a:cs typeface="Arial" pitchFamily="34" charset="0"/>
              </a:rPr>
              <a:t>Essa può aversi in caso di inosservanza, da parte di un privato, dell’obbligo di eseguire un provvedimento, e nel caso in cui vengano frapposte resistenze all’esecuzione da parte dell’amministrazione. In questi casi, la legge può prevedere che l’amministrazione ponga in essere essa stessa l’attività spettante al privato o superi la sua opposizione, se necessario con l’uso della forza</a:t>
            </a:r>
          </a:p>
          <a:p>
            <a:pPr lvl="2"/>
            <a:r>
              <a:rPr lang="it-IT" sz="3200" u="sng" dirty="0">
                <a:latin typeface="Arial" pitchFamily="34" charset="0"/>
                <a:cs typeface="Arial" pitchFamily="34" charset="0"/>
              </a:rPr>
              <a:t>Presupposto per l’esecuzione forzata è l</a:t>
            </a:r>
            <a:r>
              <a:rPr lang="it-IT" sz="3200" b="1" u="sng" dirty="0">
                <a:latin typeface="Arial" pitchFamily="34" charset="0"/>
                <a:cs typeface="Arial" pitchFamily="34" charset="0"/>
              </a:rPr>
              <a:t>’inadempimento</a:t>
            </a:r>
            <a:r>
              <a:rPr lang="it-IT" sz="3200" u="sng" dirty="0">
                <a:latin typeface="Arial" pitchFamily="34" charset="0"/>
                <a:cs typeface="Arial" pitchFamily="34" charset="0"/>
              </a:rPr>
              <a:t>, da parte di un privato, di un obbligo di </a:t>
            </a:r>
            <a:r>
              <a:rPr lang="it-IT" sz="3200" i="1" u="sng" dirty="0">
                <a:latin typeface="Arial" pitchFamily="34" charset="0"/>
                <a:cs typeface="Arial" pitchFamily="34" charset="0"/>
              </a:rPr>
              <a:t>dare</a:t>
            </a:r>
            <a:r>
              <a:rPr lang="it-IT" sz="3200" u="sng" dirty="0">
                <a:latin typeface="Arial" pitchFamily="34" charset="0"/>
                <a:cs typeface="Arial" pitchFamily="34" charset="0"/>
              </a:rPr>
              <a:t>, di </a:t>
            </a:r>
            <a:r>
              <a:rPr lang="it-IT" sz="3200" i="1" u="sng" dirty="0" err="1">
                <a:latin typeface="Arial" pitchFamily="34" charset="0"/>
                <a:cs typeface="Arial" pitchFamily="34" charset="0"/>
              </a:rPr>
              <a:t>facere</a:t>
            </a:r>
            <a:r>
              <a:rPr lang="it-IT" sz="3200" u="sng" dirty="0">
                <a:latin typeface="Arial" pitchFamily="34" charset="0"/>
                <a:cs typeface="Arial" pitchFamily="34" charset="0"/>
              </a:rPr>
              <a:t>, di non </a:t>
            </a:r>
            <a:r>
              <a:rPr lang="it-IT" sz="3200" i="1" u="sng" dirty="0" err="1">
                <a:latin typeface="Arial" pitchFamily="34" charset="0"/>
                <a:cs typeface="Arial" pitchFamily="34" charset="0"/>
              </a:rPr>
              <a:t>facere</a:t>
            </a:r>
            <a:r>
              <a:rPr lang="it-IT" sz="3200" u="sng" dirty="0">
                <a:latin typeface="Arial" pitchFamily="34" charset="0"/>
                <a:cs typeface="Arial" pitchFamily="34" charset="0"/>
              </a:rPr>
              <a:t> o di </a:t>
            </a:r>
            <a:r>
              <a:rPr lang="it-IT" sz="3200" i="1" u="sng" dirty="0" err="1">
                <a:latin typeface="Arial" pitchFamily="34" charset="0"/>
                <a:cs typeface="Arial" pitchFamily="34" charset="0"/>
              </a:rPr>
              <a:t>pati</a:t>
            </a:r>
            <a:r>
              <a:rPr lang="it-IT" sz="3200" u="sng" dirty="0">
                <a:latin typeface="Arial" pitchFamily="34" charset="0"/>
                <a:cs typeface="Arial" pitchFamily="34" charset="0"/>
              </a:rPr>
              <a:t>.</a:t>
            </a:r>
          </a:p>
        </p:txBody>
      </p:sp>
    </p:spTree>
    <p:extLst>
      <p:ext uri="{BB962C8B-B14F-4D97-AF65-F5344CB8AC3E}">
        <p14:creationId xmlns:p14="http://schemas.microsoft.com/office/powerpoint/2010/main" val="224198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 provvedimenti di riesame</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Sulla durata e sulla permanenza degli effetti del provvedimento possono incidere anche le successive deliberazioni dell’amministrazione. </a:t>
            </a:r>
          </a:p>
          <a:p>
            <a:r>
              <a:rPr lang="it-IT" dirty="0">
                <a:latin typeface="Arial" pitchFamily="34" charset="0"/>
                <a:cs typeface="Arial" pitchFamily="34" charset="0"/>
              </a:rPr>
              <a:t>Gli atti con i quali essa interviene su precedenti provvedimenti sono detti </a:t>
            </a:r>
            <a:r>
              <a:rPr lang="it-IT" b="1" dirty="0">
                <a:latin typeface="Arial" pitchFamily="34" charset="0"/>
                <a:cs typeface="Arial" pitchFamily="34" charset="0"/>
              </a:rPr>
              <a:t>provvedimenti di secondo grado</a:t>
            </a:r>
            <a:r>
              <a:rPr lang="it-IT" dirty="0">
                <a:latin typeface="Arial" pitchFamily="34" charset="0"/>
                <a:cs typeface="Arial" pitchFamily="34" charset="0"/>
              </a:rPr>
              <a:t>.</a:t>
            </a:r>
          </a:p>
          <a:p>
            <a:r>
              <a:rPr lang="it-IT" b="1" dirty="0">
                <a:latin typeface="Arial" pitchFamily="34" charset="0"/>
                <a:cs typeface="Arial" pitchFamily="34" charset="0"/>
              </a:rPr>
              <a:t>REVOCA</a:t>
            </a:r>
          </a:p>
          <a:p>
            <a:r>
              <a:rPr lang="it-IT" b="1" dirty="0">
                <a:latin typeface="Arial" pitchFamily="34" charset="0"/>
                <a:cs typeface="Arial" pitchFamily="34" charset="0"/>
              </a:rPr>
              <a:t>ANNULLAMENTO </a:t>
            </a:r>
            <a:r>
              <a:rPr lang="it-IT" b="1" dirty="0" err="1">
                <a:latin typeface="Arial" pitchFamily="34" charset="0"/>
                <a:cs typeface="Arial" pitchFamily="34" charset="0"/>
              </a:rPr>
              <a:t>D’UFFICIO</a:t>
            </a:r>
            <a:endParaRPr lang="it-IT" b="1" dirty="0">
              <a:latin typeface="Arial" pitchFamily="34" charset="0"/>
              <a:cs typeface="Arial" pitchFamily="34" charset="0"/>
            </a:endParaRPr>
          </a:p>
          <a:p>
            <a:endParaRPr lang="it-IT" dirty="0"/>
          </a:p>
        </p:txBody>
      </p:sp>
    </p:spTree>
    <p:extLst>
      <p:ext uri="{BB962C8B-B14F-4D97-AF65-F5344CB8AC3E}">
        <p14:creationId xmlns:p14="http://schemas.microsoft.com/office/powerpoint/2010/main" val="4248671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e 1"/>
          <p:cNvSpPr/>
          <p:nvPr/>
        </p:nvSpPr>
        <p:spPr>
          <a:xfrm>
            <a:off x="197931" y="2230304"/>
            <a:ext cx="3100919" cy="2554545"/>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000" b="1" dirty="0">
                <a:solidFill>
                  <a:schemeClr val="tx1"/>
                </a:solidFill>
                <a:latin typeface="Arial" panose="020B0604020202020204" pitchFamily="34" charset="0"/>
                <a:cs typeface="Arial" panose="020B0604020202020204" pitchFamily="34" charset="0"/>
              </a:rPr>
              <a:t>Potere di riesame</a:t>
            </a:r>
          </a:p>
        </p:txBody>
      </p:sp>
      <p:sp>
        <p:nvSpPr>
          <p:cNvPr id="3" name="Rettangolo arrotondato 2"/>
          <p:cNvSpPr/>
          <p:nvPr/>
        </p:nvSpPr>
        <p:spPr>
          <a:xfrm>
            <a:off x="4259469" y="2841492"/>
            <a:ext cx="4552413" cy="1451604"/>
          </a:xfrm>
          <a:prstGeom prst="roundRect">
            <a:avLst/>
          </a:prstGeom>
          <a:noFill/>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 discrezionalità</a:t>
            </a:r>
          </a:p>
        </p:txBody>
      </p:sp>
      <p:sp>
        <p:nvSpPr>
          <p:cNvPr id="4" name="Rettangolo arrotondato 3"/>
          <p:cNvSpPr/>
          <p:nvPr/>
        </p:nvSpPr>
        <p:spPr>
          <a:xfrm>
            <a:off x="4259469" y="753260"/>
            <a:ext cx="4552413" cy="1451604"/>
          </a:xfrm>
          <a:prstGeom prst="roundRect">
            <a:avLst/>
          </a:prstGeom>
          <a:noFill/>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principio del </a:t>
            </a:r>
          </a:p>
          <a:p>
            <a:pPr algn="ctr"/>
            <a:r>
              <a:rPr lang="it-IT" sz="3200" i="1" dirty="0" err="1">
                <a:solidFill>
                  <a:schemeClr val="tx1"/>
                </a:solidFill>
                <a:latin typeface="Arial" panose="020B0604020202020204" pitchFamily="34" charset="0"/>
                <a:cs typeface="Arial" panose="020B0604020202020204" pitchFamily="34" charset="0"/>
              </a:rPr>
              <a:t>contrarius</a:t>
            </a:r>
            <a:r>
              <a:rPr lang="it-IT" sz="3200" i="1" dirty="0">
                <a:solidFill>
                  <a:schemeClr val="tx1"/>
                </a:solidFill>
                <a:latin typeface="Arial" panose="020B0604020202020204" pitchFamily="34" charset="0"/>
                <a:cs typeface="Arial" panose="020B0604020202020204" pitchFamily="34" charset="0"/>
              </a:rPr>
              <a:t> </a:t>
            </a:r>
            <a:r>
              <a:rPr lang="it-IT" sz="3200" i="1" dirty="0" err="1">
                <a:solidFill>
                  <a:schemeClr val="tx1"/>
                </a:solidFill>
                <a:latin typeface="Arial" panose="020B0604020202020204" pitchFamily="34" charset="0"/>
                <a:cs typeface="Arial" panose="020B0604020202020204" pitchFamily="34" charset="0"/>
              </a:rPr>
              <a:t>actus</a:t>
            </a:r>
            <a:endParaRPr lang="it-IT" sz="3200" i="1" dirty="0">
              <a:solidFill>
                <a:schemeClr val="tx1"/>
              </a:solidFill>
              <a:latin typeface="Arial" panose="020B0604020202020204" pitchFamily="34" charset="0"/>
              <a:cs typeface="Arial" panose="020B0604020202020204" pitchFamily="34" charset="0"/>
            </a:endParaRPr>
          </a:p>
        </p:txBody>
      </p:sp>
      <p:sp>
        <p:nvSpPr>
          <p:cNvPr id="10" name="Rettangolo arrotondato 9"/>
          <p:cNvSpPr/>
          <p:nvPr/>
        </p:nvSpPr>
        <p:spPr>
          <a:xfrm>
            <a:off x="4279917" y="5073740"/>
            <a:ext cx="4552413" cy="1451604"/>
          </a:xfrm>
          <a:prstGeom prst="roundRect">
            <a:avLst/>
          </a:prstGeom>
          <a:noFill/>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 principio del legittimo affidamento</a:t>
            </a:r>
          </a:p>
        </p:txBody>
      </p:sp>
      <p:cxnSp>
        <p:nvCxnSpPr>
          <p:cNvPr id="12" name="Connettore 1 11"/>
          <p:cNvCxnSpPr>
            <a:stCxn id="2" idx="7"/>
            <a:endCxn id="4" idx="1"/>
          </p:cNvCxnSpPr>
          <p:nvPr/>
        </p:nvCxnSpPr>
        <p:spPr>
          <a:xfrm flipV="1">
            <a:off x="2844731" y="1479062"/>
            <a:ext cx="1414738" cy="1125346"/>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Connettore 1 13"/>
          <p:cNvCxnSpPr>
            <a:stCxn id="2" idx="5"/>
            <a:endCxn id="10" idx="1"/>
          </p:cNvCxnSpPr>
          <p:nvPr/>
        </p:nvCxnSpPr>
        <p:spPr>
          <a:xfrm>
            <a:off x="2844731" y="4410745"/>
            <a:ext cx="1435186" cy="138879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ttore 1 15"/>
          <p:cNvCxnSpPr>
            <a:stCxn id="2" idx="6"/>
          </p:cNvCxnSpPr>
          <p:nvPr/>
        </p:nvCxnSpPr>
        <p:spPr>
          <a:xfrm flipV="1">
            <a:off x="3298850" y="3497044"/>
            <a:ext cx="981067" cy="1053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323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 </a:t>
            </a:r>
            <a:r>
              <a:rPr lang="it-IT" i="1" dirty="0" err="1"/>
              <a:t>contrarius</a:t>
            </a:r>
            <a:r>
              <a:rPr lang="it-IT" i="1" dirty="0"/>
              <a:t> </a:t>
            </a:r>
            <a:r>
              <a:rPr lang="it-IT" i="1" dirty="0" err="1"/>
              <a:t>actus</a:t>
            </a:r>
            <a:endParaRPr lang="it-IT" i="1" dirty="0"/>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Si deve ripercorrere la serie procedimentale che aveva portato alla decisione che si intende riesaminare</a:t>
            </a:r>
          </a:p>
          <a:p>
            <a:pPr lvl="1"/>
            <a:r>
              <a:rPr lang="it-IT" dirty="0">
                <a:latin typeface="Arial" pitchFamily="34" charset="0"/>
                <a:cs typeface="Arial" pitchFamily="34" charset="0"/>
              </a:rPr>
              <a:t>impone di chiedere nuovamente i pareri facoltativi che siano stati richiesti nel procedimento di primo grado, anche se la ripetizione del parere non è necessaria quando l’annullamento dipenda da profili diversi da quelli oggetto del parere</a:t>
            </a:r>
          </a:p>
          <a:p>
            <a:pPr lvl="1"/>
            <a:r>
              <a:rPr lang="it-IT" dirty="0">
                <a:latin typeface="Arial" pitchFamily="34" charset="0"/>
                <a:cs typeface="Arial" pitchFamily="34" charset="0"/>
              </a:rPr>
              <a:t>Da parte dell’organo che ha emanato il provvedimento ovvero altro organo nei casi previsti dalla legge</a:t>
            </a:r>
          </a:p>
          <a:p>
            <a:endParaRPr lang="it-IT" dirty="0">
              <a:latin typeface="Arial" pitchFamily="34" charset="0"/>
              <a:cs typeface="Arial" pitchFamily="34" charset="0"/>
            </a:endParaRPr>
          </a:p>
        </p:txBody>
      </p:sp>
    </p:spTree>
    <p:extLst>
      <p:ext uri="{BB962C8B-B14F-4D97-AF65-F5344CB8AC3E}">
        <p14:creationId xmlns:p14="http://schemas.microsoft.com/office/powerpoint/2010/main" val="10806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76263" y="2304997"/>
            <a:ext cx="7950229" cy="3970318"/>
          </a:xfrm>
          <a:prstGeom prst="rect">
            <a:avLst/>
          </a:prstGeom>
        </p:spPr>
        <p:txBody>
          <a:bodyPr wrap="square">
            <a:spAutoFit/>
          </a:bodyPr>
          <a:lstStyle/>
          <a:p>
            <a:r>
              <a:rPr lang="it-IT" sz="2800" i="1" dirty="0">
                <a:latin typeface="Arial" panose="020B0604020202020204" pitchFamily="34" charset="0"/>
                <a:cs typeface="Arial" panose="020B0604020202020204" pitchFamily="34" charset="0"/>
              </a:rPr>
              <a:t>Non sussiste alcun obbligo per l'Amministrazione di pronunciarsi su istanze volte a provocare interventi autoritativi in autotutela, il potere di autotutela si esercita discrezionalmente d'ufficio e non su istanza di parte e, pertanto, sulle eventuali istanze di parte, aventi valore di mera sollecitazione, non c'è alcun obbligo giuridico di provvedere </a:t>
            </a:r>
            <a:r>
              <a:rPr lang="it-IT" sz="2800" dirty="0">
                <a:latin typeface="Arial" panose="020B0604020202020204" pitchFamily="34" charset="0"/>
                <a:cs typeface="Arial" panose="020B0604020202020204" pitchFamily="34" charset="0"/>
              </a:rPr>
              <a:t>(</a:t>
            </a:r>
            <a:r>
              <a:rPr lang="it-IT" sz="2800" b="1" dirty="0" err="1">
                <a:latin typeface="Arial" panose="020B0604020202020204" pitchFamily="34" charset="0"/>
                <a:cs typeface="Arial" panose="020B0604020202020204" pitchFamily="34" charset="0"/>
              </a:rPr>
              <a:t>Cons</a:t>
            </a:r>
            <a:r>
              <a:rPr lang="it-IT" sz="2800" b="1" dirty="0">
                <a:latin typeface="Arial" panose="020B0604020202020204" pitchFamily="34" charset="0"/>
                <a:cs typeface="Arial" panose="020B0604020202020204" pitchFamily="34" charset="0"/>
              </a:rPr>
              <a:t>. di Stato, sez. V, 3 maggio 2012 n. 2548</a:t>
            </a:r>
            <a:r>
              <a:rPr lang="it-IT" sz="2800" dirty="0">
                <a:latin typeface="Arial" panose="020B0604020202020204" pitchFamily="34" charset="0"/>
                <a:cs typeface="Arial" panose="020B0604020202020204" pitchFamily="34" charset="0"/>
              </a:rPr>
              <a:t>) </a:t>
            </a:r>
          </a:p>
        </p:txBody>
      </p:sp>
      <p:sp>
        <p:nvSpPr>
          <p:cNvPr id="3" name="Rettangolo arrotondato 2"/>
          <p:cNvSpPr/>
          <p:nvPr/>
        </p:nvSpPr>
        <p:spPr>
          <a:xfrm>
            <a:off x="1085850" y="593838"/>
            <a:ext cx="7158038" cy="906350"/>
          </a:xfrm>
          <a:prstGeom prst="roundRect">
            <a:avLst/>
          </a:prstGeom>
          <a:noFill/>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 Discrezionalità</a:t>
            </a:r>
          </a:p>
        </p:txBody>
      </p:sp>
    </p:spTree>
    <p:extLst>
      <p:ext uri="{BB962C8B-B14F-4D97-AF65-F5344CB8AC3E}">
        <p14:creationId xmlns:p14="http://schemas.microsoft.com/office/powerpoint/2010/main" val="31841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771525" y="920245"/>
            <a:ext cx="7815263" cy="991490"/>
          </a:xfrm>
          <a:prstGeom prst="roundRect">
            <a:avLst/>
          </a:prstGeom>
          <a:noFill/>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 principio del legittimo affidamento</a:t>
            </a:r>
          </a:p>
        </p:txBody>
      </p:sp>
      <p:sp>
        <p:nvSpPr>
          <p:cNvPr id="3" name="Rettangolo arrotondato 2"/>
          <p:cNvSpPr/>
          <p:nvPr/>
        </p:nvSpPr>
        <p:spPr>
          <a:xfrm>
            <a:off x="395862" y="2279040"/>
            <a:ext cx="8560516" cy="2226891"/>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it-IT" sz="2400" b="1" dirty="0">
                <a:solidFill>
                  <a:schemeClr val="tx1"/>
                </a:solidFill>
                <a:latin typeface="Arial" panose="020B0604020202020204" pitchFamily="34" charset="0"/>
                <a:cs typeface="Arial" panose="020B0604020202020204" pitchFamily="34" charset="0"/>
              </a:rPr>
              <a:t>Principio di derivazione comunitaria che esprime l’obbligo della PA di rispondere alle aspettative ragionevolmente maturate in un soggetto, a causa dell’atteggiamento mantenuto nei suoi confronti dall’amministrazione medesima.</a:t>
            </a:r>
          </a:p>
        </p:txBody>
      </p:sp>
      <p:sp>
        <p:nvSpPr>
          <p:cNvPr id="5" name="CasellaDiTesto 4"/>
          <p:cNvSpPr txBox="1"/>
          <p:nvPr/>
        </p:nvSpPr>
        <p:spPr>
          <a:xfrm>
            <a:off x="527816" y="4667652"/>
            <a:ext cx="8230631" cy="1569660"/>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In questo senso il principio si traduce in un limite per l’amministrazione che intenda adottare determinazioni negative o comunque sfavorevoli per il privato, nei casi in cui si sia formato un legittimo affidamento da tutelare.</a:t>
            </a:r>
          </a:p>
        </p:txBody>
      </p:sp>
    </p:spTree>
    <p:extLst>
      <p:ext uri="{BB962C8B-B14F-4D97-AF65-F5344CB8AC3E}">
        <p14:creationId xmlns:p14="http://schemas.microsoft.com/office/powerpoint/2010/main" val="4174391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8784" y="3976464"/>
            <a:ext cx="7851648" cy="1828800"/>
          </a:xfrm>
        </p:spPr>
        <p:txBody>
          <a:bodyPr/>
          <a:lstStyle/>
          <a:p>
            <a:r>
              <a:rPr lang="it-IT" dirty="0"/>
              <a:t>l’efficacia del provvedimento</a:t>
            </a:r>
          </a:p>
        </p:txBody>
      </p:sp>
    </p:spTree>
    <p:extLst>
      <p:ext uri="{BB962C8B-B14F-4D97-AF65-F5344CB8AC3E}">
        <p14:creationId xmlns:p14="http://schemas.microsoft.com/office/powerpoint/2010/main" val="2330100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313391" y="589549"/>
            <a:ext cx="8626493" cy="3740526"/>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it-IT" sz="2600" dirty="0">
                <a:solidFill>
                  <a:schemeClr val="tx1"/>
                </a:solidFill>
                <a:latin typeface="Arial" panose="020B0604020202020204" pitchFamily="34" charset="0"/>
                <a:cs typeface="Arial" panose="020B0604020202020204" pitchFamily="34" charset="0"/>
              </a:rPr>
              <a:t>L’istituto del legittimo affidamento si configura nel diritto amministrativo come un limite alle scelte discrezionali dell’amministrazione, tenuta a valutare, nella ponderazione degli interessi che sta alla base del provvedimento di secondo grado, le legittime aspettative del cittadino in ordine alla stabilità dell’assetto degli interessi in gioco che era stato prodotto in precedenza </a:t>
            </a:r>
          </a:p>
        </p:txBody>
      </p:sp>
      <p:sp>
        <p:nvSpPr>
          <p:cNvPr id="6" name="CasellaDiTesto 5"/>
          <p:cNvSpPr txBox="1"/>
          <p:nvPr/>
        </p:nvSpPr>
        <p:spPr>
          <a:xfrm>
            <a:off x="313391" y="4542264"/>
            <a:ext cx="8626493" cy="2092881"/>
          </a:xfrm>
          <a:prstGeom prst="rect">
            <a:avLst/>
          </a:prstGeom>
          <a:noFill/>
        </p:spPr>
        <p:txBody>
          <a:bodyPr wrap="square" rtlCol="0">
            <a:spAutoFit/>
          </a:bodyPr>
          <a:lstStyle/>
          <a:p>
            <a:r>
              <a:rPr lang="it-IT" sz="2600" dirty="0">
                <a:latin typeface="Arial" panose="020B0604020202020204" pitchFamily="34" charset="0"/>
                <a:cs typeface="Arial" panose="020B0604020202020204" pitchFamily="34" charset="0"/>
              </a:rPr>
              <a:t>Si presuppone </a:t>
            </a:r>
          </a:p>
          <a:p>
            <a:pPr marL="457200" indent="-457200">
              <a:buFont typeface="Wingdings" pitchFamily="2" charset="2"/>
              <a:buChar char="Ø"/>
            </a:pPr>
            <a:r>
              <a:rPr lang="it-IT" sz="2600" dirty="0">
                <a:latin typeface="Arial" panose="020B0604020202020204" pitchFamily="34" charset="0"/>
                <a:cs typeface="Arial" panose="020B0604020202020204" pitchFamily="34" charset="0"/>
              </a:rPr>
              <a:t>Un </a:t>
            </a:r>
            <a:r>
              <a:rPr lang="it-IT" sz="2600" b="1" dirty="0">
                <a:latin typeface="Arial" panose="020B0604020202020204" pitchFamily="34" charset="0"/>
                <a:cs typeface="Arial" panose="020B0604020202020204" pitchFamily="34" charset="0"/>
              </a:rPr>
              <a:t>VANTAGGIO</a:t>
            </a:r>
            <a:r>
              <a:rPr lang="it-IT" sz="2600" dirty="0">
                <a:latin typeface="Arial" panose="020B0604020202020204" pitchFamily="34" charset="0"/>
                <a:cs typeface="Arial" panose="020B0604020202020204" pitchFamily="34" charset="0"/>
              </a:rPr>
              <a:t> attribuito da un provvedimento amministrativo </a:t>
            </a:r>
          </a:p>
          <a:p>
            <a:pPr marL="457200" indent="-457200">
              <a:buFont typeface="Wingdings" pitchFamily="2" charset="2"/>
              <a:buChar char="Ø"/>
            </a:pPr>
            <a:r>
              <a:rPr lang="it-IT" sz="2600" dirty="0">
                <a:latin typeface="Arial" panose="020B0604020202020204" pitchFamily="34" charset="0"/>
                <a:cs typeface="Arial" panose="020B0604020202020204" pitchFamily="34" charset="0"/>
              </a:rPr>
              <a:t>Un’</a:t>
            </a:r>
            <a:r>
              <a:rPr lang="it-IT" sz="2600" b="1" dirty="0">
                <a:latin typeface="Arial" panose="020B0604020202020204" pitchFamily="34" charset="0"/>
                <a:cs typeface="Arial" panose="020B0604020202020204" pitchFamily="34" charset="0"/>
              </a:rPr>
              <a:t>ASPETTATIVA</a:t>
            </a:r>
            <a:r>
              <a:rPr lang="it-IT" sz="2600" dirty="0">
                <a:latin typeface="Arial" panose="020B0604020202020204" pitchFamily="34" charset="0"/>
                <a:cs typeface="Arial" panose="020B0604020202020204" pitchFamily="34" charset="0"/>
              </a:rPr>
              <a:t> di un certo grado di stabilità nella sfera giuridica del destinatario</a:t>
            </a:r>
          </a:p>
        </p:txBody>
      </p:sp>
    </p:spTree>
    <p:extLst>
      <p:ext uri="{BB962C8B-B14F-4D97-AF65-F5344CB8AC3E}">
        <p14:creationId xmlns:p14="http://schemas.microsoft.com/office/powerpoint/2010/main" val="396124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454869" y="1412776"/>
            <a:ext cx="6119367" cy="791784"/>
          </a:xfrm>
          <a:prstGeom prst="roundRect">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Tutela del legittimo affidamento</a:t>
            </a:r>
          </a:p>
        </p:txBody>
      </p:sp>
      <p:sp>
        <p:nvSpPr>
          <p:cNvPr id="3" name="CasellaDiTesto 2"/>
          <p:cNvSpPr txBox="1"/>
          <p:nvPr/>
        </p:nvSpPr>
        <p:spPr>
          <a:xfrm>
            <a:off x="1901023" y="745540"/>
            <a:ext cx="5047241" cy="523220"/>
          </a:xfrm>
          <a:prstGeom prst="rect">
            <a:avLst/>
          </a:prstGeom>
          <a:noFill/>
          <a:ln>
            <a:noFill/>
          </a:ln>
        </p:spPr>
        <p:txBody>
          <a:bodyPr wrap="square" rtlCol="0">
            <a:spAutoFit/>
          </a:bodyPr>
          <a:lstStyle/>
          <a:p>
            <a:pPr algn="ctr"/>
            <a:r>
              <a:rPr lang="it-IT" sz="2800" dirty="0">
                <a:latin typeface="Arial" panose="020B0604020202020204" pitchFamily="34" charset="0"/>
                <a:cs typeface="Arial" panose="020B0604020202020204" pitchFamily="34" charset="0"/>
              </a:rPr>
              <a:t>Giurisprudenza europea</a:t>
            </a:r>
          </a:p>
        </p:txBody>
      </p:sp>
      <p:sp>
        <p:nvSpPr>
          <p:cNvPr id="4" name="Rettangolo 3"/>
          <p:cNvSpPr/>
          <p:nvPr/>
        </p:nvSpPr>
        <p:spPr>
          <a:xfrm>
            <a:off x="329885" y="2835185"/>
            <a:ext cx="2127758" cy="130314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Elemento soggettivo</a:t>
            </a:r>
          </a:p>
        </p:txBody>
      </p:sp>
      <p:sp>
        <p:nvSpPr>
          <p:cNvPr id="5" name="Rettangolo 4"/>
          <p:cNvSpPr/>
          <p:nvPr/>
        </p:nvSpPr>
        <p:spPr>
          <a:xfrm>
            <a:off x="3455582" y="2835185"/>
            <a:ext cx="2127758" cy="130314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Elemento oggettivo</a:t>
            </a:r>
          </a:p>
        </p:txBody>
      </p:sp>
      <p:sp>
        <p:nvSpPr>
          <p:cNvPr id="6" name="Rettangolo 5"/>
          <p:cNvSpPr/>
          <p:nvPr/>
        </p:nvSpPr>
        <p:spPr>
          <a:xfrm>
            <a:off x="6589175" y="2832344"/>
            <a:ext cx="2127758" cy="130314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Elemento temporale</a:t>
            </a:r>
          </a:p>
        </p:txBody>
      </p:sp>
      <p:cxnSp>
        <p:nvCxnSpPr>
          <p:cNvPr id="8" name="Connettore 1 7"/>
          <p:cNvCxnSpPr>
            <a:stCxn id="2" idx="1"/>
          </p:cNvCxnSpPr>
          <p:nvPr/>
        </p:nvCxnSpPr>
        <p:spPr>
          <a:xfrm>
            <a:off x="1454869" y="1808668"/>
            <a:ext cx="0" cy="30594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Connettore 1 11"/>
          <p:cNvCxnSpPr>
            <a:stCxn id="4" idx="0"/>
          </p:cNvCxnSpPr>
          <p:nvPr/>
        </p:nvCxnSpPr>
        <p:spPr>
          <a:xfrm flipV="1">
            <a:off x="1393764" y="2193901"/>
            <a:ext cx="1519172" cy="641284"/>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Connettore 1 13"/>
          <p:cNvCxnSpPr>
            <a:stCxn id="6" idx="0"/>
          </p:cNvCxnSpPr>
          <p:nvPr/>
        </p:nvCxnSpPr>
        <p:spPr>
          <a:xfrm flipH="1" flipV="1">
            <a:off x="6384259" y="2205501"/>
            <a:ext cx="1268795" cy="626843"/>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ttore 1 15"/>
          <p:cNvCxnSpPr>
            <a:cxnSpLocks/>
            <a:stCxn id="2" idx="2"/>
            <a:endCxn id="5" idx="0"/>
          </p:cNvCxnSpPr>
          <p:nvPr/>
        </p:nvCxnSpPr>
        <p:spPr>
          <a:xfrm>
            <a:off x="4514553" y="2204560"/>
            <a:ext cx="4908" cy="630625"/>
          </a:xfrm>
          <a:prstGeom prst="line">
            <a:avLst/>
          </a:prstGeom>
        </p:spPr>
        <p:style>
          <a:lnRef idx="2">
            <a:schemeClr val="accent1"/>
          </a:lnRef>
          <a:fillRef idx="0">
            <a:schemeClr val="accent1"/>
          </a:fillRef>
          <a:effectRef idx="1">
            <a:schemeClr val="accent1"/>
          </a:effectRef>
          <a:fontRef idx="minor">
            <a:schemeClr val="tx1"/>
          </a:fontRef>
        </p:style>
      </p:cxnSp>
      <p:sp>
        <p:nvSpPr>
          <p:cNvPr id="23" name="Rettangolo 22"/>
          <p:cNvSpPr/>
          <p:nvPr/>
        </p:nvSpPr>
        <p:spPr>
          <a:xfrm>
            <a:off x="329885" y="4446814"/>
            <a:ext cx="2111103" cy="2308324"/>
          </a:xfrm>
          <a:prstGeom prst="rect">
            <a:avLst/>
          </a:prstGeom>
          <a:noFill/>
        </p:spPr>
        <p:txBody>
          <a:bodyPr wrap="square">
            <a:spAutoFit/>
          </a:bodyPr>
          <a:lstStyle/>
          <a:p>
            <a:r>
              <a:rPr lang="it-IT" dirty="0">
                <a:latin typeface="Arial" panose="020B0604020202020204" pitchFamily="34" charset="0"/>
                <a:cs typeface="Arial" panose="020B0604020202020204" pitchFamily="34" charset="0"/>
              </a:rPr>
              <a:t>Attiene alla </a:t>
            </a:r>
            <a:r>
              <a:rPr lang="it-IT" b="1" dirty="0">
                <a:latin typeface="Arial" panose="020B0604020202020204" pitchFamily="34" charset="0"/>
                <a:cs typeface="Arial" panose="020B0604020202020204" pitchFamily="34" charset="0"/>
              </a:rPr>
              <a:t>FIDUCIA</a:t>
            </a:r>
            <a:r>
              <a:rPr lang="it-IT" dirty="0">
                <a:latin typeface="Arial" panose="020B0604020202020204" pitchFamily="34" charset="0"/>
                <a:cs typeface="Arial" panose="020B0604020202020204" pitchFamily="34" charset="0"/>
              </a:rPr>
              <a:t> che il soggetto destinatario dell’atto favorevole poteva riporre nella stabilità di questo </a:t>
            </a:r>
          </a:p>
        </p:txBody>
      </p:sp>
      <p:sp>
        <p:nvSpPr>
          <p:cNvPr id="25" name="CasellaDiTesto 24"/>
          <p:cNvSpPr txBox="1"/>
          <p:nvPr/>
        </p:nvSpPr>
        <p:spPr>
          <a:xfrm>
            <a:off x="3384884" y="4453102"/>
            <a:ext cx="2252504" cy="2308324"/>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Si differenzia a seconda che esso l’affidamento sia correlato alla retroattività della modifica o abbia piuttosto carattere prospettico </a:t>
            </a:r>
          </a:p>
        </p:txBody>
      </p:sp>
      <p:sp>
        <p:nvSpPr>
          <p:cNvPr id="26" name="CasellaDiTesto 25"/>
          <p:cNvSpPr txBox="1"/>
          <p:nvPr/>
        </p:nvSpPr>
        <p:spPr>
          <a:xfrm>
            <a:off x="6510357" y="4444781"/>
            <a:ext cx="2127758" cy="2308324"/>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Il fattore temporale valutato alla stregua dei canoni di ragionevolezza  soprattutto con riferimento alla </a:t>
            </a:r>
            <a:r>
              <a:rPr lang="it-IT" b="1" dirty="0">
                <a:latin typeface="Arial" panose="020B0604020202020204" pitchFamily="34" charset="0"/>
                <a:cs typeface="Arial" panose="020B0604020202020204" pitchFamily="34" charset="0"/>
              </a:rPr>
              <a:t>CERTEZZA</a:t>
            </a:r>
            <a:r>
              <a:rPr lang="it-IT" dirty="0">
                <a:latin typeface="Arial" panose="020B0604020202020204" pitchFamily="34" charset="0"/>
                <a:cs typeface="Arial" panose="020B0604020202020204" pitchFamily="34" charset="0"/>
              </a:rPr>
              <a:t> del diritto</a:t>
            </a:r>
          </a:p>
        </p:txBody>
      </p:sp>
    </p:spTree>
    <p:extLst>
      <p:ext uri="{BB962C8B-B14F-4D97-AF65-F5344CB8AC3E}">
        <p14:creationId xmlns:p14="http://schemas.microsoft.com/office/powerpoint/2010/main" val="226124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23" grpId="0"/>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200204" y="791182"/>
            <a:ext cx="6487917" cy="837618"/>
          </a:xfrm>
          <a:prstGeom prst="roundRect">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 la tutela del legittimo affidamento</a:t>
            </a:r>
          </a:p>
        </p:txBody>
      </p:sp>
      <p:sp>
        <p:nvSpPr>
          <p:cNvPr id="3" name="Rettangolo arrotondato 2"/>
          <p:cNvSpPr/>
          <p:nvPr/>
        </p:nvSpPr>
        <p:spPr>
          <a:xfrm>
            <a:off x="358315" y="1720904"/>
            <a:ext cx="8379079" cy="4858454"/>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r>
              <a:rPr lang="it-IT" sz="2600" dirty="0">
                <a:solidFill>
                  <a:srgbClr val="292934"/>
                </a:solidFill>
                <a:latin typeface="Arial" panose="020B0604020202020204" pitchFamily="34" charset="0"/>
                <a:cs typeface="Arial" panose="020B0604020202020204" pitchFamily="34" charset="0"/>
              </a:rPr>
              <a:t>La tutela dell’affidamento coincide con la tutela di ciò che si è realizzato a seguito dell’emanazione del provvedimento e col consolidamento che nel tempo ha avuto questa realizzazione</a:t>
            </a:r>
          </a:p>
          <a:p>
            <a:pPr algn="just"/>
            <a:endParaRPr lang="it-IT" sz="2600" dirty="0">
              <a:solidFill>
                <a:srgbClr val="292934"/>
              </a:solidFill>
              <a:latin typeface="Arial" panose="020B0604020202020204" pitchFamily="34" charset="0"/>
              <a:cs typeface="Arial" panose="020B0604020202020204" pitchFamily="34" charset="0"/>
            </a:endParaRPr>
          </a:p>
          <a:p>
            <a:pPr marL="457200" indent="-457200">
              <a:buFont typeface="Wingdings" charset="2"/>
              <a:buChar char="Ø"/>
            </a:pPr>
            <a:r>
              <a:rPr lang="it-IT" sz="2600" spc="-150" dirty="0">
                <a:solidFill>
                  <a:srgbClr val="292934"/>
                </a:solidFill>
                <a:latin typeface="Arial" panose="020B0604020202020204" pitchFamily="34" charset="0"/>
                <a:cs typeface="Arial" panose="020B0604020202020204" pitchFamily="34" charset="0"/>
              </a:rPr>
              <a:t>se si è in concreto modificata la situazione di fatto a seguito dell’emanazione del provvedimento</a:t>
            </a:r>
          </a:p>
          <a:p>
            <a:pPr algn="just"/>
            <a:endParaRPr lang="it-IT" sz="2600" spc="-150" dirty="0">
              <a:solidFill>
                <a:srgbClr val="292934"/>
              </a:solidFill>
              <a:latin typeface="Arial" panose="020B0604020202020204" pitchFamily="34" charset="0"/>
              <a:cs typeface="Arial" panose="020B0604020202020204" pitchFamily="34" charset="0"/>
            </a:endParaRPr>
          </a:p>
          <a:p>
            <a:pPr marL="457200" indent="-457200">
              <a:buFont typeface="Wingdings" charset="2"/>
              <a:buChar char="Ø"/>
            </a:pPr>
            <a:r>
              <a:rPr lang="it-IT" sz="2600" spc="-150" dirty="0">
                <a:solidFill>
                  <a:srgbClr val="292934"/>
                </a:solidFill>
                <a:latin typeface="Arial" panose="020B0604020202020204" pitchFamily="34" charset="0"/>
                <a:cs typeface="Arial" panose="020B0604020202020204" pitchFamily="34" charset="0"/>
              </a:rPr>
              <a:t>se è intervenuto il consolidamento di questa modificazione.</a:t>
            </a:r>
          </a:p>
        </p:txBody>
      </p:sp>
    </p:spTree>
    <p:extLst>
      <p:ext uri="{BB962C8B-B14F-4D97-AF65-F5344CB8AC3E}">
        <p14:creationId xmlns:p14="http://schemas.microsoft.com/office/powerpoint/2010/main" val="3842812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Revoca</a:t>
            </a:r>
          </a:p>
        </p:txBody>
      </p:sp>
      <p:sp>
        <p:nvSpPr>
          <p:cNvPr id="3" name="Segnaposto contenuto 2"/>
          <p:cNvSpPr>
            <a:spLocks noGrp="1"/>
          </p:cNvSpPr>
          <p:nvPr>
            <p:ph idx="1"/>
          </p:nvPr>
        </p:nvSpPr>
        <p:spPr/>
        <p:txBody>
          <a:bodyPr>
            <a:normAutofit fontScale="92500" lnSpcReduction="10000"/>
          </a:bodyPr>
          <a:lstStyle/>
          <a:p>
            <a:r>
              <a:rPr lang="it-IT" dirty="0">
                <a:latin typeface="Arial" pitchFamily="34" charset="0"/>
                <a:cs typeface="Arial" pitchFamily="34" charset="0"/>
              </a:rPr>
              <a:t>Si tratta dell’atto con il quale l’amministrazione fa cessare gli effetti di un provvedimento anteriore (valido) per ragioni di opportunità.</a:t>
            </a:r>
          </a:p>
          <a:p>
            <a:r>
              <a:rPr lang="it-IT" dirty="0">
                <a:latin typeface="Arial" pitchFamily="34" charset="0"/>
                <a:cs typeface="Arial" pitchFamily="34" charset="0"/>
              </a:rPr>
              <a:t>La revoca è il ritiro con efficacia </a:t>
            </a:r>
            <a:r>
              <a:rPr lang="it-IT" i="1" dirty="0">
                <a:latin typeface="Arial" pitchFamily="34" charset="0"/>
                <a:cs typeface="Arial" pitchFamily="34" charset="0"/>
              </a:rPr>
              <a:t>ex </a:t>
            </a:r>
            <a:r>
              <a:rPr lang="it-IT" i="1" dirty="0" err="1">
                <a:latin typeface="Arial" pitchFamily="34" charset="0"/>
                <a:cs typeface="Arial" pitchFamily="34" charset="0"/>
              </a:rPr>
              <a:t>nunc</a:t>
            </a:r>
            <a:r>
              <a:rPr lang="it-IT" dirty="0">
                <a:latin typeface="Arial" pitchFamily="34" charset="0"/>
                <a:cs typeface="Arial" pitchFamily="34" charset="0"/>
              </a:rPr>
              <a:t> di un atto inopportuno per una diversa valutazione delle esigenze di interesse pubblico, che erano state presenti al momento dell’emanazione dell’atto stesso.</a:t>
            </a:r>
          </a:p>
          <a:p>
            <a:r>
              <a:rPr lang="it-IT" dirty="0">
                <a:latin typeface="Arial" pitchFamily="34" charset="0"/>
                <a:cs typeface="Arial" pitchFamily="34" charset="0"/>
              </a:rPr>
              <a:t>In altri termini, è </a:t>
            </a:r>
            <a:r>
              <a:rPr lang="it-IT" b="1" dirty="0">
                <a:latin typeface="Arial" pitchFamily="34" charset="0"/>
                <a:cs typeface="Arial" pitchFamily="34" charset="0"/>
              </a:rPr>
              <a:t>il provvedimento con cui l’ammini-strazione ritira un atto amministrativo dopo avere effettuato un nuovo esame della situazione e avere giudicato che, al contrario di quanto sembrava all’inizio, l’atto non è conveniente o opportuno. </a:t>
            </a:r>
          </a:p>
          <a:p>
            <a:endParaRPr lang="it-IT" dirty="0"/>
          </a:p>
        </p:txBody>
      </p:sp>
    </p:spTree>
    <p:extLst>
      <p:ext uri="{BB962C8B-B14F-4D97-AF65-F5344CB8AC3E}">
        <p14:creationId xmlns:p14="http://schemas.microsoft.com/office/powerpoint/2010/main" val="3806845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21-quinquies l.241/1990</a:t>
            </a:r>
          </a:p>
        </p:txBody>
      </p:sp>
      <p:sp>
        <p:nvSpPr>
          <p:cNvPr id="3" name="Segnaposto contenuto 2"/>
          <p:cNvSpPr>
            <a:spLocks noGrp="1"/>
          </p:cNvSpPr>
          <p:nvPr>
            <p:ph idx="1"/>
          </p:nvPr>
        </p:nvSpPr>
        <p:spPr/>
        <p:txBody>
          <a:bodyPr>
            <a:normAutofit lnSpcReduction="10000"/>
          </a:bodyPr>
          <a:lstStyle/>
          <a:p>
            <a:pPr>
              <a:buNone/>
            </a:pPr>
            <a:r>
              <a:rPr lang="it-IT" dirty="0">
                <a:latin typeface="Arial" pitchFamily="34" charset="0"/>
                <a:cs typeface="Arial" pitchFamily="34" charset="0"/>
              </a:rPr>
              <a:t>“1. </a:t>
            </a:r>
            <a:r>
              <a:rPr lang="it-IT" i="1" dirty="0">
                <a:latin typeface="Arial" pitchFamily="34" charset="0"/>
                <a:cs typeface="Arial" pitchFamily="34" charset="0"/>
              </a:rPr>
              <a:t>Per sopravvenuti motivi di pubblico interesse ovvero nel caso di mutamento della situazione di fatto o di nuova valutazione dell'interesse pubblico originario, il provvedimento amministrativo ad efficacia durevole può essere revocato da parte dell'organo che lo ha emanato ovvero da altro organo previsto dalla legge. La revoca determina la inidoneità del provvedimento revocato a produrre ulteriori effetti. Se la revoca comporta pregiudizi in danno dei soggetti direttamente interessati, l'amministrazione ha l'obbligo di provvedere al loro indennizzo</a:t>
            </a:r>
            <a:r>
              <a:rPr lang="it-IT" dirty="0">
                <a:latin typeface="Arial" pitchFamily="34" charset="0"/>
                <a:cs typeface="Arial" pitchFamily="34" charset="0"/>
              </a:rPr>
              <a:t>”.</a:t>
            </a:r>
          </a:p>
        </p:txBody>
      </p:sp>
    </p:spTree>
    <p:extLst>
      <p:ext uri="{BB962C8B-B14F-4D97-AF65-F5344CB8AC3E}">
        <p14:creationId xmlns:p14="http://schemas.microsoft.com/office/powerpoint/2010/main" val="2311948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052736"/>
            <a:ext cx="8445624" cy="4893176"/>
          </a:xfrm>
        </p:spPr>
        <p:txBody>
          <a:bodyPr/>
          <a:lstStyle/>
          <a:p>
            <a:r>
              <a:rPr lang="it-IT" dirty="0">
                <a:latin typeface="Arial" pitchFamily="34" charset="0"/>
                <a:cs typeface="Arial" pitchFamily="34" charset="0"/>
              </a:rPr>
              <a:t>L’articolo 21-</a:t>
            </a:r>
            <a:r>
              <a:rPr lang="it-IT" i="1" dirty="0">
                <a:latin typeface="Arial" pitchFamily="34" charset="0"/>
                <a:cs typeface="Arial" pitchFamily="34" charset="0"/>
              </a:rPr>
              <a:t>quinquies</a:t>
            </a:r>
            <a:r>
              <a:rPr lang="it-IT" dirty="0">
                <a:latin typeface="Arial" pitchFamily="34" charset="0"/>
                <a:cs typeface="Arial" pitchFamily="34" charset="0"/>
              </a:rPr>
              <a:t>, oltre a disciplinare normativamente il potere di revoca:</a:t>
            </a:r>
          </a:p>
          <a:p>
            <a:pPr lvl="1"/>
            <a:r>
              <a:rPr lang="it-IT" dirty="0">
                <a:latin typeface="Arial" pitchFamily="34" charset="0"/>
                <a:cs typeface="Arial" pitchFamily="34" charset="0"/>
              </a:rPr>
              <a:t>ne evidenzia i presupposti necessari;</a:t>
            </a:r>
          </a:p>
          <a:p>
            <a:pPr lvl="1"/>
            <a:r>
              <a:rPr lang="it-IT" dirty="0">
                <a:latin typeface="Arial" pitchFamily="34" charset="0"/>
                <a:cs typeface="Arial" pitchFamily="34" charset="0"/>
              </a:rPr>
              <a:t>statuisce per quali tipologie di provvedimento possa esser utilizzato;</a:t>
            </a:r>
          </a:p>
          <a:p>
            <a:pPr lvl="1"/>
            <a:r>
              <a:rPr lang="it-IT" dirty="0">
                <a:latin typeface="Arial" pitchFamily="34" charset="0"/>
                <a:cs typeface="Arial" pitchFamily="34" charset="0"/>
              </a:rPr>
              <a:t>e individua l’Organo competente all’emanazione;</a:t>
            </a:r>
          </a:p>
          <a:p>
            <a:pPr lvl="1"/>
            <a:r>
              <a:rPr lang="it-IT" dirty="0">
                <a:latin typeface="Arial" pitchFamily="34" charset="0"/>
                <a:cs typeface="Arial" pitchFamily="34" charset="0"/>
              </a:rPr>
              <a:t>ne determina le conseguenze giuridiche e materiali;</a:t>
            </a:r>
          </a:p>
          <a:p>
            <a:pPr lvl="1"/>
            <a:r>
              <a:rPr lang="it-IT" dirty="0">
                <a:latin typeface="Arial" pitchFamily="34" charset="0"/>
                <a:cs typeface="Arial" pitchFamily="34" charset="0"/>
              </a:rPr>
              <a:t>prevede le conseguenze a favore del soggetto passivo della stessa</a:t>
            </a:r>
          </a:p>
        </p:txBody>
      </p:sp>
    </p:spTree>
    <p:extLst>
      <p:ext uri="{BB962C8B-B14F-4D97-AF65-F5344CB8AC3E}">
        <p14:creationId xmlns:p14="http://schemas.microsoft.com/office/powerpoint/2010/main" val="1650920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Presupposti</a:t>
            </a:r>
          </a:p>
        </p:txBody>
      </p:sp>
      <p:sp>
        <p:nvSpPr>
          <p:cNvPr id="3" name="Segnaposto contenuto 2"/>
          <p:cNvSpPr>
            <a:spLocks noGrp="1"/>
          </p:cNvSpPr>
          <p:nvPr>
            <p:ph idx="1"/>
          </p:nvPr>
        </p:nvSpPr>
        <p:spPr/>
        <p:txBody>
          <a:bodyPr>
            <a:normAutofit/>
          </a:bodyPr>
          <a:lstStyle/>
          <a:p>
            <a:r>
              <a:rPr lang="it-IT" sz="3600" dirty="0">
                <a:latin typeface="Arial" pitchFamily="34" charset="0"/>
                <a:cs typeface="Arial" pitchFamily="34" charset="0"/>
              </a:rPr>
              <a:t>Sopravvenuti motivi di pubblico interesse</a:t>
            </a:r>
          </a:p>
          <a:p>
            <a:r>
              <a:rPr lang="it-IT" sz="3600" dirty="0">
                <a:latin typeface="Arial" pitchFamily="34" charset="0"/>
                <a:cs typeface="Arial" pitchFamily="34" charset="0"/>
              </a:rPr>
              <a:t>Mutamento della situazione di fatto</a:t>
            </a:r>
          </a:p>
          <a:p>
            <a:r>
              <a:rPr lang="it-IT" sz="3600" dirty="0">
                <a:latin typeface="Arial" pitchFamily="34" charset="0"/>
                <a:cs typeface="Arial" pitchFamily="34" charset="0"/>
              </a:rPr>
              <a:t>Nuova valutazione dell'interesse pubblico originario</a:t>
            </a:r>
          </a:p>
        </p:txBody>
      </p:sp>
    </p:spTree>
    <p:extLst>
      <p:ext uri="{BB962C8B-B14F-4D97-AF65-F5344CB8AC3E}">
        <p14:creationId xmlns:p14="http://schemas.microsoft.com/office/powerpoint/2010/main" val="2742645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Annullamento d’ufficio</a:t>
            </a:r>
          </a:p>
        </p:txBody>
      </p:sp>
      <p:sp>
        <p:nvSpPr>
          <p:cNvPr id="3" name="Segnaposto contenuto 2"/>
          <p:cNvSpPr>
            <a:spLocks noGrp="1"/>
          </p:cNvSpPr>
          <p:nvPr>
            <p:ph idx="1"/>
          </p:nvPr>
        </p:nvSpPr>
        <p:spPr/>
        <p:txBody>
          <a:bodyPr>
            <a:normAutofit/>
          </a:bodyPr>
          <a:lstStyle/>
          <a:p>
            <a:r>
              <a:rPr lang="it-IT" dirty="0">
                <a:latin typeface="Arial" pitchFamily="34" charset="0"/>
                <a:cs typeface="Arial" pitchFamily="34" charset="0"/>
              </a:rPr>
              <a:t>Si tratta di un provvedimento di secondo grado con cui viene eliminato un provvedimento invalido</a:t>
            </a:r>
          </a:p>
          <a:p>
            <a:r>
              <a:rPr lang="it-IT" dirty="0">
                <a:latin typeface="Arial" pitchFamily="34" charset="0"/>
                <a:cs typeface="Arial" pitchFamily="34" charset="0"/>
              </a:rPr>
              <a:t>Ne consegue che l’annullamento, incidendo sul provvedimento di primo grado e non sul rapporto da esso generato spazza via le posizioni giuridiche eventualmente nate con l’atto annullato. </a:t>
            </a:r>
          </a:p>
          <a:p>
            <a:r>
              <a:rPr lang="it-IT" dirty="0">
                <a:latin typeface="Arial" pitchFamily="34" charset="0"/>
                <a:cs typeface="Arial" pitchFamily="34" charset="0"/>
              </a:rPr>
              <a:t>In questo senso, si può dire che l’annullamento ha un effetto </a:t>
            </a:r>
            <a:r>
              <a:rPr lang="it-IT" dirty="0" err="1">
                <a:latin typeface="Arial" pitchFamily="34" charset="0"/>
                <a:cs typeface="Arial" pitchFamily="34" charset="0"/>
              </a:rPr>
              <a:t>caducatorio</a:t>
            </a:r>
            <a:r>
              <a:rPr lang="it-IT" dirty="0">
                <a:latin typeface="Arial" pitchFamily="34" charset="0"/>
                <a:cs typeface="Arial" pitchFamily="34" charset="0"/>
              </a:rPr>
              <a:t> sull’atto e </a:t>
            </a:r>
            <a:r>
              <a:rPr lang="it-IT" dirty="0" err="1">
                <a:latin typeface="Arial" pitchFamily="34" charset="0"/>
                <a:cs typeface="Arial" pitchFamily="34" charset="0"/>
              </a:rPr>
              <a:t>ripristinatorio</a:t>
            </a:r>
            <a:r>
              <a:rPr lang="it-IT" dirty="0">
                <a:latin typeface="Arial" pitchFamily="34" charset="0"/>
                <a:cs typeface="Arial" pitchFamily="34" charset="0"/>
              </a:rPr>
              <a:t> della situazione antecedente, fatti salvi gli effetti irreversibili (</a:t>
            </a:r>
            <a:r>
              <a:rPr lang="it-IT" b="1" dirty="0">
                <a:latin typeface="Arial" pitchFamily="34" charset="0"/>
                <a:cs typeface="Arial" pitchFamily="34" charset="0"/>
              </a:rPr>
              <a:t>Efficacia ex </a:t>
            </a:r>
            <a:r>
              <a:rPr lang="it-IT" b="1" dirty="0" err="1">
                <a:latin typeface="Arial" pitchFamily="34" charset="0"/>
                <a:cs typeface="Arial" pitchFamily="34" charset="0"/>
              </a:rPr>
              <a:t>tunc</a:t>
            </a:r>
            <a:r>
              <a:rPr lang="it-IT" dirty="0">
                <a:latin typeface="Arial" pitchFamily="34" charset="0"/>
                <a:cs typeface="Arial" pitchFamily="34" charset="0"/>
              </a:rPr>
              <a:t>)</a:t>
            </a:r>
          </a:p>
          <a:p>
            <a:endParaRPr lang="it-IT" dirty="0"/>
          </a:p>
        </p:txBody>
      </p:sp>
    </p:spTree>
    <p:extLst>
      <p:ext uri="{BB962C8B-B14F-4D97-AF65-F5344CB8AC3E}">
        <p14:creationId xmlns:p14="http://schemas.microsoft.com/office/powerpoint/2010/main" val="2746249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21-nonies L. 241/1990</a:t>
            </a:r>
          </a:p>
        </p:txBody>
      </p:sp>
      <p:sp>
        <p:nvSpPr>
          <p:cNvPr id="3" name="Segnaposto contenuto 2"/>
          <p:cNvSpPr>
            <a:spLocks noGrp="1"/>
          </p:cNvSpPr>
          <p:nvPr>
            <p:ph idx="1"/>
          </p:nvPr>
        </p:nvSpPr>
        <p:spPr/>
        <p:txBody>
          <a:bodyPr/>
          <a:lstStyle/>
          <a:p>
            <a:pPr>
              <a:buNone/>
            </a:pPr>
            <a:r>
              <a:rPr lang="it-IT" dirty="0"/>
              <a:t>“</a:t>
            </a:r>
            <a:r>
              <a:rPr lang="it-IT" i="1" dirty="0">
                <a:latin typeface="Arial" panose="020B0604020202020204" pitchFamily="34" charset="0"/>
                <a:cs typeface="Arial" panose="020B0604020202020204" pitchFamily="34" charset="0"/>
              </a:rPr>
              <a:t>Il provvedimento amministrativo illegittimo ai sensi dell' articolo 21-octies può essere annullato d'ufficio, sussistendone le ragioni di interesse pubblico, entro un termine ragionevole e tenendo conto degli interessi dei destinatari e dei </a:t>
            </a:r>
            <a:r>
              <a:rPr lang="it-IT" i="1" dirty="0" err="1">
                <a:latin typeface="Arial" panose="020B0604020202020204" pitchFamily="34" charset="0"/>
                <a:cs typeface="Arial" panose="020B0604020202020204" pitchFamily="34" charset="0"/>
              </a:rPr>
              <a:t>controinteressati</a:t>
            </a:r>
            <a:r>
              <a:rPr lang="it-IT" i="1" dirty="0">
                <a:latin typeface="Arial" panose="020B0604020202020204" pitchFamily="34" charset="0"/>
                <a:cs typeface="Arial" panose="020B0604020202020204" pitchFamily="34" charset="0"/>
              </a:rPr>
              <a:t>, dall'organo che lo ha emanato, ovvero da altro organo previsto dalla legge</a:t>
            </a:r>
            <a:r>
              <a:rPr lang="it-IT" dirty="0">
                <a:latin typeface="Arial" panose="020B0604020202020204" pitchFamily="34" charset="0"/>
                <a:cs typeface="Arial" panose="020B0604020202020204" pitchFamily="34" charset="0"/>
              </a:rPr>
              <a:t>”. </a:t>
            </a:r>
          </a:p>
          <a:p>
            <a:endParaRPr lang="it-IT" dirty="0"/>
          </a:p>
        </p:txBody>
      </p:sp>
    </p:spTree>
    <p:extLst>
      <p:ext uri="{BB962C8B-B14F-4D97-AF65-F5344CB8AC3E}">
        <p14:creationId xmlns:p14="http://schemas.microsoft.com/office/powerpoint/2010/main" val="1857903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80728"/>
            <a:ext cx="8424936" cy="5256584"/>
          </a:xfrm>
        </p:spPr>
        <p:txBody>
          <a:bodyPr>
            <a:normAutofit fontScale="92500" lnSpcReduction="10000"/>
          </a:bodyPr>
          <a:lstStyle/>
          <a:p>
            <a:r>
              <a:rPr lang="it-IT" dirty="0">
                <a:latin typeface="Arial" pitchFamily="34" charset="0"/>
                <a:cs typeface="Arial" pitchFamily="34" charset="0"/>
              </a:rPr>
              <a:t>Si tratta un </a:t>
            </a:r>
            <a:r>
              <a:rPr lang="it-IT" b="1" u="sng" dirty="0">
                <a:latin typeface="Arial" pitchFamily="34" charset="0"/>
                <a:cs typeface="Arial" pitchFamily="34" charset="0"/>
              </a:rPr>
              <a:t>provvedimento discrezionale</a:t>
            </a:r>
            <a:r>
              <a:rPr lang="it-IT" dirty="0">
                <a:latin typeface="Arial" pitchFamily="34" charset="0"/>
                <a:cs typeface="Arial" pitchFamily="34" charset="0"/>
              </a:rPr>
              <a:t>: </a:t>
            </a:r>
          </a:p>
          <a:p>
            <a:pPr lvl="1"/>
            <a:r>
              <a:rPr lang="it-IT" dirty="0">
                <a:latin typeface="Arial" pitchFamily="34" charset="0"/>
                <a:cs typeface="Arial" pitchFamily="34" charset="0"/>
              </a:rPr>
              <a:t>l’amministrazione non ha l’obbligo di riesaminare, su richiesta dell’interessato, il provvedimento che egli non abbia impugnato tempestivamente</a:t>
            </a:r>
          </a:p>
          <a:p>
            <a:pPr lvl="1"/>
            <a:r>
              <a:rPr lang="it-IT" dirty="0">
                <a:latin typeface="Arial" pitchFamily="34" charset="0"/>
                <a:cs typeface="Arial" pitchFamily="34" charset="0"/>
              </a:rPr>
              <a:t>l’interesse pubblico all’annullamento va valutato anche in rapporto agli altri interessi, pubblici e privati, coinvolti: primo fra tutti l’interesse del destinatario del provvedimento favorevole che sui suoi effetti abbia fatto affidamento</a:t>
            </a:r>
          </a:p>
          <a:p>
            <a:pPr lvl="1">
              <a:buNone/>
            </a:pPr>
            <a:r>
              <a:rPr lang="it-IT" dirty="0">
                <a:latin typeface="Arial" pitchFamily="34" charset="0"/>
                <a:cs typeface="Arial" pitchFamily="34" charset="0"/>
              </a:rPr>
              <a:t>“</a:t>
            </a:r>
            <a:r>
              <a:rPr lang="it-IT" i="1" dirty="0">
                <a:latin typeface="Arial" pitchFamily="34" charset="0"/>
                <a:cs typeface="Arial" pitchFamily="34" charset="0"/>
              </a:rPr>
              <a:t>l’annullamento di ufficio di un provvedimento amministrativo è provvedimento discrezionale e consegue a valutazioni che non si limitano alla sola constatazione delle difformità dell’atto rispetto alla norma o al principio giuridico che costituiscono il parametro di riferimento, ma implicano altresì un’adeguata ponderazione degli interessi privati concorrenti” </a:t>
            </a:r>
            <a:r>
              <a:rPr lang="it-IT" dirty="0">
                <a:latin typeface="Arial" pitchFamily="34" charset="0"/>
                <a:cs typeface="Arial" pitchFamily="34" charset="0"/>
              </a:rPr>
              <a:t>(</a:t>
            </a:r>
            <a:r>
              <a:rPr lang="it-IT" b="1" dirty="0">
                <a:latin typeface="Arial" pitchFamily="34" charset="0"/>
                <a:cs typeface="Arial" pitchFamily="34" charset="0"/>
              </a:rPr>
              <a:t>Cons. Stato, sez. </a:t>
            </a:r>
            <a:r>
              <a:rPr lang="it-IT" b="1" dirty="0" err="1">
                <a:latin typeface="Arial" pitchFamily="34" charset="0"/>
                <a:cs typeface="Arial" pitchFamily="34" charset="0"/>
              </a:rPr>
              <a:t>VI</a:t>
            </a:r>
            <a:r>
              <a:rPr lang="it-IT" b="1" dirty="0">
                <a:latin typeface="Arial" pitchFamily="34" charset="0"/>
                <a:cs typeface="Arial" pitchFamily="34" charset="0"/>
              </a:rPr>
              <a:t>, 30 dicembre 1995, n. 1412</a:t>
            </a:r>
            <a:r>
              <a:rPr lang="it-IT" dirty="0">
                <a:latin typeface="Arial" pitchFamily="34" charset="0"/>
                <a:cs typeface="Arial" pitchFamily="34" charset="0"/>
              </a:rPr>
              <a:t>)</a:t>
            </a:r>
          </a:p>
          <a:p>
            <a:pPr lvl="1"/>
            <a:endParaRPr lang="it-IT" dirty="0">
              <a:latin typeface="Arial" pitchFamily="34" charset="0"/>
              <a:cs typeface="Arial" pitchFamily="34" charset="0"/>
            </a:endParaRPr>
          </a:p>
        </p:txBody>
      </p:sp>
    </p:spTree>
    <p:extLst>
      <p:ext uri="{BB962C8B-B14F-4D97-AF65-F5344CB8AC3E}">
        <p14:creationId xmlns:p14="http://schemas.microsoft.com/office/powerpoint/2010/main" val="3737987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ctr"/>
            <a:r>
              <a:rPr lang="it-IT" sz="3600" b="1" dirty="0">
                <a:latin typeface="Arial" pitchFamily="34" charset="0"/>
                <a:cs typeface="Arial" pitchFamily="34" charset="0"/>
              </a:rPr>
              <a:t>Disgiunzione tra validità ed efficacia</a:t>
            </a:r>
            <a:endParaRPr lang="it-IT" sz="3600" dirty="0"/>
          </a:p>
        </p:txBody>
      </p:sp>
      <p:sp>
        <p:nvSpPr>
          <p:cNvPr id="3" name="Segnaposto contenuto 2"/>
          <p:cNvSpPr>
            <a:spLocks noGrp="1"/>
          </p:cNvSpPr>
          <p:nvPr>
            <p:ph idx="1"/>
          </p:nvPr>
        </p:nvSpPr>
        <p:spPr>
          <a:xfrm>
            <a:off x="457200" y="2280240"/>
            <a:ext cx="8229600" cy="4389120"/>
          </a:xfrm>
        </p:spPr>
        <p:txBody>
          <a:bodyPr>
            <a:normAutofit fontScale="92500"/>
          </a:bodyPr>
          <a:lstStyle/>
          <a:p>
            <a:r>
              <a:rPr lang="it-IT" dirty="0">
                <a:latin typeface="Arial" pitchFamily="34" charset="0"/>
                <a:cs typeface="Arial" pitchFamily="34" charset="0"/>
              </a:rPr>
              <a:t>Il provvedimento invalido può produrre i suoi effetti giuridici, provvisoriamente o definitivamente: come spesso affermato dalla giurisprudenza esso rimane efficace fino a quando non venga annullato dal giudice amministrativo o dalla stessa amministrazione</a:t>
            </a:r>
          </a:p>
          <a:p>
            <a:r>
              <a:rPr lang="it-IT" dirty="0">
                <a:latin typeface="Arial" pitchFamily="34" charset="0"/>
                <a:cs typeface="Arial" pitchFamily="34" charset="0"/>
              </a:rPr>
              <a:t>In quanto suddetta disgiunzione si pone deroga al principio della regola di diritto, l’ordinamento si preoccupa di mantenere o ristabilire la corrispondenza tra validità ed efficacia, offrendo gli strumenti per rimuovere gli effetti degli atti amministrativi invalidi: i ricorsi amministrativi e quelli giurisdizionali</a:t>
            </a:r>
          </a:p>
          <a:p>
            <a:endParaRPr lang="it-IT" dirty="0"/>
          </a:p>
        </p:txBody>
      </p:sp>
    </p:spTree>
    <p:extLst>
      <p:ext uri="{BB962C8B-B14F-4D97-AF65-F5344CB8AC3E}">
        <p14:creationId xmlns:p14="http://schemas.microsoft.com/office/powerpoint/2010/main" val="26724391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80728"/>
            <a:ext cx="8291264" cy="5343872"/>
          </a:xfrm>
        </p:spPr>
        <p:txBody>
          <a:bodyPr>
            <a:normAutofit fontScale="92500" lnSpcReduction="20000"/>
          </a:bodyPr>
          <a:lstStyle/>
          <a:p>
            <a:r>
              <a:rPr lang="it-IT" dirty="0">
                <a:latin typeface="Arial" pitchFamily="34" charset="0"/>
                <a:cs typeface="Arial" pitchFamily="34" charset="0"/>
              </a:rPr>
              <a:t>La giurisprudenza  ha fissato la regola secondo cui il provvedimento in questione deve essere motivato da un </a:t>
            </a:r>
            <a:r>
              <a:rPr lang="it-IT" b="1" i="1" u="sng" dirty="0">
                <a:latin typeface="Arial" pitchFamily="34" charset="0"/>
                <a:cs typeface="Arial" pitchFamily="34" charset="0"/>
              </a:rPr>
              <a:t>interesse pubblico attuale</a:t>
            </a:r>
            <a:r>
              <a:rPr lang="it-IT" dirty="0">
                <a:latin typeface="Arial" pitchFamily="34" charset="0"/>
                <a:cs typeface="Arial" pitchFamily="34" charset="0"/>
              </a:rPr>
              <a:t>, nel senso che l’annullamento deve essere giustificato da superiori ragioni di interesse generale, non essendo sufficiente né che l’atto annullato sia illegittimo, né che al momento della sua emanazione non fosse conforme al pubblico interesse.</a:t>
            </a:r>
          </a:p>
          <a:p>
            <a:pPr>
              <a:buNone/>
            </a:pPr>
            <a:r>
              <a:rPr lang="it-IT" dirty="0">
                <a:latin typeface="Arial" pitchFamily="34" charset="0"/>
                <a:cs typeface="Arial" pitchFamily="34" charset="0"/>
              </a:rPr>
              <a:t>“L’annullamento d’ufficio non può essere disposto senza avere pienamente valutato se l’assetto di interessi realizzato dall’atto illegittimo non sia da considerarsi prioritario rispetto all’esigenza di ripristinare la legalità violata e, soprattutto, senza avere prima considerato e valutato gli interessi </a:t>
            </a:r>
            <a:r>
              <a:rPr lang="it-IT" i="1" dirty="0">
                <a:latin typeface="Arial" pitchFamily="34" charset="0"/>
                <a:cs typeface="Arial" pitchFamily="34" charset="0"/>
              </a:rPr>
              <a:t>medio tempore</a:t>
            </a:r>
            <a:r>
              <a:rPr lang="it-IT" dirty="0">
                <a:latin typeface="Arial" pitchFamily="34" charset="0"/>
                <a:cs typeface="Arial" pitchFamily="34" charset="0"/>
              </a:rPr>
              <a:t> insorti in capo a soggetti che sull’atto in questione avevano fatto legittimo affidamento (</a:t>
            </a:r>
            <a:r>
              <a:rPr lang="it-IT" b="1" dirty="0">
                <a:latin typeface="Arial" pitchFamily="34" charset="0"/>
                <a:cs typeface="Arial" pitchFamily="34" charset="0"/>
              </a:rPr>
              <a:t>Cons. Stato, sez. IV, 9 gennaio 1996, n. 34</a:t>
            </a:r>
            <a:r>
              <a:rPr lang="it-IT" dirty="0">
                <a:latin typeface="Arial" pitchFamily="34" charset="0"/>
                <a:cs typeface="Arial" pitchFamily="34" charset="0"/>
              </a:rPr>
              <a:t>)</a:t>
            </a:r>
          </a:p>
        </p:txBody>
      </p:sp>
    </p:spTree>
    <p:extLst>
      <p:ext uri="{BB962C8B-B14F-4D97-AF65-F5344CB8AC3E}">
        <p14:creationId xmlns:p14="http://schemas.microsoft.com/office/powerpoint/2010/main" val="7171314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908720"/>
            <a:ext cx="8435280" cy="5415880"/>
          </a:xfrm>
        </p:spPr>
        <p:txBody>
          <a:bodyPr/>
          <a:lstStyle/>
          <a:p>
            <a:r>
              <a:rPr lang="it-IT" dirty="0">
                <a:latin typeface="Arial" pitchFamily="34" charset="0"/>
                <a:cs typeface="Arial" pitchFamily="34" charset="0"/>
              </a:rPr>
              <a:t>Il potere di annullamento non può essere esercitato in qualunque momento, ma in </a:t>
            </a:r>
            <a:r>
              <a:rPr lang="it-IT" b="1" u="sng" dirty="0">
                <a:latin typeface="Arial" pitchFamily="34" charset="0"/>
                <a:cs typeface="Arial" pitchFamily="34" charset="0"/>
              </a:rPr>
              <a:t>un termine ragionevole</a:t>
            </a:r>
            <a:r>
              <a:rPr lang="it-IT" dirty="0">
                <a:latin typeface="Arial" pitchFamily="34" charset="0"/>
                <a:cs typeface="Arial" pitchFamily="34" charset="0"/>
              </a:rPr>
              <a:t>. </a:t>
            </a:r>
          </a:p>
          <a:p>
            <a:pPr lvl="1"/>
            <a:r>
              <a:rPr lang="it-IT" dirty="0">
                <a:latin typeface="Arial" pitchFamily="34" charset="0"/>
                <a:cs typeface="Arial" pitchFamily="34" charset="0"/>
              </a:rPr>
              <a:t>Occorre valutare la ragionevolezza del termine, non considerando in sé stesso il tempo trascorso, quanto piuttosto avendo riguardo all’uso che il beneficiario del provvedimento ha fatto del provvedimento stesso e quindi alle conseguenze che ha prodotto in concreto il provvedimento e ancora allo stato di fatto che si è determinato.</a:t>
            </a:r>
            <a:br>
              <a:rPr lang="it-IT" dirty="0">
                <a:latin typeface="Arial" pitchFamily="34" charset="0"/>
                <a:cs typeface="Arial" pitchFamily="34" charset="0"/>
              </a:rPr>
            </a:br>
            <a:r>
              <a:rPr lang="it-IT" dirty="0">
                <a:latin typeface="Arial" pitchFamily="34" charset="0"/>
                <a:cs typeface="Arial" pitchFamily="34" charset="0"/>
              </a:rPr>
              <a:t>Solo dopo avere preso atto di tutto ciò, potrà stabilirsi se l’amministrazione abbia esercitato il suo potere di autotutela in un termine ragionevole</a:t>
            </a:r>
          </a:p>
        </p:txBody>
      </p:sp>
    </p:spTree>
    <p:extLst>
      <p:ext uri="{BB962C8B-B14F-4D97-AF65-F5344CB8AC3E}">
        <p14:creationId xmlns:p14="http://schemas.microsoft.com/office/powerpoint/2010/main" val="1406161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1052736"/>
            <a:ext cx="8435280" cy="5271864"/>
          </a:xfrm>
        </p:spPr>
        <p:txBody>
          <a:bodyPr/>
          <a:lstStyle/>
          <a:p>
            <a:r>
              <a:rPr lang="it-IT" dirty="0">
                <a:latin typeface="Arial" pitchFamily="34" charset="0"/>
                <a:cs typeface="Arial" pitchFamily="34" charset="0"/>
              </a:rPr>
              <a:t>Il giudizio sulla ragionevolezza del termine dipende dalle circostanze concrete e da una valutazione di prudente bilanciamento tra la protezione degli interessi del privato, quali si sono concretizzati a seguito dell’emanazione dell’atto e la cura dell’interesse pubblico.</a:t>
            </a:r>
          </a:p>
          <a:p>
            <a:pPr marL="0" indent="0">
              <a:buNone/>
            </a:pPr>
            <a:endParaRPr lang="it-IT" dirty="0">
              <a:latin typeface="Arial" pitchFamily="34" charset="0"/>
              <a:cs typeface="Arial" pitchFamily="34" charset="0"/>
            </a:endParaRPr>
          </a:p>
          <a:p>
            <a:pPr lvl="1"/>
            <a:r>
              <a:rPr lang="it-IT" b="1" u="sng" dirty="0">
                <a:latin typeface="Arial" pitchFamily="34" charset="0"/>
                <a:cs typeface="Arial" pitchFamily="34" charset="0"/>
              </a:rPr>
              <a:t>TUTELA DELL’AFFIDAMENTO</a:t>
            </a:r>
          </a:p>
          <a:p>
            <a:pPr lvl="1">
              <a:buNone/>
            </a:pPr>
            <a:r>
              <a:rPr lang="it-IT" dirty="0">
                <a:latin typeface="Arial" pitchFamily="34" charset="0"/>
                <a:cs typeface="Arial" pitchFamily="34" charset="0"/>
              </a:rPr>
              <a:t>coincide con la tutela di ciò che si è realizzato a seguito dell’emanazione del provvedimento e con il consolidamento che nel tempo ha avuto questa realizzazione.</a:t>
            </a:r>
          </a:p>
          <a:p>
            <a:endParaRPr lang="it-IT" dirty="0"/>
          </a:p>
        </p:txBody>
      </p:sp>
    </p:spTree>
    <p:extLst>
      <p:ext uri="{BB962C8B-B14F-4D97-AF65-F5344CB8AC3E}">
        <p14:creationId xmlns:p14="http://schemas.microsoft.com/office/powerpoint/2010/main" val="36029657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445346" y="894199"/>
            <a:ext cx="8395572" cy="2246769"/>
          </a:xfrm>
          <a:prstGeom prst="rect">
            <a:avLst/>
          </a:prstGeom>
          <a:noFill/>
          <a:ln w="76200" cmpd="sng">
            <a:solidFill>
              <a:schemeClr val="tx1"/>
            </a:solidFill>
          </a:ln>
        </p:spPr>
        <p:txBody>
          <a:bodyPr wrap="square">
            <a:spAutoFit/>
          </a:bodyPr>
          <a:lstStyle/>
          <a:p>
            <a:r>
              <a:rPr lang="it-IT" sz="2800" dirty="0">
                <a:latin typeface="Arial" panose="020B0604020202020204" pitchFamily="34" charset="0"/>
                <a:cs typeface="Arial" panose="020B0604020202020204" pitchFamily="34" charset="0"/>
              </a:rPr>
              <a:t>La legge n. 124/2015 ha stabilito un termine massimo di </a:t>
            </a:r>
            <a:r>
              <a:rPr lang="it-IT" sz="2800" b="1" u="sng" dirty="0">
                <a:latin typeface="Arial" panose="020B0604020202020204" pitchFamily="34" charset="0"/>
                <a:cs typeface="Arial" panose="020B0604020202020204" pitchFamily="34" charset="0"/>
              </a:rPr>
              <a:t>18 mesi </a:t>
            </a:r>
            <a:r>
              <a:rPr lang="it-IT" sz="2800" dirty="0">
                <a:latin typeface="Arial" panose="020B0604020202020204" pitchFamily="34" charset="0"/>
                <a:cs typeface="Arial" panose="020B0604020202020204" pitchFamily="34" charset="0"/>
              </a:rPr>
              <a:t>al di là del quale il potere di riesame non è più esercitabile fatto salva la circostanza che il provvedimento sia stato adottato sulla base di dichiarazioni false.</a:t>
            </a:r>
          </a:p>
        </p:txBody>
      </p:sp>
      <p:sp>
        <p:nvSpPr>
          <p:cNvPr id="4" name="CasellaDiTesto 3"/>
          <p:cNvSpPr txBox="1"/>
          <p:nvPr/>
        </p:nvSpPr>
        <p:spPr>
          <a:xfrm>
            <a:off x="445346" y="3356992"/>
            <a:ext cx="8395572" cy="3416320"/>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Art. 21-nonies, co.2-bis.</a:t>
            </a:r>
            <a:r>
              <a:rPr lang="it-IT" sz="2400" dirty="0">
                <a:latin typeface="Arial" panose="020B0604020202020204" pitchFamily="34" charset="0"/>
                <a:cs typeface="Arial" panose="020B0604020202020204" pitchFamily="34" charset="0"/>
              </a:rPr>
              <a:t> </a:t>
            </a:r>
          </a:p>
          <a:p>
            <a:pPr algn="just"/>
            <a:r>
              <a:rPr lang="it-IT" sz="2400" i="1" spc="-150" dirty="0">
                <a:latin typeface="Arial" panose="020B0604020202020204" pitchFamily="34" charset="0"/>
                <a:cs typeface="Arial" panose="020B0604020202020204" pitchFamily="34" charset="0"/>
              </a:rPr>
              <a:t>I provvedimenti amministrativi conseguiti sulla base di false rappresentazioni dei fatti o di dichiarazioni sostitutive di certificazione e dell'atto di notorietà false o mendaci per effetto di condotte costituenti reato, accertate con sentenza passata in giudicato, possono essere annullati dall'amministrazione anche dopo la scadenza del termine di diciotto mesi di cui al comma 1, fatta salva l'applicazione delle sanzioni penali nonché delle sanzioni previste dal capo VI del testo unico di cui al decreto del Presidente della Repubblica 28 dicembre 2000, n. 445 </a:t>
            </a:r>
          </a:p>
        </p:txBody>
      </p:sp>
    </p:spTree>
    <p:extLst>
      <p:ext uri="{BB962C8B-B14F-4D97-AF65-F5344CB8AC3E}">
        <p14:creationId xmlns:p14="http://schemas.microsoft.com/office/powerpoint/2010/main" val="1285102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052736"/>
            <a:ext cx="8229600" cy="4968552"/>
          </a:xfrm>
        </p:spPr>
        <p:txBody>
          <a:bodyPr>
            <a:normAutofit fontScale="92500" lnSpcReduction="10000"/>
          </a:bodyPr>
          <a:lstStyle/>
          <a:p>
            <a:pPr>
              <a:buNone/>
            </a:pPr>
            <a:r>
              <a:rPr lang="it-IT" dirty="0">
                <a:latin typeface="Arial" pitchFamily="34" charset="0"/>
                <a:cs typeface="Arial" pitchFamily="34" charset="0"/>
              </a:rPr>
              <a:t>Gli effetti del provvedimento invalido sono quindi precari. Essi diventano definitivi con il decorso dei termini per ricorrere, piuttosto brevi. </a:t>
            </a:r>
          </a:p>
          <a:p>
            <a:r>
              <a:rPr lang="it-IT" dirty="0">
                <a:latin typeface="Arial" pitchFamily="34" charset="0"/>
                <a:cs typeface="Arial" pitchFamily="34" charset="0"/>
              </a:rPr>
              <a:t>L’</a:t>
            </a:r>
            <a:r>
              <a:rPr lang="it-IT" b="1" dirty="0">
                <a:latin typeface="Arial" pitchFamily="34" charset="0"/>
                <a:cs typeface="Arial" pitchFamily="34" charset="0"/>
              </a:rPr>
              <a:t>inoppugnabilità</a:t>
            </a:r>
            <a:r>
              <a:rPr lang="it-IT" dirty="0">
                <a:latin typeface="Arial" pitchFamily="34" charset="0"/>
                <a:cs typeface="Arial" pitchFamily="34" charset="0"/>
              </a:rPr>
              <a:t>, è la situazione dell’atto che non può più essere impugnato, per il decorso del relativo termine di decadenza, ed è determinata dall’esigenza di certezza dei rapporti giuridici, la quale induce a prevedere termini brevi per rimuovere la situazione di precarietà in ordine agli effetti del provvedimento</a:t>
            </a:r>
          </a:p>
          <a:p>
            <a:r>
              <a:rPr lang="it-IT" dirty="0">
                <a:latin typeface="Arial" pitchFamily="34" charset="0"/>
                <a:cs typeface="Arial" pitchFamily="34" charset="0"/>
              </a:rPr>
              <a:t>l’</a:t>
            </a:r>
            <a:r>
              <a:rPr lang="it-IT" b="1" dirty="0">
                <a:latin typeface="Arial" pitchFamily="34" charset="0"/>
                <a:cs typeface="Arial" pitchFamily="34" charset="0"/>
              </a:rPr>
              <a:t>acquiescenza</a:t>
            </a:r>
            <a:r>
              <a:rPr lang="it-IT" dirty="0">
                <a:latin typeface="Arial" pitchFamily="34" charset="0"/>
                <a:cs typeface="Arial" pitchFamily="34" charset="0"/>
              </a:rPr>
              <a:t>, è l’accettazione degli effetti del provvedimento da parte dell’interessato: essa può essere espressa o risultare in modo inequivocabile da atti o comportamenti concludenti, che dimostrino la volontà di non contestare il provvedimento. </a:t>
            </a:r>
          </a:p>
          <a:p>
            <a:endParaRPr lang="it-IT" dirty="0">
              <a:latin typeface="Arial" pitchFamily="34" charset="0"/>
              <a:cs typeface="Arial" pitchFamily="34" charset="0"/>
            </a:endParaRPr>
          </a:p>
        </p:txBody>
      </p:sp>
    </p:spTree>
    <p:extLst>
      <p:ext uri="{BB962C8B-B14F-4D97-AF65-F5344CB8AC3E}">
        <p14:creationId xmlns:p14="http://schemas.microsoft.com/office/powerpoint/2010/main" val="4214076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Efficacia nel tempo</a:t>
            </a:r>
          </a:p>
        </p:txBody>
      </p:sp>
      <p:sp>
        <p:nvSpPr>
          <p:cNvPr id="3" name="Segnaposto contenuto 2"/>
          <p:cNvSpPr>
            <a:spLocks noGrp="1"/>
          </p:cNvSpPr>
          <p:nvPr>
            <p:ph idx="1"/>
          </p:nvPr>
        </p:nvSpPr>
        <p:spPr/>
        <p:txBody>
          <a:bodyPr>
            <a:normAutofit/>
          </a:bodyPr>
          <a:lstStyle/>
          <a:p>
            <a:r>
              <a:rPr lang="it-IT" sz="4400" dirty="0">
                <a:latin typeface="Arial" pitchFamily="34" charset="0"/>
                <a:cs typeface="Arial" pitchFamily="34" charset="0"/>
              </a:rPr>
              <a:t>Momento di inizio</a:t>
            </a:r>
          </a:p>
          <a:p>
            <a:r>
              <a:rPr lang="it-IT" sz="4400" dirty="0">
                <a:latin typeface="Arial" pitchFamily="34" charset="0"/>
                <a:cs typeface="Arial" pitchFamily="34" charset="0"/>
              </a:rPr>
              <a:t>Momento di cessazione</a:t>
            </a:r>
          </a:p>
        </p:txBody>
      </p:sp>
    </p:spTree>
    <p:extLst>
      <p:ext uri="{BB962C8B-B14F-4D97-AF65-F5344CB8AC3E}">
        <p14:creationId xmlns:p14="http://schemas.microsoft.com/office/powerpoint/2010/main" val="16506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Momento di inizio</a:t>
            </a:r>
          </a:p>
        </p:txBody>
      </p:sp>
      <p:sp>
        <p:nvSpPr>
          <p:cNvPr id="3" name="Segnaposto contenuto 2"/>
          <p:cNvSpPr>
            <a:spLocks noGrp="1"/>
          </p:cNvSpPr>
          <p:nvPr>
            <p:ph idx="1"/>
          </p:nvPr>
        </p:nvSpPr>
        <p:spPr/>
        <p:txBody>
          <a:bodyPr>
            <a:normAutofit fontScale="77500" lnSpcReduction="20000"/>
          </a:bodyPr>
          <a:lstStyle/>
          <a:p>
            <a:pPr>
              <a:buNone/>
            </a:pPr>
            <a:r>
              <a:rPr lang="it-IT" b="1" dirty="0">
                <a:latin typeface="Arial" pitchFamily="34" charset="0"/>
                <a:cs typeface="Arial" pitchFamily="34" charset="0"/>
              </a:rPr>
              <a:t>PROVVEDIMENTI ABLATIVI</a:t>
            </a:r>
          </a:p>
          <a:p>
            <a:r>
              <a:rPr lang="it-IT" b="1" dirty="0">
                <a:latin typeface="Arial" pitchFamily="34" charset="0"/>
                <a:cs typeface="Arial" pitchFamily="34" charset="0"/>
              </a:rPr>
              <a:t>Art. 21-bis L. 241/1990</a:t>
            </a:r>
          </a:p>
          <a:p>
            <a:pPr>
              <a:buNone/>
            </a:pPr>
            <a:r>
              <a:rPr lang="it-IT" dirty="0">
                <a:latin typeface="Arial" pitchFamily="34" charset="0"/>
                <a:cs typeface="Arial" pitchFamily="34" charset="0"/>
              </a:rPr>
              <a:t>“</a:t>
            </a:r>
            <a:r>
              <a:rPr lang="it-IT" i="1" dirty="0">
                <a:latin typeface="Arial" pitchFamily="34" charset="0"/>
                <a:cs typeface="Arial" pitchFamily="34" charset="0"/>
              </a:rPr>
              <a:t>Il provvedimento limitativo della sfera giuridica dei privati acquista efficacia nei confronti di ciascun destinatario con la comunicazione allo stesso effettuata anche nelle forme stabilite per la notifica agli irreperibili nei casi previsti dal codice di procedura civile. Qualora per il numero dei destinatari la comunicazione personale non sia possibile o risulti particolarmente gravosa, l'amministrazione provvede mediante forme di pubblicità idonee di volta in volta stabilite dall'amministrazione medesima. Il provvedimento limitativo della sfera giuridica dei privati non avente carattere sanzionatorio può contenere una motivata clausola di immediata efficacia. I provvedimenti limitativi della sfera giuridica dei privati aventi carattere cautelare ed urgente sono immediatamente efficaci</a:t>
            </a:r>
            <a:r>
              <a:rPr lang="it-IT" dirty="0">
                <a:latin typeface="Arial" pitchFamily="34" charset="0"/>
                <a:cs typeface="Arial" pitchFamily="34" charset="0"/>
              </a:rPr>
              <a:t>.”</a:t>
            </a:r>
            <a:endParaRPr lang="it-IT" b="1" dirty="0">
              <a:latin typeface="Arial" pitchFamily="34" charset="0"/>
              <a:cs typeface="Arial" pitchFamily="34" charset="0"/>
            </a:endParaRPr>
          </a:p>
        </p:txBody>
      </p:sp>
    </p:spTree>
    <p:extLst>
      <p:ext uri="{BB962C8B-B14F-4D97-AF65-F5344CB8AC3E}">
        <p14:creationId xmlns:p14="http://schemas.microsoft.com/office/powerpoint/2010/main" val="2638277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Momento di inizio</a:t>
            </a:r>
          </a:p>
        </p:txBody>
      </p:sp>
      <p:sp>
        <p:nvSpPr>
          <p:cNvPr id="3" name="Segnaposto contenuto 2"/>
          <p:cNvSpPr>
            <a:spLocks noGrp="1"/>
          </p:cNvSpPr>
          <p:nvPr>
            <p:ph idx="1"/>
          </p:nvPr>
        </p:nvSpPr>
        <p:spPr/>
        <p:txBody>
          <a:bodyPr>
            <a:normAutofit fontScale="92500" lnSpcReduction="20000"/>
          </a:bodyPr>
          <a:lstStyle/>
          <a:p>
            <a:r>
              <a:rPr lang="it-IT" b="1" dirty="0">
                <a:latin typeface="Arial" pitchFamily="34" charset="0"/>
                <a:cs typeface="Arial" pitchFamily="34" charset="0"/>
              </a:rPr>
              <a:t>PROVVEDIMENTI AMPLIATIVI</a:t>
            </a:r>
          </a:p>
          <a:p>
            <a:pPr>
              <a:buNone/>
            </a:pPr>
            <a:r>
              <a:rPr lang="it-IT" dirty="0">
                <a:latin typeface="Arial" pitchFamily="34" charset="0"/>
                <a:cs typeface="Arial" pitchFamily="34" charset="0"/>
              </a:rPr>
              <a:t>Coincide, in linea di principio, con quello dell’emanazione del provvedimento, in pratica con l’esternazione, anche se, gli effetti possono prodursi in un momento successivo all’emanazione o essere riferiti a un momento precedente</a:t>
            </a:r>
          </a:p>
          <a:p>
            <a:r>
              <a:rPr lang="it-IT" dirty="0">
                <a:latin typeface="Arial" pitchFamily="34" charset="0"/>
                <a:cs typeface="Arial" pitchFamily="34" charset="0"/>
              </a:rPr>
              <a:t>Lo </a:t>
            </a:r>
            <a:r>
              <a:rPr lang="it-IT" u="sng" dirty="0">
                <a:latin typeface="Arial" pitchFamily="34" charset="0"/>
                <a:cs typeface="Arial" pitchFamily="34" charset="0"/>
              </a:rPr>
              <a:t>spostamento degli effetti ad un momento successivo</a:t>
            </a:r>
            <a:r>
              <a:rPr lang="it-IT" dirty="0">
                <a:latin typeface="Arial" pitchFamily="34" charset="0"/>
                <a:cs typeface="Arial" pitchFamily="34" charset="0"/>
              </a:rPr>
              <a:t> all’emanazione dipende dalla volontà dell’amministrazione, nel caso in cui essa ponga un termine iniziale o una condizione sospensiva; ovvero dalla natura dell’atto, se sono previsti controlli preventivi o se esso ha natura </a:t>
            </a:r>
            <a:r>
              <a:rPr lang="it-IT" dirty="0" err="1">
                <a:latin typeface="Arial" pitchFamily="34" charset="0"/>
                <a:cs typeface="Arial" pitchFamily="34" charset="0"/>
              </a:rPr>
              <a:t>recettizia</a:t>
            </a:r>
            <a:r>
              <a:rPr lang="it-IT" dirty="0">
                <a:latin typeface="Arial" pitchFamily="34" charset="0"/>
                <a:cs typeface="Arial" pitchFamily="34" charset="0"/>
              </a:rPr>
              <a:t>.</a:t>
            </a:r>
          </a:p>
          <a:p>
            <a:r>
              <a:rPr lang="it-IT" dirty="0">
                <a:latin typeface="Arial" pitchFamily="34" charset="0"/>
                <a:cs typeface="Arial" pitchFamily="34" charset="0"/>
              </a:rPr>
              <a:t>L’</a:t>
            </a:r>
            <a:r>
              <a:rPr lang="it-IT" u="sng" dirty="0">
                <a:latin typeface="Arial" pitchFamily="34" charset="0"/>
                <a:cs typeface="Arial" pitchFamily="34" charset="0"/>
              </a:rPr>
              <a:t>anticipazione degli effetti</a:t>
            </a:r>
            <a:r>
              <a:rPr lang="it-IT" dirty="0">
                <a:latin typeface="Arial" pitchFamily="34" charset="0"/>
                <a:cs typeface="Arial" pitchFamily="34" charset="0"/>
              </a:rPr>
              <a:t>  del provvedimento è detta genericamente </a:t>
            </a:r>
            <a:r>
              <a:rPr lang="it-IT" b="1" dirty="0">
                <a:latin typeface="Arial" pitchFamily="34" charset="0"/>
                <a:cs typeface="Arial" pitchFamily="34" charset="0"/>
              </a:rPr>
              <a:t>retroattività</a:t>
            </a:r>
            <a:endParaRPr lang="it-IT" dirty="0">
              <a:latin typeface="Arial" pitchFamily="34" charset="0"/>
              <a:cs typeface="Arial" pitchFamily="34" charset="0"/>
            </a:endParaRPr>
          </a:p>
        </p:txBody>
      </p:sp>
    </p:spTree>
    <p:extLst>
      <p:ext uri="{BB962C8B-B14F-4D97-AF65-F5344CB8AC3E}">
        <p14:creationId xmlns:p14="http://schemas.microsoft.com/office/powerpoint/2010/main" val="2300355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retroattività</a:t>
            </a:r>
          </a:p>
        </p:txBody>
      </p:sp>
      <p:sp>
        <p:nvSpPr>
          <p:cNvPr id="3" name="Segnaposto contenuto 2"/>
          <p:cNvSpPr>
            <a:spLocks noGrp="1"/>
          </p:cNvSpPr>
          <p:nvPr>
            <p:ph idx="1"/>
          </p:nvPr>
        </p:nvSpPr>
        <p:spPr/>
        <p:txBody>
          <a:bodyPr>
            <a:normAutofit fontScale="92500" lnSpcReduction="20000"/>
          </a:bodyPr>
          <a:lstStyle/>
          <a:p>
            <a:r>
              <a:rPr lang="it-IT" dirty="0">
                <a:latin typeface="Arial" pitchFamily="34" charset="0"/>
                <a:cs typeface="Arial" pitchFamily="34" charset="0"/>
              </a:rPr>
              <a:t>La </a:t>
            </a:r>
            <a:r>
              <a:rPr lang="it-IT" b="1" dirty="0">
                <a:latin typeface="Arial" pitchFamily="34" charset="0"/>
                <a:cs typeface="Arial" pitchFamily="34" charset="0"/>
              </a:rPr>
              <a:t>retrodatazione</a:t>
            </a:r>
            <a:r>
              <a:rPr lang="it-IT" dirty="0">
                <a:latin typeface="Arial" pitchFamily="34" charset="0"/>
                <a:cs typeface="Arial" pitchFamily="34" charset="0"/>
              </a:rPr>
              <a:t>, che si ha quando gli effetti decorrono da un momento precedente in ottemperanza di una norma che stabilisca la decorrenza degli effetti del provvedimento. </a:t>
            </a:r>
          </a:p>
          <a:p>
            <a:r>
              <a:rPr lang="it-IT" dirty="0">
                <a:latin typeface="Arial" pitchFamily="34" charset="0"/>
                <a:cs typeface="Arial" pitchFamily="34" charset="0"/>
              </a:rPr>
              <a:t>La </a:t>
            </a:r>
            <a:r>
              <a:rPr lang="it-IT" b="1" dirty="0">
                <a:latin typeface="Arial" pitchFamily="34" charset="0"/>
                <a:cs typeface="Arial" pitchFamily="34" charset="0"/>
              </a:rPr>
              <a:t>retroattività per natura </a:t>
            </a:r>
            <a:r>
              <a:rPr lang="it-IT" dirty="0">
                <a:latin typeface="Arial" pitchFamily="34" charset="0"/>
                <a:cs typeface="Arial" pitchFamily="34" charset="0"/>
              </a:rPr>
              <a:t>che dipende dalla natura stessa dell’atto (ad es. provvedimenti di secondo grado o quelli di controllo). </a:t>
            </a:r>
          </a:p>
          <a:p>
            <a:r>
              <a:rPr lang="it-IT" dirty="0">
                <a:latin typeface="Arial" pitchFamily="34" charset="0"/>
                <a:cs typeface="Arial" pitchFamily="34" charset="0"/>
              </a:rPr>
              <a:t>La </a:t>
            </a:r>
            <a:r>
              <a:rPr lang="it-IT" b="1" dirty="0">
                <a:latin typeface="Arial" pitchFamily="34" charset="0"/>
                <a:cs typeface="Arial" pitchFamily="34" charset="0"/>
              </a:rPr>
              <a:t>retroattività in senso proprio</a:t>
            </a:r>
            <a:r>
              <a:rPr lang="it-IT" dirty="0">
                <a:latin typeface="Arial" pitchFamily="34" charset="0"/>
                <a:cs typeface="Arial" pitchFamily="34" charset="0"/>
              </a:rPr>
              <a:t>, che dipende dalla volontà dell’amministrazione </a:t>
            </a:r>
          </a:p>
          <a:p>
            <a:pPr lvl="1"/>
            <a:r>
              <a:rPr lang="it-IT" dirty="0">
                <a:latin typeface="Arial" pitchFamily="34" charset="0"/>
                <a:cs typeface="Arial" pitchFamily="34" charset="0"/>
              </a:rPr>
              <a:t>esula dal potere attribuito all’amministrazione,e quindi viene ammessa solo entro limiti ristretti.</a:t>
            </a:r>
          </a:p>
          <a:p>
            <a:pPr lvl="1"/>
            <a:r>
              <a:rPr lang="it-IT" dirty="0">
                <a:latin typeface="Arial" pitchFamily="34" charset="0"/>
                <a:cs typeface="Arial" pitchFamily="34" charset="0"/>
              </a:rPr>
              <a:t>solo se arreca un vantaggio al destinatario o attua, in ottemperanza all’annullamento di un altro provvedimento, la reintegrazione delle posizioni lese.</a:t>
            </a:r>
          </a:p>
          <a:p>
            <a:endParaRPr lang="it-IT" dirty="0"/>
          </a:p>
        </p:txBody>
      </p:sp>
    </p:spTree>
    <p:extLst>
      <p:ext uri="{BB962C8B-B14F-4D97-AF65-F5344CB8AC3E}">
        <p14:creationId xmlns:p14="http://schemas.microsoft.com/office/powerpoint/2010/main" val="127601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Cessazione degli effetti</a:t>
            </a:r>
          </a:p>
        </p:txBody>
      </p:sp>
      <p:sp>
        <p:nvSpPr>
          <p:cNvPr id="3" name="Segnaposto contenuto 2"/>
          <p:cNvSpPr>
            <a:spLocks noGrp="1"/>
          </p:cNvSpPr>
          <p:nvPr>
            <p:ph idx="1"/>
          </p:nvPr>
        </p:nvSpPr>
        <p:spPr/>
        <p:txBody>
          <a:bodyPr>
            <a:noAutofit/>
          </a:bodyPr>
          <a:lstStyle/>
          <a:p>
            <a:r>
              <a:rPr lang="it-IT" sz="2400" b="1" dirty="0">
                <a:latin typeface="Arial" pitchFamily="34" charset="0"/>
                <a:cs typeface="Arial" pitchFamily="34" charset="0"/>
              </a:rPr>
              <a:t>SOLO PER I PROVVEDIMENTI A EFFETTI DURATIVI</a:t>
            </a:r>
            <a:r>
              <a:rPr lang="it-IT" sz="2400" dirty="0">
                <a:latin typeface="Arial" pitchFamily="34" charset="0"/>
                <a:cs typeface="Arial" pitchFamily="34" charset="0"/>
              </a:rPr>
              <a:t>, come i piani urbanistici e le autorizzazioni commerciali, non per quelli ad effetti istantanei, come le espropriazioni o le sovvenzioni.</a:t>
            </a:r>
          </a:p>
          <a:p>
            <a:pPr lvl="1"/>
            <a:r>
              <a:rPr lang="it-IT" sz="2200" b="1" dirty="0">
                <a:latin typeface="Arial" pitchFamily="34" charset="0"/>
                <a:cs typeface="Arial" pitchFamily="34" charset="0"/>
              </a:rPr>
              <a:t>PROROGA: </a:t>
            </a:r>
            <a:r>
              <a:rPr lang="it-IT" sz="2200" dirty="0">
                <a:latin typeface="Arial" pitchFamily="34" charset="0"/>
                <a:cs typeface="Arial" pitchFamily="34" charset="0"/>
              </a:rPr>
              <a:t>la durata del rapporto costituito dal provvedimento può normalmente essere prolungata (ad es. la proroga di autorizzazioni allo svolgimento di attività economiche). </a:t>
            </a:r>
          </a:p>
          <a:p>
            <a:pPr lvl="1"/>
            <a:r>
              <a:rPr lang="it-IT" sz="2200" b="1" dirty="0">
                <a:latin typeface="Arial" pitchFamily="34" charset="0"/>
                <a:cs typeface="Arial" pitchFamily="34" charset="0"/>
              </a:rPr>
              <a:t>RINNOVAZIONE</a:t>
            </a:r>
            <a:r>
              <a:rPr lang="it-IT" sz="2200" dirty="0">
                <a:latin typeface="Arial" pitchFamily="34" charset="0"/>
                <a:cs typeface="Arial" pitchFamily="34" charset="0"/>
              </a:rPr>
              <a:t>, cioè l’emanazione di un nuovo provvedimento con identico contenuto, che ne prolunga gli effetti.</a:t>
            </a:r>
          </a:p>
          <a:p>
            <a:pPr>
              <a:buNone/>
            </a:pPr>
            <a:endParaRPr lang="it-IT" sz="2400" dirty="0">
              <a:latin typeface="Arial" pitchFamily="34" charset="0"/>
              <a:cs typeface="Arial" pitchFamily="34" charset="0"/>
            </a:endParaRPr>
          </a:p>
        </p:txBody>
      </p:sp>
    </p:spTree>
    <p:extLst>
      <p:ext uri="{BB962C8B-B14F-4D97-AF65-F5344CB8AC3E}">
        <p14:creationId xmlns:p14="http://schemas.microsoft.com/office/powerpoint/2010/main" val="26066906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16675</TotalTime>
  <Words>2477</Words>
  <Application>Microsoft Macintosh PowerPoint</Application>
  <PresentationFormat>Presentazione su schermo (4:3)</PresentationFormat>
  <Paragraphs>125</Paragraphs>
  <Slides>33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33</vt:i4>
      </vt:variant>
    </vt:vector>
  </HeadingPairs>
  <TitlesOfParts>
    <vt:vector size="39" baseType="lpstr">
      <vt:lpstr>Arial</vt:lpstr>
      <vt:lpstr>Calibri</vt:lpstr>
      <vt:lpstr>Constantia</vt:lpstr>
      <vt:lpstr>Wingdings</vt:lpstr>
      <vt:lpstr>Wingdings 2</vt:lpstr>
      <vt:lpstr>Equinozio</vt:lpstr>
      <vt:lpstr>Corso di formazione giuridica per il personale della Regione Siciliana </vt:lpstr>
      <vt:lpstr>l’efficacia del provvedimento</vt:lpstr>
      <vt:lpstr>Disgiunzione tra validità ed efficacia</vt:lpstr>
      <vt:lpstr>Presentazione standard di PowerPoint</vt:lpstr>
      <vt:lpstr>Efficacia nel tempo</vt:lpstr>
      <vt:lpstr>Momento di inizio</vt:lpstr>
      <vt:lpstr>Momento di inizio</vt:lpstr>
      <vt:lpstr>retroattività</vt:lpstr>
      <vt:lpstr>Cessazione degli effetti</vt:lpstr>
      <vt:lpstr>Presentazione standard di PowerPoint</vt:lpstr>
      <vt:lpstr>Sospensione degli effetti</vt:lpstr>
      <vt:lpstr>Esecuzione del provvedimento</vt:lpstr>
      <vt:lpstr>Esecutorietà</vt:lpstr>
      <vt:lpstr>Presentazione standard di PowerPoint</vt:lpstr>
      <vt:lpstr>I provvedimenti di riesame</vt:lpstr>
      <vt:lpstr>Presentazione standard di PowerPoint</vt:lpstr>
      <vt:lpstr>Principio del contrarius actus</vt:lpstr>
      <vt:lpstr>Presentazione standard di PowerPoint</vt:lpstr>
      <vt:lpstr>Presentazione standard di PowerPoint</vt:lpstr>
      <vt:lpstr>Presentazione standard di PowerPoint</vt:lpstr>
      <vt:lpstr>Presentazione standard di PowerPoint</vt:lpstr>
      <vt:lpstr>Presentazione standard di PowerPoint</vt:lpstr>
      <vt:lpstr>Revoca</vt:lpstr>
      <vt:lpstr>Art. 21-quinquies l.241/1990</vt:lpstr>
      <vt:lpstr>Presentazione standard di PowerPoint</vt:lpstr>
      <vt:lpstr>Presupposti</vt:lpstr>
      <vt:lpstr>Annullamento d’ufficio</vt:lpstr>
      <vt:lpstr>Art. 21-nonies L. 241/1990</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225</cp:revision>
  <cp:lastPrinted>2020-05-05T09:37:34Z</cp:lastPrinted>
  <dcterms:created xsi:type="dcterms:W3CDTF">2012-04-07T06:48:04Z</dcterms:created>
  <dcterms:modified xsi:type="dcterms:W3CDTF">2020-05-05T18:02:33Z</dcterms:modified>
</cp:coreProperties>
</file>