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13"/>
  </p:notesMasterIdLst>
  <p:handoutMasterIdLst>
    <p:handoutMasterId r:id="rId14"/>
  </p:handoutMasterIdLst>
  <p:sldIdLst>
    <p:sldId id="553" r:id="rId2"/>
    <p:sldId id="636" r:id="rId3"/>
    <p:sldId id="635" r:id="rId4"/>
    <p:sldId id="575" r:id="rId5"/>
    <p:sldId id="261" r:id="rId6"/>
    <p:sldId id="263" r:id="rId7"/>
    <p:sldId id="262" r:id="rId8"/>
    <p:sldId id="264" r:id="rId9"/>
    <p:sldId id="633" r:id="rId10"/>
    <p:sldId id="634" r:id="rId11"/>
    <p:sldId id="555" r:id="rId12"/>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27" autoAdjust="0"/>
    <p:restoredTop sz="92473" autoAdjust="0"/>
  </p:normalViewPr>
  <p:slideViewPr>
    <p:cSldViewPr>
      <p:cViewPr varScale="1">
        <p:scale>
          <a:sx n="88" d="100"/>
          <a:sy n="88" d="100"/>
        </p:scale>
        <p:origin x="1584"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9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F441FD9-5C71-4208-8FC6-F1223209E3C3}" type="datetimeFigureOut">
              <a:rPr lang="it-IT" smtClean="0"/>
              <a:t>21/04/20</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36C00A-B3F7-4D74-8684-A47843529661}" type="slidenum">
              <a:rPr lang="it-IT" smtClean="0"/>
              <a:t>‹N›</a:t>
            </a:fld>
            <a:endParaRPr lang="it-IT"/>
          </a:p>
        </p:txBody>
      </p:sp>
    </p:spTree>
    <p:extLst>
      <p:ext uri="{BB962C8B-B14F-4D97-AF65-F5344CB8AC3E}">
        <p14:creationId xmlns:p14="http://schemas.microsoft.com/office/powerpoint/2010/main" val="31684341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576EEA-A77B-A147-959C-E26243604E72}" type="datetimeFigureOut">
              <a:rPr lang="it-IT" smtClean="0"/>
              <a:t>21/04/20</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CE92FC-53A6-9B48-AADA-E5D313441C08}" type="slidenum">
              <a:rPr lang="it-IT" smtClean="0"/>
              <a:t>‹N›</a:t>
            </a:fld>
            <a:endParaRPr lang="it-IT"/>
          </a:p>
        </p:txBody>
      </p:sp>
    </p:spTree>
    <p:extLst>
      <p:ext uri="{BB962C8B-B14F-4D97-AF65-F5344CB8AC3E}">
        <p14:creationId xmlns:p14="http://schemas.microsoft.com/office/powerpoint/2010/main" val="21589331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Ref idx="1002">
        <a:schemeClr val="bg2"/>
      </p:bgRef>
    </p:bg>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0F2174AF-8C9C-4F0C-89E2-25CADEF5B939}" type="datetimeFigureOut">
              <a:rPr lang="it-IT" smtClean="0"/>
              <a:pPr/>
              <a:t>21/04/20</a:t>
            </a:fld>
            <a:endParaRPr lang="it-IT"/>
          </a:p>
        </p:txBody>
      </p:sp>
      <p:sp>
        <p:nvSpPr>
          <p:cNvPr id="19" name="Segnaposto piè di pagina 18"/>
          <p:cNvSpPr>
            <a:spLocks noGrp="1"/>
          </p:cNvSpPr>
          <p:nvPr>
            <p:ph type="ftr" sz="quarter" idx="11"/>
          </p:nvPr>
        </p:nvSpPr>
        <p:spPr/>
        <p:txBody>
          <a:bodyPr/>
          <a:lstStyle/>
          <a:p>
            <a:endParaRPr lang="it-IT"/>
          </a:p>
        </p:txBody>
      </p:sp>
      <p:sp>
        <p:nvSpPr>
          <p:cNvPr id="27" name="Segnaposto numero diapositiva 26"/>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21/04/20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21/04/20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21/04/20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p:txBody>
          <a:bodyPr/>
          <a:lstStyle/>
          <a:p>
            <a:fld id="{0F2174AF-8C9C-4F0C-89E2-25CADEF5B939}" type="datetimeFigureOut">
              <a:rPr lang="it-IT" smtClean="0"/>
              <a:pPr/>
              <a:t>21/04/20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21/04/20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7" name="Segnaposto data 6"/>
          <p:cNvSpPr>
            <a:spLocks noGrp="1"/>
          </p:cNvSpPr>
          <p:nvPr>
            <p:ph type="dt" sz="half" idx="10"/>
          </p:nvPr>
        </p:nvSpPr>
        <p:spPr/>
        <p:txBody>
          <a:bodyPr/>
          <a:lstStyle/>
          <a:p>
            <a:fld id="{0F2174AF-8C9C-4F0C-89E2-25CADEF5B939}" type="datetimeFigureOut">
              <a:rPr lang="it-IT" smtClean="0"/>
              <a:pPr/>
              <a:t>21/04/20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data 2"/>
          <p:cNvSpPr>
            <a:spLocks noGrp="1"/>
          </p:cNvSpPr>
          <p:nvPr>
            <p:ph type="dt" sz="half" idx="10"/>
          </p:nvPr>
        </p:nvSpPr>
        <p:spPr/>
        <p:txBody>
          <a:bodyPr/>
          <a:lstStyle/>
          <a:p>
            <a:fld id="{0F2174AF-8C9C-4F0C-89E2-25CADEF5B939}" type="datetimeFigureOut">
              <a:rPr lang="it-IT" smtClean="0"/>
              <a:pPr/>
              <a:t>21/04/20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F2174AF-8C9C-4F0C-89E2-25CADEF5B939}" type="datetimeFigureOut">
              <a:rPr lang="it-IT" smtClean="0"/>
              <a:pPr/>
              <a:t>21/04/20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21/04/20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
        <p:nvSpPr>
          <p:cNvPr id="5" name="Segnaposto data 4"/>
          <p:cNvSpPr>
            <a:spLocks noGrp="1"/>
          </p:cNvSpPr>
          <p:nvPr>
            <p:ph type="dt" sz="half" idx="10"/>
          </p:nvPr>
        </p:nvSpPr>
        <p:spPr/>
        <p:txBody>
          <a:bodyPr/>
          <a:lstStyle/>
          <a:p>
            <a:fld id="{0F2174AF-8C9C-4F0C-89E2-25CADEF5B939}" type="datetimeFigureOut">
              <a:rPr lang="it-IT" smtClean="0"/>
              <a:pPr/>
              <a:t>21/04/20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8077200" y="6356350"/>
            <a:ext cx="609600" cy="365125"/>
          </a:xfrm>
        </p:spPr>
        <p:txBody>
          <a:bodyPr/>
          <a:lstStyle/>
          <a:p>
            <a:fld id="{2D17A2B2-A103-4271-AA58-CA430FB7D7A9}"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F2174AF-8C9C-4F0C-89E2-25CADEF5B939}" type="datetimeFigureOut">
              <a:rPr lang="it-IT" smtClean="0"/>
              <a:pPr/>
              <a:t>21/04/20</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t-IT"/>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D17A2B2-A103-4271-AA58-CA430FB7D7A9}"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05736" y="1785392"/>
            <a:ext cx="7854696" cy="1211560"/>
          </a:xfrm>
        </p:spPr>
        <p:txBody>
          <a:bodyPr>
            <a:normAutofit/>
          </a:bodyPr>
          <a:lstStyle/>
          <a:p>
            <a:pPr algn="ctr"/>
            <a:r>
              <a:rPr lang="it-IT" sz="3600" dirty="0">
                <a:solidFill>
                  <a:schemeClr val="tx1"/>
                </a:solidFill>
              </a:rPr>
              <a:t>Corso di formazione giuridica per il personale della Regione Siciliana </a:t>
            </a:r>
          </a:p>
        </p:txBody>
      </p:sp>
      <p:sp>
        <p:nvSpPr>
          <p:cNvPr id="3" name="Sottotitolo 2"/>
          <p:cNvSpPr>
            <a:spLocks noGrp="1"/>
          </p:cNvSpPr>
          <p:nvPr>
            <p:ph type="subTitle" idx="1"/>
          </p:nvPr>
        </p:nvSpPr>
        <p:spPr>
          <a:xfrm>
            <a:off x="395536" y="3429000"/>
            <a:ext cx="8103812" cy="2651720"/>
          </a:xfrm>
        </p:spPr>
        <p:txBody>
          <a:bodyPr>
            <a:noAutofit/>
          </a:bodyPr>
          <a:lstStyle/>
          <a:p>
            <a:pPr algn="l">
              <a:spcBef>
                <a:spcPts val="0"/>
              </a:spcBef>
            </a:pPr>
            <a:r>
              <a:rPr lang="it-IT" sz="4400" b="1" dirty="0">
                <a:solidFill>
                  <a:srgbClr val="FFFF00"/>
                </a:solidFill>
                <a:latin typeface="Arial" panose="020B0604020202020204" pitchFamily="34" charset="0"/>
                <a:cs typeface="Arial" panose="020B0604020202020204" pitchFamily="34" charset="0"/>
              </a:rPr>
              <a:t>Il procedimento amministrativo dopo </a:t>
            </a:r>
          </a:p>
          <a:p>
            <a:pPr algn="l">
              <a:spcBef>
                <a:spcPts val="0"/>
              </a:spcBef>
            </a:pPr>
            <a:r>
              <a:rPr lang="it-IT" sz="4400" b="1" dirty="0">
                <a:solidFill>
                  <a:srgbClr val="FFFF00"/>
                </a:solidFill>
                <a:latin typeface="Arial" panose="020B0604020202020204" pitchFamily="34" charset="0"/>
                <a:cs typeface="Arial" panose="020B0604020202020204" pitchFamily="34" charset="0"/>
              </a:rPr>
              <a:t>la </a:t>
            </a:r>
            <a:r>
              <a:rPr lang="it-IT" sz="4400" b="1" dirty="0" err="1">
                <a:solidFill>
                  <a:srgbClr val="FFFF00"/>
                </a:solidFill>
                <a:latin typeface="Arial" panose="020B0604020202020204" pitchFamily="34" charset="0"/>
                <a:cs typeface="Arial" panose="020B0604020202020204" pitchFamily="34" charset="0"/>
              </a:rPr>
              <a:t>L.r</a:t>
            </a:r>
            <a:r>
              <a:rPr lang="it-IT" sz="4400" b="1" dirty="0">
                <a:solidFill>
                  <a:srgbClr val="FFFF00"/>
                </a:solidFill>
                <a:latin typeface="Arial" panose="020B0604020202020204" pitchFamily="34" charset="0"/>
                <a:cs typeface="Arial" panose="020B0604020202020204" pitchFamily="34" charset="0"/>
              </a:rPr>
              <a:t>. n. 7/2019</a:t>
            </a:r>
          </a:p>
        </p:txBody>
      </p:sp>
      <p:pic>
        <p:nvPicPr>
          <p:cNvPr id="5" name="Picture 1" descr="page1image1935879568">
            <a:extLst>
              <a:ext uri="{FF2B5EF4-FFF2-40B4-BE49-F238E27FC236}">
                <a16:creationId xmlns:a16="http://schemas.microsoft.com/office/drawing/2014/main" id="{343BDC93-CC99-8B49-A8E1-AF74E55AA9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09882"/>
            <a:ext cx="5256584" cy="1030886"/>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a:extLst>
              <a:ext uri="{FF2B5EF4-FFF2-40B4-BE49-F238E27FC236}">
                <a16:creationId xmlns:a16="http://schemas.microsoft.com/office/drawing/2014/main" id="{647DC2DF-AD7C-A841-9931-07B20E397F74}"/>
              </a:ext>
            </a:extLst>
          </p:cNvPr>
          <p:cNvSpPr txBox="1"/>
          <p:nvPr/>
        </p:nvSpPr>
        <p:spPr>
          <a:xfrm>
            <a:off x="4283968" y="5877272"/>
            <a:ext cx="4320480" cy="584775"/>
          </a:xfrm>
          <a:prstGeom prst="rect">
            <a:avLst/>
          </a:prstGeom>
          <a:noFill/>
        </p:spPr>
        <p:txBody>
          <a:bodyPr wrap="square" rtlCol="0">
            <a:spAutoFit/>
          </a:bodyPr>
          <a:lstStyle/>
          <a:p>
            <a:r>
              <a:rPr lang="it-IT" sz="3200" b="1" dirty="0">
                <a:latin typeface="Arial" panose="020B0604020202020204" pitchFamily="34" charset="0"/>
                <a:cs typeface="Arial" panose="020B0604020202020204" pitchFamily="34" charset="0"/>
              </a:rPr>
              <a:t>Prof. Riccardo Ursi</a:t>
            </a:r>
          </a:p>
        </p:txBody>
      </p:sp>
      <p:sp>
        <p:nvSpPr>
          <p:cNvPr id="6" name="Ovale 5">
            <a:extLst>
              <a:ext uri="{FF2B5EF4-FFF2-40B4-BE49-F238E27FC236}">
                <a16:creationId xmlns:a16="http://schemas.microsoft.com/office/drawing/2014/main" id="{495041F5-6576-284C-9E73-D409C96FF26C}"/>
              </a:ext>
            </a:extLst>
          </p:cNvPr>
          <p:cNvSpPr/>
          <p:nvPr/>
        </p:nvSpPr>
        <p:spPr>
          <a:xfrm>
            <a:off x="7236296" y="3933056"/>
            <a:ext cx="1152128"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800" dirty="0">
                <a:latin typeface="Arial" panose="020B0604020202020204" pitchFamily="34" charset="0"/>
                <a:cs typeface="Arial" panose="020B0604020202020204" pitchFamily="34" charset="0"/>
              </a:rPr>
              <a:t>1</a:t>
            </a:r>
          </a:p>
        </p:txBody>
      </p:sp>
    </p:spTree>
    <p:extLst>
      <p:ext uri="{BB962C8B-B14F-4D97-AF65-F5344CB8AC3E}">
        <p14:creationId xmlns:p14="http://schemas.microsoft.com/office/powerpoint/2010/main" val="902141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8EF9C9A-4298-664A-AB4A-D9A9504EBF1F}"/>
              </a:ext>
            </a:extLst>
          </p:cNvPr>
          <p:cNvSpPr>
            <a:spLocks noGrp="1"/>
          </p:cNvSpPr>
          <p:nvPr>
            <p:ph type="title"/>
          </p:nvPr>
        </p:nvSpPr>
        <p:spPr/>
        <p:txBody>
          <a:bodyPr/>
          <a:lstStyle/>
          <a:p>
            <a:r>
              <a:rPr lang="it-IT" dirty="0"/>
              <a:t>Dovere di procedere</a:t>
            </a:r>
          </a:p>
        </p:txBody>
      </p:sp>
      <p:sp>
        <p:nvSpPr>
          <p:cNvPr id="3" name="Segnaposto contenuto 2">
            <a:extLst>
              <a:ext uri="{FF2B5EF4-FFF2-40B4-BE49-F238E27FC236}">
                <a16:creationId xmlns:a16="http://schemas.microsoft.com/office/drawing/2014/main" id="{B5A19FA5-8FFD-2C41-A20C-1FAC881483D4}"/>
              </a:ext>
            </a:extLst>
          </p:cNvPr>
          <p:cNvSpPr>
            <a:spLocks noGrp="1"/>
          </p:cNvSpPr>
          <p:nvPr>
            <p:ph idx="1"/>
          </p:nvPr>
        </p:nvSpPr>
        <p:spPr/>
        <p:txBody>
          <a:bodyPr>
            <a:normAutofit fontScale="92500" lnSpcReduction="10000"/>
          </a:bodyPr>
          <a:lstStyle/>
          <a:p>
            <a:pPr marL="0" indent="0">
              <a:buNone/>
            </a:pPr>
            <a:r>
              <a:rPr lang="it-IT" b="1" dirty="0">
                <a:latin typeface="Arial" panose="020B0604020202020204" pitchFamily="34" charset="0"/>
                <a:cs typeface="Arial" panose="020B0604020202020204" pitchFamily="34" charset="0"/>
              </a:rPr>
              <a:t>Art. 2, comma 1, legge n. 7/2019</a:t>
            </a:r>
          </a:p>
          <a:p>
            <a:pPr marL="0" indent="0">
              <a:buNone/>
            </a:pPr>
            <a:r>
              <a:rPr lang="it-IT" i="1" dirty="0">
                <a:latin typeface="Arial" panose="020B0604020202020204" pitchFamily="34" charset="0"/>
                <a:cs typeface="Arial" panose="020B0604020202020204" pitchFamily="34" charset="0"/>
              </a:rPr>
              <a:t>Ove il procedimento consegua obbligatoriamente ad un’istanza, ovvero debba essere iniziato d’ufficio, la PA ha il dovere di concluderlo…</a:t>
            </a:r>
          </a:p>
          <a:p>
            <a:pPr>
              <a:buClr>
                <a:schemeClr val="tx1"/>
              </a:buClr>
              <a:buFont typeface="Wingdings" pitchFamily="2" charset="2"/>
              <a:buChar char="Ø"/>
            </a:pPr>
            <a:r>
              <a:rPr lang="it-IT" dirty="0">
                <a:latin typeface="Arial" panose="020B0604020202020204" pitchFamily="34" charset="0"/>
                <a:cs typeface="Arial" panose="020B0604020202020204" pitchFamily="34" charset="0"/>
              </a:rPr>
              <a:t>Comporta l’onere per la PA competente di istruire la questione prospettata nell’iniziativa. </a:t>
            </a:r>
          </a:p>
          <a:p>
            <a:pPr>
              <a:buClr>
                <a:schemeClr val="tx1"/>
              </a:buClr>
              <a:buFont typeface="Wingdings" pitchFamily="2" charset="2"/>
              <a:buChar char="Ø"/>
            </a:pPr>
            <a:r>
              <a:rPr lang="it-IT" dirty="0">
                <a:latin typeface="Arial" panose="020B0604020202020204" pitchFamily="34" charset="0"/>
                <a:cs typeface="Arial" panose="020B0604020202020204" pitchFamily="34" charset="0"/>
              </a:rPr>
              <a:t>Questo deriva dal carattere funzionale dell’attività svolta dalla PA, che comporta un’attività di delibazione, cioè di verifica dei presupposti che inducono ad esercitare i propri poteri: una volta che tale verifica conduca nel senso dell’esercizio del potere si può parlare di inizio del procedimento sorge la doverosità procedimentale.</a:t>
            </a:r>
          </a:p>
          <a:p>
            <a:endParaRPr lang="it-IT" dirty="0"/>
          </a:p>
        </p:txBody>
      </p:sp>
    </p:spTree>
    <p:extLst>
      <p:ext uri="{BB962C8B-B14F-4D97-AF65-F5344CB8AC3E}">
        <p14:creationId xmlns:p14="http://schemas.microsoft.com/office/powerpoint/2010/main" val="36398370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5619F0F-0BA4-AA4B-A4B7-1203984BEAAA}"/>
              </a:ext>
            </a:extLst>
          </p:cNvPr>
          <p:cNvSpPr>
            <a:spLocks noGrp="1"/>
          </p:cNvSpPr>
          <p:nvPr>
            <p:ph type="title"/>
          </p:nvPr>
        </p:nvSpPr>
        <p:spPr>
          <a:xfrm>
            <a:off x="457200" y="260648"/>
            <a:ext cx="8229600" cy="1143000"/>
          </a:xfrm>
        </p:spPr>
        <p:txBody>
          <a:bodyPr/>
          <a:lstStyle/>
          <a:p>
            <a:r>
              <a:rPr lang="it-IT" dirty="0"/>
              <a:t>Fase di iniziativa</a:t>
            </a:r>
          </a:p>
        </p:txBody>
      </p:sp>
      <p:sp>
        <p:nvSpPr>
          <p:cNvPr id="3" name="Segnaposto contenuto 2">
            <a:extLst>
              <a:ext uri="{FF2B5EF4-FFF2-40B4-BE49-F238E27FC236}">
                <a16:creationId xmlns:a16="http://schemas.microsoft.com/office/drawing/2014/main" id="{B218D878-BCED-BB4E-AB5E-A7FA13AF8DAA}"/>
              </a:ext>
            </a:extLst>
          </p:cNvPr>
          <p:cNvSpPr>
            <a:spLocks noGrp="1"/>
          </p:cNvSpPr>
          <p:nvPr>
            <p:ph idx="1"/>
          </p:nvPr>
        </p:nvSpPr>
        <p:spPr>
          <a:xfrm>
            <a:off x="611560" y="1556792"/>
            <a:ext cx="8075240" cy="5237936"/>
          </a:xfrm>
        </p:spPr>
        <p:txBody>
          <a:bodyPr>
            <a:normAutofit fontScale="77500" lnSpcReduction="20000"/>
          </a:bodyPr>
          <a:lstStyle/>
          <a:p>
            <a:r>
              <a:rPr lang="it-IT" sz="3100" b="1" dirty="0">
                <a:latin typeface="Arial" panose="020B0604020202020204" pitchFamily="34" charset="0"/>
                <a:cs typeface="Arial" panose="020B0604020202020204" pitchFamily="34" charset="0"/>
              </a:rPr>
              <a:t>Articolo 26 </a:t>
            </a:r>
            <a:r>
              <a:rPr lang="it-IT" sz="3100" b="1" dirty="0" err="1">
                <a:latin typeface="Arial" panose="020B0604020202020204" pitchFamily="34" charset="0"/>
                <a:cs typeface="Arial" panose="020B0604020202020204" pitchFamily="34" charset="0"/>
              </a:rPr>
              <a:t>L.r</a:t>
            </a:r>
            <a:r>
              <a:rPr lang="it-IT" sz="3100" b="1" dirty="0">
                <a:latin typeface="Arial" panose="020B0604020202020204" pitchFamily="34" charset="0"/>
                <a:cs typeface="Arial" panose="020B0604020202020204" pitchFamily="34" charset="0"/>
              </a:rPr>
              <a:t>. n. 7-2019</a:t>
            </a:r>
            <a:endParaRPr lang="it-IT" sz="3100" dirty="0">
              <a:latin typeface="Arial" panose="020B0604020202020204" pitchFamily="34" charset="0"/>
              <a:cs typeface="Arial" panose="020B0604020202020204" pitchFamily="34" charset="0"/>
            </a:endParaRPr>
          </a:p>
          <a:p>
            <a:pPr marL="0" indent="0">
              <a:buNone/>
            </a:pPr>
            <a:r>
              <a:rPr lang="it-IT" sz="3100" dirty="0">
                <a:latin typeface="Arial" panose="020B0604020202020204" pitchFamily="34" charset="0"/>
                <a:cs typeface="Arial" panose="020B0604020202020204" pitchFamily="34" charset="0"/>
              </a:rPr>
              <a:t>Dell'avvenuta presentazione di istanze, segnalazioni o comunicazioni è rilasciata immediatamente, anche in via telematica, una ricevuta, che attesta l'avvenuta presentazione dell'istanza, della segnalazione e della comunicazione e indica i termini entro i quali l'amministrazione è tenuta, ove previsto, a rispondere ovvero entro i quali il silenzio dell'amministrazione equivale ad accoglimento dell'istanza. Se la ricevuta contiene le informazioni di cui all'articolo 10 essa costituisce comunicazione di avvio del procedimento ai sensi dell'articolo 9. La data di protocollazione dell'istanza, segnalazione o comunicazione non può comunque essere diversa da quella di effettiva presentazione. Le istanze, segnalazioni o comunicazioni producono effetti anche in caso di mancato rilascio della ricevuta, ferma restando la responsabilità del soggetto competente.</a:t>
            </a:r>
          </a:p>
          <a:p>
            <a:endParaRPr lang="it-IT" dirty="0"/>
          </a:p>
        </p:txBody>
      </p:sp>
    </p:spTree>
    <p:extLst>
      <p:ext uri="{BB962C8B-B14F-4D97-AF65-F5344CB8AC3E}">
        <p14:creationId xmlns:p14="http://schemas.microsoft.com/office/powerpoint/2010/main" val="1902395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DAD8C23-EE34-3045-BD0A-BB29EC40B79C}"/>
              </a:ext>
            </a:extLst>
          </p:cNvPr>
          <p:cNvSpPr>
            <a:spLocks noGrp="1"/>
          </p:cNvSpPr>
          <p:nvPr>
            <p:ph type="title"/>
          </p:nvPr>
        </p:nvSpPr>
        <p:spPr>
          <a:xfrm>
            <a:off x="590872" y="404664"/>
            <a:ext cx="8229600" cy="1143000"/>
          </a:xfrm>
        </p:spPr>
        <p:txBody>
          <a:bodyPr>
            <a:normAutofit/>
          </a:bodyPr>
          <a:lstStyle/>
          <a:p>
            <a:r>
              <a:rPr lang="it-IT" dirty="0"/>
              <a:t>La </a:t>
            </a:r>
            <a:r>
              <a:rPr lang="it-IT" dirty="0" err="1"/>
              <a:t>L.r</a:t>
            </a:r>
            <a:r>
              <a:rPr lang="it-IT" dirty="0"/>
              <a:t>. 21 maggio 2019 n. 7</a:t>
            </a:r>
          </a:p>
        </p:txBody>
      </p:sp>
      <p:sp>
        <p:nvSpPr>
          <p:cNvPr id="3" name="Segnaposto contenuto 2">
            <a:extLst>
              <a:ext uri="{FF2B5EF4-FFF2-40B4-BE49-F238E27FC236}">
                <a16:creationId xmlns:a16="http://schemas.microsoft.com/office/drawing/2014/main" id="{A477E7A1-0521-4343-9869-923D8EF5E517}"/>
              </a:ext>
            </a:extLst>
          </p:cNvPr>
          <p:cNvSpPr>
            <a:spLocks noGrp="1"/>
          </p:cNvSpPr>
          <p:nvPr>
            <p:ph idx="1"/>
          </p:nvPr>
        </p:nvSpPr>
        <p:spPr>
          <a:xfrm>
            <a:off x="323528" y="1628800"/>
            <a:ext cx="8496944" cy="5237936"/>
          </a:xfrm>
        </p:spPr>
        <p:txBody>
          <a:bodyPr>
            <a:normAutofit fontScale="85000" lnSpcReduction="20000"/>
          </a:bodyPr>
          <a:lstStyle/>
          <a:p>
            <a:pPr lvl="0"/>
            <a:r>
              <a:rPr lang="it-IT" dirty="0">
                <a:latin typeface="Arial" panose="020B0604020202020204" pitchFamily="34" charset="0"/>
                <a:cs typeface="Arial" panose="020B0604020202020204" pitchFamily="34" charset="0"/>
              </a:rPr>
              <a:t>A seguito dei continui incisi ed emendamenti il testo della </a:t>
            </a:r>
            <a:r>
              <a:rPr lang="it-IT" b="1" dirty="0" err="1">
                <a:latin typeface="Arial" panose="020B0604020202020204" pitchFamily="34" charset="0"/>
                <a:cs typeface="Arial" panose="020B0604020202020204" pitchFamily="34" charset="0"/>
              </a:rPr>
              <a:t>l.r</a:t>
            </a:r>
            <a:r>
              <a:rPr lang="it-IT" b="1" dirty="0">
                <a:latin typeface="Arial" panose="020B0604020202020204" pitchFamily="34" charset="0"/>
                <a:cs typeface="Arial" panose="020B0604020202020204" pitchFamily="34" charset="0"/>
              </a:rPr>
              <a:t>. n. 10/1991</a:t>
            </a:r>
            <a:r>
              <a:rPr lang="it-IT" dirty="0">
                <a:latin typeface="Arial" panose="020B0604020202020204" pitchFamily="34" charset="0"/>
                <a:cs typeface="Arial" panose="020B0604020202020204" pitchFamily="34" charset="0"/>
              </a:rPr>
              <a:t> presentava non pochi elementi di criticità sia sul piano dell’intellegibilità sia della sua coerenza complessiva, la </a:t>
            </a:r>
            <a:r>
              <a:rPr lang="it-IT" dirty="0" err="1">
                <a:latin typeface="Arial" panose="020B0604020202020204" pitchFamily="34" charset="0"/>
                <a:cs typeface="Arial" panose="020B0604020202020204" pitchFamily="34" charset="0"/>
              </a:rPr>
              <a:t>L.r</a:t>
            </a:r>
            <a:r>
              <a:rPr lang="it-IT" dirty="0">
                <a:latin typeface="Arial" panose="020B0604020202020204" pitchFamily="34" charset="0"/>
                <a:cs typeface="Arial" panose="020B0604020202020204" pitchFamily="34" charset="0"/>
              </a:rPr>
              <a:t>. 21 maggio 2019, n. 7 ha riscritto per intero il testo della legge generale sull’azione amministrativa superando la prassi degli interventi estemporanei sul testo della legge del 1991. </a:t>
            </a:r>
          </a:p>
          <a:p>
            <a:pPr lvl="0"/>
            <a:r>
              <a:rPr lang="it-IT" dirty="0">
                <a:latin typeface="Arial" panose="020B0604020202020204" pitchFamily="34" charset="0"/>
                <a:cs typeface="Arial" panose="020B0604020202020204" pitchFamily="34" charset="0"/>
              </a:rPr>
              <a:t>La </a:t>
            </a:r>
            <a:r>
              <a:rPr lang="it-IT" dirty="0" err="1">
                <a:latin typeface="Arial" panose="020B0604020202020204" pitchFamily="34" charset="0"/>
                <a:cs typeface="Arial" panose="020B0604020202020204" pitchFamily="34" charset="0"/>
              </a:rPr>
              <a:t>L.r</a:t>
            </a:r>
            <a:r>
              <a:rPr lang="it-IT" dirty="0">
                <a:latin typeface="Arial" panose="020B0604020202020204" pitchFamily="34" charset="0"/>
                <a:cs typeface="Arial" panose="020B0604020202020204" pitchFamily="34" charset="0"/>
              </a:rPr>
              <a:t>. 21 maggio 2019, n. 7 ha inteso fornire un più coerente legame tra assetto organizzativo e azione procedimentale si prefigura un coordinamento, mai operato in passato, della normativa sul procedimento con l’impianto organizzativo della regione disegnato dalla </a:t>
            </a:r>
            <a:r>
              <a:rPr lang="it-IT" b="1" dirty="0" err="1">
                <a:latin typeface="Arial" panose="020B0604020202020204" pitchFamily="34" charset="0"/>
                <a:cs typeface="Arial" panose="020B0604020202020204" pitchFamily="34" charset="0"/>
              </a:rPr>
              <a:t>L.r</a:t>
            </a:r>
            <a:r>
              <a:rPr lang="it-IT" b="1" dirty="0">
                <a:latin typeface="Arial" panose="020B0604020202020204" pitchFamily="34" charset="0"/>
                <a:cs typeface="Arial" panose="020B0604020202020204" pitchFamily="34" charset="0"/>
              </a:rPr>
              <a:t>. 15 maggio 2000, n. 10</a:t>
            </a:r>
            <a:r>
              <a:rPr lang="it-IT" dirty="0">
                <a:latin typeface="Arial" panose="020B0604020202020204" pitchFamily="34" charset="0"/>
                <a:cs typeface="Arial" panose="020B0604020202020204" pitchFamily="34" charset="0"/>
              </a:rPr>
              <a:t>.</a:t>
            </a:r>
          </a:p>
          <a:p>
            <a:pPr lvl="0"/>
            <a:r>
              <a:rPr lang="it-IT" dirty="0">
                <a:latin typeface="Arial" panose="020B0604020202020204" pitchFamily="34" charset="0"/>
                <a:cs typeface="Arial" panose="020B0604020202020204" pitchFamily="34" charset="0"/>
              </a:rPr>
              <a:t>Sfruttando fino in fondo la competenza legislativa in materia che lo Statuto gli riconosce, la </a:t>
            </a:r>
            <a:r>
              <a:rPr lang="it-IT" dirty="0" err="1">
                <a:latin typeface="Arial" panose="020B0604020202020204" pitchFamily="34" charset="0"/>
                <a:cs typeface="Arial" panose="020B0604020202020204" pitchFamily="34" charset="0"/>
              </a:rPr>
              <a:t>L.r</a:t>
            </a:r>
            <a:r>
              <a:rPr lang="it-IT" dirty="0">
                <a:latin typeface="Arial" panose="020B0604020202020204" pitchFamily="34" charset="0"/>
                <a:cs typeface="Arial" panose="020B0604020202020204" pitchFamily="34" charset="0"/>
              </a:rPr>
              <a:t>. 21 maggio 2019, n. 7 ha posto alcune disposizioni, peculiari anche rispetto alla disciplina statale, mirate ad un rafforzamento delle esigenze di efficienza e trasparenza nonché ad una maggiore garanzia della posizione dei cittadini interessati. </a:t>
            </a:r>
          </a:p>
          <a:p>
            <a:endParaRPr lang="it-IT" dirty="0"/>
          </a:p>
        </p:txBody>
      </p:sp>
    </p:spTree>
    <p:extLst>
      <p:ext uri="{BB962C8B-B14F-4D97-AF65-F5344CB8AC3E}">
        <p14:creationId xmlns:p14="http://schemas.microsoft.com/office/powerpoint/2010/main" val="2749871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ABACE46-369C-324C-9483-367D7BC52BDC}"/>
              </a:ext>
            </a:extLst>
          </p:cNvPr>
          <p:cNvSpPr>
            <a:spLocks noGrp="1"/>
          </p:cNvSpPr>
          <p:nvPr>
            <p:ph type="title"/>
          </p:nvPr>
        </p:nvSpPr>
        <p:spPr/>
        <p:txBody>
          <a:bodyPr/>
          <a:lstStyle/>
          <a:p>
            <a:r>
              <a:rPr lang="it-IT" dirty="0"/>
              <a:t>L’attività amministrativa</a:t>
            </a:r>
          </a:p>
        </p:txBody>
      </p:sp>
      <p:sp>
        <p:nvSpPr>
          <p:cNvPr id="3" name="Segnaposto contenuto 2">
            <a:extLst>
              <a:ext uri="{FF2B5EF4-FFF2-40B4-BE49-F238E27FC236}">
                <a16:creationId xmlns:a16="http://schemas.microsoft.com/office/drawing/2014/main" id="{0C6929C0-7B38-464E-91A1-0D634E0E299F}"/>
              </a:ext>
            </a:extLst>
          </p:cNvPr>
          <p:cNvSpPr>
            <a:spLocks noGrp="1"/>
          </p:cNvSpPr>
          <p:nvPr>
            <p:ph idx="1"/>
          </p:nvPr>
        </p:nvSpPr>
        <p:spPr/>
        <p:txBody>
          <a:bodyPr>
            <a:normAutofit fontScale="92500" lnSpcReduction="10000"/>
          </a:bodyPr>
          <a:lstStyle/>
          <a:p>
            <a:r>
              <a:rPr lang="it-IT" b="1" dirty="0">
                <a:latin typeface="Arial" panose="020B0604020202020204" pitchFamily="34" charset="0"/>
                <a:cs typeface="Arial" panose="020B0604020202020204" pitchFamily="34" charset="0"/>
              </a:rPr>
              <a:t>Art. 1 </a:t>
            </a:r>
            <a:r>
              <a:rPr lang="it-IT" b="1" dirty="0" err="1">
                <a:latin typeface="Arial" panose="020B0604020202020204" pitchFamily="34" charset="0"/>
                <a:cs typeface="Arial" panose="020B0604020202020204" pitchFamily="34" charset="0"/>
              </a:rPr>
              <a:t>L.r</a:t>
            </a:r>
            <a:r>
              <a:rPr lang="it-IT" b="1" dirty="0">
                <a:latin typeface="Arial" panose="020B0604020202020204" pitchFamily="34" charset="0"/>
                <a:cs typeface="Arial" panose="020B0604020202020204" pitchFamily="34" charset="0"/>
              </a:rPr>
              <a:t>. n. 7/2019</a:t>
            </a:r>
          </a:p>
          <a:p>
            <a:pPr marL="0" indent="0">
              <a:buNone/>
            </a:pPr>
            <a:r>
              <a:rPr lang="it-IT" dirty="0">
                <a:latin typeface="Arial" panose="020B0604020202020204" pitchFamily="34" charset="0"/>
                <a:cs typeface="Arial" panose="020B0604020202020204" pitchFamily="34" charset="0"/>
              </a:rPr>
              <a:t>1.L'attività amministrativa della Regione, degli enti, istituti e aziende dipendenti dalla Regione e/o comunque sottoposti a controllo, tutela o vigilanza della medesima, degli enti locali territoriali e/o istituzionali nonché degli enti, istituti e aziende da questi dipendenti o comunque sottoposti a controllo, tutela o vigilanza, persegue i fini determinati dalla legge ed è retta da criteri di efficienza, di economicità, di efficacia, di pubblicità, di imparzialità e di trasparenza secondo le modalità previste dalla presente legge, dalle altre disposizioni che disciplinano i singoli procedimenti e dai principi della normativa dell'Unione europea. </a:t>
            </a:r>
          </a:p>
        </p:txBody>
      </p:sp>
    </p:spTree>
    <p:extLst>
      <p:ext uri="{BB962C8B-B14F-4D97-AF65-F5344CB8AC3E}">
        <p14:creationId xmlns:p14="http://schemas.microsoft.com/office/powerpoint/2010/main" val="819075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2">
            <a:extLst>
              <a:ext uri="{FF2B5EF4-FFF2-40B4-BE49-F238E27FC236}">
                <a16:creationId xmlns:a16="http://schemas.microsoft.com/office/drawing/2014/main" id="{315B7D3A-F999-E54E-9A22-F76BDF4F968C}"/>
              </a:ext>
            </a:extLst>
          </p:cNvPr>
          <p:cNvSpPr>
            <a:spLocks noGrp="1"/>
          </p:cNvSpPr>
          <p:nvPr>
            <p:ph idx="1"/>
          </p:nvPr>
        </p:nvSpPr>
        <p:spPr>
          <a:xfrm>
            <a:off x="395536" y="2132856"/>
            <a:ext cx="8496944" cy="1584176"/>
          </a:xfrm>
        </p:spPr>
        <p:txBody>
          <a:bodyPr>
            <a:normAutofit lnSpcReduction="10000"/>
          </a:bodyPr>
          <a:lstStyle/>
          <a:p>
            <a:pPr marL="0">
              <a:buNone/>
            </a:pPr>
            <a:r>
              <a:rPr lang="it-IT" dirty="0">
                <a:latin typeface="Arial Unicode MS" pitchFamily="34" charset="-128"/>
                <a:ea typeface="Arial Unicode MS" pitchFamily="34" charset="-128"/>
                <a:cs typeface="Arial Unicode MS" pitchFamily="34" charset="-128"/>
              </a:rPr>
              <a:t>Nel rispetto dei principi che regolano l’attività amministrativa, la stessa non può essere esercitata in modo libero ma deve essere predeterminata non solo negli scopi ma anche nel suo divenire.</a:t>
            </a:r>
          </a:p>
        </p:txBody>
      </p:sp>
      <p:sp>
        <p:nvSpPr>
          <p:cNvPr id="5" name="Rettangolo 4">
            <a:extLst>
              <a:ext uri="{FF2B5EF4-FFF2-40B4-BE49-F238E27FC236}">
                <a16:creationId xmlns:a16="http://schemas.microsoft.com/office/drawing/2014/main" id="{5B605425-77CC-F84C-B611-B3F1542D8985}"/>
              </a:ext>
            </a:extLst>
          </p:cNvPr>
          <p:cNvSpPr/>
          <p:nvPr/>
        </p:nvSpPr>
        <p:spPr>
          <a:xfrm>
            <a:off x="467544" y="4005064"/>
            <a:ext cx="8424936" cy="237626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it-IT" sz="2800" dirty="0">
                <a:solidFill>
                  <a:schemeClr val="tx1"/>
                </a:solidFill>
                <a:latin typeface="Arial Unicode MS" pitchFamily="34" charset="-128"/>
                <a:ea typeface="Arial Unicode MS" pitchFamily="34" charset="-128"/>
                <a:cs typeface="Arial Unicode MS" pitchFamily="34" charset="-128"/>
              </a:rPr>
              <a:t>Ogni decisione finalizzata alla cura dell’interesse pubblico nel caso concreto deve essere preceduta da  un insieme di atti, fatti ed attività, tutti tra di loro connessi in quanto concorrono nel loro complesso, alla determinazione della decisione stessa </a:t>
            </a:r>
          </a:p>
        </p:txBody>
      </p:sp>
      <p:sp>
        <p:nvSpPr>
          <p:cNvPr id="6" name="Titolo 1">
            <a:extLst>
              <a:ext uri="{FF2B5EF4-FFF2-40B4-BE49-F238E27FC236}">
                <a16:creationId xmlns:a16="http://schemas.microsoft.com/office/drawing/2014/main" id="{46AC3E38-9C9B-C249-96D0-84AC16C3FC3A}"/>
              </a:ext>
            </a:extLst>
          </p:cNvPr>
          <p:cNvSpPr>
            <a:spLocks noGrp="1"/>
          </p:cNvSpPr>
          <p:nvPr>
            <p:ph type="title"/>
          </p:nvPr>
        </p:nvSpPr>
        <p:spPr>
          <a:xfrm>
            <a:off x="457200" y="476672"/>
            <a:ext cx="8229600" cy="1143000"/>
          </a:xfrm>
        </p:spPr>
        <p:txBody>
          <a:bodyPr>
            <a:normAutofit/>
          </a:bodyPr>
          <a:lstStyle/>
          <a:p>
            <a:r>
              <a:rPr lang="it-IT" dirty="0"/>
              <a:t>Il procedimento amministrativo</a:t>
            </a:r>
          </a:p>
        </p:txBody>
      </p:sp>
    </p:spTree>
    <p:extLst>
      <p:ext uri="{BB962C8B-B14F-4D97-AF65-F5344CB8AC3E}">
        <p14:creationId xmlns:p14="http://schemas.microsoft.com/office/powerpoint/2010/main" val="40052629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a:t>Il procedimento amministrativo</a:t>
            </a:r>
          </a:p>
        </p:txBody>
      </p:sp>
      <p:sp>
        <p:nvSpPr>
          <p:cNvPr id="3" name="Segnaposto contenuto 2"/>
          <p:cNvSpPr>
            <a:spLocks noGrp="1"/>
          </p:cNvSpPr>
          <p:nvPr>
            <p:ph idx="1"/>
          </p:nvPr>
        </p:nvSpPr>
        <p:spPr/>
        <p:txBody>
          <a:bodyPr>
            <a:normAutofit/>
          </a:bodyPr>
          <a:lstStyle/>
          <a:p>
            <a:pPr>
              <a:buNone/>
            </a:pPr>
            <a:r>
              <a:rPr lang="it-IT" sz="6000" dirty="0">
                <a:latin typeface="Arial Unicode MS" pitchFamily="34" charset="-128"/>
                <a:ea typeface="Arial Unicode MS" pitchFamily="34" charset="-128"/>
                <a:cs typeface="Arial Unicode MS" pitchFamily="34" charset="-128"/>
              </a:rPr>
              <a:t>Fase di iniziativa</a:t>
            </a:r>
          </a:p>
          <a:p>
            <a:pPr>
              <a:buNone/>
            </a:pPr>
            <a:r>
              <a:rPr lang="it-IT" sz="6000" dirty="0">
                <a:latin typeface="Arial Unicode MS" pitchFamily="34" charset="-128"/>
                <a:ea typeface="Arial Unicode MS" pitchFamily="34" charset="-128"/>
                <a:cs typeface="Arial Unicode MS" pitchFamily="34" charset="-128"/>
              </a:rPr>
              <a:t>Fase istruttoria </a:t>
            </a:r>
          </a:p>
          <a:p>
            <a:pPr>
              <a:buNone/>
            </a:pPr>
            <a:r>
              <a:rPr lang="it-IT" sz="6000" dirty="0">
                <a:latin typeface="Arial Unicode MS" pitchFamily="34" charset="-128"/>
                <a:ea typeface="Arial Unicode MS" pitchFamily="34" charset="-128"/>
                <a:cs typeface="Arial Unicode MS" pitchFamily="34" charset="-128"/>
              </a:rPr>
              <a:t>Fase decisoria</a:t>
            </a:r>
          </a:p>
          <a:p>
            <a:pPr>
              <a:buNone/>
            </a:pPr>
            <a:endParaRPr lang="it-IT" dirty="0"/>
          </a:p>
        </p:txBody>
      </p:sp>
    </p:spTree>
    <p:extLst>
      <p:ext uri="{BB962C8B-B14F-4D97-AF65-F5344CB8AC3E}">
        <p14:creationId xmlns:p14="http://schemas.microsoft.com/office/powerpoint/2010/main" val="2839974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La fase di iniziativa</a:t>
            </a:r>
          </a:p>
        </p:txBody>
      </p:sp>
      <p:sp>
        <p:nvSpPr>
          <p:cNvPr id="3" name="Segnaposto contenuto 2"/>
          <p:cNvSpPr>
            <a:spLocks noGrp="1"/>
          </p:cNvSpPr>
          <p:nvPr>
            <p:ph idx="1"/>
          </p:nvPr>
        </p:nvSpPr>
        <p:spPr/>
        <p:txBody>
          <a:bodyPr>
            <a:normAutofit fontScale="92500" lnSpcReduction="10000"/>
          </a:bodyPr>
          <a:lstStyle/>
          <a:p>
            <a:pPr algn="just"/>
            <a:r>
              <a:rPr lang="it-IT" dirty="0">
                <a:latin typeface="Arial Unicode MS" pitchFamily="34" charset="-128"/>
                <a:ea typeface="Arial Unicode MS" pitchFamily="34" charset="-128"/>
                <a:cs typeface="Arial Unicode MS" pitchFamily="34" charset="-128"/>
              </a:rPr>
              <a:t>Per lungo tempo, l’atto di iniziativa è stato ritenuto un mero atto preparatorio, necessario a promuovere la sequenza procedimentale ed ha fissare gli interessi e i fatti essenziali dell’azione amministrativa, ma irrilevanti ai fini del processo decisionale.</a:t>
            </a:r>
          </a:p>
          <a:p>
            <a:r>
              <a:rPr lang="it-IT" dirty="0">
                <a:latin typeface="Arial Unicode MS" pitchFamily="34" charset="-128"/>
                <a:ea typeface="Arial Unicode MS" pitchFamily="34" charset="-128"/>
                <a:cs typeface="Arial Unicode MS" pitchFamily="34" charset="-128"/>
              </a:rPr>
              <a:t>Con l’emanazione della legge n. 241/1990 l’iniziativa  è stata oggetto di un processo di rivalutazione che ha portato ad ipotizzare che essa configuri una relativa alla determinazione dell’assetto degli interessi, idonea ad essere potenzialmente assunta nel provvedimento finale con la conseguente instaurazione di una diretta connes-sione tra atto d’iniziativa e decisione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La fase istruttoria</a:t>
            </a:r>
          </a:p>
        </p:txBody>
      </p:sp>
      <p:sp>
        <p:nvSpPr>
          <p:cNvPr id="3" name="Segnaposto contenuto 2"/>
          <p:cNvSpPr>
            <a:spLocks noGrp="1"/>
          </p:cNvSpPr>
          <p:nvPr>
            <p:ph idx="1"/>
          </p:nvPr>
        </p:nvSpPr>
        <p:spPr/>
        <p:txBody>
          <a:bodyPr>
            <a:normAutofit fontScale="92500" lnSpcReduction="10000"/>
          </a:bodyPr>
          <a:lstStyle/>
          <a:p>
            <a:pPr indent="0">
              <a:buNone/>
            </a:pPr>
            <a:r>
              <a:rPr lang="it-IT" sz="3000" dirty="0">
                <a:latin typeface="Arial Unicode MS" pitchFamily="34" charset="-128"/>
                <a:ea typeface="Arial Unicode MS" pitchFamily="34" charset="-128"/>
                <a:cs typeface="Arial Unicode MS" pitchFamily="34" charset="-128"/>
              </a:rPr>
              <a:t>È</a:t>
            </a:r>
            <a:r>
              <a:rPr lang="it-IT" sz="3200" dirty="0">
                <a:latin typeface="Arial Unicode MS" pitchFamily="34" charset="-128"/>
                <a:ea typeface="Arial Unicode MS" pitchFamily="34" charset="-128"/>
                <a:cs typeface="Arial Unicode MS" pitchFamily="34" charset="-128"/>
              </a:rPr>
              <a:t> la fase del procedimento nel corso della quale l’amministrazione procedente provvede ad acquisire e valutare gli elementi di fatto e gli interessi coinvolti nell’azione amministrativa, in vista di una decisione finale idonea a conseguire il fine pubblico nel rispetto delle posizioni giuridiche dei soggetti, pubblici e privati, che in qualunque modo risentano o siano interessati dalla procedura amministrativa</a:t>
            </a:r>
          </a:p>
          <a:p>
            <a:endParaRPr lang="it-IT"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La fase decisoria</a:t>
            </a:r>
          </a:p>
        </p:txBody>
      </p:sp>
      <p:sp>
        <p:nvSpPr>
          <p:cNvPr id="3" name="Segnaposto contenuto 2"/>
          <p:cNvSpPr>
            <a:spLocks noGrp="1"/>
          </p:cNvSpPr>
          <p:nvPr>
            <p:ph idx="1"/>
          </p:nvPr>
        </p:nvSpPr>
        <p:spPr/>
        <p:txBody>
          <a:bodyPr/>
          <a:lstStyle/>
          <a:p>
            <a:pPr indent="0" algn="just">
              <a:buNone/>
            </a:pPr>
            <a:r>
              <a:rPr lang="it-IT" dirty="0">
                <a:latin typeface="Arial Unicode MS" pitchFamily="34" charset="-128"/>
                <a:ea typeface="Arial Unicode MS" pitchFamily="34" charset="-128"/>
                <a:cs typeface="Arial Unicode MS" pitchFamily="34" charset="-128"/>
              </a:rPr>
              <a:t>È la fase in cui si concretizza la cura dell’interesse pubblico con la determinazione dell’assetto degli interessi in gioco che si formalizza nel prov-vedimento amministrativo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2406DEA4-8F07-654A-A5BE-9D8A4D245055}"/>
              </a:ext>
            </a:extLst>
          </p:cNvPr>
          <p:cNvSpPr>
            <a:spLocks noGrp="1"/>
          </p:cNvSpPr>
          <p:nvPr>
            <p:ph idx="1"/>
          </p:nvPr>
        </p:nvSpPr>
        <p:spPr>
          <a:xfrm>
            <a:off x="457200" y="1600200"/>
            <a:ext cx="8229600" cy="2028825"/>
          </a:xfrm>
        </p:spPr>
        <p:txBody>
          <a:bodyPr>
            <a:normAutofit/>
          </a:bodyPr>
          <a:lstStyle/>
          <a:p>
            <a:pPr marL="0" indent="0">
              <a:buNone/>
            </a:pPr>
            <a:r>
              <a:rPr lang="it-IT" sz="2800" dirty="0">
                <a:latin typeface="Arial" panose="020B0604020202020204" pitchFamily="34" charset="0"/>
                <a:cs typeface="Arial" panose="020B0604020202020204" pitchFamily="34" charset="0"/>
              </a:rPr>
              <a:t>La fase di iniziativa è importante:</a:t>
            </a:r>
          </a:p>
          <a:p>
            <a:pPr>
              <a:buClr>
                <a:schemeClr val="tx1"/>
              </a:buClr>
              <a:buFont typeface="Wingdings" pitchFamily="2" charset="2"/>
              <a:buChar char="Ø"/>
            </a:pPr>
            <a:r>
              <a:rPr lang="it-IT" sz="2800" dirty="0">
                <a:latin typeface="Arial" panose="020B0604020202020204" pitchFamily="34" charset="0"/>
                <a:cs typeface="Arial" panose="020B0604020202020204" pitchFamily="34" charset="0"/>
              </a:rPr>
              <a:t>Perché si definisce l’oggetto del decidere</a:t>
            </a:r>
          </a:p>
          <a:p>
            <a:pPr>
              <a:buClr>
                <a:schemeClr val="tx1"/>
              </a:buClr>
              <a:buFont typeface="Wingdings" pitchFamily="2" charset="2"/>
              <a:buChar char="Ø"/>
            </a:pPr>
            <a:r>
              <a:rPr lang="it-IT" sz="2800" dirty="0">
                <a:latin typeface="Arial" panose="020B0604020202020204" pitchFamily="34" charset="0"/>
                <a:cs typeface="Arial" panose="020B0604020202020204" pitchFamily="34" charset="0"/>
              </a:rPr>
              <a:t>Perché si determina il </a:t>
            </a:r>
            <a:r>
              <a:rPr lang="it-IT" sz="2800" i="1" dirty="0" err="1">
                <a:latin typeface="Arial" panose="020B0604020202020204" pitchFamily="34" charset="0"/>
                <a:cs typeface="Arial" panose="020B0604020202020204" pitchFamily="34" charset="0"/>
              </a:rPr>
              <a:t>dies</a:t>
            </a:r>
            <a:r>
              <a:rPr lang="it-IT" sz="2800" i="1" dirty="0">
                <a:latin typeface="Arial" panose="020B0604020202020204" pitchFamily="34" charset="0"/>
                <a:cs typeface="Arial" panose="020B0604020202020204" pitchFamily="34" charset="0"/>
              </a:rPr>
              <a:t> a quo </a:t>
            </a:r>
            <a:r>
              <a:rPr lang="it-IT" sz="2800" dirty="0">
                <a:latin typeface="Arial" panose="020B0604020202020204" pitchFamily="34" charset="0"/>
                <a:cs typeface="Arial" panose="020B0604020202020204" pitchFamily="34" charset="0"/>
              </a:rPr>
              <a:t>del termine procedimentale</a:t>
            </a:r>
          </a:p>
        </p:txBody>
      </p:sp>
      <p:sp>
        <p:nvSpPr>
          <p:cNvPr id="4" name="CasellaDiTesto 3">
            <a:extLst>
              <a:ext uri="{FF2B5EF4-FFF2-40B4-BE49-F238E27FC236}">
                <a16:creationId xmlns:a16="http://schemas.microsoft.com/office/drawing/2014/main" id="{254285F1-B6D3-0843-AE21-71F0FC975B46}"/>
              </a:ext>
            </a:extLst>
          </p:cNvPr>
          <p:cNvSpPr txBox="1"/>
          <p:nvPr/>
        </p:nvSpPr>
        <p:spPr>
          <a:xfrm>
            <a:off x="457200" y="3957638"/>
            <a:ext cx="5672138" cy="584775"/>
          </a:xfrm>
          <a:prstGeom prst="rect">
            <a:avLst/>
          </a:prstGeom>
          <a:noFill/>
          <a:ln>
            <a:solidFill>
              <a:schemeClr val="tx1"/>
            </a:solidFill>
          </a:ln>
        </p:spPr>
        <p:txBody>
          <a:bodyPr wrap="square" rtlCol="0">
            <a:spAutoFit/>
          </a:bodyPr>
          <a:lstStyle/>
          <a:p>
            <a:r>
              <a:rPr lang="it-IT" sz="3200" dirty="0">
                <a:latin typeface="Arial" panose="020B0604020202020204" pitchFamily="34" charset="0"/>
                <a:cs typeface="Arial" panose="020B0604020202020204" pitchFamily="34" charset="0"/>
              </a:rPr>
              <a:t>INIZIATIVA DI PARTE</a:t>
            </a:r>
          </a:p>
        </p:txBody>
      </p:sp>
      <p:sp>
        <p:nvSpPr>
          <p:cNvPr id="5" name="CasellaDiTesto 4">
            <a:extLst>
              <a:ext uri="{FF2B5EF4-FFF2-40B4-BE49-F238E27FC236}">
                <a16:creationId xmlns:a16="http://schemas.microsoft.com/office/drawing/2014/main" id="{EE869B3E-DCA4-1549-B676-05063C68B8CE}"/>
              </a:ext>
            </a:extLst>
          </p:cNvPr>
          <p:cNvSpPr txBox="1"/>
          <p:nvPr/>
        </p:nvSpPr>
        <p:spPr>
          <a:xfrm>
            <a:off x="457200" y="4963186"/>
            <a:ext cx="5672138" cy="584775"/>
          </a:xfrm>
          <a:prstGeom prst="rect">
            <a:avLst/>
          </a:prstGeom>
          <a:noFill/>
          <a:ln>
            <a:solidFill>
              <a:schemeClr val="tx1"/>
            </a:solidFill>
          </a:ln>
        </p:spPr>
        <p:txBody>
          <a:bodyPr wrap="square" rtlCol="0">
            <a:spAutoFit/>
          </a:bodyPr>
          <a:lstStyle/>
          <a:p>
            <a:r>
              <a:rPr lang="it-IT" sz="3200" dirty="0">
                <a:latin typeface="Arial" panose="020B0604020202020204" pitchFamily="34" charset="0"/>
                <a:cs typeface="Arial" panose="020B0604020202020204" pitchFamily="34" charset="0"/>
              </a:rPr>
              <a:t>INIZIATIVA D’UFFICIO</a:t>
            </a:r>
          </a:p>
        </p:txBody>
      </p:sp>
      <p:sp>
        <p:nvSpPr>
          <p:cNvPr id="7" name="Titolo 1">
            <a:extLst>
              <a:ext uri="{FF2B5EF4-FFF2-40B4-BE49-F238E27FC236}">
                <a16:creationId xmlns:a16="http://schemas.microsoft.com/office/drawing/2014/main" id="{6273A81A-3184-E94E-BF29-BF18157F47A5}"/>
              </a:ext>
            </a:extLst>
          </p:cNvPr>
          <p:cNvSpPr txBox="1">
            <a:spLocks/>
          </p:cNvSpPr>
          <p:nvPr/>
        </p:nvSpPr>
        <p:spPr>
          <a:xfrm>
            <a:off x="914400" y="190253"/>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dirty="0"/>
              <a:t>Fase di iniziativa</a:t>
            </a:r>
          </a:p>
        </p:txBody>
      </p:sp>
    </p:spTree>
    <p:extLst>
      <p:ext uri="{BB962C8B-B14F-4D97-AF65-F5344CB8AC3E}">
        <p14:creationId xmlns:p14="http://schemas.microsoft.com/office/powerpoint/2010/main" val="3266708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11680</TotalTime>
  <Words>893</Words>
  <Application>Microsoft Macintosh PowerPoint</Application>
  <PresentationFormat>Presentazione su schermo (4:3)</PresentationFormat>
  <Paragraphs>40</Paragraphs>
  <Slides>11</Slides>
  <Notes>0</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11</vt:i4>
      </vt:variant>
    </vt:vector>
  </HeadingPairs>
  <TitlesOfParts>
    <vt:vector size="18" baseType="lpstr">
      <vt:lpstr>Arial Unicode MS</vt:lpstr>
      <vt:lpstr>Arial</vt:lpstr>
      <vt:lpstr>Calibri</vt:lpstr>
      <vt:lpstr>Constantia</vt:lpstr>
      <vt:lpstr>Wingdings</vt:lpstr>
      <vt:lpstr>Wingdings 2</vt:lpstr>
      <vt:lpstr>Equinozio</vt:lpstr>
      <vt:lpstr>Corso di formazione giuridica per il personale della Regione Siciliana </vt:lpstr>
      <vt:lpstr>La L.r. 21 maggio 2019 n. 7</vt:lpstr>
      <vt:lpstr>L’attività amministrativa</vt:lpstr>
      <vt:lpstr>Il procedimento amministrativo</vt:lpstr>
      <vt:lpstr>Il procedimento amministrativo</vt:lpstr>
      <vt:lpstr>La fase di iniziativa</vt:lpstr>
      <vt:lpstr>La fase istruttoria</vt:lpstr>
      <vt:lpstr>La fase decisoria</vt:lpstr>
      <vt:lpstr>Presentazione standard di PowerPoint</vt:lpstr>
      <vt:lpstr>Dovere di procedere</vt:lpstr>
      <vt:lpstr>Fase di iniziativa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Tecniche di redazione degli atti amministrativi</dc:title>
  <dc:creator>Utente</dc:creator>
  <cp:lastModifiedBy>riccardo ursi</cp:lastModifiedBy>
  <cp:revision>207</cp:revision>
  <cp:lastPrinted>2020-04-21T10:03:09Z</cp:lastPrinted>
  <dcterms:created xsi:type="dcterms:W3CDTF">2012-04-07T06:48:04Z</dcterms:created>
  <dcterms:modified xsi:type="dcterms:W3CDTF">2020-04-27T15:59:42Z</dcterms:modified>
</cp:coreProperties>
</file>