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7"/>
  </p:notesMasterIdLst>
  <p:handoutMasterIdLst>
    <p:handoutMasterId r:id="rId28"/>
  </p:handoutMasterIdLst>
  <p:sldIdLst>
    <p:sldId id="553" r:id="rId2"/>
    <p:sldId id="271" r:id="rId3"/>
    <p:sldId id="269" r:id="rId4"/>
    <p:sldId id="272" r:id="rId5"/>
    <p:sldId id="273" r:id="rId6"/>
    <p:sldId id="274" r:id="rId7"/>
    <p:sldId id="275" r:id="rId8"/>
    <p:sldId id="276" r:id="rId9"/>
    <p:sldId id="278" r:id="rId10"/>
    <p:sldId id="294" r:id="rId11"/>
    <p:sldId id="280" r:id="rId12"/>
    <p:sldId id="556" r:id="rId13"/>
    <p:sldId id="286" r:id="rId14"/>
    <p:sldId id="287" r:id="rId15"/>
    <p:sldId id="279" r:id="rId16"/>
    <p:sldId id="281" r:id="rId17"/>
    <p:sldId id="464" r:id="rId18"/>
    <p:sldId id="292" r:id="rId19"/>
    <p:sldId id="558" r:id="rId20"/>
    <p:sldId id="559" r:id="rId21"/>
    <p:sldId id="293" r:id="rId22"/>
    <p:sldId id="295" r:id="rId23"/>
    <p:sldId id="296" r:id="rId24"/>
    <p:sldId id="297" r:id="rId25"/>
    <p:sldId id="298" r:id="rId2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08" autoAdjust="0"/>
    <p:restoredTop sz="92448" autoAdjust="0"/>
  </p:normalViewPr>
  <p:slideViewPr>
    <p:cSldViewPr>
      <p:cViewPr varScale="1">
        <p:scale>
          <a:sx n="100" d="100"/>
          <a:sy n="100" d="100"/>
        </p:scale>
        <p:origin x="1744"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BA62D6-C043-44EA-AFE6-E903705A1E7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it-IT"/>
        </a:p>
      </dgm:t>
    </dgm:pt>
    <dgm:pt modelId="{82103821-419B-403E-9D5A-34F73FDE4851}">
      <dgm:prSet phldrT="[Testo]"/>
      <dgm:spPr/>
      <dgm:t>
        <a:bodyPr/>
        <a:lstStyle/>
        <a:p>
          <a:r>
            <a:rPr lang="it-IT" dirty="0">
              <a:latin typeface="Arial" pitchFamily="34" charset="0"/>
              <a:cs typeface="Arial" pitchFamily="34" charset="0"/>
            </a:rPr>
            <a:t>AVVIO</a:t>
          </a:r>
        </a:p>
      </dgm:t>
    </dgm:pt>
    <dgm:pt modelId="{654FD62A-D22D-4A73-83E6-AB4EC297DBE1}" type="parTrans" cxnId="{7B5FC837-10AB-4707-8F7D-D8B299E1CFC1}">
      <dgm:prSet/>
      <dgm:spPr/>
      <dgm:t>
        <a:bodyPr/>
        <a:lstStyle/>
        <a:p>
          <a:endParaRPr lang="it-IT"/>
        </a:p>
      </dgm:t>
    </dgm:pt>
    <dgm:pt modelId="{81267680-9925-471A-847D-F8AAD7655554}" type="sibTrans" cxnId="{7B5FC837-10AB-4707-8F7D-D8B299E1CFC1}">
      <dgm:prSet/>
      <dgm:spPr/>
      <dgm:t>
        <a:bodyPr/>
        <a:lstStyle/>
        <a:p>
          <a:endParaRPr lang="it-IT"/>
        </a:p>
      </dgm:t>
    </dgm:pt>
    <dgm:pt modelId="{F9968B10-F48B-462B-8285-CAA2F2C1924B}">
      <dgm:prSet phldrT="[Testo]" custT="1"/>
      <dgm:spPr/>
      <dgm:t>
        <a:bodyPr/>
        <a:lstStyle/>
        <a:p>
          <a:r>
            <a:rPr lang="it-IT" sz="2000" dirty="0">
              <a:latin typeface="Arial" pitchFamily="34" charset="0"/>
              <a:cs typeface="Arial" pitchFamily="34" charset="0"/>
            </a:rPr>
            <a:t>U.R.I.</a:t>
          </a:r>
        </a:p>
      </dgm:t>
    </dgm:pt>
    <dgm:pt modelId="{61D230DC-EF63-4F2F-95F1-D3CE69A3FBBE}" type="parTrans" cxnId="{74654CFB-3652-4BBE-BE2C-C9F49BE3EAD2}">
      <dgm:prSet/>
      <dgm:spPr/>
      <dgm:t>
        <a:bodyPr/>
        <a:lstStyle/>
        <a:p>
          <a:endParaRPr lang="it-IT"/>
        </a:p>
      </dgm:t>
    </dgm:pt>
    <dgm:pt modelId="{374CB28D-38EE-47C3-A2AB-FA77A5046E67}" type="sibTrans" cxnId="{74654CFB-3652-4BBE-BE2C-C9F49BE3EAD2}">
      <dgm:prSet/>
      <dgm:spPr/>
      <dgm:t>
        <a:bodyPr/>
        <a:lstStyle/>
        <a:p>
          <a:endParaRPr lang="it-IT"/>
        </a:p>
      </dgm:t>
    </dgm:pt>
    <dgm:pt modelId="{60F57C0C-450F-4120-A902-6133F9FD524F}">
      <dgm:prSet phldrT="[Testo]"/>
      <dgm:spPr/>
      <dgm:t>
        <a:bodyPr/>
        <a:lstStyle/>
        <a:p>
          <a:r>
            <a:rPr lang="it-IT" dirty="0">
              <a:latin typeface="Arial" pitchFamily="34" charset="0"/>
              <a:cs typeface="Arial" pitchFamily="34" charset="0"/>
            </a:rPr>
            <a:t>FASE ISTRUTTORIA</a:t>
          </a:r>
        </a:p>
      </dgm:t>
    </dgm:pt>
    <dgm:pt modelId="{01255E7A-06D2-4836-895D-02E9ED47C8CC}" type="parTrans" cxnId="{22016AB3-4902-4868-BF28-73B987E8E5FD}">
      <dgm:prSet/>
      <dgm:spPr/>
      <dgm:t>
        <a:bodyPr/>
        <a:lstStyle/>
        <a:p>
          <a:endParaRPr lang="it-IT"/>
        </a:p>
      </dgm:t>
    </dgm:pt>
    <dgm:pt modelId="{BC404D22-D792-47CC-808F-D2DCCEB1154F}" type="sibTrans" cxnId="{22016AB3-4902-4868-BF28-73B987E8E5FD}">
      <dgm:prSet/>
      <dgm:spPr/>
      <dgm:t>
        <a:bodyPr/>
        <a:lstStyle/>
        <a:p>
          <a:endParaRPr lang="it-IT"/>
        </a:p>
      </dgm:t>
    </dgm:pt>
    <dgm:pt modelId="{CF3F7A12-9EF7-4F5F-8237-C2D123D3C49A}">
      <dgm:prSet phldrT="[Testo]" custT="1"/>
      <dgm:spPr/>
      <dgm:t>
        <a:bodyPr/>
        <a:lstStyle/>
        <a:p>
          <a:r>
            <a:rPr lang="it-IT" sz="1400" dirty="0">
              <a:latin typeface="Arial" pitchFamily="34" charset="0"/>
              <a:cs typeface="Arial" pitchFamily="34" charset="0"/>
            </a:rPr>
            <a:t>U.R.D.</a:t>
          </a:r>
        </a:p>
      </dgm:t>
    </dgm:pt>
    <dgm:pt modelId="{29840A5D-44BE-48CC-BAB2-EA488B03210B}" type="parTrans" cxnId="{96D6488F-4CAD-4A78-8B7F-1D531441B9B7}">
      <dgm:prSet/>
      <dgm:spPr/>
      <dgm:t>
        <a:bodyPr/>
        <a:lstStyle/>
        <a:p>
          <a:endParaRPr lang="it-IT"/>
        </a:p>
      </dgm:t>
    </dgm:pt>
    <dgm:pt modelId="{065CA13F-8DF7-41E3-A5DC-21BBA3ADBFF8}" type="sibTrans" cxnId="{96D6488F-4CAD-4A78-8B7F-1D531441B9B7}">
      <dgm:prSet/>
      <dgm:spPr/>
      <dgm:t>
        <a:bodyPr/>
        <a:lstStyle/>
        <a:p>
          <a:endParaRPr lang="it-IT"/>
        </a:p>
      </dgm:t>
    </dgm:pt>
    <dgm:pt modelId="{78EE8AF3-ADAB-4762-BCCC-492A66574146}">
      <dgm:prSet/>
      <dgm:spPr/>
      <dgm:t>
        <a:bodyPr/>
        <a:lstStyle/>
        <a:p>
          <a:endParaRPr lang="it-IT"/>
        </a:p>
      </dgm:t>
    </dgm:pt>
    <dgm:pt modelId="{399E1094-0C5C-459A-B101-9B9EE8567FAA}" type="sibTrans" cxnId="{B11B93B8-0419-4515-A150-E8088FA269DB}">
      <dgm:prSet/>
      <dgm:spPr/>
      <dgm:t>
        <a:bodyPr/>
        <a:lstStyle/>
        <a:p>
          <a:endParaRPr lang="it-IT"/>
        </a:p>
      </dgm:t>
    </dgm:pt>
    <dgm:pt modelId="{0A46F9D3-28B8-47B7-987A-A829D9A3CB69}" type="parTrans" cxnId="{B11B93B8-0419-4515-A150-E8088FA269DB}">
      <dgm:prSet/>
      <dgm:spPr/>
      <dgm:t>
        <a:bodyPr/>
        <a:lstStyle/>
        <a:p>
          <a:endParaRPr lang="it-IT"/>
        </a:p>
      </dgm:t>
    </dgm:pt>
    <dgm:pt modelId="{CC76DA61-ABCD-4187-BD67-4BC70B4456D8}">
      <dgm:prSet phldrT="[Testo]"/>
      <dgm:spPr/>
      <dgm:t>
        <a:bodyPr/>
        <a:lstStyle/>
        <a:p>
          <a:r>
            <a:rPr lang="it-IT" dirty="0">
              <a:latin typeface="Arial" pitchFamily="34" charset="0"/>
              <a:cs typeface="Arial" pitchFamily="34" charset="0"/>
            </a:rPr>
            <a:t>FASE DECISORIA</a:t>
          </a:r>
        </a:p>
      </dgm:t>
    </dgm:pt>
    <dgm:pt modelId="{68057025-146E-4251-A7DB-169E70D52CE6}" type="sibTrans" cxnId="{88111F87-6229-4C79-A31B-50259C90E7EC}">
      <dgm:prSet/>
      <dgm:spPr/>
      <dgm:t>
        <a:bodyPr/>
        <a:lstStyle/>
        <a:p>
          <a:endParaRPr lang="it-IT"/>
        </a:p>
      </dgm:t>
    </dgm:pt>
    <dgm:pt modelId="{5520A4EB-B839-47AC-8A5B-BB78068B587B}" type="parTrans" cxnId="{88111F87-6229-4C79-A31B-50259C90E7EC}">
      <dgm:prSet/>
      <dgm:spPr/>
      <dgm:t>
        <a:bodyPr/>
        <a:lstStyle/>
        <a:p>
          <a:endParaRPr lang="it-IT"/>
        </a:p>
      </dgm:t>
    </dgm:pt>
    <dgm:pt modelId="{7F367910-66D5-4301-AC0D-30FEE76B3FB5}">
      <dgm:prSet/>
      <dgm:spPr/>
      <dgm:t>
        <a:bodyPr/>
        <a:lstStyle/>
        <a:p>
          <a:r>
            <a:rPr lang="it-IT" dirty="0">
              <a:latin typeface="Arial" pitchFamily="34" charset="0"/>
              <a:cs typeface="Arial" pitchFamily="34" charset="0"/>
            </a:rPr>
            <a:t>PROVVEDIMENTO</a:t>
          </a:r>
        </a:p>
      </dgm:t>
    </dgm:pt>
    <dgm:pt modelId="{5912D8A9-B263-4989-9B24-5E5624AE8799}" type="parTrans" cxnId="{714F6C0E-9A0E-4516-90A2-6CA60BDD2799}">
      <dgm:prSet/>
      <dgm:spPr/>
      <dgm:t>
        <a:bodyPr/>
        <a:lstStyle/>
        <a:p>
          <a:endParaRPr lang="it-IT"/>
        </a:p>
      </dgm:t>
    </dgm:pt>
    <dgm:pt modelId="{2040445D-DD16-4A2F-B89E-3BD5438FBD23}" type="sibTrans" cxnId="{714F6C0E-9A0E-4516-90A2-6CA60BDD2799}">
      <dgm:prSet/>
      <dgm:spPr/>
      <dgm:t>
        <a:bodyPr/>
        <a:lstStyle/>
        <a:p>
          <a:endParaRPr lang="it-IT"/>
        </a:p>
      </dgm:t>
    </dgm:pt>
    <dgm:pt modelId="{1D82CDBA-AF32-450B-B5BD-AA1657FBAA7D}">
      <dgm:prSet phldrT="[Testo]"/>
      <dgm:spPr/>
      <dgm:t>
        <a:bodyPr/>
        <a:lstStyle/>
        <a:p>
          <a:endParaRPr lang="it-IT" dirty="0"/>
        </a:p>
      </dgm:t>
    </dgm:pt>
    <dgm:pt modelId="{35D6E2C0-6C46-48F4-BEE1-DE3477E4D592}" type="sibTrans" cxnId="{9A16274C-5F72-42F8-BD0C-F5590052401F}">
      <dgm:prSet/>
      <dgm:spPr/>
      <dgm:t>
        <a:bodyPr/>
        <a:lstStyle/>
        <a:p>
          <a:endParaRPr lang="it-IT"/>
        </a:p>
      </dgm:t>
    </dgm:pt>
    <dgm:pt modelId="{0539E5CA-2825-4147-BB51-C260AAE96CFE}" type="parTrans" cxnId="{9A16274C-5F72-42F8-BD0C-F5590052401F}">
      <dgm:prSet/>
      <dgm:spPr/>
      <dgm:t>
        <a:bodyPr/>
        <a:lstStyle/>
        <a:p>
          <a:endParaRPr lang="it-IT"/>
        </a:p>
      </dgm:t>
    </dgm:pt>
    <dgm:pt modelId="{2C7F15AD-7279-4851-939D-68185AB48507}" type="pres">
      <dgm:prSet presAssocID="{BEBA62D6-C043-44EA-AFE6-E903705A1E7F}" presName="linearFlow" presStyleCnt="0">
        <dgm:presLayoutVars>
          <dgm:dir/>
          <dgm:animLvl val="lvl"/>
          <dgm:resizeHandles val="exact"/>
        </dgm:presLayoutVars>
      </dgm:prSet>
      <dgm:spPr/>
    </dgm:pt>
    <dgm:pt modelId="{D8C42738-033E-4D3F-B6D9-276B92708F72}" type="pres">
      <dgm:prSet presAssocID="{1D82CDBA-AF32-450B-B5BD-AA1657FBAA7D}" presName="composite" presStyleCnt="0"/>
      <dgm:spPr/>
    </dgm:pt>
    <dgm:pt modelId="{EEC8C806-518F-4F18-806C-2AAFF9E0C631}" type="pres">
      <dgm:prSet presAssocID="{1D82CDBA-AF32-450B-B5BD-AA1657FBAA7D}" presName="parentText" presStyleLbl="alignNode1" presStyleIdx="0" presStyleCnt="4">
        <dgm:presLayoutVars>
          <dgm:chMax val="1"/>
          <dgm:bulletEnabled val="1"/>
        </dgm:presLayoutVars>
      </dgm:prSet>
      <dgm:spPr/>
    </dgm:pt>
    <dgm:pt modelId="{FFE4AB93-A522-4D0E-A5D2-905650950846}" type="pres">
      <dgm:prSet presAssocID="{1D82CDBA-AF32-450B-B5BD-AA1657FBAA7D}" presName="descendantText" presStyleLbl="alignAcc1" presStyleIdx="0" presStyleCnt="4">
        <dgm:presLayoutVars>
          <dgm:bulletEnabled val="1"/>
        </dgm:presLayoutVars>
      </dgm:prSet>
      <dgm:spPr/>
    </dgm:pt>
    <dgm:pt modelId="{E65193DD-AA79-4A30-9BBE-562A3EEAA877}" type="pres">
      <dgm:prSet presAssocID="{35D6E2C0-6C46-48F4-BEE1-DE3477E4D592}" presName="sp" presStyleCnt="0"/>
      <dgm:spPr/>
    </dgm:pt>
    <dgm:pt modelId="{CA4D557B-6153-470C-A184-58BE22251AFE}" type="pres">
      <dgm:prSet presAssocID="{F9968B10-F48B-462B-8285-CAA2F2C1924B}" presName="composite" presStyleCnt="0"/>
      <dgm:spPr/>
    </dgm:pt>
    <dgm:pt modelId="{F21C1409-A257-42D6-8F11-C5649D90710E}" type="pres">
      <dgm:prSet presAssocID="{F9968B10-F48B-462B-8285-CAA2F2C1924B}" presName="parentText" presStyleLbl="alignNode1" presStyleIdx="1" presStyleCnt="4" custLinFactNeighborX="1225" custLinFactNeighborY="9">
        <dgm:presLayoutVars>
          <dgm:chMax val="1"/>
          <dgm:bulletEnabled val="1"/>
        </dgm:presLayoutVars>
      </dgm:prSet>
      <dgm:spPr/>
    </dgm:pt>
    <dgm:pt modelId="{FD6B6385-A354-4C89-9162-DA6907BE0B3C}" type="pres">
      <dgm:prSet presAssocID="{F9968B10-F48B-462B-8285-CAA2F2C1924B}" presName="descendantText" presStyleLbl="alignAcc1" presStyleIdx="1" presStyleCnt="4" custLinFactNeighborX="3328" custLinFactNeighborY="14">
        <dgm:presLayoutVars>
          <dgm:bulletEnabled val="1"/>
        </dgm:presLayoutVars>
      </dgm:prSet>
      <dgm:spPr/>
    </dgm:pt>
    <dgm:pt modelId="{B8D17154-7D7B-44C6-8581-67070B3C070C}" type="pres">
      <dgm:prSet presAssocID="{374CB28D-38EE-47C3-A2AB-FA77A5046E67}" presName="sp" presStyleCnt="0"/>
      <dgm:spPr/>
    </dgm:pt>
    <dgm:pt modelId="{F8BE76B1-AF4E-4893-8C72-4C9601BB473C}" type="pres">
      <dgm:prSet presAssocID="{CF3F7A12-9EF7-4F5F-8237-C2D123D3C49A}" presName="composite" presStyleCnt="0"/>
      <dgm:spPr/>
    </dgm:pt>
    <dgm:pt modelId="{2D8E47AF-D5A4-425F-92BE-EED23988D282}" type="pres">
      <dgm:prSet presAssocID="{CF3F7A12-9EF7-4F5F-8237-C2D123D3C49A}" presName="parentText" presStyleLbl="alignNode1" presStyleIdx="2" presStyleCnt="4">
        <dgm:presLayoutVars>
          <dgm:chMax val="1"/>
          <dgm:bulletEnabled val="1"/>
        </dgm:presLayoutVars>
      </dgm:prSet>
      <dgm:spPr/>
    </dgm:pt>
    <dgm:pt modelId="{3B1B505D-21FE-490D-A8BD-AF1ADB5F8500}" type="pres">
      <dgm:prSet presAssocID="{CF3F7A12-9EF7-4F5F-8237-C2D123D3C49A}" presName="descendantText" presStyleLbl="alignAcc1" presStyleIdx="2" presStyleCnt="4">
        <dgm:presLayoutVars>
          <dgm:bulletEnabled val="1"/>
        </dgm:presLayoutVars>
      </dgm:prSet>
      <dgm:spPr/>
    </dgm:pt>
    <dgm:pt modelId="{2923D107-15AC-45AE-8012-C5F62B9880D8}" type="pres">
      <dgm:prSet presAssocID="{065CA13F-8DF7-41E3-A5DC-21BBA3ADBFF8}" presName="sp" presStyleCnt="0"/>
      <dgm:spPr/>
    </dgm:pt>
    <dgm:pt modelId="{BD875305-4407-4265-9EB1-DF31B9D6E310}" type="pres">
      <dgm:prSet presAssocID="{78EE8AF3-ADAB-4762-BCCC-492A66574146}" presName="composite" presStyleCnt="0"/>
      <dgm:spPr/>
    </dgm:pt>
    <dgm:pt modelId="{AF75FA7A-D156-4A8B-86FC-37B63972CB33}" type="pres">
      <dgm:prSet presAssocID="{78EE8AF3-ADAB-4762-BCCC-492A66574146}" presName="parentText" presStyleLbl="alignNode1" presStyleIdx="3" presStyleCnt="4">
        <dgm:presLayoutVars>
          <dgm:chMax val="1"/>
          <dgm:bulletEnabled val="1"/>
        </dgm:presLayoutVars>
      </dgm:prSet>
      <dgm:spPr/>
    </dgm:pt>
    <dgm:pt modelId="{3DB48A8D-08EA-44B1-B101-A027418574C5}" type="pres">
      <dgm:prSet presAssocID="{78EE8AF3-ADAB-4762-BCCC-492A66574146}" presName="descendantText" presStyleLbl="alignAcc1" presStyleIdx="3" presStyleCnt="4">
        <dgm:presLayoutVars>
          <dgm:bulletEnabled val="1"/>
        </dgm:presLayoutVars>
      </dgm:prSet>
      <dgm:spPr/>
    </dgm:pt>
  </dgm:ptLst>
  <dgm:cxnLst>
    <dgm:cxn modelId="{9209030A-CEE6-4C8B-A23B-692C6FBE3638}" type="presOf" srcId="{CF3F7A12-9EF7-4F5F-8237-C2D123D3C49A}" destId="{2D8E47AF-D5A4-425F-92BE-EED23988D282}" srcOrd="0" destOrd="0" presId="urn:microsoft.com/office/officeart/2005/8/layout/chevron2"/>
    <dgm:cxn modelId="{714F6C0E-9A0E-4516-90A2-6CA60BDD2799}" srcId="{78EE8AF3-ADAB-4762-BCCC-492A66574146}" destId="{7F367910-66D5-4301-AC0D-30FEE76B3FB5}" srcOrd="0" destOrd="0" parTransId="{5912D8A9-B263-4989-9B24-5E5624AE8799}" sibTransId="{2040445D-DD16-4A2F-B89E-3BD5438FBD23}"/>
    <dgm:cxn modelId="{B6F0792E-3AF6-4994-B76B-BCAC0B36A22A}" type="presOf" srcId="{F9968B10-F48B-462B-8285-CAA2F2C1924B}" destId="{F21C1409-A257-42D6-8F11-C5649D90710E}" srcOrd="0" destOrd="0" presId="urn:microsoft.com/office/officeart/2005/8/layout/chevron2"/>
    <dgm:cxn modelId="{14AAC035-DABC-4DD1-8F8A-907E49350057}" type="presOf" srcId="{BEBA62D6-C043-44EA-AFE6-E903705A1E7F}" destId="{2C7F15AD-7279-4851-939D-68185AB48507}" srcOrd="0" destOrd="0" presId="urn:microsoft.com/office/officeart/2005/8/layout/chevron2"/>
    <dgm:cxn modelId="{7B5FC837-10AB-4707-8F7D-D8B299E1CFC1}" srcId="{1D82CDBA-AF32-450B-B5BD-AA1657FBAA7D}" destId="{82103821-419B-403E-9D5A-34F73FDE4851}" srcOrd="0" destOrd="0" parTransId="{654FD62A-D22D-4A73-83E6-AB4EC297DBE1}" sibTransId="{81267680-9925-471A-847D-F8AAD7655554}"/>
    <dgm:cxn modelId="{DCCCCF3D-9B28-48D6-86A6-418416E3DEAC}" type="presOf" srcId="{CC76DA61-ABCD-4187-BD67-4BC70B4456D8}" destId="{3B1B505D-21FE-490D-A8BD-AF1ADB5F8500}" srcOrd="0" destOrd="0" presId="urn:microsoft.com/office/officeart/2005/8/layout/chevron2"/>
    <dgm:cxn modelId="{9A16274C-5F72-42F8-BD0C-F5590052401F}" srcId="{BEBA62D6-C043-44EA-AFE6-E903705A1E7F}" destId="{1D82CDBA-AF32-450B-B5BD-AA1657FBAA7D}" srcOrd="0" destOrd="0" parTransId="{0539E5CA-2825-4147-BB51-C260AAE96CFE}" sibTransId="{35D6E2C0-6C46-48F4-BEE1-DE3477E4D592}"/>
    <dgm:cxn modelId="{5C86F755-7AC4-40ED-8D45-53A15F60EB94}" type="presOf" srcId="{1D82CDBA-AF32-450B-B5BD-AA1657FBAA7D}" destId="{EEC8C806-518F-4F18-806C-2AAFF9E0C631}" srcOrd="0" destOrd="0" presId="urn:microsoft.com/office/officeart/2005/8/layout/chevron2"/>
    <dgm:cxn modelId="{C8AAAF65-325D-4ECC-B6AC-4AED279E68D9}" type="presOf" srcId="{78EE8AF3-ADAB-4762-BCCC-492A66574146}" destId="{AF75FA7A-D156-4A8B-86FC-37B63972CB33}" srcOrd="0" destOrd="0" presId="urn:microsoft.com/office/officeart/2005/8/layout/chevron2"/>
    <dgm:cxn modelId="{88111F87-6229-4C79-A31B-50259C90E7EC}" srcId="{CF3F7A12-9EF7-4F5F-8237-C2D123D3C49A}" destId="{CC76DA61-ABCD-4187-BD67-4BC70B4456D8}" srcOrd="0" destOrd="0" parTransId="{5520A4EB-B839-47AC-8A5B-BB78068B587B}" sibTransId="{68057025-146E-4251-A7DB-169E70D52CE6}"/>
    <dgm:cxn modelId="{96D6488F-4CAD-4A78-8B7F-1D531441B9B7}" srcId="{BEBA62D6-C043-44EA-AFE6-E903705A1E7F}" destId="{CF3F7A12-9EF7-4F5F-8237-C2D123D3C49A}" srcOrd="2" destOrd="0" parTransId="{29840A5D-44BE-48CC-BAB2-EA488B03210B}" sibTransId="{065CA13F-8DF7-41E3-A5DC-21BBA3ADBFF8}"/>
    <dgm:cxn modelId="{06EC1191-6FB2-48BD-A1BD-6669DC35D372}" type="presOf" srcId="{82103821-419B-403E-9D5A-34F73FDE4851}" destId="{FFE4AB93-A522-4D0E-A5D2-905650950846}" srcOrd="0" destOrd="0" presId="urn:microsoft.com/office/officeart/2005/8/layout/chevron2"/>
    <dgm:cxn modelId="{22016AB3-4902-4868-BF28-73B987E8E5FD}" srcId="{F9968B10-F48B-462B-8285-CAA2F2C1924B}" destId="{60F57C0C-450F-4120-A902-6133F9FD524F}" srcOrd="0" destOrd="0" parTransId="{01255E7A-06D2-4836-895D-02E9ED47C8CC}" sibTransId="{BC404D22-D792-47CC-808F-D2DCCEB1154F}"/>
    <dgm:cxn modelId="{B11B93B8-0419-4515-A150-E8088FA269DB}" srcId="{BEBA62D6-C043-44EA-AFE6-E903705A1E7F}" destId="{78EE8AF3-ADAB-4762-BCCC-492A66574146}" srcOrd="3" destOrd="0" parTransId="{0A46F9D3-28B8-47B7-987A-A829D9A3CB69}" sibTransId="{399E1094-0C5C-459A-B101-9B9EE8567FAA}"/>
    <dgm:cxn modelId="{E58961B9-CAD1-47F3-A351-EADAD4C99AB7}" type="presOf" srcId="{60F57C0C-450F-4120-A902-6133F9FD524F}" destId="{FD6B6385-A354-4C89-9162-DA6907BE0B3C}" srcOrd="0" destOrd="0" presId="urn:microsoft.com/office/officeart/2005/8/layout/chevron2"/>
    <dgm:cxn modelId="{73DA40E6-7048-435D-B87D-5BE11E5E4732}" type="presOf" srcId="{7F367910-66D5-4301-AC0D-30FEE76B3FB5}" destId="{3DB48A8D-08EA-44B1-B101-A027418574C5}" srcOrd="0" destOrd="0" presId="urn:microsoft.com/office/officeart/2005/8/layout/chevron2"/>
    <dgm:cxn modelId="{74654CFB-3652-4BBE-BE2C-C9F49BE3EAD2}" srcId="{BEBA62D6-C043-44EA-AFE6-E903705A1E7F}" destId="{F9968B10-F48B-462B-8285-CAA2F2C1924B}" srcOrd="1" destOrd="0" parTransId="{61D230DC-EF63-4F2F-95F1-D3CE69A3FBBE}" sibTransId="{374CB28D-38EE-47C3-A2AB-FA77A5046E67}"/>
    <dgm:cxn modelId="{2ABCBFA7-8297-4705-A7AD-2F416C9C0A12}" type="presParOf" srcId="{2C7F15AD-7279-4851-939D-68185AB48507}" destId="{D8C42738-033E-4D3F-B6D9-276B92708F72}" srcOrd="0" destOrd="0" presId="urn:microsoft.com/office/officeart/2005/8/layout/chevron2"/>
    <dgm:cxn modelId="{44DEE60E-FE92-446C-B0BA-EFC27FFC01B9}" type="presParOf" srcId="{D8C42738-033E-4D3F-B6D9-276B92708F72}" destId="{EEC8C806-518F-4F18-806C-2AAFF9E0C631}" srcOrd="0" destOrd="0" presId="urn:microsoft.com/office/officeart/2005/8/layout/chevron2"/>
    <dgm:cxn modelId="{70201BB2-977B-4AD8-A726-8F23D9AE191F}" type="presParOf" srcId="{D8C42738-033E-4D3F-B6D9-276B92708F72}" destId="{FFE4AB93-A522-4D0E-A5D2-905650950846}" srcOrd="1" destOrd="0" presId="urn:microsoft.com/office/officeart/2005/8/layout/chevron2"/>
    <dgm:cxn modelId="{85F8D2D5-39C4-491C-A204-B18CAEC9E0C6}" type="presParOf" srcId="{2C7F15AD-7279-4851-939D-68185AB48507}" destId="{E65193DD-AA79-4A30-9BBE-562A3EEAA877}" srcOrd="1" destOrd="0" presId="urn:microsoft.com/office/officeart/2005/8/layout/chevron2"/>
    <dgm:cxn modelId="{A355589F-5FB2-4BC6-93A1-31B69AF8A3A6}" type="presParOf" srcId="{2C7F15AD-7279-4851-939D-68185AB48507}" destId="{CA4D557B-6153-470C-A184-58BE22251AFE}" srcOrd="2" destOrd="0" presId="urn:microsoft.com/office/officeart/2005/8/layout/chevron2"/>
    <dgm:cxn modelId="{D504EC3F-5E6C-4EDB-AC17-79B3F75DB4B2}" type="presParOf" srcId="{CA4D557B-6153-470C-A184-58BE22251AFE}" destId="{F21C1409-A257-42D6-8F11-C5649D90710E}" srcOrd="0" destOrd="0" presId="urn:microsoft.com/office/officeart/2005/8/layout/chevron2"/>
    <dgm:cxn modelId="{78E8E148-816C-4E2B-B520-573064E55879}" type="presParOf" srcId="{CA4D557B-6153-470C-A184-58BE22251AFE}" destId="{FD6B6385-A354-4C89-9162-DA6907BE0B3C}" srcOrd="1" destOrd="0" presId="urn:microsoft.com/office/officeart/2005/8/layout/chevron2"/>
    <dgm:cxn modelId="{5D3A592B-2D8D-442D-9F45-4811AE137FD2}" type="presParOf" srcId="{2C7F15AD-7279-4851-939D-68185AB48507}" destId="{B8D17154-7D7B-44C6-8581-67070B3C070C}" srcOrd="3" destOrd="0" presId="urn:microsoft.com/office/officeart/2005/8/layout/chevron2"/>
    <dgm:cxn modelId="{26C34AE4-D590-4A5C-9508-6B7C9E1D1B60}" type="presParOf" srcId="{2C7F15AD-7279-4851-939D-68185AB48507}" destId="{F8BE76B1-AF4E-4893-8C72-4C9601BB473C}" srcOrd="4" destOrd="0" presId="urn:microsoft.com/office/officeart/2005/8/layout/chevron2"/>
    <dgm:cxn modelId="{FA96ECE4-438C-4605-BEAC-E0C83FE54A07}" type="presParOf" srcId="{F8BE76B1-AF4E-4893-8C72-4C9601BB473C}" destId="{2D8E47AF-D5A4-425F-92BE-EED23988D282}" srcOrd="0" destOrd="0" presId="urn:microsoft.com/office/officeart/2005/8/layout/chevron2"/>
    <dgm:cxn modelId="{251164D3-7DC4-47FD-BE48-996267074101}" type="presParOf" srcId="{F8BE76B1-AF4E-4893-8C72-4C9601BB473C}" destId="{3B1B505D-21FE-490D-A8BD-AF1ADB5F8500}" srcOrd="1" destOrd="0" presId="urn:microsoft.com/office/officeart/2005/8/layout/chevron2"/>
    <dgm:cxn modelId="{5A6A0ADD-C61E-44A7-B46A-4E38E5DE49B4}" type="presParOf" srcId="{2C7F15AD-7279-4851-939D-68185AB48507}" destId="{2923D107-15AC-45AE-8012-C5F62B9880D8}" srcOrd="5" destOrd="0" presId="urn:microsoft.com/office/officeart/2005/8/layout/chevron2"/>
    <dgm:cxn modelId="{5C773CC6-86D9-4737-8E62-D2B5017A52CD}" type="presParOf" srcId="{2C7F15AD-7279-4851-939D-68185AB48507}" destId="{BD875305-4407-4265-9EB1-DF31B9D6E310}" srcOrd="6" destOrd="0" presId="urn:microsoft.com/office/officeart/2005/8/layout/chevron2"/>
    <dgm:cxn modelId="{3C62CEFC-CC0C-412C-A72C-6D72F1F29599}" type="presParOf" srcId="{BD875305-4407-4265-9EB1-DF31B9D6E310}" destId="{AF75FA7A-D156-4A8B-86FC-37B63972CB33}" srcOrd="0" destOrd="0" presId="urn:microsoft.com/office/officeart/2005/8/layout/chevron2"/>
    <dgm:cxn modelId="{5BBE908C-484F-48FB-9893-07EE6BF6DA9F}" type="presParOf" srcId="{BD875305-4407-4265-9EB1-DF31B9D6E310}" destId="{3DB48A8D-08EA-44B1-B101-A027418574C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C8C806-518F-4F18-806C-2AAFF9E0C631}">
      <dsp:nvSpPr>
        <dsp:cNvPr id="0" name=""/>
        <dsp:cNvSpPr/>
      </dsp:nvSpPr>
      <dsp:spPr>
        <a:xfrm rot="5400000">
          <a:off x="-180999" y="183274"/>
          <a:ext cx="1206666" cy="84466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endParaRPr lang="it-IT" sz="2300" kern="1200" dirty="0"/>
        </a:p>
      </dsp:txBody>
      <dsp:txXfrm rot="-5400000">
        <a:off x="1" y="424607"/>
        <a:ext cx="844666" cy="362000"/>
      </dsp:txXfrm>
    </dsp:sp>
    <dsp:sp modelId="{FFE4AB93-A522-4D0E-A5D2-905650950846}">
      <dsp:nvSpPr>
        <dsp:cNvPr id="0" name=""/>
        <dsp:cNvSpPr/>
      </dsp:nvSpPr>
      <dsp:spPr>
        <a:xfrm rot="5400000">
          <a:off x="4144966" y="-3298025"/>
          <a:ext cx="784333" cy="738493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it-IT" sz="3900" kern="1200" dirty="0">
              <a:latin typeface="Arial" pitchFamily="34" charset="0"/>
              <a:cs typeface="Arial" pitchFamily="34" charset="0"/>
            </a:rPr>
            <a:t>AVVIO</a:t>
          </a:r>
        </a:p>
      </dsp:txBody>
      <dsp:txXfrm rot="-5400000">
        <a:off x="844666" y="40563"/>
        <a:ext cx="7346645" cy="707757"/>
      </dsp:txXfrm>
    </dsp:sp>
    <dsp:sp modelId="{F21C1409-A257-42D6-8F11-C5649D90710E}">
      <dsp:nvSpPr>
        <dsp:cNvPr id="0" name=""/>
        <dsp:cNvSpPr/>
      </dsp:nvSpPr>
      <dsp:spPr>
        <a:xfrm rot="5400000">
          <a:off x="-170652" y="1242790"/>
          <a:ext cx="1206666" cy="84466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it-IT" sz="2000" kern="1200" dirty="0">
              <a:latin typeface="Arial" pitchFamily="34" charset="0"/>
              <a:cs typeface="Arial" pitchFamily="34" charset="0"/>
            </a:rPr>
            <a:t>U.R.I.</a:t>
          </a:r>
        </a:p>
      </dsp:txBody>
      <dsp:txXfrm rot="-5400000">
        <a:off x="10348" y="1484123"/>
        <a:ext cx="844666" cy="362000"/>
      </dsp:txXfrm>
    </dsp:sp>
    <dsp:sp modelId="{FD6B6385-A354-4C89-9162-DA6907BE0B3C}">
      <dsp:nvSpPr>
        <dsp:cNvPr id="0" name=""/>
        <dsp:cNvSpPr/>
      </dsp:nvSpPr>
      <dsp:spPr>
        <a:xfrm rot="5400000">
          <a:off x="4144966" y="-2238508"/>
          <a:ext cx="784333" cy="738493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it-IT" sz="3900" kern="1200" dirty="0">
              <a:latin typeface="Arial" pitchFamily="34" charset="0"/>
              <a:cs typeface="Arial" pitchFamily="34" charset="0"/>
            </a:rPr>
            <a:t>FASE ISTRUTTORIA</a:t>
          </a:r>
        </a:p>
      </dsp:txBody>
      <dsp:txXfrm rot="-5400000">
        <a:off x="844666" y="1100080"/>
        <a:ext cx="7346645" cy="707757"/>
      </dsp:txXfrm>
    </dsp:sp>
    <dsp:sp modelId="{2D8E47AF-D5A4-425F-92BE-EED23988D282}">
      <dsp:nvSpPr>
        <dsp:cNvPr id="0" name=""/>
        <dsp:cNvSpPr/>
      </dsp:nvSpPr>
      <dsp:spPr>
        <a:xfrm rot="5400000">
          <a:off x="-180999" y="2302088"/>
          <a:ext cx="1206666" cy="84466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it-IT" sz="1400" kern="1200" dirty="0">
              <a:latin typeface="Arial" pitchFamily="34" charset="0"/>
              <a:cs typeface="Arial" pitchFamily="34" charset="0"/>
            </a:rPr>
            <a:t>U.R.D.</a:t>
          </a:r>
        </a:p>
      </dsp:txBody>
      <dsp:txXfrm rot="-5400000">
        <a:off x="1" y="2543421"/>
        <a:ext cx="844666" cy="362000"/>
      </dsp:txXfrm>
    </dsp:sp>
    <dsp:sp modelId="{3B1B505D-21FE-490D-A8BD-AF1ADB5F8500}">
      <dsp:nvSpPr>
        <dsp:cNvPr id="0" name=""/>
        <dsp:cNvSpPr/>
      </dsp:nvSpPr>
      <dsp:spPr>
        <a:xfrm rot="5400000">
          <a:off x="4144966" y="-1179211"/>
          <a:ext cx="784333" cy="738493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it-IT" sz="3900" kern="1200" dirty="0">
              <a:latin typeface="Arial" pitchFamily="34" charset="0"/>
              <a:cs typeface="Arial" pitchFamily="34" charset="0"/>
            </a:rPr>
            <a:t>FASE DECISORIA</a:t>
          </a:r>
        </a:p>
      </dsp:txBody>
      <dsp:txXfrm rot="-5400000">
        <a:off x="844666" y="2159377"/>
        <a:ext cx="7346645" cy="707757"/>
      </dsp:txXfrm>
    </dsp:sp>
    <dsp:sp modelId="{AF75FA7A-D156-4A8B-86FC-37B63972CB33}">
      <dsp:nvSpPr>
        <dsp:cNvPr id="0" name=""/>
        <dsp:cNvSpPr/>
      </dsp:nvSpPr>
      <dsp:spPr>
        <a:xfrm rot="5400000">
          <a:off x="-180999" y="3361495"/>
          <a:ext cx="1206666" cy="84466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endParaRPr lang="it-IT" sz="2300" kern="1200"/>
        </a:p>
      </dsp:txBody>
      <dsp:txXfrm rot="-5400000">
        <a:off x="1" y="3602828"/>
        <a:ext cx="844666" cy="362000"/>
      </dsp:txXfrm>
    </dsp:sp>
    <dsp:sp modelId="{3DB48A8D-08EA-44B1-B101-A027418574C5}">
      <dsp:nvSpPr>
        <dsp:cNvPr id="0" name=""/>
        <dsp:cNvSpPr/>
      </dsp:nvSpPr>
      <dsp:spPr>
        <a:xfrm rot="5400000">
          <a:off x="4144966" y="-119804"/>
          <a:ext cx="784333" cy="738493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it-IT" sz="3900" kern="1200" dirty="0">
              <a:latin typeface="Arial" pitchFamily="34" charset="0"/>
              <a:cs typeface="Arial" pitchFamily="34" charset="0"/>
            </a:rPr>
            <a:t>PROVVEDIMENTO</a:t>
          </a:r>
        </a:p>
      </dsp:txBody>
      <dsp:txXfrm rot="-5400000">
        <a:off x="844666" y="3218784"/>
        <a:ext cx="7346645" cy="70775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28/04/20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28/04/20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28/04/20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28/04/20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28/04/20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28/04/20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28/04/20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28/04/20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28/04/20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28/04/20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28/04/20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28/04/20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28/04/20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28/04/20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hyperlink" Target="applewebdata://E490EE1A-CB2B-414C-AA3B-553E45A005A0/#/ricerca/fonti_documento?idDatabank=9&amp;idDocMaster=271690&amp;idUnitaDoc=1582717&amp;nVigUnitaDoc=1&amp;docIdx=1&amp;isCorrelazioniSearch=tru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Arial" pitchFamily="34" charset="0"/>
                <a:cs typeface="Arial" pitchFamily="34" charset="0"/>
              </a:rPr>
              <a:t>Configurazioni</a:t>
            </a:r>
            <a:endParaRPr lang="it-IT" dirty="0"/>
          </a:p>
        </p:txBody>
      </p:sp>
      <p:sp>
        <p:nvSpPr>
          <p:cNvPr id="3" name="Segnaposto contenuto 2"/>
          <p:cNvSpPr>
            <a:spLocks noGrp="1"/>
          </p:cNvSpPr>
          <p:nvPr>
            <p:ph idx="1"/>
          </p:nvPr>
        </p:nvSpPr>
        <p:spPr>
          <a:xfrm>
            <a:off x="457200" y="1988840"/>
            <a:ext cx="8229600" cy="4389120"/>
          </a:xfrm>
        </p:spPr>
        <p:txBody>
          <a:bodyPr>
            <a:normAutofit/>
          </a:bodyPr>
          <a:lstStyle/>
          <a:p>
            <a:pPr algn="just"/>
            <a:r>
              <a:rPr lang="it-IT" sz="2800" dirty="0">
                <a:latin typeface="Arial" pitchFamily="34" charset="0"/>
                <a:cs typeface="Arial" pitchFamily="34" charset="0"/>
              </a:rPr>
              <a:t>Struttura semplice:</a:t>
            </a:r>
          </a:p>
          <a:p>
            <a:pPr lvl="1"/>
            <a:r>
              <a:rPr lang="it-IT" sz="2800" dirty="0">
                <a:latin typeface="Arial" pitchFamily="34" charset="0"/>
                <a:cs typeface="Arial" pitchFamily="34" charset="0"/>
              </a:rPr>
              <a:t>Il procedimento viene avviato e concluso dalla medesima unità organizzativa che svolge all’uopo l’istruttoria ed emana il provvedimento finale</a:t>
            </a:r>
          </a:p>
          <a:p>
            <a:pPr lvl="1" algn="just"/>
            <a:r>
              <a:rPr lang="it-IT" sz="2800" dirty="0">
                <a:latin typeface="Arial" pitchFamily="34" charset="0"/>
                <a:cs typeface="Arial" pitchFamily="34" charset="0"/>
              </a:rPr>
              <a:t>Nell’amministrazione della Regione, di regola, si tratta di procedimenti di competenza delle Unità Operative ovvero di Servizi/Aree senza U.O.</a:t>
            </a:r>
          </a:p>
        </p:txBody>
      </p:sp>
    </p:spTree>
    <p:extLst>
      <p:ext uri="{BB962C8B-B14F-4D97-AF65-F5344CB8AC3E}">
        <p14:creationId xmlns:p14="http://schemas.microsoft.com/office/powerpoint/2010/main" val="3296290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idx="4294967295"/>
          </p:nvPr>
        </p:nvSpPr>
        <p:spPr>
          <a:xfrm>
            <a:off x="680665" y="620713"/>
            <a:ext cx="7851775" cy="1828800"/>
          </a:xfrm>
        </p:spPr>
        <p:txBody>
          <a:bodyPr/>
          <a:lstStyle/>
          <a:p>
            <a:pPr algn="ctr"/>
            <a:r>
              <a:rPr lang="it-IT" dirty="0">
                <a:solidFill>
                  <a:srgbClr val="FF0000"/>
                </a:solidFill>
                <a:latin typeface="Arial" pitchFamily="34" charset="0"/>
                <a:cs typeface="Arial" pitchFamily="34" charset="0"/>
              </a:rPr>
              <a:t>Struttura semplice</a:t>
            </a:r>
          </a:p>
        </p:txBody>
      </p:sp>
      <p:sp>
        <p:nvSpPr>
          <p:cNvPr id="5" name="Rettangolo arrotondato 4"/>
          <p:cNvSpPr/>
          <p:nvPr/>
        </p:nvSpPr>
        <p:spPr>
          <a:xfrm>
            <a:off x="479744" y="3429000"/>
            <a:ext cx="1487768"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solidFill>
                  <a:schemeClr val="bg1"/>
                </a:solidFill>
              </a:rPr>
              <a:t>iniziativa</a:t>
            </a:r>
          </a:p>
        </p:txBody>
      </p:sp>
      <p:sp>
        <p:nvSpPr>
          <p:cNvPr id="7" name="Rettangolo arrotondato 6"/>
          <p:cNvSpPr/>
          <p:nvPr/>
        </p:nvSpPr>
        <p:spPr>
          <a:xfrm>
            <a:off x="3563888" y="3429000"/>
            <a:ext cx="1872208"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solidFill>
                  <a:srgbClr val="FFFFFF"/>
                </a:solidFill>
              </a:rPr>
              <a:t>istruttoria</a:t>
            </a:r>
          </a:p>
        </p:txBody>
      </p:sp>
      <p:sp>
        <p:nvSpPr>
          <p:cNvPr id="8" name="Rettangolo arrotondato 7"/>
          <p:cNvSpPr/>
          <p:nvPr/>
        </p:nvSpPr>
        <p:spPr>
          <a:xfrm>
            <a:off x="7164288" y="3429000"/>
            <a:ext cx="1584176"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solidFill>
                  <a:srgbClr val="FFFFFF"/>
                </a:solidFill>
              </a:rPr>
              <a:t>decisione</a:t>
            </a:r>
          </a:p>
        </p:txBody>
      </p:sp>
      <p:sp>
        <p:nvSpPr>
          <p:cNvPr id="9" name="Freccia destra 8"/>
          <p:cNvSpPr/>
          <p:nvPr/>
        </p:nvSpPr>
        <p:spPr>
          <a:xfrm>
            <a:off x="2339752" y="4005064"/>
            <a:ext cx="792088" cy="432048"/>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Freccia destra 9"/>
          <p:cNvSpPr/>
          <p:nvPr/>
        </p:nvSpPr>
        <p:spPr>
          <a:xfrm>
            <a:off x="5940152" y="4005064"/>
            <a:ext cx="792088" cy="432048"/>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82441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F4D6867F-E995-B643-90A4-468233B5E2E9}"/>
              </a:ext>
            </a:extLst>
          </p:cNvPr>
          <p:cNvSpPr txBox="1"/>
          <p:nvPr/>
        </p:nvSpPr>
        <p:spPr>
          <a:xfrm>
            <a:off x="539552" y="908720"/>
            <a:ext cx="7920880" cy="584775"/>
          </a:xfrm>
          <a:prstGeom prst="rect">
            <a:avLst/>
          </a:prstGeom>
          <a:noFill/>
        </p:spPr>
        <p:txBody>
          <a:bodyPr wrap="square" rtlCol="0">
            <a:spAutoFit/>
          </a:bodyPr>
          <a:lstStyle/>
          <a:p>
            <a:pPr algn="ctr"/>
            <a:r>
              <a:rPr lang="it-IT" sz="3200" dirty="0">
                <a:solidFill>
                  <a:srgbClr val="FF0000"/>
                </a:solidFill>
                <a:latin typeface="Arial" panose="020B0604020202020204" pitchFamily="34" charset="0"/>
                <a:cs typeface="Arial" panose="020B0604020202020204" pitchFamily="34" charset="0"/>
              </a:rPr>
              <a:t>Struttura semplice</a:t>
            </a:r>
          </a:p>
        </p:txBody>
      </p:sp>
      <p:sp>
        <p:nvSpPr>
          <p:cNvPr id="3" name="CasellaDiTesto 2">
            <a:extLst>
              <a:ext uri="{FF2B5EF4-FFF2-40B4-BE49-F238E27FC236}">
                <a16:creationId xmlns:a16="http://schemas.microsoft.com/office/drawing/2014/main" id="{29209735-4D7F-CA43-8D53-671479E24FA4}"/>
              </a:ext>
            </a:extLst>
          </p:cNvPr>
          <p:cNvSpPr txBox="1"/>
          <p:nvPr/>
        </p:nvSpPr>
        <p:spPr>
          <a:xfrm>
            <a:off x="539552" y="1724030"/>
            <a:ext cx="8208912" cy="4801314"/>
          </a:xfrm>
          <a:prstGeom prst="rect">
            <a:avLst/>
          </a:prstGeom>
          <a:noFill/>
        </p:spPr>
        <p:txBody>
          <a:bodyPr wrap="square" rtlCol="0">
            <a:spAutoFit/>
          </a:bodyPr>
          <a:lstStyle/>
          <a:p>
            <a:r>
              <a:rPr lang="it-IT" sz="2400" b="1" dirty="0">
                <a:latin typeface="Arial" panose="020B0604020202020204" pitchFamily="34" charset="0"/>
                <a:cs typeface="Arial" panose="020B0604020202020204" pitchFamily="34" charset="0"/>
              </a:rPr>
              <a:t>Art. 5, comma 1, </a:t>
            </a:r>
            <a:r>
              <a:rPr lang="it-IT" sz="2400" b="1" dirty="0" err="1">
                <a:latin typeface="Arial" panose="020B0604020202020204" pitchFamily="34" charset="0"/>
                <a:cs typeface="Arial" panose="020B0604020202020204" pitchFamily="34" charset="0"/>
              </a:rPr>
              <a:t>L.r</a:t>
            </a:r>
            <a:r>
              <a:rPr lang="it-IT" sz="2400" b="1" dirty="0">
                <a:latin typeface="Arial" panose="020B0604020202020204" pitchFamily="34" charset="0"/>
                <a:cs typeface="Arial" panose="020B0604020202020204" pitchFamily="34" charset="0"/>
              </a:rPr>
              <a:t>. n. 7/2019</a:t>
            </a:r>
          </a:p>
          <a:p>
            <a:r>
              <a:rPr lang="it-IT" sz="2400" dirty="0">
                <a:latin typeface="Arial" panose="020B0604020202020204" pitchFamily="34" charset="0"/>
                <a:cs typeface="Arial" panose="020B0604020202020204" pitchFamily="34" charset="0"/>
              </a:rPr>
              <a:t>1.Allorquando l'unità organizzativa, individuata ai sensi dell'articolo 4, è responsabile sia dell'istruttoria sia dell'adozione del provvedimento finale, il dirigente della medesima unità organizzativa provvede ad assegnare a sé o ad altro dipendente addetto all'unità la responsabilità dell'istruttoria e di ogni altro adempimento inerente al singolo procedimento nonché, eventualmente, dell'adozione del provvedimento finale. Fino a quando non sia effettuata l'assegnazione, è considerato responsabile del singolo procedimento il dirigente preposto alla unità organizzativa.</a:t>
            </a:r>
          </a:p>
          <a:p>
            <a:endParaRPr lang="it-IT" dirty="0"/>
          </a:p>
        </p:txBody>
      </p:sp>
    </p:spTree>
    <p:extLst>
      <p:ext uri="{BB962C8B-B14F-4D97-AF65-F5344CB8AC3E}">
        <p14:creationId xmlns:p14="http://schemas.microsoft.com/office/powerpoint/2010/main" val="1706944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124744"/>
            <a:ext cx="8229600" cy="5199856"/>
          </a:xfrm>
        </p:spPr>
        <p:txBody>
          <a:bodyPr/>
          <a:lstStyle/>
          <a:p>
            <a:pPr>
              <a:buNone/>
            </a:pPr>
            <a:r>
              <a:rPr lang="it-IT" dirty="0">
                <a:latin typeface="Arial" pitchFamily="34" charset="0"/>
                <a:cs typeface="Arial" pitchFamily="34" charset="0"/>
              </a:rPr>
              <a:t>	Nelle </a:t>
            </a:r>
            <a:r>
              <a:rPr lang="it-IT" b="1" dirty="0">
                <a:latin typeface="Arial" pitchFamily="34" charset="0"/>
                <a:cs typeface="Arial" pitchFamily="34" charset="0"/>
              </a:rPr>
              <a:t>strutture semplici</a:t>
            </a:r>
            <a:r>
              <a:rPr lang="it-IT" dirty="0">
                <a:latin typeface="Arial" pitchFamily="34" charset="0"/>
                <a:cs typeface="Arial" pitchFamily="34" charset="0"/>
              </a:rPr>
              <a:t> il dirigente dell’unità organizzativa competente all’emanazione del provvedimento individua il responsabile del procedimento tra i funzionari assegnati all’unità attribuendo il compito di svolgere l’istruttoria secondo i modi e le forme previste dall’art. 7 della </a:t>
            </a:r>
            <a:r>
              <a:rPr lang="it-IT" dirty="0" err="1">
                <a:latin typeface="Arial" pitchFamily="34" charset="0"/>
                <a:cs typeface="Arial" pitchFamily="34" charset="0"/>
              </a:rPr>
              <a:t>L.r</a:t>
            </a:r>
            <a:r>
              <a:rPr lang="it-IT" dirty="0">
                <a:latin typeface="Arial" pitchFamily="34" charset="0"/>
                <a:cs typeface="Arial" pitchFamily="34" charset="0"/>
              </a:rPr>
              <a:t>. n. 7/2019</a:t>
            </a:r>
          </a:p>
          <a:p>
            <a:pPr>
              <a:buNone/>
            </a:pPr>
            <a:endParaRPr lang="it-IT" dirty="0">
              <a:latin typeface="Arial" pitchFamily="34" charset="0"/>
              <a:cs typeface="Arial" pitchFamily="34" charset="0"/>
            </a:endParaRPr>
          </a:p>
          <a:p>
            <a:r>
              <a:rPr lang="it-IT" dirty="0">
                <a:latin typeface="Arial" pitchFamily="34" charset="0"/>
                <a:cs typeface="Arial" pitchFamily="34" charset="0"/>
              </a:rPr>
              <a:t>Attribuzione mediante ordine di servizio (</a:t>
            </a:r>
            <a:r>
              <a:rPr lang="it-IT" i="1" dirty="0">
                <a:latin typeface="Arial" pitchFamily="34" charset="0"/>
                <a:cs typeface="Arial" pitchFamily="34" charset="0"/>
              </a:rPr>
              <a:t>una tantum</a:t>
            </a:r>
            <a:r>
              <a:rPr lang="it-IT" dirty="0">
                <a:latin typeface="Arial" pitchFamily="34" charset="0"/>
                <a:cs typeface="Arial" pitchFamily="34" charset="0"/>
              </a:rPr>
              <a:t>) per materia</a:t>
            </a:r>
          </a:p>
          <a:p>
            <a:r>
              <a:rPr lang="it-IT" dirty="0">
                <a:latin typeface="Arial" pitchFamily="34" charset="0"/>
                <a:cs typeface="Arial" pitchFamily="34" charset="0"/>
              </a:rPr>
              <a:t>Attribuzione mediante assegnazione volta per volta</a:t>
            </a:r>
          </a:p>
        </p:txBody>
      </p:sp>
    </p:spTree>
    <p:extLst>
      <p:ext uri="{BB962C8B-B14F-4D97-AF65-F5344CB8AC3E}">
        <p14:creationId xmlns:p14="http://schemas.microsoft.com/office/powerpoint/2010/main" val="1425283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dirty="0"/>
              <a:t>“</a:t>
            </a:r>
            <a:r>
              <a:rPr lang="it-IT" i="1" dirty="0">
                <a:latin typeface="Arial" pitchFamily="34" charset="0"/>
                <a:cs typeface="Arial" pitchFamily="34" charset="0"/>
              </a:rPr>
              <a:t>L'omessa indicazione del nominativo del responsabile del procedimento non dà luogo a vizio, salvo che sia dimostrato un concreto pregiudizio, applicandosi la norma suppletiva di cui all'art. 5 l. 7 agosto 1990 n. 241, a tenore della quale nella prospettata ipotesi è considerato responsabile del singolo procedimento il funzionario preposto all'unità organizzativa competente</a:t>
            </a:r>
            <a:r>
              <a:rPr lang="it-IT" dirty="0">
                <a:latin typeface="Arial" pitchFamily="34" charset="0"/>
                <a:cs typeface="Arial" pitchFamily="34" charset="0"/>
              </a:rPr>
              <a:t>” (</a:t>
            </a:r>
            <a:r>
              <a:rPr lang="it-IT" b="1" dirty="0">
                <a:latin typeface="Arial" pitchFamily="34" charset="0"/>
                <a:cs typeface="Arial" pitchFamily="34" charset="0"/>
              </a:rPr>
              <a:t>Cons. Stato, 16 maggio 2007, n. 866</a:t>
            </a:r>
            <a:r>
              <a:rPr lang="it-IT" dirty="0">
                <a:latin typeface="Arial" pitchFamily="34" charset="0"/>
                <a:cs typeface="Arial" pitchFamily="34" charset="0"/>
              </a:rPr>
              <a:t>)</a:t>
            </a:r>
          </a:p>
        </p:txBody>
      </p:sp>
    </p:spTree>
    <p:extLst>
      <p:ext uri="{BB962C8B-B14F-4D97-AF65-F5344CB8AC3E}">
        <p14:creationId xmlns:p14="http://schemas.microsoft.com/office/powerpoint/2010/main" val="1415948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48680"/>
            <a:ext cx="8229600" cy="1143000"/>
          </a:xfrm>
        </p:spPr>
        <p:txBody>
          <a:bodyPr/>
          <a:lstStyle/>
          <a:p>
            <a:r>
              <a:rPr lang="it-IT" dirty="0">
                <a:latin typeface="Arial" pitchFamily="34" charset="0"/>
                <a:cs typeface="Arial" pitchFamily="34" charset="0"/>
              </a:rPr>
              <a:t>Configurazioni</a:t>
            </a:r>
          </a:p>
        </p:txBody>
      </p:sp>
      <p:sp>
        <p:nvSpPr>
          <p:cNvPr id="3" name="Segnaposto contenuto 2"/>
          <p:cNvSpPr>
            <a:spLocks noGrp="1"/>
          </p:cNvSpPr>
          <p:nvPr>
            <p:ph idx="1"/>
          </p:nvPr>
        </p:nvSpPr>
        <p:spPr>
          <a:xfrm>
            <a:off x="457200" y="1992208"/>
            <a:ext cx="8229600" cy="4389120"/>
          </a:xfrm>
        </p:spPr>
        <p:txBody>
          <a:bodyPr/>
          <a:lstStyle/>
          <a:p>
            <a:pPr marL="0" indent="0" algn="ctr">
              <a:buNone/>
            </a:pPr>
            <a:r>
              <a:rPr lang="it-IT" sz="4800" dirty="0">
                <a:solidFill>
                  <a:srgbClr val="FF0000"/>
                </a:solidFill>
                <a:latin typeface="Arial" pitchFamily="34" charset="0"/>
                <a:cs typeface="Arial" pitchFamily="34" charset="0"/>
              </a:rPr>
              <a:t>Struttura complessa</a:t>
            </a:r>
          </a:p>
          <a:p>
            <a:pPr marL="393192" lvl="1" indent="0">
              <a:buNone/>
            </a:pPr>
            <a:r>
              <a:rPr lang="it-IT" sz="3600" dirty="0">
                <a:latin typeface="Arial" pitchFamily="34" charset="0"/>
                <a:cs typeface="Arial" pitchFamily="34" charset="0"/>
              </a:rPr>
              <a:t>Si riscontrano un’unità organizzativa responsabile per l’istruttoria (U.R.I.) ed un’unità organizzativa responsabile per la fase decisoria (U.R.D.)</a:t>
            </a:r>
          </a:p>
        </p:txBody>
      </p:sp>
    </p:spTree>
    <p:extLst>
      <p:ext uri="{BB962C8B-B14F-4D97-AF65-F5344CB8AC3E}">
        <p14:creationId xmlns:p14="http://schemas.microsoft.com/office/powerpoint/2010/main" val="1467031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a:latin typeface="Arial" pitchFamily="34" charset="0"/>
                <a:cs typeface="Arial" pitchFamily="34" charset="0"/>
              </a:rPr>
              <a:t>Struttura complessa</a:t>
            </a:r>
            <a:br>
              <a:rPr lang="it-IT" dirty="0">
                <a:latin typeface="Arial" pitchFamily="34" charset="0"/>
                <a:cs typeface="Arial" pitchFamily="34" charset="0"/>
              </a:rPr>
            </a:br>
            <a:endParaRPr lang="it-IT" sz="3600" dirty="0">
              <a:latin typeface="Arial" pitchFamily="34" charset="0"/>
              <a:cs typeface="Arial" pitchFamily="34" charset="0"/>
            </a:endParaRPr>
          </a:p>
        </p:txBody>
      </p:sp>
      <p:graphicFrame>
        <p:nvGraphicFramePr>
          <p:cNvPr id="6" name="Segnaposto contenuto 5"/>
          <p:cNvGraphicFramePr>
            <a:graphicFrameLocks noGrp="1"/>
          </p:cNvGraphicFramePr>
          <p:nvPr>
            <p:ph idx="1"/>
          </p:nvPr>
        </p:nvGraphicFramePr>
        <p:xfrm>
          <a:off x="457200" y="1991891"/>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8742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200" dirty="0">
                <a:solidFill>
                  <a:srgbClr val="FF0000"/>
                </a:solidFill>
                <a:latin typeface="Arial" pitchFamily="34" charset="0"/>
                <a:cs typeface="Arial" pitchFamily="34" charset="0"/>
              </a:rPr>
              <a:t>Struttura complessa</a:t>
            </a:r>
            <a:endParaRPr lang="it-IT" sz="3200" dirty="0">
              <a:solidFill>
                <a:srgbClr val="FF0000"/>
              </a:solidFill>
            </a:endParaRPr>
          </a:p>
        </p:txBody>
      </p:sp>
      <p:sp>
        <p:nvSpPr>
          <p:cNvPr id="3" name="Segnaposto contenuto 2"/>
          <p:cNvSpPr>
            <a:spLocks noGrp="1"/>
          </p:cNvSpPr>
          <p:nvPr>
            <p:ph idx="1"/>
          </p:nvPr>
        </p:nvSpPr>
        <p:spPr>
          <a:xfrm>
            <a:off x="518864" y="2208232"/>
            <a:ext cx="8229600" cy="4389120"/>
          </a:xfrm>
        </p:spPr>
        <p:txBody>
          <a:bodyPr>
            <a:normAutofit fontScale="92500" lnSpcReduction="10000"/>
          </a:bodyPr>
          <a:lstStyle/>
          <a:p>
            <a:pPr marL="0" indent="0" algn="ctr">
              <a:buNone/>
            </a:pPr>
            <a:r>
              <a:rPr lang="it-IT" b="1" dirty="0">
                <a:latin typeface="Arial" panose="020B0604020202020204" pitchFamily="34" charset="0"/>
                <a:cs typeface="Arial" panose="020B0604020202020204" pitchFamily="34" charset="0"/>
              </a:rPr>
              <a:t>Art. 5, comma 2, della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7/2019 </a:t>
            </a:r>
          </a:p>
          <a:p>
            <a:r>
              <a:rPr lang="it-IT" dirty="0">
                <a:latin typeface="Arial" panose="020B0604020202020204" pitchFamily="34" charset="0"/>
                <a:cs typeface="Arial" pitchFamily="34" charset="0"/>
              </a:rPr>
              <a:t>2. Quando la responsabilità dell'istruttoria è assegnata ai sensi dell'articolo 4 ad un'unità organizzativa diversa da quella responsabile per l'adozione del provvedimento finale, il dirigente preposto all'unità organizzativa responsabile del procedimento è responsabile dell'istruttoria e di ogni altro adempimento inerente al singolo procedimento ed esercita i compiti di cui all'articolo 7 direttamente ovvero avvalendosi, ai sensi dell'</a:t>
            </a:r>
            <a:r>
              <a:rPr lang="it-IT"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articolo 3, comma 2, della legge regionale 15 maggio 2000, n. 10</a:t>
            </a:r>
            <a:r>
              <a:rPr lang="it-IT" dirty="0">
                <a:latin typeface="Arial" panose="020B0604020202020204" pitchFamily="34" charset="0"/>
                <a:cs typeface="Arial" panose="020B0604020202020204" pitchFamily="34" charset="0"/>
              </a:rPr>
              <a:t> e successive modifiche ed integrazioni, del personale addetto all'unità.</a:t>
            </a:r>
          </a:p>
          <a:p>
            <a:endParaRPr lang="it-IT" dirty="0"/>
          </a:p>
        </p:txBody>
      </p:sp>
    </p:spTree>
    <p:extLst>
      <p:ext uri="{BB962C8B-B14F-4D97-AF65-F5344CB8AC3E}">
        <p14:creationId xmlns:p14="http://schemas.microsoft.com/office/powerpoint/2010/main" val="3536490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340768"/>
            <a:ext cx="8229600" cy="4983832"/>
          </a:xfrm>
        </p:spPr>
        <p:txBody>
          <a:bodyPr>
            <a:normAutofit/>
          </a:bodyPr>
          <a:lstStyle/>
          <a:p>
            <a:pPr indent="0">
              <a:buNone/>
            </a:pPr>
            <a:r>
              <a:rPr lang="it-IT" sz="4000" dirty="0">
                <a:latin typeface="Arial" pitchFamily="34" charset="0"/>
                <a:cs typeface="Arial" pitchFamily="34" charset="0"/>
              </a:rPr>
              <a:t>Nelle strutture complesse il respo-nsabile del procedimento è il diri-gente dell’U.O., il quale si può avvalere per lo svolgimento dell’istruttoria di uno dei funzionari addetti</a:t>
            </a:r>
          </a:p>
        </p:txBody>
      </p:sp>
    </p:spTree>
    <p:extLst>
      <p:ext uri="{BB962C8B-B14F-4D97-AF65-F5344CB8AC3E}">
        <p14:creationId xmlns:p14="http://schemas.microsoft.com/office/powerpoint/2010/main" val="1819142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dirty="0"/>
              <a:t>Responsabile del procedimento</a:t>
            </a:r>
          </a:p>
        </p:txBody>
      </p:sp>
      <p:sp>
        <p:nvSpPr>
          <p:cNvPr id="3" name="Segnaposto contenuto 2"/>
          <p:cNvSpPr>
            <a:spLocks noGrp="1"/>
          </p:cNvSpPr>
          <p:nvPr>
            <p:ph idx="1"/>
          </p:nvPr>
        </p:nvSpPr>
        <p:spPr>
          <a:xfrm>
            <a:off x="518864" y="2208232"/>
            <a:ext cx="8229600" cy="4389120"/>
          </a:xfrm>
        </p:spPr>
        <p:txBody>
          <a:bodyPr>
            <a:normAutofit fontScale="92500" lnSpcReduction="10000"/>
          </a:bodyPr>
          <a:lstStyle/>
          <a:p>
            <a:pPr marL="0" indent="0">
              <a:buNone/>
            </a:pPr>
            <a:r>
              <a:rPr lang="it-IT" b="1" dirty="0">
                <a:latin typeface="Arial" panose="020B0604020202020204" pitchFamily="34" charset="0"/>
                <a:cs typeface="Arial" panose="020B0604020202020204" pitchFamily="34" charset="0"/>
              </a:rPr>
              <a:t>Art. 5, comma 3-5, della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7/2019 </a:t>
            </a:r>
          </a:p>
          <a:p>
            <a:r>
              <a:rPr lang="it-IT" dirty="0">
                <a:latin typeface="Arial" panose="020B0604020202020204" pitchFamily="34" charset="0"/>
                <a:cs typeface="Arial" panose="020B0604020202020204" pitchFamily="34" charset="0"/>
              </a:rPr>
              <a:t>3. L'unità organizzativa competente ed il nominativo del soggetto che cura l'istruttoria sono comunicati ai soggetti di cui all'articolo 9 e, a richiesta, a chiunque vi abbia interesse.</a:t>
            </a:r>
          </a:p>
          <a:p>
            <a:r>
              <a:rPr lang="it-IT" dirty="0">
                <a:latin typeface="Arial" panose="020B0604020202020204" pitchFamily="34" charset="0"/>
                <a:cs typeface="Arial" panose="020B0604020202020204" pitchFamily="34" charset="0"/>
              </a:rPr>
              <a:t>4. Restano confermati i doveri e le responsabilità degli operatori non responsabili del procedimento, secondo le rispettive competenze.</a:t>
            </a:r>
          </a:p>
          <a:p>
            <a:r>
              <a:rPr lang="it-IT" dirty="0">
                <a:latin typeface="Arial" panose="020B0604020202020204" pitchFamily="34" charset="0"/>
                <a:cs typeface="Arial" panose="020B0604020202020204" pitchFamily="34" charset="0"/>
              </a:rPr>
              <a:t>5. Il responsabile del procedimento deve essere in possesso della necessaria professionalità, in relazione agli atti di competenza ed alle materie trattate dall'unità organizzativa.</a:t>
            </a:r>
          </a:p>
          <a:p>
            <a:endParaRPr lang="it-IT" dirty="0"/>
          </a:p>
        </p:txBody>
      </p:sp>
    </p:spTree>
    <p:extLst>
      <p:ext uri="{BB962C8B-B14F-4D97-AF65-F5344CB8AC3E}">
        <p14:creationId xmlns:p14="http://schemas.microsoft.com/office/powerpoint/2010/main" val="3957428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Il responsabile del procedimento</a:t>
            </a:r>
          </a:p>
        </p:txBody>
      </p:sp>
    </p:spTree>
    <p:extLst>
      <p:ext uri="{BB962C8B-B14F-4D97-AF65-F5344CB8AC3E}">
        <p14:creationId xmlns:p14="http://schemas.microsoft.com/office/powerpoint/2010/main" val="37692359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4CBFC3-A2C2-4349-BBE3-FE75AAA2BDE6}"/>
              </a:ext>
            </a:extLst>
          </p:cNvPr>
          <p:cNvSpPr>
            <a:spLocks noGrp="1"/>
          </p:cNvSpPr>
          <p:nvPr>
            <p:ph type="title"/>
          </p:nvPr>
        </p:nvSpPr>
        <p:spPr>
          <a:xfrm>
            <a:off x="662880" y="116632"/>
            <a:ext cx="8229600" cy="1143000"/>
          </a:xfrm>
        </p:spPr>
        <p:txBody>
          <a:bodyPr/>
          <a:lstStyle/>
          <a:p>
            <a:r>
              <a:rPr lang="it-IT" dirty="0"/>
              <a:t>Conflitto di interessi</a:t>
            </a:r>
          </a:p>
        </p:txBody>
      </p:sp>
      <p:sp>
        <p:nvSpPr>
          <p:cNvPr id="3" name="Segnaposto contenuto 2">
            <a:extLst>
              <a:ext uri="{FF2B5EF4-FFF2-40B4-BE49-F238E27FC236}">
                <a16:creationId xmlns:a16="http://schemas.microsoft.com/office/drawing/2014/main" id="{3CC80775-717A-2744-B144-A11AEA8EE136}"/>
              </a:ext>
            </a:extLst>
          </p:cNvPr>
          <p:cNvSpPr>
            <a:spLocks noGrp="1"/>
          </p:cNvSpPr>
          <p:nvPr>
            <p:ph idx="1"/>
          </p:nvPr>
        </p:nvSpPr>
        <p:spPr>
          <a:xfrm>
            <a:off x="457200" y="1340768"/>
            <a:ext cx="8435280" cy="5454352"/>
          </a:xfrm>
        </p:spPr>
        <p:txBody>
          <a:bodyPr>
            <a:normAutofit fontScale="70000" lnSpcReduction="20000"/>
          </a:bodyPr>
          <a:lstStyle/>
          <a:p>
            <a:r>
              <a:rPr lang="it-IT" sz="3100" b="1" dirty="0">
                <a:latin typeface="Arial" panose="020B0604020202020204" pitchFamily="34" charset="0"/>
                <a:cs typeface="Arial" panose="020B0604020202020204" pitchFamily="34" charset="0"/>
              </a:rPr>
              <a:t>Articolo 6 </a:t>
            </a:r>
            <a:r>
              <a:rPr lang="it-IT" sz="3100" b="1" dirty="0" err="1">
                <a:latin typeface="Arial" panose="020B0604020202020204" pitchFamily="34" charset="0"/>
                <a:cs typeface="Arial" panose="020B0604020202020204" pitchFamily="34" charset="0"/>
              </a:rPr>
              <a:t>L.r</a:t>
            </a:r>
            <a:r>
              <a:rPr lang="it-IT" sz="3100" b="1" dirty="0">
                <a:latin typeface="Arial" panose="020B0604020202020204" pitchFamily="34" charset="0"/>
                <a:cs typeface="Arial" panose="020B0604020202020204" pitchFamily="34" charset="0"/>
              </a:rPr>
              <a:t>. 7/2019</a:t>
            </a:r>
            <a:endParaRPr lang="it-IT" sz="3100" dirty="0">
              <a:latin typeface="Arial" panose="020B0604020202020204" pitchFamily="34" charset="0"/>
              <a:cs typeface="Arial" panose="020B0604020202020204" pitchFamily="34" charset="0"/>
            </a:endParaRPr>
          </a:p>
          <a:p>
            <a:pPr marL="0" indent="0">
              <a:buNone/>
            </a:pPr>
            <a:r>
              <a:rPr lang="it-IT" sz="3100" dirty="0">
                <a:latin typeface="Arial" panose="020B0604020202020204" pitchFamily="34" charset="0"/>
                <a:cs typeface="Arial" panose="020B0604020202020204" pitchFamily="34" charset="0"/>
              </a:rPr>
              <a:t>1.Il responsabile del procedimento e i titolari degli uffici competenti ad adottare i pareri, le valutazioni tecniche, gli atti </a:t>
            </a:r>
            <a:r>
              <a:rPr lang="it-IT" sz="3100" dirty="0" err="1">
                <a:latin typeface="Arial" panose="020B0604020202020204" pitchFamily="34" charset="0"/>
                <a:cs typeface="Arial" panose="020B0604020202020204" pitchFamily="34" charset="0"/>
              </a:rPr>
              <a:t>endoprocedimentali</a:t>
            </a:r>
            <a:r>
              <a:rPr lang="it-IT" sz="3100" dirty="0">
                <a:latin typeface="Arial" panose="020B0604020202020204" pitchFamily="34" charset="0"/>
                <a:cs typeface="Arial" panose="020B0604020202020204" pitchFamily="34" charset="0"/>
              </a:rPr>
              <a:t> e il provvedimento finale devono astenersi in caso di conflitto di interessi, segnalando ogni situazione di conflitto, anche potenziale, in relazione a decisioni o ad attività che possano coinvolgere interessi propri, ovvero di suoi parenti, affini entro il quarto grado, del coniuge o di conviventi, oppure di persone con le quali abbia rapporti di frequentazione abituale, ovvero di soggetti o di organizzazioni con cui egli, o il coniuge, abbia causa pendente o grave inimicizia o rapporti di credito o debito significativi, ovvero di soggetti o di organizzazioni di cui sia tutore, curatore, procuratore o agente, ovvero di enti, associazioni anche non riconosciute, comitati, società o stabilimenti di cui sia amministratore, gerente o dirigente. Il dipendente si astiene in ogni altro caso in cui esistano gravi ragioni di convenienza.</a:t>
            </a:r>
          </a:p>
          <a:p>
            <a:pPr marL="0" indent="0">
              <a:buNone/>
            </a:pPr>
            <a:r>
              <a:rPr lang="it-IT" sz="3100" dirty="0">
                <a:latin typeface="Arial" panose="020B0604020202020204" pitchFamily="34" charset="0"/>
                <a:cs typeface="Arial" panose="020B0604020202020204" pitchFamily="34" charset="0"/>
              </a:rPr>
              <a:t>2. Sull'astensione decide il dirigente generale del dipartimento regionale presso cui il dirigente presta servizio ovvero il dirigente preposto all'unità al quale il funzionario è addetto.</a:t>
            </a:r>
          </a:p>
          <a:p>
            <a:endParaRPr lang="it-IT" dirty="0"/>
          </a:p>
        </p:txBody>
      </p:sp>
    </p:spTree>
    <p:extLst>
      <p:ext uri="{BB962C8B-B14F-4D97-AF65-F5344CB8AC3E}">
        <p14:creationId xmlns:p14="http://schemas.microsoft.com/office/powerpoint/2010/main" val="1027037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latin typeface="Arial" pitchFamily="34" charset="0"/>
                <a:cs typeface="Arial" pitchFamily="34" charset="0"/>
              </a:rPr>
              <a:t>Rapporto tra responsabile del provvedimento e responsabile del procedimento</a:t>
            </a:r>
          </a:p>
        </p:txBody>
      </p:sp>
      <p:sp>
        <p:nvSpPr>
          <p:cNvPr id="3" name="Segnaposto contenuto 2"/>
          <p:cNvSpPr>
            <a:spLocks noGrp="1"/>
          </p:cNvSpPr>
          <p:nvPr>
            <p:ph idx="1"/>
          </p:nvPr>
        </p:nvSpPr>
        <p:spPr/>
        <p:txBody>
          <a:bodyPr>
            <a:normAutofit fontScale="92500" lnSpcReduction="10000"/>
          </a:bodyPr>
          <a:lstStyle/>
          <a:p>
            <a:r>
              <a:rPr lang="it-IT" dirty="0">
                <a:latin typeface="Arial" pitchFamily="34" charset="0"/>
                <a:cs typeface="Arial" pitchFamily="34" charset="0"/>
              </a:rPr>
              <a:t>La legge attribuisce al responsabile del procedimento compiti precisi e puntuali i quali danno luogo a responsabilità </a:t>
            </a:r>
          </a:p>
          <a:p>
            <a:pPr lvl="6"/>
            <a:r>
              <a:rPr lang="it-IT" sz="3500" dirty="0">
                <a:latin typeface="Arial" pitchFamily="34" charset="0"/>
                <a:cs typeface="Arial" pitchFamily="34" charset="0"/>
              </a:rPr>
              <a:t>PATRIMONIALE</a:t>
            </a:r>
          </a:p>
          <a:p>
            <a:pPr lvl="6"/>
            <a:r>
              <a:rPr lang="it-IT" sz="3500" dirty="0">
                <a:latin typeface="Arial" pitchFamily="34" charset="0"/>
                <a:cs typeface="Arial" pitchFamily="34" charset="0"/>
              </a:rPr>
              <a:t>ERARIALE</a:t>
            </a:r>
          </a:p>
          <a:p>
            <a:pPr lvl="6"/>
            <a:r>
              <a:rPr lang="it-IT" sz="3500" dirty="0">
                <a:latin typeface="Arial" pitchFamily="34" charset="0"/>
                <a:cs typeface="Arial" pitchFamily="34" charset="0"/>
              </a:rPr>
              <a:t>DISCIPLINARE</a:t>
            </a:r>
          </a:p>
          <a:p>
            <a:pPr lvl="1" indent="0" algn="just">
              <a:buNone/>
            </a:pPr>
            <a:endParaRPr lang="it-IT" dirty="0">
              <a:latin typeface="Arial" pitchFamily="34" charset="0"/>
              <a:cs typeface="Arial" pitchFamily="34" charset="0"/>
            </a:endParaRPr>
          </a:p>
          <a:p>
            <a:pPr marL="0" lvl="1" indent="0">
              <a:spcBef>
                <a:spcPts val="0"/>
              </a:spcBef>
              <a:buNone/>
            </a:pPr>
            <a:r>
              <a:rPr lang="it-IT" dirty="0">
                <a:latin typeface="Arial" pitchFamily="34" charset="0"/>
                <a:cs typeface="Arial" pitchFamily="34" charset="0"/>
              </a:rPr>
              <a:t>In questo senso si deve ritenere che tali compiti non possano che essere svolti in </a:t>
            </a:r>
            <a:r>
              <a:rPr lang="it-IT" b="1" dirty="0">
                <a:latin typeface="Arial" pitchFamily="34" charset="0"/>
                <a:cs typeface="Arial" pitchFamily="34" charset="0"/>
              </a:rPr>
              <a:t>AUTONOMIA </a:t>
            </a:r>
            <a:r>
              <a:rPr lang="it-IT" dirty="0">
                <a:latin typeface="Arial" pitchFamily="34" charset="0"/>
                <a:cs typeface="Arial" pitchFamily="34" charset="0"/>
              </a:rPr>
              <a:t>seppur all’interno del quadro organizzativo di riferimento</a:t>
            </a:r>
            <a:endParaRPr lang="it-IT" b="1" dirty="0">
              <a:latin typeface="Arial" pitchFamily="34" charset="0"/>
              <a:cs typeface="Arial" pitchFamily="34" charset="0"/>
            </a:endParaRPr>
          </a:p>
          <a:p>
            <a:pPr>
              <a:buNone/>
            </a:pPr>
            <a:r>
              <a:rPr lang="it-IT" dirty="0"/>
              <a:t>	</a:t>
            </a:r>
          </a:p>
        </p:txBody>
      </p:sp>
    </p:spTree>
    <p:extLst>
      <p:ext uri="{BB962C8B-B14F-4D97-AF65-F5344CB8AC3E}">
        <p14:creationId xmlns:p14="http://schemas.microsoft.com/office/powerpoint/2010/main" val="994488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80728"/>
            <a:ext cx="8229600" cy="5343872"/>
          </a:xfrm>
        </p:spPr>
        <p:txBody>
          <a:bodyPr>
            <a:normAutofit/>
          </a:bodyPr>
          <a:lstStyle/>
          <a:p>
            <a:r>
              <a:rPr lang="it-IT" dirty="0">
                <a:latin typeface="Arial" pitchFamily="34" charset="0"/>
                <a:cs typeface="Arial" pitchFamily="34" charset="0"/>
              </a:rPr>
              <a:t>Nelle </a:t>
            </a:r>
            <a:r>
              <a:rPr lang="it-IT" dirty="0">
                <a:solidFill>
                  <a:srgbClr val="FF0000"/>
                </a:solidFill>
                <a:latin typeface="Arial" pitchFamily="34" charset="0"/>
                <a:cs typeface="Arial" pitchFamily="34" charset="0"/>
              </a:rPr>
              <a:t>strutture semplici </a:t>
            </a:r>
            <a:r>
              <a:rPr lang="it-IT" dirty="0">
                <a:latin typeface="Arial" pitchFamily="34" charset="0"/>
                <a:cs typeface="Arial" pitchFamily="34" charset="0"/>
              </a:rPr>
              <a:t>il rapporto tra dirigente dell’unità organizzativa e responsabile del procedi-mento è un rapporto di </a:t>
            </a:r>
            <a:r>
              <a:rPr lang="it-IT" b="1" u="sng" dirty="0">
                <a:latin typeface="Arial" pitchFamily="34" charset="0"/>
                <a:cs typeface="Arial" pitchFamily="34" charset="0"/>
              </a:rPr>
              <a:t>direzione atipica</a:t>
            </a:r>
          </a:p>
          <a:p>
            <a:pPr lvl="1"/>
            <a:r>
              <a:rPr lang="it-IT" dirty="0">
                <a:latin typeface="Arial" pitchFamily="34" charset="0"/>
                <a:cs typeface="Arial" pitchFamily="34" charset="0"/>
              </a:rPr>
              <a:t> seppur sussiste un naturale rapporto di gerarchia interno all’unità organizzativa (cfr. potere del datore di lavoro privato), nello svolgimento delle attività istruttoria il dirigente non può ordinare al responsabile del procedimento il compimento di specifiche attività o suggerire un risultato istruttorio</a:t>
            </a:r>
          </a:p>
          <a:p>
            <a:pPr lvl="1"/>
            <a:r>
              <a:rPr lang="it-IT" dirty="0">
                <a:latin typeface="Arial" pitchFamily="34" charset="0"/>
                <a:cs typeface="Arial" pitchFamily="34" charset="0"/>
              </a:rPr>
              <a:t>può solo avocare a sé lo svolgimento dell’istruttoria di quello specifico procedimento ovvero assegnarla ad altro funzionario, nel qual caso il funzionario origina-riamente designato non avrà più alcuna responsabilità </a:t>
            </a:r>
          </a:p>
        </p:txBody>
      </p:sp>
    </p:spTree>
    <p:extLst>
      <p:ext uri="{BB962C8B-B14F-4D97-AF65-F5344CB8AC3E}">
        <p14:creationId xmlns:p14="http://schemas.microsoft.com/office/powerpoint/2010/main" val="39126390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80728"/>
            <a:ext cx="8229600" cy="5343872"/>
          </a:xfrm>
        </p:spPr>
        <p:txBody>
          <a:bodyPr>
            <a:normAutofit lnSpcReduction="10000"/>
          </a:bodyPr>
          <a:lstStyle/>
          <a:p>
            <a:r>
              <a:rPr lang="it-IT" dirty="0">
                <a:latin typeface="Arial" pitchFamily="34" charset="0"/>
                <a:cs typeface="Arial" pitchFamily="34" charset="0"/>
              </a:rPr>
              <a:t>Nelle </a:t>
            </a:r>
            <a:r>
              <a:rPr lang="it-IT" dirty="0">
                <a:solidFill>
                  <a:srgbClr val="FF0000"/>
                </a:solidFill>
                <a:latin typeface="Arial" pitchFamily="34" charset="0"/>
                <a:cs typeface="Arial" pitchFamily="34" charset="0"/>
              </a:rPr>
              <a:t>strutture complesse </a:t>
            </a:r>
            <a:r>
              <a:rPr lang="it-IT" dirty="0">
                <a:latin typeface="Arial" pitchFamily="34" charset="0"/>
                <a:cs typeface="Arial" pitchFamily="34" charset="0"/>
              </a:rPr>
              <a:t>il rapporto è tra unità organizzative e dunque tra dirigenti e come tale è di </a:t>
            </a:r>
            <a:r>
              <a:rPr lang="it-IT" b="1" u="sng" dirty="0">
                <a:latin typeface="Arial" pitchFamily="34" charset="0"/>
                <a:cs typeface="Arial" pitchFamily="34" charset="0"/>
              </a:rPr>
              <a:t>direzione in senso stretto</a:t>
            </a:r>
            <a:r>
              <a:rPr lang="it-IT" dirty="0">
                <a:latin typeface="Arial" pitchFamily="34" charset="0"/>
                <a:cs typeface="Arial" pitchFamily="34" charset="0"/>
              </a:rPr>
              <a:t>, </a:t>
            </a:r>
          </a:p>
          <a:p>
            <a:pPr lvl="1"/>
            <a:r>
              <a:rPr lang="it-IT" dirty="0">
                <a:latin typeface="Arial" pitchFamily="34" charset="0"/>
                <a:cs typeface="Arial" pitchFamily="34" charset="0"/>
              </a:rPr>
              <a:t>non sussiste alcun vincolo gerarchico tra dirigente del Servizio e dirigente della U.O.</a:t>
            </a:r>
          </a:p>
          <a:p>
            <a:pPr lvl="1"/>
            <a:r>
              <a:rPr lang="it-IT" dirty="0">
                <a:latin typeface="Arial" pitchFamily="34" charset="0"/>
                <a:cs typeface="Arial" pitchFamily="34" charset="0"/>
              </a:rPr>
              <a:t>Le competenze sono determinate dal </a:t>
            </a:r>
            <a:r>
              <a:rPr lang="it-IT" dirty="0" err="1">
                <a:latin typeface="Arial" pitchFamily="34" charset="0"/>
                <a:cs typeface="Arial" pitchFamily="34" charset="0"/>
              </a:rPr>
              <a:t>funzionigramma</a:t>
            </a:r>
            <a:r>
              <a:rPr lang="it-IT" dirty="0">
                <a:latin typeface="Arial" pitchFamily="34" charset="0"/>
                <a:cs typeface="Arial" pitchFamily="34" charset="0"/>
              </a:rPr>
              <a:t> e come tale non sono ammesse forme di avocazione dell’istruttoria da parte del dirigente del Servizio/Area</a:t>
            </a:r>
          </a:p>
          <a:p>
            <a:pPr lvl="1"/>
            <a:r>
              <a:rPr lang="it-IT" dirty="0">
                <a:latin typeface="Arial" pitchFamily="34" charset="0"/>
                <a:cs typeface="Arial" pitchFamily="34" charset="0"/>
              </a:rPr>
              <a:t>Nel caso in cui all’</a:t>
            </a:r>
            <a:r>
              <a:rPr lang="it-IT" b="1" dirty="0">
                <a:latin typeface="Arial" pitchFamily="34" charset="0"/>
                <a:cs typeface="Arial" pitchFamily="34" charset="0"/>
              </a:rPr>
              <a:t>interno della U.O.</a:t>
            </a:r>
            <a:r>
              <a:rPr lang="it-IT" dirty="0">
                <a:latin typeface="Arial" pitchFamily="34" charset="0"/>
                <a:cs typeface="Arial" pitchFamily="34" charset="0"/>
              </a:rPr>
              <a:t> il dirigente si avvale di un funzionario per lo svolgimento dell’istrut-toria, il rapporto in questo caso è di </a:t>
            </a:r>
            <a:r>
              <a:rPr lang="it-IT" b="1" dirty="0">
                <a:latin typeface="Arial" pitchFamily="34" charset="0"/>
                <a:cs typeface="Arial" pitchFamily="34" charset="0"/>
              </a:rPr>
              <a:t>gerarchia in senso stretto, </a:t>
            </a:r>
            <a:r>
              <a:rPr lang="it-IT" dirty="0">
                <a:latin typeface="Arial" pitchFamily="34" charset="0"/>
                <a:cs typeface="Arial" pitchFamily="34" charset="0"/>
              </a:rPr>
              <a:t>non residuando in capo la funzionario alcuna autonomia poiché la responsabilità dell’istrut-toria è comunque del dirigente</a:t>
            </a:r>
          </a:p>
        </p:txBody>
      </p:sp>
    </p:spTree>
    <p:extLst>
      <p:ext uri="{BB962C8B-B14F-4D97-AF65-F5344CB8AC3E}">
        <p14:creationId xmlns:p14="http://schemas.microsoft.com/office/powerpoint/2010/main" val="12061326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908720"/>
            <a:ext cx="8229600" cy="5616624"/>
          </a:xfrm>
        </p:spPr>
        <p:txBody>
          <a:bodyPr>
            <a:normAutofit/>
          </a:bodyPr>
          <a:lstStyle/>
          <a:p>
            <a:r>
              <a:rPr lang="it-IT" b="1" dirty="0">
                <a:latin typeface="Arial" pitchFamily="34" charset="0"/>
                <a:cs typeface="Arial" pitchFamily="34" charset="0"/>
              </a:rPr>
              <a:t>Art. 8, comma 2, </a:t>
            </a:r>
            <a:r>
              <a:rPr lang="it-IT" b="1" dirty="0" err="1">
                <a:latin typeface="Arial" pitchFamily="34" charset="0"/>
                <a:cs typeface="Arial" pitchFamily="34" charset="0"/>
              </a:rPr>
              <a:t>L.r</a:t>
            </a:r>
            <a:r>
              <a:rPr lang="it-IT" b="1" dirty="0">
                <a:latin typeface="Arial" pitchFamily="34" charset="0"/>
                <a:cs typeface="Arial" pitchFamily="34" charset="0"/>
              </a:rPr>
              <a:t>. 7/2019</a:t>
            </a:r>
          </a:p>
          <a:p>
            <a:pPr marL="0" indent="0">
              <a:buNone/>
            </a:pPr>
            <a:r>
              <a:rPr lang="it-IT" sz="2800" dirty="0"/>
              <a:t>2. </a:t>
            </a:r>
            <a:r>
              <a:rPr lang="it-IT" sz="2800" dirty="0">
                <a:latin typeface="Arial" panose="020B0604020202020204" pitchFamily="34" charset="0"/>
                <a:cs typeface="Arial" panose="020B0604020202020204" pitchFamily="34" charset="0"/>
              </a:rPr>
              <a:t>L'organo competente per l'adozione del provvedimento finale, ove diverso dal responsabile del procedimento, non può discostarsi dalle risultanze dell'istruttoria condotta dal responsabile del procedimento se non indicandone la motivazione nel provvedimento.</a:t>
            </a:r>
          </a:p>
          <a:p>
            <a:pPr lvl="1" algn="just">
              <a:buNone/>
            </a:pPr>
            <a:endParaRPr lang="it-IT" i="1" dirty="0">
              <a:latin typeface="Arial" panose="020B0604020202020204" pitchFamily="34" charset="0"/>
              <a:cs typeface="Arial" pitchFamily="34" charset="0"/>
            </a:endParaRPr>
          </a:p>
          <a:p>
            <a:pPr lvl="1" algn="just">
              <a:buNone/>
            </a:pPr>
            <a:endParaRPr lang="it-IT" dirty="0"/>
          </a:p>
        </p:txBody>
      </p:sp>
    </p:spTree>
    <p:extLst>
      <p:ext uri="{BB962C8B-B14F-4D97-AF65-F5344CB8AC3E}">
        <p14:creationId xmlns:p14="http://schemas.microsoft.com/office/powerpoint/2010/main" val="1199988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1052736"/>
            <a:ext cx="8229600" cy="4389120"/>
          </a:xfrm>
        </p:spPr>
        <p:txBody>
          <a:bodyPr/>
          <a:lstStyle/>
          <a:p>
            <a:r>
              <a:rPr lang="it-IT" dirty="0">
                <a:latin typeface="Arial" pitchFamily="34" charset="0"/>
                <a:cs typeface="Arial" pitchFamily="34" charset="0"/>
              </a:rPr>
              <a:t>Nelle </a:t>
            </a:r>
            <a:r>
              <a:rPr lang="it-IT" dirty="0">
                <a:solidFill>
                  <a:srgbClr val="FF0000"/>
                </a:solidFill>
                <a:latin typeface="Arial" pitchFamily="34" charset="0"/>
                <a:cs typeface="Arial" pitchFamily="34" charset="0"/>
              </a:rPr>
              <a:t>strutture semplici </a:t>
            </a:r>
            <a:r>
              <a:rPr lang="it-IT" dirty="0">
                <a:latin typeface="Arial" pitchFamily="34" charset="0"/>
                <a:cs typeface="Arial" pitchFamily="34" charset="0"/>
              </a:rPr>
              <a:t>il dirigente responsabile del provvedimento, se non condivide lo svolgimento dell’istruttoria potrà</a:t>
            </a:r>
          </a:p>
          <a:p>
            <a:pPr lvl="1"/>
            <a:r>
              <a:rPr lang="it-IT" dirty="0">
                <a:latin typeface="Arial" pitchFamily="34" charset="0"/>
                <a:cs typeface="Arial" pitchFamily="34" charset="0"/>
              </a:rPr>
              <a:t>Avocare a sé</a:t>
            </a:r>
          </a:p>
          <a:p>
            <a:pPr lvl="1"/>
            <a:r>
              <a:rPr lang="it-IT" dirty="0">
                <a:latin typeface="Arial" pitchFamily="34" charset="0"/>
                <a:cs typeface="Arial" pitchFamily="34" charset="0"/>
              </a:rPr>
              <a:t>Assegnare ad altro</a:t>
            </a:r>
          </a:p>
          <a:p>
            <a:pPr lvl="1"/>
            <a:r>
              <a:rPr lang="it-IT" dirty="0">
                <a:latin typeface="Arial" pitchFamily="34" charset="0"/>
                <a:cs typeface="Arial" pitchFamily="34" charset="0"/>
              </a:rPr>
              <a:t>Motivare in senso contrario</a:t>
            </a:r>
          </a:p>
          <a:p>
            <a:pPr lvl="1">
              <a:buNone/>
            </a:pPr>
            <a:endParaRPr lang="it-IT" dirty="0">
              <a:latin typeface="Arial" pitchFamily="34" charset="0"/>
              <a:cs typeface="Arial" pitchFamily="34" charset="0"/>
            </a:endParaRPr>
          </a:p>
          <a:p>
            <a:pPr marL="273600" lvl="1"/>
            <a:r>
              <a:rPr lang="it-IT" sz="2600" dirty="0">
                <a:latin typeface="Arial" pitchFamily="34" charset="0"/>
                <a:cs typeface="Arial" pitchFamily="34" charset="0"/>
              </a:rPr>
              <a:t>Nelle </a:t>
            </a:r>
            <a:r>
              <a:rPr lang="it-IT" sz="2600" dirty="0">
                <a:solidFill>
                  <a:srgbClr val="FF0000"/>
                </a:solidFill>
                <a:latin typeface="Arial" pitchFamily="34" charset="0"/>
                <a:cs typeface="Arial" pitchFamily="34" charset="0"/>
              </a:rPr>
              <a:t>strutture complesse </a:t>
            </a:r>
            <a:r>
              <a:rPr lang="it-IT" sz="2600" dirty="0">
                <a:latin typeface="Arial" pitchFamily="34" charset="0"/>
                <a:cs typeface="Arial" pitchFamily="34" charset="0"/>
              </a:rPr>
              <a:t>il dirigente responsabile del provvedimento potrà solo motivare in senso contrario rispetto alle risultanze istruttorie</a:t>
            </a:r>
          </a:p>
        </p:txBody>
      </p:sp>
    </p:spTree>
    <p:extLst>
      <p:ext uri="{BB962C8B-B14F-4D97-AF65-F5344CB8AC3E}">
        <p14:creationId xmlns:p14="http://schemas.microsoft.com/office/powerpoint/2010/main" val="92592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836712"/>
            <a:ext cx="8229600" cy="5184576"/>
          </a:xfrm>
        </p:spPr>
        <p:txBody>
          <a:bodyPr/>
          <a:lstStyle/>
          <a:p>
            <a:pPr indent="0">
              <a:buNone/>
            </a:pPr>
            <a:r>
              <a:rPr lang="it-IT" sz="3200" dirty="0">
                <a:latin typeface="Arial Unicode MS" pitchFamily="34" charset="-128"/>
                <a:ea typeface="Arial Unicode MS" pitchFamily="34" charset="-128"/>
                <a:cs typeface="Arial Unicode MS" pitchFamily="34" charset="-128"/>
              </a:rPr>
              <a:t>Il responsabile del procedimento è:</a:t>
            </a:r>
          </a:p>
          <a:p>
            <a:pPr indent="0">
              <a:buNone/>
            </a:pPr>
            <a:endParaRPr lang="it-IT" dirty="0"/>
          </a:p>
          <a:p>
            <a:pPr marL="788670" indent="-514350"/>
            <a:r>
              <a:rPr lang="it-IT" sz="4000" dirty="0">
                <a:latin typeface="Arial Unicode MS" pitchFamily="34" charset="-128"/>
                <a:ea typeface="Arial Unicode MS" pitchFamily="34" charset="-128"/>
                <a:cs typeface="Arial Unicode MS" pitchFamily="34" charset="-128"/>
              </a:rPr>
              <a:t>FIGURA ORGANIZZATIVA</a:t>
            </a:r>
          </a:p>
          <a:p>
            <a:pPr marL="788670" indent="-514350">
              <a:buNone/>
            </a:pPr>
            <a:endParaRPr lang="it-IT" sz="4000" dirty="0">
              <a:latin typeface="Arial Unicode MS" pitchFamily="34" charset="-128"/>
              <a:ea typeface="Arial Unicode MS" pitchFamily="34" charset="-128"/>
              <a:cs typeface="Arial Unicode MS" pitchFamily="34" charset="-128"/>
            </a:endParaRPr>
          </a:p>
          <a:p>
            <a:pPr marL="788670" indent="-514350"/>
            <a:r>
              <a:rPr lang="it-IT" sz="4000" i="1" dirty="0" err="1">
                <a:latin typeface="Arial Unicode MS" pitchFamily="34" charset="-128"/>
                <a:ea typeface="Arial Unicode MS" pitchFamily="34" charset="-128"/>
                <a:cs typeface="Arial Unicode MS" pitchFamily="34" charset="-128"/>
              </a:rPr>
              <a:t>TRAIT-D’UNION</a:t>
            </a:r>
            <a:r>
              <a:rPr lang="it-IT" sz="4000" dirty="0">
                <a:latin typeface="Arial Unicode MS" pitchFamily="34" charset="-128"/>
                <a:ea typeface="Arial Unicode MS" pitchFamily="34" charset="-128"/>
                <a:cs typeface="Arial Unicode MS" pitchFamily="34" charset="-128"/>
              </a:rPr>
              <a:t> TRA APPARATO BUROCRATICO E AMMINISTRATI</a:t>
            </a:r>
          </a:p>
          <a:p>
            <a:pPr indent="0">
              <a:buNone/>
            </a:pPr>
            <a:endParaRPr lang="it-IT" dirty="0"/>
          </a:p>
        </p:txBody>
      </p:sp>
    </p:spTree>
    <p:extLst>
      <p:ext uri="{BB962C8B-B14F-4D97-AF65-F5344CB8AC3E}">
        <p14:creationId xmlns:p14="http://schemas.microsoft.com/office/powerpoint/2010/main" val="4000071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57808"/>
            <a:ext cx="8229600" cy="1143000"/>
          </a:xfrm>
        </p:spPr>
        <p:txBody>
          <a:bodyPr/>
          <a:lstStyle/>
          <a:p>
            <a:r>
              <a:rPr lang="it-IT" dirty="0"/>
              <a:t>Figura organizzativa</a:t>
            </a:r>
          </a:p>
        </p:txBody>
      </p:sp>
      <p:sp>
        <p:nvSpPr>
          <p:cNvPr id="3" name="Segnaposto contenuto 2"/>
          <p:cNvSpPr>
            <a:spLocks noGrp="1"/>
          </p:cNvSpPr>
          <p:nvPr>
            <p:ph idx="1"/>
          </p:nvPr>
        </p:nvSpPr>
        <p:spPr/>
        <p:txBody>
          <a:bodyPr>
            <a:normAutofit fontScale="92500"/>
          </a:bodyPr>
          <a:lstStyle/>
          <a:p>
            <a:r>
              <a:rPr lang="it-IT" dirty="0">
                <a:latin typeface="Arial Unicode MS" pitchFamily="34" charset="-128"/>
                <a:ea typeface="Arial Unicode MS" pitchFamily="34" charset="-128"/>
                <a:cs typeface="Arial Unicode MS" pitchFamily="34" charset="-128"/>
              </a:rPr>
              <a:t>Il ruolo del responsabile del procedimento si estrinseca, dal punto di vista organizzativo, essenzialmente nel mobilitare le risorse e nell’utilizzare gli strumenti giuridico-amministrativi più adatti – in una parola, nel coordinare e guidare uomini e mezzi – onde fare convergere il tutto verso il risultato (il provvedimento finale o, in via sostitutiva, l’accordo con i privati o altre P.A.).</a:t>
            </a:r>
          </a:p>
          <a:p>
            <a:r>
              <a:rPr lang="it-IT" dirty="0">
                <a:latin typeface="Arial Unicode MS" pitchFamily="34" charset="-128"/>
                <a:ea typeface="Arial Unicode MS" pitchFamily="34" charset="-128"/>
                <a:cs typeface="Arial Unicode MS" pitchFamily="34" charset="-128"/>
              </a:rPr>
              <a:t>si può ritenere che la figura del responsabile del procedimento consente di realizzare ed esprimere il </a:t>
            </a:r>
            <a:r>
              <a:rPr lang="it-IT" b="1" u="sng" dirty="0">
                <a:latin typeface="Arial Unicode MS" pitchFamily="34" charset="-128"/>
                <a:ea typeface="Arial Unicode MS" pitchFamily="34" charset="-128"/>
                <a:cs typeface="Arial Unicode MS" pitchFamily="34" charset="-128"/>
              </a:rPr>
              <a:t>coordinamento organizzativo dell’azione amministrativa</a:t>
            </a:r>
          </a:p>
        </p:txBody>
      </p:sp>
    </p:spTree>
    <p:extLst>
      <p:ext uri="{BB962C8B-B14F-4D97-AF65-F5344CB8AC3E}">
        <p14:creationId xmlns:p14="http://schemas.microsoft.com/office/powerpoint/2010/main" val="489661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484784"/>
            <a:ext cx="8229600" cy="4839816"/>
          </a:xfrm>
        </p:spPr>
        <p:txBody>
          <a:bodyPr>
            <a:normAutofit/>
          </a:bodyPr>
          <a:lstStyle/>
          <a:p>
            <a:pPr indent="-457200" algn="just">
              <a:buNone/>
            </a:pPr>
            <a:r>
              <a:rPr lang="it-IT" dirty="0">
                <a:latin typeface="Arial Unicode MS" pitchFamily="34" charset="-128"/>
                <a:ea typeface="Arial Unicode MS" pitchFamily="34" charset="-128"/>
                <a:cs typeface="Arial Unicode MS" pitchFamily="34" charset="-128"/>
              </a:rPr>
              <a:t>Il responsabile del procedimento rende possibile:</a:t>
            </a:r>
          </a:p>
          <a:p>
            <a:pPr indent="-457200"/>
            <a:r>
              <a:rPr lang="it-IT" dirty="0">
                <a:latin typeface="Arial Unicode MS" pitchFamily="34" charset="-128"/>
                <a:ea typeface="Arial Unicode MS" pitchFamily="34" charset="-128"/>
                <a:cs typeface="Arial Unicode MS" pitchFamily="34" charset="-128"/>
              </a:rPr>
              <a:t>forme di coordinamento all’interno di una singola organizzazione – incidendo sullo svolgimento delle attività necessarie per l’attuazione dei compiti propri di ogni ufficio</a:t>
            </a:r>
          </a:p>
          <a:p>
            <a:pPr indent="-457200"/>
            <a:r>
              <a:rPr lang="it-IT" dirty="0">
                <a:latin typeface="Arial Unicode MS" pitchFamily="34" charset="-128"/>
                <a:ea typeface="Arial Unicode MS" pitchFamily="34" charset="-128"/>
                <a:cs typeface="Arial Unicode MS" pitchFamily="34" charset="-128"/>
              </a:rPr>
              <a:t>forme di semplificazione, razionalizzazione e accelerazione dell’azione amministrativa nel com-plesso dei rapporti tra unità organizzative diverse, le quali sono il presupposto indispensabile per miglio-rare i livelli di efficienza ed efficacia.</a:t>
            </a:r>
          </a:p>
        </p:txBody>
      </p:sp>
    </p:spTree>
    <p:extLst>
      <p:ext uri="{BB962C8B-B14F-4D97-AF65-F5344CB8AC3E}">
        <p14:creationId xmlns:p14="http://schemas.microsoft.com/office/powerpoint/2010/main" val="1378969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Come interlocutore degli amministrati</a:t>
            </a:r>
          </a:p>
        </p:txBody>
      </p:sp>
      <p:sp>
        <p:nvSpPr>
          <p:cNvPr id="3" name="Segnaposto contenuto 2"/>
          <p:cNvSpPr>
            <a:spLocks noGrp="1"/>
          </p:cNvSpPr>
          <p:nvPr>
            <p:ph idx="1"/>
          </p:nvPr>
        </p:nvSpPr>
        <p:spPr/>
        <p:txBody>
          <a:bodyPr>
            <a:normAutofit fontScale="92500"/>
          </a:bodyPr>
          <a:lstStyle/>
          <a:p>
            <a:r>
              <a:rPr lang="it-IT" dirty="0">
                <a:latin typeface="Arial Unicode MS" pitchFamily="34" charset="-128"/>
                <a:ea typeface="Arial Unicode MS" pitchFamily="34" charset="-128"/>
                <a:cs typeface="Arial Unicode MS" pitchFamily="34" charset="-128"/>
              </a:rPr>
              <a:t>il responsabile del procedimento è lo strumento indefettibile per consentire la trasparenza e un rapporto “leale” ed imparziale tra P.A. e cittadini, in quanto, proprio grazie all’istituzione di una simile figura si rende possibile un colloquio più limpido ed aperto tra pubblici poteri e amministrati. </a:t>
            </a:r>
          </a:p>
          <a:p>
            <a:r>
              <a:rPr lang="it-IT" dirty="0">
                <a:latin typeface="Arial Unicode MS" pitchFamily="34" charset="-128"/>
                <a:ea typeface="Arial Unicode MS" pitchFamily="34" charset="-128"/>
                <a:cs typeface="Arial Unicode MS" pitchFamily="34" charset="-128"/>
              </a:rPr>
              <a:t>Infatti, </a:t>
            </a:r>
            <a:r>
              <a:rPr lang="it-IT" u="sng" dirty="0">
                <a:latin typeface="Arial Unicode MS" pitchFamily="34" charset="-128"/>
                <a:ea typeface="Arial Unicode MS" pitchFamily="34" charset="-128"/>
                <a:cs typeface="Arial Unicode MS" pitchFamily="34" charset="-128"/>
              </a:rPr>
              <a:t>verso l’esterno questi costituisce indispensabile punto  di riferimento e interlocutore, senza del quale il privato sarebbe difficilmente in grado di utilizzare tutti gli strumenti appena nominasti, previsti per gestire rapporti con i cittadini in maniera trasparente ed imparziale</a:t>
            </a:r>
            <a:r>
              <a:rPr lang="it-IT" dirty="0">
                <a:latin typeface="Arial Unicode MS" pitchFamily="34" charset="-128"/>
                <a:ea typeface="Arial Unicode MS" pitchFamily="34" charset="-128"/>
                <a:cs typeface="Arial Unicode MS" pitchFamily="34" charset="-128"/>
              </a:rPr>
              <a:t>.</a:t>
            </a:r>
          </a:p>
          <a:p>
            <a:endParaRPr lang="it-IT"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453893828"/>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76672"/>
            <a:ext cx="8363272" cy="1143000"/>
          </a:xfrm>
        </p:spPr>
        <p:txBody>
          <a:bodyPr>
            <a:normAutofit/>
          </a:bodyPr>
          <a:lstStyle/>
          <a:p>
            <a:r>
              <a:rPr lang="it-IT" sz="4000" dirty="0"/>
              <a:t>L’unità responsabile del procedimento</a:t>
            </a:r>
          </a:p>
        </p:txBody>
      </p:sp>
      <p:sp>
        <p:nvSpPr>
          <p:cNvPr id="3" name="Segnaposto contenuto 2"/>
          <p:cNvSpPr>
            <a:spLocks noGrp="1"/>
          </p:cNvSpPr>
          <p:nvPr>
            <p:ph idx="1"/>
          </p:nvPr>
        </p:nvSpPr>
        <p:spPr>
          <a:xfrm>
            <a:off x="457200" y="1916832"/>
            <a:ext cx="8229600" cy="3437736"/>
          </a:xfrm>
        </p:spPr>
        <p:txBody>
          <a:bodyPr>
            <a:normAutofit fontScale="92500" lnSpcReduction="20000"/>
          </a:bodyPr>
          <a:lstStyle/>
          <a:p>
            <a:pPr marL="0" indent="0">
              <a:buNone/>
            </a:pPr>
            <a:r>
              <a:rPr lang="it-IT" dirty="0">
                <a:latin typeface="Arial Unicode MS" pitchFamily="34" charset="-128"/>
                <a:ea typeface="Arial Unicode MS" pitchFamily="34" charset="-128"/>
                <a:cs typeface="Arial Unicode MS" pitchFamily="34" charset="-128"/>
              </a:rPr>
              <a:t> </a:t>
            </a:r>
            <a:r>
              <a:rPr lang="it-IT" b="1" dirty="0">
                <a:latin typeface="Arial" panose="020B0604020202020204" pitchFamily="34" charset="0"/>
                <a:ea typeface="Arial Unicode MS" pitchFamily="34" charset="-128"/>
                <a:cs typeface="Arial" panose="020B0604020202020204" pitchFamily="34" charset="0"/>
              </a:rPr>
              <a:t>Art. 4 </a:t>
            </a:r>
            <a:r>
              <a:rPr lang="it-IT" b="1" dirty="0" err="1">
                <a:latin typeface="Arial" panose="020B0604020202020204" pitchFamily="34" charset="0"/>
                <a:ea typeface="Arial Unicode MS" pitchFamily="34" charset="-128"/>
                <a:cs typeface="Arial" panose="020B0604020202020204" pitchFamily="34" charset="0"/>
              </a:rPr>
              <a:t>l.r</a:t>
            </a:r>
            <a:r>
              <a:rPr lang="it-IT" b="1" dirty="0">
                <a:latin typeface="Arial" panose="020B0604020202020204" pitchFamily="34" charset="0"/>
                <a:ea typeface="Arial Unicode MS" pitchFamily="34" charset="-128"/>
                <a:cs typeface="Arial" panose="020B0604020202020204" pitchFamily="34" charset="0"/>
              </a:rPr>
              <a:t>. n. 7/2019</a:t>
            </a:r>
          </a:p>
          <a:p>
            <a:pPr marL="0" indent="0">
              <a:buNone/>
            </a:pPr>
            <a:r>
              <a:rPr lang="it-IT" dirty="0">
                <a:latin typeface="Arial" panose="020B0604020202020204" pitchFamily="34" charset="0"/>
                <a:ea typeface="Arial Unicode MS" pitchFamily="34" charset="-128"/>
                <a:cs typeface="Arial" panose="020B0604020202020204" pitchFamily="34" charset="0"/>
              </a:rPr>
              <a:t>1. </a:t>
            </a:r>
            <a:r>
              <a:rPr lang="it-IT" dirty="0">
                <a:latin typeface="Arial" panose="020B0604020202020204" pitchFamily="34" charset="0"/>
                <a:cs typeface="Arial" panose="020B0604020202020204" pitchFamily="34" charset="0"/>
              </a:rPr>
              <a:t>Ove non sia già direttamente stabilito per legge o per regolamento, le amministrazioni di cui all'articolo l sono tenute a determinare per ciascun tipo di procedimento relativo ad atti di loro competenza l'unità organizzativa responsabile della istruttoria e di ogni altro adempimento procedimentale nonché dell'adozione del provvedimento finale.</a:t>
            </a:r>
          </a:p>
          <a:p>
            <a:pPr marL="0" indent="0">
              <a:buNone/>
            </a:pPr>
            <a:r>
              <a:rPr lang="it-IT" dirty="0">
                <a:latin typeface="Arial" panose="020B0604020202020204" pitchFamily="34" charset="0"/>
                <a:cs typeface="Arial" panose="020B0604020202020204" pitchFamily="34" charset="0"/>
              </a:rPr>
              <a:t>2. Le disposizioni adottate ai sensi del comma 1 sono rese pubbliche secondo quanto previsto dai singoli ordinamenti.</a:t>
            </a:r>
          </a:p>
          <a:p>
            <a:pPr algn="just">
              <a:buNone/>
            </a:pPr>
            <a:endParaRPr lang="it-IT" dirty="0"/>
          </a:p>
        </p:txBody>
      </p:sp>
      <p:sp>
        <p:nvSpPr>
          <p:cNvPr id="4" name="CasellaDiTesto 3">
            <a:extLst>
              <a:ext uri="{FF2B5EF4-FFF2-40B4-BE49-F238E27FC236}">
                <a16:creationId xmlns:a16="http://schemas.microsoft.com/office/drawing/2014/main" id="{4B498D42-C038-7642-89D1-B2E9BED6667D}"/>
              </a:ext>
            </a:extLst>
          </p:cNvPr>
          <p:cNvSpPr txBox="1"/>
          <p:nvPr/>
        </p:nvSpPr>
        <p:spPr>
          <a:xfrm>
            <a:off x="539552" y="5694347"/>
            <a:ext cx="7776864" cy="830997"/>
          </a:xfrm>
          <a:prstGeom prst="rect">
            <a:avLst/>
          </a:prstGeom>
          <a:noFill/>
          <a:ln>
            <a:solidFill>
              <a:schemeClr val="tx1"/>
            </a:solidFill>
          </a:ln>
        </p:spPr>
        <p:txBody>
          <a:bodyPr wrap="square" rtlCol="0">
            <a:spAutoFit/>
          </a:bodyPr>
          <a:lstStyle/>
          <a:p>
            <a:pPr algn="ctr"/>
            <a:r>
              <a:rPr lang="it-IT" sz="2400" b="1" dirty="0">
                <a:latin typeface="Arial" panose="020B0604020202020204" pitchFamily="34" charset="0"/>
                <a:cs typeface="Arial" panose="020B0604020202020204" pitchFamily="34" charset="0"/>
              </a:rPr>
              <a:t>REGOLAMENTO DEGLI UFFICI </a:t>
            </a:r>
          </a:p>
          <a:p>
            <a:pPr algn="ctr"/>
            <a:r>
              <a:rPr lang="it-IT" sz="2400" b="1" dirty="0">
                <a:latin typeface="Arial" panose="020B0604020202020204" pitchFamily="34" charset="0"/>
                <a:cs typeface="Arial" panose="020B0604020202020204" pitchFamily="34" charset="0"/>
              </a:rPr>
              <a:t>(D. </a:t>
            </a:r>
            <a:r>
              <a:rPr lang="it-IT" sz="2400" b="1" dirty="0" err="1">
                <a:latin typeface="Arial" panose="020B0604020202020204" pitchFamily="34" charset="0"/>
                <a:cs typeface="Arial" panose="020B0604020202020204" pitchFamily="34" charset="0"/>
              </a:rPr>
              <a:t>Pres</a:t>
            </a:r>
            <a:r>
              <a:rPr lang="it-IT" sz="2400" b="1" dirty="0">
                <a:latin typeface="Arial" panose="020B0604020202020204" pitchFamily="34" charset="0"/>
                <a:cs typeface="Arial" panose="020B0604020202020204" pitchFamily="34" charset="0"/>
              </a:rPr>
              <a:t>. Reg. 27 giugno 2019, n. 12)</a:t>
            </a:r>
          </a:p>
        </p:txBody>
      </p:sp>
    </p:spTree>
    <p:extLst>
      <p:ext uri="{BB962C8B-B14F-4D97-AF65-F5344CB8AC3E}">
        <p14:creationId xmlns:p14="http://schemas.microsoft.com/office/powerpoint/2010/main" val="670671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1124744"/>
            <a:ext cx="8229600" cy="5328592"/>
          </a:xfrm>
        </p:spPr>
        <p:txBody>
          <a:bodyPr>
            <a:normAutofit/>
          </a:bodyPr>
          <a:lstStyle/>
          <a:p>
            <a:r>
              <a:rPr lang="it-IT" dirty="0"/>
              <a:t>“</a:t>
            </a:r>
            <a:r>
              <a:rPr lang="it-IT" i="1" dirty="0">
                <a:latin typeface="Arial Unicode MS" pitchFamily="34" charset="-128"/>
                <a:ea typeface="Arial Unicode MS" pitchFamily="34" charset="-128"/>
                <a:cs typeface="Arial Unicode MS" pitchFamily="34" charset="-128"/>
              </a:rPr>
              <a:t>l’amministrazione pubblica non procede alla designazione dell’unità organizzativa di volta in volta competente per il singolo procedimento ma determina una volta per tutte l’unità organizzativa</a:t>
            </a:r>
            <a:r>
              <a:rPr lang="it-IT" dirty="0">
                <a:latin typeface="Arial Unicode MS" pitchFamily="34" charset="-128"/>
                <a:ea typeface="Arial Unicode MS" pitchFamily="34" charset="-128"/>
                <a:cs typeface="Arial Unicode MS" pitchFamily="34" charset="-128"/>
              </a:rPr>
              <a:t>” che dovrà gestire (e conseguentemente assumersene la responsabilità) tutti i procedimenti appartenenti ad una determinata categoria, a prescindere sia dal momento in cui viene attivata la procedura, sia dal soggetto da cui deriva l’istanza e da quali siano le esigenze che nel caso specifico devono essere soddisfatte</a:t>
            </a:r>
            <a:r>
              <a:rPr lang="it-IT" dirty="0"/>
              <a:t> (</a:t>
            </a:r>
            <a:r>
              <a:rPr lang="it-IT" b="1" dirty="0">
                <a:latin typeface="Arial" panose="020B0604020202020204" pitchFamily="34" charset="0"/>
                <a:cs typeface="Arial" panose="020B0604020202020204" pitchFamily="34" charset="0"/>
              </a:rPr>
              <a:t>Cons. Stato, Ad. Gen., 21 novembre 1991, n. 141</a:t>
            </a:r>
            <a:r>
              <a:rPr lang="it-IT" dirty="0"/>
              <a:t>).</a:t>
            </a:r>
          </a:p>
          <a:p>
            <a:endParaRPr lang="it-IT" dirty="0"/>
          </a:p>
        </p:txBody>
      </p:sp>
    </p:spTree>
    <p:extLst>
      <p:ext uri="{BB962C8B-B14F-4D97-AF65-F5344CB8AC3E}">
        <p14:creationId xmlns:p14="http://schemas.microsoft.com/office/powerpoint/2010/main" val="932920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836712"/>
            <a:ext cx="8229600" cy="1728192"/>
          </a:xfrm>
        </p:spPr>
        <p:txBody>
          <a:bodyPr>
            <a:normAutofit/>
          </a:bodyPr>
          <a:lstStyle/>
          <a:p>
            <a:pPr algn="ctr"/>
            <a:r>
              <a:rPr lang="it-IT" dirty="0">
                <a:latin typeface="Arial" pitchFamily="34" charset="0"/>
                <a:cs typeface="Arial" pitchFamily="34" charset="0"/>
              </a:rPr>
              <a:t>Configurazioni organizzative del procedimento</a:t>
            </a:r>
          </a:p>
        </p:txBody>
      </p:sp>
      <p:sp>
        <p:nvSpPr>
          <p:cNvPr id="3" name="Segnaposto contenuto 2"/>
          <p:cNvSpPr>
            <a:spLocks noGrp="1"/>
          </p:cNvSpPr>
          <p:nvPr>
            <p:ph idx="1"/>
          </p:nvPr>
        </p:nvSpPr>
        <p:spPr>
          <a:xfrm>
            <a:off x="457200" y="3356992"/>
            <a:ext cx="8229600" cy="2967608"/>
          </a:xfrm>
        </p:spPr>
        <p:txBody>
          <a:bodyPr/>
          <a:lstStyle/>
          <a:p>
            <a:pPr lvl="1"/>
            <a:r>
              <a:rPr lang="it-IT" sz="4000" dirty="0">
                <a:latin typeface="Arial" pitchFamily="34" charset="0"/>
                <a:cs typeface="Arial" pitchFamily="34" charset="0"/>
              </a:rPr>
              <a:t>Struttura semplice</a:t>
            </a:r>
          </a:p>
          <a:p>
            <a:pPr lvl="1"/>
            <a:r>
              <a:rPr lang="it-IT" sz="4000" dirty="0">
                <a:latin typeface="Arial" pitchFamily="34" charset="0"/>
                <a:cs typeface="Arial" pitchFamily="34" charset="0"/>
              </a:rPr>
              <a:t>Struttura complessa</a:t>
            </a:r>
          </a:p>
        </p:txBody>
      </p:sp>
    </p:spTree>
    <p:extLst>
      <p:ext uri="{BB962C8B-B14F-4D97-AF65-F5344CB8AC3E}">
        <p14:creationId xmlns:p14="http://schemas.microsoft.com/office/powerpoint/2010/main" val="12904812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12634</TotalTime>
  <Words>1634</Words>
  <Application>Microsoft Macintosh PowerPoint</Application>
  <PresentationFormat>Presentazione su schermo (4:3)</PresentationFormat>
  <Paragraphs>92</Paragraphs>
  <Slides>25</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25</vt:i4>
      </vt:variant>
    </vt:vector>
  </HeadingPairs>
  <TitlesOfParts>
    <vt:vector size="31" baseType="lpstr">
      <vt:lpstr>Arial Unicode MS</vt:lpstr>
      <vt:lpstr>Arial</vt:lpstr>
      <vt:lpstr>Calibri</vt:lpstr>
      <vt:lpstr>Constantia</vt:lpstr>
      <vt:lpstr>Wingdings 2</vt:lpstr>
      <vt:lpstr>Equinozio</vt:lpstr>
      <vt:lpstr>Corso di formazione giuridica per il personale della Regione Siciliana </vt:lpstr>
      <vt:lpstr>Il responsabile del procedimento</vt:lpstr>
      <vt:lpstr>Presentazione standard di PowerPoint</vt:lpstr>
      <vt:lpstr>Figura organizzativa</vt:lpstr>
      <vt:lpstr>Presentazione standard di PowerPoint</vt:lpstr>
      <vt:lpstr>Come interlocutore degli amministrati</vt:lpstr>
      <vt:lpstr>L’unità responsabile del procedimento</vt:lpstr>
      <vt:lpstr>Presentazione standard di PowerPoint</vt:lpstr>
      <vt:lpstr>Configurazioni organizzative del procedimento</vt:lpstr>
      <vt:lpstr>Configurazioni</vt:lpstr>
      <vt:lpstr>Struttura semplice</vt:lpstr>
      <vt:lpstr>Presentazione standard di PowerPoint</vt:lpstr>
      <vt:lpstr>Presentazione standard di PowerPoint</vt:lpstr>
      <vt:lpstr>Presentazione standard di PowerPoint</vt:lpstr>
      <vt:lpstr>Configurazioni</vt:lpstr>
      <vt:lpstr>Struttura complessa </vt:lpstr>
      <vt:lpstr>Struttura complessa</vt:lpstr>
      <vt:lpstr>Presentazione standard di PowerPoint</vt:lpstr>
      <vt:lpstr>Responsabile del procedimento</vt:lpstr>
      <vt:lpstr>Conflitto di interessi</vt:lpstr>
      <vt:lpstr>Rapporto tra responsabile del provvedimento e responsabile del procedimento</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210</cp:revision>
  <cp:lastPrinted>2020-04-21T10:03:09Z</cp:lastPrinted>
  <dcterms:created xsi:type="dcterms:W3CDTF">2012-04-07T06:48:04Z</dcterms:created>
  <dcterms:modified xsi:type="dcterms:W3CDTF">2020-04-28T17:23:20Z</dcterms:modified>
</cp:coreProperties>
</file>