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28"/>
  </p:notesMasterIdLst>
  <p:handoutMasterIdLst>
    <p:handoutMasterId r:id="rId29"/>
  </p:handoutMasterIdLst>
  <p:sldIdLst>
    <p:sldId id="553" r:id="rId2"/>
    <p:sldId id="356" r:id="rId3"/>
    <p:sldId id="361" r:id="rId4"/>
    <p:sldId id="363" r:id="rId5"/>
    <p:sldId id="366" r:id="rId6"/>
    <p:sldId id="367" r:id="rId7"/>
    <p:sldId id="369" r:id="rId8"/>
    <p:sldId id="370" r:id="rId9"/>
    <p:sldId id="372" r:id="rId10"/>
    <p:sldId id="373" r:id="rId11"/>
    <p:sldId id="374" r:id="rId12"/>
    <p:sldId id="371" r:id="rId13"/>
    <p:sldId id="568" r:id="rId14"/>
    <p:sldId id="375" r:id="rId15"/>
    <p:sldId id="381" r:id="rId16"/>
    <p:sldId id="382" r:id="rId17"/>
    <p:sldId id="390" r:id="rId18"/>
    <p:sldId id="391" r:id="rId19"/>
    <p:sldId id="392" r:id="rId20"/>
    <p:sldId id="393" r:id="rId21"/>
    <p:sldId id="570" r:id="rId22"/>
    <p:sldId id="571" r:id="rId23"/>
    <p:sldId id="395" r:id="rId24"/>
    <p:sldId id="396" r:id="rId25"/>
    <p:sldId id="397" r:id="rId26"/>
    <p:sldId id="398" r:id="rId2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38" autoAdjust="0"/>
    <p:restoredTop sz="92564" autoAdjust="0"/>
  </p:normalViewPr>
  <p:slideViewPr>
    <p:cSldViewPr>
      <p:cViewPr varScale="1">
        <p:scale>
          <a:sx n="92" d="100"/>
          <a:sy n="92" d="100"/>
        </p:scale>
        <p:origin x="272"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F441FD9-5C71-4208-8FC6-F1223209E3C3}" type="datetimeFigureOut">
              <a:rPr lang="it-IT" smtClean="0"/>
              <a:t>02/05/20</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36C00A-B3F7-4D74-8684-A47843529661}" type="slidenum">
              <a:rPr lang="it-IT" smtClean="0"/>
              <a:t>‹N›</a:t>
            </a:fld>
            <a:endParaRPr lang="it-IT"/>
          </a:p>
        </p:txBody>
      </p:sp>
    </p:spTree>
    <p:extLst>
      <p:ext uri="{BB962C8B-B14F-4D97-AF65-F5344CB8AC3E}">
        <p14:creationId xmlns:p14="http://schemas.microsoft.com/office/powerpoint/2010/main" val="3168434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576EEA-A77B-A147-959C-E26243604E72}" type="datetimeFigureOut">
              <a:rPr lang="it-IT" smtClean="0"/>
              <a:t>02/05/20</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CE92FC-53A6-9B48-AADA-E5D313441C08}" type="slidenum">
              <a:rPr lang="it-IT" smtClean="0"/>
              <a:t>‹N›</a:t>
            </a:fld>
            <a:endParaRPr lang="it-IT"/>
          </a:p>
        </p:txBody>
      </p:sp>
    </p:spTree>
    <p:extLst>
      <p:ext uri="{BB962C8B-B14F-4D97-AF65-F5344CB8AC3E}">
        <p14:creationId xmlns:p14="http://schemas.microsoft.com/office/powerpoint/2010/main" val="2158933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0F2174AF-8C9C-4F0C-89E2-25CADEF5B939}" type="datetimeFigureOut">
              <a:rPr lang="it-IT" smtClean="0"/>
              <a:pPr/>
              <a:t>02/05/20</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02/05/20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02/05/20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2174AF-8C9C-4F0C-89E2-25CADEF5B939}" type="datetimeFigureOut">
              <a:rPr lang="it-IT" smtClean="0"/>
              <a:pPr/>
              <a:t>02/05/20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0F2174AF-8C9C-4F0C-89E2-25CADEF5B939}" type="datetimeFigureOut">
              <a:rPr lang="it-IT" smtClean="0"/>
              <a:pPr/>
              <a:t>02/05/20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D17A2B2-A103-4271-AA58-CA430FB7D7A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02/05/20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0F2174AF-8C9C-4F0C-89E2-25CADEF5B939}" type="datetimeFigureOut">
              <a:rPr lang="it-IT" smtClean="0"/>
              <a:pPr/>
              <a:t>02/05/20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0F2174AF-8C9C-4F0C-89E2-25CADEF5B939}" type="datetimeFigureOut">
              <a:rPr lang="it-IT" smtClean="0"/>
              <a:pPr/>
              <a:t>02/05/20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F2174AF-8C9C-4F0C-89E2-25CADEF5B939}" type="datetimeFigureOut">
              <a:rPr lang="it-IT" smtClean="0"/>
              <a:pPr/>
              <a:t>02/05/20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0F2174AF-8C9C-4F0C-89E2-25CADEF5B939}" type="datetimeFigureOut">
              <a:rPr lang="it-IT" smtClean="0"/>
              <a:pPr/>
              <a:t>02/05/20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D17A2B2-A103-4271-AA58-CA430FB7D7A9}"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0F2174AF-8C9C-4F0C-89E2-25CADEF5B939}" type="datetimeFigureOut">
              <a:rPr lang="it-IT" smtClean="0"/>
              <a:pPr/>
              <a:t>02/05/20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2D17A2B2-A103-4271-AA58-CA430FB7D7A9}"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F2174AF-8C9C-4F0C-89E2-25CADEF5B939}" type="datetimeFigureOut">
              <a:rPr lang="it-IT" smtClean="0"/>
              <a:pPr/>
              <a:t>02/05/20</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D17A2B2-A103-4271-AA58-CA430FB7D7A9}"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applewebdata://4ACF537F-DD7F-49A2-ADBD-C6BE97A33549/#/ricerca/fonti_documento?idDatabank=7&amp;idDocMaster=3949324&amp;idUnitaDoc=20159469&amp;nVigUnitaDoc=1&amp;docIdx=1&amp;isCorrelazioniSearch=true"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05736" y="1785392"/>
            <a:ext cx="7854696" cy="1211560"/>
          </a:xfrm>
        </p:spPr>
        <p:txBody>
          <a:bodyPr>
            <a:normAutofit/>
          </a:bodyPr>
          <a:lstStyle/>
          <a:p>
            <a:pPr algn="ctr"/>
            <a:r>
              <a:rPr lang="it-IT" sz="3600" dirty="0">
                <a:solidFill>
                  <a:schemeClr val="tx1"/>
                </a:solidFill>
              </a:rPr>
              <a:t>Corso di formazione giuridica per il personale della Regione Siciliana </a:t>
            </a:r>
          </a:p>
        </p:txBody>
      </p:sp>
      <p:sp>
        <p:nvSpPr>
          <p:cNvPr id="3" name="Sottotitolo 2"/>
          <p:cNvSpPr>
            <a:spLocks noGrp="1"/>
          </p:cNvSpPr>
          <p:nvPr>
            <p:ph type="subTitle" idx="1"/>
          </p:nvPr>
        </p:nvSpPr>
        <p:spPr>
          <a:xfrm>
            <a:off x="395536" y="3429000"/>
            <a:ext cx="8103812" cy="2651720"/>
          </a:xfrm>
        </p:spPr>
        <p:txBody>
          <a:bodyPr>
            <a:noAutofit/>
          </a:bodyPr>
          <a:lstStyle/>
          <a:p>
            <a:pPr algn="l">
              <a:spcBef>
                <a:spcPts val="0"/>
              </a:spcBef>
            </a:pPr>
            <a:r>
              <a:rPr lang="it-IT" sz="4400" b="1" dirty="0">
                <a:solidFill>
                  <a:srgbClr val="FFFF00"/>
                </a:solidFill>
                <a:latin typeface="Arial" panose="020B0604020202020204" pitchFamily="34" charset="0"/>
                <a:cs typeface="Arial" panose="020B0604020202020204" pitchFamily="34" charset="0"/>
              </a:rPr>
              <a:t>Il procedimento amministrativo dopo </a:t>
            </a:r>
          </a:p>
          <a:p>
            <a:pPr algn="l">
              <a:spcBef>
                <a:spcPts val="0"/>
              </a:spcBef>
            </a:pPr>
            <a:r>
              <a:rPr lang="it-IT" sz="4400" b="1" dirty="0">
                <a:solidFill>
                  <a:srgbClr val="FFFF00"/>
                </a:solidFill>
                <a:latin typeface="Arial" panose="020B0604020202020204" pitchFamily="34" charset="0"/>
                <a:cs typeface="Arial" panose="020B0604020202020204" pitchFamily="34" charset="0"/>
              </a:rPr>
              <a:t>la </a:t>
            </a:r>
            <a:r>
              <a:rPr lang="it-IT" sz="4400" b="1" dirty="0" err="1">
                <a:solidFill>
                  <a:srgbClr val="FFFF00"/>
                </a:solidFill>
                <a:latin typeface="Arial" panose="020B0604020202020204" pitchFamily="34" charset="0"/>
                <a:cs typeface="Arial" panose="020B0604020202020204" pitchFamily="34" charset="0"/>
              </a:rPr>
              <a:t>L.r</a:t>
            </a:r>
            <a:r>
              <a:rPr lang="it-IT" sz="4400" b="1" dirty="0">
                <a:solidFill>
                  <a:srgbClr val="FFFF00"/>
                </a:solidFill>
                <a:latin typeface="Arial" panose="020B0604020202020204" pitchFamily="34" charset="0"/>
                <a:cs typeface="Arial" panose="020B0604020202020204" pitchFamily="34" charset="0"/>
              </a:rPr>
              <a:t>. n. 7/2019</a:t>
            </a:r>
          </a:p>
        </p:txBody>
      </p:sp>
      <p:pic>
        <p:nvPicPr>
          <p:cNvPr id="5" name="Picture 1" descr="page1image1935879568">
            <a:extLst>
              <a:ext uri="{FF2B5EF4-FFF2-40B4-BE49-F238E27FC236}">
                <a16:creationId xmlns:a16="http://schemas.microsoft.com/office/drawing/2014/main" id="{343BDC93-CC99-8B49-A8E1-AF74E55AA9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09882"/>
            <a:ext cx="5256584" cy="1030886"/>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647DC2DF-AD7C-A841-9931-07B20E397F74}"/>
              </a:ext>
            </a:extLst>
          </p:cNvPr>
          <p:cNvSpPr txBox="1"/>
          <p:nvPr/>
        </p:nvSpPr>
        <p:spPr>
          <a:xfrm>
            <a:off x="4283968" y="5877272"/>
            <a:ext cx="4320480" cy="584775"/>
          </a:xfrm>
          <a:prstGeom prst="rect">
            <a:avLst/>
          </a:prstGeom>
          <a:noFill/>
        </p:spPr>
        <p:txBody>
          <a:bodyPr wrap="square" rtlCol="0">
            <a:spAutoFit/>
          </a:bodyPr>
          <a:lstStyle/>
          <a:p>
            <a:r>
              <a:rPr lang="it-IT" sz="3200" b="1" dirty="0">
                <a:latin typeface="Arial" panose="020B0604020202020204" pitchFamily="34" charset="0"/>
                <a:cs typeface="Arial" panose="020B0604020202020204" pitchFamily="34" charset="0"/>
              </a:rPr>
              <a:t>Prof. Riccardo Ursi</a:t>
            </a:r>
          </a:p>
        </p:txBody>
      </p:sp>
      <p:sp>
        <p:nvSpPr>
          <p:cNvPr id="6" name="Ovale 5">
            <a:extLst>
              <a:ext uri="{FF2B5EF4-FFF2-40B4-BE49-F238E27FC236}">
                <a16:creationId xmlns:a16="http://schemas.microsoft.com/office/drawing/2014/main" id="{495041F5-6576-284C-9E73-D409C96FF26C}"/>
              </a:ext>
            </a:extLst>
          </p:cNvPr>
          <p:cNvSpPr/>
          <p:nvPr/>
        </p:nvSpPr>
        <p:spPr>
          <a:xfrm>
            <a:off x="7236296" y="3933056"/>
            <a:ext cx="1152128"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800" dirty="0">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902141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a:t>Destinatari (art. 9 L.r. n. 7/2019)</a:t>
            </a:r>
          </a:p>
        </p:txBody>
      </p:sp>
      <p:sp>
        <p:nvSpPr>
          <p:cNvPr id="3" name="Segnaposto contenuto 2"/>
          <p:cNvSpPr>
            <a:spLocks noGrp="1"/>
          </p:cNvSpPr>
          <p:nvPr>
            <p:ph idx="1"/>
          </p:nvPr>
        </p:nvSpPr>
        <p:spPr/>
        <p:txBody>
          <a:bodyPr/>
          <a:lstStyle/>
          <a:p>
            <a:pPr lvl="0"/>
            <a:r>
              <a:rPr lang="it-IT" b="1" i="1" dirty="0">
                <a:latin typeface="Arial" pitchFamily="34" charset="0"/>
                <a:cs typeface="Arial" pitchFamily="34" charset="0"/>
              </a:rPr>
              <a:t>I soggetti che devono intervenire per legge nel procedimento</a:t>
            </a:r>
            <a:r>
              <a:rPr lang="it-IT" i="1" dirty="0">
                <a:latin typeface="Arial" pitchFamily="34" charset="0"/>
                <a:cs typeface="Arial" pitchFamily="34" charset="0"/>
              </a:rPr>
              <a:t>.</a:t>
            </a:r>
            <a:endParaRPr lang="it-IT" dirty="0">
              <a:latin typeface="Arial" pitchFamily="34" charset="0"/>
              <a:cs typeface="Arial" pitchFamily="34" charset="0"/>
            </a:endParaRPr>
          </a:p>
          <a:p>
            <a:pPr>
              <a:buNone/>
            </a:pPr>
            <a:r>
              <a:rPr lang="it-IT" dirty="0">
                <a:latin typeface="Arial" pitchFamily="34" charset="0"/>
                <a:cs typeface="Arial" pitchFamily="34" charset="0"/>
              </a:rPr>
              <a:t>Questa categoria ricomprende gli organi o gli enti pubblici portatori di interessi diversi da quelli tutelati dall’amministrazione procedente. In essa vanno ricompresi sicuramente i soggetti deputati alla formulazione di pareri o valutazioni in ordine al provvedimento finale.</a:t>
            </a:r>
          </a:p>
          <a:p>
            <a:endParaRPr lang="it-IT" dirty="0"/>
          </a:p>
        </p:txBody>
      </p:sp>
    </p:spTree>
    <p:extLst>
      <p:ext uri="{BB962C8B-B14F-4D97-AF65-F5344CB8AC3E}">
        <p14:creationId xmlns:p14="http://schemas.microsoft.com/office/powerpoint/2010/main" val="3990192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a:t>Destinatari (art. 9 L.r. n. 7/2019)</a:t>
            </a:r>
          </a:p>
        </p:txBody>
      </p:sp>
      <p:sp>
        <p:nvSpPr>
          <p:cNvPr id="3" name="Segnaposto contenuto 2"/>
          <p:cNvSpPr>
            <a:spLocks noGrp="1"/>
          </p:cNvSpPr>
          <p:nvPr>
            <p:ph idx="1"/>
          </p:nvPr>
        </p:nvSpPr>
        <p:spPr/>
        <p:txBody>
          <a:bodyPr>
            <a:normAutofit fontScale="77500" lnSpcReduction="20000"/>
          </a:bodyPr>
          <a:lstStyle/>
          <a:p>
            <a:pPr lvl="0"/>
            <a:r>
              <a:rPr lang="it-IT" b="1" i="1" dirty="0">
                <a:latin typeface="Arial" pitchFamily="34" charset="0"/>
                <a:cs typeface="Arial" pitchFamily="34" charset="0"/>
              </a:rPr>
              <a:t>I soggetti, diversi dai diretti destinatari, ai quali possa derivare un pregiudizio dal provvedimento</a:t>
            </a:r>
            <a:r>
              <a:rPr lang="it-IT" i="1" dirty="0">
                <a:latin typeface="Arial" pitchFamily="34" charset="0"/>
                <a:cs typeface="Arial" pitchFamily="34" charset="0"/>
              </a:rPr>
              <a:t>.</a:t>
            </a:r>
            <a:endParaRPr lang="it-IT" dirty="0">
              <a:latin typeface="Arial" pitchFamily="34" charset="0"/>
              <a:cs typeface="Arial" pitchFamily="34" charset="0"/>
            </a:endParaRPr>
          </a:p>
          <a:p>
            <a:pPr>
              <a:buNone/>
            </a:pPr>
            <a:r>
              <a:rPr lang="it-IT" dirty="0">
                <a:latin typeface="Arial" pitchFamily="34" charset="0"/>
                <a:cs typeface="Arial" pitchFamily="34" charset="0"/>
              </a:rPr>
              <a:t>Tale categoria è prevista dal legislatore onde tutelare coloro che subiscono gli effetti riflessi del provvedimento: il provvedimento finale, infatti, può incidere sulla sfera giuridica di soggetti che, pur non essendo destinatari diretti dell’atto stesso, subiscono, o possono subire, una lesione per effetto di quest’ultimo.</a:t>
            </a:r>
          </a:p>
          <a:p>
            <a:pPr>
              <a:buNone/>
            </a:pPr>
            <a:r>
              <a:rPr lang="it-IT" dirty="0">
                <a:latin typeface="Arial" pitchFamily="34" charset="0"/>
                <a:cs typeface="Arial" pitchFamily="34" charset="0"/>
              </a:rPr>
              <a:t>La norma limita, però, l’obbligo di comunicazione ai soggetti che, toccati dall’efficacia riflessa dell’atto, siano individuati o facilmente individuabili.</a:t>
            </a:r>
          </a:p>
          <a:p>
            <a:pPr>
              <a:buNone/>
            </a:pPr>
            <a:r>
              <a:rPr lang="it-IT" dirty="0">
                <a:latin typeface="Arial" pitchFamily="34" charset="0"/>
                <a:cs typeface="Arial" pitchFamily="34" charset="0"/>
              </a:rPr>
              <a:t>Evidentemente, si parte dal principio che un’eventuale ricerca di persone od enti ecc. non debba condizionare oltremodo l’avvio dell’attività della PA, sicché questa è obbligata a fare le prescritte comunicazioni, oltre che ai soggetti individuati, solo a quelli i cui nominativi emergano da un agevole e rapida ricerca.</a:t>
            </a:r>
          </a:p>
          <a:p>
            <a:endParaRPr lang="it-IT" dirty="0"/>
          </a:p>
          <a:p>
            <a:endParaRPr lang="it-IT" dirty="0"/>
          </a:p>
        </p:txBody>
      </p:sp>
    </p:spTree>
    <p:extLst>
      <p:ext uri="{BB962C8B-B14F-4D97-AF65-F5344CB8AC3E}">
        <p14:creationId xmlns:p14="http://schemas.microsoft.com/office/powerpoint/2010/main" val="24045738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476672"/>
            <a:ext cx="8229600" cy="1143000"/>
          </a:xfrm>
        </p:spPr>
        <p:txBody>
          <a:bodyPr/>
          <a:lstStyle/>
          <a:p>
            <a:r>
              <a:rPr lang="it-IT" dirty="0"/>
              <a:t>Art. 10 </a:t>
            </a:r>
            <a:r>
              <a:rPr lang="it-IT" dirty="0" err="1"/>
              <a:t>L.r</a:t>
            </a:r>
            <a:r>
              <a:rPr lang="it-IT" dirty="0"/>
              <a:t>. 7/2019</a:t>
            </a:r>
          </a:p>
        </p:txBody>
      </p:sp>
      <p:sp>
        <p:nvSpPr>
          <p:cNvPr id="3" name="Segnaposto contenuto 2"/>
          <p:cNvSpPr>
            <a:spLocks noGrp="1"/>
          </p:cNvSpPr>
          <p:nvPr>
            <p:ph idx="1"/>
          </p:nvPr>
        </p:nvSpPr>
        <p:spPr>
          <a:xfrm>
            <a:off x="467544" y="1844824"/>
            <a:ext cx="8229600" cy="4896544"/>
          </a:xfrm>
        </p:spPr>
        <p:txBody>
          <a:bodyPr>
            <a:noAutofit/>
          </a:bodyPr>
          <a:lstStyle/>
          <a:p>
            <a:pPr marL="0" indent="0">
              <a:buNone/>
            </a:pPr>
            <a:r>
              <a:rPr lang="it-IT" sz="2200" dirty="0">
                <a:latin typeface="Arial" panose="020B0604020202020204" pitchFamily="34" charset="0"/>
                <a:cs typeface="Arial" panose="020B0604020202020204" pitchFamily="34" charset="0"/>
              </a:rPr>
              <a:t>1.L'amministrazione provvede a dare notizia dell'avvio del procedimento mediante comunicazione personale.</a:t>
            </a:r>
          </a:p>
          <a:p>
            <a:pPr marL="0" indent="0">
              <a:buNone/>
            </a:pPr>
            <a:r>
              <a:rPr lang="it-IT" sz="2200" dirty="0">
                <a:latin typeface="Arial" panose="020B0604020202020204" pitchFamily="34" charset="0"/>
                <a:cs typeface="Arial" panose="020B0604020202020204" pitchFamily="34" charset="0"/>
              </a:rPr>
              <a:t>2. Nella comunicazione debbono essere indicati:</a:t>
            </a:r>
          </a:p>
          <a:p>
            <a:pPr marL="0" indent="0">
              <a:buNone/>
            </a:pPr>
            <a:r>
              <a:rPr lang="it-IT" sz="2200" dirty="0">
                <a:latin typeface="Arial" panose="020B0604020202020204" pitchFamily="34" charset="0"/>
                <a:cs typeface="Arial" panose="020B0604020202020204" pitchFamily="34" charset="0"/>
              </a:rPr>
              <a:t>a) l'amministrazione competente;</a:t>
            </a:r>
          </a:p>
          <a:p>
            <a:pPr marL="0" indent="0">
              <a:buNone/>
            </a:pPr>
            <a:r>
              <a:rPr lang="it-IT" sz="2200" dirty="0">
                <a:latin typeface="Arial" panose="020B0604020202020204" pitchFamily="34" charset="0"/>
                <a:cs typeface="Arial" panose="020B0604020202020204" pitchFamily="34" charset="0"/>
              </a:rPr>
              <a:t>b) l'oggetto del procedimento promosso;</a:t>
            </a:r>
          </a:p>
          <a:p>
            <a:pPr marL="0" indent="0">
              <a:buNone/>
            </a:pPr>
            <a:r>
              <a:rPr lang="it-IT" sz="2200" dirty="0">
                <a:latin typeface="Arial" panose="020B0604020202020204" pitchFamily="34" charset="0"/>
                <a:cs typeface="Arial" panose="020B0604020202020204" pitchFamily="34" charset="0"/>
              </a:rPr>
              <a:t>c) l'ufficio e la persona responsabile del procedimento nonché eventualmente l'indicazione del funzionario che cura l'istruttoria;</a:t>
            </a:r>
          </a:p>
          <a:p>
            <a:pPr marL="0" indent="0">
              <a:buNone/>
            </a:pPr>
            <a:r>
              <a:rPr lang="it-IT" sz="2200" dirty="0">
                <a:latin typeface="Arial" panose="020B0604020202020204" pitchFamily="34" charset="0"/>
                <a:cs typeface="Arial" panose="020B0604020202020204" pitchFamily="34" charset="0"/>
              </a:rPr>
              <a:t>d) l'ufficio in cui si può prendere visione degli atti;</a:t>
            </a:r>
          </a:p>
          <a:p>
            <a:pPr marL="0" indent="0">
              <a:buNone/>
            </a:pPr>
            <a:r>
              <a:rPr lang="it-IT" sz="2200" dirty="0">
                <a:latin typeface="Arial" panose="020B0604020202020204" pitchFamily="34" charset="0"/>
                <a:cs typeface="Arial" panose="020B0604020202020204" pitchFamily="34" charset="0"/>
              </a:rPr>
              <a:t>e) la data entro la quale, secondo i termini previsti dall'articolo 2, commi 2, 3 e 4, deve concludersi il procedimento ed i rimedi esperibili in caso di inerzia dell'amministrazione;</a:t>
            </a:r>
          </a:p>
          <a:p>
            <a:pPr marL="0" indent="0">
              <a:buNone/>
            </a:pPr>
            <a:r>
              <a:rPr lang="it-IT" sz="2200" dirty="0" err="1">
                <a:latin typeface="Arial" panose="020B0604020202020204" pitchFamily="34" charset="0"/>
                <a:cs typeface="Arial" panose="020B0604020202020204" pitchFamily="34" charset="0"/>
              </a:rPr>
              <a:t>f</a:t>
            </a:r>
            <a:r>
              <a:rPr lang="it-IT" sz="2200" dirty="0">
                <a:latin typeface="Arial" panose="020B0604020202020204" pitchFamily="34" charset="0"/>
                <a:cs typeface="Arial" panose="020B0604020202020204" pitchFamily="34" charset="0"/>
              </a:rPr>
              <a:t>) nei procedimenti ad iniziativa di parte, la data di presentazione della relativa istanza.</a:t>
            </a:r>
          </a:p>
        </p:txBody>
      </p:sp>
    </p:spTree>
    <p:extLst>
      <p:ext uri="{BB962C8B-B14F-4D97-AF65-F5344CB8AC3E}">
        <p14:creationId xmlns:p14="http://schemas.microsoft.com/office/powerpoint/2010/main" val="2910609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511225-D820-644E-8063-5B52416BB5B0}"/>
              </a:ext>
            </a:extLst>
          </p:cNvPr>
          <p:cNvSpPr>
            <a:spLocks noGrp="1"/>
          </p:cNvSpPr>
          <p:nvPr>
            <p:ph type="title"/>
          </p:nvPr>
        </p:nvSpPr>
        <p:spPr/>
        <p:txBody>
          <a:bodyPr/>
          <a:lstStyle/>
          <a:p>
            <a:r>
              <a:rPr lang="it-IT" dirty="0"/>
              <a:t>Art. 10 </a:t>
            </a:r>
            <a:r>
              <a:rPr lang="it-IT" dirty="0" err="1"/>
              <a:t>L.r</a:t>
            </a:r>
            <a:r>
              <a:rPr lang="it-IT" dirty="0"/>
              <a:t>. 7/2019</a:t>
            </a:r>
          </a:p>
        </p:txBody>
      </p:sp>
      <p:sp>
        <p:nvSpPr>
          <p:cNvPr id="3" name="Segnaposto contenuto 2">
            <a:extLst>
              <a:ext uri="{FF2B5EF4-FFF2-40B4-BE49-F238E27FC236}">
                <a16:creationId xmlns:a16="http://schemas.microsoft.com/office/drawing/2014/main" id="{CA12ACE6-0732-DC44-8161-23C8A825C3B9}"/>
              </a:ext>
            </a:extLst>
          </p:cNvPr>
          <p:cNvSpPr>
            <a:spLocks noGrp="1"/>
          </p:cNvSpPr>
          <p:nvPr>
            <p:ph idx="1"/>
          </p:nvPr>
        </p:nvSpPr>
        <p:spPr/>
        <p:txBody>
          <a:bodyPr/>
          <a:lstStyle/>
          <a:p>
            <a:pPr marL="0" indent="0">
              <a:buNone/>
            </a:pPr>
            <a:r>
              <a:rPr lang="it-IT" dirty="0">
                <a:latin typeface="Arial" panose="020B0604020202020204" pitchFamily="34" charset="0"/>
                <a:cs typeface="Arial" panose="020B0604020202020204" pitchFamily="34" charset="0"/>
              </a:rPr>
              <a:t>3. Qualora, per il numero dei destinatari, la comunicazione personale non sia possibile o risulti particolarmente gravosa, l'amministrazione provvede a rendere noti gli elementi di cui al comma 2 mediante forme di pubblicità idonee, di volta in volta stabilite dall'amministrazione medesima.</a:t>
            </a:r>
          </a:p>
          <a:p>
            <a:endParaRPr lang="it-IT" dirty="0"/>
          </a:p>
        </p:txBody>
      </p:sp>
    </p:spTree>
    <p:extLst>
      <p:ext uri="{BB962C8B-B14F-4D97-AF65-F5344CB8AC3E}">
        <p14:creationId xmlns:p14="http://schemas.microsoft.com/office/powerpoint/2010/main" val="20945659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Deroghe alla comunicazione</a:t>
            </a:r>
          </a:p>
        </p:txBody>
      </p:sp>
      <p:sp>
        <p:nvSpPr>
          <p:cNvPr id="3" name="Segnaposto contenuto 2"/>
          <p:cNvSpPr>
            <a:spLocks noGrp="1"/>
          </p:cNvSpPr>
          <p:nvPr>
            <p:ph idx="1"/>
          </p:nvPr>
        </p:nvSpPr>
        <p:spPr/>
        <p:txBody>
          <a:bodyPr/>
          <a:lstStyle/>
          <a:p>
            <a:pPr lvl="0"/>
            <a:r>
              <a:rPr lang="it-IT" b="1" dirty="0">
                <a:latin typeface="Arial" pitchFamily="34" charset="0"/>
                <a:cs typeface="Arial" pitchFamily="34" charset="0"/>
              </a:rPr>
              <a:t>Ragioni di impedimento derivanti da particolari esigenze di celerità</a:t>
            </a:r>
            <a:r>
              <a:rPr lang="it-IT" dirty="0">
                <a:latin typeface="Arial" pitchFamily="34" charset="0"/>
                <a:cs typeface="Arial" pitchFamily="34" charset="0"/>
              </a:rPr>
              <a:t> (art. 9, comma 2)</a:t>
            </a:r>
          </a:p>
          <a:p>
            <a:r>
              <a:rPr lang="it-IT" b="1" dirty="0">
                <a:latin typeface="Arial" pitchFamily="34" charset="0"/>
                <a:cs typeface="Arial" pitchFamily="34" charset="0"/>
              </a:rPr>
              <a:t>Adozione di provvedimenti cautelari </a:t>
            </a:r>
            <a:r>
              <a:rPr lang="it-IT" dirty="0">
                <a:latin typeface="Arial" pitchFamily="34" charset="0"/>
                <a:cs typeface="Arial" pitchFamily="34" charset="0"/>
              </a:rPr>
              <a:t>(art. 9 comma 3)</a:t>
            </a:r>
          </a:p>
          <a:p>
            <a:r>
              <a:rPr lang="it-IT" b="1" dirty="0">
                <a:latin typeface="Arial" pitchFamily="34" charset="0"/>
                <a:cs typeface="Arial" pitchFamily="34" charset="0"/>
              </a:rPr>
              <a:t>Il raggiungimento dello scopo </a:t>
            </a:r>
            <a:r>
              <a:rPr lang="it-IT" dirty="0">
                <a:latin typeface="Arial" pitchFamily="34" charset="0"/>
                <a:cs typeface="Arial" pitchFamily="34" charset="0"/>
              </a:rPr>
              <a:t>(norma giurisprudenziale)</a:t>
            </a:r>
            <a:endParaRPr lang="it-IT" b="1" dirty="0">
              <a:latin typeface="Arial" pitchFamily="34" charset="0"/>
              <a:cs typeface="Arial" pitchFamily="34" charset="0"/>
            </a:endParaRPr>
          </a:p>
          <a:p>
            <a:r>
              <a:rPr lang="it-IT" b="1" dirty="0">
                <a:latin typeface="Arial" pitchFamily="34" charset="0"/>
                <a:cs typeface="Arial" pitchFamily="34" charset="0"/>
              </a:rPr>
              <a:t>Il provvedimento non potrebbe essere diverso </a:t>
            </a:r>
            <a:r>
              <a:rPr lang="it-IT" dirty="0">
                <a:latin typeface="Arial" pitchFamily="34" charset="0"/>
                <a:cs typeface="Arial" pitchFamily="34" charset="0"/>
              </a:rPr>
              <a:t>(art. 21 </a:t>
            </a:r>
            <a:r>
              <a:rPr lang="it-IT" dirty="0" err="1">
                <a:latin typeface="Arial" pitchFamily="34" charset="0"/>
                <a:cs typeface="Arial" pitchFamily="34" charset="0"/>
              </a:rPr>
              <a:t>octies</a:t>
            </a:r>
            <a:r>
              <a:rPr lang="it-IT" dirty="0">
                <a:latin typeface="Arial" pitchFamily="34" charset="0"/>
                <a:cs typeface="Arial" pitchFamily="34" charset="0"/>
              </a:rPr>
              <a:t> L. 241/1990)</a:t>
            </a:r>
          </a:p>
        </p:txBody>
      </p:sp>
    </p:spTree>
    <p:extLst>
      <p:ext uri="{BB962C8B-B14F-4D97-AF65-F5344CB8AC3E}">
        <p14:creationId xmlns:p14="http://schemas.microsoft.com/office/powerpoint/2010/main" val="31780889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Intervento nel procedimento</a:t>
            </a:r>
          </a:p>
        </p:txBody>
      </p:sp>
      <p:sp>
        <p:nvSpPr>
          <p:cNvPr id="3" name="Segnaposto contenuto 2"/>
          <p:cNvSpPr>
            <a:spLocks noGrp="1"/>
          </p:cNvSpPr>
          <p:nvPr>
            <p:ph idx="1"/>
          </p:nvPr>
        </p:nvSpPr>
        <p:spPr/>
        <p:txBody>
          <a:bodyPr>
            <a:normAutofit lnSpcReduction="10000"/>
          </a:bodyPr>
          <a:lstStyle/>
          <a:p>
            <a:r>
              <a:rPr lang="it-IT" dirty="0">
                <a:latin typeface="Arial" pitchFamily="34" charset="0"/>
                <a:cs typeface="Arial" pitchFamily="34" charset="0"/>
              </a:rPr>
              <a:t>Art. 11 L. </a:t>
            </a:r>
            <a:r>
              <a:rPr lang="it-IT" dirty="0" err="1">
                <a:latin typeface="Arial" pitchFamily="34" charset="0"/>
                <a:cs typeface="Arial" pitchFamily="34" charset="0"/>
              </a:rPr>
              <a:t>r</a:t>
            </a:r>
            <a:r>
              <a:rPr lang="it-IT" dirty="0">
                <a:latin typeface="Arial" pitchFamily="34" charset="0"/>
                <a:cs typeface="Arial" pitchFamily="34" charset="0"/>
              </a:rPr>
              <a:t>. 7/2019</a:t>
            </a:r>
          </a:p>
          <a:p>
            <a:pPr>
              <a:buNone/>
            </a:pPr>
            <a:r>
              <a:rPr lang="it-IT" dirty="0">
                <a:latin typeface="Arial" pitchFamily="34" charset="0"/>
                <a:cs typeface="Arial" pitchFamily="34" charset="0"/>
              </a:rPr>
              <a:t>“</a:t>
            </a:r>
            <a:r>
              <a:rPr lang="it-IT" i="1" dirty="0">
                <a:latin typeface="Arial" pitchFamily="34" charset="0"/>
                <a:cs typeface="Arial" pitchFamily="34" charset="0"/>
              </a:rPr>
              <a:t>Qualunque soggetto, portatore di interessi pubblici o privati, nonché i portatori di interessi diffusi costituiti in associazioni o comitati, cui possa derivare un pregiudizio dal provvedimento, hanno facoltà di intervenire nel procedimento</a:t>
            </a:r>
            <a:r>
              <a:rPr lang="it-IT" dirty="0">
                <a:latin typeface="Arial" pitchFamily="34" charset="0"/>
                <a:cs typeface="Arial" pitchFamily="34" charset="0"/>
              </a:rPr>
              <a:t>”</a:t>
            </a:r>
          </a:p>
          <a:p>
            <a:pPr>
              <a:buNone/>
            </a:pPr>
            <a:r>
              <a:rPr lang="it-IT" b="1" dirty="0">
                <a:latin typeface="Arial" pitchFamily="34" charset="0"/>
                <a:cs typeface="Arial" pitchFamily="34" charset="0"/>
              </a:rPr>
              <a:t>Si tratta dell’intervento spontaneo di quei soggetti non individuati all’inizio del procedimento, che pur non essendo destinatari diretti del provvedimento finale, possono ricevere da questo qualche pregiudizio</a:t>
            </a:r>
          </a:p>
        </p:txBody>
      </p:sp>
    </p:spTree>
    <p:extLst>
      <p:ext uri="{BB962C8B-B14F-4D97-AF65-F5344CB8AC3E}">
        <p14:creationId xmlns:p14="http://schemas.microsoft.com/office/powerpoint/2010/main" val="23347691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Interventori</a:t>
            </a:r>
            <a:r>
              <a:rPr lang="it-IT" dirty="0"/>
              <a:t> volontari</a:t>
            </a:r>
          </a:p>
        </p:txBody>
      </p:sp>
      <p:sp>
        <p:nvSpPr>
          <p:cNvPr id="3" name="Segnaposto contenuto 2"/>
          <p:cNvSpPr>
            <a:spLocks noGrp="1"/>
          </p:cNvSpPr>
          <p:nvPr>
            <p:ph idx="1"/>
          </p:nvPr>
        </p:nvSpPr>
        <p:spPr/>
        <p:txBody>
          <a:bodyPr>
            <a:normAutofit/>
          </a:bodyPr>
          <a:lstStyle/>
          <a:p>
            <a:r>
              <a:rPr lang="it-IT" sz="4000" b="1" dirty="0">
                <a:latin typeface="Arial" pitchFamily="34" charset="0"/>
                <a:cs typeface="Arial" pitchFamily="34" charset="0"/>
              </a:rPr>
              <a:t>I portatori di interessi diffusi</a:t>
            </a:r>
          </a:p>
          <a:p>
            <a:pPr lvl="0"/>
            <a:r>
              <a:rPr lang="it-IT" sz="4000" b="1" dirty="0">
                <a:latin typeface="Arial" pitchFamily="34" charset="0"/>
                <a:cs typeface="Arial" pitchFamily="34" charset="0"/>
              </a:rPr>
              <a:t>I portatori di interessi pubblici</a:t>
            </a:r>
          </a:p>
          <a:p>
            <a:r>
              <a:rPr lang="it-IT" sz="4000" b="1" dirty="0">
                <a:latin typeface="Arial" pitchFamily="34" charset="0"/>
                <a:cs typeface="Arial" pitchFamily="34" charset="0"/>
              </a:rPr>
              <a:t>I portatori di interessi privati non determinabili a priori in via legislativa</a:t>
            </a:r>
          </a:p>
        </p:txBody>
      </p:sp>
    </p:spTree>
    <p:extLst>
      <p:ext uri="{BB962C8B-B14F-4D97-AF65-F5344CB8AC3E}">
        <p14:creationId xmlns:p14="http://schemas.microsoft.com/office/powerpoint/2010/main" val="1095145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Diritti dei partecipanti al procedimento</a:t>
            </a:r>
          </a:p>
        </p:txBody>
      </p:sp>
      <p:sp>
        <p:nvSpPr>
          <p:cNvPr id="3" name="Segnaposto contenuto 2"/>
          <p:cNvSpPr>
            <a:spLocks noGrp="1"/>
          </p:cNvSpPr>
          <p:nvPr>
            <p:ph idx="1"/>
          </p:nvPr>
        </p:nvSpPr>
        <p:spPr>
          <a:xfrm>
            <a:off x="467544" y="1935480"/>
            <a:ext cx="8219256" cy="4517856"/>
          </a:xfrm>
        </p:spPr>
        <p:txBody>
          <a:bodyPr>
            <a:normAutofit fontScale="92500" lnSpcReduction="20000"/>
          </a:bodyPr>
          <a:lstStyle/>
          <a:p>
            <a:pPr marL="0" indent="0" algn="ctr">
              <a:buNone/>
            </a:pPr>
            <a:r>
              <a:rPr lang="it-IT" sz="3200" b="1" dirty="0">
                <a:latin typeface="Arial" pitchFamily="34" charset="0"/>
                <a:cs typeface="Arial" pitchFamily="34" charset="0"/>
              </a:rPr>
              <a:t>Art. 12 L. </a:t>
            </a:r>
            <a:r>
              <a:rPr lang="it-IT" sz="3200" b="1" dirty="0" err="1">
                <a:latin typeface="Arial" pitchFamily="34" charset="0"/>
                <a:cs typeface="Arial" pitchFamily="34" charset="0"/>
              </a:rPr>
              <a:t>r</a:t>
            </a:r>
            <a:r>
              <a:rPr lang="it-IT" sz="3200" b="1" dirty="0">
                <a:latin typeface="Arial" pitchFamily="34" charset="0"/>
                <a:cs typeface="Arial" pitchFamily="34" charset="0"/>
              </a:rPr>
              <a:t>. 7/2019</a:t>
            </a:r>
          </a:p>
          <a:p>
            <a:pPr marL="0" indent="0">
              <a:buNone/>
            </a:pPr>
            <a:r>
              <a:rPr lang="it-IT" dirty="0">
                <a:latin typeface="Arial" panose="020B0604020202020204" pitchFamily="34" charset="0"/>
                <a:cs typeface="Arial" panose="020B0604020202020204" pitchFamily="34" charset="0"/>
              </a:rPr>
              <a:t>1.I soggetti cui all'articolo 9 e quelli intervenuti ai sensi dell'articolo 11 hanno diritto:</a:t>
            </a:r>
          </a:p>
          <a:p>
            <a:pPr marL="0" indent="0">
              <a:buNone/>
            </a:pPr>
            <a:r>
              <a:rPr lang="it-IT" dirty="0">
                <a:latin typeface="Arial" panose="020B0604020202020204" pitchFamily="34" charset="0"/>
                <a:cs typeface="Arial" panose="020B0604020202020204" pitchFamily="34" charset="0"/>
              </a:rPr>
              <a:t>a) di prendere visione degli atti del procedimento, salvo quanto previsto dall'</a:t>
            </a:r>
            <a:r>
              <a:rPr lang="it-IT" dirty="0">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articolo 24 della legge 7 agosto 1990, n. 241</a:t>
            </a:r>
            <a:r>
              <a:rPr lang="it-IT" dirty="0">
                <a:latin typeface="Arial" panose="020B0604020202020204" pitchFamily="34" charset="0"/>
                <a:cs typeface="Arial" panose="020B0604020202020204" pitchFamily="34" charset="0"/>
              </a:rPr>
              <a:t> e successive modifiche ed integrazioni;</a:t>
            </a:r>
          </a:p>
          <a:p>
            <a:pPr marL="0" indent="0">
              <a:buNone/>
            </a:pPr>
            <a:r>
              <a:rPr lang="it-IT" dirty="0">
                <a:latin typeface="Arial" panose="020B0604020202020204" pitchFamily="34" charset="0"/>
                <a:cs typeface="Arial" panose="020B0604020202020204" pitchFamily="34" charset="0"/>
              </a:rPr>
              <a:t>b) di presentare memorie scritte e documenti, che l'amministrazione ha l'obbligo di valutare ove siano pertinenti all'oggetto del procedimento;</a:t>
            </a:r>
          </a:p>
          <a:p>
            <a:pPr marL="0" indent="0">
              <a:buNone/>
            </a:pPr>
            <a:r>
              <a:rPr lang="it-IT" dirty="0">
                <a:latin typeface="Arial" panose="020B0604020202020204" pitchFamily="34" charset="0"/>
                <a:cs typeface="Arial" panose="020B0604020202020204" pitchFamily="34" charset="0"/>
              </a:rPr>
              <a:t>c) all'audizione personale, della quale viene redatto verbale scritto allegato al fascicolo istruttorio, della quale l'amministrazione ha l'obbligo di valutare i risultati in sede di decisione.</a:t>
            </a:r>
          </a:p>
        </p:txBody>
      </p:sp>
    </p:spTree>
    <p:extLst>
      <p:ext uri="{BB962C8B-B14F-4D97-AF65-F5344CB8AC3E}">
        <p14:creationId xmlns:p14="http://schemas.microsoft.com/office/powerpoint/2010/main" val="40428664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Modalità di partecipazione</a:t>
            </a:r>
          </a:p>
        </p:txBody>
      </p:sp>
      <p:sp>
        <p:nvSpPr>
          <p:cNvPr id="3" name="Segnaposto contenuto 2"/>
          <p:cNvSpPr>
            <a:spLocks noGrp="1"/>
          </p:cNvSpPr>
          <p:nvPr>
            <p:ph idx="1"/>
          </p:nvPr>
        </p:nvSpPr>
        <p:spPr/>
        <p:txBody>
          <a:bodyPr/>
          <a:lstStyle/>
          <a:p>
            <a:r>
              <a:rPr lang="it-IT" dirty="0">
                <a:latin typeface="Arial" pitchFamily="34" charset="0"/>
                <a:cs typeface="Arial" pitchFamily="34" charset="0"/>
              </a:rPr>
              <a:t>Dall’esame delle modalità, legislativamente statuite di partecipazione si evince che la </a:t>
            </a:r>
            <a:r>
              <a:rPr lang="it-IT" dirty="0" err="1">
                <a:latin typeface="Arial" pitchFamily="34" charset="0"/>
                <a:cs typeface="Arial" pitchFamily="34" charset="0"/>
              </a:rPr>
              <a:t>L.r</a:t>
            </a:r>
            <a:r>
              <a:rPr lang="it-IT" dirty="0">
                <a:latin typeface="Arial" pitchFamily="34" charset="0"/>
                <a:cs typeface="Arial" pitchFamily="34" charset="0"/>
              </a:rPr>
              <a:t>. n. 7/2019 a differenza della L. n. 241/1990 ha introdotto il modello della c.d. </a:t>
            </a:r>
            <a:r>
              <a:rPr lang="it-IT" i="1" dirty="0">
                <a:latin typeface="Arial" pitchFamily="34" charset="0"/>
                <a:cs typeface="Arial" pitchFamily="34" charset="0"/>
              </a:rPr>
              <a:t>istruttoria pubblica</a:t>
            </a:r>
            <a:r>
              <a:rPr lang="it-IT" dirty="0">
                <a:latin typeface="Arial" pitchFamily="34" charset="0"/>
                <a:cs typeface="Arial" pitchFamily="34" charset="0"/>
              </a:rPr>
              <a:t> – ossia tramite riunioni alle quali partecipino tutti i soggetti interessati al provvedimento finale - contemplato nel testo presentato dalla commissione </a:t>
            </a:r>
            <a:r>
              <a:rPr lang="it-IT" dirty="0" err="1">
                <a:latin typeface="Arial" pitchFamily="34" charset="0"/>
                <a:cs typeface="Arial" pitchFamily="34" charset="0"/>
              </a:rPr>
              <a:t>Nigro</a:t>
            </a:r>
            <a:r>
              <a:rPr lang="it-IT" dirty="0">
                <a:latin typeface="Arial" pitchFamily="34" charset="0"/>
                <a:cs typeface="Arial" pitchFamily="34" charset="0"/>
              </a:rPr>
              <a:t>.</a:t>
            </a:r>
          </a:p>
        </p:txBody>
      </p:sp>
    </p:spTree>
    <p:extLst>
      <p:ext uri="{BB962C8B-B14F-4D97-AF65-F5344CB8AC3E}">
        <p14:creationId xmlns:p14="http://schemas.microsoft.com/office/powerpoint/2010/main" val="1325350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Accesso </a:t>
            </a:r>
            <a:r>
              <a:rPr lang="it-IT" dirty="0" err="1"/>
              <a:t>endoprocedimentale</a:t>
            </a:r>
            <a:endParaRPr lang="it-IT" dirty="0"/>
          </a:p>
        </p:txBody>
      </p:sp>
      <p:sp>
        <p:nvSpPr>
          <p:cNvPr id="3" name="Segnaposto contenuto 2"/>
          <p:cNvSpPr>
            <a:spLocks noGrp="1"/>
          </p:cNvSpPr>
          <p:nvPr>
            <p:ph idx="1"/>
          </p:nvPr>
        </p:nvSpPr>
        <p:spPr/>
        <p:txBody>
          <a:bodyPr>
            <a:normAutofit fontScale="92500" lnSpcReduction="20000"/>
          </a:bodyPr>
          <a:lstStyle/>
          <a:p>
            <a:r>
              <a:rPr lang="it-IT" dirty="0">
                <a:latin typeface="Arial" pitchFamily="34" charset="0"/>
                <a:cs typeface="Arial" pitchFamily="34" charset="0"/>
              </a:rPr>
              <a:t>Il diritto di accesso previsto nel corso del procedimento svolge un ruolo particolarmente incisivo ai fini dell’ado-zione del provvedimento finale.</a:t>
            </a:r>
          </a:p>
          <a:p>
            <a:r>
              <a:rPr lang="it-IT" dirty="0">
                <a:latin typeface="Arial" pitchFamily="34" charset="0"/>
                <a:cs typeface="Arial" pitchFamily="34" charset="0"/>
              </a:rPr>
              <a:t>L’apporto collaborativi dei soggetti interessati consente la correzione in via preventiva degli eventuali errori nei quali sia incorsa l’amministrazione di modo che il provvedimento finale non risulti illegittimo.</a:t>
            </a:r>
          </a:p>
          <a:p>
            <a:r>
              <a:rPr lang="it-IT" dirty="0">
                <a:latin typeface="Arial" pitchFamily="34" charset="0"/>
                <a:cs typeface="Arial" pitchFamily="34" charset="0"/>
              </a:rPr>
              <a:t>A chi deve intervenire deve essere data la possibilità di ottenere informazioni adeguate su fatti e sui motivi che stanno alla base della instaurazione del procedimento.</a:t>
            </a:r>
          </a:p>
          <a:p>
            <a:r>
              <a:rPr lang="it-IT" dirty="0">
                <a:latin typeface="Arial" pitchFamily="34" charset="0"/>
                <a:cs typeface="Arial" pitchFamily="34" charset="0"/>
              </a:rPr>
              <a:t>“si tratta di una garanzia propedeutica nell’ottica di un pieno funzionamento della regola partecipativa” (</a:t>
            </a:r>
            <a:r>
              <a:rPr lang="it-IT" b="1" dirty="0">
                <a:latin typeface="Arial" pitchFamily="34" charset="0"/>
                <a:cs typeface="Arial" pitchFamily="34" charset="0"/>
              </a:rPr>
              <a:t>Cons. Stato, sez. </a:t>
            </a:r>
            <a:r>
              <a:rPr lang="it-IT" b="1" dirty="0" err="1">
                <a:latin typeface="Arial" pitchFamily="34" charset="0"/>
                <a:cs typeface="Arial" pitchFamily="34" charset="0"/>
              </a:rPr>
              <a:t>VI</a:t>
            </a:r>
            <a:r>
              <a:rPr lang="it-IT" b="1" dirty="0">
                <a:latin typeface="Arial" pitchFamily="34" charset="0"/>
                <a:cs typeface="Arial" pitchFamily="34" charset="0"/>
              </a:rPr>
              <a:t>, 27 Febbraio 2003, n. 1116</a:t>
            </a:r>
            <a:r>
              <a:rPr lang="it-IT" dirty="0">
                <a:latin typeface="Arial" pitchFamily="34" charset="0"/>
                <a:cs typeface="Arial" pitchFamily="34" charset="0"/>
              </a:rPr>
              <a:t>)</a:t>
            </a:r>
          </a:p>
          <a:p>
            <a:endParaRPr lang="it-IT" dirty="0"/>
          </a:p>
        </p:txBody>
      </p:sp>
    </p:spTree>
    <p:extLst>
      <p:ext uri="{BB962C8B-B14F-4D97-AF65-F5344CB8AC3E}">
        <p14:creationId xmlns:p14="http://schemas.microsoft.com/office/powerpoint/2010/main" val="1300416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a:t>La partecipazione al procedimento</a:t>
            </a:r>
          </a:p>
        </p:txBody>
      </p:sp>
    </p:spTree>
    <p:extLst>
      <p:ext uri="{BB962C8B-B14F-4D97-AF65-F5344CB8AC3E}">
        <p14:creationId xmlns:p14="http://schemas.microsoft.com/office/powerpoint/2010/main" val="28819145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Memorie e documenti</a:t>
            </a:r>
          </a:p>
        </p:txBody>
      </p:sp>
      <p:sp>
        <p:nvSpPr>
          <p:cNvPr id="3" name="Segnaposto contenuto 2"/>
          <p:cNvSpPr>
            <a:spLocks noGrp="1"/>
          </p:cNvSpPr>
          <p:nvPr>
            <p:ph idx="1"/>
          </p:nvPr>
        </p:nvSpPr>
        <p:spPr/>
        <p:txBody>
          <a:bodyPr/>
          <a:lstStyle/>
          <a:p>
            <a:r>
              <a:rPr lang="it-IT" dirty="0">
                <a:latin typeface="Arial" pitchFamily="34" charset="0"/>
                <a:cs typeface="Arial" pitchFamily="34" charset="0"/>
              </a:rPr>
              <a:t>una volta conosciuti gli atti del procedimento, i soggetti titolari del diritto di partecipare possono integrare la documentazione in possesso dell’amministrazione o da loro precedentemente presentata e possono altresì, nel rispetto soprattutto del principio del contraddittorio, presentare deduzioni idonee a resistere agli atti acquisiti al procedimento e presentati da altre amministrazioni (pareri, valutazioni) o dai </a:t>
            </a:r>
            <a:r>
              <a:rPr lang="it-IT" dirty="0" err="1">
                <a:latin typeface="Arial" pitchFamily="34" charset="0"/>
                <a:cs typeface="Arial" pitchFamily="34" charset="0"/>
              </a:rPr>
              <a:t>controinteressati</a:t>
            </a:r>
            <a:r>
              <a:rPr lang="it-IT" dirty="0">
                <a:latin typeface="Arial" pitchFamily="34" charset="0"/>
                <a:cs typeface="Arial" pitchFamily="34" charset="0"/>
              </a:rPr>
              <a:t> (memorie difensive)</a:t>
            </a:r>
          </a:p>
        </p:txBody>
      </p:sp>
    </p:spTree>
    <p:extLst>
      <p:ext uri="{BB962C8B-B14F-4D97-AF65-F5344CB8AC3E}">
        <p14:creationId xmlns:p14="http://schemas.microsoft.com/office/powerpoint/2010/main" val="5649745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C272FF-3FAC-804B-8DC5-CB63DA87DF2D}"/>
              </a:ext>
            </a:extLst>
          </p:cNvPr>
          <p:cNvSpPr>
            <a:spLocks noGrp="1"/>
          </p:cNvSpPr>
          <p:nvPr>
            <p:ph type="title"/>
          </p:nvPr>
        </p:nvSpPr>
        <p:spPr/>
        <p:txBody>
          <a:bodyPr/>
          <a:lstStyle/>
          <a:p>
            <a:r>
              <a:rPr lang="it-IT" dirty="0"/>
              <a:t>Audizione personale</a:t>
            </a:r>
          </a:p>
        </p:txBody>
      </p:sp>
      <p:sp>
        <p:nvSpPr>
          <p:cNvPr id="3" name="Segnaposto contenuto 2">
            <a:extLst>
              <a:ext uri="{FF2B5EF4-FFF2-40B4-BE49-F238E27FC236}">
                <a16:creationId xmlns:a16="http://schemas.microsoft.com/office/drawing/2014/main" id="{E16D925A-14CE-9C43-ADDF-F488ED1898CF}"/>
              </a:ext>
            </a:extLst>
          </p:cNvPr>
          <p:cNvSpPr>
            <a:spLocks noGrp="1"/>
          </p:cNvSpPr>
          <p:nvPr>
            <p:ph idx="1"/>
          </p:nvPr>
        </p:nvSpPr>
        <p:spPr/>
        <p:txBody>
          <a:bodyPr/>
          <a:lstStyle/>
          <a:p>
            <a:r>
              <a:rPr lang="it-IT" dirty="0">
                <a:latin typeface="Arial" panose="020B0604020202020204" pitchFamily="34" charset="0"/>
                <a:cs typeface="Arial" panose="020B0604020202020204" pitchFamily="34" charset="0"/>
              </a:rPr>
              <a:t>L’art. 12, </a:t>
            </a:r>
            <a:r>
              <a:rPr lang="it-IT" dirty="0" err="1">
                <a:latin typeface="Arial" panose="020B0604020202020204" pitchFamily="34" charset="0"/>
                <a:cs typeface="Arial" panose="020B0604020202020204" pitchFamily="34" charset="0"/>
              </a:rPr>
              <a:t>lett</a:t>
            </a:r>
            <a:r>
              <a:rPr lang="it-IT" dirty="0">
                <a:latin typeface="Arial" panose="020B0604020202020204" pitchFamily="34" charset="0"/>
                <a:cs typeface="Arial" panose="020B0604020202020204" pitchFamily="34" charset="0"/>
              </a:rPr>
              <a:t>. </a:t>
            </a:r>
            <a:r>
              <a:rPr lang="it-IT" i="1" dirty="0">
                <a:latin typeface="Arial" panose="020B0604020202020204" pitchFamily="34" charset="0"/>
                <a:cs typeface="Arial" panose="020B0604020202020204" pitchFamily="34" charset="0"/>
              </a:rPr>
              <a:t>c</a:t>
            </a:r>
            <a:r>
              <a:rPr lang="it-IT" dirty="0">
                <a:latin typeface="Arial" panose="020B0604020202020204" pitchFamily="34" charset="0"/>
                <a:cs typeface="Arial" panose="020B0604020202020204" pitchFamily="34" charset="0"/>
              </a:rPr>
              <a:t>) stabilisce che l’interessato può chiedere di essere ascoltato dal responsabile del procedimento sulle questioni rilevanti per la decisione e che di tale audizione deve essere redatto verbale scritto che va allegato al fascicolo istruttorio.</a:t>
            </a:r>
          </a:p>
          <a:p>
            <a:r>
              <a:rPr lang="it-IT" dirty="0">
                <a:latin typeface="Arial" panose="020B0604020202020204" pitchFamily="34" charset="0"/>
                <a:cs typeface="Arial" panose="020B0604020202020204" pitchFamily="34" charset="0"/>
              </a:rPr>
              <a:t>Si tratta di un diritto partecipativo sul quale, al pari di quello di presentare memorie e documenti, l’amministrazione procedente non esercita alcuna discrezionalità. </a:t>
            </a:r>
          </a:p>
          <a:p>
            <a:pPr marL="0" indent="0">
              <a:buNone/>
            </a:pPr>
            <a:endParaRPr lang="it-IT" dirty="0"/>
          </a:p>
        </p:txBody>
      </p:sp>
    </p:spTree>
    <p:extLst>
      <p:ext uri="{BB962C8B-B14F-4D97-AF65-F5344CB8AC3E}">
        <p14:creationId xmlns:p14="http://schemas.microsoft.com/office/powerpoint/2010/main" val="18206891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BC3036B-0FDC-A24D-8116-6E9B40D49319}"/>
              </a:ext>
            </a:extLst>
          </p:cNvPr>
          <p:cNvSpPr>
            <a:spLocks noGrp="1"/>
          </p:cNvSpPr>
          <p:nvPr>
            <p:ph type="title"/>
          </p:nvPr>
        </p:nvSpPr>
        <p:spPr>
          <a:xfrm>
            <a:off x="457200" y="332656"/>
            <a:ext cx="8229600" cy="1143000"/>
          </a:xfrm>
        </p:spPr>
        <p:txBody>
          <a:bodyPr/>
          <a:lstStyle/>
          <a:p>
            <a:r>
              <a:rPr lang="it-IT" dirty="0"/>
              <a:t>Audizione personale</a:t>
            </a:r>
          </a:p>
        </p:txBody>
      </p:sp>
      <p:sp>
        <p:nvSpPr>
          <p:cNvPr id="3" name="Segnaposto contenuto 2">
            <a:extLst>
              <a:ext uri="{FF2B5EF4-FFF2-40B4-BE49-F238E27FC236}">
                <a16:creationId xmlns:a16="http://schemas.microsoft.com/office/drawing/2014/main" id="{912C5C25-656F-E241-8FA0-4E7A4E830DE4}"/>
              </a:ext>
            </a:extLst>
          </p:cNvPr>
          <p:cNvSpPr>
            <a:spLocks noGrp="1"/>
          </p:cNvSpPr>
          <p:nvPr>
            <p:ph idx="1"/>
          </p:nvPr>
        </p:nvSpPr>
        <p:spPr>
          <a:xfrm>
            <a:off x="457200" y="1560160"/>
            <a:ext cx="8363272" cy="5297840"/>
          </a:xfrm>
        </p:spPr>
        <p:txBody>
          <a:bodyPr>
            <a:normAutofit fontScale="92500" lnSpcReduction="20000"/>
          </a:bodyPr>
          <a:lstStyle/>
          <a:p>
            <a:r>
              <a:rPr lang="it-IT" dirty="0">
                <a:latin typeface="Arial" panose="020B0604020202020204" pitchFamily="34" charset="0"/>
                <a:cs typeface="Arial" panose="020B0604020202020204" pitchFamily="34" charset="0"/>
              </a:rPr>
              <a:t>Una volta pervenuta la richiesta il responsabile del procedimento, attraverso una convocazione formale, dovrebbe fissare con un congruo termine una data per l’audizione dell’interessato. </a:t>
            </a:r>
          </a:p>
          <a:p>
            <a:r>
              <a:rPr lang="it-IT" dirty="0">
                <a:latin typeface="Arial" panose="020B0604020202020204" pitchFamily="34" charset="0"/>
                <a:cs typeface="Arial" panose="020B0604020202020204" pitchFamily="34" charset="0"/>
              </a:rPr>
              <a:t>Durante l’audizione l’interessato espone verbalmente i propri rilievi e fornisce i propri contributi utili all’istruttoria. </a:t>
            </a:r>
          </a:p>
          <a:p>
            <a:r>
              <a:rPr lang="it-IT" dirty="0">
                <a:latin typeface="Arial" panose="020B0604020202020204" pitchFamily="34" charset="0"/>
                <a:cs typeface="Arial" panose="020B0604020202020204" pitchFamily="34" charset="0"/>
              </a:rPr>
              <a:t>Il verbale redatto dal responsabile del procedimento o dal funzionario che cura istruttoria sarà sottoscritto sia da questi che dall’interessato e verrà allegato al fascicolo istruttorio.</a:t>
            </a:r>
          </a:p>
          <a:p>
            <a:r>
              <a:rPr lang="it-IT" dirty="0">
                <a:latin typeface="Arial" panose="020B0604020202020204" pitchFamily="34" charset="0"/>
                <a:cs typeface="Arial" panose="020B0604020202020204" pitchFamily="34" charset="0"/>
              </a:rPr>
              <a:t> Si potrebbe pensare che all’audizione l’interessato possa farsi accompagnare da un consulente di sua fiducia. </a:t>
            </a:r>
          </a:p>
          <a:p>
            <a:r>
              <a:rPr lang="it-IT" dirty="0">
                <a:latin typeface="Arial" panose="020B0604020202020204" pitchFamily="34" charset="0"/>
                <a:cs typeface="Arial" panose="020B0604020202020204" pitchFamily="34" charset="0"/>
              </a:rPr>
              <a:t>Nella motivazione del provvedimento finale si darà conto, non solo dell’avvenuta audizione, ma anche di quanto affermato e riferito dall’interessato.</a:t>
            </a:r>
          </a:p>
          <a:p>
            <a:endParaRPr lang="it-IT" dirty="0"/>
          </a:p>
        </p:txBody>
      </p:sp>
    </p:spTree>
    <p:extLst>
      <p:ext uri="{BB962C8B-B14F-4D97-AF65-F5344CB8AC3E}">
        <p14:creationId xmlns:p14="http://schemas.microsoft.com/office/powerpoint/2010/main" val="18819609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836712"/>
            <a:ext cx="8229600" cy="5487888"/>
          </a:xfrm>
        </p:spPr>
        <p:txBody>
          <a:bodyPr/>
          <a:lstStyle/>
          <a:p>
            <a:r>
              <a:rPr lang="it-IT" dirty="0">
                <a:latin typeface="Arial" pitchFamily="34" charset="0"/>
                <a:cs typeface="Arial" pitchFamily="34" charset="0"/>
              </a:rPr>
              <a:t>L’intervento del soggetto provvisto di legittimazione procedimentale ex art. 7 o ex art. 9 deve, comunque, produrre effetti giuridici. </a:t>
            </a:r>
          </a:p>
          <a:p>
            <a:r>
              <a:rPr lang="it-IT" u="sng" dirty="0">
                <a:latin typeface="Arial" pitchFamily="34" charset="0"/>
                <a:cs typeface="Arial" pitchFamily="34" charset="0"/>
              </a:rPr>
              <a:t>Esso provocherà un dovere di reazione da parte dell’amministrazione decidente, volto ad evidenziare – nel dispositivo e/o nella motivazione – che la medesima ha preso adeguatamente in considerazione le circostanze di fatto e di diritto prospettate dal partecipante.</a:t>
            </a:r>
            <a:endParaRPr lang="it-IT" dirty="0">
              <a:latin typeface="Arial" pitchFamily="34" charset="0"/>
              <a:cs typeface="Arial" pitchFamily="34" charset="0"/>
            </a:endParaRPr>
          </a:p>
          <a:p>
            <a:r>
              <a:rPr lang="it-IT" dirty="0"/>
              <a:t> </a:t>
            </a:r>
            <a:r>
              <a:rPr lang="it-IT" b="1" dirty="0">
                <a:latin typeface="Arial" pitchFamily="34" charset="0"/>
                <a:cs typeface="Arial" pitchFamily="34" charset="0"/>
              </a:rPr>
              <a:t>Solo se PERTINENTE all’oggetto del procedimento</a:t>
            </a:r>
          </a:p>
        </p:txBody>
      </p:sp>
    </p:spTree>
    <p:extLst>
      <p:ext uri="{BB962C8B-B14F-4D97-AF65-F5344CB8AC3E}">
        <p14:creationId xmlns:p14="http://schemas.microsoft.com/office/powerpoint/2010/main" val="22220541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980728"/>
            <a:ext cx="8229600" cy="5343872"/>
          </a:xfrm>
        </p:spPr>
        <p:txBody>
          <a:bodyPr>
            <a:normAutofit fontScale="92500"/>
          </a:bodyPr>
          <a:lstStyle/>
          <a:p>
            <a:r>
              <a:rPr lang="it-IT" dirty="0">
                <a:latin typeface="Arial" pitchFamily="34" charset="0"/>
                <a:cs typeface="Arial" pitchFamily="34" charset="0"/>
              </a:rPr>
              <a:t>L’art. 12, lett. b) e c), nel subordinare l’obbligo di valutazione dell’intervento alla sua </a:t>
            </a:r>
            <a:r>
              <a:rPr lang="it-IT" i="1" dirty="0">
                <a:latin typeface="Arial" pitchFamily="34" charset="0"/>
                <a:cs typeface="Arial" pitchFamily="34" charset="0"/>
              </a:rPr>
              <a:t>pertinenza</a:t>
            </a:r>
            <a:r>
              <a:rPr lang="it-IT" dirty="0">
                <a:latin typeface="Arial" pitchFamily="34" charset="0"/>
                <a:cs typeface="Arial" pitchFamily="34" charset="0"/>
              </a:rPr>
              <a:t>, si è riferito non solo al più generale requisito dell’esistenza di una semplice relazione fra il contenuto delle memorie scritte e documenti e l’oggetto del procedimento, ma anche a quello più specifico di </a:t>
            </a:r>
            <a:r>
              <a:rPr lang="it-IT" i="1" dirty="0">
                <a:latin typeface="Arial" pitchFamily="34" charset="0"/>
                <a:cs typeface="Arial" pitchFamily="34" charset="0"/>
              </a:rPr>
              <a:t>rilevanza</a:t>
            </a:r>
            <a:r>
              <a:rPr lang="it-IT" dirty="0">
                <a:latin typeface="Arial" pitchFamily="34" charset="0"/>
                <a:cs typeface="Arial" pitchFamily="34" charset="0"/>
              </a:rPr>
              <a:t> dell’intervento, intesa come intensità della suddetta relazione</a:t>
            </a:r>
          </a:p>
          <a:p>
            <a:r>
              <a:rPr lang="it-IT" b="1" dirty="0">
                <a:latin typeface="Arial" pitchFamily="34" charset="0"/>
                <a:cs typeface="Arial" pitchFamily="34" charset="0"/>
              </a:rPr>
              <a:t>Quindi l’esigenza di “motivare adeguatamente” – ossia di fornire un congruo riscontro – all’assolvimento dell’obbligo di valutazione di cui all’art. 12, lett. </a:t>
            </a:r>
            <a:r>
              <a:rPr lang="it-IT" b="1" i="1" dirty="0">
                <a:latin typeface="Arial" pitchFamily="34" charset="0"/>
                <a:cs typeface="Arial" pitchFamily="34" charset="0"/>
              </a:rPr>
              <a:t>b</a:t>
            </a:r>
            <a:r>
              <a:rPr lang="it-IT" b="1" dirty="0">
                <a:latin typeface="Arial" pitchFamily="34" charset="0"/>
                <a:cs typeface="Arial" pitchFamily="34" charset="0"/>
              </a:rPr>
              <a:t>) e c), riguarda esclusivamente gli interessi ritenuti pertinenti, che, ciononostante, vengono sacrificati, oppure che, al contrario, sono tutelati, nella ponderazione.</a:t>
            </a:r>
          </a:p>
          <a:p>
            <a:endParaRPr lang="it-IT" dirty="0">
              <a:latin typeface="Arial" pitchFamily="34" charset="0"/>
              <a:cs typeface="Arial" pitchFamily="34" charset="0"/>
            </a:endParaRPr>
          </a:p>
        </p:txBody>
      </p:sp>
    </p:spTree>
    <p:extLst>
      <p:ext uri="{BB962C8B-B14F-4D97-AF65-F5344CB8AC3E}">
        <p14:creationId xmlns:p14="http://schemas.microsoft.com/office/powerpoint/2010/main" val="32571797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980728"/>
            <a:ext cx="8229600" cy="5343872"/>
          </a:xfrm>
        </p:spPr>
        <p:txBody>
          <a:bodyPr/>
          <a:lstStyle/>
          <a:p>
            <a:r>
              <a:rPr lang="it-IT" dirty="0">
                <a:latin typeface="Arial" pitchFamily="34" charset="0"/>
                <a:cs typeface="Arial" pitchFamily="34" charset="0"/>
              </a:rPr>
              <a:t>L’amministrazione ha </a:t>
            </a:r>
            <a:r>
              <a:rPr lang="it-IT" b="1" dirty="0">
                <a:latin typeface="Arial" pitchFamily="34" charset="0"/>
                <a:cs typeface="Arial" pitchFamily="34" charset="0"/>
              </a:rPr>
              <a:t>l’obbligo di motivare in merito </a:t>
            </a:r>
            <a:r>
              <a:rPr lang="it-IT" dirty="0">
                <a:latin typeface="Arial" pitchFamily="34" charset="0"/>
                <a:cs typeface="Arial" pitchFamily="34" charset="0"/>
              </a:rPr>
              <a:t>al contenuto delle memorie e dei documenti, sia nel rilevarne la non pertinenza, sia per indicarne le ragioni per le quali ritiene di respingerne o di accoglierne la conclusioni del soggetto che li ha presentati, pena altrimenti l’illegittimità, sotto il profilo dell’eccesso di potere, de provvedimento finale. </a:t>
            </a:r>
          </a:p>
          <a:p>
            <a:r>
              <a:rPr lang="it-IT" dirty="0">
                <a:latin typeface="Arial" pitchFamily="34" charset="0"/>
                <a:cs typeface="Arial" pitchFamily="34" charset="0"/>
              </a:rPr>
              <a:t>nel caso i cui l’amministrazione non proceda alla valutazione delle memorie e dei documenti presentati, poiché trattasi di obbligo sancito dalla legge, l’atto finale risulterà viziato per violazione di legge</a:t>
            </a:r>
          </a:p>
        </p:txBody>
      </p:sp>
    </p:spTree>
    <p:extLst>
      <p:ext uri="{BB962C8B-B14F-4D97-AF65-F5344CB8AC3E}">
        <p14:creationId xmlns:p14="http://schemas.microsoft.com/office/powerpoint/2010/main" val="10476990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7544" y="908720"/>
            <a:ext cx="8229600" cy="5184576"/>
          </a:xfrm>
        </p:spPr>
        <p:txBody>
          <a:bodyPr/>
          <a:lstStyle/>
          <a:p>
            <a:r>
              <a:rPr lang="it-IT" b="1" dirty="0">
                <a:latin typeface="Arial" pitchFamily="34" charset="0"/>
                <a:cs typeface="Arial" pitchFamily="34" charset="0"/>
              </a:rPr>
              <a:t>Quanto tempo ha a disposizione il partecipante per presentare memorie e documenti?</a:t>
            </a:r>
          </a:p>
          <a:p>
            <a:pPr>
              <a:buNone/>
            </a:pPr>
            <a:r>
              <a:rPr lang="it-IT" dirty="0">
                <a:latin typeface="Arial" pitchFamily="34" charset="0"/>
                <a:cs typeface="Arial" pitchFamily="34" charset="0"/>
              </a:rPr>
              <a:t>In mancanza di una espressa previsione normativa, e coerentemente con le finalità perseguite dalle disposizioni in tema di partecipazione, l’intervento dovrebbe essere ammesso fino al momento dell’adozione dell’atto finale e pertanto dovrebbero ritenersi illegittimi i regolamenti che prevedono termini perentori per la presentazione di memorie e documenti. (</a:t>
            </a:r>
            <a:r>
              <a:rPr lang="it-IT" b="1" dirty="0">
                <a:latin typeface="Arial" pitchFamily="34" charset="0"/>
                <a:cs typeface="Arial" pitchFamily="34" charset="0"/>
              </a:rPr>
              <a:t>TAR, Campania, Napoli, sez. II, 21 settembre 2006,n. 8192</a:t>
            </a:r>
            <a:r>
              <a:rPr lang="it-IT" dirty="0">
                <a:latin typeface="Arial" pitchFamily="34" charset="0"/>
                <a:cs typeface="Arial" pitchFamily="34" charset="0"/>
              </a:rPr>
              <a:t>)</a:t>
            </a:r>
          </a:p>
          <a:p>
            <a:endParaRPr lang="it-IT" b="1" dirty="0">
              <a:latin typeface="Arial" pitchFamily="34" charset="0"/>
              <a:cs typeface="Arial" pitchFamily="34" charset="0"/>
            </a:endParaRPr>
          </a:p>
        </p:txBody>
      </p:sp>
    </p:spTree>
    <p:extLst>
      <p:ext uri="{BB962C8B-B14F-4D97-AF65-F5344CB8AC3E}">
        <p14:creationId xmlns:p14="http://schemas.microsoft.com/office/powerpoint/2010/main" val="1001129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Capo III della L. 241/1990</a:t>
            </a:r>
          </a:p>
        </p:txBody>
      </p:sp>
      <p:sp>
        <p:nvSpPr>
          <p:cNvPr id="3" name="Segnaposto contenuto 2"/>
          <p:cNvSpPr>
            <a:spLocks noGrp="1"/>
          </p:cNvSpPr>
          <p:nvPr>
            <p:ph idx="1"/>
          </p:nvPr>
        </p:nvSpPr>
        <p:spPr/>
        <p:txBody>
          <a:bodyPr>
            <a:normAutofit/>
          </a:bodyPr>
          <a:lstStyle/>
          <a:p>
            <a:pPr algn="just"/>
            <a:r>
              <a:rPr lang="it-IT" dirty="0">
                <a:latin typeface="Arial" pitchFamily="34" charset="0"/>
                <a:cs typeface="Arial" pitchFamily="34" charset="0"/>
              </a:rPr>
              <a:t>Il legislatore ha inteso mettere in condizione ogni soggetto portatore di interessi, in via diretta o riflessa, in relazione alle scelte </a:t>
            </a:r>
            <a:r>
              <a:rPr lang="it-IT" dirty="0" err="1">
                <a:latin typeface="Arial" pitchFamily="34" charset="0"/>
                <a:cs typeface="Arial" pitchFamily="34" charset="0"/>
              </a:rPr>
              <a:t>provvedimentali</a:t>
            </a:r>
            <a:r>
              <a:rPr lang="it-IT" dirty="0">
                <a:latin typeface="Arial" pitchFamily="34" charset="0"/>
                <a:cs typeface="Arial" pitchFamily="34" charset="0"/>
              </a:rPr>
              <a:t> che stanno per essere assunte dagli organi dell’ammini-strazione, di entrare nel procedimento che in qualche misura lo riguarda</a:t>
            </a:r>
          </a:p>
        </p:txBody>
      </p:sp>
    </p:spTree>
    <p:extLst>
      <p:ext uri="{BB962C8B-B14F-4D97-AF65-F5344CB8AC3E}">
        <p14:creationId xmlns:p14="http://schemas.microsoft.com/office/powerpoint/2010/main" val="4042014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Capo III della L. 241/1990</a:t>
            </a:r>
          </a:p>
        </p:txBody>
      </p:sp>
      <p:sp>
        <p:nvSpPr>
          <p:cNvPr id="3" name="Segnaposto contenuto 2"/>
          <p:cNvSpPr>
            <a:spLocks noGrp="1"/>
          </p:cNvSpPr>
          <p:nvPr>
            <p:ph idx="1"/>
          </p:nvPr>
        </p:nvSpPr>
        <p:spPr/>
        <p:txBody>
          <a:bodyPr/>
          <a:lstStyle/>
          <a:p>
            <a:r>
              <a:rPr lang="it-IT" dirty="0">
                <a:latin typeface="Arial" pitchFamily="34" charset="0"/>
                <a:cs typeface="Arial" pitchFamily="34" charset="0"/>
              </a:rPr>
              <a:t>“Il legislatore ha voluto spostare il fulcro dell’attività amministrativa </a:t>
            </a:r>
            <a:r>
              <a:rPr lang="it-IT" dirty="0" err="1">
                <a:latin typeface="Arial" pitchFamily="34" charset="0"/>
                <a:cs typeface="Arial" pitchFamily="34" charset="0"/>
              </a:rPr>
              <a:t>autoritativa</a:t>
            </a:r>
            <a:r>
              <a:rPr lang="it-IT" dirty="0">
                <a:latin typeface="Arial" pitchFamily="34" charset="0"/>
                <a:cs typeface="Arial" pitchFamily="34" charset="0"/>
              </a:rPr>
              <a:t> dall’atto conclusivo alla precedente fase della decisione, ossia all’istruttoria, ed in conseguenza di ciò ha voluto che l’atto finale assumesse sempre più il carattere di un riepilogo di quanto avvenuto nella fase istruttoria e proprio nell’istruttoria tale partecipazione del destinatario dell’atto è diventata indispensabile”.(</a:t>
            </a:r>
            <a:r>
              <a:rPr lang="it-IT" b="1" dirty="0">
                <a:latin typeface="Arial" pitchFamily="34" charset="0"/>
                <a:cs typeface="Arial" pitchFamily="34" charset="0"/>
              </a:rPr>
              <a:t>TAR Sicilia, Sez. Catania, 31 gennaio 1994, n. 67</a:t>
            </a:r>
            <a:r>
              <a:rPr lang="it-IT" dirty="0">
                <a:latin typeface="Arial" pitchFamily="34" charset="0"/>
                <a:cs typeface="Arial" pitchFamily="34" charset="0"/>
              </a:rPr>
              <a:t>)</a:t>
            </a:r>
          </a:p>
        </p:txBody>
      </p:sp>
    </p:spTree>
    <p:extLst>
      <p:ext uri="{BB962C8B-B14F-4D97-AF65-F5344CB8AC3E}">
        <p14:creationId xmlns:p14="http://schemas.microsoft.com/office/powerpoint/2010/main" val="2519000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r>
              <a:rPr lang="it-IT" dirty="0">
                <a:latin typeface="Arial" pitchFamily="34" charset="0"/>
                <a:cs typeface="Arial" pitchFamily="34" charset="0"/>
              </a:rPr>
              <a:t>“alla prassi della definizione unilaterale del pubblico interesse (…) subentra il sistema della democraticità delle decisioni e dell’accessibilità dei documenti amministrativi in cui l’adeguatezza dell’istruttoria si valuta anzitutto nella misura in cui i destinatari sono stati messi in grado di contraddire”. (Cfr. </a:t>
            </a:r>
            <a:r>
              <a:rPr lang="it-IT" b="1" dirty="0">
                <a:latin typeface="Arial" pitchFamily="34" charset="0"/>
                <a:cs typeface="Arial" pitchFamily="34" charset="0"/>
              </a:rPr>
              <a:t>Cons. Stato, Ad. </a:t>
            </a:r>
            <a:r>
              <a:rPr lang="it-IT" b="1" dirty="0" err="1">
                <a:latin typeface="Arial" pitchFamily="34" charset="0"/>
                <a:cs typeface="Arial" pitchFamily="34" charset="0"/>
              </a:rPr>
              <a:t>Plen</a:t>
            </a:r>
            <a:r>
              <a:rPr lang="it-IT" b="1" dirty="0">
                <a:latin typeface="Arial" pitchFamily="34" charset="0"/>
                <a:cs typeface="Arial" pitchFamily="34" charset="0"/>
              </a:rPr>
              <a:t>., 15 settembre 1999, n. 14</a:t>
            </a:r>
            <a:r>
              <a:rPr lang="it-IT" dirty="0">
                <a:latin typeface="Arial" pitchFamily="34" charset="0"/>
                <a:cs typeface="Arial" pitchFamily="34" charset="0"/>
              </a:rPr>
              <a:t>).</a:t>
            </a:r>
          </a:p>
        </p:txBody>
      </p:sp>
    </p:spTree>
    <p:extLst>
      <p:ext uri="{BB962C8B-B14F-4D97-AF65-F5344CB8AC3E}">
        <p14:creationId xmlns:p14="http://schemas.microsoft.com/office/powerpoint/2010/main" val="1676492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23528" y="1124744"/>
            <a:ext cx="8229600" cy="4824536"/>
          </a:xfrm>
        </p:spPr>
        <p:txBody>
          <a:bodyPr>
            <a:normAutofit lnSpcReduction="10000"/>
          </a:bodyPr>
          <a:lstStyle/>
          <a:p>
            <a:r>
              <a:rPr lang="it-IT" dirty="0">
                <a:latin typeface="Arial" pitchFamily="34" charset="0"/>
                <a:cs typeface="Arial" pitchFamily="34" charset="0"/>
              </a:rPr>
              <a:t>Da un modello autoritativo, abbracciato in passato dal nostro ordinamento ed ancora ben vivo nonostante il mutamento del quadro legislativo si è passati ad un modello partecipato che consente </a:t>
            </a:r>
            <a:r>
              <a:rPr lang="it-IT" b="1" dirty="0">
                <a:latin typeface="Arial" pitchFamily="34" charset="0"/>
                <a:cs typeface="Arial" pitchFamily="34" charset="0"/>
              </a:rPr>
              <a:t>l’adozione da parte dell’amministrazione di provvedimenti basati su una più ampia ed adeguata rappresentazione delle circostanze esistenti</a:t>
            </a:r>
            <a:r>
              <a:rPr lang="it-IT" dirty="0">
                <a:latin typeface="Arial" pitchFamily="34" charset="0"/>
                <a:cs typeface="Arial" pitchFamily="34" charset="0"/>
              </a:rPr>
              <a:t>, nonché una deflazione dei ricorsi giurisdizionali, dal momento che già in sede amministrativa l’interessato può rappresentare le proprie ragioni ed indurre l’amministrazione ad astenersi dall’adozione di atti illegittimi</a:t>
            </a:r>
          </a:p>
        </p:txBody>
      </p:sp>
    </p:spTree>
    <p:extLst>
      <p:ext uri="{BB962C8B-B14F-4D97-AF65-F5344CB8AC3E}">
        <p14:creationId xmlns:p14="http://schemas.microsoft.com/office/powerpoint/2010/main" val="292860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 comunicazione di avvio</a:t>
            </a:r>
          </a:p>
        </p:txBody>
      </p:sp>
      <p:sp>
        <p:nvSpPr>
          <p:cNvPr id="3" name="Segnaposto contenuto 2"/>
          <p:cNvSpPr>
            <a:spLocks noGrp="1"/>
          </p:cNvSpPr>
          <p:nvPr>
            <p:ph idx="1"/>
          </p:nvPr>
        </p:nvSpPr>
        <p:spPr/>
        <p:txBody>
          <a:bodyPr/>
          <a:lstStyle/>
          <a:p>
            <a:r>
              <a:rPr lang="it-IT" dirty="0">
                <a:latin typeface="Arial" pitchFamily="34" charset="0"/>
                <a:cs typeface="Arial" pitchFamily="34" charset="0"/>
              </a:rPr>
              <a:t>Attraverso la comunicazione di avvio del procedimento, si informano determinate categorie di soggetti dell’inizio dell’attività amministrativa.</a:t>
            </a:r>
          </a:p>
          <a:p>
            <a:r>
              <a:rPr lang="it-IT" dirty="0">
                <a:latin typeface="Arial" pitchFamily="34" charset="0"/>
                <a:cs typeface="Arial" pitchFamily="34" charset="0"/>
              </a:rPr>
              <a:t>L’amministrazione rende edotti i soggetti interessati della propria volontà di intraprendere un’attività istruttoria al termine della quale, sulla base delle risultanze acquisite, deciderà se adottare o non un provvedimento avente un determinato contenuto.</a:t>
            </a:r>
          </a:p>
          <a:p>
            <a:endParaRPr lang="it-IT" dirty="0"/>
          </a:p>
        </p:txBody>
      </p:sp>
    </p:spTree>
    <p:extLst>
      <p:ext uri="{BB962C8B-B14F-4D97-AF65-F5344CB8AC3E}">
        <p14:creationId xmlns:p14="http://schemas.microsoft.com/office/powerpoint/2010/main" val="2178456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IT" dirty="0"/>
              <a:t>La comunicazione di avvio (art. 9)</a:t>
            </a:r>
          </a:p>
        </p:txBody>
      </p:sp>
      <p:sp>
        <p:nvSpPr>
          <p:cNvPr id="3" name="Segnaposto contenuto 2"/>
          <p:cNvSpPr>
            <a:spLocks noGrp="1"/>
          </p:cNvSpPr>
          <p:nvPr>
            <p:ph idx="1"/>
          </p:nvPr>
        </p:nvSpPr>
        <p:spPr>
          <a:xfrm>
            <a:off x="457200" y="1935480"/>
            <a:ext cx="8229600" cy="3221712"/>
          </a:xfrm>
        </p:spPr>
        <p:txBody>
          <a:bodyPr>
            <a:normAutofit fontScale="92500" lnSpcReduction="20000"/>
          </a:bodyPr>
          <a:lstStyle/>
          <a:p>
            <a:r>
              <a:rPr lang="it-IT" dirty="0">
                <a:latin typeface="Arial" panose="020B0604020202020204" pitchFamily="34" charset="0"/>
                <a:cs typeface="Arial" panose="020B0604020202020204" pitchFamily="34" charset="0"/>
              </a:rPr>
              <a:t>1.L'amministrazione comunica l'avvio del procedimento amministrativo ai soggetti nei confronti dei quali il provvedimento finale è destinato a produrre effetti ed ai soggetti che debbono intervenirvi per legge o per regolamento. Qualora da un provvedimento possa derivare un diretto pregiudizio giuridicamente rilevante a soggetti estranei al procedimento, specificamente individuabili immediatamente senza particolari indagini, l'amministrazione, con le stesse modalità, deve dare loro notizia dell'inizio del procedimento </a:t>
            </a:r>
          </a:p>
          <a:p>
            <a:endParaRPr lang="it-IT" b="1" dirty="0">
              <a:latin typeface="Arial" pitchFamily="34" charset="0"/>
              <a:cs typeface="Arial" pitchFamily="34" charset="0"/>
            </a:endParaRPr>
          </a:p>
          <a:p>
            <a:endParaRPr lang="it-IT" dirty="0"/>
          </a:p>
        </p:txBody>
      </p:sp>
      <p:sp>
        <p:nvSpPr>
          <p:cNvPr id="4" name="CasellaDiTesto 3">
            <a:extLst>
              <a:ext uri="{FF2B5EF4-FFF2-40B4-BE49-F238E27FC236}">
                <a16:creationId xmlns:a16="http://schemas.microsoft.com/office/drawing/2014/main" id="{E326E0CD-2618-574E-A334-524893FFDA7A}"/>
              </a:ext>
            </a:extLst>
          </p:cNvPr>
          <p:cNvSpPr txBox="1"/>
          <p:nvPr/>
        </p:nvSpPr>
        <p:spPr>
          <a:xfrm>
            <a:off x="806896" y="5059050"/>
            <a:ext cx="8229600" cy="1754326"/>
          </a:xfrm>
          <a:prstGeom prst="rect">
            <a:avLst/>
          </a:prstGeom>
          <a:noFill/>
        </p:spPr>
        <p:txBody>
          <a:bodyPr wrap="square" rtlCol="0">
            <a:spAutoFit/>
          </a:bodyPr>
          <a:lstStyle/>
          <a:p>
            <a:r>
              <a:rPr lang="it-IT" b="1" u="sng" dirty="0">
                <a:latin typeface="Arial" pitchFamily="34" charset="0"/>
                <a:cs typeface="Arial" pitchFamily="34" charset="0"/>
              </a:rPr>
              <a:t>La comunicazione consiste in un misura di conoscenza diretta a creare una situazione di oggettiva conoscibilità nei destinatari, determinati o determinabili, attraverso il trasferimento in capo a questi ultimi della dichiarazione di conoscenza, della quale si precostituisce la prova dell’invio.</a:t>
            </a:r>
            <a:endParaRPr lang="it-IT" b="1" dirty="0">
              <a:latin typeface="Arial" pitchFamily="34" charset="0"/>
              <a:cs typeface="Arial" pitchFamily="34" charset="0"/>
            </a:endParaRPr>
          </a:p>
          <a:p>
            <a:endParaRPr lang="it-IT" dirty="0"/>
          </a:p>
        </p:txBody>
      </p:sp>
    </p:spTree>
    <p:extLst>
      <p:ext uri="{BB962C8B-B14F-4D97-AF65-F5344CB8AC3E}">
        <p14:creationId xmlns:p14="http://schemas.microsoft.com/office/powerpoint/2010/main" val="104887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Destinatari (art. 9 L.r. 7/2019)</a:t>
            </a:r>
          </a:p>
        </p:txBody>
      </p:sp>
      <p:sp>
        <p:nvSpPr>
          <p:cNvPr id="3" name="Segnaposto contenuto 2"/>
          <p:cNvSpPr>
            <a:spLocks noGrp="1"/>
          </p:cNvSpPr>
          <p:nvPr>
            <p:ph idx="1"/>
          </p:nvPr>
        </p:nvSpPr>
        <p:spPr/>
        <p:txBody>
          <a:bodyPr>
            <a:normAutofit/>
          </a:bodyPr>
          <a:lstStyle/>
          <a:p>
            <a:pPr lvl="0"/>
            <a:r>
              <a:rPr lang="it-IT" b="1" i="1" dirty="0">
                <a:latin typeface="Arial" pitchFamily="34" charset="0"/>
                <a:cs typeface="Arial" pitchFamily="34" charset="0"/>
              </a:rPr>
              <a:t>I soggetti nei confronti dei quali il provvedimento finale è destinato a produrre effetti diretti</a:t>
            </a:r>
            <a:r>
              <a:rPr lang="it-IT" i="1" dirty="0">
                <a:latin typeface="Arial" pitchFamily="34" charset="0"/>
                <a:cs typeface="Arial" pitchFamily="34" charset="0"/>
              </a:rPr>
              <a:t>.</a:t>
            </a:r>
            <a:endParaRPr lang="it-IT" dirty="0">
              <a:latin typeface="Arial" pitchFamily="34" charset="0"/>
              <a:cs typeface="Arial" pitchFamily="34" charset="0"/>
            </a:endParaRPr>
          </a:p>
          <a:p>
            <a:pPr>
              <a:buNone/>
            </a:pPr>
            <a:r>
              <a:rPr lang="it-IT" dirty="0">
                <a:latin typeface="Arial" pitchFamily="34" charset="0"/>
                <a:cs typeface="Arial" pitchFamily="34" charset="0"/>
              </a:rPr>
              <a:t>In questa categoria rientrano coloro che vantano un interesse oppositivo o </a:t>
            </a:r>
            <a:r>
              <a:rPr lang="it-IT" dirty="0" err="1">
                <a:latin typeface="Arial" pitchFamily="34" charset="0"/>
                <a:cs typeface="Arial" pitchFamily="34" charset="0"/>
              </a:rPr>
              <a:t>pretensivo</a:t>
            </a:r>
            <a:r>
              <a:rPr lang="it-IT" dirty="0">
                <a:latin typeface="Arial" pitchFamily="34" charset="0"/>
                <a:cs typeface="Arial" pitchFamily="34" charset="0"/>
              </a:rPr>
              <a:t> nei confronti dell’amministrazione procedente e che, pertanto, aspirano ad un provvedimento finale che non leda la propria posizione giuridica di interesse legittimo o di diritto soggettivo o che soddisfi un propria legittima aspettativa</a:t>
            </a:r>
          </a:p>
        </p:txBody>
      </p:sp>
    </p:spTree>
    <p:extLst>
      <p:ext uri="{BB962C8B-B14F-4D97-AF65-F5344CB8AC3E}">
        <p14:creationId xmlns:p14="http://schemas.microsoft.com/office/powerpoint/2010/main" val="16839512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16041</TotalTime>
  <Words>2023</Words>
  <Application>Microsoft Macintosh PowerPoint</Application>
  <PresentationFormat>Presentazione su schermo (4:3)</PresentationFormat>
  <Paragraphs>86</Paragraphs>
  <Slides>26</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26</vt:i4>
      </vt:variant>
    </vt:vector>
  </HeadingPairs>
  <TitlesOfParts>
    <vt:vector size="31" baseType="lpstr">
      <vt:lpstr>Arial</vt:lpstr>
      <vt:lpstr>Calibri</vt:lpstr>
      <vt:lpstr>Constantia</vt:lpstr>
      <vt:lpstr>Wingdings 2</vt:lpstr>
      <vt:lpstr>Equinozio</vt:lpstr>
      <vt:lpstr>Corso di formazione giuridica per il personale della Regione Siciliana </vt:lpstr>
      <vt:lpstr>La partecipazione al procedimento</vt:lpstr>
      <vt:lpstr>Capo III della L. 241/1990</vt:lpstr>
      <vt:lpstr>Capo III della L. 241/1990</vt:lpstr>
      <vt:lpstr>Presentazione standard di PowerPoint</vt:lpstr>
      <vt:lpstr>Presentazione standard di PowerPoint</vt:lpstr>
      <vt:lpstr>La comunicazione di avvio</vt:lpstr>
      <vt:lpstr>La comunicazione di avvio (art. 9)</vt:lpstr>
      <vt:lpstr>Destinatari (art. 9 L.r. 7/2019)</vt:lpstr>
      <vt:lpstr>Destinatari (art. 9 L.r. n. 7/2019)</vt:lpstr>
      <vt:lpstr>Destinatari (art. 9 L.r. n. 7/2019)</vt:lpstr>
      <vt:lpstr>Art. 10 L.r. 7/2019</vt:lpstr>
      <vt:lpstr>Art. 10 L.r. 7/2019</vt:lpstr>
      <vt:lpstr>Deroghe alla comunicazione</vt:lpstr>
      <vt:lpstr>Intervento nel procedimento</vt:lpstr>
      <vt:lpstr>Interventori volontari</vt:lpstr>
      <vt:lpstr>Diritti dei partecipanti al procedimento</vt:lpstr>
      <vt:lpstr>Modalità di partecipazione</vt:lpstr>
      <vt:lpstr>Accesso endoprocedimentale</vt:lpstr>
      <vt:lpstr>Memorie e documenti</vt:lpstr>
      <vt:lpstr>Audizione personale</vt:lpstr>
      <vt:lpstr>Audizione personale</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Tecniche di redazione degli atti amministrativi</dc:title>
  <dc:creator>Utente</dc:creator>
  <cp:lastModifiedBy>riccardo ursi</cp:lastModifiedBy>
  <cp:revision>218</cp:revision>
  <cp:lastPrinted>2020-05-02T14:55:34Z</cp:lastPrinted>
  <dcterms:created xsi:type="dcterms:W3CDTF">2012-04-07T06:48:04Z</dcterms:created>
  <dcterms:modified xsi:type="dcterms:W3CDTF">2020-05-02T17:13:40Z</dcterms:modified>
</cp:coreProperties>
</file>