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5"/>
  </p:notesMasterIdLst>
  <p:handoutMasterIdLst>
    <p:handoutMasterId r:id="rId36"/>
  </p:handoutMasterIdLst>
  <p:sldIdLst>
    <p:sldId id="553" r:id="rId2"/>
    <p:sldId id="401" r:id="rId3"/>
    <p:sldId id="572" r:id="rId4"/>
    <p:sldId id="402" r:id="rId5"/>
    <p:sldId id="400" r:id="rId6"/>
    <p:sldId id="403" r:id="rId7"/>
    <p:sldId id="404" r:id="rId8"/>
    <p:sldId id="405" r:id="rId9"/>
    <p:sldId id="406" r:id="rId10"/>
    <p:sldId id="407" r:id="rId11"/>
    <p:sldId id="408" r:id="rId12"/>
    <p:sldId id="409" r:id="rId13"/>
    <p:sldId id="410" r:id="rId14"/>
    <p:sldId id="411" r:id="rId15"/>
    <p:sldId id="412" r:id="rId16"/>
    <p:sldId id="487" r:id="rId17"/>
    <p:sldId id="488" r:id="rId18"/>
    <p:sldId id="489" r:id="rId19"/>
    <p:sldId id="490" r:id="rId20"/>
    <p:sldId id="491" r:id="rId21"/>
    <p:sldId id="492" r:id="rId22"/>
    <p:sldId id="493" r:id="rId23"/>
    <p:sldId id="494" r:id="rId24"/>
    <p:sldId id="495" r:id="rId25"/>
    <p:sldId id="496" r:id="rId26"/>
    <p:sldId id="497" r:id="rId27"/>
    <p:sldId id="498" r:id="rId28"/>
    <p:sldId id="499" r:id="rId29"/>
    <p:sldId id="500" r:id="rId30"/>
    <p:sldId id="501" r:id="rId31"/>
    <p:sldId id="502" r:id="rId32"/>
    <p:sldId id="503" r:id="rId33"/>
    <p:sldId id="504" r:id="rId3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8" autoAdjust="0"/>
    <p:restoredTop sz="92564" autoAdjust="0"/>
  </p:normalViewPr>
  <p:slideViewPr>
    <p:cSldViewPr>
      <p:cViewPr varScale="1">
        <p:scale>
          <a:sx n="92" d="100"/>
          <a:sy n="92" d="100"/>
        </p:scale>
        <p:origin x="272"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03/05/20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03/05/20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03/05/20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03/05/20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03/05/20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03/05/20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03/05/20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03/05/20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03/05/20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03/05/20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03/05/20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03/05/20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03/05/20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03/05/20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6</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a:t>Art. 3, comma 1, L. r. n. 7/2019</a:t>
            </a:r>
          </a:p>
        </p:txBody>
      </p:sp>
      <p:sp>
        <p:nvSpPr>
          <p:cNvPr id="3" name="Segnaposto contenuto 2"/>
          <p:cNvSpPr>
            <a:spLocks noGrp="1"/>
          </p:cNvSpPr>
          <p:nvPr>
            <p:ph idx="1"/>
          </p:nvPr>
        </p:nvSpPr>
        <p:spPr/>
        <p:txBody>
          <a:bodyPr/>
          <a:lstStyle/>
          <a:p>
            <a:r>
              <a:rPr lang="it-IT" dirty="0"/>
              <a:t>“</a:t>
            </a:r>
            <a:r>
              <a:rPr lang="it-IT" i="1" dirty="0">
                <a:latin typeface="Arial" pitchFamily="34" charset="0"/>
                <a:cs typeface="Arial" pitchFamily="34" charset="0"/>
              </a:rPr>
              <a:t>1. Ogni provvedimento amministrativo, compresi quelli concernenti l' organizzazione amministrativa, lo svolgimento dei pubblico concorsi ed il personale, deve essere motivato, salvo che nelle ipotesi previste dal comma 2. La motivazione deve indicare i presupposti di fatto e le ragioni giuridiche che hanno determinato la decisione dell' amministrazione, in relazione alle risultanze dell' istruttoria”.</a:t>
            </a:r>
          </a:p>
          <a:p>
            <a:endParaRPr lang="it-IT" dirty="0"/>
          </a:p>
        </p:txBody>
      </p:sp>
    </p:spTree>
    <p:extLst>
      <p:ext uri="{BB962C8B-B14F-4D97-AF65-F5344CB8AC3E}">
        <p14:creationId xmlns:p14="http://schemas.microsoft.com/office/powerpoint/2010/main" val="2538073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funzione della motivazione</a:t>
            </a:r>
          </a:p>
        </p:txBody>
      </p:sp>
      <p:sp>
        <p:nvSpPr>
          <p:cNvPr id="3" name="Segnaposto contenuto 2"/>
          <p:cNvSpPr>
            <a:spLocks noGrp="1"/>
          </p:cNvSpPr>
          <p:nvPr>
            <p:ph idx="1"/>
          </p:nvPr>
        </p:nvSpPr>
        <p:spPr/>
        <p:txBody>
          <a:bodyPr>
            <a:normAutofit fontScale="92500" lnSpcReduction="20000"/>
          </a:bodyPr>
          <a:lstStyle/>
          <a:p>
            <a:r>
              <a:rPr lang="it-IT" dirty="0">
                <a:latin typeface="Arial" pitchFamily="34" charset="0"/>
                <a:cs typeface="Arial" pitchFamily="34" charset="0"/>
              </a:rPr>
              <a:t>La motivazione dei provvedimenti non può oggi essere  considerata come elemento formale dell’atto amministrativo strutturalmente finalizzato al ruolo di argine del potere discrezionale della PA, ma strumento volto ad ottenere, in funzione partecipativa, la conoscibilità dell’azione amministrativa,</a:t>
            </a:r>
          </a:p>
          <a:p>
            <a:r>
              <a:rPr lang="it-IT" dirty="0">
                <a:latin typeface="Arial" pitchFamily="34" charset="0"/>
                <a:cs typeface="Arial" pitchFamily="34" charset="0"/>
              </a:rPr>
              <a:t>Cade, dunque, il rilievo che finalizza la funzione della motivazione alla conoscibilità dell’atto in sede giurisdizionale, per riconoscersi una nuova impostazione all’obbligo, che vuole, non solo gli atti intrinsecamente e sostanzialmente giustificati, ma che collega tale prescrizione agli altri principi contenuti nella legge: democraticità, trasparenza e ragionevolezza</a:t>
            </a:r>
          </a:p>
        </p:txBody>
      </p:sp>
    </p:spTree>
    <p:extLst>
      <p:ext uri="{BB962C8B-B14F-4D97-AF65-F5344CB8AC3E}">
        <p14:creationId xmlns:p14="http://schemas.microsoft.com/office/powerpoint/2010/main" val="2649919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Contenuto della motivazione</a:t>
            </a:r>
          </a:p>
        </p:txBody>
      </p:sp>
      <p:sp>
        <p:nvSpPr>
          <p:cNvPr id="3" name="Segnaposto contenuto 2"/>
          <p:cNvSpPr>
            <a:spLocks noGrp="1"/>
          </p:cNvSpPr>
          <p:nvPr>
            <p:ph idx="1"/>
          </p:nvPr>
        </p:nvSpPr>
        <p:spPr/>
        <p:txBody>
          <a:bodyPr>
            <a:normAutofit fontScale="70000" lnSpcReduction="20000"/>
          </a:bodyPr>
          <a:lstStyle/>
          <a:p>
            <a:pPr lvl="0"/>
            <a:r>
              <a:rPr lang="it-IT" b="1" dirty="0">
                <a:latin typeface="Arial" pitchFamily="34" charset="0"/>
                <a:cs typeface="Arial" pitchFamily="34" charset="0"/>
              </a:rPr>
              <a:t>Presupposti di fatto</a:t>
            </a:r>
            <a:r>
              <a:rPr lang="it-IT" dirty="0">
                <a:latin typeface="Arial" pitchFamily="34" charset="0"/>
                <a:cs typeface="Arial" pitchFamily="34" charset="0"/>
              </a:rPr>
              <a:t>: si intendono i supporti fattuali dl provvedimento, ossia gli elementi ed i dati di fatto che sono stati acquisiti in sede istruttoria e abbiano costituito oggetto di valutazione ai fini dell’adozione dell’atto terminale; la formula legislativa intende allora la nozione di presupposti in senso lato, comprensiva non solo delle circostanze necessarie per l’esercizio del potere ma anche dei motivi del provvedimento e dei dati di fatto valutati dall’amministrazione.</a:t>
            </a:r>
          </a:p>
          <a:p>
            <a:pPr lvl="0"/>
            <a:r>
              <a:rPr lang="it-IT" b="1" dirty="0">
                <a:latin typeface="Arial" pitchFamily="34" charset="0"/>
                <a:cs typeface="Arial" pitchFamily="34" charset="0"/>
              </a:rPr>
              <a:t>Ragioni giuridiche</a:t>
            </a:r>
            <a:r>
              <a:rPr lang="it-IT" dirty="0">
                <a:latin typeface="Arial" pitchFamily="34" charset="0"/>
                <a:cs typeface="Arial" pitchFamily="34" charset="0"/>
              </a:rPr>
              <a:t>: sono le argomentazioni sul piano del diritto poste alla base del provvedimento, ossia le norme ed i principi ritenuti applicabili nel caso di specie, anche se la giurisprudenza è univoca nel ritenere non indispensabile, ai fini della legittimità dell’atto, la puntuale indicazione delle norme applicate.</a:t>
            </a:r>
          </a:p>
          <a:p>
            <a:pPr lvl="0"/>
            <a:r>
              <a:rPr lang="it-IT" b="1" dirty="0">
                <a:latin typeface="Arial" pitchFamily="34" charset="0"/>
                <a:cs typeface="Arial" pitchFamily="34" charset="0"/>
              </a:rPr>
              <a:t>Risultanze istruttorie</a:t>
            </a:r>
            <a:r>
              <a:rPr lang="it-IT" dirty="0">
                <a:latin typeface="Arial" pitchFamily="34" charset="0"/>
                <a:cs typeface="Arial" pitchFamily="34" charset="0"/>
              </a:rPr>
              <a:t>: il riferimento alle risultanze istruttorie sta a significare che  il legislatore non si accontenta del dato formale della presenza di una motivazione, ma pone attenzione all’altrettanto ineludibile dato sostanziale della rispondenza della motivazione al procedimento, luogo nel quale emergono gli interessi da sintetizzare e comporre e, in definitiva, si forma la volontà amministrativa.</a:t>
            </a:r>
          </a:p>
          <a:p>
            <a:endParaRPr lang="it-IT" dirty="0"/>
          </a:p>
        </p:txBody>
      </p:sp>
    </p:spTree>
    <p:extLst>
      <p:ext uri="{BB962C8B-B14F-4D97-AF65-F5344CB8AC3E}">
        <p14:creationId xmlns:p14="http://schemas.microsoft.com/office/powerpoint/2010/main" val="306077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Deroghe all’obbligo di motivazione</a:t>
            </a:r>
          </a:p>
        </p:txBody>
      </p:sp>
      <p:sp>
        <p:nvSpPr>
          <p:cNvPr id="3" name="Segnaposto contenuto 2"/>
          <p:cNvSpPr>
            <a:spLocks noGrp="1"/>
          </p:cNvSpPr>
          <p:nvPr>
            <p:ph idx="1"/>
          </p:nvPr>
        </p:nvSpPr>
        <p:spPr/>
        <p:txBody>
          <a:bodyPr/>
          <a:lstStyle/>
          <a:p>
            <a:r>
              <a:rPr lang="it-IT" b="1" dirty="0">
                <a:latin typeface="Arial" pitchFamily="34" charset="0"/>
                <a:cs typeface="Arial" pitchFamily="34" charset="0"/>
              </a:rPr>
              <a:t>Art. 3, comma 2, L.r. n. 7/2019</a:t>
            </a:r>
          </a:p>
          <a:p>
            <a:pPr>
              <a:buNone/>
            </a:pPr>
            <a:r>
              <a:rPr lang="it-IT" i="1" dirty="0">
                <a:latin typeface="Arial" pitchFamily="34" charset="0"/>
                <a:cs typeface="Arial" pitchFamily="34" charset="0"/>
              </a:rPr>
              <a:t>La motivazione non è richiesta per gli atti normativi e per quelli a contenuto generale.</a:t>
            </a:r>
            <a:endParaRPr lang="it-IT" dirty="0">
              <a:latin typeface="Arial" pitchFamily="34" charset="0"/>
              <a:cs typeface="Arial" pitchFamily="34" charset="0"/>
            </a:endParaRPr>
          </a:p>
          <a:p>
            <a:r>
              <a:rPr lang="it-IT" dirty="0">
                <a:latin typeface="Arial" pitchFamily="34" charset="0"/>
                <a:cs typeface="Arial" pitchFamily="34" charset="0"/>
              </a:rPr>
              <a:t>Il legislatore ha recepito quell’orientamento giurisprudenziale che, ritenendo tali atti ampiamente discrezionali, ovvero “a motivo libero” e non immediatamente lesivi di posizione giuridiche private, aveva in passato, ripetutamente sancito l’insussistenza di un obbligo di motivazione.</a:t>
            </a:r>
          </a:p>
          <a:p>
            <a:endParaRPr lang="it-IT" dirty="0"/>
          </a:p>
        </p:txBody>
      </p:sp>
    </p:spTree>
    <p:extLst>
      <p:ext uri="{BB962C8B-B14F-4D97-AF65-F5344CB8AC3E}">
        <p14:creationId xmlns:p14="http://schemas.microsoft.com/office/powerpoint/2010/main" val="3107415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980728"/>
            <a:ext cx="8229600" cy="4821168"/>
          </a:xfrm>
        </p:spPr>
        <p:txBody>
          <a:bodyPr>
            <a:normAutofit fontScale="85000" lnSpcReduction="10000"/>
          </a:bodyPr>
          <a:lstStyle/>
          <a:p>
            <a:r>
              <a:rPr lang="it-IT" dirty="0">
                <a:latin typeface="Arial" pitchFamily="34" charset="0"/>
                <a:cs typeface="Arial" pitchFamily="34" charset="0"/>
              </a:rPr>
              <a:t>Dalla disciplina della legge 241 si ricava anche la sottrazione all’obbligo di motivazione dei seguenti atti:</a:t>
            </a:r>
          </a:p>
          <a:p>
            <a:pPr marL="514350" lvl="0" indent="-514350">
              <a:buFont typeface="+mj-lt"/>
              <a:buAutoNum type="arabicPeriod"/>
            </a:pPr>
            <a:r>
              <a:rPr lang="it-IT" b="1" dirty="0">
                <a:latin typeface="Arial" pitchFamily="34" charset="0"/>
                <a:cs typeface="Arial" pitchFamily="34" charset="0"/>
              </a:rPr>
              <a:t>atti diversi dai provvedimenti</a:t>
            </a:r>
            <a:r>
              <a:rPr lang="it-IT" dirty="0">
                <a:latin typeface="Arial" pitchFamily="34" charset="0"/>
                <a:cs typeface="Arial" pitchFamily="34" charset="0"/>
              </a:rPr>
              <a:t>: in considerazione del riferimento operato dall’art. 3 ai soli provvedimenti. Ciò così porta ad escludere dall’ambito oggettivo di afferenza gli atti politici, gli atti privatistici e, più in generale, tutti gli atti amministrativi privi di uno qualsiasi dei requisiti qualificanti il provvedimento (ad es. atti </a:t>
            </a:r>
            <a:r>
              <a:rPr lang="it-IT" dirty="0" err="1">
                <a:latin typeface="Arial" pitchFamily="34" charset="0"/>
                <a:cs typeface="Arial" pitchFamily="34" charset="0"/>
              </a:rPr>
              <a:t>endo-procedimentali</a:t>
            </a:r>
            <a:r>
              <a:rPr lang="it-IT" dirty="0">
                <a:latin typeface="Arial" pitchFamily="34" charset="0"/>
                <a:cs typeface="Arial" pitchFamily="34" charset="0"/>
              </a:rPr>
              <a:t> ad efficacia meramente interna o le certificazioni);</a:t>
            </a:r>
          </a:p>
          <a:p>
            <a:pPr marL="514350" lvl="0" indent="-514350">
              <a:buFont typeface="+mj-lt"/>
              <a:buAutoNum type="arabicPeriod"/>
            </a:pPr>
            <a:r>
              <a:rPr lang="it-IT" b="1" dirty="0">
                <a:latin typeface="Arial" pitchFamily="34" charset="0"/>
                <a:cs typeface="Arial" pitchFamily="34" charset="0"/>
              </a:rPr>
              <a:t>forme di silenzio</a:t>
            </a:r>
            <a:r>
              <a:rPr lang="it-IT" dirty="0">
                <a:latin typeface="Arial" pitchFamily="34" charset="0"/>
                <a:cs typeface="Arial" pitchFamily="34" charset="0"/>
              </a:rPr>
              <a:t>: contemplate nell’art. 20 della legge 241, salvo verificare se si tratti di ipotesi fisiologiche dell’azione dell’azione amministrativa o di conseguenza legalmente data della violazione dell’obbligo di definizione del procedimento con determinazione espressa.</a:t>
            </a:r>
          </a:p>
          <a:p>
            <a:endParaRPr lang="it-IT" dirty="0"/>
          </a:p>
        </p:txBody>
      </p:sp>
    </p:spTree>
    <p:extLst>
      <p:ext uri="{BB962C8B-B14F-4D97-AF65-F5344CB8AC3E}">
        <p14:creationId xmlns:p14="http://schemas.microsoft.com/office/powerpoint/2010/main" val="3818537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Motivazione per relazione</a:t>
            </a:r>
          </a:p>
        </p:txBody>
      </p:sp>
      <p:sp>
        <p:nvSpPr>
          <p:cNvPr id="3" name="Segnaposto contenuto 2"/>
          <p:cNvSpPr>
            <a:spLocks noGrp="1"/>
          </p:cNvSpPr>
          <p:nvPr>
            <p:ph idx="1"/>
          </p:nvPr>
        </p:nvSpPr>
        <p:spPr/>
        <p:txBody>
          <a:bodyPr>
            <a:normAutofit fontScale="85000" lnSpcReduction="20000"/>
          </a:bodyPr>
          <a:lstStyle/>
          <a:p>
            <a:r>
              <a:rPr lang="it-IT" dirty="0">
                <a:latin typeface="Arial" pitchFamily="34" charset="0"/>
                <a:cs typeface="Arial" pitchFamily="34" charset="0"/>
              </a:rPr>
              <a:t>L’art. 3 la terzo comma stabilisce che:</a:t>
            </a:r>
          </a:p>
          <a:p>
            <a:pPr>
              <a:buNone/>
            </a:pPr>
            <a:r>
              <a:rPr lang="it-IT" i="1" dirty="0">
                <a:latin typeface="Arial" pitchFamily="34" charset="0"/>
                <a:cs typeface="Arial" pitchFamily="34" charset="0"/>
              </a:rPr>
              <a:t>“Se le ragioni delle decisioni risultano da altro atto dell’amministrazione richiamato dalla decisione stessa, insieme alla comunicazione di quest’ultima deve essere indicato e reso disponibile, a norma della presente legge, anche l’atto cui essa si richiama”.</a:t>
            </a:r>
            <a:endParaRPr lang="it-IT" dirty="0">
              <a:latin typeface="Arial" pitchFamily="34" charset="0"/>
              <a:cs typeface="Arial" pitchFamily="34" charset="0"/>
            </a:endParaRPr>
          </a:p>
          <a:p>
            <a:pPr>
              <a:buNone/>
            </a:pPr>
            <a:r>
              <a:rPr lang="it-IT" dirty="0">
                <a:latin typeface="Arial" pitchFamily="34" charset="0"/>
                <a:cs typeface="Arial" pitchFamily="34" charset="0"/>
              </a:rPr>
              <a:t>Ai sensi della norma citata il requisito della sufficienza motivazionale è soddisfatto anche laddove le ragioni della decisione risultino da altro atto dell’amministrazione richiamato dalla decisione, richiamato e reso disponibile insieme alla decisione al momento della relativa comunicazione.</a:t>
            </a:r>
          </a:p>
          <a:p>
            <a:pPr>
              <a:buNone/>
            </a:pPr>
            <a:r>
              <a:rPr lang="it-IT" dirty="0">
                <a:latin typeface="Arial" pitchFamily="34" charset="0"/>
                <a:cs typeface="Arial" pitchFamily="34" charset="0"/>
              </a:rPr>
              <a:t>La motivazione </a:t>
            </a:r>
            <a:r>
              <a:rPr lang="it-IT" i="1" dirty="0" err="1">
                <a:latin typeface="Arial" pitchFamily="34" charset="0"/>
                <a:cs typeface="Arial" pitchFamily="34" charset="0"/>
              </a:rPr>
              <a:t>ob</a:t>
            </a:r>
            <a:r>
              <a:rPr lang="it-IT" i="1" dirty="0">
                <a:latin typeface="Arial" pitchFamily="34" charset="0"/>
                <a:cs typeface="Arial" pitchFamily="34" charset="0"/>
              </a:rPr>
              <a:t> </a:t>
            </a:r>
            <a:r>
              <a:rPr lang="it-IT" i="1" dirty="0" err="1">
                <a:latin typeface="Arial" pitchFamily="34" charset="0"/>
                <a:cs typeface="Arial" pitchFamily="34" charset="0"/>
              </a:rPr>
              <a:t>relationem</a:t>
            </a:r>
            <a:r>
              <a:rPr lang="it-IT" dirty="0">
                <a:latin typeface="Arial" pitchFamily="34" charset="0"/>
                <a:cs typeface="Arial" pitchFamily="34" charset="0"/>
              </a:rPr>
              <a:t> viene, dunque, in rilievo quando la motivazione non risulta dal corpo del provvedimento finale, ma dagli atti precedentemente compiuti nel coso dell’iter procedimentale (pareri, proposte, rapporti tecnici).</a:t>
            </a:r>
          </a:p>
          <a:p>
            <a:endParaRPr lang="it-IT" dirty="0"/>
          </a:p>
        </p:txBody>
      </p:sp>
    </p:spTree>
    <p:extLst>
      <p:ext uri="{BB962C8B-B14F-4D97-AF65-F5344CB8AC3E}">
        <p14:creationId xmlns:p14="http://schemas.microsoft.com/office/powerpoint/2010/main" val="2753955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33400" y="1371600"/>
            <a:ext cx="7999040" cy="4073624"/>
          </a:xfrm>
        </p:spPr>
        <p:txBody>
          <a:bodyPr>
            <a:normAutofit/>
          </a:bodyPr>
          <a:lstStyle/>
          <a:p>
            <a:r>
              <a:rPr lang="it-IT" dirty="0"/>
              <a:t>La struttura del provvedimento amministrativo</a:t>
            </a:r>
          </a:p>
        </p:txBody>
      </p:sp>
    </p:spTree>
    <p:extLst>
      <p:ext uri="{BB962C8B-B14F-4D97-AF65-F5344CB8AC3E}">
        <p14:creationId xmlns:p14="http://schemas.microsoft.com/office/powerpoint/2010/main" val="3802744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partizioni</a:t>
            </a:r>
          </a:p>
        </p:txBody>
      </p:sp>
      <p:sp>
        <p:nvSpPr>
          <p:cNvPr id="3" name="Segnaposto contenuto 2"/>
          <p:cNvSpPr>
            <a:spLocks noGrp="1"/>
          </p:cNvSpPr>
          <p:nvPr>
            <p:ph idx="1"/>
          </p:nvPr>
        </p:nvSpPr>
        <p:spPr/>
        <p:txBody>
          <a:bodyPr/>
          <a:lstStyle/>
          <a:p>
            <a:r>
              <a:rPr lang="it-IT" dirty="0">
                <a:latin typeface="Arial" pitchFamily="34" charset="0"/>
                <a:cs typeface="Arial" pitchFamily="34" charset="0"/>
              </a:rPr>
              <a:t>Il provvedimento amministrativo si suddivide in tre parti</a:t>
            </a:r>
          </a:p>
          <a:p>
            <a:pPr lvl="1"/>
            <a:r>
              <a:rPr lang="it-IT" dirty="0">
                <a:latin typeface="Arial" pitchFamily="34" charset="0"/>
                <a:cs typeface="Arial" pitchFamily="34" charset="0"/>
              </a:rPr>
              <a:t>Parte iniziale </a:t>
            </a:r>
          </a:p>
          <a:p>
            <a:pPr lvl="1"/>
            <a:r>
              <a:rPr lang="it-IT" dirty="0">
                <a:latin typeface="Arial" pitchFamily="34" charset="0"/>
                <a:cs typeface="Arial" pitchFamily="34" charset="0"/>
              </a:rPr>
              <a:t>Parte centrale</a:t>
            </a:r>
          </a:p>
          <a:p>
            <a:pPr lvl="1"/>
            <a:r>
              <a:rPr lang="it-IT" dirty="0">
                <a:latin typeface="Arial" pitchFamily="34" charset="0"/>
                <a:cs typeface="Arial" pitchFamily="34" charset="0"/>
              </a:rPr>
              <a:t>Parte finale</a:t>
            </a:r>
          </a:p>
        </p:txBody>
      </p:sp>
    </p:spTree>
    <p:extLst>
      <p:ext uri="{BB962C8B-B14F-4D97-AF65-F5344CB8AC3E}">
        <p14:creationId xmlns:p14="http://schemas.microsoft.com/office/powerpoint/2010/main" val="1494758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Parte iniziale</a:t>
            </a:r>
          </a:p>
        </p:txBody>
      </p:sp>
      <p:sp>
        <p:nvSpPr>
          <p:cNvPr id="3" name="Segnaposto contenuto 2"/>
          <p:cNvSpPr>
            <a:spLocks noGrp="1"/>
          </p:cNvSpPr>
          <p:nvPr>
            <p:ph idx="1"/>
          </p:nvPr>
        </p:nvSpPr>
        <p:spPr/>
        <p:txBody>
          <a:bodyPr>
            <a:normAutofit fontScale="92500" lnSpcReduction="20000"/>
          </a:bodyPr>
          <a:lstStyle/>
          <a:p>
            <a:pPr>
              <a:buNone/>
            </a:pPr>
            <a:r>
              <a:rPr lang="it-IT" dirty="0">
                <a:latin typeface="Arial" pitchFamily="34" charset="0"/>
                <a:cs typeface="Arial" pitchFamily="34" charset="0"/>
              </a:rPr>
              <a:t>comprende:</a:t>
            </a:r>
          </a:p>
          <a:p>
            <a:r>
              <a:rPr lang="it-IT" dirty="0">
                <a:latin typeface="Arial" pitchFamily="34" charset="0"/>
                <a:cs typeface="Arial" pitchFamily="34" charset="0"/>
              </a:rPr>
              <a:t>la denominazione formale del tipo di provvedimento amministrativo</a:t>
            </a:r>
          </a:p>
          <a:p>
            <a:pPr>
              <a:buNone/>
            </a:pPr>
            <a:r>
              <a:rPr lang="it-IT" dirty="0">
                <a:latin typeface="Arial" pitchFamily="34" charset="0"/>
                <a:cs typeface="Arial" pitchFamily="34" charset="0"/>
              </a:rPr>
              <a:t>	(es. </a:t>
            </a:r>
            <a:r>
              <a:rPr lang="it-IT" i="1" dirty="0">
                <a:latin typeface="Arial" pitchFamily="34" charset="0"/>
                <a:cs typeface="Arial" pitchFamily="34" charset="0"/>
              </a:rPr>
              <a:t>decreto, deliberazione, ordinanza, determinazione </a:t>
            </a:r>
            <a:r>
              <a:rPr lang="it-IT" dirty="0">
                <a:latin typeface="Arial" pitchFamily="34" charset="0"/>
                <a:cs typeface="Arial" pitchFamily="34" charset="0"/>
              </a:rPr>
              <a:t>ecc.);</a:t>
            </a:r>
          </a:p>
          <a:p>
            <a:r>
              <a:rPr lang="it-IT" dirty="0">
                <a:latin typeface="Arial" pitchFamily="34" charset="0"/>
                <a:cs typeface="Arial" pitchFamily="34" charset="0"/>
              </a:rPr>
              <a:t>l’intestazione che contiene l’autorità emanante;</a:t>
            </a:r>
          </a:p>
          <a:p>
            <a:r>
              <a:rPr lang="it-IT" dirty="0">
                <a:latin typeface="Arial" pitchFamily="34" charset="0"/>
                <a:cs typeface="Arial" pitchFamily="34" charset="0"/>
              </a:rPr>
              <a:t>l’oggetto che esprime la funzione del provvedimento nel caso concreto; </a:t>
            </a:r>
          </a:p>
          <a:p>
            <a:pPr>
              <a:buNone/>
            </a:pPr>
            <a:r>
              <a:rPr lang="it-IT" dirty="0">
                <a:latin typeface="Arial" pitchFamily="34" charset="0"/>
                <a:cs typeface="Arial" pitchFamily="34" charset="0"/>
              </a:rPr>
              <a:t>	(es. </a:t>
            </a:r>
            <a:r>
              <a:rPr lang="it-IT" i="1" dirty="0">
                <a:latin typeface="Arial" pitchFamily="34" charset="0"/>
                <a:cs typeface="Arial" pitchFamily="34" charset="0"/>
              </a:rPr>
              <a:t>autorizzazione all’apertura del locale X, revoca dell’autorizzazione all’apertura del locale X ecc</a:t>
            </a:r>
            <a:r>
              <a:rPr lang="it-IT" dirty="0">
                <a:latin typeface="Arial" pitchFamily="34" charset="0"/>
                <a:cs typeface="Arial" pitchFamily="34" charset="0"/>
              </a:rPr>
              <a:t>.);</a:t>
            </a:r>
          </a:p>
          <a:p>
            <a:r>
              <a:rPr lang="it-IT" dirty="0">
                <a:latin typeface="Arial" pitchFamily="34" charset="0"/>
                <a:cs typeface="Arial" pitchFamily="34" charset="0"/>
              </a:rPr>
              <a:t>il numero, che esprime il codice di protocollo per l’identificazione univoca del provvedimento o comunque il numero assegnato al provvedimento dall’ente emanante</a:t>
            </a:r>
            <a:endParaRPr lang="it-IT" dirty="0"/>
          </a:p>
        </p:txBody>
      </p:sp>
    </p:spTree>
    <p:extLst>
      <p:ext uri="{BB962C8B-B14F-4D97-AF65-F5344CB8AC3E}">
        <p14:creationId xmlns:p14="http://schemas.microsoft.com/office/powerpoint/2010/main" val="3756831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Parte centrale</a:t>
            </a:r>
          </a:p>
        </p:txBody>
      </p:sp>
      <p:sp>
        <p:nvSpPr>
          <p:cNvPr id="3" name="Segnaposto contenuto 2"/>
          <p:cNvSpPr>
            <a:spLocks noGrp="1"/>
          </p:cNvSpPr>
          <p:nvPr>
            <p:ph idx="1"/>
          </p:nvPr>
        </p:nvSpPr>
        <p:spPr/>
        <p:txBody>
          <a:bodyPr/>
          <a:lstStyle/>
          <a:p>
            <a:pPr>
              <a:buNone/>
            </a:pPr>
            <a:r>
              <a:rPr lang="it-IT" sz="4000" dirty="0">
                <a:latin typeface="Arial" pitchFamily="34" charset="0"/>
                <a:cs typeface="Arial" pitchFamily="34" charset="0"/>
              </a:rPr>
              <a:t>comprende:</a:t>
            </a:r>
          </a:p>
          <a:p>
            <a:r>
              <a:rPr lang="it-IT" sz="4000" dirty="0">
                <a:latin typeface="Arial" pitchFamily="34" charset="0"/>
                <a:cs typeface="Arial" pitchFamily="34" charset="0"/>
              </a:rPr>
              <a:t>il preambolo</a:t>
            </a:r>
          </a:p>
          <a:p>
            <a:r>
              <a:rPr lang="it-IT" sz="4000" dirty="0">
                <a:latin typeface="Arial" pitchFamily="34" charset="0"/>
                <a:cs typeface="Arial" pitchFamily="34" charset="0"/>
              </a:rPr>
              <a:t>la motivazione</a:t>
            </a:r>
          </a:p>
          <a:p>
            <a:r>
              <a:rPr lang="it-IT" sz="4000" dirty="0">
                <a:latin typeface="Arial" pitchFamily="34" charset="0"/>
                <a:cs typeface="Arial" pitchFamily="34" charset="0"/>
              </a:rPr>
              <a:t>il dispositivo</a:t>
            </a:r>
          </a:p>
          <a:p>
            <a:endParaRPr lang="it-IT" dirty="0"/>
          </a:p>
        </p:txBody>
      </p:sp>
    </p:spTree>
    <p:extLst>
      <p:ext uri="{BB962C8B-B14F-4D97-AF65-F5344CB8AC3E}">
        <p14:creationId xmlns:p14="http://schemas.microsoft.com/office/powerpoint/2010/main" val="3381185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fase decisoria</a:t>
            </a:r>
          </a:p>
        </p:txBody>
      </p:sp>
      <p:sp>
        <p:nvSpPr>
          <p:cNvPr id="3" name="Segnaposto contenuto 2"/>
          <p:cNvSpPr>
            <a:spLocks noGrp="1"/>
          </p:cNvSpPr>
          <p:nvPr>
            <p:ph idx="1"/>
          </p:nvPr>
        </p:nvSpPr>
        <p:spPr/>
        <p:txBody>
          <a:bodyPr/>
          <a:lstStyle/>
          <a:p>
            <a:r>
              <a:rPr lang="it-IT" sz="3200" dirty="0">
                <a:latin typeface="Arial" pitchFamily="34" charset="0"/>
                <a:cs typeface="Arial" pitchFamily="34" charset="0"/>
              </a:rPr>
              <a:t>All’esito dell’istruttoria il responsabile del procedimento compila la relazione istruttoria al dirigente responsabile della fase decisoria alternativamente:</a:t>
            </a:r>
          </a:p>
          <a:p>
            <a:r>
              <a:rPr lang="it-IT" sz="3200" b="1" dirty="0">
                <a:latin typeface="Arial" pitchFamily="34" charset="0"/>
                <a:cs typeface="Arial" pitchFamily="34" charset="0"/>
              </a:rPr>
              <a:t>Alla proposta di provvedimento</a:t>
            </a:r>
          </a:p>
          <a:p>
            <a:r>
              <a:rPr lang="it-IT" sz="3200" b="1" dirty="0">
                <a:latin typeface="Arial" pitchFamily="34" charset="0"/>
                <a:cs typeface="Arial" pitchFamily="34" charset="0"/>
              </a:rPr>
              <a:t>Al preavviso di rigetto ex art. 13 L.r. n. 7/2019</a:t>
            </a:r>
          </a:p>
          <a:p>
            <a:endParaRPr lang="it-IT" dirty="0"/>
          </a:p>
        </p:txBody>
      </p:sp>
    </p:spTree>
    <p:extLst>
      <p:ext uri="{BB962C8B-B14F-4D97-AF65-F5344CB8AC3E}">
        <p14:creationId xmlns:p14="http://schemas.microsoft.com/office/powerpoint/2010/main" val="2884899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Parte finale</a:t>
            </a:r>
          </a:p>
        </p:txBody>
      </p:sp>
      <p:sp>
        <p:nvSpPr>
          <p:cNvPr id="3" name="Segnaposto contenuto 2"/>
          <p:cNvSpPr>
            <a:spLocks noGrp="1"/>
          </p:cNvSpPr>
          <p:nvPr>
            <p:ph idx="1"/>
          </p:nvPr>
        </p:nvSpPr>
        <p:spPr/>
        <p:txBody>
          <a:bodyPr/>
          <a:lstStyle/>
          <a:p>
            <a:pPr>
              <a:buNone/>
            </a:pPr>
            <a:r>
              <a:rPr lang="it-IT" dirty="0">
                <a:latin typeface="Arial" pitchFamily="34" charset="0"/>
                <a:cs typeface="Arial" pitchFamily="34" charset="0"/>
              </a:rPr>
              <a:t>comprende:</a:t>
            </a:r>
          </a:p>
          <a:p>
            <a:r>
              <a:rPr lang="it-IT" dirty="0">
                <a:latin typeface="Arial" pitchFamily="34" charset="0"/>
                <a:cs typeface="Arial" pitchFamily="34" charset="0"/>
              </a:rPr>
              <a:t>il luogo in cui il provvedimento è stato adottato;</a:t>
            </a:r>
          </a:p>
          <a:p>
            <a:r>
              <a:rPr lang="it-IT" dirty="0">
                <a:latin typeface="Arial" pitchFamily="34" charset="0"/>
                <a:cs typeface="Arial" pitchFamily="34" charset="0"/>
              </a:rPr>
              <a:t>la data di adozione del provvedimento;</a:t>
            </a:r>
          </a:p>
          <a:p>
            <a:r>
              <a:rPr lang="it-IT" dirty="0">
                <a:latin typeface="Arial" pitchFamily="34" charset="0"/>
                <a:cs typeface="Arial" pitchFamily="34" charset="0"/>
              </a:rPr>
              <a:t>la sottoscrizione.</a:t>
            </a:r>
          </a:p>
          <a:p>
            <a:endParaRPr lang="it-IT" dirty="0"/>
          </a:p>
        </p:txBody>
      </p:sp>
    </p:spTree>
    <p:extLst>
      <p:ext uri="{BB962C8B-B14F-4D97-AF65-F5344CB8AC3E}">
        <p14:creationId xmlns:p14="http://schemas.microsoft.com/office/powerpoint/2010/main" val="40598754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Intestazione</a:t>
            </a:r>
          </a:p>
        </p:txBody>
      </p:sp>
      <p:sp>
        <p:nvSpPr>
          <p:cNvPr id="3" name="Segnaposto contenuto 2"/>
          <p:cNvSpPr>
            <a:spLocks noGrp="1"/>
          </p:cNvSpPr>
          <p:nvPr>
            <p:ph idx="1"/>
          </p:nvPr>
        </p:nvSpPr>
        <p:spPr/>
        <p:txBody>
          <a:bodyPr>
            <a:normAutofit fontScale="77500" lnSpcReduction="20000"/>
          </a:bodyPr>
          <a:lstStyle/>
          <a:p>
            <a:pPr algn="just"/>
            <a:r>
              <a:rPr lang="it-IT" dirty="0">
                <a:latin typeface="Arial" pitchFamily="34" charset="0"/>
                <a:cs typeface="Arial" pitchFamily="34" charset="0"/>
              </a:rPr>
              <a:t>L’intestazione coincide con l’autorità che adotta il provvedimento amministrativo.</a:t>
            </a:r>
          </a:p>
          <a:p>
            <a:pPr algn="just"/>
            <a:r>
              <a:rPr lang="it-IT" dirty="0">
                <a:latin typeface="Arial" pitchFamily="34" charset="0"/>
                <a:cs typeface="Arial" pitchFamily="34" charset="0"/>
              </a:rPr>
              <a:t>Se si tratta di organo monocratico (individuale) si indica la deno-minazione dell’organo che ha adottato (sottoscritto) il provvedimento</a:t>
            </a:r>
          </a:p>
          <a:p>
            <a:pPr algn="just"/>
            <a:r>
              <a:rPr lang="it-IT" dirty="0">
                <a:latin typeface="Arial" pitchFamily="34" charset="0"/>
                <a:cs typeface="Arial" pitchFamily="34" charset="0"/>
              </a:rPr>
              <a:t>Se si tratta di organo collegiale si indica la denominazione dell’orga-no  deliberante con la precisazione delle persone che hanno parteci-pato alla seduta (presenti) e delle persone che, pur non avendovi partecipato, fanno parte dell’organo, al fine di documentare l’esistenza del quorum necessario per la validità dell’adunanza (quorum costitutivo). Si indica anche il quorum deliberativo e pertanto il numero dei votanti, degli astenuti e dei voti favorevoli e contrari.</a:t>
            </a:r>
          </a:p>
          <a:p>
            <a:pPr algn="just"/>
            <a:r>
              <a:rPr lang="it-IT" dirty="0">
                <a:latin typeface="Arial" pitchFamily="34" charset="0"/>
                <a:cs typeface="Arial" pitchFamily="34" charset="0"/>
              </a:rPr>
              <a:t>La denominazione dell’autorità che adotta il provvedimento contiene tutte le informazioni utili alla sua individuazione univoca elencate in ordine dal generale al particolare</a:t>
            </a:r>
          </a:p>
          <a:p>
            <a:endParaRPr lang="it-IT" dirty="0"/>
          </a:p>
        </p:txBody>
      </p:sp>
    </p:spTree>
    <p:extLst>
      <p:ext uri="{BB962C8B-B14F-4D97-AF65-F5344CB8AC3E}">
        <p14:creationId xmlns:p14="http://schemas.microsoft.com/office/powerpoint/2010/main" val="16586844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Preambolo</a:t>
            </a:r>
          </a:p>
        </p:txBody>
      </p:sp>
      <p:sp>
        <p:nvSpPr>
          <p:cNvPr id="3" name="Segnaposto contenuto 2"/>
          <p:cNvSpPr>
            <a:spLocks noGrp="1"/>
          </p:cNvSpPr>
          <p:nvPr>
            <p:ph idx="1"/>
          </p:nvPr>
        </p:nvSpPr>
        <p:spPr>
          <a:xfrm>
            <a:off x="323528" y="1844824"/>
            <a:ext cx="8424936" cy="4608512"/>
          </a:xfrm>
        </p:spPr>
        <p:txBody>
          <a:bodyPr>
            <a:normAutofit fontScale="92500" lnSpcReduction="20000"/>
          </a:bodyPr>
          <a:lstStyle/>
          <a:p>
            <a:r>
              <a:rPr lang="it-IT" dirty="0">
                <a:latin typeface="Arial" pitchFamily="34" charset="0"/>
                <a:cs typeface="Arial" pitchFamily="34" charset="0"/>
              </a:rPr>
              <a:t>Il preambolo contiene:</a:t>
            </a:r>
          </a:p>
          <a:p>
            <a:pPr lvl="1"/>
            <a:r>
              <a:rPr lang="it-IT" dirty="0">
                <a:latin typeface="Arial" pitchFamily="34" charset="0"/>
                <a:cs typeface="Arial" pitchFamily="34" charset="0"/>
              </a:rPr>
              <a:t>a) gli elementi di fatto e di diritto pertinenti e rilevanti per lo specifico provvedimento amministrativo adottato quali:</a:t>
            </a:r>
          </a:p>
          <a:p>
            <a:pPr lvl="2"/>
            <a:r>
              <a:rPr lang="it-IT" dirty="0">
                <a:latin typeface="Arial" pitchFamily="34" charset="0"/>
                <a:cs typeface="Arial" pitchFamily="34" charset="0"/>
              </a:rPr>
              <a:t>fatti;</a:t>
            </a:r>
          </a:p>
          <a:p>
            <a:pPr lvl="2"/>
            <a:r>
              <a:rPr lang="it-IT" dirty="0">
                <a:latin typeface="Arial" pitchFamily="34" charset="0"/>
                <a:cs typeface="Arial" pitchFamily="34" charset="0"/>
              </a:rPr>
              <a:t>atti;</a:t>
            </a:r>
          </a:p>
          <a:p>
            <a:pPr lvl="2"/>
            <a:r>
              <a:rPr lang="it-IT" dirty="0">
                <a:latin typeface="Arial" pitchFamily="34" charset="0"/>
                <a:cs typeface="Arial" pitchFamily="34" charset="0"/>
              </a:rPr>
              <a:t>accertamenti;</a:t>
            </a:r>
          </a:p>
          <a:p>
            <a:pPr lvl="2"/>
            <a:r>
              <a:rPr lang="it-IT" dirty="0">
                <a:latin typeface="Arial" pitchFamily="34" charset="0"/>
                <a:cs typeface="Arial" pitchFamily="34" charset="0"/>
              </a:rPr>
              <a:t>norme giuridiche;</a:t>
            </a:r>
          </a:p>
          <a:p>
            <a:pPr lvl="1"/>
            <a:r>
              <a:rPr lang="it-IT" dirty="0">
                <a:latin typeface="Arial" pitchFamily="34" charset="0"/>
                <a:cs typeface="Arial" pitchFamily="34" charset="0"/>
              </a:rPr>
              <a:t>b) l’indicazione delle fasi significative del procedimento amministrativo svolto quali:</a:t>
            </a:r>
          </a:p>
          <a:p>
            <a:pPr lvl="2"/>
            <a:r>
              <a:rPr lang="it-IT" dirty="0">
                <a:latin typeface="Arial" pitchFamily="34" charset="0"/>
                <a:cs typeface="Arial" pitchFamily="34" charset="0"/>
              </a:rPr>
              <a:t>iniziativa (istanza di parte, iniziativa d’ufficio ecc.);</a:t>
            </a:r>
          </a:p>
          <a:p>
            <a:pPr lvl="2"/>
            <a:r>
              <a:rPr lang="it-IT" dirty="0">
                <a:latin typeface="Arial" pitchFamily="34" charset="0"/>
                <a:cs typeface="Arial" pitchFamily="34" charset="0"/>
              </a:rPr>
              <a:t>conferenza dei servizi;</a:t>
            </a:r>
          </a:p>
          <a:p>
            <a:pPr lvl="2"/>
            <a:r>
              <a:rPr lang="it-IT" dirty="0">
                <a:latin typeface="Arial" pitchFamily="34" charset="0"/>
                <a:cs typeface="Arial" pitchFamily="34" charset="0"/>
              </a:rPr>
              <a:t>parere;</a:t>
            </a:r>
          </a:p>
          <a:p>
            <a:pPr lvl="2"/>
            <a:r>
              <a:rPr lang="it-IT" dirty="0">
                <a:latin typeface="Arial" pitchFamily="34" charset="0"/>
                <a:cs typeface="Arial" pitchFamily="34" charset="0"/>
              </a:rPr>
              <a:t>valutazione tecnica;</a:t>
            </a:r>
          </a:p>
          <a:p>
            <a:pPr lvl="2"/>
            <a:r>
              <a:rPr lang="it-IT" dirty="0">
                <a:latin typeface="Arial" pitchFamily="34" charset="0"/>
                <a:cs typeface="Arial" pitchFamily="34" charset="0"/>
              </a:rPr>
              <a:t>comunicazione dell’avvio del procedimento</a:t>
            </a:r>
          </a:p>
        </p:txBody>
      </p:sp>
    </p:spTree>
    <p:extLst>
      <p:ext uri="{BB962C8B-B14F-4D97-AF65-F5344CB8AC3E}">
        <p14:creationId xmlns:p14="http://schemas.microsoft.com/office/powerpoint/2010/main" val="3553555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Parte iniziale del preambolo</a:t>
            </a:r>
          </a:p>
        </p:txBody>
      </p:sp>
      <p:sp>
        <p:nvSpPr>
          <p:cNvPr id="3" name="Segnaposto contenuto 2"/>
          <p:cNvSpPr>
            <a:spLocks noGrp="1"/>
          </p:cNvSpPr>
          <p:nvPr>
            <p:ph idx="1"/>
          </p:nvPr>
        </p:nvSpPr>
        <p:spPr/>
        <p:txBody>
          <a:bodyPr/>
          <a:lstStyle/>
          <a:p>
            <a:r>
              <a:rPr lang="it-IT" sz="4000" b="1" dirty="0">
                <a:latin typeface="Arial" pitchFamily="34" charset="0"/>
                <a:cs typeface="Arial" pitchFamily="34" charset="0"/>
              </a:rPr>
              <a:t>Visto …</a:t>
            </a:r>
          </a:p>
          <a:p>
            <a:pPr lvl="1"/>
            <a:r>
              <a:rPr lang="it-IT" dirty="0">
                <a:latin typeface="Arial" pitchFamily="34" charset="0"/>
                <a:cs typeface="Arial" pitchFamily="34" charset="0"/>
              </a:rPr>
              <a:t>È la formula da utilizzare per il richiamo sintetico delle norme che disciplinano la materia oggetto dell’atto e che rappresentano gli elementi di diritto da riportare nel preambolo</a:t>
            </a:r>
          </a:p>
          <a:p>
            <a:pPr lvl="2"/>
            <a:r>
              <a:rPr lang="it-IT" dirty="0">
                <a:latin typeface="Arial" pitchFamily="34" charset="0"/>
                <a:cs typeface="Arial" pitchFamily="34" charset="0"/>
              </a:rPr>
              <a:t>Per garantire che l’atto amministrativo sia stato adottato tenendo conto di tutta la normativa vigente (e non solo di quella esplicitata nella motivazione)</a:t>
            </a:r>
          </a:p>
          <a:p>
            <a:pPr lvl="2"/>
            <a:r>
              <a:rPr lang="it-IT" dirty="0">
                <a:latin typeface="Arial" pitchFamily="34" charset="0"/>
                <a:cs typeface="Arial" pitchFamily="34" charset="0"/>
              </a:rPr>
              <a:t>Per mettere il destinatario nella condizione di conoscere l’intero quadro o contesto normativo nel quale si inserisce l’atto</a:t>
            </a:r>
          </a:p>
        </p:txBody>
      </p:sp>
    </p:spTree>
    <p:extLst>
      <p:ext uri="{BB962C8B-B14F-4D97-AF65-F5344CB8AC3E}">
        <p14:creationId xmlns:p14="http://schemas.microsoft.com/office/powerpoint/2010/main" val="12711238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528" y="1340768"/>
            <a:ext cx="8363272" cy="4983832"/>
          </a:xfrm>
        </p:spPr>
        <p:txBody>
          <a:bodyPr/>
          <a:lstStyle/>
          <a:p>
            <a:r>
              <a:rPr lang="it-IT" sz="4000" b="1" dirty="0">
                <a:latin typeface="Arial" pitchFamily="34" charset="0"/>
                <a:cs typeface="Arial" pitchFamily="34" charset="0"/>
              </a:rPr>
              <a:t>Premesso </a:t>
            </a:r>
            <a:r>
              <a:rPr lang="it-IT" sz="4000" b="1" dirty="0" err="1">
                <a:latin typeface="Arial" pitchFamily="34" charset="0"/>
                <a:cs typeface="Arial" pitchFamily="34" charset="0"/>
              </a:rPr>
              <a:t>che…</a:t>
            </a:r>
            <a:endParaRPr lang="it-IT" sz="4000" b="1" dirty="0">
              <a:latin typeface="Arial" pitchFamily="34" charset="0"/>
              <a:cs typeface="Arial" pitchFamily="34" charset="0"/>
            </a:endParaRPr>
          </a:p>
          <a:p>
            <a:pPr lvl="1"/>
            <a:r>
              <a:rPr lang="it-IT" dirty="0">
                <a:latin typeface="Arial" pitchFamily="34" charset="0"/>
                <a:cs typeface="Arial" pitchFamily="34" charset="0"/>
              </a:rPr>
              <a:t>È la formula da usare per richiamare gli elementi di fatto e di diritto da cui inizia a delinearsi l’esigenza di adottare l’atto e che, quindi, hanno dato impulso al procedimento amministrativo, che si è concluso con l’adozione dello stesso</a:t>
            </a:r>
          </a:p>
          <a:p>
            <a:pPr lvl="2"/>
            <a:r>
              <a:rPr lang="it-IT" dirty="0">
                <a:latin typeface="Arial" pitchFamily="34" charset="0"/>
                <a:cs typeface="Arial" pitchFamily="34" charset="0"/>
              </a:rPr>
              <a:t>Questa formula descrive i fatti, gli atti, gli accertamenti, le norme giuridiche che hanno determinato l’avvio del procedimento</a:t>
            </a:r>
          </a:p>
        </p:txBody>
      </p:sp>
    </p:spTree>
    <p:extLst>
      <p:ext uri="{BB962C8B-B14F-4D97-AF65-F5344CB8AC3E}">
        <p14:creationId xmlns:p14="http://schemas.microsoft.com/office/powerpoint/2010/main" val="3599977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980728"/>
            <a:ext cx="8507288" cy="5343872"/>
          </a:xfrm>
        </p:spPr>
        <p:txBody>
          <a:bodyPr>
            <a:normAutofit fontScale="92500" lnSpcReduction="10000"/>
          </a:bodyPr>
          <a:lstStyle/>
          <a:p>
            <a:r>
              <a:rPr lang="it-IT" sz="3900" b="1" dirty="0">
                <a:latin typeface="Arial" pitchFamily="34" charset="0"/>
                <a:cs typeface="Arial" pitchFamily="34" charset="0"/>
              </a:rPr>
              <a:t>Dato atto </a:t>
            </a:r>
            <a:r>
              <a:rPr lang="it-IT" sz="3900" b="1" dirty="0" err="1">
                <a:latin typeface="Arial" pitchFamily="34" charset="0"/>
                <a:cs typeface="Arial" pitchFamily="34" charset="0"/>
              </a:rPr>
              <a:t>che…</a:t>
            </a:r>
            <a:endParaRPr lang="it-IT" sz="3900" b="1" dirty="0">
              <a:latin typeface="Arial" pitchFamily="34" charset="0"/>
              <a:cs typeface="Arial" pitchFamily="34" charset="0"/>
            </a:endParaRPr>
          </a:p>
          <a:p>
            <a:pPr lvl="1"/>
            <a:r>
              <a:rPr lang="it-IT" dirty="0">
                <a:latin typeface="Arial" pitchFamily="34" charset="0"/>
                <a:cs typeface="Arial" pitchFamily="34" charset="0"/>
              </a:rPr>
              <a:t>È la formula da usare per </a:t>
            </a:r>
            <a:r>
              <a:rPr lang="it-IT" b="1" dirty="0">
                <a:latin typeface="Arial" pitchFamily="34" charset="0"/>
                <a:cs typeface="Arial" pitchFamily="34" charset="0"/>
              </a:rPr>
              <a:t>attestare</a:t>
            </a:r>
            <a:r>
              <a:rPr lang="it-IT" dirty="0">
                <a:latin typeface="Arial" pitchFamily="34" charset="0"/>
                <a:cs typeface="Arial" pitchFamily="34" charset="0"/>
              </a:rPr>
              <a:t> elementi obiettivi, che l’organo competente ad adottare l’atto si limita a fotografare così come sono, senza fare alcuna valutazione</a:t>
            </a:r>
          </a:p>
          <a:p>
            <a:pPr lvl="1"/>
            <a:r>
              <a:rPr lang="it-IT" dirty="0">
                <a:latin typeface="Arial" pitchFamily="34" charset="0"/>
                <a:cs typeface="Arial" pitchFamily="34" charset="0"/>
              </a:rPr>
              <a:t>Si tratta di elementi che l’organo riscontra in modo immediato e diretto</a:t>
            </a:r>
          </a:p>
          <a:p>
            <a:pPr lvl="2">
              <a:buNone/>
            </a:pPr>
            <a:r>
              <a:rPr lang="it-IT" sz="2200" dirty="0">
                <a:latin typeface="Arial" pitchFamily="34" charset="0"/>
                <a:cs typeface="Arial" pitchFamily="34" charset="0"/>
              </a:rPr>
              <a:t>Ad es</a:t>
            </a:r>
            <a:r>
              <a:rPr lang="it-IT" sz="2200" i="1" dirty="0">
                <a:latin typeface="Arial" pitchFamily="34" charset="0"/>
                <a:cs typeface="Arial" pitchFamily="34" charset="0"/>
              </a:rPr>
              <a:t>. Dato atto che nel termine previsto dal bando sono pervenute a questa amministrazione n. … domande di partecipazione</a:t>
            </a:r>
          </a:p>
          <a:p>
            <a:r>
              <a:rPr lang="it-IT" sz="3900" b="1" dirty="0">
                <a:latin typeface="Arial" pitchFamily="34" charset="0"/>
                <a:cs typeface="Arial" pitchFamily="34" charset="0"/>
              </a:rPr>
              <a:t>Preso atto </a:t>
            </a:r>
            <a:r>
              <a:rPr lang="it-IT" sz="3900" b="1" dirty="0" err="1">
                <a:latin typeface="Arial" pitchFamily="34" charset="0"/>
                <a:cs typeface="Arial" pitchFamily="34" charset="0"/>
              </a:rPr>
              <a:t>che…</a:t>
            </a:r>
            <a:endParaRPr lang="it-IT" sz="3900" b="1" dirty="0">
              <a:latin typeface="Arial" pitchFamily="34" charset="0"/>
              <a:cs typeface="Arial" pitchFamily="34" charset="0"/>
            </a:endParaRPr>
          </a:p>
          <a:p>
            <a:pPr lvl="1"/>
            <a:r>
              <a:rPr lang="it-IT" dirty="0">
                <a:latin typeface="Arial" pitchFamily="34" charset="0"/>
                <a:cs typeface="Arial" pitchFamily="34" charset="0"/>
              </a:rPr>
              <a:t>È la formula analoga da usare per </a:t>
            </a:r>
            <a:r>
              <a:rPr lang="it-IT" b="1" dirty="0">
                <a:latin typeface="Arial" pitchFamily="34" charset="0"/>
                <a:cs typeface="Arial" pitchFamily="34" charset="0"/>
              </a:rPr>
              <a:t>registrare</a:t>
            </a:r>
            <a:r>
              <a:rPr lang="it-IT" dirty="0">
                <a:latin typeface="Arial" pitchFamily="34" charset="0"/>
                <a:cs typeface="Arial" pitchFamily="34" charset="0"/>
              </a:rPr>
              <a:t> elementi obiettivi che esistono o si sono realizzati al di fuori dell’ente che li apprende in modo mediato</a:t>
            </a:r>
          </a:p>
          <a:p>
            <a:pPr lvl="1">
              <a:buNone/>
            </a:pPr>
            <a:r>
              <a:rPr lang="it-IT" sz="2200" dirty="0">
                <a:latin typeface="Arial" pitchFamily="34" charset="0"/>
                <a:cs typeface="Arial" pitchFamily="34" charset="0"/>
              </a:rPr>
              <a:t>Ad. es. </a:t>
            </a:r>
            <a:r>
              <a:rPr lang="it-IT" sz="2200" i="1" dirty="0">
                <a:latin typeface="Arial" pitchFamily="34" charset="0"/>
                <a:cs typeface="Arial" pitchFamily="34" charset="0"/>
              </a:rPr>
              <a:t>Preso atto che la associazione Alfa ha ottenuto in data … l’iscrizione al registro regionali delle istituzioni con finalità socio-assistenziali</a:t>
            </a:r>
          </a:p>
          <a:p>
            <a:pPr lvl="2"/>
            <a:endParaRPr lang="it-IT" dirty="0">
              <a:latin typeface="Arial" pitchFamily="34" charset="0"/>
              <a:cs typeface="Arial" pitchFamily="34" charset="0"/>
            </a:endParaRPr>
          </a:p>
        </p:txBody>
      </p:sp>
    </p:spTree>
    <p:extLst>
      <p:ext uri="{BB962C8B-B14F-4D97-AF65-F5344CB8AC3E}">
        <p14:creationId xmlns:p14="http://schemas.microsoft.com/office/powerpoint/2010/main" val="16930030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1340768"/>
            <a:ext cx="8219256" cy="4983832"/>
          </a:xfrm>
        </p:spPr>
        <p:txBody>
          <a:bodyPr/>
          <a:lstStyle/>
          <a:p>
            <a:r>
              <a:rPr lang="it-IT" sz="3600" b="1" dirty="0">
                <a:latin typeface="Arial" pitchFamily="34" charset="0"/>
                <a:cs typeface="Arial" pitchFamily="34" charset="0"/>
              </a:rPr>
              <a:t>Verificato che …</a:t>
            </a:r>
          </a:p>
          <a:p>
            <a:pPr lvl="1"/>
            <a:r>
              <a:rPr lang="it-IT" dirty="0">
                <a:latin typeface="Arial" pitchFamily="34" charset="0"/>
                <a:cs typeface="Arial" pitchFamily="34" charset="0"/>
              </a:rPr>
              <a:t>È la formula da usare quando si è in presenza di elementi oggettivi che l’amministrazione procedente ha constatato a seguito di apposita attività di indagine, spesso svolta sulla base di regole o conoscenza tecniche o attraverso un approfondito esame di atti e documenti</a:t>
            </a:r>
          </a:p>
          <a:p>
            <a:pPr lvl="1"/>
            <a:r>
              <a:rPr lang="it-IT" dirty="0">
                <a:latin typeface="Arial" pitchFamily="34" charset="0"/>
                <a:cs typeface="Arial" pitchFamily="34" charset="0"/>
              </a:rPr>
              <a:t>Ad. es. “</a:t>
            </a:r>
            <a:r>
              <a:rPr lang="it-IT" i="1" dirty="0">
                <a:latin typeface="Arial" pitchFamily="34" charset="0"/>
                <a:cs typeface="Arial" pitchFamily="34" charset="0"/>
              </a:rPr>
              <a:t>Verificato che, in seguito ad un sopralluogo, che i locali dello stabile … sono pericolanti, in quanto …”</a:t>
            </a:r>
            <a:endParaRPr lang="it-IT" dirty="0"/>
          </a:p>
          <a:p>
            <a:endParaRPr lang="it-IT" dirty="0"/>
          </a:p>
        </p:txBody>
      </p:sp>
    </p:spTree>
    <p:extLst>
      <p:ext uri="{BB962C8B-B14F-4D97-AF65-F5344CB8AC3E}">
        <p14:creationId xmlns:p14="http://schemas.microsoft.com/office/powerpoint/2010/main" val="681442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528" y="1340768"/>
            <a:ext cx="8229600" cy="4389120"/>
          </a:xfrm>
        </p:spPr>
        <p:txBody>
          <a:bodyPr>
            <a:normAutofit fontScale="92500"/>
          </a:bodyPr>
          <a:lstStyle/>
          <a:p>
            <a:r>
              <a:rPr lang="it-IT" sz="3900" b="1" dirty="0">
                <a:latin typeface="Arial" pitchFamily="34" charset="0"/>
                <a:cs typeface="Arial" pitchFamily="34" charset="0"/>
              </a:rPr>
              <a:t>Rilevato che …</a:t>
            </a:r>
          </a:p>
          <a:p>
            <a:pPr lvl="1"/>
            <a:r>
              <a:rPr lang="it-IT" dirty="0">
                <a:latin typeface="Arial" pitchFamily="34" charset="0"/>
                <a:cs typeface="Arial" pitchFamily="34" charset="0"/>
              </a:rPr>
              <a:t>È la formula da usare quando su elementi accertati o noti, l’organo competente esprime una prima valutazione, che spesso introduce la fase della motivazione vera e propria</a:t>
            </a:r>
          </a:p>
          <a:p>
            <a:pPr lvl="1"/>
            <a:r>
              <a:rPr lang="it-IT" dirty="0">
                <a:latin typeface="Arial" pitchFamily="34" charset="0"/>
                <a:cs typeface="Arial" pitchFamily="34" charset="0"/>
              </a:rPr>
              <a:t>Generalmente questa prima valutazione mette in evidenza una aspetto che sarà poi ripreso più approfonditamente nella fase centrale della motivazione</a:t>
            </a:r>
          </a:p>
          <a:p>
            <a:pPr lvl="1">
              <a:buNone/>
            </a:pPr>
            <a:r>
              <a:rPr lang="it-IT" dirty="0">
                <a:latin typeface="Arial" pitchFamily="34" charset="0"/>
                <a:cs typeface="Arial" pitchFamily="34" charset="0"/>
              </a:rPr>
              <a:t>   Ad es. “</a:t>
            </a:r>
            <a:r>
              <a:rPr lang="it-IT" i="1" dirty="0">
                <a:latin typeface="Arial" pitchFamily="34" charset="0"/>
                <a:cs typeface="Arial" pitchFamily="34" charset="0"/>
              </a:rPr>
              <a:t>Rilevato che l’istanza inoltrata dal sig. … in data …, intesa ad ottenere … è incompleta per mancanza di …”</a:t>
            </a:r>
          </a:p>
          <a:p>
            <a:endParaRPr lang="it-IT" dirty="0"/>
          </a:p>
        </p:txBody>
      </p:sp>
    </p:spTree>
    <p:extLst>
      <p:ext uri="{BB962C8B-B14F-4D97-AF65-F5344CB8AC3E}">
        <p14:creationId xmlns:p14="http://schemas.microsoft.com/office/powerpoint/2010/main" val="30387240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motivazione</a:t>
            </a:r>
          </a:p>
        </p:txBody>
      </p:sp>
      <p:sp>
        <p:nvSpPr>
          <p:cNvPr id="3" name="Segnaposto contenuto 2"/>
          <p:cNvSpPr>
            <a:spLocks noGrp="1"/>
          </p:cNvSpPr>
          <p:nvPr>
            <p:ph idx="1"/>
          </p:nvPr>
        </p:nvSpPr>
        <p:spPr/>
        <p:txBody>
          <a:bodyPr>
            <a:normAutofit/>
          </a:bodyPr>
          <a:lstStyle/>
          <a:p>
            <a:pPr algn="just"/>
            <a:r>
              <a:rPr lang="it-IT" dirty="0">
                <a:latin typeface="Arial" pitchFamily="34" charset="0"/>
                <a:cs typeface="Arial" pitchFamily="34" charset="0"/>
              </a:rPr>
              <a:t>La motivazione deve indicare i presupposti di fatto e le ragioni giuridiche che hanno determinato la decisione dell’amministrazione in relazione alle risultanze dell’istruttoria richiamando espressamente quanto esposto nel preambolo</a:t>
            </a:r>
          </a:p>
        </p:txBody>
      </p:sp>
    </p:spTree>
    <p:extLst>
      <p:ext uri="{BB962C8B-B14F-4D97-AF65-F5344CB8AC3E}">
        <p14:creationId xmlns:p14="http://schemas.microsoft.com/office/powerpoint/2010/main" val="4380975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528" y="1124744"/>
            <a:ext cx="8363272" cy="5199856"/>
          </a:xfrm>
        </p:spPr>
        <p:txBody>
          <a:bodyPr>
            <a:normAutofit lnSpcReduction="10000"/>
          </a:bodyPr>
          <a:lstStyle/>
          <a:p>
            <a:r>
              <a:rPr lang="it-IT" sz="4000" b="1" dirty="0">
                <a:latin typeface="Arial" pitchFamily="34" charset="0"/>
                <a:cs typeface="Arial" pitchFamily="34" charset="0"/>
              </a:rPr>
              <a:t>Ritenuto che … </a:t>
            </a:r>
          </a:p>
          <a:p>
            <a:r>
              <a:rPr lang="it-IT" sz="4000" b="1" dirty="0">
                <a:latin typeface="Arial" pitchFamily="34" charset="0"/>
                <a:cs typeface="Arial" pitchFamily="34" charset="0"/>
              </a:rPr>
              <a:t>Considerato che …</a:t>
            </a:r>
          </a:p>
          <a:p>
            <a:pPr lvl="1"/>
            <a:r>
              <a:rPr lang="it-IT" dirty="0">
                <a:latin typeface="Arial" pitchFamily="34" charset="0"/>
                <a:cs typeface="Arial" pitchFamily="34" charset="0"/>
              </a:rPr>
              <a:t>Sono le formule da utilizzare per descrivere i contenuti che possono e/o devono essere riportati nella parte dedicata alla motivazione </a:t>
            </a:r>
          </a:p>
          <a:p>
            <a:pPr lvl="1"/>
            <a:r>
              <a:rPr lang="it-IT" dirty="0">
                <a:latin typeface="Arial" pitchFamily="34" charset="0"/>
                <a:cs typeface="Arial" pitchFamily="34" charset="0"/>
              </a:rPr>
              <a:t>Nella redazione della motivazione è consigliabile esporre in stretta successione logica, prima i presupposti di fatto, le ragioni giuridiche e le valutazioni degli interessi di carattere generale e poi via via quelle più specifiche che, di fatto e di diritto, giustificano l’adozione dell’atto e l’attribuzione allo stesso di un dato contenuto</a:t>
            </a:r>
          </a:p>
          <a:p>
            <a:pPr lvl="1"/>
            <a:endParaRPr lang="it-IT" dirty="0">
              <a:latin typeface="Arial" pitchFamily="34" charset="0"/>
              <a:cs typeface="Arial" pitchFamily="34" charset="0"/>
            </a:endParaRPr>
          </a:p>
        </p:txBody>
      </p:sp>
    </p:spTree>
    <p:extLst>
      <p:ext uri="{BB962C8B-B14F-4D97-AF65-F5344CB8AC3E}">
        <p14:creationId xmlns:p14="http://schemas.microsoft.com/office/powerpoint/2010/main" val="1238116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08953B-9326-2E4B-A95C-8F3307275F3E}"/>
              </a:ext>
            </a:extLst>
          </p:cNvPr>
          <p:cNvSpPr>
            <a:spLocks noGrp="1"/>
          </p:cNvSpPr>
          <p:nvPr>
            <p:ph type="title"/>
          </p:nvPr>
        </p:nvSpPr>
        <p:spPr/>
        <p:txBody>
          <a:bodyPr>
            <a:normAutofit fontScale="90000"/>
          </a:bodyPr>
          <a:lstStyle/>
          <a:p>
            <a:r>
              <a:rPr lang="it-IT" dirty="0"/>
              <a:t>Proposta di provvedimento (art. 8)</a:t>
            </a:r>
          </a:p>
        </p:txBody>
      </p:sp>
      <p:sp>
        <p:nvSpPr>
          <p:cNvPr id="3" name="Segnaposto contenuto 2">
            <a:extLst>
              <a:ext uri="{FF2B5EF4-FFF2-40B4-BE49-F238E27FC236}">
                <a16:creationId xmlns:a16="http://schemas.microsoft.com/office/drawing/2014/main" id="{C5DA34B4-04F3-BE4A-8BA0-64E26B9A10CB}"/>
              </a:ext>
            </a:extLst>
          </p:cNvPr>
          <p:cNvSpPr>
            <a:spLocks noGrp="1"/>
          </p:cNvSpPr>
          <p:nvPr>
            <p:ph idx="1"/>
          </p:nvPr>
        </p:nvSpPr>
        <p:spPr/>
        <p:txBody>
          <a:bodyPr>
            <a:normAutofit lnSpcReduction="10000"/>
          </a:bodyPr>
          <a:lstStyle/>
          <a:p>
            <a:r>
              <a:rPr lang="it-IT" dirty="0">
                <a:latin typeface="Arial" panose="020B0604020202020204" pitchFamily="34" charset="0"/>
                <a:cs typeface="Arial" panose="020B0604020202020204" pitchFamily="34" charset="0"/>
              </a:rPr>
              <a:t>Qualora l'adozione del provvedimento finale rientri nella competenza del responsabile del procedimento, questi è tenuto ad adottare il provvedimento stesso subito dopo la definizione del procedimento. Nei casi di cui al comma 2 il dirigente, entro tre giorni lavorativi dalla definizione dell'istruttoria, e comunque almeno dieci giorni prima della scadenza del termine di cui all'articolo 2, trasmette la proposta, corredata degli atti necessari e di una relazione istruttoria all'unità responsabile per l'adozione del provvedimento finale.</a:t>
            </a:r>
          </a:p>
        </p:txBody>
      </p:sp>
    </p:spTree>
    <p:extLst>
      <p:ext uri="{BB962C8B-B14F-4D97-AF65-F5344CB8AC3E}">
        <p14:creationId xmlns:p14="http://schemas.microsoft.com/office/powerpoint/2010/main" val="39404764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476672"/>
            <a:ext cx="8229600" cy="1143000"/>
          </a:xfrm>
        </p:spPr>
        <p:txBody>
          <a:bodyPr/>
          <a:lstStyle/>
          <a:p>
            <a:r>
              <a:rPr lang="it-IT" dirty="0"/>
              <a:t>dispositivo</a:t>
            </a:r>
          </a:p>
        </p:txBody>
      </p:sp>
      <p:sp>
        <p:nvSpPr>
          <p:cNvPr id="3" name="Segnaposto contenuto 2"/>
          <p:cNvSpPr>
            <a:spLocks noGrp="1"/>
          </p:cNvSpPr>
          <p:nvPr>
            <p:ph idx="1"/>
          </p:nvPr>
        </p:nvSpPr>
        <p:spPr>
          <a:xfrm>
            <a:off x="179512" y="1556792"/>
            <a:ext cx="8507288" cy="4767808"/>
          </a:xfrm>
        </p:spPr>
        <p:txBody>
          <a:bodyPr>
            <a:noAutofit/>
          </a:bodyPr>
          <a:lstStyle/>
          <a:p>
            <a:r>
              <a:rPr lang="it-IT" sz="1900" dirty="0">
                <a:latin typeface="Arial" pitchFamily="34" charset="0"/>
                <a:cs typeface="Arial" pitchFamily="34" charset="0"/>
              </a:rPr>
              <a:t>contiene la parte prescrittiva del provvedimento amministrativo.</a:t>
            </a:r>
          </a:p>
          <a:p>
            <a:r>
              <a:rPr lang="it-IT" sz="1900" dirty="0">
                <a:latin typeface="Arial" pitchFamily="34" charset="0"/>
                <a:cs typeface="Arial" pitchFamily="34" charset="0"/>
              </a:rPr>
              <a:t>è introdotto da verbi quali: </a:t>
            </a:r>
            <a:r>
              <a:rPr lang="it-IT" sz="1900" i="1" dirty="0">
                <a:latin typeface="Arial" pitchFamily="34" charset="0"/>
                <a:cs typeface="Arial" pitchFamily="34" charset="0"/>
              </a:rPr>
              <a:t>delibera, decreta, ordina, determina, dispone </a:t>
            </a:r>
            <a:r>
              <a:rPr lang="it-IT" sz="1900" dirty="0">
                <a:latin typeface="Arial" pitchFamily="34" charset="0"/>
                <a:cs typeface="Arial" pitchFamily="34" charset="0"/>
              </a:rPr>
              <a:t>a seconda del tipo di provvedimento e dell’autorità emanante.</a:t>
            </a:r>
          </a:p>
          <a:p>
            <a:r>
              <a:rPr lang="it-IT" sz="1900" dirty="0">
                <a:latin typeface="Arial" pitchFamily="34" charset="0"/>
                <a:cs typeface="Arial" pitchFamily="34" charset="0"/>
              </a:rPr>
              <a:t>Se il provvedimento comporta una spesa, nel dispositivo esplicitare il mezzo e il modo per la sua copertura.</a:t>
            </a:r>
          </a:p>
          <a:p>
            <a:r>
              <a:rPr lang="it-IT" sz="1900" dirty="0">
                <a:latin typeface="Arial" pitchFamily="34" charset="0"/>
                <a:cs typeface="Arial" pitchFamily="34" charset="0"/>
              </a:rPr>
              <a:t>Il dispositivo si suddivide in paragrafi. Il dispositivo è composto da uno o più paragrafi. </a:t>
            </a:r>
          </a:p>
          <a:p>
            <a:pPr lvl="1"/>
            <a:r>
              <a:rPr lang="it-IT" sz="1900" dirty="0">
                <a:latin typeface="Arial" pitchFamily="34" charset="0"/>
                <a:cs typeface="Arial" pitchFamily="34" charset="0"/>
              </a:rPr>
              <a:t>Ciascun paragrafo è contrassegnato da un numero in cifre arabe seguito da un punto (</a:t>
            </a:r>
            <a:r>
              <a:rPr lang="it-IT" sz="1900" i="1" dirty="0">
                <a:latin typeface="Arial" pitchFamily="34" charset="0"/>
                <a:cs typeface="Arial" pitchFamily="34" charset="0"/>
              </a:rPr>
              <a:t>1. 2. 3. </a:t>
            </a:r>
            <a:r>
              <a:rPr lang="it-IT" sz="1900" dirty="0">
                <a:latin typeface="Arial" pitchFamily="34" charset="0"/>
                <a:cs typeface="Arial" pitchFamily="34" charset="0"/>
              </a:rPr>
              <a:t>ecc.) e termina con un punto (.) e a capo. La numerazione è sequenziale e continua.</a:t>
            </a:r>
          </a:p>
          <a:p>
            <a:pPr lvl="1"/>
            <a:r>
              <a:rPr lang="it-IT" sz="1900" dirty="0">
                <a:latin typeface="Arial" pitchFamily="34" charset="0"/>
                <a:cs typeface="Arial" pitchFamily="34" charset="0"/>
              </a:rPr>
              <a:t>Se il paragrafo si suddivide in sottoparagrafi, l’alinea del paragrafo inizia con il numero del paragrafo e termina con due punti (:) e a capo.</a:t>
            </a:r>
          </a:p>
          <a:p>
            <a:r>
              <a:rPr lang="it-IT" sz="1900" dirty="0">
                <a:latin typeface="Arial" pitchFamily="34" charset="0"/>
                <a:cs typeface="Arial" pitchFamily="34" charset="0"/>
              </a:rPr>
              <a:t>Se è necessario inserire all’interno del sottoparagrafo un’elencazione, gli elementi di tale elencazione sono numerati secondo la sequenza </a:t>
            </a:r>
            <a:r>
              <a:rPr lang="it-IT" sz="1900" i="1" dirty="0">
                <a:latin typeface="Arial" pitchFamily="34" charset="0"/>
                <a:cs typeface="Arial" pitchFamily="34" charset="0"/>
              </a:rPr>
              <a:t>1.1.1. 1.1.2. 1.1.3. </a:t>
            </a:r>
            <a:r>
              <a:rPr lang="it-IT" sz="1900" dirty="0">
                <a:latin typeface="Arial" pitchFamily="34" charset="0"/>
                <a:cs typeface="Arial" pitchFamily="34" charset="0"/>
              </a:rPr>
              <a:t>ecc. e terminano ciascuno con un punto e virgola (;) e a capo</a:t>
            </a:r>
          </a:p>
        </p:txBody>
      </p:sp>
    </p:spTree>
    <p:extLst>
      <p:ext uri="{BB962C8B-B14F-4D97-AF65-F5344CB8AC3E}">
        <p14:creationId xmlns:p14="http://schemas.microsoft.com/office/powerpoint/2010/main" val="33588969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Parte finale</a:t>
            </a:r>
          </a:p>
        </p:txBody>
      </p:sp>
      <p:sp>
        <p:nvSpPr>
          <p:cNvPr id="3" name="Segnaposto contenuto 2"/>
          <p:cNvSpPr>
            <a:spLocks noGrp="1"/>
          </p:cNvSpPr>
          <p:nvPr>
            <p:ph idx="1"/>
          </p:nvPr>
        </p:nvSpPr>
        <p:spPr/>
        <p:txBody>
          <a:bodyPr>
            <a:normAutofit fontScale="92500"/>
          </a:bodyPr>
          <a:lstStyle/>
          <a:p>
            <a:r>
              <a:rPr lang="it-IT" dirty="0">
                <a:latin typeface="Arial" pitchFamily="34" charset="0"/>
                <a:cs typeface="Arial" pitchFamily="34" charset="0"/>
              </a:rPr>
              <a:t>Il dispositivo è seguito da indicazioni relative:</a:t>
            </a:r>
          </a:p>
          <a:p>
            <a:pPr lvl="1"/>
            <a:r>
              <a:rPr lang="it-IT" dirty="0">
                <a:latin typeface="Arial" pitchFamily="34" charset="0"/>
                <a:cs typeface="Arial" pitchFamily="34" charset="0"/>
              </a:rPr>
              <a:t>all’autorità cui è possibile ricorrere contro quanto disposto dal provvedimento;</a:t>
            </a:r>
          </a:p>
          <a:p>
            <a:pPr lvl="1"/>
            <a:r>
              <a:rPr lang="it-IT" dirty="0">
                <a:latin typeface="Arial" pitchFamily="34" charset="0"/>
                <a:cs typeface="Arial" pitchFamily="34" charset="0"/>
              </a:rPr>
              <a:t>ai termini entro i quali ricorrere.</a:t>
            </a:r>
          </a:p>
          <a:p>
            <a:r>
              <a:rPr lang="it-IT" dirty="0">
                <a:latin typeface="Arial" pitchFamily="34" charset="0"/>
                <a:cs typeface="Arial" pitchFamily="34" charset="0"/>
              </a:rPr>
              <a:t>Possono seguire il dispositivo alcune formule che dichiarano modalità e termini del provvedimento quali:</a:t>
            </a:r>
          </a:p>
          <a:p>
            <a:pPr lvl="1"/>
            <a:r>
              <a:rPr lang="it-IT" dirty="0">
                <a:latin typeface="Arial" pitchFamily="34" charset="0"/>
                <a:cs typeface="Arial" pitchFamily="34" charset="0"/>
              </a:rPr>
              <a:t>l’esecutività del provvedimento;</a:t>
            </a:r>
          </a:p>
          <a:p>
            <a:pPr lvl="1"/>
            <a:r>
              <a:rPr lang="it-IT" dirty="0">
                <a:latin typeface="Arial" pitchFamily="34" charset="0"/>
                <a:cs typeface="Arial" pitchFamily="34" charset="0"/>
              </a:rPr>
              <a:t>i soggetti cui il provvedimento va comunicato, notificato, trasmesso;</a:t>
            </a:r>
          </a:p>
          <a:p>
            <a:pPr lvl="1"/>
            <a:r>
              <a:rPr lang="it-IT" dirty="0">
                <a:latin typeface="Arial" pitchFamily="34" charset="0"/>
                <a:cs typeface="Arial" pitchFamily="34" charset="0"/>
              </a:rPr>
              <a:t>i soggetti ai quali compete provvedere all’esecuzione o che devono controllare che essa avvenga.</a:t>
            </a:r>
          </a:p>
          <a:p>
            <a:endParaRPr lang="it-IT" dirty="0"/>
          </a:p>
        </p:txBody>
      </p:sp>
    </p:spTree>
    <p:extLst>
      <p:ext uri="{BB962C8B-B14F-4D97-AF65-F5344CB8AC3E}">
        <p14:creationId xmlns:p14="http://schemas.microsoft.com/office/powerpoint/2010/main" val="26829539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sottoscrizione</a:t>
            </a:r>
          </a:p>
        </p:txBody>
      </p:sp>
      <p:sp>
        <p:nvSpPr>
          <p:cNvPr id="3" name="Segnaposto contenuto 2"/>
          <p:cNvSpPr>
            <a:spLocks noGrp="1"/>
          </p:cNvSpPr>
          <p:nvPr>
            <p:ph idx="1"/>
          </p:nvPr>
        </p:nvSpPr>
        <p:spPr>
          <a:xfrm>
            <a:off x="251520" y="1772816"/>
            <a:ext cx="8435280" cy="4551784"/>
          </a:xfrm>
        </p:spPr>
        <p:txBody>
          <a:bodyPr>
            <a:noAutofit/>
          </a:bodyPr>
          <a:lstStyle/>
          <a:p>
            <a:r>
              <a:rPr lang="it-IT" sz="3200" dirty="0">
                <a:latin typeface="Arial" pitchFamily="34" charset="0"/>
                <a:cs typeface="Arial" pitchFamily="34" charset="0"/>
              </a:rPr>
              <a:t>Il provvedimento amministrativo riporta la sottoscrizione dell’autorità che lo ha adottato</a:t>
            </a:r>
          </a:p>
          <a:p>
            <a:pPr lvl="1"/>
            <a:r>
              <a:rPr lang="it-IT" sz="3200" dirty="0">
                <a:latin typeface="Arial" pitchFamily="34" charset="0"/>
                <a:cs typeface="Arial" pitchFamily="34" charset="0"/>
              </a:rPr>
              <a:t>Firma del dirigente dell’unità organizzativa responsabile del provvedimento</a:t>
            </a:r>
          </a:p>
          <a:p>
            <a:pPr lvl="1"/>
            <a:r>
              <a:rPr lang="it-IT" sz="3200" dirty="0">
                <a:latin typeface="Arial" pitchFamily="34" charset="0"/>
                <a:cs typeface="Arial" pitchFamily="34" charset="0"/>
              </a:rPr>
              <a:t>Firma del responsabile del procedimento che attesta le risultanze istruttorie  che emergono dalla motivazione.</a:t>
            </a:r>
          </a:p>
          <a:p>
            <a:endParaRPr lang="it-IT" sz="3200" dirty="0">
              <a:latin typeface="Arial" pitchFamily="34" charset="0"/>
              <a:cs typeface="Arial" pitchFamily="34" charset="0"/>
            </a:endParaRPr>
          </a:p>
        </p:txBody>
      </p:sp>
    </p:spTree>
    <p:extLst>
      <p:ext uri="{BB962C8B-B14F-4D97-AF65-F5344CB8AC3E}">
        <p14:creationId xmlns:p14="http://schemas.microsoft.com/office/powerpoint/2010/main" val="39425393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allegati</a:t>
            </a:r>
          </a:p>
        </p:txBody>
      </p:sp>
      <p:sp>
        <p:nvSpPr>
          <p:cNvPr id="3" name="Segnaposto contenuto 2"/>
          <p:cNvSpPr>
            <a:spLocks noGrp="1"/>
          </p:cNvSpPr>
          <p:nvPr>
            <p:ph idx="1"/>
          </p:nvPr>
        </p:nvSpPr>
        <p:spPr>
          <a:xfrm>
            <a:off x="323528" y="1772816"/>
            <a:ext cx="8363272" cy="4551784"/>
          </a:xfrm>
        </p:spPr>
        <p:txBody>
          <a:bodyPr>
            <a:normAutofit fontScale="92500" lnSpcReduction="20000"/>
          </a:bodyPr>
          <a:lstStyle/>
          <a:p>
            <a:pPr algn="just"/>
            <a:r>
              <a:rPr lang="it-IT" dirty="0">
                <a:latin typeface="Arial" pitchFamily="34" charset="0"/>
                <a:cs typeface="Arial" pitchFamily="34" charset="0"/>
              </a:rPr>
              <a:t>Il testo del provvedimento contiene le informazioni essenziali alla sua immediata comprensione.</a:t>
            </a:r>
          </a:p>
          <a:p>
            <a:pPr algn="just"/>
            <a:r>
              <a:rPr lang="it-IT" dirty="0">
                <a:latin typeface="Arial" pitchFamily="34" charset="0"/>
                <a:cs typeface="Arial" pitchFamily="34" charset="0"/>
              </a:rPr>
              <a:t>Le altre informazioni, spesso di natura tecnica, sono inserite negli allegati.</a:t>
            </a:r>
          </a:p>
          <a:p>
            <a:pPr algn="just"/>
            <a:r>
              <a:rPr lang="it-IT" dirty="0">
                <a:latin typeface="Arial" pitchFamily="34" charset="0"/>
                <a:cs typeface="Arial" pitchFamily="34" charset="0"/>
              </a:rPr>
              <a:t>Il testo del provvedimento amministrativo cui è collegato oggettivamente l’allegato deve contenere un rinvio espresso all’allegato o agli allegati.</a:t>
            </a:r>
          </a:p>
          <a:p>
            <a:pPr algn="just"/>
            <a:r>
              <a:rPr lang="it-IT" dirty="0">
                <a:latin typeface="Arial" pitchFamily="34" charset="0"/>
                <a:cs typeface="Arial" pitchFamily="34" charset="0"/>
              </a:rPr>
              <a:t>Inserire gli allegati al termine del provvedimento amministrativo.</a:t>
            </a:r>
          </a:p>
          <a:p>
            <a:pPr algn="just"/>
            <a:r>
              <a:rPr lang="it-IT" dirty="0">
                <a:latin typeface="Arial" pitchFamily="34" charset="0"/>
                <a:cs typeface="Arial" pitchFamily="34" charset="0"/>
              </a:rPr>
              <a:t>Si distinguono dagli allegati propriamente detti che integrano e completano le informazioni contenute nel testo del provvedimento, i testi regolamenti, bilanci ecc.) che costituiscono l’oggetto su cui verte l’atto (atti di approvazione, autorizzazione ecc.)</a:t>
            </a:r>
          </a:p>
          <a:p>
            <a:endParaRPr lang="it-IT" dirty="0"/>
          </a:p>
        </p:txBody>
      </p:sp>
    </p:spTree>
    <p:extLst>
      <p:ext uri="{BB962C8B-B14F-4D97-AF65-F5344CB8AC3E}">
        <p14:creationId xmlns:p14="http://schemas.microsoft.com/office/powerpoint/2010/main" val="4238070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Preavviso di rigetto (art. 13)</a:t>
            </a:r>
          </a:p>
        </p:txBody>
      </p:sp>
      <p:sp>
        <p:nvSpPr>
          <p:cNvPr id="3" name="Segnaposto contenuto 2"/>
          <p:cNvSpPr>
            <a:spLocks noGrp="1"/>
          </p:cNvSpPr>
          <p:nvPr>
            <p:ph idx="1"/>
          </p:nvPr>
        </p:nvSpPr>
        <p:spPr/>
        <p:txBody>
          <a:bodyPr>
            <a:normAutofit fontScale="77500" lnSpcReduction="20000"/>
          </a:bodyPr>
          <a:lstStyle/>
          <a:p>
            <a:pPr algn="ctr">
              <a:buNone/>
            </a:pPr>
            <a:endParaRPr lang="it-IT" i="1" dirty="0">
              <a:latin typeface="Arial" pitchFamily="34" charset="0"/>
              <a:cs typeface="Arial" pitchFamily="34" charset="0"/>
            </a:endParaRPr>
          </a:p>
          <a:p>
            <a:pPr algn="ctr">
              <a:buNone/>
            </a:pPr>
            <a:r>
              <a:rPr lang="it-IT" i="1" dirty="0">
                <a:latin typeface="Arial" pitchFamily="34" charset="0"/>
                <a:cs typeface="Arial" pitchFamily="34" charset="0"/>
              </a:rPr>
              <a:t>Comunicazione dei motivi ostativi all’accoglimento dell’istanza</a:t>
            </a:r>
            <a:r>
              <a:rPr lang="it-IT" dirty="0">
                <a:latin typeface="Arial" pitchFamily="34" charset="0"/>
                <a:cs typeface="Arial" pitchFamily="34" charset="0"/>
              </a:rPr>
              <a:t> </a:t>
            </a:r>
          </a:p>
          <a:p>
            <a:pPr>
              <a:buNone/>
            </a:pPr>
            <a:r>
              <a:rPr lang="it-IT" dirty="0">
                <a:latin typeface="Arial" pitchFamily="34" charset="0"/>
                <a:cs typeface="Arial" pitchFamily="34" charset="0"/>
              </a:rPr>
              <a:t>1. Nei procedimenti ad istanza di parte il responsabile del procedimento o l'autorità competente, prima della formale adozione di un provvedimento negativo, comunica tempestivamente agli istanti i motivi che ostano all'accoglimento della domanda.</a:t>
            </a:r>
          </a:p>
          <a:p>
            <a:pPr>
              <a:buNone/>
            </a:pPr>
            <a:r>
              <a:rPr lang="it-IT" dirty="0">
                <a:latin typeface="Arial" pitchFamily="34" charset="0"/>
                <a:cs typeface="Arial" pitchFamily="34" charset="0"/>
              </a:rPr>
              <a:t>2. Entro il termine di dieci giorni dal ricevimento della comunicazione, gli istanti hanno il diritto di presentare per iscritto le loro osservazioni, eventualmente corredate di documenti.</a:t>
            </a:r>
          </a:p>
          <a:p>
            <a:pPr>
              <a:buNone/>
            </a:pPr>
            <a:r>
              <a:rPr lang="it-IT" dirty="0">
                <a:latin typeface="Arial" pitchFamily="34" charset="0"/>
                <a:cs typeface="Arial" pitchFamily="34" charset="0"/>
              </a:rPr>
              <a:t>3. La comunicazione di cui al comma 1 </a:t>
            </a:r>
            <a:r>
              <a:rPr lang="it-IT" b="1" u="sng" dirty="0">
                <a:latin typeface="Arial" pitchFamily="34" charset="0"/>
                <a:cs typeface="Arial" pitchFamily="34" charset="0"/>
              </a:rPr>
              <a:t>sospende</a:t>
            </a:r>
            <a:r>
              <a:rPr lang="it-IT" dirty="0">
                <a:latin typeface="Arial" pitchFamily="34" charset="0"/>
                <a:cs typeface="Arial" pitchFamily="34" charset="0"/>
              </a:rPr>
              <a:t> i termini per concludere il procedimento, che iniziano nuovamente a decorrere dalla data di presentazione delle osservazioni o, in mancanza, dalla scadenza del termine di cui al comma 2. Dell'eventuale mancato accoglimento di tali osservazioni è data ragione nella motivazione del provvedimento finale.</a:t>
            </a:r>
          </a:p>
          <a:p>
            <a:endParaRPr lang="it-IT" dirty="0"/>
          </a:p>
        </p:txBody>
      </p:sp>
    </p:spTree>
    <p:extLst>
      <p:ext uri="{BB962C8B-B14F-4D97-AF65-F5344CB8AC3E}">
        <p14:creationId xmlns:p14="http://schemas.microsoft.com/office/powerpoint/2010/main" val="3891992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Il provvedimento amministrativo</a:t>
            </a:r>
          </a:p>
        </p:txBody>
      </p:sp>
    </p:spTree>
    <p:extLst>
      <p:ext uri="{BB962C8B-B14F-4D97-AF65-F5344CB8AC3E}">
        <p14:creationId xmlns:p14="http://schemas.microsoft.com/office/powerpoint/2010/main" val="2626194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Il provvedimento</a:t>
            </a:r>
          </a:p>
        </p:txBody>
      </p:sp>
      <p:sp>
        <p:nvSpPr>
          <p:cNvPr id="3" name="Segnaposto contenuto 2"/>
          <p:cNvSpPr>
            <a:spLocks noGrp="1"/>
          </p:cNvSpPr>
          <p:nvPr>
            <p:ph idx="1"/>
          </p:nvPr>
        </p:nvSpPr>
        <p:spPr/>
        <p:txBody>
          <a:bodyPr>
            <a:normAutofit fontScale="92500" lnSpcReduction="10000"/>
          </a:bodyPr>
          <a:lstStyle/>
          <a:p>
            <a:r>
              <a:rPr lang="it-IT" b="1" dirty="0">
                <a:latin typeface="Arial" pitchFamily="34" charset="0"/>
                <a:cs typeface="Arial" pitchFamily="34" charset="0"/>
              </a:rPr>
              <a:t>La decisione al procedimento è formalizzata in un provvedimento amministrativo</a:t>
            </a:r>
          </a:p>
          <a:p>
            <a:r>
              <a:rPr lang="it-IT" dirty="0">
                <a:latin typeface="Arial" pitchFamily="34" charset="0"/>
                <a:cs typeface="Arial" pitchFamily="34" charset="0"/>
              </a:rPr>
              <a:t>Il problema di un tipo di atto, e in generale di un istituto giuridico, sorge quando vi è una disciplina dettata per quel tipo di atto, della quale occorre stabilire l’ambito di applicazione, come è il caso della legge e del contratto. Nel caso del provvedimento amministrativo, non vi è una disciplina unitaria: gli atti normalmente inclusi nella categoria in questione sono soggetti ad una serie di regole, delle quali alcune sono poste dal legislatore, altre dalla giurisprudenza e ciascuna di queste regole ha un diverso ambito di applicazione.</a:t>
            </a:r>
          </a:p>
          <a:p>
            <a:endParaRPr lang="it-IT" b="1" dirty="0">
              <a:latin typeface="Arial" pitchFamily="34" charset="0"/>
              <a:cs typeface="Arial" pitchFamily="34" charset="0"/>
            </a:endParaRPr>
          </a:p>
        </p:txBody>
      </p:sp>
    </p:spTree>
    <p:extLst>
      <p:ext uri="{BB962C8B-B14F-4D97-AF65-F5344CB8AC3E}">
        <p14:creationId xmlns:p14="http://schemas.microsoft.com/office/powerpoint/2010/main" val="1970988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4000" dirty="0"/>
              <a:t>Caratteristiche del provvedimento amministrativo</a:t>
            </a:r>
          </a:p>
        </p:txBody>
      </p:sp>
      <p:sp>
        <p:nvSpPr>
          <p:cNvPr id="3" name="Segnaposto contenuto 2"/>
          <p:cNvSpPr>
            <a:spLocks noGrp="1"/>
          </p:cNvSpPr>
          <p:nvPr>
            <p:ph idx="1"/>
          </p:nvPr>
        </p:nvSpPr>
        <p:spPr/>
        <p:txBody>
          <a:bodyPr>
            <a:normAutofit fontScale="85000" lnSpcReduction="20000"/>
          </a:bodyPr>
          <a:lstStyle/>
          <a:p>
            <a:r>
              <a:rPr lang="it-IT" sz="3800" b="1" u="sng" dirty="0">
                <a:latin typeface="Arial" pitchFamily="34" charset="0"/>
                <a:cs typeface="Arial" pitchFamily="34" charset="0"/>
              </a:rPr>
              <a:t>Imperatività</a:t>
            </a:r>
            <a:endParaRPr lang="it-IT" sz="3800" dirty="0">
              <a:latin typeface="Arial" pitchFamily="34" charset="0"/>
              <a:cs typeface="Arial" pitchFamily="34" charset="0"/>
            </a:endParaRPr>
          </a:p>
          <a:p>
            <a:pPr>
              <a:buNone/>
            </a:pPr>
            <a:r>
              <a:rPr lang="it-IT" dirty="0">
                <a:latin typeface="Arial" pitchFamily="34" charset="0"/>
                <a:cs typeface="Arial" pitchFamily="34" charset="0"/>
              </a:rPr>
              <a:t>L’imperatività consiste nell’attitudine a modificare unilateralmente la sfera giuridica del destinatario.</a:t>
            </a:r>
          </a:p>
          <a:p>
            <a:r>
              <a:rPr lang="it-IT" sz="3800" b="1" u="sng" dirty="0">
                <a:latin typeface="Arial" pitchFamily="34" charset="0"/>
                <a:cs typeface="Arial" pitchFamily="34" charset="0"/>
              </a:rPr>
              <a:t>Necessità del procedimento</a:t>
            </a:r>
            <a:endParaRPr lang="it-IT" sz="3800" dirty="0">
              <a:latin typeface="Arial" pitchFamily="34" charset="0"/>
              <a:cs typeface="Arial" pitchFamily="34" charset="0"/>
            </a:endParaRPr>
          </a:p>
          <a:p>
            <a:pPr>
              <a:buNone/>
            </a:pPr>
            <a:r>
              <a:rPr lang="it-IT" dirty="0">
                <a:latin typeface="Arial" pitchFamily="34" charset="0"/>
                <a:cs typeface="Arial" pitchFamily="34" charset="0"/>
              </a:rPr>
              <a:t>Si tratta di un carattere che accomuna il provvedimento agli atti di esercizio di funzioni pubbliche, come la legge o la sentenza, e lo distingue dalla maggior parte degli atti di esercizio di poteri e funzioni private. </a:t>
            </a:r>
          </a:p>
          <a:p>
            <a:r>
              <a:rPr lang="it-IT" sz="3800" b="1" u="sng" dirty="0">
                <a:latin typeface="Arial" pitchFamily="34" charset="0"/>
                <a:cs typeface="Arial" pitchFamily="34" charset="0"/>
              </a:rPr>
              <a:t>Tipicità</a:t>
            </a:r>
            <a:endParaRPr lang="it-IT" sz="3800" dirty="0">
              <a:latin typeface="Arial" pitchFamily="34" charset="0"/>
              <a:cs typeface="Arial" pitchFamily="34" charset="0"/>
            </a:endParaRPr>
          </a:p>
          <a:p>
            <a:pPr>
              <a:buNone/>
            </a:pPr>
            <a:r>
              <a:rPr lang="it-IT" dirty="0">
                <a:latin typeface="Arial" pitchFamily="34" charset="0"/>
                <a:cs typeface="Arial" pitchFamily="34" charset="0"/>
              </a:rPr>
              <a:t>Non è dato porre in essere atti che non siano finalizzati al pubblico interesse, o più specificatamente, a quel determinato interesse pubblico che, nella sfera di competenza dell’organo emanate l’atto, costituisce espressione di un potere-dovere</a:t>
            </a:r>
          </a:p>
          <a:p>
            <a:endParaRPr lang="it-IT" dirty="0"/>
          </a:p>
        </p:txBody>
      </p:sp>
    </p:spTree>
    <p:extLst>
      <p:ext uri="{BB962C8B-B14F-4D97-AF65-F5344CB8AC3E}">
        <p14:creationId xmlns:p14="http://schemas.microsoft.com/office/powerpoint/2010/main" val="4005005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forma del provvedimento</a:t>
            </a:r>
          </a:p>
        </p:txBody>
      </p:sp>
      <p:sp>
        <p:nvSpPr>
          <p:cNvPr id="3" name="Segnaposto contenuto 2"/>
          <p:cNvSpPr>
            <a:spLocks noGrp="1"/>
          </p:cNvSpPr>
          <p:nvPr>
            <p:ph idx="1"/>
          </p:nvPr>
        </p:nvSpPr>
        <p:spPr/>
        <p:txBody>
          <a:bodyPr>
            <a:normAutofit lnSpcReduction="10000"/>
          </a:bodyPr>
          <a:lstStyle/>
          <a:p>
            <a:r>
              <a:rPr lang="it-IT" dirty="0">
                <a:latin typeface="Arial" pitchFamily="34" charset="0"/>
                <a:cs typeface="Arial" pitchFamily="34" charset="0"/>
              </a:rPr>
              <a:t>Non è immaginabile una statuizione che non abbia una veste esteriore, altrimenti la stessa non risulterebbe neppure percepibile e non potrebbe raggiungere il suo obiettivo consueto di disciplinare i rapporti sociali.</a:t>
            </a:r>
          </a:p>
          <a:p>
            <a:r>
              <a:rPr lang="it-IT" dirty="0">
                <a:latin typeface="Arial" pitchFamily="34" charset="0"/>
                <a:cs typeface="Arial" pitchFamily="34" charset="0"/>
              </a:rPr>
              <a:t>Conseguentemente l’esternazione  è indefettibile per l’esistenza del provvedimento giuridico per cui il precetto deve essere consegnato in un </a:t>
            </a:r>
            <a:r>
              <a:rPr lang="it-IT" i="1" dirty="0">
                <a:latin typeface="Arial" pitchFamily="34" charset="0"/>
                <a:cs typeface="Arial" pitchFamily="34" charset="0"/>
              </a:rPr>
              <a:t>quid</a:t>
            </a:r>
            <a:r>
              <a:rPr lang="it-IT" dirty="0">
                <a:latin typeface="Arial" pitchFamily="34" charset="0"/>
                <a:cs typeface="Arial" pitchFamily="34" charset="0"/>
              </a:rPr>
              <a:t> che lo rende idoneo a produrre effetti.</a:t>
            </a:r>
          </a:p>
          <a:p>
            <a:r>
              <a:rPr lang="it-IT" b="1" dirty="0">
                <a:latin typeface="Arial" pitchFamily="34" charset="0"/>
                <a:cs typeface="Arial" pitchFamily="34" charset="0"/>
              </a:rPr>
              <a:t>Forma scritta </a:t>
            </a:r>
            <a:r>
              <a:rPr lang="it-IT" b="1" i="1" dirty="0">
                <a:latin typeface="Arial" pitchFamily="34" charset="0"/>
                <a:cs typeface="Arial" pitchFamily="34" charset="0"/>
              </a:rPr>
              <a:t>ad </a:t>
            </a:r>
            <a:r>
              <a:rPr lang="it-IT" b="1" i="1" dirty="0" err="1">
                <a:latin typeface="Arial" pitchFamily="34" charset="0"/>
                <a:cs typeface="Arial" pitchFamily="34" charset="0"/>
              </a:rPr>
              <a:t>substatiam</a:t>
            </a:r>
            <a:r>
              <a:rPr lang="it-IT" b="1" i="1" dirty="0">
                <a:latin typeface="Arial" pitchFamily="34" charset="0"/>
                <a:cs typeface="Arial" pitchFamily="34" charset="0"/>
              </a:rPr>
              <a:t> </a:t>
            </a:r>
            <a:r>
              <a:rPr lang="it-IT" b="1" dirty="0">
                <a:latin typeface="Arial" pitchFamily="34" charset="0"/>
                <a:cs typeface="Arial" pitchFamily="34" charset="0"/>
              </a:rPr>
              <a:t>non necessariamente su supporto cartaceo</a:t>
            </a:r>
          </a:p>
          <a:p>
            <a:endParaRPr lang="it-IT" dirty="0"/>
          </a:p>
        </p:txBody>
      </p:sp>
    </p:spTree>
    <p:extLst>
      <p:ext uri="{BB962C8B-B14F-4D97-AF65-F5344CB8AC3E}">
        <p14:creationId xmlns:p14="http://schemas.microsoft.com/office/powerpoint/2010/main" val="3836077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motivazione</a:t>
            </a:r>
          </a:p>
        </p:txBody>
      </p:sp>
      <p:sp>
        <p:nvSpPr>
          <p:cNvPr id="3" name="Segnaposto contenuto 2"/>
          <p:cNvSpPr>
            <a:spLocks noGrp="1"/>
          </p:cNvSpPr>
          <p:nvPr>
            <p:ph idx="1"/>
          </p:nvPr>
        </p:nvSpPr>
        <p:spPr/>
        <p:txBody>
          <a:bodyPr>
            <a:normAutofit fontScale="92500" lnSpcReduction="20000"/>
          </a:bodyPr>
          <a:lstStyle/>
          <a:p>
            <a:r>
              <a:rPr lang="it-IT" dirty="0">
                <a:latin typeface="Arial" pitchFamily="34" charset="0"/>
                <a:cs typeface="Arial" pitchFamily="34" charset="0"/>
              </a:rPr>
              <a:t>Prima  dell’emanazione della legge 241/1990 non esisteva un sicuro fondamento giuridico all’obbligo di motivare gli atti amministrativi, né tanto meno vi corrispondeva una prassi amministrativa in tal senso.</a:t>
            </a:r>
          </a:p>
          <a:p>
            <a:r>
              <a:rPr lang="it-IT" dirty="0">
                <a:latin typeface="Arial" pitchFamily="34" charset="0"/>
                <a:cs typeface="Arial" pitchFamily="34" charset="0"/>
              </a:rPr>
              <a:t>la mancata conoscenza dell’atto terminale, unitamente alla non </a:t>
            </a:r>
            <a:r>
              <a:rPr lang="it-IT" dirty="0" err="1">
                <a:latin typeface="Arial" pitchFamily="34" charset="0"/>
                <a:cs typeface="Arial" pitchFamily="34" charset="0"/>
              </a:rPr>
              <a:t>ostensibilità</a:t>
            </a:r>
            <a:r>
              <a:rPr lang="it-IT" dirty="0">
                <a:latin typeface="Arial" pitchFamily="34" charset="0"/>
                <a:cs typeface="Arial" pitchFamily="34" charset="0"/>
              </a:rPr>
              <a:t>, prima della legge 241/1990, della documentazione relativa al procedimento amministrativo, comportava la necessità per il privato che intendesse interporre gravame di articolare un ricorso al buio, senza il supporto della conoscenza delle argomentazioni e degli elementi di fatto posti a sostegno della determinazione, carenza solo in parte sanabile nel corso del giudizio per via dell’esercizio dei poteri istruttori da parte dell’organo decidente.</a:t>
            </a:r>
          </a:p>
        </p:txBody>
      </p:sp>
    </p:spTree>
    <p:extLst>
      <p:ext uri="{BB962C8B-B14F-4D97-AF65-F5344CB8AC3E}">
        <p14:creationId xmlns:p14="http://schemas.microsoft.com/office/powerpoint/2010/main" val="13689471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16155</TotalTime>
  <Words>2646</Words>
  <Application>Microsoft Macintosh PowerPoint</Application>
  <PresentationFormat>Presentazione su schermo (4:3)</PresentationFormat>
  <Paragraphs>152</Paragraphs>
  <Slides>33</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33</vt:i4>
      </vt:variant>
    </vt:vector>
  </HeadingPairs>
  <TitlesOfParts>
    <vt:vector size="38" baseType="lpstr">
      <vt:lpstr>Arial</vt:lpstr>
      <vt:lpstr>Calibri</vt:lpstr>
      <vt:lpstr>Constantia</vt:lpstr>
      <vt:lpstr>Wingdings 2</vt:lpstr>
      <vt:lpstr>Equinozio</vt:lpstr>
      <vt:lpstr>Corso di formazione giuridica per il personale della Regione Siciliana </vt:lpstr>
      <vt:lpstr>La fase decisoria</vt:lpstr>
      <vt:lpstr>Proposta di provvedimento (art. 8)</vt:lpstr>
      <vt:lpstr>Preavviso di rigetto (art. 13)</vt:lpstr>
      <vt:lpstr>Il provvedimento amministrativo</vt:lpstr>
      <vt:lpstr>Il provvedimento</vt:lpstr>
      <vt:lpstr>Caratteristiche del provvedimento amministrativo</vt:lpstr>
      <vt:lpstr>La forma del provvedimento</vt:lpstr>
      <vt:lpstr>La motivazione</vt:lpstr>
      <vt:lpstr>Art. 3, comma 1, L. r. n. 7/2019</vt:lpstr>
      <vt:lpstr>La funzione della motivazione</vt:lpstr>
      <vt:lpstr>Contenuto della motivazione</vt:lpstr>
      <vt:lpstr>Deroghe all’obbligo di motivazione</vt:lpstr>
      <vt:lpstr>Presentazione standard di PowerPoint</vt:lpstr>
      <vt:lpstr>Motivazione per relazione</vt:lpstr>
      <vt:lpstr>La struttura del provvedimento amministrativo</vt:lpstr>
      <vt:lpstr>partizioni</vt:lpstr>
      <vt:lpstr>Parte iniziale</vt:lpstr>
      <vt:lpstr>Parte centrale</vt:lpstr>
      <vt:lpstr>Parte finale</vt:lpstr>
      <vt:lpstr>Intestazione</vt:lpstr>
      <vt:lpstr>Preambolo</vt:lpstr>
      <vt:lpstr>Parte iniziale del preambolo</vt:lpstr>
      <vt:lpstr>Presentazione standard di PowerPoint</vt:lpstr>
      <vt:lpstr>Presentazione standard di PowerPoint</vt:lpstr>
      <vt:lpstr>Presentazione standard di PowerPoint</vt:lpstr>
      <vt:lpstr>Presentazione standard di PowerPoint</vt:lpstr>
      <vt:lpstr>motivazione</vt:lpstr>
      <vt:lpstr>Presentazione standard di PowerPoint</vt:lpstr>
      <vt:lpstr>dispositivo</vt:lpstr>
      <vt:lpstr>Parte finale</vt:lpstr>
      <vt:lpstr>sottoscrizione</vt:lpstr>
      <vt:lpstr>allegati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220</cp:revision>
  <cp:lastPrinted>2020-05-03T08:00:09Z</cp:lastPrinted>
  <dcterms:created xsi:type="dcterms:W3CDTF">2012-04-07T06:48:04Z</dcterms:created>
  <dcterms:modified xsi:type="dcterms:W3CDTF">2020-05-03T09:49:51Z</dcterms:modified>
</cp:coreProperties>
</file>