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7"/>
  </p:notesMasterIdLst>
  <p:handoutMasterIdLst>
    <p:handoutMasterId r:id="rId38"/>
  </p:handoutMasterIdLst>
  <p:sldIdLst>
    <p:sldId id="553" r:id="rId2"/>
    <p:sldId id="271" r:id="rId3"/>
    <p:sldId id="505" r:id="rId4"/>
    <p:sldId id="646" r:id="rId5"/>
    <p:sldId id="618" r:id="rId6"/>
    <p:sldId id="602" r:id="rId7"/>
    <p:sldId id="603" r:id="rId8"/>
    <p:sldId id="604" r:id="rId9"/>
    <p:sldId id="605" r:id="rId10"/>
    <p:sldId id="638" r:id="rId11"/>
    <p:sldId id="640" r:id="rId12"/>
    <p:sldId id="641" r:id="rId13"/>
    <p:sldId id="606" r:id="rId14"/>
    <p:sldId id="607" r:id="rId15"/>
    <p:sldId id="642" r:id="rId16"/>
    <p:sldId id="643" r:id="rId17"/>
    <p:sldId id="609" r:id="rId18"/>
    <p:sldId id="644" r:id="rId19"/>
    <p:sldId id="320" r:id="rId20"/>
    <p:sldId id="345" r:id="rId21"/>
    <p:sldId id="608" r:id="rId22"/>
    <p:sldId id="645" r:id="rId23"/>
    <p:sldId id="647" r:id="rId24"/>
    <p:sldId id="625" r:id="rId25"/>
    <p:sldId id="626" r:id="rId26"/>
    <p:sldId id="628" r:id="rId27"/>
    <p:sldId id="629" r:id="rId28"/>
    <p:sldId id="630" r:id="rId29"/>
    <p:sldId id="631" r:id="rId30"/>
    <p:sldId id="632" r:id="rId31"/>
    <p:sldId id="633" r:id="rId32"/>
    <p:sldId id="635" r:id="rId33"/>
    <p:sldId id="648" r:id="rId34"/>
    <p:sldId id="636" r:id="rId35"/>
    <p:sldId id="637" r:id="rId3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86" autoAdjust="0"/>
    <p:restoredTop sz="92473" autoAdjust="0"/>
  </p:normalViewPr>
  <p:slideViewPr>
    <p:cSldViewPr>
      <p:cViewPr varScale="1">
        <p:scale>
          <a:sx n="88" d="100"/>
          <a:sy n="88" d="100"/>
        </p:scale>
        <p:origin x="1320"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10/05/20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10/05/20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10/05/20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10/05/20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10/05/20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10/05/20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10/05/20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10/05/20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10/05/20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9</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8419882-79D5-3144-82D2-9DDB575B093B}"/>
              </a:ext>
            </a:extLst>
          </p:cNvPr>
          <p:cNvSpPr txBox="1"/>
          <p:nvPr/>
        </p:nvSpPr>
        <p:spPr>
          <a:xfrm>
            <a:off x="332473" y="908720"/>
            <a:ext cx="8560007" cy="461665"/>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IL TERMINE DI CONCLUSIONE DEL PROCEDIMENTO</a:t>
            </a:r>
          </a:p>
        </p:txBody>
      </p:sp>
      <p:sp>
        <p:nvSpPr>
          <p:cNvPr id="3" name="CasellaDiTesto 2">
            <a:extLst>
              <a:ext uri="{FF2B5EF4-FFF2-40B4-BE49-F238E27FC236}">
                <a16:creationId xmlns:a16="http://schemas.microsoft.com/office/drawing/2014/main" id="{B93095A3-ED1A-8E4B-9985-ADB2D56913FE}"/>
              </a:ext>
            </a:extLst>
          </p:cNvPr>
          <p:cNvSpPr txBox="1"/>
          <p:nvPr/>
        </p:nvSpPr>
        <p:spPr>
          <a:xfrm>
            <a:off x="533497" y="1411897"/>
            <a:ext cx="8358983" cy="5401479"/>
          </a:xfrm>
          <a:prstGeom prst="rect">
            <a:avLst/>
          </a:prstGeom>
          <a:noFill/>
          <a:ln>
            <a:noFill/>
          </a:ln>
        </p:spPr>
        <p:txBody>
          <a:bodyPr wrap="square" rtlCol="0">
            <a:spAutoFit/>
          </a:bodyPr>
          <a:lstStyle/>
          <a:p>
            <a:pPr algn="ctr"/>
            <a:r>
              <a:rPr lang="it-IT" sz="2300" b="1" dirty="0">
                <a:latin typeface="Arial" panose="020B0604020202020204" pitchFamily="34" charset="0"/>
                <a:cs typeface="Arial" panose="020B0604020202020204" pitchFamily="34" charset="0"/>
              </a:rPr>
              <a:t>Art. 2, comma 4, </a:t>
            </a:r>
            <a:r>
              <a:rPr lang="it-IT" sz="2300" b="1" dirty="0" err="1">
                <a:latin typeface="Arial" panose="020B0604020202020204" pitchFamily="34" charset="0"/>
                <a:cs typeface="Arial" panose="020B0604020202020204" pitchFamily="34" charset="0"/>
              </a:rPr>
              <a:t>L.r</a:t>
            </a:r>
            <a:r>
              <a:rPr lang="it-IT" sz="2300" b="1" dirty="0">
                <a:latin typeface="Arial" panose="020B0604020202020204" pitchFamily="34" charset="0"/>
                <a:cs typeface="Arial" panose="020B0604020202020204" pitchFamily="34" charset="0"/>
              </a:rPr>
              <a:t>. n. 7/2019</a:t>
            </a:r>
          </a:p>
          <a:p>
            <a:endParaRPr lang="it-IT" sz="2000"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Nei casi in cui, tenuto conto della sostenibilità dei tempi sotto il profilo dell'organizzazione amministrativa, della natura degli interessi pubblici tutelati e della particolare complessità del procedimento, siano indispensabili termini maggiori di quelli indicati nel comma 3 per la conclusione del procedimento, gli stessi sono individuati con decreto del Presidente della Regione, su proposta dell'Assessore regionale competente di concerto con l'Assessore regionale per le autonomie locali e la funzione pubblica</a:t>
            </a:r>
            <a:r>
              <a:rPr lang="it-IT" sz="2300" b="1" dirty="0">
                <a:latin typeface="Arial" panose="020B0604020202020204" pitchFamily="34" charset="0"/>
                <a:cs typeface="Arial" panose="020B0604020202020204" pitchFamily="34" charset="0"/>
              </a:rPr>
              <a:t>. I termini previsti non possono comunque superare i centocinquanta giorni</a:t>
            </a:r>
            <a:r>
              <a:rPr lang="it-IT" sz="2300" dirty="0">
                <a:latin typeface="Arial" panose="020B0604020202020204" pitchFamily="34" charset="0"/>
                <a:cs typeface="Arial" panose="020B0604020202020204" pitchFamily="34" charset="0"/>
              </a:rPr>
              <a:t>. Analogamente, gli altri enti di cui all'articolo 1 possono determinare, secondo i propri ordinamenti, termini non superiori a centocinquanta giorni per la conclusione del procedimento.</a:t>
            </a:r>
          </a:p>
        </p:txBody>
      </p:sp>
    </p:spTree>
    <p:extLst>
      <p:ext uri="{BB962C8B-B14F-4D97-AF65-F5344CB8AC3E}">
        <p14:creationId xmlns:p14="http://schemas.microsoft.com/office/powerpoint/2010/main" val="2362377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93095A3-ED1A-8E4B-9985-ADB2D56913FE}"/>
              </a:ext>
            </a:extLst>
          </p:cNvPr>
          <p:cNvSpPr txBox="1"/>
          <p:nvPr/>
        </p:nvSpPr>
        <p:spPr>
          <a:xfrm>
            <a:off x="395536" y="928315"/>
            <a:ext cx="8358983" cy="5509200"/>
          </a:xfrm>
          <a:prstGeom prst="rect">
            <a:avLst/>
          </a:prstGeom>
          <a:noFill/>
          <a:ln>
            <a:noFill/>
          </a:ln>
        </p:spPr>
        <p:txBody>
          <a:bodyPr wrap="square" rtlCol="0">
            <a:spAutoFit/>
          </a:bodyPr>
          <a:lstStyle/>
          <a:p>
            <a:pPr algn="ctr"/>
            <a:r>
              <a:rPr lang="it-IT" sz="2800" b="1" dirty="0">
                <a:latin typeface="Arial" panose="020B0604020202020204" pitchFamily="34" charset="0"/>
                <a:cs typeface="Arial" panose="020B0604020202020204" pitchFamily="34" charset="0"/>
              </a:rPr>
              <a:t>La sospensione discrezionale del termine </a:t>
            </a:r>
          </a:p>
          <a:p>
            <a:pPr algn="ctr"/>
            <a:r>
              <a:rPr lang="it-IT" sz="2800" b="1" dirty="0">
                <a:latin typeface="Arial" panose="020B0604020202020204" pitchFamily="34" charset="0"/>
                <a:cs typeface="Arial" panose="020B0604020202020204" pitchFamily="34" charset="0"/>
              </a:rPr>
              <a:t>(Art. 2, comma 6, </a:t>
            </a:r>
            <a:r>
              <a:rPr lang="it-IT" sz="2800" b="1" dirty="0" err="1">
                <a:latin typeface="Arial" panose="020B0604020202020204" pitchFamily="34" charset="0"/>
                <a:cs typeface="Arial" panose="020B0604020202020204" pitchFamily="34" charset="0"/>
              </a:rPr>
              <a:t>L.r</a:t>
            </a:r>
            <a:r>
              <a:rPr lang="it-IT" sz="2800" b="1" dirty="0">
                <a:latin typeface="Arial" panose="020B0604020202020204" pitchFamily="34" charset="0"/>
                <a:cs typeface="Arial" panose="020B0604020202020204" pitchFamily="34" charset="0"/>
              </a:rPr>
              <a:t>. n. 7/2019)</a:t>
            </a:r>
          </a:p>
          <a:p>
            <a:endParaRPr lang="it-IT" sz="2000"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Il termine per la conclusione del procedimento </a:t>
            </a:r>
            <a:r>
              <a:rPr lang="it-IT" sz="2300" b="1" dirty="0">
                <a:latin typeface="Arial" panose="020B0604020202020204" pitchFamily="34" charset="0"/>
                <a:cs typeface="Arial" panose="020B0604020202020204" pitchFamily="34" charset="0"/>
              </a:rPr>
              <a:t>può essere sospeso dall'amministrazione procedente: </a:t>
            </a:r>
          </a:p>
          <a:p>
            <a:r>
              <a:rPr lang="it-IT" sz="2300" b="1" dirty="0">
                <a:latin typeface="Arial" panose="020B0604020202020204" pitchFamily="34" charset="0"/>
                <a:cs typeface="Arial" panose="020B0604020202020204" pitchFamily="34" charset="0"/>
              </a:rPr>
              <a:t> </a:t>
            </a:r>
          </a:p>
          <a:p>
            <a:pPr marL="342900" indent="-342900">
              <a:buFont typeface="Wingdings" pitchFamily="2" charset="2"/>
              <a:buChar char="Ø"/>
            </a:pPr>
            <a:r>
              <a:rPr lang="it-IT" sz="2300" dirty="0">
                <a:latin typeface="Arial" panose="020B0604020202020204" pitchFamily="34" charset="0"/>
                <a:cs typeface="Arial" panose="020B0604020202020204" pitchFamily="34" charset="0"/>
              </a:rPr>
              <a:t>per l'acquisizione di pareri, secondo quanto previsto dalla disciplina generale in materia, e, per una sola volta e fino ad un massimo di trenta giorni, per l'acquisizione di informazioni, documenti o certificazioni relativi a fatti, stati o qualità che risultino necessari e che non siano già in possesso della stessa amministrazione procedente.</a:t>
            </a:r>
          </a:p>
          <a:p>
            <a:pPr marL="342900" indent="-342900">
              <a:buFont typeface="Wingdings" pitchFamily="2" charset="2"/>
              <a:buChar char="Ø"/>
            </a:pPr>
            <a:r>
              <a:rPr lang="it-IT" sz="2300" dirty="0">
                <a:latin typeface="Arial" panose="020B0604020202020204" pitchFamily="34" charset="0"/>
                <a:cs typeface="Arial" panose="020B0604020202020204" pitchFamily="34" charset="0"/>
              </a:rPr>
              <a:t>per un periodo non superiore a cinque giorni, nel caso in cui debba procedere all'audizione personale di cui all'articolo 12, comma 1, lettera c).</a:t>
            </a:r>
          </a:p>
        </p:txBody>
      </p:sp>
    </p:spTree>
    <p:extLst>
      <p:ext uri="{BB962C8B-B14F-4D97-AF65-F5344CB8AC3E}">
        <p14:creationId xmlns:p14="http://schemas.microsoft.com/office/powerpoint/2010/main" val="2139462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C2F2CDC-E030-0D40-8D6D-692B2BDBEE0B}"/>
              </a:ext>
            </a:extLst>
          </p:cNvPr>
          <p:cNvSpPr txBox="1"/>
          <p:nvPr/>
        </p:nvSpPr>
        <p:spPr>
          <a:xfrm>
            <a:off x="461489" y="3118896"/>
            <a:ext cx="8358983" cy="32624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2800" b="1" dirty="0">
                <a:latin typeface="Arial" panose="020B0604020202020204" pitchFamily="34" charset="0"/>
                <a:cs typeface="Arial" panose="020B0604020202020204" pitchFamily="34" charset="0"/>
              </a:rPr>
              <a:t>Art. 2, comma 7, </a:t>
            </a:r>
            <a:r>
              <a:rPr lang="it-IT" sz="2800" b="1" dirty="0" err="1">
                <a:latin typeface="Arial" panose="020B0604020202020204" pitchFamily="34" charset="0"/>
                <a:cs typeface="Arial" panose="020B0604020202020204" pitchFamily="34" charset="0"/>
              </a:rPr>
              <a:t>L.r</a:t>
            </a:r>
            <a:r>
              <a:rPr lang="it-IT" sz="2800" b="1" dirty="0">
                <a:latin typeface="Arial" panose="020B0604020202020204" pitchFamily="34" charset="0"/>
                <a:cs typeface="Arial" panose="020B0604020202020204" pitchFamily="34" charset="0"/>
              </a:rPr>
              <a:t>. n. 7/2019</a:t>
            </a:r>
          </a:p>
          <a:p>
            <a:pPr algn="ctr"/>
            <a:endParaRPr lang="it-IT" sz="1000"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7. Una volta trascorso inutilmente il termine per la conclusione del procedimento l'obbligo di emanare il provvedimento finale permane. Il provvedimento emanato in ritardo deve indicare il termine di conclusione previsto per lo specifico provvedimento dalla legge o dal regolamento, quello effettivamente impiegato per la sua attenzione e deve indicare, motivatamente, le ragioni del ritardo.</a:t>
            </a:r>
          </a:p>
        </p:txBody>
      </p:sp>
      <p:sp>
        <p:nvSpPr>
          <p:cNvPr id="6" name="CasellaDiTesto 5">
            <a:extLst>
              <a:ext uri="{FF2B5EF4-FFF2-40B4-BE49-F238E27FC236}">
                <a16:creationId xmlns:a16="http://schemas.microsoft.com/office/drawing/2014/main" id="{D5080812-25CA-7A4E-9FB8-94C814A8FE7F}"/>
              </a:ext>
            </a:extLst>
          </p:cNvPr>
          <p:cNvSpPr txBox="1"/>
          <p:nvPr/>
        </p:nvSpPr>
        <p:spPr>
          <a:xfrm>
            <a:off x="323528" y="995244"/>
            <a:ext cx="8496944" cy="1569660"/>
          </a:xfrm>
          <a:prstGeom prst="rect">
            <a:avLst/>
          </a:prstGeom>
          <a:noFill/>
        </p:spPr>
        <p:txBody>
          <a:bodyPr wrap="square" rtlCol="0">
            <a:spAutoFit/>
          </a:bodyPr>
          <a:lstStyle/>
          <a:p>
            <a:pPr algn="ctr"/>
            <a:r>
              <a:rPr lang="it-IT" sz="2400" b="1" u="sng" dirty="0">
                <a:latin typeface="Arial" panose="020B0604020202020204" pitchFamily="34" charset="0"/>
                <a:cs typeface="Arial" panose="020B0604020202020204" pitchFamily="34" charset="0"/>
              </a:rPr>
              <a:t>NATURA GIURIDICA DEL TERMINE PROCEDIMENTALE </a:t>
            </a:r>
          </a:p>
          <a:p>
            <a:endParaRPr lang="it-IT" sz="2400" dirty="0">
              <a:latin typeface="Arial" panose="020B0604020202020204" pitchFamily="34" charset="0"/>
              <a:cs typeface="Arial" panose="020B0604020202020204" pitchFamily="34" charset="0"/>
            </a:endParaRPr>
          </a:p>
          <a:p>
            <a:pPr algn="ctr"/>
            <a:r>
              <a:rPr lang="it-IT" sz="2400" b="1" dirty="0">
                <a:latin typeface="Arial" panose="020B0604020202020204" pitchFamily="34" charset="0"/>
                <a:cs typeface="Arial" panose="020B0604020202020204" pitchFamily="34" charset="0"/>
              </a:rPr>
              <a:t>IL TERMINE NON HA NATURA PERENTORIA, NÉ NATURA MERAMENTE ORDINATORIA</a:t>
            </a:r>
          </a:p>
        </p:txBody>
      </p:sp>
    </p:spTree>
    <p:extLst>
      <p:ext uri="{BB962C8B-B14F-4D97-AF65-F5344CB8AC3E}">
        <p14:creationId xmlns:p14="http://schemas.microsoft.com/office/powerpoint/2010/main" val="3158029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38975" y="1803195"/>
            <a:ext cx="8026966" cy="4801315"/>
          </a:xfrm>
          <a:prstGeom prst="rect">
            <a:avLst/>
          </a:prstGeom>
          <a:noFill/>
        </p:spPr>
        <p:txBody>
          <a:bodyPr wrap="square" rtlCol="0">
            <a:spAutoFit/>
          </a:bodyPr>
          <a:lstStyle/>
          <a:p>
            <a:r>
              <a:rPr lang="it-IT" dirty="0"/>
              <a:t>“</a:t>
            </a:r>
            <a:r>
              <a:rPr lang="it-IT" dirty="0">
                <a:latin typeface="Arial" panose="020B0604020202020204" pitchFamily="34" charset="0"/>
                <a:cs typeface="Arial" panose="020B0604020202020204" pitchFamily="34" charset="0"/>
              </a:rPr>
              <a:t>Il termine ex art. 2 per l’emissione di provvedimenti amministrativi riguarda ogni tipo di procedimento, sia di iniziativa d’ufficio che di parte; la mancata osservanza di tale termine, se non comporta decadenza del potere, vale a connotare in termini di illegittimità il comportamento pubblico, autorizzando i soggetti interessati ad insorgere per la tutela delle proprie situazioni soggettive con i rimedi che l’ordinamento appresta in questi casi”.(</a:t>
            </a:r>
            <a:r>
              <a:rPr lang="it-IT" b="1" dirty="0">
                <a:latin typeface="Arial" panose="020B0604020202020204" pitchFamily="34" charset="0"/>
                <a:cs typeface="Arial" panose="020B0604020202020204" pitchFamily="34" charset="0"/>
              </a:rPr>
              <a:t>Corte Costituzionale, </a:t>
            </a:r>
            <a:r>
              <a:rPr lang="it-IT" b="1" dirty="0" err="1">
                <a:latin typeface="Arial" panose="020B0604020202020204" pitchFamily="34" charset="0"/>
                <a:cs typeface="Arial" panose="020B0604020202020204" pitchFamily="34" charset="0"/>
              </a:rPr>
              <a:t>sent</a:t>
            </a:r>
            <a:r>
              <a:rPr lang="it-IT" b="1" dirty="0">
                <a:latin typeface="Arial" panose="020B0604020202020204" pitchFamily="34" charset="0"/>
                <a:cs typeface="Arial" panose="020B0604020202020204" pitchFamily="34" charset="0"/>
              </a:rPr>
              <a:t>. 17 luglio 2002, n. 355</a:t>
            </a:r>
            <a:r>
              <a:rPr lang="it-IT" dirty="0">
                <a:latin typeface="Arial" panose="020B0604020202020204" pitchFamily="34" charset="0"/>
                <a:cs typeface="Arial" panose="020B0604020202020204" pitchFamily="34" charset="0"/>
              </a:rPr>
              <a:t>)</a:t>
            </a:r>
          </a:p>
          <a:p>
            <a:endParaRPr lang="it-IT" dirty="0">
              <a:latin typeface="Arial" panose="020B0604020202020204" pitchFamily="34" charset="0"/>
              <a:cs typeface="Arial" panose="020B0604020202020204" pitchFamily="34" charset="0"/>
            </a:endParaRPr>
          </a:p>
          <a:p>
            <a:r>
              <a:rPr lang="it-IT" dirty="0">
                <a:latin typeface="Arial" panose="020B0604020202020204" pitchFamily="34" charset="0"/>
                <a:cs typeface="Arial" panose="020B0604020202020204" pitchFamily="34" charset="0"/>
              </a:rPr>
              <a:t>Il mancato rispetto del termine previsto per l’inizio o la definizione del procedimento non comporta la consumazione o l’illegittimità del provvedimento tardivo laddove non venga in rilievo l’esplicita previsione della natura perentoria del termine ovvero dell’effetto invalidante del mancato rispetto. In assenza di una qualificazione in termini perentori del termine, questo deve essere considerato ordinatorio, con l’effetto che il mancato rispetto, pur denotando un comportamento non conforme a correttezza ad altri fini apprezzabile, non si ripercuote sulla validità della determinazione finale (</a:t>
            </a:r>
            <a:r>
              <a:rPr lang="it-IT" b="1" dirty="0" err="1">
                <a:latin typeface="Arial" panose="020B0604020202020204" pitchFamily="34" charset="0"/>
                <a:cs typeface="Arial" panose="020B0604020202020204" pitchFamily="34" charset="0"/>
              </a:rPr>
              <a:t>Cons</a:t>
            </a:r>
            <a:r>
              <a:rPr lang="it-IT" b="1" dirty="0">
                <a:latin typeface="Arial" panose="020B0604020202020204" pitchFamily="34" charset="0"/>
                <a:cs typeface="Arial" panose="020B0604020202020204" pitchFamily="34" charset="0"/>
              </a:rPr>
              <a:t>. stato, sez. VI, 23 marzo 2009, n. 1711</a:t>
            </a:r>
            <a:r>
              <a:rPr lang="it-IT" dirty="0">
                <a:latin typeface="Arial" panose="020B0604020202020204" pitchFamily="34" charset="0"/>
                <a:cs typeface="Arial" panose="020B0604020202020204" pitchFamily="34" charset="0"/>
              </a:rPr>
              <a:t> </a:t>
            </a:r>
          </a:p>
        </p:txBody>
      </p:sp>
      <p:sp>
        <p:nvSpPr>
          <p:cNvPr id="3" name="Rettangolo arrotondato 2"/>
          <p:cNvSpPr/>
          <p:nvPr/>
        </p:nvSpPr>
        <p:spPr>
          <a:xfrm>
            <a:off x="438975" y="703686"/>
            <a:ext cx="8026966" cy="925114"/>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solidFill>
                  <a:schemeClr val="tx1"/>
                </a:solidFill>
                <a:latin typeface="Arial" panose="020B0604020202020204" pitchFamily="34" charset="0"/>
                <a:cs typeface="Arial" panose="020B0604020202020204" pitchFamily="34" charset="0"/>
              </a:rPr>
              <a:t>IL TERMINE PROCEDIMENTALE</a:t>
            </a:r>
          </a:p>
          <a:p>
            <a:pPr algn="ctr"/>
            <a:r>
              <a:rPr lang="it-IT" sz="2400" b="1" dirty="0">
                <a:solidFill>
                  <a:schemeClr val="tx1"/>
                </a:solidFill>
                <a:latin typeface="Arial" panose="020B0604020202020204" pitchFamily="34" charset="0"/>
                <a:cs typeface="Arial" panose="020B0604020202020204" pitchFamily="34" charset="0"/>
              </a:rPr>
              <a:t> HA NATURA COMMINATORIA</a:t>
            </a:r>
          </a:p>
        </p:txBody>
      </p:sp>
    </p:spTree>
    <p:extLst>
      <p:ext uri="{BB962C8B-B14F-4D97-AF65-F5344CB8AC3E}">
        <p14:creationId xmlns:p14="http://schemas.microsoft.com/office/powerpoint/2010/main" val="1296030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07945" y="980728"/>
            <a:ext cx="8340519" cy="5262979"/>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LE CONSEGUENZE GIURIDICHE DEL SILENZIO DEL DECORSO INFRUTTUOSO DEL TERMINE </a:t>
            </a:r>
          </a:p>
          <a:p>
            <a:pPr algn="just"/>
            <a:endParaRPr lang="it-IT" sz="2400" dirty="0">
              <a:latin typeface="Arial" panose="020B0604020202020204" pitchFamily="34" charset="0"/>
              <a:cs typeface="Arial" panose="020B0604020202020204" pitchFamily="34" charset="0"/>
            </a:endParaRPr>
          </a:p>
          <a:p>
            <a:pPr algn="just"/>
            <a:r>
              <a:rPr lang="it-IT" sz="2400" dirty="0">
                <a:latin typeface="Arial" panose="020B0604020202020204" pitchFamily="34" charset="0"/>
                <a:cs typeface="Arial" panose="020B0604020202020204" pitchFamily="34" charset="0"/>
              </a:rPr>
              <a:t>L’interessato può: </a:t>
            </a:r>
          </a:p>
          <a:p>
            <a:pPr marL="342900" lvl="0" indent="-342900" algn="just">
              <a:buFont typeface="Wingdings" charset="2"/>
              <a:buChar char="Ø"/>
            </a:pPr>
            <a:r>
              <a:rPr lang="it-IT" sz="2400" dirty="0">
                <a:latin typeface="Arial" panose="020B0604020202020204" pitchFamily="34" charset="0"/>
                <a:cs typeface="Arial" panose="020B0604020202020204" pitchFamily="34" charset="0"/>
              </a:rPr>
              <a:t>esperire un ricorso in via amministrativa per l’inerzia </a:t>
            </a:r>
          </a:p>
          <a:p>
            <a:pPr marL="342900" lvl="0" indent="-342900" algn="just">
              <a:buFont typeface="Wingdings" charset="2"/>
              <a:buChar char="Ø"/>
            </a:pPr>
            <a:r>
              <a:rPr lang="it-IT" sz="2400" dirty="0">
                <a:latin typeface="Arial" panose="020B0604020202020204" pitchFamily="34" charset="0"/>
                <a:cs typeface="Arial" panose="020B0604020202020204" pitchFamily="34" charset="0"/>
              </a:rPr>
              <a:t>adire il giudice amministrativo affinché sia constatato l’inadempimento all’obbligo di provvedere da parte della PA ai sensi dell’art. 31 </a:t>
            </a:r>
            <a:r>
              <a:rPr lang="it-IT" sz="2400" dirty="0" err="1">
                <a:latin typeface="Arial" panose="020B0604020202020204" pitchFamily="34" charset="0"/>
                <a:cs typeface="Arial" panose="020B0604020202020204" pitchFamily="34" charset="0"/>
              </a:rPr>
              <a:t>c.p.a</a:t>
            </a:r>
            <a:r>
              <a:rPr lang="it-IT" sz="2400" dirty="0">
                <a:latin typeface="Arial" panose="020B0604020202020204" pitchFamily="34" charset="0"/>
                <a:cs typeface="Arial" panose="020B0604020202020204" pitchFamily="34" charset="0"/>
              </a:rPr>
              <a:t>;</a:t>
            </a:r>
          </a:p>
          <a:p>
            <a:pPr marL="342900" lvl="0" indent="-342900" algn="just">
              <a:buFont typeface="Wingdings" charset="2"/>
              <a:buChar char="Ø"/>
            </a:pPr>
            <a:r>
              <a:rPr lang="it-IT" sz="2400" dirty="0">
                <a:latin typeface="Arial" panose="020B0604020202020204" pitchFamily="34" charset="0"/>
                <a:cs typeface="Arial" panose="020B0604020202020204" pitchFamily="34" charset="0"/>
              </a:rPr>
              <a:t>qualora la PA non si adegui all’ordine giurisdizionale di provvedere si può nuovamente adire il giudice amministrativo, per la nomina di un commissario </a:t>
            </a:r>
            <a:r>
              <a:rPr lang="it-IT" sz="2400" i="1" dirty="0">
                <a:latin typeface="Arial" panose="020B0604020202020204" pitchFamily="34" charset="0"/>
                <a:cs typeface="Arial" panose="020B0604020202020204" pitchFamily="34" charset="0"/>
              </a:rPr>
              <a:t>ad acta</a:t>
            </a:r>
            <a:r>
              <a:rPr lang="it-IT" sz="2400" dirty="0">
                <a:latin typeface="Arial" panose="020B0604020202020204" pitchFamily="34" charset="0"/>
                <a:cs typeface="Arial" panose="020B0604020202020204" pitchFamily="34" charset="0"/>
              </a:rPr>
              <a:t> che provveda in luogo dell’amministrazione</a:t>
            </a:r>
          </a:p>
          <a:p>
            <a:pPr marL="342900" lvl="0" indent="-342900" algn="just">
              <a:buFont typeface="Wingdings" charset="2"/>
              <a:buChar char="Ø"/>
            </a:pPr>
            <a:r>
              <a:rPr lang="it-IT" sz="2400" dirty="0">
                <a:latin typeface="Arial" panose="020B0604020202020204" pitchFamily="34" charset="0"/>
                <a:cs typeface="Arial" panose="020B0604020202020204" pitchFamily="34" charset="0"/>
              </a:rPr>
              <a:t>esperire l’azione ex art. 2-bis L. n. 241 per il risarcimento del danno da ritardo</a:t>
            </a:r>
          </a:p>
        </p:txBody>
      </p:sp>
    </p:spTree>
    <p:extLst>
      <p:ext uri="{BB962C8B-B14F-4D97-AF65-F5344CB8AC3E}">
        <p14:creationId xmlns:p14="http://schemas.microsoft.com/office/powerpoint/2010/main" val="2247988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2985314-4A02-574D-A959-6FC52EB48EF1}"/>
              </a:ext>
            </a:extLst>
          </p:cNvPr>
          <p:cNvSpPr txBox="1"/>
          <p:nvPr/>
        </p:nvSpPr>
        <p:spPr>
          <a:xfrm>
            <a:off x="251520" y="1124744"/>
            <a:ext cx="8712967" cy="578619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2400" b="1" dirty="0">
                <a:latin typeface="Arial" panose="020B0604020202020204" pitchFamily="34" charset="0"/>
                <a:cs typeface="Arial" panose="020B0604020202020204" pitchFamily="34" charset="0"/>
              </a:rPr>
              <a:t>Art. 2, commi 9-10, </a:t>
            </a:r>
            <a:r>
              <a:rPr lang="it-IT" sz="2400" b="1" dirty="0" err="1">
                <a:latin typeface="Arial" panose="020B0604020202020204" pitchFamily="34" charset="0"/>
                <a:cs typeface="Arial" panose="020B0604020202020204" pitchFamily="34" charset="0"/>
              </a:rPr>
              <a:t>L.r</a:t>
            </a:r>
            <a:r>
              <a:rPr lang="it-IT" sz="2400" b="1" dirty="0">
                <a:latin typeface="Arial" panose="020B0604020202020204" pitchFamily="34" charset="0"/>
                <a:cs typeface="Arial" panose="020B0604020202020204" pitchFamily="34" charset="0"/>
              </a:rPr>
              <a:t>. n. 7/2019</a:t>
            </a:r>
          </a:p>
          <a:p>
            <a:pPr algn="ctr"/>
            <a:endParaRPr lang="it-IT" sz="1400" b="1"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9. In caso di inerzia il potere sostitutivo è attribuito al dirigente apicale della struttura in cui è inserito l'ufficio preposto all'emanazione del provvedimento o, in mancanza, al funzionario di più elevato livello presente nell'amministrazione. Per ciascun procedimento, sul sito internet istituzionale dell'amministrazione è pubblicata, in formato tabellare e con collegamento ben visibile nella homepage, l'indicazione del soggetto a cui è attribuito il potere sostitutivo e a cui l'interessato può rivolgersi ai sensi e per gli effetti del comma 10.</a:t>
            </a:r>
          </a:p>
          <a:p>
            <a:r>
              <a:rPr lang="it-IT" sz="2200" dirty="0">
                <a:latin typeface="Arial" panose="020B0604020202020204" pitchFamily="34" charset="0"/>
                <a:cs typeface="Arial" panose="020B0604020202020204" pitchFamily="34" charset="0"/>
              </a:rPr>
              <a:t>10. Decorso inutilmente il termine per la conclusione del procedimento o quello superiore di cui ai commi 3 e 4, il privato può rivolgersi al responsabile di cui al comma 9 perché, entro un termine pari alla metà di quello originariamente previsto, concluda il procedimento attraverso le strutture competenti o con la nomina di un commissario.</a:t>
            </a:r>
          </a:p>
        </p:txBody>
      </p:sp>
      <p:sp>
        <p:nvSpPr>
          <p:cNvPr id="3" name="CasellaDiTesto 2">
            <a:extLst>
              <a:ext uri="{FF2B5EF4-FFF2-40B4-BE49-F238E27FC236}">
                <a16:creationId xmlns:a16="http://schemas.microsoft.com/office/drawing/2014/main" id="{A1625399-164F-3B41-9E11-9794E5A916A8}"/>
              </a:ext>
            </a:extLst>
          </p:cNvPr>
          <p:cNvSpPr txBox="1"/>
          <p:nvPr/>
        </p:nvSpPr>
        <p:spPr>
          <a:xfrm>
            <a:off x="461489" y="620688"/>
            <a:ext cx="8358983" cy="523220"/>
          </a:xfrm>
          <a:prstGeom prst="rect">
            <a:avLst/>
          </a:prstGeom>
          <a:noFill/>
        </p:spPr>
        <p:txBody>
          <a:bodyPr wrap="square" rtlCol="0">
            <a:spAutoFit/>
          </a:bodyPr>
          <a:lstStyle/>
          <a:p>
            <a:pPr algn="ctr"/>
            <a:r>
              <a:rPr lang="it-IT" sz="2800" b="1" u="sng" dirty="0">
                <a:latin typeface="Arial" panose="020B0604020202020204" pitchFamily="34" charset="0"/>
                <a:cs typeface="Arial" panose="020B0604020202020204" pitchFamily="34" charset="0"/>
              </a:rPr>
              <a:t>RICORSO IN VIA AMMINISTRATIVA</a:t>
            </a:r>
          </a:p>
        </p:txBody>
      </p:sp>
    </p:spTree>
    <p:extLst>
      <p:ext uri="{BB962C8B-B14F-4D97-AF65-F5344CB8AC3E}">
        <p14:creationId xmlns:p14="http://schemas.microsoft.com/office/powerpoint/2010/main" val="1257143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5C7E169-5E4D-CE42-8A58-FBFCFFC7CAE5}"/>
              </a:ext>
            </a:extLst>
          </p:cNvPr>
          <p:cNvSpPr txBox="1"/>
          <p:nvPr/>
        </p:nvSpPr>
        <p:spPr>
          <a:xfrm>
            <a:off x="683568" y="869811"/>
            <a:ext cx="7848872" cy="830997"/>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RICORSO GIURISDIZIONALE AVVERSO IL SILENZIO DELL’AMMINISTRAZIONE</a:t>
            </a:r>
          </a:p>
        </p:txBody>
      </p:sp>
      <p:sp>
        <p:nvSpPr>
          <p:cNvPr id="3" name="CasellaDiTesto 2">
            <a:extLst>
              <a:ext uri="{FF2B5EF4-FFF2-40B4-BE49-F238E27FC236}">
                <a16:creationId xmlns:a16="http://schemas.microsoft.com/office/drawing/2014/main" id="{5D78A40F-19E5-D042-A14A-CD17676E4BFC}"/>
              </a:ext>
            </a:extLst>
          </p:cNvPr>
          <p:cNvSpPr txBox="1"/>
          <p:nvPr/>
        </p:nvSpPr>
        <p:spPr>
          <a:xfrm>
            <a:off x="395536" y="2093361"/>
            <a:ext cx="8568952" cy="4431983"/>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Art. 31, commi 1 e 2, CPA</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1. </a:t>
            </a:r>
            <a:r>
              <a:rPr lang="it-IT" sz="2400" i="1" dirty="0">
                <a:latin typeface="Arial" panose="020B0604020202020204" pitchFamily="34" charset="0"/>
                <a:cs typeface="Arial" panose="020B0604020202020204" pitchFamily="34" charset="0"/>
              </a:rPr>
              <a:t>Decorsi i termini per la conclusione del procedimento amministrativo e negli altri casi previsti dalla legge, chi vi ha interesse può chiedere l’accertamento dell’obbligo dell’amministrazione di provvedere.</a:t>
            </a:r>
            <a:endParaRPr lang="it-IT" sz="2400" b="1" i="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2. </a:t>
            </a:r>
            <a:r>
              <a:rPr lang="it-IT" sz="2400" i="1" dirty="0">
                <a:latin typeface="Arial" panose="020B0604020202020204" pitchFamily="34" charset="0"/>
                <a:cs typeface="Arial" panose="020B0604020202020204" pitchFamily="34" charset="0"/>
              </a:rPr>
              <a:t>L’azione può essere proposta fintanto che perdura l’inadempimento e, comunque, non oltre un anno dalla scadenza del termine di conclusione del procedimento. È fatta salva la </a:t>
            </a:r>
            <a:r>
              <a:rPr lang="it-IT" sz="2400" i="1" dirty="0" err="1">
                <a:latin typeface="Arial" panose="020B0604020202020204" pitchFamily="34" charset="0"/>
                <a:cs typeface="Arial" panose="020B0604020202020204" pitchFamily="34" charset="0"/>
              </a:rPr>
              <a:t>riproponibilità</a:t>
            </a:r>
            <a:r>
              <a:rPr lang="it-IT" sz="2400" i="1" dirty="0">
                <a:latin typeface="Arial" panose="020B0604020202020204" pitchFamily="34" charset="0"/>
                <a:cs typeface="Arial" panose="020B0604020202020204" pitchFamily="34" charset="0"/>
              </a:rPr>
              <a:t> dell’istanza di avvio del procedimento ove ne ricorrano i presupposti.</a:t>
            </a:r>
          </a:p>
          <a:p>
            <a:endParaRPr lang="it-IT" dirty="0"/>
          </a:p>
        </p:txBody>
      </p:sp>
    </p:spTree>
    <p:extLst>
      <p:ext uri="{BB962C8B-B14F-4D97-AF65-F5344CB8AC3E}">
        <p14:creationId xmlns:p14="http://schemas.microsoft.com/office/powerpoint/2010/main" val="1179912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A330B5E0-EB68-2946-9BEC-7FD11500AB00}"/>
              </a:ext>
            </a:extLst>
          </p:cNvPr>
          <p:cNvSpPr txBox="1"/>
          <p:nvPr/>
        </p:nvSpPr>
        <p:spPr>
          <a:xfrm>
            <a:off x="251520" y="1418000"/>
            <a:ext cx="8640960" cy="1938992"/>
          </a:xfrm>
          <a:prstGeom prst="rect">
            <a:avLst/>
          </a:prstGeom>
          <a:noFill/>
        </p:spPr>
        <p:txBody>
          <a:bodyPr wrap="square" rtlCol="0">
            <a:spAutoFit/>
          </a:bodyPr>
          <a:lstStyle/>
          <a:p>
            <a:pPr indent="0" algn="ctr">
              <a:buNone/>
            </a:pPr>
            <a:r>
              <a:rPr lang="it-IT" sz="2400" b="1" dirty="0">
                <a:latin typeface="Arial" panose="020B0604020202020204" pitchFamily="34" charset="0"/>
                <a:cs typeface="Arial" panose="020B0604020202020204" pitchFamily="34" charset="0"/>
              </a:rPr>
              <a:t>Art. 2-bis L. n. 241/1990</a:t>
            </a:r>
          </a:p>
          <a:p>
            <a:pPr indent="0">
              <a:buNone/>
            </a:pPr>
            <a:r>
              <a:rPr lang="it-IT" sz="2400" i="1" dirty="0">
                <a:latin typeface="Arial" panose="020B0604020202020204" pitchFamily="34" charset="0"/>
                <a:cs typeface="Arial" panose="020B0604020202020204" pitchFamily="34" charset="0"/>
              </a:rPr>
              <a:t>Le pubbliche amministrazioni e i soggetti di cui all’art.1, comma 1-ter, sono tenuti al risarcimento del danno ingiusto cagionato in conseguenza dell’inosservanza dolosa o colposa del termine di conclusione del procedimento</a:t>
            </a:r>
            <a:r>
              <a:rPr lang="it-IT" sz="2400" i="1" dirty="0"/>
              <a:t>.</a:t>
            </a:r>
          </a:p>
        </p:txBody>
      </p:sp>
      <p:sp>
        <p:nvSpPr>
          <p:cNvPr id="7" name="CasellaDiTesto 6">
            <a:extLst>
              <a:ext uri="{FF2B5EF4-FFF2-40B4-BE49-F238E27FC236}">
                <a16:creationId xmlns:a16="http://schemas.microsoft.com/office/drawing/2014/main" id="{60760232-AEE8-9C45-A062-3DA20C6D835C}"/>
              </a:ext>
            </a:extLst>
          </p:cNvPr>
          <p:cNvSpPr txBox="1"/>
          <p:nvPr/>
        </p:nvSpPr>
        <p:spPr>
          <a:xfrm>
            <a:off x="251520" y="3573016"/>
            <a:ext cx="8640960" cy="3216265"/>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Art. 2, comma 11, </a:t>
            </a:r>
            <a:r>
              <a:rPr lang="it-IT" sz="2400" b="1" dirty="0" err="1">
                <a:latin typeface="Arial" panose="020B0604020202020204" pitchFamily="34" charset="0"/>
                <a:cs typeface="Arial" panose="020B0604020202020204" pitchFamily="34" charset="0"/>
              </a:rPr>
              <a:t>L.r</a:t>
            </a:r>
            <a:r>
              <a:rPr lang="it-IT" sz="2400" b="1" dirty="0">
                <a:latin typeface="Arial" panose="020B0604020202020204" pitchFamily="34" charset="0"/>
                <a:cs typeface="Arial" panose="020B0604020202020204" pitchFamily="34" charset="0"/>
              </a:rPr>
              <a:t>. n. 7/2019</a:t>
            </a:r>
          </a:p>
          <a:p>
            <a:endParaRPr lang="it-IT" sz="1100"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11. Le pubbliche amministrazioni sono tenute al risarcimento del danno ingiusto cagionato in conseguenza dell'inosservanza, dolosa o colposa, del termine per la conclusione del procedimento. Le sentenze passate in giudicato che accolgono il ricorso proposto avverso il silenzio inadempimento dell'amministrazione sono trasmesse, in via telematica, alla Corte dei Conti.</a:t>
            </a:r>
          </a:p>
        </p:txBody>
      </p:sp>
      <p:sp>
        <p:nvSpPr>
          <p:cNvPr id="10" name="CasellaDiTesto 9">
            <a:extLst>
              <a:ext uri="{FF2B5EF4-FFF2-40B4-BE49-F238E27FC236}">
                <a16:creationId xmlns:a16="http://schemas.microsoft.com/office/drawing/2014/main" id="{8A86BE1D-E28C-8E47-81A2-57977BC1BF86}"/>
              </a:ext>
            </a:extLst>
          </p:cNvPr>
          <p:cNvSpPr txBox="1"/>
          <p:nvPr/>
        </p:nvSpPr>
        <p:spPr>
          <a:xfrm>
            <a:off x="1691680" y="692696"/>
            <a:ext cx="5328592" cy="461665"/>
          </a:xfrm>
          <a:prstGeom prst="rect">
            <a:avLst/>
          </a:prstGeom>
          <a:noFill/>
        </p:spPr>
        <p:txBody>
          <a:bodyPr wrap="square" rtlCol="0">
            <a:spAutoFit/>
          </a:bodyPr>
          <a:lstStyle/>
          <a:p>
            <a:pPr algn="ctr"/>
            <a:r>
              <a:rPr lang="it-IT" sz="2400" b="1" u="sng" dirty="0">
                <a:latin typeface="Arial" panose="020B0604020202020204" pitchFamily="34" charset="0"/>
                <a:cs typeface="Arial" panose="020B0604020202020204" pitchFamily="34" charset="0"/>
              </a:rPr>
              <a:t>TUTELA RISARCITORIA</a:t>
            </a:r>
          </a:p>
        </p:txBody>
      </p:sp>
    </p:spTree>
    <p:extLst>
      <p:ext uri="{BB962C8B-B14F-4D97-AF65-F5344CB8AC3E}">
        <p14:creationId xmlns:p14="http://schemas.microsoft.com/office/powerpoint/2010/main" val="30544631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2D88C365-0461-724C-B17C-F2B0FCFBCB36}"/>
              </a:ext>
            </a:extLst>
          </p:cNvPr>
          <p:cNvSpPr/>
          <p:nvPr/>
        </p:nvSpPr>
        <p:spPr>
          <a:xfrm>
            <a:off x="467544" y="995244"/>
            <a:ext cx="8208912" cy="1569660"/>
          </a:xfrm>
          <a:prstGeom prst="rect">
            <a:avLst/>
          </a:prstGeom>
        </p:spPr>
        <p:txBody>
          <a:bodyPr wrap="square">
            <a:spAutoFit/>
          </a:bodyPr>
          <a:lstStyle/>
          <a:p>
            <a:r>
              <a:rPr lang="it-IT" sz="2400" spc="-150" dirty="0">
                <a:latin typeface="Arial" panose="020B0604020202020204" pitchFamily="34" charset="0"/>
                <a:cs typeface="Arial" panose="020B0604020202020204" pitchFamily="34" charset="0"/>
              </a:rPr>
              <a:t>Ad essere tutelato tramite questa figura di illecito della p.a. non è l’interesse formale-strumentale al rispetto dei termini del procedimento amministrativo, ma l’interesse sostanziale-finale, vale a dire al bene della vita.</a:t>
            </a:r>
          </a:p>
        </p:txBody>
      </p:sp>
      <p:sp>
        <p:nvSpPr>
          <p:cNvPr id="5" name="CasellaDiTesto 4">
            <a:extLst>
              <a:ext uri="{FF2B5EF4-FFF2-40B4-BE49-F238E27FC236}">
                <a16:creationId xmlns:a16="http://schemas.microsoft.com/office/drawing/2014/main" id="{991D9E1F-BF8A-0643-B4DB-5BD4F51C8875}"/>
              </a:ext>
            </a:extLst>
          </p:cNvPr>
          <p:cNvSpPr txBox="1"/>
          <p:nvPr/>
        </p:nvSpPr>
        <p:spPr>
          <a:xfrm>
            <a:off x="539552" y="2780923"/>
            <a:ext cx="8208912" cy="3816429"/>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lang="it-IT" sz="2200" dirty="0">
                <a:solidFill>
                  <a:schemeClr val="tx1"/>
                </a:solidFill>
                <a:latin typeface="Arial" panose="020B0604020202020204" pitchFamily="34" charset="0"/>
                <a:cs typeface="Arial" panose="020B0604020202020204" pitchFamily="34" charset="0"/>
              </a:rPr>
              <a:t>Il danno ingiusto da ritardo si traduce nelle conseguenze patrimoniali negative che si verificano nella sfera giuridica patrimoniale del cittadino leso, titolare dell’interesse al provvedimento, in conseguenza del ritardo colpevole dell’amministrazione nel provvedere. La ricorrenza del danno da ritardo risarcibile postula il verificarsi di una lesione alla sfera giuridica del soggetto connessa alla violazione delle regole procedimentali, presupponendo pur sempre la lesione di un “diverso” – rispetto al tempo – bene giuridicamente protetto, ponendosi il fattore temporale quale mero nesso causale tra fatto e lesione (</a:t>
            </a:r>
            <a:r>
              <a:rPr lang="it-IT" sz="2200" b="1" dirty="0">
                <a:solidFill>
                  <a:schemeClr val="tx1"/>
                </a:solidFill>
                <a:latin typeface="Arial" panose="020B0604020202020204" pitchFamily="34" charset="0"/>
                <a:cs typeface="Arial" panose="020B0604020202020204" pitchFamily="34" charset="0"/>
              </a:rPr>
              <a:t>TAR Lazio, 24 gennaio 2012 n. 762</a:t>
            </a:r>
            <a:r>
              <a:rPr lang="it-IT" sz="22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24922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80728"/>
            <a:ext cx="8240250" cy="532656"/>
          </a:xfrm>
          <a:no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buNone/>
            </a:pPr>
            <a:r>
              <a:rPr lang="it-IT" b="1" dirty="0">
                <a:solidFill>
                  <a:schemeClr val="tx1"/>
                </a:solidFill>
                <a:latin typeface="Arial" panose="020B0604020202020204" pitchFamily="34" charset="0"/>
                <a:cs typeface="Arial" panose="020B0604020202020204" pitchFamily="34" charset="0"/>
              </a:rPr>
              <a:t>TRE TIPOLOGIE DI DANNO DA RITARDO</a:t>
            </a:r>
          </a:p>
        </p:txBody>
      </p:sp>
      <p:sp>
        <p:nvSpPr>
          <p:cNvPr id="5" name="CasellaDiTesto 4"/>
          <p:cNvSpPr txBox="1"/>
          <p:nvPr/>
        </p:nvSpPr>
        <p:spPr>
          <a:xfrm>
            <a:off x="457200" y="2010321"/>
            <a:ext cx="8219256" cy="4154983"/>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457200" indent="-457200">
              <a:buFont typeface="+mj-lt"/>
              <a:buAutoNum type="arabicParenR"/>
            </a:pPr>
            <a:r>
              <a:rPr lang="it-IT" sz="2400" dirty="0">
                <a:solidFill>
                  <a:srgbClr val="292934"/>
                </a:solidFill>
                <a:latin typeface="Arial" panose="020B0604020202020204" pitchFamily="34" charset="0"/>
                <a:cs typeface="Arial" panose="020B0604020202020204" pitchFamily="34" charset="0"/>
              </a:rPr>
              <a:t>l’adozione tardiva di un provvedimento legittimo ma sfavorevole al destinatario: si tratta dell’ipotesi del c.d. danno da ritardo mero, identificabile nella lesione dell’interesse procedimentale alla tempestiva conclusione del procedimento a prescindere dalla spettanza del bene della vita.</a:t>
            </a:r>
          </a:p>
          <a:p>
            <a:pPr marL="457200" indent="-457200">
              <a:buFont typeface="+mj-lt"/>
              <a:buAutoNum type="arabicParenR"/>
            </a:pPr>
            <a:r>
              <a:rPr lang="it-IT" sz="2400" dirty="0">
                <a:solidFill>
                  <a:srgbClr val="292934"/>
                </a:solidFill>
                <a:latin typeface="Arial" panose="020B0604020202020204" pitchFamily="34" charset="0"/>
                <a:cs typeface="Arial" panose="020B0604020202020204" pitchFamily="34" charset="0"/>
              </a:rPr>
              <a:t>l’adozione del provvedimento richiesto, favorevole all’interessato, ma emesso in ritardo (es. rilascio tardivo di un permesso di costruire).</a:t>
            </a:r>
          </a:p>
          <a:p>
            <a:pPr marL="457200" indent="-457200">
              <a:buFont typeface="+mj-lt"/>
              <a:buAutoNum type="arabicParenR"/>
            </a:pPr>
            <a:r>
              <a:rPr lang="it-IT" sz="2400" dirty="0">
                <a:solidFill>
                  <a:srgbClr val="292934"/>
                </a:solidFill>
                <a:latin typeface="Arial" panose="020B0604020202020204" pitchFamily="34" charset="0"/>
                <a:cs typeface="Arial" panose="020B0604020202020204" pitchFamily="34" charset="0"/>
              </a:rPr>
              <a:t>l’inerzia dell’amministrazione e quindi la mancata adozione del provvedimento richiesto</a:t>
            </a:r>
          </a:p>
        </p:txBody>
      </p:sp>
    </p:spTree>
    <p:extLst>
      <p:ext uri="{BB962C8B-B14F-4D97-AF65-F5344CB8AC3E}">
        <p14:creationId xmlns:p14="http://schemas.microsoft.com/office/powerpoint/2010/main" val="259088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Il silenzio dell’amministrazione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323528" y="2564904"/>
            <a:ext cx="8496944" cy="4154984"/>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342900" indent="-342900">
              <a:buFont typeface="Wingdings" pitchFamily="2" charset="2"/>
              <a:buChar char="Ø"/>
            </a:pPr>
            <a:r>
              <a:rPr lang="it-IT" sz="2200" dirty="0">
                <a:solidFill>
                  <a:schemeClr val="tx1"/>
                </a:solidFill>
                <a:latin typeface="Arial" panose="020B0604020202020204" pitchFamily="34" charset="0"/>
                <a:cs typeface="Arial" panose="020B0604020202020204" pitchFamily="34" charset="0"/>
              </a:rPr>
              <a:t>È risarcibile l’inosservanza del termine di conclusione del procedimento a prescindere dalla fondatezza o meno della pretesa sostanziale fatta valere ovvero, detto in altri termini, dell’interesse legittimo </a:t>
            </a:r>
            <a:r>
              <a:rPr lang="it-IT" sz="2200" dirty="0" err="1">
                <a:solidFill>
                  <a:schemeClr val="tx1"/>
                </a:solidFill>
                <a:latin typeface="Arial" panose="020B0604020202020204" pitchFamily="34" charset="0"/>
                <a:cs typeface="Arial" panose="020B0604020202020204" pitchFamily="34" charset="0"/>
              </a:rPr>
              <a:t>pretensivo</a:t>
            </a:r>
            <a:r>
              <a:rPr lang="it-IT" sz="2200" dirty="0">
                <a:solidFill>
                  <a:schemeClr val="tx1"/>
                </a:solidFill>
                <a:latin typeface="Arial" panose="020B0604020202020204" pitchFamily="34" charset="0"/>
                <a:cs typeface="Arial" panose="020B0604020202020204" pitchFamily="34" charset="0"/>
              </a:rPr>
              <a:t> di cui è (o assume di essere) titolare il privato. (</a:t>
            </a:r>
            <a:r>
              <a:rPr lang="it-IT" sz="2200" b="1" dirty="0">
                <a:solidFill>
                  <a:schemeClr val="tx1"/>
                </a:solidFill>
                <a:latin typeface="Arial" panose="020B0604020202020204" pitchFamily="34" charset="0"/>
                <a:cs typeface="Arial" panose="020B0604020202020204" pitchFamily="34" charset="0"/>
              </a:rPr>
              <a:t>Cons. Stato, 8 agosto 2011, n. 4639</a:t>
            </a:r>
            <a:r>
              <a:rPr lang="it-IT" sz="2200" dirty="0">
                <a:solidFill>
                  <a:schemeClr val="tx1"/>
                </a:solidFill>
                <a:latin typeface="Arial" panose="020B0604020202020204" pitchFamily="34" charset="0"/>
                <a:cs typeface="Arial" panose="020B0604020202020204" pitchFamily="34" charset="0"/>
              </a:rPr>
              <a:t>)</a:t>
            </a:r>
          </a:p>
          <a:p>
            <a:endParaRPr lang="it-IT" sz="2200" dirty="0">
              <a:solidFill>
                <a:schemeClr val="tx1"/>
              </a:solidFill>
              <a:latin typeface="Arial" panose="020B0604020202020204" pitchFamily="34" charset="0"/>
              <a:cs typeface="Arial" panose="020B0604020202020204" pitchFamily="34" charset="0"/>
            </a:endParaRPr>
          </a:p>
          <a:p>
            <a:pPr marL="342900" indent="-342900">
              <a:buFont typeface="Wingdings" pitchFamily="2" charset="2"/>
              <a:buChar char="Ø"/>
            </a:pPr>
            <a:r>
              <a:rPr lang="it-IT" sz="2200" dirty="0">
                <a:solidFill>
                  <a:schemeClr val="tx1"/>
                </a:solidFill>
                <a:latin typeface="Arial" panose="020B0604020202020204" pitchFamily="34" charset="0"/>
                <a:cs typeface="Arial" panose="020B0604020202020204" pitchFamily="34" charset="0"/>
              </a:rPr>
              <a:t>Il ritardo nella conclusione di un qualunque procedimento è sempre un costo, dal momento che il fattore tempo costituisce  una essenziale variabile nella predisposizione e nell’attuazione di piani finanziari relativi a qualsiasi intervento, condizionandone la relativa convenienza economica (</a:t>
            </a:r>
            <a:r>
              <a:rPr lang="it-IT" sz="2200" b="1" dirty="0">
                <a:solidFill>
                  <a:schemeClr val="tx1"/>
                </a:solidFill>
                <a:latin typeface="Arial" panose="020B0604020202020204" pitchFamily="34" charset="0"/>
                <a:cs typeface="Arial" panose="020B0604020202020204" pitchFamily="34" charset="0"/>
              </a:rPr>
              <a:t>C.G.A., 4 novembre 2010 n. 1368</a:t>
            </a:r>
            <a:r>
              <a:rPr lang="it-IT" sz="2200" dirty="0">
                <a:solidFill>
                  <a:schemeClr val="tx1"/>
                </a:solidFill>
                <a:latin typeface="Arial" panose="020B0604020202020204" pitchFamily="34" charset="0"/>
                <a:cs typeface="Arial" panose="020B0604020202020204" pitchFamily="34" charset="0"/>
              </a:rPr>
              <a:t>)</a:t>
            </a:r>
          </a:p>
        </p:txBody>
      </p:sp>
      <p:sp>
        <p:nvSpPr>
          <p:cNvPr id="8" name="CasellaDiTesto 7">
            <a:extLst>
              <a:ext uri="{FF2B5EF4-FFF2-40B4-BE49-F238E27FC236}">
                <a16:creationId xmlns:a16="http://schemas.microsoft.com/office/drawing/2014/main" id="{AFC11971-2CD5-3542-9A4F-2CB667141F08}"/>
              </a:ext>
            </a:extLst>
          </p:cNvPr>
          <p:cNvSpPr txBox="1"/>
          <p:nvPr/>
        </p:nvSpPr>
        <p:spPr>
          <a:xfrm>
            <a:off x="467544" y="836712"/>
            <a:ext cx="8352928" cy="1569660"/>
          </a:xfrm>
          <a:prstGeom prst="rect">
            <a:avLst/>
          </a:prstGeom>
          <a:noFill/>
          <a:ln>
            <a:solidFill>
              <a:schemeClr val="tx1"/>
            </a:solidFill>
          </a:ln>
        </p:spPr>
        <p:txBody>
          <a:bodyPr wrap="square" rtlCol="0">
            <a:spAutoFit/>
          </a:bodyPr>
          <a:lstStyle/>
          <a:p>
            <a:r>
              <a:rPr lang="it-IT" sz="2400" dirty="0">
                <a:latin typeface="Arial" panose="020B0604020202020204" pitchFamily="34" charset="0"/>
                <a:cs typeface="Arial" panose="020B0604020202020204" pitchFamily="34" charset="0"/>
              </a:rPr>
              <a:t>La giurisprudenza ha riconosciuto anche il risarcimento del danno c.d. da mero ritardo </a:t>
            </a:r>
            <a:r>
              <a:rPr lang="it-IT" sz="2400" dirty="0" err="1">
                <a:latin typeface="Arial" panose="020B0604020202020204" pitchFamily="34" charset="0"/>
                <a:cs typeface="Arial" panose="020B0604020202020204" pitchFamily="34" charset="0"/>
              </a:rPr>
              <a:t>provvedimentale</a:t>
            </a:r>
            <a:r>
              <a:rPr lang="it-IT" sz="2400" dirty="0">
                <a:latin typeface="Arial" panose="020B0604020202020204" pitchFamily="34" charset="0"/>
                <a:cs typeface="Arial" panose="020B0604020202020204" pitchFamily="34" charset="0"/>
              </a:rPr>
              <a:t>, configurabile per il solo fatto dell’inosservanza dal parte della PA. del termine di legge entro il quale concludere il procedimen</a:t>
            </a:r>
            <a:r>
              <a:rPr lang="it-IT" sz="2400" spc="-150" dirty="0">
                <a:latin typeface="Arial" panose="020B0604020202020204" pitchFamily="34" charset="0"/>
                <a:cs typeface="Arial" panose="020B0604020202020204" pitchFamily="34" charset="0"/>
              </a:rPr>
              <a:t>to</a:t>
            </a:r>
          </a:p>
        </p:txBody>
      </p:sp>
    </p:spTree>
    <p:extLst>
      <p:ext uri="{BB962C8B-B14F-4D97-AF65-F5344CB8AC3E}">
        <p14:creationId xmlns:p14="http://schemas.microsoft.com/office/powerpoint/2010/main" val="1095075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86008" y="811734"/>
            <a:ext cx="8309164" cy="6001642"/>
          </a:xfrm>
          <a:prstGeom prst="rect">
            <a:avLst/>
          </a:prstGeom>
          <a:noFill/>
        </p:spPr>
        <p:txBody>
          <a:bodyPr wrap="square" rtlCol="0">
            <a:spAutoFit/>
          </a:bodyPr>
          <a:lstStyle/>
          <a:p>
            <a:pPr lvl="0" algn="ctr"/>
            <a:r>
              <a:rPr lang="it-IT" sz="2600" b="1" u="sng" dirty="0">
                <a:latin typeface="Arial" panose="020B0604020202020204" pitchFamily="34" charset="0"/>
                <a:cs typeface="Arial" panose="020B0604020202020204" pitchFamily="34" charset="0"/>
              </a:rPr>
              <a:t>RESPONSABILITÀ A CARICO DEI FUNZIONARI</a:t>
            </a:r>
          </a:p>
          <a:p>
            <a:pPr lvl="0" algn="just"/>
            <a:endParaRPr lang="it-IT" sz="1100" dirty="0"/>
          </a:p>
          <a:p>
            <a:pPr marL="800100" lvl="1" indent="-342900">
              <a:buFont typeface="Wingdings" charset="2"/>
              <a:buChar char="Ø"/>
            </a:pPr>
            <a:r>
              <a:rPr lang="it-IT" sz="2400" b="1" dirty="0">
                <a:latin typeface="Arial" panose="020B0604020202020204" pitchFamily="34" charset="0"/>
                <a:cs typeface="Arial" panose="020B0604020202020204" pitchFamily="34" charset="0"/>
              </a:rPr>
              <a:t>responsabilità penale</a:t>
            </a:r>
            <a:r>
              <a:rPr lang="it-IT" sz="2400" dirty="0">
                <a:latin typeface="Arial" panose="020B0604020202020204" pitchFamily="34" charset="0"/>
                <a:cs typeface="Arial" panose="020B0604020202020204" pitchFamily="34" charset="0"/>
              </a:rPr>
              <a:t> ex art. 328 c.p. qualora sia ravviabile il reato di omissione di atti di ufficio;</a:t>
            </a:r>
          </a:p>
          <a:p>
            <a:pPr marL="800100" lvl="1" indent="-342900">
              <a:buFont typeface="Wingdings" charset="2"/>
              <a:buChar char="Ø"/>
            </a:pPr>
            <a:r>
              <a:rPr lang="it-IT" sz="2400" b="1" dirty="0">
                <a:latin typeface="Arial" panose="020B0604020202020204" pitchFamily="34" charset="0"/>
                <a:cs typeface="Arial" panose="020B0604020202020204" pitchFamily="34" charset="0"/>
              </a:rPr>
              <a:t>responsabilità dirigenziale</a:t>
            </a:r>
            <a:r>
              <a:rPr lang="it-IT" sz="2400" dirty="0">
                <a:latin typeface="Arial" panose="020B0604020202020204" pitchFamily="34" charset="0"/>
                <a:cs typeface="Arial" panose="020B0604020202020204" pitchFamily="34" charset="0"/>
              </a:rPr>
              <a:t>, laddove ai sensi del comma 9 dell’art. 2 “</a:t>
            </a:r>
            <a:r>
              <a:rPr lang="it-IT" sz="2400" i="1" dirty="0">
                <a:latin typeface="Arial" panose="020B0604020202020204" pitchFamily="34" charset="0"/>
                <a:cs typeface="Arial" panose="020B0604020202020204" pitchFamily="34" charset="0"/>
              </a:rPr>
              <a:t>La mancata emanazione del provvedimento nei termini costituisce elemento di valutazione della responsabilità dirigenziale”</a:t>
            </a:r>
            <a:r>
              <a:rPr lang="it-IT" sz="2400" dirty="0">
                <a:latin typeface="Arial" panose="020B0604020202020204" pitchFamily="34" charset="0"/>
                <a:cs typeface="Arial" panose="020B0604020202020204" pitchFamily="34" charset="0"/>
              </a:rPr>
              <a:t>  </a:t>
            </a:r>
          </a:p>
          <a:p>
            <a:pPr marL="800100" lvl="1" indent="-342900">
              <a:buFont typeface="Wingdings" charset="2"/>
              <a:buChar char="Ø"/>
            </a:pPr>
            <a:r>
              <a:rPr lang="it-IT" sz="2400" b="1" dirty="0">
                <a:latin typeface="Arial" panose="020B0604020202020204" pitchFamily="34" charset="0"/>
                <a:cs typeface="Arial" panose="020B0604020202020204" pitchFamily="34" charset="0"/>
              </a:rPr>
              <a:t>responsabilità civile</a:t>
            </a:r>
            <a:r>
              <a:rPr lang="it-IT" sz="2400" dirty="0">
                <a:latin typeface="Arial" panose="020B0604020202020204" pitchFamily="34" charset="0"/>
                <a:cs typeface="Arial" panose="020B0604020202020204" pitchFamily="34" charset="0"/>
              </a:rPr>
              <a:t>; secondo alcuni autori l’art. 2 della legge 241 avrebbe introdotto una nuova ipotesi di responsabilità civile a carico dei funzionari inadempienti, definibile come responsabilità procedimentale derivante da lesione di un interesse legittimo procedimentale.</a:t>
            </a:r>
          </a:p>
          <a:p>
            <a:pPr marL="800100" lvl="1" indent="-342900">
              <a:buFont typeface="Wingdings" charset="2"/>
              <a:buChar char="Ø"/>
            </a:pPr>
            <a:r>
              <a:rPr lang="it-IT" sz="2400" b="1" dirty="0">
                <a:latin typeface="Arial" panose="020B0604020202020204" pitchFamily="34" charset="0"/>
                <a:cs typeface="Arial" panose="020B0604020202020204" pitchFamily="34" charset="0"/>
              </a:rPr>
              <a:t>Responsabilità disciplinare ed erariale</a:t>
            </a:r>
            <a:r>
              <a:rPr lang="it-IT" sz="2400" dirty="0">
                <a:latin typeface="Arial" panose="020B0604020202020204" pitchFamily="34" charset="0"/>
                <a:cs typeface="Arial" panose="020B0604020202020204" pitchFamily="34" charset="0"/>
              </a:rPr>
              <a:t> ai sensi dell’art. 1 del L. n. 35/2012</a:t>
            </a:r>
          </a:p>
        </p:txBody>
      </p:sp>
    </p:spTree>
    <p:extLst>
      <p:ext uri="{BB962C8B-B14F-4D97-AF65-F5344CB8AC3E}">
        <p14:creationId xmlns:p14="http://schemas.microsoft.com/office/powerpoint/2010/main" val="2848521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D7732CC-3CB3-FF42-AB35-D057E91B8EA9}"/>
              </a:ext>
            </a:extLst>
          </p:cNvPr>
          <p:cNvSpPr txBox="1"/>
          <p:nvPr/>
        </p:nvSpPr>
        <p:spPr>
          <a:xfrm>
            <a:off x="539552" y="1054472"/>
            <a:ext cx="7992888" cy="5539978"/>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Art. 2, commi 8-9, L. </a:t>
            </a:r>
            <a:r>
              <a:rPr lang="it-IT" sz="2400" b="1" dirty="0" err="1">
                <a:latin typeface="Arial" panose="020B0604020202020204" pitchFamily="34" charset="0"/>
                <a:cs typeface="Arial" panose="020B0604020202020204" pitchFamily="34" charset="0"/>
              </a:rPr>
              <a:t>r</a:t>
            </a:r>
            <a:r>
              <a:rPr lang="it-IT" sz="2400" b="1" dirty="0">
                <a:latin typeface="Arial" panose="020B0604020202020204" pitchFamily="34" charset="0"/>
                <a:cs typeface="Arial" panose="020B0604020202020204" pitchFamily="34" charset="0"/>
              </a:rPr>
              <a:t>. n. 7/2019</a:t>
            </a:r>
          </a:p>
          <a:p>
            <a:pPr algn="ctr"/>
            <a:endParaRPr lang="it-IT"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8. La mancata o la ritardata emanazione del provvedimento sono valutate al fine della responsabilità amministrativo-contabile, dirigenziale e disciplinare nonché al fine dell'attribuzione della retribuzione di risultato (…).</a:t>
            </a:r>
          </a:p>
          <a:p>
            <a:r>
              <a:rPr lang="it-IT" sz="2400" dirty="0">
                <a:latin typeface="Arial" panose="020B0604020202020204" pitchFamily="34" charset="0"/>
                <a:cs typeface="Arial" panose="020B0604020202020204" pitchFamily="34" charset="0"/>
              </a:rPr>
              <a:t>9. (…) (Il dirigente apicale) in caso di ritardo, comunica senza indugio il nominativo del responsabile, ai fini della valutazione dell'avvio del procedimento disciplinare, secondo quanto previsto art.55 bis del decreto legislativo 30 marzo 2001, n. 165 e successive modifiche e integrazioni e, in caso di mancata ottemperanza alle disposizioni del presente comma, assume la sua medesima responsabilità oltre a quella propria.</a:t>
            </a:r>
          </a:p>
        </p:txBody>
      </p:sp>
    </p:spTree>
    <p:extLst>
      <p:ext uri="{BB962C8B-B14F-4D97-AF65-F5344CB8AC3E}">
        <p14:creationId xmlns:p14="http://schemas.microsoft.com/office/powerpoint/2010/main" val="2480280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Il silenzio significativo</a:t>
            </a:r>
          </a:p>
        </p:txBody>
      </p:sp>
    </p:spTree>
    <p:extLst>
      <p:ext uri="{BB962C8B-B14F-4D97-AF65-F5344CB8AC3E}">
        <p14:creationId xmlns:p14="http://schemas.microsoft.com/office/powerpoint/2010/main" val="597006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69075" y="602289"/>
            <a:ext cx="7779063" cy="1384995"/>
          </a:xfrm>
          <a:prstGeom prst="rect">
            <a:avLst/>
          </a:prstGeom>
          <a:no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La legge interviene ad accordare all’omissione di un atto esplicito dell’amministrazione protratta nel tempo effetti </a:t>
            </a:r>
            <a:r>
              <a:rPr lang="it-IT" sz="2800" dirty="0" err="1">
                <a:solidFill>
                  <a:schemeClr val="tx1"/>
                </a:solidFill>
                <a:latin typeface="Arial" panose="020B0604020202020204" pitchFamily="34" charset="0"/>
                <a:cs typeface="Arial" panose="020B0604020202020204" pitchFamily="34" charset="0"/>
              </a:rPr>
              <a:t>provvedimentali</a:t>
            </a:r>
            <a:r>
              <a:rPr lang="it-IT" sz="2800" dirty="0">
                <a:solidFill>
                  <a:schemeClr val="tx1"/>
                </a:solidFill>
                <a:latin typeface="Arial" panose="020B0604020202020204" pitchFamily="34" charset="0"/>
                <a:cs typeface="Arial" panose="020B0604020202020204" pitchFamily="34" charset="0"/>
              </a:rPr>
              <a:t>. </a:t>
            </a:r>
          </a:p>
        </p:txBody>
      </p:sp>
      <p:sp>
        <p:nvSpPr>
          <p:cNvPr id="3" name="Rettangolo 2"/>
          <p:cNvSpPr/>
          <p:nvPr/>
        </p:nvSpPr>
        <p:spPr>
          <a:xfrm>
            <a:off x="2891549" y="2397735"/>
            <a:ext cx="6136827" cy="1938992"/>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Si tratta di un silenzio arricchito di un significato che di per sé non avrebbe, nel senso che all’omissione dell’amministrazione e al decorso del tempo gli effetti dispositivi del provvedimento.</a:t>
            </a:r>
          </a:p>
        </p:txBody>
      </p:sp>
      <p:sp>
        <p:nvSpPr>
          <p:cNvPr id="5" name="Freccia destra rientrata 4"/>
          <p:cNvSpPr/>
          <p:nvPr/>
        </p:nvSpPr>
        <p:spPr>
          <a:xfrm>
            <a:off x="483068" y="2947822"/>
            <a:ext cx="1922473" cy="768316"/>
          </a:xfrm>
          <a:prstGeom prst="notched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latin typeface="Arial" panose="020B0604020202020204" pitchFamily="34" charset="0"/>
              <a:cs typeface="Arial" panose="020B0604020202020204" pitchFamily="34" charset="0"/>
            </a:endParaRPr>
          </a:p>
        </p:txBody>
      </p:sp>
      <p:sp>
        <p:nvSpPr>
          <p:cNvPr id="6" name="Rettangolo 5"/>
          <p:cNvSpPr/>
          <p:nvPr/>
        </p:nvSpPr>
        <p:spPr>
          <a:xfrm>
            <a:off x="3007172" y="5036325"/>
            <a:ext cx="6021203" cy="1200328"/>
          </a:xfrm>
          <a:prstGeom prst="rect">
            <a:avLst/>
          </a:prstGeom>
        </p:spPr>
        <p:txBody>
          <a:bodyPr wrap="square">
            <a:spAutoFit/>
          </a:bodyPr>
          <a:lstStyle/>
          <a:p>
            <a:r>
              <a:rPr lang="it-IT" sz="2400" dirty="0">
                <a:latin typeface="Arial" panose="020B0604020202020204" pitchFamily="34" charset="0"/>
                <a:cs typeface="Arial" panose="020B0604020202020204" pitchFamily="34" charset="0"/>
              </a:rPr>
              <a:t>Il silenzio rimane comunque un fatto, nonostante l’equipollente fattuale stabilito dalla norma con l’atto amministrativo.</a:t>
            </a:r>
          </a:p>
        </p:txBody>
      </p:sp>
      <p:sp>
        <p:nvSpPr>
          <p:cNvPr id="7" name="Freccia destra rientrata 6"/>
          <p:cNvSpPr/>
          <p:nvPr/>
        </p:nvSpPr>
        <p:spPr>
          <a:xfrm>
            <a:off x="395536" y="5169970"/>
            <a:ext cx="1922473" cy="768316"/>
          </a:xfrm>
          <a:prstGeom prst="notched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8955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41212" y="895360"/>
            <a:ext cx="8587161" cy="2677656"/>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it-IT" sz="2800" dirty="0">
                <a:solidFill>
                  <a:schemeClr val="tx1"/>
                </a:solidFill>
                <a:latin typeface="Arial" panose="020B0604020202020204" pitchFamily="34" charset="0"/>
                <a:cs typeface="Arial" panose="020B0604020202020204" pitchFamily="34" charset="0"/>
              </a:rPr>
              <a:t>Il silenzio </a:t>
            </a:r>
            <a:r>
              <a:rPr lang="it-IT" sz="2800" dirty="0" err="1">
                <a:solidFill>
                  <a:schemeClr val="tx1"/>
                </a:solidFill>
                <a:latin typeface="Arial" panose="020B0604020202020204" pitchFamily="34" charset="0"/>
                <a:cs typeface="Arial" panose="020B0604020202020204" pitchFamily="34" charset="0"/>
              </a:rPr>
              <a:t>prevalutato</a:t>
            </a:r>
            <a:r>
              <a:rPr lang="it-IT" sz="2800" dirty="0">
                <a:solidFill>
                  <a:schemeClr val="tx1"/>
                </a:solidFill>
                <a:latin typeface="Arial" panose="020B0604020202020204" pitchFamily="34" charset="0"/>
                <a:cs typeface="Arial" panose="020B0604020202020204" pitchFamily="34" charset="0"/>
              </a:rPr>
              <a:t> assume rilevanza di assenso o di diniego secondo la volontà del legislatore che deve essere, però, esplicita nell’attribuirgli efficacia </a:t>
            </a:r>
            <a:r>
              <a:rPr lang="it-IT" sz="2800" dirty="0" err="1">
                <a:solidFill>
                  <a:schemeClr val="tx1"/>
                </a:solidFill>
                <a:latin typeface="Arial" panose="020B0604020202020204" pitchFamily="34" charset="0"/>
                <a:cs typeface="Arial" panose="020B0604020202020204" pitchFamily="34" charset="0"/>
              </a:rPr>
              <a:t>attizia</a:t>
            </a:r>
            <a:r>
              <a:rPr lang="it-IT" sz="2800" dirty="0">
                <a:solidFill>
                  <a:schemeClr val="tx1"/>
                </a:solidFill>
                <a:latin typeface="Arial" panose="020B0604020202020204" pitchFamily="34" charset="0"/>
                <a:cs typeface="Arial" panose="020B0604020202020204" pitchFamily="34" charset="0"/>
              </a:rPr>
              <a:t>, non essendo sufficiente a tal proposito la mera fissazione di un termine, inadeguata a far nascere gli effetti di un provvedimento amministrativo</a:t>
            </a:r>
          </a:p>
        </p:txBody>
      </p:sp>
      <p:sp>
        <p:nvSpPr>
          <p:cNvPr id="3" name="Rettangolo 2"/>
          <p:cNvSpPr/>
          <p:nvPr/>
        </p:nvSpPr>
        <p:spPr>
          <a:xfrm>
            <a:off x="322257" y="3919696"/>
            <a:ext cx="8587160" cy="2677656"/>
          </a:xfrm>
          <a:prstGeom prst="rect">
            <a:avLst/>
          </a:prstGeom>
        </p:spPr>
        <p:txBody>
          <a:bodyPr wrap="square">
            <a:spAutoFit/>
          </a:bodyPr>
          <a:lstStyle/>
          <a:p>
            <a:pPr marL="342900" indent="-342900">
              <a:buFont typeface="Wingdings" charset="2"/>
              <a:buChar char="Ø"/>
            </a:pPr>
            <a:r>
              <a:rPr lang="it-IT" sz="2400" dirty="0">
                <a:latin typeface="Arial" panose="020B0604020202020204" pitchFamily="34" charset="0"/>
                <a:cs typeface="Arial" panose="020B0604020202020204" pitchFamily="34" charset="0"/>
              </a:rPr>
              <a:t>Se la legge valuta positivamente la condotta silenziosa, essa è elevata al livello di comportamento positivo assumendo rilevanza di </a:t>
            </a:r>
            <a:r>
              <a:rPr lang="it-IT" sz="2400" b="1" dirty="0">
                <a:latin typeface="Arial" panose="020B0604020202020204" pitchFamily="34" charset="0"/>
                <a:cs typeface="Arial" panose="020B0604020202020204" pitchFamily="34" charset="0"/>
              </a:rPr>
              <a:t>assenso</a:t>
            </a:r>
            <a:endParaRPr lang="it-IT" sz="2400" dirty="0">
              <a:latin typeface="Arial" panose="020B0604020202020204" pitchFamily="34" charset="0"/>
              <a:cs typeface="Arial" panose="020B0604020202020204" pitchFamily="34" charset="0"/>
            </a:endParaRPr>
          </a:p>
          <a:p>
            <a:pPr marL="342900" indent="-342900">
              <a:buFont typeface="Wingdings" charset="2"/>
              <a:buChar char="Ø"/>
            </a:pPr>
            <a:r>
              <a:rPr lang="it-IT" sz="2400" dirty="0">
                <a:latin typeface="Arial" panose="020B0604020202020204" pitchFamily="34" charset="0"/>
                <a:cs typeface="Arial" panose="020B0604020202020204" pitchFamily="34" charset="0"/>
              </a:rPr>
              <a:t>Nel caso in cui la condotta silenziosa sia valutata negativamente si è in presenza di un comportamento significativo equiparato negli effetti ad un provvedimento di </a:t>
            </a:r>
            <a:r>
              <a:rPr lang="it-IT" sz="2400" b="1" dirty="0">
                <a:latin typeface="Arial" panose="020B0604020202020204" pitchFamily="34" charset="0"/>
                <a:cs typeface="Arial" panose="020B0604020202020204" pitchFamily="34" charset="0"/>
              </a:rPr>
              <a:t>diniego</a:t>
            </a:r>
            <a:r>
              <a:rPr lang="it-IT"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130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881320" y="595837"/>
            <a:ext cx="5643961" cy="1097593"/>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3200" b="1" u="sng" dirty="0">
                <a:solidFill>
                  <a:schemeClr val="tx1"/>
                </a:solidFill>
                <a:latin typeface="Arial" panose="020B0604020202020204" pitchFamily="34" charset="0"/>
                <a:cs typeface="Arial" panose="020B0604020202020204" pitchFamily="34" charset="0"/>
              </a:rPr>
              <a:t>SILENZIO-ASSENSO</a:t>
            </a:r>
          </a:p>
        </p:txBody>
      </p:sp>
      <p:sp>
        <p:nvSpPr>
          <p:cNvPr id="4" name="Rettangolo 3">
            <a:extLst>
              <a:ext uri="{FF2B5EF4-FFF2-40B4-BE49-F238E27FC236}">
                <a16:creationId xmlns:a16="http://schemas.microsoft.com/office/drawing/2014/main" id="{F2A100FF-3B7C-AC48-BCDF-67770A1BE5D1}"/>
              </a:ext>
            </a:extLst>
          </p:cNvPr>
          <p:cNvSpPr/>
          <p:nvPr/>
        </p:nvSpPr>
        <p:spPr>
          <a:xfrm>
            <a:off x="539552" y="1947604"/>
            <a:ext cx="8352928" cy="3785652"/>
          </a:xfrm>
          <a:prstGeom prst="rect">
            <a:avLst/>
          </a:prstGeom>
        </p:spPr>
        <p:txBody>
          <a:bodyPr wrap="square">
            <a:spAutoFit/>
          </a:bodyPr>
          <a:lstStyle/>
          <a:p>
            <a:pPr algn="ctr"/>
            <a:r>
              <a:rPr lang="it-IT" sz="2600" b="1" dirty="0">
                <a:latin typeface="Arial" panose="020B0604020202020204" pitchFamily="34" charset="0"/>
                <a:cs typeface="Arial" panose="020B0604020202020204" pitchFamily="34" charset="0"/>
              </a:rPr>
              <a:t>Art. 29, comma 1, </a:t>
            </a:r>
            <a:r>
              <a:rPr lang="it-IT" sz="2600" b="1" dirty="0" err="1">
                <a:latin typeface="Arial" panose="020B0604020202020204" pitchFamily="34" charset="0"/>
                <a:cs typeface="Arial" panose="020B0604020202020204" pitchFamily="34" charset="0"/>
              </a:rPr>
              <a:t>L.r</a:t>
            </a:r>
            <a:r>
              <a:rPr lang="it-IT" sz="2600" b="1" dirty="0">
                <a:latin typeface="Arial" panose="020B0604020202020204" pitchFamily="34" charset="0"/>
                <a:cs typeface="Arial" panose="020B0604020202020204" pitchFamily="34" charset="0"/>
              </a:rPr>
              <a:t>. n. 7/2019</a:t>
            </a:r>
          </a:p>
          <a:p>
            <a:endParaRPr lang="it-IT" sz="2400"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1.Fatta salva l'applicazione dell'articolo 26, nei procedimenti ad istanza di parte per il rilascio di provvedimenti amministrativi il silenzio dell'amministrazione competente equivale a provvedimento di accoglimento della domanda, senza necessità di ulteriori istanze o diffide, se la medesima amministrazione non comunica all'interessato, nel termine di cui all'articolo 2, commi 2 o 3, il provvedimento di diniego ovvero non procede ai sensi del comma 5</a:t>
            </a:r>
            <a:r>
              <a:rPr lang="it-IT"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66619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5536" y="980728"/>
            <a:ext cx="8262132" cy="2246769"/>
          </a:xfrm>
          <a:prstGeom prst="rect">
            <a:avLst/>
          </a:prstGeom>
        </p:spPr>
        <p:txBody>
          <a:bodyPr wrap="square">
            <a:spAutoFit/>
          </a:bodyPr>
          <a:lstStyle/>
          <a:p>
            <a:r>
              <a:rPr lang="it-IT" sz="2800" dirty="0">
                <a:latin typeface="Arial" panose="020B0604020202020204" pitchFamily="34" charset="0"/>
                <a:cs typeface="Arial" panose="020B0604020202020204" pitchFamily="34" charset="0"/>
              </a:rPr>
              <a:t>Al pari di quanto previsto dall’art. 20 della L. n. 241/1990 si prevede </a:t>
            </a:r>
            <a:r>
              <a:rPr lang="it-IT" sz="2800" b="1" u="sng" dirty="0">
                <a:latin typeface="Arial" panose="020B0604020202020204" pitchFamily="34" charset="0"/>
                <a:cs typeface="Arial" panose="020B0604020202020204" pitchFamily="34" charset="0"/>
              </a:rPr>
              <a:t>l’applicazione alla generalità dei procedimenti ad istanza di parte salvo alcune eccezioni contenute nell’articolo stesso</a:t>
            </a:r>
            <a:r>
              <a:rPr lang="it-IT" sz="2800" dirty="0">
                <a:latin typeface="Arial" panose="020B0604020202020204" pitchFamily="34" charset="0"/>
                <a:cs typeface="Arial" panose="020B0604020202020204" pitchFamily="34" charset="0"/>
              </a:rPr>
              <a:t>. </a:t>
            </a:r>
          </a:p>
        </p:txBody>
      </p:sp>
      <p:sp>
        <p:nvSpPr>
          <p:cNvPr id="3" name="Rettangolo arrotondato 2"/>
          <p:cNvSpPr/>
          <p:nvPr/>
        </p:nvSpPr>
        <p:spPr>
          <a:xfrm>
            <a:off x="467544" y="3501008"/>
            <a:ext cx="8262131" cy="3057582"/>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latin typeface="Arial" panose="020B0604020202020204" pitchFamily="34" charset="0"/>
                <a:cs typeface="Arial" panose="020B0604020202020204" pitchFamily="34" charset="0"/>
              </a:rPr>
              <a:t>Art. 29, comma 2, </a:t>
            </a:r>
            <a:r>
              <a:rPr lang="it-IT" sz="2400" b="1" dirty="0" err="1">
                <a:latin typeface="Arial" panose="020B0604020202020204" pitchFamily="34" charset="0"/>
                <a:cs typeface="Arial" panose="020B0604020202020204" pitchFamily="34" charset="0"/>
              </a:rPr>
              <a:t>L.r</a:t>
            </a:r>
            <a:r>
              <a:rPr lang="it-IT" sz="2400" b="1" dirty="0">
                <a:latin typeface="Arial" panose="020B0604020202020204" pitchFamily="34" charset="0"/>
                <a:cs typeface="Arial" panose="020B0604020202020204" pitchFamily="34" charset="0"/>
              </a:rPr>
              <a:t>. n. 7/2019</a:t>
            </a:r>
          </a:p>
          <a:p>
            <a:pPr algn="ctr"/>
            <a:endParaRPr lang="it-IT" sz="2400" b="1" dirty="0">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Con uno o più decreti del Presidente della Regione, su proposta dell'Assessore regionale per le autonomie locali e per la funzione pubblica, di concerto con gli assessori regionali competenti, sono individuati i procedimenti per i quali non è necessario un provvedimento espresso</a:t>
            </a:r>
            <a:endParaRPr lang="it-IT"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170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653993" y="663407"/>
            <a:ext cx="5910481" cy="768316"/>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al silenzio assenso</a:t>
            </a:r>
          </a:p>
        </p:txBody>
      </p:sp>
      <p:sp>
        <p:nvSpPr>
          <p:cNvPr id="3" name="Rettangolo arrotondato 2"/>
          <p:cNvSpPr/>
          <p:nvPr/>
        </p:nvSpPr>
        <p:spPr>
          <a:xfrm>
            <a:off x="467543" y="1411192"/>
            <a:ext cx="8352929" cy="528412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solidFill>
                  <a:schemeClr val="tx1"/>
                </a:solidFill>
                <a:latin typeface="Arial" panose="020B0604020202020204" pitchFamily="34" charset="0"/>
                <a:cs typeface="Arial" panose="020B0604020202020204" pitchFamily="34" charset="0"/>
              </a:rPr>
              <a:t>Art. 29, comma 2, </a:t>
            </a:r>
            <a:r>
              <a:rPr lang="it-IT" sz="2400" b="1" dirty="0" err="1">
                <a:solidFill>
                  <a:schemeClr val="tx1"/>
                </a:solidFill>
                <a:latin typeface="Arial" panose="020B0604020202020204" pitchFamily="34" charset="0"/>
                <a:cs typeface="Arial" panose="020B0604020202020204" pitchFamily="34" charset="0"/>
              </a:rPr>
              <a:t>L.r</a:t>
            </a:r>
            <a:r>
              <a:rPr lang="it-IT" sz="2400" b="1" dirty="0">
                <a:solidFill>
                  <a:schemeClr val="tx1"/>
                </a:solidFill>
                <a:latin typeface="Arial" panose="020B0604020202020204" pitchFamily="34" charset="0"/>
                <a:cs typeface="Arial" panose="020B0604020202020204" pitchFamily="34" charset="0"/>
              </a:rPr>
              <a:t>. n. 7/2019</a:t>
            </a:r>
          </a:p>
          <a:p>
            <a:pPr algn="ctr"/>
            <a:endParaRPr lang="it-IT" sz="2400" b="1" dirty="0">
              <a:solidFill>
                <a:schemeClr val="tx1"/>
              </a:solidFill>
              <a:latin typeface="Arial" panose="020B0604020202020204" pitchFamily="34" charset="0"/>
              <a:cs typeface="Arial" panose="020B0604020202020204" pitchFamily="34" charset="0"/>
            </a:endParaRPr>
          </a:p>
          <a:p>
            <a:r>
              <a:rPr lang="it-IT" sz="2400" dirty="0">
                <a:latin typeface="Arial" panose="020B0604020202020204" pitchFamily="34" charset="0"/>
                <a:cs typeface="Arial" panose="020B0604020202020204" pitchFamily="34" charset="0"/>
              </a:rPr>
              <a:t>2.(…). Le disposizioni del presente articolo non si applicano agli atti e procedimenti riguardanti l'ambiente, la tutela dal rischio idrogeologico, la salute e la pubblica incolumità, ai casi in cui la normativa dell'Unione europea impone l'adozione di provvedimenti amministrativi espressi, ai casi in cui la legge qualifica il silenzio dell'amministrazione come rigetto dell'istanza. </a:t>
            </a:r>
          </a:p>
        </p:txBody>
      </p:sp>
    </p:spTree>
    <p:extLst>
      <p:ext uri="{BB962C8B-B14F-4D97-AF65-F5344CB8AC3E}">
        <p14:creationId xmlns:p14="http://schemas.microsoft.com/office/powerpoint/2010/main" val="229923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003381" y="2186861"/>
            <a:ext cx="7290116"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per materie c.d. sensibili</a:t>
            </a:r>
          </a:p>
          <a:p>
            <a:pPr algn="ctr"/>
            <a:r>
              <a:rPr lang="it-IT" sz="2800" spc="-150" dirty="0">
                <a:latin typeface="Arial" panose="020B0604020202020204" pitchFamily="34" charset="0"/>
                <a:cs typeface="Arial" panose="020B0604020202020204" pitchFamily="34" charset="0"/>
              </a:rPr>
              <a:t> </a:t>
            </a:r>
          </a:p>
        </p:txBody>
      </p:sp>
      <p:sp>
        <p:nvSpPr>
          <p:cNvPr id="4" name="Rettangolo 3"/>
          <p:cNvSpPr/>
          <p:nvPr/>
        </p:nvSpPr>
        <p:spPr>
          <a:xfrm>
            <a:off x="1003381" y="3699029"/>
            <a:ext cx="7290115"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in virtù di previsioni comunitarie</a:t>
            </a:r>
          </a:p>
          <a:p>
            <a:pPr algn="ctr"/>
            <a:r>
              <a:rPr lang="it-IT" sz="2800" spc="-150" dirty="0">
                <a:latin typeface="Arial" panose="020B0604020202020204" pitchFamily="34" charset="0"/>
                <a:cs typeface="Arial" panose="020B0604020202020204" pitchFamily="34" charset="0"/>
              </a:rPr>
              <a:t> </a:t>
            </a:r>
          </a:p>
        </p:txBody>
      </p:sp>
      <p:sp>
        <p:nvSpPr>
          <p:cNvPr id="7" name="Rettangolo 6"/>
          <p:cNvSpPr/>
          <p:nvPr/>
        </p:nvSpPr>
        <p:spPr>
          <a:xfrm>
            <a:off x="1003381" y="5118283"/>
            <a:ext cx="7290116" cy="954107"/>
          </a:xfrm>
          <a:prstGeom prst="rect">
            <a:avLst/>
          </a:prstGeom>
          <a:noFill/>
          <a:ln w="3175" cmpd="sng">
            <a:solidFill>
              <a:schemeClr val="tx1"/>
            </a:solidFill>
          </a:ln>
        </p:spPr>
        <p:txBody>
          <a:bodyPr wrap="square">
            <a:spAutoFit/>
          </a:bodyPr>
          <a:lstStyle/>
          <a:p>
            <a:pPr algn="ctr"/>
            <a:r>
              <a:rPr lang="it-IT" sz="2800" spc="-150" dirty="0">
                <a:latin typeface="Arial" panose="020B0604020202020204" pitchFamily="34" charset="0"/>
                <a:cs typeface="Arial" panose="020B0604020202020204" pitchFamily="34" charset="0"/>
              </a:rPr>
              <a:t>eccezione a fronte di ipotesi di silenzio diniego</a:t>
            </a:r>
          </a:p>
          <a:p>
            <a:pPr algn="ctr"/>
            <a:r>
              <a:rPr lang="it-IT" sz="2800" spc="-150" dirty="0">
                <a:latin typeface="Arial" panose="020B0604020202020204" pitchFamily="34" charset="0"/>
                <a:cs typeface="Arial" panose="020B0604020202020204" pitchFamily="34" charset="0"/>
              </a:rPr>
              <a:t> </a:t>
            </a:r>
          </a:p>
        </p:txBody>
      </p:sp>
      <p:sp>
        <p:nvSpPr>
          <p:cNvPr id="8" name="Rettangolo arrotondato 1">
            <a:extLst>
              <a:ext uri="{FF2B5EF4-FFF2-40B4-BE49-F238E27FC236}">
                <a16:creationId xmlns:a16="http://schemas.microsoft.com/office/drawing/2014/main" id="{FF2D39A5-3406-9940-A01B-92C18255C291}"/>
              </a:ext>
            </a:extLst>
          </p:cNvPr>
          <p:cNvSpPr/>
          <p:nvPr/>
        </p:nvSpPr>
        <p:spPr>
          <a:xfrm>
            <a:off x="1653993" y="663407"/>
            <a:ext cx="5910481" cy="768316"/>
          </a:xfrm>
          <a:prstGeom prst="roundRect">
            <a:avLst/>
          </a:prstGeom>
          <a:noFill/>
          <a:ln w="3175">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al silenzio assenso</a:t>
            </a:r>
          </a:p>
        </p:txBody>
      </p:sp>
    </p:spTree>
    <p:extLst>
      <p:ext uri="{BB962C8B-B14F-4D97-AF65-F5344CB8AC3E}">
        <p14:creationId xmlns:p14="http://schemas.microsoft.com/office/powerpoint/2010/main" val="343839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6069" y="980728"/>
            <a:ext cx="8509540" cy="1292662"/>
          </a:xfrm>
          <a:prstGeom prst="rect">
            <a:avLst/>
          </a:prstGeom>
          <a:no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it-IT" sz="2600" b="1" spc="-150" dirty="0">
                <a:solidFill>
                  <a:schemeClr val="tx1"/>
                </a:solidFill>
                <a:latin typeface="Arial" panose="020B0604020202020204" pitchFamily="34" charset="0"/>
                <a:cs typeface="Arial" panose="020B0604020202020204" pitchFamily="34" charset="0"/>
              </a:rPr>
              <a:t>IL COMPORTAMENTO INERTE DELL’AMMINISTRAZIONE, IN ORDINE ALL’EMANAZIONE DI UN ATTO, È DEFINITO SILENZIO</a:t>
            </a:r>
            <a:r>
              <a:rPr lang="it-IT" sz="2400" b="1" spc="-150" dirty="0">
                <a:solidFill>
                  <a:srgbClr val="FFFF00"/>
                </a:solidFill>
                <a:latin typeface="Arial" panose="020B0604020202020204" pitchFamily="34" charset="0"/>
                <a:cs typeface="Arial" panose="020B0604020202020204" pitchFamily="34" charset="0"/>
              </a:rPr>
              <a:t>. </a:t>
            </a:r>
          </a:p>
        </p:txBody>
      </p:sp>
      <p:sp>
        <p:nvSpPr>
          <p:cNvPr id="3" name="Rettangolo 2"/>
          <p:cNvSpPr/>
          <p:nvPr/>
        </p:nvSpPr>
        <p:spPr>
          <a:xfrm>
            <a:off x="297877" y="2636912"/>
            <a:ext cx="8560006" cy="4093428"/>
          </a:xfrm>
          <a:prstGeom prst="rect">
            <a:avLst/>
          </a:prstGeom>
        </p:spPr>
        <p:txBody>
          <a:bodyPr wrap="square">
            <a:spAutoFit/>
          </a:bodyPr>
          <a:lstStyle/>
          <a:p>
            <a:r>
              <a:rPr lang="it-IT" sz="2600" dirty="0">
                <a:latin typeface="Arial" panose="020B0604020202020204" pitchFamily="34" charset="0"/>
                <a:cs typeface="Arial" panose="020B0604020202020204" pitchFamily="34" charset="0"/>
              </a:rPr>
              <a:t>Si distingue:</a:t>
            </a:r>
          </a:p>
          <a:p>
            <a:endParaRPr lang="it-IT" sz="2600" dirty="0">
              <a:latin typeface="Arial" panose="020B0604020202020204" pitchFamily="34" charset="0"/>
              <a:cs typeface="Arial" panose="020B0604020202020204" pitchFamily="34" charset="0"/>
            </a:endParaRPr>
          </a:p>
          <a:p>
            <a:pPr marL="457200" indent="-457200">
              <a:buFont typeface="Wingdings" pitchFamily="2" charset="2"/>
              <a:buChar char="Ø"/>
            </a:pPr>
            <a:r>
              <a:rPr lang="it-IT" sz="2600" b="1" dirty="0">
                <a:latin typeface="Arial" panose="020B0604020202020204" pitchFamily="34" charset="0"/>
                <a:cs typeface="Arial" panose="020B0604020202020204" pitchFamily="34" charset="0"/>
              </a:rPr>
              <a:t>SILENZIO SIGNIFICATIVO:</a:t>
            </a:r>
            <a:r>
              <a:rPr lang="it-IT" sz="2600" dirty="0">
                <a:latin typeface="Arial" panose="020B0604020202020204" pitchFamily="34" charset="0"/>
                <a:cs typeface="Arial" panose="020B0604020202020204" pitchFamily="34" charset="0"/>
              </a:rPr>
              <a:t> comprende tutte le ipotesi in cui il silenzio equivale all’emanazione di un provvedimento positivo(silenzio-assenso) o negativo (silenzio-rifiuto); </a:t>
            </a:r>
          </a:p>
          <a:p>
            <a:pPr marL="457200" indent="-457200">
              <a:buFont typeface="Wingdings" pitchFamily="2" charset="2"/>
              <a:buChar char="Ø"/>
            </a:pPr>
            <a:r>
              <a:rPr lang="it-IT" sz="2600" b="1" dirty="0">
                <a:latin typeface="Arial" panose="020B0604020202020204" pitchFamily="34" charset="0"/>
                <a:cs typeface="Arial" panose="020B0604020202020204" pitchFamily="34" charset="0"/>
              </a:rPr>
              <a:t>SILENZIO NON SIGNIFICATIVO: </a:t>
            </a:r>
            <a:r>
              <a:rPr lang="it-IT" sz="2600" dirty="0">
                <a:latin typeface="Arial" panose="020B0604020202020204" pitchFamily="34" charset="0"/>
                <a:cs typeface="Arial" panose="020B0604020202020204" pitchFamily="34" charset="0"/>
              </a:rPr>
              <a:t>comprende tutti gli atri casi nei quali il silenzio non riceve una qualificazione normativa e costituisce un mero inadempimento.</a:t>
            </a:r>
          </a:p>
        </p:txBody>
      </p:sp>
    </p:spTree>
    <p:extLst>
      <p:ext uri="{BB962C8B-B14F-4D97-AF65-F5344CB8AC3E}">
        <p14:creationId xmlns:p14="http://schemas.microsoft.com/office/powerpoint/2010/main" val="1828476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56360" y="571805"/>
            <a:ext cx="7290116" cy="1077218"/>
          </a:xfrm>
          <a:prstGeom prst="rect">
            <a:avLst/>
          </a:prstGeom>
          <a:noFill/>
          <a:ln w="76200" cmpd="sng">
            <a:solidFill>
              <a:schemeClr val="tx1"/>
            </a:solidFill>
          </a:ln>
        </p:spPr>
        <p:txBody>
          <a:bodyPr wrap="square">
            <a:spAutoFit/>
          </a:bodyPr>
          <a:lstStyle/>
          <a:p>
            <a:pPr algn="ctr"/>
            <a:endParaRPr lang="it-IT" sz="1200" b="1" spc="-150" dirty="0">
              <a:latin typeface="Arial" panose="020B0604020202020204" pitchFamily="34" charset="0"/>
              <a:cs typeface="Arial" panose="020B0604020202020204" pitchFamily="34" charset="0"/>
            </a:endParaRPr>
          </a:p>
          <a:p>
            <a:pPr algn="ctr"/>
            <a:r>
              <a:rPr lang="it-IT" sz="2800" b="1" spc="-150" dirty="0">
                <a:latin typeface="Arial" panose="020B0604020202020204" pitchFamily="34" charset="0"/>
                <a:cs typeface="Arial" panose="020B0604020202020204" pitchFamily="34" charset="0"/>
              </a:rPr>
              <a:t>limiti per materie c.d. sensibili</a:t>
            </a:r>
          </a:p>
          <a:p>
            <a:pPr algn="ctr"/>
            <a:r>
              <a:rPr lang="it-IT" sz="2400" spc="-150" dirty="0">
                <a:latin typeface="Arial" panose="020B0604020202020204" pitchFamily="34" charset="0"/>
                <a:cs typeface="Arial" panose="020B0604020202020204" pitchFamily="34" charset="0"/>
              </a:rPr>
              <a:t> </a:t>
            </a:r>
          </a:p>
        </p:txBody>
      </p:sp>
      <p:sp>
        <p:nvSpPr>
          <p:cNvPr id="3" name="Rettangolo 2"/>
          <p:cNvSpPr/>
          <p:nvPr/>
        </p:nvSpPr>
        <p:spPr>
          <a:xfrm>
            <a:off x="548719" y="2010937"/>
            <a:ext cx="8121032" cy="1569660"/>
          </a:xfrm>
          <a:prstGeom prst="rect">
            <a:avLst/>
          </a:prstGeom>
          <a:noFill/>
          <a:ln>
            <a:solidFill>
              <a:schemeClr val="tx1"/>
            </a:solidFill>
          </a:ln>
        </p:spPr>
        <p:txBody>
          <a:bodyPr wrap="square">
            <a:spAutoFit/>
          </a:bodyPr>
          <a:lstStyle/>
          <a:p>
            <a:r>
              <a:rPr lang="it-IT" sz="2400" dirty="0">
                <a:latin typeface="Arial" panose="020B0604020202020204" pitchFamily="34" charset="0"/>
                <a:cs typeface="Arial" panose="020B0604020202020204" pitchFamily="34" charset="0"/>
              </a:rPr>
              <a:t>Sussiste il principio secondo il quale quando sono in gioco beni costituzionalmente protetti l’autorizzazione implicita è da escludere proprio a garanzia di adeguata tutela di tali beni (MORBIDELLI).</a:t>
            </a:r>
          </a:p>
        </p:txBody>
      </p:sp>
      <p:sp>
        <p:nvSpPr>
          <p:cNvPr id="4" name="Rettangolo 3"/>
          <p:cNvSpPr/>
          <p:nvPr/>
        </p:nvSpPr>
        <p:spPr>
          <a:xfrm>
            <a:off x="548719" y="3892488"/>
            <a:ext cx="8121031" cy="2677656"/>
          </a:xfrm>
          <a:prstGeom prst="rect">
            <a:avLst/>
          </a:prstGeom>
          <a:noFill/>
          <a:ln>
            <a:noFill/>
          </a:ln>
        </p:spPr>
        <p:txBody>
          <a:bodyPr wrap="square">
            <a:spAutoFit/>
          </a:bodyPr>
          <a:lstStyle/>
          <a:p>
            <a:r>
              <a:rPr lang="it-IT" sz="2400" dirty="0">
                <a:latin typeface="Arial" panose="020B0604020202020204" pitchFamily="34" charset="0"/>
                <a:cs typeface="Arial" panose="020B0604020202020204" pitchFamily="34" charset="0"/>
              </a:rPr>
              <a:t>Infatti, se il silenzio-assenso risponde ad una logica giuridica di tutela di valori quali la semplificazione dell’azione amministrativa, in vista di una sua efficiente e rapida conclusione, la sua esclusione in ambiti tassativamente individuati risponde ad esigenze di salvaguardia dei beni da ritenersi sicuramente predominanti.</a:t>
            </a:r>
          </a:p>
        </p:txBody>
      </p:sp>
    </p:spTree>
    <p:extLst>
      <p:ext uri="{BB962C8B-B14F-4D97-AF65-F5344CB8AC3E}">
        <p14:creationId xmlns:p14="http://schemas.microsoft.com/office/powerpoint/2010/main" val="164911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03381" y="503011"/>
            <a:ext cx="7290115" cy="1046440"/>
          </a:xfrm>
          <a:prstGeom prst="rect">
            <a:avLst/>
          </a:prstGeom>
          <a:noFill/>
          <a:ln w="76200" cmpd="sng">
            <a:solidFill>
              <a:schemeClr val="tx1"/>
            </a:solidFill>
          </a:ln>
        </p:spPr>
        <p:txBody>
          <a:bodyPr wrap="square">
            <a:spAutoFit/>
          </a:bodyPr>
          <a:lstStyle/>
          <a:p>
            <a:pPr algn="ctr"/>
            <a:endParaRPr lang="it-IT" sz="1000" b="1" spc="-150" dirty="0">
              <a:latin typeface="Arial" panose="020B0604020202020204" pitchFamily="34" charset="0"/>
              <a:cs typeface="Arial" panose="020B0604020202020204" pitchFamily="34" charset="0"/>
            </a:endParaRPr>
          </a:p>
          <a:p>
            <a:pPr algn="ctr"/>
            <a:r>
              <a:rPr lang="it-IT" sz="2800" b="1" spc="-150" dirty="0">
                <a:latin typeface="Arial" panose="020B0604020202020204" pitchFamily="34" charset="0"/>
                <a:cs typeface="Arial" panose="020B0604020202020204" pitchFamily="34" charset="0"/>
              </a:rPr>
              <a:t>limiti in virtù di previsioni comunitarie</a:t>
            </a:r>
          </a:p>
          <a:p>
            <a:pPr algn="ctr"/>
            <a:r>
              <a:rPr lang="it-IT" sz="2400" spc="-150" dirty="0">
                <a:latin typeface="Arial" panose="020B0604020202020204" pitchFamily="34" charset="0"/>
                <a:cs typeface="Arial" panose="020B0604020202020204" pitchFamily="34" charset="0"/>
              </a:rPr>
              <a:t> </a:t>
            </a:r>
          </a:p>
        </p:txBody>
      </p:sp>
      <p:sp>
        <p:nvSpPr>
          <p:cNvPr id="3" name="Rettangolo 2"/>
          <p:cNvSpPr/>
          <p:nvPr/>
        </p:nvSpPr>
        <p:spPr>
          <a:xfrm>
            <a:off x="501685" y="1718220"/>
            <a:ext cx="8309164" cy="3539431"/>
          </a:xfrm>
          <a:prstGeom prst="rect">
            <a:avLst/>
          </a:prstGeom>
          <a:noFill/>
        </p:spPr>
        <p:txBody>
          <a:bodyPr wrap="square">
            <a:spAutoFit/>
          </a:bodyPr>
          <a:lstStyle/>
          <a:p>
            <a:r>
              <a:rPr lang="it-IT" sz="2800" dirty="0">
                <a:latin typeface="Arial" panose="020B0604020202020204" pitchFamily="34" charset="0"/>
                <a:cs typeface="Arial" panose="020B0604020202020204" pitchFamily="34" charset="0"/>
              </a:rPr>
              <a:t>Dietro questa previsione si nasconde un principio, elaborato dalla giurisprudenza comunitaria, secondo il quale laddove, per assicurare effettività e concretezza alle previsioni comunitarie, è indispensabile una espressa valutazione amministrativa, come un accertamento tecnico o una verifica, lì l’istituto del silenzio assenso non è praticabile. </a:t>
            </a:r>
          </a:p>
        </p:txBody>
      </p:sp>
      <p:sp>
        <p:nvSpPr>
          <p:cNvPr id="5" name="Rettangolo 4"/>
          <p:cNvSpPr/>
          <p:nvPr/>
        </p:nvSpPr>
        <p:spPr>
          <a:xfrm>
            <a:off x="517363" y="5357643"/>
            <a:ext cx="8309164" cy="1384995"/>
          </a:xfrm>
          <a:prstGeom prst="rect">
            <a:avLst/>
          </a:prstGeom>
          <a:noFill/>
          <a:ln>
            <a:solidFill>
              <a:schemeClr val="tx1"/>
            </a:solidFill>
          </a:ln>
        </p:spPr>
        <p:txBody>
          <a:bodyPr wrap="square">
            <a:spAutoFit/>
          </a:bodyPr>
          <a:lstStyle/>
          <a:p>
            <a:r>
              <a:rPr lang="it-IT" sz="2800" dirty="0">
                <a:latin typeface="Arial" panose="020B0604020202020204" pitchFamily="34" charset="0"/>
                <a:cs typeface="Arial" panose="020B0604020202020204" pitchFamily="34" charset="0"/>
              </a:rPr>
              <a:t>Si tradurrebbe in una sostanziale elusione delle previsioni e degli obiettivi della normativa comunitaria </a:t>
            </a:r>
          </a:p>
        </p:txBody>
      </p:sp>
    </p:spTree>
    <p:extLst>
      <p:ext uri="{BB962C8B-B14F-4D97-AF65-F5344CB8AC3E}">
        <p14:creationId xmlns:p14="http://schemas.microsoft.com/office/powerpoint/2010/main" val="4222100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043608" y="860484"/>
            <a:ext cx="6414537" cy="768316"/>
          </a:xfrm>
          <a:prstGeom prst="round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Limiti impliciti al silenzio assenso</a:t>
            </a:r>
          </a:p>
        </p:txBody>
      </p:sp>
      <p:sp>
        <p:nvSpPr>
          <p:cNvPr id="3" name="Rettangolo 2"/>
          <p:cNvSpPr/>
          <p:nvPr/>
        </p:nvSpPr>
        <p:spPr>
          <a:xfrm>
            <a:off x="467544" y="2210142"/>
            <a:ext cx="8136904" cy="2308324"/>
          </a:xfrm>
          <a:prstGeom prst="rect">
            <a:avLst/>
          </a:prstGeom>
          <a:noFill/>
        </p:spPr>
        <p:txBody>
          <a:bodyPr wrap="square">
            <a:spAutoFit/>
          </a:bodyPr>
          <a:lstStyle/>
          <a:p>
            <a:r>
              <a:rPr lang="it-IT" sz="2400" dirty="0">
                <a:latin typeface="Arial" panose="020B0604020202020204" pitchFamily="34" charset="0"/>
                <a:cs typeface="Arial" panose="020B0604020202020204" pitchFamily="34" charset="0"/>
              </a:rPr>
              <a:t>non sembra che il silenzio-assenso possa trovare applicazione nei confronti dei procedimenti ad istanza di parte non espressamente esclusi, ma soltanto nei confronti di quelle fattispecie in cui il privato possa vantare un preesistente diritto e debba richiedere all’amministrazione la rimozione legata al suo esercizio.</a:t>
            </a:r>
          </a:p>
        </p:txBody>
      </p:sp>
      <p:sp>
        <p:nvSpPr>
          <p:cNvPr id="4" name="Ovale 3"/>
          <p:cNvSpPr/>
          <p:nvPr/>
        </p:nvSpPr>
        <p:spPr>
          <a:xfrm>
            <a:off x="313552" y="5190050"/>
            <a:ext cx="1238537" cy="1113273"/>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SI</a:t>
            </a:r>
          </a:p>
        </p:txBody>
      </p:sp>
      <p:sp>
        <p:nvSpPr>
          <p:cNvPr id="5" name="Ovale 4"/>
          <p:cNvSpPr/>
          <p:nvPr/>
        </p:nvSpPr>
        <p:spPr>
          <a:xfrm>
            <a:off x="4103173" y="5217011"/>
            <a:ext cx="1238537" cy="1113273"/>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200" dirty="0">
                <a:solidFill>
                  <a:schemeClr val="tx1"/>
                </a:solidFill>
                <a:latin typeface="Arial" panose="020B0604020202020204" pitchFamily="34" charset="0"/>
                <a:cs typeface="Arial" panose="020B0604020202020204" pitchFamily="34" charset="0"/>
              </a:rPr>
              <a:t>NO</a:t>
            </a:r>
          </a:p>
        </p:txBody>
      </p:sp>
      <p:sp>
        <p:nvSpPr>
          <p:cNvPr id="6" name="CasellaDiTesto 5"/>
          <p:cNvSpPr txBox="1"/>
          <p:nvPr/>
        </p:nvSpPr>
        <p:spPr>
          <a:xfrm>
            <a:off x="1708864" y="5566366"/>
            <a:ext cx="2163518" cy="36933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AUTORIZZAZIONI</a:t>
            </a:r>
          </a:p>
        </p:txBody>
      </p:sp>
      <p:sp>
        <p:nvSpPr>
          <p:cNvPr id="7" name="CasellaDiTesto 6"/>
          <p:cNvSpPr txBox="1"/>
          <p:nvPr/>
        </p:nvSpPr>
        <p:spPr>
          <a:xfrm>
            <a:off x="5628286" y="5174366"/>
            <a:ext cx="3370698" cy="1200329"/>
          </a:xfrm>
          <a:prstGeom prst="rect">
            <a:avLst/>
          </a:prstGeom>
          <a:noFill/>
        </p:spPr>
        <p:txBody>
          <a:bodyPr wrap="square" rtlCol="0">
            <a:spAutoFit/>
          </a:bodyPr>
          <a:lstStyle/>
          <a:p>
            <a:pPr marL="285750" indent="-285750">
              <a:buFont typeface="Arial"/>
              <a:buChar char="•"/>
            </a:pPr>
            <a:r>
              <a:rPr lang="it-IT" dirty="0">
                <a:latin typeface="Arial" panose="020B0604020202020204" pitchFamily="34" charset="0"/>
                <a:cs typeface="Arial" panose="020B0604020202020204" pitchFamily="34" charset="0"/>
              </a:rPr>
              <a:t>CONCESSIONI</a:t>
            </a:r>
          </a:p>
          <a:p>
            <a:pPr marL="285750" indent="-285750">
              <a:buFont typeface="Arial"/>
              <a:buChar char="•"/>
            </a:pPr>
            <a:r>
              <a:rPr lang="it-IT" dirty="0">
                <a:latin typeface="Arial" panose="020B0604020202020204" pitchFamily="34" charset="0"/>
                <a:cs typeface="Arial" panose="020B0604020202020204" pitchFamily="34" charset="0"/>
              </a:rPr>
              <a:t>ABILITAZIONI</a:t>
            </a:r>
          </a:p>
          <a:p>
            <a:pPr marL="285750" indent="-285750">
              <a:buFont typeface="Arial"/>
              <a:buChar char="•"/>
            </a:pPr>
            <a:r>
              <a:rPr lang="it-IT" dirty="0">
                <a:latin typeface="Arial" panose="020B0604020202020204" pitchFamily="34" charset="0"/>
                <a:cs typeface="Arial" panose="020B0604020202020204" pitchFamily="34" charset="0"/>
              </a:rPr>
              <a:t>PROVVEDIMENTI A DISPONIBILITA’ LIMITATA</a:t>
            </a:r>
          </a:p>
        </p:txBody>
      </p:sp>
    </p:spTree>
    <p:extLst>
      <p:ext uri="{BB962C8B-B14F-4D97-AF65-F5344CB8AC3E}">
        <p14:creationId xmlns:p14="http://schemas.microsoft.com/office/powerpoint/2010/main" val="283535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ED669F8-4BD1-1944-B2EC-B2C12D11F578}"/>
              </a:ext>
            </a:extLst>
          </p:cNvPr>
          <p:cNvSpPr txBox="1"/>
          <p:nvPr/>
        </p:nvSpPr>
        <p:spPr>
          <a:xfrm>
            <a:off x="539552" y="2226344"/>
            <a:ext cx="8136904" cy="4154984"/>
          </a:xfrm>
          <a:prstGeom prst="rect">
            <a:avLst/>
          </a:prstGeom>
          <a:noFill/>
        </p:spPr>
        <p:txBody>
          <a:bodyPr wrap="square" rtlCol="0">
            <a:spAutoFit/>
          </a:bodyPr>
          <a:lstStyle/>
          <a:p>
            <a:pPr algn="ctr"/>
            <a:r>
              <a:rPr lang="it-IT" sz="2500" b="1" dirty="0">
                <a:latin typeface="Arial" panose="020B0604020202020204" pitchFamily="34" charset="0"/>
                <a:ea typeface="Arial" panose="020B0604020202020204" pitchFamily="34" charset="0"/>
              </a:rPr>
              <a:t>Art. 29, commi 3-4, </a:t>
            </a:r>
            <a:r>
              <a:rPr lang="it-IT" sz="2500" b="1" dirty="0" err="1">
                <a:latin typeface="Arial" panose="020B0604020202020204" pitchFamily="34" charset="0"/>
                <a:ea typeface="Arial" panose="020B0604020202020204" pitchFamily="34" charset="0"/>
              </a:rPr>
              <a:t>L.r</a:t>
            </a:r>
            <a:r>
              <a:rPr lang="it-IT" sz="2500" b="1" dirty="0">
                <a:latin typeface="Arial" panose="020B0604020202020204" pitchFamily="34" charset="0"/>
                <a:ea typeface="Arial" panose="020B0604020202020204" pitchFamily="34" charset="0"/>
              </a:rPr>
              <a:t>. n.7 /2019</a:t>
            </a:r>
          </a:p>
          <a:p>
            <a:endParaRPr lang="it-IT" sz="1050" dirty="0">
              <a:latin typeface="Arial" panose="020B0604020202020204" pitchFamily="34" charset="0"/>
              <a:ea typeface="Arial" panose="020B0604020202020204" pitchFamily="34" charset="0"/>
            </a:endParaRPr>
          </a:p>
          <a:p>
            <a:r>
              <a:rPr lang="it-IT" sz="2500" dirty="0">
                <a:latin typeface="Arial" panose="020B0604020202020204" pitchFamily="34" charset="0"/>
                <a:ea typeface="Arial" panose="020B0604020202020204" pitchFamily="34" charset="0"/>
              </a:rPr>
              <a:t>3. L'istanza può essere presentata mediante posta raccomandata con avviso di ricevimento ovvero con modalità telematica. In tal caso, il termine di conclusione del procedimento decorre al momento della ricezione da parte dell'amministrazione competente.</a:t>
            </a:r>
          </a:p>
          <a:p>
            <a:r>
              <a:rPr lang="it-IT" sz="2500" dirty="0">
                <a:latin typeface="Arial" panose="020B0604020202020204" pitchFamily="34" charset="0"/>
                <a:ea typeface="Arial" panose="020B0604020202020204" pitchFamily="34" charset="0"/>
              </a:rPr>
              <a:t>4. Fermo restando quanto previsto dagli articoli 2, 5, 7 e 13, la presentazione di istanze incomplete impedisce l'accoglimento della domanda. Si applicano le disposizioni di cui all'articolo 2, comma 6.</a:t>
            </a:r>
          </a:p>
        </p:txBody>
      </p:sp>
      <p:sp>
        <p:nvSpPr>
          <p:cNvPr id="4" name="CasellaDiTesto 3">
            <a:extLst>
              <a:ext uri="{FF2B5EF4-FFF2-40B4-BE49-F238E27FC236}">
                <a16:creationId xmlns:a16="http://schemas.microsoft.com/office/drawing/2014/main" id="{9F925644-FD91-DD41-836F-2531B24B7FDE}"/>
              </a:ext>
            </a:extLst>
          </p:cNvPr>
          <p:cNvSpPr txBox="1"/>
          <p:nvPr/>
        </p:nvSpPr>
        <p:spPr>
          <a:xfrm>
            <a:off x="323528" y="980728"/>
            <a:ext cx="8460432" cy="477054"/>
          </a:xfrm>
          <a:prstGeom prst="rect">
            <a:avLst/>
          </a:prstGeom>
          <a:noFill/>
        </p:spPr>
        <p:txBody>
          <a:bodyPr wrap="square" rtlCol="0">
            <a:spAutoFit/>
          </a:bodyPr>
          <a:lstStyle/>
          <a:p>
            <a:r>
              <a:rPr lang="it-IT" sz="2500" b="1" dirty="0">
                <a:latin typeface="Arial" panose="020B0604020202020204" pitchFamily="34" charset="0"/>
                <a:cs typeface="Arial" panose="020B0604020202020204" pitchFamily="34" charset="0"/>
              </a:rPr>
              <a:t>Aspetti procedurali previsti dalla disciplina regionale</a:t>
            </a:r>
          </a:p>
        </p:txBody>
      </p:sp>
    </p:spTree>
    <p:extLst>
      <p:ext uri="{BB962C8B-B14F-4D97-AF65-F5344CB8AC3E}">
        <p14:creationId xmlns:p14="http://schemas.microsoft.com/office/powerpoint/2010/main" val="1485012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17362" y="2366674"/>
            <a:ext cx="8309165" cy="4374694"/>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Art. 29, comma 6, </a:t>
            </a:r>
            <a:r>
              <a:rPr lang="it-IT" sz="2800" b="1" dirty="0" err="1">
                <a:solidFill>
                  <a:schemeClr val="tx1"/>
                </a:solidFill>
                <a:latin typeface="Arial" panose="020B0604020202020204" pitchFamily="34" charset="0"/>
                <a:cs typeface="Arial" panose="020B0604020202020204" pitchFamily="34" charset="0"/>
              </a:rPr>
              <a:t>L.r</a:t>
            </a:r>
            <a:r>
              <a:rPr lang="it-IT" sz="2800" b="1" dirty="0">
                <a:solidFill>
                  <a:schemeClr val="tx1"/>
                </a:solidFill>
                <a:latin typeface="Arial" panose="020B0604020202020204" pitchFamily="34" charset="0"/>
                <a:cs typeface="Arial" panose="020B0604020202020204" pitchFamily="34" charset="0"/>
              </a:rPr>
              <a:t>. n. 7/2019</a:t>
            </a:r>
          </a:p>
          <a:p>
            <a:endParaRPr lang="it-IT" sz="2000" dirty="0">
              <a:solidFill>
                <a:schemeClr val="tx1"/>
              </a:solidFill>
              <a:latin typeface="Arial" panose="020B0604020202020204" pitchFamily="34" charset="0"/>
              <a:cs typeface="Arial" panose="020B0604020202020204" pitchFamily="34" charset="0"/>
            </a:endParaRPr>
          </a:p>
          <a:p>
            <a:r>
              <a:rPr lang="it-IT" sz="2800" dirty="0">
                <a:latin typeface="Arial" panose="020B0604020202020204" pitchFamily="34" charset="0"/>
                <a:cs typeface="Arial" panose="020B0604020202020204" pitchFamily="34" charset="0"/>
              </a:rPr>
              <a:t>6. Nei casi in cui il silenzio dell'amministrazione equivale ad accoglimento della domanda, l'amministrazione competente può assumere determinazioni in via di autotutela ai sensi degli articoli 21-quinquies e 21-nonies della legge 7 agosto 1990 n. 2412 e successive modifiche ed integrazioni.</a:t>
            </a:r>
          </a:p>
        </p:txBody>
      </p:sp>
      <p:sp>
        <p:nvSpPr>
          <p:cNvPr id="4" name="CasellaDiTesto 3"/>
          <p:cNvSpPr txBox="1"/>
          <p:nvPr/>
        </p:nvSpPr>
        <p:spPr>
          <a:xfrm>
            <a:off x="940660" y="818709"/>
            <a:ext cx="7180372" cy="954107"/>
          </a:xfrm>
          <a:prstGeom prst="rect">
            <a:avLst/>
          </a:prstGeom>
          <a:noFill/>
          <a:ln>
            <a:noFill/>
          </a:ln>
        </p:spPr>
        <p:txBody>
          <a:bodyPr wrap="square" rtlCol="0">
            <a:spAutoFit/>
          </a:bodyPr>
          <a:lstStyle/>
          <a:p>
            <a:pPr algn="ctr"/>
            <a:r>
              <a:rPr lang="it-IT" sz="2800" b="1" dirty="0">
                <a:latin typeface="Arial" panose="020B0604020202020204" pitchFamily="34" charset="0"/>
                <a:cs typeface="Arial" panose="020B0604020202020204" pitchFamily="34" charset="0"/>
              </a:rPr>
              <a:t>Effetti del silenzio-assenso </a:t>
            </a:r>
          </a:p>
          <a:p>
            <a:pPr algn="ctr"/>
            <a:r>
              <a:rPr lang="it-IT" sz="2800" b="1" dirty="0">
                <a:latin typeface="Arial" panose="020B0604020202020204" pitchFamily="34" charset="0"/>
                <a:cs typeface="Arial" panose="020B0604020202020204" pitchFamily="34" charset="0"/>
              </a:rPr>
              <a:t>sull’attività amministrativa</a:t>
            </a:r>
          </a:p>
        </p:txBody>
      </p:sp>
    </p:spTree>
    <p:extLst>
      <p:ext uri="{BB962C8B-B14F-4D97-AF65-F5344CB8AC3E}">
        <p14:creationId xmlns:p14="http://schemas.microsoft.com/office/powerpoint/2010/main" val="312391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91942" y="474302"/>
            <a:ext cx="8497296" cy="3785652"/>
          </a:xfrm>
          <a:prstGeom prst="rect">
            <a:avLst/>
          </a:prstGeom>
          <a:noFill/>
          <a:ln>
            <a:noFill/>
          </a:ln>
        </p:spPr>
        <p:txBody>
          <a:bodyPr wrap="square">
            <a:spAutoFit/>
          </a:bodyPr>
          <a:lstStyle/>
          <a:p>
            <a:r>
              <a:rPr lang="it-IT" sz="2400" dirty="0">
                <a:latin typeface="Arial" panose="020B0604020202020204" pitchFamily="34" charset="0"/>
                <a:cs typeface="Arial" panose="020B0604020202020204" pitchFamily="34" charset="0"/>
              </a:rPr>
              <a:t>Pur ritenendo che il conseguimento di un provvedimento favorevole da parte di un privato, formatosi a seguito del silenzio-assenso, non esclude che l’amministra-zione possa disporre, in via di autotutela (e in presenza dei necessari presupposti), anche l’annullamento postumo di quanto tacitamente assentito, si precisa che va, tuttavia, ritenuto illegittimo il provvedimento che non abbia né la forma, né la sostanza di un atto di autotutela, atteggiandosi a mero diniego tardivo (</a:t>
            </a:r>
            <a:r>
              <a:rPr lang="it-IT" sz="2400" b="1" dirty="0">
                <a:latin typeface="Arial" panose="020B0604020202020204" pitchFamily="34" charset="0"/>
                <a:cs typeface="Arial" panose="020B0604020202020204" pitchFamily="34" charset="0"/>
              </a:rPr>
              <a:t>TAR Lombardia, Milano, sez. III, 7 giugno 2006, n. 1321</a:t>
            </a:r>
            <a:r>
              <a:rPr lang="it-IT" sz="2400" dirty="0">
                <a:latin typeface="Arial" panose="020B0604020202020204" pitchFamily="34" charset="0"/>
                <a:cs typeface="Arial" panose="020B0604020202020204" pitchFamily="34" charset="0"/>
              </a:rPr>
              <a:t>). </a:t>
            </a:r>
          </a:p>
        </p:txBody>
      </p:sp>
      <p:sp>
        <p:nvSpPr>
          <p:cNvPr id="4" name="CasellaDiTesto 3"/>
          <p:cNvSpPr txBox="1"/>
          <p:nvPr/>
        </p:nvSpPr>
        <p:spPr>
          <a:xfrm>
            <a:off x="391942" y="4421732"/>
            <a:ext cx="8497296" cy="2308324"/>
          </a:xfrm>
          <a:prstGeom prst="rect">
            <a:avLst/>
          </a:prstGeom>
          <a:noFill/>
          <a:ln>
            <a:noFill/>
          </a:ln>
        </p:spPr>
        <p:txBody>
          <a:bodyPr wrap="square" rtlCol="0">
            <a:spAutoFit/>
          </a:bodyPr>
          <a:lstStyle/>
          <a:p>
            <a:r>
              <a:rPr lang="it-IT" sz="2400" dirty="0">
                <a:latin typeface="Arial" panose="020B0604020202020204" pitchFamily="34" charset="0"/>
                <a:cs typeface="Arial" panose="020B0604020202020204" pitchFamily="34" charset="0"/>
              </a:rPr>
              <a:t>Ove l’amministrazione ritenga di dovere intervenire in via di autotutela amministrativa, è chiamata ad esplicitare sia il profilo di legittimità da cui sarebbe affetto l’atto tacitamente assentito, sia le ragioni di pubblico interesse che ne impongono la rimozione (</a:t>
            </a:r>
            <a:r>
              <a:rPr lang="it-IT" sz="2400" b="1" dirty="0">
                <a:latin typeface="Arial" panose="020B0604020202020204" pitchFamily="34" charset="0"/>
                <a:cs typeface="Arial" panose="020B0604020202020204" pitchFamily="34" charset="0"/>
              </a:rPr>
              <a:t>TAR Sicilia, Palermo, sez. I, 20 agosto 2007, n. 1971</a:t>
            </a:r>
            <a:r>
              <a:rPr lang="it-IT"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5807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6176" y="3284984"/>
            <a:ext cx="7851648" cy="1828800"/>
          </a:xfrm>
        </p:spPr>
        <p:txBody>
          <a:bodyPr/>
          <a:lstStyle/>
          <a:p>
            <a:r>
              <a:rPr lang="it-IT" dirty="0"/>
              <a:t>Il c.d. silenzio inadempimento</a:t>
            </a:r>
          </a:p>
        </p:txBody>
      </p:sp>
    </p:spTree>
    <p:extLst>
      <p:ext uri="{BB962C8B-B14F-4D97-AF65-F5344CB8AC3E}">
        <p14:creationId xmlns:p14="http://schemas.microsoft.com/office/powerpoint/2010/main" val="1051672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23528" y="1196752"/>
            <a:ext cx="8352927" cy="5324535"/>
          </a:xfrm>
          <a:prstGeom prst="rect">
            <a:avLst/>
          </a:prstGeom>
          <a:noFill/>
        </p:spPr>
        <p:txBody>
          <a:bodyPr wrap="square" rtlCol="0">
            <a:spAutoFit/>
          </a:bodyPr>
          <a:lstStyle/>
          <a:p>
            <a:r>
              <a:rPr lang="it-IT" sz="2800" spc="-150" dirty="0">
                <a:latin typeface="Arial" panose="020B0604020202020204" pitchFamily="34" charset="0"/>
                <a:cs typeface="Arial" panose="020B0604020202020204" pitchFamily="34" charset="0"/>
              </a:rPr>
              <a:t>L’istituto del </a:t>
            </a:r>
            <a:r>
              <a:rPr lang="it-IT" sz="2800" i="1" spc="-150" dirty="0">
                <a:latin typeface="Arial" panose="020B0604020202020204" pitchFamily="34" charset="0"/>
                <a:cs typeface="Arial" panose="020B0604020202020204" pitchFamily="34" charset="0"/>
              </a:rPr>
              <a:t>silenzio</a:t>
            </a:r>
            <a:r>
              <a:rPr lang="it-IT" sz="2800" spc="-150" dirty="0">
                <a:latin typeface="Arial" panose="020B0604020202020204" pitchFamily="34" charset="0"/>
                <a:cs typeface="Arial" panose="020B0604020202020204" pitchFamily="34" charset="0"/>
              </a:rPr>
              <a:t> della PA  è uno dei frutti del vasto tentativo, compiuto sin dall’inizio dal giudice amministrativo, di </a:t>
            </a:r>
            <a:r>
              <a:rPr lang="it-IT" sz="2800" b="1" spc="-150" dirty="0">
                <a:latin typeface="Arial" panose="020B0604020202020204" pitchFamily="34" charset="0"/>
                <a:cs typeface="Arial" panose="020B0604020202020204" pitchFamily="34" charset="0"/>
              </a:rPr>
              <a:t>espandere gli ambiti del giudizio per trovare forme di tutela soddisfacenti nei confronti della PA sfuggenti al modello di azione eminentemente </a:t>
            </a:r>
            <a:r>
              <a:rPr lang="it-IT" sz="2800" b="1" spc="-150" dirty="0" err="1">
                <a:latin typeface="Arial" panose="020B0604020202020204" pitchFamily="34" charset="0"/>
                <a:cs typeface="Arial" panose="020B0604020202020204" pitchFamily="34" charset="0"/>
              </a:rPr>
              <a:t>impugnatorio</a:t>
            </a:r>
            <a:r>
              <a:rPr lang="it-IT" sz="2800" b="1" spc="-150" dirty="0">
                <a:latin typeface="Arial" panose="020B0604020202020204" pitchFamily="34" charset="0"/>
                <a:cs typeface="Arial" panose="020B0604020202020204" pitchFamily="34" charset="0"/>
              </a:rPr>
              <a:t> disegnato dalla legge</a:t>
            </a:r>
            <a:r>
              <a:rPr lang="it-IT" sz="2800" spc="-150" dirty="0">
                <a:latin typeface="Arial" panose="020B0604020202020204" pitchFamily="34" charset="0"/>
                <a:cs typeface="Arial" panose="020B0604020202020204" pitchFamily="34" charset="0"/>
              </a:rPr>
              <a:t>.</a:t>
            </a:r>
          </a:p>
          <a:p>
            <a:endParaRPr lang="it-IT" sz="2800" spc="-150" dirty="0">
              <a:latin typeface="Arial" panose="020B0604020202020204" pitchFamily="34" charset="0"/>
              <a:cs typeface="Arial" panose="020B0604020202020204" pitchFamily="34" charset="0"/>
            </a:endParaRPr>
          </a:p>
          <a:p>
            <a:r>
              <a:rPr lang="it-IT" sz="2400" spc="-150" dirty="0">
                <a:latin typeface="Arial" panose="020B0604020202020204" pitchFamily="34" charset="0"/>
                <a:cs typeface="Arial" panose="020B0604020202020204" pitchFamily="34" charset="0"/>
              </a:rPr>
              <a:t>Il concetto di silenzio rappresenta il punto di arrivo dell’elaborazione giurisprudenziale tesa a risolvere l’antinomia tra il dato legislativo e l’esigenza, avvertita fortemente, di accordar tutela anche in caso di comportamenti omissivi, rispetto ai quali ci si rendeva conto dell’assenza dell’oggetto e della ragione di un’impugnazione in senso proprio </a:t>
            </a:r>
          </a:p>
        </p:txBody>
      </p:sp>
    </p:spTree>
    <p:extLst>
      <p:ext uri="{BB962C8B-B14F-4D97-AF65-F5344CB8AC3E}">
        <p14:creationId xmlns:p14="http://schemas.microsoft.com/office/powerpoint/2010/main" val="4003047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6263" y="533116"/>
            <a:ext cx="8418909" cy="523220"/>
          </a:xfrm>
          <a:prstGeom prst="rect">
            <a:avLst/>
          </a:prstGeom>
          <a:noFill/>
        </p:spPr>
        <p:txBody>
          <a:bodyPr wrap="square" rtlCol="0">
            <a:spAutoFit/>
          </a:bodyPr>
          <a:lstStyle/>
          <a:p>
            <a:pPr algn="ctr"/>
            <a:r>
              <a:rPr lang="it-IT" sz="2800" b="1" dirty="0">
                <a:latin typeface="Arial" panose="020B0604020202020204" pitchFamily="34" charset="0"/>
                <a:cs typeface="Arial" panose="020B0604020202020204" pitchFamily="34" charset="0"/>
              </a:rPr>
              <a:t>IL SILENZIO COME INADEMPIMENTO</a:t>
            </a:r>
          </a:p>
        </p:txBody>
      </p:sp>
      <p:sp>
        <p:nvSpPr>
          <p:cNvPr id="3" name="Rettangolo arrotondato 2"/>
          <p:cNvSpPr/>
          <p:nvPr/>
        </p:nvSpPr>
        <p:spPr>
          <a:xfrm>
            <a:off x="376263" y="1458230"/>
            <a:ext cx="8418909" cy="2508786"/>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it-IT" sz="2400" b="1" dirty="0">
                <a:solidFill>
                  <a:schemeClr val="tx1"/>
                </a:solidFill>
                <a:latin typeface="Arial" panose="020B0604020202020204" pitchFamily="34" charset="0"/>
                <a:cs typeface="Arial" panose="020B0604020202020204" pitchFamily="34" charset="0"/>
              </a:rPr>
              <a:t>Art. 2, co. 1, L. </a:t>
            </a:r>
            <a:r>
              <a:rPr lang="it-IT" sz="2400" b="1" dirty="0" err="1">
                <a:solidFill>
                  <a:schemeClr val="tx1"/>
                </a:solidFill>
                <a:latin typeface="Arial" panose="020B0604020202020204" pitchFamily="34" charset="0"/>
                <a:cs typeface="Arial" panose="020B0604020202020204" pitchFamily="34" charset="0"/>
              </a:rPr>
              <a:t>r</a:t>
            </a:r>
            <a:r>
              <a:rPr lang="it-IT" sz="2400" b="1" dirty="0">
                <a:solidFill>
                  <a:schemeClr val="tx1"/>
                </a:solidFill>
                <a:latin typeface="Arial" panose="020B0604020202020204" pitchFamily="34" charset="0"/>
                <a:cs typeface="Arial" panose="020B0604020202020204" pitchFamily="34" charset="0"/>
              </a:rPr>
              <a:t>. n. 7/2019</a:t>
            </a:r>
          </a:p>
          <a:p>
            <a:endParaRPr lang="it-IT" sz="2400" dirty="0">
              <a:solidFill>
                <a:schemeClr val="tx1"/>
              </a:solidFill>
              <a:latin typeface="Arial" panose="020B0604020202020204" pitchFamily="34" charset="0"/>
              <a:cs typeface="Arial" panose="020B0604020202020204" pitchFamily="34" charset="0"/>
            </a:endParaRPr>
          </a:p>
          <a:p>
            <a:r>
              <a:rPr lang="it-IT" sz="2400" i="1" dirty="0">
                <a:solidFill>
                  <a:schemeClr val="tx1"/>
                </a:solidFill>
                <a:latin typeface="Arial" panose="020B0604020202020204" pitchFamily="34" charset="0"/>
                <a:cs typeface="Arial" panose="020B0604020202020204" pitchFamily="34" charset="0"/>
              </a:rPr>
              <a:t>Ove il provvedimento consegua obbligatoriamente ad una istanza, ovvero debba essere iniziato d’ufficio, la pubblica amministrazione ha il dovere di concluderlo mediante l’adozione di un provvedimento espresso”.</a:t>
            </a:r>
            <a:r>
              <a:rPr lang="it-IT" sz="2400" dirty="0">
                <a:solidFill>
                  <a:schemeClr val="tx1"/>
                </a:solidFill>
                <a:latin typeface="Arial" panose="020B0604020202020204" pitchFamily="34" charset="0"/>
                <a:cs typeface="Arial" panose="020B0604020202020204" pitchFamily="34" charset="0"/>
              </a:rPr>
              <a:t> </a:t>
            </a:r>
          </a:p>
        </p:txBody>
      </p:sp>
      <p:sp>
        <p:nvSpPr>
          <p:cNvPr id="5" name="CasellaDiTesto 4"/>
          <p:cNvSpPr txBox="1"/>
          <p:nvPr/>
        </p:nvSpPr>
        <p:spPr>
          <a:xfrm>
            <a:off x="376263" y="4672613"/>
            <a:ext cx="8418909" cy="1569660"/>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L’atto esplicito rappresenta dunque la fisiologica ed obbligatoria conclusione del procedimento, in quanto garantisce la trasparenza dell’azione amministrativa e assicura il cittadino contro eventuali condotte elusive </a:t>
            </a:r>
          </a:p>
        </p:txBody>
      </p:sp>
    </p:spTree>
    <p:extLst>
      <p:ext uri="{BB962C8B-B14F-4D97-AF65-F5344CB8AC3E}">
        <p14:creationId xmlns:p14="http://schemas.microsoft.com/office/powerpoint/2010/main" val="1996881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1942" y="1190357"/>
            <a:ext cx="8481618" cy="5262979"/>
          </a:xfrm>
          <a:prstGeom prst="rect">
            <a:avLst/>
          </a:prstGeom>
          <a:noFill/>
        </p:spPr>
        <p:txBody>
          <a:bodyPr wrap="square" rtlCol="0">
            <a:spAutoFit/>
          </a:bodyPr>
          <a:lstStyle/>
          <a:p>
            <a:r>
              <a:rPr lang="it-IT" sz="2800" i="1" dirty="0">
                <a:latin typeface="Arial" panose="020B0604020202020204" pitchFamily="34" charset="0"/>
                <a:cs typeface="Arial" panose="020B0604020202020204" pitchFamily="34" charset="0"/>
              </a:rPr>
              <a:t>In presenza di un’istanza della parte privata </a:t>
            </a:r>
            <a:r>
              <a:rPr lang="it-IT" sz="2800" dirty="0">
                <a:latin typeface="Arial" panose="020B0604020202020204" pitchFamily="34" charset="0"/>
                <a:cs typeface="Arial" panose="020B0604020202020204" pitchFamily="34" charset="0"/>
              </a:rPr>
              <a:t>(…)</a:t>
            </a:r>
            <a:r>
              <a:rPr lang="it-IT" sz="2800" i="1" dirty="0">
                <a:latin typeface="Arial" panose="020B0604020202020204" pitchFamily="34" charset="0"/>
                <a:cs typeface="Arial" panose="020B0604020202020204" pitchFamily="34" charset="0"/>
              </a:rPr>
              <a:t>l’amministrazione – in conformità agli obblighi di lealtà, correttezza e solidarietà, insiti nei principi di imparzialità e buon andamento cui deve ispirarsi l’attività della p.a. – ha l’obbligo di concludere il relativo procedimento con un provvedimento espresso, corredato da apposita motivazione in ordine alla tutela dell’interesse pubblico in questo modo perseguito, dovendosi rinvenire in capo alla parte istante una posizione differenziata tutelabile”</a:t>
            </a:r>
            <a:r>
              <a:rPr lang="it-IT" sz="2800" dirty="0">
                <a:latin typeface="Arial" panose="020B0604020202020204" pitchFamily="34" charset="0"/>
                <a:cs typeface="Arial" panose="020B0604020202020204" pitchFamily="34" charset="0"/>
              </a:rPr>
              <a:t> (</a:t>
            </a:r>
            <a:r>
              <a:rPr lang="it-IT" sz="2800" b="1" dirty="0" err="1">
                <a:latin typeface="Arial" panose="020B0604020202020204" pitchFamily="34" charset="0"/>
                <a:cs typeface="Arial" panose="020B0604020202020204" pitchFamily="34" charset="0"/>
              </a:rPr>
              <a:t>Cons</a:t>
            </a:r>
            <a:r>
              <a:rPr lang="it-IT" sz="2800" b="1" dirty="0">
                <a:latin typeface="Arial" panose="020B0604020202020204" pitchFamily="34" charset="0"/>
                <a:cs typeface="Arial" panose="020B0604020202020204" pitchFamily="34" charset="0"/>
              </a:rPr>
              <a:t>. Stato, sez. IV, 2 novembre 2004, n. 7068</a:t>
            </a:r>
            <a:r>
              <a:rPr lang="it-IT" sz="2800" dirty="0">
                <a:latin typeface="Arial" panose="020B0604020202020204" pitchFamily="34" charset="0"/>
                <a:cs typeface="Arial" panose="020B0604020202020204" pitchFamily="34" charset="0"/>
              </a:rPr>
              <a:t>).</a:t>
            </a:r>
            <a:r>
              <a:rPr lang="it-IT" sz="2800" i="1" dirty="0">
                <a:latin typeface="Arial" panose="020B0604020202020204" pitchFamily="34" charset="0"/>
                <a:cs typeface="Arial" panose="020B0604020202020204" pitchFamily="34" charset="0"/>
              </a:rPr>
              <a:t> </a:t>
            </a:r>
            <a:endParaRPr lang="it-IT" sz="2800" dirty="0">
              <a:latin typeface="Arial" panose="020B0604020202020204" pitchFamily="34" charset="0"/>
              <a:cs typeface="Arial" panose="020B0604020202020204" pitchFamily="34" charset="0"/>
            </a:endParaRPr>
          </a:p>
          <a:p>
            <a:pPr algn="just"/>
            <a:endParaRPr lang="it-IT" sz="2800" dirty="0"/>
          </a:p>
        </p:txBody>
      </p:sp>
    </p:spTree>
    <p:extLst>
      <p:ext uri="{BB962C8B-B14F-4D97-AF65-F5344CB8AC3E}">
        <p14:creationId xmlns:p14="http://schemas.microsoft.com/office/powerpoint/2010/main" val="3880689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38975" y="699076"/>
            <a:ext cx="8525513" cy="6186308"/>
          </a:xfrm>
          <a:prstGeom prst="rect">
            <a:avLst/>
          </a:prstGeom>
          <a:noFill/>
        </p:spPr>
        <p:txBody>
          <a:bodyPr wrap="square" rtlCol="0">
            <a:spAutoFit/>
          </a:bodyPr>
          <a:lstStyle/>
          <a:p>
            <a:r>
              <a:rPr lang="it-IT" sz="2200" dirty="0">
                <a:latin typeface="Arial" panose="020B0604020202020204" pitchFamily="34" charset="0"/>
                <a:cs typeface="Arial" panose="020B0604020202020204" pitchFamily="34" charset="0"/>
              </a:rPr>
              <a:t>La giurisprudenza, limitando il carattere apparentemente incondizionato dell’obbligo di provvedere, ha precisato che per ineludibili esigenze di economicità ed efficienza della azione amministrativa, può ritenersi che l’obbligo della P.a. di concludere con un provvedimento espresso, venga meno </a:t>
            </a:r>
          </a:p>
          <a:p>
            <a:endParaRPr lang="it-IT" sz="2200" dirty="0">
              <a:latin typeface="Arial" panose="020B0604020202020204" pitchFamily="34" charset="0"/>
              <a:cs typeface="Arial" panose="020B0604020202020204" pitchFamily="34" charset="0"/>
            </a:endParaRPr>
          </a:p>
          <a:p>
            <a:pPr marL="342900" lvl="0" indent="-342900">
              <a:buFont typeface="Wingdings" charset="2"/>
              <a:buChar char="Ø"/>
            </a:pPr>
            <a:r>
              <a:rPr lang="it-IT" sz="2200" dirty="0">
                <a:latin typeface="Arial" panose="020B0604020202020204" pitchFamily="34" charset="0"/>
                <a:cs typeface="Arial" panose="020B0604020202020204" pitchFamily="34" charset="0"/>
              </a:rPr>
              <a:t>in presenza di reiterate richieste aventi il medesimo contenuto, qualora sia già stata adottata una formale risoluzione amministrativa inoppugnabile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V, 27 marzo 2000, n. 1765</a:t>
            </a:r>
            <a:r>
              <a:rPr lang="it-IT" sz="2200" dirty="0">
                <a:latin typeface="Arial" panose="020B0604020202020204" pitchFamily="34" charset="0"/>
                <a:cs typeface="Arial" panose="020B0604020202020204" pitchFamily="34" charset="0"/>
              </a:rPr>
              <a:t>) </a:t>
            </a:r>
          </a:p>
          <a:p>
            <a:pPr marL="342900" lvl="0" indent="-342900">
              <a:buFont typeface="Wingdings" charset="2"/>
              <a:buChar char="Ø"/>
            </a:pPr>
            <a:r>
              <a:rPr lang="it-IT" sz="2200" dirty="0">
                <a:latin typeface="Arial" panose="020B0604020202020204" pitchFamily="34" charset="0"/>
                <a:cs typeface="Arial" panose="020B0604020202020204" pitchFamily="34" charset="0"/>
              </a:rPr>
              <a:t>qualora non siano sopravvenuti mutamenti della situazione di fatto o di diritto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VI, 20 novembre 2000, n. 6181</a:t>
            </a:r>
            <a:r>
              <a:rPr lang="it-IT" sz="2200" dirty="0">
                <a:latin typeface="Arial" panose="020B0604020202020204" pitchFamily="34" charset="0"/>
                <a:cs typeface="Arial" panose="020B0604020202020204" pitchFamily="34" charset="0"/>
              </a:rPr>
              <a:t>); </a:t>
            </a:r>
          </a:p>
          <a:p>
            <a:pPr marL="342900" lvl="0" indent="-342900">
              <a:buFont typeface="Wingdings" charset="2"/>
              <a:buChar char="Ø"/>
            </a:pPr>
            <a:r>
              <a:rPr lang="it-IT" sz="2200" dirty="0">
                <a:latin typeface="Arial" panose="020B0604020202020204" pitchFamily="34" charset="0"/>
                <a:cs typeface="Arial" panose="020B0604020202020204" pitchFamily="34" charset="0"/>
              </a:rPr>
              <a:t>in presenza di domande manifestamente assurde, o totalmente infondate (</a:t>
            </a:r>
            <a:r>
              <a:rPr lang="it-IT" sz="2200" b="1" dirty="0">
                <a:latin typeface="Arial" panose="020B0604020202020204" pitchFamily="34" charset="0"/>
                <a:cs typeface="Arial" panose="020B0604020202020204" pitchFamily="34" charset="0"/>
              </a:rPr>
              <a:t>cfr. </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IV, 11 giugno 2002, n. 3256</a:t>
            </a:r>
            <a:r>
              <a:rPr lang="it-IT" sz="2200" dirty="0">
                <a:latin typeface="Arial" panose="020B0604020202020204" pitchFamily="34" charset="0"/>
                <a:cs typeface="Arial" panose="020B0604020202020204" pitchFamily="34" charset="0"/>
              </a:rPr>
              <a:t>); </a:t>
            </a:r>
          </a:p>
          <a:p>
            <a:pPr marL="342900" lvl="0" indent="-342900">
              <a:buFont typeface="Wingdings" charset="2"/>
              <a:buChar char="Ø"/>
            </a:pPr>
            <a:r>
              <a:rPr lang="it-IT" sz="2200" dirty="0">
                <a:latin typeface="Arial" panose="020B0604020202020204" pitchFamily="34" charset="0"/>
                <a:cs typeface="Arial" panose="020B0604020202020204" pitchFamily="34" charset="0"/>
              </a:rPr>
              <a:t>in presenza di domande illegali, non potendosi dare corso alla tutela di interessi illegittimi.” </a:t>
            </a:r>
            <a:r>
              <a:rPr lang="it-IT" sz="2200" b="1" dirty="0">
                <a:latin typeface="Arial" panose="020B0604020202020204" pitchFamily="34" charset="0"/>
                <a:cs typeface="Arial" panose="020B0604020202020204" pitchFamily="34" charset="0"/>
              </a:rPr>
              <a:t>(</a:t>
            </a:r>
            <a:r>
              <a:rPr lang="it-IT" sz="2200" b="1" dirty="0" err="1">
                <a:latin typeface="Arial" panose="020B0604020202020204" pitchFamily="34" charset="0"/>
                <a:cs typeface="Arial" panose="020B0604020202020204" pitchFamily="34" charset="0"/>
              </a:rPr>
              <a:t>Cons</a:t>
            </a:r>
            <a:r>
              <a:rPr lang="it-IT" sz="2200" b="1" dirty="0">
                <a:latin typeface="Arial" panose="020B0604020202020204" pitchFamily="34" charset="0"/>
                <a:cs typeface="Arial" panose="020B0604020202020204" pitchFamily="34" charset="0"/>
              </a:rPr>
              <a:t>. Stato, sez. IV, 22 giugno 2006 n. 3921</a:t>
            </a:r>
            <a:r>
              <a:rPr lang="it-IT" sz="2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74305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3497" y="1411897"/>
            <a:ext cx="8358983" cy="5401479"/>
          </a:xfrm>
          <a:prstGeom prst="rect">
            <a:avLst/>
          </a:prstGeom>
          <a:noFill/>
          <a:ln>
            <a:noFill/>
          </a:ln>
        </p:spPr>
        <p:txBody>
          <a:bodyPr wrap="square" rtlCol="0">
            <a:spAutoFit/>
          </a:bodyPr>
          <a:lstStyle/>
          <a:p>
            <a:pPr algn="ctr"/>
            <a:r>
              <a:rPr lang="it-IT" sz="2300" b="1" dirty="0">
                <a:latin typeface="Arial" panose="020B0604020202020204" pitchFamily="34" charset="0"/>
                <a:cs typeface="Arial" panose="020B0604020202020204" pitchFamily="34" charset="0"/>
              </a:rPr>
              <a:t>Art. 2, commi 2-3, </a:t>
            </a:r>
            <a:r>
              <a:rPr lang="it-IT" sz="2300" b="1" dirty="0" err="1">
                <a:latin typeface="Arial" panose="020B0604020202020204" pitchFamily="34" charset="0"/>
                <a:cs typeface="Arial" panose="020B0604020202020204" pitchFamily="34" charset="0"/>
              </a:rPr>
              <a:t>L.r</a:t>
            </a:r>
            <a:r>
              <a:rPr lang="it-IT" sz="2300" b="1" dirty="0">
                <a:latin typeface="Arial" panose="020B0604020202020204" pitchFamily="34" charset="0"/>
                <a:cs typeface="Arial" panose="020B0604020202020204" pitchFamily="34" charset="0"/>
              </a:rPr>
              <a:t>. n. 7/2019</a:t>
            </a:r>
          </a:p>
          <a:p>
            <a:endParaRPr lang="it-IT" sz="2300" dirty="0">
              <a:latin typeface="Arial" panose="020B0604020202020204" pitchFamily="34" charset="0"/>
              <a:cs typeface="Arial" panose="020B0604020202020204" pitchFamily="34" charset="0"/>
            </a:endParaRPr>
          </a:p>
          <a:p>
            <a:r>
              <a:rPr lang="it-IT" sz="2300" dirty="0">
                <a:latin typeface="Arial" panose="020B0604020202020204" pitchFamily="34" charset="0"/>
                <a:cs typeface="Arial" panose="020B0604020202020204" pitchFamily="34" charset="0"/>
              </a:rPr>
              <a:t>2. Nei casi in cui le leggi o i regolamenti adottati ai sensi dei commi 3 e 4 non prevedano un termine diverso, le pubbliche amministrazioni hanno il dovere di concludere il procedimento entro il </a:t>
            </a:r>
            <a:r>
              <a:rPr lang="it-IT" sz="2300" b="1" dirty="0">
                <a:latin typeface="Arial" panose="020B0604020202020204" pitchFamily="34" charset="0"/>
                <a:cs typeface="Arial" panose="020B0604020202020204" pitchFamily="34" charset="0"/>
              </a:rPr>
              <a:t>termine di trenta giorni</a:t>
            </a:r>
            <a:r>
              <a:rPr lang="it-IT" sz="2300" dirty="0">
                <a:latin typeface="Arial" panose="020B0604020202020204" pitchFamily="34" charset="0"/>
                <a:cs typeface="Arial" panose="020B0604020202020204" pitchFamily="34" charset="0"/>
              </a:rPr>
              <a:t>. Tale termine decorre dall'inizio d'ufficio del procedimento o dal ricevimento della domanda se il procedimento è ad iniziativa di parte.</a:t>
            </a:r>
          </a:p>
          <a:p>
            <a:r>
              <a:rPr lang="it-IT" sz="2300" dirty="0">
                <a:latin typeface="Arial" panose="020B0604020202020204" pitchFamily="34" charset="0"/>
                <a:cs typeface="Arial" panose="020B0604020202020204" pitchFamily="34" charset="0"/>
              </a:rPr>
              <a:t>3. Con decreto del Presidente della Regione su proposta dell'Assessore regionale competente, le amministrazioni regionali individuano i termini, </a:t>
            </a:r>
            <a:r>
              <a:rPr lang="it-IT" sz="2300" b="1" dirty="0">
                <a:latin typeface="Arial" panose="020B0604020202020204" pitchFamily="34" charset="0"/>
                <a:cs typeface="Arial" panose="020B0604020202020204" pitchFamily="34" charset="0"/>
              </a:rPr>
              <a:t>non superiori a sessanta giorni</a:t>
            </a:r>
            <a:r>
              <a:rPr lang="it-IT" sz="2300" dirty="0">
                <a:latin typeface="Arial" panose="020B0604020202020204" pitchFamily="34" charset="0"/>
                <a:cs typeface="Arial" panose="020B0604020202020204" pitchFamily="34" charset="0"/>
              </a:rPr>
              <a:t>, entro i quali deve essere concluso il procedimento. Gli altri enti di cui all'articolo 1 provvedono a fissare, secondo i propri ordinamenti, i termini, non superiori a sessanta giorni, per la conclusione del procedimento</a:t>
            </a:r>
            <a:r>
              <a:rPr lang="it-IT" sz="2300" dirty="0"/>
              <a:t>.</a:t>
            </a:r>
          </a:p>
        </p:txBody>
      </p:sp>
      <p:sp>
        <p:nvSpPr>
          <p:cNvPr id="3" name="CasellaDiTesto 2"/>
          <p:cNvSpPr txBox="1"/>
          <p:nvPr/>
        </p:nvSpPr>
        <p:spPr>
          <a:xfrm>
            <a:off x="332473" y="908720"/>
            <a:ext cx="8560007" cy="461665"/>
          </a:xfrm>
          <a:prstGeom prst="rect">
            <a:avLst/>
          </a:prstGeom>
          <a:noFill/>
        </p:spPr>
        <p:txBody>
          <a:bodyPr wrap="square" rtlCol="0">
            <a:spAutoFit/>
          </a:bodyPr>
          <a:lstStyle/>
          <a:p>
            <a:pPr algn="ctr"/>
            <a:r>
              <a:rPr lang="it-IT" sz="2400" b="1" dirty="0">
                <a:latin typeface="Arial" panose="020B0604020202020204" pitchFamily="34" charset="0"/>
                <a:cs typeface="Arial" panose="020B0604020202020204" pitchFamily="34" charset="0"/>
              </a:rPr>
              <a:t>IL TERMINE DI CONCLUSIONE DEL PROCEDIMENTO</a:t>
            </a:r>
          </a:p>
        </p:txBody>
      </p:sp>
    </p:spTree>
    <p:extLst>
      <p:ext uri="{BB962C8B-B14F-4D97-AF65-F5344CB8AC3E}">
        <p14:creationId xmlns:p14="http://schemas.microsoft.com/office/powerpoint/2010/main" val="33196009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11449</TotalTime>
  <Words>3300</Words>
  <Application>Microsoft Macintosh PowerPoint</Application>
  <PresentationFormat>Presentazione su schermo (4:3)</PresentationFormat>
  <Paragraphs>153</Paragraphs>
  <Slides>35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35</vt:i4>
      </vt:variant>
    </vt:vector>
  </HeadingPairs>
  <TitlesOfParts>
    <vt:vector size="41" baseType="lpstr">
      <vt:lpstr>Arial</vt:lpstr>
      <vt:lpstr>Calibri</vt:lpstr>
      <vt:lpstr>Constantia</vt:lpstr>
      <vt:lpstr>Wingdings</vt:lpstr>
      <vt:lpstr>Wingdings 2</vt:lpstr>
      <vt:lpstr>Equinozio</vt:lpstr>
      <vt:lpstr>Corso di formazione giuridica per il personale della Regione Siciliana </vt:lpstr>
      <vt:lpstr>Il silenzio dell’amministrazione</vt:lpstr>
      <vt:lpstr>Presentazione standard di PowerPoint</vt:lpstr>
      <vt:lpstr>Il c.d. silenzio inadempimento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Il silenzio significativo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241</cp:revision>
  <cp:lastPrinted>2020-04-21T10:03:09Z</cp:lastPrinted>
  <dcterms:created xsi:type="dcterms:W3CDTF">2012-04-07T06:48:04Z</dcterms:created>
  <dcterms:modified xsi:type="dcterms:W3CDTF">2020-05-10T16:43:52Z</dcterms:modified>
</cp:coreProperties>
</file>