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0" r:id="rId1"/>
  </p:sldMasterIdLst>
  <p:notesMasterIdLst>
    <p:notesMasterId r:id="rId28"/>
  </p:notesMasterIdLst>
  <p:handoutMasterIdLst>
    <p:handoutMasterId r:id="rId29"/>
  </p:handoutMasterIdLst>
  <p:sldIdLst>
    <p:sldId id="553" r:id="rId2"/>
    <p:sldId id="328" r:id="rId3"/>
    <p:sldId id="318" r:id="rId4"/>
    <p:sldId id="315" r:id="rId5"/>
    <p:sldId id="316" r:id="rId6"/>
    <p:sldId id="561" r:id="rId7"/>
    <p:sldId id="562" r:id="rId8"/>
    <p:sldId id="563" r:id="rId9"/>
    <p:sldId id="564" r:id="rId10"/>
    <p:sldId id="320" r:id="rId11"/>
    <p:sldId id="322" r:id="rId12"/>
    <p:sldId id="324" r:id="rId13"/>
    <p:sldId id="323" r:id="rId14"/>
    <p:sldId id="325" r:id="rId15"/>
    <p:sldId id="326" r:id="rId16"/>
    <p:sldId id="331" r:id="rId17"/>
    <p:sldId id="327" r:id="rId18"/>
    <p:sldId id="329" r:id="rId19"/>
    <p:sldId id="330" r:id="rId20"/>
    <p:sldId id="332" r:id="rId21"/>
    <p:sldId id="334" r:id="rId22"/>
    <p:sldId id="335" r:id="rId23"/>
    <p:sldId id="336" r:id="rId24"/>
    <p:sldId id="333" r:id="rId25"/>
    <p:sldId id="337" r:id="rId26"/>
    <p:sldId id="338" r:id="rId27"/>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639" autoAdjust="0"/>
    <p:restoredTop sz="92520" autoAdjust="0"/>
  </p:normalViewPr>
  <p:slideViewPr>
    <p:cSldViewPr>
      <p:cViewPr varScale="1">
        <p:scale>
          <a:sx n="101" d="100"/>
          <a:sy n="101" d="100"/>
        </p:scale>
        <p:origin x="288" y="1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0496"/>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F441FD9-5C71-4208-8FC6-F1223209E3C3}" type="datetimeFigureOut">
              <a:rPr lang="it-IT" smtClean="0"/>
              <a:t>30/04/20</a:t>
            </a:fld>
            <a:endParaRPr lang="it-IT"/>
          </a:p>
        </p:txBody>
      </p:sp>
      <p:sp>
        <p:nvSpPr>
          <p:cNvPr id="4" name="Segnaposto piè di pagina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5" name="Segnaposto numero diapositiva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136C00A-B3F7-4D74-8684-A47843529661}" type="slidenum">
              <a:rPr lang="it-IT" smtClean="0"/>
              <a:t>‹N›</a:t>
            </a:fld>
            <a:endParaRPr lang="it-IT"/>
          </a:p>
        </p:txBody>
      </p:sp>
    </p:spTree>
    <p:extLst>
      <p:ext uri="{BB962C8B-B14F-4D97-AF65-F5344CB8AC3E}">
        <p14:creationId xmlns:p14="http://schemas.microsoft.com/office/powerpoint/2010/main" val="316843416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0576EEA-A77B-A147-959C-E26243604E72}" type="datetimeFigureOut">
              <a:rPr lang="it-IT" smtClean="0"/>
              <a:t>30/04/20</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DCE92FC-53A6-9B48-AADA-E5D313441C08}" type="slidenum">
              <a:rPr lang="it-IT" smtClean="0"/>
              <a:t>‹N›</a:t>
            </a:fld>
            <a:endParaRPr lang="it-IT"/>
          </a:p>
        </p:txBody>
      </p:sp>
    </p:spTree>
    <p:extLst>
      <p:ext uri="{BB962C8B-B14F-4D97-AF65-F5344CB8AC3E}">
        <p14:creationId xmlns:p14="http://schemas.microsoft.com/office/powerpoint/2010/main" val="21589331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bg>
      <p:bgRef idx="1002">
        <a:schemeClr val="bg2"/>
      </p:bgRef>
    </p:bg>
    <p:spTree>
      <p:nvGrpSpPr>
        <p:cNvPr id="1" name=""/>
        <p:cNvGrpSpPr/>
        <p:nvPr/>
      </p:nvGrpSpPr>
      <p:grpSpPr>
        <a:xfrm>
          <a:off x="0" y="0"/>
          <a:ext cx="0" cy="0"/>
          <a:chOff x="0" y="0"/>
          <a:chExt cx="0" cy="0"/>
        </a:xfrm>
      </p:grpSpPr>
      <p:sp>
        <p:nvSpPr>
          <p:cNvPr id="9" name="Titolo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it-IT"/>
              <a:t>Fare clic per modificare lo stile del titolo</a:t>
            </a:r>
            <a:endParaRPr kumimoji="0" lang="en-US"/>
          </a:p>
        </p:txBody>
      </p:sp>
      <p:sp>
        <p:nvSpPr>
          <p:cNvPr id="17" name="Sottotitolo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it-IT"/>
              <a:t>Fare clic per modificare lo stile del sottotitolo dello schema</a:t>
            </a:r>
            <a:endParaRPr kumimoji="0" lang="en-US"/>
          </a:p>
        </p:txBody>
      </p:sp>
      <p:sp>
        <p:nvSpPr>
          <p:cNvPr id="30" name="Segnaposto data 29"/>
          <p:cNvSpPr>
            <a:spLocks noGrp="1"/>
          </p:cNvSpPr>
          <p:nvPr>
            <p:ph type="dt" sz="half" idx="10"/>
          </p:nvPr>
        </p:nvSpPr>
        <p:spPr/>
        <p:txBody>
          <a:bodyPr/>
          <a:lstStyle/>
          <a:p>
            <a:fld id="{0F2174AF-8C9C-4F0C-89E2-25CADEF5B939}" type="datetimeFigureOut">
              <a:rPr lang="it-IT" smtClean="0"/>
              <a:pPr/>
              <a:t>30/04/20</a:t>
            </a:fld>
            <a:endParaRPr lang="it-IT"/>
          </a:p>
        </p:txBody>
      </p:sp>
      <p:sp>
        <p:nvSpPr>
          <p:cNvPr id="19" name="Segnaposto piè di pagina 18"/>
          <p:cNvSpPr>
            <a:spLocks noGrp="1"/>
          </p:cNvSpPr>
          <p:nvPr>
            <p:ph type="ftr" sz="quarter" idx="11"/>
          </p:nvPr>
        </p:nvSpPr>
        <p:spPr/>
        <p:txBody>
          <a:bodyPr/>
          <a:lstStyle/>
          <a:p>
            <a:endParaRPr lang="it-IT"/>
          </a:p>
        </p:txBody>
      </p:sp>
      <p:sp>
        <p:nvSpPr>
          <p:cNvPr id="27" name="Segnaposto numero diapositiva 26"/>
          <p:cNvSpPr>
            <a:spLocks noGrp="1"/>
          </p:cNvSpPr>
          <p:nvPr>
            <p:ph type="sldNum" sz="quarter" idx="12"/>
          </p:nvPr>
        </p:nvSpPr>
        <p:spPr/>
        <p:txBody>
          <a:bodyPr/>
          <a:lstStyle/>
          <a:p>
            <a:fld id="{2D17A2B2-A103-4271-AA58-CA430FB7D7A9}" type="slidenum">
              <a:rPr lang="it-IT" smtClean="0"/>
              <a:pPr/>
              <a:t>‹N›</a:t>
            </a:fld>
            <a:endParaRPr lang="it-IT"/>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a:t>Fare clic per modificare lo stile del titolo</a:t>
            </a:r>
            <a:endParaRPr kumimoji="0" lang="en-US"/>
          </a:p>
        </p:txBody>
      </p:sp>
      <p:sp>
        <p:nvSpPr>
          <p:cNvPr id="3" name="Segnaposto testo verticale 2"/>
          <p:cNvSpPr>
            <a:spLocks noGrp="1"/>
          </p:cNvSpPr>
          <p:nvPr>
            <p:ph type="body" orient="vert" idx="1"/>
          </p:nvPr>
        </p:nvSpPr>
        <p:spPr/>
        <p:txBody>
          <a:bodyPr vert="eaVert"/>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4" name="Segnaposto data 3"/>
          <p:cNvSpPr>
            <a:spLocks noGrp="1"/>
          </p:cNvSpPr>
          <p:nvPr>
            <p:ph type="dt" sz="half" idx="10"/>
          </p:nvPr>
        </p:nvSpPr>
        <p:spPr/>
        <p:txBody>
          <a:bodyPr/>
          <a:lstStyle/>
          <a:p>
            <a:fld id="{0F2174AF-8C9C-4F0C-89E2-25CADEF5B939}" type="datetimeFigureOut">
              <a:rPr lang="it-IT" smtClean="0"/>
              <a:pPr/>
              <a:t>30/04/20</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2D17A2B2-A103-4271-AA58-CA430FB7D7A9}" type="slidenum">
              <a:rPr lang="it-IT" smtClean="0"/>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914401"/>
            <a:ext cx="2057400" cy="5211763"/>
          </a:xfrm>
        </p:spPr>
        <p:txBody>
          <a:bodyPr vert="eaVert"/>
          <a:lstStyle/>
          <a:p>
            <a:r>
              <a:rPr kumimoji="0" lang="it-IT"/>
              <a:t>Fare clic per modificare lo stile del titolo</a:t>
            </a:r>
            <a:endParaRPr kumimoji="0" lang="en-US"/>
          </a:p>
        </p:txBody>
      </p:sp>
      <p:sp>
        <p:nvSpPr>
          <p:cNvPr id="3" name="Segnaposto testo verticale 2"/>
          <p:cNvSpPr>
            <a:spLocks noGrp="1"/>
          </p:cNvSpPr>
          <p:nvPr>
            <p:ph type="body" orient="vert" idx="1"/>
          </p:nvPr>
        </p:nvSpPr>
        <p:spPr>
          <a:xfrm>
            <a:off x="457200" y="914401"/>
            <a:ext cx="6019800" cy="5211763"/>
          </a:xfrm>
        </p:spPr>
        <p:txBody>
          <a:bodyPr vert="eaVert"/>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4" name="Segnaposto data 3"/>
          <p:cNvSpPr>
            <a:spLocks noGrp="1"/>
          </p:cNvSpPr>
          <p:nvPr>
            <p:ph type="dt" sz="half" idx="10"/>
          </p:nvPr>
        </p:nvSpPr>
        <p:spPr/>
        <p:txBody>
          <a:bodyPr/>
          <a:lstStyle/>
          <a:p>
            <a:fld id="{0F2174AF-8C9C-4F0C-89E2-25CADEF5B939}" type="datetimeFigureOut">
              <a:rPr lang="it-IT" smtClean="0"/>
              <a:pPr/>
              <a:t>30/04/20</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2D17A2B2-A103-4271-AA58-CA430FB7D7A9}" type="slidenum">
              <a:rPr lang="it-IT" smtClean="0"/>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a:t>Fare clic per modificare lo stile del titolo</a:t>
            </a:r>
            <a:endParaRPr kumimoji="0" lang="en-US"/>
          </a:p>
        </p:txBody>
      </p:sp>
      <p:sp>
        <p:nvSpPr>
          <p:cNvPr id="3" name="Segnaposto contenuto 2"/>
          <p:cNvSpPr>
            <a:spLocks noGrp="1"/>
          </p:cNvSpPr>
          <p:nvPr>
            <p:ph idx="1"/>
          </p:nvPr>
        </p:nvSpPr>
        <p:spPr/>
        <p:txBody>
          <a:body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4" name="Segnaposto data 3"/>
          <p:cNvSpPr>
            <a:spLocks noGrp="1"/>
          </p:cNvSpPr>
          <p:nvPr>
            <p:ph type="dt" sz="half" idx="10"/>
          </p:nvPr>
        </p:nvSpPr>
        <p:spPr/>
        <p:txBody>
          <a:bodyPr/>
          <a:lstStyle/>
          <a:p>
            <a:fld id="{0F2174AF-8C9C-4F0C-89E2-25CADEF5B939}" type="datetimeFigureOut">
              <a:rPr lang="it-IT" smtClean="0"/>
              <a:pPr/>
              <a:t>30/04/20</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2D17A2B2-A103-4271-AA58-CA430FB7D7A9}" type="slidenum">
              <a:rPr lang="it-IT" smtClean="0"/>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bg>
      <p:bgRef idx="1002">
        <a:schemeClr val="bg2"/>
      </p:bgRef>
    </p:bg>
    <p:spTree>
      <p:nvGrpSpPr>
        <p:cNvPr id="1" name=""/>
        <p:cNvGrpSpPr/>
        <p:nvPr/>
      </p:nvGrpSpPr>
      <p:grpSpPr>
        <a:xfrm>
          <a:off x="0" y="0"/>
          <a:ext cx="0" cy="0"/>
          <a:chOff x="0" y="0"/>
          <a:chExt cx="0" cy="0"/>
        </a:xfrm>
      </p:grpSpPr>
      <p:sp>
        <p:nvSpPr>
          <p:cNvPr id="2" name="Titolo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it-IT"/>
              <a:t>Fare clic per modificare lo stile del titolo</a:t>
            </a:r>
            <a:endParaRPr kumimoji="0" lang="en-US"/>
          </a:p>
        </p:txBody>
      </p:sp>
      <p:sp>
        <p:nvSpPr>
          <p:cNvPr id="3" name="Segnaposto testo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it-IT"/>
              <a:t>Fare clic per modificare stili del testo dello schema</a:t>
            </a:r>
          </a:p>
        </p:txBody>
      </p:sp>
      <p:sp>
        <p:nvSpPr>
          <p:cNvPr id="4" name="Segnaposto data 3"/>
          <p:cNvSpPr>
            <a:spLocks noGrp="1"/>
          </p:cNvSpPr>
          <p:nvPr>
            <p:ph type="dt" sz="half" idx="10"/>
          </p:nvPr>
        </p:nvSpPr>
        <p:spPr/>
        <p:txBody>
          <a:bodyPr/>
          <a:lstStyle/>
          <a:p>
            <a:fld id="{0F2174AF-8C9C-4F0C-89E2-25CADEF5B939}" type="datetimeFigureOut">
              <a:rPr lang="it-IT" smtClean="0"/>
              <a:pPr/>
              <a:t>30/04/20</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2D17A2B2-A103-4271-AA58-CA430FB7D7A9}" type="slidenum">
              <a:rPr lang="it-IT" smtClean="0"/>
              <a:pPr/>
              <a:t>‹N›</a:t>
            </a:fld>
            <a:endParaRPr lang="it-IT"/>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a:xfrm>
            <a:off x="457200" y="704088"/>
            <a:ext cx="8229600" cy="1143000"/>
          </a:xfrm>
        </p:spPr>
        <p:txBody>
          <a:bodyPr/>
          <a:lstStyle/>
          <a:p>
            <a:r>
              <a:rPr kumimoji="0" lang="it-IT"/>
              <a:t>Fare clic per modificare lo stile del titolo</a:t>
            </a:r>
            <a:endParaRPr kumimoji="0" lang="en-US"/>
          </a:p>
        </p:txBody>
      </p:sp>
      <p:sp>
        <p:nvSpPr>
          <p:cNvPr id="3" name="Segnaposto contenuto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4" name="Segnaposto contenuto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5" name="Segnaposto data 4"/>
          <p:cNvSpPr>
            <a:spLocks noGrp="1"/>
          </p:cNvSpPr>
          <p:nvPr>
            <p:ph type="dt" sz="half" idx="10"/>
          </p:nvPr>
        </p:nvSpPr>
        <p:spPr/>
        <p:txBody>
          <a:bodyPr/>
          <a:lstStyle/>
          <a:p>
            <a:fld id="{0F2174AF-8C9C-4F0C-89E2-25CADEF5B939}" type="datetimeFigureOut">
              <a:rPr lang="it-IT" smtClean="0"/>
              <a:pPr/>
              <a:t>30/04/20</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2D17A2B2-A103-4271-AA58-CA430FB7D7A9}" type="slidenum">
              <a:rPr lang="it-IT" smtClean="0"/>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704088"/>
            <a:ext cx="8229600" cy="1143000"/>
          </a:xfrm>
        </p:spPr>
        <p:txBody>
          <a:bodyPr tIns="45720" anchor="b"/>
          <a:lstStyle>
            <a:lvl1pPr>
              <a:defRPr/>
            </a:lvl1pPr>
          </a:lstStyle>
          <a:p>
            <a:r>
              <a:rPr kumimoji="0" lang="it-IT"/>
              <a:t>Fare clic per modificare lo stile del titolo</a:t>
            </a:r>
            <a:endParaRPr kumimoji="0" lang="en-US"/>
          </a:p>
        </p:txBody>
      </p:sp>
      <p:sp>
        <p:nvSpPr>
          <p:cNvPr id="3" name="Segnaposto testo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it-IT"/>
              <a:t>Fare clic per modificare stili del testo dello schema</a:t>
            </a:r>
          </a:p>
        </p:txBody>
      </p:sp>
      <p:sp>
        <p:nvSpPr>
          <p:cNvPr id="4" name="Segnaposto testo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it-IT"/>
              <a:t>Fare clic per modificare stili del testo dello schema</a:t>
            </a:r>
          </a:p>
        </p:txBody>
      </p:sp>
      <p:sp>
        <p:nvSpPr>
          <p:cNvPr id="5" name="Segnaposto contenuto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6" name="Segnaposto contenuto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7" name="Segnaposto data 6"/>
          <p:cNvSpPr>
            <a:spLocks noGrp="1"/>
          </p:cNvSpPr>
          <p:nvPr>
            <p:ph type="dt" sz="half" idx="10"/>
          </p:nvPr>
        </p:nvSpPr>
        <p:spPr/>
        <p:txBody>
          <a:bodyPr/>
          <a:lstStyle/>
          <a:p>
            <a:fld id="{0F2174AF-8C9C-4F0C-89E2-25CADEF5B939}" type="datetimeFigureOut">
              <a:rPr lang="it-IT" smtClean="0"/>
              <a:pPr/>
              <a:t>30/04/20</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2D17A2B2-A103-4271-AA58-CA430FB7D7A9}" type="slidenum">
              <a:rPr lang="it-IT" smtClean="0"/>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it-IT"/>
              <a:t>Fare clic per modificare lo stile del titolo</a:t>
            </a:r>
            <a:endParaRPr kumimoji="0" lang="en-US"/>
          </a:p>
        </p:txBody>
      </p:sp>
      <p:sp>
        <p:nvSpPr>
          <p:cNvPr id="3" name="Segnaposto data 2"/>
          <p:cNvSpPr>
            <a:spLocks noGrp="1"/>
          </p:cNvSpPr>
          <p:nvPr>
            <p:ph type="dt" sz="half" idx="10"/>
          </p:nvPr>
        </p:nvSpPr>
        <p:spPr/>
        <p:txBody>
          <a:bodyPr/>
          <a:lstStyle/>
          <a:p>
            <a:fld id="{0F2174AF-8C9C-4F0C-89E2-25CADEF5B939}" type="datetimeFigureOut">
              <a:rPr lang="it-IT" smtClean="0"/>
              <a:pPr/>
              <a:t>30/04/20</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2D17A2B2-A103-4271-AA58-CA430FB7D7A9}" type="slidenum">
              <a:rPr lang="it-IT" smtClean="0"/>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0F2174AF-8C9C-4F0C-89E2-25CADEF5B939}" type="datetimeFigureOut">
              <a:rPr lang="it-IT" smtClean="0"/>
              <a:pPr/>
              <a:t>30/04/20</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2D17A2B2-A103-4271-AA58-CA430FB7D7A9}" type="slidenum">
              <a:rPr lang="it-IT" smtClean="0"/>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it-IT"/>
              <a:t>Fare clic per modificare lo stile del titolo</a:t>
            </a:r>
            <a:endParaRPr kumimoji="0" lang="en-US"/>
          </a:p>
        </p:txBody>
      </p:sp>
      <p:sp>
        <p:nvSpPr>
          <p:cNvPr id="3" name="Segnaposto testo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it-IT"/>
              <a:t>Fare clic per modificare stili del testo dello schema</a:t>
            </a:r>
          </a:p>
        </p:txBody>
      </p:sp>
      <p:sp>
        <p:nvSpPr>
          <p:cNvPr id="4" name="Segnaposto contenuto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5" name="Segnaposto data 4"/>
          <p:cNvSpPr>
            <a:spLocks noGrp="1"/>
          </p:cNvSpPr>
          <p:nvPr>
            <p:ph type="dt" sz="half" idx="10"/>
          </p:nvPr>
        </p:nvSpPr>
        <p:spPr/>
        <p:txBody>
          <a:bodyPr/>
          <a:lstStyle/>
          <a:p>
            <a:fld id="{0F2174AF-8C9C-4F0C-89E2-25CADEF5B939}" type="datetimeFigureOut">
              <a:rPr lang="it-IT" smtClean="0"/>
              <a:pPr/>
              <a:t>30/04/20</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2D17A2B2-A103-4271-AA58-CA430FB7D7A9}" type="slidenum">
              <a:rPr lang="it-IT" smtClean="0"/>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spTree>
      <p:nvGrpSpPr>
        <p:cNvPr id="1" name=""/>
        <p:cNvGrpSpPr/>
        <p:nvPr/>
      </p:nvGrpSpPr>
      <p:grpSpPr>
        <a:xfrm>
          <a:off x="0" y="0"/>
          <a:ext cx="0" cy="0"/>
          <a:chOff x="0" y="0"/>
          <a:chExt cx="0" cy="0"/>
        </a:xfrm>
      </p:grpSpPr>
      <p:sp>
        <p:nvSpPr>
          <p:cNvPr id="9" name="Ritaglia e arrotonda singolo angolo rettangolo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Triangolo rettangolo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olo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it-IT"/>
              <a:t>Fare clic per modificare lo stile del titolo</a:t>
            </a:r>
            <a:endParaRPr kumimoji="0" lang="en-US"/>
          </a:p>
        </p:txBody>
      </p:sp>
      <p:sp>
        <p:nvSpPr>
          <p:cNvPr id="4" name="Segnaposto testo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it-IT"/>
              <a:t>Fare clic per modificare stili del testo dello schema</a:t>
            </a:r>
          </a:p>
        </p:txBody>
      </p:sp>
      <p:sp>
        <p:nvSpPr>
          <p:cNvPr id="5" name="Segnaposto data 4"/>
          <p:cNvSpPr>
            <a:spLocks noGrp="1"/>
          </p:cNvSpPr>
          <p:nvPr>
            <p:ph type="dt" sz="half" idx="10"/>
          </p:nvPr>
        </p:nvSpPr>
        <p:spPr/>
        <p:txBody>
          <a:bodyPr/>
          <a:lstStyle/>
          <a:p>
            <a:fld id="{0F2174AF-8C9C-4F0C-89E2-25CADEF5B939}" type="datetimeFigureOut">
              <a:rPr lang="it-IT" smtClean="0"/>
              <a:pPr/>
              <a:t>30/04/20</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a:xfrm>
            <a:off x="8077200" y="6356350"/>
            <a:ext cx="609600" cy="365125"/>
          </a:xfrm>
        </p:spPr>
        <p:txBody>
          <a:bodyPr/>
          <a:lstStyle/>
          <a:p>
            <a:fld id="{2D17A2B2-A103-4271-AA58-CA430FB7D7A9}" type="slidenum">
              <a:rPr lang="it-IT" smtClean="0"/>
              <a:pPr/>
              <a:t>‹N›</a:t>
            </a:fld>
            <a:endParaRPr lang="it-IT"/>
          </a:p>
        </p:txBody>
      </p:sp>
      <p:sp>
        <p:nvSpPr>
          <p:cNvPr id="3" name="Segnaposto immagine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it-IT"/>
              <a:t>Fare clic sull'icona per inserire un'immagine</a:t>
            </a:r>
            <a:endParaRPr kumimoji="0" lang="en-US" dirty="0"/>
          </a:p>
        </p:txBody>
      </p:sp>
      <p:sp>
        <p:nvSpPr>
          <p:cNvPr id="10" name="Figura a mano libera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igura a mano libera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igura a mano libera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igura a mano libera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Segnaposto titolo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it-IT"/>
              <a:t>Fare clic per modificare lo stile del titolo</a:t>
            </a:r>
            <a:endParaRPr kumimoji="0" lang="en-US"/>
          </a:p>
        </p:txBody>
      </p:sp>
      <p:sp>
        <p:nvSpPr>
          <p:cNvPr id="30" name="Segnaposto testo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it-IT"/>
              <a:t>Fare clic per modificare stili del testo dello schema</a:t>
            </a:r>
          </a:p>
          <a:p>
            <a:pPr lvl="1" eaLnBrk="1" latinLnBrk="0" hangingPunct="1"/>
            <a:r>
              <a:rPr kumimoji="0" lang="it-IT"/>
              <a:t>Secondo livello</a:t>
            </a:r>
          </a:p>
          <a:p>
            <a:pPr lvl="2" eaLnBrk="1" latinLnBrk="0" hangingPunct="1"/>
            <a:r>
              <a:rPr kumimoji="0" lang="it-IT"/>
              <a:t>Terzo livello</a:t>
            </a:r>
          </a:p>
          <a:p>
            <a:pPr lvl="3" eaLnBrk="1" latinLnBrk="0" hangingPunct="1"/>
            <a:r>
              <a:rPr kumimoji="0" lang="it-IT"/>
              <a:t>Quarto livello</a:t>
            </a:r>
          </a:p>
          <a:p>
            <a:pPr lvl="4" eaLnBrk="1" latinLnBrk="0" hangingPunct="1"/>
            <a:r>
              <a:rPr kumimoji="0" lang="it-IT"/>
              <a:t>Quinto livello</a:t>
            </a:r>
            <a:endParaRPr kumimoji="0" lang="en-US"/>
          </a:p>
        </p:txBody>
      </p:sp>
      <p:sp>
        <p:nvSpPr>
          <p:cNvPr id="10" name="Segnaposto data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0F2174AF-8C9C-4F0C-89E2-25CADEF5B939}" type="datetimeFigureOut">
              <a:rPr lang="it-IT" smtClean="0"/>
              <a:pPr/>
              <a:t>30/04/20</a:t>
            </a:fld>
            <a:endParaRPr lang="it-IT"/>
          </a:p>
        </p:txBody>
      </p:sp>
      <p:sp>
        <p:nvSpPr>
          <p:cNvPr id="22" name="Segnaposto piè di pagina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it-IT"/>
          </a:p>
        </p:txBody>
      </p:sp>
      <p:sp>
        <p:nvSpPr>
          <p:cNvPr id="18" name="Segnaposto numero diapositiva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2D17A2B2-A103-4271-AA58-CA430FB7D7A9}" type="slidenum">
              <a:rPr lang="it-IT" smtClean="0"/>
              <a:pPr/>
              <a:t>‹N›</a:t>
            </a:fld>
            <a:endParaRPr lang="it-IT"/>
          </a:p>
        </p:txBody>
      </p:sp>
      <p:grpSp>
        <p:nvGrpSpPr>
          <p:cNvPr id="2" name="Gruppo 1"/>
          <p:cNvGrpSpPr/>
          <p:nvPr/>
        </p:nvGrpSpPr>
        <p:grpSpPr>
          <a:xfrm>
            <a:off x="-19017" y="202408"/>
            <a:ext cx="9180548" cy="649224"/>
            <a:chOff x="-19045" y="216550"/>
            <a:chExt cx="9180548" cy="649224"/>
          </a:xfrm>
        </p:grpSpPr>
        <p:sp>
          <p:nvSpPr>
            <p:cNvPr id="12" name="Figura a mano libera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igura a mano libera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605736" y="1785392"/>
            <a:ext cx="7854696" cy="1211560"/>
          </a:xfrm>
        </p:spPr>
        <p:txBody>
          <a:bodyPr>
            <a:normAutofit/>
          </a:bodyPr>
          <a:lstStyle/>
          <a:p>
            <a:pPr algn="ctr"/>
            <a:r>
              <a:rPr lang="it-IT" sz="3600" dirty="0">
                <a:solidFill>
                  <a:schemeClr val="tx1"/>
                </a:solidFill>
              </a:rPr>
              <a:t>Corso di formazione giuridica per il personale della Regione Siciliana </a:t>
            </a:r>
          </a:p>
        </p:txBody>
      </p:sp>
      <p:sp>
        <p:nvSpPr>
          <p:cNvPr id="3" name="Sottotitolo 2"/>
          <p:cNvSpPr>
            <a:spLocks noGrp="1"/>
          </p:cNvSpPr>
          <p:nvPr>
            <p:ph type="subTitle" idx="1"/>
          </p:nvPr>
        </p:nvSpPr>
        <p:spPr>
          <a:xfrm>
            <a:off x="395536" y="3429000"/>
            <a:ext cx="8103812" cy="2651720"/>
          </a:xfrm>
        </p:spPr>
        <p:txBody>
          <a:bodyPr>
            <a:noAutofit/>
          </a:bodyPr>
          <a:lstStyle/>
          <a:p>
            <a:pPr algn="l">
              <a:spcBef>
                <a:spcPts val="0"/>
              </a:spcBef>
            </a:pPr>
            <a:r>
              <a:rPr lang="it-IT" sz="4400" b="1" dirty="0">
                <a:solidFill>
                  <a:srgbClr val="FFFF00"/>
                </a:solidFill>
                <a:latin typeface="Arial" panose="020B0604020202020204" pitchFamily="34" charset="0"/>
                <a:cs typeface="Arial" panose="020B0604020202020204" pitchFamily="34" charset="0"/>
              </a:rPr>
              <a:t>Il procedimento amministrativo dopo </a:t>
            </a:r>
          </a:p>
          <a:p>
            <a:pPr algn="l">
              <a:spcBef>
                <a:spcPts val="0"/>
              </a:spcBef>
            </a:pPr>
            <a:r>
              <a:rPr lang="it-IT" sz="4400" b="1" dirty="0">
                <a:solidFill>
                  <a:srgbClr val="FFFF00"/>
                </a:solidFill>
                <a:latin typeface="Arial" panose="020B0604020202020204" pitchFamily="34" charset="0"/>
                <a:cs typeface="Arial" panose="020B0604020202020204" pitchFamily="34" charset="0"/>
              </a:rPr>
              <a:t>la </a:t>
            </a:r>
            <a:r>
              <a:rPr lang="it-IT" sz="4400" b="1" dirty="0" err="1">
                <a:solidFill>
                  <a:srgbClr val="FFFF00"/>
                </a:solidFill>
                <a:latin typeface="Arial" panose="020B0604020202020204" pitchFamily="34" charset="0"/>
                <a:cs typeface="Arial" panose="020B0604020202020204" pitchFamily="34" charset="0"/>
              </a:rPr>
              <a:t>L.r</a:t>
            </a:r>
            <a:r>
              <a:rPr lang="it-IT" sz="4400" b="1" dirty="0">
                <a:solidFill>
                  <a:srgbClr val="FFFF00"/>
                </a:solidFill>
                <a:latin typeface="Arial" panose="020B0604020202020204" pitchFamily="34" charset="0"/>
                <a:cs typeface="Arial" panose="020B0604020202020204" pitchFamily="34" charset="0"/>
              </a:rPr>
              <a:t>. n. 7/2019</a:t>
            </a:r>
          </a:p>
        </p:txBody>
      </p:sp>
      <p:pic>
        <p:nvPicPr>
          <p:cNvPr id="5" name="Picture 1" descr="page1image1935879568">
            <a:extLst>
              <a:ext uri="{FF2B5EF4-FFF2-40B4-BE49-F238E27FC236}">
                <a16:creationId xmlns:a16="http://schemas.microsoft.com/office/drawing/2014/main" id="{343BDC93-CC99-8B49-A8E1-AF74E55AA95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35696" y="309882"/>
            <a:ext cx="5256584" cy="1030886"/>
          </a:xfrm>
          <a:prstGeom prst="rect">
            <a:avLst/>
          </a:prstGeom>
          <a:noFill/>
          <a:extLst>
            <a:ext uri="{909E8E84-426E-40DD-AFC4-6F175D3DCCD1}">
              <a14:hiddenFill xmlns:a14="http://schemas.microsoft.com/office/drawing/2010/main">
                <a:solidFill>
                  <a:srgbClr val="FFFFFF"/>
                </a:solidFill>
              </a14:hiddenFill>
            </a:ext>
          </a:extLst>
        </p:spPr>
      </p:pic>
      <p:sp>
        <p:nvSpPr>
          <p:cNvPr id="4" name="CasellaDiTesto 3">
            <a:extLst>
              <a:ext uri="{FF2B5EF4-FFF2-40B4-BE49-F238E27FC236}">
                <a16:creationId xmlns:a16="http://schemas.microsoft.com/office/drawing/2014/main" id="{647DC2DF-AD7C-A841-9931-07B20E397F74}"/>
              </a:ext>
            </a:extLst>
          </p:cNvPr>
          <p:cNvSpPr txBox="1"/>
          <p:nvPr/>
        </p:nvSpPr>
        <p:spPr>
          <a:xfrm>
            <a:off x="4283968" y="5877272"/>
            <a:ext cx="4320480" cy="584775"/>
          </a:xfrm>
          <a:prstGeom prst="rect">
            <a:avLst/>
          </a:prstGeom>
          <a:noFill/>
        </p:spPr>
        <p:txBody>
          <a:bodyPr wrap="square" rtlCol="0">
            <a:spAutoFit/>
          </a:bodyPr>
          <a:lstStyle/>
          <a:p>
            <a:r>
              <a:rPr lang="it-IT" sz="3200" b="1" dirty="0">
                <a:latin typeface="Arial" panose="020B0604020202020204" pitchFamily="34" charset="0"/>
                <a:cs typeface="Arial" panose="020B0604020202020204" pitchFamily="34" charset="0"/>
              </a:rPr>
              <a:t>Prof. Riccardo Ursi</a:t>
            </a:r>
          </a:p>
        </p:txBody>
      </p:sp>
      <p:sp>
        <p:nvSpPr>
          <p:cNvPr id="6" name="Ovale 5">
            <a:extLst>
              <a:ext uri="{FF2B5EF4-FFF2-40B4-BE49-F238E27FC236}">
                <a16:creationId xmlns:a16="http://schemas.microsoft.com/office/drawing/2014/main" id="{495041F5-6576-284C-9E73-D409C96FF26C}"/>
              </a:ext>
            </a:extLst>
          </p:cNvPr>
          <p:cNvSpPr/>
          <p:nvPr/>
        </p:nvSpPr>
        <p:spPr>
          <a:xfrm>
            <a:off x="7236296" y="3933056"/>
            <a:ext cx="1152128" cy="115212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4800" dirty="0">
                <a:latin typeface="Arial" panose="020B0604020202020204" pitchFamily="34" charset="0"/>
                <a:cs typeface="Arial" panose="020B0604020202020204" pitchFamily="34" charset="0"/>
              </a:rPr>
              <a:t>4</a:t>
            </a:r>
          </a:p>
        </p:txBody>
      </p:sp>
    </p:spTree>
    <p:extLst>
      <p:ext uri="{BB962C8B-B14F-4D97-AF65-F5344CB8AC3E}">
        <p14:creationId xmlns:p14="http://schemas.microsoft.com/office/powerpoint/2010/main" val="9021410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Principio inquisitorio</a:t>
            </a:r>
          </a:p>
        </p:txBody>
      </p:sp>
      <p:sp>
        <p:nvSpPr>
          <p:cNvPr id="3" name="Segnaposto contenuto 2"/>
          <p:cNvSpPr>
            <a:spLocks noGrp="1"/>
          </p:cNvSpPr>
          <p:nvPr>
            <p:ph idx="1"/>
          </p:nvPr>
        </p:nvSpPr>
        <p:spPr/>
        <p:txBody>
          <a:bodyPr>
            <a:normAutofit fontScale="85000" lnSpcReduction="10000"/>
          </a:bodyPr>
          <a:lstStyle/>
          <a:p>
            <a:pPr algn="just"/>
            <a:r>
              <a:rPr lang="it-IT" b="1" dirty="0">
                <a:latin typeface="Arial" pitchFamily="34" charset="0"/>
                <a:cs typeface="Arial" pitchFamily="34" charset="0"/>
              </a:rPr>
              <a:t>Il responsabile del procedimento “accerta di ufficio i fatti, disponendo il compimento degli atti all’uopo necessari …” (art. 7, comma1, </a:t>
            </a:r>
            <a:r>
              <a:rPr lang="it-IT" b="1" dirty="0" err="1">
                <a:latin typeface="Arial" pitchFamily="34" charset="0"/>
                <a:cs typeface="Arial" pitchFamily="34" charset="0"/>
              </a:rPr>
              <a:t>lett</a:t>
            </a:r>
            <a:r>
              <a:rPr lang="it-IT" b="1" dirty="0">
                <a:latin typeface="Arial" pitchFamily="34" charset="0"/>
                <a:cs typeface="Arial" pitchFamily="34" charset="0"/>
              </a:rPr>
              <a:t>. b))</a:t>
            </a:r>
          </a:p>
          <a:p>
            <a:pPr algn="just"/>
            <a:r>
              <a:rPr lang="it-IT" dirty="0">
                <a:latin typeface="Arial" pitchFamily="34" charset="0"/>
                <a:cs typeface="Arial" pitchFamily="34" charset="0"/>
              </a:rPr>
              <a:t>l'attività istruttoria nel procedimento amministrativo è un'attività a forma libera, (TAR Lombardia, Brescia, 19 luglio 2010, n. 2494)</a:t>
            </a:r>
            <a:r>
              <a:rPr lang="it-IT" dirty="0"/>
              <a:t>.</a:t>
            </a:r>
            <a:endParaRPr lang="it-IT" dirty="0">
              <a:latin typeface="Arial" pitchFamily="34" charset="0"/>
              <a:cs typeface="Arial" pitchFamily="34" charset="0"/>
            </a:endParaRPr>
          </a:p>
          <a:p>
            <a:pPr algn="just"/>
            <a:r>
              <a:rPr lang="it-IT" dirty="0">
                <a:latin typeface="Arial" pitchFamily="34" charset="0"/>
                <a:cs typeface="Arial" pitchFamily="34" charset="0"/>
              </a:rPr>
              <a:t>Occorre sottolineare che la </a:t>
            </a:r>
            <a:r>
              <a:rPr lang="it-IT" dirty="0">
                <a:solidFill>
                  <a:srgbClr val="FF0000"/>
                </a:solidFill>
                <a:latin typeface="Arial" pitchFamily="34" charset="0"/>
                <a:cs typeface="Arial" pitchFamily="34" charset="0"/>
              </a:rPr>
              <a:t>discrezionalità del responsabile del procedimento nel corso dell’istruttoria è condizionata</a:t>
            </a:r>
            <a:r>
              <a:rPr lang="it-IT" dirty="0">
                <a:latin typeface="Arial" pitchFamily="34" charset="0"/>
                <a:cs typeface="Arial" pitchFamily="34" charset="0"/>
              </a:rPr>
              <a:t>:</a:t>
            </a:r>
          </a:p>
          <a:p>
            <a:pPr lvl="1" algn="just"/>
            <a:r>
              <a:rPr lang="it-IT" dirty="0">
                <a:latin typeface="Arial" pitchFamily="34" charset="0"/>
                <a:cs typeface="Arial" pitchFamily="34" charset="0"/>
              </a:rPr>
              <a:t> dalla disciplina legislativa che regola specificamente un determinato procedimento o un determinato provvedimento.</a:t>
            </a:r>
          </a:p>
          <a:p>
            <a:pPr lvl="1" algn="just"/>
            <a:r>
              <a:rPr lang="it-IT" dirty="0">
                <a:latin typeface="Arial" pitchFamily="34" charset="0"/>
                <a:cs typeface="Arial" pitchFamily="34" charset="0"/>
              </a:rPr>
              <a:t>dal principio del divieto di aggravamento ex art. 1, comma 2, l.r. 10/1991</a:t>
            </a:r>
          </a:p>
          <a:p>
            <a:pPr lvl="1" algn="just"/>
            <a:r>
              <a:rPr lang="it-IT" dirty="0">
                <a:latin typeface="Arial" pitchFamily="34" charset="0"/>
                <a:cs typeface="Arial" pitchFamily="34" charset="0"/>
              </a:rPr>
              <a:t>Dalla predeterminazione della durata del procedimento</a:t>
            </a:r>
          </a:p>
          <a:p>
            <a:endParaRPr lang="it-IT" dirty="0"/>
          </a:p>
        </p:txBody>
      </p:sp>
    </p:spTree>
    <p:extLst>
      <p:ext uri="{BB962C8B-B14F-4D97-AF65-F5344CB8AC3E}">
        <p14:creationId xmlns:p14="http://schemas.microsoft.com/office/powerpoint/2010/main" val="16746164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dirty="0"/>
              <a:t>Accertamento d’ufficio</a:t>
            </a:r>
          </a:p>
        </p:txBody>
      </p:sp>
      <p:sp>
        <p:nvSpPr>
          <p:cNvPr id="3" name="Segnaposto contenuto 2"/>
          <p:cNvSpPr>
            <a:spLocks noGrp="1"/>
          </p:cNvSpPr>
          <p:nvPr>
            <p:ph idx="1"/>
          </p:nvPr>
        </p:nvSpPr>
        <p:spPr/>
        <p:txBody>
          <a:bodyPr>
            <a:normAutofit fontScale="92500" lnSpcReduction="20000"/>
          </a:bodyPr>
          <a:lstStyle/>
          <a:p>
            <a:pPr marL="0" indent="0" algn="just">
              <a:buNone/>
            </a:pPr>
            <a:r>
              <a:rPr lang="it-IT" b="1" dirty="0">
                <a:latin typeface="Arial" panose="020B0604020202020204" pitchFamily="34" charset="0"/>
                <a:cs typeface="Arial" panose="020B0604020202020204" pitchFamily="34" charset="0"/>
              </a:rPr>
              <a:t>Art. 25, commi 2 e 3, </a:t>
            </a:r>
            <a:r>
              <a:rPr lang="it-IT" b="1" dirty="0" err="1">
                <a:latin typeface="Arial" panose="020B0604020202020204" pitchFamily="34" charset="0"/>
                <a:cs typeface="Arial" panose="020B0604020202020204" pitchFamily="34" charset="0"/>
              </a:rPr>
              <a:t>L.r</a:t>
            </a:r>
            <a:r>
              <a:rPr lang="it-IT" b="1" dirty="0">
                <a:latin typeface="Arial" panose="020B0604020202020204" pitchFamily="34" charset="0"/>
                <a:cs typeface="Arial" panose="020B0604020202020204" pitchFamily="34" charset="0"/>
              </a:rPr>
              <a:t>. 7/2019</a:t>
            </a:r>
          </a:p>
          <a:p>
            <a:r>
              <a:rPr lang="it-IT" dirty="0">
                <a:latin typeface="Arial" panose="020B0604020202020204" pitchFamily="34" charset="0"/>
                <a:cs typeface="Arial" pitchFamily="34" charset="0"/>
              </a:rPr>
              <a:t>“2. I documenti attestanti atti, fatti, qualità e stati soggettivi, necessari per l'istruttoria del procedimento, sono acquisiti d'ufficio quando sono in possesso dell'amministrazione procedente ovvero sono detenuti, istituzionalmente, da altre pubbliche amministrazioni. L'amministrazione procedente può richiedere agli interessati i soli elementi necessari per la ricerca dei documenti.</a:t>
            </a:r>
          </a:p>
          <a:p>
            <a:r>
              <a:rPr lang="it-IT" dirty="0">
                <a:latin typeface="Arial" panose="020B0604020202020204" pitchFamily="34" charset="0"/>
                <a:cs typeface="Arial" pitchFamily="34" charset="0"/>
              </a:rPr>
              <a:t>3. Parimenti sono accertati d'ufficio dal responsabile del procedimento i fatti, gli stati e le qualità che la stessa amministrazione procedente o altra pubblica amministrazione è tenuta a certificare.</a:t>
            </a:r>
          </a:p>
          <a:p>
            <a:endParaRPr lang="it-IT" dirty="0"/>
          </a:p>
        </p:txBody>
      </p:sp>
    </p:spTree>
    <p:extLst>
      <p:ext uri="{BB962C8B-B14F-4D97-AF65-F5344CB8AC3E}">
        <p14:creationId xmlns:p14="http://schemas.microsoft.com/office/powerpoint/2010/main" val="25836149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Accertamento d’ufficio</a:t>
            </a:r>
          </a:p>
        </p:txBody>
      </p:sp>
      <p:sp>
        <p:nvSpPr>
          <p:cNvPr id="3" name="Segnaposto contenuto 2"/>
          <p:cNvSpPr>
            <a:spLocks noGrp="1"/>
          </p:cNvSpPr>
          <p:nvPr>
            <p:ph idx="1"/>
          </p:nvPr>
        </p:nvSpPr>
        <p:spPr/>
        <p:txBody>
          <a:bodyPr>
            <a:normAutofit lnSpcReduction="10000"/>
          </a:bodyPr>
          <a:lstStyle/>
          <a:p>
            <a:r>
              <a:rPr lang="it-IT" dirty="0">
                <a:latin typeface="Arial" pitchFamily="34" charset="0"/>
                <a:cs typeface="Arial" pitchFamily="34" charset="0"/>
              </a:rPr>
              <a:t>Si tratta dello strumento di massima semplificazione per il cittadino, in quanto l’amministrazione procedente provvede direttamente ad acquisire le certezze giuridiche di chi ha bisogno in sede istruttoria presso l’amministrazione certificante</a:t>
            </a:r>
          </a:p>
          <a:p>
            <a:r>
              <a:rPr lang="it-IT" dirty="0">
                <a:latin typeface="Arial" pitchFamily="34" charset="0"/>
                <a:cs typeface="Arial" pitchFamily="34" charset="0"/>
              </a:rPr>
              <a:t>Problemi:</a:t>
            </a:r>
          </a:p>
          <a:p>
            <a:pPr lvl="1"/>
            <a:r>
              <a:rPr lang="it-IT" dirty="0">
                <a:latin typeface="Arial" pitchFamily="34" charset="0"/>
                <a:cs typeface="Arial" pitchFamily="34" charset="0"/>
              </a:rPr>
              <a:t>Scarsa attitudine dell’amministrazione a dialogare tra di loro</a:t>
            </a:r>
          </a:p>
          <a:p>
            <a:pPr lvl="1"/>
            <a:r>
              <a:rPr lang="it-IT" dirty="0">
                <a:latin typeface="Arial" pitchFamily="34" charset="0"/>
                <a:cs typeface="Arial" pitchFamily="34" charset="0"/>
              </a:rPr>
              <a:t>Scarsa chiarezza dei costi relativi alle modalità di pagamento del certificato</a:t>
            </a:r>
          </a:p>
          <a:p>
            <a:pPr lvl="1"/>
            <a:r>
              <a:rPr lang="it-IT" dirty="0">
                <a:latin typeface="Arial" pitchFamily="34" charset="0"/>
                <a:cs typeface="Arial" pitchFamily="34" charset="0"/>
              </a:rPr>
              <a:t>Trattamento dei dati personali</a:t>
            </a:r>
          </a:p>
          <a:p>
            <a:endParaRPr lang="it-IT" dirty="0"/>
          </a:p>
        </p:txBody>
      </p:sp>
    </p:spTree>
    <p:extLst>
      <p:ext uri="{BB962C8B-B14F-4D97-AF65-F5344CB8AC3E}">
        <p14:creationId xmlns:p14="http://schemas.microsoft.com/office/powerpoint/2010/main" val="18896134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683568" y="2132856"/>
            <a:ext cx="8003232" cy="4191744"/>
          </a:xfrm>
        </p:spPr>
        <p:txBody>
          <a:bodyPr>
            <a:normAutofit lnSpcReduction="10000"/>
          </a:bodyPr>
          <a:lstStyle/>
          <a:p>
            <a:pPr marL="514350" indent="-514350">
              <a:buNone/>
            </a:pPr>
            <a:r>
              <a:rPr lang="it-IT" dirty="0">
                <a:latin typeface="Arial" pitchFamily="34" charset="0"/>
                <a:cs typeface="Arial" pitchFamily="34" charset="0"/>
              </a:rPr>
              <a:t>“1. </a:t>
            </a:r>
            <a:r>
              <a:rPr lang="it-IT" i="1" dirty="0">
                <a:latin typeface="Arial" pitchFamily="34" charset="0"/>
                <a:cs typeface="Arial" pitchFamily="34" charset="0"/>
              </a:rPr>
              <a:t>Le amministrazioni pubbliche e i gestori di pubblici servizi sono tenuti ad acquisire d'ufficio le informazioni oggetto delle dichiarazioni sostitutive di cui agli articoli 46 e 47, nonché tutti i dati e i documenti che siano in possesso delle pubbliche amministrazioni, previa indicazione, da parte dell'interessato, degli elementi indispensabili per il reperimento delle informazioni o dei dati richiesti, ovvero ad accettare la dichiarazione sostitutiva prodotta dall'interessato (L</a:t>
            </a:r>
            <a:r>
              <a:rPr lang="it-IT" dirty="0">
                <a:latin typeface="Arial" pitchFamily="34" charset="0"/>
                <a:cs typeface="Arial" pitchFamily="34" charset="0"/>
              </a:rPr>
              <a:t>)”.</a:t>
            </a:r>
          </a:p>
          <a:p>
            <a:pPr marL="514350" indent="-514350" algn="just">
              <a:buNone/>
            </a:pPr>
            <a:r>
              <a:rPr lang="it-IT" dirty="0">
                <a:latin typeface="Arial" pitchFamily="34" charset="0"/>
                <a:cs typeface="Arial" pitchFamily="34" charset="0"/>
              </a:rPr>
              <a:t>Norma così modificata dall’art. 15 della L.183/2011</a:t>
            </a:r>
          </a:p>
          <a:p>
            <a:pPr algn="just"/>
            <a:endParaRPr lang="it-IT" dirty="0">
              <a:latin typeface="Arial" pitchFamily="34" charset="0"/>
              <a:cs typeface="Arial" pitchFamily="34" charset="0"/>
            </a:endParaRPr>
          </a:p>
        </p:txBody>
      </p:sp>
      <p:sp>
        <p:nvSpPr>
          <p:cNvPr id="4" name="Titolo 1"/>
          <p:cNvSpPr>
            <a:spLocks noGrp="1"/>
          </p:cNvSpPr>
          <p:nvPr>
            <p:ph type="title"/>
          </p:nvPr>
        </p:nvSpPr>
        <p:spPr>
          <a:xfrm>
            <a:off x="457200" y="704088"/>
            <a:ext cx="8229600" cy="1143000"/>
          </a:xfrm>
        </p:spPr>
        <p:txBody>
          <a:bodyPr/>
          <a:lstStyle/>
          <a:p>
            <a:r>
              <a:rPr lang="it-IT" dirty="0"/>
              <a:t>Art. 43 </a:t>
            </a:r>
            <a:r>
              <a:rPr lang="it-IT" dirty="0" err="1"/>
              <a:t>D.p.r.</a:t>
            </a:r>
            <a:r>
              <a:rPr lang="it-IT" dirty="0"/>
              <a:t> n. 445/2000</a:t>
            </a:r>
          </a:p>
        </p:txBody>
      </p:sp>
    </p:spTree>
    <p:extLst>
      <p:ext uri="{BB962C8B-B14F-4D97-AF65-F5344CB8AC3E}">
        <p14:creationId xmlns:p14="http://schemas.microsoft.com/office/powerpoint/2010/main" val="10746619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3200" dirty="0"/>
              <a:t>Art. 43 </a:t>
            </a:r>
            <a:r>
              <a:rPr lang="it-IT" sz="3200" dirty="0" err="1"/>
              <a:t>D.p.r.</a:t>
            </a:r>
            <a:r>
              <a:rPr lang="it-IT" sz="3200" dirty="0"/>
              <a:t> n. 445/2000 – Trattamento dati</a:t>
            </a:r>
          </a:p>
        </p:txBody>
      </p:sp>
      <p:sp>
        <p:nvSpPr>
          <p:cNvPr id="3" name="Segnaposto contenuto 2"/>
          <p:cNvSpPr>
            <a:spLocks noGrp="1"/>
          </p:cNvSpPr>
          <p:nvPr>
            <p:ph idx="1"/>
          </p:nvPr>
        </p:nvSpPr>
        <p:spPr/>
        <p:txBody>
          <a:bodyPr>
            <a:normAutofit fontScale="62500" lnSpcReduction="20000"/>
          </a:bodyPr>
          <a:lstStyle/>
          <a:p>
            <a:r>
              <a:rPr lang="it-IT" sz="3500" dirty="0"/>
              <a:t>“2. </a:t>
            </a:r>
            <a:r>
              <a:rPr lang="it-IT" sz="3500" i="1" dirty="0">
                <a:latin typeface="Arial" pitchFamily="34" charset="0"/>
                <a:cs typeface="Arial" pitchFamily="34" charset="0"/>
              </a:rPr>
              <a:t>Fermo restando il divieto di accesso a dati diversi da quelli di cui è necessario acquisire la certezza o verificare l'esattezza, si considera operata per finalità di rilevante interesse pubblico, ai fini di quanto previsto dal </a:t>
            </a:r>
            <a:r>
              <a:rPr lang="it-IT" sz="3500" i="1" u="sng" dirty="0">
                <a:latin typeface="Arial" pitchFamily="34" charset="0"/>
                <a:cs typeface="Arial" pitchFamily="34" charset="0"/>
              </a:rPr>
              <a:t>decreto legislativo 11 maggio 1999, n. 135</a:t>
            </a:r>
            <a:r>
              <a:rPr lang="it-IT" sz="3500" i="1" dirty="0">
                <a:latin typeface="Arial" pitchFamily="34" charset="0"/>
                <a:cs typeface="Arial" pitchFamily="34" charset="0"/>
              </a:rPr>
              <a:t>, la consultazione diretta, da parte di una pubblica amministrazione o di un gestore di pubblico servizio, degli archivi dell'amministrazione certificante, finalizzata all'accertamento d'ufficio di stati, qualità e fatti ovvero al controllo sulle dichiarazioni sostitutive presentate dai cittadini. Per l'accesso diretto ai propri archivi l'amministrazione certificante rilascia all'amministrazione procedente apposita autorizzazione in cui vengono indicati i limiti e le condizioni di accesso volti ad assicurare la riservatezza dei dati personali ai sensi della normativa vigente.(L</a:t>
            </a:r>
            <a:r>
              <a:rPr lang="it-IT" sz="3500" dirty="0"/>
              <a:t>)”</a:t>
            </a:r>
          </a:p>
          <a:p>
            <a:endParaRPr lang="it-IT" dirty="0"/>
          </a:p>
        </p:txBody>
      </p:sp>
    </p:spTree>
    <p:extLst>
      <p:ext uri="{BB962C8B-B14F-4D97-AF65-F5344CB8AC3E}">
        <p14:creationId xmlns:p14="http://schemas.microsoft.com/office/powerpoint/2010/main" val="41356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332656"/>
            <a:ext cx="8229600" cy="1143000"/>
          </a:xfrm>
        </p:spPr>
        <p:txBody>
          <a:bodyPr/>
          <a:lstStyle/>
          <a:p>
            <a:r>
              <a:rPr lang="it-IT" dirty="0"/>
              <a:t>Art. 43 </a:t>
            </a:r>
            <a:r>
              <a:rPr lang="it-IT" dirty="0" err="1"/>
              <a:t>D.p.r.</a:t>
            </a:r>
            <a:r>
              <a:rPr lang="it-IT" dirty="0"/>
              <a:t> n. 445/2000</a:t>
            </a:r>
          </a:p>
        </p:txBody>
      </p:sp>
      <p:sp>
        <p:nvSpPr>
          <p:cNvPr id="3" name="Segnaposto contenuto 2"/>
          <p:cNvSpPr>
            <a:spLocks noGrp="1"/>
          </p:cNvSpPr>
          <p:nvPr>
            <p:ph idx="1"/>
          </p:nvPr>
        </p:nvSpPr>
        <p:spPr>
          <a:xfrm>
            <a:off x="457200" y="1484784"/>
            <a:ext cx="8229600" cy="5040560"/>
          </a:xfrm>
        </p:spPr>
        <p:txBody>
          <a:bodyPr>
            <a:normAutofit fontScale="55000" lnSpcReduction="20000"/>
          </a:bodyPr>
          <a:lstStyle/>
          <a:p>
            <a:pPr>
              <a:buNone/>
            </a:pPr>
            <a:r>
              <a:rPr lang="it-IT" sz="3200" dirty="0">
                <a:latin typeface="Arial" pitchFamily="34" charset="0"/>
                <a:cs typeface="Arial" pitchFamily="34" charset="0"/>
              </a:rPr>
              <a:t>“</a:t>
            </a:r>
            <a:r>
              <a:rPr lang="it-IT" sz="4000" dirty="0">
                <a:latin typeface="Arial" pitchFamily="34" charset="0"/>
                <a:cs typeface="Arial" pitchFamily="34" charset="0"/>
              </a:rPr>
              <a:t>3</a:t>
            </a:r>
            <a:r>
              <a:rPr lang="it-IT" sz="4000" i="1" dirty="0">
                <a:latin typeface="Arial" pitchFamily="34" charset="0"/>
                <a:cs typeface="Arial" pitchFamily="34" charset="0"/>
              </a:rPr>
              <a:t>. Quando l'amministrazione procedente opera l'acquisizione d'ufficio ai sensi del precedente comma, può procedere anche per fax e via telematica. (R)</a:t>
            </a:r>
          </a:p>
          <a:p>
            <a:pPr>
              <a:buNone/>
            </a:pPr>
            <a:r>
              <a:rPr lang="it-IT" sz="4000" i="1" dirty="0">
                <a:latin typeface="Arial" pitchFamily="34" charset="0"/>
                <a:cs typeface="Arial" pitchFamily="34" charset="0"/>
              </a:rPr>
              <a:t>4. Al fine di agevolare l'acquisizione d'ufficio di informazioni e dati relativi a stati, qualità personali e fatti, contenuti in albi, elenchi o pubblici registri, le amministrazioni certificanti sono tenute a consentire alle amministrazioni procedenti, senza oneri, la consultazione per via telematica dei loro archivi informatici, nel rispetto della riservatezza dei dati personali. (R)</a:t>
            </a:r>
          </a:p>
          <a:p>
            <a:pPr>
              <a:buNone/>
            </a:pPr>
            <a:r>
              <a:rPr lang="it-IT" sz="4000" i="1" dirty="0">
                <a:latin typeface="Arial" pitchFamily="34" charset="0"/>
                <a:cs typeface="Arial" pitchFamily="34" charset="0"/>
              </a:rPr>
              <a:t>5. In tutti i casi in cui l'amministrazione procedente acquisisce direttamente informazioni relative a stati, qualità personali e fatti presso l'amministrazione competente per la loro certificazione, il rilascio e l'acquisizione del certificato non sono necessari e le suddette informazioni sono acquisite, senza oneri, con qualunque mezzo idoneo ad assicurare la certezza della loro fonte di provenienza. (R)</a:t>
            </a:r>
          </a:p>
          <a:p>
            <a:pPr>
              <a:buNone/>
            </a:pPr>
            <a:endParaRPr lang="it-IT" dirty="0"/>
          </a:p>
        </p:txBody>
      </p:sp>
    </p:spTree>
    <p:extLst>
      <p:ext uri="{BB962C8B-B14F-4D97-AF65-F5344CB8AC3E}">
        <p14:creationId xmlns:p14="http://schemas.microsoft.com/office/powerpoint/2010/main" val="1435937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Certificazioni</a:t>
            </a:r>
          </a:p>
        </p:txBody>
      </p:sp>
      <p:sp>
        <p:nvSpPr>
          <p:cNvPr id="3" name="Segnaposto contenuto 2"/>
          <p:cNvSpPr>
            <a:spLocks noGrp="1"/>
          </p:cNvSpPr>
          <p:nvPr>
            <p:ph idx="1"/>
          </p:nvPr>
        </p:nvSpPr>
        <p:spPr/>
        <p:txBody>
          <a:bodyPr>
            <a:normAutofit/>
          </a:bodyPr>
          <a:lstStyle/>
          <a:p>
            <a:r>
              <a:rPr lang="it-IT" sz="3200" b="1" dirty="0">
                <a:latin typeface="Arial" pitchFamily="34" charset="0"/>
                <a:cs typeface="Arial" pitchFamily="34" charset="0"/>
              </a:rPr>
              <a:t>Art. 1, lett. f) </a:t>
            </a:r>
            <a:r>
              <a:rPr lang="it-IT" sz="3200" b="1" dirty="0" err="1">
                <a:latin typeface="Arial" pitchFamily="34" charset="0"/>
                <a:cs typeface="Arial" pitchFamily="34" charset="0"/>
              </a:rPr>
              <a:t>D.p.r.</a:t>
            </a:r>
            <a:r>
              <a:rPr lang="it-IT" sz="3200" b="1" dirty="0">
                <a:latin typeface="Arial" pitchFamily="34" charset="0"/>
                <a:cs typeface="Arial" pitchFamily="34" charset="0"/>
              </a:rPr>
              <a:t> n. 445/2000</a:t>
            </a:r>
          </a:p>
          <a:p>
            <a:pPr>
              <a:buNone/>
            </a:pPr>
            <a:r>
              <a:rPr lang="it-IT" sz="3200" dirty="0">
                <a:latin typeface="Arial" pitchFamily="34" charset="0"/>
                <a:cs typeface="Arial" pitchFamily="34" charset="0"/>
              </a:rPr>
              <a:t>“</a:t>
            </a:r>
            <a:r>
              <a:rPr lang="it-IT" sz="3200" i="1" dirty="0">
                <a:latin typeface="Arial" pitchFamily="34" charset="0"/>
                <a:cs typeface="Arial" pitchFamily="34" charset="0"/>
              </a:rPr>
              <a:t>il documento rilasciato da una amministrazione pubblica avente funzione di ricognizione, riproduzione o partecipazione a terzi di stati, qualità personali e fatti contenuti in albi, elenchi o registri pubblici o comunque accertati da soggetti titolari di funzioni pubbliche</a:t>
            </a:r>
            <a:r>
              <a:rPr lang="it-IT" sz="3200" dirty="0">
                <a:latin typeface="Arial" pitchFamily="34" charset="0"/>
                <a:cs typeface="Arial" pitchFamily="34" charset="0"/>
              </a:rPr>
              <a:t>”</a:t>
            </a:r>
          </a:p>
        </p:txBody>
      </p:sp>
    </p:spTree>
    <p:extLst>
      <p:ext uri="{BB962C8B-B14F-4D97-AF65-F5344CB8AC3E}">
        <p14:creationId xmlns:p14="http://schemas.microsoft.com/office/powerpoint/2010/main" val="273371550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Le certificazioni ai fini istruttori</a:t>
            </a:r>
          </a:p>
        </p:txBody>
      </p:sp>
      <p:sp>
        <p:nvSpPr>
          <p:cNvPr id="3" name="Segnaposto contenuto 2"/>
          <p:cNvSpPr>
            <a:spLocks noGrp="1"/>
          </p:cNvSpPr>
          <p:nvPr>
            <p:ph idx="1"/>
          </p:nvPr>
        </p:nvSpPr>
        <p:spPr/>
        <p:txBody>
          <a:bodyPr>
            <a:normAutofit fontScale="92500" lnSpcReduction="20000"/>
          </a:bodyPr>
          <a:lstStyle/>
          <a:p>
            <a:r>
              <a:rPr lang="it-IT" b="1" dirty="0">
                <a:latin typeface="Arial" pitchFamily="34" charset="0"/>
                <a:cs typeface="Arial" pitchFamily="34" charset="0"/>
              </a:rPr>
              <a:t>Art. 40, commi 01 e 02, </a:t>
            </a:r>
            <a:r>
              <a:rPr lang="it-IT" b="1" dirty="0" err="1">
                <a:latin typeface="Arial" pitchFamily="34" charset="0"/>
                <a:cs typeface="Arial" pitchFamily="34" charset="0"/>
              </a:rPr>
              <a:t>D.p.r.</a:t>
            </a:r>
            <a:r>
              <a:rPr lang="it-IT" b="1" dirty="0">
                <a:latin typeface="Arial" pitchFamily="34" charset="0"/>
                <a:cs typeface="Arial" pitchFamily="34" charset="0"/>
              </a:rPr>
              <a:t> n. 445/2000 come modificato dall’art. 15 della L. 183/2011</a:t>
            </a:r>
          </a:p>
          <a:p>
            <a:pPr>
              <a:buNone/>
            </a:pPr>
            <a:r>
              <a:rPr lang="it-IT" dirty="0">
                <a:latin typeface="Arial" pitchFamily="34" charset="0"/>
                <a:cs typeface="Arial" pitchFamily="34" charset="0"/>
              </a:rPr>
              <a:t>“</a:t>
            </a:r>
            <a:r>
              <a:rPr lang="it-IT" i="1" dirty="0">
                <a:latin typeface="Arial" pitchFamily="34" charset="0"/>
                <a:cs typeface="Arial" pitchFamily="34" charset="0"/>
              </a:rPr>
              <a:t>01. Le certificazioni rilasciate dalla pubblica amministrazione in ordine a stati, qualità personali e fatti sono valide e utilizzabili solo nei rapporti tra privati. </a:t>
            </a:r>
            <a:r>
              <a:rPr lang="it-IT" i="1" u="sng" dirty="0">
                <a:latin typeface="Arial" pitchFamily="34" charset="0"/>
                <a:cs typeface="Arial" pitchFamily="34" charset="0"/>
              </a:rPr>
              <a:t>Nei rapporti con gli organi della pubblica amministrazione e i gestori di pubblici servizi i certificati e gli atti di notorietà sono sempre sostituiti dalle dichiarazioni di cui agli articoli 46 e 47</a:t>
            </a:r>
            <a:r>
              <a:rPr lang="it-IT" i="1" dirty="0">
                <a:latin typeface="Arial" pitchFamily="34" charset="0"/>
                <a:cs typeface="Arial" pitchFamily="34" charset="0"/>
              </a:rPr>
              <a:t>.</a:t>
            </a:r>
          </a:p>
          <a:p>
            <a:pPr>
              <a:buNone/>
            </a:pPr>
            <a:r>
              <a:rPr lang="it-IT" i="1" dirty="0">
                <a:latin typeface="Arial" pitchFamily="34" charset="0"/>
                <a:cs typeface="Arial" pitchFamily="34" charset="0"/>
              </a:rPr>
              <a:t>02. Sulle certificazioni da produrre ai soggetti privati e' apposta, a pena di nullità, la dicitura: "Il presente certificato non può essere prodotto agli organi della pubblica amministrazione o ai privati gestori di pubblici servizi</a:t>
            </a:r>
            <a:r>
              <a:rPr lang="it-IT" dirty="0">
                <a:latin typeface="Arial" pitchFamily="34" charset="0"/>
                <a:cs typeface="Arial" pitchFamily="34" charset="0"/>
              </a:rPr>
              <a:t>” </a:t>
            </a:r>
          </a:p>
        </p:txBody>
      </p:sp>
    </p:spTree>
    <p:extLst>
      <p:ext uri="{BB962C8B-B14F-4D97-AF65-F5344CB8AC3E}">
        <p14:creationId xmlns:p14="http://schemas.microsoft.com/office/powerpoint/2010/main" val="14329126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4000" dirty="0"/>
              <a:t>Dichiarazioni sostitutive di certificazioni</a:t>
            </a:r>
          </a:p>
        </p:txBody>
      </p:sp>
      <p:sp>
        <p:nvSpPr>
          <p:cNvPr id="3" name="Segnaposto contenuto 2"/>
          <p:cNvSpPr>
            <a:spLocks noGrp="1"/>
          </p:cNvSpPr>
          <p:nvPr>
            <p:ph idx="1"/>
          </p:nvPr>
        </p:nvSpPr>
        <p:spPr/>
        <p:txBody>
          <a:bodyPr>
            <a:noAutofit/>
          </a:bodyPr>
          <a:lstStyle/>
          <a:p>
            <a:r>
              <a:rPr lang="it-IT" sz="3600" dirty="0">
                <a:latin typeface="Arial" pitchFamily="34" charset="0"/>
                <a:cs typeface="Arial" pitchFamily="34" charset="0"/>
              </a:rPr>
              <a:t>Si distinguono per il fatto che con il loro utilizzo l’interessato può sostituire a tutti gli effetti ed a titolo definitivo, attraverso una propria dichiarazione sottoscritta, certificazioni amministrative relative a fatti, stati e qualità risultati da registri custoditi dalla pubblica amministrazione</a:t>
            </a:r>
          </a:p>
        </p:txBody>
      </p:sp>
    </p:spTree>
    <p:extLst>
      <p:ext uri="{BB962C8B-B14F-4D97-AF65-F5344CB8AC3E}">
        <p14:creationId xmlns:p14="http://schemas.microsoft.com/office/powerpoint/2010/main" val="412503183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Art. 46 </a:t>
            </a:r>
            <a:r>
              <a:rPr lang="it-IT" dirty="0" err="1"/>
              <a:t>D.p.r.</a:t>
            </a:r>
            <a:r>
              <a:rPr lang="it-IT" dirty="0"/>
              <a:t> n. 445/2000</a:t>
            </a:r>
          </a:p>
        </p:txBody>
      </p:sp>
      <p:sp>
        <p:nvSpPr>
          <p:cNvPr id="3" name="Segnaposto contenuto 2"/>
          <p:cNvSpPr>
            <a:spLocks noGrp="1"/>
          </p:cNvSpPr>
          <p:nvPr>
            <p:ph idx="1"/>
          </p:nvPr>
        </p:nvSpPr>
        <p:spPr/>
        <p:txBody>
          <a:bodyPr/>
          <a:lstStyle/>
          <a:p>
            <a:r>
              <a:rPr lang="it-IT" dirty="0">
                <a:latin typeface="Arial" pitchFamily="34" charset="0"/>
                <a:cs typeface="Arial" pitchFamily="34" charset="0"/>
              </a:rPr>
              <a:t>Il ricorso all’autocertificazione si applica sempre ai certificati elencati dall’art. 46, a prescindere sia dalla procedura in cui sono inseriti, sia dal richiamo esplicito che ad essa venga fatto nella normativa di specie e/o nei badi di gara </a:t>
            </a:r>
          </a:p>
        </p:txBody>
      </p:sp>
    </p:spTree>
    <p:extLst>
      <p:ext uri="{BB962C8B-B14F-4D97-AF65-F5344CB8AC3E}">
        <p14:creationId xmlns:p14="http://schemas.microsoft.com/office/powerpoint/2010/main" val="23063071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p:txBody>
          <a:bodyPr/>
          <a:lstStyle/>
          <a:p>
            <a:r>
              <a:rPr lang="it-IT" dirty="0"/>
              <a:t>L’istruttoria procedimentale</a:t>
            </a:r>
          </a:p>
        </p:txBody>
      </p:sp>
    </p:spTree>
    <p:extLst>
      <p:ext uri="{BB962C8B-B14F-4D97-AF65-F5344CB8AC3E}">
        <p14:creationId xmlns:p14="http://schemas.microsoft.com/office/powerpoint/2010/main" val="208156702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Art. 46 </a:t>
            </a:r>
            <a:r>
              <a:rPr lang="it-IT" dirty="0" err="1"/>
              <a:t>D.p.r.</a:t>
            </a:r>
            <a:r>
              <a:rPr lang="it-IT" dirty="0"/>
              <a:t> n. 445/2000</a:t>
            </a:r>
          </a:p>
        </p:txBody>
      </p:sp>
      <p:sp>
        <p:nvSpPr>
          <p:cNvPr id="3" name="Segnaposto contenuto 2"/>
          <p:cNvSpPr>
            <a:spLocks noGrp="1"/>
          </p:cNvSpPr>
          <p:nvPr>
            <p:ph idx="1"/>
          </p:nvPr>
        </p:nvSpPr>
        <p:spPr/>
        <p:txBody>
          <a:bodyPr>
            <a:normAutofit fontScale="92500" lnSpcReduction="10000"/>
          </a:bodyPr>
          <a:lstStyle/>
          <a:p>
            <a:r>
              <a:rPr lang="it-IT" b="1" dirty="0">
                <a:latin typeface="Arial" pitchFamily="34" charset="0"/>
                <a:cs typeface="Arial" pitchFamily="34" charset="0"/>
              </a:rPr>
              <a:t>Elencazione tassativa</a:t>
            </a:r>
          </a:p>
          <a:p>
            <a:pPr lvl="1"/>
            <a:r>
              <a:rPr lang="it-IT" dirty="0">
                <a:latin typeface="Arial" pitchFamily="34" charset="0"/>
                <a:cs typeface="Arial" pitchFamily="34" charset="0"/>
              </a:rPr>
              <a:t>Certificati ricavabili dai registri di stato civile o anagrafici</a:t>
            </a:r>
          </a:p>
          <a:p>
            <a:pPr lvl="1"/>
            <a:r>
              <a:rPr lang="it-IT" dirty="0">
                <a:latin typeface="Arial" pitchFamily="34" charset="0"/>
                <a:cs typeface="Arial" pitchFamily="34" charset="0"/>
              </a:rPr>
              <a:t>Certificati relativi alle condizioni economiche ed alla situazione fiscale del dichiarante</a:t>
            </a:r>
          </a:p>
          <a:p>
            <a:pPr lvl="1"/>
            <a:r>
              <a:rPr lang="it-IT" dirty="0">
                <a:latin typeface="Arial" pitchFamily="34" charset="0"/>
                <a:cs typeface="Arial" pitchFamily="34" charset="0"/>
              </a:rPr>
              <a:t>Certificazioni relativi alla dimostrazione della condizione professionale del dichiarante</a:t>
            </a:r>
          </a:p>
          <a:p>
            <a:pPr lvl="1"/>
            <a:r>
              <a:rPr lang="it-IT" dirty="0">
                <a:latin typeface="Arial" pitchFamily="34" charset="0"/>
                <a:cs typeface="Arial" pitchFamily="34" charset="0"/>
              </a:rPr>
              <a:t>Certificazioni relative ad iscrizione del soggetto dichiarante in elenchi di qualsiasi tipo gestiti da soggetti pubblici o privati incaricati di pubbliche funzioni</a:t>
            </a:r>
          </a:p>
          <a:p>
            <a:pPr lvl="1"/>
            <a:r>
              <a:rPr lang="it-IT" dirty="0">
                <a:latin typeface="Arial" pitchFamily="34" charset="0"/>
                <a:cs typeface="Arial" pitchFamily="34" charset="0"/>
              </a:rPr>
              <a:t>Certificazione relativa alla situazione del dichiarante davanti la giustizia penale</a:t>
            </a:r>
          </a:p>
          <a:p>
            <a:pPr lvl="1"/>
            <a:r>
              <a:rPr lang="it-IT" dirty="0">
                <a:latin typeface="Arial" pitchFamily="34" charset="0"/>
                <a:cs typeface="Arial" pitchFamily="34" charset="0"/>
              </a:rPr>
              <a:t>Certificazione  relativa alla qualità di legale rappresentante</a:t>
            </a:r>
          </a:p>
          <a:p>
            <a:endParaRPr lang="it-IT" dirty="0"/>
          </a:p>
        </p:txBody>
      </p:sp>
    </p:spTree>
    <p:extLst>
      <p:ext uri="{BB962C8B-B14F-4D97-AF65-F5344CB8AC3E}">
        <p14:creationId xmlns:p14="http://schemas.microsoft.com/office/powerpoint/2010/main" val="203170028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Autofit/>
          </a:bodyPr>
          <a:lstStyle/>
          <a:p>
            <a:r>
              <a:rPr lang="it-IT" sz="4000" dirty="0"/>
              <a:t>Dichiarazioni sostitutive di atto di notorietà</a:t>
            </a:r>
          </a:p>
        </p:txBody>
      </p:sp>
      <p:sp>
        <p:nvSpPr>
          <p:cNvPr id="3" name="Segnaposto contenuto 2"/>
          <p:cNvSpPr>
            <a:spLocks noGrp="1"/>
          </p:cNvSpPr>
          <p:nvPr>
            <p:ph idx="1"/>
          </p:nvPr>
        </p:nvSpPr>
        <p:spPr/>
        <p:txBody>
          <a:bodyPr>
            <a:normAutofit/>
          </a:bodyPr>
          <a:lstStyle/>
          <a:p>
            <a:r>
              <a:rPr lang="it-IT" b="1" dirty="0">
                <a:latin typeface="Arial" pitchFamily="34" charset="0"/>
                <a:cs typeface="Arial" pitchFamily="34" charset="0"/>
              </a:rPr>
              <a:t>Art. 1, lett. g)</a:t>
            </a:r>
          </a:p>
          <a:p>
            <a:pPr>
              <a:buNone/>
            </a:pPr>
            <a:r>
              <a:rPr lang="it-IT" dirty="0">
                <a:latin typeface="Arial" pitchFamily="34" charset="0"/>
                <a:cs typeface="Arial" pitchFamily="34" charset="0"/>
              </a:rPr>
              <a:t>“il documento sottoscritto dall'interessato, concernente stati, qualità personali e fatti, che siano a diretta conoscenza di questi, resa nelle forme previste”</a:t>
            </a:r>
          </a:p>
          <a:p>
            <a:r>
              <a:rPr lang="it-IT" b="1" dirty="0">
                <a:latin typeface="Arial" pitchFamily="34" charset="0"/>
                <a:cs typeface="Arial" pitchFamily="34" charset="0"/>
              </a:rPr>
              <a:t>Art. 47, comma 2</a:t>
            </a:r>
          </a:p>
          <a:p>
            <a:pPr>
              <a:buNone/>
            </a:pPr>
            <a:r>
              <a:rPr lang="it-IT" dirty="0">
                <a:latin typeface="Arial" pitchFamily="34" charset="0"/>
                <a:cs typeface="Arial" pitchFamily="34" charset="0"/>
              </a:rPr>
              <a:t>“La dichiarazione resa nell'interesse proprio del dichiarante può riguardare anche stati, qualità personali e fatti relativi ad altri soggetti di cui egli abbia diretta conoscenza”</a:t>
            </a:r>
          </a:p>
        </p:txBody>
      </p:sp>
    </p:spTree>
    <p:extLst>
      <p:ext uri="{BB962C8B-B14F-4D97-AF65-F5344CB8AC3E}">
        <p14:creationId xmlns:p14="http://schemas.microsoft.com/office/powerpoint/2010/main" val="156999470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67544" y="692696"/>
            <a:ext cx="8229600" cy="1143000"/>
          </a:xfrm>
        </p:spPr>
        <p:txBody>
          <a:bodyPr>
            <a:noAutofit/>
          </a:bodyPr>
          <a:lstStyle/>
          <a:p>
            <a:r>
              <a:rPr lang="it-IT" sz="4000" dirty="0"/>
              <a:t>Dichiarazioni sostitutive di atto di notorietà</a:t>
            </a:r>
          </a:p>
        </p:txBody>
      </p:sp>
      <p:sp>
        <p:nvSpPr>
          <p:cNvPr id="3" name="Segnaposto contenuto 2"/>
          <p:cNvSpPr>
            <a:spLocks noGrp="1"/>
          </p:cNvSpPr>
          <p:nvPr>
            <p:ph idx="1"/>
          </p:nvPr>
        </p:nvSpPr>
        <p:spPr/>
        <p:txBody>
          <a:bodyPr>
            <a:normAutofit fontScale="40000" lnSpcReduction="20000"/>
          </a:bodyPr>
          <a:lstStyle/>
          <a:p>
            <a:r>
              <a:rPr lang="it-IT" sz="6000" dirty="0">
                <a:latin typeface="Arial" pitchFamily="34" charset="0"/>
                <a:cs typeface="Arial" pitchFamily="34" charset="0"/>
              </a:rPr>
              <a:t>Deve essere assicurata la conoscenza diretta e personale del fatto, mentre non è rilevante che lo stesso sia, o non, personale, cioè relativo alla persona del dichiarante</a:t>
            </a:r>
          </a:p>
          <a:p>
            <a:r>
              <a:rPr lang="it-IT" sz="6000" b="1" dirty="0">
                <a:latin typeface="Arial" pitchFamily="34" charset="0"/>
                <a:cs typeface="Arial" pitchFamily="34" charset="0"/>
              </a:rPr>
              <a:t>Art. 47, comma 2, </a:t>
            </a:r>
            <a:r>
              <a:rPr lang="it-IT" sz="6000" b="1" dirty="0" err="1">
                <a:latin typeface="Arial" pitchFamily="34" charset="0"/>
                <a:cs typeface="Arial" pitchFamily="34" charset="0"/>
              </a:rPr>
              <a:t>D.p.r.</a:t>
            </a:r>
            <a:r>
              <a:rPr lang="it-IT" sz="6000" b="1" dirty="0">
                <a:latin typeface="Arial" pitchFamily="34" charset="0"/>
                <a:cs typeface="Arial" pitchFamily="34" charset="0"/>
              </a:rPr>
              <a:t> n. 445/2000</a:t>
            </a:r>
          </a:p>
          <a:p>
            <a:pPr>
              <a:buNone/>
            </a:pPr>
            <a:r>
              <a:rPr lang="it-IT" sz="6000" dirty="0"/>
              <a:t>“</a:t>
            </a:r>
            <a:r>
              <a:rPr lang="it-IT" sz="6000" i="1" dirty="0">
                <a:latin typeface="Arial" pitchFamily="34" charset="0"/>
                <a:cs typeface="Arial" pitchFamily="34" charset="0"/>
              </a:rPr>
              <a:t>La dichiarazione resa nell'interesse proprio del dichiarante può riguardare anche </a:t>
            </a:r>
            <a:r>
              <a:rPr lang="it-IT" sz="6000" i="1" u="sng" dirty="0">
                <a:latin typeface="Arial" pitchFamily="34" charset="0"/>
                <a:cs typeface="Arial" pitchFamily="34" charset="0"/>
              </a:rPr>
              <a:t>stati, qualità personali e fatti relativi ad altri soggetti di cui egli abbia diretta conoscenza</a:t>
            </a:r>
            <a:r>
              <a:rPr lang="it-IT" sz="6000" dirty="0">
                <a:latin typeface="Arial" pitchFamily="34" charset="0"/>
                <a:cs typeface="Arial" pitchFamily="34" charset="0"/>
              </a:rPr>
              <a:t>”</a:t>
            </a:r>
          </a:p>
          <a:p>
            <a:pPr>
              <a:buNone/>
            </a:pPr>
            <a:r>
              <a:rPr lang="it-IT" sz="6000" dirty="0">
                <a:latin typeface="Arial" pitchFamily="34" charset="0"/>
                <a:cs typeface="Arial" pitchFamily="34" charset="0"/>
              </a:rPr>
              <a:t>Ai fini pratici, questo consente di ridurre di molto gli oneri per coloro che devono corredare una propria istanza non soltanto con dati che li riguardano direttamente, anche con dati che riguardano soggetti ad essi particolarmente, come i familiari</a:t>
            </a:r>
          </a:p>
          <a:p>
            <a:pPr>
              <a:buNone/>
            </a:pPr>
            <a:endParaRPr lang="it-IT" dirty="0">
              <a:latin typeface="Arial" pitchFamily="34" charset="0"/>
              <a:cs typeface="Arial" pitchFamily="34" charset="0"/>
            </a:endParaRPr>
          </a:p>
        </p:txBody>
      </p:sp>
    </p:spTree>
    <p:extLst>
      <p:ext uri="{BB962C8B-B14F-4D97-AF65-F5344CB8AC3E}">
        <p14:creationId xmlns:p14="http://schemas.microsoft.com/office/powerpoint/2010/main" val="346916678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395536" y="1052736"/>
            <a:ext cx="8229600" cy="4680520"/>
          </a:xfrm>
        </p:spPr>
        <p:txBody>
          <a:bodyPr>
            <a:normAutofit fontScale="47500" lnSpcReduction="20000"/>
          </a:bodyPr>
          <a:lstStyle/>
          <a:p>
            <a:r>
              <a:rPr lang="it-IT" sz="6000" dirty="0">
                <a:latin typeface="Arial" pitchFamily="34" charset="0"/>
                <a:cs typeface="Arial" pitchFamily="34" charset="0"/>
              </a:rPr>
              <a:t>L’unico limite previsto è che si tratti della dichiarazione di conoscenza di un fatto accaduto o comunque esistente e non di una dichiarazione di giudizio, né di una dichiarazione di impegno o di volontà</a:t>
            </a:r>
          </a:p>
          <a:p>
            <a:pPr>
              <a:buNone/>
            </a:pPr>
            <a:endParaRPr lang="it-IT" sz="6000" dirty="0">
              <a:latin typeface="Arial" pitchFamily="34" charset="0"/>
              <a:cs typeface="Arial" pitchFamily="34" charset="0"/>
            </a:endParaRPr>
          </a:p>
          <a:p>
            <a:r>
              <a:rPr lang="it-IT" sz="3800" dirty="0">
                <a:latin typeface="Arial" pitchFamily="34" charset="0"/>
                <a:cs typeface="Arial" pitchFamily="34" charset="0"/>
              </a:rPr>
              <a:t>Esempi di esclusione:</a:t>
            </a:r>
          </a:p>
          <a:p>
            <a:pPr lvl="1"/>
            <a:r>
              <a:rPr lang="it-IT" sz="3800" b="1" dirty="0">
                <a:latin typeface="Arial" pitchFamily="34" charset="0"/>
                <a:cs typeface="Arial" pitchFamily="34" charset="0"/>
              </a:rPr>
              <a:t>Certificato di eseguiti lavori </a:t>
            </a:r>
            <a:r>
              <a:rPr lang="it-IT" sz="3800" dirty="0">
                <a:latin typeface="Arial" pitchFamily="34" charset="0"/>
                <a:cs typeface="Arial" pitchFamily="34" charset="0"/>
              </a:rPr>
              <a:t>può essere fatto oggetto di una dichiarazione sostitutiva di atto di notorietà soltanto dopo che il certificato è stato rilasciato e limitatamente a quanto in esso contenuto, in quanto in esso è manifestato un giudizio operato dalla’amministrazione</a:t>
            </a:r>
          </a:p>
          <a:p>
            <a:pPr lvl="1"/>
            <a:r>
              <a:rPr lang="it-IT" sz="3800" dirty="0">
                <a:latin typeface="Arial" pitchFamily="34" charset="0"/>
                <a:cs typeface="Arial" pitchFamily="34" charset="0"/>
              </a:rPr>
              <a:t>Non possono essere sostituiti con dichiarazione ex art. 47 </a:t>
            </a:r>
            <a:r>
              <a:rPr lang="it-IT" sz="3800" dirty="0" err="1">
                <a:latin typeface="Arial" pitchFamily="34" charset="0"/>
                <a:cs typeface="Arial" pitchFamily="34" charset="0"/>
              </a:rPr>
              <a:t>D.p.r.</a:t>
            </a:r>
            <a:r>
              <a:rPr lang="it-IT" sz="3800" dirty="0">
                <a:latin typeface="Arial" pitchFamily="34" charset="0"/>
                <a:cs typeface="Arial" pitchFamily="34" charset="0"/>
              </a:rPr>
              <a:t> n. 445/2000 i c.d. </a:t>
            </a:r>
            <a:r>
              <a:rPr lang="it-IT" sz="3800" b="1" dirty="0">
                <a:latin typeface="Arial" pitchFamily="34" charset="0"/>
                <a:cs typeface="Arial" pitchFamily="34" charset="0"/>
              </a:rPr>
              <a:t>atti d’obbligo </a:t>
            </a:r>
            <a:r>
              <a:rPr lang="it-IT" sz="3800" dirty="0">
                <a:latin typeface="Arial" pitchFamily="34" charset="0"/>
                <a:cs typeface="Arial" pitchFamily="34" charset="0"/>
              </a:rPr>
              <a:t>con cui i precettori di contributi si impegnano a destinare quelle somme. Si tratta di una dichiarazione di volontà e non di una dichiarazione dell’esistenza di un obbligo</a:t>
            </a:r>
          </a:p>
          <a:p>
            <a:endParaRPr lang="it-IT" dirty="0"/>
          </a:p>
        </p:txBody>
      </p:sp>
    </p:spTree>
    <p:extLst>
      <p:ext uri="{BB962C8B-B14F-4D97-AF65-F5344CB8AC3E}">
        <p14:creationId xmlns:p14="http://schemas.microsoft.com/office/powerpoint/2010/main" val="89631856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Art. 47 </a:t>
            </a:r>
            <a:r>
              <a:rPr lang="it-IT" dirty="0" err="1"/>
              <a:t>D.p.r.</a:t>
            </a:r>
            <a:r>
              <a:rPr lang="it-IT" dirty="0"/>
              <a:t> n. 445/2000</a:t>
            </a:r>
          </a:p>
        </p:txBody>
      </p:sp>
      <p:sp>
        <p:nvSpPr>
          <p:cNvPr id="3" name="Segnaposto contenuto 2"/>
          <p:cNvSpPr>
            <a:spLocks noGrp="1"/>
          </p:cNvSpPr>
          <p:nvPr>
            <p:ph idx="1"/>
          </p:nvPr>
        </p:nvSpPr>
        <p:spPr/>
        <p:txBody>
          <a:bodyPr>
            <a:normAutofit fontScale="62500" lnSpcReduction="20000"/>
          </a:bodyPr>
          <a:lstStyle/>
          <a:p>
            <a:r>
              <a:rPr lang="it-IT" sz="3100" dirty="0">
                <a:latin typeface="Arial" pitchFamily="34" charset="0"/>
                <a:cs typeface="Arial" pitchFamily="34" charset="0"/>
              </a:rPr>
              <a:t>“1. </a:t>
            </a:r>
            <a:r>
              <a:rPr lang="it-IT" sz="3100" i="1" dirty="0">
                <a:latin typeface="Arial" pitchFamily="34" charset="0"/>
                <a:cs typeface="Arial" pitchFamily="34" charset="0"/>
              </a:rPr>
              <a:t>L’ atto di notorietà concernente stati, qualità personali o fatti che siano a diretta conoscenza dell'interessato è sostituito da dichiarazione resa e sottoscritta dal medesimo con la osservanza delle modalità di cui all'</a:t>
            </a:r>
            <a:r>
              <a:rPr lang="it-IT" sz="3100" i="1" u="sng" dirty="0">
                <a:latin typeface="Arial" pitchFamily="34" charset="0"/>
                <a:cs typeface="Arial" pitchFamily="34" charset="0"/>
              </a:rPr>
              <a:t>articolo 38</a:t>
            </a:r>
            <a:r>
              <a:rPr lang="it-IT" sz="3100" i="1" dirty="0">
                <a:latin typeface="Arial" pitchFamily="34" charset="0"/>
                <a:cs typeface="Arial" pitchFamily="34" charset="0"/>
              </a:rPr>
              <a:t>. </a:t>
            </a:r>
            <a:r>
              <a:rPr lang="it-IT" sz="3100" dirty="0">
                <a:latin typeface="Arial" pitchFamily="34" charset="0"/>
                <a:cs typeface="Arial" pitchFamily="34" charset="0"/>
              </a:rPr>
              <a:t>(R)”</a:t>
            </a:r>
          </a:p>
          <a:p>
            <a:r>
              <a:rPr lang="it-IT" sz="3100" b="1" dirty="0">
                <a:latin typeface="Arial" pitchFamily="34" charset="0"/>
                <a:cs typeface="Arial" pitchFamily="34" charset="0"/>
              </a:rPr>
              <a:t>Art. 38</a:t>
            </a:r>
          </a:p>
          <a:p>
            <a:pPr>
              <a:buNone/>
            </a:pPr>
            <a:r>
              <a:rPr lang="it-IT" sz="3100" dirty="0">
                <a:latin typeface="Arial" pitchFamily="34" charset="0"/>
                <a:cs typeface="Arial" pitchFamily="34" charset="0"/>
              </a:rPr>
              <a:t>“</a:t>
            </a:r>
            <a:r>
              <a:rPr lang="it-IT" sz="3100" i="1" dirty="0">
                <a:latin typeface="Arial" pitchFamily="34" charset="0"/>
                <a:cs typeface="Arial" pitchFamily="34" charset="0"/>
              </a:rPr>
              <a:t>Le istanze e le dichiarazioni sostitutive di atto di notorietà da produrre agli organi della amministrazione pubblica o ai gestori o esercenti di pubblici servizi sono sottoscritte dall'interessato in presenza del dipendente addetto ovvero </a:t>
            </a:r>
            <a:r>
              <a:rPr lang="it-IT" sz="3100" b="1" i="1" dirty="0">
                <a:latin typeface="Arial" pitchFamily="34" charset="0"/>
                <a:cs typeface="Arial" pitchFamily="34" charset="0"/>
              </a:rPr>
              <a:t>sottoscritte e presentate unitamente a copia fotostatica non autenticata di un documento di identità del sottoscrittore</a:t>
            </a:r>
            <a:r>
              <a:rPr lang="it-IT" sz="3100" i="1" dirty="0">
                <a:latin typeface="Arial" pitchFamily="34" charset="0"/>
                <a:cs typeface="Arial" pitchFamily="34" charset="0"/>
              </a:rPr>
              <a:t>. La copia fotostatica del documento è inserita nel fascicolo. La copia dell'istanza sottoscritta dall'interessato e la copia del documento di identità possono essere inviate per via telematica; nei procedimenti di aggiudicazione di contratti pubblici, detta facoltà è consentita nei limiti stabiliti dal regolamento</a:t>
            </a:r>
            <a:r>
              <a:rPr lang="it-IT" sz="3100" dirty="0">
                <a:latin typeface="Arial" pitchFamily="34" charset="0"/>
                <a:cs typeface="Arial" pitchFamily="34" charset="0"/>
              </a:rPr>
              <a:t>”</a:t>
            </a:r>
          </a:p>
          <a:p>
            <a:endParaRPr lang="it-IT" dirty="0"/>
          </a:p>
        </p:txBody>
      </p:sp>
    </p:spTree>
    <p:extLst>
      <p:ext uri="{BB962C8B-B14F-4D97-AF65-F5344CB8AC3E}">
        <p14:creationId xmlns:p14="http://schemas.microsoft.com/office/powerpoint/2010/main" val="363743635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404664"/>
            <a:ext cx="8229600" cy="1143000"/>
          </a:xfrm>
        </p:spPr>
        <p:txBody>
          <a:bodyPr/>
          <a:lstStyle/>
          <a:p>
            <a:r>
              <a:rPr lang="it-IT" dirty="0"/>
              <a:t>I controlli sulle dichiarazioni</a:t>
            </a:r>
          </a:p>
        </p:txBody>
      </p:sp>
      <p:sp>
        <p:nvSpPr>
          <p:cNvPr id="3" name="Segnaposto contenuto 2"/>
          <p:cNvSpPr>
            <a:spLocks noGrp="1"/>
          </p:cNvSpPr>
          <p:nvPr>
            <p:ph idx="1"/>
          </p:nvPr>
        </p:nvSpPr>
        <p:spPr>
          <a:xfrm>
            <a:off x="395536" y="1700808"/>
            <a:ext cx="8291264" cy="4968552"/>
          </a:xfrm>
        </p:spPr>
        <p:txBody>
          <a:bodyPr>
            <a:noAutofit/>
          </a:bodyPr>
          <a:lstStyle/>
          <a:p>
            <a:r>
              <a:rPr lang="it-IT" sz="2000" b="1" spc="-150" dirty="0">
                <a:latin typeface="Arial" pitchFamily="34" charset="0"/>
                <a:cs typeface="Arial" pitchFamily="34" charset="0"/>
              </a:rPr>
              <a:t>Art. 71 (R) Modalità dei controlli</a:t>
            </a:r>
            <a:endParaRPr lang="it-IT" sz="2000" spc="-150" dirty="0">
              <a:latin typeface="Arial" pitchFamily="34" charset="0"/>
              <a:cs typeface="Arial" pitchFamily="34" charset="0"/>
            </a:endParaRPr>
          </a:p>
          <a:p>
            <a:pPr>
              <a:buNone/>
            </a:pPr>
            <a:r>
              <a:rPr lang="it-IT" sz="2000" spc="-150" dirty="0">
                <a:latin typeface="Arial" pitchFamily="34" charset="0"/>
                <a:cs typeface="Arial" pitchFamily="34" charset="0"/>
              </a:rPr>
              <a:t>1. Le amministrazioni procedenti sono tenute ad effettuare idonei controlli, </a:t>
            </a:r>
            <a:r>
              <a:rPr lang="it-IT" sz="2000" b="1" spc="-150" dirty="0">
                <a:latin typeface="Arial" pitchFamily="34" charset="0"/>
                <a:cs typeface="Arial" pitchFamily="34" charset="0"/>
              </a:rPr>
              <a:t>anche a campione</a:t>
            </a:r>
            <a:r>
              <a:rPr lang="it-IT" sz="2000" spc="-150" dirty="0">
                <a:latin typeface="Arial" pitchFamily="34" charset="0"/>
                <a:cs typeface="Arial" pitchFamily="34" charset="0"/>
              </a:rPr>
              <a:t>, e in tutti i casi in cui sorgono fondati dubbi, sulla veridicità delle dichiarazioni sostitutive di cui agli articoli 46 e 47. (R)</a:t>
            </a:r>
          </a:p>
          <a:p>
            <a:pPr>
              <a:buNone/>
            </a:pPr>
            <a:r>
              <a:rPr lang="it-IT" sz="2000" spc="-150" dirty="0">
                <a:latin typeface="Arial" pitchFamily="34" charset="0"/>
                <a:cs typeface="Arial" pitchFamily="34" charset="0"/>
              </a:rPr>
              <a:t>2. I controlli riguardanti dichiarazioni sostitutive di certificazione sono effettuati dall’amministrazione procedente con le modalità di cui all’articolo 43 consultando direttamente gli archivi dell’amministrazione certificante ovvero richiedendo alla medesima, anche attraverso strumenti informatici o telematici, conferma scritta della corrispondenza di quanto dichiarato con le risultanze dei registri da questa custoditi. (R)</a:t>
            </a:r>
          </a:p>
          <a:p>
            <a:pPr>
              <a:buNone/>
            </a:pPr>
            <a:r>
              <a:rPr lang="it-IT" sz="2000" spc="-150" dirty="0">
                <a:latin typeface="Arial" pitchFamily="34" charset="0"/>
                <a:cs typeface="Arial" pitchFamily="34" charset="0"/>
              </a:rPr>
              <a:t>3. Qualora le dichiarazioni di cui agli articoli 46 e 47 presentino delle irregolarità o delle omissioni rilevabili d’ufficio, non costituenti falsità, il funzionario competente a ricevere la documentazione dà notizia all’interessato di tale irregolarità. Questi è tenuto alla regolarizzazione o al completamento della dichiarazione; in mancanza il procedimento non ha seguito. ®</a:t>
            </a:r>
          </a:p>
        </p:txBody>
      </p:sp>
    </p:spTree>
    <p:extLst>
      <p:ext uri="{BB962C8B-B14F-4D97-AF65-F5344CB8AC3E}">
        <p14:creationId xmlns:p14="http://schemas.microsoft.com/office/powerpoint/2010/main" val="394377185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I controlli sulle dichiarazioni</a:t>
            </a:r>
          </a:p>
        </p:txBody>
      </p:sp>
      <p:sp>
        <p:nvSpPr>
          <p:cNvPr id="3" name="Segnaposto contenuto 2"/>
          <p:cNvSpPr>
            <a:spLocks noGrp="1"/>
          </p:cNvSpPr>
          <p:nvPr>
            <p:ph idx="1"/>
          </p:nvPr>
        </p:nvSpPr>
        <p:spPr>
          <a:xfrm>
            <a:off x="457200" y="1935480"/>
            <a:ext cx="8229600" cy="4589864"/>
          </a:xfrm>
        </p:spPr>
        <p:txBody>
          <a:bodyPr>
            <a:normAutofit fontScale="62500" lnSpcReduction="20000"/>
          </a:bodyPr>
          <a:lstStyle/>
          <a:p>
            <a:r>
              <a:rPr lang="it-IT" sz="2900" b="1" dirty="0">
                <a:latin typeface="Arial" pitchFamily="34" charset="0"/>
                <a:cs typeface="Arial" pitchFamily="34" charset="0"/>
              </a:rPr>
              <a:t>Art. 72 (L) Responsabilità in materia di accertamento d’ufficio e di esecuzione dei controlli </a:t>
            </a:r>
            <a:br>
              <a:rPr lang="it-IT" sz="2900" b="1" dirty="0">
                <a:latin typeface="Arial" pitchFamily="34" charset="0"/>
                <a:cs typeface="Arial" pitchFamily="34" charset="0"/>
              </a:rPr>
            </a:br>
            <a:r>
              <a:rPr lang="it-IT" sz="2900" i="1" dirty="0">
                <a:latin typeface="Arial" pitchFamily="34" charset="0"/>
                <a:cs typeface="Arial" pitchFamily="34" charset="0"/>
              </a:rPr>
              <a:t>(articolo così sostituito dall'articolo 15, comma 1, legge n. 183 del 2011</a:t>
            </a:r>
            <a:r>
              <a:rPr lang="it-IT" i="1" dirty="0">
                <a:latin typeface="Arial" pitchFamily="34" charset="0"/>
                <a:cs typeface="Arial" pitchFamily="34" charset="0"/>
              </a:rPr>
              <a:t>)</a:t>
            </a:r>
            <a:endParaRPr lang="it-IT" dirty="0">
              <a:latin typeface="Arial" pitchFamily="34" charset="0"/>
              <a:cs typeface="Arial" pitchFamily="34" charset="0"/>
            </a:endParaRPr>
          </a:p>
          <a:p>
            <a:pPr>
              <a:buNone/>
            </a:pPr>
            <a:r>
              <a:rPr lang="it-IT" sz="2900" dirty="0">
                <a:latin typeface="Arial" pitchFamily="34" charset="0"/>
                <a:cs typeface="Arial" pitchFamily="34" charset="0"/>
              </a:rPr>
              <a:t>1. Ai fini dell’accertamento d’ufficio di cui all’articolo 43, dei controlli di cui all’articolo 71 e della predisposizione delle convenzioni quadro di cui all’articolo 58 del codice dell’amministrazione digitale, di cui al decreto legislativo 7 marzo 2005, n. 82, le amministrazioni certificanti individuano un ufficio responsabile per tutte le </a:t>
            </a:r>
            <a:r>
              <a:rPr lang="it-IT" sz="2900" dirty="0" err="1">
                <a:latin typeface="Arial" pitchFamily="34" charset="0"/>
                <a:cs typeface="Arial" pitchFamily="34" charset="0"/>
              </a:rPr>
              <a:t>attivitàvolte</a:t>
            </a:r>
            <a:r>
              <a:rPr lang="it-IT" sz="2900" dirty="0">
                <a:latin typeface="Arial" pitchFamily="34" charset="0"/>
                <a:cs typeface="Arial" pitchFamily="34" charset="0"/>
              </a:rPr>
              <a:t> a gestire, garantire e verificare la trasmissione dei dati o l’accesso diretto agli stessi da parte delle amministrazioni procedenti.</a:t>
            </a:r>
          </a:p>
          <a:p>
            <a:pPr>
              <a:buNone/>
            </a:pPr>
            <a:r>
              <a:rPr lang="it-IT" sz="2900" dirty="0">
                <a:latin typeface="Arial" pitchFamily="34" charset="0"/>
                <a:cs typeface="Arial" pitchFamily="34" charset="0"/>
              </a:rPr>
              <a:t>2. Le amministrazioni certificanti, per il tramite dell’ufficio di cui al comma 1, individuano e rendono note, attraverso la pubblicazione sul sito istituzionale dell’amministrazione, le misure organizzative adottate per l’efficiente, efficace e tempestiva acquisizione d’ufficio dei dati e per l’effettuazione dei controlli medesimi, nonché le modalità per la loro esecuzione.</a:t>
            </a:r>
          </a:p>
          <a:p>
            <a:pPr>
              <a:buNone/>
            </a:pPr>
            <a:r>
              <a:rPr lang="it-IT" sz="2900" dirty="0">
                <a:latin typeface="Arial" pitchFamily="34" charset="0"/>
                <a:cs typeface="Arial" pitchFamily="34" charset="0"/>
              </a:rPr>
              <a:t>3. La mancata risposta alle richieste di controllo entro trenta giorni costituisce violazione dei doveri d’ufficio e viene in ogni caso presa in considerazione ai fini della misurazione e della valutazione della performance individuale dei responsabili dell’omissione.</a:t>
            </a:r>
          </a:p>
          <a:p>
            <a:endParaRPr lang="it-IT" sz="2900" dirty="0">
              <a:latin typeface="Arial" pitchFamily="34" charset="0"/>
              <a:cs typeface="Arial" pitchFamily="34" charset="0"/>
            </a:endParaRPr>
          </a:p>
        </p:txBody>
      </p:sp>
    </p:spTree>
    <p:extLst>
      <p:ext uri="{BB962C8B-B14F-4D97-AF65-F5344CB8AC3E}">
        <p14:creationId xmlns:p14="http://schemas.microsoft.com/office/powerpoint/2010/main" val="41592449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Istruttoria procedimentale</a:t>
            </a:r>
          </a:p>
        </p:txBody>
      </p:sp>
      <p:sp>
        <p:nvSpPr>
          <p:cNvPr id="3" name="Segnaposto contenuto 2"/>
          <p:cNvSpPr>
            <a:spLocks noGrp="1"/>
          </p:cNvSpPr>
          <p:nvPr>
            <p:ph idx="1"/>
          </p:nvPr>
        </p:nvSpPr>
        <p:spPr/>
        <p:txBody>
          <a:bodyPr/>
          <a:lstStyle/>
          <a:p>
            <a:r>
              <a:rPr lang="it-IT" sz="2800" dirty="0">
                <a:latin typeface="Arial" pitchFamily="34" charset="0"/>
                <a:cs typeface="Arial" pitchFamily="34" charset="0"/>
              </a:rPr>
              <a:t>Scopo dell’attività istruttoria è quello:</a:t>
            </a:r>
          </a:p>
          <a:p>
            <a:pPr lvl="1"/>
            <a:r>
              <a:rPr lang="it-IT" sz="2800" dirty="0">
                <a:latin typeface="Arial" pitchFamily="34" charset="0"/>
                <a:cs typeface="Arial" pitchFamily="34" charset="0"/>
              </a:rPr>
              <a:t>di riscontrare la sussistenza dei requisiti di legittimazione dell’istante (iniziativa di parte) ovvero le condizioni di procedibilità (avvio di ufficio) </a:t>
            </a:r>
          </a:p>
          <a:p>
            <a:pPr lvl="1"/>
            <a:r>
              <a:rPr lang="it-IT" sz="2800" dirty="0">
                <a:latin typeface="Arial" pitchFamily="34" charset="0"/>
                <a:cs typeface="Arial" pitchFamily="34" charset="0"/>
              </a:rPr>
              <a:t>di accertare la sussistenza dei presupposti per l’esercizio del potere nel caso concreto </a:t>
            </a:r>
          </a:p>
          <a:p>
            <a:pPr lvl="1"/>
            <a:r>
              <a:rPr lang="it-IT" sz="2800" dirty="0">
                <a:latin typeface="Arial" pitchFamily="34" charset="0"/>
                <a:cs typeface="Arial" pitchFamily="34" charset="0"/>
              </a:rPr>
              <a:t>di acquisire al procedimento tutti gli interessi che devono essere valutati in sede decisoria</a:t>
            </a:r>
          </a:p>
          <a:p>
            <a:endParaRPr lang="it-IT" dirty="0"/>
          </a:p>
        </p:txBody>
      </p:sp>
    </p:spTree>
    <p:extLst>
      <p:ext uri="{BB962C8B-B14F-4D97-AF65-F5344CB8AC3E}">
        <p14:creationId xmlns:p14="http://schemas.microsoft.com/office/powerpoint/2010/main" val="35387258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Le regole dell’istruttoria</a:t>
            </a:r>
          </a:p>
        </p:txBody>
      </p:sp>
      <p:sp>
        <p:nvSpPr>
          <p:cNvPr id="3" name="Segnaposto contenuto 2"/>
          <p:cNvSpPr>
            <a:spLocks noGrp="1"/>
          </p:cNvSpPr>
          <p:nvPr>
            <p:ph idx="1"/>
          </p:nvPr>
        </p:nvSpPr>
        <p:spPr/>
        <p:txBody>
          <a:bodyPr>
            <a:normAutofit fontScale="92500" lnSpcReduction="20000"/>
          </a:bodyPr>
          <a:lstStyle/>
          <a:p>
            <a:r>
              <a:rPr lang="it-IT" sz="3600" dirty="0">
                <a:latin typeface="Arial" pitchFamily="34" charset="0"/>
                <a:cs typeface="Arial" pitchFamily="34" charset="0"/>
              </a:rPr>
              <a:t>Forma libera salvo che la legge non disponga altrimenti</a:t>
            </a:r>
          </a:p>
          <a:p>
            <a:r>
              <a:rPr lang="it-IT" sz="3600" dirty="0">
                <a:latin typeface="Arial" pitchFamily="34" charset="0"/>
                <a:cs typeface="Arial" pitchFamily="34" charset="0"/>
              </a:rPr>
              <a:t>Necessario esame cronologico delle pratiche</a:t>
            </a:r>
          </a:p>
          <a:p>
            <a:r>
              <a:rPr lang="it-IT" sz="3600" dirty="0">
                <a:latin typeface="Arial" pitchFamily="34" charset="0"/>
                <a:cs typeface="Arial" pitchFamily="34" charset="0"/>
              </a:rPr>
              <a:t>Tracciabilità</a:t>
            </a:r>
          </a:p>
          <a:p>
            <a:r>
              <a:rPr lang="it-IT" sz="3600" dirty="0">
                <a:latin typeface="Arial" pitchFamily="34" charset="0"/>
                <a:cs typeface="Arial" pitchFamily="34" charset="0"/>
              </a:rPr>
              <a:t>Principio inquisitorio</a:t>
            </a:r>
          </a:p>
          <a:p>
            <a:r>
              <a:rPr lang="it-IT" sz="3600" dirty="0">
                <a:latin typeface="Arial" pitchFamily="34" charset="0"/>
                <a:cs typeface="Arial" pitchFamily="34" charset="0"/>
              </a:rPr>
              <a:t>Semplificazione degli adempimenti</a:t>
            </a:r>
          </a:p>
          <a:p>
            <a:r>
              <a:rPr lang="it-IT" sz="3600" dirty="0">
                <a:latin typeface="Arial" pitchFamily="34" charset="0"/>
                <a:cs typeface="Arial" pitchFamily="34" charset="0"/>
              </a:rPr>
              <a:t>Utilizzo degli strumenti informatici e telematici</a:t>
            </a:r>
          </a:p>
          <a:p>
            <a:endParaRPr lang="it-IT" dirty="0"/>
          </a:p>
        </p:txBody>
      </p:sp>
    </p:spTree>
    <p:extLst>
      <p:ext uri="{BB962C8B-B14F-4D97-AF65-F5344CB8AC3E}">
        <p14:creationId xmlns:p14="http://schemas.microsoft.com/office/powerpoint/2010/main" val="25551860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Forma libera</a:t>
            </a:r>
          </a:p>
        </p:txBody>
      </p:sp>
      <p:sp>
        <p:nvSpPr>
          <p:cNvPr id="3" name="Segnaposto contenuto 2"/>
          <p:cNvSpPr>
            <a:spLocks noGrp="1"/>
          </p:cNvSpPr>
          <p:nvPr>
            <p:ph idx="1"/>
          </p:nvPr>
        </p:nvSpPr>
        <p:spPr/>
        <p:txBody>
          <a:bodyPr>
            <a:normAutofit/>
          </a:bodyPr>
          <a:lstStyle/>
          <a:p>
            <a:r>
              <a:rPr lang="it-IT" sz="4000" dirty="0">
                <a:latin typeface="Arial" pitchFamily="34" charset="0"/>
                <a:cs typeface="Arial" pitchFamily="34" charset="0"/>
              </a:rPr>
              <a:t>La </a:t>
            </a:r>
            <a:r>
              <a:rPr lang="it-IT" sz="4000" dirty="0" err="1">
                <a:latin typeface="Arial" pitchFamily="34" charset="0"/>
                <a:cs typeface="Arial" pitchFamily="34" charset="0"/>
              </a:rPr>
              <a:t>L.r</a:t>
            </a:r>
            <a:r>
              <a:rPr lang="it-IT" sz="4000" dirty="0">
                <a:latin typeface="Arial" pitchFamily="34" charset="0"/>
                <a:cs typeface="Arial" pitchFamily="34" charset="0"/>
              </a:rPr>
              <a:t>. n. 7/2019 non prescrive forme rigide ma dà una serie di prescrizioni di carattere, più che altro, funzionale o semplificativo, lasciando all’amministrazione procedente il compito di organizzare l’attività istruttoria</a:t>
            </a:r>
          </a:p>
        </p:txBody>
      </p:sp>
    </p:spTree>
    <p:extLst>
      <p:ext uri="{BB962C8B-B14F-4D97-AF65-F5344CB8AC3E}">
        <p14:creationId xmlns:p14="http://schemas.microsoft.com/office/powerpoint/2010/main" val="3795633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Necessario ordine cronologico</a:t>
            </a:r>
          </a:p>
        </p:txBody>
      </p:sp>
      <p:sp>
        <p:nvSpPr>
          <p:cNvPr id="3" name="Segnaposto contenuto 2"/>
          <p:cNvSpPr>
            <a:spLocks noGrp="1"/>
          </p:cNvSpPr>
          <p:nvPr>
            <p:ph idx="1"/>
          </p:nvPr>
        </p:nvSpPr>
        <p:spPr/>
        <p:txBody>
          <a:bodyPr>
            <a:normAutofit/>
          </a:bodyPr>
          <a:lstStyle/>
          <a:p>
            <a:pPr marL="0" indent="0" algn="ctr">
              <a:buNone/>
            </a:pPr>
            <a:r>
              <a:rPr lang="it-IT" b="1" dirty="0">
                <a:latin typeface="Arial" panose="020B0604020202020204" pitchFamily="34" charset="0"/>
                <a:cs typeface="Arial" panose="020B0604020202020204" pitchFamily="34" charset="0"/>
              </a:rPr>
              <a:t>Art.7, comma2, </a:t>
            </a:r>
            <a:r>
              <a:rPr lang="it-IT" b="1" dirty="0" err="1">
                <a:latin typeface="Arial" panose="020B0604020202020204" pitchFamily="34" charset="0"/>
                <a:cs typeface="Arial" panose="020B0604020202020204" pitchFamily="34" charset="0"/>
              </a:rPr>
              <a:t>L.r</a:t>
            </a:r>
            <a:r>
              <a:rPr lang="it-IT" b="1" dirty="0">
                <a:latin typeface="Arial" panose="020B0604020202020204" pitchFamily="34" charset="0"/>
                <a:cs typeface="Arial" panose="020B0604020202020204" pitchFamily="34" charset="0"/>
              </a:rPr>
              <a:t>. 7/2019</a:t>
            </a:r>
          </a:p>
          <a:p>
            <a:r>
              <a:rPr lang="it-IT" dirty="0">
                <a:latin typeface="Arial" panose="020B0604020202020204" pitchFamily="34" charset="0"/>
                <a:cs typeface="Arial" panose="020B0604020202020204" pitchFamily="34" charset="0"/>
              </a:rPr>
              <a:t>2. Le pubbliche amministrazioni sono tenute ad esaminare gli atti di loro competenza secondo un rigoroso ordine cronologico, con le seguenti deroghe:</a:t>
            </a:r>
          </a:p>
          <a:p>
            <a:pPr marL="0" indent="0">
              <a:buNone/>
            </a:pPr>
            <a:r>
              <a:rPr lang="it-IT" dirty="0">
                <a:latin typeface="Arial" panose="020B0604020202020204" pitchFamily="34" charset="0"/>
                <a:cs typeface="Arial" panose="020B0604020202020204" pitchFamily="34" charset="0"/>
              </a:rPr>
              <a:t>	a) sono esaminati con carattere di priorità gli atti 	in relazione ai quali il provvedimento 	dell'amministrazione interessata deve essere 	reso nell'ambito di conferenza di servizi</a:t>
            </a:r>
            <a:r>
              <a:rPr lang="it-IT" dirty="0"/>
              <a:t>;</a:t>
            </a:r>
          </a:p>
        </p:txBody>
      </p:sp>
    </p:spTree>
    <p:extLst>
      <p:ext uri="{BB962C8B-B14F-4D97-AF65-F5344CB8AC3E}">
        <p14:creationId xmlns:p14="http://schemas.microsoft.com/office/powerpoint/2010/main" val="34807836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Necessario ordine cronologico</a:t>
            </a:r>
          </a:p>
        </p:txBody>
      </p:sp>
      <p:sp>
        <p:nvSpPr>
          <p:cNvPr id="3" name="Segnaposto contenuto 2"/>
          <p:cNvSpPr>
            <a:spLocks noGrp="1"/>
          </p:cNvSpPr>
          <p:nvPr>
            <p:ph idx="1"/>
          </p:nvPr>
        </p:nvSpPr>
        <p:spPr>
          <a:xfrm>
            <a:off x="457200" y="1935480"/>
            <a:ext cx="8229600" cy="4805888"/>
          </a:xfrm>
        </p:spPr>
        <p:txBody>
          <a:bodyPr>
            <a:normAutofit fontScale="85000" lnSpcReduction="10000"/>
          </a:bodyPr>
          <a:lstStyle/>
          <a:p>
            <a:pPr marL="0" indent="0" algn="ctr">
              <a:buNone/>
            </a:pPr>
            <a:r>
              <a:rPr lang="it-IT" b="1" dirty="0"/>
              <a:t>Art.7, comma 2, </a:t>
            </a:r>
            <a:r>
              <a:rPr lang="it-IT" b="1" dirty="0" err="1"/>
              <a:t>L.r</a:t>
            </a:r>
            <a:r>
              <a:rPr lang="it-IT" b="1" dirty="0"/>
              <a:t>. 7/2019</a:t>
            </a:r>
          </a:p>
          <a:p>
            <a:pPr marL="0" indent="0">
              <a:buNone/>
            </a:pPr>
            <a:r>
              <a:rPr lang="it-IT" dirty="0">
                <a:latin typeface="Arial" panose="020B0604020202020204" pitchFamily="34" charset="0"/>
                <a:cs typeface="Arial" panose="020B0604020202020204" pitchFamily="34" charset="0"/>
              </a:rPr>
              <a:t>b) può essere riconosciuto carattere di priorità alla valutazione di iniziative che sono riferite ad aree di crisi nelle zone periferiche urbane e nelle aree di sviluppo, come già individuate dalla normativa vigente o da atti di programmazione o pianificazione, o che rivestano carattere di particolare specificità ed innovazione o di assoluta rilevanza per lo sviluppo economico o sociale del territorio regionale a seguito di motivata determinazione del dirigente generale del dipartimento regionale competente, da assumersi anche su proposta del dirigente responsabile della struttura organizzativa preposta al provvedimento. Con cadenza semestrale ciascun dipartimento regionale relaziona alla Giunta regionale in merito alle autorizzazioni rese nonché in merito alle deroghe determinate ai sensi del presente comma;</a:t>
            </a:r>
          </a:p>
        </p:txBody>
      </p:sp>
    </p:spTree>
    <p:extLst>
      <p:ext uri="{BB962C8B-B14F-4D97-AF65-F5344CB8AC3E}">
        <p14:creationId xmlns:p14="http://schemas.microsoft.com/office/powerpoint/2010/main" val="22598094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485800"/>
            <a:ext cx="8229600" cy="1143000"/>
          </a:xfrm>
        </p:spPr>
        <p:txBody>
          <a:bodyPr/>
          <a:lstStyle/>
          <a:p>
            <a:r>
              <a:rPr lang="it-IT" dirty="0"/>
              <a:t>Necessario ordine cronologico</a:t>
            </a:r>
          </a:p>
        </p:txBody>
      </p:sp>
      <p:sp>
        <p:nvSpPr>
          <p:cNvPr id="3" name="Segnaposto contenuto 2"/>
          <p:cNvSpPr>
            <a:spLocks noGrp="1"/>
          </p:cNvSpPr>
          <p:nvPr>
            <p:ph idx="1"/>
          </p:nvPr>
        </p:nvSpPr>
        <p:spPr>
          <a:xfrm>
            <a:off x="611560" y="1700808"/>
            <a:ext cx="8229600" cy="3365728"/>
          </a:xfrm>
        </p:spPr>
        <p:txBody>
          <a:bodyPr>
            <a:normAutofit fontScale="77500" lnSpcReduction="20000"/>
          </a:bodyPr>
          <a:lstStyle/>
          <a:p>
            <a:pPr marL="0" indent="0" algn="ctr">
              <a:buNone/>
            </a:pPr>
            <a:r>
              <a:rPr lang="it-IT" b="1" dirty="0">
                <a:latin typeface="Arial" panose="020B0604020202020204" pitchFamily="34" charset="0"/>
                <a:cs typeface="Arial" panose="020B0604020202020204" pitchFamily="34" charset="0"/>
              </a:rPr>
              <a:t>Art.7, comma 2, </a:t>
            </a:r>
            <a:r>
              <a:rPr lang="it-IT" b="1" dirty="0" err="1">
                <a:latin typeface="Arial" panose="020B0604020202020204" pitchFamily="34" charset="0"/>
                <a:cs typeface="Arial" panose="020B0604020202020204" pitchFamily="34" charset="0"/>
              </a:rPr>
              <a:t>L.r</a:t>
            </a:r>
            <a:r>
              <a:rPr lang="it-IT" b="1" dirty="0">
                <a:latin typeface="Arial" panose="020B0604020202020204" pitchFamily="34" charset="0"/>
                <a:cs typeface="Arial" panose="020B0604020202020204" pitchFamily="34" charset="0"/>
              </a:rPr>
              <a:t>. 7/2019</a:t>
            </a:r>
          </a:p>
          <a:p>
            <a:r>
              <a:rPr lang="it-IT" dirty="0">
                <a:latin typeface="Arial" panose="020B0604020202020204" pitchFamily="34" charset="0"/>
                <a:cs typeface="Arial" panose="020B0604020202020204" pitchFamily="34" charset="0"/>
              </a:rPr>
              <a:t>c) può essere riconosciuto carattere di priorità alla valutazione di iniziative ricadenti in aree di crisi a seguito di motivata determinazione del dirigente generale del dipartimento regionale competente, da assumersi anche su proposta del dirigente responsabile della struttura organizzativa preposta al provvedimento;</a:t>
            </a:r>
          </a:p>
          <a:p>
            <a:r>
              <a:rPr lang="it-IT" dirty="0">
                <a:latin typeface="Arial" panose="020B0604020202020204" pitchFamily="34" charset="0"/>
                <a:cs typeface="Arial" panose="020B0604020202020204" pitchFamily="34" charset="0"/>
              </a:rPr>
              <a:t>d) può essere riconosciuto carattere di priorità alla valutazione di iniziative nell'ambito dei Programmi cofinanziati dai Fondi strutturali e di investimento europei a seguito di motivata determinazione del dirigente generale del dipartimento regionale competente, da assumersi anche su proposta del dirigente responsabile della struttura organizzativa preposta al provvedimento.</a:t>
            </a:r>
          </a:p>
        </p:txBody>
      </p:sp>
      <p:sp>
        <p:nvSpPr>
          <p:cNvPr id="4" name="CasellaDiTesto 3">
            <a:extLst>
              <a:ext uri="{FF2B5EF4-FFF2-40B4-BE49-F238E27FC236}">
                <a16:creationId xmlns:a16="http://schemas.microsoft.com/office/drawing/2014/main" id="{AE7CA97B-2707-A04D-9E18-9E863CF8B1BE}"/>
              </a:ext>
            </a:extLst>
          </p:cNvPr>
          <p:cNvSpPr txBox="1"/>
          <p:nvPr/>
        </p:nvSpPr>
        <p:spPr>
          <a:xfrm>
            <a:off x="302840" y="4987042"/>
            <a:ext cx="8733656" cy="1754326"/>
          </a:xfrm>
          <a:prstGeom prst="rect">
            <a:avLst/>
          </a:prstGeom>
          <a:noFill/>
        </p:spPr>
        <p:txBody>
          <a:bodyPr wrap="square" rtlCol="0">
            <a:spAutoFit/>
          </a:bodyPr>
          <a:lstStyle/>
          <a:p>
            <a:pPr algn="ctr"/>
            <a:r>
              <a:rPr lang="it-IT" b="1" dirty="0">
                <a:latin typeface="Arial" panose="020B0604020202020204" pitchFamily="34" charset="0"/>
                <a:cs typeface="Arial" panose="020B0604020202020204" pitchFamily="34" charset="0"/>
              </a:rPr>
              <a:t>Art.7, comma 3, </a:t>
            </a:r>
            <a:r>
              <a:rPr lang="it-IT" b="1" dirty="0" err="1">
                <a:latin typeface="Arial" panose="020B0604020202020204" pitchFamily="34" charset="0"/>
                <a:cs typeface="Arial" panose="020B0604020202020204" pitchFamily="34" charset="0"/>
              </a:rPr>
              <a:t>L.r</a:t>
            </a:r>
            <a:r>
              <a:rPr lang="it-IT" b="1" dirty="0">
                <a:latin typeface="Arial" panose="020B0604020202020204" pitchFamily="34" charset="0"/>
                <a:cs typeface="Arial" panose="020B0604020202020204" pitchFamily="34" charset="0"/>
              </a:rPr>
              <a:t>. 7/2019 </a:t>
            </a:r>
          </a:p>
          <a:p>
            <a:pPr algn="just"/>
            <a:r>
              <a:rPr lang="it-IT" b="1" dirty="0">
                <a:latin typeface="Arial" panose="020B0604020202020204" pitchFamily="34" charset="0"/>
                <a:cs typeface="Arial" panose="020B0604020202020204" pitchFamily="34" charset="0"/>
              </a:rPr>
              <a:t>Le suddette priorità non possono incidere in alcun modo sui tempi di conclusione del procedimento predeterminati dall'amministrazione o, in mancanza, dalla legge. L'amministrazione procedente è tenuta a comunicare agli interessati in procedimenti già pendenti la priorità riconosciuta ad altro procedimento ai sensi del comma 2.</a:t>
            </a:r>
          </a:p>
        </p:txBody>
      </p:sp>
    </p:spTree>
    <p:extLst>
      <p:ext uri="{BB962C8B-B14F-4D97-AF65-F5344CB8AC3E}">
        <p14:creationId xmlns:p14="http://schemas.microsoft.com/office/powerpoint/2010/main" val="37262965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dirty="0"/>
              <a:t>Tracciabilità</a:t>
            </a:r>
          </a:p>
        </p:txBody>
      </p:sp>
      <p:sp>
        <p:nvSpPr>
          <p:cNvPr id="3" name="Segnaposto contenuto 2"/>
          <p:cNvSpPr>
            <a:spLocks noGrp="1"/>
          </p:cNvSpPr>
          <p:nvPr>
            <p:ph idx="1"/>
          </p:nvPr>
        </p:nvSpPr>
        <p:spPr/>
        <p:txBody>
          <a:bodyPr>
            <a:normAutofit/>
          </a:bodyPr>
          <a:lstStyle/>
          <a:p>
            <a:pPr marL="0" indent="0" algn="ctr">
              <a:buNone/>
            </a:pPr>
            <a:r>
              <a:rPr lang="it-IT" b="1" dirty="0">
                <a:latin typeface="Arial" panose="020B0604020202020204" pitchFamily="34" charset="0"/>
                <a:cs typeface="Arial" panose="020B0604020202020204" pitchFamily="34" charset="0"/>
              </a:rPr>
              <a:t>Art.7, commi 4-5, </a:t>
            </a:r>
            <a:r>
              <a:rPr lang="it-IT" b="1" dirty="0" err="1">
                <a:latin typeface="Arial" panose="020B0604020202020204" pitchFamily="34" charset="0"/>
                <a:cs typeface="Arial" panose="020B0604020202020204" pitchFamily="34" charset="0"/>
              </a:rPr>
              <a:t>L.r</a:t>
            </a:r>
            <a:r>
              <a:rPr lang="it-IT" b="1" dirty="0">
                <a:latin typeface="Arial" panose="020B0604020202020204" pitchFamily="34" charset="0"/>
                <a:cs typeface="Arial" panose="020B0604020202020204" pitchFamily="34" charset="0"/>
              </a:rPr>
              <a:t>. 7/2019</a:t>
            </a:r>
          </a:p>
          <a:p>
            <a:r>
              <a:rPr lang="it-IT" dirty="0">
                <a:latin typeface="Arial" panose="020B0604020202020204" pitchFamily="34" charset="0"/>
                <a:cs typeface="Arial" panose="020B0604020202020204" pitchFamily="34" charset="0"/>
              </a:rPr>
              <a:t>4. Allo scopo di assicurare la trasparenza della fase istruttoria deve essere garantita la tracciabilità dell'attività svolta dal responsabile del procedimento attraverso un adeguato supporto documentale che ne consenta in ogni momento la replicabilità.</a:t>
            </a:r>
          </a:p>
          <a:p>
            <a:r>
              <a:rPr lang="it-IT" dirty="0">
                <a:latin typeface="Arial" panose="020B0604020202020204" pitchFamily="34" charset="0"/>
                <a:cs typeface="Arial" panose="020B0604020202020204" pitchFamily="34" charset="0"/>
              </a:rPr>
              <a:t>5. Con decreto dell'Assessore regionale competente sono determinate le modalità in ordine alla tenuta ed alla conservazione del fascicolo istruttorio favorendo prioritariamente l'utilizzo di supporti digitali.</a:t>
            </a:r>
          </a:p>
          <a:p>
            <a:endParaRPr lang="it-IT" dirty="0"/>
          </a:p>
        </p:txBody>
      </p:sp>
    </p:spTree>
    <p:extLst>
      <p:ext uri="{BB962C8B-B14F-4D97-AF65-F5344CB8AC3E}">
        <p14:creationId xmlns:p14="http://schemas.microsoft.com/office/powerpoint/2010/main" val="33656879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nozio">
  <a:themeElements>
    <a:clrScheme name="Equinozi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Equinozi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nozi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15895</TotalTime>
  <Words>2561</Words>
  <Application>Microsoft Macintosh PowerPoint</Application>
  <PresentationFormat>Presentazione su schermo (4:3)</PresentationFormat>
  <Paragraphs>111</Paragraphs>
  <Slides>26</Slides>
  <Notes>0</Notes>
  <HiddenSlides>0</HiddenSlides>
  <MMClips>0</MMClips>
  <ScaleCrop>false</ScaleCrop>
  <HeadingPairs>
    <vt:vector size="6" baseType="variant">
      <vt:variant>
        <vt:lpstr>Caratteri utilizzati</vt:lpstr>
      </vt:variant>
      <vt:variant>
        <vt:i4>4</vt:i4>
      </vt:variant>
      <vt:variant>
        <vt:lpstr>Tema</vt:lpstr>
      </vt:variant>
      <vt:variant>
        <vt:i4>1</vt:i4>
      </vt:variant>
      <vt:variant>
        <vt:lpstr>Titoli diapositive</vt:lpstr>
      </vt:variant>
      <vt:variant>
        <vt:i4>26</vt:i4>
      </vt:variant>
    </vt:vector>
  </HeadingPairs>
  <TitlesOfParts>
    <vt:vector size="31" baseType="lpstr">
      <vt:lpstr>Arial</vt:lpstr>
      <vt:lpstr>Calibri</vt:lpstr>
      <vt:lpstr>Constantia</vt:lpstr>
      <vt:lpstr>Wingdings 2</vt:lpstr>
      <vt:lpstr>Equinozio</vt:lpstr>
      <vt:lpstr>Corso di formazione giuridica per il personale della Regione Siciliana </vt:lpstr>
      <vt:lpstr>L’istruttoria procedimentale</vt:lpstr>
      <vt:lpstr>Istruttoria procedimentale</vt:lpstr>
      <vt:lpstr>Le regole dell’istruttoria</vt:lpstr>
      <vt:lpstr>Forma libera</vt:lpstr>
      <vt:lpstr>Necessario ordine cronologico</vt:lpstr>
      <vt:lpstr>Necessario ordine cronologico</vt:lpstr>
      <vt:lpstr>Necessario ordine cronologico</vt:lpstr>
      <vt:lpstr>Tracciabilità</vt:lpstr>
      <vt:lpstr>Principio inquisitorio</vt:lpstr>
      <vt:lpstr>Accertamento d’ufficio</vt:lpstr>
      <vt:lpstr>Accertamento d’ufficio</vt:lpstr>
      <vt:lpstr>Art. 43 D.p.r. n. 445/2000</vt:lpstr>
      <vt:lpstr>Art. 43 D.p.r. n. 445/2000 – Trattamento dati</vt:lpstr>
      <vt:lpstr>Art. 43 D.p.r. n. 445/2000</vt:lpstr>
      <vt:lpstr>Certificazioni</vt:lpstr>
      <vt:lpstr>Le certificazioni ai fini istruttori</vt:lpstr>
      <vt:lpstr>Dichiarazioni sostitutive di certificazioni</vt:lpstr>
      <vt:lpstr>Art. 46 D.p.r. n. 445/2000</vt:lpstr>
      <vt:lpstr>Art. 46 D.p.r. n. 445/2000</vt:lpstr>
      <vt:lpstr>Dichiarazioni sostitutive di atto di notorietà</vt:lpstr>
      <vt:lpstr>Dichiarazioni sostitutive di atto di notorietà</vt:lpstr>
      <vt:lpstr>Presentazione standard di PowerPoint</vt:lpstr>
      <vt:lpstr>Art. 47 D.p.r. n. 445/2000</vt:lpstr>
      <vt:lpstr>I controlli sulle dichiarazioni</vt:lpstr>
      <vt:lpstr>I controlli sulle dichiarazioni</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Tecniche di redazione degli atti amministrativi</dc:title>
  <dc:creator>Utente</dc:creator>
  <cp:lastModifiedBy>riccardo ursi</cp:lastModifiedBy>
  <cp:revision>216</cp:revision>
  <cp:lastPrinted>2020-04-28T17:29:35Z</cp:lastPrinted>
  <dcterms:created xsi:type="dcterms:W3CDTF">2012-04-07T06:48:04Z</dcterms:created>
  <dcterms:modified xsi:type="dcterms:W3CDTF">2020-04-30T18:00:16Z</dcterms:modified>
</cp:coreProperties>
</file>