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32"/>
  </p:notesMasterIdLst>
  <p:handoutMasterIdLst>
    <p:handoutMasterId r:id="rId33"/>
  </p:handoutMasterIdLst>
  <p:sldIdLst>
    <p:sldId id="553" r:id="rId2"/>
    <p:sldId id="271" r:id="rId3"/>
    <p:sldId id="506" r:id="rId4"/>
    <p:sldId id="507" r:id="rId5"/>
    <p:sldId id="508" r:id="rId6"/>
    <p:sldId id="509" r:id="rId7"/>
    <p:sldId id="510" r:id="rId8"/>
    <p:sldId id="511" r:id="rId9"/>
    <p:sldId id="512" r:id="rId10"/>
    <p:sldId id="513" r:id="rId11"/>
    <p:sldId id="514" r:id="rId12"/>
    <p:sldId id="515" r:id="rId13"/>
    <p:sldId id="516" r:id="rId14"/>
    <p:sldId id="517" r:id="rId15"/>
    <p:sldId id="518" r:id="rId16"/>
    <p:sldId id="519" r:id="rId17"/>
    <p:sldId id="520" r:id="rId18"/>
    <p:sldId id="521" r:id="rId19"/>
    <p:sldId id="522" r:id="rId20"/>
    <p:sldId id="523" r:id="rId21"/>
    <p:sldId id="524" r:id="rId22"/>
    <p:sldId id="525" r:id="rId23"/>
    <p:sldId id="526" r:id="rId24"/>
    <p:sldId id="527" r:id="rId25"/>
    <p:sldId id="528" r:id="rId26"/>
    <p:sldId id="530" r:id="rId27"/>
    <p:sldId id="531" r:id="rId28"/>
    <p:sldId id="532" r:id="rId29"/>
    <p:sldId id="533" r:id="rId30"/>
    <p:sldId id="462" r:id="rId31"/>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900" autoAdjust="0"/>
    <p:restoredTop sz="92473" autoAdjust="0"/>
  </p:normalViewPr>
  <p:slideViewPr>
    <p:cSldViewPr>
      <p:cViewPr varScale="1">
        <p:scale>
          <a:sx n="88" d="100"/>
          <a:sy n="88" d="100"/>
        </p:scale>
        <p:origin x="256"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F441FD9-5C71-4208-8FC6-F1223209E3C3}" type="datetimeFigureOut">
              <a:rPr lang="it-IT" smtClean="0"/>
              <a:t>09/05/20</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36C00A-B3F7-4D74-8684-A47843529661}" type="slidenum">
              <a:rPr lang="it-IT" smtClean="0"/>
              <a:t>‹N›</a:t>
            </a:fld>
            <a:endParaRPr lang="it-IT"/>
          </a:p>
        </p:txBody>
      </p:sp>
    </p:spTree>
    <p:extLst>
      <p:ext uri="{BB962C8B-B14F-4D97-AF65-F5344CB8AC3E}">
        <p14:creationId xmlns:p14="http://schemas.microsoft.com/office/powerpoint/2010/main" val="31684341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576EEA-A77B-A147-959C-E26243604E72}" type="datetimeFigureOut">
              <a:rPr lang="it-IT" smtClean="0"/>
              <a:t>09/05/20</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CE92FC-53A6-9B48-AADA-E5D313441C08}" type="slidenum">
              <a:rPr lang="it-IT" smtClean="0"/>
              <a:t>‹N›</a:t>
            </a:fld>
            <a:endParaRPr lang="it-IT"/>
          </a:p>
        </p:txBody>
      </p:sp>
    </p:spTree>
    <p:extLst>
      <p:ext uri="{BB962C8B-B14F-4D97-AF65-F5344CB8AC3E}">
        <p14:creationId xmlns:p14="http://schemas.microsoft.com/office/powerpoint/2010/main" val="21589331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84907C7-D948-A541-88CB-D8A2D9E8C0F0}" type="slidenum">
              <a:rPr lang="it-IT" smtClean="0"/>
              <a:t>27</a:t>
            </a:fld>
            <a:endParaRPr lang="it-IT"/>
          </a:p>
        </p:txBody>
      </p:sp>
    </p:spTree>
    <p:extLst>
      <p:ext uri="{BB962C8B-B14F-4D97-AF65-F5344CB8AC3E}">
        <p14:creationId xmlns:p14="http://schemas.microsoft.com/office/powerpoint/2010/main" val="6510304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2">
        <a:schemeClr val="bg2"/>
      </p:bgRef>
    </p:bg>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0F2174AF-8C9C-4F0C-89E2-25CADEF5B939}" type="datetimeFigureOut">
              <a:rPr lang="it-IT" smtClean="0"/>
              <a:pPr/>
              <a:t>09/05/20</a:t>
            </a:fld>
            <a:endParaRPr lang="it-IT"/>
          </a:p>
        </p:txBody>
      </p:sp>
      <p:sp>
        <p:nvSpPr>
          <p:cNvPr id="19" name="Segnaposto piè di pagina 18"/>
          <p:cNvSpPr>
            <a:spLocks noGrp="1"/>
          </p:cNvSpPr>
          <p:nvPr>
            <p:ph type="ftr" sz="quarter" idx="11"/>
          </p:nvPr>
        </p:nvSpPr>
        <p:spPr/>
        <p:txBody>
          <a:bodyPr/>
          <a:lstStyle/>
          <a:p>
            <a:endParaRPr lang="it-IT"/>
          </a:p>
        </p:txBody>
      </p:sp>
      <p:sp>
        <p:nvSpPr>
          <p:cNvPr id="27" name="Segnaposto numero diapositiva 26"/>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09/05/20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09/05/20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09/05/20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0F2174AF-8C9C-4F0C-89E2-25CADEF5B939}" type="datetimeFigureOut">
              <a:rPr lang="it-IT" smtClean="0"/>
              <a:pPr/>
              <a:t>09/05/20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09/05/20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0"/>
          </p:nvPr>
        </p:nvSpPr>
        <p:spPr/>
        <p:txBody>
          <a:bodyPr/>
          <a:lstStyle/>
          <a:p>
            <a:fld id="{0F2174AF-8C9C-4F0C-89E2-25CADEF5B939}" type="datetimeFigureOut">
              <a:rPr lang="it-IT" smtClean="0"/>
              <a:pPr/>
              <a:t>09/05/20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fld id="{0F2174AF-8C9C-4F0C-89E2-25CADEF5B939}" type="datetimeFigureOut">
              <a:rPr lang="it-IT" smtClean="0"/>
              <a:pPr/>
              <a:t>09/05/20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F2174AF-8C9C-4F0C-89E2-25CADEF5B939}" type="datetimeFigureOut">
              <a:rPr lang="it-IT" smtClean="0"/>
              <a:pPr/>
              <a:t>09/05/20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09/05/20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fld id="{0F2174AF-8C9C-4F0C-89E2-25CADEF5B939}" type="datetimeFigureOut">
              <a:rPr lang="it-IT" smtClean="0"/>
              <a:pPr/>
              <a:t>09/05/20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077200" y="6356350"/>
            <a:ext cx="609600" cy="365125"/>
          </a:xfrm>
        </p:spPr>
        <p:txBody>
          <a:bodyPr/>
          <a:lstStyle/>
          <a:p>
            <a:fld id="{2D17A2B2-A103-4271-AA58-CA430FB7D7A9}"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F2174AF-8C9C-4F0C-89E2-25CADEF5B939}" type="datetimeFigureOut">
              <a:rPr lang="it-IT" smtClean="0"/>
              <a:pPr/>
              <a:t>09/05/20</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D17A2B2-A103-4271-AA58-CA430FB7D7A9}"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05736" y="1785392"/>
            <a:ext cx="7854696" cy="1211560"/>
          </a:xfrm>
        </p:spPr>
        <p:txBody>
          <a:bodyPr>
            <a:normAutofit/>
          </a:bodyPr>
          <a:lstStyle/>
          <a:p>
            <a:pPr algn="ctr"/>
            <a:r>
              <a:rPr lang="it-IT" sz="3600" dirty="0">
                <a:solidFill>
                  <a:schemeClr val="tx1"/>
                </a:solidFill>
              </a:rPr>
              <a:t>Corso di formazione giuridica per il personale della Regione Siciliana </a:t>
            </a:r>
          </a:p>
        </p:txBody>
      </p:sp>
      <p:sp>
        <p:nvSpPr>
          <p:cNvPr id="3" name="Sottotitolo 2"/>
          <p:cNvSpPr>
            <a:spLocks noGrp="1"/>
          </p:cNvSpPr>
          <p:nvPr>
            <p:ph type="subTitle" idx="1"/>
          </p:nvPr>
        </p:nvSpPr>
        <p:spPr>
          <a:xfrm>
            <a:off x="395536" y="3429000"/>
            <a:ext cx="8103812" cy="2651720"/>
          </a:xfrm>
        </p:spPr>
        <p:txBody>
          <a:bodyPr>
            <a:noAutofit/>
          </a:bodyPr>
          <a:lstStyle/>
          <a:p>
            <a:pPr algn="l">
              <a:spcBef>
                <a:spcPts val="0"/>
              </a:spcBef>
            </a:pPr>
            <a:r>
              <a:rPr lang="it-IT" sz="4400" b="1" dirty="0">
                <a:solidFill>
                  <a:srgbClr val="FFFF00"/>
                </a:solidFill>
                <a:latin typeface="Arial" panose="020B0604020202020204" pitchFamily="34" charset="0"/>
                <a:cs typeface="Arial" panose="020B0604020202020204" pitchFamily="34" charset="0"/>
              </a:rPr>
              <a:t>Il procedimento amministrativo dopo </a:t>
            </a:r>
          </a:p>
          <a:p>
            <a:pPr algn="l">
              <a:spcBef>
                <a:spcPts val="0"/>
              </a:spcBef>
            </a:pPr>
            <a:r>
              <a:rPr lang="it-IT" sz="4400" b="1" dirty="0">
                <a:solidFill>
                  <a:srgbClr val="FFFF00"/>
                </a:solidFill>
                <a:latin typeface="Arial" panose="020B0604020202020204" pitchFamily="34" charset="0"/>
                <a:cs typeface="Arial" panose="020B0604020202020204" pitchFamily="34" charset="0"/>
              </a:rPr>
              <a:t>la </a:t>
            </a:r>
            <a:r>
              <a:rPr lang="it-IT" sz="4400" b="1" dirty="0" err="1">
                <a:solidFill>
                  <a:srgbClr val="FFFF00"/>
                </a:solidFill>
                <a:latin typeface="Arial" panose="020B0604020202020204" pitchFamily="34" charset="0"/>
                <a:cs typeface="Arial" panose="020B0604020202020204" pitchFamily="34" charset="0"/>
              </a:rPr>
              <a:t>L.r</a:t>
            </a:r>
            <a:r>
              <a:rPr lang="it-IT" sz="4400" b="1" dirty="0">
                <a:solidFill>
                  <a:srgbClr val="FFFF00"/>
                </a:solidFill>
                <a:latin typeface="Arial" panose="020B0604020202020204" pitchFamily="34" charset="0"/>
                <a:cs typeface="Arial" panose="020B0604020202020204" pitchFamily="34" charset="0"/>
              </a:rPr>
              <a:t>. n. 7/2019</a:t>
            </a:r>
          </a:p>
        </p:txBody>
      </p:sp>
      <p:pic>
        <p:nvPicPr>
          <p:cNvPr id="5" name="Picture 1" descr="page1image1935879568">
            <a:extLst>
              <a:ext uri="{FF2B5EF4-FFF2-40B4-BE49-F238E27FC236}">
                <a16:creationId xmlns:a16="http://schemas.microsoft.com/office/drawing/2014/main" id="{343BDC93-CC99-8B49-A8E1-AF74E55AA9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09882"/>
            <a:ext cx="5256584" cy="1030886"/>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a:extLst>
              <a:ext uri="{FF2B5EF4-FFF2-40B4-BE49-F238E27FC236}">
                <a16:creationId xmlns:a16="http://schemas.microsoft.com/office/drawing/2014/main" id="{647DC2DF-AD7C-A841-9931-07B20E397F74}"/>
              </a:ext>
            </a:extLst>
          </p:cNvPr>
          <p:cNvSpPr txBox="1"/>
          <p:nvPr/>
        </p:nvSpPr>
        <p:spPr>
          <a:xfrm>
            <a:off x="4283968" y="5877272"/>
            <a:ext cx="4320480" cy="584775"/>
          </a:xfrm>
          <a:prstGeom prst="rect">
            <a:avLst/>
          </a:prstGeom>
          <a:noFill/>
        </p:spPr>
        <p:txBody>
          <a:bodyPr wrap="square" rtlCol="0">
            <a:spAutoFit/>
          </a:bodyPr>
          <a:lstStyle/>
          <a:p>
            <a:r>
              <a:rPr lang="it-IT" sz="3200" b="1" dirty="0">
                <a:latin typeface="Arial" panose="020B0604020202020204" pitchFamily="34" charset="0"/>
                <a:cs typeface="Arial" panose="020B0604020202020204" pitchFamily="34" charset="0"/>
              </a:rPr>
              <a:t>Prof. Riccardo Ursi</a:t>
            </a:r>
          </a:p>
        </p:txBody>
      </p:sp>
      <p:sp>
        <p:nvSpPr>
          <p:cNvPr id="6" name="Ovale 5">
            <a:extLst>
              <a:ext uri="{FF2B5EF4-FFF2-40B4-BE49-F238E27FC236}">
                <a16:creationId xmlns:a16="http://schemas.microsoft.com/office/drawing/2014/main" id="{495041F5-6576-284C-9E73-D409C96FF26C}"/>
              </a:ext>
            </a:extLst>
          </p:cNvPr>
          <p:cNvSpPr/>
          <p:nvPr/>
        </p:nvSpPr>
        <p:spPr>
          <a:xfrm>
            <a:off x="7236296" y="3933056"/>
            <a:ext cx="1152128"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800" dirty="0">
                <a:latin typeface="Arial" panose="020B0604020202020204" pitchFamily="34" charset="0"/>
                <a:cs typeface="Arial" panose="020B0604020202020204" pitchFamily="34" charset="0"/>
              </a:rPr>
              <a:t>8</a:t>
            </a:r>
          </a:p>
        </p:txBody>
      </p:sp>
    </p:spTree>
    <p:extLst>
      <p:ext uri="{BB962C8B-B14F-4D97-AF65-F5344CB8AC3E}">
        <p14:creationId xmlns:p14="http://schemas.microsoft.com/office/powerpoint/2010/main" val="902141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95751" y="1767880"/>
            <a:ext cx="7901545" cy="4401205"/>
          </a:xfrm>
          <a:prstGeom prst="rect">
            <a:avLst/>
          </a:prstGeom>
          <a:noFill/>
          <a:ln w="76200" cmpd="sng">
            <a:noFill/>
          </a:ln>
        </p:spPr>
        <p:style>
          <a:lnRef idx="1">
            <a:schemeClr val="accent4"/>
          </a:lnRef>
          <a:fillRef idx="2">
            <a:schemeClr val="accent4"/>
          </a:fillRef>
          <a:effectRef idx="1">
            <a:schemeClr val="accent4"/>
          </a:effectRef>
          <a:fontRef idx="minor">
            <a:schemeClr val="dk1"/>
          </a:fontRef>
        </p:style>
        <p:txBody>
          <a:bodyPr wrap="square">
            <a:spAutoFit/>
          </a:bodyPr>
          <a:lstStyle/>
          <a:p>
            <a:r>
              <a:rPr lang="it-IT" sz="2800" i="1" dirty="0">
                <a:solidFill>
                  <a:schemeClr val="tx1"/>
                </a:solidFill>
                <a:latin typeface="Arial" panose="020B0604020202020204" pitchFamily="34" charset="0"/>
                <a:cs typeface="Arial" panose="020B0604020202020204" pitchFamily="34" charset="0"/>
              </a:rPr>
              <a:t>La nullità per "difetto assoluto di attribuzione" sussiste in presenza di una carenza di potere cd. in astratto, nella quale si ha violazione della norma attributiva del potere, mentre il provvedimento è solo annullabile in caso di carenza di potere in concreto, nella quale non si viola la norma attributiva del potere, che esiste, ma solo delle norme che ne limitano l'esercizio e lo condizionano </a:t>
            </a:r>
            <a:r>
              <a:rPr lang="it-IT" sz="2800" dirty="0">
                <a:solidFill>
                  <a:schemeClr val="tx1"/>
                </a:solidFill>
                <a:latin typeface="Arial" panose="020B0604020202020204" pitchFamily="34" charset="0"/>
                <a:cs typeface="Arial" panose="020B0604020202020204" pitchFamily="34" charset="0"/>
              </a:rPr>
              <a:t>(</a:t>
            </a:r>
            <a:r>
              <a:rPr lang="it-IT" sz="2800" b="1" dirty="0" err="1">
                <a:solidFill>
                  <a:schemeClr val="tx1"/>
                </a:solidFill>
                <a:latin typeface="Arial" panose="020B0604020202020204" pitchFamily="34" charset="0"/>
                <a:cs typeface="Arial" panose="020B0604020202020204" pitchFamily="34" charset="0"/>
              </a:rPr>
              <a:t>Cons</a:t>
            </a:r>
            <a:r>
              <a:rPr lang="it-IT" sz="2800" b="1" dirty="0">
                <a:solidFill>
                  <a:schemeClr val="tx1"/>
                </a:solidFill>
                <a:latin typeface="Arial" panose="020B0604020202020204" pitchFamily="34" charset="0"/>
                <a:cs typeface="Arial" panose="020B0604020202020204" pitchFamily="34" charset="0"/>
              </a:rPr>
              <a:t>. Stato, sez. V, 2 novembre 2011, n.5843)</a:t>
            </a:r>
            <a:r>
              <a:rPr lang="it-IT" sz="2800" dirty="0">
                <a:solidFill>
                  <a:schemeClr val="tx1"/>
                </a:solidFill>
                <a:latin typeface="Arial" panose="020B0604020202020204" pitchFamily="34" charset="0"/>
                <a:cs typeface="Arial" panose="020B0604020202020204" pitchFamily="34" charset="0"/>
              </a:rPr>
              <a:t> </a:t>
            </a:r>
          </a:p>
        </p:txBody>
      </p:sp>
      <p:sp>
        <p:nvSpPr>
          <p:cNvPr id="3" name="CasellaDiTesto 2"/>
          <p:cNvSpPr txBox="1"/>
          <p:nvPr/>
        </p:nvSpPr>
        <p:spPr>
          <a:xfrm>
            <a:off x="768206" y="689914"/>
            <a:ext cx="3668574" cy="523220"/>
          </a:xfrm>
          <a:prstGeom prst="rect">
            <a:avLst/>
          </a:prstGeom>
          <a:noFill/>
          <a:ln>
            <a:noFill/>
          </a:ln>
        </p:spPr>
        <p:txBody>
          <a:bodyPr wrap="square" rtlCol="0">
            <a:spAutoFit/>
          </a:bodyPr>
          <a:lstStyle/>
          <a:p>
            <a:r>
              <a:rPr lang="it-IT" sz="2800" b="1" dirty="0">
                <a:latin typeface="Arial" panose="020B0604020202020204" pitchFamily="34" charset="0"/>
                <a:cs typeface="Arial" panose="020B0604020202020204" pitchFamily="34" charset="0"/>
              </a:rPr>
              <a:t>giurisprudenza</a:t>
            </a:r>
          </a:p>
        </p:txBody>
      </p:sp>
    </p:spTree>
    <p:extLst>
      <p:ext uri="{BB962C8B-B14F-4D97-AF65-F5344CB8AC3E}">
        <p14:creationId xmlns:p14="http://schemas.microsoft.com/office/powerpoint/2010/main" val="2334572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370881" y="562559"/>
            <a:ext cx="6271068" cy="893755"/>
          </a:xfrm>
          <a:prstGeom prst="round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2800" b="1" dirty="0">
                <a:solidFill>
                  <a:schemeClr val="tx1"/>
                </a:solidFill>
                <a:latin typeface="Arial" panose="020B0604020202020204" pitchFamily="34" charset="0"/>
                <a:cs typeface="Arial" panose="020B0604020202020204" pitchFamily="34" charset="0"/>
              </a:rPr>
              <a:t>Violazione o elusione di giudicato</a:t>
            </a:r>
          </a:p>
        </p:txBody>
      </p:sp>
      <p:sp>
        <p:nvSpPr>
          <p:cNvPr id="3" name="Rettangolo 2"/>
          <p:cNvSpPr/>
          <p:nvPr/>
        </p:nvSpPr>
        <p:spPr>
          <a:xfrm>
            <a:off x="783883" y="1679001"/>
            <a:ext cx="7462570" cy="2677656"/>
          </a:xfrm>
          <a:prstGeom prst="rect">
            <a:avLst/>
          </a:prstGeom>
          <a:noFill/>
          <a:ln w="76200" cmpd="sng">
            <a:noFill/>
          </a:ln>
        </p:spPr>
        <p:txBody>
          <a:bodyPr wrap="square">
            <a:spAutoFit/>
          </a:bodyPr>
          <a:lstStyle/>
          <a:p>
            <a:r>
              <a:rPr lang="it-IT" sz="2400" dirty="0">
                <a:latin typeface="Arial" panose="020B0604020202020204" pitchFamily="34" charset="0"/>
                <a:cs typeface="Arial" panose="020B0604020202020204" pitchFamily="34" charset="0"/>
              </a:rPr>
              <a:t>La questione si collega ai mezzi di tutela di cui dispone il privato vittorioso innanzi la giudice amministrativo ove l’amministrazione pubblica si ostini a non osservare il giudicato (sentenza non più impugnabile e dunque definitiva) emanando provvedimenti formali che con questo si pongono in stretto contrasto </a:t>
            </a:r>
          </a:p>
        </p:txBody>
      </p:sp>
      <p:sp>
        <p:nvSpPr>
          <p:cNvPr id="4" name="Rettangolo arrotondato 3"/>
          <p:cNvSpPr/>
          <p:nvPr/>
        </p:nvSpPr>
        <p:spPr>
          <a:xfrm>
            <a:off x="282199" y="4641253"/>
            <a:ext cx="8560006" cy="2022708"/>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it-IT" sz="2200" dirty="0">
                <a:solidFill>
                  <a:schemeClr val="tx1"/>
                </a:solidFill>
                <a:latin typeface="Arial" panose="020B0604020202020204" pitchFamily="34" charset="0"/>
                <a:cs typeface="Arial" panose="020B0604020202020204" pitchFamily="34" charset="0"/>
              </a:rPr>
              <a:t>Si è chiarito in giurisprudenza che non tutti i provvedimenti adottati a seguito del giudicato e che ne modifichino l’assetto d’interessi sono da ritenere elusivi e violativi, in quanto l’amministrazione conserva anche dopo la sentenza il potere di provvedere alla cura dell’interesse concreto affidatole </a:t>
            </a:r>
          </a:p>
        </p:txBody>
      </p:sp>
    </p:spTree>
    <p:extLst>
      <p:ext uri="{BB962C8B-B14F-4D97-AF65-F5344CB8AC3E}">
        <p14:creationId xmlns:p14="http://schemas.microsoft.com/office/powerpoint/2010/main" val="2486314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23297" y="1046341"/>
            <a:ext cx="8403230" cy="5262979"/>
          </a:xfrm>
          <a:prstGeom prst="rect">
            <a:avLst/>
          </a:prstGeom>
          <a:noFill/>
          <a:ln w="76200" cmpd="sng">
            <a:noFill/>
          </a:ln>
        </p:spPr>
        <p:style>
          <a:lnRef idx="1">
            <a:schemeClr val="accent5"/>
          </a:lnRef>
          <a:fillRef idx="2">
            <a:schemeClr val="accent5"/>
          </a:fillRef>
          <a:effectRef idx="1">
            <a:schemeClr val="accent5"/>
          </a:effectRef>
          <a:fontRef idx="minor">
            <a:schemeClr val="dk1"/>
          </a:fontRef>
        </p:style>
        <p:txBody>
          <a:bodyPr wrap="square">
            <a:spAutoFit/>
          </a:bodyPr>
          <a:lstStyle/>
          <a:p>
            <a:r>
              <a:rPr lang="it-IT" sz="2100" i="1" dirty="0">
                <a:latin typeface="Arial" panose="020B0604020202020204" pitchFamily="34" charset="0"/>
                <a:cs typeface="Arial" panose="020B0604020202020204" pitchFamily="34" charset="0"/>
              </a:rPr>
              <a:t>Perché possa ravvisarsi il vizio di violazione o elusione del giudicato non è sufficiente che la nuova attività posta in essere dall'amministrazione dopo la formazione del giudicato alteri l'assetto degli interessi definito dalla pronuncia passata in giudicato, essendo necessario che l'amministrazione eserciti nuovamente la medesima potestà pubblica, già illegittimamente esercitata, in contrasto con il puntuale contenuto precettivo del giudicato amministrativo, oppure cerchi di realizzare il medesimo risultato con un'azione connotata da un manifesto sviamento di potere, mediante l'esercizio di una potestà pubblica formalmente diversa in palese carenza dei presupposti che lo giustificano; di conseguenza non è prospettabile tale vizio qualora l'amministrazione incida sull'assetto degli interessi definiti dal giudicato esercitando, per un fine suo proprio, un potere diverso da quello già utilizzato ovvero utilizzando un nuovo istituto giuridico e al di fuori della figura del manifesto sviamento di potere</a:t>
            </a:r>
            <a:r>
              <a:rPr lang="it-IT" sz="2100" dirty="0">
                <a:latin typeface="Arial" panose="020B0604020202020204" pitchFamily="34" charset="0"/>
                <a:cs typeface="Arial" panose="020B0604020202020204" pitchFamily="34" charset="0"/>
              </a:rPr>
              <a:t> (</a:t>
            </a:r>
            <a:r>
              <a:rPr lang="it-IT" sz="2100" b="1" dirty="0" err="1">
                <a:latin typeface="Arial" panose="020B0604020202020204" pitchFamily="34" charset="0"/>
                <a:cs typeface="Arial" panose="020B0604020202020204" pitchFamily="34" charset="0"/>
              </a:rPr>
              <a:t>Cons</a:t>
            </a:r>
            <a:r>
              <a:rPr lang="it-IT" sz="2100" b="1" dirty="0">
                <a:latin typeface="Arial" panose="020B0604020202020204" pitchFamily="34" charset="0"/>
                <a:cs typeface="Arial" panose="020B0604020202020204" pitchFamily="34" charset="0"/>
              </a:rPr>
              <a:t>. Stato, sez. V, 28 febbraio 2006, n. 861</a:t>
            </a:r>
            <a:r>
              <a:rPr lang="it-IT" sz="21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94399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397276" y="764704"/>
            <a:ext cx="6271068" cy="893755"/>
          </a:xfrm>
          <a:prstGeom prst="round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2800" b="1" dirty="0">
                <a:solidFill>
                  <a:schemeClr val="tx1"/>
                </a:solidFill>
                <a:latin typeface="Arial" panose="020B0604020202020204" pitchFamily="34" charset="0"/>
                <a:cs typeface="Arial" panose="020B0604020202020204" pitchFamily="34" charset="0"/>
              </a:rPr>
              <a:t>Casi previsti dalla legge</a:t>
            </a:r>
          </a:p>
        </p:txBody>
      </p:sp>
      <p:sp>
        <p:nvSpPr>
          <p:cNvPr id="3" name="Rettangolo 2"/>
          <p:cNvSpPr/>
          <p:nvPr/>
        </p:nvSpPr>
        <p:spPr>
          <a:xfrm>
            <a:off x="611427" y="1916832"/>
            <a:ext cx="7995611" cy="2677656"/>
          </a:xfrm>
          <a:prstGeom prst="rect">
            <a:avLst/>
          </a:prstGeom>
          <a:noFill/>
          <a:ln w="38100" cmpd="sng">
            <a:noFill/>
          </a:ln>
        </p:spPr>
        <p:txBody>
          <a:bodyPr wrap="square">
            <a:spAutoFit/>
          </a:bodyPr>
          <a:lstStyle/>
          <a:p>
            <a:r>
              <a:rPr lang="it-IT" sz="2400" dirty="0">
                <a:latin typeface="Arial" panose="020B0604020202020204" pitchFamily="34" charset="0"/>
                <a:cs typeface="Arial" panose="020B0604020202020204" pitchFamily="34" charset="0"/>
              </a:rPr>
              <a:t>Con la novella del 2005 si è dato pieno rilievo all’intento del legislatore di stigmatizzare la violazione di determinate disposizioni, attraverso la sanzione che determina l’improduttività originaria degli effetti al duplice fine, da un lato, di responsabilizzare i titolari di potestà pubbliche a fronte di determinati adempimenti previsti dalla legge.</a:t>
            </a:r>
          </a:p>
        </p:txBody>
      </p:sp>
      <p:sp>
        <p:nvSpPr>
          <p:cNvPr id="4" name="Rettangolo arrotondato 3"/>
          <p:cNvSpPr/>
          <p:nvPr/>
        </p:nvSpPr>
        <p:spPr>
          <a:xfrm>
            <a:off x="501681" y="5048930"/>
            <a:ext cx="4107551" cy="752635"/>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400" b="1" i="1" dirty="0" err="1">
                <a:solidFill>
                  <a:schemeClr val="tx1"/>
                </a:solidFill>
                <a:latin typeface="Arial" panose="020B0604020202020204" pitchFamily="34" charset="0"/>
                <a:cs typeface="Arial" panose="020B0604020202020204" pitchFamily="34" charset="0"/>
              </a:rPr>
              <a:t>Prorogatio</a:t>
            </a:r>
            <a:r>
              <a:rPr lang="it-IT" sz="2400" b="1" dirty="0">
                <a:solidFill>
                  <a:schemeClr val="tx1"/>
                </a:solidFill>
                <a:latin typeface="Arial" panose="020B0604020202020204" pitchFamily="34" charset="0"/>
                <a:cs typeface="Arial" panose="020B0604020202020204" pitchFamily="34" charset="0"/>
              </a:rPr>
              <a:t> degli organi amministrativi</a:t>
            </a:r>
          </a:p>
        </p:txBody>
      </p:sp>
      <p:sp>
        <p:nvSpPr>
          <p:cNvPr id="5" name="CasellaDiTesto 4"/>
          <p:cNvSpPr txBox="1"/>
          <p:nvPr/>
        </p:nvSpPr>
        <p:spPr>
          <a:xfrm>
            <a:off x="4985498" y="5095970"/>
            <a:ext cx="4029161" cy="461665"/>
          </a:xfrm>
          <a:prstGeom prst="rect">
            <a:avLst/>
          </a:prstGeom>
          <a:noFill/>
          <a:ln>
            <a:solidFill>
              <a:schemeClr val="tx1"/>
            </a:solidFill>
          </a:ln>
        </p:spPr>
        <p:txBody>
          <a:bodyPr wrap="square" rtlCol="0">
            <a:spAutoFit/>
          </a:bodyPr>
          <a:lstStyle/>
          <a:p>
            <a:pPr algn="ctr"/>
            <a:r>
              <a:rPr lang="it-IT" sz="2400" b="1" dirty="0">
                <a:latin typeface="Arial" panose="020B0604020202020204" pitchFamily="34" charset="0"/>
                <a:cs typeface="Arial" panose="020B0604020202020204" pitchFamily="34" charset="0"/>
              </a:rPr>
              <a:t>Artt. 3 e 6 L. n. 444/1994</a:t>
            </a:r>
          </a:p>
        </p:txBody>
      </p:sp>
    </p:spTree>
    <p:extLst>
      <p:ext uri="{BB962C8B-B14F-4D97-AF65-F5344CB8AC3E}">
        <p14:creationId xmlns:p14="http://schemas.microsoft.com/office/powerpoint/2010/main" val="2744510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683568" y="764704"/>
            <a:ext cx="4464496" cy="1223033"/>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4400" b="1" dirty="0">
                <a:solidFill>
                  <a:schemeClr val="tx1"/>
                </a:solidFill>
                <a:latin typeface="Arial" panose="020B0604020202020204" pitchFamily="34" charset="0"/>
                <a:cs typeface="Arial" panose="020B0604020202020204" pitchFamily="34" charset="0"/>
              </a:rPr>
              <a:t>Annullabilità</a:t>
            </a:r>
          </a:p>
        </p:txBody>
      </p:sp>
      <p:sp>
        <p:nvSpPr>
          <p:cNvPr id="3" name="Rettangolo arrotondato 2"/>
          <p:cNvSpPr/>
          <p:nvPr/>
        </p:nvSpPr>
        <p:spPr>
          <a:xfrm>
            <a:off x="172455" y="2665584"/>
            <a:ext cx="8810850" cy="3214382"/>
          </a:xfrm>
          <a:prstGeom prst="roundRect">
            <a:avLst/>
          </a:prstGeom>
          <a:noFill/>
        </p:spPr>
        <p:style>
          <a:lnRef idx="1">
            <a:schemeClr val="accent5"/>
          </a:lnRef>
          <a:fillRef idx="2">
            <a:schemeClr val="accent5"/>
          </a:fillRef>
          <a:effectRef idx="1">
            <a:schemeClr val="accent5"/>
          </a:effectRef>
          <a:fontRef idx="minor">
            <a:schemeClr val="dk1"/>
          </a:fontRef>
        </p:style>
        <p:txBody>
          <a:bodyPr rtlCol="0" anchor="ctr"/>
          <a:lstStyle/>
          <a:p>
            <a:pPr algn="ctr"/>
            <a:r>
              <a:rPr lang="it-IT" sz="3600" b="1" dirty="0">
                <a:solidFill>
                  <a:schemeClr val="tx1"/>
                </a:solidFill>
                <a:latin typeface="Arial" panose="020B0604020202020204" pitchFamily="34" charset="0"/>
                <a:cs typeface="Arial" panose="020B0604020202020204" pitchFamily="34" charset="0"/>
              </a:rPr>
              <a:t>Art. 21-octies L. 241/1990</a:t>
            </a:r>
          </a:p>
          <a:p>
            <a:pPr algn="ctr"/>
            <a:endParaRPr lang="it-IT" sz="2200" b="1" dirty="0">
              <a:solidFill>
                <a:schemeClr val="tx1"/>
              </a:solidFill>
              <a:latin typeface="Arial" panose="020B0604020202020204" pitchFamily="34" charset="0"/>
              <a:cs typeface="Arial" panose="020B0604020202020204" pitchFamily="34" charset="0"/>
            </a:endParaRPr>
          </a:p>
          <a:p>
            <a:r>
              <a:rPr lang="it-IT" sz="3600" i="1" dirty="0">
                <a:solidFill>
                  <a:schemeClr val="tx1"/>
                </a:solidFill>
                <a:latin typeface="Arial" panose="020B0604020202020204" pitchFamily="34" charset="0"/>
                <a:cs typeface="Arial" panose="020B0604020202020204" pitchFamily="34" charset="0"/>
              </a:rPr>
              <a:t>1.E' annullabile il provvedimento amministrativo adottato in violazione di legge o viziato da eccesso di potere o da incompetenza.</a:t>
            </a:r>
          </a:p>
        </p:txBody>
      </p:sp>
    </p:spTree>
    <p:extLst>
      <p:ext uri="{BB962C8B-B14F-4D97-AF65-F5344CB8AC3E}">
        <p14:creationId xmlns:p14="http://schemas.microsoft.com/office/powerpoint/2010/main" val="213187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297876" y="721275"/>
            <a:ext cx="4781689" cy="1128954"/>
          </a:xfrm>
          <a:prstGeom prst="roundRect">
            <a:avLst/>
          </a:prstGeom>
          <a:no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it-IT" sz="3200" b="1" dirty="0">
                <a:solidFill>
                  <a:schemeClr val="tx1"/>
                </a:solidFill>
                <a:latin typeface="Arial" panose="020B0604020202020204" pitchFamily="34" charset="0"/>
                <a:cs typeface="Arial" panose="020B0604020202020204" pitchFamily="34" charset="0"/>
              </a:rPr>
              <a:t>Vizi di legittimità dell’atto</a:t>
            </a:r>
          </a:p>
        </p:txBody>
      </p:sp>
      <p:sp>
        <p:nvSpPr>
          <p:cNvPr id="3" name="Rettangolo arrotondato 2"/>
          <p:cNvSpPr/>
          <p:nvPr/>
        </p:nvSpPr>
        <p:spPr>
          <a:xfrm>
            <a:off x="2790628" y="2383346"/>
            <a:ext cx="5283374" cy="1144633"/>
          </a:xfrm>
          <a:prstGeom prst="roundRect">
            <a:avLst/>
          </a:prstGeom>
          <a:no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3200" dirty="0">
                <a:solidFill>
                  <a:schemeClr val="tx1"/>
                </a:solidFill>
                <a:latin typeface="Arial" panose="020B0604020202020204" pitchFamily="34" charset="0"/>
                <a:cs typeface="Arial" panose="020B0604020202020204" pitchFamily="34" charset="0"/>
              </a:rPr>
              <a:t>Violazione di legge</a:t>
            </a:r>
          </a:p>
        </p:txBody>
      </p:sp>
      <p:sp>
        <p:nvSpPr>
          <p:cNvPr id="4" name="Rettangolo arrotondato 3"/>
          <p:cNvSpPr/>
          <p:nvPr/>
        </p:nvSpPr>
        <p:spPr>
          <a:xfrm>
            <a:off x="2817604" y="3821499"/>
            <a:ext cx="5283374" cy="1144633"/>
          </a:xfrm>
          <a:prstGeom prst="roundRect">
            <a:avLst/>
          </a:prstGeom>
          <a:no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3200" dirty="0">
                <a:solidFill>
                  <a:schemeClr val="tx1"/>
                </a:solidFill>
                <a:latin typeface="Arial" panose="020B0604020202020204" pitchFamily="34" charset="0"/>
                <a:cs typeface="Arial" panose="020B0604020202020204" pitchFamily="34" charset="0"/>
              </a:rPr>
              <a:t>Incompetenza</a:t>
            </a:r>
          </a:p>
        </p:txBody>
      </p:sp>
      <p:sp>
        <p:nvSpPr>
          <p:cNvPr id="5" name="Rettangolo arrotondato 4"/>
          <p:cNvSpPr/>
          <p:nvPr/>
        </p:nvSpPr>
        <p:spPr>
          <a:xfrm>
            <a:off x="2817604" y="5291010"/>
            <a:ext cx="5283374" cy="1144633"/>
          </a:xfrm>
          <a:prstGeom prst="roundRect">
            <a:avLst/>
          </a:prstGeom>
          <a:no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3200" dirty="0">
                <a:solidFill>
                  <a:schemeClr val="tx1"/>
                </a:solidFill>
                <a:latin typeface="Arial" panose="020B0604020202020204" pitchFamily="34" charset="0"/>
                <a:cs typeface="Arial" panose="020B0604020202020204" pitchFamily="34" charset="0"/>
              </a:rPr>
              <a:t>Eccesso di potere</a:t>
            </a:r>
          </a:p>
        </p:txBody>
      </p:sp>
      <p:sp>
        <p:nvSpPr>
          <p:cNvPr id="6" name="Parentesi graffa aperta 5"/>
          <p:cNvSpPr/>
          <p:nvPr/>
        </p:nvSpPr>
        <p:spPr>
          <a:xfrm>
            <a:off x="1410997" y="2383346"/>
            <a:ext cx="1379631" cy="4052297"/>
          </a:xfrm>
          <a:prstGeom prst="leftBrace">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1" name="CasellaDiTesto 10"/>
          <p:cNvSpPr txBox="1"/>
          <p:nvPr/>
        </p:nvSpPr>
        <p:spPr>
          <a:xfrm>
            <a:off x="5565572" y="1034874"/>
            <a:ext cx="3025790" cy="584776"/>
          </a:xfrm>
          <a:prstGeom prst="rect">
            <a:avLst/>
          </a:prstGeom>
          <a:noFill/>
          <a:ln>
            <a:noFill/>
          </a:ln>
        </p:spPr>
        <p:txBody>
          <a:bodyPr wrap="square" rtlCol="0">
            <a:spAutoFit/>
          </a:bodyPr>
          <a:lstStyle/>
          <a:p>
            <a:pPr algn="ctr"/>
            <a:r>
              <a:rPr lang="it-IT" sz="3200" b="1" dirty="0">
                <a:latin typeface="Arial" panose="020B0604020202020204" pitchFamily="34" charset="0"/>
                <a:cs typeface="Arial" panose="020B0604020202020204" pitchFamily="34" charset="0"/>
              </a:rPr>
              <a:t>Art. 21- </a:t>
            </a:r>
            <a:r>
              <a:rPr lang="it-IT" sz="3200" b="1" dirty="0" err="1">
                <a:latin typeface="Arial" panose="020B0604020202020204" pitchFamily="34" charset="0"/>
                <a:cs typeface="Arial" panose="020B0604020202020204" pitchFamily="34" charset="0"/>
              </a:rPr>
              <a:t>octies</a:t>
            </a:r>
            <a:endParaRPr lang="it-IT"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0949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2002365" y="481678"/>
            <a:ext cx="5283374" cy="1144633"/>
          </a:xfrm>
          <a:prstGeom prst="round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3200" b="1" dirty="0">
                <a:solidFill>
                  <a:schemeClr val="tx1"/>
                </a:solidFill>
                <a:latin typeface="Arial" panose="020B0604020202020204" pitchFamily="34" charset="0"/>
                <a:cs typeface="Arial" panose="020B0604020202020204" pitchFamily="34" charset="0"/>
              </a:rPr>
              <a:t>Incompetenza</a:t>
            </a:r>
          </a:p>
        </p:txBody>
      </p:sp>
      <p:sp>
        <p:nvSpPr>
          <p:cNvPr id="3" name="Rettangolo 2"/>
          <p:cNvSpPr/>
          <p:nvPr/>
        </p:nvSpPr>
        <p:spPr>
          <a:xfrm>
            <a:off x="297876" y="2052739"/>
            <a:ext cx="8434585" cy="2246769"/>
          </a:xfrm>
          <a:prstGeom prst="rect">
            <a:avLst/>
          </a:prstGeom>
          <a:noFill/>
          <a:ln>
            <a:noFill/>
          </a:ln>
        </p:spPr>
        <p:txBody>
          <a:bodyPr wrap="square">
            <a:spAutoFit/>
          </a:bodyPr>
          <a:lstStyle/>
          <a:p>
            <a:r>
              <a:rPr lang="it-IT" sz="2800" dirty="0">
                <a:latin typeface="Arial" panose="020B0604020202020204" pitchFamily="34" charset="0"/>
                <a:cs typeface="Arial" panose="020B0604020202020204" pitchFamily="34" charset="0"/>
              </a:rPr>
              <a:t>Essa ricorre quando il provvedimento viene emesso da un organo amministrativo che non ha la potestà di provvedere, spettante per legge ad un altro organo, violandosi così le norme di organizzazione che regolano il riparto delle attribuzioni.</a:t>
            </a:r>
          </a:p>
        </p:txBody>
      </p:sp>
      <p:sp>
        <p:nvSpPr>
          <p:cNvPr id="4" name="Rettangolo arrotondato 3"/>
          <p:cNvSpPr/>
          <p:nvPr/>
        </p:nvSpPr>
        <p:spPr>
          <a:xfrm>
            <a:off x="1991086" y="4923491"/>
            <a:ext cx="5424473" cy="1144634"/>
          </a:xfrm>
          <a:prstGeom prst="roundRect">
            <a:avLst/>
          </a:prstGeom>
          <a:noFill/>
          <a:ln>
            <a:no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it-IT" sz="3200" b="1" dirty="0">
                <a:solidFill>
                  <a:schemeClr val="tx1"/>
                </a:solidFill>
                <a:latin typeface="Arial" panose="020B0604020202020204" pitchFamily="34" charset="0"/>
                <a:cs typeface="Arial" panose="020B0604020202020204" pitchFamily="34" charset="0"/>
              </a:rPr>
              <a:t>Si deve trattare di Incompetenza relativa</a:t>
            </a:r>
          </a:p>
        </p:txBody>
      </p:sp>
    </p:spTree>
    <p:extLst>
      <p:ext uri="{BB962C8B-B14F-4D97-AF65-F5344CB8AC3E}">
        <p14:creationId xmlns:p14="http://schemas.microsoft.com/office/powerpoint/2010/main" val="634021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13553" y="811734"/>
            <a:ext cx="8654073" cy="6001642"/>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a:spAutoFit/>
          </a:bodyPr>
          <a:lstStyle/>
          <a:p>
            <a:pPr marL="342900" lvl="0" indent="-342900">
              <a:buFont typeface="Wingdings" charset="2"/>
              <a:buChar char="Ø"/>
            </a:pPr>
            <a:r>
              <a:rPr lang="it-IT" sz="2400" b="1" spc="-150" dirty="0">
                <a:solidFill>
                  <a:schemeClr val="tx1"/>
                </a:solidFill>
                <a:latin typeface="Arial" panose="020B0604020202020204" pitchFamily="34" charset="0"/>
                <a:cs typeface="Arial" panose="020B0604020202020204" pitchFamily="34" charset="0"/>
              </a:rPr>
              <a:t>PER MATERIA</a:t>
            </a:r>
            <a:r>
              <a:rPr lang="it-IT" sz="2400" spc="-150" dirty="0">
                <a:solidFill>
                  <a:schemeClr val="tx1"/>
                </a:solidFill>
                <a:latin typeface="Arial" panose="020B0604020202020204" pitchFamily="34" charset="0"/>
                <a:cs typeface="Arial" panose="020B0604020202020204" pitchFamily="34" charset="0"/>
              </a:rPr>
              <a:t>, che si riscontra allorché l’organo agente esercita una funzione spettante ad altro organo</a:t>
            </a:r>
          </a:p>
          <a:p>
            <a:pPr marL="342900" lvl="0" indent="-342900">
              <a:buFont typeface="Wingdings" charset="2"/>
              <a:buChar char="Ø"/>
            </a:pPr>
            <a:endParaRPr lang="it-IT" sz="2400" spc="-150" dirty="0">
              <a:solidFill>
                <a:schemeClr val="tx1"/>
              </a:solidFill>
              <a:latin typeface="Arial" panose="020B0604020202020204" pitchFamily="34" charset="0"/>
              <a:cs typeface="Arial" panose="020B0604020202020204" pitchFamily="34" charset="0"/>
            </a:endParaRPr>
          </a:p>
          <a:p>
            <a:pPr marL="342900" lvl="0" indent="-342900">
              <a:buFont typeface="Wingdings" charset="2"/>
              <a:buChar char="Ø"/>
            </a:pPr>
            <a:r>
              <a:rPr lang="it-IT" sz="2400" b="1" spc="-150" dirty="0">
                <a:solidFill>
                  <a:schemeClr val="tx1"/>
                </a:solidFill>
                <a:latin typeface="Arial" panose="020B0604020202020204" pitchFamily="34" charset="0"/>
                <a:cs typeface="Arial" panose="020B0604020202020204" pitchFamily="34" charset="0"/>
              </a:rPr>
              <a:t>PER GRADO</a:t>
            </a:r>
            <a:r>
              <a:rPr lang="it-IT" sz="2400" spc="-150" dirty="0">
                <a:solidFill>
                  <a:schemeClr val="tx1"/>
                </a:solidFill>
                <a:latin typeface="Arial" panose="020B0604020202020204" pitchFamily="34" charset="0"/>
                <a:cs typeface="Arial" panose="020B0604020202020204" pitchFamily="34" charset="0"/>
              </a:rPr>
              <a:t>, sussistente quando l’atto viene posto in essere dall’autorità inferiore (ad es. Prefetto), anziché da quella superiore (ad es. Ministero dell’Interno), o viceversa;</a:t>
            </a:r>
          </a:p>
          <a:p>
            <a:pPr marL="342900" lvl="0" indent="-342900">
              <a:buFont typeface="Wingdings" charset="2"/>
              <a:buChar char="Ø"/>
            </a:pPr>
            <a:endParaRPr lang="it-IT" sz="2400" spc="-150" dirty="0">
              <a:solidFill>
                <a:schemeClr val="tx1"/>
              </a:solidFill>
              <a:latin typeface="Arial" panose="020B0604020202020204" pitchFamily="34" charset="0"/>
              <a:cs typeface="Arial" panose="020B0604020202020204" pitchFamily="34" charset="0"/>
            </a:endParaRPr>
          </a:p>
          <a:p>
            <a:pPr marL="342900" lvl="0" indent="-342900">
              <a:buFont typeface="Wingdings" charset="2"/>
              <a:buChar char="Ø"/>
            </a:pPr>
            <a:r>
              <a:rPr lang="it-IT" sz="2400" b="1" spc="-150" dirty="0">
                <a:solidFill>
                  <a:schemeClr val="tx1"/>
                </a:solidFill>
                <a:latin typeface="Arial" panose="020B0604020202020204" pitchFamily="34" charset="0"/>
                <a:cs typeface="Arial" panose="020B0604020202020204" pitchFamily="34" charset="0"/>
              </a:rPr>
              <a:t>PER VALORE</a:t>
            </a:r>
            <a:r>
              <a:rPr lang="it-IT" sz="2400" spc="-150" dirty="0">
                <a:solidFill>
                  <a:schemeClr val="tx1"/>
                </a:solidFill>
                <a:latin typeface="Arial" panose="020B0604020202020204" pitchFamily="34" charset="0"/>
                <a:cs typeface="Arial" panose="020B0604020202020204" pitchFamily="34" charset="0"/>
              </a:rPr>
              <a:t>, che ricorre qualora, entro il medesimo complesso </a:t>
            </a:r>
            <a:r>
              <a:rPr lang="it-IT" sz="2400" spc="-150" dirty="0" err="1">
                <a:solidFill>
                  <a:schemeClr val="tx1"/>
                </a:solidFill>
                <a:latin typeface="Arial" panose="020B0604020202020204" pitchFamily="34" charset="0"/>
                <a:cs typeface="Arial" panose="020B0604020202020204" pitchFamily="34" charset="0"/>
              </a:rPr>
              <a:t>organizzatorio</a:t>
            </a:r>
            <a:r>
              <a:rPr lang="it-IT" sz="2400" spc="-150" dirty="0">
                <a:solidFill>
                  <a:schemeClr val="tx1"/>
                </a:solidFill>
                <a:latin typeface="Arial" panose="020B0604020202020204" pitchFamily="34" charset="0"/>
                <a:cs typeface="Arial" panose="020B0604020202020204" pitchFamily="34" charset="0"/>
              </a:rPr>
              <a:t> e per l’esercizio della stessa funzione, viene violata la competenza normativamente prevista fra i vari organi sulla base dell’importo della spesa che l’atto determina;</a:t>
            </a:r>
          </a:p>
          <a:p>
            <a:pPr marL="342900" lvl="0" indent="-342900">
              <a:buFont typeface="Wingdings" charset="2"/>
              <a:buChar char="Ø"/>
            </a:pPr>
            <a:endParaRPr lang="it-IT" sz="2400" spc="-150" dirty="0">
              <a:solidFill>
                <a:schemeClr val="tx1"/>
              </a:solidFill>
              <a:latin typeface="Arial" panose="020B0604020202020204" pitchFamily="34" charset="0"/>
              <a:cs typeface="Arial" panose="020B0604020202020204" pitchFamily="34" charset="0"/>
            </a:endParaRPr>
          </a:p>
          <a:p>
            <a:pPr marL="342900" lvl="0" indent="-342900">
              <a:buFont typeface="Wingdings" charset="2"/>
              <a:buChar char="Ø"/>
            </a:pPr>
            <a:r>
              <a:rPr lang="it-IT" sz="2400" b="1" spc="-150" dirty="0">
                <a:solidFill>
                  <a:schemeClr val="tx1"/>
                </a:solidFill>
                <a:latin typeface="Arial" panose="020B0604020202020204" pitchFamily="34" charset="0"/>
                <a:cs typeface="Arial" panose="020B0604020202020204" pitchFamily="34" charset="0"/>
              </a:rPr>
              <a:t>PER TERRITORIO</a:t>
            </a:r>
            <a:r>
              <a:rPr lang="it-IT" sz="2400" spc="-150" dirty="0">
                <a:solidFill>
                  <a:schemeClr val="tx1"/>
                </a:solidFill>
                <a:latin typeface="Arial" panose="020B0604020202020204" pitchFamily="34" charset="0"/>
                <a:cs typeface="Arial" panose="020B0604020202020204" pitchFamily="34" charset="0"/>
              </a:rPr>
              <a:t>, rilevabile in presenza di organi dotati di competenza limitata ad una circoscrizione territoriale, allorché uno di essi adotti un atto avente oggetti esistenti su un territorio rientrante nella competenza di un altro organo;</a:t>
            </a:r>
          </a:p>
        </p:txBody>
      </p:sp>
    </p:spTree>
    <p:extLst>
      <p:ext uri="{BB962C8B-B14F-4D97-AF65-F5344CB8AC3E}">
        <p14:creationId xmlns:p14="http://schemas.microsoft.com/office/powerpoint/2010/main" val="666063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470330" y="548797"/>
            <a:ext cx="5252019" cy="1081913"/>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800" b="1" dirty="0">
                <a:solidFill>
                  <a:schemeClr val="tx1"/>
                </a:solidFill>
                <a:latin typeface="Arial" panose="020B0604020202020204" pitchFamily="34" charset="0"/>
                <a:cs typeface="Arial" panose="020B0604020202020204" pitchFamily="34" charset="0"/>
              </a:rPr>
              <a:t>Difetto di legittimazione</a:t>
            </a:r>
          </a:p>
        </p:txBody>
      </p:sp>
      <p:sp>
        <p:nvSpPr>
          <p:cNvPr id="3" name="CasellaDiTesto 2"/>
          <p:cNvSpPr txBox="1"/>
          <p:nvPr/>
        </p:nvSpPr>
        <p:spPr>
          <a:xfrm>
            <a:off x="470331" y="1700808"/>
            <a:ext cx="8246454" cy="1815882"/>
          </a:xfrm>
          <a:prstGeom prst="rect">
            <a:avLst/>
          </a:prstGeom>
          <a:noFill/>
          <a:ln>
            <a:noFill/>
          </a:ln>
        </p:spPr>
        <p:txBody>
          <a:bodyPr wrap="square" rtlCol="0">
            <a:spAutoFit/>
          </a:bodyPr>
          <a:lstStyle/>
          <a:p>
            <a:r>
              <a:rPr lang="it-IT" sz="2800" dirty="0">
                <a:latin typeface="Arial" panose="020B0604020202020204" pitchFamily="34" charset="0"/>
                <a:cs typeface="Arial" panose="020B0604020202020204" pitchFamily="34" charset="0"/>
              </a:rPr>
              <a:t>Mancanza di un presupposto, di fatto o di diritto, richiesto dalla legge per il legittimo esercizio del potere da parte di un determinato soggetto dell’amministrazione </a:t>
            </a:r>
          </a:p>
        </p:txBody>
      </p:sp>
      <p:sp>
        <p:nvSpPr>
          <p:cNvPr id="4" name="Rettangolo arrotondato 3"/>
          <p:cNvSpPr/>
          <p:nvPr/>
        </p:nvSpPr>
        <p:spPr>
          <a:xfrm>
            <a:off x="470331" y="4107146"/>
            <a:ext cx="4201614" cy="834022"/>
          </a:xfrm>
          <a:prstGeom prst="roundRect">
            <a:avLst/>
          </a:prstGeom>
          <a:noFill/>
          <a:ln w="6350">
            <a:solidFill>
              <a:schemeClr val="tx1"/>
            </a:solidFill>
          </a:ln>
        </p:spPr>
        <p:style>
          <a:lnRef idx="3">
            <a:schemeClr val="lt1"/>
          </a:lnRef>
          <a:fillRef idx="1">
            <a:schemeClr val="accent2"/>
          </a:fillRef>
          <a:effectRef idx="1">
            <a:schemeClr val="accent2"/>
          </a:effectRef>
          <a:fontRef idx="minor">
            <a:schemeClr val="lt1"/>
          </a:fontRef>
        </p:style>
        <p:txBody>
          <a:bodyPr rtlCol="0" anchor="ctr"/>
          <a:lstStyle/>
          <a:p>
            <a:pPr algn="ctr"/>
            <a:r>
              <a:rPr lang="it-IT" sz="2800" dirty="0">
                <a:solidFill>
                  <a:schemeClr val="tx1"/>
                </a:solidFill>
                <a:latin typeface="Arial" panose="020B0604020202020204" pitchFamily="34" charset="0"/>
                <a:cs typeface="Arial" panose="020B0604020202020204" pitchFamily="34" charset="0"/>
              </a:rPr>
              <a:t>Incompatibilità</a:t>
            </a:r>
          </a:p>
        </p:txBody>
      </p:sp>
      <p:sp>
        <p:nvSpPr>
          <p:cNvPr id="5" name="Rettangolo arrotondato 4"/>
          <p:cNvSpPr/>
          <p:nvPr/>
        </p:nvSpPr>
        <p:spPr>
          <a:xfrm>
            <a:off x="470330" y="5221411"/>
            <a:ext cx="4201614" cy="884958"/>
          </a:xfrm>
          <a:prstGeom prst="roundRect">
            <a:avLst/>
          </a:prstGeom>
          <a:noFill/>
          <a:ln w="635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sz="2400" dirty="0">
                <a:solidFill>
                  <a:schemeClr val="tx1"/>
                </a:solidFill>
                <a:latin typeface="Arial" panose="020B0604020202020204" pitchFamily="34" charset="0"/>
                <a:cs typeface="Arial" panose="020B0604020202020204" pitchFamily="34" charset="0"/>
              </a:rPr>
              <a:t>Difetto di composizione dell’organo collegiale</a:t>
            </a:r>
          </a:p>
        </p:txBody>
      </p:sp>
      <p:cxnSp>
        <p:nvCxnSpPr>
          <p:cNvPr id="7" name="Connettore 2 6"/>
          <p:cNvCxnSpPr>
            <a:stCxn id="4" idx="3"/>
          </p:cNvCxnSpPr>
          <p:nvPr/>
        </p:nvCxnSpPr>
        <p:spPr>
          <a:xfrm>
            <a:off x="4671945" y="4524157"/>
            <a:ext cx="1583445" cy="933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8" name="CasellaDiTesto 7"/>
          <p:cNvSpPr txBox="1"/>
          <p:nvPr/>
        </p:nvSpPr>
        <p:spPr>
          <a:xfrm>
            <a:off x="6380808" y="3919976"/>
            <a:ext cx="2414361" cy="1569660"/>
          </a:xfrm>
          <a:prstGeom prst="rect">
            <a:avLst/>
          </a:prstGeom>
          <a:noFill/>
          <a:ln>
            <a:solidFill>
              <a:schemeClr val="tx1"/>
            </a:solidFill>
          </a:ln>
        </p:spPr>
        <p:txBody>
          <a:bodyPr wrap="square" rtlCol="0">
            <a:spAutoFit/>
          </a:bodyPr>
          <a:lstStyle/>
          <a:p>
            <a:r>
              <a:rPr lang="it-IT" sz="3200" dirty="0">
                <a:latin typeface="Arial" panose="020B0604020202020204" pitchFamily="34" charset="0"/>
                <a:cs typeface="Arial" panose="020B0604020202020204" pitchFamily="34" charset="0"/>
              </a:rPr>
              <a:t>Conflitto di interessi</a:t>
            </a:r>
          </a:p>
          <a:p>
            <a:pPr algn="ctr"/>
            <a:r>
              <a:rPr lang="it-IT" sz="3200" dirty="0">
                <a:latin typeface="Arial" panose="020B0604020202020204" pitchFamily="34" charset="0"/>
                <a:cs typeface="Arial" panose="020B0604020202020204" pitchFamily="34" charset="0"/>
              </a:rPr>
              <a:t>L. 190/2012</a:t>
            </a:r>
          </a:p>
        </p:txBody>
      </p:sp>
    </p:spTree>
    <p:extLst>
      <p:ext uri="{BB962C8B-B14F-4D97-AF65-F5344CB8AC3E}">
        <p14:creationId xmlns:p14="http://schemas.microsoft.com/office/powerpoint/2010/main" val="1310912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2221853" y="492958"/>
            <a:ext cx="5283374" cy="1144633"/>
          </a:xfrm>
          <a:prstGeom prst="round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3200" b="1" dirty="0">
                <a:solidFill>
                  <a:schemeClr val="tx1"/>
                </a:solidFill>
                <a:latin typeface="Arial" panose="020B0604020202020204" pitchFamily="34" charset="0"/>
                <a:cs typeface="Arial" panose="020B0604020202020204" pitchFamily="34" charset="0"/>
              </a:rPr>
              <a:t>Eccesso di potere</a:t>
            </a:r>
          </a:p>
        </p:txBody>
      </p:sp>
      <p:sp>
        <p:nvSpPr>
          <p:cNvPr id="5" name="Rettangolo arrotondato 4"/>
          <p:cNvSpPr/>
          <p:nvPr/>
        </p:nvSpPr>
        <p:spPr>
          <a:xfrm>
            <a:off x="755576" y="1700808"/>
            <a:ext cx="7964255" cy="1957864"/>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it-IT" sz="2800" dirty="0">
                <a:solidFill>
                  <a:schemeClr val="tx1"/>
                </a:solidFill>
                <a:latin typeface="Arial" panose="020B0604020202020204" pitchFamily="34" charset="0"/>
                <a:cs typeface="Arial" panose="020B0604020202020204" pitchFamily="34" charset="0"/>
              </a:rPr>
              <a:t>Nel sistema italiano vige il principio secondo il quale ogni potere viene conferito alla p.a. non per generici fini di interesse pubblico, ma per specifici e distinti interessi pubblici</a:t>
            </a:r>
          </a:p>
        </p:txBody>
      </p:sp>
      <p:sp>
        <p:nvSpPr>
          <p:cNvPr id="6" name="Rettangolo arrotondato 5"/>
          <p:cNvSpPr/>
          <p:nvPr/>
        </p:nvSpPr>
        <p:spPr>
          <a:xfrm>
            <a:off x="1128792" y="4359015"/>
            <a:ext cx="3182567" cy="674236"/>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400" dirty="0">
                <a:solidFill>
                  <a:schemeClr val="tx1"/>
                </a:solidFill>
                <a:latin typeface="Arial" panose="020B0604020202020204" pitchFamily="34" charset="0"/>
                <a:cs typeface="Arial" panose="020B0604020202020204" pitchFamily="34" charset="0"/>
              </a:rPr>
              <a:t>Giurisprudenza amministrativa</a:t>
            </a:r>
          </a:p>
        </p:txBody>
      </p:sp>
      <p:sp>
        <p:nvSpPr>
          <p:cNvPr id="7" name="CasellaDiTesto 6"/>
          <p:cNvSpPr txBox="1"/>
          <p:nvPr/>
        </p:nvSpPr>
        <p:spPr>
          <a:xfrm>
            <a:off x="705494" y="5613407"/>
            <a:ext cx="7917231" cy="954107"/>
          </a:xfrm>
          <a:prstGeom prst="rect">
            <a:avLst/>
          </a:prstGeom>
          <a:noFill/>
          <a:ln w="76200" cmpd="sng">
            <a:solidFill>
              <a:schemeClr val="tx1"/>
            </a:solidFill>
          </a:ln>
        </p:spPr>
        <p:txBody>
          <a:bodyPr wrap="square" rtlCol="0">
            <a:spAutoFit/>
          </a:bodyPr>
          <a:lstStyle/>
          <a:p>
            <a:pPr algn="ctr"/>
            <a:r>
              <a:rPr lang="it-IT" sz="2800" dirty="0">
                <a:latin typeface="Arial" panose="020B0604020202020204" pitchFamily="34" charset="0"/>
                <a:cs typeface="Arial" panose="020B0604020202020204" pitchFamily="34" charset="0"/>
              </a:rPr>
              <a:t>DA “</a:t>
            </a:r>
            <a:r>
              <a:rPr lang="it-IT" sz="2800" b="1" dirty="0">
                <a:latin typeface="Arial" panose="020B0604020202020204" pitchFamily="34" charset="0"/>
                <a:cs typeface="Arial" panose="020B0604020202020204" pitchFamily="34" charset="0"/>
              </a:rPr>
              <a:t>STRARIPAMENTO</a:t>
            </a:r>
            <a:r>
              <a:rPr lang="it-IT" sz="2800" dirty="0">
                <a:latin typeface="Arial" panose="020B0604020202020204" pitchFamily="34" charset="0"/>
                <a:cs typeface="Arial" panose="020B0604020202020204" pitchFamily="34" charset="0"/>
              </a:rPr>
              <a:t>”  </a:t>
            </a:r>
          </a:p>
          <a:p>
            <a:pPr algn="ctr"/>
            <a:r>
              <a:rPr lang="it-IT" sz="2800" dirty="0">
                <a:latin typeface="Arial" panose="020B0604020202020204" pitchFamily="34" charset="0"/>
                <a:cs typeface="Arial" panose="020B0604020202020204" pitchFamily="34" charset="0"/>
              </a:rPr>
              <a:t>A “</a:t>
            </a:r>
            <a:r>
              <a:rPr lang="it-IT" sz="2800" b="1" dirty="0">
                <a:latin typeface="Arial" panose="020B0604020202020204" pitchFamily="34" charset="0"/>
                <a:cs typeface="Arial" panose="020B0604020202020204" pitchFamily="34" charset="0"/>
              </a:rPr>
              <a:t>SVIAMENTO DELLA CAUSA TIPICA</a:t>
            </a:r>
            <a:r>
              <a:rPr lang="it-IT" sz="2800" dirty="0">
                <a:latin typeface="Arial" panose="020B0604020202020204" pitchFamily="34" charset="0"/>
                <a:cs typeface="Arial" panose="020B0604020202020204" pitchFamily="34" charset="0"/>
              </a:rPr>
              <a:t>”</a:t>
            </a:r>
          </a:p>
        </p:txBody>
      </p:sp>
      <p:sp>
        <p:nvSpPr>
          <p:cNvPr id="8" name="CasellaDiTesto 7"/>
          <p:cNvSpPr txBox="1"/>
          <p:nvPr/>
        </p:nvSpPr>
        <p:spPr>
          <a:xfrm>
            <a:off x="5926166" y="4343333"/>
            <a:ext cx="2696559" cy="707886"/>
          </a:xfrm>
          <a:prstGeom prst="rect">
            <a:avLst/>
          </a:prstGeom>
          <a:noFill/>
          <a:ln>
            <a:solidFill>
              <a:schemeClr val="tx1"/>
            </a:solidFill>
          </a:ln>
        </p:spPr>
        <p:txBody>
          <a:bodyPr wrap="square" rtlCol="0">
            <a:spAutoFit/>
          </a:bodyPr>
          <a:lstStyle/>
          <a:p>
            <a:r>
              <a:rPr lang="it-IT" sz="2000" b="1" dirty="0">
                <a:latin typeface="Arial" panose="020B0604020202020204" pitchFamily="34" charset="0"/>
                <a:cs typeface="Arial" panose="020B0604020202020204" pitchFamily="34" charset="0"/>
              </a:rPr>
              <a:t>Sin dal 1892 con il  Caso </a:t>
            </a:r>
            <a:r>
              <a:rPr lang="it-IT" sz="2000" b="1" dirty="0" err="1">
                <a:latin typeface="Arial" panose="020B0604020202020204" pitchFamily="34" charset="0"/>
                <a:cs typeface="Arial" panose="020B0604020202020204" pitchFamily="34" charset="0"/>
              </a:rPr>
              <a:t>Vestarini</a:t>
            </a:r>
            <a:r>
              <a:rPr lang="it-IT" sz="2000" b="1" dirty="0">
                <a:latin typeface="Arial" panose="020B0604020202020204" pitchFamily="34" charset="0"/>
                <a:cs typeface="Arial" panose="020B0604020202020204" pitchFamily="34" charset="0"/>
              </a:rPr>
              <a:t>-Cresi</a:t>
            </a:r>
          </a:p>
        </p:txBody>
      </p:sp>
      <p:cxnSp>
        <p:nvCxnSpPr>
          <p:cNvPr id="10" name="Connettore 2 9"/>
          <p:cNvCxnSpPr>
            <a:stCxn id="6" idx="3"/>
            <a:endCxn id="8" idx="1"/>
          </p:cNvCxnSpPr>
          <p:nvPr/>
        </p:nvCxnSpPr>
        <p:spPr>
          <a:xfrm>
            <a:off x="4311359" y="4696133"/>
            <a:ext cx="1614807" cy="114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2" name="Connettore 1 11"/>
          <p:cNvCxnSpPr>
            <a:stCxn id="6" idx="2"/>
          </p:cNvCxnSpPr>
          <p:nvPr/>
        </p:nvCxnSpPr>
        <p:spPr>
          <a:xfrm>
            <a:off x="2720076" y="5033251"/>
            <a:ext cx="0" cy="58015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28622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linds(horizontal)">
                                      <p:cBhvr>
                                        <p:cTn id="16" dur="500"/>
                                        <p:tgtEl>
                                          <p:spTgt spid="10"/>
                                        </p:tgtEl>
                                      </p:cBhvr>
                                    </p:animEffect>
                                  </p:childTnLst>
                                </p:cTn>
                              </p:par>
                              <p:par>
                                <p:cTn id="17" presetID="3" presetClass="entr" presetSubtype="1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linds(horizontal)">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46176" y="3284984"/>
            <a:ext cx="7851648" cy="1828800"/>
          </a:xfrm>
        </p:spPr>
        <p:txBody>
          <a:bodyPr/>
          <a:lstStyle/>
          <a:p>
            <a:r>
              <a:rPr lang="it-IT" dirty="0"/>
              <a:t>L’invalidità del provvedimento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66521" y="4278575"/>
            <a:ext cx="3119856" cy="2246769"/>
          </a:xfrm>
          <a:prstGeom prst="rect">
            <a:avLst/>
          </a:prstGeom>
          <a:no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r>
              <a:rPr lang="it-IT" sz="2800" dirty="0">
                <a:solidFill>
                  <a:schemeClr val="tx1"/>
                </a:solidFill>
                <a:latin typeface="Arial" panose="020B0604020202020204" pitchFamily="34" charset="0"/>
                <a:cs typeface="Arial" panose="020B0604020202020204" pitchFamily="34" charset="0"/>
              </a:rPr>
              <a:t>Un sindacato che investe gli obiettivi perseguiti dalla </a:t>
            </a:r>
            <a:r>
              <a:rPr lang="it-IT" sz="2800" dirty="0" err="1">
                <a:solidFill>
                  <a:schemeClr val="tx1"/>
                </a:solidFill>
                <a:latin typeface="Arial" panose="020B0604020202020204" pitchFamily="34" charset="0"/>
                <a:cs typeface="Arial" panose="020B0604020202020204" pitchFamily="34" charset="0"/>
              </a:rPr>
              <a:t>p.a</a:t>
            </a:r>
            <a:r>
              <a:rPr lang="it-IT" sz="2800" dirty="0">
                <a:solidFill>
                  <a:schemeClr val="tx1"/>
                </a:solidFill>
                <a:latin typeface="Arial" panose="020B0604020202020204" pitchFamily="34" charset="0"/>
                <a:cs typeface="Arial" panose="020B0604020202020204" pitchFamily="34" charset="0"/>
              </a:rPr>
              <a:t> </a:t>
            </a:r>
          </a:p>
          <a:p>
            <a:pPr algn="ctr"/>
            <a:endParaRPr lang="it-IT" sz="2800" dirty="0">
              <a:solidFill>
                <a:schemeClr val="tx1"/>
              </a:solidFill>
              <a:latin typeface="Arial" panose="020B0604020202020204" pitchFamily="34" charset="0"/>
              <a:cs typeface="Arial" panose="020B0604020202020204" pitchFamily="34" charset="0"/>
            </a:endParaRPr>
          </a:p>
        </p:txBody>
      </p:sp>
      <p:sp>
        <p:nvSpPr>
          <p:cNvPr id="5" name="Rettangolo 4"/>
          <p:cNvSpPr/>
          <p:nvPr/>
        </p:nvSpPr>
        <p:spPr>
          <a:xfrm>
            <a:off x="4374070" y="4278575"/>
            <a:ext cx="4546524" cy="2246769"/>
          </a:xfrm>
          <a:prstGeom prst="rect">
            <a:avLst/>
          </a:prstGeom>
          <a:no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r>
              <a:rPr lang="it-IT" sz="2800" dirty="0">
                <a:solidFill>
                  <a:schemeClr val="tx1"/>
                </a:solidFill>
                <a:latin typeface="Arial" panose="020B0604020202020204" pitchFamily="34" charset="0"/>
                <a:cs typeface="Arial" panose="020B0604020202020204" pitchFamily="34" charset="0"/>
              </a:rPr>
              <a:t>Una verifica dei principi di logicità, razionalità, completezza dell’</a:t>
            </a:r>
            <a:r>
              <a:rPr lang="it-IT" sz="2800" i="1" dirty="0">
                <a:solidFill>
                  <a:schemeClr val="tx1"/>
                </a:solidFill>
                <a:latin typeface="Arial" panose="020B0604020202020204" pitchFamily="34" charset="0"/>
                <a:cs typeface="Arial" panose="020B0604020202020204" pitchFamily="34" charset="0"/>
              </a:rPr>
              <a:t>iter</a:t>
            </a:r>
            <a:r>
              <a:rPr lang="it-IT" sz="2800" dirty="0">
                <a:solidFill>
                  <a:schemeClr val="tx1"/>
                </a:solidFill>
                <a:latin typeface="Arial" panose="020B0604020202020204" pitchFamily="34" charset="0"/>
                <a:cs typeface="Arial" panose="020B0604020202020204" pitchFamily="34" charset="0"/>
              </a:rPr>
              <a:t>  logico che l’amministrazione dovere seguire </a:t>
            </a:r>
          </a:p>
        </p:txBody>
      </p:sp>
      <p:sp>
        <p:nvSpPr>
          <p:cNvPr id="3" name="Rettangolo 2">
            <a:extLst>
              <a:ext uri="{FF2B5EF4-FFF2-40B4-BE49-F238E27FC236}">
                <a16:creationId xmlns:a16="http://schemas.microsoft.com/office/drawing/2014/main" id="{8E11DD92-011F-A246-BB6F-E7927A54205B}"/>
              </a:ext>
            </a:extLst>
          </p:cNvPr>
          <p:cNvSpPr/>
          <p:nvPr/>
        </p:nvSpPr>
        <p:spPr>
          <a:xfrm>
            <a:off x="338529" y="1326247"/>
            <a:ext cx="8481943" cy="2246769"/>
          </a:xfrm>
          <a:prstGeom prst="rect">
            <a:avLst/>
          </a:prstGeom>
        </p:spPr>
        <p:txBody>
          <a:bodyPr wrap="square">
            <a:spAutoFit/>
          </a:bodyPr>
          <a:lstStyle/>
          <a:p>
            <a:r>
              <a:rPr lang="it-IT" sz="2800" dirty="0">
                <a:latin typeface="Arial" panose="020B0604020202020204" pitchFamily="34" charset="0"/>
                <a:cs typeface="Arial" panose="020B0604020202020204" pitchFamily="34" charset="0"/>
              </a:rPr>
              <a:t>Sviamento di potere si concreta allorquando la P.A. curi, esercitando un potere, un interesse diverso da quello tipico, anche se pubblico, anche al limite   se di pregio intrinseco, maggiore di quello in relazione al quale le era attribuito il potere esercitato </a:t>
            </a:r>
          </a:p>
        </p:txBody>
      </p:sp>
    </p:spTree>
    <p:extLst>
      <p:ext uri="{BB962C8B-B14F-4D97-AF65-F5344CB8AC3E}">
        <p14:creationId xmlns:p14="http://schemas.microsoft.com/office/powerpoint/2010/main" val="931250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497252" y="490558"/>
            <a:ext cx="8035188" cy="1066234"/>
          </a:xfrm>
          <a:prstGeom prst="round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sz="2800" b="1" dirty="0">
                <a:solidFill>
                  <a:schemeClr val="tx1"/>
                </a:solidFill>
                <a:latin typeface="Arial" panose="020B0604020202020204" pitchFamily="34" charset="0"/>
                <a:cs typeface="Arial" panose="020B0604020202020204" pitchFamily="34" charset="0"/>
              </a:rPr>
              <a:t>Figure sintomatiche dell’eccesso di potere</a:t>
            </a:r>
          </a:p>
        </p:txBody>
      </p:sp>
      <p:sp>
        <p:nvSpPr>
          <p:cNvPr id="3" name="Rettangolo 2"/>
          <p:cNvSpPr/>
          <p:nvPr/>
        </p:nvSpPr>
        <p:spPr>
          <a:xfrm>
            <a:off x="282199" y="1673757"/>
            <a:ext cx="8560006" cy="1569660"/>
          </a:xfrm>
          <a:prstGeom prst="rect">
            <a:avLst/>
          </a:prstGeom>
          <a:noFill/>
        </p:spPr>
        <p:txBody>
          <a:bodyPr wrap="square">
            <a:spAutoFit/>
          </a:bodyPr>
          <a:lstStyle/>
          <a:p>
            <a:r>
              <a:rPr lang="it-IT" sz="2400" dirty="0">
                <a:latin typeface="Arial" panose="020B0604020202020204" pitchFamily="34" charset="0"/>
                <a:cs typeface="Arial" panose="020B0604020202020204" pitchFamily="34" charset="0"/>
              </a:rPr>
              <a:t>Se nell’</a:t>
            </a:r>
            <a:r>
              <a:rPr lang="it-IT" sz="2400" i="1" dirty="0">
                <a:latin typeface="Arial" panose="020B0604020202020204" pitchFamily="34" charset="0"/>
                <a:cs typeface="Arial" panose="020B0604020202020204" pitchFamily="34" charset="0"/>
              </a:rPr>
              <a:t>iter</a:t>
            </a:r>
            <a:r>
              <a:rPr lang="it-IT" sz="2400" dirty="0">
                <a:latin typeface="Arial" panose="020B0604020202020204" pitchFamily="34" charset="0"/>
                <a:cs typeface="Arial" panose="020B0604020202020204" pitchFamily="34" charset="0"/>
              </a:rPr>
              <a:t> logico esternato dall’amministrazione pubblica si evidenziano lacune e quindi si ravvisano elementi di illogicità, irragionevolezza, incoerenza, tanto basta perché si debba ritenere sussistente l’eccesso di potere </a:t>
            </a:r>
          </a:p>
        </p:txBody>
      </p:sp>
      <p:sp>
        <p:nvSpPr>
          <p:cNvPr id="5" name="Rettangolo 4"/>
          <p:cNvSpPr/>
          <p:nvPr/>
        </p:nvSpPr>
        <p:spPr>
          <a:xfrm>
            <a:off x="4480874" y="3561718"/>
            <a:ext cx="4572000" cy="3046988"/>
          </a:xfrm>
          <a:prstGeom prst="rect">
            <a:avLst/>
          </a:prstGeom>
          <a:noFill/>
        </p:spPr>
        <p:txBody>
          <a:bodyPr>
            <a:spAutoFit/>
          </a:bodyPr>
          <a:lstStyle/>
          <a:p>
            <a:r>
              <a:rPr lang="it-IT" sz="2400" dirty="0">
                <a:latin typeface="Arial" panose="020B0604020202020204" pitchFamily="34" charset="0"/>
                <a:cs typeface="Arial" panose="020B0604020202020204" pitchFamily="34" charset="0"/>
              </a:rPr>
              <a:t>Di fronte a incoerenze, illogicità, irragionevolezze, incompletezze delle scelte procedimentali, simili carenze sono state elevate a spie dell’esistenza del vizio di eccesso di potere, cioè di scorrettezza della scelta discrezionale </a:t>
            </a:r>
          </a:p>
        </p:txBody>
      </p:sp>
      <p:sp>
        <p:nvSpPr>
          <p:cNvPr id="4" name="Rettangolo 3">
            <a:extLst>
              <a:ext uri="{FF2B5EF4-FFF2-40B4-BE49-F238E27FC236}">
                <a16:creationId xmlns:a16="http://schemas.microsoft.com/office/drawing/2014/main" id="{A6203CD6-E6DB-4143-8258-BBDB3AABC489}"/>
              </a:ext>
            </a:extLst>
          </p:cNvPr>
          <p:cNvSpPr/>
          <p:nvPr/>
        </p:nvSpPr>
        <p:spPr>
          <a:xfrm>
            <a:off x="502886" y="3700189"/>
            <a:ext cx="3493050" cy="1384995"/>
          </a:xfrm>
          <a:prstGeom prst="rect">
            <a:avLst/>
          </a:prstGeom>
          <a:ln>
            <a:solidFill>
              <a:schemeClr val="tx1"/>
            </a:solidFill>
          </a:ln>
        </p:spPr>
        <p:txBody>
          <a:bodyPr wrap="square">
            <a:spAutoFit/>
          </a:bodyPr>
          <a:lstStyle/>
          <a:p>
            <a:r>
              <a:rPr lang="it-IT" sz="2800" b="1" dirty="0">
                <a:latin typeface="Arial" panose="020B0604020202020204" pitchFamily="34" charset="0"/>
                <a:cs typeface="Arial" panose="020B0604020202020204" pitchFamily="34" charset="0"/>
              </a:rPr>
              <a:t>Sindacato esterno del giudice amministrativo</a:t>
            </a:r>
          </a:p>
        </p:txBody>
      </p:sp>
    </p:spTree>
    <p:extLst>
      <p:ext uri="{BB962C8B-B14F-4D97-AF65-F5344CB8AC3E}">
        <p14:creationId xmlns:p14="http://schemas.microsoft.com/office/powerpoint/2010/main" val="328458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33041" y="1874976"/>
            <a:ext cx="8340519" cy="1815882"/>
          </a:xfrm>
          <a:prstGeom prst="rect">
            <a:avLst/>
          </a:prstGeom>
          <a:noFill/>
          <a:ln w="76200" cmpd="sng">
            <a:noFill/>
          </a:ln>
        </p:spPr>
        <p:txBody>
          <a:bodyPr wrap="square">
            <a:spAutoFit/>
          </a:bodyPr>
          <a:lstStyle/>
          <a:p>
            <a:r>
              <a:rPr lang="it-IT" sz="2800" dirty="0">
                <a:latin typeface="Arial" panose="020B0604020202020204" pitchFamily="34" charset="0"/>
                <a:cs typeface="Arial" panose="020B0604020202020204" pitchFamily="34" charset="0"/>
              </a:rPr>
              <a:t>tramite l’accertamento delle varie figure sintomatiche, il giudice controlla dall’esterno la discrezionalità, verifica che l’</a:t>
            </a:r>
            <a:r>
              <a:rPr lang="it-IT" sz="2800" i="1" dirty="0">
                <a:latin typeface="Arial" panose="020B0604020202020204" pitchFamily="34" charset="0"/>
                <a:cs typeface="Arial" panose="020B0604020202020204" pitchFamily="34" charset="0"/>
              </a:rPr>
              <a:t>iter</a:t>
            </a:r>
            <a:r>
              <a:rPr lang="it-IT" sz="2800" dirty="0">
                <a:latin typeface="Arial" panose="020B0604020202020204" pitchFamily="34" charset="0"/>
                <a:cs typeface="Arial" panose="020B0604020202020204" pitchFamily="34" charset="0"/>
              </a:rPr>
              <a:t> procedimentale seguito sia logico, coerente, completo, ragionevole </a:t>
            </a:r>
          </a:p>
        </p:txBody>
      </p:sp>
      <p:sp>
        <p:nvSpPr>
          <p:cNvPr id="6" name="Rettangolo arrotondato 1">
            <a:extLst>
              <a:ext uri="{FF2B5EF4-FFF2-40B4-BE49-F238E27FC236}">
                <a16:creationId xmlns:a16="http://schemas.microsoft.com/office/drawing/2014/main" id="{E9A329B0-51D0-5B4D-8B2A-448B38FAAD13}"/>
              </a:ext>
            </a:extLst>
          </p:cNvPr>
          <p:cNvSpPr/>
          <p:nvPr/>
        </p:nvSpPr>
        <p:spPr>
          <a:xfrm>
            <a:off x="497252" y="490558"/>
            <a:ext cx="8035188" cy="1066234"/>
          </a:xfrm>
          <a:prstGeom prst="round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sz="2800" b="1" dirty="0">
                <a:solidFill>
                  <a:schemeClr val="tx1"/>
                </a:solidFill>
                <a:latin typeface="Arial" panose="020B0604020202020204" pitchFamily="34" charset="0"/>
                <a:cs typeface="Arial" panose="020B0604020202020204" pitchFamily="34" charset="0"/>
              </a:rPr>
              <a:t>Figure sintomatiche dell’eccesso di potere</a:t>
            </a:r>
          </a:p>
        </p:txBody>
      </p:sp>
      <p:sp>
        <p:nvSpPr>
          <p:cNvPr id="5" name="Rettangolo 4">
            <a:extLst>
              <a:ext uri="{FF2B5EF4-FFF2-40B4-BE49-F238E27FC236}">
                <a16:creationId xmlns:a16="http://schemas.microsoft.com/office/drawing/2014/main" id="{2F3E5BD2-AD06-D743-A85E-F330937F30DA}"/>
              </a:ext>
            </a:extLst>
          </p:cNvPr>
          <p:cNvSpPr/>
          <p:nvPr/>
        </p:nvSpPr>
        <p:spPr>
          <a:xfrm>
            <a:off x="827584" y="4293096"/>
            <a:ext cx="7056784" cy="1815882"/>
          </a:xfrm>
          <a:prstGeom prst="rect">
            <a:avLst/>
          </a:prstGeom>
          <a:ln>
            <a:solidFill>
              <a:schemeClr val="tx1"/>
            </a:solidFill>
          </a:ln>
        </p:spPr>
        <p:txBody>
          <a:bodyPr wrap="square">
            <a:spAutoFit/>
          </a:bodyPr>
          <a:lstStyle/>
          <a:p>
            <a:r>
              <a:rPr lang="it-IT" sz="2800" spc="-150" dirty="0">
                <a:latin typeface="Arial" panose="020B0604020202020204" pitchFamily="34" charset="0"/>
                <a:cs typeface="Arial" panose="020B0604020202020204" pitchFamily="34" charset="0"/>
              </a:rPr>
              <a:t>LA FIGURA SINTOMATICA NON È UN VIZIO, MA UN SEMPLICE MEZZO PER ADDIVENIRE ALLA CONOSCENZA DI UNA CAUSA INVALIDANTE</a:t>
            </a:r>
            <a:endParaRPr lang="it-IT" sz="2800" dirty="0"/>
          </a:p>
        </p:txBody>
      </p:sp>
    </p:spTree>
    <p:extLst>
      <p:ext uri="{BB962C8B-B14F-4D97-AF65-F5344CB8AC3E}">
        <p14:creationId xmlns:p14="http://schemas.microsoft.com/office/powerpoint/2010/main" val="990520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13554" y="3632244"/>
            <a:ext cx="8716784" cy="2893100"/>
          </a:xfrm>
          <a:prstGeom prst="rect">
            <a:avLst/>
          </a:prstGeom>
        </p:spPr>
        <p:txBody>
          <a:bodyPr wrap="square">
            <a:spAutoFit/>
          </a:bodyPr>
          <a:lstStyle/>
          <a:p>
            <a:r>
              <a:rPr lang="it-IT" sz="2600" dirty="0">
                <a:latin typeface="Arial" panose="020B0604020202020204" pitchFamily="34" charset="0"/>
                <a:cs typeface="Arial" panose="020B0604020202020204" pitchFamily="34" charset="0"/>
              </a:rPr>
              <a:t>Quando viene riscontrata una figura sintomatica dell’eccesso di potere, il giudice non può dichiarare immediatamente l'illegittimità del provvedimento, ma deve verificare se ad essa si accompagni, in concreto, quella divergenza dell'atto dalle sue finalità istituzionali che concreta il vizio di eccesso di potere” (</a:t>
            </a:r>
            <a:r>
              <a:rPr lang="it-IT" sz="2600" b="1" dirty="0" err="1">
                <a:latin typeface="Arial" panose="020B0604020202020204" pitchFamily="34" charset="0"/>
                <a:cs typeface="Arial" panose="020B0604020202020204" pitchFamily="34" charset="0"/>
              </a:rPr>
              <a:t>Cons</a:t>
            </a:r>
            <a:r>
              <a:rPr lang="it-IT" sz="2600" b="1" dirty="0">
                <a:latin typeface="Arial" panose="020B0604020202020204" pitchFamily="34" charset="0"/>
                <a:cs typeface="Arial" panose="020B0604020202020204" pitchFamily="34" charset="0"/>
              </a:rPr>
              <a:t>. Stato, sez. VI, 13 ottobre 1993, n. 713</a:t>
            </a:r>
            <a:r>
              <a:rPr lang="it-IT" sz="2600" dirty="0">
                <a:latin typeface="Arial" panose="020B0604020202020204" pitchFamily="34" charset="0"/>
                <a:cs typeface="Arial" panose="020B0604020202020204" pitchFamily="34" charset="0"/>
              </a:rPr>
              <a:t>)</a:t>
            </a:r>
          </a:p>
        </p:txBody>
      </p:sp>
      <p:sp>
        <p:nvSpPr>
          <p:cNvPr id="3" name="CasellaDiTesto 2"/>
          <p:cNvSpPr txBox="1"/>
          <p:nvPr/>
        </p:nvSpPr>
        <p:spPr>
          <a:xfrm>
            <a:off x="391941" y="965408"/>
            <a:ext cx="8575685" cy="2092881"/>
          </a:xfrm>
          <a:prstGeom prst="rect">
            <a:avLst/>
          </a:prstGeom>
          <a:noFill/>
        </p:spPr>
        <p:txBody>
          <a:bodyPr wrap="square" rtlCol="0">
            <a:spAutoFit/>
          </a:bodyPr>
          <a:lstStyle/>
          <a:p>
            <a:r>
              <a:rPr lang="it-IT" sz="2600" dirty="0">
                <a:latin typeface="Arial" panose="020B0604020202020204" pitchFamily="34" charset="0"/>
                <a:cs typeface="Arial" panose="020B0604020202020204" pitchFamily="34" charset="0"/>
              </a:rPr>
              <a:t>Le figure sintomatiche hanno un mero valore probatorio e devono essere ritenute, di volta in volta, come sintomi dell’eccesso di potere, oppure come indizi o addirittura vere e proprie prove dell’avvenuto sviamento ( SANDULLI) </a:t>
            </a:r>
          </a:p>
        </p:txBody>
      </p:sp>
      <p:cxnSp>
        <p:nvCxnSpPr>
          <p:cNvPr id="5" name="Connettore 1 4"/>
          <p:cNvCxnSpPr/>
          <p:nvPr/>
        </p:nvCxnSpPr>
        <p:spPr>
          <a:xfrm>
            <a:off x="0" y="3459764"/>
            <a:ext cx="91440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08453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blinds(horizontal)">
                                      <p:cBhvr>
                                        <p:cTn id="11"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501684" y="3386023"/>
            <a:ext cx="8371875" cy="3139321"/>
          </a:xfrm>
          <a:prstGeom prst="rect">
            <a:avLst/>
          </a:prstGeom>
          <a:noFill/>
          <a:ln>
            <a:solidFill>
              <a:schemeClr val="tx1"/>
            </a:solidFill>
          </a:ln>
        </p:spPr>
        <p:txBody>
          <a:bodyPr wrap="square" rtlCol="0">
            <a:spAutoFit/>
          </a:bodyPr>
          <a:lstStyle/>
          <a:p>
            <a:r>
              <a:rPr lang="it-IT" sz="2200" dirty="0">
                <a:latin typeface="Arial" panose="020B0604020202020204" pitchFamily="34" charset="0"/>
                <a:cs typeface="Arial" panose="020B0604020202020204" pitchFamily="34" charset="0"/>
              </a:rPr>
              <a:t>Il travisamento dei fatti deve avere alla sua base o una situazione che, allo stato degli atti, doveva assolutamente escludersi, oppure l’insussistenza di una situazione che invece, alla luce degli atti, era esistente: viceversa, il travisamento dei fatti non sarebbe configurabile allorquando talune elementi, considerati come esistenti oppure inesistenti, abbiano formato oggetto di valutazione discrezionale, poiché l’indagine su tale valutazione costruirebbe un esame di merito (</a:t>
            </a:r>
            <a:r>
              <a:rPr lang="it-IT" sz="2200" b="1" dirty="0" err="1">
                <a:latin typeface="Arial" panose="020B0604020202020204" pitchFamily="34" charset="0"/>
                <a:cs typeface="Arial" panose="020B0604020202020204" pitchFamily="34" charset="0"/>
              </a:rPr>
              <a:t>Cons</a:t>
            </a:r>
            <a:r>
              <a:rPr lang="it-IT" sz="2200" b="1" dirty="0">
                <a:latin typeface="Arial" panose="020B0604020202020204" pitchFamily="34" charset="0"/>
                <a:cs typeface="Arial" panose="020B0604020202020204" pitchFamily="34" charset="0"/>
              </a:rPr>
              <a:t>. Stato, sez. VI, 27 gennaio 1978, n. 91</a:t>
            </a:r>
            <a:r>
              <a:rPr lang="it-IT" sz="2200" dirty="0">
                <a:latin typeface="Arial" panose="020B0604020202020204" pitchFamily="34" charset="0"/>
                <a:cs typeface="Arial" panose="020B0604020202020204" pitchFamily="34" charset="0"/>
              </a:rPr>
              <a:t>) </a:t>
            </a:r>
          </a:p>
        </p:txBody>
      </p:sp>
      <p:sp>
        <p:nvSpPr>
          <p:cNvPr id="4" name="Rettangolo 3">
            <a:extLst>
              <a:ext uri="{FF2B5EF4-FFF2-40B4-BE49-F238E27FC236}">
                <a16:creationId xmlns:a16="http://schemas.microsoft.com/office/drawing/2014/main" id="{5EDF3E74-FA21-2742-92E9-C3CA2C51BC8C}"/>
              </a:ext>
            </a:extLst>
          </p:cNvPr>
          <p:cNvSpPr/>
          <p:nvPr/>
        </p:nvSpPr>
        <p:spPr>
          <a:xfrm>
            <a:off x="501684" y="908720"/>
            <a:ext cx="8371874" cy="2246769"/>
          </a:xfrm>
          <a:prstGeom prst="rect">
            <a:avLst/>
          </a:prstGeom>
        </p:spPr>
        <p:txBody>
          <a:bodyPr wrap="square">
            <a:spAutoFit/>
          </a:bodyPr>
          <a:lstStyle/>
          <a:p>
            <a:r>
              <a:rPr lang="it-IT" sz="2800" b="1" u="sng" dirty="0">
                <a:latin typeface="Arial" panose="020B0604020202020204" pitchFamily="34" charset="0"/>
                <a:cs typeface="Arial" panose="020B0604020202020204" pitchFamily="34" charset="0"/>
              </a:rPr>
              <a:t>Errore di fatto o travisamento</a:t>
            </a:r>
            <a:r>
              <a:rPr lang="it-IT" sz="2800" dirty="0">
                <a:latin typeface="Arial" panose="020B0604020202020204" pitchFamily="34" charset="0"/>
                <a:cs typeface="Arial" panose="020B0604020202020204" pitchFamily="34" charset="0"/>
              </a:rPr>
              <a:t>. Ricorre quando la p.a. assume a presupposto del suo provvedimento una situazione fattuale difforme da quella reale. Ricorre dunque una rappresentazione dei fatti non corrispondente alla realtà .</a:t>
            </a:r>
          </a:p>
        </p:txBody>
      </p:sp>
    </p:spTree>
    <p:extLst>
      <p:ext uri="{BB962C8B-B14F-4D97-AF65-F5344CB8AC3E}">
        <p14:creationId xmlns:p14="http://schemas.microsoft.com/office/powerpoint/2010/main" val="1889608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501684" y="719273"/>
            <a:ext cx="8371875" cy="2853743"/>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it-IT" sz="2400" b="1" u="sng" dirty="0">
                <a:solidFill>
                  <a:schemeClr val="tx1"/>
                </a:solidFill>
                <a:latin typeface="Arial" panose="020B0604020202020204" pitchFamily="34" charset="0"/>
                <a:cs typeface="Arial" panose="020B0604020202020204" pitchFamily="34" charset="0"/>
              </a:rPr>
              <a:t>Difetto di istruttoria</a:t>
            </a:r>
            <a:r>
              <a:rPr lang="it-IT" sz="2400" dirty="0">
                <a:solidFill>
                  <a:schemeClr val="tx1"/>
                </a:solidFill>
                <a:latin typeface="Arial" panose="020B0604020202020204" pitchFamily="34" charset="0"/>
                <a:cs typeface="Arial" panose="020B0604020202020204" pitchFamily="34" charset="0"/>
              </a:rPr>
              <a:t> ricorre tale figura quando la p.a., sebbene la legge non precisi alcuna modalità in ordine ad una scelta quantunque l’accertamento delle condizioni dell’esercizio del potere sia riservato alla discrezionalità dell’amministrazione pervenga alla decisone senza avere proceduto direttamente a quell’accertamento e senza avere prima valutato altre soluzioni praticabili </a:t>
            </a:r>
          </a:p>
        </p:txBody>
      </p:sp>
      <p:sp>
        <p:nvSpPr>
          <p:cNvPr id="3" name="CasellaDiTesto 2"/>
          <p:cNvSpPr txBox="1"/>
          <p:nvPr/>
        </p:nvSpPr>
        <p:spPr>
          <a:xfrm>
            <a:off x="501684" y="3684777"/>
            <a:ext cx="8371875" cy="1200328"/>
          </a:xfrm>
          <a:prstGeom prst="rect">
            <a:avLst/>
          </a:prstGeom>
          <a:noFill/>
          <a:ln>
            <a:solidFill>
              <a:schemeClr val="tx1"/>
            </a:solidFill>
          </a:ln>
        </p:spPr>
        <p:txBody>
          <a:bodyPr wrap="square" rtlCol="0">
            <a:spAutoFit/>
          </a:bodyPr>
          <a:lstStyle/>
          <a:p>
            <a:r>
              <a:rPr lang="it-IT" sz="2400" dirty="0">
                <a:latin typeface="Arial" panose="020B0604020202020204" pitchFamily="34" charset="0"/>
                <a:cs typeface="Arial" panose="020B0604020202020204" pitchFamily="34" charset="0"/>
              </a:rPr>
              <a:t>Si tratta del vizio inerente l’attività del responsabile del procedimento di cui all’art. 6, </a:t>
            </a:r>
            <a:r>
              <a:rPr lang="it-IT" sz="2400" dirty="0" err="1">
                <a:latin typeface="Arial" panose="020B0604020202020204" pitchFamily="34" charset="0"/>
                <a:cs typeface="Arial" panose="020B0604020202020204" pitchFamily="34" charset="0"/>
              </a:rPr>
              <a:t>lett</a:t>
            </a:r>
            <a:r>
              <a:rPr lang="it-IT" sz="2400" dirty="0">
                <a:latin typeface="Arial" panose="020B0604020202020204" pitchFamily="34" charset="0"/>
                <a:cs typeface="Arial" panose="020B0604020202020204" pitchFamily="34" charset="0"/>
              </a:rPr>
              <a:t>. a) e b) laddove si prescrive l’accertamento di ufficio dei fatti rilevanti</a:t>
            </a:r>
          </a:p>
        </p:txBody>
      </p:sp>
      <p:sp>
        <p:nvSpPr>
          <p:cNvPr id="4" name="Rettangolo arrotondato 3"/>
          <p:cNvSpPr/>
          <p:nvPr/>
        </p:nvSpPr>
        <p:spPr>
          <a:xfrm>
            <a:off x="2477072" y="5048930"/>
            <a:ext cx="6129968" cy="166795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it-IT" sz="2200" dirty="0">
                <a:solidFill>
                  <a:schemeClr val="tx1"/>
                </a:solidFill>
                <a:latin typeface="Arial" panose="020B0604020202020204" pitchFamily="34" charset="0"/>
                <a:cs typeface="Arial" panose="020B0604020202020204" pitchFamily="34" charset="0"/>
              </a:rPr>
              <a:t>Si poterebbe configurare come violazione di legge ma in virtù del principio inquisitorio che connota l’attività istruttoria  si deve predicare ancora come eccesso di potere</a:t>
            </a:r>
          </a:p>
        </p:txBody>
      </p:sp>
      <p:cxnSp>
        <p:nvCxnSpPr>
          <p:cNvPr id="6" name="Connettore 4 5"/>
          <p:cNvCxnSpPr/>
          <p:nvPr/>
        </p:nvCxnSpPr>
        <p:spPr>
          <a:xfrm rot="16200000" flipH="1">
            <a:off x="1227075" y="5163086"/>
            <a:ext cx="1527978" cy="972016"/>
          </a:xfrm>
          <a:prstGeom prst="bentConnector3">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75632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heckerboard(across)">
                                      <p:cBhvr>
                                        <p:cTn id="10" dur="500"/>
                                        <p:tgtEl>
                                          <p:spTgt spid="4"/>
                                        </p:tgtEl>
                                      </p:cBhvr>
                                    </p:animEffect>
                                  </p:childTnLst>
                                </p:cTn>
                              </p:par>
                              <p:par>
                                <p:cTn id="11" presetID="5" presetClass="entr" presetSubtype="1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arrotondato 2"/>
          <p:cNvSpPr/>
          <p:nvPr/>
        </p:nvSpPr>
        <p:spPr>
          <a:xfrm>
            <a:off x="501684" y="795373"/>
            <a:ext cx="8371875" cy="2273587"/>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it-IT" sz="2400" b="1" u="sng" dirty="0">
                <a:solidFill>
                  <a:schemeClr val="tx1"/>
                </a:solidFill>
                <a:latin typeface="Arial" panose="020B0604020202020204" pitchFamily="34" charset="0"/>
                <a:cs typeface="Arial" panose="020B0604020202020204" pitchFamily="34" charset="0"/>
              </a:rPr>
              <a:t>Contraddittorietà</a:t>
            </a:r>
            <a:r>
              <a:rPr lang="it-IT" sz="2400" u="sng" dirty="0">
                <a:solidFill>
                  <a:schemeClr val="tx1"/>
                </a:solidFill>
                <a:latin typeface="Arial" panose="020B0604020202020204" pitchFamily="34" charset="0"/>
                <a:cs typeface="Arial" panose="020B0604020202020204" pitchFamily="34" charset="0"/>
              </a:rPr>
              <a:t>.</a:t>
            </a:r>
            <a:r>
              <a:rPr lang="it-IT" sz="2400" dirty="0">
                <a:solidFill>
                  <a:schemeClr val="tx1"/>
                </a:solidFill>
                <a:latin typeface="Arial" panose="020B0604020202020204" pitchFamily="34" charset="0"/>
                <a:cs typeface="Arial" panose="020B0604020202020204" pitchFamily="34" charset="0"/>
              </a:rPr>
              <a:t> Si verifica quando sia riscontrabile un contrasto fra più manifestazioni di volontà della stessa p.a. nell’esercizio del medesimo potere: si tratterebbe di valutazioni tra loro incompatibili, la cui diversità non sia assolutamente giustificabile in base al principio della coerenza logica.</a:t>
            </a:r>
          </a:p>
        </p:txBody>
      </p:sp>
      <p:sp>
        <p:nvSpPr>
          <p:cNvPr id="4" name="Rettangolo arrotondato 3"/>
          <p:cNvSpPr/>
          <p:nvPr/>
        </p:nvSpPr>
        <p:spPr>
          <a:xfrm>
            <a:off x="501684" y="3292782"/>
            <a:ext cx="8371875" cy="2257906"/>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it-IT" sz="2400" b="1" u="sng" dirty="0">
                <a:solidFill>
                  <a:schemeClr val="tx1"/>
                </a:solidFill>
                <a:latin typeface="Arial" panose="020B0604020202020204" pitchFamily="34" charset="0"/>
                <a:cs typeface="Arial" panose="020B0604020202020204" pitchFamily="34" charset="0"/>
              </a:rPr>
              <a:t>Disparità di trattamento</a:t>
            </a:r>
            <a:r>
              <a:rPr lang="it-IT" sz="2400" dirty="0">
                <a:solidFill>
                  <a:schemeClr val="tx1"/>
                </a:solidFill>
                <a:latin typeface="Arial" panose="020B0604020202020204" pitchFamily="34" charset="0"/>
                <a:cs typeface="Arial" panose="020B0604020202020204" pitchFamily="34" charset="0"/>
              </a:rPr>
              <a:t>. L’eccesso di potere per disparità di trattamento ricorre in caso di trattamento diverso di due o più soggetti in situazione identica o analoga ed in caso di trattamento uguale di due o più soggetti in situazione differenziata. </a:t>
            </a:r>
          </a:p>
        </p:txBody>
      </p:sp>
      <p:sp>
        <p:nvSpPr>
          <p:cNvPr id="5" name="CasellaDiTesto 4"/>
          <p:cNvSpPr txBox="1"/>
          <p:nvPr/>
        </p:nvSpPr>
        <p:spPr>
          <a:xfrm>
            <a:off x="2477069" y="5691802"/>
            <a:ext cx="6396490" cy="1015663"/>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a:buFont typeface="Wingdings" charset="2"/>
              <a:buChar char="Ø"/>
            </a:pPr>
            <a:r>
              <a:rPr lang="it-IT" sz="2000" b="1" spc="-150" dirty="0">
                <a:solidFill>
                  <a:schemeClr val="tx1"/>
                </a:solidFill>
                <a:latin typeface="Arial" panose="020B0604020202020204" pitchFamily="34" charset="0"/>
                <a:cs typeface="Arial" panose="020B0604020202020204" pitchFamily="34" charset="0"/>
              </a:rPr>
              <a:t>IDENTITÀ DI SITUAZIONI  </a:t>
            </a:r>
          </a:p>
          <a:p>
            <a:endParaRPr lang="it-IT" sz="2000" b="1" spc="-150" dirty="0">
              <a:solidFill>
                <a:schemeClr val="tx1"/>
              </a:solidFill>
              <a:latin typeface="Arial" panose="020B0604020202020204" pitchFamily="34" charset="0"/>
              <a:cs typeface="Arial" panose="020B0604020202020204" pitchFamily="34" charset="0"/>
            </a:endParaRPr>
          </a:p>
          <a:p>
            <a:pPr marL="342900" indent="-342900">
              <a:buFont typeface="Wingdings" charset="2"/>
              <a:buChar char="Ø"/>
            </a:pPr>
            <a:r>
              <a:rPr lang="it-IT" sz="2000" b="1" spc="-150" dirty="0">
                <a:solidFill>
                  <a:schemeClr val="tx1"/>
                </a:solidFill>
                <a:latin typeface="Arial" panose="020B0604020202020204" pitchFamily="34" charset="0"/>
                <a:cs typeface="Arial" panose="020B0604020202020204" pitchFamily="34" charset="0"/>
              </a:rPr>
              <a:t>ESERCIZIO DEL MEDESIMO POTERE DISCREZIONALE</a:t>
            </a:r>
          </a:p>
        </p:txBody>
      </p:sp>
      <p:cxnSp>
        <p:nvCxnSpPr>
          <p:cNvPr id="7" name="Connettore 4 6"/>
          <p:cNvCxnSpPr>
            <a:stCxn id="4" idx="1"/>
            <a:endCxn id="5" idx="1"/>
          </p:cNvCxnSpPr>
          <p:nvPr/>
        </p:nvCxnSpPr>
        <p:spPr>
          <a:xfrm rot="10800000" flipH="1" flipV="1">
            <a:off x="501683" y="4421734"/>
            <a:ext cx="1975385" cy="1777899"/>
          </a:xfrm>
          <a:prstGeom prst="bentConnector3">
            <a:avLst>
              <a:gd name="adj1" fmla="val -11572"/>
            </a:avLst>
          </a:prstGeom>
          <a:ln>
            <a:noFill/>
          </a:ln>
        </p:spPr>
        <p:style>
          <a:lnRef idx="2">
            <a:schemeClr val="dk1"/>
          </a:lnRef>
          <a:fillRef idx="1">
            <a:schemeClr val="lt1"/>
          </a:fillRef>
          <a:effectRef idx="0">
            <a:schemeClr val="dk1"/>
          </a:effectRef>
          <a:fontRef idx="minor">
            <a:schemeClr val="dk1"/>
          </a:fontRef>
        </p:style>
      </p:cxnSp>
    </p:spTree>
    <p:extLst>
      <p:ext uri="{BB962C8B-B14F-4D97-AF65-F5344CB8AC3E}">
        <p14:creationId xmlns:p14="http://schemas.microsoft.com/office/powerpoint/2010/main" val="1555256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arrotondato 2"/>
          <p:cNvSpPr/>
          <p:nvPr/>
        </p:nvSpPr>
        <p:spPr>
          <a:xfrm>
            <a:off x="539552" y="908720"/>
            <a:ext cx="8334007" cy="3744416"/>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it-IT" sz="2600" b="1" u="sng" dirty="0">
                <a:solidFill>
                  <a:schemeClr val="tx1"/>
                </a:solidFill>
                <a:latin typeface="Arial" panose="020B0604020202020204" pitchFamily="34" charset="0"/>
                <a:cs typeface="Arial" panose="020B0604020202020204" pitchFamily="34" charset="0"/>
              </a:rPr>
              <a:t>Violazione di circolari</a:t>
            </a:r>
            <a:r>
              <a:rPr lang="it-IT" sz="2600" dirty="0">
                <a:solidFill>
                  <a:schemeClr val="tx1"/>
                </a:solidFill>
                <a:latin typeface="Arial" panose="020B0604020202020204" pitchFamily="34" charset="0"/>
                <a:cs typeface="Arial" panose="020B0604020202020204" pitchFamily="34" charset="0"/>
              </a:rPr>
              <a:t>. Concreta eccesso di potere e non violazione di legge, perché la circolare non ha un valore normativo. Attraverso le circolari la p.a. individua per il futuro la linea di condotta migliore da tenere; se nel singolo caso essa se ne discosta, questo è sintomo di una scelta discrezionale scorretta (salvo adeguata esternazione delle ragioni che giustificano l’abbandono dei criteri indicati nella circolare) </a:t>
            </a:r>
          </a:p>
        </p:txBody>
      </p:sp>
      <p:sp>
        <p:nvSpPr>
          <p:cNvPr id="5" name="CasellaDiTesto 4"/>
          <p:cNvSpPr txBox="1"/>
          <p:nvPr/>
        </p:nvSpPr>
        <p:spPr>
          <a:xfrm>
            <a:off x="2286000" y="5085184"/>
            <a:ext cx="6587559" cy="461665"/>
          </a:xfrm>
          <a:prstGeom prst="rect">
            <a:avLst/>
          </a:prstGeom>
          <a:noFill/>
          <a:ln>
            <a:solidFill>
              <a:srgbClr val="FF0000"/>
            </a:solidFill>
          </a:ln>
        </p:spPr>
        <p:txBody>
          <a:bodyPr wrap="square" rtlCol="0">
            <a:spAutoFit/>
          </a:bodyPr>
          <a:lstStyle/>
          <a:p>
            <a:pPr algn="ctr"/>
            <a:r>
              <a:rPr lang="it-IT" sz="2400" b="1" dirty="0">
                <a:latin typeface="Arial" panose="020B0604020202020204" pitchFamily="34" charset="0"/>
                <a:cs typeface="Arial" panose="020B0604020202020204" pitchFamily="34" charset="0"/>
              </a:rPr>
              <a:t>Violazione della prassi amministrativa</a:t>
            </a:r>
          </a:p>
        </p:txBody>
      </p:sp>
    </p:spTree>
    <p:extLst>
      <p:ext uri="{BB962C8B-B14F-4D97-AF65-F5344CB8AC3E}">
        <p14:creationId xmlns:p14="http://schemas.microsoft.com/office/powerpoint/2010/main" val="309230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691680" y="430238"/>
            <a:ext cx="5735157" cy="1144633"/>
          </a:xfrm>
          <a:prstGeom prst="round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3200" b="1" dirty="0">
                <a:solidFill>
                  <a:schemeClr val="tx1"/>
                </a:solidFill>
                <a:latin typeface="Arial" panose="020B0604020202020204" pitchFamily="34" charset="0"/>
                <a:cs typeface="Arial" panose="020B0604020202020204" pitchFamily="34" charset="0"/>
              </a:rPr>
              <a:t>Violazione di legge</a:t>
            </a:r>
          </a:p>
        </p:txBody>
      </p:sp>
      <p:sp>
        <p:nvSpPr>
          <p:cNvPr id="3" name="CasellaDiTesto 2"/>
          <p:cNvSpPr txBox="1"/>
          <p:nvPr/>
        </p:nvSpPr>
        <p:spPr>
          <a:xfrm>
            <a:off x="438971" y="3112512"/>
            <a:ext cx="8152387" cy="892552"/>
          </a:xfrm>
          <a:prstGeom prst="rect">
            <a:avLst/>
          </a:prstGeom>
          <a:noFill/>
        </p:spPr>
        <p:txBody>
          <a:bodyPr wrap="square" rtlCol="0">
            <a:spAutoFit/>
          </a:bodyPr>
          <a:lstStyle/>
          <a:p>
            <a:r>
              <a:rPr lang="it-IT" sz="2400" dirty="0">
                <a:latin typeface="Arial" panose="020B0604020202020204" pitchFamily="34" charset="0"/>
                <a:cs typeface="Arial" panose="020B0604020202020204" pitchFamily="34" charset="0"/>
              </a:rPr>
              <a:t>Tale vizio è strettamente correlato ai principi di legalità e di tipicità dell’azione amministrativa</a:t>
            </a:r>
            <a:r>
              <a:rPr lang="it-IT" sz="2800" dirty="0">
                <a:latin typeface="Arial" panose="020B0604020202020204" pitchFamily="34" charset="0"/>
                <a:cs typeface="Arial" panose="020B0604020202020204" pitchFamily="34" charset="0"/>
              </a:rPr>
              <a:t>:</a:t>
            </a:r>
          </a:p>
        </p:txBody>
      </p:sp>
      <p:sp>
        <p:nvSpPr>
          <p:cNvPr id="5" name="Rettangolo arrotondato 4"/>
          <p:cNvSpPr/>
          <p:nvPr/>
        </p:nvSpPr>
        <p:spPr>
          <a:xfrm>
            <a:off x="438971" y="1818869"/>
            <a:ext cx="8340523" cy="1034873"/>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it-IT" sz="2400" dirty="0">
                <a:solidFill>
                  <a:schemeClr val="tx1"/>
                </a:solidFill>
                <a:latin typeface="Arial" panose="020B0604020202020204" pitchFamily="34" charset="0"/>
                <a:cs typeface="Arial" panose="020B0604020202020204" pitchFamily="34" charset="0"/>
              </a:rPr>
              <a:t>IL VIZIO RICORRE QUANDO SUSSISTE UN CONTRASTO, TRA IL PROVVEDIMENTO E LA FATTISPECIE NORMATIVA.</a:t>
            </a:r>
          </a:p>
        </p:txBody>
      </p:sp>
      <p:sp>
        <p:nvSpPr>
          <p:cNvPr id="6" name="Rettangolo arrotondato 5"/>
          <p:cNvSpPr/>
          <p:nvPr/>
        </p:nvSpPr>
        <p:spPr>
          <a:xfrm>
            <a:off x="438972" y="4168491"/>
            <a:ext cx="8453508" cy="2304947"/>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it-IT" sz="2000" dirty="0">
                <a:solidFill>
                  <a:schemeClr val="tx1"/>
                </a:solidFill>
                <a:latin typeface="Arial" panose="020B0604020202020204" pitchFamily="34" charset="0"/>
                <a:cs typeface="Arial" panose="020B0604020202020204" pitchFamily="34" charset="0"/>
              </a:rPr>
              <a:t>Nell’espressione “violazione di legge”, per “legge” deve intendersi </a:t>
            </a:r>
            <a:r>
              <a:rPr lang="it-IT" sz="2000" b="1" dirty="0">
                <a:solidFill>
                  <a:schemeClr val="tx1"/>
                </a:solidFill>
                <a:latin typeface="Arial" panose="020B0604020202020204" pitchFamily="34" charset="0"/>
                <a:cs typeface="Arial" panose="020B0604020202020204" pitchFamily="34" charset="0"/>
              </a:rPr>
              <a:t>QUALSIASI NORMA GIURIDICA VALIDA A PRESCINDERE DALLA FONTE DI PRODUZIONE DELLA STESSA</a:t>
            </a:r>
            <a:r>
              <a:rPr lang="it-IT" sz="2000" dirty="0">
                <a:solidFill>
                  <a:schemeClr val="tx1"/>
                </a:solidFill>
                <a:latin typeface="Arial" panose="020B0604020202020204" pitchFamily="34" charset="0"/>
                <a:cs typeface="Arial" panose="020B0604020202020204" pitchFamily="34" charset="0"/>
              </a:rPr>
              <a:t>, purché predisponga con previsione cogente uno schema normativo che debba essere osservato dall’amministrazione procedente, senza limitarsi ad un indicazione di tipo meramente programmatico ovvero a contenuto di ammaestramento didascalico </a:t>
            </a:r>
          </a:p>
        </p:txBody>
      </p:sp>
    </p:spTree>
    <p:extLst>
      <p:ext uri="{BB962C8B-B14F-4D97-AF65-F5344CB8AC3E}">
        <p14:creationId xmlns:p14="http://schemas.microsoft.com/office/powerpoint/2010/main" val="3180625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13553" y="1547981"/>
            <a:ext cx="8654073" cy="5262979"/>
          </a:xfrm>
          <a:prstGeom prst="rect">
            <a:avLst/>
          </a:prstGeom>
        </p:spPr>
        <p:txBody>
          <a:bodyPr wrap="square">
            <a:spAutoFit/>
          </a:bodyPr>
          <a:lstStyle/>
          <a:p>
            <a:r>
              <a:rPr lang="it-IT" sz="2400" dirty="0">
                <a:latin typeface="Arial" panose="020B0604020202020204" pitchFamily="34" charset="0"/>
                <a:cs typeface="Arial" panose="020B0604020202020204" pitchFamily="34" charset="0"/>
              </a:rPr>
              <a:t>Se la violazione di legge consiste in un contrasto fra l’atto amministrativo ed il diritto oggettivo, il contrasto in questione può assumere differenti specie, riconducibili a due categorie principali di ipotesi:</a:t>
            </a:r>
          </a:p>
          <a:p>
            <a:endParaRPr lang="it-IT" sz="2400" dirty="0">
              <a:latin typeface="Arial" panose="020B0604020202020204" pitchFamily="34" charset="0"/>
              <a:cs typeface="Arial" panose="020B0604020202020204" pitchFamily="34" charset="0"/>
            </a:endParaRPr>
          </a:p>
          <a:p>
            <a:pPr marL="342900" lvl="0" indent="-342900">
              <a:buFont typeface="Wingdings" charset="2"/>
              <a:buChar char="Ø"/>
            </a:pPr>
            <a:r>
              <a:rPr lang="it-IT" sz="2400" b="1" u="sng" dirty="0">
                <a:latin typeface="Arial" panose="020B0604020202020204" pitchFamily="34" charset="0"/>
                <a:cs typeface="Arial" panose="020B0604020202020204" pitchFamily="34" charset="0"/>
              </a:rPr>
              <a:t>mancata applicazione</a:t>
            </a:r>
            <a:r>
              <a:rPr lang="it-IT" sz="2400" dirty="0">
                <a:latin typeface="Arial" panose="020B0604020202020204" pitchFamily="34" charset="0"/>
                <a:cs typeface="Arial" panose="020B0604020202020204" pitchFamily="34" charset="0"/>
              </a:rPr>
              <a:t>: che si può vendicare quando l’autorità amministrativa suppone come esistente ed operante una norma in realtà non esistente o non ancora in vigore, oppure non applica una norma vigente;</a:t>
            </a:r>
          </a:p>
          <a:p>
            <a:pPr marL="342900" lvl="0" indent="-342900">
              <a:buFont typeface="Wingdings" charset="2"/>
              <a:buChar char="Ø"/>
            </a:pPr>
            <a:endParaRPr lang="it-IT" sz="2400" dirty="0">
              <a:latin typeface="Arial" panose="020B0604020202020204" pitchFamily="34" charset="0"/>
              <a:cs typeface="Arial" panose="020B0604020202020204" pitchFamily="34" charset="0"/>
            </a:endParaRPr>
          </a:p>
          <a:p>
            <a:pPr marL="342900" lvl="0" indent="-342900">
              <a:buFont typeface="Wingdings" charset="2"/>
              <a:buChar char="Ø"/>
            </a:pPr>
            <a:r>
              <a:rPr lang="it-IT" sz="2400" b="1" u="sng" dirty="0">
                <a:latin typeface="Arial" panose="020B0604020202020204" pitchFamily="34" charset="0"/>
                <a:cs typeface="Arial" panose="020B0604020202020204" pitchFamily="34" charset="0"/>
              </a:rPr>
              <a:t>falsa applicazione</a:t>
            </a:r>
            <a:r>
              <a:rPr lang="it-IT" sz="2400" dirty="0">
                <a:latin typeface="Arial" panose="020B0604020202020204" pitchFamily="34" charset="0"/>
                <a:cs typeface="Arial" panose="020B0604020202020204" pitchFamily="34" charset="0"/>
              </a:rPr>
              <a:t>: che può ricorrere allorché la p.a., pur interpretando correttamente la disposizione, la applica ad un caso non previsto da essa, oppure applica una norma eccezionale a casi in cui essa non si estende.</a:t>
            </a:r>
          </a:p>
        </p:txBody>
      </p:sp>
      <p:sp>
        <p:nvSpPr>
          <p:cNvPr id="4" name="Rettangolo arrotondato 1">
            <a:extLst>
              <a:ext uri="{FF2B5EF4-FFF2-40B4-BE49-F238E27FC236}">
                <a16:creationId xmlns:a16="http://schemas.microsoft.com/office/drawing/2014/main" id="{8097277F-D7BE-FF43-8978-8590928E7EDA}"/>
              </a:ext>
            </a:extLst>
          </p:cNvPr>
          <p:cNvSpPr/>
          <p:nvPr/>
        </p:nvSpPr>
        <p:spPr>
          <a:xfrm>
            <a:off x="1691680" y="430238"/>
            <a:ext cx="5735157" cy="1144633"/>
          </a:xfrm>
          <a:prstGeom prst="round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3200" b="1" dirty="0">
                <a:solidFill>
                  <a:schemeClr val="tx1"/>
                </a:solidFill>
                <a:latin typeface="Arial" panose="020B0604020202020204" pitchFamily="34" charset="0"/>
                <a:cs typeface="Arial" panose="020B0604020202020204" pitchFamily="34" charset="0"/>
              </a:rPr>
              <a:t>Violazione di legge</a:t>
            </a:r>
          </a:p>
        </p:txBody>
      </p:sp>
    </p:spTree>
    <p:extLst>
      <p:ext uri="{BB962C8B-B14F-4D97-AF65-F5344CB8AC3E}">
        <p14:creationId xmlns:p14="http://schemas.microsoft.com/office/powerpoint/2010/main" val="3432726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dissolve">
                                      <p:cBhvr>
                                        <p:cTn id="7" dur="5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blinds(horizontal)">
                                      <p:cBhvr>
                                        <p:cTn id="1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683568" y="3753495"/>
            <a:ext cx="7791802" cy="2555825"/>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just"/>
            <a:r>
              <a:rPr lang="it-IT" sz="2800" b="1" dirty="0">
                <a:solidFill>
                  <a:schemeClr val="tx1"/>
                </a:solidFill>
                <a:latin typeface="Arial" panose="020B0604020202020204" pitchFamily="34" charset="0"/>
                <a:cs typeface="Arial" panose="020B0604020202020204" pitchFamily="34" charset="0"/>
              </a:rPr>
              <a:t>Invalido è il provvedimento affetto da un vizio – cioè da una difformità rispetto al modello delineato da queste norme – al quale l’ordinamento riconosce rilevanza </a:t>
            </a:r>
          </a:p>
        </p:txBody>
      </p:sp>
      <p:sp>
        <p:nvSpPr>
          <p:cNvPr id="4" name="CasellaDiTesto 3"/>
          <p:cNvSpPr txBox="1"/>
          <p:nvPr/>
        </p:nvSpPr>
        <p:spPr>
          <a:xfrm>
            <a:off x="642784" y="1110223"/>
            <a:ext cx="7791801" cy="2246769"/>
          </a:xfrm>
          <a:prstGeom prst="rect">
            <a:avLst/>
          </a:prstGeom>
          <a:noFill/>
        </p:spPr>
        <p:txBody>
          <a:bodyPr wrap="square" rtlCol="0">
            <a:spAutoFit/>
          </a:bodyPr>
          <a:lstStyle/>
          <a:p>
            <a:pPr algn="just"/>
            <a:r>
              <a:rPr lang="it-IT" sz="2800" dirty="0">
                <a:latin typeface="Arial" panose="020B0604020202020204" pitchFamily="34" charset="0"/>
                <a:cs typeface="Arial" panose="020B0604020202020204" pitchFamily="34" charset="0"/>
              </a:rPr>
              <a:t>Come ogni atto di esercizio di un potere, il provvedimento amministrativo è soggetto a una valutazione di validità, il cui parametro è dato dalle norme che attribuiscono il potere e ne disciplinano l’esercizio</a:t>
            </a:r>
            <a:r>
              <a:rPr lang="it-IT"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872272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72455" y="439037"/>
            <a:ext cx="8810850" cy="6209244"/>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it-IT" sz="2800" b="1" dirty="0">
                <a:solidFill>
                  <a:schemeClr val="tx1"/>
                </a:solidFill>
                <a:latin typeface="Arial" panose="020B0604020202020204" pitchFamily="34" charset="0"/>
                <a:cs typeface="Arial" panose="020B0604020202020204" pitchFamily="34" charset="0"/>
              </a:rPr>
              <a:t>Art. 21-</a:t>
            </a:r>
            <a:r>
              <a:rPr lang="it-IT" sz="2800" b="1" i="1" dirty="0">
                <a:solidFill>
                  <a:schemeClr val="tx1"/>
                </a:solidFill>
                <a:latin typeface="Arial" panose="020B0604020202020204" pitchFamily="34" charset="0"/>
                <a:cs typeface="Arial" panose="020B0604020202020204" pitchFamily="34" charset="0"/>
              </a:rPr>
              <a:t>octies</a:t>
            </a:r>
            <a:r>
              <a:rPr lang="it-IT" sz="2800" b="1" dirty="0">
                <a:solidFill>
                  <a:schemeClr val="tx1"/>
                </a:solidFill>
                <a:latin typeface="Arial" panose="020B0604020202020204" pitchFamily="34" charset="0"/>
                <a:cs typeface="Arial" panose="020B0604020202020204" pitchFamily="34" charset="0"/>
              </a:rPr>
              <a:t>, comma 2, L. 241/1990</a:t>
            </a:r>
          </a:p>
          <a:p>
            <a:endParaRPr lang="it-IT" sz="1200" b="1" dirty="0">
              <a:solidFill>
                <a:schemeClr val="tx1"/>
              </a:solidFill>
              <a:latin typeface="Arial" panose="020B0604020202020204" pitchFamily="34" charset="0"/>
              <a:cs typeface="Arial" panose="020B0604020202020204" pitchFamily="34" charset="0"/>
            </a:endParaRPr>
          </a:p>
          <a:p>
            <a:r>
              <a:rPr lang="it-IT" sz="2800" i="1" dirty="0">
                <a:solidFill>
                  <a:schemeClr val="tx1"/>
                </a:solidFill>
                <a:latin typeface="Arial" panose="020B0604020202020204" pitchFamily="34" charset="0"/>
                <a:cs typeface="Arial" panose="020B0604020202020204" pitchFamily="34" charset="0"/>
              </a:rPr>
              <a:t>2. Non è annullabile il provvedimento adottato in violazione di norme sul procedimento o sulla forma degli atti qualora, per la natura vincolata del provvedimento, sia palese che il suo contenuto dispositivo non avrebbe potuto essere diverso da quello in concreto adottato. Il provvedimento amministrativo non è comunque annullabile per mancata comunicazione dell'avvio del procedimento qualora l'amministrazione dimostri in giudizio che il contenuto del provvedimento non avrebbe potuto essere diverso da quello in concreto adottato</a:t>
            </a:r>
            <a:r>
              <a:rPr lang="it-IT" sz="2800" i="1" dirty="0">
                <a:solidFill>
                  <a:schemeClr val="tx1"/>
                </a:solidFill>
              </a:rPr>
              <a:t>.</a:t>
            </a:r>
          </a:p>
        </p:txBody>
      </p:sp>
    </p:spTree>
    <p:extLst>
      <p:ext uri="{BB962C8B-B14F-4D97-AF65-F5344CB8AC3E}">
        <p14:creationId xmlns:p14="http://schemas.microsoft.com/office/powerpoint/2010/main" val="591665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52800" y="724516"/>
            <a:ext cx="8638399" cy="1815882"/>
          </a:xfrm>
          <a:prstGeom prst="rect">
            <a:avLst/>
          </a:prstGeom>
          <a:noFill/>
        </p:spPr>
        <p:txBody>
          <a:bodyPr wrap="square" rtlCol="0">
            <a:spAutoFit/>
          </a:bodyPr>
          <a:lstStyle/>
          <a:p>
            <a:r>
              <a:rPr lang="it-IT" sz="2800" dirty="0">
                <a:latin typeface="Arial" panose="020B0604020202020204" pitchFamily="34" charset="0"/>
                <a:cs typeface="Arial" panose="020B0604020202020204" pitchFamily="34" charset="0"/>
              </a:rPr>
              <a:t>Per l’atto amministrativo si è affermata la </a:t>
            </a:r>
            <a:r>
              <a:rPr lang="it-IT" sz="2800" b="1" u="sng" dirty="0">
                <a:latin typeface="Arial" panose="020B0604020202020204" pitchFamily="34" charset="0"/>
                <a:cs typeface="Arial" panose="020B0604020202020204" pitchFamily="34" charset="0"/>
              </a:rPr>
              <a:t>TESI DUALISTA</a:t>
            </a:r>
            <a:r>
              <a:rPr lang="it-IT" sz="2800" dirty="0">
                <a:latin typeface="Arial" panose="020B0604020202020204" pitchFamily="34" charset="0"/>
                <a:cs typeface="Arial" panose="020B0604020202020204" pitchFamily="34" charset="0"/>
              </a:rPr>
              <a:t> dell’invalidità che si fonda sul criterio distintivo tra </a:t>
            </a:r>
            <a:r>
              <a:rPr lang="it-IT" sz="2800" b="1" dirty="0">
                <a:latin typeface="Arial" panose="020B0604020202020204" pitchFamily="34" charset="0"/>
                <a:cs typeface="Arial" panose="020B0604020202020204" pitchFamily="34" charset="0"/>
              </a:rPr>
              <a:t>CARENZA DI POTERE</a:t>
            </a:r>
            <a:r>
              <a:rPr lang="it-IT" sz="2800" dirty="0">
                <a:latin typeface="Arial" panose="020B0604020202020204" pitchFamily="34" charset="0"/>
                <a:cs typeface="Arial" panose="020B0604020202020204" pitchFamily="34" charset="0"/>
              </a:rPr>
              <a:t> e </a:t>
            </a:r>
            <a:r>
              <a:rPr lang="it-IT" sz="2800" b="1" dirty="0">
                <a:latin typeface="Arial" panose="020B0604020202020204" pitchFamily="34" charset="0"/>
                <a:cs typeface="Arial" panose="020B0604020202020204" pitchFamily="34" charset="0"/>
              </a:rPr>
              <a:t>CATTIVO USO DEL POTERE</a:t>
            </a:r>
          </a:p>
        </p:txBody>
      </p:sp>
      <p:sp>
        <p:nvSpPr>
          <p:cNvPr id="3" name="Rettangolo arrotondato 2"/>
          <p:cNvSpPr/>
          <p:nvPr/>
        </p:nvSpPr>
        <p:spPr>
          <a:xfrm>
            <a:off x="1802924" y="3072960"/>
            <a:ext cx="3041468" cy="1364152"/>
          </a:xfrm>
          <a:prstGeom prst="roundRect">
            <a:avLst/>
          </a:prstGeom>
          <a:noFill/>
        </p:spPr>
        <p:style>
          <a:lnRef idx="1">
            <a:schemeClr val="accent5"/>
          </a:lnRef>
          <a:fillRef idx="2">
            <a:schemeClr val="accent5"/>
          </a:fillRef>
          <a:effectRef idx="1">
            <a:schemeClr val="accent5"/>
          </a:effectRef>
          <a:fontRef idx="minor">
            <a:schemeClr val="dk1"/>
          </a:fontRef>
        </p:style>
        <p:txBody>
          <a:bodyPr rtlCol="0" anchor="ctr"/>
          <a:lstStyle/>
          <a:p>
            <a:pPr algn="ctr"/>
            <a:r>
              <a:rPr lang="it-IT" sz="3600" b="1" dirty="0">
                <a:solidFill>
                  <a:schemeClr val="tx1"/>
                </a:solidFill>
                <a:latin typeface="Arial" panose="020B0604020202020204" pitchFamily="34" charset="0"/>
                <a:cs typeface="Arial" panose="020B0604020202020204" pitchFamily="34" charset="0"/>
              </a:rPr>
              <a:t>nullità</a:t>
            </a:r>
          </a:p>
        </p:txBody>
      </p:sp>
      <p:sp>
        <p:nvSpPr>
          <p:cNvPr id="4" name="Rettangolo arrotondato 3"/>
          <p:cNvSpPr/>
          <p:nvPr/>
        </p:nvSpPr>
        <p:spPr>
          <a:xfrm>
            <a:off x="1691680" y="5089184"/>
            <a:ext cx="3257492" cy="1364152"/>
          </a:xfrm>
          <a:prstGeom prst="roundRect">
            <a:avLst/>
          </a:prstGeom>
          <a:noFill/>
        </p:spPr>
        <p:style>
          <a:lnRef idx="1">
            <a:schemeClr val="accent5"/>
          </a:lnRef>
          <a:fillRef idx="2">
            <a:schemeClr val="accent5"/>
          </a:fillRef>
          <a:effectRef idx="1">
            <a:schemeClr val="accent5"/>
          </a:effectRef>
          <a:fontRef idx="minor">
            <a:schemeClr val="dk1"/>
          </a:fontRef>
        </p:style>
        <p:txBody>
          <a:bodyPr rtlCol="0" anchor="ctr"/>
          <a:lstStyle/>
          <a:p>
            <a:pPr algn="ctr"/>
            <a:r>
              <a:rPr lang="it-IT" sz="3600" b="1" dirty="0">
                <a:solidFill>
                  <a:schemeClr val="tx1"/>
                </a:solidFill>
                <a:latin typeface="Arial" panose="020B0604020202020204" pitchFamily="34" charset="0"/>
                <a:cs typeface="Arial" panose="020B0604020202020204" pitchFamily="34" charset="0"/>
              </a:rPr>
              <a:t>annullabilità</a:t>
            </a:r>
          </a:p>
        </p:txBody>
      </p:sp>
      <p:sp>
        <p:nvSpPr>
          <p:cNvPr id="5" name="Parentesi graffa aperta 4"/>
          <p:cNvSpPr/>
          <p:nvPr/>
        </p:nvSpPr>
        <p:spPr>
          <a:xfrm>
            <a:off x="909300" y="3080162"/>
            <a:ext cx="721173" cy="3445182"/>
          </a:xfrm>
          <a:prstGeom prst="leftBrace">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latin typeface="Arial" panose="020B0604020202020204" pitchFamily="34" charset="0"/>
              <a:cs typeface="Arial" panose="020B0604020202020204" pitchFamily="34" charset="0"/>
            </a:endParaRPr>
          </a:p>
        </p:txBody>
      </p:sp>
      <p:cxnSp>
        <p:nvCxnSpPr>
          <p:cNvPr id="9" name="Connettore 4 8"/>
          <p:cNvCxnSpPr/>
          <p:nvPr/>
        </p:nvCxnSpPr>
        <p:spPr>
          <a:xfrm rot="16200000" flipH="1">
            <a:off x="-463045" y="3424804"/>
            <a:ext cx="2180297" cy="564398"/>
          </a:xfrm>
          <a:prstGeom prst="bentConnector2">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0" name="CasellaDiTesto 9"/>
          <p:cNvSpPr txBox="1"/>
          <p:nvPr/>
        </p:nvSpPr>
        <p:spPr>
          <a:xfrm>
            <a:off x="5377440" y="2877904"/>
            <a:ext cx="3605864" cy="1631216"/>
          </a:xfrm>
          <a:prstGeom prst="rect">
            <a:avLst/>
          </a:prstGeom>
          <a:noFill/>
        </p:spPr>
        <p:txBody>
          <a:bodyPr wrap="square" rtlCol="0">
            <a:spAutoFit/>
          </a:bodyPr>
          <a:lstStyle/>
          <a:p>
            <a:r>
              <a:rPr lang="it-IT" sz="2000" spc="-150" dirty="0">
                <a:latin typeface="Arial" panose="020B0604020202020204" pitchFamily="34" charset="0"/>
                <a:cs typeface="Arial" panose="020B0604020202020204" pitchFamily="34" charset="0"/>
              </a:rPr>
              <a:t>connotata dalla inidoneità dell’atto a produrre i suoi effetti sin dall’origine, opera di diritto e può essere accertata in ogni tempo, di regola per iniziativa di qualsiasi soggetto </a:t>
            </a:r>
          </a:p>
        </p:txBody>
      </p:sp>
      <p:sp>
        <p:nvSpPr>
          <p:cNvPr id="11" name="CasellaDiTesto 10"/>
          <p:cNvSpPr txBox="1"/>
          <p:nvPr/>
        </p:nvSpPr>
        <p:spPr>
          <a:xfrm>
            <a:off x="5252019" y="4802376"/>
            <a:ext cx="3731284" cy="1938992"/>
          </a:xfrm>
          <a:prstGeom prst="rect">
            <a:avLst/>
          </a:prstGeom>
          <a:noFill/>
        </p:spPr>
        <p:txBody>
          <a:bodyPr wrap="square" rtlCol="0">
            <a:spAutoFit/>
          </a:bodyPr>
          <a:lstStyle/>
          <a:p>
            <a:r>
              <a:rPr lang="it-IT" sz="2000" spc="-150" dirty="0">
                <a:latin typeface="Arial" panose="020B0604020202020204" pitchFamily="34" charset="0"/>
                <a:cs typeface="Arial" panose="020B0604020202020204" pitchFamily="34" charset="0"/>
              </a:rPr>
              <a:t>comporta la produzione provvisoria degli effetti sino a quando non venga dichiarata; l’annullamento può essere pronunciato solo entro termini stabiliti e per iniziativa unicamente della parti legittimate </a:t>
            </a:r>
          </a:p>
        </p:txBody>
      </p:sp>
    </p:spTree>
    <p:extLst>
      <p:ext uri="{BB962C8B-B14F-4D97-AF65-F5344CB8AC3E}">
        <p14:creationId xmlns:p14="http://schemas.microsoft.com/office/powerpoint/2010/main" val="3508788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par>
                                <p:cTn id="14" presetID="3" presetClass="entr" presetSubtype="1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checkerboard(across)">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checkerboard(across)">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407619" y="548796"/>
            <a:ext cx="3621542" cy="1223033"/>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4400" dirty="0">
                <a:solidFill>
                  <a:schemeClr val="tx1"/>
                </a:solidFill>
                <a:latin typeface="Arial" panose="020B0604020202020204" pitchFamily="34" charset="0"/>
                <a:cs typeface="Arial" panose="020B0604020202020204" pitchFamily="34" charset="0"/>
              </a:rPr>
              <a:t>Nullità</a:t>
            </a:r>
          </a:p>
        </p:txBody>
      </p:sp>
      <p:sp>
        <p:nvSpPr>
          <p:cNvPr id="3" name="Rettangolo arrotondato 2"/>
          <p:cNvSpPr/>
          <p:nvPr/>
        </p:nvSpPr>
        <p:spPr>
          <a:xfrm>
            <a:off x="407619" y="2132468"/>
            <a:ext cx="8497297" cy="4311973"/>
          </a:xfrm>
          <a:prstGeom prst="roundRect">
            <a:avLst/>
          </a:prstGeom>
          <a:noFill/>
        </p:spPr>
        <p:style>
          <a:lnRef idx="1">
            <a:schemeClr val="accent5"/>
          </a:lnRef>
          <a:fillRef idx="2">
            <a:schemeClr val="accent5"/>
          </a:fillRef>
          <a:effectRef idx="1">
            <a:schemeClr val="accent5"/>
          </a:effectRef>
          <a:fontRef idx="minor">
            <a:schemeClr val="dk1"/>
          </a:fontRef>
        </p:style>
        <p:txBody>
          <a:bodyPr rtlCol="0" anchor="ctr"/>
          <a:lstStyle/>
          <a:p>
            <a:pPr algn="ctr"/>
            <a:r>
              <a:rPr lang="it-IT" sz="3200" b="1" dirty="0">
                <a:solidFill>
                  <a:schemeClr val="tx1"/>
                </a:solidFill>
                <a:latin typeface="Arial" panose="020B0604020202020204" pitchFamily="34" charset="0"/>
                <a:cs typeface="Arial" panose="020B0604020202020204" pitchFamily="34" charset="0"/>
              </a:rPr>
              <a:t>Art. 21-septies L. 241/1990</a:t>
            </a:r>
          </a:p>
          <a:p>
            <a:pPr algn="ctr"/>
            <a:endParaRPr lang="it-IT" sz="3200" b="1" dirty="0">
              <a:solidFill>
                <a:schemeClr val="tx1"/>
              </a:solidFill>
              <a:latin typeface="Arial" panose="020B0604020202020204" pitchFamily="34" charset="0"/>
              <a:cs typeface="Arial" panose="020B0604020202020204" pitchFamily="34" charset="0"/>
            </a:endParaRPr>
          </a:p>
          <a:p>
            <a:r>
              <a:rPr lang="it-IT" sz="3200" dirty="0">
                <a:solidFill>
                  <a:schemeClr val="tx1"/>
                </a:solidFill>
                <a:latin typeface="Arial" panose="020B0604020202020204" pitchFamily="34" charset="0"/>
                <a:cs typeface="Arial" panose="020B0604020202020204" pitchFamily="34" charset="0"/>
              </a:rPr>
              <a:t>1. </a:t>
            </a:r>
            <a:r>
              <a:rPr lang="it-IT" sz="3200" i="1" dirty="0">
                <a:solidFill>
                  <a:schemeClr val="tx1"/>
                </a:solidFill>
                <a:latin typeface="Arial" panose="020B0604020202020204" pitchFamily="34" charset="0"/>
                <a:cs typeface="Arial" panose="020B0604020202020204" pitchFamily="34" charset="0"/>
              </a:rPr>
              <a:t>È nullo il provvedimento amministrativo che manca degli elementi essenziali, che è viziato da difetto assoluto di attribuzione, che è stato adottato in violazione o elusione del giudicato, nonché negli altri casi espressamente previsti dalla legge</a:t>
            </a:r>
            <a:r>
              <a:rPr lang="it-IT" sz="3200" dirty="0">
                <a:solidFill>
                  <a:schemeClr val="tx1"/>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371951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407619" y="439036"/>
            <a:ext cx="3621542" cy="1223033"/>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4400" dirty="0">
                <a:solidFill>
                  <a:schemeClr val="tx1"/>
                </a:solidFill>
                <a:latin typeface="Arial" panose="020B0604020202020204" pitchFamily="34" charset="0"/>
                <a:cs typeface="Arial" panose="020B0604020202020204" pitchFamily="34" charset="0"/>
              </a:rPr>
              <a:t>Nullità</a:t>
            </a:r>
          </a:p>
        </p:txBody>
      </p:sp>
      <p:sp>
        <p:nvSpPr>
          <p:cNvPr id="3" name="Rettangolo arrotondato 2"/>
          <p:cNvSpPr/>
          <p:nvPr/>
        </p:nvSpPr>
        <p:spPr>
          <a:xfrm>
            <a:off x="1685308" y="1983508"/>
            <a:ext cx="6271068" cy="893755"/>
          </a:xfrm>
          <a:prstGeom prst="roundRect">
            <a:avLst/>
          </a:prstGeom>
          <a:no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2800" dirty="0">
                <a:solidFill>
                  <a:schemeClr val="tx1"/>
                </a:solidFill>
                <a:latin typeface="Arial" panose="020B0604020202020204" pitchFamily="34" charset="0"/>
                <a:cs typeface="Arial" panose="020B0604020202020204" pitchFamily="34" charset="0"/>
              </a:rPr>
              <a:t>Mancanza degli elementi essenziali</a:t>
            </a:r>
          </a:p>
        </p:txBody>
      </p:sp>
      <p:sp>
        <p:nvSpPr>
          <p:cNvPr id="4" name="Rettangolo arrotondato 3"/>
          <p:cNvSpPr/>
          <p:nvPr/>
        </p:nvSpPr>
        <p:spPr>
          <a:xfrm>
            <a:off x="1691680" y="3167346"/>
            <a:ext cx="6271068" cy="893755"/>
          </a:xfrm>
          <a:prstGeom prst="roundRect">
            <a:avLst/>
          </a:prstGeom>
          <a:no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2800" dirty="0">
                <a:solidFill>
                  <a:schemeClr val="tx1"/>
                </a:solidFill>
                <a:latin typeface="Arial" panose="020B0604020202020204" pitchFamily="34" charset="0"/>
                <a:cs typeface="Arial" panose="020B0604020202020204" pitchFamily="34" charset="0"/>
              </a:rPr>
              <a:t>Difetto assoluto di attribuzione</a:t>
            </a:r>
          </a:p>
        </p:txBody>
      </p:sp>
      <p:sp>
        <p:nvSpPr>
          <p:cNvPr id="5" name="Rettangolo arrotondato 4"/>
          <p:cNvSpPr/>
          <p:nvPr/>
        </p:nvSpPr>
        <p:spPr>
          <a:xfrm>
            <a:off x="1691680" y="4341417"/>
            <a:ext cx="6271068" cy="893755"/>
          </a:xfrm>
          <a:prstGeom prst="roundRect">
            <a:avLst/>
          </a:prstGeom>
          <a:no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2800" dirty="0">
                <a:solidFill>
                  <a:schemeClr val="tx1"/>
                </a:solidFill>
                <a:latin typeface="Arial" panose="020B0604020202020204" pitchFamily="34" charset="0"/>
                <a:cs typeface="Arial" panose="020B0604020202020204" pitchFamily="34" charset="0"/>
              </a:rPr>
              <a:t>Violazione o elusione di giudicato</a:t>
            </a:r>
          </a:p>
        </p:txBody>
      </p:sp>
      <p:sp>
        <p:nvSpPr>
          <p:cNvPr id="6" name="Rettangolo arrotondato 5"/>
          <p:cNvSpPr/>
          <p:nvPr/>
        </p:nvSpPr>
        <p:spPr>
          <a:xfrm>
            <a:off x="1691680" y="5492933"/>
            <a:ext cx="6271068" cy="893755"/>
          </a:xfrm>
          <a:prstGeom prst="roundRect">
            <a:avLst/>
          </a:prstGeom>
          <a:no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2800" dirty="0">
                <a:solidFill>
                  <a:schemeClr val="tx1"/>
                </a:solidFill>
                <a:latin typeface="Arial" panose="020B0604020202020204" pitchFamily="34" charset="0"/>
                <a:cs typeface="Arial" panose="020B0604020202020204" pitchFamily="34" charset="0"/>
              </a:rPr>
              <a:t>Casi previsti dalla legge</a:t>
            </a:r>
          </a:p>
        </p:txBody>
      </p:sp>
      <p:sp>
        <p:nvSpPr>
          <p:cNvPr id="10" name="CasellaDiTesto 9"/>
          <p:cNvSpPr txBox="1"/>
          <p:nvPr/>
        </p:nvSpPr>
        <p:spPr>
          <a:xfrm>
            <a:off x="4750333" y="900008"/>
            <a:ext cx="3355021" cy="584776"/>
          </a:xfrm>
          <a:prstGeom prst="rect">
            <a:avLst/>
          </a:prstGeom>
          <a:noFill/>
          <a:ln>
            <a:noFill/>
          </a:ln>
        </p:spPr>
        <p:txBody>
          <a:bodyPr wrap="square" rtlCol="0">
            <a:spAutoFit/>
          </a:bodyPr>
          <a:lstStyle/>
          <a:p>
            <a:pPr algn="ctr"/>
            <a:r>
              <a:rPr lang="it-IT" sz="3200" b="1" dirty="0">
                <a:latin typeface="Arial" panose="020B0604020202020204" pitchFamily="34" charset="0"/>
                <a:cs typeface="Arial" panose="020B0604020202020204" pitchFamily="34" charset="0"/>
              </a:rPr>
              <a:t>Art. 21 </a:t>
            </a:r>
            <a:r>
              <a:rPr lang="it-IT" sz="3200" b="1" dirty="0" err="1">
                <a:latin typeface="Arial" panose="020B0604020202020204" pitchFamily="34" charset="0"/>
                <a:cs typeface="Arial" panose="020B0604020202020204" pitchFamily="34" charset="0"/>
              </a:rPr>
              <a:t>septies</a:t>
            </a:r>
            <a:endParaRPr lang="it-IT"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7042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433591" y="462557"/>
            <a:ext cx="6271068" cy="893755"/>
          </a:xfrm>
          <a:prstGeom prst="round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it-IT" sz="2800" b="1" dirty="0">
                <a:solidFill>
                  <a:schemeClr val="tx1"/>
                </a:solidFill>
                <a:latin typeface="Arial" panose="020B0604020202020204" pitchFamily="34" charset="0"/>
                <a:cs typeface="Arial" panose="020B0604020202020204" pitchFamily="34" charset="0"/>
              </a:rPr>
              <a:t>Mancanza degli elementi essenziali</a:t>
            </a:r>
          </a:p>
        </p:txBody>
      </p:sp>
      <p:sp>
        <p:nvSpPr>
          <p:cNvPr id="3" name="Rettangolo 2"/>
          <p:cNvSpPr/>
          <p:nvPr/>
        </p:nvSpPr>
        <p:spPr>
          <a:xfrm>
            <a:off x="768206" y="2060848"/>
            <a:ext cx="7729090" cy="4585871"/>
          </a:xfrm>
          <a:prstGeom prst="rect">
            <a:avLst/>
          </a:prstGeom>
          <a:noFill/>
          <a:ln>
            <a:noFill/>
          </a:ln>
        </p:spPr>
        <p:txBody>
          <a:bodyPr wrap="square">
            <a:spAutoFit/>
          </a:bodyPr>
          <a:lstStyle/>
          <a:p>
            <a:pPr marL="342900" indent="-342900">
              <a:buFont typeface="Wingdings" charset="2"/>
              <a:buChar char="Ø"/>
            </a:pPr>
            <a:r>
              <a:rPr lang="it-IT" sz="2000" dirty="0">
                <a:latin typeface="Arial" panose="020B0604020202020204" pitchFamily="34" charset="0"/>
                <a:cs typeface="Arial" panose="020B0604020202020204" pitchFamily="34" charset="0"/>
              </a:rPr>
              <a:t>Con riferimento al </a:t>
            </a:r>
            <a:r>
              <a:rPr lang="it-IT" sz="2400" b="1" dirty="0">
                <a:latin typeface="Arial" panose="020B0604020202020204" pitchFamily="34" charset="0"/>
                <a:cs typeface="Arial" panose="020B0604020202020204" pitchFamily="34" charset="0"/>
              </a:rPr>
              <a:t>soggetto</a:t>
            </a:r>
            <a:r>
              <a:rPr lang="it-IT" sz="2000" dirty="0">
                <a:latin typeface="Arial" panose="020B0604020202020204" pitchFamily="34" charset="0"/>
                <a:cs typeface="Arial" panose="020B0604020202020204" pitchFamily="34" charset="0"/>
              </a:rPr>
              <a:t>, si evidenziano le ipotesi dell’atto emanato non da parte dell’amministrazione pubblica o comunque al di fuori dell’esercizio delle sue funzioni </a:t>
            </a:r>
          </a:p>
          <a:p>
            <a:pPr marL="342900" indent="-342900">
              <a:buFont typeface="Wingdings" charset="2"/>
              <a:buChar char="Ø"/>
            </a:pPr>
            <a:r>
              <a:rPr lang="it-IT" sz="2000" dirty="0">
                <a:latin typeface="Arial" panose="020B0604020202020204" pitchFamily="34" charset="0"/>
                <a:cs typeface="Arial" panose="020B0604020202020204" pitchFamily="34" charset="0"/>
              </a:rPr>
              <a:t>Con riferimento all’</a:t>
            </a:r>
            <a:r>
              <a:rPr lang="it-IT" sz="2400" b="1" dirty="0">
                <a:latin typeface="Arial" panose="020B0604020202020204" pitchFamily="34" charset="0"/>
                <a:cs typeface="Arial" panose="020B0604020202020204" pitchFamily="34" charset="0"/>
              </a:rPr>
              <a:t>oggetto</a:t>
            </a:r>
            <a:r>
              <a:rPr lang="it-IT" sz="2000" dirty="0">
                <a:latin typeface="Arial" panose="020B0604020202020204" pitchFamily="34" charset="0"/>
                <a:cs typeface="Arial" panose="020B0604020202020204" pitchFamily="34" charset="0"/>
              </a:rPr>
              <a:t>, valgono gli stessi rilievi: un ordinanza portante l’obbligo dei proprietari di cani di impedire di abbaiare di notte non si mai vista; ovvero il provvedimento che espropria un edificio Andato distrutto in precedenza sarà privo di effetti ma non nullo.</a:t>
            </a:r>
          </a:p>
          <a:p>
            <a:pPr marL="342900" indent="-342900">
              <a:buFont typeface="Wingdings" charset="2"/>
              <a:buChar char="Ø"/>
            </a:pPr>
            <a:r>
              <a:rPr lang="it-IT" sz="2000" dirty="0">
                <a:latin typeface="Arial" panose="020B0604020202020204" pitchFamily="34" charset="0"/>
                <a:cs typeface="Arial" panose="020B0604020202020204" pitchFamily="34" charset="0"/>
              </a:rPr>
              <a:t>Con riferimento alla </a:t>
            </a:r>
            <a:r>
              <a:rPr lang="it-IT" sz="2400" b="1" dirty="0">
                <a:latin typeface="Arial" panose="020B0604020202020204" pitchFamily="34" charset="0"/>
                <a:cs typeface="Arial" panose="020B0604020202020204" pitchFamily="34" charset="0"/>
              </a:rPr>
              <a:t>forma</a:t>
            </a:r>
            <a:r>
              <a:rPr lang="it-IT" sz="2000" dirty="0">
                <a:latin typeface="Arial" panose="020B0604020202020204" pitchFamily="34" charset="0"/>
                <a:cs typeface="Arial" panose="020B0604020202020204" pitchFamily="34" charset="0"/>
              </a:rPr>
              <a:t> il discorso è un po’ diverso. La carenza della forma </a:t>
            </a:r>
            <a:r>
              <a:rPr lang="it-IT" sz="2000" i="1" dirty="0">
                <a:latin typeface="Arial" panose="020B0604020202020204" pitchFamily="34" charset="0"/>
                <a:cs typeface="Arial" panose="020B0604020202020204" pitchFamily="34" charset="0"/>
              </a:rPr>
              <a:t>ad </a:t>
            </a:r>
            <a:r>
              <a:rPr lang="it-IT" sz="2000" i="1" dirty="0" err="1">
                <a:latin typeface="Arial" panose="020B0604020202020204" pitchFamily="34" charset="0"/>
                <a:cs typeface="Arial" panose="020B0604020202020204" pitchFamily="34" charset="0"/>
              </a:rPr>
              <a:t>substantiam</a:t>
            </a:r>
            <a:r>
              <a:rPr lang="it-IT" sz="2000" dirty="0">
                <a:latin typeface="Arial" panose="020B0604020202020204" pitchFamily="34" charset="0"/>
                <a:cs typeface="Arial" panose="020B0604020202020204" pitchFamily="34" charset="0"/>
              </a:rPr>
              <a:t> riguarda la perfezione dell’atto, concernendo il momento conclusivo del procedimento di formazione: ma l’atto imperfetto non produce effetti non perché è nullo, ma appunto perché la fattispecie non è completa</a:t>
            </a:r>
          </a:p>
        </p:txBody>
      </p:sp>
      <p:sp>
        <p:nvSpPr>
          <p:cNvPr id="4" name="CasellaDiTesto 3"/>
          <p:cNvSpPr txBox="1"/>
          <p:nvPr/>
        </p:nvSpPr>
        <p:spPr>
          <a:xfrm>
            <a:off x="768206" y="1412776"/>
            <a:ext cx="7729090" cy="584776"/>
          </a:xfrm>
          <a:prstGeom prst="rect">
            <a:avLst/>
          </a:prstGeom>
          <a:noFill/>
          <a:ln w="76200" cmpd="sng">
            <a:noFill/>
          </a:ln>
        </p:spPr>
        <p:txBody>
          <a:bodyPr wrap="square" rtlCol="0">
            <a:spAutoFit/>
          </a:bodyPr>
          <a:lstStyle/>
          <a:p>
            <a:r>
              <a:rPr lang="it-IT" sz="3200" u="sng" dirty="0">
                <a:latin typeface="Arial" panose="020B0604020202020204" pitchFamily="34" charset="0"/>
                <a:cs typeface="Arial" panose="020B0604020202020204" pitchFamily="34" charset="0"/>
              </a:rPr>
              <a:t>Ipotesi di scuola non rilevanti</a:t>
            </a:r>
          </a:p>
        </p:txBody>
      </p:sp>
    </p:spTree>
    <p:extLst>
      <p:ext uri="{BB962C8B-B14F-4D97-AF65-F5344CB8AC3E}">
        <p14:creationId xmlns:p14="http://schemas.microsoft.com/office/powerpoint/2010/main" val="1763188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496303" y="663037"/>
            <a:ext cx="6271068" cy="893755"/>
          </a:xfrm>
          <a:prstGeom prst="round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it-IT" sz="2800" b="1" dirty="0">
                <a:solidFill>
                  <a:schemeClr val="tx1"/>
                </a:solidFill>
                <a:latin typeface="Arial" panose="020B0604020202020204" pitchFamily="34" charset="0"/>
                <a:cs typeface="Arial" panose="020B0604020202020204" pitchFamily="34" charset="0"/>
              </a:rPr>
              <a:t>Difetto assoluto di attribuzione</a:t>
            </a:r>
          </a:p>
        </p:txBody>
      </p:sp>
      <p:sp>
        <p:nvSpPr>
          <p:cNvPr id="3" name="Rettangolo arrotondato 2"/>
          <p:cNvSpPr/>
          <p:nvPr/>
        </p:nvSpPr>
        <p:spPr>
          <a:xfrm>
            <a:off x="548718" y="1709111"/>
            <a:ext cx="3825351" cy="736956"/>
          </a:xfrm>
          <a:prstGeom prst="roundRect">
            <a:avLst/>
          </a:prstGeom>
          <a:no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it-IT" sz="3200" dirty="0">
                <a:solidFill>
                  <a:schemeClr val="tx1"/>
                </a:solidFill>
                <a:latin typeface="Arial" panose="020B0604020202020204" pitchFamily="34" charset="0"/>
                <a:cs typeface="Arial" panose="020B0604020202020204" pitchFamily="34" charset="0"/>
              </a:rPr>
              <a:t>Carenza di potere</a:t>
            </a:r>
          </a:p>
        </p:txBody>
      </p:sp>
      <p:sp>
        <p:nvSpPr>
          <p:cNvPr id="4" name="Rettangolo 3"/>
          <p:cNvSpPr/>
          <p:nvPr/>
        </p:nvSpPr>
        <p:spPr>
          <a:xfrm>
            <a:off x="548718" y="2651156"/>
            <a:ext cx="8215098" cy="3693318"/>
          </a:xfrm>
          <a:prstGeom prst="rect">
            <a:avLst/>
          </a:prstGeom>
          <a:noFill/>
          <a:ln>
            <a:noFill/>
          </a:ln>
        </p:spPr>
        <p:txBody>
          <a:bodyPr wrap="square">
            <a:spAutoFit/>
          </a:bodyPr>
          <a:lstStyle/>
          <a:p>
            <a:pPr marL="457200" indent="-457200">
              <a:buFont typeface="Wingdings" charset="2"/>
              <a:buChar char="Ø"/>
            </a:pPr>
            <a:r>
              <a:rPr lang="it-IT" sz="2600" b="1" u="sng" dirty="0">
                <a:latin typeface="Arial" panose="020B0604020202020204" pitchFamily="34" charset="0"/>
                <a:cs typeface="Arial" panose="020B0604020202020204" pitchFamily="34" charset="0"/>
              </a:rPr>
              <a:t>carenza in astratto</a:t>
            </a:r>
            <a:r>
              <a:rPr lang="it-IT" sz="2600" dirty="0">
                <a:latin typeface="Arial" panose="020B0604020202020204" pitchFamily="34" charset="0"/>
                <a:cs typeface="Arial" panose="020B0604020202020204" pitchFamily="34" charset="0"/>
              </a:rPr>
              <a:t>, ove l’amministrazione pretenda di esercitare un potere che nessuna norma le attribuisce (ad es. incompetenza assoluta)</a:t>
            </a:r>
          </a:p>
          <a:p>
            <a:pPr marL="457200" indent="-457200">
              <a:buFont typeface="Wingdings" charset="2"/>
              <a:buChar char="Ø"/>
            </a:pPr>
            <a:endParaRPr lang="it-IT" sz="2600" dirty="0">
              <a:latin typeface="Arial" panose="020B0604020202020204" pitchFamily="34" charset="0"/>
              <a:cs typeface="Arial" panose="020B0604020202020204" pitchFamily="34" charset="0"/>
            </a:endParaRPr>
          </a:p>
          <a:p>
            <a:pPr marL="457200" indent="-457200">
              <a:buFont typeface="Wingdings" charset="2"/>
              <a:buChar char="Ø"/>
            </a:pPr>
            <a:r>
              <a:rPr lang="it-IT" sz="2600" b="1" u="sng" dirty="0">
                <a:latin typeface="Arial" panose="020B0604020202020204" pitchFamily="34" charset="0"/>
                <a:cs typeface="Arial" panose="020B0604020202020204" pitchFamily="34" charset="0"/>
              </a:rPr>
              <a:t>carenza in concreto</a:t>
            </a:r>
            <a:r>
              <a:rPr lang="it-IT" sz="2600" dirty="0">
                <a:latin typeface="Arial" panose="020B0604020202020204" pitchFamily="34" charset="0"/>
                <a:cs typeface="Arial" panose="020B0604020202020204" pitchFamily="34" charset="0"/>
              </a:rPr>
              <a:t>, che si ha quando un potere conferito per l’attribuzione normativa esiste ma nella singola evenienza difettano requisiti o presupposti che ne condizionano in concreto l’esistenza (ad es. occupazione usurpativa)</a:t>
            </a:r>
          </a:p>
        </p:txBody>
      </p:sp>
    </p:spTree>
    <p:extLst>
      <p:ext uri="{BB962C8B-B14F-4D97-AF65-F5344CB8AC3E}">
        <p14:creationId xmlns:p14="http://schemas.microsoft.com/office/powerpoint/2010/main" val="692167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dissolv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dissolve">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470328" y="642876"/>
            <a:ext cx="8293487" cy="5848605"/>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marL="457200" lvl="0" indent="-457200">
              <a:buFont typeface="Wingdings" charset="2"/>
              <a:buChar char="Ø"/>
            </a:pPr>
            <a:r>
              <a:rPr lang="it-IT" sz="2800" dirty="0">
                <a:solidFill>
                  <a:schemeClr val="tx1"/>
                </a:solidFill>
                <a:latin typeface="Arial" panose="020B0604020202020204" pitchFamily="34" charset="0"/>
                <a:cs typeface="Arial" panose="020B0604020202020204" pitchFamily="34" charset="0"/>
              </a:rPr>
              <a:t>ove la </a:t>
            </a:r>
            <a:r>
              <a:rPr lang="it-IT" sz="2800" b="1" u="sng" dirty="0">
                <a:solidFill>
                  <a:schemeClr val="tx1"/>
                </a:solidFill>
                <a:latin typeface="Arial" panose="020B0604020202020204" pitchFamily="34" charset="0"/>
                <a:cs typeface="Arial" panose="020B0604020202020204" pitchFamily="34" charset="0"/>
              </a:rPr>
              <a:t>carenza di potere sia intesa in astratto</a:t>
            </a:r>
            <a:r>
              <a:rPr lang="it-IT" sz="2800" dirty="0">
                <a:solidFill>
                  <a:schemeClr val="tx1"/>
                </a:solidFill>
                <a:latin typeface="Arial" panose="020B0604020202020204" pitchFamily="34" charset="0"/>
                <a:cs typeface="Arial" panose="020B0604020202020204" pitchFamily="34" charset="0"/>
              </a:rPr>
              <a:t>, ricorrerà un’ipotesi di nullità del provvedimento; ma l’evenienza risulterà assai poco frequente perché è ben difficile che l’amministrazione pubblica non ricolleghi la sua azione ad un potere attribuitole dall’ordinamento; </a:t>
            </a:r>
          </a:p>
          <a:p>
            <a:pPr marL="457200" indent="-457200">
              <a:buFont typeface="Wingdings" charset="2"/>
              <a:buChar char="Ø"/>
            </a:pPr>
            <a:r>
              <a:rPr lang="it-IT" sz="2800" dirty="0">
                <a:solidFill>
                  <a:schemeClr val="tx1"/>
                </a:solidFill>
                <a:latin typeface="Arial" panose="020B0604020202020204" pitchFamily="34" charset="0"/>
                <a:cs typeface="Arial" panose="020B0604020202020204" pitchFamily="34" charset="0"/>
              </a:rPr>
              <a:t>ove la </a:t>
            </a:r>
            <a:r>
              <a:rPr lang="it-IT" sz="2800" b="1" u="sng" dirty="0">
                <a:solidFill>
                  <a:schemeClr val="tx1"/>
                </a:solidFill>
                <a:latin typeface="Arial" panose="020B0604020202020204" pitchFamily="34" charset="0"/>
                <a:cs typeface="Arial" panose="020B0604020202020204" pitchFamily="34" charset="0"/>
              </a:rPr>
              <a:t>carenza di potere sia intesa in concreto</a:t>
            </a:r>
            <a:r>
              <a:rPr lang="it-IT" sz="2800" dirty="0">
                <a:solidFill>
                  <a:schemeClr val="tx1"/>
                </a:solidFill>
                <a:latin typeface="Arial" panose="020B0604020202020204" pitchFamily="34" charset="0"/>
                <a:cs typeface="Arial" panose="020B0604020202020204" pitchFamily="34" charset="0"/>
              </a:rPr>
              <a:t>, la ricostruzione della vicenda in termini di annullabilità di un provvedimento illegittimo ne esclude la rilevanza per la problematica della nullità, che però risulta atipica </a:t>
            </a:r>
          </a:p>
        </p:txBody>
      </p:sp>
    </p:spTree>
    <p:extLst>
      <p:ext uri="{BB962C8B-B14F-4D97-AF65-F5344CB8AC3E}">
        <p14:creationId xmlns:p14="http://schemas.microsoft.com/office/powerpoint/2010/main" val="3448444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11341</TotalTime>
  <Words>2278</Words>
  <Application>Microsoft Macintosh PowerPoint</Application>
  <PresentationFormat>Presentazione su schermo (4:3)</PresentationFormat>
  <Paragraphs>114</Paragraphs>
  <Slides>30</Slides>
  <Notes>1</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30</vt:i4>
      </vt:variant>
    </vt:vector>
  </HeadingPairs>
  <TitlesOfParts>
    <vt:vector size="36" baseType="lpstr">
      <vt:lpstr>Arial</vt:lpstr>
      <vt:lpstr>Calibri</vt:lpstr>
      <vt:lpstr>Constantia</vt:lpstr>
      <vt:lpstr>Wingdings</vt:lpstr>
      <vt:lpstr>Wingdings 2</vt:lpstr>
      <vt:lpstr>Equinozio</vt:lpstr>
      <vt:lpstr>Corso di formazione giuridica per il personale della Regione Siciliana </vt:lpstr>
      <vt:lpstr>L’invalidità del provvedimento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Tecniche di redazione degli atti amministrativi</dc:title>
  <dc:creator>Utente</dc:creator>
  <cp:lastModifiedBy>riccardo ursi</cp:lastModifiedBy>
  <cp:revision>223</cp:revision>
  <cp:lastPrinted>2020-04-21T10:03:09Z</cp:lastPrinted>
  <dcterms:created xsi:type="dcterms:W3CDTF">2012-04-07T06:48:04Z</dcterms:created>
  <dcterms:modified xsi:type="dcterms:W3CDTF">2020-05-09T16:29:04Z</dcterms:modified>
</cp:coreProperties>
</file>