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5"/>
  </p:notesMasterIdLst>
  <p:handoutMasterIdLst>
    <p:handoutMasterId r:id="rId36"/>
  </p:handoutMasterIdLst>
  <p:sldIdLst>
    <p:sldId id="287" r:id="rId2"/>
    <p:sldId id="288" r:id="rId3"/>
    <p:sldId id="289" r:id="rId4"/>
    <p:sldId id="290" r:id="rId5"/>
    <p:sldId id="291" r:id="rId6"/>
    <p:sldId id="257" r:id="rId7"/>
    <p:sldId id="292" r:id="rId8"/>
    <p:sldId id="264" r:id="rId9"/>
    <p:sldId id="294" r:id="rId10"/>
    <p:sldId id="268" r:id="rId11"/>
    <p:sldId id="265" r:id="rId12"/>
    <p:sldId id="293" r:id="rId13"/>
    <p:sldId id="269" r:id="rId14"/>
    <p:sldId id="274" r:id="rId15"/>
    <p:sldId id="271" r:id="rId16"/>
    <p:sldId id="273" r:id="rId17"/>
    <p:sldId id="305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7" r:id="rId29"/>
    <p:sldId id="275" r:id="rId30"/>
    <p:sldId id="284" r:id="rId31"/>
    <p:sldId id="286" r:id="rId32"/>
    <p:sldId id="277" r:id="rId33"/>
    <p:sldId id="279" r:id="rId34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65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659D0EA-0456-4BA4-8141-42B3A1070E8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49D95CA-41E5-4DA7-9FBB-CE27AC0DC1C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48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it-IT" altLang="it-IT" noProof="0" smtClean="0"/>
              <a:t>Fare clic per modificare lo stile del titolo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it-IT" altLang="it-IT" noProof="0" smtClean="0"/>
              <a:t>Fare clic per modificare lo stile del sottotitolo dello schema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7CD0659B-1B3E-491A-BDE9-CDF893FFE96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497B-8A71-45E7-BC99-53BAE542B54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071B77-B69A-4DD3-B739-0A74E1F563C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A6CAB-227C-453B-B4E6-CC84C9246D5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D3BCD-1ECB-46A9-969C-FDDCBC0A752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C91E2-EAC5-4970-858C-AC601678513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1D30DF-2BCA-4D8A-9487-82CF58213C2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04C9D-5039-428A-9807-979BFBEBA90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FF97A4-CE6C-4B4D-A766-CC857CD494E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73D99-903C-46FC-9169-3D8717A1284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710F2-1406-4873-AEF3-217CB584DE6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38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it-IT" altLang="it-IT"/>
              <a:t>Francesca Rizzuto</a:t>
            </a: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A0BCE48-20FA-4FC7-8757-542801F0F7F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ctrTitle"/>
          </p:nvPr>
        </p:nvSpPr>
        <p:spPr>
          <a:xfrm>
            <a:off x="1155700" y="1412875"/>
            <a:ext cx="7988300" cy="3744913"/>
          </a:xfrm>
        </p:spPr>
        <p:txBody>
          <a:bodyPr/>
          <a:lstStyle/>
          <a:p>
            <a:pPr algn="ctr" eaLnBrk="1" hangingPunct="1"/>
            <a:r>
              <a:rPr lang="it-IT" altLang="it-IT" sz="3600" b="1" dirty="0" smtClean="0">
                <a:solidFill>
                  <a:srgbClr val="FF0000"/>
                </a:solidFill>
              </a:rPr>
              <a:t/>
            </a:r>
            <a:br>
              <a:rPr lang="it-IT" altLang="it-IT" sz="3600" b="1" dirty="0" smtClean="0">
                <a:solidFill>
                  <a:srgbClr val="FF0000"/>
                </a:solidFill>
              </a:rPr>
            </a:br>
            <a:r>
              <a:rPr lang="it-IT" altLang="it-IT" sz="3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Delitti e show nell’informazione italiana.</a:t>
            </a:r>
            <a:br>
              <a:rPr lang="it-IT" altLang="it-IT" sz="3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alt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copertura informativa delle donne vittime di violenza. </a:t>
            </a:r>
            <a:br>
              <a:rPr lang="it-IT" alt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altLang="it-IT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05050" y="5307013"/>
            <a:ext cx="6400800" cy="122396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endParaRPr lang="it-IT" sz="2400" b="1" dirty="0" smtClean="0"/>
          </a:p>
          <a:p>
            <a:pPr algn="ctr" eaLnBrk="1" hangingPunct="1">
              <a:defRPr/>
            </a:pPr>
            <a:r>
              <a:rPr lang="it-IT" sz="4600" b="1" dirty="0" smtClean="0"/>
              <a:t>di Francesca Rizzuto</a:t>
            </a:r>
            <a:endParaRPr lang="it-IT" sz="4600" b="1" dirty="0"/>
          </a:p>
          <a:p>
            <a:pPr algn="ctr" eaLnBrk="1" hangingPunct="1">
              <a:defRPr/>
            </a:pPr>
            <a:r>
              <a:rPr lang="it-IT" sz="4600" b="1" dirty="0" smtClean="0"/>
              <a:t>Palermo, 10 Marzo 2015</a:t>
            </a:r>
            <a:endParaRPr lang="it-IT" sz="4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Conseguenze del </a:t>
            </a:r>
            <a:b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giornalismo-spettacolo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500" smtClean="0"/>
              <a:t>Banalizzazione del dibattito pubblico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250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500" smtClean="0"/>
              <a:t>Selezione di temi e personaggi ma anche scomparsa di fatti e problemi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250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500" smtClean="0"/>
              <a:t>Semplificazione della realtà per mezzo di stereotipi con l’affermazione di rappresentazioni sociali e definizioni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altLang="it-IT" sz="250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500" smtClean="0"/>
              <a:t>Si accelera il processo di disincanto: cinismo e non partecipazione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Vetrinizzazione del sociale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906588"/>
            <a:ext cx="7313612" cy="38798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800" dirty="0" smtClean="0">
                <a:latin typeface="Calibri" panose="020F0502020204030204" pitchFamily="34" charset="0"/>
              </a:rPr>
              <a:t>Gli individui si mettono in mostra come le merci in vetrina: </a:t>
            </a:r>
            <a:r>
              <a:rPr lang="it-IT" altLang="it-IT" sz="2800" b="1" dirty="0" smtClean="0">
                <a:latin typeface="Calibri" panose="020F0502020204030204" pitchFamily="34" charset="0"/>
              </a:rPr>
              <a:t>trasparenza assoluta.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800" b="1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800" dirty="0" smtClean="0">
                <a:latin typeface="Calibri" panose="020F0502020204030204" pitchFamily="34" charset="0"/>
              </a:rPr>
              <a:t>Disponibilità dei soggetti a </a:t>
            </a:r>
            <a:r>
              <a:rPr lang="it-IT" altLang="it-IT" sz="2800" b="1" dirty="0" smtClean="0">
                <a:latin typeface="Calibri" panose="020F0502020204030204" pitchFamily="34" charset="0"/>
              </a:rPr>
              <a:t>mostrarsi </a:t>
            </a:r>
            <a:r>
              <a:rPr lang="it-IT" altLang="it-IT" sz="2800" dirty="0" smtClean="0">
                <a:latin typeface="Calibri" panose="020F0502020204030204" pitchFamily="34" charset="0"/>
              </a:rPr>
              <a:t>: non controllo occulto ma cessione consapevole e interessata di una parte di sé.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altLang="it-IT" sz="28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altLang="it-IT" sz="2800" dirty="0" smtClean="0">
                <a:latin typeface="Calibri" panose="020F0502020204030204" pitchFamily="34" charset="0"/>
              </a:rPr>
              <a:t>Tv: da finestra sul mondo a finestra sull’intimità, mette in scena la vita emozionale del singolo.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altLang="it-IT" sz="32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smtClean="0">
                <a:solidFill>
                  <a:srgbClr val="FF0000"/>
                </a:solidFill>
                <a:latin typeface="Calibri" pitchFamily="34" charset="0"/>
              </a:rPr>
              <a:t>Le notizie nella società dell’indagine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b="1" dirty="0" smtClean="0">
                <a:latin typeface="Calibri" panose="020F0502020204030204" pitchFamily="34" charset="0"/>
              </a:rPr>
              <a:t>Successo commerciale delle crime news</a:t>
            </a:r>
            <a:r>
              <a:rPr lang="it-IT" dirty="0" smtClean="0">
                <a:latin typeface="Calibri" panose="020F0502020204030204" pitchFamily="34" charset="0"/>
              </a:rPr>
              <a:t>: sono coerenti con la logica dello spettacolo (attrae, spaventa, rassicura)e con l’aspirazione alla scoperta della verità che richiede ricerca e investigazione.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t-IT" dirty="0" smtClean="0">
              <a:latin typeface="Calibri" panose="020F0502020204030204" pitchFamily="34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Calibri" panose="020F0502020204030204" pitchFamily="34" charset="0"/>
              </a:rPr>
              <a:t>Identificazione/ansia: continua minaccia criminale nella società.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t-IT" dirty="0" smtClean="0">
              <a:latin typeface="Calibri" panose="020F0502020204030204" pitchFamily="34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Calibri" panose="020F0502020204030204" pitchFamily="34" charset="0"/>
              </a:rPr>
              <a:t>Effetti di agenda </a:t>
            </a:r>
            <a:r>
              <a:rPr lang="it-IT" dirty="0" err="1" smtClean="0">
                <a:latin typeface="Calibri" panose="020F0502020204030204" pitchFamily="34" charset="0"/>
              </a:rPr>
              <a:t>setting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</a:rPr>
              <a:t>e di coltivazione</a:t>
            </a:r>
          </a:p>
          <a:p>
            <a:pPr eaLnBrk="1" hangingPunct="1"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Un nuovo genere giornalistico:</a:t>
            </a:r>
            <a:b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 il criminality show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altLang="it-IT" b="1" smtClean="0">
                <a:latin typeface="Calibri" pitchFamily="34" charset="0"/>
              </a:rPr>
              <a:t>Cronaca nera</a:t>
            </a:r>
            <a:r>
              <a:rPr lang="it-IT" altLang="it-IT" smtClean="0">
                <a:latin typeface="Calibri" pitchFamily="34" charset="0"/>
              </a:rPr>
              <a:t>: siamo attratti dal delitto (orrore + curiosità); scuote e frantuma le costruzioni di senso routinizzate, il male è nel nostro quotidiano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b="1" smtClean="0">
                <a:latin typeface="Calibri" pitchFamily="34" charset="0"/>
              </a:rPr>
              <a:t>Criminality show</a:t>
            </a:r>
            <a:r>
              <a:rPr lang="it-IT" altLang="it-IT" smtClean="0">
                <a:latin typeface="Calibri" pitchFamily="34" charset="0"/>
              </a:rPr>
              <a:t>: non più fatti ma </a:t>
            </a:r>
            <a:r>
              <a:rPr lang="it-IT" altLang="it-IT" i="1" smtClean="0">
                <a:latin typeface="Calibri" pitchFamily="34" charset="0"/>
              </a:rPr>
              <a:t>storie</a:t>
            </a:r>
            <a:r>
              <a:rPr lang="it-IT" altLang="it-IT" smtClean="0">
                <a:latin typeface="Calibri" pitchFamily="34" charset="0"/>
              </a:rPr>
              <a:t> da raccontare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La cronaca nera in tv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altLang="it-IT" smtClean="0"/>
              <a:t>   </a:t>
            </a:r>
            <a:r>
              <a:rPr lang="it-IT" altLang="it-IT" sz="3600" smtClean="0">
                <a:latin typeface="Calibri" pitchFamily="34" charset="0"/>
              </a:rPr>
              <a:t>Il delitto diventa un evento </a:t>
            </a:r>
            <a:r>
              <a:rPr lang="it-IT" altLang="it-IT" sz="3600" b="1" smtClean="0">
                <a:latin typeface="Calibri" pitchFamily="34" charset="0"/>
              </a:rPr>
              <a:t>ri- costruito </a:t>
            </a:r>
            <a:r>
              <a:rPr lang="it-IT" altLang="it-IT" sz="3600" smtClean="0">
                <a:latin typeface="Calibri" pitchFamily="34" charset="0"/>
              </a:rPr>
              <a:t>per attirare l’attenzione: entra nella dimensione spettacolare fino ad essere assimilato al telefilm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z="36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sz="3600" smtClean="0">
                <a:latin typeface="Calibri" pitchFamily="34" charset="0"/>
              </a:rPr>
              <a:t>   Storie vere in tv: c’è sempre un autore che le scrive e le trasforma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Dal mito al feuilleton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265612"/>
          </a:xfrm>
        </p:spPr>
        <p:txBody>
          <a:bodyPr/>
          <a:lstStyle/>
          <a:p>
            <a:pPr eaLnBrk="1" hangingPunct="1"/>
            <a:r>
              <a:rPr lang="it-IT" altLang="it-IT" sz="3200" smtClean="0">
                <a:latin typeface="Calibri" pitchFamily="34" charset="0"/>
              </a:rPr>
              <a:t>I media informativi trasformano l’episodio in storia da raccontare</a:t>
            </a:r>
          </a:p>
          <a:p>
            <a:pPr eaLnBrk="1" hangingPunct="1"/>
            <a:endParaRPr lang="it-IT" altLang="it-IT" sz="3200" smtClean="0">
              <a:latin typeface="Calibri" pitchFamily="34" charset="0"/>
            </a:endParaRPr>
          </a:p>
          <a:p>
            <a:pPr eaLnBrk="1" hangingPunct="1"/>
            <a:r>
              <a:rPr lang="it-IT" altLang="it-IT" sz="3200" smtClean="0">
                <a:latin typeface="Calibri" pitchFamily="34" charset="0"/>
              </a:rPr>
              <a:t>Incorniciano l’evento e lo sganciano dalla quotidianità, i tratti individuali assumono connotati simbolici</a:t>
            </a:r>
          </a:p>
          <a:p>
            <a:pPr eaLnBrk="1" hangingPunct="1"/>
            <a:endParaRPr lang="it-IT" altLang="it-IT" sz="3200" smtClean="0">
              <a:latin typeface="Calibri" pitchFamily="34" charset="0"/>
            </a:endParaRPr>
          </a:p>
          <a:p>
            <a:pPr eaLnBrk="1" hangingPunct="1"/>
            <a:r>
              <a:rPr lang="it-IT" altLang="it-IT" sz="3200" smtClean="0">
                <a:latin typeface="Calibri" pitchFamily="34" charset="0"/>
              </a:rPr>
              <a:t>Serializzazione: tensione dell’attesa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Criminality show</a:t>
            </a:r>
            <a:r>
              <a:rPr lang="it-IT" altLang="it-IT" sz="4000" smtClean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gli elementi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z="3200" smtClean="0">
                <a:latin typeface="Calibri" pitchFamily="34" charset="0"/>
              </a:rPr>
              <a:t>Luogo</a:t>
            </a:r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z="3200" smtClean="0">
                <a:latin typeface="Calibri" pitchFamily="34" charset="0"/>
              </a:rPr>
              <a:t>Conduttore</a:t>
            </a:r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z="3200" smtClean="0">
                <a:latin typeface="Calibri" pitchFamily="34" charset="0"/>
              </a:rPr>
              <a:t>Coro (esperti + ospiti)</a:t>
            </a:r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z="3200" smtClean="0">
                <a:latin typeface="Calibri" pitchFamily="34" charset="0"/>
              </a:rPr>
              <a:t>Collegamento e cast (legali, parenti, giuria popolare, assassino “presunto”) </a:t>
            </a:r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z="3200" smtClean="0">
                <a:latin typeface="Calibri" pitchFamily="34" charset="0"/>
              </a:rPr>
              <a:t>Nomination. Primo escluso: la vittima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Il newscoverage italiano della violenza contro le donne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6375" y="2133600"/>
            <a:ext cx="7313613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it-IT" dirty="0">
                <a:latin typeface="Calibri" panose="020F0502020204030204" pitchFamily="34" charset="0"/>
              </a:rPr>
              <a:t>I media informativi </a:t>
            </a:r>
            <a:r>
              <a:rPr lang="it-IT" dirty="0" smtClean="0">
                <a:latin typeface="Calibri" panose="020F0502020204030204" pitchFamily="34" charset="0"/>
              </a:rPr>
              <a:t>diffondono </a:t>
            </a:r>
            <a:r>
              <a:rPr lang="it-IT" dirty="0">
                <a:latin typeface="Calibri" panose="020F0502020204030204" pitchFamily="34" charset="0"/>
              </a:rPr>
              <a:t>in modo pervasivo e cumulativo </a:t>
            </a:r>
            <a:r>
              <a:rPr lang="it-IT" dirty="0" smtClean="0">
                <a:latin typeface="Calibri" panose="020F0502020204030204" pitchFamily="34" charset="0"/>
              </a:rPr>
              <a:t>frame </a:t>
            </a:r>
            <a:r>
              <a:rPr lang="it-IT" dirty="0">
                <a:latin typeface="Calibri" panose="020F0502020204030204" pitchFamily="34" charset="0"/>
              </a:rPr>
              <a:t>interpretativi parziali e distorti, utilizzati dai lettori/spettatori  per la comprensione della violenza. </a:t>
            </a:r>
          </a:p>
          <a:p>
            <a:pPr eaLnBrk="1" hangingPunct="1">
              <a:defRPr/>
            </a:pPr>
            <a:r>
              <a:rPr lang="it-IT" b="1" dirty="0">
                <a:latin typeface="Calibri" panose="020F0502020204030204" pitchFamily="34" charset="0"/>
              </a:rPr>
              <a:t>Sottostima dei dati</a:t>
            </a:r>
            <a:r>
              <a:rPr lang="it-IT" dirty="0">
                <a:latin typeface="Calibri" panose="020F0502020204030204" pitchFamily="34" charset="0"/>
              </a:rPr>
              <a:t>: differenza tra realtà e rappresentazione giornalistica.</a:t>
            </a:r>
          </a:p>
          <a:p>
            <a:pPr eaLnBrk="1" hangingPunct="1">
              <a:defRPr/>
            </a:pPr>
            <a:r>
              <a:rPr lang="it-IT" dirty="0">
                <a:latin typeface="Calibri" panose="020F0502020204030204" pitchFamily="34" charset="0"/>
              </a:rPr>
              <a:t>Sostanziale </a:t>
            </a:r>
            <a:r>
              <a:rPr lang="it-IT" b="1" dirty="0">
                <a:latin typeface="Calibri" panose="020F0502020204030204" pitchFamily="34" charset="0"/>
              </a:rPr>
              <a:t>incapacità di offrire interpretazioni complesse del fenomeno</a:t>
            </a:r>
            <a:r>
              <a:rPr lang="it-IT" dirty="0">
                <a:latin typeface="Calibri" panose="020F0502020204030204" pitchFamily="34" charset="0"/>
              </a:rPr>
              <a:t> della </a:t>
            </a:r>
            <a:r>
              <a:rPr lang="it-IT" dirty="0" smtClean="0">
                <a:latin typeface="Calibri" panose="020F0502020204030204" pitchFamily="34" charset="0"/>
              </a:rPr>
              <a:t>violenza contro le donne: </a:t>
            </a:r>
            <a:r>
              <a:rPr lang="it-IT" dirty="0">
                <a:latin typeface="Calibri" panose="020F0502020204030204" pitchFamily="34" charset="0"/>
              </a:rPr>
              <a:t>prevalenza di uno schema interpretativo semplicistico e superficiale che  riflette l’adozione della logica spettacolare.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La routinizzazione della violenza</a:t>
            </a:r>
          </a:p>
        </p:txBody>
      </p:sp>
      <p:sp>
        <p:nvSpPr>
          <p:cNvPr id="2253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altLang="it-IT" sz="3600" smtClean="0">
                <a:latin typeface="Calibri" pitchFamily="34" charset="0"/>
              </a:rPr>
              <a:t>Lo spazio e la notiziabilità riconosciuti agli episodi violenti analizzati evidenziano una </a:t>
            </a:r>
            <a:r>
              <a:rPr lang="it-IT" altLang="it-IT" sz="3600" b="1" u="sng" smtClean="0">
                <a:latin typeface="Calibri" pitchFamily="34" charset="0"/>
              </a:rPr>
              <a:t>prassi di routinizzazione della violenza sulle donne</a:t>
            </a:r>
            <a:r>
              <a:rPr lang="it-IT" altLang="it-IT" sz="3600" smtClean="0">
                <a:latin typeface="Calibri" pitchFamily="34" charset="0"/>
              </a:rPr>
              <a:t>, che la stampa quotidiana presenta </a:t>
            </a:r>
            <a:r>
              <a:rPr lang="it-IT" altLang="it-IT" sz="3600" b="1" smtClean="0">
                <a:latin typeface="Calibri" pitchFamily="34" charset="0"/>
              </a:rPr>
              <a:t>come semplice parte della cronaca locale</a:t>
            </a:r>
            <a:endParaRPr lang="it-IT" altLang="it-IT" sz="36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La decontestualizzazione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dirty="0"/>
              <a:t>Si rileva </a:t>
            </a:r>
            <a:r>
              <a:rPr lang="it-IT" b="1" dirty="0"/>
              <a:t>una sostanziale incapacità di offrire interpretazioni complesse ed accurate</a:t>
            </a:r>
            <a:r>
              <a:rPr lang="it-IT" dirty="0"/>
              <a:t> del </a:t>
            </a:r>
            <a:r>
              <a:rPr lang="it-IT" dirty="0" smtClean="0"/>
              <a:t>fenomeno: </a:t>
            </a:r>
            <a:r>
              <a:rPr lang="it-IT" dirty="0"/>
              <a:t>i sottotitoli e i sommari sono quasi sempre </a:t>
            </a:r>
            <a:r>
              <a:rPr lang="it-IT" dirty="0" smtClean="0"/>
              <a:t>assenti, </a:t>
            </a:r>
            <a:r>
              <a:rPr lang="it-IT" dirty="0"/>
              <a:t>vale a dire </a:t>
            </a:r>
            <a:r>
              <a:rPr lang="it-IT" b="1" dirty="0"/>
              <a:t>non vengono proposte al lettore contestualizzazioni degli eventi o aggiunti riferimenti che, con il titolo, possano aumentare il numero delle informazioni </a:t>
            </a:r>
            <a:r>
              <a:rPr lang="it-IT" b="1" dirty="0" smtClean="0"/>
              <a:t>acquisite.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Argomenti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929188"/>
          </a:xfrm>
        </p:spPr>
        <p:txBody>
          <a:bodyPr/>
          <a:lstStyle/>
          <a:p>
            <a:pPr marL="514350" indent="-514350" algn="ctr" eaLnBrk="1" hangingPunct="1">
              <a:buFont typeface="Arial" charset="0"/>
              <a:buAutoNum type="arabicPeriod"/>
            </a:pPr>
            <a:r>
              <a:rPr lang="it-IT" altLang="it-IT" sz="2400" smtClean="0">
                <a:ea typeface="Verdana" pitchFamily="34" charset="0"/>
                <a:cs typeface="Verdana" pitchFamily="34" charset="0"/>
              </a:rPr>
              <a:t>Affermazione </a:t>
            </a:r>
            <a:r>
              <a:rPr lang="it-IT" altLang="it-IT" sz="2400" i="1" smtClean="0">
                <a:ea typeface="Verdana" pitchFamily="34" charset="0"/>
                <a:cs typeface="Verdana" pitchFamily="34" charset="0"/>
              </a:rPr>
              <a:t>infotainment</a:t>
            </a:r>
            <a:r>
              <a:rPr lang="it-IT" altLang="it-IT" sz="2400" smtClean="0">
                <a:ea typeface="Verdana" pitchFamily="34" charset="0"/>
                <a:cs typeface="Verdana" pitchFamily="34" charset="0"/>
              </a:rPr>
              <a:t>: predominio delle </a:t>
            </a:r>
            <a:r>
              <a:rPr lang="it-IT" altLang="it-IT" sz="2400" i="1" smtClean="0">
                <a:ea typeface="Verdana" pitchFamily="34" charset="0"/>
                <a:cs typeface="Verdana" pitchFamily="34" charset="0"/>
              </a:rPr>
              <a:t>crime news.</a:t>
            </a:r>
          </a:p>
          <a:p>
            <a:pPr marL="514350" indent="-514350" algn="ctr" eaLnBrk="1" hangingPunct="1">
              <a:buFont typeface="Arial" charset="0"/>
              <a:buAutoNum type="arabicPeriod"/>
            </a:pPr>
            <a:endParaRPr lang="it-IT" altLang="it-IT" sz="2400" smtClean="0">
              <a:ea typeface="Verdana" pitchFamily="34" charset="0"/>
              <a:cs typeface="Verdana" pitchFamily="34" charset="0"/>
            </a:endParaRPr>
          </a:p>
          <a:p>
            <a:pPr marL="514350" indent="-514350" algn="ctr" eaLnBrk="1" hangingPunct="1">
              <a:buFont typeface="Arial" charset="0"/>
              <a:buAutoNum type="arabicPeriod"/>
            </a:pPr>
            <a:r>
              <a:rPr lang="it-IT" altLang="it-IT" sz="2400" smtClean="0">
                <a:ea typeface="Verdana" pitchFamily="34" charset="0"/>
                <a:cs typeface="Verdana" pitchFamily="34" charset="0"/>
              </a:rPr>
              <a:t>Copertura informativa della violenza intrafamiliare: </a:t>
            </a:r>
            <a:r>
              <a:rPr lang="it-IT" altLang="it-IT" sz="2400" b="1" smtClean="0">
                <a:ea typeface="Verdana" pitchFamily="34" charset="0"/>
                <a:cs typeface="Verdana" pitchFamily="34" charset="0"/>
              </a:rPr>
              <a:t>effetti cognitivi </a:t>
            </a:r>
            <a:r>
              <a:rPr lang="it-IT" altLang="it-IT" sz="2400" smtClean="0">
                <a:ea typeface="Verdana" pitchFamily="34" charset="0"/>
                <a:cs typeface="Verdana" pitchFamily="34" charset="0"/>
              </a:rPr>
              <a:t>di media, stereotipi, costruzione mediale di vittime e carnefici.</a:t>
            </a:r>
          </a:p>
          <a:p>
            <a:pPr marL="514350" indent="-514350" algn="ctr" eaLnBrk="1" hangingPunct="1">
              <a:buFont typeface="Arial" charset="0"/>
              <a:buAutoNum type="arabicPeriod"/>
            </a:pPr>
            <a:endParaRPr lang="it-IT" altLang="it-IT" sz="2400" smtClean="0">
              <a:ea typeface="Verdana" pitchFamily="34" charset="0"/>
              <a:cs typeface="Verdana" pitchFamily="34" charset="0"/>
            </a:endParaRPr>
          </a:p>
          <a:p>
            <a:pPr marL="514350" indent="-514350" algn="ctr" eaLnBrk="1" hangingPunct="1">
              <a:buFont typeface="Arial" charset="0"/>
              <a:buAutoNum type="arabicPeriod"/>
            </a:pPr>
            <a:r>
              <a:rPr lang="it-IT" altLang="it-IT" sz="2400" smtClean="0">
                <a:ea typeface="Verdana" pitchFamily="34" charset="0"/>
                <a:cs typeface="Verdana" pitchFamily="34" charset="0"/>
              </a:rPr>
              <a:t>Alcune </a:t>
            </a:r>
            <a:r>
              <a:rPr lang="it-IT" altLang="it-IT" sz="2400" b="1" smtClean="0">
                <a:ea typeface="Verdana" pitchFamily="34" charset="0"/>
                <a:cs typeface="Verdana" pitchFamily="34" charset="0"/>
              </a:rPr>
              <a:t>conseguenze</a:t>
            </a:r>
            <a:r>
              <a:rPr lang="it-IT" altLang="it-IT" sz="2400" smtClean="0">
                <a:ea typeface="Verdana" pitchFamily="34" charset="0"/>
                <a:cs typeface="Verdana" pitchFamily="34" charset="0"/>
              </a:rPr>
              <a:t> sociali: assuefazione e/o banalizzazione della violenza, percezione del </a:t>
            </a:r>
            <a:r>
              <a:rPr lang="it-IT" altLang="it-IT" sz="2400" i="1" smtClean="0">
                <a:ea typeface="Verdana" pitchFamily="34" charset="0"/>
                <a:cs typeface="Verdana" pitchFamily="34" charset="0"/>
              </a:rPr>
              <a:t>sentirsi insicuri</a:t>
            </a:r>
            <a:r>
              <a:rPr lang="it-IT" altLang="it-IT" sz="2400" smtClean="0">
                <a:ea typeface="Verdana" pitchFamily="34" charset="0"/>
                <a:cs typeface="Verdana" pitchFamily="34" charset="0"/>
              </a:rPr>
              <a:t>, rafforzamento pregiudizi.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Un problema di famiglia….</a:t>
            </a:r>
          </a:p>
        </p:txBody>
      </p:sp>
      <p:sp>
        <p:nvSpPr>
          <p:cNvPr id="2457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La descrizione degli eventi mette in evidenza la tendenza della stampa a negare la gravità del fenomeno come emergenza sociale che interessa la collettività e le istituzioni. </a:t>
            </a:r>
            <a:r>
              <a:rPr lang="it-IT" altLang="it-IT" b="1" smtClean="0">
                <a:latin typeface="Calibri" pitchFamily="34" charset="0"/>
              </a:rPr>
              <a:t>La violenza è solitamente presentata come l’esito di un problema tra due singoli e delle loro degenerazioni patologiche.</a:t>
            </a:r>
            <a:r>
              <a:rPr lang="it-IT" altLang="it-IT" smtClean="0">
                <a:latin typeface="Calibri" pitchFamily="34" charset="0"/>
              </a:rPr>
              <a:t> I giornali spiegano, infatti, gli eventi violenti attraverso lo schema dell’assalto in preda alle emozioni.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Solo disperazione?</a:t>
            </a:r>
          </a:p>
        </p:txBody>
      </p:sp>
      <p:sp>
        <p:nvSpPr>
          <p:cNvPr id="2560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Le violenze contro le donne vengono spiegate come il gesto di un uomo “disperato” che ha problemi psichiatrici, in stato di ebbrezza, con difficoltà economiche o che ha perso il lavoro. Spesso il movente non viene nemmeno specificato: il giornalista non cerca di capire perché è accaduto un determinato evento, cosa lo ha scatenato, privilegiando i particolari più efferati e cruenti.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smtClean="0">
                <a:solidFill>
                  <a:srgbClr val="FF0000"/>
                </a:solidFill>
                <a:latin typeface="Calibri" pitchFamily="34" charset="0"/>
              </a:rPr>
              <a:t>Solo disperazione?</a:t>
            </a:r>
            <a:endParaRPr lang="it-IT" alt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it-IT" dirty="0"/>
              <a:t>Le armi utilizzate nel mettere in atto tali comportamenti sono più frequentemente le armi da taglio o oggetti, come coltelli, ferri da stiro, bastoni, martelli, tutti facilmente reperibili tra le mura domestiche. Anche gli episodi di percosse, le minacce o le morti per strangolamento </a:t>
            </a:r>
            <a:r>
              <a:rPr lang="it-IT" b="1" dirty="0"/>
              <a:t>ci raccontano un universo di relazioni in cui l’uomo può essere preda di un raptus, con esplosioni improvvise di violenza fisica, alla fine di un crescendo di rabbia, frustrazione e paura di abbandono.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Quale resoconto?</a:t>
            </a:r>
          </a:p>
        </p:txBody>
      </p:sp>
      <p:sp>
        <p:nvSpPr>
          <p:cNvPr id="2765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altLang="it-IT" sz="3600" smtClean="0">
                <a:latin typeface="Calibri" pitchFamily="34" charset="0"/>
              </a:rPr>
              <a:t>La stampa non fotografa nè racconta il cambiamento del femminile e non spiega il maschile, restando ancorata ai ruoli sessuali tradizionali, in cui la femminilità risulta prevalentemente legata allo spazio domestico e al lavoro di cura.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Quale resoconto?</a:t>
            </a:r>
            <a:endParaRPr lang="it-IT" altLang="it-IT" sz="40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sz="3300" dirty="0">
                <a:latin typeface="Calibri" panose="020F0502020204030204" pitchFamily="34" charset="0"/>
              </a:rPr>
              <a:t>I giornali vengono meno alla importante funzione di aiutare il pubblico dei lettori a comprendere lo stato attuale delle relazioni tra i sessi nella società: la violenza di genere viene </a:t>
            </a:r>
            <a:r>
              <a:rPr lang="it-IT" sz="3300" dirty="0" smtClean="0">
                <a:latin typeface="Calibri" panose="020F0502020204030204" pitchFamily="34" charset="0"/>
              </a:rPr>
              <a:t>deformata nel dibattito </a:t>
            </a:r>
            <a:r>
              <a:rPr lang="it-IT" sz="3300" dirty="0">
                <a:latin typeface="Calibri" panose="020F0502020204030204" pitchFamily="34" charset="0"/>
              </a:rPr>
              <a:t>pubblico, relegata a questione attinente la sfera privata.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sz="3300" dirty="0">
                <a:latin typeface="Calibri" panose="020F0502020204030204" pitchFamily="34" charset="0"/>
              </a:rPr>
              <a:t> 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sz="3300" dirty="0">
                <a:latin typeface="Calibri" panose="020F0502020204030204" pitchFamily="34" charset="0"/>
              </a:rPr>
              <a:t>Si evidenzia un </a:t>
            </a:r>
            <a:r>
              <a:rPr lang="it-IT" sz="3300" b="1" dirty="0">
                <a:latin typeface="Calibri" panose="020F0502020204030204" pitchFamily="34" charset="0"/>
              </a:rPr>
              <a:t>processo di “fabbricazione giornalistica” delle figure di carnefice e vittima, </a:t>
            </a:r>
            <a:r>
              <a:rPr lang="it-IT" sz="3300" dirty="0">
                <a:latin typeface="Calibri" panose="020F0502020204030204" pitchFamily="34" charset="0"/>
              </a:rPr>
              <a:t>una  rappresentazione stereotipata in cui elementi come l’età, l’aspetto fisico o il modo di vestire sono non solo significativi ma condizionanti.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Donne e violenza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it-IT" b="1" dirty="0"/>
              <a:t>La rappresentazione giornalistica della violenza alle donne si focalizza sulle vittime, sulla loro storia, sul loro comportamento</a:t>
            </a:r>
            <a:r>
              <a:rPr lang="it-IT" dirty="0"/>
              <a:t>: i media hanno il potere di costruire socialmente l’idea di vittima, enfatizzando il codice morale della società, esprimendo valutazioni e giudizi </a:t>
            </a:r>
            <a:r>
              <a:rPr lang="it-IT" dirty="0" smtClean="0"/>
              <a:t>etici </a:t>
            </a:r>
            <a:r>
              <a:rPr lang="it-IT" dirty="0"/>
              <a:t>sulla vittima e sulla sua </a:t>
            </a:r>
            <a:r>
              <a:rPr lang="it-IT" dirty="0" smtClean="0"/>
              <a:t>vita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defRPr/>
            </a:pPr>
            <a:r>
              <a:rPr lang="it-IT" b="1" dirty="0"/>
              <a:t>La violenza sembra dipendere da </a:t>
            </a:r>
            <a:r>
              <a:rPr lang="it-IT" b="1" dirty="0" smtClean="0"/>
              <a:t>lei</a:t>
            </a:r>
            <a:endParaRPr lang="it-IT" dirty="0"/>
          </a:p>
          <a:p>
            <a:pPr eaLnBrk="1" hangingPunct="1"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Donne e violenza</a:t>
            </a:r>
            <a:endParaRPr lang="it-IT" altLang="it-IT" sz="4000" smtClean="0"/>
          </a:p>
        </p:txBody>
      </p:sp>
      <p:sp>
        <p:nvSpPr>
          <p:cNvPr id="307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altLang="it-IT" sz="3200" b="1" smtClean="0">
                <a:latin typeface="Calibri" pitchFamily="34" charset="0"/>
              </a:rPr>
              <a:t>La violenza alle donne è un fenomeno diffuso e trasversale</a:t>
            </a:r>
            <a:r>
              <a:rPr lang="it-IT" altLang="it-IT" sz="3200" smtClean="0">
                <a:latin typeface="Calibri" pitchFamily="34" charset="0"/>
              </a:rPr>
              <a:t> come segnalano anche i dati relativi alla condizione professionale sia dei carnefici (disoccupati, pensionati, impiegati, imprenditori o appartenenti a corpi armati) che delle vittime (casalinghe, pensionate, operaie, imprenditrici, prostitute)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Donne e violenza</a:t>
            </a:r>
            <a:endParaRPr lang="it-IT" altLang="it-IT" sz="4000" smtClean="0"/>
          </a:p>
        </p:txBody>
      </p:sp>
      <p:sp>
        <p:nvSpPr>
          <p:cNvPr id="317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altLang="it-IT" smtClean="0"/>
              <a:t>In molti casi la professione non viene specificata, quasi a conferma del fatto che le </a:t>
            </a:r>
            <a:r>
              <a:rPr lang="it-IT" altLang="it-IT" b="1" smtClean="0"/>
              <a:t>violenze contro le donne siano comportamenti  non direttamente imputabili a particolari condizioni sociali e/o economiche deficitarie</a:t>
            </a:r>
            <a:endParaRPr lang="it-IT" altLang="it-IT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smtClean="0">
                <a:solidFill>
                  <a:srgbClr val="FF0000"/>
                </a:solidFill>
                <a:latin typeface="Calibri" pitchFamily="34" charset="0"/>
              </a:rPr>
              <a:t>Il racconto della violenza: gli effetti cumulativi e cognitivi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it-IT" sz="2800" b="1" dirty="0" smtClean="0"/>
              <a:t>Assuefazione alla violenza </a:t>
            </a:r>
            <a:r>
              <a:rPr lang="it-IT" sz="2800" dirty="0" smtClean="0"/>
              <a:t>letta come comportamento accettabile che non suscita ansia o sgomento (desensibilizzazione o neutralità affettiva,mancanza di empatia e di identificazione)</a:t>
            </a:r>
          </a:p>
          <a:p>
            <a:pPr eaLnBrk="1" hangingPunct="1">
              <a:defRPr/>
            </a:pPr>
            <a:r>
              <a:rPr lang="it-IT" sz="2800" b="1" dirty="0" smtClean="0"/>
              <a:t>Banalizzazione o </a:t>
            </a:r>
            <a:r>
              <a:rPr lang="it-IT" sz="2800" b="1" dirty="0" err="1" smtClean="0"/>
              <a:t>trivializzazione</a:t>
            </a:r>
            <a:r>
              <a:rPr lang="it-IT" sz="2800" b="1" dirty="0" smtClean="0"/>
              <a:t> della violenza</a:t>
            </a:r>
            <a:r>
              <a:rPr lang="it-IT" sz="2800" dirty="0"/>
              <a:t> </a:t>
            </a:r>
            <a:r>
              <a:rPr lang="it-IT" sz="2800" dirty="0" smtClean="0"/>
              <a:t>a causa della logica di flusso televisivo: violenza normale e quotidiana</a:t>
            </a:r>
          </a:p>
          <a:p>
            <a:pPr eaLnBrk="1" hangingPunct="1">
              <a:defRPr/>
            </a:pPr>
            <a:r>
              <a:rPr lang="it-IT" sz="2800" b="1" dirty="0" smtClean="0"/>
              <a:t>Spostamento di realtà e coltivazione</a:t>
            </a:r>
            <a:r>
              <a:rPr lang="it-IT" sz="2800" dirty="0" smtClean="0"/>
              <a:t>: naturalizzazione di ciò che viene presentato, accettazione acritica, come specchio fedele del mondo, di una realtà </a:t>
            </a:r>
            <a:r>
              <a:rPr lang="it-IT" sz="2800" dirty="0" err="1" smtClean="0"/>
              <a:t>finzionale</a:t>
            </a:r>
            <a:r>
              <a:rPr lang="it-IT" sz="2800" dirty="0" smtClean="0"/>
              <a:t>, una pseudo-realtà che costruisce i </a:t>
            </a:r>
            <a:r>
              <a:rPr lang="it-IT" sz="2800" i="1" dirty="0" smtClean="0"/>
              <a:t>frame,</a:t>
            </a:r>
            <a:r>
              <a:rPr lang="it-IT" sz="2800" dirty="0" smtClean="0"/>
              <a:t> entro cui ci muoviamo come interpreti e attori. Criminalizzazione dello straniero e centralità del tema della sicurezza</a:t>
            </a:r>
          </a:p>
          <a:p>
            <a:pPr eaLnBrk="1" hangingPunct="1">
              <a:defRPr/>
            </a:pPr>
            <a:endParaRPr lang="it-IT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Femminicidio: la notizia come racconto mitico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altLang="it-IT" smtClean="0"/>
              <a:t> Figure reali trasformate in figure mitiche dai media, sottratte al quotidiano con una retorica patemica e inserite nell’immaginario del pubblico 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mtClean="0"/>
          </a:p>
          <a:p>
            <a:pPr eaLnBrk="1" hangingPunct="1">
              <a:buFont typeface="Wingdings" pitchFamily="2" charset="2"/>
              <a:buNone/>
            </a:pPr>
            <a:r>
              <a:rPr lang="it-IT" altLang="it-IT" smtClean="0"/>
              <a:t>Ne esce un racconto a puntate: via Poma, Melania Rea, Garlasco…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smtClean="0">
                <a:solidFill>
                  <a:schemeClr val="hlink"/>
                </a:solidFill>
                <a:latin typeface="Tahoma" pitchFamily="34" charset="0"/>
              </a:rPr>
              <a:t>Parole-chiave del giornalismo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205038"/>
            <a:ext cx="73136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it-IT" altLang="it-IT" sz="3300" dirty="0" smtClean="0">
                <a:latin typeface="Calibri" panose="020F0502020204030204" pitchFamily="34" charset="0"/>
              </a:rPr>
              <a:t>Notizia: resoconto di un evento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it-IT" altLang="it-IT" sz="3300" dirty="0" err="1" smtClean="0">
                <a:latin typeface="Calibri" panose="020F0502020204030204" pitchFamily="34" charset="0"/>
              </a:rPr>
              <a:t>Notiziabilità</a:t>
            </a:r>
            <a:r>
              <a:rPr lang="it-IT" altLang="it-IT" sz="3300" dirty="0" smtClean="0">
                <a:latin typeface="Calibri" panose="020F0502020204030204" pitchFamily="34" charset="0"/>
              </a:rPr>
              <a:t>: i valori-notizia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it-IT" altLang="it-IT" sz="3300" dirty="0" err="1" smtClean="0">
                <a:latin typeface="Calibri" panose="020F0502020204030204" pitchFamily="34" charset="0"/>
              </a:rPr>
              <a:t>Routines</a:t>
            </a:r>
            <a:r>
              <a:rPr lang="it-IT" altLang="it-IT" sz="3300" dirty="0" smtClean="0">
                <a:latin typeface="Calibri" panose="020F0502020204030204" pitchFamily="34" charset="0"/>
              </a:rPr>
              <a:t> produttive: 3 fasi </a:t>
            </a:r>
            <a:r>
              <a:rPr lang="it-IT" altLang="it-IT" dirty="0" smtClean="0">
                <a:latin typeface="Calibri" panose="020F0502020204030204" pitchFamily="34" charset="0"/>
              </a:rPr>
              <a:t>(raccolta, selezione, presentazione)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altLang="it-IT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it-IT" altLang="it-IT" sz="3300" dirty="0" err="1" smtClean="0">
                <a:latin typeface="Calibri" panose="020F0502020204030204" pitchFamily="34" charset="0"/>
              </a:rPr>
              <a:t>Bias</a:t>
            </a:r>
            <a:r>
              <a:rPr lang="it-IT" altLang="it-IT" sz="3300" dirty="0" smtClean="0">
                <a:latin typeface="Calibri" panose="020F0502020204030204" pitchFamily="34" charset="0"/>
              </a:rPr>
              <a:t> : </a:t>
            </a:r>
            <a:r>
              <a:rPr lang="it-IT" altLang="it-IT" dirty="0" smtClean="0">
                <a:latin typeface="Calibri" panose="020F0502020204030204" pitchFamily="34" charset="0"/>
              </a:rPr>
              <a:t>personalizzazione, drammatizzazione, frammentazione, normalizzazione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News dramas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/>
            <a:r>
              <a:rPr lang="it-IT" altLang="it-IT" b="1" smtClean="0"/>
              <a:t>Teatralizzazione dei fatti</a:t>
            </a:r>
            <a:r>
              <a:rPr lang="it-IT" altLang="it-IT" smtClean="0"/>
              <a:t> e non semplice racconto attraverso:</a:t>
            </a:r>
          </a:p>
          <a:p>
            <a:pPr marL="552450" indent="-552450" eaLnBrk="1" hangingPunct="1"/>
            <a:endParaRPr lang="it-IT" altLang="it-IT" smtClean="0"/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mtClean="0"/>
              <a:t>La parola ai protagonisti</a:t>
            </a:r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mtClean="0"/>
              <a:t>Interviste agli esperti</a:t>
            </a:r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it-IT" altLang="it-IT" smtClean="0"/>
              <a:t>Discorso diretto</a:t>
            </a:r>
          </a:p>
          <a:p>
            <a:pPr marL="552450" indent="-552450" eaLnBrk="1" hangingPunct="1">
              <a:buFont typeface="Wingdings" pitchFamily="2" charset="2"/>
              <a:buAutoNum type="arabicPeriod"/>
            </a:pPr>
            <a:endParaRPr lang="it-IT" altLang="it-IT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smtClean="0">
                <a:solidFill>
                  <a:srgbClr val="FF0000"/>
                </a:solidFill>
                <a:latin typeface="Calibri" pitchFamily="34" charset="0"/>
              </a:rPr>
              <a:t>Donne carnefici: il delitto di Cogne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4211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it-IT" altLang="it-IT" sz="2800" smtClean="0">
                <a:latin typeface="Calibri" pitchFamily="34" charset="0"/>
              </a:rPr>
              <a:t>Anna Maria Franzoni: l’Assassina (racconti colpevolizzanti, indifferenza, spaventosa doppiezza, Hannibal, Erika da grande)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altLang="it-IT" sz="2800" smtClean="0"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sz="2800" smtClean="0">
                <a:latin typeface="Calibri" pitchFamily="34" charset="0"/>
              </a:rPr>
              <a:t>Titoli, foto, consonanza semantica con le pubblicità: potente effetto di senso colpevolista.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altLang="it-IT" sz="2800" smtClean="0"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sz="2800" smtClean="0">
                <a:latin typeface="Calibri" pitchFamily="34" charset="0"/>
              </a:rPr>
              <a:t>Strategia dell’allusione e dell’implicito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smtClean="0"/>
              <a:t>Dove va il giornalismo?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Dalle 5 w alla 6 W (Who for?) a chi giova?: l’abilità comunicativa elle fonti</a:t>
            </a:r>
          </a:p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Nuova legittimazione del giornalismo dopo l’obiettività,  l’appartenenza politico-ideologica e il mercato (ridotto a mera tecnica)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Dove va il giornalismo?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it-IT" altLang="it-IT" sz="2800" smtClean="0">
                <a:latin typeface="Calibri" pitchFamily="34" charset="0"/>
              </a:rPr>
              <a:t>Può diventare di nuovo il luogo fondamentale per la costruzione del dibattito pubblico: esplicita punti di vista, moltiplica dubbi, aumenta la riflessività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2800" smtClean="0"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it-IT" altLang="it-IT" sz="2800" smtClean="0">
                <a:latin typeface="Calibri" pitchFamily="34" charset="0"/>
              </a:rPr>
              <a:t>Allargamento del campo giornalistico come aumento delle possibilità rappresentative della realtà: più pubblico, più formati ma anche più fatti, più interpretazioni, maggiore capacità di decentrare lo sguardo per vedere meglio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115888"/>
            <a:ext cx="7313612" cy="1296987"/>
          </a:xfrm>
        </p:spPr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chemeClr val="hlink"/>
                </a:solidFill>
                <a:latin typeface="Calibri" pitchFamily="34" charset="0"/>
              </a:rPr>
              <a:t>Modelli di giornalismo (M.Schudson)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b="1" smtClean="0">
                <a:latin typeface="Calibri" pitchFamily="34" charset="0"/>
              </a:rPr>
              <a:t>Market: </a:t>
            </a:r>
            <a:r>
              <a:rPr lang="it-IT" altLang="it-IT" sz="2800" smtClean="0">
                <a:latin typeface="Calibri" pitchFamily="34" charset="0"/>
              </a:rPr>
              <a:t>informazione come merce; imperativo di attrarre audience; prevale la logica del profitto e della concorrenza</a:t>
            </a:r>
          </a:p>
          <a:p>
            <a:pPr eaLnBrk="1" hangingPunct="1"/>
            <a:r>
              <a:rPr lang="it-IT" altLang="it-IT" sz="2800" b="1" smtClean="0">
                <a:latin typeface="Calibri" pitchFamily="34" charset="0"/>
              </a:rPr>
              <a:t>Advocacy</a:t>
            </a:r>
            <a:r>
              <a:rPr lang="it-IT" altLang="it-IT" sz="2800" smtClean="0">
                <a:latin typeface="Calibri" pitchFamily="34" charset="0"/>
              </a:rPr>
              <a:t>: il giornalista partecipa come protagonista alla vita politica e da’ voce ad un punto di vista specifico</a:t>
            </a:r>
          </a:p>
          <a:p>
            <a:pPr eaLnBrk="1" hangingPunct="1"/>
            <a:r>
              <a:rPr lang="it-IT" altLang="it-IT" sz="2800" b="1" smtClean="0">
                <a:latin typeface="Calibri" pitchFamily="34" charset="0"/>
              </a:rPr>
              <a:t>Trustee</a:t>
            </a:r>
            <a:r>
              <a:rPr lang="it-IT" altLang="it-IT" sz="2800" smtClean="0">
                <a:latin typeface="Calibri" pitchFamily="34" charset="0"/>
              </a:rPr>
              <a:t>: il giornalista è il depositario della fiducia dei cittadini; watchdog; obiettività</a:t>
            </a: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Specificità del “caso” italiano di infotainment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z="2800" smtClean="0">
                <a:latin typeface="Calibri" pitchFamily="34" charset="0"/>
              </a:rPr>
              <a:t>Innesto del modello </a:t>
            </a:r>
            <a:r>
              <a:rPr lang="it-IT" altLang="it-IT" sz="2800" i="1" smtClean="0">
                <a:latin typeface="Calibri" pitchFamily="34" charset="0"/>
              </a:rPr>
              <a:t>market</a:t>
            </a:r>
            <a:r>
              <a:rPr lang="it-IT" altLang="it-IT" sz="2800" smtClean="0">
                <a:latin typeface="Calibri" pitchFamily="34" charset="0"/>
              </a:rPr>
              <a:t> sul tradizionale </a:t>
            </a:r>
            <a:r>
              <a:rPr lang="it-IT" altLang="it-IT" sz="2800" i="1" smtClean="0">
                <a:latin typeface="Calibri" pitchFamily="34" charset="0"/>
              </a:rPr>
              <a:t>advocacy.</a:t>
            </a:r>
          </a:p>
          <a:p>
            <a:pPr eaLnBrk="1" hangingPunct="1"/>
            <a:r>
              <a:rPr lang="it-IT" altLang="it-IT" sz="2800" b="1" smtClean="0">
                <a:latin typeface="Calibri" pitchFamily="34" charset="0"/>
              </a:rPr>
              <a:t>Centralità dell’informazione tv</a:t>
            </a:r>
            <a:r>
              <a:rPr lang="it-IT" altLang="it-IT" sz="2800" smtClean="0">
                <a:latin typeface="Calibri" pitchFamily="34" charset="0"/>
              </a:rPr>
              <a:t>: visione e settimanalizzazione dei quotidiani</a:t>
            </a:r>
          </a:p>
          <a:p>
            <a:pPr eaLnBrk="1" hangingPunct="1"/>
            <a:r>
              <a:rPr lang="it-IT" altLang="it-IT" sz="2800" smtClean="0">
                <a:latin typeface="Calibri" pitchFamily="34" charset="0"/>
              </a:rPr>
              <a:t>Carenze del sistema editoriale e declino dei lettori.</a:t>
            </a:r>
          </a:p>
          <a:p>
            <a:pPr eaLnBrk="1" hangingPunct="1"/>
            <a:r>
              <a:rPr lang="it-IT" altLang="it-IT" sz="2800" smtClean="0">
                <a:latin typeface="Calibri" pitchFamily="34" charset="0"/>
              </a:rPr>
              <a:t> Recente affermazione di </a:t>
            </a:r>
            <a:r>
              <a:rPr lang="it-IT" altLang="it-IT" sz="2800" b="1" smtClean="0">
                <a:latin typeface="Calibri" pitchFamily="34" charset="0"/>
              </a:rPr>
              <a:t>generi ibridi </a:t>
            </a:r>
            <a:r>
              <a:rPr lang="it-IT" altLang="it-IT" sz="2800" smtClean="0">
                <a:latin typeface="Calibri" pitchFamily="34" charset="0"/>
              </a:rPr>
              <a:t>(docudrama, factional)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Giornalismo e modernità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Centralità delle narrazioni mediali nella sfera pubblica densa: dipendenza cognitiva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Pervasività della tv e della sua logica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Spettacolarizzazione della realtà, vetrinizzazione del sociale, patemizzazione esasperata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Giornalismo e spettacolo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1042988" y="1916113"/>
            <a:ext cx="7643812" cy="42100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it-IT" altLang="it-IT" b="1" smtClean="0">
                <a:latin typeface="Calibri" pitchFamily="34" charset="0"/>
              </a:rPr>
              <a:t>Media: da supporti ad ambiti esperenziali e relazionali + repertori di risorse cognitive.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 Spettacolo: linfa vitale dei media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 Cultura dell’esposizione: vetrinizzazione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b="1" smtClean="0">
                <a:latin typeface="Calibri" pitchFamily="34" charset="0"/>
              </a:rPr>
              <a:t>Cambia la definizione di news</a:t>
            </a:r>
            <a:r>
              <a:rPr lang="it-IT" altLang="it-IT" smtClean="0">
                <a:latin typeface="Calibri" pitchFamily="34" charset="0"/>
              </a:rPr>
              <a:t>: logica e strutture narrative del reality show; </a:t>
            </a:r>
            <a:r>
              <a:rPr lang="it-IT" altLang="it-IT" b="1" smtClean="0">
                <a:latin typeface="Calibri" pitchFamily="34" charset="0"/>
              </a:rPr>
              <a:t>capsule informative con strategie narrative che devono intrattenere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altLang="it-IT" smtClean="0"/>
              <a:t>Francesca Rizzuto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4000" b="1" smtClean="0">
                <a:solidFill>
                  <a:srgbClr val="FF0000"/>
                </a:solidFill>
                <a:latin typeface="Calibri" pitchFamily="34" charset="0"/>
              </a:rPr>
              <a:t>Il giornalismo-spettacolo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smtClean="0">
                <a:latin typeface="Calibri" pitchFamily="34" charset="0"/>
              </a:rPr>
              <a:t>Adozione della grammatica, dei tempi e dei criteri di rilevanza della tv: </a:t>
            </a:r>
            <a:r>
              <a:rPr lang="it-IT" altLang="it-IT" sz="2800" i="1" smtClean="0">
                <a:latin typeface="Calibri" pitchFamily="34" charset="0"/>
              </a:rPr>
              <a:t>imposizione del frame dell’intrattenimento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smtClean="0">
                <a:latin typeface="Calibri" pitchFamily="34" charset="0"/>
              </a:rPr>
              <a:t>Topic (oggetto): non più indipendente dal professionista, prevale la logica mediale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80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800" smtClean="0">
                <a:latin typeface="Calibri" pitchFamily="34" charset="0"/>
              </a:rPr>
              <a:t>BIASES (Bennett): </a:t>
            </a:r>
            <a:r>
              <a:rPr lang="it-IT" altLang="it-IT" sz="2800" b="1" i="1" smtClean="0">
                <a:latin typeface="Calibri" pitchFamily="34" charset="0"/>
              </a:rPr>
              <a:t>news dramas</a:t>
            </a:r>
            <a:r>
              <a:rPr lang="it-IT" altLang="it-IT" sz="2800" smtClean="0">
                <a:latin typeface="Calibri" pitchFamily="34" charset="0"/>
              </a:rPr>
              <a:t> personalizzazione, drammatizzazione, frammentazione, normalizzazione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8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smtClean="0">
                <a:solidFill>
                  <a:srgbClr val="FF0000"/>
                </a:solidFill>
                <a:latin typeface="Calibri" pitchFamily="34" charset="0"/>
              </a:rPr>
              <a:t>Rappresentazione giornalistica del crimine: dalle news alle newsdramas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912813" y="2349500"/>
            <a:ext cx="8229600" cy="39592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it-IT" altLang="it-IT" b="1" smtClean="0">
                <a:latin typeface="Calibri" pitchFamily="34" charset="0"/>
              </a:rPr>
              <a:t>Teatralizzazione dei fatti </a:t>
            </a:r>
            <a:r>
              <a:rPr lang="it-IT" altLang="it-IT" smtClean="0">
                <a:latin typeface="Calibri" pitchFamily="34" charset="0"/>
              </a:rPr>
              <a:t>non resoconto. Evento trasformato in </a:t>
            </a:r>
            <a:r>
              <a:rPr lang="it-IT" altLang="it-IT" b="1" smtClean="0">
                <a:latin typeface="Calibri" pitchFamily="34" charset="0"/>
              </a:rPr>
              <a:t>storia</a:t>
            </a:r>
            <a:r>
              <a:rPr lang="it-IT" altLang="it-IT" smtClean="0">
                <a:latin typeface="Calibri" pitchFamily="34" charset="0"/>
              </a:rPr>
              <a:t> da raccontare.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altLang="it-IT" sz="1800" smtClean="0"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Giornalismo </a:t>
            </a:r>
            <a:r>
              <a:rPr lang="it-IT" altLang="it-IT" b="1" smtClean="0">
                <a:latin typeface="Calibri" pitchFamily="34" charset="0"/>
              </a:rPr>
              <a:t>emotivo</a:t>
            </a:r>
            <a:r>
              <a:rPr lang="it-IT" altLang="it-IT" smtClean="0">
                <a:latin typeface="Calibri" pitchFamily="34" charset="0"/>
              </a:rPr>
              <a:t>: progressivo scostamento da strategie, non solo linguistiche, oggettive e razionali, a strategie emotive e sensoriali.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altLang="it-IT" sz="1800" smtClean="0"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smtClean="0">
                <a:latin typeface="Calibri" pitchFamily="34" charset="0"/>
              </a:rPr>
              <a:t> Non rigore sequenziale ma discorso giornalistico </a:t>
            </a:r>
            <a:r>
              <a:rPr lang="it-IT" altLang="it-IT" b="1" smtClean="0">
                <a:latin typeface="Calibri" pitchFamily="34" charset="0"/>
              </a:rPr>
              <a:t>frammentato</a:t>
            </a:r>
            <a:r>
              <a:rPr lang="it-IT" altLang="it-IT" smtClean="0">
                <a:latin typeface="Calibri" pitchFamily="34" charset="0"/>
              </a:rPr>
              <a:t> e </a:t>
            </a:r>
            <a:r>
              <a:rPr lang="it-IT" altLang="it-IT" b="1" smtClean="0">
                <a:latin typeface="Calibri" pitchFamily="34" charset="0"/>
              </a:rPr>
              <a:t>decontestualizzante.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ssi">
  <a:themeElements>
    <a:clrScheme name="Eclissi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Eclissi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clissi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ssi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ssi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442</TotalTime>
  <Words>1658</Words>
  <Application>Microsoft Office PowerPoint</Application>
  <PresentationFormat>Presentazione su schermo (4:3)</PresentationFormat>
  <Paragraphs>159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9" baseType="lpstr">
      <vt:lpstr>Verdana</vt:lpstr>
      <vt:lpstr>Arial</vt:lpstr>
      <vt:lpstr>Wingdings</vt:lpstr>
      <vt:lpstr>Tahoma</vt:lpstr>
      <vt:lpstr>Calibri</vt:lpstr>
      <vt:lpstr>Eclissi</vt:lpstr>
      <vt:lpstr> Delitti e show nell’informazione italiana. La copertura informativa delle donne vittime di violenza.  </vt:lpstr>
      <vt:lpstr>Argomenti</vt:lpstr>
      <vt:lpstr>Parole-chiave del giornalismo</vt:lpstr>
      <vt:lpstr>Modelli di giornalismo (M.Schudson)</vt:lpstr>
      <vt:lpstr>Specificità del “caso” italiano di infotainment</vt:lpstr>
      <vt:lpstr>Giornalismo e modernità</vt:lpstr>
      <vt:lpstr>Giornalismo e spettacolo</vt:lpstr>
      <vt:lpstr>Il giornalismo-spettacolo</vt:lpstr>
      <vt:lpstr>Rappresentazione giornalistica del crimine: dalle news alle newsdramas</vt:lpstr>
      <vt:lpstr>Conseguenze del  giornalismo-spettacolo</vt:lpstr>
      <vt:lpstr>Vetrinizzazione del sociale</vt:lpstr>
      <vt:lpstr>Le notizie nella società dell’indagine</vt:lpstr>
      <vt:lpstr>Un nuovo genere giornalistico:  il criminality show</vt:lpstr>
      <vt:lpstr>La cronaca nera in tv</vt:lpstr>
      <vt:lpstr>Dal mito al feuilleton</vt:lpstr>
      <vt:lpstr>Criminality show: gli elementi</vt:lpstr>
      <vt:lpstr>Il newscoverage italiano della violenza contro le donne</vt:lpstr>
      <vt:lpstr>La routinizzazione della violenza</vt:lpstr>
      <vt:lpstr>La decontestualizzazione</vt:lpstr>
      <vt:lpstr>Un problema di famiglia….</vt:lpstr>
      <vt:lpstr>Solo disperazione?</vt:lpstr>
      <vt:lpstr>Solo disperazione?</vt:lpstr>
      <vt:lpstr>Quale resoconto?</vt:lpstr>
      <vt:lpstr>Quale resoconto?</vt:lpstr>
      <vt:lpstr>Donne e violenza</vt:lpstr>
      <vt:lpstr>Donne e violenza</vt:lpstr>
      <vt:lpstr>Donne e violenza</vt:lpstr>
      <vt:lpstr>Il racconto della violenza: gli effetti cumulativi e cognitivi</vt:lpstr>
      <vt:lpstr>Femminicidio: la notizia come racconto mitico</vt:lpstr>
      <vt:lpstr>News dramas</vt:lpstr>
      <vt:lpstr>Donne carnefici: il delitto di Cogne</vt:lpstr>
      <vt:lpstr>Dove va il giornalismo?</vt:lpstr>
      <vt:lpstr>Dove va il giornalismo?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Nuovi generi del giornalismo televisivo. Il criminality show</dc:title>
  <dc:creator>x</dc:creator>
  <cp:lastModifiedBy>DSSA04</cp:lastModifiedBy>
  <cp:revision>109</cp:revision>
  <dcterms:created xsi:type="dcterms:W3CDTF">2010-05-18T08:55:16Z</dcterms:created>
  <dcterms:modified xsi:type="dcterms:W3CDTF">2015-03-17T13:35:08Z</dcterms:modified>
</cp:coreProperties>
</file>