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4" r:id="rId3"/>
    <p:sldId id="257" r:id="rId4"/>
    <p:sldId id="269" r:id="rId5"/>
    <p:sldId id="258" r:id="rId6"/>
    <p:sldId id="259" r:id="rId7"/>
    <p:sldId id="260" r:id="rId8"/>
    <p:sldId id="261" r:id="rId9"/>
    <p:sldId id="282" r:id="rId10"/>
    <p:sldId id="262" r:id="rId11"/>
    <p:sldId id="270" r:id="rId12"/>
    <p:sldId id="271" r:id="rId13"/>
    <p:sldId id="263" r:id="rId14"/>
    <p:sldId id="274" r:id="rId15"/>
    <p:sldId id="275" r:id="rId16"/>
    <p:sldId id="272" r:id="rId17"/>
    <p:sldId id="277" r:id="rId18"/>
    <p:sldId id="273" r:id="rId19"/>
    <p:sldId id="276" r:id="rId20"/>
    <p:sldId id="278" r:id="rId21"/>
    <p:sldId id="264" r:id="rId22"/>
    <p:sldId id="265" r:id="rId23"/>
    <p:sldId id="266" r:id="rId24"/>
    <p:sldId id="279" r:id="rId25"/>
    <p:sldId id="281" r:id="rId26"/>
    <p:sldId id="283" r:id="rId27"/>
    <p:sldId id="280" r:id="rId28"/>
    <p:sldId id="267" r:id="rId29"/>
    <p:sldId id="268"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F9643FF9-349F-486E-BE3D-7E0679C7B45C}" type="slidenum">
              <a:rPr lang="it-IT" smtClean="0"/>
              <a:t>‹N›</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42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4325548-BF18-4F59-9BB3-3876600AC798}" type="datetimeFigureOut">
              <a:rPr lang="it-IT" smtClean="0"/>
              <a:t>03/01/2019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643FF9-349F-486E-BE3D-7E0679C7B45C}" type="slidenum">
              <a:rPr lang="it-IT" smtClean="0"/>
              <a:t>‹N›</a:t>
            </a:fld>
            <a:endParaRPr lang="it-IT"/>
          </a:p>
        </p:txBody>
      </p:sp>
    </p:spTree>
    <p:extLst>
      <p:ext uri="{BB962C8B-B14F-4D97-AF65-F5344CB8AC3E}">
        <p14:creationId xmlns:p14="http://schemas.microsoft.com/office/powerpoint/2010/main" val="2584564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556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3764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spTree>
    <p:extLst>
      <p:ext uri="{BB962C8B-B14F-4D97-AF65-F5344CB8AC3E}">
        <p14:creationId xmlns:p14="http://schemas.microsoft.com/office/powerpoint/2010/main" val="3296531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it-IT" smtClean="0"/>
              <a:t>Fare clic per modificare lo stile del titolo</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684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it-IT" smtClean="0"/>
              <a:t>Fare clic per modificare lo stile del titolo</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068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9750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37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spTree>
    <p:extLst>
      <p:ext uri="{BB962C8B-B14F-4D97-AF65-F5344CB8AC3E}">
        <p14:creationId xmlns:p14="http://schemas.microsoft.com/office/powerpoint/2010/main" val="422518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04325548-BF18-4F59-9BB3-3876600AC798}" type="datetimeFigureOut">
              <a:rPr lang="it-IT" smtClean="0"/>
              <a:t>03/01/2019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F9643FF9-349F-486E-BE3D-7E0679C7B45C}" type="slidenum">
              <a:rPr lang="it-IT" smtClean="0"/>
              <a:t>‹N›</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47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4325548-BF18-4F59-9BB3-3876600AC798}" type="datetimeFigureOut">
              <a:rPr lang="it-IT" smtClean="0"/>
              <a:t>03/01/2019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643FF9-349F-486E-BE3D-7E0679C7B45C}" type="slidenum">
              <a:rPr lang="it-IT" smtClean="0"/>
              <a:t>‹N›</a:t>
            </a:fld>
            <a:endParaRPr lang="it-IT"/>
          </a:p>
        </p:txBody>
      </p:sp>
    </p:spTree>
    <p:extLst>
      <p:ext uri="{BB962C8B-B14F-4D97-AF65-F5344CB8AC3E}">
        <p14:creationId xmlns:p14="http://schemas.microsoft.com/office/powerpoint/2010/main" val="427784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04325548-BF18-4F59-9BB3-3876600AC798}" type="datetimeFigureOut">
              <a:rPr lang="it-IT" smtClean="0"/>
              <a:t>03/01/2019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F9643FF9-349F-486E-BE3D-7E0679C7B45C}" type="slidenum">
              <a:rPr lang="it-IT" smtClean="0"/>
              <a:t>‹N›</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9961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04325548-BF18-4F59-9BB3-3876600AC798}" type="datetimeFigureOut">
              <a:rPr lang="it-IT" smtClean="0"/>
              <a:t>03/01/2019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F9643FF9-349F-486E-BE3D-7E0679C7B45C}" type="slidenum">
              <a:rPr lang="it-IT" smtClean="0"/>
              <a:t>‹N›</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9619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25548-BF18-4F59-9BB3-3876600AC798}" type="datetimeFigureOut">
              <a:rPr lang="it-IT" smtClean="0"/>
              <a:t>03/01/2019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F9643FF9-349F-486E-BE3D-7E0679C7B45C}" type="slidenum">
              <a:rPr lang="it-IT" smtClean="0"/>
              <a:t>‹N›</a:t>
            </a:fld>
            <a:endParaRPr lang="it-IT"/>
          </a:p>
        </p:txBody>
      </p:sp>
    </p:spTree>
    <p:extLst>
      <p:ext uri="{BB962C8B-B14F-4D97-AF65-F5344CB8AC3E}">
        <p14:creationId xmlns:p14="http://schemas.microsoft.com/office/powerpoint/2010/main" val="1084105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4325548-BF18-4F59-9BB3-3876600AC798}" type="datetimeFigureOut">
              <a:rPr lang="it-IT" smtClean="0"/>
              <a:t>03/01/2019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643FF9-349F-486E-BE3D-7E0679C7B45C}" type="slidenum">
              <a:rPr lang="it-IT" smtClean="0"/>
              <a:t>‹N›</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324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it-IT" smtClean="0"/>
              <a:t>Fare clic per modificare lo stile del titolo</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04325548-BF18-4F59-9BB3-3876600AC798}" type="datetimeFigureOut">
              <a:rPr lang="it-IT" smtClean="0"/>
              <a:t>03/01/2019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F9643FF9-349F-486E-BE3D-7E0679C7B45C}" type="slidenum">
              <a:rPr lang="it-IT" smtClean="0"/>
              <a:t>‹N›</a:t>
            </a:fld>
            <a:endParaRPr lang="it-IT"/>
          </a:p>
        </p:txBody>
      </p:sp>
    </p:spTree>
    <p:extLst>
      <p:ext uri="{BB962C8B-B14F-4D97-AF65-F5344CB8AC3E}">
        <p14:creationId xmlns:p14="http://schemas.microsoft.com/office/powerpoint/2010/main" val="172375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4325548-BF18-4F59-9BB3-3876600AC798}" type="datetimeFigureOut">
              <a:rPr lang="it-IT" smtClean="0"/>
              <a:t>03/01/2019</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643FF9-349F-486E-BE3D-7E0679C7B45C}" type="slidenum">
              <a:rPr lang="it-IT" smtClean="0"/>
              <a:t>‹N›</a:t>
            </a:fld>
            <a:endParaRPr lang="it-IT"/>
          </a:p>
        </p:txBody>
      </p:sp>
    </p:spTree>
    <p:extLst>
      <p:ext uri="{BB962C8B-B14F-4D97-AF65-F5344CB8AC3E}">
        <p14:creationId xmlns:p14="http://schemas.microsoft.com/office/powerpoint/2010/main" val="7618025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time_continue=2&amp;v=TOV5_hX5Vrw" TargetMode="External"/><Relationship Id="rId7" Type="http://schemas.openxmlformats.org/officeDocument/2006/relationships/hyperlink" Target="https://www.youtube.com/watch?v=BTu3u7wyXqA" TargetMode="External"/><Relationship Id="rId2" Type="http://schemas.openxmlformats.org/officeDocument/2006/relationships/hyperlink" Target="https://www.youtube.com/watch?time_continue=1&amp;v=gddhz1X3jXA" TargetMode="External"/><Relationship Id="rId1" Type="http://schemas.openxmlformats.org/officeDocument/2006/relationships/slideLayout" Target="../slideLayouts/slideLayout2.xml"/><Relationship Id="rId6" Type="http://schemas.openxmlformats.org/officeDocument/2006/relationships/hyperlink" Target="https://www.youtube.com/watch?time_continue=2&amp;v=YyF8lBuO1lk" TargetMode="External"/><Relationship Id="rId5" Type="http://schemas.openxmlformats.org/officeDocument/2006/relationships/hyperlink" Target="https://www.youtube.com/watch?time_continue=1&amp;v=iqhCw8wKYwM" TargetMode="External"/><Relationship Id="rId4" Type="http://schemas.openxmlformats.org/officeDocument/2006/relationships/hyperlink" Target="https://www.youtube.com/watch?time_continue=98&amp;v=dNtHRTwDVk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qtimes.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t>La motivazione e l’orientamento</a:t>
            </a:r>
            <a:endParaRPr lang="it-IT" b="1" dirty="0"/>
          </a:p>
        </p:txBody>
      </p:sp>
      <p:sp>
        <p:nvSpPr>
          <p:cNvPr id="3" name="Sottotitolo 2"/>
          <p:cNvSpPr>
            <a:spLocks noGrp="1"/>
          </p:cNvSpPr>
          <p:nvPr>
            <p:ph type="subTitle" idx="1"/>
          </p:nvPr>
        </p:nvSpPr>
        <p:spPr/>
        <p:txBody>
          <a:bodyPr>
            <a:normAutofit/>
          </a:bodyPr>
          <a:lstStyle/>
          <a:p>
            <a:pPr algn="r"/>
            <a:r>
              <a:rPr lang="it-IT" sz="1800" b="1" i="1" dirty="0" smtClean="0"/>
              <a:t>Dott.ssa Daniela Di Bernardo</a:t>
            </a:r>
          </a:p>
          <a:p>
            <a:pPr algn="r"/>
            <a:r>
              <a:rPr lang="it-IT" sz="1800" b="1" i="1" dirty="0" smtClean="0"/>
              <a:t>Psicologa-psicoterapeuta</a:t>
            </a:r>
          </a:p>
          <a:p>
            <a:pPr algn="r"/>
            <a:r>
              <a:rPr lang="it-IT" sz="1800" b="1" i="1" dirty="0" smtClean="0"/>
              <a:t>Esperta in orientamento scolastico professionale</a:t>
            </a:r>
            <a:endParaRPr lang="it-IT" sz="1800" b="1" i="1" dirty="0"/>
          </a:p>
        </p:txBody>
      </p:sp>
    </p:spTree>
    <p:extLst>
      <p:ext uri="{BB962C8B-B14F-4D97-AF65-F5344CB8AC3E}">
        <p14:creationId xmlns:p14="http://schemas.microsoft.com/office/powerpoint/2010/main" val="2515450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2"/>
            <a:ext cx="9601196" cy="1146919"/>
          </a:xfrm>
        </p:spPr>
        <p:txBody>
          <a:bodyPr>
            <a:noAutofit/>
          </a:bodyPr>
          <a:lstStyle/>
          <a:p>
            <a:r>
              <a:rPr lang="it-IT" sz="3200" b="1" dirty="0" smtClean="0"/>
              <a:t>È POSSIBILE INSEGNARE A CREDERE NELLE PROPRIE CAPACITÀ DI APPRENDIMENTO?</a:t>
            </a:r>
            <a:br>
              <a:rPr lang="it-IT" sz="3200" b="1" dirty="0" smtClean="0"/>
            </a:br>
            <a:endParaRPr lang="it-IT" sz="3200" b="1" dirty="0"/>
          </a:p>
        </p:txBody>
      </p:sp>
      <p:sp>
        <p:nvSpPr>
          <p:cNvPr id="3" name="Segnaposto contenuto 2"/>
          <p:cNvSpPr>
            <a:spLocks noGrp="1"/>
          </p:cNvSpPr>
          <p:nvPr>
            <p:ph idx="1"/>
          </p:nvPr>
        </p:nvSpPr>
        <p:spPr>
          <a:xfrm>
            <a:off x="941696" y="2556931"/>
            <a:ext cx="10454185" cy="3680095"/>
          </a:xfrm>
        </p:spPr>
        <p:txBody>
          <a:bodyPr>
            <a:normAutofit fontScale="70000" lnSpcReduction="20000"/>
          </a:bodyPr>
          <a:lstStyle/>
          <a:p>
            <a:r>
              <a:rPr lang="it-IT" dirty="0" smtClean="0"/>
              <a:t>Quanto uno studente si </a:t>
            </a:r>
            <a:r>
              <a:rPr lang="it-IT" dirty="0"/>
              <a:t>percepisce competente nell’affrontare un determinato </a:t>
            </a:r>
            <a:r>
              <a:rPr lang="it-IT" dirty="0" smtClean="0"/>
              <a:t>compito?</a:t>
            </a:r>
          </a:p>
          <a:p>
            <a:r>
              <a:rPr lang="it-IT" dirty="0" smtClean="0"/>
              <a:t>Perché </a:t>
            </a:r>
            <a:r>
              <a:rPr lang="it-IT" dirty="0"/>
              <a:t>alcuni studenti reagiscono alle difficoltà considerandole come una sfida, come un’opportunità per imparare cose nuove, mentre altri le vivono come una dolorosa condanna al fallimento o come una dimostrazione di mancanza stabile di </a:t>
            </a:r>
            <a:r>
              <a:rPr lang="it-IT" dirty="0" smtClean="0"/>
              <a:t>abilità?</a:t>
            </a:r>
          </a:p>
          <a:p>
            <a:pPr marL="0" indent="0" algn="just">
              <a:buNone/>
            </a:pPr>
            <a:r>
              <a:rPr lang="it-IT" dirty="0" smtClean="0"/>
              <a:t>Lo </a:t>
            </a:r>
            <a:r>
              <a:rPr lang="it-IT" dirty="0"/>
              <a:t>studente convinto che le proprie abilità siano modificabili e possano quindi migliorarsi con il tempo (</a:t>
            </a:r>
            <a:r>
              <a:rPr lang="it-IT" b="1" i="1" dirty="0"/>
              <a:t>teoria </a:t>
            </a:r>
            <a:r>
              <a:rPr lang="it-IT" b="1" i="1" dirty="0" smtClean="0"/>
              <a:t>incrementale: «bravi si diventa») </a:t>
            </a:r>
            <a:r>
              <a:rPr lang="it-IT" dirty="0"/>
              <a:t>solitamente affronta con più caparbietà compiti sfidanti, poiché l’obiettivo finale è quello di accrescere il proprio sapere e le proprie conoscenze attraverso </a:t>
            </a:r>
            <a:r>
              <a:rPr lang="it-IT" dirty="0" smtClean="0"/>
              <a:t>l’esercizio ( su cui si ha la sensazione </a:t>
            </a:r>
            <a:r>
              <a:rPr lang="it-IT" dirty="0"/>
              <a:t>di «avere il controllo» che va ad alimentare il senso di autoefficacia percepita); </a:t>
            </a:r>
            <a:r>
              <a:rPr lang="it-IT" dirty="0" smtClean="0"/>
              <a:t>gli errori sono </a:t>
            </a:r>
            <a:r>
              <a:rPr lang="it-IT" dirty="0"/>
              <a:t>vissuti come incentivo al miglioramento. D’altro canto lo studente che </a:t>
            </a:r>
            <a:r>
              <a:rPr lang="it-IT" dirty="0" smtClean="0"/>
              <a:t>crede, invece, </a:t>
            </a:r>
            <a:r>
              <a:rPr lang="it-IT" dirty="0"/>
              <a:t>di essere nato con un certo bagaglio di competenze e abilità (</a:t>
            </a:r>
            <a:r>
              <a:rPr lang="it-IT" b="1" i="1" dirty="0"/>
              <a:t>teoria </a:t>
            </a:r>
            <a:r>
              <a:rPr lang="it-IT" b="1" i="1" dirty="0" err="1" smtClean="0"/>
              <a:t>entitaria</a:t>
            </a:r>
            <a:r>
              <a:rPr lang="it-IT" b="1" i="1" dirty="0" smtClean="0"/>
              <a:t>: «bravi si nasce») </a:t>
            </a:r>
            <a:r>
              <a:rPr lang="it-IT" dirty="0"/>
              <a:t>tende a evitare quelle situazioni in cui c’è il pericolo di non riuscire, di risultare incapaci, poiché l’impegno è volto a ricercare il giudizio positivo dell’insegnate. </a:t>
            </a:r>
            <a:r>
              <a:rPr lang="it-IT" dirty="0" smtClean="0"/>
              <a:t>(</a:t>
            </a:r>
            <a:r>
              <a:rPr lang="it-IT" dirty="0" err="1" smtClean="0"/>
              <a:t>Dweck</a:t>
            </a:r>
            <a:r>
              <a:rPr lang="it-IT" dirty="0" smtClean="0"/>
              <a:t> - 2000)</a:t>
            </a:r>
          </a:p>
          <a:p>
            <a:pPr marL="0" indent="0" algn="ctr">
              <a:buNone/>
            </a:pPr>
            <a:r>
              <a:rPr lang="it-IT" b="1" dirty="0"/>
              <a:t>Entrambi gli obiettivi di padronanza e di prestazione possono contribuire al successo e in alcuni casi coesistono nello stesso studente </a:t>
            </a:r>
          </a:p>
          <a:p>
            <a:pPr marL="0" indent="0">
              <a:buNone/>
            </a:pPr>
            <a:r>
              <a:rPr lang="it-IT" dirty="0" smtClean="0"/>
              <a:t> </a:t>
            </a:r>
            <a:endParaRPr lang="it-IT" dirty="0"/>
          </a:p>
        </p:txBody>
      </p:sp>
    </p:spTree>
    <p:extLst>
      <p:ext uri="{BB962C8B-B14F-4D97-AF65-F5344CB8AC3E}">
        <p14:creationId xmlns:p14="http://schemas.microsoft.com/office/powerpoint/2010/main" val="1451774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8990" y="982132"/>
            <a:ext cx="10467834" cy="1303867"/>
          </a:xfrm>
        </p:spPr>
        <p:txBody>
          <a:bodyPr>
            <a:normAutofit fontScale="90000"/>
          </a:bodyPr>
          <a:lstStyle/>
          <a:p>
            <a:r>
              <a:rPr lang="it-IT" sz="3600" b="1" dirty="0" smtClean="0"/>
              <a:t>I sei </a:t>
            </a:r>
            <a:r>
              <a:rPr lang="it-IT" sz="3600" b="1" dirty="0"/>
              <a:t>comportamenti associati alla motivazione</a:t>
            </a:r>
            <a:r>
              <a:rPr lang="it-IT" sz="4000" b="1" dirty="0"/>
              <a:t> </a:t>
            </a:r>
            <a:r>
              <a:rPr lang="it-IT" b="1" dirty="0"/>
              <a:t>(</a:t>
            </a:r>
            <a:r>
              <a:rPr lang="it-IT" sz="2700" b="1" dirty="0" err="1" smtClean="0"/>
              <a:t>Maehr</a:t>
            </a:r>
            <a:r>
              <a:rPr lang="it-IT" b="1" dirty="0" smtClean="0"/>
              <a:t>): </a:t>
            </a:r>
            <a:endParaRPr lang="it-IT" b="1" dirty="0"/>
          </a:p>
        </p:txBody>
      </p:sp>
      <p:sp>
        <p:nvSpPr>
          <p:cNvPr id="3" name="Segnaposto contenuto 2"/>
          <p:cNvSpPr>
            <a:spLocks noGrp="1"/>
          </p:cNvSpPr>
          <p:nvPr>
            <p:ph idx="1"/>
          </p:nvPr>
        </p:nvSpPr>
        <p:spPr>
          <a:xfrm>
            <a:off x="968990" y="2556932"/>
            <a:ext cx="10372299" cy="3598208"/>
          </a:xfrm>
        </p:spPr>
        <p:txBody>
          <a:bodyPr>
            <a:normAutofit fontScale="85000" lnSpcReduction="20000"/>
          </a:bodyPr>
          <a:lstStyle/>
          <a:p>
            <a:r>
              <a:rPr lang="it-IT" u="sng" dirty="0"/>
              <a:t>Orientamento dell’attenzione</a:t>
            </a:r>
            <a:r>
              <a:rPr lang="it-IT" dirty="0"/>
              <a:t>: uno studente può apparire motivato da un compito piuttosto che da un altro, da una disciplina piuttosto che da un'altra e può essere motivato a raggiungere obiettivi diversi da quelli stabiliti </a:t>
            </a:r>
            <a:r>
              <a:rPr lang="it-IT" dirty="0" smtClean="0"/>
              <a:t>dall'insegnante.</a:t>
            </a:r>
          </a:p>
          <a:p>
            <a:r>
              <a:rPr lang="it-IT" u="sng" dirty="0" smtClean="0"/>
              <a:t>Perseveranza</a:t>
            </a:r>
            <a:r>
              <a:rPr lang="it-IT" dirty="0" smtClean="0"/>
              <a:t>: </a:t>
            </a:r>
            <a:r>
              <a:rPr lang="it-IT" dirty="0"/>
              <a:t>la disposizione a non scoraggiarsi davanti alle difficoltà. </a:t>
            </a:r>
            <a:endParaRPr lang="it-IT" dirty="0" smtClean="0"/>
          </a:p>
          <a:p>
            <a:r>
              <a:rPr lang="it-IT" u="sng" dirty="0" smtClean="0"/>
              <a:t>Livello </a:t>
            </a:r>
            <a:r>
              <a:rPr lang="it-IT" u="sng" dirty="0"/>
              <a:t>di attività</a:t>
            </a:r>
            <a:r>
              <a:rPr lang="it-IT" dirty="0"/>
              <a:t>: </a:t>
            </a:r>
            <a:r>
              <a:rPr lang="it-IT" dirty="0" smtClean="0"/>
              <a:t>lo </a:t>
            </a:r>
            <a:r>
              <a:rPr lang="it-IT" dirty="0"/>
              <a:t>sforzo e la costanza impiegati in un compito o in </a:t>
            </a:r>
            <a:r>
              <a:rPr lang="it-IT" dirty="0" smtClean="0"/>
              <a:t>un’attività.</a:t>
            </a:r>
          </a:p>
          <a:p>
            <a:r>
              <a:rPr lang="it-IT" u="sng" dirty="0" smtClean="0"/>
              <a:t>Motivazione </a:t>
            </a:r>
            <a:r>
              <a:rPr lang="it-IT" u="sng" dirty="0"/>
              <a:t>personale</a:t>
            </a:r>
            <a:r>
              <a:rPr lang="it-IT" dirty="0" smtClean="0"/>
              <a:t>: </a:t>
            </a:r>
            <a:r>
              <a:rPr lang="it-IT" dirty="0"/>
              <a:t>la motivazione non sostenuta da stimoli esterni. </a:t>
            </a:r>
            <a:endParaRPr lang="it-IT" dirty="0" smtClean="0"/>
          </a:p>
          <a:p>
            <a:r>
              <a:rPr lang="it-IT" u="sng" dirty="0" smtClean="0"/>
              <a:t>Tempo </a:t>
            </a:r>
            <a:r>
              <a:rPr lang="it-IT" u="sng" dirty="0"/>
              <a:t>impiegato</a:t>
            </a:r>
            <a:r>
              <a:rPr lang="it-IT" dirty="0"/>
              <a:t>: a volte, impiegare molto tempo in un compito o in un'attività può essere indice di scarsa motivazione.   </a:t>
            </a:r>
            <a:endParaRPr lang="it-IT" dirty="0" smtClean="0"/>
          </a:p>
          <a:p>
            <a:r>
              <a:rPr lang="it-IT" u="sng" dirty="0" smtClean="0"/>
              <a:t>Prestazione</a:t>
            </a:r>
            <a:r>
              <a:rPr lang="it-IT" u="sng" dirty="0"/>
              <a:t>: </a:t>
            </a:r>
            <a:r>
              <a:rPr lang="it-IT" dirty="0"/>
              <a:t>comportamento da non considerare né come conseguenza diretta dei primi quattro né come indice prioritario della motivazione, anche se per gli insegnanti è più facile riconoscere i problemi motivazionali dello studente che non ottiene un buon rendimento. </a:t>
            </a:r>
          </a:p>
        </p:txBody>
      </p:sp>
    </p:spTree>
    <p:extLst>
      <p:ext uri="{BB962C8B-B14F-4D97-AF65-F5344CB8AC3E}">
        <p14:creationId xmlns:p14="http://schemas.microsoft.com/office/powerpoint/2010/main" val="109746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Altre due dimensioni fondamentali…</a:t>
            </a:r>
            <a:endParaRPr lang="it-IT" dirty="0"/>
          </a:p>
        </p:txBody>
      </p:sp>
      <p:sp>
        <p:nvSpPr>
          <p:cNvPr id="3" name="Segnaposto contenuto 2"/>
          <p:cNvSpPr>
            <a:spLocks noGrp="1"/>
          </p:cNvSpPr>
          <p:nvPr>
            <p:ph idx="1"/>
          </p:nvPr>
        </p:nvSpPr>
        <p:spPr/>
        <p:txBody>
          <a:bodyPr>
            <a:normAutofit/>
          </a:bodyPr>
          <a:lstStyle/>
          <a:p>
            <a:r>
              <a:rPr lang="it-IT" u="sng" dirty="0" smtClean="0"/>
              <a:t>L’auto-orientamento</a:t>
            </a:r>
            <a:r>
              <a:rPr lang="it-IT" dirty="0" smtClean="0"/>
              <a:t>: caratterizza la </a:t>
            </a:r>
            <a:r>
              <a:rPr lang="it-IT" dirty="0"/>
              <a:t>percezione delle proprie capacità, il livello di autostima, il senso di autonomia, gli obiettivi, le aspettative, la valutazione del grado di difficoltà di un </a:t>
            </a:r>
            <a:r>
              <a:rPr lang="it-IT" dirty="0" smtClean="0"/>
              <a:t>compito </a:t>
            </a:r>
            <a:r>
              <a:rPr lang="it-IT" dirty="0"/>
              <a:t>o di una attività, la considerazione dell’importanza e rilevanza del compito; </a:t>
            </a:r>
          </a:p>
          <a:p>
            <a:r>
              <a:rPr lang="it-IT" dirty="0" smtClean="0"/>
              <a:t>L’orizzonte </a:t>
            </a:r>
            <a:r>
              <a:rPr lang="it-IT" dirty="0"/>
              <a:t>delle </a:t>
            </a:r>
            <a:r>
              <a:rPr lang="it-IT" u="sng" dirty="0"/>
              <a:t>emozioni</a:t>
            </a:r>
            <a:r>
              <a:rPr lang="it-IT" dirty="0"/>
              <a:t> sia negative che positive, provate in situazioni di apprendimento.</a:t>
            </a:r>
          </a:p>
        </p:txBody>
      </p:sp>
    </p:spTree>
    <p:extLst>
      <p:ext uri="{BB962C8B-B14F-4D97-AF65-F5344CB8AC3E}">
        <p14:creationId xmlns:p14="http://schemas.microsoft.com/office/powerpoint/2010/main" val="263191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50878" y="982132"/>
            <a:ext cx="9845720" cy="1303867"/>
          </a:xfrm>
        </p:spPr>
        <p:txBody>
          <a:bodyPr>
            <a:normAutofit fontScale="90000"/>
          </a:bodyPr>
          <a:lstStyle/>
          <a:p>
            <a:r>
              <a:rPr lang="it-IT" b="1" dirty="0" smtClean="0"/>
              <a:t>Motivazione, apprendimento e autoefficacia</a:t>
            </a:r>
            <a:endParaRPr lang="it-IT" b="1" dirty="0"/>
          </a:p>
        </p:txBody>
      </p:sp>
      <p:sp>
        <p:nvSpPr>
          <p:cNvPr id="3" name="Segnaposto contenuto 2"/>
          <p:cNvSpPr>
            <a:spLocks noGrp="1"/>
          </p:cNvSpPr>
          <p:nvPr>
            <p:ph idx="1"/>
          </p:nvPr>
        </p:nvSpPr>
        <p:spPr>
          <a:xfrm>
            <a:off x="928048" y="2556932"/>
            <a:ext cx="10304059" cy="3318936"/>
          </a:xfrm>
        </p:spPr>
        <p:txBody>
          <a:bodyPr>
            <a:normAutofit fontScale="85000" lnSpcReduction="10000"/>
          </a:bodyPr>
          <a:lstStyle/>
          <a:p>
            <a:pPr marL="0" indent="0">
              <a:buNone/>
            </a:pPr>
            <a:r>
              <a:rPr lang="it-IT" dirty="0" smtClean="0"/>
              <a:t>L’autoefficacia è </a:t>
            </a:r>
            <a:r>
              <a:rPr lang="it-IT" dirty="0"/>
              <a:t>«il credere di essere capace». </a:t>
            </a:r>
            <a:r>
              <a:rPr lang="it-IT" dirty="0" smtClean="0"/>
              <a:t>(</a:t>
            </a:r>
            <a:r>
              <a:rPr lang="it-IT" sz="1800" dirty="0" smtClean="0"/>
              <a:t>Bandura - 2000</a:t>
            </a:r>
            <a:r>
              <a:rPr lang="it-IT" dirty="0"/>
              <a:t>) </a:t>
            </a:r>
            <a:endParaRPr lang="it-IT" dirty="0" smtClean="0"/>
          </a:p>
          <a:p>
            <a:pPr marL="0" indent="0" algn="ctr">
              <a:buNone/>
            </a:pPr>
            <a:r>
              <a:rPr lang="it-IT" i="1" dirty="0" smtClean="0"/>
              <a:t>La </a:t>
            </a:r>
            <a:r>
              <a:rPr lang="it-IT" i="1" dirty="0"/>
              <a:t>percezione di autoefficacia è un fattore personale che media l’interazione </a:t>
            </a:r>
            <a:endParaRPr lang="it-IT" i="1" dirty="0" smtClean="0"/>
          </a:p>
          <a:p>
            <a:pPr marL="0" indent="0" algn="ctr">
              <a:buNone/>
            </a:pPr>
            <a:r>
              <a:rPr lang="it-IT" i="1" dirty="0" smtClean="0"/>
              <a:t>tra </a:t>
            </a:r>
            <a:r>
              <a:rPr lang="it-IT" i="1" dirty="0"/>
              <a:t>comportamento ed elementi socio-ambientali. </a:t>
            </a:r>
            <a:endParaRPr lang="it-IT" i="1" dirty="0" smtClean="0"/>
          </a:p>
          <a:p>
            <a:pPr marL="0" indent="0">
              <a:buNone/>
            </a:pPr>
            <a:r>
              <a:rPr lang="it-IT" dirty="0" smtClean="0"/>
              <a:t>In particolare, </a:t>
            </a:r>
            <a:r>
              <a:rPr lang="it-IT" dirty="0"/>
              <a:t>la percezione che una persona ha della propria efficacia è un buon </a:t>
            </a:r>
            <a:r>
              <a:rPr lang="it-IT" dirty="0" err="1"/>
              <a:t>predittore</a:t>
            </a:r>
            <a:r>
              <a:rPr lang="it-IT" dirty="0"/>
              <a:t> del suo atteggiamento verso il compito (affrontarlo o meno), dello sforzo impiegato e della perseveranza (continuare a impegnarsi anche di fronte alle difficoltà). </a:t>
            </a:r>
            <a:r>
              <a:rPr lang="it-IT" dirty="0" smtClean="0"/>
              <a:t>Inoltre, </a:t>
            </a:r>
            <a:r>
              <a:rPr lang="it-IT" dirty="0"/>
              <a:t>la percezione che una persona ha della propria efficacia influenza ed è influenzata dagli stili cognitivi, dalle proprie preferenze, dall’attivazione e dalla performance. </a:t>
            </a:r>
            <a:endParaRPr lang="it-IT" dirty="0" smtClean="0"/>
          </a:p>
          <a:p>
            <a:pPr marL="0" indent="0">
              <a:buNone/>
            </a:pPr>
            <a:r>
              <a:rPr lang="it-IT" dirty="0" smtClean="0"/>
              <a:t>E’ </a:t>
            </a:r>
            <a:r>
              <a:rPr lang="it-IT" dirty="0"/>
              <a:t>quindi di un costrutto multidimensionale, che può variare a seconda della situazione e del momento.</a:t>
            </a:r>
          </a:p>
        </p:txBody>
      </p:sp>
    </p:spTree>
    <p:extLst>
      <p:ext uri="{BB962C8B-B14F-4D97-AF65-F5344CB8AC3E}">
        <p14:creationId xmlns:p14="http://schemas.microsoft.com/office/powerpoint/2010/main" val="4292800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 </a:t>
            </a:r>
            <a:r>
              <a:rPr lang="it-IT" b="1" dirty="0"/>
              <a:t>fonti </a:t>
            </a:r>
            <a:r>
              <a:rPr lang="it-IT" b="1" dirty="0" smtClean="0"/>
              <a:t>dell’autoefficacia </a:t>
            </a:r>
            <a:endParaRPr lang="it-IT" b="1" dirty="0"/>
          </a:p>
        </p:txBody>
      </p:sp>
      <p:sp>
        <p:nvSpPr>
          <p:cNvPr id="3" name="Segnaposto contenuto 2"/>
          <p:cNvSpPr>
            <a:spLocks noGrp="1"/>
          </p:cNvSpPr>
          <p:nvPr>
            <p:ph idx="1"/>
          </p:nvPr>
        </p:nvSpPr>
        <p:spPr>
          <a:xfrm>
            <a:off x="1295401" y="2556932"/>
            <a:ext cx="9936706" cy="3318936"/>
          </a:xfrm>
        </p:spPr>
        <p:txBody>
          <a:bodyPr/>
          <a:lstStyle/>
          <a:p>
            <a:r>
              <a:rPr lang="it-IT" dirty="0" smtClean="0"/>
              <a:t>Le </a:t>
            </a:r>
            <a:r>
              <a:rPr lang="it-IT" dirty="0"/>
              <a:t>esperienze di successo (da riconoscere e valorizzare), </a:t>
            </a:r>
            <a:endParaRPr lang="it-IT" dirty="0" smtClean="0"/>
          </a:p>
          <a:p>
            <a:r>
              <a:rPr lang="it-IT" dirty="0" smtClean="0"/>
              <a:t>L’esperienza </a:t>
            </a:r>
            <a:r>
              <a:rPr lang="it-IT" dirty="0"/>
              <a:t>vicariante (ovvero l’osservazione di come gli altri </a:t>
            </a:r>
            <a:r>
              <a:rPr lang="it-IT" dirty="0" smtClean="0"/>
              <a:t>raggiungono </a:t>
            </a:r>
            <a:r>
              <a:rPr lang="it-IT" dirty="0"/>
              <a:t>il successo), </a:t>
            </a:r>
            <a:endParaRPr lang="it-IT" dirty="0" smtClean="0"/>
          </a:p>
          <a:p>
            <a:r>
              <a:rPr lang="it-IT" dirty="0" smtClean="0"/>
              <a:t>La </a:t>
            </a:r>
            <a:r>
              <a:rPr lang="it-IT" dirty="0"/>
              <a:t>capacità immaginativa (ovvero l’anticipazione degli esiti possibili di una azione), </a:t>
            </a:r>
            <a:endParaRPr lang="it-IT" dirty="0" smtClean="0"/>
          </a:p>
          <a:p>
            <a:r>
              <a:rPr lang="it-IT" dirty="0" smtClean="0"/>
              <a:t>Gli </a:t>
            </a:r>
            <a:r>
              <a:rPr lang="it-IT" dirty="0"/>
              <a:t>stati fisiologici ed emotivi (la gestione dell’ansia, della paura da prestazione, della delusione). </a:t>
            </a:r>
          </a:p>
        </p:txBody>
      </p:sp>
    </p:spTree>
    <p:extLst>
      <p:ext uri="{BB962C8B-B14F-4D97-AF65-F5344CB8AC3E}">
        <p14:creationId xmlns:p14="http://schemas.microsoft.com/office/powerpoint/2010/main" val="3383798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4525" y="982132"/>
            <a:ext cx="9832073" cy="1303867"/>
          </a:xfrm>
        </p:spPr>
        <p:txBody>
          <a:bodyPr>
            <a:normAutofit/>
          </a:bodyPr>
          <a:lstStyle/>
          <a:p>
            <a:r>
              <a:rPr lang="it-IT" sz="3600" b="1" dirty="0"/>
              <a:t>Come promuovere autoefficacia in uno studente che non fa che </a:t>
            </a:r>
            <a:r>
              <a:rPr lang="it-IT" sz="3600" b="1" dirty="0" smtClean="0"/>
              <a:t>«collezionare </a:t>
            </a:r>
            <a:r>
              <a:rPr lang="it-IT" sz="3600" b="1" dirty="0"/>
              <a:t>brutti </a:t>
            </a:r>
            <a:r>
              <a:rPr lang="it-IT" sz="3600" b="1" dirty="0" smtClean="0"/>
              <a:t>voti»?</a:t>
            </a:r>
            <a:endParaRPr lang="it-IT" sz="3600" b="1" dirty="0"/>
          </a:p>
        </p:txBody>
      </p:sp>
      <p:sp>
        <p:nvSpPr>
          <p:cNvPr id="3" name="Segnaposto contenuto 2"/>
          <p:cNvSpPr>
            <a:spLocks noGrp="1"/>
          </p:cNvSpPr>
          <p:nvPr>
            <p:ph idx="1"/>
          </p:nvPr>
        </p:nvSpPr>
        <p:spPr>
          <a:xfrm>
            <a:off x="846161" y="2556931"/>
            <a:ext cx="10413242" cy="3680096"/>
          </a:xfrm>
        </p:spPr>
        <p:txBody>
          <a:bodyPr>
            <a:normAutofit fontScale="70000" lnSpcReduction="20000"/>
          </a:bodyPr>
          <a:lstStyle/>
          <a:p>
            <a:pPr marL="0" indent="0">
              <a:buNone/>
            </a:pPr>
            <a:r>
              <a:rPr lang="it-IT" dirty="0" smtClean="0"/>
              <a:t>E’ </a:t>
            </a:r>
            <a:r>
              <a:rPr lang="it-IT" dirty="0"/>
              <a:t>proprio su queste persone che l’azione orientativa di promozione del senso di autoefficacia ed autodeterminazione diventano più utili! </a:t>
            </a:r>
            <a:endParaRPr lang="it-IT" dirty="0" smtClean="0"/>
          </a:p>
          <a:p>
            <a:pPr marL="0" indent="0">
              <a:buNone/>
            </a:pPr>
            <a:r>
              <a:rPr lang="it-IT" dirty="0" smtClean="0"/>
              <a:t>Consiglio operativo: </a:t>
            </a:r>
            <a:r>
              <a:rPr lang="it-IT" dirty="0"/>
              <a:t>osservare la “persona” al di là dello “studente”. </a:t>
            </a:r>
            <a:endParaRPr lang="it-IT" dirty="0" smtClean="0"/>
          </a:p>
          <a:p>
            <a:r>
              <a:rPr lang="it-IT" dirty="0" smtClean="0"/>
              <a:t>Partire </a:t>
            </a:r>
            <a:r>
              <a:rPr lang="it-IT" dirty="0"/>
              <a:t>dal rintracciare esperienze di successo al di fuori dei compiti scolastici al fine di rintracciare competenze, che magari a scuola rimangono inespresse. </a:t>
            </a:r>
            <a:endParaRPr lang="it-IT" dirty="0" smtClean="0"/>
          </a:p>
          <a:p>
            <a:r>
              <a:rPr lang="it-IT" dirty="0" smtClean="0"/>
              <a:t>Cercare </a:t>
            </a:r>
            <a:r>
              <a:rPr lang="it-IT" dirty="0"/>
              <a:t>di creare delle condizioni in cui sia possibile sperimentare un successo su cui poter poi lavorare. </a:t>
            </a:r>
            <a:endParaRPr lang="it-IT" dirty="0" smtClean="0"/>
          </a:p>
          <a:p>
            <a:pPr marL="0" indent="0">
              <a:buNone/>
            </a:pPr>
            <a:r>
              <a:rPr lang="it-IT" dirty="0" smtClean="0"/>
              <a:t>Attenzione</a:t>
            </a:r>
            <a:r>
              <a:rPr lang="it-IT" dirty="0"/>
              <a:t>! Non serve banalizzare il compito, anzi tale strategia può avere l’effetto opposto. Occorre quindi cercare di portare lo studente a dei successi che possano essere riconosciuti tali. Per fare questo </a:t>
            </a:r>
            <a:r>
              <a:rPr lang="it-IT" dirty="0" smtClean="0"/>
              <a:t>l’adulto</a:t>
            </a:r>
            <a:r>
              <a:rPr lang="it-IT" dirty="0"/>
              <a:t>, operatore dell’orientamento o insegnante </a:t>
            </a:r>
            <a:r>
              <a:rPr lang="it-IT" dirty="0" smtClean="0"/>
              <a:t>deve essere mosso </a:t>
            </a:r>
            <a:r>
              <a:rPr lang="it-IT" dirty="0"/>
              <a:t>da 2 convinzioni: </a:t>
            </a:r>
            <a:endParaRPr lang="it-IT" dirty="0" smtClean="0"/>
          </a:p>
          <a:p>
            <a:pPr marL="457200" indent="-457200">
              <a:buFont typeface="+mj-lt"/>
              <a:buAutoNum type="arabicPeriod"/>
            </a:pPr>
            <a:r>
              <a:rPr lang="it-IT" dirty="0" smtClean="0"/>
              <a:t>tutti </a:t>
            </a:r>
            <a:r>
              <a:rPr lang="it-IT" dirty="0"/>
              <a:t>hanno delle competenze e possono vivere esperienze di successo; </a:t>
            </a:r>
            <a:endParaRPr lang="it-IT" dirty="0" smtClean="0"/>
          </a:p>
          <a:p>
            <a:pPr marL="457200" indent="-457200">
              <a:buFont typeface="+mj-lt"/>
              <a:buAutoNum type="arabicPeriod"/>
            </a:pPr>
            <a:r>
              <a:rPr lang="it-IT" dirty="0" smtClean="0"/>
              <a:t>anche </a:t>
            </a:r>
            <a:r>
              <a:rPr lang="it-IT" dirty="0"/>
              <a:t>le attività esterne a quanto io (come insegnante o operatore) conosco, insegno e considero importante per me possono costituire contesti significativi di successo e sta a me (adulto) aiutare il giovane ad individuare le sue aree di successo, al di là della valutazione del suo successo o meno nella mia area di competenza.</a:t>
            </a:r>
          </a:p>
          <a:p>
            <a:endParaRPr lang="it-IT" dirty="0"/>
          </a:p>
        </p:txBody>
      </p:sp>
    </p:spTree>
    <p:extLst>
      <p:ext uri="{BB962C8B-B14F-4D97-AF65-F5344CB8AC3E}">
        <p14:creationId xmlns:p14="http://schemas.microsoft.com/office/powerpoint/2010/main" val="177839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Gli insegnanti</a:t>
            </a:r>
            <a:endParaRPr lang="it-IT" b="1" dirty="0"/>
          </a:p>
        </p:txBody>
      </p:sp>
      <p:sp>
        <p:nvSpPr>
          <p:cNvPr id="3" name="Segnaposto contenuto 2"/>
          <p:cNvSpPr>
            <a:spLocks noGrp="1"/>
          </p:cNvSpPr>
          <p:nvPr>
            <p:ph idx="1"/>
          </p:nvPr>
        </p:nvSpPr>
        <p:spPr/>
        <p:txBody>
          <a:bodyPr>
            <a:normAutofit lnSpcReduction="10000"/>
          </a:bodyPr>
          <a:lstStyle/>
          <a:p>
            <a:pPr marL="0" indent="0" algn="just">
              <a:buNone/>
            </a:pPr>
            <a:r>
              <a:rPr lang="it-IT" dirty="0" smtClean="0"/>
              <a:t>I docenti</a:t>
            </a:r>
            <a:r>
              <a:rPr lang="it-IT" dirty="0"/>
              <a:t>, in quanto interlocutori privilegiati dei giovani in formazione, sono chiamati a svolgere un compito complesso, ma anche </a:t>
            </a:r>
            <a:r>
              <a:rPr lang="it-IT" u="sng" dirty="0"/>
              <a:t>entusiasmante</a:t>
            </a:r>
            <a:r>
              <a:rPr lang="it-IT" dirty="0"/>
              <a:t>, mettendo in atto sempre nuove strategie e utilizzando strumenti innovativi per accompagnare giovani e famiglie nel difficile percorso della scelta dei percorsi di formazione. </a:t>
            </a:r>
            <a:endParaRPr lang="it-IT" dirty="0" smtClean="0"/>
          </a:p>
          <a:p>
            <a:pPr marL="0" indent="0" algn="just">
              <a:buNone/>
            </a:pPr>
            <a:r>
              <a:rPr lang="it-IT" dirty="0" smtClean="0"/>
              <a:t>E</a:t>
            </a:r>
            <a:r>
              <a:rPr lang="it-IT" dirty="0"/>
              <a:t>’ l’insegnante il primo riferimento degli studenti e dei genitori: il suo agire professionale e la sua capacità di cogliere i bisogni e le risorse degli/delle allievi/le sono strumenti insostituibili nel percorso di orientamento che si sviluppa durante </a:t>
            </a:r>
            <a:r>
              <a:rPr lang="it-IT" dirty="0" smtClean="0"/>
              <a:t>gli anni </a:t>
            </a:r>
            <a:r>
              <a:rPr lang="it-IT" dirty="0"/>
              <a:t>della </a:t>
            </a:r>
            <a:r>
              <a:rPr lang="it-IT" dirty="0" smtClean="0"/>
              <a:t>formazione scolastica.</a:t>
            </a:r>
            <a:endParaRPr lang="it-IT" dirty="0"/>
          </a:p>
          <a:p>
            <a:endParaRPr lang="it-IT" dirty="0"/>
          </a:p>
        </p:txBody>
      </p:sp>
    </p:spTree>
    <p:extLst>
      <p:ext uri="{BB962C8B-B14F-4D97-AF65-F5344CB8AC3E}">
        <p14:creationId xmlns:p14="http://schemas.microsoft.com/office/powerpoint/2010/main" val="3488252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 scuola non si può non orientare…</a:t>
            </a:r>
            <a:endParaRPr lang="it-IT" b="1" dirty="0"/>
          </a:p>
        </p:txBody>
      </p:sp>
      <p:sp>
        <p:nvSpPr>
          <p:cNvPr id="3" name="Segnaposto contenuto 2"/>
          <p:cNvSpPr>
            <a:spLocks noGrp="1"/>
          </p:cNvSpPr>
          <p:nvPr>
            <p:ph idx="1"/>
          </p:nvPr>
        </p:nvSpPr>
        <p:spPr>
          <a:xfrm>
            <a:off x="928048" y="2556931"/>
            <a:ext cx="10345003" cy="3652799"/>
          </a:xfrm>
        </p:spPr>
        <p:txBody>
          <a:bodyPr>
            <a:normAutofit fontScale="92500" lnSpcReduction="10000"/>
          </a:bodyPr>
          <a:lstStyle/>
          <a:p>
            <a:pPr marL="0" indent="0" algn="just">
              <a:buNone/>
            </a:pPr>
            <a:r>
              <a:rPr lang="it-IT" dirty="0" smtClean="0"/>
              <a:t>…in </a:t>
            </a:r>
            <a:r>
              <a:rPr lang="it-IT" dirty="0"/>
              <a:t>modo indiretto, involontario, casuale, spesso eccezionale attraverso l’attrazione (docente significativo che trasmette passione per una disciplina) o attraverso repulsione (docente che non facilita l’approccio alla materia, non stimola curiosità e motivazione all’apprendimento), oppure in modo diretto e consapevole attraverso un’attività mirata di attribuzione di senso a ciò che si fa durante l’attività </a:t>
            </a:r>
            <a:r>
              <a:rPr lang="it-IT" dirty="0" smtClean="0"/>
              <a:t>didattica.</a:t>
            </a:r>
          </a:p>
          <a:p>
            <a:pPr marL="0" indent="0" algn="just">
              <a:buNone/>
            </a:pPr>
            <a:r>
              <a:rPr lang="it-IT" dirty="0" smtClean="0"/>
              <a:t>L’esperienza </a:t>
            </a:r>
            <a:r>
              <a:rPr lang="it-IT" dirty="0"/>
              <a:t>scolastica </a:t>
            </a:r>
            <a:r>
              <a:rPr lang="it-IT" dirty="0" smtClean="0"/>
              <a:t>influenza nell’allievo </a:t>
            </a:r>
            <a:r>
              <a:rPr lang="it-IT" dirty="0"/>
              <a:t>la definizione dei limiti massimi di aspirazione educativa e professionale (fino a dove posso arrivare) mentre la famiglia </a:t>
            </a:r>
            <a:r>
              <a:rPr lang="it-IT" dirty="0" smtClean="0"/>
              <a:t>definisce </a:t>
            </a:r>
            <a:r>
              <a:rPr lang="it-IT" dirty="0"/>
              <a:t>i limiti minimi (sotto quale livello non posso permettermi di andare). Tale constatazione attribuisce alla scuola una grossa responsabilità sociale. Ed è proprio in questa cornice che </a:t>
            </a:r>
            <a:r>
              <a:rPr lang="it-IT" b="1" dirty="0"/>
              <a:t>la scuola diventa contesto di promozione delle potenzialità e ampliamento delle opportunità.</a:t>
            </a:r>
          </a:p>
          <a:p>
            <a:pPr marL="0" indent="0">
              <a:buNone/>
            </a:pPr>
            <a:endParaRPr lang="it-IT" dirty="0"/>
          </a:p>
        </p:txBody>
      </p:sp>
    </p:spTree>
    <p:extLst>
      <p:ext uri="{BB962C8B-B14F-4D97-AF65-F5344CB8AC3E}">
        <p14:creationId xmlns:p14="http://schemas.microsoft.com/office/powerpoint/2010/main" val="12496148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Il lavoro degli insegnanti nel processo di orientamento</a:t>
            </a:r>
            <a:endParaRPr lang="it-IT" b="1" dirty="0"/>
          </a:p>
        </p:txBody>
      </p:sp>
      <p:sp>
        <p:nvSpPr>
          <p:cNvPr id="3" name="Segnaposto contenuto 2"/>
          <p:cNvSpPr>
            <a:spLocks noGrp="1"/>
          </p:cNvSpPr>
          <p:nvPr>
            <p:ph idx="1"/>
          </p:nvPr>
        </p:nvSpPr>
        <p:spPr/>
        <p:txBody>
          <a:bodyPr>
            <a:normAutofit fontScale="85000" lnSpcReduction="20000"/>
          </a:bodyPr>
          <a:lstStyle/>
          <a:p>
            <a:pPr marL="0" indent="0">
              <a:buNone/>
            </a:pPr>
            <a:r>
              <a:rPr lang="it-IT" dirty="0" smtClean="0"/>
              <a:t>Il </a:t>
            </a:r>
            <a:r>
              <a:rPr lang="it-IT" dirty="0"/>
              <a:t>docente in classe possiede due strumenti principali di lavoro: </a:t>
            </a:r>
            <a:endParaRPr lang="it-IT" dirty="0" smtClean="0"/>
          </a:p>
          <a:p>
            <a:pPr marL="457200" indent="-457200">
              <a:buFont typeface="+mj-lt"/>
              <a:buAutoNum type="arabicPeriod"/>
            </a:pPr>
            <a:r>
              <a:rPr lang="it-IT" dirty="0" smtClean="0"/>
              <a:t>la </a:t>
            </a:r>
            <a:r>
              <a:rPr lang="it-IT" dirty="0"/>
              <a:t>didattica orientativa, che riveste un ruolo cruciale nello sviluppo delle competenze orientative di base e nella educazione all’auto-orientamento, </a:t>
            </a:r>
            <a:endParaRPr lang="it-IT" dirty="0" smtClean="0"/>
          </a:p>
          <a:p>
            <a:pPr marL="457200" indent="-457200">
              <a:buFont typeface="+mj-lt"/>
              <a:buAutoNum type="arabicPeriod"/>
            </a:pPr>
            <a:r>
              <a:rPr lang="it-IT" dirty="0" smtClean="0"/>
              <a:t>la </a:t>
            </a:r>
            <a:r>
              <a:rPr lang="it-IT" dirty="0"/>
              <a:t>funzione tutoriale, che è associata alla funzione di accompagnamento personalizzato e al monitoraggio dei percorsi formativi. Il docente esplica tale funzione tutoriale facendosi moltiplicatore delle risorse didattiche, facilitatore delle dinamiche individuali e/o di gruppo, guida nei processi di apprendimento, ottimizzatore dei processi formativi, interfaccia tra tutte le istituzioni formative e la società</a:t>
            </a:r>
            <a:r>
              <a:rPr lang="it-IT" dirty="0" smtClean="0"/>
              <a:t>.</a:t>
            </a:r>
          </a:p>
          <a:p>
            <a:pPr marL="0" indent="0" algn="ctr">
              <a:buNone/>
            </a:pPr>
            <a:r>
              <a:rPr lang="it-IT" b="1" i="1" dirty="0"/>
              <a:t>Tali competenze e capacità non si possono </a:t>
            </a:r>
            <a:r>
              <a:rPr lang="it-IT" b="1" i="1" dirty="0" smtClean="0"/>
              <a:t>improvvisare, </a:t>
            </a:r>
            <a:r>
              <a:rPr lang="it-IT" b="1" i="1" dirty="0"/>
              <a:t>ma devono essere </a:t>
            </a:r>
            <a:endParaRPr lang="it-IT" b="1" i="1" dirty="0" smtClean="0"/>
          </a:p>
          <a:p>
            <a:pPr marL="0" indent="0" algn="ctr">
              <a:buNone/>
            </a:pPr>
            <a:r>
              <a:rPr lang="it-IT" b="1" i="1" dirty="0" smtClean="0"/>
              <a:t>costruite </a:t>
            </a:r>
            <a:r>
              <a:rPr lang="it-IT" b="1" i="1" dirty="0"/>
              <a:t>nel tempo e </a:t>
            </a:r>
            <a:r>
              <a:rPr lang="it-IT" b="1" i="1" dirty="0" smtClean="0"/>
              <a:t>aggiornate!</a:t>
            </a:r>
            <a:endParaRPr lang="it-IT" b="1" i="1" dirty="0"/>
          </a:p>
        </p:txBody>
      </p:sp>
    </p:spTree>
    <p:extLst>
      <p:ext uri="{BB962C8B-B14F-4D97-AF65-F5344CB8AC3E}">
        <p14:creationId xmlns:p14="http://schemas.microsoft.com/office/powerpoint/2010/main" val="3812518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t>I bisogni </a:t>
            </a:r>
            <a:r>
              <a:rPr lang="it-IT" sz="3200" b="1" dirty="0"/>
              <a:t>degli adolescenti e le dinamiche nelle quali essi affrontano la scelta </a:t>
            </a:r>
            <a:r>
              <a:rPr lang="it-IT" sz="3200" b="1" dirty="0" smtClean="0"/>
              <a:t>formativa: </a:t>
            </a:r>
            <a:br>
              <a:rPr lang="it-IT" sz="3200" b="1" dirty="0" smtClean="0"/>
            </a:br>
            <a:r>
              <a:rPr lang="it-IT" sz="3200" b="1" dirty="0" smtClean="0"/>
              <a:t>la </a:t>
            </a:r>
            <a:r>
              <a:rPr lang="it-IT" sz="3200" b="1" dirty="0"/>
              <a:t>voce diretta dei protagonisti</a:t>
            </a:r>
          </a:p>
        </p:txBody>
      </p:sp>
      <p:sp>
        <p:nvSpPr>
          <p:cNvPr id="3" name="Segnaposto contenuto 2"/>
          <p:cNvSpPr>
            <a:spLocks noGrp="1"/>
          </p:cNvSpPr>
          <p:nvPr>
            <p:ph idx="1"/>
          </p:nvPr>
        </p:nvSpPr>
        <p:spPr>
          <a:xfrm>
            <a:off x="818866" y="2556932"/>
            <a:ext cx="10563367" cy="3516322"/>
          </a:xfrm>
        </p:spPr>
        <p:txBody>
          <a:bodyPr>
            <a:normAutofit fontScale="85000" lnSpcReduction="20000"/>
          </a:bodyPr>
          <a:lstStyle/>
          <a:p>
            <a:pPr marL="0" indent="0" algn="ctr">
              <a:buNone/>
            </a:pPr>
            <a:r>
              <a:rPr lang="it-IT" b="1" dirty="0" smtClean="0"/>
              <a:t>«L’assurda» </a:t>
            </a:r>
            <a:r>
              <a:rPr lang="it-IT" b="1" dirty="0"/>
              <a:t>scelta di Marta </a:t>
            </a:r>
            <a:endParaRPr lang="it-IT" b="1" dirty="0" smtClean="0"/>
          </a:p>
          <a:p>
            <a:pPr marL="0" indent="0">
              <a:buNone/>
            </a:pPr>
            <a:r>
              <a:rPr lang="it-IT" dirty="0" smtClean="0"/>
              <a:t>“</a:t>
            </a:r>
            <a:r>
              <a:rPr lang="it-IT" i="1" dirty="0"/>
              <a:t>Non capisco perché Marta si limiti così, non prenda in considerazione altre strade, </a:t>
            </a:r>
            <a:r>
              <a:rPr lang="it-IT" i="1" dirty="0" smtClean="0"/>
              <a:t>voglia </a:t>
            </a:r>
            <a:r>
              <a:rPr lang="it-IT" i="1" dirty="0"/>
              <a:t>solo fare la parrucchiera, potrebbe desiderare altro, fare di più</a:t>
            </a:r>
            <a:r>
              <a:rPr lang="it-IT" dirty="0"/>
              <a:t>!” commenta l’ insegnante di francese. </a:t>
            </a:r>
            <a:endParaRPr lang="it-IT" dirty="0" smtClean="0"/>
          </a:p>
          <a:p>
            <a:pPr marL="0" indent="0">
              <a:buNone/>
            </a:pPr>
            <a:r>
              <a:rPr lang="it-IT" i="1" dirty="0" smtClean="0"/>
              <a:t>“</a:t>
            </a:r>
            <a:r>
              <a:rPr lang="it-IT" i="1" dirty="0"/>
              <a:t>La cugina fa la parrucchiera, ha un suo salone, io ogni tanto l’aiuto, si guadagna bene” </a:t>
            </a:r>
            <a:r>
              <a:rPr lang="it-IT" dirty="0"/>
              <a:t>dice la madre e genitore unico di Marta. </a:t>
            </a:r>
            <a:endParaRPr lang="it-IT" dirty="0" smtClean="0"/>
          </a:p>
          <a:p>
            <a:pPr marL="0" indent="0">
              <a:buNone/>
            </a:pPr>
            <a:r>
              <a:rPr lang="it-IT" dirty="0" smtClean="0"/>
              <a:t>Ed </a:t>
            </a:r>
            <a:r>
              <a:rPr lang="it-IT" dirty="0"/>
              <a:t>è così che una opzione ritenuta quasi “assurda” trova un “senso” nella storia famigliare della ragazza. </a:t>
            </a:r>
            <a:endParaRPr lang="it-IT" dirty="0" smtClean="0"/>
          </a:p>
          <a:p>
            <a:pPr marL="0" indent="0">
              <a:buNone/>
            </a:pPr>
            <a:r>
              <a:rPr lang="it-IT" dirty="0" smtClean="0"/>
              <a:t>Di </a:t>
            </a:r>
            <a:r>
              <a:rPr lang="it-IT" dirty="0"/>
              <a:t>questo l’orientamento dovrebbe tener conto, supportando il riconoscimento di nuove possibilità, ma senza disconoscere il “senso” di quelle al momento considerate. </a:t>
            </a:r>
            <a:endParaRPr lang="it-IT" dirty="0" smtClean="0"/>
          </a:p>
          <a:p>
            <a:pPr marL="0" indent="0" algn="ctr">
              <a:buNone/>
            </a:pPr>
            <a:r>
              <a:rPr lang="it-IT" b="1" dirty="0"/>
              <a:t>Da un punto di vista operativo </a:t>
            </a:r>
            <a:r>
              <a:rPr lang="it-IT" b="1" dirty="0" smtClean="0"/>
              <a:t>è opportuno </a:t>
            </a:r>
            <a:r>
              <a:rPr lang="it-IT" b="1" dirty="0"/>
              <a:t>che gli interventi di orientamento non si limitino a considerare i figli, ma che puntino al coinvolgimento parentale e all’incremento di positive relazioni non solo fra genitori e figli ma anche fra famiglie e scuola.</a:t>
            </a:r>
          </a:p>
        </p:txBody>
      </p:sp>
    </p:spTree>
    <p:extLst>
      <p:ext uri="{BB962C8B-B14F-4D97-AF65-F5344CB8AC3E}">
        <p14:creationId xmlns:p14="http://schemas.microsoft.com/office/powerpoint/2010/main" val="2307760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a:xfrm>
            <a:off x="1295401" y="2556932"/>
            <a:ext cx="9601196" cy="3366196"/>
          </a:xfrm>
        </p:spPr>
        <p:txBody>
          <a:bodyPr>
            <a:noAutofit/>
          </a:bodyPr>
          <a:lstStyle/>
          <a:p>
            <a:pPr marL="0" indent="0">
              <a:spcBef>
                <a:spcPts val="0"/>
              </a:spcBef>
              <a:spcAft>
                <a:spcPts val="0"/>
              </a:spcAft>
              <a:buNone/>
            </a:pPr>
            <a:r>
              <a:rPr lang="it-IT" sz="2000" dirty="0"/>
              <a:t>L'attimo fuggente </a:t>
            </a:r>
            <a:r>
              <a:rPr lang="it-IT" sz="2000" dirty="0" smtClean="0"/>
              <a:t>- </a:t>
            </a:r>
            <a:r>
              <a:rPr lang="it-IT" sz="1200" dirty="0" smtClean="0">
                <a:hlinkClick r:id="rId2"/>
              </a:rPr>
              <a:t>https://www.youtube.com/watch?time_continue=1&amp;v=gddhz1X3jXA</a:t>
            </a:r>
            <a:endParaRPr lang="it-IT" sz="1200" dirty="0" smtClean="0"/>
          </a:p>
          <a:p>
            <a:pPr marL="0" indent="0">
              <a:spcBef>
                <a:spcPts val="0"/>
              </a:spcBef>
              <a:spcAft>
                <a:spcPts val="0"/>
              </a:spcAft>
              <a:buNone/>
            </a:pPr>
            <a:endParaRPr lang="it-IT" sz="1200" dirty="0" smtClean="0"/>
          </a:p>
          <a:p>
            <a:pPr marL="0" indent="0">
              <a:spcBef>
                <a:spcPts val="0"/>
              </a:spcBef>
              <a:spcAft>
                <a:spcPts val="0"/>
              </a:spcAft>
              <a:buNone/>
            </a:pPr>
            <a:r>
              <a:rPr lang="it-IT" sz="2000" dirty="0" smtClean="0"/>
              <a:t>Pensieri pericolosi - </a:t>
            </a:r>
            <a:r>
              <a:rPr lang="it-IT" sz="1200" dirty="0" smtClean="0">
                <a:hlinkClick r:id="rId3"/>
              </a:rPr>
              <a:t>https</a:t>
            </a:r>
            <a:r>
              <a:rPr lang="it-IT" sz="1200" dirty="0">
                <a:hlinkClick r:id="rId3"/>
              </a:rPr>
              <a:t>://</a:t>
            </a:r>
            <a:r>
              <a:rPr lang="it-IT" sz="1200" dirty="0" smtClean="0">
                <a:hlinkClick r:id="rId3"/>
              </a:rPr>
              <a:t>www.youtube.com/watch?time_continue=2&amp;v=TOV5_hX5Vrw</a:t>
            </a:r>
            <a:endParaRPr lang="it-IT" sz="1200" dirty="0" smtClean="0"/>
          </a:p>
          <a:p>
            <a:pPr marL="0" indent="0">
              <a:spcBef>
                <a:spcPts val="0"/>
              </a:spcBef>
              <a:spcAft>
                <a:spcPts val="0"/>
              </a:spcAft>
              <a:buNone/>
            </a:pPr>
            <a:endParaRPr lang="it-IT" sz="1200" dirty="0" smtClean="0"/>
          </a:p>
          <a:p>
            <a:pPr marL="0" indent="0">
              <a:buNone/>
            </a:pPr>
            <a:r>
              <a:rPr lang="it-IT" sz="2000" dirty="0" smtClean="0"/>
              <a:t>La </a:t>
            </a:r>
            <a:r>
              <a:rPr lang="it-IT" sz="2000" dirty="0"/>
              <a:t>Famiglia </a:t>
            </a:r>
            <a:r>
              <a:rPr lang="it-IT" sz="2000" dirty="0" err="1" smtClean="0"/>
              <a:t>Belier</a:t>
            </a:r>
            <a:r>
              <a:rPr lang="it-IT" sz="2000" dirty="0" smtClean="0"/>
              <a:t> - </a:t>
            </a:r>
            <a:r>
              <a:rPr lang="it-IT" sz="1200" dirty="0" smtClean="0"/>
              <a:t> </a:t>
            </a:r>
            <a:r>
              <a:rPr lang="it-IT" sz="1200" dirty="0">
                <a:hlinkClick r:id="rId4"/>
              </a:rPr>
              <a:t>https://</a:t>
            </a:r>
            <a:r>
              <a:rPr lang="it-IT" sz="1200" dirty="0" smtClean="0">
                <a:hlinkClick r:id="rId4"/>
              </a:rPr>
              <a:t>www.youtube.com/watch?time_continue=98&amp;v=dNtHRTwDVkQ</a:t>
            </a:r>
            <a:endParaRPr lang="it-IT" sz="1200" dirty="0" smtClean="0"/>
          </a:p>
          <a:p>
            <a:pPr marL="0" indent="0">
              <a:spcBef>
                <a:spcPts val="0"/>
              </a:spcBef>
              <a:spcAft>
                <a:spcPts val="0"/>
              </a:spcAft>
              <a:buNone/>
            </a:pPr>
            <a:endParaRPr lang="it-IT" sz="1200" dirty="0" smtClean="0"/>
          </a:p>
          <a:p>
            <a:pPr marL="0" indent="0">
              <a:spcBef>
                <a:spcPts val="0"/>
              </a:spcBef>
              <a:spcAft>
                <a:spcPts val="0"/>
              </a:spcAft>
              <a:buNone/>
            </a:pPr>
            <a:r>
              <a:rPr lang="it-IT" sz="2000" dirty="0" smtClean="0"/>
              <a:t>Genitori </a:t>
            </a:r>
            <a:r>
              <a:rPr lang="it-IT" sz="2000" dirty="0"/>
              <a:t>e figli. Agitare bene prima </a:t>
            </a:r>
            <a:r>
              <a:rPr lang="it-IT" sz="2000" dirty="0" smtClean="0"/>
              <a:t>dell'uso - </a:t>
            </a:r>
            <a:r>
              <a:rPr lang="it-IT" sz="1200" dirty="0" smtClean="0">
                <a:hlinkClick r:id="rId5"/>
              </a:rPr>
              <a:t>https</a:t>
            </a:r>
            <a:r>
              <a:rPr lang="it-IT" sz="1200" dirty="0">
                <a:hlinkClick r:id="rId5"/>
              </a:rPr>
              <a:t>://</a:t>
            </a:r>
            <a:r>
              <a:rPr lang="it-IT" sz="1200" dirty="0" smtClean="0">
                <a:hlinkClick r:id="rId5"/>
              </a:rPr>
              <a:t>www.youtube.com/watch?time_continue=1&amp;v=iqhCw8wKYwM</a:t>
            </a:r>
            <a:endParaRPr lang="it-IT" sz="1200" dirty="0" smtClean="0"/>
          </a:p>
          <a:p>
            <a:pPr marL="0" indent="0">
              <a:spcBef>
                <a:spcPts val="0"/>
              </a:spcBef>
              <a:spcAft>
                <a:spcPts val="0"/>
              </a:spcAft>
              <a:buNone/>
            </a:pPr>
            <a:endParaRPr lang="it-IT" sz="1200" dirty="0" smtClean="0"/>
          </a:p>
          <a:p>
            <a:pPr marL="0" indent="0">
              <a:spcBef>
                <a:spcPts val="0"/>
              </a:spcBef>
              <a:spcAft>
                <a:spcPts val="0"/>
              </a:spcAft>
              <a:buNone/>
            </a:pPr>
            <a:r>
              <a:rPr lang="it-IT" sz="2000" dirty="0"/>
              <a:t>Scoprendo </a:t>
            </a:r>
            <a:r>
              <a:rPr lang="it-IT" sz="2000" dirty="0" err="1" smtClean="0"/>
              <a:t>Forrester</a:t>
            </a:r>
            <a:r>
              <a:rPr lang="it-IT" sz="2000" dirty="0" smtClean="0"/>
              <a:t> - </a:t>
            </a:r>
            <a:r>
              <a:rPr lang="it-IT" sz="1200" dirty="0" smtClean="0">
                <a:hlinkClick r:id="rId6"/>
              </a:rPr>
              <a:t>https</a:t>
            </a:r>
            <a:r>
              <a:rPr lang="it-IT" sz="1200" dirty="0">
                <a:hlinkClick r:id="rId6"/>
              </a:rPr>
              <a:t>://</a:t>
            </a:r>
            <a:r>
              <a:rPr lang="it-IT" sz="1200" dirty="0" smtClean="0">
                <a:hlinkClick r:id="rId6"/>
              </a:rPr>
              <a:t>www.youtube.com/watch?time_continue=2&amp;v=YyF8lBuO1lk</a:t>
            </a:r>
            <a:endParaRPr lang="it-IT" sz="1200" dirty="0" smtClean="0"/>
          </a:p>
          <a:p>
            <a:pPr marL="0" indent="0">
              <a:spcBef>
                <a:spcPts val="0"/>
              </a:spcBef>
              <a:spcAft>
                <a:spcPts val="0"/>
              </a:spcAft>
              <a:buNone/>
            </a:pPr>
            <a:endParaRPr lang="it-IT" sz="1200" dirty="0" smtClean="0"/>
          </a:p>
          <a:p>
            <a:pPr marL="0" indent="0">
              <a:spcBef>
                <a:spcPts val="0"/>
              </a:spcBef>
              <a:spcAft>
                <a:spcPts val="0"/>
              </a:spcAft>
              <a:buNone/>
            </a:pPr>
            <a:r>
              <a:rPr lang="it-IT" sz="2000" dirty="0" smtClean="0"/>
              <a:t>Goodbye</a:t>
            </a:r>
            <a:r>
              <a:rPr lang="it-IT" sz="2000" dirty="0"/>
              <a:t>, Mr. </a:t>
            </a:r>
            <a:r>
              <a:rPr lang="it-IT" sz="2000" dirty="0" smtClean="0"/>
              <a:t>Chips - </a:t>
            </a:r>
            <a:r>
              <a:rPr lang="it-IT" sz="1200" dirty="0" smtClean="0">
                <a:hlinkClick r:id="rId7"/>
              </a:rPr>
              <a:t>https</a:t>
            </a:r>
            <a:r>
              <a:rPr lang="it-IT" sz="1200" dirty="0">
                <a:hlinkClick r:id="rId7"/>
              </a:rPr>
              <a:t>://</a:t>
            </a:r>
            <a:r>
              <a:rPr lang="it-IT" sz="1200" dirty="0" smtClean="0">
                <a:hlinkClick r:id="rId7"/>
              </a:rPr>
              <a:t>www.youtube.com/watch?v=BTu3u7wyXqA</a:t>
            </a:r>
            <a:endParaRPr lang="it-IT" sz="1200" dirty="0" smtClean="0"/>
          </a:p>
          <a:p>
            <a:pPr marL="0" indent="0">
              <a:spcBef>
                <a:spcPts val="0"/>
              </a:spcBef>
              <a:spcAft>
                <a:spcPts val="0"/>
              </a:spcAft>
              <a:buNone/>
            </a:pPr>
            <a:endParaRPr lang="it-IT" sz="1400" dirty="0" smtClean="0"/>
          </a:p>
          <a:p>
            <a:pPr marL="0" indent="0">
              <a:spcBef>
                <a:spcPts val="0"/>
              </a:spcBef>
              <a:spcAft>
                <a:spcPts val="0"/>
              </a:spcAft>
              <a:buNone/>
            </a:pPr>
            <a:endParaRPr lang="it-IT" sz="2000" dirty="0"/>
          </a:p>
        </p:txBody>
      </p:sp>
    </p:spTree>
    <p:extLst>
      <p:ext uri="{BB962C8B-B14F-4D97-AF65-F5344CB8AC3E}">
        <p14:creationId xmlns:p14="http://schemas.microsoft.com/office/powerpoint/2010/main" val="30994968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I buoni </a:t>
            </a:r>
            <a:r>
              <a:rPr lang="it-IT" b="1" dirty="0"/>
              <a:t>interlocutori per l’analisi delle informazioni</a:t>
            </a:r>
          </a:p>
        </p:txBody>
      </p:sp>
      <p:sp>
        <p:nvSpPr>
          <p:cNvPr id="3" name="Segnaposto contenuto 2"/>
          <p:cNvSpPr>
            <a:spLocks noGrp="1"/>
          </p:cNvSpPr>
          <p:nvPr>
            <p:ph idx="1"/>
          </p:nvPr>
        </p:nvSpPr>
        <p:spPr>
          <a:xfrm>
            <a:off x="832514" y="2556931"/>
            <a:ext cx="10508776" cy="3557265"/>
          </a:xfrm>
        </p:spPr>
        <p:txBody>
          <a:bodyPr>
            <a:normAutofit fontScale="92500" lnSpcReduction="10000"/>
          </a:bodyPr>
          <a:lstStyle/>
          <a:p>
            <a:pPr marL="0" indent="0" algn="just">
              <a:buNone/>
            </a:pPr>
            <a:r>
              <a:rPr lang="it-IT" dirty="0" smtClean="0"/>
              <a:t>L’orientamento </a:t>
            </a:r>
            <a:r>
              <a:rPr lang="it-IT" dirty="0"/>
              <a:t>“informativo” </a:t>
            </a:r>
            <a:r>
              <a:rPr lang="it-IT" dirty="0" smtClean="0"/>
              <a:t>(da </a:t>
            </a:r>
            <a:r>
              <a:rPr lang="it-IT" dirty="0"/>
              <a:t>alcuni studiosi non </a:t>
            </a:r>
            <a:r>
              <a:rPr lang="it-IT" dirty="0" smtClean="0"/>
              <a:t>considerato </a:t>
            </a:r>
            <a:r>
              <a:rPr lang="it-IT" dirty="0"/>
              <a:t>neppure un vero e proprio </a:t>
            </a:r>
            <a:r>
              <a:rPr lang="it-IT" dirty="0" smtClean="0"/>
              <a:t>orientamento), </a:t>
            </a:r>
            <a:r>
              <a:rPr lang="it-IT" dirty="0"/>
              <a:t>è la pratica orientativa da più tempo diffusa nella scuola (accompagnamento a saloni, open-</a:t>
            </a:r>
            <a:r>
              <a:rPr lang="it-IT" dirty="0" err="1"/>
              <a:t>day</a:t>
            </a:r>
            <a:r>
              <a:rPr lang="it-IT" dirty="0"/>
              <a:t>, ricerca di consulenti per la descrizione sistema scolastico o del mercato del lavoro ecc.). Tuttavia affinché tali informazioni siano efficaci è importante che gli studenti abbiano gli strumenti per codificarle, per rileggerle criticamente e per ricercarne successivamente di nuove. </a:t>
            </a:r>
            <a:endParaRPr lang="it-IT" dirty="0" smtClean="0"/>
          </a:p>
          <a:p>
            <a:pPr marL="0" indent="0" algn="just">
              <a:buNone/>
            </a:pPr>
            <a:r>
              <a:rPr lang="it-IT" dirty="0" smtClean="0"/>
              <a:t>Su </a:t>
            </a:r>
            <a:r>
              <a:rPr lang="it-IT" dirty="0"/>
              <a:t>questi processi anche gli insegnanti possono assumere la funzione importante di “mediatori”, ovvero non tanto di esperti nel merito dei contenuti dell’informazione, quanto di tutor nel gestire ed elaborare queste informazioni una volta </a:t>
            </a:r>
            <a:r>
              <a:rPr lang="it-IT" dirty="0" smtClean="0"/>
              <a:t>ottenute (attraverso momenti dedicati </a:t>
            </a:r>
            <a:r>
              <a:rPr lang="it-IT" dirty="0"/>
              <a:t>al confronto e alla narrazione di sé, dei propri progetti, dei propri </a:t>
            </a:r>
            <a:r>
              <a:rPr lang="it-IT" dirty="0" smtClean="0"/>
              <a:t>interessi). </a:t>
            </a:r>
            <a:endParaRPr lang="it-IT" dirty="0"/>
          </a:p>
          <a:p>
            <a:pPr marL="0" indent="0">
              <a:buNone/>
            </a:pPr>
            <a:endParaRPr lang="it-IT" dirty="0"/>
          </a:p>
        </p:txBody>
      </p:sp>
    </p:spTree>
    <p:extLst>
      <p:ext uri="{BB962C8B-B14F-4D97-AF65-F5344CB8AC3E}">
        <p14:creationId xmlns:p14="http://schemas.microsoft.com/office/powerpoint/2010/main" val="256494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Atteggiamento educativo efficace</a:t>
            </a:r>
            <a:endParaRPr lang="it-IT" b="1" dirty="0"/>
          </a:p>
        </p:txBody>
      </p:sp>
      <p:sp>
        <p:nvSpPr>
          <p:cNvPr id="3" name="Segnaposto contenuto 2"/>
          <p:cNvSpPr>
            <a:spLocks noGrp="1"/>
          </p:cNvSpPr>
          <p:nvPr>
            <p:ph idx="1"/>
          </p:nvPr>
        </p:nvSpPr>
        <p:spPr/>
        <p:txBody>
          <a:bodyPr/>
          <a:lstStyle/>
          <a:p>
            <a:pPr marL="0" indent="0" algn="just">
              <a:buNone/>
            </a:pPr>
            <a:r>
              <a:rPr lang="it-IT" dirty="0"/>
              <a:t>L</a:t>
            </a:r>
            <a:r>
              <a:rPr lang="it-IT" dirty="0" smtClean="0"/>
              <a:t>’insegnante </a:t>
            </a:r>
            <a:r>
              <a:rPr lang="it-IT" dirty="0"/>
              <a:t>non va inteso come colui che è in grado di modificare la motivazione dei suoi alunni dall’esterno, ma come quella figura in grado di </a:t>
            </a:r>
            <a:r>
              <a:rPr lang="it-IT" i="1" dirty="0"/>
              <a:t>interagire sull’orientamento motivazionale attraverso le attività didattiche che propone, lo stile di valutazione che adotta, e in modo indiretto, attraverso le proprie convinzioni personali in relazione al concetto stesso di </a:t>
            </a:r>
            <a:r>
              <a:rPr lang="it-IT" i="1" dirty="0" smtClean="0"/>
              <a:t>motivazione</a:t>
            </a:r>
            <a:r>
              <a:rPr lang="it-IT" dirty="0"/>
              <a:t> </a:t>
            </a:r>
            <a:r>
              <a:rPr lang="it-IT" dirty="0" smtClean="0"/>
              <a:t>(</a:t>
            </a:r>
            <a:r>
              <a:rPr lang="it-IT" sz="2000" dirty="0" smtClean="0"/>
              <a:t>Boscolo - 2002</a:t>
            </a:r>
            <a:r>
              <a:rPr lang="it-IT" dirty="0" smtClean="0"/>
              <a:t>). </a:t>
            </a:r>
            <a:endParaRPr lang="it-IT" dirty="0"/>
          </a:p>
        </p:txBody>
      </p:sp>
    </p:spTree>
    <p:extLst>
      <p:ext uri="{BB962C8B-B14F-4D97-AF65-F5344CB8AC3E}">
        <p14:creationId xmlns:p14="http://schemas.microsoft.com/office/powerpoint/2010/main" val="2509416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808" y="859302"/>
            <a:ext cx="10549720" cy="1303867"/>
          </a:xfrm>
        </p:spPr>
        <p:txBody>
          <a:bodyPr>
            <a:normAutofit fontScale="90000"/>
          </a:bodyPr>
          <a:lstStyle/>
          <a:p>
            <a:r>
              <a:rPr lang="it-IT" dirty="0"/>
              <a:t> </a:t>
            </a:r>
            <a:r>
              <a:rPr lang="it-IT" sz="3600" b="1" dirty="0"/>
              <a:t>L</a:t>
            </a:r>
            <a:r>
              <a:rPr lang="it-IT" sz="3600" b="1" dirty="0" smtClean="0"/>
              <a:t>e manifestazioni di demotivazione sono una reazione degli allievi alla minaccia al loro senso di valore.</a:t>
            </a:r>
            <a:endParaRPr lang="it-IT" sz="3600" b="1" dirty="0"/>
          </a:p>
        </p:txBody>
      </p:sp>
      <p:sp>
        <p:nvSpPr>
          <p:cNvPr id="3" name="Segnaposto contenuto 2"/>
          <p:cNvSpPr>
            <a:spLocks noGrp="1"/>
          </p:cNvSpPr>
          <p:nvPr>
            <p:ph idx="1"/>
          </p:nvPr>
        </p:nvSpPr>
        <p:spPr>
          <a:xfrm>
            <a:off x="777922" y="2556931"/>
            <a:ext cx="10631606" cy="3584561"/>
          </a:xfrm>
        </p:spPr>
        <p:txBody>
          <a:bodyPr>
            <a:normAutofit fontScale="77500" lnSpcReduction="20000"/>
          </a:bodyPr>
          <a:lstStyle/>
          <a:p>
            <a:pPr marL="0" indent="0">
              <a:buNone/>
            </a:pPr>
            <a:r>
              <a:rPr lang="it-IT" dirty="0" smtClean="0"/>
              <a:t>All’insegnante </a:t>
            </a:r>
            <a:r>
              <a:rPr lang="it-IT" dirty="0"/>
              <a:t>è affidato il compito di stimolare e mantenere la motivazione degli allievi attraverso: </a:t>
            </a:r>
          </a:p>
          <a:p>
            <a:r>
              <a:rPr lang="it-IT" dirty="0" smtClean="0"/>
              <a:t>un </a:t>
            </a:r>
            <a:r>
              <a:rPr lang="it-IT" dirty="0"/>
              <a:t>atteggiamento di rinforzo, non punitivo, non frustrante ma capace di muovere all’autosoddisfazione; </a:t>
            </a:r>
            <a:endParaRPr lang="it-IT" dirty="0" smtClean="0"/>
          </a:p>
          <a:p>
            <a:r>
              <a:rPr lang="it-IT" dirty="0" smtClean="0"/>
              <a:t>la </a:t>
            </a:r>
            <a:r>
              <a:rPr lang="it-IT" dirty="0"/>
              <a:t>predisposizione di situazioni e attività da cui gli alunni possono trarre sollecitazioni a impegnarsi nell’apprendimento, garantendo quella condizione di sfida ottimale in cui il compito sia difficile tanto da incuriosire e favorire lo sviluppo di conoscenze, ma non da condurre a frustrazioni, fuga dal compito, apprendimento apparente, e vero e proprio insuccesso; </a:t>
            </a:r>
            <a:endParaRPr lang="it-IT" dirty="0" smtClean="0"/>
          </a:p>
          <a:p>
            <a:r>
              <a:rPr lang="it-IT" dirty="0" smtClean="0"/>
              <a:t>l’attenzione </a:t>
            </a:r>
            <a:r>
              <a:rPr lang="it-IT" dirty="0"/>
              <a:t>agli atteggiamenti, alle aspettative e alle attribuzioni con cui gli alunni interpretano il proprio successo e i futuri sviluppi di </a:t>
            </a:r>
            <a:r>
              <a:rPr lang="it-IT" dirty="0" smtClean="0"/>
              <a:t>questo; </a:t>
            </a:r>
          </a:p>
          <a:p>
            <a:r>
              <a:rPr lang="it-IT" dirty="0" smtClean="0"/>
              <a:t>la </a:t>
            </a:r>
            <a:r>
              <a:rPr lang="it-IT" dirty="0"/>
              <a:t>promozione di una teoria incrementale capace di sostenere gli allievi nei momenti di </a:t>
            </a:r>
            <a:r>
              <a:rPr lang="it-IT" dirty="0" smtClean="0"/>
              <a:t>fatica, che </a:t>
            </a:r>
            <a:r>
              <a:rPr lang="it-IT" dirty="0"/>
              <a:t>ovviamente l’apprendimento comporta.</a:t>
            </a:r>
          </a:p>
          <a:p>
            <a:pPr marL="0" indent="0" algn="ctr">
              <a:buNone/>
            </a:pPr>
            <a:r>
              <a:rPr lang="it-IT" u="sng" dirty="0" smtClean="0"/>
              <a:t>DI CERTO IL COMPITO NON È SEMPLICE, MA NON PUÒ ESSERE DISATTESO PERCHÉ GLI EFFETTI DELLA DEMOTIVAZIONE SCOLASTICA SONO DI CERTO TROPPO RISCHIOSI. </a:t>
            </a:r>
            <a:endParaRPr lang="it-IT" u="sng" dirty="0"/>
          </a:p>
        </p:txBody>
      </p:sp>
    </p:spTree>
    <p:extLst>
      <p:ext uri="{BB962C8B-B14F-4D97-AF65-F5344CB8AC3E}">
        <p14:creationId xmlns:p14="http://schemas.microsoft.com/office/powerpoint/2010/main" val="3822113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Didattica metacognitiva</a:t>
            </a:r>
            <a:endParaRPr lang="it-IT" b="1" dirty="0"/>
          </a:p>
        </p:txBody>
      </p:sp>
      <p:sp>
        <p:nvSpPr>
          <p:cNvPr id="3" name="Segnaposto contenuto 2"/>
          <p:cNvSpPr>
            <a:spLocks noGrp="1"/>
          </p:cNvSpPr>
          <p:nvPr>
            <p:ph idx="1"/>
          </p:nvPr>
        </p:nvSpPr>
        <p:spPr>
          <a:xfrm>
            <a:off x="968992" y="2556932"/>
            <a:ext cx="10372298" cy="3318936"/>
          </a:xfrm>
        </p:spPr>
        <p:txBody>
          <a:bodyPr>
            <a:normAutofit fontScale="92500" lnSpcReduction="10000"/>
          </a:bodyPr>
          <a:lstStyle/>
          <a:p>
            <a:pPr marL="0" indent="0">
              <a:buNone/>
            </a:pPr>
            <a:r>
              <a:rPr lang="it-IT" dirty="0" smtClean="0"/>
              <a:t>All’insegnante </a:t>
            </a:r>
            <a:r>
              <a:rPr lang="it-IT" dirty="0"/>
              <a:t>non spetta il ruolo di dispensatore di ricompense, o di riconoscitore del valore personale dei suoi allievi, ma quello di facilitatore di apprendimenti, in cui ciascun allievo può avere probabilità di successo. Il che a propria volta ha come prerequisito specifico una individualizzazione degli obiettivi di apprendimento, sia nel senso di una adeguazione degli obiettivi all’effettiva capacità dei </a:t>
            </a:r>
            <a:r>
              <a:rPr lang="it-IT" dirty="0" smtClean="0"/>
              <a:t>soggetti, </a:t>
            </a:r>
            <a:r>
              <a:rPr lang="it-IT" dirty="0"/>
              <a:t>sia nel senso di una differente gestione che ciascun allievo può e deve fare del proprio apprendimento. </a:t>
            </a:r>
            <a:r>
              <a:rPr lang="it-IT" dirty="0" smtClean="0"/>
              <a:t>(Covington - 2000</a:t>
            </a:r>
            <a:r>
              <a:rPr lang="it-IT" dirty="0"/>
              <a:t>; Covington e </a:t>
            </a:r>
            <a:r>
              <a:rPr lang="it-IT" dirty="0" err="1"/>
              <a:t>Mueller</a:t>
            </a:r>
            <a:r>
              <a:rPr lang="it-IT" dirty="0"/>
              <a:t>, 2001)  </a:t>
            </a:r>
            <a:endParaRPr lang="it-IT" dirty="0" smtClean="0"/>
          </a:p>
          <a:p>
            <a:pPr marL="0" indent="0">
              <a:buNone/>
            </a:pPr>
            <a:r>
              <a:rPr lang="it-IT" b="1" dirty="0" smtClean="0"/>
              <a:t>Se </a:t>
            </a:r>
            <a:r>
              <a:rPr lang="it-IT" b="1" dirty="0"/>
              <a:t>gli alunni devono trovare motivazione intrinseca nell’apprendere, essi devono cioè poter gestire più autonomamente le proprie risorse, divenendo consapevoli dei propri limiti e delle proprie competenze.</a:t>
            </a:r>
          </a:p>
        </p:txBody>
      </p:sp>
    </p:spTree>
    <p:extLst>
      <p:ext uri="{BB962C8B-B14F-4D97-AF65-F5344CB8AC3E}">
        <p14:creationId xmlns:p14="http://schemas.microsoft.com/office/powerpoint/2010/main" val="186113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Dimensione «valutativa»</a:t>
            </a:r>
            <a:endParaRPr lang="it-IT" b="1" dirty="0"/>
          </a:p>
        </p:txBody>
      </p:sp>
      <p:sp>
        <p:nvSpPr>
          <p:cNvPr id="3" name="Segnaposto contenuto 2"/>
          <p:cNvSpPr>
            <a:spLocks noGrp="1"/>
          </p:cNvSpPr>
          <p:nvPr>
            <p:ph idx="1"/>
          </p:nvPr>
        </p:nvSpPr>
        <p:spPr>
          <a:xfrm>
            <a:off x="832512" y="2556931"/>
            <a:ext cx="10467833" cy="3570913"/>
          </a:xfrm>
        </p:spPr>
        <p:txBody>
          <a:bodyPr>
            <a:normAutofit fontScale="92500" lnSpcReduction="20000"/>
          </a:bodyPr>
          <a:lstStyle/>
          <a:p>
            <a:pPr marL="0" indent="0" algn="just">
              <a:buNone/>
            </a:pPr>
            <a:r>
              <a:rPr lang="it-IT" dirty="0"/>
              <a:t>Una delle indubbie funzioni esplicitamente orientative della scuola è quella di consegnare un consiglio orientativo finale. Le modalità con cui lo si comunica sono tutt’altro che indifferenti. </a:t>
            </a:r>
            <a:endParaRPr lang="it-IT" dirty="0" smtClean="0"/>
          </a:p>
          <a:p>
            <a:pPr marL="0" indent="0" algn="just">
              <a:buNone/>
            </a:pPr>
            <a:r>
              <a:rPr lang="it-IT" dirty="0" smtClean="0"/>
              <a:t>E</a:t>
            </a:r>
            <a:r>
              <a:rPr lang="it-IT" dirty="0"/>
              <a:t>’ poco “orientativamente educativo” offrire consigli </a:t>
            </a:r>
            <a:r>
              <a:rPr lang="it-IT" dirty="0" smtClean="0"/>
              <a:t>squalificanti, fondati su ciò che “l’alunno </a:t>
            </a:r>
            <a:r>
              <a:rPr lang="it-IT" dirty="0"/>
              <a:t>non sa… su cui non riesce… per il quale non è portato…”. </a:t>
            </a:r>
            <a:r>
              <a:rPr lang="it-IT" dirty="0" smtClean="0"/>
              <a:t>(Questo spesso </a:t>
            </a:r>
            <a:r>
              <a:rPr lang="it-IT" dirty="0"/>
              <a:t>accade quando vengono consigliate scuole </a:t>
            </a:r>
            <a:r>
              <a:rPr lang="it-IT" dirty="0" smtClean="0"/>
              <a:t>professionali). </a:t>
            </a:r>
            <a:endParaRPr lang="it-IT" dirty="0"/>
          </a:p>
          <a:p>
            <a:pPr marL="0" indent="0" algn="just">
              <a:buNone/>
            </a:pPr>
            <a:r>
              <a:rPr lang="it-IT" b="1" dirty="0"/>
              <a:t>Indipendentemente dalle opinioni personali in merito, non è possibile svolgere un ruolo orientativo efficace svalorizzando (implicitamente o esplicitamente) i percorsi </a:t>
            </a:r>
            <a:r>
              <a:rPr lang="it-IT" b="1" dirty="0" smtClean="0"/>
              <a:t>consigliati!</a:t>
            </a:r>
          </a:p>
          <a:p>
            <a:pPr marL="0" indent="0" algn="just">
              <a:buNone/>
            </a:pPr>
            <a:r>
              <a:rPr lang="it-IT" dirty="0" smtClean="0"/>
              <a:t>Pur </a:t>
            </a:r>
            <a:r>
              <a:rPr lang="it-IT" dirty="0"/>
              <a:t>non nascondendo le differenze effettive esistenti tra le diverse tipologie di scuole, è indispensabile, sempre a supporto di una transizione positiva, riconoscerne le diverse potenzialità.</a:t>
            </a:r>
          </a:p>
        </p:txBody>
      </p:sp>
    </p:spTree>
    <p:extLst>
      <p:ext uri="{BB962C8B-B14F-4D97-AF65-F5344CB8AC3E}">
        <p14:creationId xmlns:p14="http://schemas.microsoft.com/office/powerpoint/2010/main" val="3699046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motivazione dell’insegnante</a:t>
            </a:r>
            <a:endParaRPr lang="it-IT" b="1" dirty="0"/>
          </a:p>
        </p:txBody>
      </p:sp>
      <p:sp>
        <p:nvSpPr>
          <p:cNvPr id="3" name="Segnaposto contenuto 2"/>
          <p:cNvSpPr>
            <a:spLocks noGrp="1"/>
          </p:cNvSpPr>
          <p:nvPr>
            <p:ph idx="1"/>
          </p:nvPr>
        </p:nvSpPr>
        <p:spPr/>
        <p:txBody>
          <a:bodyPr>
            <a:normAutofit/>
          </a:bodyPr>
          <a:lstStyle/>
          <a:p>
            <a:pPr marL="0" indent="0" algn="just">
              <a:buNone/>
            </a:pPr>
            <a:r>
              <a:rPr lang="it-IT" dirty="0" smtClean="0"/>
              <a:t>La </a:t>
            </a:r>
            <a:r>
              <a:rPr lang="it-IT" dirty="0"/>
              <a:t>motivazione di insegnanti e studenti è</a:t>
            </a:r>
            <a:r>
              <a:rPr lang="it-IT" dirty="0" smtClean="0"/>
              <a:t> </a:t>
            </a:r>
            <a:r>
              <a:rPr lang="it-IT" dirty="0"/>
              <a:t>in realtà parte di uno stesso processo, in cui entrambi, pur nella diversità chiara e inequivocabile dei loro ruoli, sono coinvolti costantemente, in modo che il risultato del processo </a:t>
            </a:r>
            <a:r>
              <a:rPr lang="it-IT" dirty="0" smtClean="0"/>
              <a:t>dipenda </a:t>
            </a:r>
            <a:r>
              <a:rPr lang="it-IT" dirty="0"/>
              <a:t>dalla loro interazione. </a:t>
            </a:r>
            <a:r>
              <a:rPr lang="it-IT" dirty="0" smtClean="0"/>
              <a:t>E’ </a:t>
            </a:r>
            <a:r>
              <a:rPr lang="it-IT" dirty="0"/>
              <a:t>lo stesso processo di apprendimento/insegnamento a permettere e richiedere un’interazione così stretta; </a:t>
            </a:r>
            <a:r>
              <a:rPr lang="it-IT" dirty="0" smtClean="0"/>
              <a:t>e gli stessi </a:t>
            </a:r>
            <a:r>
              <a:rPr lang="it-IT" dirty="0"/>
              <a:t>meccanismi che vengono spesso citati per spiegare la motivazione degli studenti valgono in realtà anche per gli insegnanti.</a:t>
            </a:r>
          </a:p>
        </p:txBody>
      </p:sp>
    </p:spTree>
    <p:extLst>
      <p:ext uri="{BB962C8B-B14F-4D97-AF65-F5344CB8AC3E}">
        <p14:creationId xmlns:p14="http://schemas.microsoft.com/office/powerpoint/2010/main" val="370091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“Approccio </a:t>
            </a:r>
            <a:r>
              <a:rPr lang="it-IT" b="1" dirty="0"/>
              <a:t>metacognitivo”</a:t>
            </a:r>
          </a:p>
        </p:txBody>
      </p:sp>
      <p:sp>
        <p:nvSpPr>
          <p:cNvPr id="3" name="Segnaposto contenuto 2"/>
          <p:cNvSpPr>
            <a:spLocks noGrp="1"/>
          </p:cNvSpPr>
          <p:nvPr>
            <p:ph idx="1"/>
          </p:nvPr>
        </p:nvSpPr>
        <p:spPr/>
        <p:txBody>
          <a:bodyPr/>
          <a:lstStyle/>
          <a:p>
            <a:pPr marL="0" indent="0" algn="just">
              <a:buNone/>
            </a:pPr>
            <a:r>
              <a:rPr lang="it-IT" dirty="0"/>
              <a:t> </a:t>
            </a:r>
            <a:r>
              <a:rPr lang="it-IT" dirty="0" smtClean="0"/>
              <a:t>Gli </a:t>
            </a:r>
            <a:r>
              <a:rPr lang="it-IT" dirty="0"/>
              <a:t>sforzi degli insegnanti, come quelli degli studenti, non dovrebbero essere diretti a costringere o costringersi a fare comunque qualcosa, quanto piuttosto ad evolversi, a muoversi lungo </a:t>
            </a:r>
            <a:r>
              <a:rPr lang="it-IT" dirty="0" smtClean="0"/>
              <a:t>il continuum (motivazione intrinseca ed estrinseca) dinamico</a:t>
            </a:r>
            <a:r>
              <a:rPr lang="it-IT" dirty="0"/>
              <a:t>, anche se l’equilibrio è sempre instabile e va raggiunto momento per momento. Diventa così importante un atteggiamento di riflessione, di consapevolezza dei motivi, vari e diversi, per cui facciamo </a:t>
            </a:r>
            <a:r>
              <a:rPr lang="it-IT" dirty="0" smtClean="0"/>
              <a:t>qualcosa.</a:t>
            </a:r>
            <a:endParaRPr lang="it-IT" dirty="0"/>
          </a:p>
        </p:txBody>
      </p:sp>
    </p:spTree>
    <p:extLst>
      <p:ext uri="{BB962C8B-B14F-4D97-AF65-F5344CB8AC3E}">
        <p14:creationId xmlns:p14="http://schemas.microsoft.com/office/powerpoint/2010/main" val="3425765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b="1" i="1" dirty="0"/>
              <a:t>Auguro a tutti VOI che operate nella scuola, </a:t>
            </a:r>
            <a:r>
              <a:rPr lang="it-IT" sz="3600" b="1" i="1" u="sng" dirty="0"/>
              <a:t>un convinto buon lavor</a:t>
            </a:r>
            <a:r>
              <a:rPr lang="it-IT" sz="3600" b="1" i="1" dirty="0"/>
              <a:t>o! </a:t>
            </a:r>
            <a:br>
              <a:rPr lang="it-IT" sz="3600" b="1" i="1" dirty="0"/>
            </a:br>
            <a:endParaRPr lang="it-IT" sz="3600" dirty="0"/>
          </a:p>
        </p:txBody>
      </p:sp>
      <p:sp>
        <p:nvSpPr>
          <p:cNvPr id="3" name="Segnaposto contenuto 2"/>
          <p:cNvSpPr>
            <a:spLocks noGrp="1"/>
          </p:cNvSpPr>
          <p:nvPr>
            <p:ph idx="1"/>
          </p:nvPr>
        </p:nvSpPr>
        <p:spPr>
          <a:xfrm>
            <a:off x="1091820" y="2556931"/>
            <a:ext cx="10099343" cy="3570913"/>
          </a:xfrm>
        </p:spPr>
        <p:txBody>
          <a:bodyPr>
            <a:normAutofit fontScale="92500" lnSpcReduction="10000"/>
          </a:bodyPr>
          <a:lstStyle/>
          <a:p>
            <a:pPr marL="0" indent="0" algn="just">
              <a:buNone/>
            </a:pPr>
            <a:r>
              <a:rPr lang="it-IT" dirty="0"/>
              <a:t> La pratica dell’orientamento è in costante evoluzione, perché  connessa al continuo cambiamento di tutti gli attori e i contesti coinvolti (ragazzi, società, famiglie,  scuola, mondo del lavoro): dalla consapevolezza di questa complessità discende l’esigenza di abbandonare una visione deterministica dell’orientamento e la necessità, da parte di tutti gli adulti in gioco, di essere consapevoli del proprio ruolo, che richiede oggi, più che mai, la capacità di accogliere la sfida del lavoro di rete e dell’integrazione tra gli attori dell’orientamento</a:t>
            </a:r>
            <a:r>
              <a:rPr lang="it-IT" dirty="0" smtClean="0"/>
              <a:t>.</a:t>
            </a:r>
          </a:p>
          <a:p>
            <a:pPr marL="0" indent="0" algn="ctr">
              <a:buNone/>
            </a:pPr>
            <a:r>
              <a:rPr lang="it-IT" b="1" u="sng" dirty="0"/>
              <a:t>Quest’ultima </a:t>
            </a:r>
            <a:r>
              <a:rPr lang="it-IT" b="1" u="sng" dirty="0" smtClean="0"/>
              <a:t>è una </a:t>
            </a:r>
            <a:r>
              <a:rPr lang="it-IT" b="1" u="sng" dirty="0"/>
              <a:t>condizione necessaria, se pur non sufficiente, </a:t>
            </a:r>
            <a:endParaRPr lang="it-IT" b="1" u="sng" dirty="0" smtClean="0"/>
          </a:p>
          <a:p>
            <a:pPr marL="0" indent="0" algn="ctr">
              <a:buNone/>
            </a:pPr>
            <a:r>
              <a:rPr lang="it-IT" b="1" u="sng" dirty="0" smtClean="0"/>
              <a:t>per </a:t>
            </a:r>
            <a:r>
              <a:rPr lang="it-IT" b="1" u="sng" dirty="0"/>
              <a:t>motivare ad apprendere e per motivarsi a </a:t>
            </a:r>
            <a:r>
              <a:rPr lang="it-IT" b="1" u="sng" dirty="0" smtClean="0"/>
              <a:t>insegnare!</a:t>
            </a:r>
          </a:p>
          <a:p>
            <a:pPr marL="0" indent="0" algn="ctr">
              <a:buNone/>
            </a:pPr>
            <a:r>
              <a:rPr lang="it-IT" dirty="0"/>
              <a:t> </a:t>
            </a:r>
            <a:endParaRPr lang="it-IT" b="1" i="1" dirty="0"/>
          </a:p>
        </p:txBody>
      </p:sp>
    </p:spTree>
    <p:extLst>
      <p:ext uri="{BB962C8B-B14F-4D97-AF65-F5344CB8AC3E}">
        <p14:creationId xmlns:p14="http://schemas.microsoft.com/office/powerpoint/2010/main" val="4186230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Bibliografia</a:t>
            </a:r>
            <a:endParaRPr lang="it-IT" b="1" dirty="0"/>
          </a:p>
        </p:txBody>
      </p:sp>
      <p:sp>
        <p:nvSpPr>
          <p:cNvPr id="3" name="Segnaposto contenuto 2"/>
          <p:cNvSpPr>
            <a:spLocks noGrp="1"/>
          </p:cNvSpPr>
          <p:nvPr>
            <p:ph idx="1"/>
          </p:nvPr>
        </p:nvSpPr>
        <p:spPr>
          <a:xfrm>
            <a:off x="846162" y="2442949"/>
            <a:ext cx="10508776" cy="3432919"/>
          </a:xfrm>
        </p:spPr>
        <p:txBody>
          <a:bodyPr>
            <a:normAutofit fontScale="70000" lnSpcReduction="20000"/>
          </a:bodyPr>
          <a:lstStyle/>
          <a:p>
            <a:r>
              <a:rPr lang="it-IT" dirty="0"/>
              <a:t>Bandura A. (2000), Autoefficacia. Teoria e </a:t>
            </a:r>
            <a:r>
              <a:rPr lang="it-IT" dirty="0" smtClean="0"/>
              <a:t>applicazioni</a:t>
            </a:r>
            <a:r>
              <a:rPr lang="it-IT" dirty="0"/>
              <a:t>, </a:t>
            </a:r>
            <a:r>
              <a:rPr lang="it-IT" dirty="0" err="1" smtClean="0"/>
              <a:t>Erickson</a:t>
            </a:r>
            <a:r>
              <a:rPr lang="it-IT" dirty="0" smtClean="0"/>
              <a:t>;</a:t>
            </a:r>
          </a:p>
          <a:p>
            <a:r>
              <a:rPr lang="it-IT" dirty="0"/>
              <a:t>Boscolo P. (2002), La motivazione ad apprendere tra ricerca psicologica e senso comune, «Scuola e Città», 52, pp. </a:t>
            </a:r>
            <a:r>
              <a:rPr lang="it-IT" dirty="0" smtClean="0"/>
              <a:t>81-92;</a:t>
            </a:r>
          </a:p>
          <a:p>
            <a:r>
              <a:rPr lang="it-IT" dirty="0"/>
              <a:t>Covington M.V. e </a:t>
            </a:r>
            <a:r>
              <a:rPr lang="it-IT" dirty="0" err="1"/>
              <a:t>Mueller</a:t>
            </a:r>
            <a:r>
              <a:rPr lang="it-IT" dirty="0"/>
              <a:t> K. J (2001), </a:t>
            </a:r>
            <a:r>
              <a:rPr lang="it-IT" dirty="0" err="1"/>
              <a:t>Intrinsic</a:t>
            </a:r>
            <a:r>
              <a:rPr lang="it-IT" dirty="0"/>
              <a:t> versus </a:t>
            </a:r>
            <a:r>
              <a:rPr lang="it-IT" dirty="0" err="1"/>
              <a:t>extrinsic</a:t>
            </a:r>
            <a:r>
              <a:rPr lang="it-IT" dirty="0"/>
              <a:t> </a:t>
            </a:r>
            <a:r>
              <a:rPr lang="it-IT" dirty="0" err="1"/>
              <a:t>motivation</a:t>
            </a:r>
            <a:r>
              <a:rPr lang="it-IT" dirty="0"/>
              <a:t>: An </a:t>
            </a:r>
            <a:r>
              <a:rPr lang="it-IT" dirty="0" err="1"/>
              <a:t>approach</a:t>
            </a:r>
            <a:r>
              <a:rPr lang="it-IT" dirty="0"/>
              <a:t>/ </a:t>
            </a:r>
            <a:r>
              <a:rPr lang="it-IT" dirty="0" err="1"/>
              <a:t>avoidance</a:t>
            </a:r>
            <a:r>
              <a:rPr lang="it-IT" dirty="0"/>
              <a:t> </a:t>
            </a:r>
            <a:r>
              <a:rPr lang="it-IT" dirty="0" err="1"/>
              <a:t>reformulation</a:t>
            </a:r>
            <a:r>
              <a:rPr lang="it-IT" dirty="0"/>
              <a:t>, «Educational </a:t>
            </a:r>
            <a:r>
              <a:rPr lang="it-IT" dirty="0" err="1"/>
              <a:t>psychology</a:t>
            </a:r>
            <a:r>
              <a:rPr lang="it-IT" dirty="0"/>
              <a:t> </a:t>
            </a:r>
            <a:r>
              <a:rPr lang="it-IT" dirty="0" err="1"/>
              <a:t>review</a:t>
            </a:r>
            <a:r>
              <a:rPr lang="it-IT" dirty="0"/>
              <a:t>», 13-2, pp. </a:t>
            </a:r>
            <a:r>
              <a:rPr lang="it-IT" dirty="0" smtClean="0"/>
              <a:t>157-176;</a:t>
            </a:r>
          </a:p>
          <a:p>
            <a:r>
              <a:rPr lang="it-IT" dirty="0" smtClean="0"/>
              <a:t>Covington </a:t>
            </a:r>
            <a:r>
              <a:rPr lang="it-IT" dirty="0"/>
              <a:t>M.V. (2000), Goal </a:t>
            </a:r>
            <a:r>
              <a:rPr lang="it-IT" dirty="0" err="1"/>
              <a:t>theory</a:t>
            </a:r>
            <a:r>
              <a:rPr lang="it-IT" dirty="0"/>
              <a:t>, </a:t>
            </a:r>
            <a:r>
              <a:rPr lang="it-IT" dirty="0" err="1"/>
              <a:t>motivation</a:t>
            </a:r>
            <a:r>
              <a:rPr lang="it-IT" dirty="0"/>
              <a:t>, and </a:t>
            </a:r>
            <a:r>
              <a:rPr lang="it-IT" dirty="0" err="1"/>
              <a:t>school</a:t>
            </a:r>
            <a:r>
              <a:rPr lang="it-IT" dirty="0"/>
              <a:t> </a:t>
            </a:r>
            <a:r>
              <a:rPr lang="it-IT" dirty="0" err="1"/>
              <a:t>achievement</a:t>
            </a:r>
            <a:r>
              <a:rPr lang="it-IT" dirty="0"/>
              <a:t>: An integrative </a:t>
            </a:r>
            <a:r>
              <a:rPr lang="it-IT" dirty="0" err="1"/>
              <a:t>review</a:t>
            </a:r>
            <a:r>
              <a:rPr lang="it-IT" dirty="0"/>
              <a:t>, «</a:t>
            </a:r>
            <a:r>
              <a:rPr lang="it-IT" dirty="0" err="1"/>
              <a:t>Annual</a:t>
            </a:r>
            <a:r>
              <a:rPr lang="it-IT" dirty="0"/>
              <a:t> </a:t>
            </a:r>
            <a:r>
              <a:rPr lang="it-IT" dirty="0" err="1"/>
              <a:t>Review</a:t>
            </a:r>
            <a:r>
              <a:rPr lang="it-IT" dirty="0"/>
              <a:t> of </a:t>
            </a:r>
            <a:r>
              <a:rPr lang="it-IT" dirty="0" err="1"/>
              <a:t>Psychology</a:t>
            </a:r>
            <a:r>
              <a:rPr lang="it-IT" dirty="0"/>
              <a:t>», 51, pp. </a:t>
            </a:r>
            <a:r>
              <a:rPr lang="it-IT" dirty="0" smtClean="0"/>
              <a:t>171-200; </a:t>
            </a:r>
          </a:p>
          <a:p>
            <a:r>
              <a:rPr lang="it-IT" dirty="0" err="1" smtClean="0"/>
              <a:t>Dweck</a:t>
            </a:r>
            <a:r>
              <a:rPr lang="it-IT" dirty="0" smtClean="0"/>
              <a:t> </a:t>
            </a:r>
            <a:r>
              <a:rPr lang="it-IT" dirty="0"/>
              <a:t>C. S. (2000), Teorie del sé. Intelligenza, motivazione, personalità e sviluppo, </a:t>
            </a:r>
            <a:r>
              <a:rPr lang="it-IT" dirty="0" err="1" smtClean="0"/>
              <a:t>Erickson</a:t>
            </a:r>
            <a:r>
              <a:rPr lang="it-IT" dirty="0" smtClean="0"/>
              <a:t>; </a:t>
            </a:r>
          </a:p>
          <a:p>
            <a:r>
              <a:rPr lang="it-IT" dirty="0" smtClean="0"/>
              <a:t>A</a:t>
            </a:r>
            <a:r>
              <a:rPr lang="it-IT" dirty="0"/>
              <a:t>. </a:t>
            </a:r>
            <a:r>
              <a:rPr lang="it-IT" dirty="0" err="1"/>
              <a:t>Maslow</a:t>
            </a:r>
            <a:r>
              <a:rPr lang="it-IT" dirty="0"/>
              <a:t>, Motivazione e personalità, Roma, Armando, </a:t>
            </a:r>
            <a:r>
              <a:rPr lang="it-IT" dirty="0" smtClean="0"/>
              <a:t>2010;  </a:t>
            </a:r>
            <a:endParaRPr lang="it-IT" dirty="0"/>
          </a:p>
          <a:p>
            <a:r>
              <a:rPr lang="it-IT" dirty="0" smtClean="0"/>
              <a:t>D</a:t>
            </a:r>
            <a:r>
              <a:rPr lang="it-IT" dirty="0"/>
              <a:t>. </a:t>
            </a:r>
            <a:r>
              <a:rPr lang="it-IT" dirty="0" err="1"/>
              <a:t>Stipek</a:t>
            </a:r>
            <a:r>
              <a:rPr lang="it-IT" dirty="0"/>
              <a:t>, La motivazione nell’apprendimento scolastico. Fondamenti teorici e orientamenti operativi, Torino, SEI, </a:t>
            </a:r>
            <a:r>
              <a:rPr lang="it-IT" dirty="0" smtClean="0"/>
              <a:t>1996; </a:t>
            </a:r>
          </a:p>
          <a:p>
            <a:r>
              <a:rPr lang="it-IT" dirty="0"/>
              <a:t>Caprara G.V. (a cura di), La valutazione dell’autoefficacia. </a:t>
            </a:r>
            <a:r>
              <a:rPr lang="it-IT" dirty="0" err="1" smtClean="0"/>
              <a:t>Erikson</a:t>
            </a:r>
            <a:r>
              <a:rPr lang="it-IT" dirty="0" smtClean="0"/>
              <a:t>.</a:t>
            </a:r>
            <a:endParaRPr lang="it-IT" dirty="0"/>
          </a:p>
        </p:txBody>
      </p:sp>
    </p:spTree>
    <p:extLst>
      <p:ext uri="{BB962C8B-B14F-4D97-AF65-F5344CB8AC3E}">
        <p14:creationId xmlns:p14="http://schemas.microsoft.com/office/powerpoint/2010/main" val="1835206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Fonti</a:t>
            </a:r>
            <a:endParaRPr lang="it-IT" b="1" dirty="0"/>
          </a:p>
        </p:txBody>
      </p:sp>
      <p:sp>
        <p:nvSpPr>
          <p:cNvPr id="3" name="Segnaposto contenuto 2"/>
          <p:cNvSpPr>
            <a:spLocks noGrp="1"/>
          </p:cNvSpPr>
          <p:nvPr>
            <p:ph idx="1"/>
          </p:nvPr>
        </p:nvSpPr>
        <p:spPr>
          <a:xfrm>
            <a:off x="1295401" y="2556931"/>
            <a:ext cx="9964002" cy="3529969"/>
          </a:xfrm>
        </p:spPr>
        <p:txBody>
          <a:bodyPr>
            <a:normAutofit fontScale="92500" lnSpcReduction="20000"/>
          </a:bodyPr>
          <a:lstStyle/>
          <a:p>
            <a:r>
              <a:rPr lang="it-IT" dirty="0" smtClean="0"/>
              <a:t>Piano nazionale orientamento – Lucangeli, </a:t>
            </a:r>
            <a:r>
              <a:rPr lang="it-IT" dirty="0" err="1" smtClean="0"/>
              <a:t>Miur</a:t>
            </a:r>
            <a:r>
              <a:rPr lang="it-IT" dirty="0" smtClean="0"/>
              <a:t> 2011;</a:t>
            </a:r>
          </a:p>
          <a:p>
            <a:r>
              <a:rPr lang="it-IT" dirty="0" smtClean="0"/>
              <a:t>Guida di orientamento per insegnanti - Direzione </a:t>
            </a:r>
            <a:r>
              <a:rPr lang="it-IT" dirty="0"/>
              <a:t>Istruzione, Formazione Professionale e Lavoro della Regione Piemonte – Settore Standard Formativi Qualità ed Orientamento </a:t>
            </a:r>
            <a:r>
              <a:rPr lang="it-IT" dirty="0" smtClean="0"/>
              <a:t>professionale – aprile 2012;</a:t>
            </a:r>
          </a:p>
          <a:p>
            <a:endParaRPr lang="it-IT" dirty="0"/>
          </a:p>
          <a:p>
            <a:r>
              <a:rPr lang="it-IT" dirty="0"/>
              <a:t>M</a:t>
            </a:r>
            <a:r>
              <a:rPr lang="it-IT" dirty="0" smtClean="0"/>
              <a:t>otivare ad apprendere, motivarsi a insegnare - Relazione </a:t>
            </a:r>
            <a:r>
              <a:rPr lang="it-IT" dirty="0"/>
              <a:t>tenuta al Convegno ANFIS "Professione docente oggi: fra motivazione e valorizzazione" Bari, 10 ottobre 2015 </a:t>
            </a:r>
            <a:r>
              <a:rPr lang="it-IT" dirty="0" smtClean="0"/>
              <a:t>- Luciano </a:t>
            </a:r>
            <a:r>
              <a:rPr lang="it-IT" dirty="0"/>
              <a:t>Mariani </a:t>
            </a:r>
            <a:r>
              <a:rPr lang="it-IT" dirty="0" smtClean="0"/>
              <a:t> </a:t>
            </a:r>
          </a:p>
          <a:p>
            <a:r>
              <a:rPr lang="it-IT" dirty="0" smtClean="0">
                <a:hlinkClick r:id="rId2"/>
              </a:rPr>
              <a:t>www.qtimes.it</a:t>
            </a:r>
            <a:r>
              <a:rPr lang="it-IT" dirty="0" smtClean="0"/>
              <a:t> – </a:t>
            </a:r>
            <a:r>
              <a:rPr lang="it-IT" dirty="0"/>
              <a:t>articolo </a:t>
            </a:r>
            <a:r>
              <a:rPr lang="it-IT" dirty="0" smtClean="0"/>
              <a:t>«La </a:t>
            </a:r>
            <a:r>
              <a:rPr lang="it-IT" dirty="0"/>
              <a:t>centralità della motivazione nei processi di </a:t>
            </a:r>
            <a:r>
              <a:rPr lang="it-IT" dirty="0" smtClean="0"/>
              <a:t>apprendimento» </a:t>
            </a:r>
            <a:r>
              <a:rPr lang="it-IT" dirty="0"/>
              <a:t>di </a:t>
            </a:r>
            <a:r>
              <a:rPr lang="it-IT" dirty="0" smtClean="0"/>
              <a:t>Andrea Gentile – gennaio 2014</a:t>
            </a:r>
            <a:endParaRPr lang="it-IT" dirty="0"/>
          </a:p>
          <a:p>
            <a:endParaRPr lang="it-IT" dirty="0"/>
          </a:p>
        </p:txBody>
      </p:sp>
    </p:spTree>
    <p:extLst>
      <p:ext uri="{BB962C8B-B14F-4D97-AF65-F5344CB8AC3E}">
        <p14:creationId xmlns:p14="http://schemas.microsoft.com/office/powerpoint/2010/main" val="367543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b="1" dirty="0"/>
              <a:t>O</a:t>
            </a:r>
            <a:r>
              <a:rPr lang="it-IT" sz="2400" b="1" dirty="0" smtClean="0"/>
              <a:t>rientamento formativo ed educazione affettivo-emozionale a sostegno dell’interesse  e della motivazione dello studente: </a:t>
            </a:r>
            <a:br>
              <a:rPr lang="it-IT" sz="2400" b="1" dirty="0" smtClean="0"/>
            </a:br>
            <a:r>
              <a:rPr lang="it-IT" sz="2400" b="1" dirty="0" smtClean="0"/>
              <a:t>è possibile insegnare a «voler apprendere»? </a:t>
            </a:r>
            <a:endParaRPr lang="it-IT" sz="2400" b="1" dirty="0"/>
          </a:p>
        </p:txBody>
      </p:sp>
      <p:sp>
        <p:nvSpPr>
          <p:cNvPr id="3" name="Segnaposto contenuto 2"/>
          <p:cNvSpPr>
            <a:spLocks noGrp="1"/>
          </p:cNvSpPr>
          <p:nvPr>
            <p:ph idx="1"/>
          </p:nvPr>
        </p:nvSpPr>
        <p:spPr/>
        <p:txBody>
          <a:bodyPr>
            <a:normAutofit fontScale="92500" lnSpcReduction="10000"/>
          </a:bodyPr>
          <a:lstStyle/>
          <a:p>
            <a:pPr marL="0" indent="0" algn="ctr">
              <a:buNone/>
            </a:pPr>
            <a:r>
              <a:rPr lang="it-IT" dirty="0" smtClean="0"/>
              <a:t>Un </a:t>
            </a:r>
            <a:r>
              <a:rPr lang="it-IT" dirty="0"/>
              <a:t>elemento cruciale nel successo scolastico spesso è </a:t>
            </a:r>
            <a:r>
              <a:rPr lang="it-IT" dirty="0" smtClean="0"/>
              <a:t>rappresentato </a:t>
            </a:r>
            <a:r>
              <a:rPr lang="it-IT" dirty="0"/>
              <a:t>da un atteggiamento corretto verso l’apprendimento. </a:t>
            </a:r>
            <a:endParaRPr lang="it-IT" dirty="0" smtClean="0"/>
          </a:p>
          <a:p>
            <a:r>
              <a:rPr lang="it-IT" dirty="0" smtClean="0"/>
              <a:t>Come </a:t>
            </a:r>
            <a:r>
              <a:rPr lang="it-IT" dirty="0"/>
              <a:t>influiscono le motivazioni sullo studio? </a:t>
            </a:r>
            <a:endParaRPr lang="it-IT" dirty="0" smtClean="0"/>
          </a:p>
          <a:p>
            <a:r>
              <a:rPr lang="it-IT" dirty="0" smtClean="0"/>
              <a:t>Che </a:t>
            </a:r>
            <a:r>
              <a:rPr lang="it-IT" dirty="0"/>
              <a:t>attinenza hanno le emozioni con il successo scolastico? </a:t>
            </a:r>
            <a:endParaRPr lang="it-IT" dirty="0" smtClean="0"/>
          </a:p>
          <a:p>
            <a:r>
              <a:rPr lang="it-IT" dirty="0" smtClean="0"/>
              <a:t>Cosa </a:t>
            </a:r>
            <a:r>
              <a:rPr lang="it-IT" dirty="0"/>
              <a:t>sono gli stili attributivi, e che ruolo giocano nell’abilità di studio? </a:t>
            </a:r>
            <a:endParaRPr lang="it-IT" dirty="0" smtClean="0"/>
          </a:p>
          <a:p>
            <a:r>
              <a:rPr lang="it-IT" dirty="0" smtClean="0"/>
              <a:t>Cos’è </a:t>
            </a:r>
            <a:r>
              <a:rPr lang="it-IT" dirty="0"/>
              <a:t>l’autoefficacia, cos’è la percezione di autoefficacia (</a:t>
            </a:r>
            <a:r>
              <a:rPr lang="it-IT" sz="1800" dirty="0"/>
              <a:t>Bandura, 2000</a:t>
            </a:r>
            <a:r>
              <a:rPr lang="it-IT" dirty="0" smtClean="0"/>
              <a:t>)?</a:t>
            </a:r>
          </a:p>
          <a:p>
            <a:pPr marL="0" indent="0">
              <a:buNone/>
            </a:pPr>
            <a:r>
              <a:rPr lang="it-IT" dirty="0" smtClean="0"/>
              <a:t>Il ruolo dell’insegnante </a:t>
            </a:r>
            <a:r>
              <a:rPr lang="it-IT" i="1" dirty="0" smtClean="0"/>
              <a:t>«è </a:t>
            </a:r>
            <a:r>
              <a:rPr lang="it-IT" i="1" dirty="0"/>
              <a:t>un ruolo cruciale per l’alleanza necessaria allo studente per mettersi in gioco nella fatica dell’apprendere»</a:t>
            </a:r>
            <a:r>
              <a:rPr lang="it-IT" dirty="0"/>
              <a:t> (</a:t>
            </a:r>
            <a:r>
              <a:rPr lang="it-IT" sz="1800" dirty="0"/>
              <a:t>Boscolo, 2002</a:t>
            </a:r>
            <a:r>
              <a:rPr lang="it-IT" dirty="0"/>
              <a:t>).</a:t>
            </a:r>
          </a:p>
          <a:p>
            <a:pPr marL="0" indent="0">
              <a:buNone/>
            </a:pPr>
            <a:endParaRPr lang="it-IT" dirty="0"/>
          </a:p>
          <a:p>
            <a:endParaRPr lang="it-IT" dirty="0"/>
          </a:p>
        </p:txBody>
      </p:sp>
    </p:spTree>
    <p:extLst>
      <p:ext uri="{BB962C8B-B14F-4D97-AF65-F5344CB8AC3E}">
        <p14:creationId xmlns:p14="http://schemas.microsoft.com/office/powerpoint/2010/main" val="3301118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b="1" dirty="0" smtClean="0"/>
              <a:t>La motivazione</a:t>
            </a:r>
            <a:endParaRPr lang="it-IT" b="1" dirty="0"/>
          </a:p>
        </p:txBody>
      </p:sp>
      <p:sp>
        <p:nvSpPr>
          <p:cNvPr id="3" name="Segnaposto contenuto 2"/>
          <p:cNvSpPr>
            <a:spLocks noGrp="1"/>
          </p:cNvSpPr>
          <p:nvPr>
            <p:ph idx="1"/>
          </p:nvPr>
        </p:nvSpPr>
        <p:spPr>
          <a:xfrm>
            <a:off x="968991" y="2556932"/>
            <a:ext cx="10385945" cy="3318936"/>
          </a:xfrm>
        </p:spPr>
        <p:txBody>
          <a:bodyPr>
            <a:normAutofit fontScale="85000" lnSpcReduction="10000"/>
          </a:bodyPr>
          <a:lstStyle/>
          <a:p>
            <a:pPr marL="0" indent="0" algn="ctr">
              <a:buNone/>
            </a:pPr>
            <a:r>
              <a:rPr lang="it-IT" dirty="0"/>
              <a:t>Per motivazione s’intende tutto ciò che spinge l'essere umano a perseguire determinati scopi. </a:t>
            </a:r>
            <a:endParaRPr lang="it-IT" dirty="0" smtClean="0"/>
          </a:p>
          <a:p>
            <a:pPr marL="0" indent="0" algn="ctr">
              <a:buNone/>
            </a:pPr>
            <a:r>
              <a:rPr lang="it-IT" dirty="0" smtClean="0"/>
              <a:t>La </a:t>
            </a:r>
            <a:r>
              <a:rPr lang="it-IT" dirty="0"/>
              <a:t>motivazione è il perché delle azioni, il fine che spinge l’uomo ad impegnarsi per soddisfare i propri bisogni; il dirigersi di un soggetto verso un oggetto desiderato, verso uno </a:t>
            </a:r>
            <a:r>
              <a:rPr lang="it-IT" dirty="0" smtClean="0"/>
              <a:t>scopo. (</a:t>
            </a:r>
            <a:r>
              <a:rPr lang="it-IT" sz="2000" dirty="0" smtClean="0"/>
              <a:t>A. Gentile, 2014</a:t>
            </a:r>
            <a:r>
              <a:rPr lang="it-IT" dirty="0" smtClean="0"/>
              <a:t>)</a:t>
            </a:r>
            <a:endParaRPr lang="it-IT" dirty="0"/>
          </a:p>
          <a:p>
            <a:pPr marL="0" indent="0">
              <a:buNone/>
            </a:pPr>
            <a:r>
              <a:rPr lang="it-IT" b="1" i="1" dirty="0" smtClean="0"/>
              <a:t>La motivazione è «processo multifattoriale» </a:t>
            </a:r>
            <a:r>
              <a:rPr lang="it-IT" dirty="0" smtClean="0"/>
              <a:t>nel </a:t>
            </a:r>
            <a:r>
              <a:rPr lang="it-IT" dirty="0"/>
              <a:t>quale entrano in gioco diversi aspetti correlati tra loro in modo continuo e dinamico: </a:t>
            </a:r>
            <a:r>
              <a:rPr lang="it-IT" u="sng" dirty="0" smtClean="0"/>
              <a:t>aspetti emotivi </a:t>
            </a:r>
            <a:r>
              <a:rPr lang="it-IT" dirty="0" smtClean="0"/>
              <a:t>(le </a:t>
            </a:r>
            <a:r>
              <a:rPr lang="it-IT" dirty="0"/>
              <a:t>rappresentazioni di </a:t>
            </a:r>
            <a:r>
              <a:rPr lang="it-IT" dirty="0" smtClean="0"/>
              <a:t>obiettivi); </a:t>
            </a:r>
            <a:r>
              <a:rPr lang="it-IT" u="sng" dirty="0" smtClean="0"/>
              <a:t>aspetti cognitivi</a:t>
            </a:r>
            <a:r>
              <a:rPr lang="it-IT" dirty="0" smtClean="0"/>
              <a:t> (l'uso </a:t>
            </a:r>
            <a:r>
              <a:rPr lang="it-IT" dirty="0"/>
              <a:t>di differenti strategie di </a:t>
            </a:r>
            <a:r>
              <a:rPr lang="it-IT" dirty="0" smtClean="0"/>
              <a:t>apprendimento); </a:t>
            </a:r>
            <a:r>
              <a:rPr lang="it-IT" u="sng" dirty="0" smtClean="0"/>
              <a:t>aspetti metacognitivi</a:t>
            </a:r>
            <a:r>
              <a:rPr lang="it-IT" dirty="0" smtClean="0"/>
              <a:t> (la </a:t>
            </a:r>
            <a:r>
              <a:rPr lang="it-IT" dirty="0"/>
              <a:t>capacità del soggetto di riflettere sul proprio apprendimento o sull'attività di studio e di </a:t>
            </a:r>
            <a:r>
              <a:rPr lang="it-IT" dirty="0" smtClean="0"/>
              <a:t>ricerca); </a:t>
            </a:r>
            <a:r>
              <a:rPr lang="it-IT" u="sng" dirty="0"/>
              <a:t>aspetti </a:t>
            </a:r>
            <a:r>
              <a:rPr lang="it-IT" u="sng" dirty="0" smtClean="0"/>
              <a:t>psicologici </a:t>
            </a:r>
            <a:r>
              <a:rPr lang="it-IT" dirty="0" smtClean="0"/>
              <a:t>(relativi </a:t>
            </a:r>
            <a:r>
              <a:rPr lang="it-IT" dirty="0"/>
              <a:t>alla percezione di autoefficacia del concetto di </a:t>
            </a:r>
            <a:r>
              <a:rPr lang="it-IT" dirty="0" smtClean="0"/>
              <a:t>sé); </a:t>
            </a:r>
            <a:r>
              <a:rPr lang="it-IT" u="sng" dirty="0"/>
              <a:t>aspetti </a:t>
            </a:r>
            <a:r>
              <a:rPr lang="it-IT" u="sng" dirty="0" smtClean="0"/>
              <a:t>didattici</a:t>
            </a:r>
            <a:r>
              <a:rPr lang="it-IT" dirty="0" smtClean="0"/>
              <a:t> (legati </a:t>
            </a:r>
            <a:r>
              <a:rPr lang="it-IT" dirty="0"/>
              <a:t>all'uso di determinati mediatori o metodologie didattiche nei processi di </a:t>
            </a:r>
            <a:r>
              <a:rPr lang="it-IT" dirty="0" smtClean="0"/>
              <a:t>insegnamento-apprendimento). </a:t>
            </a:r>
            <a:endParaRPr lang="it-IT" dirty="0"/>
          </a:p>
        </p:txBody>
      </p:sp>
    </p:spTree>
    <p:extLst>
      <p:ext uri="{BB962C8B-B14F-4D97-AF65-F5344CB8AC3E}">
        <p14:creationId xmlns:p14="http://schemas.microsoft.com/office/powerpoint/2010/main" val="3071847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La motivazione</a:t>
            </a:r>
            <a:endParaRPr lang="it-IT" b="1" dirty="0"/>
          </a:p>
        </p:txBody>
      </p:sp>
      <p:sp>
        <p:nvSpPr>
          <p:cNvPr id="3" name="Segnaposto contenuto 2"/>
          <p:cNvSpPr>
            <a:spLocks noGrp="1"/>
          </p:cNvSpPr>
          <p:nvPr>
            <p:ph idx="1"/>
          </p:nvPr>
        </p:nvSpPr>
        <p:spPr/>
        <p:txBody>
          <a:bodyPr>
            <a:normAutofit fontScale="92500"/>
          </a:bodyPr>
          <a:lstStyle/>
          <a:p>
            <a:pPr marL="0" indent="0" algn="ctr">
              <a:buNone/>
            </a:pPr>
            <a:r>
              <a:rPr lang="it-IT" dirty="0" smtClean="0"/>
              <a:t>La motivazione è </a:t>
            </a:r>
            <a:r>
              <a:rPr lang="it-IT" dirty="0"/>
              <a:t>quel costrutto che ci spinge </a:t>
            </a:r>
            <a:endParaRPr lang="it-IT" dirty="0" smtClean="0"/>
          </a:p>
          <a:p>
            <a:pPr marL="0" indent="0" algn="ctr">
              <a:buNone/>
            </a:pPr>
            <a:r>
              <a:rPr lang="it-IT" dirty="0" smtClean="0"/>
              <a:t>ad </a:t>
            </a:r>
            <a:r>
              <a:rPr lang="it-IT" dirty="0"/>
              <a:t>affrontare o evitare compiti e situazioni. </a:t>
            </a:r>
            <a:endParaRPr lang="it-IT" dirty="0" smtClean="0"/>
          </a:p>
          <a:p>
            <a:pPr marL="0" indent="0">
              <a:buNone/>
            </a:pPr>
            <a:r>
              <a:rPr lang="it-IT" dirty="0" smtClean="0"/>
              <a:t>Nell’ambito </a:t>
            </a:r>
            <a:r>
              <a:rPr lang="it-IT" dirty="0"/>
              <a:t>dell’apprendimento </a:t>
            </a:r>
            <a:r>
              <a:rPr lang="it-IT" dirty="0" smtClean="0"/>
              <a:t>scolastico, </a:t>
            </a:r>
            <a:r>
              <a:rPr lang="it-IT" dirty="0"/>
              <a:t>la </a:t>
            </a:r>
            <a:r>
              <a:rPr lang="it-IT" dirty="0" smtClean="0"/>
              <a:t>motivazione </a:t>
            </a:r>
            <a:r>
              <a:rPr lang="it-IT" dirty="0"/>
              <a:t>può essere definita come un insieme di spinte interne e di pressioni esterne che promuovono il desiderio di impegnarsi nello studio, contrapposte ad altre che determinano un allontanamento e la tendenza </a:t>
            </a:r>
            <a:r>
              <a:rPr lang="it-IT" dirty="0" smtClean="0"/>
              <a:t>all’</a:t>
            </a:r>
            <a:r>
              <a:rPr lang="it-IT" dirty="0" err="1" smtClean="0"/>
              <a:t>evitamento</a:t>
            </a:r>
            <a:r>
              <a:rPr lang="it-IT" dirty="0" smtClean="0"/>
              <a:t> (i </a:t>
            </a:r>
            <a:r>
              <a:rPr lang="it-IT" dirty="0"/>
              <a:t>cui rischi sono: abbandono precoce della frequenza; scarso o nullo interesse per l’attività scolastica; rifiuto dell’impegno nello studio..., in altri </a:t>
            </a:r>
            <a:r>
              <a:rPr lang="it-IT" dirty="0" smtClean="0"/>
              <a:t>termini, </a:t>
            </a:r>
            <a:r>
              <a:rPr lang="it-IT" dirty="0"/>
              <a:t>appunto con la demotivazione scolastica</a:t>
            </a:r>
            <a:r>
              <a:rPr lang="it-IT" dirty="0" smtClean="0"/>
              <a:t>.) </a:t>
            </a:r>
            <a:endParaRPr lang="it-IT" dirty="0"/>
          </a:p>
        </p:txBody>
      </p:sp>
    </p:spTree>
    <p:extLst>
      <p:ext uri="{BB962C8B-B14F-4D97-AF65-F5344CB8AC3E}">
        <p14:creationId xmlns:p14="http://schemas.microsoft.com/office/powerpoint/2010/main" val="1072466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Psicologia dell’educazione e motivazione: contributi e ricerche principali</a:t>
            </a:r>
            <a:r>
              <a:rPr lang="it-IT" dirty="0" smtClean="0"/>
              <a:t> </a:t>
            </a:r>
            <a:endParaRPr lang="it-IT" dirty="0"/>
          </a:p>
        </p:txBody>
      </p:sp>
      <p:sp>
        <p:nvSpPr>
          <p:cNvPr id="3" name="Segnaposto contenuto 2"/>
          <p:cNvSpPr>
            <a:spLocks noGrp="1"/>
          </p:cNvSpPr>
          <p:nvPr>
            <p:ph idx="1"/>
          </p:nvPr>
        </p:nvSpPr>
        <p:spPr>
          <a:xfrm>
            <a:off x="1295401" y="2556932"/>
            <a:ext cx="9950354" cy="3318936"/>
          </a:xfrm>
        </p:spPr>
        <p:txBody>
          <a:bodyPr>
            <a:normAutofit lnSpcReduction="10000"/>
          </a:bodyPr>
          <a:lstStyle/>
          <a:p>
            <a:r>
              <a:rPr lang="it-IT" dirty="0"/>
              <a:t> </a:t>
            </a:r>
            <a:r>
              <a:rPr lang="it-IT" b="1" u="sng" dirty="0" smtClean="0"/>
              <a:t>Teoria comportamentistica</a:t>
            </a:r>
            <a:r>
              <a:rPr lang="it-IT" dirty="0" smtClean="0"/>
              <a:t>: il </a:t>
            </a:r>
            <a:r>
              <a:rPr lang="it-IT" i="1" dirty="0" smtClean="0"/>
              <a:t>rinforzo</a:t>
            </a:r>
            <a:r>
              <a:rPr lang="it-IT" dirty="0" smtClean="0"/>
              <a:t> </a:t>
            </a:r>
            <a:r>
              <a:rPr lang="it-IT" dirty="0"/>
              <a:t>quale strumento capace di potenziare e conservare la motivazione dell’allievo. Il limite </a:t>
            </a:r>
            <a:r>
              <a:rPr lang="it-IT" dirty="0" smtClean="0"/>
              <a:t>è la </a:t>
            </a:r>
            <a:r>
              <a:rPr lang="it-IT" dirty="0"/>
              <a:t>difficoltà di svincolare </a:t>
            </a:r>
            <a:r>
              <a:rPr lang="it-IT" dirty="0" smtClean="0"/>
              <a:t>l’apprendimento </a:t>
            </a:r>
            <a:r>
              <a:rPr lang="it-IT" dirty="0"/>
              <a:t>dalla dipendenza dal rinforzo, </a:t>
            </a:r>
            <a:r>
              <a:rPr lang="it-IT" dirty="0" smtClean="0"/>
              <a:t>tanto </a:t>
            </a:r>
            <a:r>
              <a:rPr lang="it-IT" dirty="0"/>
              <a:t>da farlo divenire attività «motivante e gratificante» in sé</a:t>
            </a:r>
            <a:r>
              <a:rPr lang="it-IT" dirty="0" smtClean="0"/>
              <a:t>.</a:t>
            </a:r>
          </a:p>
          <a:p>
            <a:r>
              <a:rPr lang="it-IT" b="1" u="sng" dirty="0" smtClean="0"/>
              <a:t>«Apprendimento </a:t>
            </a:r>
            <a:r>
              <a:rPr lang="it-IT" b="1" u="sng" dirty="0"/>
              <a:t>per </a:t>
            </a:r>
            <a:r>
              <a:rPr lang="it-IT" b="1" u="sng" dirty="0" smtClean="0"/>
              <a:t>scoperta» </a:t>
            </a:r>
            <a:r>
              <a:rPr lang="it-IT" dirty="0" smtClean="0"/>
              <a:t>(anni 60-70): </a:t>
            </a:r>
            <a:r>
              <a:rPr lang="it-IT" dirty="0"/>
              <a:t>quale attività privilegiata, capace di fare apprendere attraverso la spinta naturale dell’individuo alla curiosità e appunto alla scoperta. </a:t>
            </a:r>
            <a:r>
              <a:rPr lang="it-IT" dirty="0" smtClean="0"/>
              <a:t>Il limite è il </a:t>
            </a:r>
            <a:r>
              <a:rPr lang="it-IT" dirty="0"/>
              <a:t>non considerare l’apprendimento quale fine a se stesso, ma quale mezzo per soddisfare un bisogno (pulsione esploratoria) impoverendone dunque il </a:t>
            </a:r>
            <a:r>
              <a:rPr lang="it-IT" dirty="0" smtClean="0"/>
              <a:t>significato.</a:t>
            </a:r>
            <a:endParaRPr lang="it-IT" dirty="0"/>
          </a:p>
        </p:txBody>
      </p:sp>
    </p:spTree>
    <p:extLst>
      <p:ext uri="{BB962C8B-B14F-4D97-AF65-F5344CB8AC3E}">
        <p14:creationId xmlns:p14="http://schemas.microsoft.com/office/powerpoint/2010/main" val="11743392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Altri contributi di ricerca…</a:t>
            </a:r>
            <a:endParaRPr lang="it-IT" b="1" dirty="0"/>
          </a:p>
        </p:txBody>
      </p:sp>
      <p:sp>
        <p:nvSpPr>
          <p:cNvPr id="3" name="Segnaposto contenuto 2"/>
          <p:cNvSpPr>
            <a:spLocks noGrp="1"/>
          </p:cNvSpPr>
          <p:nvPr>
            <p:ph idx="1"/>
          </p:nvPr>
        </p:nvSpPr>
        <p:spPr>
          <a:xfrm>
            <a:off x="914400" y="2483893"/>
            <a:ext cx="10399594" cy="3712191"/>
          </a:xfrm>
        </p:spPr>
        <p:txBody>
          <a:bodyPr>
            <a:normAutofit fontScale="92500" lnSpcReduction="10000"/>
          </a:bodyPr>
          <a:lstStyle/>
          <a:p>
            <a:r>
              <a:rPr lang="it-IT" dirty="0"/>
              <a:t> </a:t>
            </a:r>
            <a:r>
              <a:rPr lang="it-IT" b="1" u="sng" dirty="0" smtClean="0"/>
              <a:t>Motivazione intrinseca </a:t>
            </a:r>
            <a:r>
              <a:rPr lang="it-IT" dirty="0" smtClean="0"/>
              <a:t>(</a:t>
            </a:r>
            <a:r>
              <a:rPr lang="it-IT" dirty="0" err="1" smtClean="0"/>
              <a:t>Berlyne</a:t>
            </a:r>
            <a:r>
              <a:rPr lang="it-IT" dirty="0" smtClean="0"/>
              <a:t> -1960,1965 </a:t>
            </a:r>
            <a:r>
              <a:rPr lang="it-IT" dirty="0"/>
              <a:t>e </a:t>
            </a:r>
            <a:r>
              <a:rPr lang="it-IT" dirty="0" smtClean="0"/>
              <a:t>White - 1959</a:t>
            </a:r>
            <a:r>
              <a:rPr lang="it-IT" dirty="0"/>
              <a:t>)</a:t>
            </a:r>
            <a:r>
              <a:rPr lang="it-IT" b="1" dirty="0" smtClean="0"/>
              <a:t>:</a:t>
            </a:r>
            <a:r>
              <a:rPr lang="it-IT" dirty="0" smtClean="0"/>
              <a:t> si distinguono </a:t>
            </a:r>
            <a:r>
              <a:rPr lang="it-IT" dirty="0"/>
              <a:t>differenti forme di curiosità, mosse non soltanto dall’esigenza di rispondere a bisogni primari, ma proprio da curiosità epistemica, cioè dal desiderio di sapere, di conoscere di più, di manipolare l’ambiente, le cose. </a:t>
            </a:r>
            <a:endParaRPr lang="it-IT" dirty="0" smtClean="0"/>
          </a:p>
          <a:p>
            <a:r>
              <a:rPr lang="it-IT" b="1" u="sng" dirty="0" smtClean="0"/>
              <a:t>Motivazione </a:t>
            </a:r>
            <a:r>
              <a:rPr lang="it-IT" b="1" u="sng" dirty="0"/>
              <a:t>di competenza </a:t>
            </a:r>
            <a:r>
              <a:rPr lang="it-IT" dirty="0" smtClean="0"/>
              <a:t>(S</a:t>
            </a:r>
            <a:r>
              <a:rPr lang="it-IT" dirty="0"/>
              <a:t>. </a:t>
            </a:r>
            <a:r>
              <a:rPr lang="it-IT" dirty="0" err="1"/>
              <a:t>Harter</a:t>
            </a:r>
            <a:r>
              <a:rPr lang="it-IT" dirty="0"/>
              <a:t> </a:t>
            </a:r>
            <a:r>
              <a:rPr lang="it-IT" dirty="0" smtClean="0"/>
              <a:t>-1992</a:t>
            </a:r>
            <a:r>
              <a:rPr lang="it-IT" dirty="0"/>
              <a:t>, </a:t>
            </a:r>
            <a:r>
              <a:rPr lang="it-IT" dirty="0" err="1"/>
              <a:t>Bouchey</a:t>
            </a:r>
            <a:r>
              <a:rPr lang="it-IT" dirty="0"/>
              <a:t> e </a:t>
            </a:r>
            <a:r>
              <a:rPr lang="it-IT" dirty="0" err="1"/>
              <a:t>Harter</a:t>
            </a:r>
            <a:r>
              <a:rPr lang="it-IT" dirty="0"/>
              <a:t>, </a:t>
            </a:r>
            <a:r>
              <a:rPr lang="it-IT" dirty="0" smtClean="0"/>
              <a:t>2005) quale </a:t>
            </a:r>
            <a:r>
              <a:rPr lang="it-IT" dirty="0"/>
              <a:t>spinta intrinseca ad apprendere e a </a:t>
            </a:r>
            <a:r>
              <a:rPr lang="it-IT" dirty="0" smtClean="0"/>
              <a:t>conoscere: la percezione </a:t>
            </a:r>
            <a:r>
              <a:rPr lang="it-IT" dirty="0"/>
              <a:t>della propria competenza influenza il senso di soddisfazione intrinseca del bambino e accresce la sua motivazione a intraprendere successivi comportamenti di padronanza. L’inverso accade invece ai bambini che hanno avuto una storia di insuccessi: la percezione di scarsa competenza e di disapprovazione per i risultati delle proprie attività può creare ansia e attenuare la motivazione a intraprendere nuovi comportamenti di padronanza.  </a:t>
            </a:r>
          </a:p>
        </p:txBody>
      </p:sp>
    </p:spTree>
    <p:extLst>
      <p:ext uri="{BB962C8B-B14F-4D97-AF65-F5344CB8AC3E}">
        <p14:creationId xmlns:p14="http://schemas.microsoft.com/office/powerpoint/2010/main" val="112308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95402" y="982132"/>
            <a:ext cx="9601196" cy="1010441"/>
          </a:xfrm>
        </p:spPr>
        <p:txBody>
          <a:bodyPr>
            <a:normAutofit fontScale="90000"/>
          </a:bodyPr>
          <a:lstStyle/>
          <a:p>
            <a:r>
              <a:rPr lang="it-IT" b="1" dirty="0" smtClean="0"/>
              <a:t>E’ </a:t>
            </a:r>
            <a:r>
              <a:rPr lang="it-IT" b="1" dirty="0"/>
              <a:t>possibile insegnare a volere </a:t>
            </a:r>
            <a:r>
              <a:rPr lang="it-IT" b="1" dirty="0" smtClean="0"/>
              <a:t>apprendere</a:t>
            </a:r>
            <a:r>
              <a:rPr lang="it-IT" dirty="0" smtClean="0"/>
              <a:t>? </a:t>
            </a:r>
            <a:endParaRPr lang="it-IT" dirty="0"/>
          </a:p>
        </p:txBody>
      </p:sp>
      <p:sp>
        <p:nvSpPr>
          <p:cNvPr id="3" name="Segnaposto contenuto 2"/>
          <p:cNvSpPr>
            <a:spLocks noGrp="1"/>
          </p:cNvSpPr>
          <p:nvPr>
            <p:ph idx="1"/>
          </p:nvPr>
        </p:nvSpPr>
        <p:spPr>
          <a:xfrm>
            <a:off x="777922" y="2511189"/>
            <a:ext cx="10672550" cy="3603008"/>
          </a:xfrm>
        </p:spPr>
        <p:txBody>
          <a:bodyPr>
            <a:normAutofit fontScale="55000" lnSpcReduction="20000"/>
          </a:bodyPr>
          <a:lstStyle/>
          <a:p>
            <a:pPr marL="0" indent="0" algn="just">
              <a:buNone/>
            </a:pPr>
            <a:r>
              <a:rPr lang="it-IT" sz="3200" dirty="0" smtClean="0"/>
              <a:t>Alla </a:t>
            </a:r>
            <a:r>
              <a:rPr lang="it-IT" sz="3200" dirty="0"/>
              <a:t>base della motivazione intrinseca stanno sia componenti cognitive sia appunto </a:t>
            </a:r>
            <a:r>
              <a:rPr lang="it-IT" sz="3200" dirty="0" smtClean="0"/>
              <a:t>emotivo-motivazionali</a:t>
            </a:r>
            <a:r>
              <a:rPr lang="it-IT" sz="3200" dirty="0"/>
              <a:t>: </a:t>
            </a:r>
            <a:r>
              <a:rPr lang="it-IT" sz="3200" dirty="0" smtClean="0"/>
              <a:t>«perché </a:t>
            </a:r>
            <a:r>
              <a:rPr lang="it-IT" sz="3200" dirty="0"/>
              <a:t>ciascun allievo voglia imparare, l’apprendimento oltre che aumentare la competenza, deve produrre una vera e propria sensazione di benessere emotivo-cognitivo insieme</a:t>
            </a:r>
            <a:r>
              <a:rPr lang="it-IT" sz="3200" dirty="0" smtClean="0"/>
              <a:t>.»</a:t>
            </a:r>
          </a:p>
          <a:p>
            <a:pPr marL="0" indent="0" algn="just">
              <a:buNone/>
            </a:pPr>
            <a:r>
              <a:rPr lang="it-IT" sz="3200" b="1" u="sng" dirty="0" smtClean="0"/>
              <a:t>Motivazione </a:t>
            </a:r>
            <a:r>
              <a:rPr lang="it-IT" sz="3200" b="1" u="sng" dirty="0"/>
              <a:t>al successo</a:t>
            </a:r>
            <a:r>
              <a:rPr lang="it-IT" sz="3200" dirty="0"/>
              <a:t>  </a:t>
            </a:r>
            <a:r>
              <a:rPr lang="it-IT" sz="3200" dirty="0" smtClean="0"/>
              <a:t>(</a:t>
            </a:r>
            <a:r>
              <a:rPr lang="it-IT" sz="3200" dirty="0" err="1" smtClean="0"/>
              <a:t>Weiner</a:t>
            </a:r>
            <a:r>
              <a:rPr lang="it-IT" sz="3200" dirty="0" smtClean="0"/>
              <a:t> -1986</a:t>
            </a:r>
            <a:r>
              <a:rPr lang="it-IT" sz="3200" dirty="0"/>
              <a:t>, 2010</a:t>
            </a:r>
            <a:r>
              <a:rPr lang="it-IT" sz="3200" dirty="0" smtClean="0"/>
              <a:t>): dimostra </a:t>
            </a:r>
            <a:r>
              <a:rPr lang="it-IT" sz="3200" dirty="0"/>
              <a:t>come le reazioni cognitive individuali al successo e all’insuccesso – ovvero le attribuzioni – permettono di predire il comportamento orientato al successo. </a:t>
            </a:r>
            <a:endParaRPr lang="it-IT" sz="3200" dirty="0" smtClean="0"/>
          </a:p>
          <a:p>
            <a:pPr marL="0" indent="0" algn="just">
              <a:buNone/>
            </a:pPr>
            <a:r>
              <a:rPr lang="it-IT" sz="3200" dirty="0" smtClean="0"/>
              <a:t>In particolare, </a:t>
            </a:r>
            <a:r>
              <a:rPr lang="it-IT" sz="3200" dirty="0"/>
              <a:t>ciascuno di noi, adulto o bambino che sia, per spiegare a se stesso il successo o l’insuccesso ottenuto in una situazione o compito in cui si è impegnato, prende in considerazione quattro cause fondamentali:</a:t>
            </a:r>
          </a:p>
          <a:p>
            <a:pPr marL="457200" indent="-457200">
              <a:buAutoNum type="alphaLcParenR"/>
            </a:pPr>
            <a:r>
              <a:rPr lang="it-IT" sz="3200" dirty="0" smtClean="0"/>
              <a:t>l’abilità</a:t>
            </a:r>
            <a:r>
              <a:rPr lang="it-IT" sz="3200" dirty="0"/>
              <a:t>; </a:t>
            </a:r>
            <a:endParaRPr lang="it-IT" sz="3200" dirty="0" smtClean="0"/>
          </a:p>
          <a:p>
            <a:pPr marL="457200" indent="-457200">
              <a:buAutoNum type="alphaLcParenR"/>
            </a:pPr>
            <a:r>
              <a:rPr lang="it-IT" sz="3200" dirty="0" smtClean="0"/>
              <a:t>lo </a:t>
            </a:r>
            <a:r>
              <a:rPr lang="it-IT" sz="3200" dirty="0"/>
              <a:t>sforzo; </a:t>
            </a:r>
            <a:endParaRPr lang="it-IT" sz="3200" dirty="0" smtClean="0"/>
          </a:p>
          <a:p>
            <a:pPr marL="457200" indent="-457200">
              <a:buAutoNum type="alphaLcParenR"/>
            </a:pPr>
            <a:r>
              <a:rPr lang="it-IT" sz="3200" dirty="0" smtClean="0"/>
              <a:t>la </a:t>
            </a:r>
            <a:r>
              <a:rPr lang="it-IT" sz="3200" dirty="0"/>
              <a:t>difficoltà del compito; </a:t>
            </a:r>
            <a:endParaRPr lang="it-IT" sz="3200" dirty="0" smtClean="0"/>
          </a:p>
          <a:p>
            <a:pPr marL="457200" indent="-457200">
              <a:buAutoNum type="alphaLcParenR"/>
            </a:pPr>
            <a:r>
              <a:rPr lang="it-IT" sz="3200" dirty="0" smtClean="0"/>
              <a:t>la </a:t>
            </a:r>
            <a:r>
              <a:rPr lang="it-IT" sz="3200" dirty="0"/>
              <a:t>fortuna.</a:t>
            </a:r>
          </a:p>
          <a:p>
            <a:pPr marL="0" indent="0">
              <a:buNone/>
            </a:pPr>
            <a:r>
              <a:rPr lang="it-IT" dirty="0" smtClean="0"/>
              <a:t> </a:t>
            </a:r>
            <a:endParaRPr lang="it-IT" dirty="0"/>
          </a:p>
        </p:txBody>
      </p:sp>
    </p:spTree>
    <p:extLst>
      <p:ext uri="{BB962C8B-B14F-4D97-AF65-F5344CB8AC3E}">
        <p14:creationId xmlns:p14="http://schemas.microsoft.com/office/powerpoint/2010/main" val="4085058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Motivazione intrinseca ed estrinseca</a:t>
            </a:r>
            <a:endParaRPr lang="it-IT" b="1"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t>Si </a:t>
            </a:r>
            <a:r>
              <a:rPr lang="it-IT" dirty="0"/>
              <a:t>può essere motivati contemporaneamente da più tipi di motivazione. </a:t>
            </a:r>
            <a:endParaRPr lang="it-IT" dirty="0" smtClean="0"/>
          </a:p>
          <a:p>
            <a:pPr marL="0" indent="0">
              <a:buNone/>
            </a:pPr>
            <a:r>
              <a:rPr lang="it-IT" dirty="0" smtClean="0"/>
              <a:t>Ecco alcune risposte di </a:t>
            </a:r>
            <a:r>
              <a:rPr lang="it-IT" dirty="0"/>
              <a:t>studenti </a:t>
            </a:r>
            <a:r>
              <a:rPr lang="it-IT" dirty="0" smtClean="0"/>
              <a:t>in </a:t>
            </a:r>
            <a:r>
              <a:rPr lang="it-IT" dirty="0"/>
              <a:t>risposta alla domanda che chiedeva loro che cosa li motivasse nel loro impegno scolastico: </a:t>
            </a:r>
            <a:endParaRPr lang="it-IT" dirty="0" smtClean="0"/>
          </a:p>
          <a:p>
            <a:r>
              <a:rPr lang="it-IT" i="1" dirty="0" smtClean="0"/>
              <a:t>La </a:t>
            </a:r>
            <a:r>
              <a:rPr lang="it-IT" i="1" dirty="0"/>
              <a:t>mamma, la voglia di essere promossa, ricevere il cellulare, poter realizzare il sogno di diventare veterinaria</a:t>
            </a:r>
            <a:r>
              <a:rPr lang="it-IT" dirty="0"/>
              <a:t>. </a:t>
            </a:r>
            <a:r>
              <a:rPr lang="it-IT" dirty="0" smtClean="0"/>
              <a:t>(Valeria</a:t>
            </a:r>
            <a:r>
              <a:rPr lang="it-IT" dirty="0"/>
              <a:t>, 13 anni) </a:t>
            </a:r>
            <a:endParaRPr lang="it-IT" dirty="0" smtClean="0"/>
          </a:p>
          <a:p>
            <a:pPr algn="just"/>
            <a:r>
              <a:rPr lang="it-IT" i="1" dirty="0" smtClean="0"/>
              <a:t>La </a:t>
            </a:r>
            <a:r>
              <a:rPr lang="it-IT" i="1" dirty="0"/>
              <a:t>soddisfazione di avere voti alti, conoscere cose che mi permettono di capire e apprezzare le cose che mi circondano. Finché vado bene a scuola posso impegnarmi anche in altre attività che mi piacciono (questo mi spinge ad impegnarmi nello studio, in modo da studiare per il minor tempo possibile</a:t>
            </a:r>
            <a:r>
              <a:rPr lang="it-IT" dirty="0"/>
              <a:t>). </a:t>
            </a:r>
            <a:r>
              <a:rPr lang="it-IT" dirty="0" smtClean="0"/>
              <a:t>(Fabrizio, </a:t>
            </a:r>
            <a:r>
              <a:rPr lang="it-IT" dirty="0"/>
              <a:t>17 anni)</a:t>
            </a:r>
          </a:p>
        </p:txBody>
      </p:sp>
    </p:spTree>
    <p:extLst>
      <p:ext uri="{BB962C8B-B14F-4D97-AF65-F5344CB8AC3E}">
        <p14:creationId xmlns:p14="http://schemas.microsoft.com/office/powerpoint/2010/main" val="30153861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o">
  <a:themeElements>
    <a:clrScheme name="Orga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441</TotalTime>
  <Words>3496</Words>
  <Application>Microsoft Office PowerPoint</Application>
  <PresentationFormat>Widescreen</PresentationFormat>
  <Paragraphs>148</Paragraphs>
  <Slides>29</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29</vt:i4>
      </vt:variant>
    </vt:vector>
  </HeadingPairs>
  <TitlesOfParts>
    <vt:vector size="32" baseType="lpstr">
      <vt:lpstr>Arial</vt:lpstr>
      <vt:lpstr>Garamond</vt:lpstr>
      <vt:lpstr>Organico</vt:lpstr>
      <vt:lpstr>La motivazione e l’orientamento</vt:lpstr>
      <vt:lpstr>Presentazione standard di PowerPoint</vt:lpstr>
      <vt:lpstr>Orientamento formativo ed educazione affettivo-emozionale a sostegno dell’interesse  e della motivazione dello studente:  è possibile insegnare a «voler apprendere»? </vt:lpstr>
      <vt:lpstr>La motivazione</vt:lpstr>
      <vt:lpstr>La motivazione</vt:lpstr>
      <vt:lpstr>Psicologia dell’educazione e motivazione: contributi e ricerche principali </vt:lpstr>
      <vt:lpstr>Altri contributi di ricerca…</vt:lpstr>
      <vt:lpstr>E’ possibile insegnare a volere apprendere? </vt:lpstr>
      <vt:lpstr>Motivazione intrinseca ed estrinseca</vt:lpstr>
      <vt:lpstr>È POSSIBILE INSEGNARE A CREDERE NELLE PROPRIE CAPACITÀ DI APPRENDIMENTO? </vt:lpstr>
      <vt:lpstr>I sei comportamenti associati alla motivazione (Maehr): </vt:lpstr>
      <vt:lpstr>Altre due dimensioni fondamentali…</vt:lpstr>
      <vt:lpstr>Motivazione, apprendimento e autoefficacia</vt:lpstr>
      <vt:lpstr>Le fonti dell’autoefficacia </vt:lpstr>
      <vt:lpstr>Come promuovere autoefficacia in uno studente che non fa che «collezionare brutti voti»?</vt:lpstr>
      <vt:lpstr>Gli insegnanti</vt:lpstr>
      <vt:lpstr>A scuola non si può non orientare…</vt:lpstr>
      <vt:lpstr>Il lavoro degli insegnanti nel processo di orientamento</vt:lpstr>
      <vt:lpstr>I bisogni degli adolescenti e le dinamiche nelle quali essi affrontano la scelta formativa:  la voce diretta dei protagonisti</vt:lpstr>
      <vt:lpstr>I buoni interlocutori per l’analisi delle informazioni</vt:lpstr>
      <vt:lpstr>Atteggiamento educativo efficace</vt:lpstr>
      <vt:lpstr> Le manifestazioni di demotivazione sono una reazione degli allievi alla minaccia al loro senso di valore.</vt:lpstr>
      <vt:lpstr>Didattica metacognitiva</vt:lpstr>
      <vt:lpstr>Dimensione «valutativa»</vt:lpstr>
      <vt:lpstr>La motivazione dell’insegnante</vt:lpstr>
      <vt:lpstr>“Approccio metacognitivo”</vt:lpstr>
      <vt:lpstr>Auguro a tutti VOI che operate nella scuola, un convinto buon lavoro!  </vt:lpstr>
      <vt:lpstr>Bibliografia</vt:lpstr>
      <vt:lpstr>Fonti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motivazione e l’orientamento</dc:title>
  <dc:creator>Mario</dc:creator>
  <cp:lastModifiedBy>Barbera</cp:lastModifiedBy>
  <cp:revision>42</cp:revision>
  <dcterms:created xsi:type="dcterms:W3CDTF">2018-05-25T07:16:19Z</dcterms:created>
  <dcterms:modified xsi:type="dcterms:W3CDTF">2019-01-03T12:09:32Z</dcterms:modified>
</cp:coreProperties>
</file>