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5"/>
  </p:notesMasterIdLst>
  <p:sldIdLst>
    <p:sldId id="256" r:id="rId2"/>
    <p:sldId id="257" r:id="rId3"/>
    <p:sldId id="258" r:id="rId4"/>
    <p:sldId id="282" r:id="rId5"/>
    <p:sldId id="259" r:id="rId6"/>
    <p:sldId id="260" r:id="rId7"/>
    <p:sldId id="261" r:id="rId8"/>
    <p:sldId id="262" r:id="rId9"/>
    <p:sldId id="280" r:id="rId10"/>
    <p:sldId id="265" r:id="rId11"/>
    <p:sldId id="266" r:id="rId12"/>
    <p:sldId id="267" r:id="rId13"/>
    <p:sldId id="268" r:id="rId14"/>
    <p:sldId id="269" r:id="rId15"/>
    <p:sldId id="270" r:id="rId16"/>
    <p:sldId id="281" r:id="rId17"/>
    <p:sldId id="271" r:id="rId18"/>
    <p:sldId id="272" r:id="rId19"/>
    <p:sldId id="278" r:id="rId20"/>
    <p:sldId id="275" r:id="rId21"/>
    <p:sldId id="277" r:id="rId22"/>
    <p:sldId id="276" r:id="rId23"/>
    <p:sldId id="279" r:id="rId2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6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45B1DC-6435-465F-A384-43DD93278E3C}" type="datetimeFigureOut">
              <a:rPr lang="it-IT" smtClean="0"/>
              <a:pPr/>
              <a:t>03/05/2019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B705B1-2355-4C85-8B38-5F190AF140C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0447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9A76CB4-3672-4648-8C67-E2BF3DBAAE13}" type="slidenum">
              <a:rPr lang="en-US"/>
              <a:pPr/>
              <a:t>4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10131890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90835EA-469E-4DB1-93B2-B08EE865D97E}" type="slidenum">
              <a:rPr lang="en-US"/>
              <a:pPr/>
              <a:t>9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209763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069318-03D2-4D12-9858-F91846167A30}" type="slidenum">
              <a:rPr lang="en-US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6141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3277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9C867F8-D716-495F-8329-F6B0297E7BF9}" type="slidenum">
              <a:rPr lang="en-US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875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360F9C-9EAB-4AB6-9DE6-65B6B2488E7C}" type="slidenum">
              <a:rPr lang="en-US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643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03/05/2019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10" name="Rettango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tango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ttore 1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tango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03/05/2019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03/05/2019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03/05/2019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03/05/2019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9" name="Rettango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ttore 1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ttore 1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tango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ttore 1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03/05/2019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03/05/2019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03/05/2019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03/05/2019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03/05/2019</a:t>
            </a:fld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3" name="Segnaposto piè di pagin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ttore 1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03/05/2019</a:t>
            </a:fld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03/05/2019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980728"/>
            <a:ext cx="7772400" cy="1828800"/>
          </a:xfrm>
        </p:spPr>
        <p:txBody>
          <a:bodyPr>
            <a:normAutofit/>
          </a:bodyPr>
          <a:lstStyle/>
          <a:p>
            <a:pPr algn="ctr"/>
            <a:r>
              <a:rPr lang="it-IT" dirty="0" smtClean="0"/>
              <a:t>Il </a:t>
            </a:r>
            <a:r>
              <a:rPr lang="it-IT" i="1" dirty="0" smtClean="0"/>
              <a:t>Positive </a:t>
            </a:r>
            <a:r>
              <a:rPr lang="it-IT" i="1" dirty="0" err="1" smtClean="0"/>
              <a:t>Youth</a:t>
            </a:r>
            <a:r>
              <a:rPr lang="it-IT" i="1" dirty="0" smtClean="0"/>
              <a:t> </a:t>
            </a:r>
            <a:r>
              <a:rPr lang="it-IT" i="1" dirty="0" err="1" smtClean="0"/>
              <a:t>Development</a:t>
            </a:r>
            <a:r>
              <a:rPr lang="it-IT" dirty="0" smtClean="0"/>
              <a:t>. Un modello per promuovere lo sviluppo positivo dei giovani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3568" y="5105400"/>
            <a:ext cx="8273008" cy="1752600"/>
          </a:xfrm>
        </p:spPr>
        <p:txBody>
          <a:bodyPr>
            <a:normAutofit/>
          </a:bodyPr>
          <a:lstStyle/>
          <a:p>
            <a:pPr algn="ctr"/>
            <a:r>
              <a:rPr lang="it-IT" dirty="0" smtClean="0"/>
              <a:t>Nicolò Maria </a:t>
            </a:r>
            <a:r>
              <a:rPr lang="it-IT" dirty="0" err="1" smtClean="0"/>
              <a:t>Iannello</a:t>
            </a:r>
            <a:endParaRPr lang="it-IT" dirty="0" smtClean="0"/>
          </a:p>
          <a:p>
            <a:pPr algn="ctr"/>
            <a:r>
              <a:rPr lang="it-IT" dirty="0" smtClean="0"/>
              <a:t>Università degli Studi di Palermo</a:t>
            </a:r>
          </a:p>
          <a:p>
            <a:pPr algn="ctr"/>
            <a:r>
              <a:rPr lang="it-IT" dirty="0" smtClean="0"/>
              <a:t>Dipartimento di Scienze Psicologiche, Pedagogiche, dell’Esercizio Fisico e della Formazione</a:t>
            </a:r>
          </a:p>
          <a:p>
            <a:pPr algn="ctr"/>
            <a:r>
              <a:rPr lang="it-IT" dirty="0" smtClean="0"/>
              <a:t>Palermo, 24/04/2019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0"/>
            <a:ext cx="7467600" cy="11430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dirty="0" smtClean="0"/>
              <a:t>Il PYD e le Cinque “C”</a:t>
            </a:r>
          </a:p>
        </p:txBody>
      </p:sp>
      <p:sp>
        <p:nvSpPr>
          <p:cNvPr id="6" name="Ovale 5"/>
          <p:cNvSpPr/>
          <p:nvPr/>
        </p:nvSpPr>
        <p:spPr>
          <a:xfrm>
            <a:off x="3124200" y="2743200"/>
            <a:ext cx="2514600" cy="175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/>
              <a:t>Positive </a:t>
            </a:r>
            <a:r>
              <a:rPr lang="it-IT" b="1" dirty="0" err="1"/>
              <a:t>Youth</a:t>
            </a:r>
            <a:r>
              <a:rPr lang="it-IT" b="1" dirty="0"/>
              <a:t> </a:t>
            </a:r>
            <a:r>
              <a:rPr lang="it-IT" b="1" dirty="0" err="1"/>
              <a:t>Development</a:t>
            </a:r>
            <a:r>
              <a:rPr lang="it-IT" b="1" dirty="0"/>
              <a:t> (</a:t>
            </a:r>
            <a:r>
              <a:rPr lang="it-IT" b="1" dirty="0" err="1"/>
              <a:t>PYD</a:t>
            </a:r>
            <a:r>
              <a:rPr lang="it-IT" b="1" dirty="0"/>
              <a:t>)</a:t>
            </a:r>
          </a:p>
        </p:txBody>
      </p:sp>
      <p:cxnSp>
        <p:nvCxnSpPr>
          <p:cNvPr id="8" name="Connettore 2 7"/>
          <p:cNvCxnSpPr/>
          <p:nvPr/>
        </p:nvCxnSpPr>
        <p:spPr>
          <a:xfrm flipH="1" flipV="1">
            <a:off x="3657600" y="2438400"/>
            <a:ext cx="1524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/>
          <p:cNvCxnSpPr/>
          <p:nvPr/>
        </p:nvCxnSpPr>
        <p:spPr>
          <a:xfrm flipV="1">
            <a:off x="4953000" y="2438400"/>
            <a:ext cx="762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/>
          <p:cNvCxnSpPr/>
          <p:nvPr/>
        </p:nvCxnSpPr>
        <p:spPr>
          <a:xfrm flipH="1">
            <a:off x="3352800" y="4572000"/>
            <a:ext cx="1524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>
            <a:off x="4419600" y="4724400"/>
            <a:ext cx="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/>
          <p:nvPr/>
        </p:nvCxnSpPr>
        <p:spPr>
          <a:xfrm>
            <a:off x="5257800" y="4572000"/>
            <a:ext cx="1524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ttangolo 18"/>
          <p:cNvSpPr/>
          <p:nvPr/>
        </p:nvSpPr>
        <p:spPr>
          <a:xfrm>
            <a:off x="2483768" y="1828800"/>
            <a:ext cx="1707232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/>
              <a:t>Competenza</a:t>
            </a:r>
          </a:p>
        </p:txBody>
      </p:sp>
      <p:sp>
        <p:nvSpPr>
          <p:cNvPr id="20" name="Rettangolo 19"/>
          <p:cNvSpPr/>
          <p:nvPr/>
        </p:nvSpPr>
        <p:spPr>
          <a:xfrm>
            <a:off x="4419600" y="1828800"/>
            <a:ext cx="1600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/>
              <a:t>Fiducia</a:t>
            </a:r>
          </a:p>
        </p:txBody>
      </p:sp>
      <p:sp>
        <p:nvSpPr>
          <p:cNvPr id="21" name="Rettangolo 20"/>
          <p:cNvSpPr/>
          <p:nvPr/>
        </p:nvSpPr>
        <p:spPr>
          <a:xfrm>
            <a:off x="2286000" y="5029200"/>
            <a:ext cx="1600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it-IT" b="1">
                <a:solidFill>
                  <a:srgbClr val="FFFFFF"/>
                </a:solidFill>
                <a:cs typeface="Arial" pitchFamily="34" charset="0"/>
              </a:rPr>
              <a:t>Personalità</a:t>
            </a:r>
          </a:p>
        </p:txBody>
      </p:sp>
      <p:sp>
        <p:nvSpPr>
          <p:cNvPr id="22" name="Rettangolo 21"/>
          <p:cNvSpPr/>
          <p:nvPr/>
        </p:nvSpPr>
        <p:spPr>
          <a:xfrm>
            <a:off x="3581400" y="5638800"/>
            <a:ext cx="1752600" cy="670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/>
              <a:t>Connessione  sociale</a:t>
            </a:r>
          </a:p>
        </p:txBody>
      </p:sp>
      <p:sp>
        <p:nvSpPr>
          <p:cNvPr id="27" name="Rettangolo 26"/>
          <p:cNvSpPr/>
          <p:nvPr/>
        </p:nvSpPr>
        <p:spPr>
          <a:xfrm>
            <a:off x="4876800" y="5029200"/>
            <a:ext cx="1600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/>
              <a:t>Cura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-243408"/>
            <a:ext cx="74676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Competenza</a:t>
            </a:r>
            <a:endParaRPr lang="en-US" dirty="0"/>
          </a:p>
        </p:txBody>
      </p:sp>
      <p:sp>
        <p:nvSpPr>
          <p:cNvPr id="14339" name="Segnaposto contenuto 1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algn="just" eaLnBrk="1" hangingPunct="1">
              <a:buClr>
                <a:schemeClr val="hlink"/>
              </a:buClr>
              <a:buSzPct val="70000"/>
              <a:buFont typeface="Arial" pitchFamily="34" charset="0"/>
              <a:buNone/>
            </a:pPr>
            <a:r>
              <a:rPr lang="it-IT" altLang="en-US" sz="2200" dirty="0" smtClean="0"/>
              <a:t>Visione positiva delle proprie azioni in specifiche aree come quella sociale, accademica, cognitiva ed occupazionale.</a:t>
            </a:r>
          </a:p>
          <a:p>
            <a:pPr marL="0" algn="just" eaLnBrk="1" hangingPunct="1">
              <a:buClr>
                <a:schemeClr val="hlink"/>
              </a:buClr>
              <a:buSzPct val="70000"/>
              <a:buFont typeface="Arial" pitchFamily="34" charset="0"/>
              <a:buNone/>
            </a:pPr>
            <a:r>
              <a:rPr lang="it-IT" altLang="en-US" sz="2200" dirty="0" smtClean="0"/>
              <a:t>La competenza sociale riguarda le abilità interpersonali (per esempio, la risoluzione dei conflitti).</a:t>
            </a:r>
          </a:p>
          <a:p>
            <a:pPr marL="0" algn="just" eaLnBrk="1" hangingPunct="1">
              <a:buClr>
                <a:schemeClr val="hlink"/>
              </a:buClr>
              <a:buSzPct val="70000"/>
              <a:buFont typeface="Arial" pitchFamily="34" charset="0"/>
              <a:buNone/>
            </a:pPr>
            <a:r>
              <a:rPr lang="it-IT" altLang="en-US" sz="2200" dirty="0" smtClean="0"/>
              <a:t>La competenza cognitiva riguarda le abilità cognitive (per esempio, </a:t>
            </a:r>
            <a:r>
              <a:rPr lang="it-IT" altLang="en-US" sz="2200" dirty="0" err="1" smtClean="0"/>
              <a:t>decision</a:t>
            </a:r>
            <a:r>
              <a:rPr lang="it-IT" altLang="en-US" sz="2200" dirty="0" smtClean="0"/>
              <a:t> </a:t>
            </a:r>
            <a:r>
              <a:rPr lang="it-IT" altLang="en-US" sz="2200" dirty="0" err="1" smtClean="0"/>
              <a:t>making</a:t>
            </a:r>
            <a:r>
              <a:rPr lang="it-IT" altLang="en-US" sz="2200" dirty="0" smtClean="0"/>
              <a:t>).</a:t>
            </a:r>
          </a:p>
          <a:p>
            <a:pPr marL="0" algn="just" eaLnBrk="1" hangingPunct="1">
              <a:buClr>
                <a:schemeClr val="hlink"/>
              </a:buClr>
              <a:buSzPct val="70000"/>
              <a:buFont typeface="Arial" pitchFamily="34" charset="0"/>
              <a:buNone/>
            </a:pPr>
            <a:r>
              <a:rPr lang="it-IT" altLang="en-US" sz="2200" dirty="0" smtClean="0"/>
              <a:t>I voti scolastici, la frequenza e i punteggi ai test sono parte della competenza accademica. </a:t>
            </a:r>
          </a:p>
          <a:p>
            <a:pPr marL="0" algn="just" eaLnBrk="1" hangingPunct="1">
              <a:buClr>
                <a:schemeClr val="hlink"/>
              </a:buClr>
              <a:buSzPct val="70000"/>
              <a:buFont typeface="Arial" pitchFamily="34" charset="0"/>
              <a:buNone/>
            </a:pPr>
            <a:r>
              <a:rPr lang="it-IT" altLang="en-US" sz="2200" dirty="0" smtClean="0"/>
              <a:t>La competenza occupazionale riguarda le abitudini di lavoro e l’esplorazione della scelta di carriera.</a:t>
            </a:r>
            <a:endParaRPr lang="it-IT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-243408"/>
            <a:ext cx="74676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dirty="0" smtClean="0"/>
              <a:t>Fiducia</a:t>
            </a:r>
            <a:endParaRPr lang="it-IT" dirty="0"/>
          </a:p>
        </p:txBody>
      </p:sp>
      <p:sp>
        <p:nvSpPr>
          <p:cNvPr id="15363" name="Segnaposto contenuto 15"/>
          <p:cNvSpPr>
            <a:spLocks noGrp="1"/>
          </p:cNvSpPr>
          <p:nvPr>
            <p:ph idx="1"/>
          </p:nvPr>
        </p:nvSpPr>
        <p:spPr>
          <a:xfrm>
            <a:off x="539552" y="1268760"/>
            <a:ext cx="7467600" cy="4873752"/>
          </a:xfrm>
        </p:spPr>
        <p:txBody>
          <a:bodyPr>
            <a:normAutofit/>
          </a:bodyPr>
          <a:lstStyle/>
          <a:p>
            <a:pPr marL="0" eaLnBrk="1" hangingPunct="1">
              <a:buClr>
                <a:schemeClr val="hlink"/>
              </a:buClr>
              <a:buSzPct val="70000"/>
              <a:buFont typeface="Arial" pitchFamily="34" charset="0"/>
              <a:buNone/>
            </a:pPr>
            <a:endParaRPr lang="it-IT" altLang="en-US" sz="2200" dirty="0" smtClean="0"/>
          </a:p>
          <a:p>
            <a:pPr marL="0" eaLnBrk="1" hangingPunct="1">
              <a:buClr>
                <a:schemeClr val="hlink"/>
              </a:buClr>
              <a:buSzPct val="70000"/>
              <a:buFont typeface="Arial" pitchFamily="34" charset="0"/>
              <a:buNone/>
            </a:pPr>
            <a:r>
              <a:rPr lang="it-IT" altLang="en-US" sz="2200" dirty="0" smtClean="0"/>
              <a:t>Senso interno di generale e positiva autostima e autoefficacia.</a:t>
            </a:r>
          </a:p>
          <a:p>
            <a:pPr marL="0" eaLnBrk="1" hangingPunct="1">
              <a:buClr>
                <a:schemeClr val="hlink"/>
              </a:buClr>
              <a:buSzPct val="70000"/>
              <a:buFont typeface="Arial" pitchFamily="34" charset="0"/>
              <a:buNone/>
            </a:pPr>
            <a:endParaRPr lang="it-IT" alt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-171400"/>
            <a:ext cx="7467600" cy="11430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it-IT" dirty="0" smtClean="0"/>
              <a:t>Personalità</a:t>
            </a:r>
          </a:p>
        </p:txBody>
      </p:sp>
      <p:sp>
        <p:nvSpPr>
          <p:cNvPr id="16387" name="Segnaposto contenuto 15"/>
          <p:cNvSpPr>
            <a:spLocks noGrp="1"/>
          </p:cNvSpPr>
          <p:nvPr>
            <p:ph idx="1"/>
          </p:nvPr>
        </p:nvSpPr>
        <p:spPr>
          <a:xfrm>
            <a:off x="467544" y="1268760"/>
            <a:ext cx="7467600" cy="4873752"/>
          </a:xfrm>
        </p:spPr>
        <p:txBody>
          <a:bodyPr>
            <a:normAutofit/>
          </a:bodyPr>
          <a:lstStyle/>
          <a:p>
            <a:pPr marL="0" algn="just" eaLnBrk="1" hangingPunct="1">
              <a:buClr>
                <a:schemeClr val="hlink"/>
              </a:buClr>
              <a:buSzPct val="70000"/>
              <a:buFont typeface="Arial" pitchFamily="34" charset="0"/>
              <a:buNone/>
            </a:pPr>
            <a:r>
              <a:rPr lang="it-IT" altLang="en-US" sz="2200" dirty="0" smtClean="0"/>
              <a:t>Rispetto per le regole sociali e culturali, possesso di standard per i comportamenti corretti, senso di giusto e sbagliato (moralità) e integrità.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0"/>
            <a:ext cx="74676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dirty="0" smtClean="0"/>
              <a:t>Connessione sociale</a:t>
            </a:r>
            <a:endParaRPr lang="it-IT" dirty="0"/>
          </a:p>
        </p:txBody>
      </p:sp>
      <p:sp>
        <p:nvSpPr>
          <p:cNvPr id="17411" name="Segnaposto contenuto 15"/>
          <p:cNvSpPr>
            <a:spLocks noGrp="1"/>
          </p:cNvSpPr>
          <p:nvPr>
            <p:ph idx="1"/>
          </p:nvPr>
        </p:nvSpPr>
        <p:spPr>
          <a:xfrm>
            <a:off x="611560" y="1340768"/>
            <a:ext cx="7467600" cy="4873752"/>
          </a:xfrm>
        </p:spPr>
        <p:txBody>
          <a:bodyPr/>
          <a:lstStyle/>
          <a:p>
            <a:pPr marL="0" algn="just" eaLnBrk="1" hangingPunct="1">
              <a:buClr>
                <a:schemeClr val="hlink"/>
              </a:buClr>
              <a:buSzPct val="70000"/>
              <a:buFont typeface="Arial" pitchFamily="34" charset="0"/>
              <a:buNone/>
            </a:pPr>
            <a:r>
              <a:rPr lang="it-IT" altLang="en-US" sz="2200" dirty="0" smtClean="0"/>
              <a:t>Legami positivi con persone e istituzioni che si riflettono in scambi bidirezionali tra l’individuo, i pari, la famiglia, la scuola e la comunità (entrambe le parti contribuiscono alla relazione).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-243408"/>
            <a:ext cx="74676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dirty="0" smtClean="0"/>
              <a:t>Cura</a:t>
            </a:r>
            <a:endParaRPr lang="it-IT" dirty="0"/>
          </a:p>
        </p:txBody>
      </p:sp>
      <p:sp>
        <p:nvSpPr>
          <p:cNvPr id="18435" name="Segnaposto contenuto 15"/>
          <p:cNvSpPr>
            <a:spLocks noGrp="1"/>
          </p:cNvSpPr>
          <p:nvPr>
            <p:ph idx="1"/>
          </p:nvPr>
        </p:nvSpPr>
        <p:spPr>
          <a:xfrm>
            <a:off x="755576" y="1556792"/>
            <a:ext cx="7467600" cy="4873752"/>
          </a:xfrm>
        </p:spPr>
        <p:txBody>
          <a:bodyPr/>
          <a:lstStyle/>
          <a:p>
            <a:pPr marL="0" algn="just" eaLnBrk="1" hangingPunct="1">
              <a:buClr>
                <a:schemeClr val="hlink"/>
              </a:buClr>
              <a:buSzPct val="70000"/>
              <a:buFont typeface="Arial" pitchFamily="34" charset="0"/>
              <a:buNone/>
            </a:pPr>
            <a:r>
              <a:rPr lang="it-IT" altLang="en-US" sz="2200" dirty="0" smtClean="0"/>
              <a:t>Senso di simpatia ed empatia per gli altri.</a:t>
            </a:r>
          </a:p>
          <a:p>
            <a:pPr marL="0" eaLnBrk="1" hangingPunct="1"/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7" name="Segnaposto contenuto 22" descr="KP-Framework-1.pn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-27384"/>
            <a:ext cx="9144000" cy="683965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467600" cy="11430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dirty="0" err="1" smtClean="0"/>
              <a:t>Predittori</a:t>
            </a:r>
            <a:r>
              <a:rPr lang="en-US" dirty="0" smtClean="0"/>
              <a:t> </a:t>
            </a:r>
            <a:r>
              <a:rPr lang="en-US" dirty="0" err="1" smtClean="0"/>
              <a:t>ed</a:t>
            </a:r>
            <a:r>
              <a:rPr lang="en-US" dirty="0" smtClean="0"/>
              <a:t> </a:t>
            </a:r>
            <a:r>
              <a:rPr lang="en-US" dirty="0" err="1" smtClean="0"/>
              <a:t>Esiti</a:t>
            </a:r>
            <a:r>
              <a:rPr lang="en-US" dirty="0" smtClean="0"/>
              <a:t> </a:t>
            </a:r>
          </a:p>
        </p:txBody>
      </p:sp>
      <p:sp>
        <p:nvSpPr>
          <p:cNvPr id="6" name="Ovale 5"/>
          <p:cNvSpPr/>
          <p:nvPr/>
        </p:nvSpPr>
        <p:spPr>
          <a:xfrm>
            <a:off x="3124200" y="2743200"/>
            <a:ext cx="2514600" cy="175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/>
              <a:t>Positive </a:t>
            </a:r>
            <a:r>
              <a:rPr lang="it-IT" b="1" dirty="0" err="1"/>
              <a:t>Youth</a:t>
            </a:r>
            <a:r>
              <a:rPr lang="it-IT" b="1" dirty="0"/>
              <a:t> </a:t>
            </a:r>
            <a:r>
              <a:rPr lang="it-IT" b="1" dirty="0" err="1"/>
              <a:t>Development</a:t>
            </a:r>
            <a:r>
              <a:rPr lang="it-IT" b="1" dirty="0"/>
              <a:t> (</a:t>
            </a:r>
            <a:r>
              <a:rPr lang="it-IT" b="1" dirty="0" err="1"/>
              <a:t>PYD</a:t>
            </a:r>
            <a:r>
              <a:rPr lang="it-IT" b="1" dirty="0"/>
              <a:t>)</a:t>
            </a:r>
          </a:p>
        </p:txBody>
      </p:sp>
      <p:cxnSp>
        <p:nvCxnSpPr>
          <p:cNvPr id="8" name="Connettore 2 7"/>
          <p:cNvCxnSpPr/>
          <p:nvPr/>
        </p:nvCxnSpPr>
        <p:spPr>
          <a:xfrm flipH="1" flipV="1">
            <a:off x="3657600" y="2438400"/>
            <a:ext cx="1524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/>
          <p:cNvCxnSpPr/>
          <p:nvPr/>
        </p:nvCxnSpPr>
        <p:spPr>
          <a:xfrm flipV="1">
            <a:off x="4953000" y="2438400"/>
            <a:ext cx="762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/>
          <p:cNvCxnSpPr/>
          <p:nvPr/>
        </p:nvCxnSpPr>
        <p:spPr>
          <a:xfrm flipH="1">
            <a:off x="3352800" y="4572000"/>
            <a:ext cx="1524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>
            <a:off x="4419600" y="4724400"/>
            <a:ext cx="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/>
          <p:nvPr/>
        </p:nvCxnSpPr>
        <p:spPr>
          <a:xfrm>
            <a:off x="5257800" y="4572000"/>
            <a:ext cx="1524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ttangolo 18"/>
          <p:cNvSpPr/>
          <p:nvPr/>
        </p:nvSpPr>
        <p:spPr>
          <a:xfrm>
            <a:off x="2590800" y="1828800"/>
            <a:ext cx="1600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/>
              <a:t>Competenza</a:t>
            </a:r>
          </a:p>
        </p:txBody>
      </p:sp>
      <p:sp>
        <p:nvSpPr>
          <p:cNvPr id="20" name="Rettangolo 19"/>
          <p:cNvSpPr/>
          <p:nvPr/>
        </p:nvSpPr>
        <p:spPr>
          <a:xfrm>
            <a:off x="4419600" y="1828800"/>
            <a:ext cx="1600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/>
              <a:t>Fiducia</a:t>
            </a:r>
          </a:p>
        </p:txBody>
      </p:sp>
      <p:sp>
        <p:nvSpPr>
          <p:cNvPr id="21" name="Rettangolo 20"/>
          <p:cNvSpPr/>
          <p:nvPr/>
        </p:nvSpPr>
        <p:spPr>
          <a:xfrm>
            <a:off x="2286000" y="5029200"/>
            <a:ext cx="1600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it-IT" b="1">
                <a:solidFill>
                  <a:srgbClr val="FFFFFF"/>
                </a:solidFill>
                <a:cs typeface="Arial" pitchFamily="34" charset="0"/>
              </a:rPr>
              <a:t>Personalità</a:t>
            </a:r>
          </a:p>
        </p:txBody>
      </p:sp>
      <p:sp>
        <p:nvSpPr>
          <p:cNvPr id="22" name="Rettangolo 21"/>
          <p:cNvSpPr/>
          <p:nvPr/>
        </p:nvSpPr>
        <p:spPr>
          <a:xfrm>
            <a:off x="3581400" y="5638800"/>
            <a:ext cx="17526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/>
              <a:t>Connessione  sociale</a:t>
            </a:r>
          </a:p>
        </p:txBody>
      </p:sp>
      <p:sp>
        <p:nvSpPr>
          <p:cNvPr id="27" name="Rettangolo 26"/>
          <p:cNvSpPr/>
          <p:nvPr/>
        </p:nvSpPr>
        <p:spPr>
          <a:xfrm>
            <a:off x="4876800" y="5029200"/>
            <a:ext cx="1600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/>
              <a:t>Cura</a:t>
            </a:r>
          </a:p>
        </p:txBody>
      </p:sp>
      <p:cxnSp>
        <p:nvCxnSpPr>
          <p:cNvPr id="16" name="Connettore 2 15"/>
          <p:cNvCxnSpPr/>
          <p:nvPr/>
        </p:nvCxnSpPr>
        <p:spPr>
          <a:xfrm>
            <a:off x="1905000" y="3657600"/>
            <a:ext cx="9144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/>
          <p:nvPr/>
        </p:nvCxnSpPr>
        <p:spPr>
          <a:xfrm>
            <a:off x="5867400" y="3657600"/>
            <a:ext cx="9144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ttangolo 22"/>
          <p:cNvSpPr/>
          <p:nvPr/>
        </p:nvSpPr>
        <p:spPr>
          <a:xfrm>
            <a:off x="304800" y="2895600"/>
            <a:ext cx="1524000" cy="156966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600" b="1" dirty="0">
                <a:ln/>
                <a:solidFill>
                  <a:schemeClr val="accent3"/>
                </a:solidFill>
                <a:latin typeface="+mn-lt"/>
                <a:cs typeface="+mn-cs"/>
              </a:rPr>
              <a:t>?</a:t>
            </a:r>
          </a:p>
        </p:txBody>
      </p:sp>
      <p:sp>
        <p:nvSpPr>
          <p:cNvPr id="24" name="Rettangolo 23"/>
          <p:cNvSpPr/>
          <p:nvPr/>
        </p:nvSpPr>
        <p:spPr>
          <a:xfrm>
            <a:off x="7010400" y="2895600"/>
            <a:ext cx="1524000" cy="156966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600" b="1" dirty="0">
                <a:ln/>
                <a:solidFill>
                  <a:schemeClr val="accent3"/>
                </a:solidFill>
                <a:latin typeface="+mn-lt"/>
                <a:cs typeface="+mn-cs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62000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defRPr/>
            </a:pPr>
            <a:r>
              <a:rPr lang="en-US" sz="3200" dirty="0" smtClean="0"/>
              <a:t>Un </a:t>
            </a:r>
            <a:r>
              <a:rPr lang="en-US" sz="3200" dirty="0" err="1" smtClean="0"/>
              <a:t>modello</a:t>
            </a:r>
            <a:r>
              <a:rPr lang="en-US" sz="3200" dirty="0" smtClean="0"/>
              <a:t> </a:t>
            </a:r>
            <a:r>
              <a:rPr lang="en-US" sz="3200" dirty="0" err="1" smtClean="0"/>
              <a:t>complesso</a:t>
            </a:r>
            <a:r>
              <a:rPr lang="en-US" sz="3200" dirty="0" smtClean="0"/>
              <a:t> di </a:t>
            </a:r>
            <a:r>
              <a:rPr lang="en-US" sz="3200" dirty="0" err="1" smtClean="0"/>
              <a:t>Sviluppo</a:t>
            </a:r>
            <a:r>
              <a:rPr lang="en-US" sz="3200" dirty="0" smtClean="0"/>
              <a:t> </a:t>
            </a:r>
            <a:r>
              <a:rPr lang="en-US" sz="3200" dirty="0" err="1" smtClean="0"/>
              <a:t>Positivo</a:t>
            </a:r>
            <a:endParaRPr lang="en-US" sz="3200" dirty="0" smtClean="0"/>
          </a:p>
        </p:txBody>
      </p:sp>
      <p:sp>
        <p:nvSpPr>
          <p:cNvPr id="6" name="Ovale 5"/>
          <p:cNvSpPr/>
          <p:nvPr/>
        </p:nvSpPr>
        <p:spPr>
          <a:xfrm>
            <a:off x="3563888" y="3048000"/>
            <a:ext cx="2074912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/>
              <a:t>Positive </a:t>
            </a:r>
            <a:r>
              <a:rPr lang="it-IT" sz="1400" b="1" dirty="0" err="1"/>
              <a:t>Youth</a:t>
            </a:r>
            <a:r>
              <a:rPr lang="it-IT" sz="1400" b="1" dirty="0"/>
              <a:t> </a:t>
            </a:r>
            <a:r>
              <a:rPr lang="it-IT" sz="1400" b="1" dirty="0" err="1"/>
              <a:t>Development</a:t>
            </a:r>
            <a:r>
              <a:rPr lang="it-IT" sz="1400" b="1" dirty="0"/>
              <a:t> (</a:t>
            </a:r>
            <a:r>
              <a:rPr lang="it-IT" sz="1400" b="1" dirty="0" err="1"/>
              <a:t>PYD</a:t>
            </a:r>
            <a:r>
              <a:rPr lang="it-IT" sz="1400" b="1" dirty="0"/>
              <a:t>)</a:t>
            </a:r>
          </a:p>
        </p:txBody>
      </p:sp>
      <p:cxnSp>
        <p:nvCxnSpPr>
          <p:cNvPr id="8" name="Connettore 2 7"/>
          <p:cNvCxnSpPr/>
          <p:nvPr/>
        </p:nvCxnSpPr>
        <p:spPr>
          <a:xfrm flipH="1" flipV="1">
            <a:off x="4038600" y="2819400"/>
            <a:ext cx="1524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/>
          <p:cNvCxnSpPr/>
          <p:nvPr/>
        </p:nvCxnSpPr>
        <p:spPr>
          <a:xfrm flipV="1">
            <a:off x="5105400" y="2819400"/>
            <a:ext cx="762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/>
          <p:cNvCxnSpPr/>
          <p:nvPr/>
        </p:nvCxnSpPr>
        <p:spPr>
          <a:xfrm flipH="1">
            <a:off x="3886200" y="4114800"/>
            <a:ext cx="1524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>
            <a:off x="4648200" y="4267200"/>
            <a:ext cx="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/>
          <p:nvPr/>
        </p:nvCxnSpPr>
        <p:spPr>
          <a:xfrm>
            <a:off x="5334000" y="4114800"/>
            <a:ext cx="1524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ttangolo 18"/>
          <p:cNvSpPr/>
          <p:nvPr/>
        </p:nvSpPr>
        <p:spPr>
          <a:xfrm>
            <a:off x="3059832" y="2374626"/>
            <a:ext cx="1435968" cy="3077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 smtClean="0"/>
              <a:t>Competenza</a:t>
            </a:r>
            <a:endParaRPr lang="it-IT" sz="1400" b="1" dirty="0"/>
          </a:p>
        </p:txBody>
      </p:sp>
      <p:sp>
        <p:nvSpPr>
          <p:cNvPr id="20" name="Rettangolo 19"/>
          <p:cNvSpPr/>
          <p:nvPr/>
        </p:nvSpPr>
        <p:spPr>
          <a:xfrm>
            <a:off x="4724400" y="2398713"/>
            <a:ext cx="1066800" cy="3079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/>
              <a:t>Fiducia</a:t>
            </a:r>
          </a:p>
        </p:txBody>
      </p:sp>
      <p:sp>
        <p:nvSpPr>
          <p:cNvPr id="21" name="Rettangolo 20"/>
          <p:cNvSpPr/>
          <p:nvPr/>
        </p:nvSpPr>
        <p:spPr>
          <a:xfrm>
            <a:off x="3059832" y="4503067"/>
            <a:ext cx="1283568" cy="3077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it-IT" sz="1400" b="1" dirty="0">
                <a:solidFill>
                  <a:srgbClr val="FFFFFF"/>
                </a:solidFill>
                <a:cs typeface="Arial" pitchFamily="34" charset="0"/>
              </a:rPr>
              <a:t>Personalità</a:t>
            </a:r>
          </a:p>
        </p:txBody>
      </p:sp>
      <p:sp>
        <p:nvSpPr>
          <p:cNvPr id="22" name="Rettangolo 21"/>
          <p:cNvSpPr/>
          <p:nvPr/>
        </p:nvSpPr>
        <p:spPr>
          <a:xfrm>
            <a:off x="3886200" y="5029200"/>
            <a:ext cx="1524000" cy="5238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/>
              <a:t>Connessione  /</a:t>
            </a:r>
            <a:r>
              <a:rPr lang="it-IT" sz="1400" b="1" dirty="0" err="1"/>
              <a:t>Collaboration</a:t>
            </a:r>
            <a:endParaRPr lang="it-IT" sz="1400" b="1" dirty="0"/>
          </a:p>
        </p:txBody>
      </p:sp>
      <p:sp>
        <p:nvSpPr>
          <p:cNvPr id="27" name="Rettangolo 26"/>
          <p:cNvSpPr/>
          <p:nvPr/>
        </p:nvSpPr>
        <p:spPr>
          <a:xfrm>
            <a:off x="4876800" y="4558605"/>
            <a:ext cx="1143000" cy="3077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 smtClean="0"/>
              <a:t>Cura</a:t>
            </a:r>
            <a:endParaRPr lang="it-IT" sz="1400" b="1" dirty="0"/>
          </a:p>
        </p:txBody>
      </p:sp>
      <p:sp>
        <p:nvSpPr>
          <p:cNvPr id="25" name="Ovale 24"/>
          <p:cNvSpPr/>
          <p:nvPr/>
        </p:nvSpPr>
        <p:spPr>
          <a:xfrm>
            <a:off x="381000" y="2057400"/>
            <a:ext cx="19812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/>
              <a:t>Risorse ecologiche</a:t>
            </a:r>
          </a:p>
        </p:txBody>
      </p:sp>
      <p:sp>
        <p:nvSpPr>
          <p:cNvPr id="28" name="Ovale 27"/>
          <p:cNvSpPr/>
          <p:nvPr/>
        </p:nvSpPr>
        <p:spPr>
          <a:xfrm>
            <a:off x="381000" y="4419600"/>
            <a:ext cx="19812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/>
              <a:t>Risorse dei giovani</a:t>
            </a:r>
          </a:p>
        </p:txBody>
      </p:sp>
      <p:cxnSp>
        <p:nvCxnSpPr>
          <p:cNvPr id="30" name="Connettore 2 29"/>
          <p:cNvCxnSpPr>
            <a:stCxn id="25" idx="4"/>
            <a:endCxn id="28" idx="0"/>
          </p:cNvCxnSpPr>
          <p:nvPr/>
        </p:nvCxnSpPr>
        <p:spPr>
          <a:xfrm>
            <a:off x="1371600" y="3200400"/>
            <a:ext cx="0" cy="1219200"/>
          </a:xfrm>
          <a:prstGeom prst="straightConnector1">
            <a:avLst/>
          </a:prstGeom>
          <a:ln w="25400"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/>
          <p:cNvCxnSpPr/>
          <p:nvPr/>
        </p:nvCxnSpPr>
        <p:spPr>
          <a:xfrm flipH="1" flipV="1">
            <a:off x="838200" y="1828800"/>
            <a:ext cx="1524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/>
          <p:nvPr/>
        </p:nvCxnSpPr>
        <p:spPr>
          <a:xfrm flipV="1">
            <a:off x="1752600" y="1828800"/>
            <a:ext cx="1524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ttangolo 33"/>
          <p:cNvSpPr/>
          <p:nvPr/>
        </p:nvSpPr>
        <p:spPr>
          <a:xfrm>
            <a:off x="251520" y="1394383"/>
            <a:ext cx="1080120" cy="3077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/>
              <a:t>Individui</a:t>
            </a:r>
          </a:p>
        </p:txBody>
      </p:sp>
      <p:sp>
        <p:nvSpPr>
          <p:cNvPr id="35" name="Rettangolo 34"/>
          <p:cNvSpPr/>
          <p:nvPr/>
        </p:nvSpPr>
        <p:spPr>
          <a:xfrm>
            <a:off x="1447800" y="1428800"/>
            <a:ext cx="1251992" cy="3077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/>
              <a:t>Istituzioni</a:t>
            </a:r>
          </a:p>
        </p:txBody>
      </p:sp>
      <p:sp>
        <p:nvSpPr>
          <p:cNvPr id="40" name="Rettangolo 39"/>
          <p:cNvSpPr/>
          <p:nvPr/>
        </p:nvSpPr>
        <p:spPr>
          <a:xfrm>
            <a:off x="228600" y="3394075"/>
            <a:ext cx="990600" cy="5238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/>
              <a:t>Network sociale</a:t>
            </a:r>
          </a:p>
        </p:txBody>
      </p:sp>
      <p:sp>
        <p:nvSpPr>
          <p:cNvPr id="41" name="Rettangolo 40"/>
          <p:cNvSpPr/>
          <p:nvPr/>
        </p:nvSpPr>
        <p:spPr>
          <a:xfrm>
            <a:off x="1524000" y="3397250"/>
            <a:ext cx="990600" cy="5238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/>
              <a:t>Accesso risorse</a:t>
            </a:r>
          </a:p>
        </p:txBody>
      </p:sp>
      <p:cxnSp>
        <p:nvCxnSpPr>
          <p:cNvPr id="45" name="Connettore 2 44"/>
          <p:cNvCxnSpPr/>
          <p:nvPr/>
        </p:nvCxnSpPr>
        <p:spPr>
          <a:xfrm flipH="1">
            <a:off x="533400" y="3048000"/>
            <a:ext cx="1524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2 45"/>
          <p:cNvCxnSpPr/>
          <p:nvPr/>
        </p:nvCxnSpPr>
        <p:spPr>
          <a:xfrm flipH="1">
            <a:off x="914400" y="5486400"/>
            <a:ext cx="1524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2 46"/>
          <p:cNvCxnSpPr/>
          <p:nvPr/>
        </p:nvCxnSpPr>
        <p:spPr>
          <a:xfrm>
            <a:off x="1981200" y="3048000"/>
            <a:ext cx="1524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2 47"/>
          <p:cNvCxnSpPr/>
          <p:nvPr/>
        </p:nvCxnSpPr>
        <p:spPr>
          <a:xfrm>
            <a:off x="1828800" y="5410200"/>
            <a:ext cx="2286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ttangolo 48"/>
          <p:cNvSpPr/>
          <p:nvPr/>
        </p:nvSpPr>
        <p:spPr>
          <a:xfrm>
            <a:off x="0" y="5898350"/>
            <a:ext cx="1447800" cy="7386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/>
              <a:t>Auto-regolazione intenzionale</a:t>
            </a:r>
          </a:p>
        </p:txBody>
      </p:sp>
      <p:sp>
        <p:nvSpPr>
          <p:cNvPr id="50" name="Rettangolo 49"/>
          <p:cNvSpPr/>
          <p:nvPr/>
        </p:nvSpPr>
        <p:spPr>
          <a:xfrm>
            <a:off x="1524000" y="6060745"/>
            <a:ext cx="1319808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/>
              <a:t>Aspettative futuro</a:t>
            </a:r>
          </a:p>
        </p:txBody>
      </p:sp>
      <p:sp>
        <p:nvSpPr>
          <p:cNvPr id="53" name="Rettangolo 52"/>
          <p:cNvSpPr/>
          <p:nvPr/>
        </p:nvSpPr>
        <p:spPr>
          <a:xfrm>
            <a:off x="0" y="1268760"/>
            <a:ext cx="2915816" cy="5410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it-IT">
              <a:solidFill>
                <a:srgbClr val="FFFFFF"/>
              </a:solidFill>
              <a:cs typeface="Arial" pitchFamily="34" charset="0"/>
            </a:endParaRPr>
          </a:p>
        </p:txBody>
      </p:sp>
      <p:cxnSp>
        <p:nvCxnSpPr>
          <p:cNvPr id="56" name="Connettore 2 55"/>
          <p:cNvCxnSpPr/>
          <p:nvPr/>
        </p:nvCxnSpPr>
        <p:spPr>
          <a:xfrm>
            <a:off x="2971800" y="3657600"/>
            <a:ext cx="4572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2 56"/>
          <p:cNvCxnSpPr/>
          <p:nvPr/>
        </p:nvCxnSpPr>
        <p:spPr>
          <a:xfrm flipV="1">
            <a:off x="1905000" y="1981200"/>
            <a:ext cx="1524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e 57"/>
          <p:cNvSpPr/>
          <p:nvPr/>
        </p:nvSpPr>
        <p:spPr>
          <a:xfrm>
            <a:off x="6629400" y="2057400"/>
            <a:ext cx="19812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 smtClean="0"/>
              <a:t>Contributo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 smtClean="0"/>
              <a:t>(la sesta “C”)</a:t>
            </a:r>
            <a:endParaRPr lang="it-IT" sz="1400" b="1" dirty="0"/>
          </a:p>
        </p:txBody>
      </p:sp>
      <p:sp>
        <p:nvSpPr>
          <p:cNvPr id="59" name="Ovale 58"/>
          <p:cNvSpPr/>
          <p:nvPr/>
        </p:nvSpPr>
        <p:spPr>
          <a:xfrm>
            <a:off x="6588224" y="4419600"/>
            <a:ext cx="2088232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/>
              <a:t>Comportamenti problematici</a:t>
            </a:r>
          </a:p>
        </p:txBody>
      </p:sp>
      <p:cxnSp>
        <p:nvCxnSpPr>
          <p:cNvPr id="61" name="Connettore 2 60"/>
          <p:cNvCxnSpPr/>
          <p:nvPr/>
        </p:nvCxnSpPr>
        <p:spPr>
          <a:xfrm flipH="1" flipV="1">
            <a:off x="7086600" y="1828800"/>
            <a:ext cx="1524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2 61"/>
          <p:cNvCxnSpPr/>
          <p:nvPr/>
        </p:nvCxnSpPr>
        <p:spPr>
          <a:xfrm flipV="1">
            <a:off x="8001000" y="1828800"/>
            <a:ext cx="1524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ttangolo 62"/>
          <p:cNvSpPr/>
          <p:nvPr/>
        </p:nvSpPr>
        <p:spPr>
          <a:xfrm>
            <a:off x="6553200" y="1447800"/>
            <a:ext cx="990600" cy="3079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/>
            <a:r>
              <a:rPr lang="it-IT" sz="1400" b="1">
                <a:solidFill>
                  <a:srgbClr val="FFFFFF"/>
                </a:solidFill>
                <a:cs typeface="Arial" pitchFamily="34" charset="0"/>
              </a:rPr>
              <a:t>Sé</a:t>
            </a:r>
          </a:p>
        </p:txBody>
      </p:sp>
      <p:sp>
        <p:nvSpPr>
          <p:cNvPr id="64" name="Rettangolo 63"/>
          <p:cNvSpPr/>
          <p:nvPr/>
        </p:nvSpPr>
        <p:spPr>
          <a:xfrm>
            <a:off x="7696200" y="1444625"/>
            <a:ext cx="1066800" cy="3079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/>
              <a:t>Famiglia</a:t>
            </a:r>
          </a:p>
        </p:txBody>
      </p:sp>
      <p:sp>
        <p:nvSpPr>
          <p:cNvPr id="65" name="Rettangolo 64"/>
          <p:cNvSpPr/>
          <p:nvPr/>
        </p:nvSpPr>
        <p:spPr>
          <a:xfrm>
            <a:off x="6444208" y="3527648"/>
            <a:ext cx="1099592" cy="3077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it-IT" sz="1400" b="1">
                <a:solidFill>
                  <a:srgbClr val="FFFFFF"/>
                </a:solidFill>
                <a:cs typeface="Arial" pitchFamily="34" charset="0"/>
              </a:rPr>
              <a:t>Comunità</a:t>
            </a:r>
          </a:p>
        </p:txBody>
      </p:sp>
      <p:sp>
        <p:nvSpPr>
          <p:cNvPr id="66" name="Rettangolo 65"/>
          <p:cNvSpPr/>
          <p:nvPr/>
        </p:nvSpPr>
        <p:spPr>
          <a:xfrm>
            <a:off x="7620000" y="3397250"/>
            <a:ext cx="1371600" cy="5238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 err="1"/>
              <a:t>Civic</a:t>
            </a:r>
            <a:r>
              <a:rPr lang="it-IT" sz="1400" b="1" dirty="0"/>
              <a:t> engagement</a:t>
            </a:r>
          </a:p>
        </p:txBody>
      </p:sp>
      <p:cxnSp>
        <p:nvCxnSpPr>
          <p:cNvPr id="67" name="Connettore 2 66"/>
          <p:cNvCxnSpPr/>
          <p:nvPr/>
        </p:nvCxnSpPr>
        <p:spPr>
          <a:xfrm flipH="1">
            <a:off x="6781800" y="3048000"/>
            <a:ext cx="1524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2 67"/>
          <p:cNvCxnSpPr/>
          <p:nvPr/>
        </p:nvCxnSpPr>
        <p:spPr>
          <a:xfrm flipH="1">
            <a:off x="7162800" y="5486400"/>
            <a:ext cx="1524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2 68"/>
          <p:cNvCxnSpPr/>
          <p:nvPr/>
        </p:nvCxnSpPr>
        <p:spPr>
          <a:xfrm>
            <a:off x="8229600" y="3048000"/>
            <a:ext cx="1524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2 69"/>
          <p:cNvCxnSpPr/>
          <p:nvPr/>
        </p:nvCxnSpPr>
        <p:spPr>
          <a:xfrm>
            <a:off x="8077200" y="5410200"/>
            <a:ext cx="2286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ttangolo 70"/>
          <p:cNvSpPr/>
          <p:nvPr/>
        </p:nvSpPr>
        <p:spPr>
          <a:xfrm>
            <a:off x="6372200" y="5810928"/>
            <a:ext cx="1247800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rIns="7200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/>
              <a:t>Depressione</a:t>
            </a:r>
          </a:p>
        </p:txBody>
      </p:sp>
      <p:sp>
        <p:nvSpPr>
          <p:cNvPr id="72" name="Rettangolo 71"/>
          <p:cNvSpPr/>
          <p:nvPr/>
        </p:nvSpPr>
        <p:spPr>
          <a:xfrm>
            <a:off x="7772400" y="5816302"/>
            <a:ext cx="1371600" cy="3077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rIns="7200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/>
              <a:t>Delinquenza</a:t>
            </a:r>
          </a:p>
        </p:txBody>
      </p:sp>
      <p:sp>
        <p:nvSpPr>
          <p:cNvPr id="73" name="Rettangolo 72"/>
          <p:cNvSpPr/>
          <p:nvPr/>
        </p:nvSpPr>
        <p:spPr>
          <a:xfrm>
            <a:off x="6324600" y="1295400"/>
            <a:ext cx="2743200" cy="2743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it-IT">
              <a:solidFill>
                <a:srgbClr val="FFFFFF"/>
              </a:solidFill>
              <a:cs typeface="Arial" pitchFamily="34" charset="0"/>
            </a:endParaRPr>
          </a:p>
        </p:txBody>
      </p:sp>
      <p:cxnSp>
        <p:nvCxnSpPr>
          <p:cNvPr id="74" name="Connettore 2 73"/>
          <p:cNvCxnSpPr/>
          <p:nvPr/>
        </p:nvCxnSpPr>
        <p:spPr>
          <a:xfrm flipV="1">
            <a:off x="8153400" y="1981200"/>
            <a:ext cx="1524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2 75"/>
          <p:cNvCxnSpPr/>
          <p:nvPr/>
        </p:nvCxnSpPr>
        <p:spPr>
          <a:xfrm>
            <a:off x="7696200" y="5562600"/>
            <a:ext cx="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ttangolo 76"/>
          <p:cNvSpPr/>
          <p:nvPr/>
        </p:nvSpPr>
        <p:spPr>
          <a:xfrm>
            <a:off x="6934200" y="6437411"/>
            <a:ext cx="1670248" cy="3077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rIns="7200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/>
              <a:t>Uso di sostanze</a:t>
            </a:r>
          </a:p>
        </p:txBody>
      </p:sp>
      <p:sp>
        <p:nvSpPr>
          <p:cNvPr id="78" name="Rettangolo 77"/>
          <p:cNvSpPr/>
          <p:nvPr/>
        </p:nvSpPr>
        <p:spPr>
          <a:xfrm>
            <a:off x="6324600" y="4267200"/>
            <a:ext cx="2743200" cy="2514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it-IT">
              <a:solidFill>
                <a:srgbClr val="FFFFFF"/>
              </a:solidFill>
              <a:cs typeface="Arial" pitchFamily="34" charset="0"/>
            </a:endParaRPr>
          </a:p>
        </p:txBody>
      </p:sp>
      <p:cxnSp>
        <p:nvCxnSpPr>
          <p:cNvPr id="79" name="Connettore 2 78"/>
          <p:cNvCxnSpPr/>
          <p:nvPr/>
        </p:nvCxnSpPr>
        <p:spPr>
          <a:xfrm flipV="1">
            <a:off x="5715000" y="2743200"/>
            <a:ext cx="609600" cy="914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2 80"/>
          <p:cNvCxnSpPr/>
          <p:nvPr/>
        </p:nvCxnSpPr>
        <p:spPr>
          <a:xfrm>
            <a:off x="5715000" y="3657600"/>
            <a:ext cx="533400" cy="9906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81" name="CasellaDiTesto 84"/>
          <p:cNvSpPr txBox="1">
            <a:spLocks noChangeArrowheads="1"/>
          </p:cNvSpPr>
          <p:nvPr/>
        </p:nvSpPr>
        <p:spPr bwMode="auto">
          <a:xfrm>
            <a:off x="5638800" y="3048000"/>
            <a:ext cx="304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22582" name="CasellaDiTesto 85"/>
          <p:cNvSpPr txBox="1">
            <a:spLocks noChangeArrowheads="1"/>
          </p:cNvSpPr>
          <p:nvPr/>
        </p:nvSpPr>
        <p:spPr bwMode="auto">
          <a:xfrm>
            <a:off x="5638800" y="3962400"/>
            <a:ext cx="304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solidFill>
                  <a:srgbClr val="FF0000"/>
                </a:solidFill>
              </a:rPr>
              <a:t>-</a:t>
            </a:r>
          </a:p>
        </p:txBody>
      </p:sp>
      <p:cxnSp>
        <p:nvCxnSpPr>
          <p:cNvPr id="88" name="Connettore 2 87"/>
          <p:cNvCxnSpPr/>
          <p:nvPr/>
        </p:nvCxnSpPr>
        <p:spPr>
          <a:xfrm flipH="1">
            <a:off x="2895600" y="1524000"/>
            <a:ext cx="342900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2 88"/>
          <p:cNvCxnSpPr/>
          <p:nvPr/>
        </p:nvCxnSpPr>
        <p:spPr>
          <a:xfrm flipH="1">
            <a:off x="2895600" y="6477000"/>
            <a:ext cx="342900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8925"/>
            <a:ext cx="8229600" cy="94297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altLang="en-US" smtClean="0"/>
              <a:t>Cambiamento di Paradigma</a:t>
            </a:r>
            <a:endParaRPr lang="it-IT" alt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33400" y="1600200"/>
            <a:ext cx="3886200" cy="457200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it-IT" altLang="en-US" sz="220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Servizi tradizionali per giovani</a:t>
            </a:r>
            <a:endParaRPr lang="it-IT" altLang="en-US" sz="2400" smtClean="0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229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191000" y="1600200"/>
            <a:ext cx="4560888" cy="5334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it-IT" altLang="en-US" sz="220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PYD</a:t>
            </a:r>
            <a:endParaRPr lang="it-IT" altLang="en-US" sz="1200" smtClean="0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655638" y="5194300"/>
            <a:ext cx="6815137" cy="461963"/>
            <a:chOff x="202" y="3254"/>
            <a:chExt cx="4293" cy="291"/>
          </a:xfrm>
        </p:grpSpPr>
        <p:sp>
          <p:nvSpPr>
            <p:cNvPr id="12309" name="Rectangle 7"/>
            <p:cNvSpPr>
              <a:spLocks noChangeArrowheads="1"/>
            </p:cNvSpPr>
            <p:nvPr/>
          </p:nvSpPr>
          <p:spPr bwMode="auto">
            <a:xfrm>
              <a:off x="202" y="3254"/>
              <a:ext cx="2131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Char char="n"/>
              </a:pPr>
              <a:r>
                <a:rPr lang="it-IT" altLang="en-US" sz="2400">
                  <a:latin typeface="Tahoma" pitchFamily="34" charset="0"/>
                </a:rPr>
                <a:t> Lavoro professionale</a:t>
              </a:r>
            </a:p>
          </p:txBody>
        </p:sp>
        <p:sp>
          <p:nvSpPr>
            <p:cNvPr id="12310" name="Rectangle 8"/>
            <p:cNvSpPr>
              <a:spLocks noChangeArrowheads="1"/>
            </p:cNvSpPr>
            <p:nvPr/>
          </p:nvSpPr>
          <p:spPr bwMode="auto">
            <a:xfrm>
              <a:off x="2573" y="3254"/>
              <a:ext cx="192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buClr>
                  <a:schemeClr val="hlink"/>
                </a:buClr>
                <a:buSzPct val="140000"/>
                <a:buFont typeface="Wingdings" pitchFamily="2" charset="2"/>
                <a:buChar char="§"/>
              </a:pPr>
              <a:r>
                <a:rPr lang="it-IT" altLang="en-US" sz="2400">
                  <a:latin typeface="Tahoma" pitchFamily="34" charset="0"/>
                </a:rPr>
                <a:t> Lavoro di ognuno</a:t>
              </a: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655638" y="4573588"/>
            <a:ext cx="5400675" cy="461962"/>
            <a:chOff x="413" y="2881"/>
            <a:chExt cx="3402" cy="291"/>
          </a:xfrm>
        </p:grpSpPr>
        <p:sp>
          <p:nvSpPr>
            <p:cNvPr id="12307" name="Rectangle 10"/>
            <p:cNvSpPr>
              <a:spLocks noChangeArrowheads="1"/>
            </p:cNvSpPr>
            <p:nvPr/>
          </p:nvSpPr>
          <p:spPr bwMode="auto">
            <a:xfrm>
              <a:off x="413" y="2881"/>
              <a:ext cx="122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Clr>
                  <a:schemeClr val="hlink"/>
                </a:buClr>
                <a:buSzPct val="140000"/>
                <a:buFont typeface="Wingdings" pitchFamily="2" charset="2"/>
                <a:buChar char="§"/>
              </a:pPr>
              <a:r>
                <a:rPr lang="it-IT" altLang="en-US" sz="2400">
                  <a:latin typeface="Tahoma" pitchFamily="34" charset="0"/>
                </a:rPr>
                <a:t> Programmi</a:t>
              </a:r>
            </a:p>
          </p:txBody>
        </p:sp>
        <p:sp>
          <p:nvSpPr>
            <p:cNvPr id="12308" name="Rectangle 11"/>
            <p:cNvSpPr>
              <a:spLocks noChangeArrowheads="1"/>
            </p:cNvSpPr>
            <p:nvPr/>
          </p:nvSpPr>
          <p:spPr bwMode="auto">
            <a:xfrm>
              <a:off x="2784" y="2881"/>
              <a:ext cx="1031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Char char="n"/>
              </a:pPr>
              <a:r>
                <a:rPr lang="it-IT" altLang="en-US" sz="2400">
                  <a:latin typeface="Tahoma" pitchFamily="34" charset="0"/>
                </a:rPr>
                <a:t> Relazioni</a:t>
              </a:r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655638" y="3983038"/>
            <a:ext cx="8574087" cy="461962"/>
            <a:chOff x="413" y="2509"/>
            <a:chExt cx="5401" cy="291"/>
          </a:xfrm>
        </p:grpSpPr>
        <p:sp>
          <p:nvSpPr>
            <p:cNvPr id="12305" name="Rectangle 13"/>
            <p:cNvSpPr>
              <a:spLocks noChangeArrowheads="1"/>
            </p:cNvSpPr>
            <p:nvPr/>
          </p:nvSpPr>
          <p:spPr bwMode="auto">
            <a:xfrm>
              <a:off x="413" y="2509"/>
              <a:ext cx="230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Char char="n"/>
              </a:pPr>
              <a:r>
                <a:rPr lang="it-IT" altLang="en-US" sz="2400">
                  <a:latin typeface="Tahoma" pitchFamily="34" charset="0"/>
                </a:rPr>
                <a:t> Giovani come Recipienti</a:t>
              </a:r>
            </a:p>
          </p:txBody>
        </p:sp>
        <p:sp>
          <p:nvSpPr>
            <p:cNvPr id="12306" name="Rectangle 14"/>
            <p:cNvSpPr>
              <a:spLocks noChangeArrowheads="1"/>
            </p:cNvSpPr>
            <p:nvPr/>
          </p:nvSpPr>
          <p:spPr bwMode="auto">
            <a:xfrm>
              <a:off x="2784" y="2509"/>
              <a:ext cx="3030" cy="2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Clr>
                  <a:schemeClr val="hlink"/>
                </a:buClr>
                <a:buSzPct val="140000"/>
                <a:buFont typeface="Wingdings" pitchFamily="2" charset="2"/>
                <a:buChar char="§"/>
              </a:pPr>
              <a:r>
                <a:rPr lang="it-IT" altLang="en-US" sz="2300">
                  <a:latin typeface="Tahoma" pitchFamily="34" charset="0"/>
                </a:rPr>
                <a:t> Giovani come partecipanti/risorse</a:t>
              </a:r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55638" y="3390900"/>
            <a:ext cx="6021387" cy="461963"/>
            <a:chOff x="413" y="2136"/>
            <a:chExt cx="3793" cy="291"/>
          </a:xfrm>
        </p:grpSpPr>
        <p:sp>
          <p:nvSpPr>
            <p:cNvPr id="12303" name="Rectangle 16"/>
            <p:cNvSpPr>
              <a:spLocks noChangeArrowheads="1"/>
            </p:cNvSpPr>
            <p:nvPr/>
          </p:nvSpPr>
          <p:spPr bwMode="auto">
            <a:xfrm>
              <a:off x="413" y="2136"/>
              <a:ext cx="209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Clr>
                  <a:schemeClr val="hlink"/>
                </a:buClr>
                <a:buSzPct val="140000"/>
                <a:buFont typeface="Wingdings" pitchFamily="2" charset="2"/>
                <a:buChar char="§"/>
              </a:pPr>
              <a:r>
                <a:rPr lang="it-IT" altLang="en-US" sz="2400">
                  <a:latin typeface="Tahoma" pitchFamily="34" charset="0"/>
                </a:rPr>
                <a:t> Giovani con problemi</a:t>
              </a:r>
            </a:p>
          </p:txBody>
        </p:sp>
        <p:sp>
          <p:nvSpPr>
            <p:cNvPr id="12304" name="Rectangle 17"/>
            <p:cNvSpPr>
              <a:spLocks noChangeArrowheads="1"/>
            </p:cNvSpPr>
            <p:nvPr/>
          </p:nvSpPr>
          <p:spPr bwMode="auto">
            <a:xfrm>
              <a:off x="2784" y="2136"/>
              <a:ext cx="142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Char char="n"/>
              </a:pPr>
              <a:r>
                <a:rPr lang="it-IT" altLang="en-US" sz="2400">
                  <a:latin typeface="Tahoma" pitchFamily="34" charset="0"/>
                </a:rPr>
                <a:t> Tutti i giovani</a:t>
              </a:r>
            </a:p>
          </p:txBody>
        </p:sp>
      </p:grp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655638" y="2800350"/>
            <a:ext cx="5513387" cy="461963"/>
            <a:chOff x="413" y="1764"/>
            <a:chExt cx="3473" cy="291"/>
          </a:xfrm>
        </p:grpSpPr>
        <p:sp>
          <p:nvSpPr>
            <p:cNvPr id="12301" name="Rectangle 19"/>
            <p:cNvSpPr>
              <a:spLocks noChangeArrowheads="1"/>
            </p:cNvSpPr>
            <p:nvPr/>
          </p:nvSpPr>
          <p:spPr bwMode="auto">
            <a:xfrm>
              <a:off x="413" y="1764"/>
              <a:ext cx="99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Clr>
                  <a:schemeClr val="hlink"/>
                </a:buClr>
                <a:buSzPct val="140000"/>
                <a:buFont typeface="Wingdings" pitchFamily="2" charset="2"/>
                <a:buChar char="§"/>
              </a:pPr>
              <a:r>
                <a:rPr lang="it-IT" altLang="en-US" sz="2400">
                  <a:latin typeface="Tahoma" pitchFamily="34" charset="0"/>
                </a:rPr>
                <a:t> Reattivo</a:t>
              </a:r>
            </a:p>
          </p:txBody>
        </p:sp>
        <p:sp>
          <p:nvSpPr>
            <p:cNvPr id="12302" name="Rectangle 20"/>
            <p:cNvSpPr>
              <a:spLocks noChangeArrowheads="1"/>
            </p:cNvSpPr>
            <p:nvPr/>
          </p:nvSpPr>
          <p:spPr bwMode="auto">
            <a:xfrm>
              <a:off x="2784" y="1764"/>
              <a:ext cx="110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Char char="n"/>
              </a:pPr>
              <a:r>
                <a:rPr lang="it-IT" altLang="en-US" sz="2400">
                  <a:latin typeface="Tahoma" pitchFamily="34" charset="0"/>
                </a:rPr>
                <a:t> Pro-attivo</a:t>
              </a:r>
            </a:p>
          </p:txBody>
        </p:sp>
      </p:grpSp>
      <p:grpSp>
        <p:nvGrpSpPr>
          <p:cNvPr id="7" name="Group 21"/>
          <p:cNvGrpSpPr>
            <a:grpSpLocks/>
          </p:cNvGrpSpPr>
          <p:nvPr/>
        </p:nvGrpSpPr>
        <p:grpSpPr bwMode="auto">
          <a:xfrm>
            <a:off x="655638" y="2209800"/>
            <a:ext cx="7121525" cy="461963"/>
            <a:chOff x="413" y="1392"/>
            <a:chExt cx="4486" cy="291"/>
          </a:xfrm>
        </p:grpSpPr>
        <p:sp>
          <p:nvSpPr>
            <p:cNvPr id="12299" name="Rectangle 22"/>
            <p:cNvSpPr>
              <a:spLocks noChangeArrowheads="1"/>
            </p:cNvSpPr>
            <p:nvPr/>
          </p:nvSpPr>
          <p:spPr bwMode="auto">
            <a:xfrm>
              <a:off x="413" y="1392"/>
              <a:ext cx="2331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Char char="n"/>
              </a:pPr>
              <a:r>
                <a:rPr lang="it-IT" altLang="en-US" sz="2400">
                  <a:latin typeface="Tahoma" pitchFamily="34" charset="0"/>
                </a:rPr>
                <a:t> Definizione dei problemi</a:t>
              </a:r>
            </a:p>
          </p:txBody>
        </p:sp>
        <p:sp>
          <p:nvSpPr>
            <p:cNvPr id="12300" name="Rectangle 23"/>
            <p:cNvSpPr>
              <a:spLocks noChangeArrowheads="1"/>
            </p:cNvSpPr>
            <p:nvPr/>
          </p:nvSpPr>
          <p:spPr bwMode="auto">
            <a:xfrm>
              <a:off x="2784" y="1392"/>
              <a:ext cx="211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Char char="n"/>
              </a:pPr>
              <a:r>
                <a:rPr lang="it-IT" altLang="en-US" sz="2400">
                  <a:latin typeface="Tahoma" pitchFamily="34" charset="0"/>
                </a:rPr>
                <a:t> Costruito sulle risorse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0"/>
            <a:ext cx="7467600" cy="1143000"/>
          </a:xfrm>
        </p:spPr>
        <p:txBody>
          <a:bodyPr/>
          <a:lstStyle/>
          <a:p>
            <a:pPr algn="ctr"/>
            <a:r>
              <a:rPr lang="it-IT" dirty="0" smtClean="0"/>
              <a:t>Cenni storici sullo studio scientifico dell’adolescenza/1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611560" y="1412776"/>
            <a:ext cx="7467600" cy="5256584"/>
          </a:xfrm>
        </p:spPr>
        <p:txBody>
          <a:bodyPr>
            <a:normAutofit/>
          </a:bodyPr>
          <a:lstStyle/>
          <a:p>
            <a:pPr algn="just"/>
            <a:r>
              <a:rPr lang="it-IT" sz="1800" dirty="0" smtClean="0"/>
              <a:t>Interesse da parte delle scienze psicologiche e sociali su questa fase della vita emerso tra la fine dell’800 e gli inizi del ‘900 sia in Europa che negli Stati Uniti</a:t>
            </a:r>
          </a:p>
          <a:p>
            <a:pPr algn="just"/>
            <a:endParaRPr lang="it-IT" sz="1800" dirty="0" smtClean="0"/>
          </a:p>
          <a:p>
            <a:pPr algn="just"/>
            <a:r>
              <a:rPr lang="it-IT" sz="1800" dirty="0" smtClean="0"/>
              <a:t>In ambito psicologico, 1904: l’opera di Stanley Hall,</a:t>
            </a:r>
            <a:r>
              <a:rPr lang="it-IT" sz="1800" i="1" dirty="0" smtClean="0"/>
              <a:t>“</a:t>
            </a:r>
            <a:r>
              <a:rPr lang="it-IT" sz="1800" i="1" dirty="0" err="1" smtClean="0"/>
              <a:t>Adolescence</a:t>
            </a:r>
            <a:r>
              <a:rPr lang="it-IT" sz="1800" i="1" dirty="0" smtClean="0"/>
              <a:t>: </a:t>
            </a:r>
            <a:r>
              <a:rPr lang="it-IT" sz="1800" i="1" dirty="0" err="1" smtClean="0"/>
              <a:t>Its</a:t>
            </a:r>
            <a:r>
              <a:rPr lang="it-IT" sz="1800" i="1" dirty="0" smtClean="0"/>
              <a:t> </a:t>
            </a:r>
            <a:r>
              <a:rPr lang="it-IT" sz="1800" i="1" dirty="0" err="1" smtClean="0"/>
              <a:t>psychology</a:t>
            </a:r>
            <a:r>
              <a:rPr lang="it-IT" sz="1800" i="1" dirty="0" smtClean="0"/>
              <a:t> and </a:t>
            </a:r>
            <a:r>
              <a:rPr lang="it-IT" sz="1800" i="1" dirty="0" err="1" smtClean="0"/>
              <a:t>its</a:t>
            </a:r>
            <a:r>
              <a:rPr lang="it-IT" sz="1800" i="1" dirty="0" smtClean="0"/>
              <a:t> relations </a:t>
            </a:r>
            <a:r>
              <a:rPr lang="it-IT" sz="1800" i="1" dirty="0" err="1" smtClean="0"/>
              <a:t>to</a:t>
            </a:r>
            <a:r>
              <a:rPr lang="it-IT" sz="1800" i="1" dirty="0" smtClean="0"/>
              <a:t> </a:t>
            </a:r>
            <a:r>
              <a:rPr lang="it-IT" sz="1800" i="1" dirty="0" err="1" smtClean="0"/>
              <a:t>physiology</a:t>
            </a:r>
            <a:r>
              <a:rPr lang="it-IT" sz="1800" i="1" dirty="0" smtClean="0"/>
              <a:t>, </a:t>
            </a:r>
            <a:r>
              <a:rPr lang="it-IT" sz="1800" i="1" dirty="0" err="1" smtClean="0"/>
              <a:t>anthropology</a:t>
            </a:r>
            <a:r>
              <a:rPr lang="it-IT" sz="1800" i="1" dirty="0" smtClean="0"/>
              <a:t>, </a:t>
            </a:r>
            <a:r>
              <a:rPr lang="it-IT" sz="1800" i="1" dirty="0" err="1" smtClean="0"/>
              <a:t>sociology</a:t>
            </a:r>
            <a:r>
              <a:rPr lang="it-IT" sz="1800" i="1" dirty="0" smtClean="0"/>
              <a:t>, sex, crime, </a:t>
            </a:r>
            <a:r>
              <a:rPr lang="it-IT" sz="1800" i="1" dirty="0" err="1" smtClean="0"/>
              <a:t>religion</a:t>
            </a:r>
            <a:r>
              <a:rPr lang="it-IT" sz="1800" i="1" dirty="0" smtClean="0"/>
              <a:t>, and </a:t>
            </a:r>
            <a:r>
              <a:rPr lang="it-IT" sz="1800" i="1" dirty="0" err="1" smtClean="0"/>
              <a:t>education</a:t>
            </a:r>
            <a:r>
              <a:rPr lang="it-IT" sz="1800" i="1" dirty="0" smtClean="0"/>
              <a:t>” </a:t>
            </a:r>
            <a:endParaRPr lang="it-IT" sz="1800" dirty="0" smtClean="0"/>
          </a:p>
          <a:p>
            <a:pPr algn="just"/>
            <a:endParaRPr lang="it-IT" sz="1800" dirty="0" smtClean="0"/>
          </a:p>
          <a:p>
            <a:pPr algn="just"/>
            <a:r>
              <a:rPr lang="it-IT" sz="1800" dirty="0" smtClean="0"/>
              <a:t>La visione di Hall: </a:t>
            </a:r>
            <a:r>
              <a:rPr lang="it-IT" sz="1800" i="1" dirty="0" err="1" smtClean="0"/>
              <a:t>storm</a:t>
            </a:r>
            <a:r>
              <a:rPr lang="it-IT" sz="1800" i="1" dirty="0" smtClean="0"/>
              <a:t> and stress, </a:t>
            </a:r>
            <a:r>
              <a:rPr lang="it-IT" sz="1800" dirty="0" smtClean="0"/>
              <a:t>l’età dei tormenti, delle tensioni, delle ansie e della ribellione. Tutto quello che succede è determinato biologicamente, indipendentemente da variabili ambientali e culturali </a:t>
            </a:r>
          </a:p>
          <a:p>
            <a:pPr algn="just"/>
            <a:endParaRPr lang="it-IT" sz="1800" dirty="0" smtClean="0"/>
          </a:p>
          <a:p>
            <a:pPr algn="just"/>
            <a:r>
              <a:rPr lang="it-IT" sz="1800" dirty="0" smtClean="0"/>
              <a:t>Anche nell’ambito della psicoanalisi era preminente l’idea che l’adolescenza fosse un periodo caratterizzato da tensioni e conflitti (interni e con gli altri; Anna Freud).</a:t>
            </a:r>
          </a:p>
          <a:p>
            <a:pPr algn="just">
              <a:buNone/>
            </a:pPr>
            <a:endParaRPr lang="it-IT" sz="1800" dirty="0" smtClean="0"/>
          </a:p>
          <a:p>
            <a:pPr algn="just"/>
            <a:endParaRPr lang="it-IT" sz="1800" dirty="0" smtClean="0"/>
          </a:p>
          <a:p>
            <a:pPr algn="just"/>
            <a:endParaRPr lang="it-IT" sz="1800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>Come può la scuola promuovere il </a:t>
            </a:r>
            <a:r>
              <a:rPr lang="it-IT" dirty="0" err="1" smtClean="0"/>
              <a:t>pyd</a:t>
            </a:r>
            <a:r>
              <a:rPr lang="it-IT" dirty="0" smtClean="0"/>
              <a:t>?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67544" y="908720"/>
            <a:ext cx="7992888" cy="5688632"/>
          </a:xfrm>
        </p:spPr>
        <p:txBody>
          <a:bodyPr>
            <a:normAutofit/>
          </a:bodyPr>
          <a:lstStyle/>
          <a:p>
            <a:pPr>
              <a:buNone/>
            </a:pPr>
            <a:endParaRPr lang="it-IT" dirty="0" smtClean="0"/>
          </a:p>
          <a:p>
            <a:pPr>
              <a:buFont typeface="Wingdings" pitchFamily="2" charset="2"/>
              <a:buChar char="ü"/>
            </a:pPr>
            <a:r>
              <a:rPr lang="it-IT" i="1" dirty="0" smtClean="0"/>
              <a:t>A scuola un ragazzo passa la maggior parte delle sue giornate;</a:t>
            </a:r>
          </a:p>
          <a:p>
            <a:pPr>
              <a:buFont typeface="Wingdings" pitchFamily="2" charset="2"/>
              <a:buChar char="ü"/>
            </a:pPr>
            <a:r>
              <a:rPr lang="it-IT" i="1" dirty="0" smtClean="0"/>
              <a:t>A scuola si mette alla prova, conosce se stesso, imparare a tessere relazioni significative</a:t>
            </a:r>
          </a:p>
          <a:p>
            <a:pPr>
              <a:buFont typeface="Wingdings" pitchFamily="2" charset="2"/>
              <a:buChar char="ü"/>
            </a:pPr>
            <a:r>
              <a:rPr lang="it-IT" i="1" dirty="0" smtClean="0"/>
              <a:t>La scuola può offrire una lunga serie di attività curriculari ed extra-curriculari che promuovono alcune delle 5 “C”</a:t>
            </a:r>
          </a:p>
          <a:p>
            <a:pPr>
              <a:buFont typeface="Wingdings" pitchFamily="2" charset="2"/>
              <a:buChar char="ü"/>
            </a:pPr>
            <a:r>
              <a:rPr lang="it-IT" i="1" dirty="0" smtClean="0"/>
              <a:t>Incontro con adulti positivi, come gli insegnanti, che dovrebbero essere in grado di ascoltare e riconoscere i bisogni dei ragazzi, motivare i ragazzi, apprezzare i loro successi </a:t>
            </a:r>
          </a:p>
          <a:p>
            <a:pPr>
              <a:buFont typeface="Wingdings" pitchFamily="2" charset="2"/>
              <a:buChar char="ü"/>
            </a:pPr>
            <a:r>
              <a:rPr lang="it-IT" i="1" dirty="0" smtClean="0"/>
              <a:t>Anche gli insegnanti devono sentirsi appoggiati dalla comunità scolastica nel loro lavoro con i ragazzi</a:t>
            </a:r>
            <a:endParaRPr lang="it-IT" i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Come può la scuola promuovere il </a:t>
            </a:r>
            <a:r>
              <a:rPr lang="it-IT" dirty="0" err="1" smtClean="0"/>
              <a:t>pyd</a:t>
            </a:r>
            <a:r>
              <a:rPr lang="it-IT" dirty="0" smtClean="0"/>
              <a:t>?/2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67544" y="1196752"/>
            <a:ext cx="7920880" cy="5400600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it-IT" i="1" dirty="0" smtClean="0"/>
              <a:t>Definizione di regole chiare, discusse insieme agli studenti che devono interiorizzarle per apprezzarle e seguirle</a:t>
            </a:r>
          </a:p>
          <a:p>
            <a:pPr>
              <a:buFont typeface="Wingdings" pitchFamily="2" charset="2"/>
              <a:buChar char="ü"/>
            </a:pPr>
            <a:r>
              <a:rPr lang="it-IT" i="1" dirty="0" smtClean="0"/>
              <a:t>Creare un forte senso di appartenenza alla comunità scolastica</a:t>
            </a:r>
          </a:p>
          <a:p>
            <a:pPr>
              <a:buFont typeface="Wingdings" pitchFamily="2" charset="2"/>
              <a:buChar char="ü"/>
            </a:pPr>
            <a:r>
              <a:rPr lang="it-IT" i="1" dirty="0" smtClean="0"/>
              <a:t>Rendere i giovani protagonisti all’interno della scuola</a:t>
            </a:r>
          </a:p>
          <a:p>
            <a:pPr>
              <a:buFont typeface="Wingdings" pitchFamily="2" charset="2"/>
              <a:buChar char="ü"/>
            </a:pPr>
            <a:r>
              <a:rPr lang="it-IT" i="1" dirty="0" smtClean="0"/>
              <a:t>Promuovere forme di cooperative </a:t>
            </a:r>
            <a:r>
              <a:rPr lang="it-IT" i="1" dirty="0" err="1" smtClean="0"/>
              <a:t>learning</a:t>
            </a:r>
            <a:r>
              <a:rPr lang="it-IT" i="1" dirty="0" smtClean="0"/>
              <a:t>  e di service </a:t>
            </a:r>
            <a:r>
              <a:rPr lang="it-IT" i="1" dirty="0" err="1" smtClean="0"/>
              <a:t>learning</a:t>
            </a:r>
            <a:endParaRPr lang="it-IT" i="1" dirty="0" smtClean="0"/>
          </a:p>
          <a:p>
            <a:pPr>
              <a:buFont typeface="Wingdings" pitchFamily="2" charset="2"/>
              <a:buChar char="ü"/>
            </a:pPr>
            <a:r>
              <a:rPr lang="it-IT" i="1" dirty="0" smtClean="0"/>
              <a:t>Aprire la scuola al territorio (l’adolescente può fare qualcosa per migliorare la sua comunità!)</a:t>
            </a:r>
          </a:p>
          <a:p>
            <a:pPr>
              <a:buFont typeface="Wingdings" pitchFamily="2" charset="2"/>
              <a:buChar char="ü"/>
            </a:pPr>
            <a:endParaRPr lang="it-IT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3568" y="2420888"/>
            <a:ext cx="7467600" cy="1143000"/>
          </a:xfrm>
        </p:spPr>
        <p:txBody>
          <a:bodyPr/>
          <a:lstStyle/>
          <a:p>
            <a:pPr algn="ctr"/>
            <a:r>
              <a:rPr lang="it-IT" dirty="0" smtClean="0"/>
              <a:t>Grazie dell’attenzione!</a:t>
            </a:r>
            <a:endParaRPr lang="it-IT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1560" y="-171400"/>
            <a:ext cx="7467600" cy="1143000"/>
          </a:xfrm>
        </p:spPr>
        <p:txBody>
          <a:bodyPr/>
          <a:lstStyle/>
          <a:p>
            <a:pPr algn="ctr"/>
            <a:r>
              <a:rPr lang="it-IT" dirty="0" smtClean="0"/>
              <a:t>Riferimenti bibliografici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683568" y="1196752"/>
            <a:ext cx="7632848" cy="5400600"/>
          </a:xfrm>
        </p:spPr>
        <p:txBody>
          <a:bodyPr>
            <a:normAutofit/>
          </a:bodyPr>
          <a:lstStyle/>
          <a:p>
            <a:pPr algn="just"/>
            <a:r>
              <a:rPr lang="en-US" sz="1600" dirty="0" smtClean="0"/>
              <a:t>Damon, W. (2004). What is positive youth development? </a:t>
            </a:r>
            <a:r>
              <a:rPr lang="en-US" sz="1600" i="1" dirty="0" smtClean="0"/>
              <a:t>The Annals of the American Academy of Political and Social Science, 591, 13-24.</a:t>
            </a:r>
            <a:endParaRPr lang="en-US" sz="1600" dirty="0" smtClean="0"/>
          </a:p>
          <a:p>
            <a:pPr algn="just"/>
            <a:r>
              <a:rPr lang="en-US" sz="1600" dirty="0" smtClean="0"/>
              <a:t>Lerner, R.M., von Eye, A., Lerner, J.V., </a:t>
            </a:r>
            <a:r>
              <a:rPr lang="en-US" sz="1600" dirty="0" err="1" smtClean="0"/>
              <a:t>Lewin-Bizan</a:t>
            </a:r>
            <a:r>
              <a:rPr lang="en-US" sz="1600" dirty="0" smtClean="0"/>
              <a:t>, S., &amp; Bowers, E.P. (2010). Special issue introduction: The meaning and measurement of thriving: A view of the issues. </a:t>
            </a:r>
            <a:r>
              <a:rPr lang="en-US" sz="1600" i="1" dirty="0" smtClean="0"/>
              <a:t>Journal of Youth and Adolescence, 39, 707-719 </a:t>
            </a:r>
          </a:p>
          <a:p>
            <a:pPr algn="just"/>
            <a:r>
              <a:rPr lang="en-US" sz="1600" dirty="0" smtClean="0"/>
              <a:t>Lerner, R. M. (2005). </a:t>
            </a:r>
            <a:r>
              <a:rPr lang="en-US" sz="1600" i="1" dirty="0" smtClean="0"/>
              <a:t>Promoting positive youth development: Theoretical and empirical bases. White paper prepared for the Workshop on the Science of Adolescent Health </a:t>
            </a:r>
            <a:r>
              <a:rPr lang="en-US" sz="1600" dirty="0" smtClean="0"/>
              <a:t>and Development, National Research Council/Institute of Medicine. Washington, D. C.: National Academies of Sciences. </a:t>
            </a:r>
          </a:p>
          <a:p>
            <a:pPr algn="just"/>
            <a:r>
              <a:rPr lang="en-US" sz="1600" dirty="0" smtClean="0"/>
              <a:t>Gomez, B.J.  &amp; Mei-Mei </a:t>
            </a:r>
            <a:r>
              <a:rPr lang="en-US" sz="1600" dirty="0" err="1" smtClean="0"/>
              <a:t>Ang</a:t>
            </a:r>
            <a:r>
              <a:rPr lang="en-US" sz="1600" dirty="0" smtClean="0"/>
              <a:t> P. (2007). Promoting Positive Youth Development in Schools, </a:t>
            </a:r>
            <a:r>
              <a:rPr lang="en-US" sz="1600" i="1" dirty="0" smtClean="0"/>
              <a:t>Theory Into Practice, 46</a:t>
            </a:r>
            <a:r>
              <a:rPr lang="en-US" sz="1600" dirty="0" smtClean="0"/>
              <a:t>, 97-104. </a:t>
            </a:r>
          </a:p>
          <a:p>
            <a:pPr algn="just"/>
            <a:r>
              <a:rPr lang="en-US" sz="1600" dirty="0" smtClean="0"/>
              <a:t>Lerner, R. M., Dowling, E. M., &amp; Anderson, P. M. (2003). Positive youth development: Thriving as the basis of personhood and civil society. </a:t>
            </a:r>
            <a:r>
              <a:rPr lang="en-US" sz="1600" i="1" dirty="0" smtClean="0"/>
              <a:t>Applied Developmental Science, 7, 172-180. </a:t>
            </a:r>
          </a:p>
          <a:p>
            <a:pPr algn="just"/>
            <a:r>
              <a:rPr lang="it-IT" sz="1600" dirty="0" err="1" smtClean="0"/>
              <a:t>Palmonari</a:t>
            </a:r>
            <a:r>
              <a:rPr lang="it-IT" sz="1600" dirty="0" smtClean="0"/>
              <a:t> A. (2011) (ed.). </a:t>
            </a:r>
            <a:r>
              <a:rPr lang="it-IT" sz="1600" i="1" dirty="0" smtClean="0"/>
              <a:t>Psicologia dell’adolescenza</a:t>
            </a:r>
            <a:r>
              <a:rPr lang="it-IT" sz="1600" dirty="0" smtClean="0"/>
              <a:t>. Bologna: Il Mulino, 3</a:t>
            </a:r>
            <a:r>
              <a:rPr lang="it-IT" sz="1600" baseline="30000" dirty="0" smtClean="0"/>
              <a:t>a</a:t>
            </a:r>
            <a:r>
              <a:rPr lang="it-IT" sz="1600" dirty="0" smtClean="0"/>
              <a:t> edizione.</a:t>
            </a:r>
          </a:p>
          <a:p>
            <a:pPr algn="just"/>
            <a:endParaRPr lang="it-IT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/>
          <a:lstStyle/>
          <a:p>
            <a:pPr algn="ctr"/>
            <a:r>
              <a:rPr lang="it-IT" dirty="0" smtClean="0"/>
              <a:t>Cenni storici sullo studio scientifico dell’adolescenza/2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67544" y="1196752"/>
            <a:ext cx="7704856" cy="594928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it-IT" sz="6400" dirty="0" smtClean="0"/>
          </a:p>
          <a:p>
            <a:pPr algn="just"/>
            <a:r>
              <a:rPr lang="it-IT" sz="6400" dirty="0" smtClean="0"/>
              <a:t>A partire dagli anni ’60, le scienze psicologiche hanno fatto importanti passi avanti nella comprensione dell’adolescenza, superando visioni </a:t>
            </a:r>
            <a:r>
              <a:rPr lang="it-IT" sz="6400" dirty="0" err="1" smtClean="0"/>
              <a:t>riduzionistiche</a:t>
            </a:r>
            <a:r>
              <a:rPr lang="it-IT" sz="6400" dirty="0" smtClean="0"/>
              <a:t> della stessa. In particolare, si faceva strada l’idea che l’adolescenza non è per tutti un periodo di stress e di tormenti. </a:t>
            </a:r>
          </a:p>
          <a:p>
            <a:pPr algn="just"/>
            <a:endParaRPr lang="it-IT" sz="6400" dirty="0" smtClean="0"/>
          </a:p>
          <a:p>
            <a:pPr algn="just"/>
            <a:r>
              <a:rPr lang="it-IT" sz="6400" dirty="0" smtClean="0"/>
              <a:t>Differenze </a:t>
            </a:r>
            <a:r>
              <a:rPr lang="it-IT" sz="6400" i="1" dirty="0" err="1" smtClean="0"/>
              <a:t>intra-individuali</a:t>
            </a:r>
            <a:r>
              <a:rPr lang="it-IT" sz="6400" dirty="0" smtClean="0"/>
              <a:t>: l’adolescenza è caratterizzata da un intreccio di cambiamenti psicologici, sociali e biologici (la manifestazione di questi cambiamenti  e la loro intensità variano da caso a caso).</a:t>
            </a:r>
          </a:p>
          <a:p>
            <a:pPr algn="just"/>
            <a:endParaRPr lang="it-IT" sz="6400" dirty="0" smtClean="0"/>
          </a:p>
          <a:p>
            <a:pPr algn="just"/>
            <a:r>
              <a:rPr lang="it-IT" sz="6400" dirty="0" smtClean="0"/>
              <a:t>Centrali diventano le relazioni che un adolescente vive con i suoi pari, con la famiglia, con la società (l’accesso alle risorse e la qualità delle relazioni variano da caso a caso).</a:t>
            </a:r>
          </a:p>
          <a:p>
            <a:pPr algn="just"/>
            <a:endParaRPr lang="it-IT" sz="6400" dirty="0" smtClean="0"/>
          </a:p>
          <a:p>
            <a:pPr algn="just"/>
            <a:r>
              <a:rPr lang="it-IT" sz="6400" dirty="0" smtClean="0"/>
              <a:t>L’influenza di fattori ambientali e culturali assume un ruolo importante nella spiegazione dei diversi percorsi di sviluppo che un adolescente può intraprendere.</a:t>
            </a:r>
          </a:p>
          <a:p>
            <a:pPr algn="just">
              <a:buNone/>
            </a:pPr>
            <a:endParaRPr lang="it-IT" sz="6400" dirty="0" smtClean="0"/>
          </a:p>
          <a:p>
            <a:pPr algn="just"/>
            <a:r>
              <a:rPr lang="it-IT" sz="6400" dirty="0" smtClean="0"/>
              <a:t>Nonostante questa maggiore comprensione del fenomeno, permane l’idea che la psicologia dell’adolescenza debba studiare come prevenire i comportamenti a rischio nei ragazzi; comportamenti che, ancora,  sembrano essere generati da alcuni “deficit” tipici di questa età. </a:t>
            </a:r>
          </a:p>
          <a:p>
            <a:pPr algn="just">
              <a:buNone/>
            </a:pPr>
            <a:r>
              <a:rPr lang="it-IT" sz="6400" dirty="0" smtClean="0"/>
              <a:t> </a:t>
            </a:r>
          </a:p>
          <a:p>
            <a:endParaRPr lang="it-IT" sz="3400" dirty="0" smtClean="0"/>
          </a:p>
          <a:p>
            <a:endParaRPr lang="it-IT" dirty="0" smtClean="0"/>
          </a:p>
          <a:p>
            <a:pPr>
              <a:buNone/>
            </a:pPr>
            <a:r>
              <a:rPr lang="it-IT" dirty="0" smtClean="0"/>
              <a:t> 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it-IT" sz="4000" dirty="0">
                <a:solidFill>
                  <a:schemeClr val="tx2"/>
                </a:solidFill>
                <a:latin typeface="+mj-lt"/>
                <a:cs typeface="Calibri" pitchFamily="34" charset="0"/>
              </a:rPr>
              <a:t>Modello ecologico di sviluppo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762000" y="1524000"/>
            <a:ext cx="7772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indent="9525" algn="ctr">
              <a:spcBef>
                <a:spcPct val="20000"/>
              </a:spcBef>
              <a:buClr>
                <a:schemeClr val="folHlink"/>
              </a:buClr>
              <a:buSzPct val="75000"/>
              <a:buFont typeface="Monotype Sorts"/>
              <a:buNone/>
            </a:pPr>
            <a:endParaRPr kumimoji="1" lang="it-IT" sz="320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889125" y="1524000"/>
            <a:ext cx="5273675" cy="4570413"/>
            <a:chOff x="1872" y="2064"/>
            <a:chExt cx="2298" cy="2160"/>
          </a:xfrm>
        </p:grpSpPr>
        <p:sp>
          <p:nvSpPr>
            <p:cNvPr id="7173" name="Oval 5"/>
            <p:cNvSpPr>
              <a:spLocks noChangeArrowheads="1"/>
            </p:cNvSpPr>
            <p:nvPr/>
          </p:nvSpPr>
          <p:spPr bwMode="auto">
            <a:xfrm>
              <a:off x="1872" y="2064"/>
              <a:ext cx="2160" cy="2160"/>
            </a:xfrm>
            <a:prstGeom prst="ellipse">
              <a:avLst/>
            </a:prstGeom>
            <a:solidFill>
              <a:srgbClr val="780224"/>
            </a:solidFill>
            <a:ln w="12700">
              <a:solidFill>
                <a:srgbClr val="FFFF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it-IT">
                <a:latin typeface="Constantia" pitchFamily="18" charset="0"/>
              </a:endParaRPr>
            </a:p>
          </p:txBody>
        </p:sp>
        <p:sp>
          <p:nvSpPr>
            <p:cNvPr id="7174" name="Oval 6"/>
            <p:cNvSpPr>
              <a:spLocks noChangeArrowheads="1"/>
            </p:cNvSpPr>
            <p:nvPr/>
          </p:nvSpPr>
          <p:spPr bwMode="auto">
            <a:xfrm>
              <a:off x="2160" y="2352"/>
              <a:ext cx="1584" cy="1584"/>
            </a:xfrm>
            <a:prstGeom prst="ellipse">
              <a:avLst/>
            </a:prstGeom>
            <a:solidFill>
              <a:srgbClr val="1E1E5C"/>
            </a:solidFill>
            <a:ln w="12700">
              <a:solidFill>
                <a:srgbClr val="FFFF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it-IT">
                <a:latin typeface="Constantia" pitchFamily="18" charset="0"/>
              </a:endParaRPr>
            </a:p>
          </p:txBody>
        </p:sp>
        <p:sp>
          <p:nvSpPr>
            <p:cNvPr id="7175" name="Text Box 7"/>
            <p:cNvSpPr txBox="1">
              <a:spLocks noChangeArrowheads="1"/>
            </p:cNvSpPr>
            <p:nvPr/>
          </p:nvSpPr>
          <p:spPr bwMode="auto">
            <a:xfrm rot="2510236">
              <a:off x="3210" y="2874"/>
              <a:ext cx="960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sz="1600">
                  <a:solidFill>
                    <a:srgbClr val="FFFF00"/>
                  </a:solidFill>
                  <a:latin typeface="Times New Roman" pitchFamily="18" charset="0"/>
                </a:rPr>
                <a:t>Scuola</a:t>
              </a:r>
            </a:p>
          </p:txBody>
        </p:sp>
        <p:sp>
          <p:nvSpPr>
            <p:cNvPr id="7176" name="Text Box 8"/>
            <p:cNvSpPr txBox="1">
              <a:spLocks noChangeArrowheads="1"/>
            </p:cNvSpPr>
            <p:nvPr/>
          </p:nvSpPr>
          <p:spPr bwMode="auto">
            <a:xfrm rot="-3172317">
              <a:off x="2248" y="2601"/>
              <a:ext cx="385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sz="1600">
                  <a:solidFill>
                    <a:srgbClr val="FFFF00"/>
                  </a:solidFill>
                  <a:latin typeface="Times New Roman" pitchFamily="18" charset="0"/>
                </a:rPr>
                <a:t>Pari</a:t>
              </a:r>
            </a:p>
          </p:txBody>
        </p:sp>
        <p:sp>
          <p:nvSpPr>
            <p:cNvPr id="7177" name="Text Box 9"/>
            <p:cNvSpPr txBox="1">
              <a:spLocks noChangeArrowheads="1"/>
            </p:cNvSpPr>
            <p:nvPr/>
          </p:nvSpPr>
          <p:spPr bwMode="auto">
            <a:xfrm rot="-2874890">
              <a:off x="3095" y="3382"/>
              <a:ext cx="740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it-IT" sz="1600">
                  <a:solidFill>
                    <a:srgbClr val="FFFF00"/>
                  </a:solidFill>
                  <a:latin typeface="Times New Roman" pitchFamily="18" charset="0"/>
                </a:rPr>
                <a:t>Comunità di fede</a:t>
              </a:r>
            </a:p>
          </p:txBody>
        </p:sp>
        <p:sp>
          <p:nvSpPr>
            <p:cNvPr id="7178" name="Text Box 10"/>
            <p:cNvSpPr txBox="1">
              <a:spLocks noChangeArrowheads="1"/>
            </p:cNvSpPr>
            <p:nvPr/>
          </p:nvSpPr>
          <p:spPr bwMode="auto">
            <a:xfrm rot="2524737">
              <a:off x="2270" y="3465"/>
              <a:ext cx="481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sz="1600">
                  <a:solidFill>
                    <a:srgbClr val="FFFF00"/>
                  </a:solidFill>
                  <a:latin typeface="Times New Roman" pitchFamily="18" charset="0"/>
                </a:rPr>
                <a:t>Lavoro</a:t>
              </a:r>
            </a:p>
          </p:txBody>
        </p:sp>
        <p:sp>
          <p:nvSpPr>
            <p:cNvPr id="7179" name="Text Box 11"/>
            <p:cNvSpPr txBox="1">
              <a:spLocks noChangeArrowheads="1"/>
            </p:cNvSpPr>
            <p:nvPr/>
          </p:nvSpPr>
          <p:spPr bwMode="auto">
            <a:xfrm rot="3012562">
              <a:off x="3282" y="2645"/>
              <a:ext cx="1052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sz="1600">
                  <a:solidFill>
                    <a:srgbClr val="FFFF00"/>
                  </a:solidFill>
                  <a:latin typeface="Times New Roman" pitchFamily="18" charset="0"/>
                </a:rPr>
                <a:t>Modelli di ruolo</a:t>
              </a:r>
            </a:p>
          </p:txBody>
        </p:sp>
        <p:sp>
          <p:nvSpPr>
            <p:cNvPr id="7180" name="Text Box 12"/>
            <p:cNvSpPr txBox="1">
              <a:spLocks noChangeArrowheads="1"/>
            </p:cNvSpPr>
            <p:nvPr/>
          </p:nvSpPr>
          <p:spPr bwMode="auto">
            <a:xfrm rot="-3067196">
              <a:off x="3191" y="3413"/>
              <a:ext cx="1247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sz="1600">
                  <a:solidFill>
                    <a:srgbClr val="FFFF00"/>
                  </a:solidFill>
                  <a:latin typeface="Times New Roman" pitchFamily="18" charset="0"/>
                </a:rPr>
                <a:t>Quartiere</a:t>
              </a:r>
            </a:p>
          </p:txBody>
        </p:sp>
        <p:sp>
          <p:nvSpPr>
            <p:cNvPr id="7181" name="Text Box 13"/>
            <p:cNvSpPr txBox="1">
              <a:spLocks noChangeArrowheads="1"/>
            </p:cNvSpPr>
            <p:nvPr/>
          </p:nvSpPr>
          <p:spPr bwMode="auto">
            <a:xfrm rot="67534">
              <a:off x="2640" y="2116"/>
              <a:ext cx="1103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sz="1600">
                  <a:solidFill>
                    <a:srgbClr val="FFFF00"/>
                  </a:solidFill>
                  <a:latin typeface="Times New Roman" pitchFamily="18" charset="0"/>
                </a:rPr>
                <a:t>Leggi/Norme</a:t>
              </a:r>
            </a:p>
          </p:txBody>
        </p:sp>
        <p:sp>
          <p:nvSpPr>
            <p:cNvPr id="7182" name="Text Box 14"/>
            <p:cNvSpPr txBox="1">
              <a:spLocks noChangeArrowheads="1"/>
            </p:cNvSpPr>
            <p:nvPr/>
          </p:nvSpPr>
          <p:spPr bwMode="auto">
            <a:xfrm rot="18532804" flipH="1">
              <a:off x="1812" y="2462"/>
              <a:ext cx="874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sz="1600">
                  <a:solidFill>
                    <a:srgbClr val="FFFF00"/>
                  </a:solidFill>
                  <a:latin typeface="Times New Roman" pitchFamily="18" charset="0"/>
                </a:rPr>
                <a:t>Economia</a:t>
              </a:r>
            </a:p>
          </p:txBody>
        </p:sp>
        <p:sp>
          <p:nvSpPr>
            <p:cNvPr id="7183" name="Text Box 15"/>
            <p:cNvSpPr txBox="1">
              <a:spLocks noChangeArrowheads="1"/>
            </p:cNvSpPr>
            <p:nvPr/>
          </p:nvSpPr>
          <p:spPr bwMode="auto">
            <a:xfrm rot="2436873">
              <a:off x="1991" y="3854"/>
              <a:ext cx="1050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sz="1600">
                  <a:solidFill>
                    <a:srgbClr val="FFFF00"/>
                  </a:solidFill>
                  <a:latin typeface="Times New Roman" pitchFamily="18" charset="0"/>
                </a:rPr>
                <a:t>Media/Internet</a:t>
              </a:r>
            </a:p>
          </p:txBody>
        </p:sp>
        <p:sp>
          <p:nvSpPr>
            <p:cNvPr id="7184" name="Oval 16"/>
            <p:cNvSpPr>
              <a:spLocks noChangeArrowheads="1"/>
            </p:cNvSpPr>
            <p:nvPr/>
          </p:nvSpPr>
          <p:spPr bwMode="auto">
            <a:xfrm>
              <a:off x="2448" y="2640"/>
              <a:ext cx="1008" cy="1008"/>
            </a:xfrm>
            <a:prstGeom prst="ellipse">
              <a:avLst/>
            </a:prstGeom>
            <a:solidFill>
              <a:srgbClr val="217325"/>
            </a:solidFill>
            <a:ln w="12700">
              <a:solidFill>
                <a:srgbClr val="FFFF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it-IT">
                <a:latin typeface="Constantia" pitchFamily="18" charset="0"/>
              </a:endParaRPr>
            </a:p>
          </p:txBody>
        </p:sp>
        <p:sp>
          <p:nvSpPr>
            <p:cNvPr id="7185" name="Text Box 17"/>
            <p:cNvSpPr txBox="1">
              <a:spLocks noChangeArrowheads="1"/>
            </p:cNvSpPr>
            <p:nvPr/>
          </p:nvSpPr>
          <p:spPr bwMode="auto">
            <a:xfrm>
              <a:off x="2702" y="2640"/>
              <a:ext cx="528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sz="1600">
                  <a:solidFill>
                    <a:srgbClr val="FFFF00"/>
                  </a:solidFill>
                  <a:latin typeface="Times New Roman" pitchFamily="18" charset="0"/>
                </a:rPr>
                <a:t>   Famiglia</a:t>
              </a:r>
            </a:p>
          </p:txBody>
        </p:sp>
        <p:sp>
          <p:nvSpPr>
            <p:cNvPr id="7186" name="Oval 18"/>
            <p:cNvSpPr>
              <a:spLocks noChangeArrowheads="1"/>
            </p:cNvSpPr>
            <p:nvPr/>
          </p:nvSpPr>
          <p:spPr bwMode="auto">
            <a:xfrm>
              <a:off x="2640" y="2832"/>
              <a:ext cx="624" cy="624"/>
            </a:xfrm>
            <a:prstGeom prst="ellipse">
              <a:avLst/>
            </a:prstGeom>
            <a:solidFill>
              <a:srgbClr val="98004C"/>
            </a:solidFill>
            <a:ln w="12700">
              <a:solidFill>
                <a:srgbClr val="FFFF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it-IT">
                <a:latin typeface="Constantia" pitchFamily="18" charset="0"/>
              </a:endParaRPr>
            </a:p>
          </p:txBody>
        </p:sp>
        <p:sp>
          <p:nvSpPr>
            <p:cNvPr id="7187" name="Text Box 19"/>
            <p:cNvSpPr txBox="1">
              <a:spLocks noChangeArrowheads="1"/>
            </p:cNvSpPr>
            <p:nvPr/>
          </p:nvSpPr>
          <p:spPr bwMode="auto">
            <a:xfrm>
              <a:off x="2624" y="3056"/>
              <a:ext cx="576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sz="1600">
                  <a:solidFill>
                    <a:srgbClr val="FFFF00"/>
                  </a:solidFill>
                  <a:latin typeface="Times New Roman" pitchFamily="18" charset="0"/>
                </a:rPr>
                <a:t>      Giovani</a:t>
              </a:r>
            </a:p>
          </p:txBody>
        </p:sp>
      </p:grpSp>
    </p:spTree>
  </p:cSld>
  <p:clrMapOvr>
    <a:masterClrMapping/>
  </p:clrMapOvr>
  <p:transition advTm="28768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55576" y="0"/>
            <a:ext cx="7467600" cy="1143000"/>
          </a:xfrm>
        </p:spPr>
        <p:txBody>
          <a:bodyPr/>
          <a:lstStyle/>
          <a:p>
            <a:pPr algn="ctr"/>
            <a:r>
              <a:rPr lang="it-IT" dirty="0" smtClean="0"/>
              <a:t>Cenni storici sullo studio scientifico dell’adolescenza/3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539552" y="1340768"/>
            <a:ext cx="7467600" cy="4873752"/>
          </a:xfrm>
        </p:spPr>
        <p:txBody>
          <a:bodyPr>
            <a:normAutofit fontScale="92500"/>
          </a:bodyPr>
          <a:lstStyle/>
          <a:p>
            <a:pPr algn="just"/>
            <a:r>
              <a:rPr lang="it-IT" dirty="0" smtClean="0"/>
              <a:t>Negli anni ‘90 alcune domande diventano pressanti tra gli studiosi delle scienze dello sviluppo. </a:t>
            </a:r>
          </a:p>
          <a:p>
            <a:pPr algn="just"/>
            <a:endParaRPr lang="it-IT" dirty="0" smtClean="0"/>
          </a:p>
          <a:p>
            <a:pPr algn="just"/>
            <a:r>
              <a:rPr lang="it-IT" dirty="0" smtClean="0"/>
              <a:t>Adolescenza, solo un tempo di crisi? Un adolescente è solo “un problema da risolvere”?</a:t>
            </a:r>
          </a:p>
          <a:p>
            <a:pPr algn="just"/>
            <a:endParaRPr lang="it-IT" dirty="0" smtClean="0"/>
          </a:p>
          <a:p>
            <a:pPr algn="just"/>
            <a:r>
              <a:rPr lang="it-IT" dirty="0" smtClean="0"/>
              <a:t>Quali sono le risorse che un giovane ha e su quali si può lavorare per promuovere lo sviluppo positivo?</a:t>
            </a:r>
          </a:p>
          <a:p>
            <a:pPr algn="just">
              <a:buNone/>
            </a:pPr>
            <a:endParaRPr lang="it-IT" dirty="0" smtClean="0"/>
          </a:p>
          <a:p>
            <a:pPr algn="just"/>
            <a:r>
              <a:rPr lang="it-IT" dirty="0" smtClean="0"/>
              <a:t>A queste e ad altri interrogativi ha cercato di rispondere, in maniere sistematica, il </a:t>
            </a:r>
            <a:r>
              <a:rPr lang="it-IT" i="1" dirty="0" smtClean="0"/>
              <a:t>Positive </a:t>
            </a:r>
            <a:r>
              <a:rPr lang="it-IT" i="1" dirty="0" err="1" smtClean="0"/>
              <a:t>Youth</a:t>
            </a:r>
            <a:r>
              <a:rPr lang="it-IT" i="1" dirty="0" smtClean="0"/>
              <a:t> </a:t>
            </a:r>
            <a:r>
              <a:rPr lang="it-IT" i="1" dirty="0" err="1" smtClean="0"/>
              <a:t>Development</a:t>
            </a:r>
            <a:r>
              <a:rPr lang="it-IT" dirty="0" smtClean="0"/>
              <a:t> (d’ora in poi, </a:t>
            </a:r>
            <a:r>
              <a:rPr lang="it-IT" b="1" dirty="0" smtClean="0"/>
              <a:t>PYD</a:t>
            </a:r>
            <a:r>
              <a:rPr lang="it-IT" dirty="0" smtClean="0"/>
              <a:t>)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7467600" cy="1143000"/>
          </a:xfrm>
        </p:spPr>
        <p:txBody>
          <a:bodyPr/>
          <a:lstStyle/>
          <a:p>
            <a:pPr algn="ctr"/>
            <a:r>
              <a:rPr lang="it-IT" dirty="0" smtClean="0"/>
              <a:t>Il </a:t>
            </a:r>
            <a:r>
              <a:rPr lang="it-IT" dirty="0" err="1" smtClean="0"/>
              <a:t>pyd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323528" y="1124744"/>
            <a:ext cx="7848872" cy="5544616"/>
          </a:xfrm>
        </p:spPr>
        <p:txBody>
          <a:bodyPr/>
          <a:lstStyle/>
          <a:p>
            <a:pPr algn="just">
              <a:buNone/>
            </a:pPr>
            <a:r>
              <a:rPr lang="it-IT" dirty="0" smtClean="0"/>
              <a:t>	Il termine indica sia una prospettiva teorica che un approccio ai programmi e alle politiche giovanili che valorizza le potenzialità e le risorse dei giovani (Damon, 2004). Nella sua visione (Lerner, 2005):</a:t>
            </a:r>
          </a:p>
          <a:p>
            <a:pPr algn="just">
              <a:buNone/>
            </a:pPr>
            <a:endParaRPr lang="it-IT" dirty="0" smtClean="0"/>
          </a:p>
          <a:p>
            <a:pPr algn="just"/>
            <a:r>
              <a:rPr lang="it-IT" sz="2000" i="1" dirty="0" smtClean="0"/>
              <a:t>I giovani devono essere considerati un bene prezioso per la società e non come problemi da gestire;</a:t>
            </a:r>
          </a:p>
          <a:p>
            <a:pPr algn="just"/>
            <a:r>
              <a:rPr lang="it-IT" sz="2000" i="1" dirty="0" smtClean="0"/>
              <a:t>La società è chiamata a sostenere i giovani nel raggiungimento del loro potenziale e nello sviluppo delle loro capacità; questa è una strategia per impedire che problemi di diverso ordine insorgano durante la crescita</a:t>
            </a:r>
          </a:p>
          <a:p>
            <a:pPr algn="just"/>
            <a:r>
              <a:rPr lang="it-IT" sz="2000" i="1" dirty="0" smtClean="0"/>
              <a:t>La società deve offrire una serie di opportunità all’interno delle quali i giovani possano “sperimentarsi”</a:t>
            </a:r>
          </a:p>
          <a:p>
            <a:pPr algn="just"/>
            <a:r>
              <a:rPr lang="it-IT" sz="2000" i="1" dirty="0" smtClean="0"/>
              <a:t>I giovani possono dare un grande contributo allo sviluppo delle proprie comunità di appartenenza e alla società in generale.</a:t>
            </a:r>
          </a:p>
          <a:p>
            <a:pPr algn="just"/>
            <a:endParaRPr lang="it-IT" dirty="0" smtClean="0"/>
          </a:p>
          <a:p>
            <a:pPr algn="just"/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0"/>
            <a:ext cx="7467600" cy="1143000"/>
          </a:xfrm>
        </p:spPr>
        <p:txBody>
          <a:bodyPr/>
          <a:lstStyle/>
          <a:p>
            <a:pPr algn="ctr"/>
            <a:r>
              <a:rPr lang="it-IT" dirty="0" smtClean="0"/>
              <a:t>I concetti fondamentali del </a:t>
            </a:r>
            <a:r>
              <a:rPr lang="it-IT" dirty="0" err="1" smtClean="0"/>
              <a:t>pyd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it-IT" dirty="0" smtClean="0"/>
              <a:t>Le sue radici affondano nelle teorie dei sistemi evolutivi da cui eredita alcuni assunti di base:</a:t>
            </a:r>
          </a:p>
          <a:p>
            <a:pPr algn="just">
              <a:buNone/>
            </a:pPr>
            <a:endParaRPr lang="it-IT" dirty="0" smtClean="0"/>
          </a:p>
          <a:p>
            <a:pPr algn="just">
              <a:buFont typeface="Wingdings" pitchFamily="2" charset="2"/>
              <a:buChar char="ü"/>
            </a:pPr>
            <a:r>
              <a:rPr lang="it-IT" i="1" dirty="0" smtClean="0"/>
              <a:t>Lo sviluppo è modellato da molti sistemi interagenti che si influenzano reciprocamente (biologico, psicologico, culturale e storico; nessuno prevale sull’altro)</a:t>
            </a:r>
          </a:p>
          <a:p>
            <a:pPr algn="just">
              <a:buFont typeface="Wingdings" pitchFamily="2" charset="2"/>
              <a:buChar char="ü"/>
            </a:pPr>
            <a:endParaRPr lang="it-IT" i="1" dirty="0" smtClean="0"/>
          </a:p>
          <a:p>
            <a:pPr algn="just">
              <a:buFont typeface="Wingdings" pitchFamily="2" charset="2"/>
              <a:buChar char="ü"/>
            </a:pPr>
            <a:r>
              <a:rPr lang="it-IT" i="1" dirty="0" smtClean="0"/>
              <a:t>Lo sviluppo umano avviene attraverso le influenze (azioni) reciproche tra individuo e contesto (individuo ↔ contesto)</a:t>
            </a:r>
          </a:p>
          <a:p>
            <a:pPr algn="just">
              <a:buNone/>
            </a:pPr>
            <a:endParaRPr lang="it-IT" i="1" dirty="0" smtClean="0"/>
          </a:p>
          <a:p>
            <a:pPr algn="just">
              <a:buFont typeface="Wingdings" pitchFamily="2" charset="2"/>
              <a:buChar char="ü"/>
            </a:pPr>
            <a:r>
              <a:rPr lang="it-IT" i="1" dirty="0" smtClean="0"/>
              <a:t>Ogni percorso di sviluppo è unico nel suo genere</a:t>
            </a:r>
          </a:p>
          <a:p>
            <a:pPr algn="just">
              <a:buNone/>
            </a:pPr>
            <a:endParaRPr lang="it-IT" i="1" dirty="0" smtClean="0"/>
          </a:p>
          <a:p>
            <a:pPr algn="just">
              <a:buFont typeface="Wingdings" pitchFamily="2" charset="2"/>
              <a:buChar char="ü"/>
            </a:pPr>
            <a:r>
              <a:rPr lang="it-IT" i="1" dirty="0" smtClean="0"/>
              <a:t>Ogni sistema di sviluppo (individuo ↔ contesto) possiede la capacità di adattarsi e di evolversi (plasticità)</a:t>
            </a:r>
          </a:p>
          <a:p>
            <a:pPr algn="just">
              <a:buNone/>
            </a:pPr>
            <a:endParaRPr lang="it-IT" i="1" dirty="0" smtClean="0"/>
          </a:p>
          <a:p>
            <a:pPr algn="just">
              <a:buFont typeface="Wingdings" pitchFamily="2" charset="2"/>
              <a:buChar char="ü"/>
            </a:pPr>
            <a:r>
              <a:rPr lang="it-IT" i="1" dirty="0" smtClean="0"/>
              <a:t>La plasticità può essere limitata da diversi fattori presenti nell’individuo e nel contesto	</a:t>
            </a:r>
            <a:r>
              <a:rPr lang="it-IT" dirty="0" smtClean="0"/>
              <a:t>	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1560" y="0"/>
            <a:ext cx="7467600" cy="1143000"/>
          </a:xfrm>
        </p:spPr>
        <p:txBody>
          <a:bodyPr/>
          <a:lstStyle/>
          <a:p>
            <a:pPr algn="ctr"/>
            <a:r>
              <a:rPr lang="it-IT" dirty="0" smtClean="0"/>
              <a:t>Cosa è e quando si realizza lo sviluppo positivo?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496944" cy="487375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dirty="0" smtClean="0"/>
              <a:t>Lo sviluppo positivo non implica soltanto contrastare l’insorgenza di problemi </a:t>
            </a:r>
            <a:r>
              <a:rPr lang="it-IT" dirty="0" err="1" smtClean="0"/>
              <a:t>esternalizzanti</a:t>
            </a:r>
            <a:r>
              <a:rPr lang="it-IT" dirty="0" smtClean="0"/>
              <a:t> (per es. aggressività) o </a:t>
            </a:r>
            <a:r>
              <a:rPr lang="it-IT" dirty="0" err="1" smtClean="0"/>
              <a:t>internalizzanti</a:t>
            </a:r>
            <a:r>
              <a:rPr lang="it-IT" dirty="0" smtClean="0"/>
              <a:t> (per es. depressione) in adolescenza, ma anche, e soprattutto, promuovere una serie di attributi che permettano al giovane di crescere in maniera sana e di contribuire in modo significativo al progresso della società.</a:t>
            </a:r>
          </a:p>
          <a:p>
            <a:pPr algn="just"/>
            <a:endParaRPr lang="it-IT" dirty="0" smtClean="0"/>
          </a:p>
          <a:p>
            <a:pPr algn="just"/>
            <a:r>
              <a:rPr lang="it-IT" dirty="0" smtClean="0"/>
              <a:t>Perché lo sviluppo positivo avvenga è necessario che tra individuo e le sue risorse e il contesto e le sue risorse ci sia una collaborazione fattiva (allineamento). Il vantaggio di instaurare relazioni positive tra individuo e contesto è che entrambi possono beneficiare delle azioni dell’uno sull’altro.</a:t>
            </a:r>
          </a:p>
          <a:p>
            <a:pPr algn="just"/>
            <a:endParaRPr lang="it-IT" dirty="0" smtClean="0"/>
          </a:p>
          <a:p>
            <a:pPr algn="just"/>
            <a:r>
              <a:rPr lang="it-IT" dirty="0" smtClean="0"/>
              <a:t>Detto altrimenti, investire sui giovani conviene alla società! 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740025"/>
            <a:ext cx="7543800" cy="992188"/>
          </a:xfrm>
        </p:spPr>
        <p:txBody>
          <a:bodyPr rtlCol="0">
            <a:normAutofit fontScale="85000" lnSpcReduction="20000"/>
          </a:bodyPr>
          <a:lstStyle/>
          <a:p>
            <a:pPr marL="0" indent="0" algn="ctr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it-IT" sz="3200" b="1" dirty="0" smtClean="0"/>
              <a:t>Alcuni dei fattori sociali che ostacolano il benessere e il sano sviluppo dei giovani</a:t>
            </a:r>
            <a:endParaRPr lang="it-IT" sz="3200" b="1" dirty="0"/>
          </a:p>
        </p:txBody>
      </p:sp>
      <p:sp>
        <p:nvSpPr>
          <p:cNvPr id="13317" name="WordArt 5" descr="White marble"/>
          <p:cNvSpPr>
            <a:spLocks noChangeArrowheads="1" noChangeShapeType="1" noTextEdit="1"/>
          </p:cNvSpPr>
          <p:nvPr/>
        </p:nvSpPr>
        <p:spPr bwMode="auto">
          <a:xfrm>
            <a:off x="762000" y="5334000"/>
            <a:ext cx="1552575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it-IT" sz="2800" kern="10" dirty="0" smtClean="0">
                <a:ln w="9525"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latin typeface="Arial Black"/>
              </a:rPr>
              <a:t>RAZZISMO</a:t>
            </a:r>
            <a:endParaRPr lang="it-IT" sz="2800" kern="10" dirty="0">
              <a:ln w="9525">
                <a:round/>
                <a:headEnd/>
                <a:tailEnd/>
              </a:ln>
              <a:blipFill dpi="0" rotWithShape="0">
                <a:blip r:embed="rId3"/>
                <a:srcRect/>
                <a:tile tx="0" ty="0" sx="100000" sy="100000" flip="none" algn="tl"/>
              </a:blipFill>
              <a:latin typeface="Arial Black"/>
            </a:endParaRPr>
          </a:p>
        </p:txBody>
      </p:sp>
      <p:sp>
        <p:nvSpPr>
          <p:cNvPr id="13318" name="WordArt 6"/>
          <p:cNvSpPr>
            <a:spLocks noChangeArrowheads="1" noChangeShapeType="1" noTextEdit="1"/>
          </p:cNvSpPr>
          <p:nvPr/>
        </p:nvSpPr>
        <p:spPr bwMode="auto">
          <a:xfrm rot="1342809">
            <a:off x="1111345" y="1215052"/>
            <a:ext cx="2141537" cy="779462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it-IT" sz="28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F9E95"/>
                </a:solidFill>
                <a:latin typeface="Arial Black"/>
              </a:rPr>
              <a:t>VIOLENZA</a:t>
            </a:r>
          </a:p>
        </p:txBody>
      </p:sp>
      <p:sp>
        <p:nvSpPr>
          <p:cNvPr id="13319" name="WordArt 7"/>
          <p:cNvSpPr>
            <a:spLocks noChangeArrowheads="1" noChangeShapeType="1" noTextEdit="1"/>
          </p:cNvSpPr>
          <p:nvPr/>
        </p:nvSpPr>
        <p:spPr bwMode="auto">
          <a:xfrm>
            <a:off x="5715000" y="4876800"/>
            <a:ext cx="15240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2800" kern="10"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POVERTÀ</a:t>
            </a:r>
          </a:p>
        </p:txBody>
      </p:sp>
      <p:sp>
        <p:nvSpPr>
          <p:cNvPr id="13320" name="WordArt 8"/>
          <p:cNvSpPr>
            <a:spLocks noChangeArrowheads="1" noChangeShapeType="1" noTextEdit="1"/>
          </p:cNvSpPr>
          <p:nvPr/>
        </p:nvSpPr>
        <p:spPr bwMode="auto">
          <a:xfrm>
            <a:off x="5652120" y="1196752"/>
            <a:ext cx="2209800" cy="86201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it-IT" sz="2800" kern="10" dirty="0">
                <a:ln w="9525">
                  <a:solidFill>
                    <a:srgbClr val="5F5F5F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OMOFOBIA</a:t>
            </a:r>
          </a:p>
        </p:txBody>
      </p:sp>
      <p:sp>
        <p:nvSpPr>
          <p:cNvPr id="13321" name="WordArt 9"/>
          <p:cNvSpPr>
            <a:spLocks noChangeArrowheads="1" noChangeShapeType="1" noTextEdit="1"/>
          </p:cNvSpPr>
          <p:nvPr/>
        </p:nvSpPr>
        <p:spPr bwMode="auto">
          <a:xfrm rot="770862">
            <a:off x="609600" y="4733925"/>
            <a:ext cx="4133850" cy="371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24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RELAZIONI FAMILIARI PROBLEMATICHE</a:t>
            </a:r>
          </a:p>
        </p:txBody>
      </p:sp>
      <p:sp>
        <p:nvSpPr>
          <p:cNvPr id="13323" name="WordArt 11" descr="Narrow vertical"/>
          <p:cNvSpPr>
            <a:spLocks noChangeArrowheads="1" noChangeShapeType="1" noTextEdit="1"/>
          </p:cNvSpPr>
          <p:nvPr/>
        </p:nvSpPr>
        <p:spPr bwMode="auto">
          <a:xfrm rot="-265089">
            <a:off x="3556000" y="4040188"/>
            <a:ext cx="3609975" cy="608012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r>
              <a:rPr lang="it-IT" sz="28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Minaccie alla salute</a:t>
            </a:r>
          </a:p>
        </p:txBody>
      </p:sp>
      <p:sp>
        <p:nvSpPr>
          <p:cNvPr id="13324" name="WordArt 12"/>
          <p:cNvSpPr>
            <a:spLocks noChangeArrowheads="1" noChangeShapeType="1" noTextEdit="1"/>
          </p:cNvSpPr>
          <p:nvPr/>
        </p:nvSpPr>
        <p:spPr bwMode="auto">
          <a:xfrm>
            <a:off x="1676400" y="5943600"/>
            <a:ext cx="6153150" cy="60960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it-IT" sz="20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00"/>
                </a:solidFill>
                <a:latin typeface="Times New Roman"/>
                <a:cs typeface="Times New Roman"/>
              </a:rPr>
              <a:t>MANCANZA DI ADULTI AUTOREVOLI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385" decel="100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385" decel="100000"/>
                                        <p:tgtEl>
                                          <p:spTgt spid="1331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6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7" dur="385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385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6" dur="1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0" dur="1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animBg="1"/>
      <p:bldP spid="13318" grpId="0" animBg="1"/>
      <p:bldP spid="13319" grpId="0" animBg="1"/>
      <p:bldP spid="13320" grpId="0" animBg="1"/>
      <p:bldP spid="13321" grpId="0" animBg="1"/>
      <p:bldP spid="13323" grpId="0" animBg="1"/>
      <p:bldP spid="1332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998</TotalTime>
  <Words>1435</Words>
  <Application>Microsoft Office PowerPoint</Application>
  <PresentationFormat>Presentazione su schermo (4:3)</PresentationFormat>
  <Paragraphs>181</Paragraphs>
  <Slides>23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11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35" baseType="lpstr">
      <vt:lpstr>Arial</vt:lpstr>
      <vt:lpstr>Arial Black</vt:lpstr>
      <vt:lpstr>Calibri</vt:lpstr>
      <vt:lpstr>Century Schoolbook</vt:lpstr>
      <vt:lpstr>Constantia</vt:lpstr>
      <vt:lpstr>Impact</vt:lpstr>
      <vt:lpstr>Monotype Sorts</vt:lpstr>
      <vt:lpstr>Tahoma</vt:lpstr>
      <vt:lpstr>Times New Roman</vt:lpstr>
      <vt:lpstr>Wingdings</vt:lpstr>
      <vt:lpstr>Wingdings 2</vt:lpstr>
      <vt:lpstr>Loggia</vt:lpstr>
      <vt:lpstr>Il Positive Youth Development. Un modello per promuovere lo sviluppo positivo dei giovani</vt:lpstr>
      <vt:lpstr>Cenni storici sullo studio scientifico dell’adolescenza/1 </vt:lpstr>
      <vt:lpstr>Cenni storici sullo studio scientifico dell’adolescenza/2</vt:lpstr>
      <vt:lpstr>Presentazione standard di PowerPoint</vt:lpstr>
      <vt:lpstr>Cenni storici sullo studio scientifico dell’adolescenza/3</vt:lpstr>
      <vt:lpstr>Il pyd</vt:lpstr>
      <vt:lpstr>I concetti fondamentali del pyd</vt:lpstr>
      <vt:lpstr>Cosa è e quando si realizza lo sviluppo positivo?</vt:lpstr>
      <vt:lpstr>Presentazione standard di PowerPoint</vt:lpstr>
      <vt:lpstr>Il PYD e le Cinque “C”</vt:lpstr>
      <vt:lpstr>Competenza</vt:lpstr>
      <vt:lpstr>Fiducia</vt:lpstr>
      <vt:lpstr>Personalità</vt:lpstr>
      <vt:lpstr>Connessione sociale</vt:lpstr>
      <vt:lpstr>Cura</vt:lpstr>
      <vt:lpstr>Presentazione standard di PowerPoint</vt:lpstr>
      <vt:lpstr>Predittori ed Esiti </vt:lpstr>
      <vt:lpstr>Un modello complesso di Sviluppo Positivo</vt:lpstr>
      <vt:lpstr>Cambiamento di Paradigma</vt:lpstr>
      <vt:lpstr>Come può la scuola promuovere il pyd? </vt:lpstr>
      <vt:lpstr>Come può la scuola promuovere il pyd?/2 </vt:lpstr>
      <vt:lpstr>Grazie dell’attenzione!</vt:lpstr>
      <vt:lpstr>Riferimenti bibliografici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Nicolò</dc:creator>
  <cp:lastModifiedBy>Barbera</cp:lastModifiedBy>
  <cp:revision>108</cp:revision>
  <dcterms:created xsi:type="dcterms:W3CDTF">2019-04-23T08:24:44Z</dcterms:created>
  <dcterms:modified xsi:type="dcterms:W3CDTF">2019-05-03T11:14:11Z</dcterms:modified>
</cp:coreProperties>
</file>