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6" r:id="rId2"/>
    <p:sldId id="270" r:id="rId3"/>
    <p:sldId id="271" r:id="rId4"/>
    <p:sldId id="272" r:id="rId5"/>
    <p:sldId id="273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9EDC6973-30C0-D759-25F1-6FB73D744D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30BD2B3-2166-1D7C-96A7-14641A3B1B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7284-A780-45AD-9C40-C4D606136EC3}" type="datetimeFigureOut">
              <a:rPr lang="it-IT" smtClean="0"/>
              <a:t>06/10/2025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1551EA6-7DC1-29BC-7A2C-55312A3EA9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Sessioni Parallele - L’uso dell’AI generativa e formazione iniziale degli insegnanti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E2AA1EF-CDCF-647E-3CCF-F644A5EB8A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6E031-08DC-4A62-B138-0EF1295898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5103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7E3BE-5DFE-481C-AD1A-0862D7BF672B}" type="datetimeFigureOut">
              <a:rPr lang="it-IT" smtClean="0"/>
              <a:t>06/10/2025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Sessioni Parallele - L’uso dell’AI generativa e formazione iniziale degli insegnanti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8C6D8-2294-4CD0-9B88-49BF313E35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44466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E3216E-FE34-A0E1-92DD-3B2DCCF47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23EDFDD-3795-326A-C357-0B103EBC4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758F86-425B-B648-31E2-76A1E372B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BC23-681C-4730-99FD-E8BD47B2762E}" type="datetime1">
              <a:rPr lang="it-IT" smtClean="0"/>
              <a:t>06/10/2025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A0B661-6ED7-DB45-F6CE-A2FC35E44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Sessioni Parallele - L’uso dell’AI generativa e formazione iniziale degli insegnanti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886E97-0043-2827-0AE5-6169AA36C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3A36D-881E-4CE7-8EDC-D351852390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38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89D8D3-B229-58DC-3155-939EA484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2F59ED-EEC4-5005-25AD-A7C7A0E17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9C95B6-51BE-01E7-D5B1-1A29D1799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2C14-DDA9-4112-A69B-603AEE3FED78}" type="datetime1">
              <a:rPr lang="it-IT" smtClean="0"/>
              <a:t>06/10/2025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F57238-66F2-4F24-A7DD-FDF24732C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Sessioni Parallele - L’uso dell’AI generativa e formazione iniziale degli insegnanti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3A03E9-1550-04E8-13CF-633BC5BC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3A36D-881E-4CE7-8EDC-D351852390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249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FFCDEE2-1499-B7B0-49A6-86A379A0B0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4484EA5-8B3A-6F21-259A-0115914F4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D48C85-3332-DCDD-6BA4-5ECFD760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850-22CA-4333-BDF0-724CED1E79D5}" type="datetime1">
              <a:rPr lang="it-IT" smtClean="0"/>
              <a:t>06/10/2025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5A05BD-FD39-B915-8342-6A032265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Sessioni Parallele - L’uso dell’AI generativa e formazione iniziale degli insegnanti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A0B95E-DBE3-EB72-1691-C55E27B30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3A36D-881E-4CE7-8EDC-D351852390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47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AA6E9-F264-AD64-27CE-9475C5BE8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518233-B1C0-8437-D0C9-186489182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36DD46-4905-8E4F-ADC5-4079D695C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A974-95EA-4A7B-B79E-5DD356C4447B}" type="datetime1">
              <a:rPr lang="it-IT" smtClean="0"/>
              <a:t>06/10/2025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90FD65-1A36-5DE7-0121-CE5ECB6B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Sessioni Parallele - L’uso dell’AI generativa e formazione iniziale degli insegnanti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21D065-023B-5E96-F540-39F8B434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3A36D-881E-4CE7-8EDC-D351852390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98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40591-63CE-7F3E-1FD7-AE223D8A9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BDA577B-112B-52A4-F16F-2C9E8FDA9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794768-5E09-393B-AF42-F713C63C1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81C3-C740-4812-BBC6-CDFD5F61265D}" type="datetime1">
              <a:rPr lang="it-IT" smtClean="0"/>
              <a:t>06/10/2025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EE3616-FB2F-FE73-0F29-D6CFBE5A3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Sessioni Parallele - L’uso dell’AI generativa e formazione iniziale degli insegnanti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01C697-5097-7106-8CD4-D3BB7FB1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3A36D-881E-4CE7-8EDC-D351852390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2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EE5F9C-A722-0437-689A-CA2C7E1F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B97515-9636-5271-EEC3-04D91FE58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A803277-F74F-6B27-0B19-1B5E57E76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245E69E-6B83-C4C6-4057-E25648270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E222-FFBA-49D8-85FD-5D6FC04B9AED}" type="datetime1">
              <a:rPr lang="it-IT" smtClean="0"/>
              <a:t>06/10/2025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CEC631D-0830-FD99-CE88-54368630F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Sessioni Parallele - L’uso dell’AI generativa e formazione iniziale degli insegnanti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B58E0D8-5512-9219-7511-318CE684C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3A36D-881E-4CE7-8EDC-D351852390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249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94F0A5-E980-8FBA-624F-E99D6BD7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E26182-2424-A916-DC8F-225F5742A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22FA7FF-77B4-4908-CA97-A5AFA18EB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6EBD4A4-3758-4379-737F-62B7CF9A5F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AFF2FE5-BA2F-6675-E1D9-6D3BF1FFE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A4558F-9C74-B8FD-1ECB-2C6B1CBE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184F-3040-4049-8206-3D888D208925}" type="datetime1">
              <a:rPr lang="it-IT" smtClean="0"/>
              <a:t>06/10/2025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C116BE4-22B0-6ABD-2529-69CB145B6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Sessioni Parallele - L’uso dell’AI generativa e formazione iniziale degli insegnanti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F63FEFE-7AB3-58D6-1372-D11EC1DCD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3A36D-881E-4CE7-8EDC-D351852390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083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079B252-F818-B7E0-922F-3C85AB2EC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C905-280A-4B5B-B2F3-687269D96107}" type="datetime1">
              <a:rPr lang="it-IT" smtClean="0"/>
              <a:t>06/10/2025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4262E9A-EFBA-BA48-10B8-6A4C7BD0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Sessioni Parallele - L’uso dell’AI generativa e formazione iniziale degli insegnanti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2135E97-402B-476D-8553-55809ECD1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3A36D-881E-4CE7-8EDC-D35185239098}" type="slidenum">
              <a:rPr lang="it-IT" smtClean="0"/>
              <a:t>‹N›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8E1E369-080F-AE10-EDB6-13BB23330431}"/>
              </a:ext>
            </a:extLst>
          </p:cNvPr>
          <p:cNvGrpSpPr/>
          <p:nvPr userDrawn="1"/>
        </p:nvGrpSpPr>
        <p:grpSpPr>
          <a:xfrm>
            <a:off x="4349625" y="15334"/>
            <a:ext cx="7775746" cy="1161781"/>
            <a:chOff x="4349625" y="15334"/>
            <a:chExt cx="7775746" cy="1161781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2F4D24A9-FC57-B31D-A133-823501E2810C}"/>
                </a:ext>
              </a:extLst>
            </p:cNvPr>
            <p:cNvGrpSpPr/>
            <p:nvPr/>
          </p:nvGrpSpPr>
          <p:grpSpPr>
            <a:xfrm>
              <a:off x="4349625" y="99897"/>
              <a:ext cx="5850588" cy="995713"/>
              <a:chOff x="5151707" y="101015"/>
              <a:chExt cx="5850588" cy="995713"/>
            </a:xfrm>
          </p:grpSpPr>
          <p:grpSp>
            <p:nvGrpSpPr>
              <p:cNvPr id="13" name="Gruppo 12">
                <a:extLst>
                  <a:ext uri="{FF2B5EF4-FFF2-40B4-BE49-F238E27FC236}">
                    <a16:creationId xmlns:a16="http://schemas.microsoft.com/office/drawing/2014/main" id="{3E6DB3ED-F2C9-634A-968D-39E7D5E2AA8B}"/>
                  </a:ext>
                </a:extLst>
              </p:cNvPr>
              <p:cNvGrpSpPr/>
              <p:nvPr/>
            </p:nvGrpSpPr>
            <p:grpSpPr>
              <a:xfrm>
                <a:off x="5151707" y="262575"/>
                <a:ext cx="4047611" cy="725642"/>
                <a:chOff x="5066892" y="159261"/>
                <a:chExt cx="4447347" cy="858602"/>
              </a:xfrm>
            </p:grpSpPr>
            <p:pic>
              <p:nvPicPr>
                <p:cNvPr id="15" name="Picture 2" descr="Immagine che contiene testo&#10;&#10;Descrizione generata automaticamente">
                  <a:extLst>
                    <a:ext uri="{FF2B5EF4-FFF2-40B4-BE49-F238E27FC236}">
                      <a16:creationId xmlns:a16="http://schemas.microsoft.com/office/drawing/2014/main" id="{4E35EDE0-4F93-66D7-AE39-B0EDFE27B6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66892" y="159261"/>
                  <a:ext cx="2273480" cy="85860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Immagine 15" descr="Immagine che contiene schermata, Elementi grafici, design&#10;&#10;Il contenuto generato dall'IA potrebbe non essere corretto.">
                  <a:extLst>
                    <a:ext uri="{FF2B5EF4-FFF2-40B4-BE49-F238E27FC236}">
                      <a16:creationId xmlns:a16="http://schemas.microsoft.com/office/drawing/2014/main" id="{5F0B9FA7-C812-28CA-4389-CE5518DC03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31510" y="217509"/>
                  <a:ext cx="1982729" cy="742107"/>
                </a:xfrm>
                <a:prstGeom prst="rect">
                  <a:avLst/>
                </a:prstGeom>
              </p:spPr>
            </p:pic>
          </p:grpSp>
          <p:pic>
            <p:nvPicPr>
              <p:cNvPr id="14" name="Immagine 13">
                <a:extLst>
                  <a:ext uri="{FF2B5EF4-FFF2-40B4-BE49-F238E27FC236}">
                    <a16:creationId xmlns:a16="http://schemas.microsoft.com/office/drawing/2014/main" id="{CC7D119B-DAB7-FEA2-24CB-38A3FF3E3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19931" t="6061" r="19814" b="1"/>
              <a:stretch>
                <a:fillRect/>
              </a:stretch>
            </p:blipFill>
            <p:spPr>
              <a:xfrm>
                <a:off x="9347452" y="101015"/>
                <a:ext cx="1654843" cy="995713"/>
              </a:xfrm>
              <a:prstGeom prst="rect">
                <a:avLst/>
              </a:prstGeom>
            </p:spPr>
          </p:pic>
        </p:grpSp>
        <p:pic>
          <p:nvPicPr>
            <p:cNvPr id="12" name="Immagine 11" descr="Immagine che contiene testo, Carattere, schermata, Elementi grafici&#10;&#10;Il contenuto generato dall'IA potrebbe non essere corretto.">
              <a:extLst>
                <a:ext uri="{FF2B5EF4-FFF2-40B4-BE49-F238E27FC236}">
                  <a16:creationId xmlns:a16="http://schemas.microsoft.com/office/drawing/2014/main" id="{B7404248-4E35-1A46-D417-56B704764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5371" y="15334"/>
              <a:ext cx="2110000" cy="1161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669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51E9403-1B69-68FC-7013-96F9A6DA3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BF6A-025D-4F3D-BBA2-68218686FB89}" type="datetime1">
              <a:rPr lang="it-IT" smtClean="0"/>
              <a:t>06/10/2025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7EA558C-B59A-6062-968E-3B9711E95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Sessioni Parallele - L’uso dell’AI generativa e formazione iniziale degli insegnanti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C8DD0D3-60DB-B983-60C7-D578E82F5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3A36D-881E-4CE7-8EDC-D351852390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15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EFBCA5-B73F-9F52-6F27-882D46FA6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FA616D-7483-7A7D-85EB-237E68EB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C56D505-C68B-A488-109C-C78072624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C0319E-5624-C827-4487-492851E3E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7D1A-1084-4582-9609-2B6DE964115F}" type="datetime1">
              <a:rPr lang="it-IT" smtClean="0"/>
              <a:t>06/10/2025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91161E-F947-6878-D139-4F72A21F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Sessioni Parallele - L’uso dell’AI generativa e formazione iniziale degli insegnanti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2383A3E-B0B8-139B-4386-8E8B7B469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3A36D-881E-4CE7-8EDC-D351852390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36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2999EF-AA38-BAF5-4117-26DF298D8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40DED22-4B1C-A05C-3EE3-044DFDC15D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431788D-FD27-D439-0CFF-0810F8073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A4822D-5479-EAA1-687C-79DC3953C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3AB6-E687-48BA-B3C8-DE57C343ED41}" type="datetime1">
              <a:rPr lang="it-IT" smtClean="0"/>
              <a:t>06/10/2025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C963511-E9B8-31E2-9C32-DA8839DC4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Sessioni Parallele - L’uso dell’AI generativa e formazione iniziale degli insegnanti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89A608-A832-E379-9F34-7525F567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3A36D-881E-4CE7-8EDC-D351852390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516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2B704C0-9F5D-12D7-D2B4-13AA3E99E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BB412D-7856-E461-7301-17069F2E2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4DBC29-E71C-8E9B-489B-D79C587FB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B0013D-E431-4B36-AE30-208070A34FFA}" type="datetime1">
              <a:rPr lang="it-IT" smtClean="0"/>
              <a:t>06/10/2025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F4D1A5-E4DB-C97B-8490-A8441FF04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it-IT"/>
              <a:t>Sessioni Parallele - L’uso dell’AI generativa e formazione iniziale degli insegnanti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790885-73FA-DF83-2DB2-3CAE438DC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23A36D-881E-4CE7-8EDC-D351852390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84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C6FFD-F8C8-9CCA-BBD9-452C9BD75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A501B56-6A75-EA59-F307-DC1B9190B71E}"/>
              </a:ext>
            </a:extLst>
          </p:cNvPr>
          <p:cNvSpPr txBox="1"/>
          <p:nvPr/>
        </p:nvSpPr>
        <p:spPr>
          <a:xfrm>
            <a:off x="4692593" y="5656761"/>
            <a:ext cx="70453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it-IT" sz="2800" b="1" i="0" u="none" strike="noStrike" dirty="0">
                <a:effectLst/>
                <a:latin typeface="Belleza" pitchFamily="2" charset="0"/>
              </a:rPr>
              <a:t>Titolo del contributo</a:t>
            </a:r>
            <a:endParaRPr lang="it-IT" b="0" dirty="0">
              <a:effectLst/>
            </a:endParaRPr>
          </a:p>
          <a:p>
            <a:pPr indent="-342900" algn="ctr" rtl="0">
              <a:buNone/>
            </a:pPr>
            <a:br>
              <a:rPr lang="it-IT" b="0" dirty="0">
                <a:effectLst/>
              </a:rPr>
            </a:br>
            <a:r>
              <a:rPr lang="it-IT" b="0" i="1" u="none" strike="noStrike" dirty="0">
                <a:effectLst/>
                <a:latin typeface="Belleza" pitchFamily="2" charset="0"/>
              </a:rPr>
              <a:t>Autori, Università e/o enti di affiliazione</a:t>
            </a:r>
            <a:endParaRPr lang="it-IT" b="0" dirty="0">
              <a:effectLst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AD60E7F-47BB-9219-4372-4F91186F86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412" y="65759"/>
            <a:ext cx="3911894" cy="663408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841936E-3065-31AC-5ACD-6B154F4A5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870" y="1283297"/>
            <a:ext cx="10247059" cy="425024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FD27FDC-3E35-A64F-51AF-3EAE58461D34}"/>
              </a:ext>
            </a:extLst>
          </p:cNvPr>
          <p:cNvSpPr txBox="1"/>
          <p:nvPr/>
        </p:nvSpPr>
        <p:spPr>
          <a:xfrm>
            <a:off x="602028" y="69134"/>
            <a:ext cx="3458661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" algn="ctr" rtl="0">
              <a:spcBef>
                <a:spcPts val="350"/>
              </a:spcBef>
              <a:buNone/>
            </a:pPr>
            <a:endParaRPr lang="it-IT" sz="2000" b="1" dirty="0">
              <a:solidFill>
                <a:schemeClr val="bg1"/>
              </a:solidFill>
              <a:latin typeface="Belleza" pitchFamily="2" charset="0"/>
            </a:endParaRPr>
          </a:p>
          <a:p>
            <a:pPr marL="24130" algn="ctr">
              <a:spcBef>
                <a:spcPts val="350"/>
              </a:spcBef>
            </a:pPr>
            <a:r>
              <a:rPr lang="it-IT" sz="2000" b="1" dirty="0">
                <a:solidFill>
                  <a:schemeClr val="bg1"/>
                </a:solidFill>
                <a:latin typeface="Belleza" pitchFamily="2" charset="0"/>
              </a:rPr>
              <a:t>Palermo, 10 - 11 Ottobre 2025</a:t>
            </a:r>
            <a:endParaRPr lang="it-IT" sz="2000" dirty="0">
              <a:solidFill>
                <a:schemeClr val="bg1"/>
              </a:solidFill>
            </a:endParaRPr>
          </a:p>
          <a:p>
            <a:pPr marL="24130" algn="ctr" rtl="0">
              <a:spcBef>
                <a:spcPts val="350"/>
              </a:spcBef>
              <a:buNone/>
            </a:pPr>
            <a:endParaRPr lang="it-IT" sz="2000" b="1" dirty="0">
              <a:solidFill>
                <a:schemeClr val="bg1"/>
              </a:solidFill>
              <a:latin typeface="Belleza" pitchFamily="2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055149E-E381-7860-5C99-1C6A518D437B}"/>
              </a:ext>
            </a:extLst>
          </p:cNvPr>
          <p:cNvSpPr txBox="1"/>
          <p:nvPr/>
        </p:nvSpPr>
        <p:spPr>
          <a:xfrm>
            <a:off x="-1161932" y="5368074"/>
            <a:ext cx="68530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it-IT" sz="1800" b="1" dirty="0">
              <a:latin typeface="Belleza" pitchFamily="2" charset="0"/>
            </a:endParaRPr>
          </a:p>
          <a:p>
            <a:pPr algn="ctr"/>
            <a:r>
              <a:rPr lang="it-IT" b="1" dirty="0">
                <a:solidFill>
                  <a:schemeClr val="bg1"/>
                </a:solidFill>
                <a:latin typeface="Belleza" pitchFamily="2" charset="0"/>
              </a:rPr>
              <a:t>Università degli Studi di Palermo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Belleza" pitchFamily="2" charset="0"/>
              </a:rPr>
              <a:t>Edificio 19, 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Belleza" pitchFamily="2" charset="0"/>
              </a:rPr>
              <a:t>Viale delle Scienze </a:t>
            </a: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AD91FC54-CF2D-C1CF-595A-37574D58A790}"/>
              </a:ext>
            </a:extLst>
          </p:cNvPr>
          <p:cNvGrpSpPr/>
          <p:nvPr/>
        </p:nvGrpSpPr>
        <p:grpSpPr>
          <a:xfrm>
            <a:off x="4349625" y="15334"/>
            <a:ext cx="7775746" cy="1161781"/>
            <a:chOff x="4349625" y="15334"/>
            <a:chExt cx="7775746" cy="1161781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AAECD7DF-48B3-C027-001B-E3D590D932E7}"/>
                </a:ext>
              </a:extLst>
            </p:cNvPr>
            <p:cNvGrpSpPr/>
            <p:nvPr/>
          </p:nvGrpSpPr>
          <p:grpSpPr>
            <a:xfrm>
              <a:off x="4349625" y="99897"/>
              <a:ext cx="5850588" cy="995713"/>
              <a:chOff x="5151707" y="101015"/>
              <a:chExt cx="5850588" cy="995713"/>
            </a:xfrm>
          </p:grpSpPr>
          <p:grpSp>
            <p:nvGrpSpPr>
              <p:cNvPr id="14" name="Gruppo 13">
                <a:extLst>
                  <a:ext uri="{FF2B5EF4-FFF2-40B4-BE49-F238E27FC236}">
                    <a16:creationId xmlns:a16="http://schemas.microsoft.com/office/drawing/2014/main" id="{2CFB51EC-FCBA-64B2-787D-5F5A4FBE5AF1}"/>
                  </a:ext>
                </a:extLst>
              </p:cNvPr>
              <p:cNvGrpSpPr/>
              <p:nvPr/>
            </p:nvGrpSpPr>
            <p:grpSpPr>
              <a:xfrm>
                <a:off x="5151707" y="262575"/>
                <a:ext cx="4047611" cy="725642"/>
                <a:chOff x="5066892" y="159261"/>
                <a:chExt cx="4447347" cy="858602"/>
              </a:xfrm>
            </p:grpSpPr>
            <p:pic>
              <p:nvPicPr>
                <p:cNvPr id="17" name="Picture 2" descr="Immagine che contiene testo&#10;&#10;Descrizione generata automaticamente">
                  <a:extLst>
                    <a:ext uri="{FF2B5EF4-FFF2-40B4-BE49-F238E27FC236}">
                      <a16:creationId xmlns:a16="http://schemas.microsoft.com/office/drawing/2014/main" id="{E1E42F5D-3D57-1EDA-55DD-DFF99C34C1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66892" y="159261"/>
                  <a:ext cx="2273480" cy="85860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Immagine 17" descr="Immagine che contiene schermata, Elementi grafici, design&#10;&#10;Il contenuto generato dall'IA potrebbe non essere corretto.">
                  <a:extLst>
                    <a:ext uri="{FF2B5EF4-FFF2-40B4-BE49-F238E27FC236}">
                      <a16:creationId xmlns:a16="http://schemas.microsoft.com/office/drawing/2014/main" id="{F099E231-6C02-EE17-E30E-4D94D6292A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31510" y="217509"/>
                  <a:ext cx="1982729" cy="742107"/>
                </a:xfrm>
                <a:prstGeom prst="rect">
                  <a:avLst/>
                </a:prstGeom>
              </p:spPr>
            </p:pic>
          </p:grpSp>
          <p:pic>
            <p:nvPicPr>
              <p:cNvPr id="16" name="Immagine 15">
                <a:extLst>
                  <a:ext uri="{FF2B5EF4-FFF2-40B4-BE49-F238E27FC236}">
                    <a16:creationId xmlns:a16="http://schemas.microsoft.com/office/drawing/2014/main" id="{62FC9045-E6D6-1B21-32A9-F1F07AE06F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19931" t="6061" r="19814" b="1"/>
              <a:stretch>
                <a:fillRect/>
              </a:stretch>
            </p:blipFill>
            <p:spPr>
              <a:xfrm>
                <a:off x="9347452" y="101015"/>
                <a:ext cx="1654843" cy="995713"/>
              </a:xfrm>
              <a:prstGeom prst="rect">
                <a:avLst/>
              </a:prstGeom>
            </p:spPr>
          </p:pic>
        </p:grpSp>
        <p:pic>
          <p:nvPicPr>
            <p:cNvPr id="21" name="Immagine 20" descr="Immagine che contiene testo, Carattere, schermata, Elementi grafici&#10;&#10;Il contenuto generato dall'IA potrebbe non essere corretto.">
              <a:extLst>
                <a:ext uri="{FF2B5EF4-FFF2-40B4-BE49-F238E27FC236}">
                  <a16:creationId xmlns:a16="http://schemas.microsoft.com/office/drawing/2014/main" id="{1ED7CB14-A9EA-4F8E-762C-11FC22A91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5371" y="15334"/>
              <a:ext cx="2110000" cy="1161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6285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9D660-614E-3A09-067F-359BF9AD8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C5EB35D-FCF4-BEE4-E3EF-C1DBC5FB9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0834" y="6346517"/>
            <a:ext cx="6245942" cy="365125"/>
          </a:xfrm>
        </p:spPr>
        <p:txBody>
          <a:bodyPr/>
          <a:lstStyle/>
          <a:p>
            <a:r>
              <a:rPr lang="it-IT" dirty="0"/>
              <a:t>Sessioni Parallele - L’uso dell’AI generativa e formazione iniziale degli insegnanti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4555DBCD-1A23-776E-B56B-BD2650EB7D84}"/>
              </a:ext>
            </a:extLst>
          </p:cNvPr>
          <p:cNvCxnSpPr>
            <a:cxnSpLocks/>
          </p:cNvCxnSpPr>
          <p:nvPr/>
        </p:nvCxnSpPr>
        <p:spPr>
          <a:xfrm>
            <a:off x="1179291" y="1137301"/>
            <a:ext cx="106587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A51D92F6-0F2A-4527-1124-637C1DA7AED3}"/>
              </a:ext>
            </a:extLst>
          </p:cNvPr>
          <p:cNvSpPr/>
          <p:nvPr/>
        </p:nvSpPr>
        <p:spPr>
          <a:xfrm>
            <a:off x="0" y="0"/>
            <a:ext cx="412955" cy="68579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0398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36918-C9A4-58B3-924D-5040925EE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4DC327C-B2E1-6FD5-3E67-7C8F7B217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0834" y="6346517"/>
            <a:ext cx="6245942" cy="365125"/>
          </a:xfrm>
        </p:spPr>
        <p:txBody>
          <a:bodyPr/>
          <a:lstStyle/>
          <a:p>
            <a:r>
              <a:rPr lang="it-IT" dirty="0"/>
              <a:t>Sessioni Parallele - L’uso dell’AI generativa e formazione iniziale degli insegnanti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32A8F131-9FB2-0F57-B662-02A9DA8891E3}"/>
              </a:ext>
            </a:extLst>
          </p:cNvPr>
          <p:cNvCxnSpPr>
            <a:cxnSpLocks/>
          </p:cNvCxnSpPr>
          <p:nvPr/>
        </p:nvCxnSpPr>
        <p:spPr>
          <a:xfrm>
            <a:off x="1179291" y="1137301"/>
            <a:ext cx="106587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23C43D98-5B39-4566-2F2D-22A77A53E904}"/>
              </a:ext>
            </a:extLst>
          </p:cNvPr>
          <p:cNvSpPr/>
          <p:nvPr/>
        </p:nvSpPr>
        <p:spPr>
          <a:xfrm>
            <a:off x="0" y="0"/>
            <a:ext cx="412955" cy="68579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3909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0F6D9-1183-AB5F-3229-B25936C28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99341C3-E4DD-E95D-3E03-7DC4BD7E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0834" y="6346517"/>
            <a:ext cx="6245942" cy="365125"/>
          </a:xfrm>
        </p:spPr>
        <p:txBody>
          <a:bodyPr/>
          <a:lstStyle/>
          <a:p>
            <a:r>
              <a:rPr lang="it-IT" dirty="0"/>
              <a:t>Sessioni Parallele - L’uso dell’AI generativa e formazione iniziale degli insegnanti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4284BFFB-C55F-7BCB-3F03-6F074D3B2C25}"/>
              </a:ext>
            </a:extLst>
          </p:cNvPr>
          <p:cNvCxnSpPr>
            <a:cxnSpLocks/>
          </p:cNvCxnSpPr>
          <p:nvPr/>
        </p:nvCxnSpPr>
        <p:spPr>
          <a:xfrm>
            <a:off x="1179291" y="1137301"/>
            <a:ext cx="106587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BF3BB564-4362-7CAD-AE85-5A4AAFA045D0}"/>
              </a:ext>
            </a:extLst>
          </p:cNvPr>
          <p:cNvSpPr/>
          <p:nvPr/>
        </p:nvSpPr>
        <p:spPr>
          <a:xfrm>
            <a:off x="0" y="0"/>
            <a:ext cx="412955" cy="68579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926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89751-B8A9-F144-154C-FBADFC1A6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87DE288-EEF3-5E17-DDB8-1D897693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0834" y="6346517"/>
            <a:ext cx="6245942" cy="365125"/>
          </a:xfrm>
        </p:spPr>
        <p:txBody>
          <a:bodyPr/>
          <a:lstStyle/>
          <a:p>
            <a:r>
              <a:rPr lang="it-IT" dirty="0"/>
              <a:t>Sessioni Parallele - L’uso dell’AI generativa e formazione iniziale degli insegnanti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1D73671D-2899-4C54-1D3C-7E2927D4AA1A}"/>
              </a:ext>
            </a:extLst>
          </p:cNvPr>
          <p:cNvCxnSpPr>
            <a:cxnSpLocks/>
          </p:cNvCxnSpPr>
          <p:nvPr/>
        </p:nvCxnSpPr>
        <p:spPr>
          <a:xfrm>
            <a:off x="1179291" y="1137301"/>
            <a:ext cx="106587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940416D1-1F3E-0005-86E7-1F37CB40CE6B}"/>
              </a:ext>
            </a:extLst>
          </p:cNvPr>
          <p:cNvSpPr/>
          <p:nvPr/>
        </p:nvSpPr>
        <p:spPr>
          <a:xfrm>
            <a:off x="0" y="0"/>
            <a:ext cx="412955" cy="68579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75476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</TotalTime>
  <Words>75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Belleza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antonella leone</dc:creator>
  <cp:lastModifiedBy>antonella leone</cp:lastModifiedBy>
  <cp:revision>16</cp:revision>
  <dcterms:created xsi:type="dcterms:W3CDTF">2025-09-11T14:57:35Z</dcterms:created>
  <dcterms:modified xsi:type="dcterms:W3CDTF">2025-10-06T14:06:42Z</dcterms:modified>
</cp:coreProperties>
</file>